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65" r:id="rId2"/>
    <p:sldId id="329" r:id="rId3"/>
    <p:sldId id="311" r:id="rId4"/>
    <p:sldId id="321" r:id="rId5"/>
    <p:sldId id="322" r:id="rId6"/>
    <p:sldId id="313" r:id="rId7"/>
    <p:sldId id="323" r:id="rId8"/>
    <p:sldId id="324" r:id="rId9"/>
    <p:sldId id="326" r:id="rId10"/>
    <p:sldId id="327" r:id="rId11"/>
    <p:sldId id="325" r:id="rId12"/>
    <p:sldId id="328" r:id="rId13"/>
    <p:sldId id="314"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29" autoAdjust="0"/>
  </p:normalViewPr>
  <p:slideViewPr>
    <p:cSldViewPr showGuides="1">
      <p:cViewPr>
        <p:scale>
          <a:sx n="60" d="100"/>
          <a:sy n="60" d="100"/>
        </p:scale>
        <p:origin x="948" y="1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6/6/2025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821F8C5-1626-45A5-B0B6-E2820C42ACEF}" type="datetime1">
              <a:rPr lang="en-US" smtClean="0"/>
              <a:t>6/6/2025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7BC394E7-8002-459B-A92A-2875F3EE0D5D}" type="datetime1">
              <a:rPr lang="en-US" smtClean="0"/>
              <a:t>6/6/2025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DAD6AC4B-574E-4A97-A802-5CBF6457B6A5}" type="datetime1">
              <a:rPr lang="en-US" smtClean="0"/>
              <a:t>6/6/2025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8844337-FDD1-405A-8B7B-C02436F90039}" type="datetime1">
              <a:rPr lang="en-US" smtClean="0"/>
              <a:t>6/6/2025</a:t>
            </a:fld>
            <a:endParaRPr/>
          </a:p>
        </p:txBody>
      </p:sp>
      <p:sp>
        <p:nvSpPr>
          <p:cNvPr id="6" name="Slide Number Placeholder 5"/>
          <p:cNvSpPr>
            <a:spLocks noGrp="1"/>
          </p:cNvSpPr>
          <p:nvPr>
            <p:ph type="sldNum" sz="quarter" idx="12"/>
          </p:nvPr>
        </p:nvSpPr>
        <p:spPr>
          <a:xfrm>
            <a:off x="11134972" y="6400800"/>
            <a:ext cx="838201" cy="276228"/>
          </a:xfrm>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5D84073-7019-42A8-A8BA-3C4A81A206BF}" type="datetime1">
              <a:rPr lang="en-US" smtClean="0"/>
              <a:t>6/6/2025</a:t>
            </a:fld>
            <a:endParaRPr/>
          </a:p>
        </p:txBody>
      </p:sp>
      <p:sp>
        <p:nvSpPr>
          <p:cNvPr id="7" name="Slide Number Placeholder 6"/>
          <p:cNvSpPr>
            <a:spLocks noGrp="1"/>
          </p:cNvSpPr>
          <p:nvPr>
            <p:ph type="sldNum" sz="quarter" idx="12"/>
          </p:nvPr>
        </p:nvSpPr>
        <p:spPr>
          <a:xfrm>
            <a:off x="11134972" y="6400800"/>
            <a:ext cx="838201" cy="276228"/>
          </a:xfrm>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C73BE67A-90B6-4B50-B372-DE9EF377D94E}" type="datetime1">
              <a:rPr lang="en-US" smtClean="0"/>
              <a:t>6/6/2025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17BA1D0E-DAD4-4DD0-8032-20E3B707B3F2}" type="datetime1">
              <a:rPr lang="en-US" smtClean="0"/>
              <a:t>6/6/2025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EAE8A531-7763-40EE-982E-216D5DEFEACA}" type="datetime1">
              <a:rPr lang="en-US" smtClean="0"/>
              <a:t>6/6/2025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1E6BE428-92F4-415E-8E4D-A427982DA138}" type="datetime1">
              <a:rPr lang="en-US" smtClean="0"/>
              <a:t>6/6/2025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755D1A2D-71F5-4DFB-B86A-03F653349704}" type="datetime1">
              <a:rPr lang="en-US" smtClean="0"/>
              <a:t>6/6/2025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ED3BCC5C-3873-46E6-9B4E-9BB95BA48F03}" type="datetime1">
              <a:rPr lang="en-US" smtClean="0"/>
              <a:t>6/6/2025</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log.roboforex.com/th/blog/2020/12/08/airbnb-ipo-the-symbol-of-sharing-economy-planning-go-public/"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sideairbnb.com/get-the-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77788" y="4005064"/>
            <a:ext cx="9277672" cy="1870720"/>
          </a:xfrm>
        </p:spPr>
        <p:txBody>
          <a:bodyPr>
            <a:normAutofit/>
          </a:bodyPr>
          <a:lstStyle/>
          <a:p>
            <a:r>
              <a:rPr lang="en-US" sz="6400" b="1" dirty="0">
                <a:latin typeface="Times New Roman" panose="02020603050405020304" pitchFamily="18" charset="0"/>
                <a:cs typeface="Times New Roman" panose="02020603050405020304" pitchFamily="18" charset="0"/>
              </a:rPr>
              <a:t>AIRBNB ACTIVITY ACROSS NEW YORK</a:t>
            </a:r>
          </a:p>
        </p:txBody>
      </p:sp>
      <p:pic>
        <p:nvPicPr>
          <p:cNvPr id="5" name="Picture 4">
            <a:extLst>
              <a:ext uri="{FF2B5EF4-FFF2-40B4-BE49-F238E27FC236}">
                <a16:creationId xmlns:a16="http://schemas.microsoft.com/office/drawing/2014/main" id="{2466E168-9114-42D5-8A57-2E3AEDF7DA16}"/>
              </a:ext>
            </a:extLst>
          </p:cNvPr>
          <p:cNvPicPr>
            <a:picLocks noChangeAspect="1"/>
          </p:cNvPicPr>
          <p:nvPr/>
        </p:nvPicPr>
        <p:blipFill>
          <a:blip r:embed="rId2">
            <a:alphaModFix am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780" y="34186"/>
            <a:ext cx="12188825" cy="4005064"/>
          </a:xfrm>
          <a:prstGeom prst="rect">
            <a:avLst/>
          </a:prstGeom>
          <a:ln>
            <a:noFill/>
          </a:ln>
          <a:effectLst>
            <a:softEdge rad="112500"/>
          </a:effec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2FC7-0649-460C-8CB6-BFB8950F0B2E}"/>
              </a:ext>
            </a:extLst>
          </p:cNvPr>
          <p:cNvSpPr>
            <a:spLocks noGrp="1"/>
          </p:cNvSpPr>
          <p:nvPr>
            <p:ph type="title"/>
          </p:nvPr>
        </p:nvSpPr>
        <p:spPr>
          <a:xfrm>
            <a:off x="765820" y="188640"/>
            <a:ext cx="9144001" cy="843880"/>
          </a:xfrm>
        </p:spPr>
        <p:txBody>
          <a:bodyPr/>
          <a:lstStyle/>
          <a:p>
            <a:r>
              <a:rPr lang="en-IN" dirty="0"/>
              <a:t> </a:t>
            </a:r>
            <a:r>
              <a:rPr lang="en-IN" sz="2400" b="1" dirty="0">
                <a:latin typeface="Times New Roman" panose="02020603050405020304" pitchFamily="18" charset="0"/>
                <a:cs typeface="Times New Roman" panose="02020603050405020304" pitchFamily="18" charset="0"/>
              </a:rPr>
              <a:t>Word Cloud of Reviews</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5D3E357-9A9F-4336-8C72-20B4BEF5B3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6460" y="1700808"/>
            <a:ext cx="5286406" cy="3312368"/>
          </a:xfrm>
        </p:spPr>
      </p:pic>
      <p:sp>
        <p:nvSpPr>
          <p:cNvPr id="7" name="Rectangle 1">
            <a:extLst>
              <a:ext uri="{FF2B5EF4-FFF2-40B4-BE49-F238E27FC236}">
                <a16:creationId xmlns:a16="http://schemas.microsoft.com/office/drawing/2014/main" id="{5EEA4D98-F1E4-47B4-88A5-CA5FD7F618C9}"/>
              </a:ext>
            </a:extLst>
          </p:cNvPr>
          <p:cNvSpPr>
            <a:spLocks noGrp="1" noChangeArrowheads="1"/>
          </p:cNvSpPr>
          <p:nvPr>
            <p:ph sz="half" idx="1"/>
          </p:nvPr>
        </p:nvSpPr>
        <p:spPr bwMode="auto">
          <a:xfrm>
            <a:off x="-890364" y="1471101"/>
            <a:ext cx="7272808" cy="475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90128" lvl="8" indent="-285750" eaLnBrk="0" fontAlgn="base" hangingPunct="0">
              <a:lnSpc>
                <a:spcPct val="150000"/>
              </a:lnSpc>
              <a:spcBef>
                <a:spcPct val="0"/>
              </a:spcBef>
              <a:spcAft>
                <a:spcPct val="0"/>
              </a:spcAft>
              <a:buClrTx/>
            </a:pPr>
            <a:r>
              <a:rPr lang="en-US" sz="1800" dirty="0">
                <a:latin typeface="Times New Roman" panose="02020603050405020304" pitchFamily="18" charset="0"/>
                <a:cs typeface="Times New Roman" panose="02020603050405020304" pitchFamily="18" charset="0"/>
              </a:rPr>
              <a:t>Top positive words like “Clean”, “Stay”, “Place”, and “Apartment” highlight guest satisfaction with cleanliness and </a:t>
            </a:r>
            <a:r>
              <a:rPr lang="en-US" sz="1800" dirty="0" err="1">
                <a:latin typeface="Times New Roman" panose="02020603050405020304" pitchFamily="18" charset="0"/>
                <a:cs typeface="Times New Roman" panose="02020603050405020304" pitchFamily="18" charset="0"/>
              </a:rPr>
              <a:t>accommodations.Phrases</a:t>
            </a:r>
            <a:r>
              <a:rPr lang="en-US" sz="1800" dirty="0">
                <a:latin typeface="Times New Roman" panose="02020603050405020304" pitchFamily="18" charset="0"/>
                <a:cs typeface="Times New Roman" panose="02020603050405020304" pitchFamily="18" charset="0"/>
              </a:rPr>
              <a:t> like “Great location”, “Comfortable”, and “Responsive” show appreciation for convenience and host interaction.</a:t>
            </a:r>
          </a:p>
          <a:p>
            <a:pPr marL="1790128" lvl="8" indent="-285750" eaLnBrk="0" fontAlgn="base" hangingPunct="0">
              <a:lnSpc>
                <a:spcPct val="150000"/>
              </a:lnSpc>
              <a:spcBef>
                <a:spcPct val="0"/>
              </a:spcBef>
              <a:spcAft>
                <a:spcPct val="0"/>
              </a:spcAft>
              <a:buClrTx/>
            </a:pPr>
            <a:r>
              <a:rPr lang="en-US" sz="2000" dirty="0">
                <a:latin typeface="Times New Roman" panose="02020603050405020304" pitchFamily="18" charset="0"/>
                <a:cs typeface="Times New Roman" panose="02020603050405020304" pitchFamily="18" charset="0"/>
              </a:rPr>
              <a:t>Frequent mentions of “New York”, “Manhattan”, and “Brooklyn” show that guests prefer places in the city that are easy to reach and well-connected.</a:t>
            </a:r>
            <a:endParaRPr lang="en-US" sz="1800" dirty="0">
              <a:latin typeface="Times New Roman" panose="02020603050405020304" pitchFamily="18" charset="0"/>
              <a:cs typeface="Times New Roman" panose="02020603050405020304" pitchFamily="18" charset="0"/>
            </a:endParaRPr>
          </a:p>
          <a:p>
            <a:pPr marL="1790128" lvl="8" indent="-285750" eaLnBrk="0" fontAlgn="base" hangingPunct="0">
              <a:lnSpc>
                <a:spcPct val="150000"/>
              </a:lnSpc>
              <a:spcBef>
                <a:spcPct val="0"/>
              </a:spcBef>
              <a:spcAft>
                <a:spcPct val="0"/>
              </a:spcAft>
              <a:buClrTx/>
            </a:pPr>
            <a:r>
              <a:rPr lang="en-US" sz="1800" dirty="0">
                <a:latin typeface="Times New Roman" panose="02020603050405020304" pitchFamily="18" charset="0"/>
                <a:cs typeface="Times New Roman" panose="02020603050405020304" pitchFamily="18" charset="0"/>
              </a:rPr>
              <a:t>Overall sentiment is highly positive, with minimal negative terms, reflecting strong guest satisfaction across listings.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930DD1-0205-4177-A81F-E10FC1393EA2}"/>
              </a:ext>
            </a:extLst>
          </p:cNvPr>
          <p:cNvSpPr txBox="1"/>
          <p:nvPr/>
        </p:nvSpPr>
        <p:spPr>
          <a:xfrm>
            <a:off x="7534572" y="5256046"/>
            <a:ext cx="3973103"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Figure 1.4: Word cloud of guest reviews</a:t>
            </a:r>
            <a:endParaRPr lang="en-IN"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35487EC1-6259-4E00-923B-B8178BC6ECDF}"/>
              </a:ext>
            </a:extLst>
          </p:cNvPr>
          <p:cNvSpPr>
            <a:spLocks noGrp="1"/>
          </p:cNvSpPr>
          <p:nvPr>
            <p:ph type="sldNum" sz="quarter" idx="12"/>
          </p:nvPr>
        </p:nvSpPr>
        <p:spPr/>
        <p:txBody>
          <a:bodyPr/>
          <a:lstStyle/>
          <a:p>
            <a:fld id="{2A013F82-EE5E-44EE-A61D-E31C6657F26F}" type="slidenum">
              <a:rPr lang="en-IN" smtClean="0"/>
              <a:t>10</a:t>
            </a:fld>
            <a:endParaRPr lang="en-IN"/>
          </a:p>
        </p:txBody>
      </p:sp>
    </p:spTree>
    <p:extLst>
      <p:ext uri="{BB962C8B-B14F-4D97-AF65-F5344CB8AC3E}">
        <p14:creationId xmlns:p14="http://schemas.microsoft.com/office/powerpoint/2010/main" val="3025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A4B8-E1A4-4BA1-8B59-FE914C14793A}"/>
              </a:ext>
            </a:extLst>
          </p:cNvPr>
          <p:cNvSpPr>
            <a:spLocks noGrp="1"/>
          </p:cNvSpPr>
          <p:nvPr>
            <p:ph type="title"/>
          </p:nvPr>
        </p:nvSpPr>
        <p:spPr>
          <a:xfrm>
            <a:off x="693812" y="260648"/>
            <a:ext cx="9144001" cy="771872"/>
          </a:xfrm>
        </p:spPr>
        <p:txBody>
          <a:bodyPr/>
          <a:lstStyle/>
          <a:p>
            <a:r>
              <a:rPr lang="en-IN" dirty="0">
                <a:solidFill>
                  <a:srgbClr val="569CD6"/>
                </a:solidFill>
                <a:latin typeface="Times New Roman" panose="02020603050405020304" pitchFamily="18" charset="0"/>
                <a:cs typeface="Times New Roman" panose="02020603050405020304" pitchFamily="18" charset="0"/>
              </a:rPr>
              <a:t>POWER BI DASHBOARD HIGHLIGHTS</a:t>
            </a:r>
          </a:p>
        </p:txBody>
      </p:sp>
      <p:sp>
        <p:nvSpPr>
          <p:cNvPr id="5" name="Rectangle 1">
            <a:extLst>
              <a:ext uri="{FF2B5EF4-FFF2-40B4-BE49-F238E27FC236}">
                <a16:creationId xmlns:a16="http://schemas.microsoft.com/office/drawing/2014/main" id="{95A132C3-BB24-43DF-910B-B0522B33BC33}"/>
              </a:ext>
            </a:extLst>
          </p:cNvPr>
          <p:cNvSpPr>
            <a:spLocks noGrp="1" noChangeArrowheads="1"/>
          </p:cNvSpPr>
          <p:nvPr>
            <p:ph sz="half" idx="1"/>
          </p:nvPr>
        </p:nvSpPr>
        <p:spPr bwMode="auto">
          <a:xfrm>
            <a:off x="720948" y="1196752"/>
            <a:ext cx="11089232"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Trends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Manhattan has the highest prices, especially for Hotel room, while entire homes ,shared and private rooms are cheaper across all boroughs.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Guest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Top listings by engagement are mostly located in Manhattan, with lofts and modern suites being the most interacted with.</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Listing Volume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Entire homes/apartments make up the majority (57.8%) of listings, followed by private rooms (41.1%).</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Neighborhood Popularity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Manhattan and Brooklyn dominate in both number of listings and total reviews, indicating high tourist demand.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Trend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Listing volume peaks in May, suggesting a seasonal surge in supply or interest.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Hosts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“Alex and Zena” and “Alfred” are the most reviewed hosts in the past year, with over 600 reviews each.</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 Insights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Reviews are concentrated in Manhattan and Brooklyn, with private rooms in Brooklyn showing significant engagement.</a:t>
            </a:r>
          </a:p>
        </p:txBody>
      </p:sp>
      <p:sp>
        <p:nvSpPr>
          <p:cNvPr id="7" name="Slide Number Placeholder 6">
            <a:extLst>
              <a:ext uri="{FF2B5EF4-FFF2-40B4-BE49-F238E27FC236}">
                <a16:creationId xmlns:a16="http://schemas.microsoft.com/office/drawing/2014/main" id="{AE739BE3-C212-4D35-95BD-58E43F71DEA4}"/>
              </a:ext>
            </a:extLst>
          </p:cNvPr>
          <p:cNvSpPr>
            <a:spLocks noGrp="1"/>
          </p:cNvSpPr>
          <p:nvPr>
            <p:ph type="sldNum" sz="quarter" idx="12"/>
          </p:nvPr>
        </p:nvSpPr>
        <p:spPr/>
        <p:txBody>
          <a:bodyPr/>
          <a:lstStyle/>
          <a:p>
            <a:fld id="{2A013F82-EE5E-44EE-A61D-E31C6657F26F}" type="slidenum">
              <a:rPr lang="en-IN" smtClean="0"/>
              <a:t>11</a:t>
            </a:fld>
            <a:endParaRPr lang="en-IN"/>
          </a:p>
        </p:txBody>
      </p:sp>
    </p:spTree>
    <p:extLst>
      <p:ext uri="{BB962C8B-B14F-4D97-AF65-F5344CB8AC3E}">
        <p14:creationId xmlns:p14="http://schemas.microsoft.com/office/powerpoint/2010/main" val="86345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3B4CEAF-7E6F-422E-99DF-C7548DC27B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3892" y="1273730"/>
            <a:ext cx="9361040" cy="4909760"/>
          </a:xfrm>
        </p:spPr>
      </p:pic>
      <p:sp>
        <p:nvSpPr>
          <p:cNvPr id="8" name="TextBox 7">
            <a:extLst>
              <a:ext uri="{FF2B5EF4-FFF2-40B4-BE49-F238E27FC236}">
                <a16:creationId xmlns:a16="http://schemas.microsoft.com/office/drawing/2014/main" id="{AF591B87-1C3D-4F2A-BFCA-9D429E2EC096}"/>
              </a:ext>
            </a:extLst>
          </p:cNvPr>
          <p:cNvSpPr txBox="1"/>
          <p:nvPr/>
        </p:nvSpPr>
        <p:spPr>
          <a:xfrm>
            <a:off x="981844" y="321439"/>
            <a:ext cx="9937104" cy="87357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Geo-mapping of Listings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Most-reviewed neighborhoods are heavily clustered around Manhattan and central Brooklyn, aligning with tourist hotspots.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3EDE5D2-C93B-4396-84C2-3BAEFFD2E92B}"/>
              </a:ext>
            </a:extLst>
          </p:cNvPr>
          <p:cNvSpPr txBox="1"/>
          <p:nvPr/>
        </p:nvSpPr>
        <p:spPr>
          <a:xfrm>
            <a:off x="3790156" y="6262209"/>
            <a:ext cx="496855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2.1: Airbnb NYC Dashboard in Power BI </a:t>
            </a:r>
            <a:endParaRPr lang="en-IN"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F6BFC9AF-4A2C-458E-BD92-8A99E9932177}"/>
              </a:ext>
            </a:extLst>
          </p:cNvPr>
          <p:cNvSpPr>
            <a:spLocks noGrp="1"/>
          </p:cNvSpPr>
          <p:nvPr>
            <p:ph type="sldNum" sz="quarter" idx="12"/>
          </p:nvPr>
        </p:nvSpPr>
        <p:spPr/>
        <p:txBody>
          <a:bodyPr/>
          <a:lstStyle/>
          <a:p>
            <a:fld id="{2A013F82-EE5E-44EE-A61D-E31C6657F26F}" type="slidenum">
              <a:rPr lang="en-IN" smtClean="0"/>
              <a:t>12</a:t>
            </a:fld>
            <a:endParaRPr lang="en-IN"/>
          </a:p>
        </p:txBody>
      </p:sp>
    </p:spTree>
    <p:extLst>
      <p:ext uri="{BB962C8B-B14F-4D97-AF65-F5344CB8AC3E}">
        <p14:creationId xmlns:p14="http://schemas.microsoft.com/office/powerpoint/2010/main" val="265013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356849"/>
            <a:ext cx="9433048" cy="684076"/>
          </a:xfrm>
        </p:spPr>
        <p:txBody>
          <a:bodyPr>
            <a:normAutofit/>
          </a:bodyPr>
          <a:lstStyle/>
          <a:p>
            <a:r>
              <a:rPr lang="en-US" sz="3200" dirty="0">
                <a:solidFill>
                  <a:srgbClr val="569CD6"/>
                </a:solidFill>
                <a:latin typeface="Times New Roman" panose="02020603050405020304" pitchFamily="18" charset="0"/>
                <a:cs typeface="Times New Roman" panose="02020603050405020304" pitchFamily="18" charset="0"/>
              </a:rPr>
              <a:t>KEY FINDINGS &amp; INSIGHTS</a:t>
            </a:r>
            <a:endParaRPr lang="en-US" sz="3200" dirty="0">
              <a:solidFill>
                <a:srgbClr val="569CD6"/>
              </a:solidFill>
            </a:endParaRPr>
          </a:p>
        </p:txBody>
      </p:sp>
      <p:sp>
        <p:nvSpPr>
          <p:cNvPr id="7" name="TextBox 6">
            <a:extLst>
              <a:ext uri="{FF2B5EF4-FFF2-40B4-BE49-F238E27FC236}">
                <a16:creationId xmlns:a16="http://schemas.microsoft.com/office/drawing/2014/main" id="{8368B217-7201-4AF0-B05A-79CD54D39A15}"/>
              </a:ext>
            </a:extLst>
          </p:cNvPr>
          <p:cNvSpPr txBox="1"/>
          <p:nvPr/>
        </p:nvSpPr>
        <p:spPr>
          <a:xfrm>
            <a:off x="849224" y="1268760"/>
            <a:ext cx="6094476" cy="1704569"/>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Most listings are in Manhattan and Brooklyn</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Entire homes have higher prices and review counts</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Listings spike during May–June</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Certain hosts consistently receive high engagement</a:t>
            </a:r>
          </a:p>
        </p:txBody>
      </p:sp>
      <p:sp>
        <p:nvSpPr>
          <p:cNvPr id="9" name="TextBox 8">
            <a:extLst>
              <a:ext uri="{FF2B5EF4-FFF2-40B4-BE49-F238E27FC236}">
                <a16:creationId xmlns:a16="http://schemas.microsoft.com/office/drawing/2014/main" id="{E26BC4A2-0C63-43A1-AFA4-A606E4247935}"/>
              </a:ext>
            </a:extLst>
          </p:cNvPr>
          <p:cNvSpPr txBox="1"/>
          <p:nvPr/>
        </p:nvSpPr>
        <p:spPr>
          <a:xfrm>
            <a:off x="787488" y="3284984"/>
            <a:ext cx="9925708" cy="2858731"/>
          </a:xfrm>
          <a:prstGeom prst="rect">
            <a:avLst/>
          </a:prstGeom>
          <a:noFill/>
        </p:spPr>
        <p:txBody>
          <a:bodyPr wrap="square">
            <a:spAutoFit/>
          </a:bodyPr>
          <a:lstStyle/>
          <a:p>
            <a:pPr>
              <a:lnSpc>
                <a:spcPct val="150000"/>
              </a:lnSpc>
            </a:pPr>
            <a:r>
              <a:rPr lang="en-US" sz="3200" dirty="0">
                <a:solidFill>
                  <a:srgbClr val="569CD6"/>
                </a:solidFill>
                <a:latin typeface="Times New Roman" panose="02020603050405020304" pitchFamily="18" charset="0"/>
                <a:cs typeface="Times New Roman" panose="02020603050405020304" pitchFamily="18" charset="0"/>
              </a:rPr>
              <a:t>CONCLUSION &amp; RECOMMENDATIONS</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Hosts in high-demand areas (Manhattan/Brooklyn) can optimize pricing for greater visibility</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Private room listings may benefit from enhanced descriptions/photos to compete</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Airbnb can promote listings in underrepresented boroughs (e.g., Bronx, Staten Island)</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Analyze seasonality further to offer promotional campaigns in off-peak months</a:t>
            </a:r>
          </a:p>
        </p:txBody>
      </p:sp>
      <p:sp>
        <p:nvSpPr>
          <p:cNvPr id="11" name="Slide Number Placeholder 10">
            <a:extLst>
              <a:ext uri="{FF2B5EF4-FFF2-40B4-BE49-F238E27FC236}">
                <a16:creationId xmlns:a16="http://schemas.microsoft.com/office/drawing/2014/main" id="{DC1B7A1E-6988-4F19-8C79-524E788505B1}"/>
              </a:ext>
            </a:extLst>
          </p:cNvPr>
          <p:cNvSpPr>
            <a:spLocks noGrp="1"/>
          </p:cNvSpPr>
          <p:nvPr>
            <p:ph type="sldNum" sz="quarter" idx="12"/>
          </p:nvPr>
        </p:nvSpPr>
        <p:spPr/>
        <p:txBody>
          <a:bodyPr/>
          <a:lstStyle/>
          <a:p>
            <a:fld id="{2A013F82-EE5E-44EE-A61D-E31C6657F26F}" type="slidenum">
              <a:rPr lang="en-IN" smtClean="0"/>
              <a:t>13</a:t>
            </a:fld>
            <a:endParaRPr lang="en-IN"/>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A68B-6059-40E7-90AD-1FD2D0728D17}"/>
              </a:ext>
            </a:extLst>
          </p:cNvPr>
          <p:cNvSpPr>
            <a:spLocks noGrp="1"/>
          </p:cNvSpPr>
          <p:nvPr>
            <p:ph type="title"/>
          </p:nvPr>
        </p:nvSpPr>
        <p:spPr>
          <a:xfrm>
            <a:off x="1773932" y="1700808"/>
            <a:ext cx="8692399" cy="4619600"/>
          </a:xfrm>
        </p:spPr>
        <p:txBody>
          <a:bodyPr>
            <a:noAutofit/>
          </a:bodyPr>
          <a:lstStyle/>
          <a:p>
            <a:pPr>
              <a:lnSpc>
                <a:spcPct val="150000"/>
              </a:lnSpc>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C612E8-E6F5-4611-9C79-3589F486A149}"/>
              </a:ext>
            </a:extLst>
          </p:cNvPr>
          <p:cNvSpPr txBox="1"/>
          <p:nvPr/>
        </p:nvSpPr>
        <p:spPr>
          <a:xfrm>
            <a:off x="1197868" y="769928"/>
            <a:ext cx="6094476" cy="646331"/>
          </a:xfrm>
          <a:prstGeom prst="rect">
            <a:avLst/>
          </a:prstGeom>
          <a:noFill/>
        </p:spPr>
        <p:txBody>
          <a:bodyPr wrap="square">
            <a:spAutoFit/>
          </a:bodyPr>
          <a:lstStyle/>
          <a:p>
            <a:r>
              <a:rPr lang="en-IN" sz="3600" b="1" dirty="0">
                <a:solidFill>
                  <a:srgbClr val="569CD6"/>
                </a:solidFill>
                <a:latin typeface="Times New Roman" panose="02020603050405020304" pitchFamily="18" charset="0"/>
                <a:cs typeface="Times New Roman" panose="02020603050405020304" pitchFamily="18" charset="0"/>
              </a:rPr>
              <a:t>Table of Contents</a:t>
            </a:r>
          </a:p>
        </p:txBody>
      </p:sp>
      <p:sp>
        <p:nvSpPr>
          <p:cNvPr id="10" name="Slide Number Placeholder 9">
            <a:extLst>
              <a:ext uri="{FF2B5EF4-FFF2-40B4-BE49-F238E27FC236}">
                <a16:creationId xmlns:a16="http://schemas.microsoft.com/office/drawing/2014/main" id="{A0461786-2777-4416-9446-B0AA7FC19514}"/>
              </a:ext>
            </a:extLst>
          </p:cNvPr>
          <p:cNvSpPr>
            <a:spLocks noGrp="1"/>
          </p:cNvSpPr>
          <p:nvPr>
            <p:ph type="sldNum" sz="quarter" idx="12"/>
          </p:nvPr>
        </p:nvSpPr>
        <p:spPr/>
        <p:txBody>
          <a:bodyPr/>
          <a:lstStyle/>
          <a:p>
            <a:fld id="{2A013F82-EE5E-44EE-A61D-E31C6657F26F}" type="slidenum">
              <a:rPr lang="en-IN" smtClean="0"/>
              <a:t>2</a:t>
            </a:fld>
            <a:endParaRPr lang="en-IN"/>
          </a:p>
        </p:txBody>
      </p:sp>
      <p:sp>
        <p:nvSpPr>
          <p:cNvPr id="12" name="TextBox 11">
            <a:extLst>
              <a:ext uri="{FF2B5EF4-FFF2-40B4-BE49-F238E27FC236}">
                <a16:creationId xmlns:a16="http://schemas.microsoft.com/office/drawing/2014/main" id="{7A1A63D5-03EE-4DC8-B8B8-C8BD6172D821}"/>
              </a:ext>
            </a:extLst>
          </p:cNvPr>
          <p:cNvSpPr txBox="1"/>
          <p:nvPr/>
        </p:nvSpPr>
        <p:spPr>
          <a:xfrm>
            <a:off x="1199888" y="1622939"/>
            <a:ext cx="6092456" cy="446513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Project Overview</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Tools &amp; Technologies Used</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Dataset Description</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a:t>
            </a:r>
            <a:r>
              <a:rPr lang="en-IN" sz="2400" dirty="0" err="1">
                <a:latin typeface="Times New Roman" panose="02020603050405020304" pitchFamily="18" charset="0"/>
                <a:cs typeface="Times New Roman" panose="02020603050405020304" pitchFamily="18" charset="0"/>
              </a:rPr>
              <a:t>Preprocessing</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Exploratory Data Analysis (EDA)</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Power BI Dashboard Highlights</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Key Findings &amp; Insights</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 &amp; Recommendations</a:t>
            </a:r>
            <a:endParaRPr lang="en-IN" dirty="0"/>
          </a:p>
        </p:txBody>
      </p:sp>
    </p:spTree>
    <p:extLst>
      <p:ext uri="{BB962C8B-B14F-4D97-AF65-F5344CB8AC3E}">
        <p14:creationId xmlns:p14="http://schemas.microsoft.com/office/powerpoint/2010/main" val="250730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5" y="3191529"/>
            <a:ext cx="9144001" cy="696284"/>
          </a:xfrm>
        </p:spPr>
        <p:txBody>
          <a:bodyPr>
            <a:normAutofit/>
          </a:bodyPr>
          <a:lstStyle/>
          <a:p>
            <a:r>
              <a:rPr lang="en-IN" sz="2800" dirty="0">
                <a:solidFill>
                  <a:srgbClr val="569CD6"/>
                </a:solidFill>
                <a:effectLst/>
                <a:latin typeface="Times New Roman" panose="02020603050405020304" pitchFamily="18" charset="0"/>
                <a:cs typeface="Times New Roman" panose="02020603050405020304" pitchFamily="18" charset="0"/>
              </a:rPr>
              <a:t>TOOLS &amp; TECHNOLOGIES USED</a:t>
            </a:r>
            <a:endParaRPr lang="en-IN" sz="2800" dirty="0">
              <a:solidFill>
                <a:srgbClr val="CCCCCC"/>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A5E4F-6B49-4114-81FF-136F217B3A8E}"/>
              </a:ext>
            </a:extLst>
          </p:cNvPr>
          <p:cNvSpPr>
            <a:spLocks noGrp="1"/>
          </p:cNvSpPr>
          <p:nvPr>
            <p:ph idx="1"/>
          </p:nvPr>
        </p:nvSpPr>
        <p:spPr>
          <a:xfrm>
            <a:off x="1053334" y="4062916"/>
            <a:ext cx="9134391" cy="2497361"/>
          </a:xfrm>
        </p:spPr>
        <p:txBody>
          <a:bodyPr>
            <a:normAutofit/>
          </a:bodyPr>
          <a:lstStyle/>
          <a:p>
            <a:pPr>
              <a:buFont typeface="Wingdings" panose="05000000000000000000" pitchFamily="2" charset="2"/>
              <a:buChar char="§"/>
            </a:pPr>
            <a:r>
              <a:rPr lang="en-IN" sz="2000" b="0" dirty="0">
                <a:solidFill>
                  <a:srgbClr val="CCCCCC"/>
                </a:solidFill>
                <a:effectLst/>
                <a:latin typeface="Times New Roman" panose="02020603050405020304" pitchFamily="18" charset="0"/>
                <a:cs typeface="Times New Roman" panose="02020603050405020304" pitchFamily="18" charset="0"/>
              </a:rPr>
              <a:t> </a:t>
            </a:r>
            <a:r>
              <a:rPr lang="en-IN" sz="1800" b="0" dirty="0">
                <a:solidFill>
                  <a:srgbClr val="CCCCCC"/>
                </a:solidFill>
                <a:effectLst/>
                <a:latin typeface="Times New Roman" panose="02020603050405020304" pitchFamily="18" charset="0"/>
                <a:cs typeface="Times New Roman" panose="02020603050405020304" pitchFamily="18" charset="0"/>
              </a:rPr>
              <a:t>Python (Pandas, Matplotlib, Seaborn, </a:t>
            </a:r>
            <a:r>
              <a:rPr lang="en-IN" sz="1800" b="0" dirty="0" err="1">
                <a:solidFill>
                  <a:srgbClr val="CCCCCC"/>
                </a:solidFill>
                <a:effectLst/>
                <a:latin typeface="Times New Roman" panose="02020603050405020304" pitchFamily="18" charset="0"/>
                <a:cs typeface="Times New Roman" panose="02020603050405020304" pitchFamily="18" charset="0"/>
              </a:rPr>
              <a:t>WordCloud</a:t>
            </a:r>
            <a:r>
              <a:rPr lang="en-IN" sz="1800" b="0" dirty="0">
                <a:solidFill>
                  <a:srgbClr val="CCCCCC"/>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800" b="0" dirty="0">
                <a:solidFill>
                  <a:srgbClr val="CCCCCC"/>
                </a:solidFill>
                <a:effectLst/>
                <a:latin typeface="Times New Roman" panose="02020603050405020304" pitchFamily="18" charset="0"/>
                <a:cs typeface="Times New Roman" panose="02020603050405020304" pitchFamily="18" charset="0"/>
              </a:rPr>
              <a:t> Power BI (Interactive dashboards and charts)  </a:t>
            </a:r>
          </a:p>
          <a:p>
            <a:pPr>
              <a:buFont typeface="Wingdings" panose="05000000000000000000" pitchFamily="2" charset="2"/>
              <a:buChar char="§"/>
            </a:pPr>
            <a:r>
              <a:rPr lang="en-IN" sz="1800" b="0" dirty="0">
                <a:solidFill>
                  <a:srgbClr val="CCCCCC"/>
                </a:solidFill>
                <a:effectLst/>
                <a:latin typeface="Times New Roman" panose="02020603050405020304" pitchFamily="18" charset="0"/>
                <a:cs typeface="Times New Roman" panose="02020603050405020304" pitchFamily="18" charset="0"/>
              </a:rPr>
              <a:t> </a:t>
            </a:r>
            <a:r>
              <a:rPr lang="en-IN" sz="1800" b="0" dirty="0" err="1">
                <a:solidFill>
                  <a:srgbClr val="CCCCCC"/>
                </a:solidFill>
                <a:effectLst/>
                <a:latin typeface="Times New Roman" panose="02020603050405020304" pitchFamily="18" charset="0"/>
                <a:cs typeface="Times New Roman" panose="02020603050405020304" pitchFamily="18" charset="0"/>
              </a:rPr>
              <a:t>Jupyter</a:t>
            </a:r>
            <a:r>
              <a:rPr lang="en-IN" sz="1800" b="0" dirty="0">
                <a:solidFill>
                  <a:srgbClr val="CCCCCC"/>
                </a:solidFill>
                <a:effectLst/>
                <a:latin typeface="Times New Roman" panose="02020603050405020304" pitchFamily="18" charset="0"/>
                <a:cs typeface="Times New Roman" panose="02020603050405020304" pitchFamily="18" charset="0"/>
              </a:rPr>
              <a:t> Notebook  </a:t>
            </a:r>
            <a:endParaRPr lang="en-IN" sz="1800" dirty="0">
              <a:solidFill>
                <a:srgbClr val="CCCCC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b="0" dirty="0">
                <a:solidFill>
                  <a:srgbClr val="CCCCCC"/>
                </a:solidFill>
                <a:effectLst/>
                <a:latin typeface="Times New Roman" panose="02020603050405020304" pitchFamily="18" charset="0"/>
                <a:cs typeface="Times New Roman" panose="02020603050405020304" pitchFamily="18" charset="0"/>
              </a:rPr>
              <a:t> VS Code  </a:t>
            </a:r>
            <a:endParaRPr lang="en-IN" sz="1800" dirty="0">
              <a:solidFill>
                <a:srgbClr val="CCCCC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b="0" dirty="0">
                <a:solidFill>
                  <a:srgbClr val="CCCCCC"/>
                </a:solidFill>
                <a:effectLst/>
                <a:latin typeface="Times New Roman" panose="02020603050405020304" pitchFamily="18" charset="0"/>
                <a:cs typeface="Times New Roman" panose="02020603050405020304" pitchFamily="18" charset="0"/>
              </a:rPr>
              <a:t> CSV (Dataset format)  </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A6EEAB-CA7C-4343-8DFE-914549B01C85}"/>
              </a:ext>
            </a:extLst>
          </p:cNvPr>
          <p:cNvSpPr txBox="1"/>
          <p:nvPr/>
        </p:nvSpPr>
        <p:spPr>
          <a:xfrm>
            <a:off x="934903" y="983910"/>
            <a:ext cx="10081120" cy="2120068"/>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	This project analyzes Airbnb listings in New York City to uncover key trends in pricing, guest engagement, and neighborhood popularity. Using data cleaning, exploratory data analysis (EDA), and interactive visualizations in Python and Power BI, the project aims to provide insights for hosts and travelers alike. It explores room type preferences, seasonal booking patterns, and geographic hotspots to better understand the NYC Airbnb market dynamics.</a:t>
            </a:r>
            <a:endParaRPr lang="en-IN" sz="1800" dirty="0">
              <a:latin typeface="Times New Roman" panose="02020603050405020304" pitchFamily="18" charset="0"/>
              <a:cs typeface="Times New Roman" panose="02020603050405020304" pitchFamily="18" charset="0"/>
            </a:endParaRPr>
          </a:p>
        </p:txBody>
      </p:sp>
      <p:sp>
        <p:nvSpPr>
          <p:cNvPr id="6" name="Title 12">
            <a:extLst>
              <a:ext uri="{FF2B5EF4-FFF2-40B4-BE49-F238E27FC236}">
                <a16:creationId xmlns:a16="http://schemas.microsoft.com/office/drawing/2014/main" id="{F82B2F8E-0C6F-4EC5-8770-ED67B29249CD}"/>
              </a:ext>
            </a:extLst>
          </p:cNvPr>
          <p:cNvSpPr txBox="1">
            <a:spLocks/>
          </p:cNvSpPr>
          <p:nvPr/>
        </p:nvSpPr>
        <p:spPr>
          <a:xfrm>
            <a:off x="909836" y="188640"/>
            <a:ext cx="9144001" cy="7426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800" dirty="0">
                <a:solidFill>
                  <a:srgbClr val="569CD6"/>
                </a:solidFill>
                <a:latin typeface="Times New Roman" panose="02020603050405020304" pitchFamily="18" charset="0"/>
                <a:cs typeface="Times New Roman" panose="02020603050405020304" pitchFamily="18" charset="0"/>
              </a:rPr>
              <a:t>PROJECT  OVERVIEW</a:t>
            </a:r>
            <a:endParaRPr lang="en-IN" sz="2800" dirty="0">
              <a:solidFill>
                <a:srgbClr val="569CD6"/>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82B3DB5-230F-4C39-A01D-CA7CB51F20E6}"/>
              </a:ext>
            </a:extLst>
          </p:cNvPr>
          <p:cNvSpPr>
            <a:spLocks noGrp="1"/>
          </p:cNvSpPr>
          <p:nvPr>
            <p:ph type="sldNum" sz="quarter" idx="12"/>
          </p:nvPr>
        </p:nvSpPr>
        <p:spPr>
          <a:xfrm>
            <a:off x="11136708" y="6422163"/>
            <a:ext cx="838201" cy="276228"/>
          </a:xfrm>
        </p:spPr>
        <p:txBody>
          <a:bodyPr/>
          <a:lstStyle/>
          <a:p>
            <a:fld id="{2A013F82-EE5E-44EE-A61D-E31C6657F26F}" type="slidenum">
              <a:rPr lang="en-IN" smtClean="0"/>
              <a:t>3</a:t>
            </a:fld>
            <a:endParaRPr lang="en-IN"/>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F66F2299-0646-4D9A-BDC1-DD458EBB79F3}"/>
              </a:ext>
            </a:extLst>
          </p:cNvPr>
          <p:cNvSpPr>
            <a:spLocks noChangeArrowheads="1"/>
          </p:cNvSpPr>
          <p:nvPr/>
        </p:nvSpPr>
        <p:spPr bwMode="auto">
          <a:xfrm>
            <a:off x="693812" y="528355"/>
            <a:ext cx="1043724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569CD6"/>
                </a:solidFill>
                <a:effectLst/>
                <a:latin typeface="Times New Roman" panose="02020603050405020304" pitchFamily="18" charset="0"/>
                <a:cs typeface="Times New Roman" panose="02020603050405020304" pitchFamily="18" charset="0"/>
              </a:rPr>
              <a:t>DATASET DESCRIPTION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Inside Airbnb – Get the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files containing listing and review data for New York City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listings.csv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metadata about ~37,000 Airbnb listings in NYC</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reviews_comments.csv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~971,000 reviews posted by guests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F968E26-493F-4074-95E3-64B0EFBDAEFD}"/>
              </a:ext>
            </a:extLst>
          </p:cNvPr>
          <p:cNvSpPr txBox="1"/>
          <p:nvPr/>
        </p:nvSpPr>
        <p:spPr>
          <a:xfrm>
            <a:off x="693812" y="3449576"/>
            <a:ext cx="9073008" cy="2435539"/>
          </a:xfrm>
          <a:prstGeom prst="rect">
            <a:avLst/>
          </a:prstGeom>
          <a:noFill/>
        </p:spPr>
        <p:txBody>
          <a:bodyPr wrap="square">
            <a:spAutoFit/>
          </a:bodyPr>
          <a:lstStyle/>
          <a:p>
            <a:pPr marL="0" marR="0" lvl="0" indent="0" algn="l" defTabSz="914400" rtl="0" eaLnBrk="0" fontAlgn="base" latinLnBrk="0" hangingPunct="0">
              <a:lnSpc>
                <a:spcPct val="17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Key Columns from listings.csv:</a:t>
            </a:r>
          </a:p>
          <a:p>
            <a:pPr marL="285750" marR="0" lvl="0" indent="-285750" algn="l" defTabSz="914400" rtl="0" eaLnBrk="0" fontAlgn="base" latinLnBrk="0" hangingPunct="0">
              <a:lnSpc>
                <a:spcPct val="17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Unique listing ID</a:t>
            </a:r>
          </a:p>
          <a:p>
            <a:pPr marL="285750" marR="0" lvl="0" indent="-285750" algn="l" defTabSz="914400" rtl="0" eaLnBrk="0" fontAlgn="base" latinLnBrk="0" hangingPunct="0">
              <a:lnSpc>
                <a:spcPct val="17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Title of the listing</a:t>
            </a:r>
          </a:p>
          <a:p>
            <a:pPr marL="285750" marR="0" lvl="0" indent="-285750" algn="l" defTabSz="914400" rtl="0" eaLnBrk="0" fontAlgn="base" latinLnBrk="0" hangingPunct="0">
              <a:lnSpc>
                <a:spcPct val="17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host_id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Unique host identifier</a:t>
            </a:r>
          </a:p>
          <a:p>
            <a:pPr marL="285750" marR="0" lvl="0" indent="-285750" algn="l" defTabSz="914400" rtl="0" eaLnBrk="0" fontAlgn="base" latinLnBrk="0" hangingPunct="0">
              <a:lnSpc>
                <a:spcPct val="17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neighbourhood_group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NYC borough (e.g., Manhattan, Brooklyn)</a:t>
            </a:r>
          </a:p>
        </p:txBody>
      </p:sp>
      <p:sp>
        <p:nvSpPr>
          <p:cNvPr id="14" name="Slide Number Placeholder 13">
            <a:extLst>
              <a:ext uri="{FF2B5EF4-FFF2-40B4-BE49-F238E27FC236}">
                <a16:creationId xmlns:a16="http://schemas.microsoft.com/office/drawing/2014/main" id="{61EE0593-97F6-44DF-96A3-67CF8F5FE71A}"/>
              </a:ext>
            </a:extLst>
          </p:cNvPr>
          <p:cNvSpPr>
            <a:spLocks noGrp="1"/>
          </p:cNvSpPr>
          <p:nvPr>
            <p:ph type="sldNum" sz="quarter" idx="12"/>
          </p:nvPr>
        </p:nvSpPr>
        <p:spPr>
          <a:xfrm>
            <a:off x="11115852" y="6453336"/>
            <a:ext cx="838201" cy="276228"/>
          </a:xfrm>
        </p:spPr>
        <p:txBody>
          <a:bodyPr/>
          <a:lstStyle/>
          <a:p>
            <a:fld id="{2A013F82-EE5E-44EE-A61D-E31C6657F26F}" type="slidenum">
              <a:rPr lang="en-IN" smtClean="0"/>
              <a:t>4</a:t>
            </a:fld>
            <a:endParaRPr lang="en-IN"/>
          </a:p>
        </p:txBody>
      </p:sp>
    </p:spTree>
    <p:extLst>
      <p:ext uri="{BB962C8B-B14F-4D97-AF65-F5344CB8AC3E}">
        <p14:creationId xmlns:p14="http://schemas.microsoft.com/office/powerpoint/2010/main" val="11589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D90CAA-8A49-4626-AFBB-34B3365EECF1}"/>
              </a:ext>
            </a:extLst>
          </p:cNvPr>
          <p:cNvSpPr txBox="1"/>
          <p:nvPr/>
        </p:nvSpPr>
        <p:spPr>
          <a:xfrm>
            <a:off x="909836" y="692696"/>
            <a:ext cx="8928992" cy="4659224"/>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Nightly price of the listing</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number_of_reviews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Total reviews received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availability_365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Number of days available in a year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latitude, longitude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Geolocation coordinates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room_type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Type of room offered (e.g., Entire home/apt, Private room)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Columns from reviews_comments.csv:</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listing_id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ID linking the review to a specific listing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Date of the review</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reviewer_id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Unique ID of the reviewer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Textual review left by the guest</a:t>
            </a:r>
          </a:p>
        </p:txBody>
      </p:sp>
      <p:sp>
        <p:nvSpPr>
          <p:cNvPr id="12" name="Slide Number Placeholder 11">
            <a:extLst>
              <a:ext uri="{FF2B5EF4-FFF2-40B4-BE49-F238E27FC236}">
                <a16:creationId xmlns:a16="http://schemas.microsoft.com/office/drawing/2014/main" id="{DBDDA3AC-F62F-4F9B-BD12-C273617E3B01}"/>
              </a:ext>
            </a:extLst>
          </p:cNvPr>
          <p:cNvSpPr>
            <a:spLocks noGrp="1"/>
          </p:cNvSpPr>
          <p:nvPr>
            <p:ph type="sldNum" sz="quarter" idx="12"/>
          </p:nvPr>
        </p:nvSpPr>
        <p:spPr>
          <a:xfrm>
            <a:off x="11134972" y="6381328"/>
            <a:ext cx="838201" cy="276228"/>
          </a:xfrm>
        </p:spPr>
        <p:txBody>
          <a:bodyPr/>
          <a:lstStyle/>
          <a:p>
            <a:fld id="{2A013F82-EE5E-44EE-A61D-E31C6657F26F}" type="slidenum">
              <a:rPr lang="en-IN" smtClean="0"/>
              <a:t>5</a:t>
            </a:fld>
            <a:endParaRPr lang="en-IN" dirty="0"/>
          </a:p>
        </p:txBody>
      </p:sp>
    </p:spTree>
    <p:extLst>
      <p:ext uri="{BB962C8B-B14F-4D97-AF65-F5344CB8AC3E}">
        <p14:creationId xmlns:p14="http://schemas.microsoft.com/office/powerpoint/2010/main" val="318001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80" y="404664"/>
            <a:ext cx="9144001" cy="547539"/>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3600" dirty="0">
                <a:solidFill>
                  <a:srgbClr val="569CD6"/>
                </a:solidFill>
                <a:latin typeface="Times New Roman" panose="02020603050405020304" pitchFamily="18" charset="0"/>
                <a:cs typeface="Times New Roman" panose="02020603050405020304" pitchFamily="18" charset="0"/>
              </a:rPr>
              <a:t>DATA PREPROCESSING</a:t>
            </a:r>
            <a:endParaRPr kumimoji="0" lang="en-US" altLang="en-US" sz="3600" i="0" u="none" strike="noStrike" cap="none" normalizeH="0" baseline="0" dirty="0">
              <a:ln>
                <a:noFill/>
              </a:ln>
              <a:solidFill>
                <a:srgbClr val="569CD6"/>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08509" y="1052736"/>
            <a:ext cx="11211651" cy="5544616"/>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 with missing values in critical columns such as name,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host_name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last_review</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reviews_per_month</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listings dataset were dropped to maintain data quality.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reviews dataset, entries with null values in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reviewer_name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comments were also removed to retain only valid and complete reviews.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 Removal:</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Unnecessary columns (license) were dropped as they were not required for analysis or modeling.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Conversion: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last_review</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converted to datetime format for time-based analysis.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was converted from float to integer for uniformity in calculations.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Check:</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duplicate check was performed using listing IDs and key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attributes.No</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duplicate records were found in either dataset, ensuring data uniqueness.</a:t>
            </a:r>
          </a:p>
        </p:txBody>
      </p:sp>
      <p:sp>
        <p:nvSpPr>
          <p:cNvPr id="4" name="Rectangle 1">
            <a:extLst>
              <a:ext uri="{FF2B5EF4-FFF2-40B4-BE49-F238E27FC236}">
                <a16:creationId xmlns:a16="http://schemas.microsoft.com/office/drawing/2014/main" id="{7E5D902C-14E5-4E02-B281-B39D9A68D5C4}"/>
              </a:ext>
            </a:extLst>
          </p:cNvPr>
          <p:cNvSpPr>
            <a:spLocks noChangeArrowheads="1"/>
          </p:cNvSpPr>
          <p:nvPr/>
        </p:nvSpPr>
        <p:spPr bwMode="auto">
          <a:xfrm>
            <a:off x="0" y="0"/>
            <a:ext cx="12188825"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Slide Number Placeholder 9">
            <a:extLst>
              <a:ext uri="{FF2B5EF4-FFF2-40B4-BE49-F238E27FC236}">
                <a16:creationId xmlns:a16="http://schemas.microsoft.com/office/drawing/2014/main" id="{5D09E789-2FFE-40E9-AA34-FF929D7C0D4B}"/>
              </a:ext>
            </a:extLst>
          </p:cNvPr>
          <p:cNvSpPr>
            <a:spLocks noGrp="1"/>
          </p:cNvSpPr>
          <p:nvPr>
            <p:ph type="sldNum" sz="quarter" idx="12"/>
          </p:nvPr>
        </p:nvSpPr>
        <p:spPr/>
        <p:txBody>
          <a:bodyPr/>
          <a:lstStyle/>
          <a:p>
            <a:fld id="{2A013F82-EE5E-44EE-A61D-E31C6657F26F}" type="slidenum">
              <a:rPr lang="en-IN" smtClean="0"/>
              <a:t>6</a:t>
            </a:fld>
            <a:endParaRPr lang="en-IN"/>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CB37-7DD2-4587-9EEA-B2EAE98D3574}"/>
              </a:ext>
            </a:extLst>
          </p:cNvPr>
          <p:cNvSpPr>
            <a:spLocks noGrp="1"/>
          </p:cNvSpPr>
          <p:nvPr>
            <p:ph type="title"/>
          </p:nvPr>
        </p:nvSpPr>
        <p:spPr>
          <a:xfrm>
            <a:off x="693812" y="260648"/>
            <a:ext cx="9144001" cy="555848"/>
          </a:xfrm>
        </p:spPr>
        <p:txBody>
          <a:bodyPr>
            <a:normAutofit fontScale="90000"/>
          </a:bodyPr>
          <a:lstStyle/>
          <a:p>
            <a:r>
              <a:rPr lang="en-IN" dirty="0">
                <a:solidFill>
                  <a:srgbClr val="569CD6"/>
                </a:solidFill>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EE1D94C1-04B4-47A1-B5F4-F4A85A52642F}"/>
              </a:ext>
            </a:extLst>
          </p:cNvPr>
          <p:cNvSpPr>
            <a:spLocks noGrp="1"/>
          </p:cNvSpPr>
          <p:nvPr>
            <p:ph sz="half" idx="1"/>
          </p:nvPr>
        </p:nvSpPr>
        <p:spPr>
          <a:xfrm>
            <a:off x="693812" y="1484784"/>
            <a:ext cx="4968552" cy="429569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Distribution of Listing Prices</a:t>
            </a:r>
          </a:p>
          <a:p>
            <a:pPr algn="just">
              <a:lnSpc>
                <a:spcPct val="150000"/>
              </a:lnSpc>
            </a:pPr>
            <a:r>
              <a:rPr lang="en-US" sz="1800" b="1" dirty="0">
                <a:latin typeface="Times New Roman" panose="02020603050405020304" pitchFamily="18" charset="0"/>
                <a:cs typeface="Times New Roman" panose="02020603050405020304" pitchFamily="18" charset="0"/>
              </a:rPr>
              <a:t>Right-Skewed Distribution</a:t>
            </a:r>
            <a:r>
              <a:rPr lang="en-US" sz="1800" dirty="0">
                <a:latin typeface="Times New Roman" panose="02020603050405020304" pitchFamily="18" charset="0"/>
                <a:cs typeface="Times New Roman" panose="02020603050405020304" pitchFamily="18" charset="0"/>
              </a:rPr>
              <a:t>: Most listings are priced under $500, with a long tail extending beyond $1000. This is common in platforms like Airbnb where luxury or premium listings exist.</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High Frequency around $100–$200</a:t>
            </a:r>
            <a:r>
              <a:rPr lang="en-US" sz="1800" dirty="0">
                <a:latin typeface="Times New Roman" panose="02020603050405020304" pitchFamily="18" charset="0"/>
                <a:cs typeface="Times New Roman" panose="02020603050405020304" pitchFamily="18" charset="0"/>
              </a:rPr>
              <a:t>: This price range appears to be the sweet spot where most listings are concentrated, likely due to competitive pricing and affordability.</a:t>
            </a:r>
          </a:p>
          <a:p>
            <a:endParaRPr lang="en-IN" dirty="0"/>
          </a:p>
        </p:txBody>
      </p:sp>
      <p:pic>
        <p:nvPicPr>
          <p:cNvPr id="6" name="Content Placeholder 5">
            <a:extLst>
              <a:ext uri="{FF2B5EF4-FFF2-40B4-BE49-F238E27FC236}">
                <a16:creationId xmlns:a16="http://schemas.microsoft.com/office/drawing/2014/main" id="{9285171B-2431-4CBE-9B6C-D352DE4D2F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22404" y="1556792"/>
            <a:ext cx="5675065" cy="3672408"/>
          </a:xfrm>
        </p:spPr>
      </p:pic>
      <p:sp>
        <p:nvSpPr>
          <p:cNvPr id="7" name="Rectangle 1">
            <a:extLst>
              <a:ext uri="{FF2B5EF4-FFF2-40B4-BE49-F238E27FC236}">
                <a16:creationId xmlns:a16="http://schemas.microsoft.com/office/drawing/2014/main" id="{62BF6DB2-92C9-4FE4-8054-2B58994DD4D6}"/>
              </a:ext>
            </a:extLst>
          </p:cNvPr>
          <p:cNvSpPr>
            <a:spLocks noChangeArrowheads="1"/>
          </p:cNvSpPr>
          <p:nvPr/>
        </p:nvSpPr>
        <p:spPr bwMode="auto">
          <a:xfrm>
            <a:off x="0" y="-100027"/>
            <a:ext cx="226344"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D4BF6AC-CF9E-450B-91DB-5BFC46DA8CF6}"/>
              </a:ext>
            </a:extLst>
          </p:cNvPr>
          <p:cNvSpPr txBox="1"/>
          <p:nvPr/>
        </p:nvSpPr>
        <p:spPr>
          <a:xfrm>
            <a:off x="6814492" y="5439907"/>
            <a:ext cx="65527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1.1: Distribution of listing prices on Airbnb</a:t>
            </a:r>
            <a:endParaRPr lang="en-IN" sz="16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FDDA646C-8166-48FD-8FEC-671647A4854E}"/>
              </a:ext>
            </a:extLst>
          </p:cNvPr>
          <p:cNvSpPr>
            <a:spLocks noGrp="1"/>
          </p:cNvSpPr>
          <p:nvPr>
            <p:ph type="sldNum" sz="quarter" idx="12"/>
          </p:nvPr>
        </p:nvSpPr>
        <p:spPr/>
        <p:txBody>
          <a:bodyPr/>
          <a:lstStyle/>
          <a:p>
            <a:fld id="{2A013F82-EE5E-44EE-A61D-E31C6657F26F}" type="slidenum">
              <a:rPr lang="en-IN" smtClean="0"/>
              <a:t>7</a:t>
            </a:fld>
            <a:endParaRPr lang="en-IN"/>
          </a:p>
        </p:txBody>
      </p:sp>
    </p:spTree>
    <p:extLst>
      <p:ext uri="{BB962C8B-B14F-4D97-AF65-F5344CB8AC3E}">
        <p14:creationId xmlns:p14="http://schemas.microsoft.com/office/powerpoint/2010/main" val="294342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EDE1-33AC-4A2A-A2BE-B4962CFC12CB}"/>
              </a:ext>
            </a:extLst>
          </p:cNvPr>
          <p:cNvSpPr>
            <a:spLocks noGrp="1"/>
          </p:cNvSpPr>
          <p:nvPr>
            <p:ph type="title"/>
          </p:nvPr>
        </p:nvSpPr>
        <p:spPr>
          <a:xfrm>
            <a:off x="837828" y="310717"/>
            <a:ext cx="9289032" cy="1080120"/>
          </a:xfrm>
        </p:spPr>
        <p:txBody>
          <a:bodyPr>
            <a:normAutofit/>
          </a:bodyPr>
          <a:lstStyle/>
          <a:p>
            <a:r>
              <a:rPr lang="en-US" sz="2400" b="1" dirty="0">
                <a:latin typeface="Times New Roman" panose="02020603050405020304" pitchFamily="18" charset="0"/>
                <a:cs typeface="Times New Roman" panose="02020603050405020304" pitchFamily="18" charset="0"/>
              </a:rPr>
              <a:t>Analyzing the Relationship Between Price and Review Count</a:t>
            </a:r>
            <a:br>
              <a:rPr lang="en-US" sz="4000" dirty="0">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B1F8262D-9D70-434B-A448-4B085AFDE995}"/>
              </a:ext>
            </a:extLst>
          </p:cNvPr>
          <p:cNvSpPr>
            <a:spLocks noGrp="1"/>
          </p:cNvSpPr>
          <p:nvPr>
            <p:ph sz="half" idx="1"/>
          </p:nvPr>
        </p:nvSpPr>
        <p:spPr>
          <a:xfrm>
            <a:off x="837828" y="1621487"/>
            <a:ext cx="4428492" cy="3615026"/>
          </a:xfrm>
        </p:spPr>
        <p:txBody>
          <a:bodyPr>
            <a:normAutofit fontScale="47500" lnSpcReduction="20000"/>
          </a:bodyPr>
          <a:lstStyle/>
          <a:p>
            <a:pPr>
              <a:lnSpc>
                <a:spcPct val="170000"/>
              </a:lnSpc>
            </a:pP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correlation between price and </a:t>
            </a:r>
            <a:r>
              <a:rPr kumimoji="0" lang="en-US" altLang="en-US" sz="4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number_of_reviews</a:t>
            </a: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very weak negative correlation (-0.026), indicating almost no linear relationship. This means changes in price don’t significantly impact the number of reviews, and vice versa.</a:t>
            </a:r>
            <a:endParaRPr lang="en-US" sz="4200" dirty="0">
              <a:latin typeface="Times New Roman" panose="02020603050405020304" pitchFamily="18" charset="0"/>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EBFB2D22-5D57-4118-9971-5B6E7EAE36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22404" y="1390837"/>
            <a:ext cx="5256585" cy="3652553"/>
          </a:xfrm>
        </p:spPr>
      </p:pic>
      <p:sp>
        <p:nvSpPr>
          <p:cNvPr id="8" name="TextBox 7">
            <a:extLst>
              <a:ext uri="{FF2B5EF4-FFF2-40B4-BE49-F238E27FC236}">
                <a16:creationId xmlns:a16="http://schemas.microsoft.com/office/drawing/2014/main" id="{E390EF4B-7E75-47AA-810E-EFE974ACAFCD}"/>
              </a:ext>
            </a:extLst>
          </p:cNvPr>
          <p:cNvSpPr txBox="1"/>
          <p:nvPr/>
        </p:nvSpPr>
        <p:spPr>
          <a:xfrm>
            <a:off x="5747474" y="5385463"/>
            <a:ext cx="609447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Figure 1.2 :Correlation Heatmap between Price and Number of Reviews</a:t>
            </a:r>
            <a:endParaRPr lang="en-IN" sz="16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BFB761A9-82B9-4984-9DDF-642CFBEC34C3}"/>
              </a:ext>
            </a:extLst>
          </p:cNvPr>
          <p:cNvSpPr>
            <a:spLocks noGrp="1"/>
          </p:cNvSpPr>
          <p:nvPr>
            <p:ph type="sldNum" sz="quarter" idx="12"/>
          </p:nvPr>
        </p:nvSpPr>
        <p:spPr/>
        <p:txBody>
          <a:bodyPr/>
          <a:lstStyle/>
          <a:p>
            <a:fld id="{2A013F82-EE5E-44EE-A61D-E31C6657F26F}" type="slidenum">
              <a:rPr lang="en-IN" smtClean="0"/>
              <a:t>8</a:t>
            </a:fld>
            <a:endParaRPr lang="en-IN"/>
          </a:p>
        </p:txBody>
      </p:sp>
    </p:spTree>
    <p:extLst>
      <p:ext uri="{BB962C8B-B14F-4D97-AF65-F5344CB8AC3E}">
        <p14:creationId xmlns:p14="http://schemas.microsoft.com/office/powerpoint/2010/main" val="416073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8E6E-2FAF-4D26-8263-105B3654EE66}"/>
              </a:ext>
            </a:extLst>
          </p:cNvPr>
          <p:cNvSpPr>
            <a:spLocks noGrp="1"/>
          </p:cNvSpPr>
          <p:nvPr>
            <p:ph type="title"/>
          </p:nvPr>
        </p:nvSpPr>
        <p:spPr>
          <a:xfrm>
            <a:off x="981844" y="404664"/>
            <a:ext cx="9144001" cy="743744"/>
          </a:xfrm>
        </p:spPr>
        <p:txBody>
          <a:bodyPr>
            <a:normAutofit/>
          </a:bodyPr>
          <a:lstStyle/>
          <a:p>
            <a:r>
              <a:rPr lang="en-IN" sz="2400" b="1" dirty="0">
                <a:latin typeface="Times New Roman" panose="02020603050405020304" pitchFamily="18" charset="0"/>
                <a:cs typeface="Times New Roman" panose="02020603050405020304" pitchFamily="18" charset="0"/>
              </a:rPr>
              <a:t>Listing Availability</a:t>
            </a:r>
          </a:p>
        </p:txBody>
      </p:sp>
      <p:sp>
        <p:nvSpPr>
          <p:cNvPr id="3" name="Content Placeholder 2">
            <a:extLst>
              <a:ext uri="{FF2B5EF4-FFF2-40B4-BE49-F238E27FC236}">
                <a16:creationId xmlns:a16="http://schemas.microsoft.com/office/drawing/2014/main" id="{CF916E8F-884F-4D08-8115-4B692E7AA3E0}"/>
              </a:ext>
            </a:extLst>
          </p:cNvPr>
          <p:cNvSpPr>
            <a:spLocks noGrp="1"/>
          </p:cNvSpPr>
          <p:nvPr>
            <p:ph sz="half" idx="1"/>
          </p:nvPr>
        </p:nvSpPr>
        <p:spPr>
          <a:xfrm>
            <a:off x="981844" y="1772816"/>
            <a:ext cx="4920547" cy="4464496"/>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Peak at 365 Days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Most listings are available for the full year (365 days), indicating a prevalence of full-time rentals.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Smaller Peaks at Intervals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visible spikes at regular intervals (e.g., around 90, 180, 270 days), possibly due to seasonal availability or hosts making listings available for only part of the year.</a:t>
            </a:r>
          </a:p>
          <a:p>
            <a:pPr>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BAC48F7-4873-42D8-8B75-7F296EB988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1438" y="1772816"/>
            <a:ext cx="5149585" cy="3089751"/>
          </a:xfrm>
        </p:spPr>
      </p:pic>
      <p:sp>
        <p:nvSpPr>
          <p:cNvPr id="9" name="TextBox 8">
            <a:extLst>
              <a:ext uri="{FF2B5EF4-FFF2-40B4-BE49-F238E27FC236}">
                <a16:creationId xmlns:a16="http://schemas.microsoft.com/office/drawing/2014/main" id="{4D67F762-33B2-43E2-B36B-E64C852655CF}"/>
              </a:ext>
            </a:extLst>
          </p:cNvPr>
          <p:cNvSpPr txBox="1"/>
          <p:nvPr/>
        </p:nvSpPr>
        <p:spPr>
          <a:xfrm>
            <a:off x="6450504" y="5085184"/>
            <a:ext cx="609447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Figure 1.3: Distribution of listing availability across the year</a:t>
            </a:r>
            <a:endParaRPr lang="en-IN"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DDB92C74-0522-4D10-A642-C6FD84963C64}"/>
              </a:ext>
            </a:extLst>
          </p:cNvPr>
          <p:cNvSpPr>
            <a:spLocks noGrp="1"/>
          </p:cNvSpPr>
          <p:nvPr>
            <p:ph type="sldNum" sz="quarter" idx="12"/>
          </p:nvPr>
        </p:nvSpPr>
        <p:spPr/>
        <p:txBody>
          <a:bodyPr/>
          <a:lstStyle/>
          <a:p>
            <a:fld id="{2A013F82-EE5E-44EE-A61D-E31C6657F26F}" type="slidenum">
              <a:rPr lang="en-IN" smtClean="0"/>
              <a:t>9</a:t>
            </a:fld>
            <a:endParaRPr lang="en-IN"/>
          </a:p>
        </p:txBody>
      </p:sp>
    </p:spTree>
    <p:extLst>
      <p:ext uri="{BB962C8B-B14F-4D97-AF65-F5344CB8AC3E}">
        <p14:creationId xmlns:p14="http://schemas.microsoft.com/office/powerpoint/2010/main" val="98615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359</TotalTime>
  <Words>1121</Words>
  <Application>Microsoft Office PowerPoint</Application>
  <PresentationFormat>Custom</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Wingdings</vt:lpstr>
      <vt:lpstr>Digital Blue Tunnel 16x9</vt:lpstr>
      <vt:lpstr>AIRBNB ACTIVITY ACROSS NEW YORK</vt:lpstr>
      <vt:lpstr> </vt:lpstr>
      <vt:lpstr>TOOLS &amp; TECHNOLOGIES USED</vt:lpstr>
      <vt:lpstr>PowerPoint Presentation</vt:lpstr>
      <vt:lpstr>PowerPoint Presentation</vt:lpstr>
      <vt:lpstr>DATA PREPROCESSING</vt:lpstr>
      <vt:lpstr>EXPLORATORY DATA ANALYSIS (EDA)</vt:lpstr>
      <vt:lpstr>Analyzing the Relationship Between Price and Review Count </vt:lpstr>
      <vt:lpstr>Listing Availability</vt:lpstr>
      <vt:lpstr> Word Cloud of Reviews</vt:lpstr>
      <vt:lpstr>POWER BI DASHBOARD HIGHLIGHTS</vt:lpstr>
      <vt:lpstr>PowerPoint Presentation</vt:lpstr>
      <vt:lpstr>KEY FINDINGS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ACTIVITY ACROSS NEW YORK</dc:title>
  <dc:creator>Yugashini</dc:creator>
  <cp:lastModifiedBy>Yugashini</cp:lastModifiedBy>
  <cp:revision>19</cp:revision>
  <dcterms:created xsi:type="dcterms:W3CDTF">2025-06-05T10:50:04Z</dcterms:created>
  <dcterms:modified xsi:type="dcterms:W3CDTF">2025-06-06T11:05:42Z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