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5" r:id="rId9"/>
    <p:sldId id="266" r:id="rId10"/>
    <p:sldId id="267" r:id="rId11"/>
    <p:sldId id="269" r:id="rId12"/>
    <p:sldId id="268" r:id="rId13"/>
    <p:sldId id="270" r:id="rId14"/>
    <p:sldId id="272" r:id="rId15"/>
    <p:sldId id="271"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03" autoAdjust="0"/>
    <p:restoredTop sz="94660"/>
  </p:normalViewPr>
  <p:slideViewPr>
    <p:cSldViewPr snapToGrid="0">
      <p:cViewPr varScale="1">
        <p:scale>
          <a:sx n="60" d="100"/>
          <a:sy n="60"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nbc.com/select/best-personal-loans-from-big-banks/" TargetMode="Externa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ocs.google.com/spreadsheets/d/1pfca6H7n-HwTmVV0s5mOG-zUKfrpiO6x/edit?usp=sharing&amp;ouid=114293071387875296860&amp;rtpof=true&amp;sd=true"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F9567DE-98BD-42BE-ABA5-3EC1D57353C3}"/>
              </a:ext>
            </a:extLst>
          </p:cNvPr>
          <p:cNvSpPr txBox="1"/>
          <p:nvPr/>
        </p:nvSpPr>
        <p:spPr>
          <a:xfrm>
            <a:off x="364163" y="1690352"/>
            <a:ext cx="5102988" cy="2123658"/>
          </a:xfrm>
          <a:prstGeom prst="rect">
            <a:avLst/>
          </a:prstGeom>
          <a:noFill/>
        </p:spPr>
        <p:txBody>
          <a:bodyPr wrap="square" rtlCol="0">
            <a:spAutoFit/>
          </a:bodyPr>
          <a:lstStyle/>
          <a:p>
            <a:r>
              <a:rPr lang="en-US" sz="4400" b="1" dirty="0"/>
              <a:t>BANK LOAN</a:t>
            </a:r>
          </a:p>
          <a:p>
            <a:r>
              <a:rPr lang="en-US" sz="4400" b="1" dirty="0"/>
              <a:t>      CASE STUDY </a:t>
            </a:r>
          </a:p>
          <a:p>
            <a:r>
              <a:rPr lang="en-US" sz="4400" b="1" dirty="0"/>
              <a:t>                PROJECT</a:t>
            </a:r>
            <a:endParaRPr lang="en-IN" sz="4400" b="1" dirty="0"/>
          </a:p>
        </p:txBody>
      </p:sp>
      <p:pic>
        <p:nvPicPr>
          <p:cNvPr id="12" name="Picture 11">
            <a:extLst>
              <a:ext uri="{FF2B5EF4-FFF2-40B4-BE49-F238E27FC236}">
                <a16:creationId xmlns:a16="http://schemas.microsoft.com/office/drawing/2014/main" id="{3E5D8080-16CD-4F5E-86AB-DBE6A64ED4E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37742" y="0"/>
            <a:ext cx="6992334" cy="6858000"/>
          </a:xfrm>
          <a:prstGeom prst="rect">
            <a:avLst/>
          </a:prstGeom>
        </p:spPr>
      </p:pic>
      <p:sp>
        <p:nvSpPr>
          <p:cNvPr id="13" name="TextBox 12">
            <a:extLst>
              <a:ext uri="{FF2B5EF4-FFF2-40B4-BE49-F238E27FC236}">
                <a16:creationId xmlns:a16="http://schemas.microsoft.com/office/drawing/2014/main" id="{B818AB82-8CA2-4DD5-B737-8DBDFE911020}"/>
              </a:ext>
            </a:extLst>
          </p:cNvPr>
          <p:cNvSpPr txBox="1"/>
          <p:nvPr/>
        </p:nvSpPr>
        <p:spPr>
          <a:xfrm>
            <a:off x="3388092" y="3918889"/>
            <a:ext cx="2618071" cy="400110"/>
          </a:xfrm>
          <a:prstGeom prst="rect">
            <a:avLst/>
          </a:prstGeom>
          <a:noFill/>
        </p:spPr>
        <p:txBody>
          <a:bodyPr wrap="square" rtlCol="0">
            <a:spAutoFit/>
          </a:bodyPr>
          <a:lstStyle/>
          <a:p>
            <a:r>
              <a:rPr lang="en-US" sz="2000" dirty="0"/>
              <a:t>By Yugashini. S</a:t>
            </a:r>
            <a:endParaRPr lang="en-IN" sz="2000" dirty="0"/>
          </a:p>
        </p:txBody>
      </p:sp>
    </p:spTree>
    <p:extLst>
      <p:ext uri="{BB962C8B-B14F-4D97-AF65-F5344CB8AC3E}">
        <p14:creationId xmlns:p14="http://schemas.microsoft.com/office/powerpoint/2010/main" val="270708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34A7F0-502A-43B6-9B57-F4C9F83F7238}"/>
              </a:ext>
            </a:extLst>
          </p:cNvPr>
          <p:cNvPicPr>
            <a:picLocks noChangeAspect="1"/>
          </p:cNvPicPr>
          <p:nvPr/>
        </p:nvPicPr>
        <p:blipFill>
          <a:blip r:embed="rId2"/>
          <a:stretch>
            <a:fillRect/>
          </a:stretch>
        </p:blipFill>
        <p:spPr>
          <a:xfrm>
            <a:off x="1335438" y="425447"/>
            <a:ext cx="4229317" cy="2819545"/>
          </a:xfrm>
          <a:prstGeom prst="rect">
            <a:avLst/>
          </a:prstGeom>
        </p:spPr>
      </p:pic>
      <p:pic>
        <p:nvPicPr>
          <p:cNvPr id="9" name="Picture 8">
            <a:extLst>
              <a:ext uri="{FF2B5EF4-FFF2-40B4-BE49-F238E27FC236}">
                <a16:creationId xmlns:a16="http://schemas.microsoft.com/office/drawing/2014/main" id="{89A71686-D544-4EE4-83D8-27D19A3C80F6}"/>
              </a:ext>
            </a:extLst>
          </p:cNvPr>
          <p:cNvPicPr>
            <a:picLocks noChangeAspect="1"/>
          </p:cNvPicPr>
          <p:nvPr/>
        </p:nvPicPr>
        <p:blipFill>
          <a:blip r:embed="rId3"/>
          <a:stretch>
            <a:fillRect/>
          </a:stretch>
        </p:blipFill>
        <p:spPr>
          <a:xfrm>
            <a:off x="6251861" y="425446"/>
            <a:ext cx="4229317" cy="2819545"/>
          </a:xfrm>
          <a:prstGeom prst="rect">
            <a:avLst/>
          </a:prstGeom>
        </p:spPr>
      </p:pic>
      <p:pic>
        <p:nvPicPr>
          <p:cNvPr id="11" name="Picture 10">
            <a:extLst>
              <a:ext uri="{FF2B5EF4-FFF2-40B4-BE49-F238E27FC236}">
                <a16:creationId xmlns:a16="http://schemas.microsoft.com/office/drawing/2014/main" id="{A6FE5E11-7DDE-4154-939C-6A759112FADA}"/>
              </a:ext>
            </a:extLst>
          </p:cNvPr>
          <p:cNvPicPr>
            <a:picLocks noChangeAspect="1"/>
          </p:cNvPicPr>
          <p:nvPr/>
        </p:nvPicPr>
        <p:blipFill>
          <a:blip r:embed="rId4"/>
          <a:stretch>
            <a:fillRect/>
          </a:stretch>
        </p:blipFill>
        <p:spPr>
          <a:xfrm>
            <a:off x="1335439" y="3613009"/>
            <a:ext cx="4229316" cy="2819545"/>
          </a:xfrm>
          <a:prstGeom prst="rect">
            <a:avLst/>
          </a:prstGeom>
        </p:spPr>
      </p:pic>
      <p:pic>
        <p:nvPicPr>
          <p:cNvPr id="13" name="Picture 12">
            <a:extLst>
              <a:ext uri="{FF2B5EF4-FFF2-40B4-BE49-F238E27FC236}">
                <a16:creationId xmlns:a16="http://schemas.microsoft.com/office/drawing/2014/main" id="{CC95C3D4-6C8F-4C86-8C8D-369EDF709B5F}"/>
              </a:ext>
            </a:extLst>
          </p:cNvPr>
          <p:cNvPicPr>
            <a:picLocks noChangeAspect="1"/>
          </p:cNvPicPr>
          <p:nvPr/>
        </p:nvPicPr>
        <p:blipFill>
          <a:blip r:embed="rId5"/>
          <a:stretch>
            <a:fillRect/>
          </a:stretch>
        </p:blipFill>
        <p:spPr>
          <a:xfrm>
            <a:off x="6251862" y="3613008"/>
            <a:ext cx="4229316" cy="2819545"/>
          </a:xfrm>
          <a:prstGeom prst="rect">
            <a:avLst/>
          </a:prstGeom>
        </p:spPr>
      </p:pic>
    </p:spTree>
    <p:extLst>
      <p:ext uri="{BB962C8B-B14F-4D97-AF65-F5344CB8AC3E}">
        <p14:creationId xmlns:p14="http://schemas.microsoft.com/office/powerpoint/2010/main" val="269996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4A37D-7622-40F5-8B6B-00D5B56DFE44}"/>
              </a:ext>
            </a:extLst>
          </p:cNvPr>
          <p:cNvSpPr txBox="1"/>
          <p:nvPr/>
        </p:nvSpPr>
        <p:spPr>
          <a:xfrm>
            <a:off x="584735" y="1033451"/>
            <a:ext cx="10272562" cy="923330"/>
          </a:xfrm>
          <a:prstGeom prst="rect">
            <a:avLst/>
          </a:prstGeom>
          <a:noFill/>
        </p:spPr>
        <p:txBody>
          <a:bodyPr wrap="square">
            <a:spAutoFit/>
          </a:bodyPr>
          <a:lstStyle/>
          <a:p>
            <a:pPr marL="285750" indent="-285750">
              <a:buFont typeface="Wingdings" panose="05000000000000000000" pitchFamily="2" charset="2"/>
              <a:buChar char="§"/>
            </a:pPr>
            <a:r>
              <a:rPr lang="en-US" dirty="0"/>
              <a:t>Majority of applicants are </a:t>
            </a:r>
            <a:r>
              <a:rPr lang="en-US" b="1" dirty="0"/>
              <a:t>middle-aged, married, and have secondary education</a:t>
            </a:r>
            <a:r>
              <a:rPr lang="en-US" dirty="0"/>
              <a:t>.</a:t>
            </a:r>
          </a:p>
          <a:p>
            <a:pPr marL="285750" indent="-285750">
              <a:buFont typeface="Wingdings" panose="05000000000000000000" pitchFamily="2" charset="2"/>
              <a:buChar char="§"/>
            </a:pPr>
            <a:r>
              <a:rPr lang="en-US" dirty="0"/>
              <a:t>Most have </a:t>
            </a:r>
            <a:r>
              <a:rPr lang="en-US" b="1" dirty="0"/>
              <a:t>low to mid-range incomes</a:t>
            </a:r>
            <a:r>
              <a:rPr lang="en-US" dirty="0"/>
              <a:t>, with very few earning high salaries.</a:t>
            </a:r>
          </a:p>
          <a:p>
            <a:pPr marL="285750" indent="-285750">
              <a:buFont typeface="Wingdings" panose="05000000000000000000" pitchFamily="2" charset="2"/>
              <a:buChar char="§"/>
            </a:pPr>
            <a:r>
              <a:rPr lang="en-US" dirty="0"/>
              <a:t> A small portion of applicants have </a:t>
            </a:r>
            <a:r>
              <a:rPr lang="en-US" b="1" dirty="0"/>
              <a:t>multiple children</a:t>
            </a:r>
            <a:r>
              <a:rPr lang="en-US" dirty="0"/>
              <a:t>, which could indicate potential financial strain.</a:t>
            </a:r>
            <a:endParaRPr lang="en-IN" dirty="0"/>
          </a:p>
        </p:txBody>
      </p:sp>
      <p:sp>
        <p:nvSpPr>
          <p:cNvPr id="4" name="TextBox 3">
            <a:extLst>
              <a:ext uri="{FF2B5EF4-FFF2-40B4-BE49-F238E27FC236}">
                <a16:creationId xmlns:a16="http://schemas.microsoft.com/office/drawing/2014/main" id="{949552F1-FA32-4ED0-98DD-3C8DF1DCF2EE}"/>
              </a:ext>
            </a:extLst>
          </p:cNvPr>
          <p:cNvSpPr txBox="1"/>
          <p:nvPr/>
        </p:nvSpPr>
        <p:spPr>
          <a:xfrm>
            <a:off x="584735" y="389162"/>
            <a:ext cx="3669631" cy="400110"/>
          </a:xfrm>
          <a:prstGeom prst="rect">
            <a:avLst/>
          </a:prstGeom>
          <a:noFill/>
        </p:spPr>
        <p:txBody>
          <a:bodyPr wrap="square" rtlCol="0">
            <a:spAutoFit/>
          </a:bodyPr>
          <a:lstStyle/>
          <a:p>
            <a:r>
              <a:rPr lang="en-US" sz="2000" dirty="0"/>
              <a:t>Insights from univariate analysis</a:t>
            </a:r>
            <a:endParaRPr lang="en-IN" sz="2000" dirty="0"/>
          </a:p>
        </p:txBody>
      </p:sp>
      <p:sp>
        <p:nvSpPr>
          <p:cNvPr id="5" name="TextBox 4">
            <a:extLst>
              <a:ext uri="{FF2B5EF4-FFF2-40B4-BE49-F238E27FC236}">
                <a16:creationId xmlns:a16="http://schemas.microsoft.com/office/drawing/2014/main" id="{EEB78A87-E9F2-4A85-BF9F-780EFB9620A5}"/>
              </a:ext>
            </a:extLst>
          </p:cNvPr>
          <p:cNvSpPr txBox="1"/>
          <p:nvPr/>
        </p:nvSpPr>
        <p:spPr>
          <a:xfrm>
            <a:off x="584735" y="2290813"/>
            <a:ext cx="4976261" cy="369332"/>
          </a:xfrm>
          <a:prstGeom prst="rect">
            <a:avLst/>
          </a:prstGeom>
          <a:noFill/>
        </p:spPr>
        <p:txBody>
          <a:bodyPr wrap="square" rtlCol="0">
            <a:spAutoFit/>
          </a:bodyPr>
          <a:lstStyle/>
          <a:p>
            <a:r>
              <a:rPr lang="en-US" dirty="0"/>
              <a:t>Segmented Analysis</a:t>
            </a:r>
            <a:endParaRPr lang="en-IN" dirty="0"/>
          </a:p>
        </p:txBody>
      </p:sp>
      <p:sp>
        <p:nvSpPr>
          <p:cNvPr id="7" name="TextBox 6">
            <a:extLst>
              <a:ext uri="{FF2B5EF4-FFF2-40B4-BE49-F238E27FC236}">
                <a16:creationId xmlns:a16="http://schemas.microsoft.com/office/drawing/2014/main" id="{650373B1-E401-4D48-AC30-AE40B3C294EB}"/>
              </a:ext>
            </a:extLst>
          </p:cNvPr>
          <p:cNvSpPr txBox="1"/>
          <p:nvPr/>
        </p:nvSpPr>
        <p:spPr>
          <a:xfrm>
            <a:off x="733076" y="2994177"/>
            <a:ext cx="4976262" cy="3139321"/>
          </a:xfrm>
          <a:prstGeom prst="rect">
            <a:avLst/>
          </a:prstGeom>
          <a:noFill/>
        </p:spPr>
        <p:txBody>
          <a:bodyPr wrap="square">
            <a:spAutoFit/>
          </a:bodyPr>
          <a:lstStyle/>
          <a:p>
            <a:pPr marL="285750" indent="-285750">
              <a:buFont typeface="Wingdings" panose="05000000000000000000" pitchFamily="2" charset="2"/>
              <a:buChar char="§"/>
            </a:pPr>
            <a:r>
              <a:rPr lang="en-US" dirty="0"/>
              <a:t>Segmented analysis involves dividing data into meaningful groups based on specific attributes, such as gender, income type, or education level.</a:t>
            </a:r>
          </a:p>
          <a:p>
            <a:pPr marL="285750" indent="-285750">
              <a:buFont typeface="Wingdings" panose="05000000000000000000" pitchFamily="2" charset="2"/>
              <a:buChar char="§"/>
            </a:pPr>
            <a:r>
              <a:rPr lang="en-US" dirty="0"/>
              <a:t>This helps in identifying patterns, trends, and differences within each segment, enabling better decision-making and targeted strategies.</a:t>
            </a:r>
            <a:r>
              <a:rPr kumimoji="0" lang="en-US" altLang="en-US" b="0" i="0" u="none" strike="noStrike" cap="none" normalizeH="0" baseline="0" dirty="0">
                <a:ln>
                  <a:noFill/>
                </a:ln>
                <a:solidFill>
                  <a:schemeClr val="tx1"/>
                </a:solidFill>
                <a:effectLst/>
              </a:rPr>
              <a:t> </a:t>
            </a:r>
          </a:p>
          <a:p>
            <a:pPr marL="285750" indent="-285750">
              <a:buFont typeface="Wingdings" panose="05000000000000000000" pitchFamily="2" charset="2"/>
              <a:buChar char="§"/>
            </a:pPr>
            <a:r>
              <a:rPr kumimoji="0" lang="en-US" altLang="en-US" b="0" i="0" u="none" strike="noStrike" cap="none" normalizeH="0" baseline="0" dirty="0">
                <a:ln>
                  <a:noFill/>
                </a:ln>
                <a:solidFill>
                  <a:schemeClr val="tx1"/>
                </a:solidFill>
                <a:effectLst/>
              </a:rPr>
              <a:t>I used </a:t>
            </a:r>
            <a:r>
              <a:rPr kumimoji="0" lang="en-US" altLang="en-US" b="1" i="0" u="none" strike="noStrike" cap="none" normalizeH="0" baseline="0" dirty="0">
                <a:ln>
                  <a:noFill/>
                </a:ln>
                <a:solidFill>
                  <a:schemeClr val="tx1"/>
                </a:solidFill>
                <a:effectLst/>
              </a:rPr>
              <a:t>Pivot Tables</a:t>
            </a:r>
            <a:r>
              <a:rPr kumimoji="0" lang="en-US" altLang="en-US" b="0" i="0" u="none" strike="noStrike" cap="none" normalizeH="0" baseline="0" dirty="0">
                <a:ln>
                  <a:noFill/>
                </a:ln>
                <a:solidFill>
                  <a:schemeClr val="tx1"/>
                </a:solidFill>
                <a:effectLst/>
              </a:rPr>
              <a:t> to categorize data, along with functions like COUNT, SUM, and AVERAGE for summarization. </a:t>
            </a:r>
            <a:endParaRPr lang="en-US" dirty="0"/>
          </a:p>
          <a:p>
            <a:pPr marL="285750" indent="-285750">
              <a:buFont typeface="Wingdings" panose="05000000000000000000" pitchFamily="2" charset="2"/>
              <a:buChar char="§"/>
            </a:pPr>
            <a:endParaRPr lang="en-US" dirty="0"/>
          </a:p>
          <a:p>
            <a:endParaRPr lang="en-IN" dirty="0"/>
          </a:p>
        </p:txBody>
      </p:sp>
      <p:pic>
        <p:nvPicPr>
          <p:cNvPr id="10" name="Picture 9">
            <a:extLst>
              <a:ext uri="{FF2B5EF4-FFF2-40B4-BE49-F238E27FC236}">
                <a16:creationId xmlns:a16="http://schemas.microsoft.com/office/drawing/2014/main" id="{51D2AACC-A595-4A72-965C-9F4F866F1182}"/>
              </a:ext>
            </a:extLst>
          </p:cNvPr>
          <p:cNvPicPr>
            <a:picLocks noChangeAspect="1"/>
          </p:cNvPicPr>
          <p:nvPr/>
        </p:nvPicPr>
        <p:blipFill>
          <a:blip r:embed="rId2"/>
          <a:stretch>
            <a:fillRect/>
          </a:stretch>
        </p:blipFill>
        <p:spPr>
          <a:xfrm>
            <a:off x="6713177" y="2860665"/>
            <a:ext cx="4745747" cy="3139321"/>
          </a:xfrm>
          <a:prstGeom prst="rect">
            <a:avLst/>
          </a:prstGeom>
        </p:spPr>
      </p:pic>
    </p:spTree>
    <p:extLst>
      <p:ext uri="{BB962C8B-B14F-4D97-AF65-F5344CB8AC3E}">
        <p14:creationId xmlns:p14="http://schemas.microsoft.com/office/powerpoint/2010/main" val="301761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4D8DBF-F49C-48C6-86BE-EAA0FAC099DD}"/>
              </a:ext>
            </a:extLst>
          </p:cNvPr>
          <p:cNvPicPr>
            <a:picLocks noChangeAspect="1"/>
          </p:cNvPicPr>
          <p:nvPr/>
        </p:nvPicPr>
        <p:blipFill>
          <a:blip r:embed="rId2"/>
          <a:stretch>
            <a:fillRect/>
          </a:stretch>
        </p:blipFill>
        <p:spPr>
          <a:xfrm>
            <a:off x="1482462" y="409911"/>
            <a:ext cx="4483330" cy="2901179"/>
          </a:xfrm>
          <a:prstGeom prst="rect">
            <a:avLst/>
          </a:prstGeom>
        </p:spPr>
      </p:pic>
      <p:pic>
        <p:nvPicPr>
          <p:cNvPr id="7" name="Picture 6">
            <a:extLst>
              <a:ext uri="{FF2B5EF4-FFF2-40B4-BE49-F238E27FC236}">
                <a16:creationId xmlns:a16="http://schemas.microsoft.com/office/drawing/2014/main" id="{F829E4CC-A694-43CD-995A-AF8B38CF7C93}"/>
              </a:ext>
            </a:extLst>
          </p:cNvPr>
          <p:cNvPicPr>
            <a:picLocks noChangeAspect="1"/>
          </p:cNvPicPr>
          <p:nvPr/>
        </p:nvPicPr>
        <p:blipFill>
          <a:blip r:embed="rId3"/>
          <a:stretch>
            <a:fillRect/>
          </a:stretch>
        </p:blipFill>
        <p:spPr>
          <a:xfrm>
            <a:off x="1482462" y="3644000"/>
            <a:ext cx="4483329" cy="2901178"/>
          </a:xfrm>
          <a:prstGeom prst="rect">
            <a:avLst/>
          </a:prstGeom>
        </p:spPr>
      </p:pic>
      <p:pic>
        <p:nvPicPr>
          <p:cNvPr id="9" name="Picture 8">
            <a:extLst>
              <a:ext uri="{FF2B5EF4-FFF2-40B4-BE49-F238E27FC236}">
                <a16:creationId xmlns:a16="http://schemas.microsoft.com/office/drawing/2014/main" id="{EE678B55-57F0-480C-901E-6A318E6E48DC}"/>
              </a:ext>
            </a:extLst>
          </p:cNvPr>
          <p:cNvPicPr>
            <a:picLocks noChangeAspect="1"/>
          </p:cNvPicPr>
          <p:nvPr/>
        </p:nvPicPr>
        <p:blipFill>
          <a:blip r:embed="rId4"/>
          <a:stretch>
            <a:fillRect/>
          </a:stretch>
        </p:blipFill>
        <p:spPr>
          <a:xfrm>
            <a:off x="6516475" y="409911"/>
            <a:ext cx="4496031" cy="2901178"/>
          </a:xfrm>
          <a:prstGeom prst="rect">
            <a:avLst/>
          </a:prstGeom>
        </p:spPr>
      </p:pic>
      <p:pic>
        <p:nvPicPr>
          <p:cNvPr id="11" name="Picture 10">
            <a:extLst>
              <a:ext uri="{FF2B5EF4-FFF2-40B4-BE49-F238E27FC236}">
                <a16:creationId xmlns:a16="http://schemas.microsoft.com/office/drawing/2014/main" id="{075DAF18-D3BF-4D57-A4EF-1BDDB28A5BD8}"/>
              </a:ext>
            </a:extLst>
          </p:cNvPr>
          <p:cNvPicPr>
            <a:picLocks noChangeAspect="1"/>
          </p:cNvPicPr>
          <p:nvPr/>
        </p:nvPicPr>
        <p:blipFill>
          <a:blip r:embed="rId5"/>
          <a:stretch>
            <a:fillRect/>
          </a:stretch>
        </p:blipFill>
        <p:spPr>
          <a:xfrm>
            <a:off x="6516475" y="3644000"/>
            <a:ext cx="4496031" cy="2901178"/>
          </a:xfrm>
          <a:prstGeom prst="rect">
            <a:avLst/>
          </a:prstGeom>
        </p:spPr>
      </p:pic>
    </p:spTree>
    <p:extLst>
      <p:ext uri="{BB962C8B-B14F-4D97-AF65-F5344CB8AC3E}">
        <p14:creationId xmlns:p14="http://schemas.microsoft.com/office/powerpoint/2010/main" val="32173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EEEA2-0BDC-4806-A22F-DF0D627382AB}"/>
              </a:ext>
            </a:extLst>
          </p:cNvPr>
          <p:cNvSpPr txBox="1"/>
          <p:nvPr/>
        </p:nvSpPr>
        <p:spPr>
          <a:xfrm>
            <a:off x="3792354" y="789272"/>
            <a:ext cx="4283242" cy="400110"/>
          </a:xfrm>
          <a:prstGeom prst="rect">
            <a:avLst/>
          </a:prstGeom>
          <a:noFill/>
        </p:spPr>
        <p:txBody>
          <a:bodyPr wrap="square" rtlCol="0">
            <a:spAutoFit/>
          </a:bodyPr>
          <a:lstStyle/>
          <a:p>
            <a:r>
              <a:rPr lang="en-US" sz="2000" b="1" dirty="0">
                <a:latin typeface="+mj-lt"/>
              </a:rPr>
              <a:t>Insights from Segmented Analysis</a:t>
            </a:r>
            <a:endParaRPr lang="en-IN" sz="2000" b="1" dirty="0">
              <a:latin typeface="+mj-lt"/>
            </a:endParaRPr>
          </a:p>
        </p:txBody>
      </p:sp>
      <p:sp>
        <p:nvSpPr>
          <p:cNvPr id="4" name="TextBox 3">
            <a:extLst>
              <a:ext uri="{FF2B5EF4-FFF2-40B4-BE49-F238E27FC236}">
                <a16:creationId xmlns:a16="http://schemas.microsoft.com/office/drawing/2014/main" id="{5251AFD9-4E7B-42EB-9907-025B2C04EA04}"/>
              </a:ext>
            </a:extLst>
          </p:cNvPr>
          <p:cNvSpPr txBox="1"/>
          <p:nvPr/>
        </p:nvSpPr>
        <p:spPr>
          <a:xfrm>
            <a:off x="373781" y="1610446"/>
            <a:ext cx="11444438" cy="397031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b="1" dirty="0"/>
              <a:t>Gender    :  </a:t>
            </a:r>
            <a:r>
              <a:rPr lang="en-US" dirty="0"/>
              <a:t>The majority of applicants are female.</a:t>
            </a:r>
          </a:p>
          <a:p>
            <a:pPr marL="285750" indent="-285750">
              <a:lnSpc>
                <a:spcPct val="150000"/>
              </a:lnSpc>
              <a:buFont typeface="Wingdings" panose="05000000000000000000" pitchFamily="2" charset="2"/>
              <a:buChar char="§"/>
            </a:pPr>
            <a:r>
              <a:rPr lang="en-US" b="1" dirty="0"/>
              <a:t>Organization Type</a:t>
            </a:r>
            <a:r>
              <a:rPr lang="en-US" dirty="0"/>
              <a:t> :  Shows the distribution of applicants based on their industry of employment, with certain                          sectors (Business entity type 3, Self employed, XNA having a higher number of applicants.</a:t>
            </a:r>
          </a:p>
          <a:p>
            <a:pPr marL="285750" indent="-285750">
              <a:lnSpc>
                <a:spcPct val="150000"/>
              </a:lnSpc>
              <a:buFont typeface="Wingdings" panose="05000000000000000000" pitchFamily="2" charset="2"/>
              <a:buChar char="§"/>
            </a:pPr>
            <a:r>
              <a:rPr lang="en-US" b="1" dirty="0"/>
              <a:t>Name Type Suite</a:t>
            </a:r>
            <a:r>
              <a:rPr lang="en-US" dirty="0"/>
              <a:t>  :  Indicates the living arrangements of applicants (e.g., Unaccompanied, Family, Spouse/Partner), which could be a factor in loan approval.</a:t>
            </a:r>
          </a:p>
          <a:p>
            <a:pPr marL="285750" indent="-285750">
              <a:lnSpc>
                <a:spcPct val="150000"/>
              </a:lnSpc>
              <a:buFont typeface="Wingdings" panose="05000000000000000000" pitchFamily="2" charset="2"/>
              <a:buChar char="§"/>
            </a:pPr>
            <a:r>
              <a:rPr lang="en-US" b="1" dirty="0"/>
              <a:t>Income Type  </a:t>
            </a:r>
            <a:r>
              <a:rPr lang="en-US" dirty="0"/>
              <a:t>: Most applicants are working professionals, followed by pensioners and state servants.</a:t>
            </a:r>
          </a:p>
          <a:p>
            <a:pPr marL="285750" indent="-285750">
              <a:lnSpc>
                <a:spcPct val="150000"/>
              </a:lnSpc>
              <a:buFont typeface="Wingdings" panose="05000000000000000000" pitchFamily="2" charset="2"/>
              <a:buChar char="§"/>
            </a:pPr>
            <a:r>
              <a:rPr lang="en-US" b="1" dirty="0"/>
              <a:t>Average Credit per Education Type</a:t>
            </a:r>
            <a:r>
              <a:rPr lang="en-US" dirty="0"/>
              <a:t>  :  Represents the average credit amount requested by applicants based on their education level, showing that those with academic degrees have the highest credit requests.</a:t>
            </a:r>
          </a:p>
          <a:p>
            <a:pPr marL="285750" indent="-285750">
              <a:buFont typeface="Wingdings" panose="05000000000000000000" pitchFamily="2" charset="2"/>
              <a:buChar char="§"/>
            </a:pPr>
            <a:endParaRPr lang="en-US" dirty="0"/>
          </a:p>
          <a:p>
            <a:endParaRPr lang="en-IN" dirty="0"/>
          </a:p>
        </p:txBody>
      </p:sp>
    </p:spTree>
    <p:extLst>
      <p:ext uri="{BB962C8B-B14F-4D97-AF65-F5344CB8AC3E}">
        <p14:creationId xmlns:p14="http://schemas.microsoft.com/office/powerpoint/2010/main" val="236629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E1ADF-D070-4B68-B871-5090202C045D}"/>
              </a:ext>
            </a:extLst>
          </p:cNvPr>
          <p:cNvSpPr txBox="1"/>
          <p:nvPr/>
        </p:nvSpPr>
        <p:spPr>
          <a:xfrm>
            <a:off x="604787" y="886028"/>
            <a:ext cx="10982425" cy="923330"/>
          </a:xfrm>
          <a:prstGeom prst="rect">
            <a:avLst/>
          </a:prstGeom>
          <a:noFill/>
        </p:spPr>
        <p:txBody>
          <a:bodyPr wrap="square">
            <a:spAutoFit/>
          </a:bodyPr>
          <a:lstStyle/>
          <a:p>
            <a:r>
              <a:rPr lang="en-US" dirty="0"/>
              <a:t>                  Bivariate analysis examines the relationship between two variables to identify patterns, dependencies, or correlations. In this case, the analysis compares loan default (TARGET) with different factors like age, income, gender, education, and family status to determine their impact on loan repayment.</a:t>
            </a:r>
          </a:p>
        </p:txBody>
      </p:sp>
      <p:sp>
        <p:nvSpPr>
          <p:cNvPr id="4" name="TextBox 3">
            <a:extLst>
              <a:ext uri="{FF2B5EF4-FFF2-40B4-BE49-F238E27FC236}">
                <a16:creationId xmlns:a16="http://schemas.microsoft.com/office/drawing/2014/main" id="{7E98788D-1550-4491-81A6-66035AC3A197}"/>
              </a:ext>
            </a:extLst>
          </p:cNvPr>
          <p:cNvSpPr txBox="1"/>
          <p:nvPr/>
        </p:nvSpPr>
        <p:spPr>
          <a:xfrm>
            <a:off x="572398" y="257959"/>
            <a:ext cx="5274644" cy="400110"/>
          </a:xfrm>
          <a:prstGeom prst="rect">
            <a:avLst/>
          </a:prstGeom>
          <a:noFill/>
        </p:spPr>
        <p:txBody>
          <a:bodyPr wrap="square" rtlCol="0">
            <a:spAutoFit/>
          </a:bodyPr>
          <a:lstStyle/>
          <a:p>
            <a:r>
              <a:rPr lang="en-US" sz="2000" b="1" dirty="0">
                <a:latin typeface="+mj-lt"/>
              </a:rPr>
              <a:t>Bivariate Analysis</a:t>
            </a:r>
            <a:endParaRPr lang="en-IN" sz="2000" b="1" dirty="0">
              <a:latin typeface="+mj-lt"/>
            </a:endParaRPr>
          </a:p>
        </p:txBody>
      </p:sp>
      <p:sp>
        <p:nvSpPr>
          <p:cNvPr id="5" name="Rectangle 1">
            <a:extLst>
              <a:ext uri="{FF2B5EF4-FFF2-40B4-BE49-F238E27FC236}">
                <a16:creationId xmlns:a16="http://schemas.microsoft.com/office/drawing/2014/main" id="{6F64897F-353B-4EBC-8172-8733776E8196}"/>
              </a:ext>
            </a:extLst>
          </p:cNvPr>
          <p:cNvSpPr>
            <a:spLocks noChangeArrowheads="1"/>
          </p:cNvSpPr>
          <p:nvPr/>
        </p:nvSpPr>
        <p:spPr bwMode="auto">
          <a:xfrm>
            <a:off x="572398" y="2037317"/>
            <a:ext cx="108476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The TARGET variable represents loan repayment status (e.g., 0 = non-defaulter, 1 = defaulter).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I analyzed other variables such as Age, Income, Gender, Education, and Family Status against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      TARGET to identify patterns in loan defaults.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By using a Pivot Table, I counted occurrences of each category, allowing me to determine which groups have higher default rates.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A0979F3-E612-4DE9-B9B8-146A3C58411E}"/>
              </a:ext>
            </a:extLst>
          </p:cNvPr>
          <p:cNvSpPr txBox="1"/>
          <p:nvPr/>
        </p:nvSpPr>
        <p:spPr>
          <a:xfrm>
            <a:off x="767614" y="3930138"/>
            <a:ext cx="4632159" cy="1477328"/>
          </a:xfrm>
          <a:prstGeom prst="rect">
            <a:avLst/>
          </a:prstGeom>
          <a:noFill/>
        </p:spPr>
        <p:txBody>
          <a:bodyPr wrap="square">
            <a:spAutoFit/>
          </a:bodyPr>
          <a:lstStyle/>
          <a:p>
            <a:pPr marL="285750" indent="-285750">
              <a:buFont typeface="Wingdings" panose="05000000000000000000" pitchFamily="2" charset="2"/>
              <a:buChar char="§"/>
            </a:pPr>
            <a:r>
              <a:rPr lang="en-US" dirty="0"/>
              <a:t>In this chart, most loan applicants are in the 30-50 age group, with younger and older groups having fewer applicants. Default rates (orange) appear slightly higher in the 30-40 age range.</a:t>
            </a:r>
            <a:endParaRPr lang="en-IN" dirty="0"/>
          </a:p>
        </p:txBody>
      </p:sp>
      <p:pic>
        <p:nvPicPr>
          <p:cNvPr id="8" name="Picture 7">
            <a:extLst>
              <a:ext uri="{FF2B5EF4-FFF2-40B4-BE49-F238E27FC236}">
                <a16:creationId xmlns:a16="http://schemas.microsoft.com/office/drawing/2014/main" id="{BF89348C-01A0-42D8-9606-064062BBC5BE}"/>
              </a:ext>
            </a:extLst>
          </p:cNvPr>
          <p:cNvPicPr>
            <a:picLocks noChangeAspect="1"/>
          </p:cNvPicPr>
          <p:nvPr/>
        </p:nvPicPr>
        <p:blipFill>
          <a:blip r:embed="rId2"/>
          <a:stretch>
            <a:fillRect/>
          </a:stretch>
        </p:blipFill>
        <p:spPr>
          <a:xfrm>
            <a:off x="5847042" y="3548980"/>
            <a:ext cx="4333217" cy="2855661"/>
          </a:xfrm>
          <a:prstGeom prst="rect">
            <a:avLst/>
          </a:prstGeom>
        </p:spPr>
      </p:pic>
    </p:spTree>
    <p:extLst>
      <p:ext uri="{BB962C8B-B14F-4D97-AF65-F5344CB8AC3E}">
        <p14:creationId xmlns:p14="http://schemas.microsoft.com/office/powerpoint/2010/main" val="2127205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208A41-F5B8-4B59-AF6C-132258DCF0EF}"/>
              </a:ext>
            </a:extLst>
          </p:cNvPr>
          <p:cNvPicPr>
            <a:picLocks noChangeAspect="1"/>
          </p:cNvPicPr>
          <p:nvPr/>
        </p:nvPicPr>
        <p:blipFill>
          <a:blip r:embed="rId2"/>
          <a:stretch>
            <a:fillRect/>
          </a:stretch>
        </p:blipFill>
        <p:spPr>
          <a:xfrm>
            <a:off x="7052053" y="1128880"/>
            <a:ext cx="4502381" cy="2940200"/>
          </a:xfrm>
          <a:prstGeom prst="rect">
            <a:avLst/>
          </a:prstGeom>
        </p:spPr>
      </p:pic>
      <p:pic>
        <p:nvPicPr>
          <p:cNvPr id="11" name="Picture 10">
            <a:extLst>
              <a:ext uri="{FF2B5EF4-FFF2-40B4-BE49-F238E27FC236}">
                <a16:creationId xmlns:a16="http://schemas.microsoft.com/office/drawing/2014/main" id="{C49DED3A-6CDB-4896-B782-87964D816638}"/>
              </a:ext>
            </a:extLst>
          </p:cNvPr>
          <p:cNvPicPr>
            <a:picLocks noChangeAspect="1"/>
          </p:cNvPicPr>
          <p:nvPr/>
        </p:nvPicPr>
        <p:blipFill>
          <a:blip r:embed="rId3"/>
          <a:stretch>
            <a:fillRect/>
          </a:stretch>
        </p:blipFill>
        <p:spPr>
          <a:xfrm>
            <a:off x="1009779" y="1128880"/>
            <a:ext cx="4502381" cy="2940200"/>
          </a:xfrm>
          <a:prstGeom prst="rect">
            <a:avLst/>
          </a:prstGeom>
        </p:spPr>
      </p:pic>
      <p:sp>
        <p:nvSpPr>
          <p:cNvPr id="17" name="TextBox 16">
            <a:extLst>
              <a:ext uri="{FF2B5EF4-FFF2-40B4-BE49-F238E27FC236}">
                <a16:creationId xmlns:a16="http://schemas.microsoft.com/office/drawing/2014/main" id="{3CA8493D-5CED-4823-A379-C7104A0F7EB4}"/>
              </a:ext>
            </a:extLst>
          </p:cNvPr>
          <p:cNvSpPr txBox="1"/>
          <p:nvPr/>
        </p:nvSpPr>
        <p:spPr>
          <a:xfrm>
            <a:off x="1009779" y="4528791"/>
            <a:ext cx="4697890" cy="1200329"/>
          </a:xfrm>
          <a:prstGeom prst="rect">
            <a:avLst/>
          </a:prstGeom>
          <a:noFill/>
        </p:spPr>
        <p:txBody>
          <a:bodyPr wrap="square">
            <a:spAutoFit/>
          </a:bodyPr>
          <a:lstStyle/>
          <a:p>
            <a:r>
              <a:rPr lang="en-US" dirty="0"/>
              <a:t>It shows lower-income groups (below 325,580) have the highest number of applicants and defaults. Higher-income groups have significantly fewer applicants and defaults.</a:t>
            </a:r>
            <a:endParaRPr lang="en-IN" dirty="0"/>
          </a:p>
        </p:txBody>
      </p:sp>
      <p:sp>
        <p:nvSpPr>
          <p:cNvPr id="19" name="TextBox 18">
            <a:extLst>
              <a:ext uri="{FF2B5EF4-FFF2-40B4-BE49-F238E27FC236}">
                <a16:creationId xmlns:a16="http://schemas.microsoft.com/office/drawing/2014/main" id="{2545CCDB-0766-47C7-9E5F-29C3F69DAB1E}"/>
              </a:ext>
            </a:extLst>
          </p:cNvPr>
          <p:cNvSpPr txBox="1"/>
          <p:nvPr/>
        </p:nvSpPr>
        <p:spPr>
          <a:xfrm>
            <a:off x="7162038" y="4528791"/>
            <a:ext cx="3746754" cy="923330"/>
          </a:xfrm>
          <a:prstGeom prst="rect">
            <a:avLst/>
          </a:prstGeom>
          <a:noFill/>
        </p:spPr>
        <p:txBody>
          <a:bodyPr wrap="square">
            <a:spAutoFit/>
          </a:bodyPr>
          <a:lstStyle/>
          <a:p>
            <a:r>
              <a:rPr lang="en-US" dirty="0"/>
              <a:t>Here, the bar chart depicts more female applicants than male, but both have some loan defaults.</a:t>
            </a:r>
            <a:endParaRPr lang="en-IN" dirty="0"/>
          </a:p>
        </p:txBody>
      </p:sp>
    </p:spTree>
    <p:extLst>
      <p:ext uri="{BB962C8B-B14F-4D97-AF65-F5344CB8AC3E}">
        <p14:creationId xmlns:p14="http://schemas.microsoft.com/office/powerpoint/2010/main" val="3990976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55BA56-FE2B-4993-87E9-F2CBA7774350}"/>
              </a:ext>
            </a:extLst>
          </p:cNvPr>
          <p:cNvPicPr>
            <a:picLocks noChangeAspect="1"/>
          </p:cNvPicPr>
          <p:nvPr/>
        </p:nvPicPr>
        <p:blipFill>
          <a:blip r:embed="rId2"/>
          <a:stretch>
            <a:fillRect/>
          </a:stretch>
        </p:blipFill>
        <p:spPr>
          <a:xfrm>
            <a:off x="834306" y="826544"/>
            <a:ext cx="4972133" cy="3164648"/>
          </a:xfrm>
          <a:prstGeom prst="rect">
            <a:avLst/>
          </a:prstGeom>
        </p:spPr>
      </p:pic>
      <p:pic>
        <p:nvPicPr>
          <p:cNvPr id="3" name="Picture 2">
            <a:extLst>
              <a:ext uri="{FF2B5EF4-FFF2-40B4-BE49-F238E27FC236}">
                <a16:creationId xmlns:a16="http://schemas.microsoft.com/office/drawing/2014/main" id="{28A36EE2-5811-49D9-BBC4-A11FA17A1718}"/>
              </a:ext>
            </a:extLst>
          </p:cNvPr>
          <p:cNvPicPr>
            <a:picLocks noChangeAspect="1"/>
          </p:cNvPicPr>
          <p:nvPr/>
        </p:nvPicPr>
        <p:blipFill>
          <a:blip r:embed="rId3"/>
          <a:stretch>
            <a:fillRect/>
          </a:stretch>
        </p:blipFill>
        <p:spPr>
          <a:xfrm>
            <a:off x="6661251" y="799581"/>
            <a:ext cx="4960925" cy="3164648"/>
          </a:xfrm>
          <a:prstGeom prst="rect">
            <a:avLst/>
          </a:prstGeom>
        </p:spPr>
      </p:pic>
      <p:sp>
        <p:nvSpPr>
          <p:cNvPr id="5" name="TextBox 4">
            <a:extLst>
              <a:ext uri="{FF2B5EF4-FFF2-40B4-BE49-F238E27FC236}">
                <a16:creationId xmlns:a16="http://schemas.microsoft.com/office/drawing/2014/main" id="{A9DC560C-2673-4306-BF36-04305D4478A1}"/>
              </a:ext>
            </a:extLst>
          </p:cNvPr>
          <p:cNvSpPr txBox="1"/>
          <p:nvPr/>
        </p:nvSpPr>
        <p:spPr>
          <a:xfrm>
            <a:off x="834306" y="4476094"/>
            <a:ext cx="4873752" cy="923330"/>
          </a:xfrm>
          <a:prstGeom prst="rect">
            <a:avLst/>
          </a:prstGeom>
          <a:noFill/>
        </p:spPr>
        <p:txBody>
          <a:bodyPr wrap="square">
            <a:spAutoFit/>
          </a:bodyPr>
          <a:lstStyle/>
          <a:p>
            <a:r>
              <a:rPr lang="en-US" dirty="0"/>
              <a:t>Applicants with secondary education dominate, but they also have the highest default rate. Higher education levels have fewer defaults.</a:t>
            </a:r>
            <a:endParaRPr lang="en-IN" dirty="0"/>
          </a:p>
        </p:txBody>
      </p:sp>
      <p:sp>
        <p:nvSpPr>
          <p:cNvPr id="7" name="TextBox 6">
            <a:extLst>
              <a:ext uri="{FF2B5EF4-FFF2-40B4-BE49-F238E27FC236}">
                <a16:creationId xmlns:a16="http://schemas.microsoft.com/office/drawing/2014/main" id="{1C7E1B62-1AAD-47F8-9514-4B83A611B8C2}"/>
              </a:ext>
            </a:extLst>
          </p:cNvPr>
          <p:cNvSpPr txBox="1"/>
          <p:nvPr/>
        </p:nvSpPr>
        <p:spPr>
          <a:xfrm>
            <a:off x="6661251" y="4486577"/>
            <a:ext cx="5333391" cy="923330"/>
          </a:xfrm>
          <a:prstGeom prst="rect">
            <a:avLst/>
          </a:prstGeom>
          <a:noFill/>
        </p:spPr>
        <p:txBody>
          <a:bodyPr wrap="square">
            <a:spAutoFit/>
          </a:bodyPr>
          <a:lstStyle/>
          <a:p>
            <a:r>
              <a:rPr lang="en-US" dirty="0"/>
              <a:t>Married applicants are the majority, but single/not married and civil marriage categories also show notable defaults.</a:t>
            </a:r>
            <a:endParaRPr lang="en-IN" dirty="0"/>
          </a:p>
        </p:txBody>
      </p:sp>
    </p:spTree>
    <p:extLst>
      <p:ext uri="{BB962C8B-B14F-4D97-AF65-F5344CB8AC3E}">
        <p14:creationId xmlns:p14="http://schemas.microsoft.com/office/powerpoint/2010/main" val="296478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43A40-E96B-4901-84AD-4A6D5DFDD39D}"/>
              </a:ext>
            </a:extLst>
          </p:cNvPr>
          <p:cNvSpPr txBox="1"/>
          <p:nvPr/>
        </p:nvSpPr>
        <p:spPr>
          <a:xfrm>
            <a:off x="545592" y="565815"/>
            <a:ext cx="5550408" cy="400110"/>
          </a:xfrm>
          <a:prstGeom prst="rect">
            <a:avLst/>
          </a:prstGeom>
          <a:noFill/>
        </p:spPr>
        <p:txBody>
          <a:bodyPr wrap="square" rtlCol="0">
            <a:spAutoFit/>
          </a:bodyPr>
          <a:lstStyle/>
          <a:p>
            <a:r>
              <a:rPr lang="en-US" sz="2000" b="1" i="0" dirty="0">
                <a:effectLst/>
                <a:latin typeface="+mj-lt"/>
              </a:rPr>
              <a:t>E. Identify Top Correlations for Different Scenarios</a:t>
            </a:r>
            <a:endParaRPr lang="en-IN" sz="2000" b="1" dirty="0">
              <a:latin typeface="+mj-lt"/>
            </a:endParaRPr>
          </a:p>
        </p:txBody>
      </p:sp>
      <p:sp>
        <p:nvSpPr>
          <p:cNvPr id="4" name="TextBox 3">
            <a:extLst>
              <a:ext uri="{FF2B5EF4-FFF2-40B4-BE49-F238E27FC236}">
                <a16:creationId xmlns:a16="http://schemas.microsoft.com/office/drawing/2014/main" id="{1D393762-287B-4E51-ACA7-EB64A0E464CB}"/>
              </a:ext>
            </a:extLst>
          </p:cNvPr>
          <p:cNvSpPr txBox="1"/>
          <p:nvPr/>
        </p:nvSpPr>
        <p:spPr>
          <a:xfrm>
            <a:off x="545592" y="1243578"/>
            <a:ext cx="11135106" cy="1200329"/>
          </a:xfrm>
          <a:prstGeom prst="rect">
            <a:avLst/>
          </a:prstGeom>
          <a:noFill/>
        </p:spPr>
        <p:txBody>
          <a:bodyPr wrap="square">
            <a:spAutoFit/>
          </a:bodyPr>
          <a:lstStyle/>
          <a:p>
            <a:pPr algn="l"/>
            <a:r>
              <a:rPr lang="en-US" b="0" i="0" dirty="0">
                <a:effectLst/>
              </a:rPr>
              <a:t>Understanding the correlation between variables and the target variable can provide insights into strong indicators of loan default.</a:t>
            </a:r>
          </a:p>
          <a:p>
            <a:pPr algn="l"/>
            <a:r>
              <a:rPr lang="en-US" b="1" i="0" dirty="0">
                <a:effectLst/>
              </a:rPr>
              <a:t>Task:</a:t>
            </a:r>
            <a:r>
              <a:rPr lang="en-US" b="0" i="0" dirty="0">
                <a:effectLst/>
              </a:rPr>
              <a:t> Segment the dataset based on different scenarios (e.g., clients with payment difficulties and all other cases) and identify the top correlations for each segmented data using Excel functions.</a:t>
            </a:r>
          </a:p>
        </p:txBody>
      </p:sp>
      <p:sp>
        <p:nvSpPr>
          <p:cNvPr id="6" name="TextBox 5">
            <a:extLst>
              <a:ext uri="{FF2B5EF4-FFF2-40B4-BE49-F238E27FC236}">
                <a16:creationId xmlns:a16="http://schemas.microsoft.com/office/drawing/2014/main" id="{27F82747-3541-4A3A-9C5D-B399C74FB759}"/>
              </a:ext>
            </a:extLst>
          </p:cNvPr>
          <p:cNvSpPr txBox="1"/>
          <p:nvPr/>
        </p:nvSpPr>
        <p:spPr>
          <a:xfrm>
            <a:off x="641222" y="2839319"/>
            <a:ext cx="10834497" cy="2862322"/>
          </a:xfrm>
          <a:prstGeom prst="rect">
            <a:avLst/>
          </a:prstGeom>
          <a:noFill/>
        </p:spPr>
        <p:txBody>
          <a:bodyPr wrap="square">
            <a:spAutoFit/>
          </a:bodyPr>
          <a:lstStyle/>
          <a:p>
            <a:pPr marL="285750" indent="-285750">
              <a:buFont typeface="Wingdings" panose="05000000000000000000" pitchFamily="2" charset="2"/>
              <a:buChar char="§"/>
            </a:pPr>
            <a:r>
              <a:rPr lang="en-US" dirty="0"/>
              <a:t>I calculated the correlation coefficient to analyze the relationship between various factors (age, income, education, etc.) and loan default (TARGET variable). </a:t>
            </a:r>
          </a:p>
          <a:p>
            <a:pPr marL="285750" indent="-285750">
              <a:buFont typeface="Wingdings" panose="05000000000000000000" pitchFamily="2" charset="2"/>
              <a:buChar char="§"/>
            </a:pPr>
            <a:r>
              <a:rPr lang="en-US" dirty="0"/>
              <a:t>I segmented the dataset by filtering the </a:t>
            </a:r>
            <a:r>
              <a:rPr lang="en-US" b="1" dirty="0"/>
              <a:t>TARGET</a:t>
            </a:r>
            <a:r>
              <a:rPr lang="en-US" dirty="0"/>
              <a:t> variable into defaulters (1) and non-defaulters (0) in separate sheet.</a:t>
            </a:r>
          </a:p>
          <a:p>
            <a:pPr marL="285750" indent="-285750">
              <a:buFont typeface="Wingdings" panose="05000000000000000000" pitchFamily="2" charset="2"/>
              <a:buChar char="§"/>
            </a:pPr>
            <a:r>
              <a:rPr lang="en-US" dirty="0"/>
              <a:t>Then, I used the </a:t>
            </a:r>
            <a:r>
              <a:rPr lang="en-US" b="1" dirty="0"/>
              <a:t>CORREL</a:t>
            </a:r>
            <a:r>
              <a:rPr lang="en-US" dirty="0"/>
              <a:t> function in Excel to calculate the correlation between independent variables (e.g., income, age) and loan default. </a:t>
            </a:r>
          </a:p>
          <a:p>
            <a:pPr marL="285750" indent="-285750">
              <a:buFont typeface="Wingdings" panose="05000000000000000000" pitchFamily="2" charset="2"/>
              <a:buChar char="§"/>
            </a:pPr>
            <a:r>
              <a:rPr lang="en-US" dirty="0"/>
              <a:t>Finally, I analyzed and ranked the correlation values to identify key factors affecting loan defaults, using color scales in conditional formatting.</a:t>
            </a:r>
          </a:p>
          <a:p>
            <a:pPr marL="285750" indent="-285750">
              <a:buFont typeface="Wingdings" panose="05000000000000000000" pitchFamily="2" charset="2"/>
              <a:buChar char="§"/>
            </a:pPr>
            <a:r>
              <a:rPr lang="en-US" dirty="0"/>
              <a:t>A strong </a:t>
            </a:r>
            <a:r>
              <a:rPr lang="en-US" b="1" dirty="0"/>
              <a:t>positive correlation</a:t>
            </a:r>
            <a:r>
              <a:rPr lang="en-US" dirty="0"/>
              <a:t> means an increase in one variable increases the likelihood of default, while a </a:t>
            </a:r>
            <a:r>
              <a:rPr lang="en-US" b="1" dirty="0"/>
              <a:t>negative correlation</a:t>
            </a:r>
            <a:r>
              <a:rPr lang="en-US" dirty="0"/>
              <a:t> is the opposite.</a:t>
            </a:r>
            <a:endParaRPr lang="en-IN" dirty="0"/>
          </a:p>
        </p:txBody>
      </p:sp>
    </p:spTree>
    <p:extLst>
      <p:ext uri="{BB962C8B-B14F-4D97-AF65-F5344CB8AC3E}">
        <p14:creationId xmlns:p14="http://schemas.microsoft.com/office/powerpoint/2010/main" val="401208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40263-F238-49CD-9E17-81A9FA01707A}"/>
              </a:ext>
            </a:extLst>
          </p:cNvPr>
          <p:cNvSpPr txBox="1"/>
          <p:nvPr/>
        </p:nvSpPr>
        <p:spPr>
          <a:xfrm>
            <a:off x="694944" y="467666"/>
            <a:ext cx="4809744" cy="400110"/>
          </a:xfrm>
          <a:prstGeom prst="rect">
            <a:avLst/>
          </a:prstGeom>
          <a:noFill/>
        </p:spPr>
        <p:txBody>
          <a:bodyPr wrap="square" rtlCol="0">
            <a:spAutoFit/>
          </a:bodyPr>
          <a:lstStyle/>
          <a:p>
            <a:r>
              <a:rPr lang="en-US" sz="2000" b="1" dirty="0">
                <a:latin typeface="+mj-lt"/>
              </a:rPr>
              <a:t>Correlations for Non-defaulters</a:t>
            </a:r>
            <a:endParaRPr lang="en-IN" sz="2000" b="1" dirty="0">
              <a:latin typeface="+mj-lt"/>
            </a:endParaRPr>
          </a:p>
        </p:txBody>
      </p:sp>
      <p:sp>
        <p:nvSpPr>
          <p:cNvPr id="5" name="Rectangle 1">
            <a:extLst>
              <a:ext uri="{FF2B5EF4-FFF2-40B4-BE49-F238E27FC236}">
                <a16:creationId xmlns:a16="http://schemas.microsoft.com/office/drawing/2014/main" id="{092F3A67-886D-4BDF-B71E-B4A6B7D0B73A}"/>
              </a:ext>
            </a:extLst>
          </p:cNvPr>
          <p:cNvSpPr>
            <a:spLocks noChangeArrowheads="1"/>
          </p:cNvSpPr>
          <p:nvPr/>
        </p:nvSpPr>
        <p:spPr bwMode="auto">
          <a:xfrm>
            <a:off x="942221" y="3942386"/>
            <a:ext cx="45624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Top</a:t>
            </a:r>
            <a:r>
              <a:rPr kumimoji="0" lang="en-US" altLang="en-US" sz="1800" b="1" i="0" u="none" strike="noStrike" cap="none" normalizeH="0" baseline="0" dirty="0">
                <a:ln>
                  <a:noFill/>
                </a:ln>
                <a:solidFill>
                  <a:schemeClr val="tx1"/>
                </a:solidFill>
                <a:effectLst/>
              </a:rPr>
              <a:t> Positive Correlations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err="1">
                <a:ln>
                  <a:noFill/>
                </a:ln>
                <a:solidFill>
                  <a:schemeClr val="tx1"/>
                </a:solidFill>
                <a:effectLst/>
              </a:rPr>
              <a:t>AMT_Credit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rPr>
              <a:t>AMT_goods</a:t>
            </a:r>
            <a:r>
              <a:rPr kumimoji="0" lang="en-US" altLang="en-US" b="0" i="0" u="none" strike="noStrike" cap="none" normalizeH="0" baseline="0" dirty="0">
                <a:ln>
                  <a:noFill/>
                </a:ln>
                <a:solidFill>
                  <a:schemeClr val="tx1"/>
                </a:solidFill>
                <a:effectLst/>
              </a:rPr>
              <a:t> price (</a:t>
            </a:r>
            <a:r>
              <a:rPr kumimoji="0" lang="en-US" altLang="en-US" b="1" i="0" u="none" strike="noStrike" cap="none" normalizeH="0" baseline="0" dirty="0">
                <a:ln>
                  <a:noFill/>
                </a:ln>
                <a:solidFill>
                  <a:schemeClr val="tx1"/>
                </a:solidFill>
                <a:effectLst/>
              </a:rPr>
              <a:t>0.987</a:t>
            </a:r>
            <a:r>
              <a:rPr kumimoji="0" lang="en-US" altLang="en-US"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err="1">
                <a:ln>
                  <a:noFill/>
                </a:ln>
                <a:solidFill>
                  <a:schemeClr val="tx1"/>
                </a:solidFill>
                <a:effectLst/>
              </a:rPr>
              <a:t>AMT_Credit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rPr>
              <a:t>AMT_annuity</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0.7705</a:t>
            </a:r>
            <a:r>
              <a:rPr kumimoji="0" lang="en-US" altLang="en-US"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dirty="0" err="1"/>
              <a:t>AMT_annuity</a:t>
            </a:r>
            <a:r>
              <a:rPr lang="en-US" dirty="0"/>
              <a:t> and </a:t>
            </a:r>
            <a:r>
              <a:rPr lang="en-US" dirty="0" err="1"/>
              <a:t>AMT_goods</a:t>
            </a:r>
            <a:r>
              <a:rPr lang="en-US" dirty="0"/>
              <a:t> price (0.776)</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err="1">
                <a:ln>
                  <a:noFill/>
                </a:ln>
                <a:solidFill>
                  <a:schemeClr val="tx1"/>
                </a:solidFill>
                <a:effectLst/>
              </a:rPr>
              <a:t>AMT_Income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rPr>
              <a:t>AMT_annuity</a:t>
            </a: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0.4505)</a:t>
            </a:r>
            <a:endParaRPr kumimoji="0" lang="en-US" altLang="en-US" sz="18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9126CD89-DE1E-44E7-958F-FF0C2B2EE901}"/>
              </a:ext>
            </a:extLst>
          </p:cNvPr>
          <p:cNvPicPr>
            <a:picLocks noChangeAspect="1"/>
          </p:cNvPicPr>
          <p:nvPr/>
        </p:nvPicPr>
        <p:blipFill>
          <a:blip r:embed="rId2"/>
          <a:stretch>
            <a:fillRect/>
          </a:stretch>
        </p:blipFill>
        <p:spPr>
          <a:xfrm>
            <a:off x="859536" y="1161288"/>
            <a:ext cx="8912178" cy="2388810"/>
          </a:xfrm>
          <a:prstGeom prst="rect">
            <a:avLst/>
          </a:prstGeom>
        </p:spPr>
      </p:pic>
    </p:spTree>
    <p:extLst>
      <p:ext uri="{BB962C8B-B14F-4D97-AF65-F5344CB8AC3E}">
        <p14:creationId xmlns:p14="http://schemas.microsoft.com/office/powerpoint/2010/main" val="16193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D629D3-2A8D-42DF-BFA2-5FD1075C3C45}"/>
              </a:ext>
            </a:extLst>
          </p:cNvPr>
          <p:cNvSpPr txBox="1"/>
          <p:nvPr/>
        </p:nvSpPr>
        <p:spPr>
          <a:xfrm>
            <a:off x="548640" y="408323"/>
            <a:ext cx="9336024" cy="400110"/>
          </a:xfrm>
          <a:prstGeom prst="rect">
            <a:avLst/>
          </a:prstGeom>
          <a:noFill/>
        </p:spPr>
        <p:txBody>
          <a:bodyPr wrap="square" rtlCol="0">
            <a:spAutoFit/>
          </a:bodyPr>
          <a:lstStyle/>
          <a:p>
            <a:r>
              <a:rPr lang="en-US" sz="2000" b="1" dirty="0">
                <a:latin typeface="+mj-lt"/>
              </a:rPr>
              <a:t>Correlations for Defaulters (Applicants with payment difficulty)</a:t>
            </a:r>
            <a:endParaRPr lang="en-IN" sz="2000" b="1" dirty="0">
              <a:latin typeface="+mj-lt"/>
            </a:endParaRPr>
          </a:p>
        </p:txBody>
      </p:sp>
      <p:pic>
        <p:nvPicPr>
          <p:cNvPr id="4" name="Picture 3">
            <a:extLst>
              <a:ext uri="{FF2B5EF4-FFF2-40B4-BE49-F238E27FC236}">
                <a16:creationId xmlns:a16="http://schemas.microsoft.com/office/drawing/2014/main" id="{D7E580E1-D661-4840-A395-34BFA812EF9B}"/>
              </a:ext>
            </a:extLst>
          </p:cNvPr>
          <p:cNvPicPr>
            <a:picLocks noChangeAspect="1"/>
          </p:cNvPicPr>
          <p:nvPr/>
        </p:nvPicPr>
        <p:blipFill>
          <a:blip r:embed="rId2"/>
          <a:stretch>
            <a:fillRect/>
          </a:stretch>
        </p:blipFill>
        <p:spPr>
          <a:xfrm>
            <a:off x="658367" y="1216756"/>
            <a:ext cx="9503097" cy="2212244"/>
          </a:xfrm>
          <a:prstGeom prst="rect">
            <a:avLst/>
          </a:prstGeom>
        </p:spPr>
      </p:pic>
      <p:sp>
        <p:nvSpPr>
          <p:cNvPr id="5" name="Rectangle 1">
            <a:extLst>
              <a:ext uri="{FF2B5EF4-FFF2-40B4-BE49-F238E27FC236}">
                <a16:creationId xmlns:a16="http://schemas.microsoft.com/office/drawing/2014/main" id="{B2B41569-1BB1-4950-9E25-88A731344072}"/>
              </a:ext>
            </a:extLst>
          </p:cNvPr>
          <p:cNvSpPr>
            <a:spLocks noChangeArrowheads="1"/>
          </p:cNvSpPr>
          <p:nvPr/>
        </p:nvSpPr>
        <p:spPr bwMode="auto">
          <a:xfrm>
            <a:off x="1098157" y="4717914"/>
            <a:ext cx="448488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rPr>
              <a:t>AMT_goods</a:t>
            </a:r>
            <a:r>
              <a:rPr kumimoji="0" lang="en-US" altLang="en-US" sz="1800" b="1" i="0" u="none" strike="noStrike" cap="none" normalizeH="0" baseline="0" dirty="0">
                <a:ln>
                  <a:noFill/>
                </a:ln>
                <a:solidFill>
                  <a:schemeClr val="tx1"/>
                </a:solidFill>
                <a:effectLst/>
              </a:rPr>
              <a:t> price &amp; </a:t>
            </a:r>
            <a:r>
              <a:rPr kumimoji="0" lang="en-US" altLang="en-US" sz="1800" b="1" i="0" u="none" strike="noStrike" cap="none" normalizeH="0" baseline="0" dirty="0" err="1">
                <a:ln>
                  <a:noFill/>
                </a:ln>
                <a:solidFill>
                  <a:schemeClr val="tx1"/>
                </a:solidFill>
                <a:effectLst/>
              </a:rPr>
              <a:t>AMT_Credit</a:t>
            </a:r>
            <a:r>
              <a:rPr kumimoji="0" lang="en-US" altLang="en-US" sz="1800" b="1" i="0" u="none" strike="noStrike" cap="none" normalizeH="0" baseline="0" dirty="0">
                <a:ln>
                  <a:noFill/>
                </a:ln>
                <a:solidFill>
                  <a:schemeClr val="tx1"/>
                </a:solidFill>
                <a:effectLst/>
              </a:rPr>
              <a:t> (0.982)</a:t>
            </a: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rPr>
              <a:t>AMT_annuity</a:t>
            </a:r>
            <a:r>
              <a:rPr kumimoji="0" lang="en-US" altLang="en-US" sz="1800" b="1" i="0" u="none" strike="noStrike" cap="none" normalizeH="0" baseline="0" dirty="0">
                <a:ln>
                  <a:noFill/>
                </a:ln>
                <a:solidFill>
                  <a:schemeClr val="tx1"/>
                </a:solidFill>
                <a:effectLst/>
              </a:rPr>
              <a:t> &amp; </a:t>
            </a:r>
            <a:r>
              <a:rPr kumimoji="0" lang="en-US" altLang="en-US" sz="1800" b="1" i="0" u="none" strike="noStrike" cap="none" normalizeH="0" baseline="0" dirty="0" err="1">
                <a:ln>
                  <a:noFill/>
                </a:ln>
                <a:solidFill>
                  <a:schemeClr val="tx1"/>
                </a:solidFill>
                <a:effectLst/>
              </a:rPr>
              <a:t>AMT_Credit</a:t>
            </a:r>
            <a:r>
              <a:rPr kumimoji="0" lang="en-US" altLang="en-US" sz="1800" b="1" i="0" u="none" strike="noStrike" cap="none" normalizeH="0" baseline="0" dirty="0">
                <a:ln>
                  <a:noFill/>
                </a:ln>
                <a:solidFill>
                  <a:schemeClr val="tx1"/>
                </a:solidFill>
                <a:effectLst/>
              </a:rPr>
              <a:t> (0.749)</a:t>
            </a:r>
            <a:r>
              <a:rPr kumimoji="0" lang="en-US" altLang="en-US" sz="1800" b="0" i="0" u="none" strike="noStrike" cap="none" normalizeH="0" baseline="0" dirty="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err="1">
                <a:ln>
                  <a:noFill/>
                </a:ln>
                <a:solidFill>
                  <a:schemeClr val="tx1"/>
                </a:solidFill>
                <a:effectLst/>
              </a:rPr>
              <a:t>AMT_annuity</a:t>
            </a:r>
            <a:r>
              <a:rPr kumimoji="0" lang="en-US" altLang="en-US" sz="1800" b="1" i="0" u="none" strike="noStrike" cap="none" normalizeH="0" baseline="0" dirty="0">
                <a:ln>
                  <a:noFill/>
                </a:ln>
                <a:solidFill>
                  <a:schemeClr val="tx1"/>
                </a:solidFill>
                <a:effectLst/>
              </a:rPr>
              <a:t> &amp; </a:t>
            </a:r>
            <a:r>
              <a:rPr kumimoji="0" lang="en-US" altLang="en-US" sz="1800" b="1" i="0" u="none" strike="noStrike" cap="none" normalizeH="0" baseline="0" dirty="0" err="1">
                <a:ln>
                  <a:noFill/>
                </a:ln>
                <a:solidFill>
                  <a:schemeClr val="tx1"/>
                </a:solidFill>
                <a:effectLst/>
              </a:rPr>
              <a:t>AMT_goods</a:t>
            </a:r>
            <a:r>
              <a:rPr kumimoji="0" lang="en-US" altLang="en-US" sz="1800" b="1" i="0" u="none" strike="noStrike" cap="none" normalizeH="0" baseline="0" dirty="0">
                <a:ln>
                  <a:noFill/>
                </a:ln>
                <a:solidFill>
                  <a:schemeClr val="tx1"/>
                </a:solidFill>
                <a:effectLst/>
              </a:rPr>
              <a:t> price (0.749)</a:t>
            </a:r>
            <a:r>
              <a:rPr kumimoji="0" lang="en-US" altLang="en-US" sz="1800" b="0" i="0" u="none" strike="noStrike" cap="none" normalizeH="0" baseline="0" dirty="0">
                <a:ln>
                  <a:noFill/>
                </a:ln>
                <a:solidFill>
                  <a:schemeClr val="tx1"/>
                </a:solidFill>
                <a:effectLst/>
              </a:rPr>
              <a:t> </a:t>
            </a:r>
          </a:p>
        </p:txBody>
      </p:sp>
      <p:sp>
        <p:nvSpPr>
          <p:cNvPr id="7" name="TextBox 6">
            <a:extLst>
              <a:ext uri="{FF2B5EF4-FFF2-40B4-BE49-F238E27FC236}">
                <a16:creationId xmlns:a16="http://schemas.microsoft.com/office/drawing/2014/main" id="{FA4C9259-0B0D-4EDE-BC5A-24F520B6C1BC}"/>
              </a:ext>
            </a:extLst>
          </p:cNvPr>
          <p:cNvSpPr txBox="1"/>
          <p:nvPr/>
        </p:nvSpPr>
        <p:spPr>
          <a:xfrm>
            <a:off x="1098157" y="4149590"/>
            <a:ext cx="609447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t>Top</a:t>
            </a:r>
            <a:r>
              <a:rPr kumimoji="0" lang="en-US" altLang="en-US" sz="1800" b="1" i="0" u="none" strike="noStrike" cap="none" normalizeH="0" baseline="0" dirty="0">
                <a:ln>
                  <a:noFill/>
                </a:ln>
                <a:solidFill>
                  <a:schemeClr val="tx1"/>
                </a:solidFill>
                <a:effectLst/>
              </a:rPr>
              <a:t> Positive Correlations</a:t>
            </a:r>
          </a:p>
        </p:txBody>
      </p:sp>
    </p:spTree>
    <p:extLst>
      <p:ext uri="{BB962C8B-B14F-4D97-AF65-F5344CB8AC3E}">
        <p14:creationId xmlns:p14="http://schemas.microsoft.com/office/powerpoint/2010/main" val="28344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9DA801-D7D8-4778-A41B-4FA500FF6EA6}"/>
              </a:ext>
            </a:extLst>
          </p:cNvPr>
          <p:cNvSpPr txBox="1"/>
          <p:nvPr/>
        </p:nvSpPr>
        <p:spPr>
          <a:xfrm>
            <a:off x="510139" y="539015"/>
            <a:ext cx="5746282" cy="523220"/>
          </a:xfrm>
          <a:prstGeom prst="rect">
            <a:avLst/>
          </a:prstGeom>
          <a:noFill/>
        </p:spPr>
        <p:txBody>
          <a:bodyPr wrap="square" rtlCol="0">
            <a:spAutoFit/>
          </a:bodyPr>
          <a:lstStyle/>
          <a:p>
            <a:r>
              <a:rPr lang="en-US" sz="2800" b="1" dirty="0">
                <a:latin typeface="+mj-lt"/>
              </a:rPr>
              <a:t>PROJECT DESCRIPTION</a:t>
            </a:r>
            <a:endParaRPr lang="en-IN" sz="2800" b="1" dirty="0">
              <a:latin typeface="+mj-lt"/>
            </a:endParaRPr>
          </a:p>
        </p:txBody>
      </p:sp>
      <p:sp>
        <p:nvSpPr>
          <p:cNvPr id="4" name="Rectangle 1">
            <a:extLst>
              <a:ext uri="{FF2B5EF4-FFF2-40B4-BE49-F238E27FC236}">
                <a16:creationId xmlns:a16="http://schemas.microsoft.com/office/drawing/2014/main" id="{71283303-1764-4097-8578-BB3D68E7481E}"/>
              </a:ext>
            </a:extLst>
          </p:cNvPr>
          <p:cNvSpPr>
            <a:spLocks noChangeArrowheads="1"/>
          </p:cNvSpPr>
          <p:nvPr/>
        </p:nvSpPr>
        <p:spPr bwMode="auto">
          <a:xfrm>
            <a:off x="519764" y="1544927"/>
            <a:ext cx="1131931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The goal of this project is to analyze loan application data to identify patterns in customer behavior and loan default risks. Using </a:t>
            </a:r>
            <a:r>
              <a:rPr kumimoji="0" lang="en-US" altLang="en-US" sz="1800" b="1" i="0" u="none" strike="noStrike" cap="none" normalizeH="0" baseline="0" dirty="0">
                <a:ln>
                  <a:noFill/>
                </a:ln>
                <a:solidFill>
                  <a:schemeClr val="tx1"/>
                </a:solidFill>
                <a:effectLst/>
              </a:rPr>
              <a:t>Exploratory Data Analysis (EDA)</a:t>
            </a:r>
            <a:r>
              <a:rPr kumimoji="0" lang="en-US" altLang="en-US" sz="1800" b="0" i="0" u="none" strike="noStrike" cap="none" normalizeH="0" baseline="0" dirty="0">
                <a:ln>
                  <a:noFill/>
                </a:ln>
                <a:solidFill>
                  <a:schemeClr val="tx1"/>
                </a:solidFill>
                <a:effectLst/>
              </a:rPr>
              <a:t>, the focus is on understanding key factors that influence loan approval and </a:t>
            </a:r>
            <a:r>
              <a:rPr kumimoji="0" lang="en-US" altLang="en-US" sz="1800" b="0" i="0" u="none" strike="noStrike" cap="none" normalizeH="0" baseline="0" dirty="0" err="1">
                <a:ln>
                  <a:noFill/>
                </a:ln>
                <a:solidFill>
                  <a:schemeClr val="tx1"/>
                </a:solidFill>
                <a:effectLst/>
              </a:rPr>
              <a:t>repayment.This</a:t>
            </a:r>
            <a:r>
              <a:rPr kumimoji="0" lang="en-US" altLang="en-US" sz="1800" b="0" i="0" u="none" strike="noStrike" cap="none" normalizeH="0" baseline="0" dirty="0">
                <a:ln>
                  <a:noFill/>
                </a:ln>
                <a:solidFill>
                  <a:schemeClr val="tx1"/>
                </a:solidFill>
                <a:effectLst/>
              </a:rPr>
              <a:t> analysis helps ensure that </a:t>
            </a:r>
            <a:r>
              <a:rPr kumimoji="0" lang="en-US" altLang="en-US" sz="1800" b="1" i="0" u="none" strike="noStrike" cap="none" normalizeH="0" baseline="0" dirty="0">
                <a:ln>
                  <a:noFill/>
                </a:ln>
                <a:solidFill>
                  <a:schemeClr val="tx1"/>
                </a:solidFill>
                <a:effectLst/>
              </a:rPr>
              <a:t>capable applicants are not rejected</a:t>
            </a:r>
            <a:r>
              <a:rPr kumimoji="0" lang="en-US" altLang="en-US" sz="1800" b="0" i="0" u="none" strike="noStrike" cap="none" normalizeH="0" baseline="0" dirty="0">
                <a:ln>
                  <a:noFill/>
                </a:ln>
                <a:solidFill>
                  <a:schemeClr val="tx1"/>
                </a:solidFill>
                <a:effectLst/>
              </a:rPr>
              <a:t> while minimizing financial losses from defaults. By examining customer attributes and loan details, the project aims to support </a:t>
            </a:r>
            <a:r>
              <a:rPr kumimoji="0" lang="en-US" altLang="en-US" sz="1800" b="1" i="0" u="none" strike="noStrike" cap="none" normalizeH="0" baseline="0" dirty="0">
                <a:ln>
                  <a:noFill/>
                </a:ln>
                <a:solidFill>
                  <a:schemeClr val="tx1"/>
                </a:solidFill>
                <a:effectLst/>
              </a:rPr>
              <a:t>data-driven lending decisions</a:t>
            </a:r>
            <a:r>
              <a:rPr kumimoji="0" lang="en-US" altLang="en-US" sz="1800" b="0" i="0" u="none" strike="noStrike" cap="none" normalizeH="0" baseline="0" dirty="0">
                <a:ln>
                  <a:noFill/>
                </a:ln>
                <a:solidFill>
                  <a:schemeClr val="tx1"/>
                </a:solidFill>
                <a:effectLst/>
              </a:rPr>
              <a:t>, such as </a:t>
            </a:r>
            <a:r>
              <a:rPr kumimoji="0" lang="en-US" altLang="en-US" sz="1800" b="0" i="0" u="none" strike="noStrike" cap="none" normalizeH="0" baseline="0" dirty="0" err="1">
                <a:ln>
                  <a:noFill/>
                </a:ln>
                <a:solidFill>
                  <a:schemeClr val="tx1"/>
                </a:solidFill>
                <a:effectLst/>
              </a:rPr>
              <a:t>approving,rejecting</a:t>
            </a:r>
            <a:r>
              <a:rPr kumimoji="0" lang="en-US" altLang="en-US" sz="1800" b="0" i="0" u="none" strike="noStrike" cap="none" normalizeH="0" baseline="0" dirty="0">
                <a:ln>
                  <a:noFill/>
                </a:ln>
                <a:solidFill>
                  <a:schemeClr val="tx1"/>
                </a:solidFill>
                <a:effectLst/>
              </a:rPr>
              <a:t>, or adjusting loan terms based on risk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3D7E33E-2C5B-4F0A-9586-642F034244D3}"/>
              </a:ext>
            </a:extLst>
          </p:cNvPr>
          <p:cNvSpPr txBox="1"/>
          <p:nvPr/>
        </p:nvSpPr>
        <p:spPr>
          <a:xfrm>
            <a:off x="654517" y="3850106"/>
            <a:ext cx="3484345" cy="523220"/>
          </a:xfrm>
          <a:prstGeom prst="rect">
            <a:avLst/>
          </a:prstGeom>
          <a:noFill/>
        </p:spPr>
        <p:txBody>
          <a:bodyPr wrap="square" rtlCol="0">
            <a:spAutoFit/>
          </a:bodyPr>
          <a:lstStyle/>
          <a:p>
            <a:r>
              <a:rPr lang="en-US" sz="2800" b="1" dirty="0">
                <a:latin typeface="+mj-lt"/>
              </a:rPr>
              <a:t>APPROACH</a:t>
            </a:r>
            <a:endParaRPr lang="en-IN" b="1" dirty="0">
              <a:latin typeface="+mj-lt"/>
            </a:endParaRPr>
          </a:p>
        </p:txBody>
      </p:sp>
      <p:sp>
        <p:nvSpPr>
          <p:cNvPr id="7" name="TextBox 6">
            <a:extLst>
              <a:ext uri="{FF2B5EF4-FFF2-40B4-BE49-F238E27FC236}">
                <a16:creationId xmlns:a16="http://schemas.microsoft.com/office/drawing/2014/main" id="{3A824F3A-6EBA-4C26-875C-4CC616CB1E49}"/>
              </a:ext>
            </a:extLst>
          </p:cNvPr>
          <p:cNvSpPr txBox="1"/>
          <p:nvPr/>
        </p:nvSpPr>
        <p:spPr>
          <a:xfrm>
            <a:off x="638876" y="4649152"/>
            <a:ext cx="11081086" cy="1477328"/>
          </a:xfrm>
          <a:prstGeom prst="rect">
            <a:avLst/>
          </a:prstGeom>
          <a:noFill/>
        </p:spPr>
        <p:txBody>
          <a:bodyPr wrap="square">
            <a:spAutoFit/>
          </a:bodyPr>
          <a:lstStyle/>
          <a:p>
            <a:r>
              <a:rPr lang="en-US" dirty="0"/>
              <a:t>               The dataset was explored and cleaned in </a:t>
            </a:r>
            <a:r>
              <a:rPr lang="en-US" b="1" dirty="0"/>
              <a:t>Excel</a:t>
            </a:r>
            <a:r>
              <a:rPr lang="en-US" dirty="0"/>
              <a:t>, handling missing values and formatting for analysis. </a:t>
            </a:r>
            <a:r>
              <a:rPr lang="en-US" b="1" dirty="0"/>
              <a:t>Descriptive statistics</a:t>
            </a:r>
            <a:r>
              <a:rPr lang="en-US" dirty="0"/>
              <a:t> and </a:t>
            </a:r>
            <a:r>
              <a:rPr lang="en-US" b="1" dirty="0"/>
              <a:t>pivot tables</a:t>
            </a:r>
            <a:r>
              <a:rPr lang="en-US" dirty="0"/>
              <a:t> were used to summarize loan trends. </a:t>
            </a:r>
            <a:r>
              <a:rPr lang="en-US" b="1" dirty="0"/>
              <a:t>EDA</a:t>
            </a:r>
            <a:r>
              <a:rPr lang="en-US" dirty="0"/>
              <a:t> was performed through </a:t>
            </a:r>
            <a:r>
              <a:rPr lang="en-US" b="1" dirty="0"/>
              <a:t>univariate, bivariate, and segmented analysis</a:t>
            </a:r>
            <a:r>
              <a:rPr lang="en-US" dirty="0"/>
              <a:t> to identify key risk factors. </a:t>
            </a:r>
            <a:r>
              <a:rPr lang="en-US" b="1" dirty="0"/>
              <a:t>Charts and visualizations</a:t>
            </a:r>
            <a:r>
              <a:rPr lang="en-US" dirty="0"/>
              <a:t> were created to highlight patterns in loan approvals and defaults. Finally, insights were derived to suggest better </a:t>
            </a:r>
            <a:r>
              <a:rPr lang="en-US" b="1" dirty="0"/>
              <a:t>loan approval strategies</a:t>
            </a:r>
            <a:r>
              <a:rPr lang="en-US" dirty="0"/>
              <a:t>, reducing financial risks while improving decision-making.</a:t>
            </a:r>
            <a:endParaRPr lang="en-IN" dirty="0"/>
          </a:p>
        </p:txBody>
      </p:sp>
    </p:spTree>
    <p:extLst>
      <p:ext uri="{BB962C8B-B14F-4D97-AF65-F5344CB8AC3E}">
        <p14:creationId xmlns:p14="http://schemas.microsoft.com/office/powerpoint/2010/main" val="3529061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DD00C-376E-4CFC-BFC7-C950E33644AF}"/>
              </a:ext>
            </a:extLst>
          </p:cNvPr>
          <p:cNvSpPr txBox="1"/>
          <p:nvPr/>
        </p:nvSpPr>
        <p:spPr>
          <a:xfrm>
            <a:off x="665606" y="5213976"/>
            <a:ext cx="11453241" cy="646331"/>
          </a:xfrm>
          <a:prstGeom prst="rect">
            <a:avLst/>
          </a:prstGeom>
          <a:noFill/>
        </p:spPr>
        <p:txBody>
          <a:bodyPr wrap="square">
            <a:spAutoFit/>
          </a:bodyPr>
          <a:lstStyle/>
          <a:p>
            <a:r>
              <a:rPr lang="en-IN" dirty="0">
                <a:solidFill>
                  <a:srgbClr val="00B0F0"/>
                </a:solidFill>
                <a:hlinkClick r:id="rId2">
                  <a:extLst>
                    <a:ext uri="{A12FA001-AC4F-418D-AE19-62706E023703}">
                      <ahyp:hlinkClr xmlns:ahyp="http://schemas.microsoft.com/office/drawing/2018/hyperlinkcolor" val="tx"/>
                    </a:ext>
                  </a:extLst>
                </a:hlinkClick>
              </a:rPr>
              <a:t>https://docs.google.com/spreadsheets/d/1pfca6H7n-HwTmVV0s5mOG-zUKfrpiO6x/edit?usp=sharing&amp;ouid=114293071387875296860&amp;rtpof=true&amp;sd=true</a:t>
            </a:r>
            <a:endParaRPr lang="en-IN" dirty="0">
              <a:solidFill>
                <a:srgbClr val="00B0F0"/>
              </a:solidFill>
            </a:endParaRPr>
          </a:p>
        </p:txBody>
      </p:sp>
      <p:sp>
        <p:nvSpPr>
          <p:cNvPr id="4" name="TextBox 3">
            <a:extLst>
              <a:ext uri="{FF2B5EF4-FFF2-40B4-BE49-F238E27FC236}">
                <a16:creationId xmlns:a16="http://schemas.microsoft.com/office/drawing/2014/main" id="{B30FDE0E-C3F9-44B3-8C17-990D21E104E7}"/>
              </a:ext>
            </a:extLst>
          </p:cNvPr>
          <p:cNvSpPr txBox="1"/>
          <p:nvPr/>
        </p:nvSpPr>
        <p:spPr>
          <a:xfrm>
            <a:off x="665606" y="4536868"/>
            <a:ext cx="6574536" cy="677108"/>
          </a:xfrm>
          <a:prstGeom prst="rect">
            <a:avLst/>
          </a:prstGeom>
          <a:noFill/>
        </p:spPr>
        <p:txBody>
          <a:bodyPr wrap="square" rtlCol="0">
            <a:spAutoFit/>
          </a:bodyPr>
          <a:lstStyle/>
          <a:p>
            <a:r>
              <a:rPr lang="en-US" sz="2000" b="1" dirty="0"/>
              <a:t>Hyperlink of the result dataset</a:t>
            </a:r>
          </a:p>
          <a:p>
            <a:endParaRPr lang="en-IN" dirty="0"/>
          </a:p>
        </p:txBody>
      </p:sp>
      <p:sp>
        <p:nvSpPr>
          <p:cNvPr id="5" name="TextBox 4">
            <a:extLst>
              <a:ext uri="{FF2B5EF4-FFF2-40B4-BE49-F238E27FC236}">
                <a16:creationId xmlns:a16="http://schemas.microsoft.com/office/drawing/2014/main" id="{5D550A29-0793-4258-AF25-FAC6501AD1BF}"/>
              </a:ext>
            </a:extLst>
          </p:cNvPr>
          <p:cNvSpPr txBox="1"/>
          <p:nvPr/>
        </p:nvSpPr>
        <p:spPr>
          <a:xfrm>
            <a:off x="665606" y="483669"/>
            <a:ext cx="2715768" cy="400110"/>
          </a:xfrm>
          <a:prstGeom prst="rect">
            <a:avLst/>
          </a:prstGeom>
          <a:noFill/>
        </p:spPr>
        <p:txBody>
          <a:bodyPr wrap="square" rtlCol="0">
            <a:spAutoFit/>
          </a:bodyPr>
          <a:lstStyle/>
          <a:p>
            <a:r>
              <a:rPr lang="en-US" sz="2000" b="1" dirty="0"/>
              <a:t>Result</a:t>
            </a:r>
            <a:endParaRPr lang="en-IN" sz="2000" b="1" dirty="0"/>
          </a:p>
        </p:txBody>
      </p:sp>
      <p:sp>
        <p:nvSpPr>
          <p:cNvPr id="7" name="TextBox 6">
            <a:extLst>
              <a:ext uri="{FF2B5EF4-FFF2-40B4-BE49-F238E27FC236}">
                <a16:creationId xmlns:a16="http://schemas.microsoft.com/office/drawing/2014/main" id="{1F15D53B-B2ED-4133-840E-503D267D4B27}"/>
              </a:ext>
            </a:extLst>
          </p:cNvPr>
          <p:cNvSpPr txBox="1"/>
          <p:nvPr/>
        </p:nvSpPr>
        <p:spPr>
          <a:xfrm>
            <a:off x="665606" y="1113098"/>
            <a:ext cx="11313034" cy="2862322"/>
          </a:xfrm>
          <a:prstGeom prst="rect">
            <a:avLst/>
          </a:prstGeom>
          <a:noFill/>
        </p:spPr>
        <p:txBody>
          <a:bodyPr wrap="square">
            <a:spAutoFit/>
          </a:bodyPr>
          <a:lstStyle/>
          <a:p>
            <a:pPr marL="285750" indent="-285750">
              <a:buFont typeface="Wingdings" panose="05000000000000000000" pitchFamily="2" charset="2"/>
              <a:buChar char="§"/>
            </a:pPr>
            <a:r>
              <a:rPr lang="en-US" dirty="0"/>
              <a:t>This </a:t>
            </a:r>
            <a:r>
              <a:rPr lang="en-US" b="1" dirty="0"/>
              <a:t>bank loan case study</a:t>
            </a:r>
            <a:r>
              <a:rPr lang="en-US" dirty="0"/>
              <a:t> provided valuable insights into the factors influencing loan defaults, helping financial institutions make data-driven lending decisions.</a:t>
            </a:r>
          </a:p>
          <a:p>
            <a:pPr marL="285750" indent="-285750">
              <a:buFont typeface="Wingdings" panose="05000000000000000000" pitchFamily="2" charset="2"/>
              <a:buChar char="§"/>
            </a:pPr>
            <a:r>
              <a:rPr lang="en-US" dirty="0"/>
              <a:t>By analyzing demographic and financial attributes, the study identified high-risk borrower groups, emphasizing the importance of income stability, education, and age in loan repayment behavior.</a:t>
            </a:r>
          </a:p>
          <a:p>
            <a:pPr marL="285750" indent="-285750">
              <a:buFont typeface="Wingdings" panose="05000000000000000000" pitchFamily="2" charset="2"/>
              <a:buChar char="§"/>
            </a:pPr>
            <a:r>
              <a:rPr lang="en-US" dirty="0"/>
              <a:t>Useful insights we get through this project includes,</a:t>
            </a:r>
          </a:p>
          <a:p>
            <a:r>
              <a:rPr lang="en-US" dirty="0"/>
              <a:t>                       -&gt;  Prioritize financially stable applicants by considering income and job stability.</a:t>
            </a:r>
            <a:br>
              <a:rPr lang="en-US" dirty="0"/>
            </a:br>
            <a:r>
              <a:rPr lang="en-US" dirty="0"/>
              <a:t>                       -&gt;  Use education level as a risk factor, as higher education correlates with responsible borrowing.</a:t>
            </a:r>
            <a:br>
              <a:rPr lang="en-US" dirty="0"/>
            </a:br>
            <a:r>
              <a:rPr lang="en-US" dirty="0"/>
              <a:t>                       -&gt; Monitor younger and lower-income applicants more closely to mitigate potential risks.</a:t>
            </a:r>
          </a:p>
          <a:p>
            <a:pPr marL="285750" indent="-285750">
              <a:buFont typeface="Wingdings" panose="05000000000000000000" pitchFamily="2" charset="2"/>
              <a:buChar char="§"/>
            </a:pPr>
            <a:r>
              <a:rPr lang="en-US" dirty="0"/>
              <a:t>Through EDA, I learned to analyze patterns, detect correlations, and segment high-risk borrowers using statistics, Excel, and data visualization. This hands-on experience strengthened my skills in real-world data analytics</a:t>
            </a:r>
            <a:endParaRPr lang="en-IN" dirty="0"/>
          </a:p>
        </p:txBody>
      </p:sp>
    </p:spTree>
    <p:extLst>
      <p:ext uri="{BB962C8B-B14F-4D97-AF65-F5344CB8AC3E}">
        <p14:creationId xmlns:p14="http://schemas.microsoft.com/office/powerpoint/2010/main" val="45374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28CA00-D3DF-43AA-9F92-1EA199D63AEE}"/>
              </a:ext>
            </a:extLst>
          </p:cNvPr>
          <p:cNvSpPr txBox="1"/>
          <p:nvPr/>
        </p:nvSpPr>
        <p:spPr>
          <a:xfrm>
            <a:off x="635268" y="643165"/>
            <a:ext cx="4639377" cy="523220"/>
          </a:xfrm>
          <a:prstGeom prst="rect">
            <a:avLst/>
          </a:prstGeom>
          <a:noFill/>
        </p:spPr>
        <p:txBody>
          <a:bodyPr wrap="square" rtlCol="0">
            <a:spAutoFit/>
          </a:bodyPr>
          <a:lstStyle/>
          <a:p>
            <a:r>
              <a:rPr lang="en-US" sz="2800" b="1" dirty="0">
                <a:latin typeface="+mj-lt"/>
              </a:rPr>
              <a:t>TECH-STACK USED</a:t>
            </a:r>
            <a:endParaRPr lang="en-IN" sz="2800" b="1" dirty="0">
              <a:latin typeface="+mj-lt"/>
            </a:endParaRPr>
          </a:p>
        </p:txBody>
      </p:sp>
      <p:sp>
        <p:nvSpPr>
          <p:cNvPr id="3" name="TextBox 2">
            <a:extLst>
              <a:ext uri="{FF2B5EF4-FFF2-40B4-BE49-F238E27FC236}">
                <a16:creationId xmlns:a16="http://schemas.microsoft.com/office/drawing/2014/main" id="{522EF509-40E1-42AD-861C-0E114F1A4897}"/>
              </a:ext>
            </a:extLst>
          </p:cNvPr>
          <p:cNvSpPr txBox="1"/>
          <p:nvPr/>
        </p:nvSpPr>
        <p:spPr>
          <a:xfrm>
            <a:off x="818147" y="1347537"/>
            <a:ext cx="10770670" cy="646331"/>
          </a:xfrm>
          <a:prstGeom prst="rect">
            <a:avLst/>
          </a:prstGeom>
          <a:noFill/>
        </p:spPr>
        <p:txBody>
          <a:bodyPr wrap="square" rtlCol="0">
            <a:spAutoFit/>
          </a:bodyPr>
          <a:lstStyle/>
          <a:p>
            <a:r>
              <a:rPr lang="en-US" dirty="0"/>
              <a:t>            For this project, I utilized </a:t>
            </a:r>
            <a:r>
              <a:rPr lang="en-US" b="1" dirty="0"/>
              <a:t>Microsoft Excel 2021</a:t>
            </a:r>
            <a:r>
              <a:rPr lang="en-US" dirty="0"/>
              <a:t> for data analysis, statistical calculations, and visualization using various charts and pivot tables.</a:t>
            </a:r>
            <a:endParaRPr lang="en-IN" dirty="0"/>
          </a:p>
        </p:txBody>
      </p:sp>
      <p:sp>
        <p:nvSpPr>
          <p:cNvPr id="5" name="Rectangle 1">
            <a:extLst>
              <a:ext uri="{FF2B5EF4-FFF2-40B4-BE49-F238E27FC236}">
                <a16:creationId xmlns:a16="http://schemas.microsoft.com/office/drawing/2014/main" id="{BA9380AF-3F18-4DD6-83DB-372C6B7E3220}"/>
              </a:ext>
            </a:extLst>
          </p:cNvPr>
          <p:cNvSpPr>
            <a:spLocks noChangeArrowheads="1"/>
          </p:cNvSpPr>
          <p:nvPr/>
        </p:nvSpPr>
        <p:spPr bwMode="auto">
          <a:xfrm>
            <a:off x="298383" y="-980379"/>
            <a:ext cx="66895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DEE0CE1D-658F-433E-9F49-534BA07D97F6}"/>
              </a:ext>
            </a:extLst>
          </p:cNvPr>
          <p:cNvSpPr>
            <a:spLocks noChangeArrowheads="1"/>
          </p:cNvSpPr>
          <p:nvPr/>
        </p:nvSpPr>
        <p:spPr bwMode="auto">
          <a:xfrm>
            <a:off x="1463040" y="3316541"/>
            <a:ext cx="71996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We will explore the insights gained from this analysis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7F1D2C7-B808-419E-8303-7AF52632C32C}"/>
              </a:ext>
            </a:extLst>
          </p:cNvPr>
          <p:cNvSpPr txBox="1"/>
          <p:nvPr/>
        </p:nvSpPr>
        <p:spPr>
          <a:xfrm>
            <a:off x="818147" y="2695074"/>
            <a:ext cx="3272590" cy="523220"/>
          </a:xfrm>
          <a:prstGeom prst="rect">
            <a:avLst/>
          </a:prstGeom>
          <a:noFill/>
        </p:spPr>
        <p:txBody>
          <a:bodyPr wrap="square" rtlCol="0">
            <a:spAutoFit/>
          </a:bodyPr>
          <a:lstStyle/>
          <a:p>
            <a:r>
              <a:rPr lang="en-US" sz="2800" b="1" dirty="0">
                <a:latin typeface="+mj-lt"/>
              </a:rPr>
              <a:t>INSIGHTS</a:t>
            </a:r>
            <a:endParaRPr lang="en-IN" sz="2800" b="1" dirty="0">
              <a:latin typeface="+mj-lt"/>
            </a:endParaRPr>
          </a:p>
        </p:txBody>
      </p:sp>
      <p:sp>
        <p:nvSpPr>
          <p:cNvPr id="8" name="TextBox 7">
            <a:extLst>
              <a:ext uri="{FF2B5EF4-FFF2-40B4-BE49-F238E27FC236}">
                <a16:creationId xmlns:a16="http://schemas.microsoft.com/office/drawing/2014/main" id="{F48BEDB8-A324-44BB-9A5E-12677537F03F}"/>
              </a:ext>
            </a:extLst>
          </p:cNvPr>
          <p:cNvSpPr txBox="1"/>
          <p:nvPr/>
        </p:nvSpPr>
        <p:spPr>
          <a:xfrm>
            <a:off x="818147" y="4239871"/>
            <a:ext cx="6097604" cy="400110"/>
          </a:xfrm>
          <a:prstGeom prst="rect">
            <a:avLst/>
          </a:prstGeom>
          <a:noFill/>
        </p:spPr>
        <p:txBody>
          <a:bodyPr wrap="square">
            <a:spAutoFit/>
          </a:bodyPr>
          <a:lstStyle/>
          <a:p>
            <a:pPr algn="l"/>
            <a:r>
              <a:rPr lang="en-US" sz="2000" b="1" i="0" dirty="0" err="1">
                <a:effectLst/>
              </a:rPr>
              <a:t>A.Identify</a:t>
            </a:r>
            <a:r>
              <a:rPr lang="en-US" sz="2000" b="1" i="0" dirty="0">
                <a:effectLst/>
              </a:rPr>
              <a:t> Missing Data and Deal with it Appropriately</a:t>
            </a:r>
            <a:endParaRPr lang="en-US" sz="2000" b="0" i="0" dirty="0">
              <a:effectLst/>
            </a:endParaRPr>
          </a:p>
        </p:txBody>
      </p:sp>
      <p:sp>
        <p:nvSpPr>
          <p:cNvPr id="10" name="TextBox 9">
            <a:extLst>
              <a:ext uri="{FF2B5EF4-FFF2-40B4-BE49-F238E27FC236}">
                <a16:creationId xmlns:a16="http://schemas.microsoft.com/office/drawing/2014/main" id="{01951D14-4ED8-4E10-812B-A1DCF19F7EE4}"/>
              </a:ext>
            </a:extLst>
          </p:cNvPr>
          <p:cNvSpPr txBox="1"/>
          <p:nvPr/>
        </p:nvSpPr>
        <p:spPr>
          <a:xfrm>
            <a:off x="1049153" y="4880774"/>
            <a:ext cx="10863714" cy="646331"/>
          </a:xfrm>
          <a:prstGeom prst="rect">
            <a:avLst/>
          </a:prstGeom>
          <a:noFill/>
        </p:spPr>
        <p:txBody>
          <a:bodyPr wrap="square">
            <a:spAutoFit/>
          </a:bodyPr>
          <a:lstStyle/>
          <a:p>
            <a:r>
              <a:rPr lang="en-US" b="0" i="0" dirty="0">
                <a:solidFill>
                  <a:srgbClr val="8492A6"/>
                </a:solidFill>
                <a:effectLst/>
              </a:rPr>
              <a:t>            </a:t>
            </a:r>
            <a:r>
              <a:rPr lang="en-US" b="0" i="0" dirty="0">
                <a:effectLst/>
              </a:rPr>
              <a:t>To identify the missing data in the dataset and decide on an appropriate method to deal with it using Excel built-in functions and features.</a:t>
            </a:r>
            <a:endParaRPr lang="en-IN" dirty="0"/>
          </a:p>
        </p:txBody>
      </p:sp>
    </p:spTree>
    <p:extLst>
      <p:ext uri="{BB962C8B-B14F-4D97-AF65-F5344CB8AC3E}">
        <p14:creationId xmlns:p14="http://schemas.microsoft.com/office/powerpoint/2010/main" val="63772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178FAB1-BD3D-40FF-B102-28878F9D3B9E}"/>
              </a:ext>
            </a:extLst>
          </p:cNvPr>
          <p:cNvSpPr>
            <a:spLocks noChangeArrowheads="1"/>
          </p:cNvSpPr>
          <p:nvPr/>
        </p:nvSpPr>
        <p:spPr bwMode="auto">
          <a:xfrm>
            <a:off x="436880" y="1010812"/>
            <a:ext cx="110947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rPr>
              <a:t>For handling missing data, I utilized the COUNTBLANK function in Excel to identify null or blank values across each column.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rPr>
              <a:t>Columns with more than 30% missing data (out of 50,000 rows) were removed to maintain data integrity. For the remaining missing values, I replaced them with the median to preserve data consistency.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a:ln>
                  <a:noFill/>
                </a:ln>
                <a:solidFill>
                  <a:schemeClr val="tx1"/>
                </a:solidFill>
                <a:effectLst/>
              </a:rPr>
              <a:t>Additionally, I created a visualization to analyze the distribution of missing values, ensuring a clearer understanding of data gaps. </a:t>
            </a:r>
          </a:p>
        </p:txBody>
      </p:sp>
      <p:pic>
        <p:nvPicPr>
          <p:cNvPr id="6" name="Picture 5">
            <a:extLst>
              <a:ext uri="{FF2B5EF4-FFF2-40B4-BE49-F238E27FC236}">
                <a16:creationId xmlns:a16="http://schemas.microsoft.com/office/drawing/2014/main" id="{58C9212E-0E5F-4073-9247-6FBBBB7732AB}"/>
              </a:ext>
            </a:extLst>
          </p:cNvPr>
          <p:cNvPicPr>
            <a:picLocks noChangeAspect="1"/>
          </p:cNvPicPr>
          <p:nvPr/>
        </p:nvPicPr>
        <p:blipFill rotWithShape="1">
          <a:blip r:embed="rId2"/>
          <a:srcRect t="760"/>
          <a:stretch/>
        </p:blipFill>
        <p:spPr>
          <a:xfrm>
            <a:off x="4480437" y="2642736"/>
            <a:ext cx="6198156" cy="3657480"/>
          </a:xfrm>
          <a:prstGeom prst="rect">
            <a:avLst/>
          </a:prstGeom>
        </p:spPr>
      </p:pic>
      <p:sp>
        <p:nvSpPr>
          <p:cNvPr id="7" name="TextBox 6">
            <a:extLst>
              <a:ext uri="{FF2B5EF4-FFF2-40B4-BE49-F238E27FC236}">
                <a16:creationId xmlns:a16="http://schemas.microsoft.com/office/drawing/2014/main" id="{1B7FD17E-C979-4BDF-AD0B-36DFB88A3C87}"/>
              </a:ext>
            </a:extLst>
          </p:cNvPr>
          <p:cNvSpPr txBox="1"/>
          <p:nvPr/>
        </p:nvSpPr>
        <p:spPr>
          <a:xfrm>
            <a:off x="436880" y="3492698"/>
            <a:ext cx="3505200" cy="1200329"/>
          </a:xfrm>
          <a:prstGeom prst="rect">
            <a:avLst/>
          </a:prstGeom>
          <a:noFill/>
        </p:spPr>
        <p:txBody>
          <a:bodyPr wrap="square" rtlCol="0">
            <a:spAutoFit/>
          </a:bodyPr>
          <a:lstStyle/>
          <a:p>
            <a:pPr marL="285750" indent="-285750">
              <a:buFont typeface="Wingdings" panose="05000000000000000000" pitchFamily="2" charset="2"/>
              <a:buChar char="§"/>
            </a:pPr>
            <a:r>
              <a:rPr lang="en-US" dirty="0"/>
              <a:t>This line chart represents the Proportion missing values in each column.</a:t>
            </a:r>
          </a:p>
          <a:p>
            <a:pPr marL="285750" indent="-285750">
              <a:buFont typeface="Wingdings" panose="05000000000000000000" pitchFamily="2" charset="2"/>
              <a:buChar char="§"/>
            </a:pPr>
            <a:r>
              <a:rPr lang="en-US" dirty="0"/>
              <a:t>Formula used : COUNTBLANK()</a:t>
            </a:r>
            <a:endParaRPr lang="en-IN" dirty="0"/>
          </a:p>
        </p:txBody>
      </p:sp>
    </p:spTree>
    <p:extLst>
      <p:ext uri="{BB962C8B-B14F-4D97-AF65-F5344CB8AC3E}">
        <p14:creationId xmlns:p14="http://schemas.microsoft.com/office/powerpoint/2010/main" val="421150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57A8C4-4449-43DF-A1DC-01C29AD0CC61}"/>
              </a:ext>
            </a:extLst>
          </p:cNvPr>
          <p:cNvSpPr txBox="1"/>
          <p:nvPr/>
        </p:nvSpPr>
        <p:spPr>
          <a:xfrm>
            <a:off x="519764" y="473713"/>
            <a:ext cx="8922619" cy="400110"/>
          </a:xfrm>
          <a:prstGeom prst="rect">
            <a:avLst/>
          </a:prstGeom>
          <a:noFill/>
        </p:spPr>
        <p:txBody>
          <a:bodyPr wrap="square" rtlCol="0">
            <a:spAutoFit/>
          </a:bodyPr>
          <a:lstStyle/>
          <a:p>
            <a:r>
              <a:rPr lang="en-US" sz="2000" b="1" i="0" dirty="0">
                <a:effectLst/>
                <a:latin typeface="+mj-lt"/>
              </a:rPr>
              <a:t>B. Identify Outliers in the Dataset</a:t>
            </a:r>
            <a:endParaRPr lang="en-IN" sz="2000" b="1" dirty="0">
              <a:latin typeface="+mj-lt"/>
            </a:endParaRPr>
          </a:p>
        </p:txBody>
      </p:sp>
      <p:sp>
        <p:nvSpPr>
          <p:cNvPr id="4" name="TextBox 3">
            <a:extLst>
              <a:ext uri="{FF2B5EF4-FFF2-40B4-BE49-F238E27FC236}">
                <a16:creationId xmlns:a16="http://schemas.microsoft.com/office/drawing/2014/main" id="{FF280406-4BFA-4678-A561-787B8F3CDAE7}"/>
              </a:ext>
            </a:extLst>
          </p:cNvPr>
          <p:cNvSpPr txBox="1"/>
          <p:nvPr/>
        </p:nvSpPr>
        <p:spPr>
          <a:xfrm>
            <a:off x="808522" y="1160370"/>
            <a:ext cx="11196588" cy="923330"/>
          </a:xfrm>
          <a:prstGeom prst="rect">
            <a:avLst/>
          </a:prstGeom>
          <a:noFill/>
        </p:spPr>
        <p:txBody>
          <a:bodyPr wrap="square">
            <a:spAutoFit/>
          </a:bodyPr>
          <a:lstStyle/>
          <a:p>
            <a:r>
              <a:rPr lang="en-US" b="0" i="0" dirty="0">
                <a:effectLst/>
              </a:rPr>
              <a:t>      Outliers can significantly impact the analysis and distort the results. You need to identify outliers in the loan application </a:t>
            </a:r>
            <a:r>
              <a:rPr lang="en-US" b="0" i="0" dirty="0" err="1">
                <a:effectLst/>
              </a:rPr>
              <a:t>dataset.To</a:t>
            </a:r>
            <a:r>
              <a:rPr lang="en-US" b="0" i="0" dirty="0">
                <a:effectLst/>
              </a:rPr>
              <a:t> detect and identify outliers in the dataset using Excel statistical functions and features, focusing on numerical variables.</a:t>
            </a:r>
            <a:endParaRPr lang="en-IN" dirty="0"/>
          </a:p>
        </p:txBody>
      </p:sp>
      <p:sp>
        <p:nvSpPr>
          <p:cNvPr id="5" name="Rectangle 1">
            <a:extLst>
              <a:ext uri="{FF2B5EF4-FFF2-40B4-BE49-F238E27FC236}">
                <a16:creationId xmlns:a16="http://schemas.microsoft.com/office/drawing/2014/main" id="{A2781DEA-0D78-4539-9541-FA1F0DB264A5}"/>
              </a:ext>
            </a:extLst>
          </p:cNvPr>
          <p:cNvSpPr>
            <a:spLocks noChangeArrowheads="1"/>
          </p:cNvSpPr>
          <p:nvPr/>
        </p:nvSpPr>
        <p:spPr bwMode="auto">
          <a:xfrm>
            <a:off x="914400" y="2300998"/>
            <a:ext cx="10984832"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I used the </a:t>
            </a:r>
            <a:r>
              <a:rPr kumimoji="0" lang="en-US" altLang="en-US" sz="1800" b="1" i="0" u="none" strike="noStrike" cap="none" normalizeH="0" baseline="0" dirty="0">
                <a:ln>
                  <a:noFill/>
                </a:ln>
                <a:solidFill>
                  <a:schemeClr val="tx1"/>
                </a:solidFill>
                <a:effectLst/>
              </a:rPr>
              <a:t>quartile function</a:t>
            </a:r>
            <a:r>
              <a:rPr kumimoji="0" lang="en-US" altLang="en-US" sz="1800" b="0" i="0" u="none" strike="noStrike" cap="none" normalizeH="0" baseline="0" dirty="0">
                <a:ln>
                  <a:noFill/>
                </a:ln>
                <a:solidFill>
                  <a:schemeClr val="tx1"/>
                </a:solidFill>
                <a:effectLst/>
              </a:rPr>
              <a:t> to calculate the </a:t>
            </a:r>
            <a:r>
              <a:rPr kumimoji="0" lang="en-US" altLang="en-US" sz="1800" b="1" i="0" u="none" strike="noStrike" cap="none" normalizeH="0" baseline="0" dirty="0">
                <a:ln>
                  <a:noFill/>
                </a:ln>
                <a:solidFill>
                  <a:schemeClr val="tx1"/>
                </a:solidFill>
                <a:effectLst/>
              </a:rPr>
              <a:t>interquartile range (IQR)</a:t>
            </a:r>
            <a:r>
              <a:rPr kumimoji="0" lang="en-US" altLang="en-US" sz="1800" b="0" i="0" u="none" strike="noStrike" cap="none" normalizeH="0" baseline="0" dirty="0">
                <a:ln>
                  <a:noFill/>
                </a:ln>
                <a:solidFill>
                  <a:schemeClr val="tx1"/>
                </a:solidFill>
                <a:effectLst/>
              </a:rPr>
              <a:t> and determined the </a:t>
            </a:r>
            <a:r>
              <a:rPr kumimoji="0" lang="en-US" altLang="en-US" sz="1800" b="1" i="0" u="none" strike="noStrike" cap="none" normalizeH="0" baseline="0" dirty="0">
                <a:ln>
                  <a:noFill/>
                </a:ln>
                <a:solidFill>
                  <a:schemeClr val="tx1"/>
                </a:solidFill>
                <a:effectLst/>
              </a:rPr>
              <a:t>lower and upper bounds</a:t>
            </a:r>
            <a:r>
              <a:rPr kumimoji="0" lang="en-US" altLang="en-US" sz="1800" b="0" i="0" u="none" strike="noStrike" cap="none" normalizeH="0" baseline="0" dirty="0">
                <a:ln>
                  <a:noFill/>
                </a:ln>
                <a:solidFill>
                  <a:schemeClr val="tx1"/>
                </a:solidFill>
                <a:effectLst/>
              </a:rPr>
              <a:t> to identify outliers. Any values </a:t>
            </a:r>
            <a:r>
              <a:rPr kumimoji="0" lang="en-US" altLang="en-US" sz="1800" b="1" i="0" u="none" strike="noStrike" cap="none" normalizeH="0" baseline="0" dirty="0">
                <a:ln>
                  <a:noFill/>
                </a:ln>
                <a:solidFill>
                  <a:schemeClr val="tx1"/>
                </a:solidFill>
                <a:effectLst/>
              </a:rPr>
              <a:t>below the lower bound or above the upper bound</a:t>
            </a:r>
            <a:r>
              <a:rPr kumimoji="0" lang="en-US" altLang="en-US" sz="1800" b="0" i="0" u="none" strike="noStrike" cap="none" normalizeH="0" baseline="0" dirty="0">
                <a:ln>
                  <a:noFill/>
                </a:ln>
                <a:solidFill>
                  <a:schemeClr val="tx1"/>
                </a:solidFill>
                <a:effectLst/>
              </a:rPr>
              <a:t> were considered outliers.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To highlight them, I applied </a:t>
            </a:r>
            <a:r>
              <a:rPr kumimoji="0" lang="en-US" altLang="en-US" sz="1800" b="1" i="0" u="none" strike="noStrike" cap="none" normalizeH="0" baseline="0" dirty="0">
                <a:ln>
                  <a:noFill/>
                </a:ln>
                <a:solidFill>
                  <a:schemeClr val="tx1"/>
                </a:solidFill>
                <a:effectLst/>
              </a:rPr>
              <a:t>conditional formatting</a:t>
            </a:r>
            <a:r>
              <a:rPr kumimoji="0" lang="en-US" altLang="en-US" sz="1800" b="0" i="0" u="none" strike="noStrike" cap="none" normalizeH="0" baseline="0" dirty="0">
                <a:ln>
                  <a:noFill/>
                </a:ln>
                <a:solidFill>
                  <a:schemeClr val="tx1"/>
                </a:solidFill>
                <a:effectLst/>
              </a:rPr>
              <a:t> for better visibility. Instead of removing </a:t>
            </a:r>
            <a:r>
              <a:rPr kumimoji="0" lang="en-US" altLang="en-US" sz="1800" b="0" i="0" u="none" strike="noStrike" cap="none" normalizeH="0" baseline="0" dirty="0" err="1">
                <a:ln>
                  <a:noFill/>
                </a:ln>
                <a:solidFill>
                  <a:schemeClr val="tx1"/>
                </a:solidFill>
                <a:effectLst/>
              </a:rPr>
              <a:t>them,I</a:t>
            </a:r>
            <a:r>
              <a:rPr kumimoji="0" lang="en-US" altLang="en-US" sz="1800" b="0" i="0" u="none" strike="noStrike" cap="none" normalizeH="0" baseline="0" dirty="0">
                <a:ln>
                  <a:noFill/>
                </a:ln>
                <a:solidFill>
                  <a:schemeClr val="tx1"/>
                </a:solidFill>
                <a:effectLst/>
              </a:rPr>
              <a:t> chose to retain the outliers, as they might be relevant for analysis.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rPr>
              <a:t>Additionally, I created </a:t>
            </a:r>
            <a:r>
              <a:rPr kumimoji="0" lang="en-US" altLang="en-US" sz="1800" b="1" i="0" u="none" strike="noStrike" cap="none" normalizeH="0" baseline="0" dirty="0">
                <a:ln>
                  <a:noFill/>
                </a:ln>
                <a:solidFill>
                  <a:schemeClr val="tx1"/>
                </a:solidFill>
                <a:effectLst/>
              </a:rPr>
              <a:t>scatter plots and box plots</a:t>
            </a:r>
            <a:r>
              <a:rPr kumimoji="0" lang="en-US" altLang="en-US" sz="1800" b="0" i="0" u="none" strike="noStrike" cap="none" normalizeH="0" baseline="0" dirty="0">
                <a:ln>
                  <a:noFill/>
                </a:ln>
                <a:solidFill>
                  <a:schemeClr val="tx1"/>
                </a:solidFill>
                <a:effectLst/>
              </a:rPr>
              <a:t> to visualize their distribution and impact on the dataset.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dirty="0"/>
              <a:t>Formula used : </a:t>
            </a:r>
          </a:p>
          <a:p>
            <a:pPr marL="0" marR="0" lvl="0" indent="0" algn="l" defTabSz="914400" rtl="0" eaLnBrk="0" fontAlgn="base" latinLnBrk="0" hangingPunct="0">
              <a:lnSpc>
                <a:spcPct val="150000"/>
              </a:lnSpc>
              <a:spcBef>
                <a:spcPct val="0"/>
              </a:spcBef>
              <a:spcAft>
                <a:spcPct val="0"/>
              </a:spcAft>
              <a:buClrTx/>
              <a:buSzTx/>
              <a:tabLst/>
            </a:pPr>
            <a:r>
              <a:rPr lang="en-US" altLang="en-US" dirty="0"/>
              <a:t>                  Quartile</a:t>
            </a:r>
            <a:r>
              <a:rPr lang="en-US" altLang="en-US" dirty="0">
                <a:latin typeface="Arial" panose="020B0604020202020204" pitchFamily="34" charset="0"/>
              </a:rPr>
              <a:t>(Q1</a:t>
            </a:r>
            <a:r>
              <a:rPr lang="en-US" altLang="en-US" dirty="0"/>
              <a:t>)</a:t>
            </a:r>
            <a:r>
              <a:rPr kumimoji="0" lang="en-US" altLang="en-US"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rPr>
              <a:t>QUARTILE(range,1)</a:t>
            </a: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                  Quartile(Q3) =QUARTILE(range,3)</a:t>
            </a:r>
          </a:p>
          <a:p>
            <a:pPr marL="0" marR="0" lvl="0" indent="0" algn="l" defTabSz="914400" rtl="0" eaLnBrk="0" fontAlgn="base" latinLnBrk="0" hangingPunct="0">
              <a:lnSpc>
                <a:spcPct val="100000"/>
              </a:lnSpc>
              <a:spcBef>
                <a:spcPct val="0"/>
              </a:spcBef>
              <a:spcAft>
                <a:spcPct val="0"/>
              </a:spcAft>
              <a:buClrTx/>
              <a:buSzTx/>
              <a:tabLst/>
            </a:pPr>
            <a:r>
              <a:rPr lang="en-US" altLang="en-US" b="1" dirty="0"/>
              <a:t>   </a:t>
            </a:r>
            <a:r>
              <a:rPr kumimoji="0" lang="en-US" altLang="en-US" b="1" i="0" u="none" strike="noStrike" cap="none" normalizeH="0" baseline="0" dirty="0">
                <a:ln>
                  <a:noFill/>
                </a:ln>
                <a:solidFill>
                  <a:schemeClr val="tx1"/>
                </a:solidFill>
                <a:effectLst/>
              </a:rPr>
              <a:t>               Interquartile Range (IQR) </a:t>
            </a:r>
            <a:r>
              <a:rPr kumimoji="0" lang="en-US" altLang="en-US" b="0" i="0" u="none" strike="noStrike" cap="none" normalizeH="0" baseline="0" dirty="0">
                <a:ln>
                  <a:noFill/>
                </a:ln>
                <a:solidFill>
                  <a:schemeClr val="tx1"/>
                </a:solidFill>
                <a:effectLst/>
              </a:rPr>
              <a:t>= Q3 - Q1</a:t>
            </a:r>
          </a:p>
          <a:p>
            <a:pPr marL="0" marR="0" lvl="0" indent="0" algn="l" defTabSz="914400" rtl="0" eaLnBrk="0" fontAlgn="base" latinLnBrk="0" hangingPunct="0">
              <a:lnSpc>
                <a:spcPct val="100000"/>
              </a:lnSpc>
              <a:spcBef>
                <a:spcPct val="0"/>
              </a:spcBef>
              <a:spcAft>
                <a:spcPct val="0"/>
              </a:spcAft>
              <a:buClrTx/>
              <a:buSzTx/>
              <a:tabLst/>
            </a:pPr>
            <a:r>
              <a:rPr lang="en-US" altLang="en-US" b="1" dirty="0"/>
              <a:t>   </a:t>
            </a:r>
            <a:r>
              <a:rPr kumimoji="0" lang="en-US" altLang="en-US" b="1" i="0" u="none" strike="noStrike" cap="none" normalizeH="0" baseline="0" dirty="0">
                <a:ln>
                  <a:noFill/>
                </a:ln>
                <a:solidFill>
                  <a:schemeClr val="tx1"/>
                </a:solidFill>
                <a:effectLst/>
              </a:rPr>
              <a:t>               Lower Bound = </a:t>
            </a:r>
            <a:r>
              <a:rPr kumimoji="0" lang="en-US" altLang="en-US" b="0" i="0" u="none" strike="noStrike" cap="none" normalizeH="0" baseline="0" dirty="0">
                <a:ln>
                  <a:noFill/>
                </a:ln>
                <a:solidFill>
                  <a:schemeClr val="tx1"/>
                </a:solidFill>
                <a:effectLst/>
              </a:rPr>
              <a:t>Q1 - 1.5 * IQR</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                  Upper Bound</a:t>
            </a:r>
            <a:r>
              <a:rPr kumimoji="0" lang="en-US" altLang="en-US" b="0" i="0" u="none" strike="noStrike" cap="none" normalizeH="0" baseline="0" dirty="0">
                <a:ln>
                  <a:noFill/>
                </a:ln>
                <a:solidFill>
                  <a:schemeClr val="tx1"/>
                </a:solidFill>
                <a:effectLst/>
              </a:rPr>
              <a:t> = Q3 + 1.5 * IQR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3390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25A360-8516-4F87-A0C8-FA0F1C7DD5CB}"/>
              </a:ext>
            </a:extLst>
          </p:cNvPr>
          <p:cNvPicPr>
            <a:picLocks noChangeAspect="1"/>
          </p:cNvPicPr>
          <p:nvPr/>
        </p:nvPicPr>
        <p:blipFill>
          <a:blip r:embed="rId2"/>
          <a:stretch>
            <a:fillRect/>
          </a:stretch>
        </p:blipFill>
        <p:spPr>
          <a:xfrm>
            <a:off x="634530" y="2049985"/>
            <a:ext cx="4497380" cy="3022331"/>
          </a:xfrm>
          <a:prstGeom prst="rect">
            <a:avLst/>
          </a:prstGeom>
        </p:spPr>
      </p:pic>
      <p:pic>
        <p:nvPicPr>
          <p:cNvPr id="7" name="Picture 6">
            <a:extLst>
              <a:ext uri="{FF2B5EF4-FFF2-40B4-BE49-F238E27FC236}">
                <a16:creationId xmlns:a16="http://schemas.microsoft.com/office/drawing/2014/main" id="{AA1A4959-72CF-4C15-9402-FC1F10915771}"/>
              </a:ext>
            </a:extLst>
          </p:cNvPr>
          <p:cNvPicPr>
            <a:picLocks noChangeAspect="1"/>
          </p:cNvPicPr>
          <p:nvPr/>
        </p:nvPicPr>
        <p:blipFill>
          <a:blip r:embed="rId3"/>
          <a:stretch>
            <a:fillRect/>
          </a:stretch>
        </p:blipFill>
        <p:spPr>
          <a:xfrm>
            <a:off x="6535554" y="2049985"/>
            <a:ext cx="4481213" cy="3022331"/>
          </a:xfrm>
          <a:prstGeom prst="rect">
            <a:avLst/>
          </a:prstGeom>
        </p:spPr>
      </p:pic>
      <p:sp>
        <p:nvSpPr>
          <p:cNvPr id="8" name="TextBox 7">
            <a:extLst>
              <a:ext uri="{FF2B5EF4-FFF2-40B4-BE49-F238E27FC236}">
                <a16:creationId xmlns:a16="http://schemas.microsoft.com/office/drawing/2014/main" id="{3699A327-64AA-433D-99A6-AA1D3640AE62}"/>
              </a:ext>
            </a:extLst>
          </p:cNvPr>
          <p:cNvSpPr txBox="1"/>
          <p:nvPr/>
        </p:nvSpPr>
        <p:spPr>
          <a:xfrm>
            <a:off x="683394" y="422151"/>
            <a:ext cx="4399652" cy="400110"/>
          </a:xfrm>
          <a:prstGeom prst="rect">
            <a:avLst/>
          </a:prstGeom>
          <a:noFill/>
        </p:spPr>
        <p:txBody>
          <a:bodyPr wrap="square" rtlCol="0">
            <a:spAutoFit/>
          </a:bodyPr>
          <a:lstStyle/>
          <a:p>
            <a:r>
              <a:rPr lang="en-US" sz="2000" b="1" dirty="0"/>
              <a:t>Visualizations of Outliers</a:t>
            </a:r>
            <a:endParaRPr lang="en-IN" sz="2000" b="1" dirty="0"/>
          </a:p>
        </p:txBody>
      </p:sp>
    </p:spTree>
    <p:extLst>
      <p:ext uri="{BB962C8B-B14F-4D97-AF65-F5344CB8AC3E}">
        <p14:creationId xmlns:p14="http://schemas.microsoft.com/office/powerpoint/2010/main" val="3022062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EF1EB-3AA1-4A9A-9CD7-CD9FCF0C7B14}"/>
              </a:ext>
            </a:extLst>
          </p:cNvPr>
          <p:cNvPicPr>
            <a:picLocks noChangeAspect="1"/>
          </p:cNvPicPr>
          <p:nvPr/>
        </p:nvPicPr>
        <p:blipFill>
          <a:blip r:embed="rId2"/>
          <a:stretch>
            <a:fillRect/>
          </a:stretch>
        </p:blipFill>
        <p:spPr>
          <a:xfrm>
            <a:off x="651348" y="456554"/>
            <a:ext cx="4359587" cy="2972446"/>
          </a:xfrm>
          <a:prstGeom prst="rect">
            <a:avLst/>
          </a:prstGeom>
        </p:spPr>
      </p:pic>
      <p:pic>
        <p:nvPicPr>
          <p:cNvPr id="5" name="Picture 4">
            <a:extLst>
              <a:ext uri="{FF2B5EF4-FFF2-40B4-BE49-F238E27FC236}">
                <a16:creationId xmlns:a16="http://schemas.microsoft.com/office/drawing/2014/main" id="{4948AA62-4029-4CC7-8F3D-97B72A01D9BC}"/>
              </a:ext>
            </a:extLst>
          </p:cNvPr>
          <p:cNvPicPr>
            <a:picLocks noChangeAspect="1"/>
          </p:cNvPicPr>
          <p:nvPr/>
        </p:nvPicPr>
        <p:blipFill>
          <a:blip r:embed="rId3"/>
          <a:stretch>
            <a:fillRect/>
          </a:stretch>
        </p:blipFill>
        <p:spPr>
          <a:xfrm>
            <a:off x="6513730" y="456554"/>
            <a:ext cx="4345996" cy="2972446"/>
          </a:xfrm>
          <a:prstGeom prst="rect">
            <a:avLst/>
          </a:prstGeom>
        </p:spPr>
      </p:pic>
      <p:pic>
        <p:nvPicPr>
          <p:cNvPr id="6" name="Picture 5">
            <a:extLst>
              <a:ext uri="{FF2B5EF4-FFF2-40B4-BE49-F238E27FC236}">
                <a16:creationId xmlns:a16="http://schemas.microsoft.com/office/drawing/2014/main" id="{C50FAD14-DAF8-4DBA-B03D-3DB4A2EECCD5}"/>
              </a:ext>
            </a:extLst>
          </p:cNvPr>
          <p:cNvPicPr>
            <a:picLocks noChangeAspect="1"/>
          </p:cNvPicPr>
          <p:nvPr/>
        </p:nvPicPr>
        <p:blipFill>
          <a:blip r:embed="rId4"/>
          <a:stretch>
            <a:fillRect/>
          </a:stretch>
        </p:blipFill>
        <p:spPr>
          <a:xfrm>
            <a:off x="3205214" y="3734336"/>
            <a:ext cx="4341784" cy="2801217"/>
          </a:xfrm>
          <a:prstGeom prst="rect">
            <a:avLst/>
          </a:prstGeom>
        </p:spPr>
      </p:pic>
    </p:spTree>
    <p:extLst>
      <p:ext uri="{BB962C8B-B14F-4D97-AF65-F5344CB8AC3E}">
        <p14:creationId xmlns:p14="http://schemas.microsoft.com/office/powerpoint/2010/main" val="99894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4B6FD-A3C1-40B0-A87E-19A1460AA8D3}"/>
              </a:ext>
            </a:extLst>
          </p:cNvPr>
          <p:cNvSpPr txBox="1"/>
          <p:nvPr/>
        </p:nvSpPr>
        <p:spPr>
          <a:xfrm>
            <a:off x="449982" y="298069"/>
            <a:ext cx="6097604" cy="400110"/>
          </a:xfrm>
          <a:prstGeom prst="rect">
            <a:avLst/>
          </a:prstGeom>
          <a:noFill/>
        </p:spPr>
        <p:txBody>
          <a:bodyPr wrap="square">
            <a:spAutoFit/>
          </a:bodyPr>
          <a:lstStyle/>
          <a:p>
            <a:r>
              <a:rPr lang="en-IN" sz="2000" b="1" i="0" dirty="0">
                <a:effectLst/>
                <a:latin typeface="Manrope"/>
              </a:rPr>
              <a:t>C</a:t>
            </a:r>
            <a:r>
              <a:rPr lang="en-IN" sz="2000" b="1" i="0" dirty="0">
                <a:effectLst/>
              </a:rPr>
              <a:t>. </a:t>
            </a:r>
            <a:r>
              <a:rPr lang="en-IN" sz="2000" b="1" i="0" dirty="0" err="1">
                <a:effectLst/>
              </a:rPr>
              <a:t>Analyze</a:t>
            </a:r>
            <a:r>
              <a:rPr lang="en-IN" sz="2000" b="1" i="0" dirty="0">
                <a:effectLst/>
              </a:rPr>
              <a:t> Data Imbalance</a:t>
            </a:r>
            <a:endParaRPr lang="en-IN" sz="2000" dirty="0"/>
          </a:p>
        </p:txBody>
      </p:sp>
      <p:sp>
        <p:nvSpPr>
          <p:cNvPr id="5" name="TextBox 4">
            <a:extLst>
              <a:ext uri="{FF2B5EF4-FFF2-40B4-BE49-F238E27FC236}">
                <a16:creationId xmlns:a16="http://schemas.microsoft.com/office/drawing/2014/main" id="{41E65E2D-E920-4613-AF83-36CB1A3B7387}"/>
              </a:ext>
            </a:extLst>
          </p:cNvPr>
          <p:cNvSpPr txBox="1"/>
          <p:nvPr/>
        </p:nvSpPr>
        <p:spPr>
          <a:xfrm>
            <a:off x="449982" y="855458"/>
            <a:ext cx="11417971" cy="1477328"/>
          </a:xfrm>
          <a:prstGeom prst="rect">
            <a:avLst/>
          </a:prstGeom>
          <a:noFill/>
        </p:spPr>
        <p:txBody>
          <a:bodyPr wrap="square">
            <a:spAutoFit/>
          </a:bodyPr>
          <a:lstStyle/>
          <a:p>
            <a:pPr algn="l"/>
            <a:r>
              <a:rPr lang="en-US" b="0" i="0" dirty="0">
                <a:effectLst/>
              </a:rPr>
              <a:t>          Data imbalance can affect the accuracy of the analysis, especially for binary classification problems. Understanding the data distribution is crucial for building reliable models.</a:t>
            </a:r>
          </a:p>
          <a:p>
            <a:pPr algn="l"/>
            <a:r>
              <a:rPr lang="en-US" b="1" i="0" dirty="0">
                <a:effectLst/>
              </a:rPr>
              <a:t>Task: </a:t>
            </a:r>
            <a:r>
              <a:rPr lang="en-US" b="0" i="0" dirty="0">
                <a:effectLst/>
              </a:rPr>
              <a:t>Determine if there is data imbalance in the loan application dataset and calculate the ratio of data imbalance using Excel functions.</a:t>
            </a:r>
          </a:p>
          <a:p>
            <a:endParaRPr lang="en-IN" dirty="0"/>
          </a:p>
        </p:txBody>
      </p:sp>
      <p:sp>
        <p:nvSpPr>
          <p:cNvPr id="9" name="TextBox 8">
            <a:extLst>
              <a:ext uri="{FF2B5EF4-FFF2-40B4-BE49-F238E27FC236}">
                <a16:creationId xmlns:a16="http://schemas.microsoft.com/office/drawing/2014/main" id="{0AF03AE8-1820-44DA-AFEA-D4A5350E7036}"/>
              </a:ext>
            </a:extLst>
          </p:cNvPr>
          <p:cNvSpPr txBox="1"/>
          <p:nvPr/>
        </p:nvSpPr>
        <p:spPr>
          <a:xfrm>
            <a:off x="536606" y="2396047"/>
            <a:ext cx="10866922" cy="1754326"/>
          </a:xfrm>
          <a:prstGeom prst="rect">
            <a:avLst/>
          </a:prstGeom>
          <a:noFill/>
        </p:spPr>
        <p:txBody>
          <a:bodyPr wrap="square">
            <a:spAutoFit/>
          </a:bodyPr>
          <a:lstStyle/>
          <a:p>
            <a:pPr marL="285750" indent="-285750">
              <a:buFont typeface="Wingdings" panose="05000000000000000000" pitchFamily="2" charset="2"/>
              <a:buChar char="§"/>
            </a:pPr>
            <a:r>
              <a:rPr lang="en-US" dirty="0"/>
              <a:t>To identify data imbalance, I created a </a:t>
            </a:r>
            <a:r>
              <a:rPr lang="en-US" b="1" dirty="0"/>
              <a:t>Pivot Table</a:t>
            </a:r>
            <a:r>
              <a:rPr lang="en-US" dirty="0"/>
              <a:t> for the target variable to calculate its distribution. The analysis of the target variable reveals a significant class imbalance, with </a:t>
            </a:r>
            <a:r>
              <a:rPr lang="en-US" b="1" dirty="0"/>
              <a:t>92% of the data belonging to class 0 (non-defaulters)</a:t>
            </a:r>
            <a:r>
              <a:rPr lang="en-US" dirty="0"/>
              <a:t> and only </a:t>
            </a:r>
            <a:r>
              <a:rPr lang="en-US" b="1" dirty="0"/>
              <a:t>8% belonging to class 1 (defaulters)</a:t>
            </a:r>
            <a:r>
              <a:rPr lang="en-US" dirty="0"/>
              <a:t>. </a:t>
            </a:r>
          </a:p>
          <a:p>
            <a:pPr marL="285750" indent="-285750">
              <a:buFont typeface="Wingdings" panose="05000000000000000000" pitchFamily="2" charset="2"/>
              <a:buChar char="§"/>
            </a:pPr>
            <a:r>
              <a:rPr lang="en-US" dirty="0"/>
              <a:t>Then, I used a </a:t>
            </a:r>
            <a:r>
              <a:rPr lang="en-US" b="1" dirty="0"/>
              <a:t>Pie Chart</a:t>
            </a:r>
            <a:r>
              <a:rPr lang="en-US" dirty="0"/>
              <a:t> to visually represent the proportion </a:t>
            </a:r>
          </a:p>
          <a:p>
            <a:r>
              <a:rPr lang="en-US" dirty="0"/>
              <a:t>     of each class, making it easier to spot any significant </a:t>
            </a:r>
          </a:p>
          <a:p>
            <a:r>
              <a:rPr lang="en-US" dirty="0"/>
              <a:t>     class imbalances.</a:t>
            </a:r>
          </a:p>
        </p:txBody>
      </p:sp>
      <p:pic>
        <p:nvPicPr>
          <p:cNvPr id="13" name="Picture 12">
            <a:extLst>
              <a:ext uri="{FF2B5EF4-FFF2-40B4-BE49-F238E27FC236}">
                <a16:creationId xmlns:a16="http://schemas.microsoft.com/office/drawing/2014/main" id="{9ADF21D3-6B70-4AAE-BB96-19A4B7105D5D}"/>
              </a:ext>
            </a:extLst>
          </p:cNvPr>
          <p:cNvPicPr>
            <a:picLocks noChangeAspect="1"/>
          </p:cNvPicPr>
          <p:nvPr/>
        </p:nvPicPr>
        <p:blipFill>
          <a:blip r:embed="rId2"/>
          <a:stretch>
            <a:fillRect/>
          </a:stretch>
        </p:blipFill>
        <p:spPr>
          <a:xfrm>
            <a:off x="6672718" y="3262964"/>
            <a:ext cx="5195235" cy="3251068"/>
          </a:xfrm>
          <a:prstGeom prst="rect">
            <a:avLst/>
          </a:prstGeom>
        </p:spPr>
      </p:pic>
      <p:sp>
        <p:nvSpPr>
          <p:cNvPr id="17" name="TextBox 16">
            <a:extLst>
              <a:ext uri="{FF2B5EF4-FFF2-40B4-BE49-F238E27FC236}">
                <a16:creationId xmlns:a16="http://schemas.microsoft.com/office/drawing/2014/main" id="{2C61BD5E-9172-4839-BBE1-5AE7A4BAD424}"/>
              </a:ext>
            </a:extLst>
          </p:cNvPr>
          <p:cNvSpPr txBox="1"/>
          <p:nvPr/>
        </p:nvSpPr>
        <p:spPr>
          <a:xfrm>
            <a:off x="536606" y="4341343"/>
            <a:ext cx="4862358" cy="1477328"/>
          </a:xfrm>
          <a:prstGeom prst="rect">
            <a:avLst/>
          </a:prstGeom>
          <a:noFill/>
        </p:spPr>
        <p:txBody>
          <a:bodyPr wrap="square">
            <a:spAutoFit/>
          </a:bodyPr>
          <a:lstStyle/>
          <a:p>
            <a:pPr marL="285750" indent="-285750">
              <a:buFont typeface="Wingdings" panose="05000000000000000000" pitchFamily="2" charset="2"/>
              <a:buChar char="§"/>
            </a:pPr>
            <a:r>
              <a:rPr lang="en-US" dirty="0"/>
              <a:t>This imbalance indicates that the dataset is highly skewed toward a particular category(Non-Defaulters), which may lead to biased model predictions favoring the majority class. </a:t>
            </a:r>
            <a:endParaRPr lang="en-IN" dirty="0"/>
          </a:p>
        </p:txBody>
      </p:sp>
    </p:spTree>
    <p:extLst>
      <p:ext uri="{BB962C8B-B14F-4D97-AF65-F5344CB8AC3E}">
        <p14:creationId xmlns:p14="http://schemas.microsoft.com/office/powerpoint/2010/main" val="337637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16713E-61E0-456F-AE3B-F5A1253E8BFC}"/>
              </a:ext>
            </a:extLst>
          </p:cNvPr>
          <p:cNvSpPr txBox="1"/>
          <p:nvPr/>
        </p:nvSpPr>
        <p:spPr>
          <a:xfrm>
            <a:off x="796489" y="1037197"/>
            <a:ext cx="10792328" cy="923330"/>
          </a:xfrm>
          <a:prstGeom prst="rect">
            <a:avLst/>
          </a:prstGeom>
          <a:noFill/>
        </p:spPr>
        <p:txBody>
          <a:bodyPr wrap="square">
            <a:spAutoFit/>
          </a:bodyPr>
          <a:lstStyle/>
          <a:p>
            <a:r>
              <a:rPr lang="en-US" b="0" i="0" dirty="0">
                <a:effectLst/>
              </a:rPr>
              <a:t>Task : To 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lang="en-IN" dirty="0"/>
          </a:p>
        </p:txBody>
      </p:sp>
      <p:sp>
        <p:nvSpPr>
          <p:cNvPr id="5" name="TextBox 4">
            <a:extLst>
              <a:ext uri="{FF2B5EF4-FFF2-40B4-BE49-F238E27FC236}">
                <a16:creationId xmlns:a16="http://schemas.microsoft.com/office/drawing/2014/main" id="{43A73BC5-E0F9-4F0A-ABE3-16F689617508}"/>
              </a:ext>
            </a:extLst>
          </p:cNvPr>
          <p:cNvSpPr txBox="1"/>
          <p:nvPr/>
        </p:nvSpPr>
        <p:spPr>
          <a:xfrm>
            <a:off x="459607" y="393916"/>
            <a:ext cx="7635240" cy="400110"/>
          </a:xfrm>
          <a:prstGeom prst="rect">
            <a:avLst/>
          </a:prstGeom>
          <a:noFill/>
        </p:spPr>
        <p:txBody>
          <a:bodyPr wrap="square">
            <a:spAutoFit/>
          </a:bodyPr>
          <a:lstStyle/>
          <a:p>
            <a:r>
              <a:rPr lang="en-IN" sz="2000" b="1" i="0" dirty="0">
                <a:effectLst/>
                <a:latin typeface="+mj-lt"/>
              </a:rPr>
              <a:t>D. Perform Univariate, Segmented Univariate, and Bivariate Analysis</a:t>
            </a:r>
            <a:endParaRPr lang="en-IN" sz="2000" dirty="0">
              <a:latin typeface="+mj-lt"/>
            </a:endParaRPr>
          </a:p>
        </p:txBody>
      </p:sp>
      <p:sp>
        <p:nvSpPr>
          <p:cNvPr id="6" name="TextBox 5">
            <a:extLst>
              <a:ext uri="{FF2B5EF4-FFF2-40B4-BE49-F238E27FC236}">
                <a16:creationId xmlns:a16="http://schemas.microsoft.com/office/drawing/2014/main" id="{10EECC3F-03A5-4E54-B4B1-30DB41734259}"/>
              </a:ext>
            </a:extLst>
          </p:cNvPr>
          <p:cNvSpPr txBox="1"/>
          <p:nvPr/>
        </p:nvSpPr>
        <p:spPr>
          <a:xfrm>
            <a:off x="796489" y="2454111"/>
            <a:ext cx="4090737" cy="400110"/>
          </a:xfrm>
          <a:prstGeom prst="rect">
            <a:avLst/>
          </a:prstGeom>
          <a:noFill/>
        </p:spPr>
        <p:txBody>
          <a:bodyPr wrap="square" rtlCol="0">
            <a:spAutoFit/>
          </a:bodyPr>
          <a:lstStyle/>
          <a:p>
            <a:r>
              <a:rPr lang="en-US" sz="2000" dirty="0"/>
              <a:t>Univariate Analysis</a:t>
            </a:r>
            <a:endParaRPr lang="en-IN" sz="2000" dirty="0"/>
          </a:p>
        </p:txBody>
      </p:sp>
      <p:sp>
        <p:nvSpPr>
          <p:cNvPr id="12" name="TextBox 11">
            <a:extLst>
              <a:ext uri="{FF2B5EF4-FFF2-40B4-BE49-F238E27FC236}">
                <a16:creationId xmlns:a16="http://schemas.microsoft.com/office/drawing/2014/main" id="{EE041B4D-7BEB-452C-BCE4-8AA32E1DF43E}"/>
              </a:ext>
            </a:extLst>
          </p:cNvPr>
          <p:cNvSpPr txBox="1"/>
          <p:nvPr/>
        </p:nvSpPr>
        <p:spPr>
          <a:xfrm>
            <a:off x="800692" y="3033480"/>
            <a:ext cx="4805414" cy="2308324"/>
          </a:xfrm>
          <a:prstGeom prst="rect">
            <a:avLst/>
          </a:prstGeom>
          <a:noFill/>
        </p:spPr>
        <p:txBody>
          <a:bodyPr wrap="square">
            <a:spAutoFit/>
          </a:bodyPr>
          <a:lstStyle/>
          <a:p>
            <a:pPr marL="285750" indent="-285750">
              <a:buFont typeface="Wingdings" panose="05000000000000000000" pitchFamily="2" charset="2"/>
              <a:buChar char="§"/>
            </a:pPr>
            <a:r>
              <a:rPr lang="en-US" dirty="0"/>
              <a:t>I performed </a:t>
            </a:r>
            <a:r>
              <a:rPr lang="en-US" b="1" dirty="0"/>
              <a:t>univariate analysis</a:t>
            </a:r>
            <a:r>
              <a:rPr lang="en-US" dirty="0"/>
              <a:t> to understand the distribution of key attributes like age, income, family status, education level, and number of children with help of count function. </a:t>
            </a:r>
          </a:p>
          <a:p>
            <a:pPr marL="285750" indent="-285750">
              <a:buFont typeface="Wingdings" panose="05000000000000000000" pitchFamily="2" charset="2"/>
              <a:buChar char="§"/>
            </a:pPr>
            <a:r>
              <a:rPr lang="en-US" dirty="0"/>
              <a:t>This helped in identifying patterns and trends among loan applicants, which can aid in better risk assessment and decision-making.</a:t>
            </a:r>
            <a:endParaRPr lang="en-IN" dirty="0"/>
          </a:p>
        </p:txBody>
      </p:sp>
      <p:pic>
        <p:nvPicPr>
          <p:cNvPr id="13" name="Picture 12">
            <a:extLst>
              <a:ext uri="{FF2B5EF4-FFF2-40B4-BE49-F238E27FC236}">
                <a16:creationId xmlns:a16="http://schemas.microsoft.com/office/drawing/2014/main" id="{8C9A16B1-18C1-4EFB-9580-99582C79F142}"/>
              </a:ext>
            </a:extLst>
          </p:cNvPr>
          <p:cNvPicPr>
            <a:picLocks noChangeAspect="1"/>
          </p:cNvPicPr>
          <p:nvPr/>
        </p:nvPicPr>
        <p:blipFill>
          <a:blip r:embed="rId2"/>
          <a:stretch>
            <a:fillRect/>
          </a:stretch>
        </p:blipFill>
        <p:spPr>
          <a:xfrm>
            <a:off x="6504690" y="3033480"/>
            <a:ext cx="4886618" cy="2991968"/>
          </a:xfrm>
          <a:prstGeom prst="rect">
            <a:avLst/>
          </a:prstGeom>
        </p:spPr>
      </p:pic>
    </p:spTree>
    <p:extLst>
      <p:ext uri="{BB962C8B-B14F-4D97-AF65-F5344CB8AC3E}">
        <p14:creationId xmlns:p14="http://schemas.microsoft.com/office/powerpoint/2010/main" val="864544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549</TotalTime>
  <Words>1794</Words>
  <Application>Microsoft Office PowerPoint</Application>
  <PresentationFormat>Widescreen</PresentationFormat>
  <Paragraphs>97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Manrope</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Yugashini</dc:creator>
  <cp:lastModifiedBy>Yugashini</cp:lastModifiedBy>
  <cp:revision>12</cp:revision>
  <dcterms:created xsi:type="dcterms:W3CDTF">2025-02-28T14:53:20Z</dcterms:created>
  <dcterms:modified xsi:type="dcterms:W3CDTF">2025-03-24T17:47:08Z</dcterms:modified>
</cp:coreProperties>
</file>