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00BA-C2A6-42E0-AEA2-A56DBA872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A61079-0804-4C47-8B01-B2C76F5F3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963EA-FE60-4A4E-B1D9-C7936416EA65}"/>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A31D4475-9764-454A-8E55-898BEFFE2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F0CC8-FB0D-4DDB-BCA6-C80A96E8A630}"/>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414441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28CB-182E-4B03-92F2-F99E84E3D7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BD13A1-0714-4132-BDA8-C5D111748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70DDB-F0EF-4F27-B1B4-502317914D94}"/>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32C0240B-EBF8-479C-BE74-8B831A6AD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0C96-20BD-48DA-A347-0C4CC3071287}"/>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329871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1BB08E-3FEC-48EE-9B52-60042B19C4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BF35A7-3177-4DD2-91F5-3A12A90FED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4C572-D486-4C39-A312-4F44F23C3B46}"/>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B9D72F66-FA86-4AB9-9D57-4E15DD585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13C3A-72A7-461D-9396-49BD4D5FBC63}"/>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244134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D0BA-B686-4F19-917F-656C4A782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99A7C-A970-4C3A-BAA5-117357933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66F36-4E44-40E9-89D1-ABBF410BFBEC}"/>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9DA96D6A-1551-462C-BCB6-CB4156297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D8C81-73BA-4C52-B226-B24163A91992}"/>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13171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5075-D084-43ED-BE1F-49F60D1198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9A783-0506-4E02-8C5B-D8DB72851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2531A-779B-4953-9C9D-7855A7A61585}"/>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945313B3-478E-44CA-A338-4B7EC1513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B1CB3-DE51-4162-9F95-E794136A4F2A}"/>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36775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7D6B-13A3-4AC3-89CC-42E16C7547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ECB30D-EB15-428F-9E32-9C6029890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507FEA-93A5-42D6-93A5-FD9E2A505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7A0BF7-4E40-4863-A75F-5A804B90E3EB}"/>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6" name="Footer Placeholder 5">
            <a:extLst>
              <a:ext uri="{FF2B5EF4-FFF2-40B4-BE49-F238E27FC236}">
                <a16:creationId xmlns:a16="http://schemas.microsoft.com/office/drawing/2014/main" id="{DEE5BD09-274E-4B45-980D-38DE6D4C3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5DB10-538E-49E1-B133-A60B036E92A4}"/>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315513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F41B-26B8-4DE2-AD80-5E38BB2EF0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6E123C-ECFE-424D-9F74-CFEBA353C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125427-B0B6-4BF6-8A6C-4A65B5275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E24A8F-1D1E-4C34-B651-032E4CB6D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9B485-DDF6-4471-9116-68195AE3A5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0F8243-6ACF-44BD-9C45-DE0948B5A1B2}"/>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8" name="Footer Placeholder 7">
            <a:extLst>
              <a:ext uri="{FF2B5EF4-FFF2-40B4-BE49-F238E27FC236}">
                <a16:creationId xmlns:a16="http://schemas.microsoft.com/office/drawing/2014/main" id="{D2375712-625E-4E71-9D0D-EF2AE8A52B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A91B75-676B-4F87-BAAE-6FD49770CC92}"/>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424166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7650-D553-4695-BE58-D9F92C3980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798A4E-6F57-44F5-A87D-DC12EC1F9397}"/>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4" name="Footer Placeholder 3">
            <a:extLst>
              <a:ext uri="{FF2B5EF4-FFF2-40B4-BE49-F238E27FC236}">
                <a16:creationId xmlns:a16="http://schemas.microsoft.com/office/drawing/2014/main" id="{6AB865BF-799B-480A-8A7D-C69D30FD06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E9D27C-12D3-4AF4-8576-F2938D453430}"/>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192270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9D520-D782-4FED-A354-AFFDE49C0788}"/>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3" name="Footer Placeholder 2">
            <a:extLst>
              <a:ext uri="{FF2B5EF4-FFF2-40B4-BE49-F238E27FC236}">
                <a16:creationId xmlns:a16="http://schemas.microsoft.com/office/drawing/2014/main" id="{34533AA2-8C53-4DE0-9295-EE579D582B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D61EA2-FF6F-452C-9F43-52975F09D352}"/>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194362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8EA5-C445-4273-8596-584CD6269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50E4F0-E36E-48EB-A3D8-CE51E914E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F6EF5-B360-44D4-9168-0339F079F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F7D7F-8EB1-4BCD-BA61-683C8D7B1DA8}"/>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6" name="Footer Placeholder 5">
            <a:extLst>
              <a:ext uri="{FF2B5EF4-FFF2-40B4-BE49-F238E27FC236}">
                <a16:creationId xmlns:a16="http://schemas.microsoft.com/office/drawing/2014/main" id="{5251BEF5-9D9A-426E-853F-E566D013AC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DFC6F-6BA4-46A6-B71E-2CBE353B5EE3}"/>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148682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2440-7CAD-48E2-94D7-F56FB9582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877FD8-46AE-4A3E-96C0-152B42195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1EE12-B172-477E-9862-9670B183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4C08C-D764-48EB-876A-65C8260C55E2}"/>
              </a:ext>
            </a:extLst>
          </p:cNvPr>
          <p:cNvSpPr>
            <a:spLocks noGrp="1"/>
          </p:cNvSpPr>
          <p:nvPr>
            <p:ph type="dt" sz="half" idx="10"/>
          </p:nvPr>
        </p:nvSpPr>
        <p:spPr/>
        <p:txBody>
          <a:bodyPr/>
          <a:lstStyle/>
          <a:p>
            <a:fld id="{88440BF0-BCB6-48C0-885A-F2F910669AA5}" type="datetimeFigureOut">
              <a:rPr lang="en-IN" smtClean="0"/>
              <a:t>11-02-2025</a:t>
            </a:fld>
            <a:endParaRPr lang="en-IN"/>
          </a:p>
        </p:txBody>
      </p:sp>
      <p:sp>
        <p:nvSpPr>
          <p:cNvPr id="6" name="Footer Placeholder 5">
            <a:extLst>
              <a:ext uri="{FF2B5EF4-FFF2-40B4-BE49-F238E27FC236}">
                <a16:creationId xmlns:a16="http://schemas.microsoft.com/office/drawing/2014/main" id="{D4ED2C84-741E-4FA7-846B-789FDC09C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AF7E1-D86C-43B8-ADE5-CDB9F842EDC2}"/>
              </a:ext>
            </a:extLst>
          </p:cNvPr>
          <p:cNvSpPr>
            <a:spLocks noGrp="1"/>
          </p:cNvSpPr>
          <p:nvPr>
            <p:ph type="sldNum" sz="quarter" idx="12"/>
          </p:nvPr>
        </p:nvSpPr>
        <p:spPr/>
        <p:txBody>
          <a:bodyPr/>
          <a:lstStyle/>
          <a:p>
            <a:fld id="{AB79BD17-0F9C-4D13-AA61-B6A1E333E79D}" type="slidenum">
              <a:rPr lang="en-IN" smtClean="0"/>
              <a:t>‹#›</a:t>
            </a:fld>
            <a:endParaRPr lang="en-IN"/>
          </a:p>
        </p:txBody>
      </p:sp>
    </p:spTree>
    <p:extLst>
      <p:ext uri="{BB962C8B-B14F-4D97-AF65-F5344CB8AC3E}">
        <p14:creationId xmlns:p14="http://schemas.microsoft.com/office/powerpoint/2010/main" val="240913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5DE54-E03C-47DE-877F-6138A835C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AF3D24-E365-4622-A0A6-1BBB2EA20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C0FCD-EBAD-45A0-97F4-A902FDAFE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40BF0-BCB6-48C0-885A-F2F910669AA5}" type="datetimeFigureOut">
              <a:rPr lang="en-IN" smtClean="0"/>
              <a:t>11-02-2025</a:t>
            </a:fld>
            <a:endParaRPr lang="en-IN"/>
          </a:p>
        </p:txBody>
      </p:sp>
      <p:sp>
        <p:nvSpPr>
          <p:cNvPr id="5" name="Footer Placeholder 4">
            <a:extLst>
              <a:ext uri="{FF2B5EF4-FFF2-40B4-BE49-F238E27FC236}">
                <a16:creationId xmlns:a16="http://schemas.microsoft.com/office/drawing/2014/main" id="{75F07567-3EE5-443B-88DB-A0163C22B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278378-C4C3-41A6-B5BA-19FC1F76E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9BD17-0F9C-4D13-AA61-B6A1E333E79D}" type="slidenum">
              <a:rPr lang="en-IN" smtClean="0"/>
              <a:t>‹#›</a:t>
            </a:fld>
            <a:endParaRPr lang="en-IN"/>
          </a:p>
        </p:txBody>
      </p:sp>
    </p:spTree>
    <p:extLst>
      <p:ext uri="{BB962C8B-B14F-4D97-AF65-F5344CB8AC3E}">
        <p14:creationId xmlns:p14="http://schemas.microsoft.com/office/powerpoint/2010/main" val="200836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Statistics.xlsx"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32B1B-BE88-4C68-AABE-635F7DC6A664}"/>
              </a:ext>
            </a:extLst>
          </p:cNvPr>
          <p:cNvSpPr txBox="1"/>
          <p:nvPr/>
        </p:nvSpPr>
        <p:spPr>
          <a:xfrm>
            <a:off x="3272590" y="2560319"/>
            <a:ext cx="6987941" cy="1107996"/>
          </a:xfrm>
          <a:prstGeom prst="rect">
            <a:avLst/>
          </a:prstGeom>
          <a:noFill/>
        </p:spPr>
        <p:txBody>
          <a:bodyPr wrap="square" rtlCol="0">
            <a:spAutoFit/>
          </a:bodyPr>
          <a:lstStyle/>
          <a:p>
            <a:r>
              <a:rPr lang="en-US" sz="4800" dirty="0"/>
              <a:t>Hiring Process Analytics</a:t>
            </a:r>
          </a:p>
          <a:p>
            <a:endParaRPr lang="en-IN" dirty="0"/>
          </a:p>
        </p:txBody>
      </p:sp>
    </p:spTree>
    <p:extLst>
      <p:ext uri="{BB962C8B-B14F-4D97-AF65-F5344CB8AC3E}">
        <p14:creationId xmlns:p14="http://schemas.microsoft.com/office/powerpoint/2010/main" val="3945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CBA76-283C-4564-A8D9-D16100491FD8}"/>
              </a:ext>
            </a:extLst>
          </p:cNvPr>
          <p:cNvSpPr txBox="1"/>
          <p:nvPr/>
        </p:nvSpPr>
        <p:spPr>
          <a:xfrm>
            <a:off x="664142" y="866274"/>
            <a:ext cx="10905424" cy="923330"/>
          </a:xfrm>
          <a:prstGeom prst="rect">
            <a:avLst/>
          </a:prstGeom>
          <a:noFill/>
        </p:spPr>
        <p:txBody>
          <a:bodyPr wrap="square" rtlCol="0">
            <a:spAutoFit/>
          </a:bodyPr>
          <a:lstStyle/>
          <a:p>
            <a:r>
              <a:rPr lang="en-US" dirty="0"/>
              <a:t>Hyperlink of statistics excel</a:t>
            </a:r>
          </a:p>
          <a:p>
            <a:r>
              <a:rPr lang="en-US" dirty="0"/>
              <a:t>            </a:t>
            </a:r>
            <a:r>
              <a:rPr lang="en-US" dirty="0">
                <a:solidFill>
                  <a:schemeClr val="accent1"/>
                </a:solidFill>
                <a:hlinkClick r:id="rId2" action="ppaction://hlinkfile">
                  <a:extLst>
                    <a:ext uri="{A12FA001-AC4F-418D-AE19-62706E023703}">
                      <ahyp:hlinkClr xmlns:ahyp="http://schemas.microsoft.com/office/drawing/2018/hyperlinkcolor" val="tx"/>
                    </a:ext>
                  </a:extLst>
                </a:hlinkClick>
              </a:rPr>
              <a:t>https://docs.google.com/spreadsheets/d/1V72Ik4YGxGmeekxBoQlS0WpuAkMEJRH-/edit?usp=sharing&amp;ouid=114293071387875296860&amp;rtpof=true&amp;sd=true</a:t>
            </a:r>
            <a:endParaRPr lang="en-IN" dirty="0">
              <a:solidFill>
                <a:schemeClr val="accent1"/>
              </a:solidFill>
            </a:endParaRPr>
          </a:p>
        </p:txBody>
      </p:sp>
    </p:spTree>
    <p:extLst>
      <p:ext uri="{BB962C8B-B14F-4D97-AF65-F5344CB8AC3E}">
        <p14:creationId xmlns:p14="http://schemas.microsoft.com/office/powerpoint/2010/main" val="188548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B01211-7124-4590-8CF3-79BCBA56BD66}"/>
              </a:ext>
            </a:extLst>
          </p:cNvPr>
          <p:cNvSpPr txBox="1"/>
          <p:nvPr/>
        </p:nvSpPr>
        <p:spPr>
          <a:xfrm>
            <a:off x="933651" y="798897"/>
            <a:ext cx="6670308" cy="707886"/>
          </a:xfrm>
          <a:prstGeom prst="rect">
            <a:avLst/>
          </a:prstGeom>
          <a:noFill/>
        </p:spPr>
        <p:txBody>
          <a:bodyPr wrap="square" rtlCol="0">
            <a:spAutoFit/>
          </a:bodyPr>
          <a:lstStyle/>
          <a:p>
            <a:r>
              <a:rPr lang="en-US" sz="4000" dirty="0"/>
              <a:t>Contents</a:t>
            </a:r>
            <a:endParaRPr lang="en-IN" sz="4000" dirty="0"/>
          </a:p>
        </p:txBody>
      </p:sp>
      <p:sp>
        <p:nvSpPr>
          <p:cNvPr id="3" name="TextBox 2">
            <a:extLst>
              <a:ext uri="{FF2B5EF4-FFF2-40B4-BE49-F238E27FC236}">
                <a16:creationId xmlns:a16="http://schemas.microsoft.com/office/drawing/2014/main" id="{D22F4ED0-C432-4AD8-A387-B2F3D42D7677}"/>
              </a:ext>
            </a:extLst>
          </p:cNvPr>
          <p:cNvSpPr txBox="1"/>
          <p:nvPr/>
        </p:nvSpPr>
        <p:spPr>
          <a:xfrm>
            <a:off x="1068404" y="1973179"/>
            <a:ext cx="7469204" cy="325717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800" i="0" dirty="0">
                <a:effectLst/>
              </a:rPr>
              <a:t>Hiring Analysis</a:t>
            </a:r>
          </a:p>
          <a:p>
            <a:pPr marL="285750" indent="-285750">
              <a:lnSpc>
                <a:spcPct val="150000"/>
              </a:lnSpc>
              <a:buFont typeface="Wingdings" panose="05000000000000000000" pitchFamily="2" charset="2"/>
              <a:buChar char="§"/>
            </a:pPr>
            <a:r>
              <a:rPr lang="en-IN" sz="2800" i="0" dirty="0">
                <a:effectLst/>
              </a:rPr>
              <a:t>Salary Analysis</a:t>
            </a:r>
            <a:endParaRPr lang="en-IN" sz="2800" dirty="0"/>
          </a:p>
          <a:p>
            <a:pPr marL="285750" indent="-285750">
              <a:lnSpc>
                <a:spcPct val="150000"/>
              </a:lnSpc>
              <a:buFont typeface="Wingdings" panose="05000000000000000000" pitchFamily="2" charset="2"/>
              <a:buChar char="§"/>
            </a:pPr>
            <a:r>
              <a:rPr lang="en-IN" sz="2800" i="0" dirty="0">
                <a:effectLst/>
              </a:rPr>
              <a:t>Salary Distribution</a:t>
            </a:r>
          </a:p>
          <a:p>
            <a:pPr marL="285750" indent="-285750" algn="l">
              <a:lnSpc>
                <a:spcPct val="150000"/>
              </a:lnSpc>
              <a:buFont typeface="Wingdings" panose="05000000000000000000" pitchFamily="2" charset="2"/>
              <a:buChar char="§"/>
            </a:pPr>
            <a:r>
              <a:rPr lang="en-US" sz="2800" i="0" dirty="0">
                <a:effectLst/>
              </a:rPr>
              <a:t>Departmental Analysis</a:t>
            </a:r>
          </a:p>
          <a:p>
            <a:pPr marL="285750" indent="-285750" algn="l">
              <a:lnSpc>
                <a:spcPct val="150000"/>
              </a:lnSpc>
              <a:buFont typeface="Wingdings" panose="05000000000000000000" pitchFamily="2" charset="2"/>
              <a:buChar char="§"/>
            </a:pPr>
            <a:r>
              <a:rPr lang="en-IN" sz="2800" i="0" dirty="0">
                <a:effectLst/>
              </a:rPr>
              <a:t>Position Tier Analysis</a:t>
            </a:r>
            <a:endParaRPr lang="en-IN" sz="2800" dirty="0"/>
          </a:p>
        </p:txBody>
      </p:sp>
    </p:spTree>
    <p:extLst>
      <p:ext uri="{BB962C8B-B14F-4D97-AF65-F5344CB8AC3E}">
        <p14:creationId xmlns:p14="http://schemas.microsoft.com/office/powerpoint/2010/main" val="258032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0650F-264D-47C9-A6E1-F6C338925127}"/>
              </a:ext>
            </a:extLst>
          </p:cNvPr>
          <p:cNvSpPr txBox="1"/>
          <p:nvPr/>
        </p:nvSpPr>
        <p:spPr>
          <a:xfrm>
            <a:off x="481263" y="522929"/>
            <a:ext cx="9163250" cy="523220"/>
          </a:xfrm>
          <a:prstGeom prst="rect">
            <a:avLst/>
          </a:prstGeom>
          <a:noFill/>
        </p:spPr>
        <p:txBody>
          <a:bodyPr wrap="square" rtlCol="0">
            <a:spAutoFit/>
          </a:bodyPr>
          <a:lstStyle/>
          <a:p>
            <a:r>
              <a:rPr lang="en-US" sz="2800" dirty="0"/>
              <a:t>Project description</a:t>
            </a:r>
            <a:endParaRPr lang="en-IN" sz="2800" dirty="0"/>
          </a:p>
        </p:txBody>
      </p:sp>
      <p:sp>
        <p:nvSpPr>
          <p:cNvPr id="3" name="TextBox 2">
            <a:extLst>
              <a:ext uri="{FF2B5EF4-FFF2-40B4-BE49-F238E27FC236}">
                <a16:creationId xmlns:a16="http://schemas.microsoft.com/office/drawing/2014/main" id="{12310ADA-8D14-4548-89ED-1056CE545134}"/>
              </a:ext>
            </a:extLst>
          </p:cNvPr>
          <p:cNvSpPr txBox="1"/>
          <p:nvPr/>
        </p:nvSpPr>
        <p:spPr>
          <a:xfrm>
            <a:off x="567890" y="1251284"/>
            <a:ext cx="11454064" cy="646331"/>
          </a:xfrm>
          <a:prstGeom prst="rect">
            <a:avLst/>
          </a:prstGeom>
          <a:noFill/>
        </p:spPr>
        <p:txBody>
          <a:bodyPr wrap="square" rtlCol="0">
            <a:spAutoFit/>
          </a:bodyPr>
          <a:lstStyle/>
          <a:p>
            <a:r>
              <a:rPr lang="en-US" dirty="0"/>
              <a:t>        In hiring process analytics, statistics used to analysis to evaluate and enhance the hiring process, focusing on identifying trends, biases, and key performance indicators to optimize candidate selection and overall hiring efficiency.</a:t>
            </a:r>
            <a:endParaRPr lang="en-IN" dirty="0"/>
          </a:p>
        </p:txBody>
      </p:sp>
      <p:sp>
        <p:nvSpPr>
          <p:cNvPr id="4" name="TextBox 3">
            <a:extLst>
              <a:ext uri="{FF2B5EF4-FFF2-40B4-BE49-F238E27FC236}">
                <a16:creationId xmlns:a16="http://schemas.microsoft.com/office/drawing/2014/main" id="{0BBA424D-9F68-46FB-868A-420ACC0CF3BD}"/>
              </a:ext>
            </a:extLst>
          </p:cNvPr>
          <p:cNvSpPr txBox="1"/>
          <p:nvPr/>
        </p:nvSpPr>
        <p:spPr>
          <a:xfrm>
            <a:off x="567890" y="2933978"/>
            <a:ext cx="5178392" cy="523220"/>
          </a:xfrm>
          <a:prstGeom prst="rect">
            <a:avLst/>
          </a:prstGeom>
          <a:noFill/>
        </p:spPr>
        <p:txBody>
          <a:bodyPr wrap="square" rtlCol="0">
            <a:spAutoFit/>
          </a:bodyPr>
          <a:lstStyle/>
          <a:p>
            <a:r>
              <a:rPr lang="en-US" sz="2800" dirty="0"/>
              <a:t>Approach</a:t>
            </a:r>
            <a:endParaRPr lang="en-IN" sz="2800" dirty="0"/>
          </a:p>
        </p:txBody>
      </p:sp>
      <p:sp>
        <p:nvSpPr>
          <p:cNvPr id="5" name="TextBox 4">
            <a:extLst>
              <a:ext uri="{FF2B5EF4-FFF2-40B4-BE49-F238E27FC236}">
                <a16:creationId xmlns:a16="http://schemas.microsoft.com/office/drawing/2014/main" id="{35300DDB-8B7C-4848-BE91-32EBA6D07BE5}"/>
              </a:ext>
            </a:extLst>
          </p:cNvPr>
          <p:cNvSpPr txBox="1"/>
          <p:nvPr/>
        </p:nvSpPr>
        <p:spPr>
          <a:xfrm>
            <a:off x="662539" y="3715351"/>
            <a:ext cx="10866921" cy="1200329"/>
          </a:xfrm>
          <a:prstGeom prst="rect">
            <a:avLst/>
          </a:prstGeom>
          <a:noFill/>
        </p:spPr>
        <p:txBody>
          <a:bodyPr wrap="square" rtlCol="0">
            <a:spAutoFit/>
          </a:bodyPr>
          <a:lstStyle/>
          <a:p>
            <a:r>
              <a:rPr lang="en-US" dirty="0"/>
              <a:t>              With the provided dataset I clean and analyze hiring data using statistical methods, such as regression analysis and hypothesis testing, to uncover patterns and insights, and provide actionable recommendations for improving the recruitment strategy with the help of excel.</a:t>
            </a:r>
          </a:p>
          <a:p>
            <a:endParaRPr lang="en-IN" dirty="0"/>
          </a:p>
        </p:txBody>
      </p:sp>
    </p:spTree>
    <p:extLst>
      <p:ext uri="{BB962C8B-B14F-4D97-AF65-F5344CB8AC3E}">
        <p14:creationId xmlns:p14="http://schemas.microsoft.com/office/powerpoint/2010/main" val="250259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94B76-63A0-499F-86B8-189AAF4E73E7}"/>
              </a:ext>
            </a:extLst>
          </p:cNvPr>
          <p:cNvSpPr txBox="1"/>
          <p:nvPr/>
        </p:nvSpPr>
        <p:spPr>
          <a:xfrm>
            <a:off x="596766" y="754922"/>
            <a:ext cx="6314172" cy="800219"/>
          </a:xfrm>
          <a:prstGeom prst="rect">
            <a:avLst/>
          </a:prstGeom>
          <a:noFill/>
        </p:spPr>
        <p:txBody>
          <a:bodyPr wrap="square" rtlCol="0">
            <a:spAutoFit/>
          </a:bodyPr>
          <a:lstStyle/>
          <a:p>
            <a:r>
              <a:rPr lang="en-IN" sz="2800" i="0" dirty="0">
                <a:effectLst/>
              </a:rPr>
              <a:t>Hiring Analysis</a:t>
            </a:r>
          </a:p>
          <a:p>
            <a:endParaRPr lang="en-IN" dirty="0"/>
          </a:p>
        </p:txBody>
      </p:sp>
      <p:pic>
        <p:nvPicPr>
          <p:cNvPr id="4" name="Picture 3">
            <a:extLst>
              <a:ext uri="{FF2B5EF4-FFF2-40B4-BE49-F238E27FC236}">
                <a16:creationId xmlns:a16="http://schemas.microsoft.com/office/drawing/2014/main" id="{48461EB6-A923-45E6-BD8A-0319120BF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99" y="2812671"/>
            <a:ext cx="4060172" cy="1489821"/>
          </a:xfrm>
          <a:prstGeom prst="rect">
            <a:avLst/>
          </a:prstGeom>
        </p:spPr>
      </p:pic>
      <p:pic>
        <p:nvPicPr>
          <p:cNvPr id="6" name="Picture 5">
            <a:extLst>
              <a:ext uri="{FF2B5EF4-FFF2-40B4-BE49-F238E27FC236}">
                <a16:creationId xmlns:a16="http://schemas.microsoft.com/office/drawing/2014/main" id="{4BA112D0-3AB8-4E02-8912-69029CB04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865" y="1679322"/>
            <a:ext cx="4802175" cy="3277313"/>
          </a:xfrm>
          <a:prstGeom prst="rect">
            <a:avLst/>
          </a:prstGeom>
        </p:spPr>
      </p:pic>
    </p:spTree>
    <p:extLst>
      <p:ext uri="{BB962C8B-B14F-4D97-AF65-F5344CB8AC3E}">
        <p14:creationId xmlns:p14="http://schemas.microsoft.com/office/powerpoint/2010/main" val="321025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B1CC8-E5FF-4CB3-8B01-55079C96F5CD}"/>
              </a:ext>
            </a:extLst>
          </p:cNvPr>
          <p:cNvSpPr txBox="1"/>
          <p:nvPr/>
        </p:nvSpPr>
        <p:spPr>
          <a:xfrm>
            <a:off x="702645" y="741145"/>
            <a:ext cx="4523873" cy="800219"/>
          </a:xfrm>
          <a:prstGeom prst="rect">
            <a:avLst/>
          </a:prstGeom>
          <a:noFill/>
        </p:spPr>
        <p:txBody>
          <a:bodyPr wrap="square" rtlCol="0">
            <a:spAutoFit/>
          </a:bodyPr>
          <a:lstStyle/>
          <a:p>
            <a:r>
              <a:rPr lang="en-IN" sz="2800" i="0" dirty="0">
                <a:effectLst/>
              </a:rPr>
              <a:t>Salary Analysis</a:t>
            </a:r>
            <a:endParaRPr lang="en-IN" sz="2800" dirty="0"/>
          </a:p>
          <a:p>
            <a:endParaRPr lang="en-IN" dirty="0"/>
          </a:p>
        </p:txBody>
      </p:sp>
      <p:pic>
        <p:nvPicPr>
          <p:cNvPr id="4" name="Picture 3">
            <a:extLst>
              <a:ext uri="{FF2B5EF4-FFF2-40B4-BE49-F238E27FC236}">
                <a16:creationId xmlns:a16="http://schemas.microsoft.com/office/drawing/2014/main" id="{164BC18A-95AE-4BB2-9332-351B9EE4D208}"/>
              </a:ext>
            </a:extLst>
          </p:cNvPr>
          <p:cNvPicPr>
            <a:picLocks noChangeAspect="1"/>
          </p:cNvPicPr>
          <p:nvPr/>
        </p:nvPicPr>
        <p:blipFill>
          <a:blip r:embed="rId2"/>
          <a:stretch>
            <a:fillRect/>
          </a:stretch>
        </p:blipFill>
        <p:spPr>
          <a:xfrm>
            <a:off x="952901" y="2447796"/>
            <a:ext cx="4032983" cy="1191090"/>
          </a:xfrm>
          <a:prstGeom prst="rect">
            <a:avLst/>
          </a:prstGeom>
        </p:spPr>
      </p:pic>
    </p:spTree>
    <p:extLst>
      <p:ext uri="{BB962C8B-B14F-4D97-AF65-F5344CB8AC3E}">
        <p14:creationId xmlns:p14="http://schemas.microsoft.com/office/powerpoint/2010/main" val="25517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37612-C2F5-459E-B05D-EA4BBA134EF5}"/>
              </a:ext>
            </a:extLst>
          </p:cNvPr>
          <p:cNvSpPr txBox="1"/>
          <p:nvPr/>
        </p:nvSpPr>
        <p:spPr>
          <a:xfrm>
            <a:off x="904775" y="716363"/>
            <a:ext cx="5447899" cy="646331"/>
          </a:xfrm>
          <a:prstGeom prst="rect">
            <a:avLst/>
          </a:prstGeom>
          <a:noFill/>
        </p:spPr>
        <p:txBody>
          <a:bodyPr wrap="square" rtlCol="0">
            <a:spAutoFit/>
          </a:bodyPr>
          <a:lstStyle/>
          <a:p>
            <a:r>
              <a:rPr lang="en-IN" sz="1800" i="0" dirty="0">
                <a:effectLst/>
              </a:rPr>
              <a:t>Salary Distribution</a:t>
            </a:r>
          </a:p>
          <a:p>
            <a:endParaRPr lang="en-IN" dirty="0"/>
          </a:p>
        </p:txBody>
      </p:sp>
      <p:pic>
        <p:nvPicPr>
          <p:cNvPr id="4" name="Picture 3">
            <a:extLst>
              <a:ext uri="{FF2B5EF4-FFF2-40B4-BE49-F238E27FC236}">
                <a16:creationId xmlns:a16="http://schemas.microsoft.com/office/drawing/2014/main" id="{149E1D40-0BDC-4BB0-97A7-4E9F62C35BE9}"/>
              </a:ext>
            </a:extLst>
          </p:cNvPr>
          <p:cNvPicPr>
            <a:picLocks noChangeAspect="1"/>
          </p:cNvPicPr>
          <p:nvPr/>
        </p:nvPicPr>
        <p:blipFill>
          <a:blip r:embed="rId2"/>
          <a:stretch>
            <a:fillRect/>
          </a:stretch>
        </p:blipFill>
        <p:spPr>
          <a:xfrm>
            <a:off x="904775" y="1847687"/>
            <a:ext cx="8255424" cy="3759393"/>
          </a:xfrm>
          <a:prstGeom prst="rect">
            <a:avLst/>
          </a:prstGeom>
        </p:spPr>
      </p:pic>
    </p:spTree>
    <p:extLst>
      <p:ext uri="{BB962C8B-B14F-4D97-AF65-F5344CB8AC3E}">
        <p14:creationId xmlns:p14="http://schemas.microsoft.com/office/powerpoint/2010/main" val="199815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C83F2-C733-4151-8055-BAFF412D3DA5}"/>
              </a:ext>
            </a:extLst>
          </p:cNvPr>
          <p:cNvSpPr txBox="1"/>
          <p:nvPr/>
        </p:nvSpPr>
        <p:spPr>
          <a:xfrm>
            <a:off x="693019" y="625642"/>
            <a:ext cx="5265019" cy="646331"/>
          </a:xfrm>
          <a:prstGeom prst="rect">
            <a:avLst/>
          </a:prstGeom>
          <a:noFill/>
        </p:spPr>
        <p:txBody>
          <a:bodyPr wrap="square" rtlCol="0">
            <a:spAutoFit/>
          </a:bodyPr>
          <a:lstStyle/>
          <a:p>
            <a:r>
              <a:rPr lang="en-US" sz="1800" i="0" dirty="0">
                <a:effectLst/>
              </a:rPr>
              <a:t>Departmental Analysis</a:t>
            </a:r>
          </a:p>
          <a:p>
            <a:endParaRPr lang="en-IN" dirty="0"/>
          </a:p>
        </p:txBody>
      </p:sp>
      <p:pic>
        <p:nvPicPr>
          <p:cNvPr id="4" name="Picture 3">
            <a:extLst>
              <a:ext uri="{FF2B5EF4-FFF2-40B4-BE49-F238E27FC236}">
                <a16:creationId xmlns:a16="http://schemas.microsoft.com/office/drawing/2014/main" id="{84A7F5DB-F7CB-4E3B-9481-6D59787C2593}"/>
              </a:ext>
            </a:extLst>
          </p:cNvPr>
          <p:cNvPicPr>
            <a:picLocks noChangeAspect="1"/>
          </p:cNvPicPr>
          <p:nvPr/>
        </p:nvPicPr>
        <p:blipFill>
          <a:blip r:embed="rId2"/>
          <a:stretch>
            <a:fillRect/>
          </a:stretch>
        </p:blipFill>
        <p:spPr>
          <a:xfrm>
            <a:off x="693019" y="1666784"/>
            <a:ext cx="6459757" cy="4309092"/>
          </a:xfrm>
          <a:prstGeom prst="rect">
            <a:avLst/>
          </a:prstGeom>
        </p:spPr>
      </p:pic>
    </p:spTree>
    <p:extLst>
      <p:ext uri="{BB962C8B-B14F-4D97-AF65-F5344CB8AC3E}">
        <p14:creationId xmlns:p14="http://schemas.microsoft.com/office/powerpoint/2010/main" val="397586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DCC35-E337-495F-B998-DB665DB8DC74}"/>
              </a:ext>
            </a:extLst>
          </p:cNvPr>
          <p:cNvSpPr txBox="1"/>
          <p:nvPr/>
        </p:nvSpPr>
        <p:spPr>
          <a:xfrm>
            <a:off x="837397" y="648986"/>
            <a:ext cx="8662737" cy="646331"/>
          </a:xfrm>
          <a:prstGeom prst="rect">
            <a:avLst/>
          </a:prstGeom>
          <a:noFill/>
        </p:spPr>
        <p:txBody>
          <a:bodyPr wrap="square" rtlCol="0">
            <a:spAutoFit/>
          </a:bodyPr>
          <a:lstStyle/>
          <a:p>
            <a:r>
              <a:rPr lang="en-IN" sz="1800" i="0" dirty="0">
                <a:effectLst/>
              </a:rPr>
              <a:t>Position Tier Analysis</a:t>
            </a:r>
            <a:endParaRPr lang="en-IN" sz="1800" dirty="0"/>
          </a:p>
          <a:p>
            <a:endParaRPr lang="en-IN" dirty="0"/>
          </a:p>
        </p:txBody>
      </p:sp>
      <p:pic>
        <p:nvPicPr>
          <p:cNvPr id="4" name="Picture 3">
            <a:extLst>
              <a:ext uri="{FF2B5EF4-FFF2-40B4-BE49-F238E27FC236}">
                <a16:creationId xmlns:a16="http://schemas.microsoft.com/office/drawing/2014/main" id="{D9415A87-2734-494C-AABA-F28637BBCC44}"/>
              </a:ext>
            </a:extLst>
          </p:cNvPr>
          <p:cNvPicPr>
            <a:picLocks noChangeAspect="1"/>
          </p:cNvPicPr>
          <p:nvPr/>
        </p:nvPicPr>
        <p:blipFill>
          <a:blip r:embed="rId2"/>
          <a:stretch>
            <a:fillRect/>
          </a:stretch>
        </p:blipFill>
        <p:spPr>
          <a:xfrm>
            <a:off x="958068" y="1798245"/>
            <a:ext cx="6568887" cy="3977971"/>
          </a:xfrm>
          <a:prstGeom prst="rect">
            <a:avLst/>
          </a:prstGeom>
        </p:spPr>
      </p:pic>
    </p:spTree>
    <p:extLst>
      <p:ext uri="{BB962C8B-B14F-4D97-AF65-F5344CB8AC3E}">
        <p14:creationId xmlns:p14="http://schemas.microsoft.com/office/powerpoint/2010/main" val="31062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4B137D-4C62-42D1-8730-C98524AC8ADF}"/>
              </a:ext>
            </a:extLst>
          </p:cNvPr>
          <p:cNvSpPr txBox="1"/>
          <p:nvPr/>
        </p:nvSpPr>
        <p:spPr>
          <a:xfrm>
            <a:off x="606393" y="4102769"/>
            <a:ext cx="11117178" cy="923330"/>
          </a:xfrm>
          <a:prstGeom prst="rect">
            <a:avLst/>
          </a:prstGeom>
          <a:noFill/>
        </p:spPr>
        <p:txBody>
          <a:bodyPr wrap="square" rtlCol="0">
            <a:spAutoFit/>
          </a:bodyPr>
          <a:lstStyle/>
          <a:p>
            <a:r>
              <a:rPr lang="en-US" dirty="0"/>
              <a:t>            Through this project, I gained valuable skills in </a:t>
            </a:r>
            <a:r>
              <a:rPr lang="en-US" b="1" dirty="0"/>
              <a:t>statistics</a:t>
            </a:r>
            <a:r>
              <a:rPr lang="en-US" dirty="0"/>
              <a:t> and </a:t>
            </a:r>
            <a:r>
              <a:rPr lang="en-US" b="1" dirty="0"/>
              <a:t>Excel</a:t>
            </a:r>
            <a:r>
              <a:rPr lang="en-US" dirty="0"/>
              <a:t>. I learned how to use statistical methods like regression analysis and hypothesis testing to analyze data and identify trends and biases. These helps draw meaningful insights and make data-driven decisions to improve the hiring process.</a:t>
            </a:r>
            <a:endParaRPr lang="en-IN" dirty="0"/>
          </a:p>
        </p:txBody>
      </p:sp>
      <p:sp>
        <p:nvSpPr>
          <p:cNvPr id="3" name="TextBox 2">
            <a:extLst>
              <a:ext uri="{FF2B5EF4-FFF2-40B4-BE49-F238E27FC236}">
                <a16:creationId xmlns:a16="http://schemas.microsoft.com/office/drawing/2014/main" id="{10DEED9D-DF29-4DD1-94F6-7269D5A79FD5}"/>
              </a:ext>
            </a:extLst>
          </p:cNvPr>
          <p:cNvSpPr txBox="1"/>
          <p:nvPr/>
        </p:nvSpPr>
        <p:spPr>
          <a:xfrm>
            <a:off x="510139" y="813991"/>
            <a:ext cx="5476774" cy="800219"/>
          </a:xfrm>
          <a:prstGeom prst="rect">
            <a:avLst/>
          </a:prstGeom>
          <a:noFill/>
        </p:spPr>
        <p:txBody>
          <a:bodyPr wrap="square" rtlCol="0">
            <a:spAutoFit/>
          </a:bodyPr>
          <a:lstStyle/>
          <a:p>
            <a:r>
              <a:rPr lang="en-US" sz="2800" dirty="0"/>
              <a:t>Tech-Stack used</a:t>
            </a:r>
          </a:p>
          <a:p>
            <a:endParaRPr lang="en-IN" dirty="0"/>
          </a:p>
        </p:txBody>
      </p:sp>
      <p:sp>
        <p:nvSpPr>
          <p:cNvPr id="4" name="TextBox 3">
            <a:extLst>
              <a:ext uri="{FF2B5EF4-FFF2-40B4-BE49-F238E27FC236}">
                <a16:creationId xmlns:a16="http://schemas.microsoft.com/office/drawing/2014/main" id="{73178212-C9F3-428C-BCBD-8D8B050E769C}"/>
              </a:ext>
            </a:extLst>
          </p:cNvPr>
          <p:cNvSpPr txBox="1"/>
          <p:nvPr/>
        </p:nvSpPr>
        <p:spPr>
          <a:xfrm>
            <a:off x="510139" y="3167390"/>
            <a:ext cx="4456497" cy="523220"/>
          </a:xfrm>
          <a:prstGeom prst="rect">
            <a:avLst/>
          </a:prstGeom>
          <a:noFill/>
        </p:spPr>
        <p:txBody>
          <a:bodyPr wrap="square" rtlCol="0">
            <a:spAutoFit/>
          </a:bodyPr>
          <a:lstStyle/>
          <a:p>
            <a:r>
              <a:rPr lang="en-US" sz="2800" dirty="0"/>
              <a:t>Insights and Results</a:t>
            </a:r>
            <a:endParaRPr lang="en-IN" sz="2800" dirty="0"/>
          </a:p>
        </p:txBody>
      </p:sp>
      <p:sp>
        <p:nvSpPr>
          <p:cNvPr id="5" name="TextBox 4">
            <a:extLst>
              <a:ext uri="{FF2B5EF4-FFF2-40B4-BE49-F238E27FC236}">
                <a16:creationId xmlns:a16="http://schemas.microsoft.com/office/drawing/2014/main" id="{F1CC917B-3F9B-4A24-8E45-1CDD41F3D8D8}"/>
              </a:ext>
            </a:extLst>
          </p:cNvPr>
          <p:cNvSpPr txBox="1"/>
          <p:nvPr/>
        </p:nvSpPr>
        <p:spPr>
          <a:xfrm>
            <a:off x="1463040" y="1742086"/>
            <a:ext cx="8104472" cy="369332"/>
          </a:xfrm>
          <a:prstGeom prst="rect">
            <a:avLst/>
          </a:prstGeom>
          <a:noFill/>
        </p:spPr>
        <p:txBody>
          <a:bodyPr wrap="square" rtlCol="0">
            <a:spAutoFit/>
          </a:bodyPr>
          <a:lstStyle/>
          <a:p>
            <a:r>
              <a:rPr lang="en-US" dirty="0"/>
              <a:t>I used Microsoft excel 2021 for the hiring process analytics project</a:t>
            </a:r>
            <a:endParaRPr lang="en-IN" dirty="0"/>
          </a:p>
        </p:txBody>
      </p:sp>
    </p:spTree>
    <p:extLst>
      <p:ext uri="{BB962C8B-B14F-4D97-AF65-F5344CB8AC3E}">
        <p14:creationId xmlns:p14="http://schemas.microsoft.com/office/powerpoint/2010/main" val="2894017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214</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Yugashini</dc:creator>
  <cp:lastModifiedBy>Yugashini</cp:lastModifiedBy>
  <cp:revision>2</cp:revision>
  <dcterms:created xsi:type="dcterms:W3CDTF">2025-02-11T17:34:19Z</dcterms:created>
  <dcterms:modified xsi:type="dcterms:W3CDTF">2025-02-11T18:14:48Z</dcterms:modified>
</cp:coreProperties>
</file>