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5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6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15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15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272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4142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27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451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99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61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3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1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6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822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9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81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7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26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21615-4734-4800-8A8C-0C012211B716}" type="datetimeFigureOut">
              <a:rPr lang="en-IN" smtClean="0"/>
              <a:t>17-02-2025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ADAC-57FB-4469-BD97-792255B49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680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  <p:sldLayoutId id="214748395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syxzd4CdWONzpdtdCWBbR7IMCOIcgxv/edit?usp=drive_link&amp;ouid=114293071387875296860&amp;rtpof=true&amp;sd=tru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CBD3B5-E002-4FB6-B7CA-E0BF06BCF11F}"/>
              </a:ext>
            </a:extLst>
          </p:cNvPr>
          <p:cNvSpPr txBox="1"/>
          <p:nvPr/>
        </p:nvSpPr>
        <p:spPr>
          <a:xfrm>
            <a:off x="3214838" y="2892392"/>
            <a:ext cx="7151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IMDB Movie Analysis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10DA0-A9E3-44EC-BE01-A9DB0B600DDB}"/>
              </a:ext>
            </a:extLst>
          </p:cNvPr>
          <p:cNvSpPr txBox="1"/>
          <p:nvPr/>
        </p:nvSpPr>
        <p:spPr>
          <a:xfrm>
            <a:off x="5130800" y="3930134"/>
            <a:ext cx="4389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Yugashini.S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81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644493-3DF7-4589-8F05-8840C7DF6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831841"/>
            <a:ext cx="6412983" cy="43400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BFED70-D15F-4B2C-A2C0-DB48385169EE}"/>
              </a:ext>
            </a:extLst>
          </p:cNvPr>
          <p:cNvSpPr txBox="1"/>
          <p:nvPr/>
        </p:nvSpPr>
        <p:spPr>
          <a:xfrm>
            <a:off x="3088640" y="5455920"/>
            <a:ext cx="866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clearly shows the Movies with highest Profit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1961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8AA5C9-1B11-4866-8E7B-7105594D8827}"/>
              </a:ext>
            </a:extLst>
          </p:cNvPr>
          <p:cNvSpPr txBox="1"/>
          <p:nvPr/>
        </p:nvSpPr>
        <p:spPr>
          <a:xfrm>
            <a:off x="640080" y="1111071"/>
            <a:ext cx="670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3BC77-122E-4D16-B659-2BC45DC908A2}"/>
              </a:ext>
            </a:extLst>
          </p:cNvPr>
          <p:cNvSpPr txBox="1"/>
          <p:nvPr/>
        </p:nvSpPr>
        <p:spPr>
          <a:xfrm>
            <a:off x="904240" y="1931481"/>
            <a:ext cx="1094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this project, I provide information that helps directors and investors make informed decisions. For example, if the drama genre has the highest ratings, they can focus more on drama-related movies in high-rated languages.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also enhanced my knowledge of Excel, statistics, and data analysis, giving me a better perspective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481E6F-6D3D-45E9-802C-EB74DBDEA8C1}"/>
              </a:ext>
            </a:extLst>
          </p:cNvPr>
          <p:cNvSpPr txBox="1"/>
          <p:nvPr/>
        </p:nvSpPr>
        <p:spPr>
          <a:xfrm>
            <a:off x="640080" y="3726190"/>
            <a:ext cx="412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dataset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72B13-7EA0-4E82-A3B7-6041FCBF9E99}"/>
              </a:ext>
            </a:extLst>
          </p:cNvPr>
          <p:cNvSpPr txBox="1"/>
          <p:nvPr/>
        </p:nvSpPr>
        <p:spPr>
          <a:xfrm>
            <a:off x="700772" y="4520624"/>
            <a:ext cx="10790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https://docs.google.com/spreadsheets/d/1Fsyxzd4CdWONzpdtdCWBbR7IMCOIcgxv/edit?usp=drive_link&amp;ouid=114293071387875296860&amp;rtpof=true&amp;sd=true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02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48E09C-C0BA-44B3-BD1A-7D41BDBD5F30}"/>
              </a:ext>
            </a:extLst>
          </p:cNvPr>
          <p:cNvSpPr txBox="1"/>
          <p:nvPr/>
        </p:nvSpPr>
        <p:spPr>
          <a:xfrm>
            <a:off x="693018" y="587142"/>
            <a:ext cx="461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0477C8-9CE6-4F6F-A0DE-3830C08E6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18" y="959094"/>
            <a:ext cx="112326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IMDb Movie Analysis project involves analyzing a dataset of movies from IMDB (Internet Movie Database) to understand key factors that influence a movie’s success and to gain valuable insights. This analysis helps directors and producers make better decisions for their future projects. By examining various factors, such as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imdb_ratings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genres,and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Language,gross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earnings,director’s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name,budget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this study provides insights into their impact on a movie's success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E0372-4133-4776-B642-1E50007668F8}"/>
              </a:ext>
            </a:extLst>
          </p:cNvPr>
          <p:cNvSpPr txBox="1"/>
          <p:nvPr/>
        </p:nvSpPr>
        <p:spPr>
          <a:xfrm>
            <a:off x="616016" y="3167390"/>
            <a:ext cx="455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960F4-C32E-4CF7-A440-745DCBBDA031}"/>
              </a:ext>
            </a:extLst>
          </p:cNvPr>
          <p:cNvSpPr txBox="1"/>
          <p:nvPr/>
        </p:nvSpPr>
        <p:spPr>
          <a:xfrm>
            <a:off x="616016" y="3867581"/>
            <a:ext cx="109824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approach towards the project is first I collected the data(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IMDB_movies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dataset) and go through the Process of Preprocessing of data to ensure that the data is cleaned and suitable for the analysis.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involves various process such as handling of missing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values,removing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unwanted rows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columns,handling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values.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 I removed the unwanted columns which is not useful for our project, Secondly I find out the blank cells and rows by highlighting the blanks option through conditional formatting and removed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it.Thirdly,I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deleted the duplicate values through the data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tab.After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cleaned that data it is ready to gain insights with the help of excel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functions,Visualizations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statistics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18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F04114-0A2A-47D4-98E3-FF1037E7A8C8}"/>
              </a:ext>
            </a:extLst>
          </p:cNvPr>
          <p:cNvSpPr txBox="1"/>
          <p:nvPr/>
        </p:nvSpPr>
        <p:spPr>
          <a:xfrm>
            <a:off x="590205" y="722224"/>
            <a:ext cx="4379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TECH-STACK USED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D0E2923-2017-46C2-9204-08C09AAFB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205" y="1686637"/>
            <a:ext cx="1126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 Version 21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this IMDB movie analysis project because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faster, more reliable, and easier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use.It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better collaboration features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OneDrive and SharePoint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improved security, and new tools to simplify work with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6C2A605-D6EA-4245-81E6-A05B7174C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" y="287723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C40C8-0EB3-4237-B043-09FBC304C194}"/>
              </a:ext>
            </a:extLst>
          </p:cNvPr>
          <p:cNvSpPr txBox="1"/>
          <p:nvPr/>
        </p:nvSpPr>
        <p:spPr>
          <a:xfrm>
            <a:off x="682571" y="3185962"/>
            <a:ext cx="5602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1F94FD-D9D3-4D3E-AC4F-32B248C8C255}"/>
              </a:ext>
            </a:extLst>
          </p:cNvPr>
          <p:cNvSpPr txBox="1"/>
          <p:nvPr/>
        </p:nvSpPr>
        <p:spPr>
          <a:xfrm>
            <a:off x="682571" y="4898732"/>
            <a:ext cx="11079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A. Movie Genre Analysis: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etermine the most common genres of movies in the dataset. Then, for each genre, calculate descriptive statistics (mean, median, mode, range, variance, standard deviation) of the IMDB scores.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66C33A-B5CB-4790-88BB-638FD47439A7}"/>
              </a:ext>
            </a:extLst>
          </p:cNvPr>
          <p:cNvSpPr txBox="1"/>
          <p:nvPr/>
        </p:nvSpPr>
        <p:spPr>
          <a:xfrm>
            <a:off x="1665171" y="3859731"/>
            <a:ext cx="877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sections provide the insights gained through the analysis with excel functions.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28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612D0C-F069-49E9-A23E-69B451BA2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2356" y="575471"/>
            <a:ext cx="7497221" cy="3543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CCEC1C-54E5-4E75-A227-DDE6C966F3A4}"/>
              </a:ext>
            </a:extLst>
          </p:cNvPr>
          <p:cNvSpPr txBox="1"/>
          <p:nvPr/>
        </p:nvSpPr>
        <p:spPr>
          <a:xfrm>
            <a:off x="1078030" y="4475747"/>
            <a:ext cx="10780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distribution of movies and their impact 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 through statistics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mean,median,mode,max,min,variance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deviation.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Here,we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understand that specific genre contributed to success of movies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ratings),for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example,Drama,comedy,thriller,Action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common genres.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function,average+if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 same for all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median,variance,standard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deviation,maximum,minimum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90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50BDC8-5AB9-4202-A1B5-AB8E8D061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458" y="1299411"/>
            <a:ext cx="7284794" cy="45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82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DD2149-8648-4C91-9ED1-1FE6569903B1}"/>
              </a:ext>
            </a:extLst>
          </p:cNvPr>
          <p:cNvSpPr txBox="1"/>
          <p:nvPr/>
        </p:nvSpPr>
        <p:spPr>
          <a:xfrm>
            <a:off x="587141" y="558266"/>
            <a:ext cx="10943924" cy="138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B. Movie Duration Analysis:</a:t>
            </a:r>
          </a:p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000" b="0" i="0" dirty="0">
                <a:solidFill>
                  <a:srgbClr val="8492A6"/>
                </a:solidFill>
                <a:effectLst/>
                <a:latin typeface="Manrope"/>
              </a:rPr>
              <a:t> 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distribution of movie durations and identify the relationship between movie duration and IMDB score.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95277-CBE1-4383-8D8A-98160A64A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79" y="2308516"/>
            <a:ext cx="3502205" cy="10049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FE4D27-30B4-487C-ABFD-BE2C5DB1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800" y="1939670"/>
            <a:ext cx="6280721" cy="37473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E690C3-95C3-4244-BEB4-B1E7F535EB59}"/>
              </a:ext>
            </a:extLst>
          </p:cNvPr>
          <p:cNvSpPr txBox="1"/>
          <p:nvPr/>
        </p:nvSpPr>
        <p:spPr>
          <a:xfrm>
            <a:off x="660935" y="4095713"/>
            <a:ext cx="3939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Here,we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get that duration between range(100-150) leads to higher ratings.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29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CAE0A-DF62-4716-B2E1-E51E3E1017E7}"/>
              </a:ext>
            </a:extLst>
          </p:cNvPr>
          <p:cNvSpPr txBox="1"/>
          <p:nvPr/>
        </p:nvSpPr>
        <p:spPr>
          <a:xfrm>
            <a:off x="625642" y="616017"/>
            <a:ext cx="106840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C. Language Analysis: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etermine the most common languages used in movies and analyze their impact on the IMDB score using descriptive statistics.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B986F3-6747-4122-BCF5-82A3DD74E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65" y="1930482"/>
            <a:ext cx="5131203" cy="4061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0AB89A-7F66-4464-A960-34EC92973DBC}"/>
              </a:ext>
            </a:extLst>
          </p:cNvPr>
          <p:cNvSpPr txBox="1"/>
          <p:nvPr/>
        </p:nvSpPr>
        <p:spPr>
          <a:xfrm>
            <a:off x="6699184" y="2646947"/>
            <a:ext cx="40811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this,I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that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English,French,Spanish,Mandarin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German,Japanese,Hindi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common languages used.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1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EEE490-B871-4314-BDBA-9BA54D3A1120}"/>
              </a:ext>
            </a:extLst>
          </p:cNvPr>
          <p:cNvSpPr txBox="1"/>
          <p:nvPr/>
        </p:nvSpPr>
        <p:spPr>
          <a:xfrm>
            <a:off x="606391" y="269348"/>
            <a:ext cx="10597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Director Analysis: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7797BC-59A1-4554-9E4E-EE255361C24E}"/>
              </a:ext>
            </a:extLst>
          </p:cNvPr>
          <p:cNvSpPr txBox="1"/>
          <p:nvPr/>
        </p:nvSpPr>
        <p:spPr>
          <a:xfrm>
            <a:off x="856647" y="669458"/>
            <a:ext cx="1087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To Identify the top directors based on their average IMDB score and analyze their contribution to the success of movies using percentile calculations.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6A74A2-F98D-455B-A7B4-ABB709E6E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47" y="1502980"/>
            <a:ext cx="3773105" cy="4849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D39842-9A1D-4E32-B161-E9DAE2DC1A9A}"/>
              </a:ext>
            </a:extLst>
          </p:cNvPr>
          <p:cNvSpPr txBox="1"/>
          <p:nvPr/>
        </p:nvSpPr>
        <p:spPr>
          <a:xfrm>
            <a:off x="5438274" y="1502980"/>
            <a:ext cx="5399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average obtained by statistics for the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imdb_score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director,I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observed that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Tony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kaye,Charler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chaplin,Alfred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Hitchcock,Ron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Fricke,Damien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Chazelle,Majid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Majidi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top 6 directors.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average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Percentilerank_inc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E1FC34-9E87-451E-B562-F4ED4B0E9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365" y="3013610"/>
            <a:ext cx="5768988" cy="34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8DAD38-22BF-453C-82B3-15F9A56BFD41}"/>
              </a:ext>
            </a:extLst>
          </p:cNvPr>
          <p:cNvSpPr txBox="1"/>
          <p:nvPr/>
        </p:nvSpPr>
        <p:spPr>
          <a:xfrm>
            <a:off x="606391" y="444838"/>
            <a:ext cx="4687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 Budget Analysis: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F3B0A-4FE4-46FA-B49F-4621DEF00C69}"/>
              </a:ext>
            </a:extLst>
          </p:cNvPr>
          <p:cNvSpPr txBox="1"/>
          <p:nvPr/>
        </p:nvSpPr>
        <p:spPr>
          <a:xfrm>
            <a:off x="962526" y="972152"/>
            <a:ext cx="10866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To analyze the correlation between movie budgets and gross earnings, and identify the movies with the highest profit margin.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24C91-DAC6-40D7-AFF9-989E3BCC4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484" y="1433817"/>
            <a:ext cx="3768172" cy="50325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9A6A1C-D3BC-442E-887F-CFDE85FEB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6" y="2022686"/>
            <a:ext cx="2429214" cy="809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396FDE-2D68-4C7B-A03B-71E15D0322E5}"/>
              </a:ext>
            </a:extLst>
          </p:cNvPr>
          <p:cNvSpPr txBox="1"/>
          <p:nvPr/>
        </p:nvSpPr>
        <p:spPr>
          <a:xfrm>
            <a:off x="858471" y="3272588"/>
            <a:ext cx="506653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identified the correlation coefficient between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budegets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gross earnings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0.223115594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Positive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correlation.</a:t>
            </a: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AvatarA,Jurassic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WorldÂ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TitanicÂ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US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 Wars: Episode IV - A New </a:t>
            </a:r>
            <a:r>
              <a:rPr lang="en-US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HopeÂ</a:t>
            </a:r>
            <a:r>
              <a:rPr lang="en-US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E.T. the Extra-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TerrestrialÂ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AvengersÂ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,The Lion 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KingÂ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US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 Wars: Episode I - The Phantom </a:t>
            </a:r>
            <a:r>
              <a:rPr lang="en-US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MenaceÂ</a:t>
            </a:r>
            <a:r>
              <a:rPr lang="en-US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Dark 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KnightÂ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The Hunger 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GamesÂ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,</a:t>
            </a:r>
            <a:r>
              <a:rPr lang="en-IN" sz="1600" b="0" i="0" u="none" strike="noStrike" kern="12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DeadpoolÂ</a:t>
            </a:r>
            <a:r>
              <a:rPr lang="en-IN" sz="1600" b="0" i="0" u="none" strike="noStrike" kern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are top movies which get huge profits.</a:t>
            </a:r>
          </a:p>
          <a:p>
            <a:pPr marL="285750" indent="-285750" algn="l" rtl="0" eaLnBrk="1" fontAlgn="b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used is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for profit margin simple subtraction.</a:t>
            </a:r>
            <a:endParaRPr lang="en-IN" sz="16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7D66F8B-8A50-4E40-9670-FA13D7FA0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7580928"/>
              </p:ext>
            </p:extLst>
          </p:nvPr>
        </p:nvGraphicFramePr>
        <p:xfrm>
          <a:off x="11022212" y="2121132"/>
          <a:ext cx="4562375" cy="2302913"/>
        </p:xfrm>
        <a:graphic>
          <a:graphicData uri="http://schemas.openxmlformats.org/drawingml/2006/table">
            <a:tbl>
              <a:tblPr/>
              <a:tblGrid>
                <a:gridCol w="4562375">
                  <a:extLst>
                    <a:ext uri="{9D8B030D-6E8A-4147-A177-3AD203B41FA5}">
                      <a16:colId xmlns:a16="http://schemas.microsoft.com/office/drawing/2014/main" val="1806710645"/>
                    </a:ext>
                  </a:extLst>
                </a:gridCol>
              </a:tblGrid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675372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868507"/>
                  </a:ext>
                </a:extLst>
              </a:tr>
              <a:tr h="38902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2592895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806302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993190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2312911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261546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6581300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196987"/>
                  </a:ext>
                </a:extLst>
              </a:tr>
              <a:tr h="115621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46217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719099"/>
                  </a:ext>
                </a:extLst>
              </a:tr>
              <a:tr h="122373"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10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15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2246</TotalTime>
  <Words>817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Century Gothic</vt:lpstr>
      <vt:lpstr>Manrope</vt:lpstr>
      <vt:lpstr>Times New Roman</vt:lpstr>
      <vt:lpstr>Wingdings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Yugashini</dc:creator>
  <cp:lastModifiedBy>Yugashini</cp:lastModifiedBy>
  <cp:revision>18</cp:revision>
  <dcterms:created xsi:type="dcterms:W3CDTF">2025-02-16T05:16:19Z</dcterms:created>
  <dcterms:modified xsi:type="dcterms:W3CDTF">2025-02-18T13:45:53Z</dcterms:modified>
</cp:coreProperties>
</file>