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281" r:id="rId5"/>
    <p:sldId id="304" r:id="rId6"/>
    <p:sldId id="282" r:id="rId7"/>
    <p:sldId id="319" r:id="rId8"/>
    <p:sldId id="323" r:id="rId9"/>
    <p:sldId id="324" r:id="rId10"/>
    <p:sldId id="322" r:id="rId11"/>
    <p:sldId id="325" r:id="rId12"/>
    <p:sldId id="326" r:id="rId13"/>
    <p:sldId id="327" r:id="rId14"/>
    <p:sldId id="328" r:id="rId15"/>
    <p:sldId id="314"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napToObjects="1">
      <p:cViewPr varScale="1">
        <p:scale>
          <a:sx n="66" d="100"/>
          <a:sy n="66" d="100"/>
        </p:scale>
        <p:origin x="668" y="2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www.wallpaperflare.com/search?wallpaper=commerc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5072511" y="789272"/>
            <a:ext cx="7016820" cy="3253339"/>
          </a:xfrm>
        </p:spPr>
        <p:txBody>
          <a:bodyPr/>
          <a:lstStyle/>
          <a:p>
            <a:r>
              <a:rPr lang="en-IN" dirty="0">
                <a:cs typeface="Times New Roman" panose="02020603050405020304" pitchFamily="18" charset="0"/>
              </a:rPr>
              <a:t>Omni Retail Project Report</a:t>
            </a:r>
            <a:br>
              <a:rPr lang="en-IN" dirty="0">
                <a:cs typeface="Times New Roman" panose="02020603050405020304" pitchFamily="18" charset="0"/>
              </a:rPr>
            </a:br>
            <a:r>
              <a:rPr lang="en-US" sz="3200" b="0" i="0" u="none" strike="noStrike" dirty="0">
                <a:solidFill>
                  <a:srgbClr val="202C8F"/>
                </a:solidFill>
                <a:effectLst/>
                <a:latin typeface="Arial" panose="020B0604020202020204" pitchFamily="34" charset="0"/>
                <a:cs typeface="Arial" panose="020B0604020202020204" pitchFamily="34" charset="0"/>
              </a:rPr>
              <a:t>Multichannel Sales Performance &amp; Customer Analytics</a:t>
            </a:r>
            <a:endParaRPr lang="en-US" b="0" dirty="0">
              <a:solidFill>
                <a:srgbClr val="202C8F"/>
              </a:solidFill>
              <a:latin typeface="Arial" panose="020B0604020202020204" pitchFamily="34" charset="0"/>
              <a:cs typeface="Arial" panose="020B0604020202020204" pitchFamily="34" charset="0"/>
            </a:endParaRPr>
          </a:p>
        </p:txBody>
      </p:sp>
      <p:pic>
        <p:nvPicPr>
          <p:cNvPr id="9" name="Picture Placeholder 8">
            <a:extLst>
              <a:ext uri="{FF2B5EF4-FFF2-40B4-BE49-F238E27FC236}">
                <a16:creationId xmlns:a16="http://schemas.microsoft.com/office/drawing/2014/main" id="{69263D20-4860-4C12-B014-8622B33E58A9}"/>
              </a:ext>
            </a:extLst>
          </p:cNvPr>
          <p:cNvPicPr>
            <a:picLocks noGrp="1" noChangeAspect="1"/>
          </p:cNvPicPr>
          <p:nvPr>
            <p:ph type="pic" sz="quarter" idx="11"/>
          </p:nvPr>
        </p:nvPicPr>
        <p:blipFill rotWithShape="1">
          <a:blip r:embed="rId3">
            <a:extLst>
              <a:ext uri="{837473B0-CC2E-450A-ABE3-18F120FF3D39}">
                <a1611:picAttrSrcUrl xmlns:a1611="http://schemas.microsoft.com/office/drawing/2016/11/main" r:id="rId4"/>
              </a:ext>
            </a:extLst>
          </a:blip>
          <a:srcRect r="55044"/>
          <a:stretch/>
        </p:blipFill>
        <p:spPr>
          <a:xfrm>
            <a:off x="447106" y="411163"/>
            <a:ext cx="4344988" cy="64468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2923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7B62B-8832-4A3D-9DA2-97AAB099AB07}"/>
              </a:ext>
            </a:extLst>
          </p:cNvPr>
          <p:cNvSpPr>
            <a:spLocks noGrp="1"/>
          </p:cNvSpPr>
          <p:nvPr>
            <p:ph sz="quarter" idx="4"/>
          </p:nvPr>
        </p:nvSpPr>
        <p:spPr>
          <a:xfrm>
            <a:off x="539016" y="577516"/>
            <a:ext cx="10964014" cy="6968691"/>
          </a:xfrm>
        </p:spPr>
        <p:txBody>
          <a:bodyPr>
            <a:normAutofit fontScale="40000" lnSpcReduction="20000"/>
          </a:bodyPr>
          <a:lstStyle/>
          <a:p>
            <a:pPr marL="0" indent="0">
              <a:lnSpc>
                <a:spcPct val="170000"/>
              </a:lnSpc>
              <a:buNone/>
            </a:pPr>
            <a:r>
              <a:rPr lang="en-US" sz="3500" b="1" dirty="0">
                <a:latin typeface="Arial" panose="020B0604020202020204" pitchFamily="34" charset="0"/>
                <a:cs typeface="Arial" panose="020B0604020202020204" pitchFamily="34" charset="0"/>
              </a:rPr>
              <a:t>4. Channel Performance</a:t>
            </a:r>
          </a:p>
          <a:p>
            <a:pPr>
              <a:lnSpc>
                <a:spcPct val="170000"/>
              </a:lnSpc>
              <a:buFont typeface="Arial" panose="020B0604020202020204" pitchFamily="34" charset="0"/>
              <a:buChar char="•"/>
            </a:pPr>
            <a:r>
              <a:rPr lang="en-US" sz="3500" dirty="0">
                <a:latin typeface="Arial" panose="020B0604020202020204" pitchFamily="34" charset="0"/>
                <a:cs typeface="Arial" panose="020B0604020202020204" pitchFamily="34" charset="0"/>
              </a:rPr>
              <a:t>Online channels are more profitable across all categories, especially Toys (38.5K profit online vs. 3.5K offline).</a:t>
            </a:r>
          </a:p>
          <a:p>
            <a:pPr>
              <a:lnSpc>
                <a:spcPct val="170000"/>
              </a:lnSpc>
              <a:buFont typeface="Arial" panose="020B0604020202020204" pitchFamily="34" charset="0"/>
              <a:buChar char="•"/>
            </a:pPr>
            <a:r>
              <a:rPr lang="en-US" sz="3500" dirty="0">
                <a:latin typeface="Arial" panose="020B0604020202020204" pitchFamily="34" charset="0"/>
                <a:cs typeface="Arial" panose="020B0604020202020204" pitchFamily="34" charset="0"/>
              </a:rPr>
              <a:t>Old-aged and middle-aged groups prefer offline, while younger segments lean toward online — critical for targeting and UX design.</a:t>
            </a:r>
          </a:p>
          <a:p>
            <a:pPr marL="0" indent="0">
              <a:lnSpc>
                <a:spcPct val="170000"/>
              </a:lnSpc>
              <a:buNone/>
            </a:pPr>
            <a:r>
              <a:rPr lang="en-US" sz="3500" b="1" dirty="0">
                <a:latin typeface="Arial" panose="020B0604020202020204" pitchFamily="34" charset="0"/>
                <a:cs typeface="Arial" panose="020B0604020202020204" pitchFamily="34" charset="0"/>
              </a:rPr>
              <a:t>5. Customer Loyalty</a:t>
            </a:r>
          </a:p>
          <a:p>
            <a:pPr>
              <a:lnSpc>
                <a:spcPct val="170000"/>
              </a:lnSpc>
              <a:buFont typeface="Arial" panose="020B0604020202020204" pitchFamily="34" charset="0"/>
              <a:buChar char="•"/>
            </a:pPr>
            <a:r>
              <a:rPr lang="en-US" sz="3500" dirty="0">
                <a:latin typeface="Arial" panose="020B0604020202020204" pitchFamily="34" charset="0"/>
                <a:cs typeface="Arial" panose="020B0604020202020204" pitchFamily="34" charset="0"/>
              </a:rPr>
              <a:t>Only 33.5% of customers are loyal, while 30.91% are at risk, highlighting an opportunity for retention campaigns.</a:t>
            </a:r>
          </a:p>
          <a:p>
            <a:pPr>
              <a:lnSpc>
                <a:spcPct val="170000"/>
              </a:lnSpc>
              <a:buFont typeface="Arial" panose="020B0604020202020204" pitchFamily="34" charset="0"/>
              <a:buChar char="•"/>
            </a:pPr>
            <a:r>
              <a:rPr lang="en-US" sz="3500" dirty="0">
                <a:latin typeface="Arial" panose="020B0604020202020204" pitchFamily="34" charset="0"/>
                <a:cs typeface="Arial" panose="020B0604020202020204" pitchFamily="34" charset="0"/>
              </a:rPr>
              <a:t>The new customer base is 35.58%, suggesting strong acquisition but weak conversion to loyal users.</a:t>
            </a:r>
          </a:p>
          <a:p>
            <a:pPr marL="0" indent="0">
              <a:lnSpc>
                <a:spcPct val="170000"/>
              </a:lnSpc>
              <a:buNone/>
            </a:pPr>
            <a:r>
              <a:rPr lang="en-US" sz="3500" b="1" dirty="0">
                <a:latin typeface="Arial" panose="020B0604020202020204" pitchFamily="34" charset="0"/>
                <a:cs typeface="Arial" panose="020B0604020202020204" pitchFamily="34" charset="0"/>
              </a:rPr>
              <a:t>6. Campaign Performance</a:t>
            </a:r>
          </a:p>
          <a:p>
            <a:pPr>
              <a:lnSpc>
                <a:spcPct val="170000"/>
              </a:lnSpc>
              <a:buFont typeface="Arial" panose="020B0604020202020204" pitchFamily="34" charset="0"/>
              <a:buChar char="•"/>
            </a:pPr>
            <a:r>
              <a:rPr lang="en-US" sz="3500" dirty="0">
                <a:latin typeface="Arial" panose="020B0604020202020204" pitchFamily="34" charset="0"/>
                <a:cs typeface="Arial" panose="020B0604020202020204" pitchFamily="34" charset="0"/>
              </a:rPr>
              <a:t>Campaigns 5088 and 5017 deliver the highest ROI, while others show lower returns, indicating where to reallocate marketing spend.</a:t>
            </a:r>
          </a:p>
          <a:p>
            <a:pPr>
              <a:lnSpc>
                <a:spcPct val="170000"/>
              </a:lnSpc>
              <a:buFont typeface="Arial" panose="020B0604020202020204" pitchFamily="34" charset="0"/>
              <a:buChar char="•"/>
            </a:pPr>
            <a:r>
              <a:rPr lang="en-US" sz="3500" dirty="0">
                <a:latin typeface="Arial" panose="020B0604020202020204" pitchFamily="34" charset="0"/>
                <a:cs typeface="Arial" panose="020B0604020202020204" pitchFamily="34" charset="0"/>
              </a:rPr>
              <a:t>Campaigns with high spend but low attributed revenue (e.g., 5004, 5033) are inefficient.</a:t>
            </a:r>
          </a:p>
          <a:p>
            <a:pPr marL="0" indent="0">
              <a:lnSpc>
                <a:spcPct val="170000"/>
              </a:lnSpc>
              <a:buNone/>
            </a:pPr>
            <a:r>
              <a:rPr lang="en-US" sz="3500" b="1" dirty="0">
                <a:latin typeface="Arial" panose="020B0604020202020204" pitchFamily="34" charset="0"/>
                <a:cs typeface="Arial" panose="020B0604020202020204" pitchFamily="34" charset="0"/>
              </a:rPr>
              <a:t>7. Category-Channel Profitability Matrix</a:t>
            </a:r>
          </a:p>
          <a:p>
            <a:pPr>
              <a:lnSpc>
                <a:spcPct val="170000"/>
              </a:lnSpc>
              <a:buFont typeface="Arial" panose="020B0604020202020204" pitchFamily="34" charset="0"/>
              <a:buChar char="•"/>
            </a:pPr>
            <a:r>
              <a:rPr lang="en-US" sz="3500" dirty="0">
                <a:latin typeface="Arial" panose="020B0604020202020204" pitchFamily="34" charset="0"/>
                <a:cs typeface="Arial" panose="020B0604020202020204" pitchFamily="34" charset="0"/>
              </a:rPr>
              <a:t>Toys (Online) are highly profitable.</a:t>
            </a:r>
          </a:p>
          <a:p>
            <a:pPr>
              <a:lnSpc>
                <a:spcPct val="170000"/>
              </a:lnSpc>
              <a:buFont typeface="Arial" panose="020B0604020202020204" pitchFamily="34" charset="0"/>
              <a:buChar char="•"/>
            </a:pPr>
            <a:r>
              <a:rPr lang="en-US" sz="3500" dirty="0">
                <a:latin typeface="Arial" panose="020B0604020202020204" pitchFamily="34" charset="0"/>
                <a:cs typeface="Arial" panose="020B0604020202020204" pitchFamily="34" charset="0"/>
              </a:rPr>
              <a:t>Home category incurs losses on both channels.</a:t>
            </a:r>
          </a:p>
          <a:p>
            <a:pPr>
              <a:lnSpc>
                <a:spcPct val="170000"/>
              </a:lnSpc>
              <a:buFont typeface="Arial" panose="020B0604020202020204" pitchFamily="34" charset="0"/>
              <a:buChar char="•"/>
            </a:pPr>
            <a:r>
              <a:rPr lang="en-US" sz="3500" dirty="0">
                <a:latin typeface="Arial" panose="020B0604020202020204" pitchFamily="34" charset="0"/>
                <a:cs typeface="Arial" panose="020B0604020202020204" pitchFamily="34" charset="0"/>
              </a:rPr>
              <a:t>Clothing struggles offline (1.9K profit), but shows potential online (6K profit).</a:t>
            </a:r>
          </a:p>
          <a:p>
            <a:endParaRPr lang="en-IN" dirty="0"/>
          </a:p>
        </p:txBody>
      </p:sp>
      <p:sp>
        <p:nvSpPr>
          <p:cNvPr id="4" name="Slide Number Placeholder 3">
            <a:extLst>
              <a:ext uri="{FF2B5EF4-FFF2-40B4-BE49-F238E27FC236}">
                <a16:creationId xmlns:a16="http://schemas.microsoft.com/office/drawing/2014/main" id="{4A6BF5D8-D1EA-478F-A048-74133A0F4F1A}"/>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949679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BAC5CF9-AEB8-49BE-BA5E-D282FD7002F9}"/>
              </a:ext>
            </a:extLst>
          </p:cNvPr>
          <p:cNvPicPr>
            <a:picLocks noGrp="1" noChangeAspect="1"/>
          </p:cNvPicPr>
          <p:nvPr>
            <p:ph sz="quarter" idx="4"/>
          </p:nvPr>
        </p:nvPicPr>
        <p:blipFill>
          <a:blip r:embed="rId2"/>
          <a:stretch>
            <a:fillRect/>
          </a:stretch>
        </p:blipFill>
        <p:spPr>
          <a:xfrm>
            <a:off x="1147983" y="745807"/>
            <a:ext cx="9688593" cy="4981225"/>
          </a:xfrm>
        </p:spPr>
      </p:pic>
      <p:sp>
        <p:nvSpPr>
          <p:cNvPr id="4" name="Slide Number Placeholder 3">
            <a:extLst>
              <a:ext uri="{FF2B5EF4-FFF2-40B4-BE49-F238E27FC236}">
                <a16:creationId xmlns:a16="http://schemas.microsoft.com/office/drawing/2014/main" id="{AE756B10-A31C-4202-B5A4-4F2ED0829131}"/>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
        <p:nvSpPr>
          <p:cNvPr id="7" name="TextBox 6">
            <a:extLst>
              <a:ext uri="{FF2B5EF4-FFF2-40B4-BE49-F238E27FC236}">
                <a16:creationId xmlns:a16="http://schemas.microsoft.com/office/drawing/2014/main" id="{9448A98E-46DE-4D19-AB13-920260D53FB2}"/>
              </a:ext>
            </a:extLst>
          </p:cNvPr>
          <p:cNvSpPr txBox="1"/>
          <p:nvPr/>
        </p:nvSpPr>
        <p:spPr>
          <a:xfrm>
            <a:off x="4417996" y="5927527"/>
            <a:ext cx="4119613" cy="369332"/>
          </a:xfrm>
          <a:prstGeom prst="rect">
            <a:avLst/>
          </a:prstGeom>
          <a:noFill/>
        </p:spPr>
        <p:txBody>
          <a:bodyPr wrap="square" rtlCol="0">
            <a:spAutoFit/>
          </a:bodyPr>
          <a:lstStyle/>
          <a:p>
            <a:r>
              <a:rPr lang="en-US" dirty="0">
                <a:solidFill>
                  <a:srgbClr val="202C8F"/>
                </a:solidFill>
              </a:rPr>
              <a:t>Figure 1.1.Dashboard snippet</a:t>
            </a:r>
            <a:endParaRPr lang="en-IN" dirty="0">
              <a:solidFill>
                <a:srgbClr val="202C8F"/>
              </a:solidFill>
            </a:endParaRPr>
          </a:p>
        </p:txBody>
      </p:sp>
    </p:spTree>
    <p:extLst>
      <p:ext uri="{BB962C8B-B14F-4D97-AF65-F5344CB8AC3E}">
        <p14:creationId xmlns:p14="http://schemas.microsoft.com/office/powerpoint/2010/main" val="132586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623663" y="107430"/>
            <a:ext cx="7043617" cy="699537"/>
          </a:xfrm>
        </p:spPr>
        <p:txBody>
          <a:bodyPr/>
          <a:lstStyle/>
          <a:p>
            <a:pPr>
              <a:lnSpc>
                <a:spcPct val="150000"/>
              </a:lnSpc>
            </a:pPr>
            <a:r>
              <a:rPr lang="en-IN" sz="2800" dirty="0">
                <a:cs typeface="Arial" panose="020B0604020202020204" pitchFamily="34" charset="0"/>
              </a:rPr>
              <a:t>Key Findings &amp; Insights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666557" y="1021305"/>
            <a:ext cx="7888152" cy="2135056"/>
          </a:xfrm>
        </p:spPr>
        <p:txBody>
          <a:bodyPr>
            <a:normAutofit/>
          </a:bodyPr>
          <a:lstStyle/>
          <a:p>
            <a:pPr marL="342900" indent="-342900">
              <a:lnSpc>
                <a:spcPct val="160000"/>
              </a:lnSpc>
              <a:buFont typeface="Wingdings" panose="05000000000000000000" pitchFamily="2" charset="2"/>
              <a:buChar char="ü"/>
            </a:pPr>
            <a:r>
              <a:rPr lang="en-US" sz="1600" dirty="0">
                <a:latin typeface="Arial" panose="020B0604020202020204" pitchFamily="34" charset="0"/>
                <a:cs typeface="Arial" panose="020B0604020202020204" pitchFamily="34" charset="0"/>
              </a:rPr>
              <a:t>Online channels outperform offline in both revenue and margin</a:t>
            </a:r>
          </a:p>
          <a:p>
            <a:pPr marL="342900" indent="-342900">
              <a:lnSpc>
                <a:spcPct val="160000"/>
              </a:lnSpc>
              <a:buFont typeface="Wingdings" panose="05000000000000000000" pitchFamily="2" charset="2"/>
              <a:buChar char="ü"/>
            </a:pPr>
            <a:r>
              <a:rPr lang="en-US" sz="1600" dirty="0">
                <a:latin typeface="Arial" panose="020B0604020202020204" pitchFamily="34" charset="0"/>
                <a:cs typeface="Arial" panose="020B0604020202020204" pitchFamily="34" charset="0"/>
              </a:rPr>
              <a:t>Major losses from Home and Clothing in offline sales</a:t>
            </a:r>
          </a:p>
          <a:p>
            <a:pPr marL="342900" indent="-342900">
              <a:lnSpc>
                <a:spcPct val="160000"/>
              </a:lnSpc>
              <a:buFont typeface="Wingdings" panose="05000000000000000000" pitchFamily="2" charset="2"/>
              <a:buChar char="ü"/>
            </a:pPr>
            <a:r>
              <a:rPr lang="en-US" sz="1600" dirty="0">
                <a:latin typeface="Arial" panose="020B0604020202020204" pitchFamily="34" charset="0"/>
                <a:cs typeface="Arial" panose="020B0604020202020204" pitchFamily="34" charset="0"/>
              </a:rPr>
              <a:t>Young and adult customers prefer online; older customers prefer offline</a:t>
            </a:r>
          </a:p>
          <a:p>
            <a:pPr marL="342900" indent="-342900">
              <a:lnSpc>
                <a:spcPct val="160000"/>
              </a:lnSpc>
              <a:buFont typeface="Wingdings" panose="05000000000000000000" pitchFamily="2" charset="2"/>
              <a:buChar char="ü"/>
            </a:pPr>
            <a:r>
              <a:rPr lang="en-US" sz="1600" dirty="0">
                <a:latin typeface="Arial" panose="020B0604020202020204" pitchFamily="34" charset="0"/>
                <a:cs typeface="Arial" panose="020B0604020202020204" pitchFamily="34" charset="0"/>
              </a:rPr>
              <a:t>Best campaigns: 5088 and 5017; Worst: 5004 and 5033</a:t>
            </a:r>
          </a:p>
          <a:p>
            <a:pPr marL="342900" indent="-342900">
              <a:lnSpc>
                <a:spcPct val="160000"/>
              </a:lnSpc>
              <a:buFont typeface="Wingdings" panose="05000000000000000000" pitchFamily="2" charset="2"/>
              <a:buChar char="ü"/>
            </a:pPr>
            <a:r>
              <a:rPr lang="en-US" sz="1600" dirty="0">
                <a:latin typeface="Arial" panose="020B0604020202020204" pitchFamily="34" charset="0"/>
                <a:cs typeface="Arial" panose="020B0604020202020204" pitchFamily="34" charset="0"/>
              </a:rPr>
              <a:t>Loyalty status: 33.5% loyal, 30.9% at risk</a:t>
            </a:r>
          </a:p>
          <a:p>
            <a:endParaRPr lang="en-US" sz="1400" dirty="0"/>
          </a:p>
        </p:txBody>
      </p:sp>
      <p:sp>
        <p:nvSpPr>
          <p:cNvPr id="6" name="TextBox 5">
            <a:extLst>
              <a:ext uri="{FF2B5EF4-FFF2-40B4-BE49-F238E27FC236}">
                <a16:creationId xmlns:a16="http://schemas.microsoft.com/office/drawing/2014/main" id="{C012C0A3-209E-4CBB-99F7-02CD039F891C}"/>
              </a:ext>
            </a:extLst>
          </p:cNvPr>
          <p:cNvSpPr txBox="1"/>
          <p:nvPr/>
        </p:nvSpPr>
        <p:spPr>
          <a:xfrm>
            <a:off x="3666557" y="4207056"/>
            <a:ext cx="7802364" cy="1933863"/>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sz="1600" dirty="0">
                <a:solidFill>
                  <a:srgbClr val="202C8F"/>
                </a:solidFill>
                <a:latin typeface="Arial" panose="020B0604020202020204" pitchFamily="34" charset="0"/>
                <a:cs typeface="Arial" panose="020B0604020202020204" pitchFamily="34" charset="0"/>
              </a:rPr>
              <a:t>Revise pricing/discount strategies to improve the overall profit margin.</a:t>
            </a:r>
          </a:p>
          <a:p>
            <a:pPr marL="285750" indent="-285750">
              <a:lnSpc>
                <a:spcPct val="150000"/>
              </a:lnSpc>
              <a:buFont typeface="Wingdings" panose="05000000000000000000" pitchFamily="2" charset="2"/>
              <a:buChar char="ü"/>
            </a:pPr>
            <a:r>
              <a:rPr lang="en-US" sz="1600" dirty="0">
                <a:solidFill>
                  <a:srgbClr val="202C8F"/>
                </a:solidFill>
                <a:latin typeface="Arial" panose="020B0604020202020204" pitchFamily="34" charset="0"/>
                <a:cs typeface="Arial" panose="020B0604020202020204" pitchFamily="34" charset="0"/>
              </a:rPr>
              <a:t>Focus on online marketing for young and adult segments</a:t>
            </a:r>
          </a:p>
          <a:p>
            <a:pPr marL="285750" indent="-285750">
              <a:lnSpc>
                <a:spcPct val="150000"/>
              </a:lnSpc>
              <a:buFont typeface="Wingdings" panose="05000000000000000000" pitchFamily="2" charset="2"/>
              <a:buChar char="ü"/>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Reallocate marketing budget toward high-ROI campaigns like 5088 and 5017</a:t>
            </a:r>
            <a:r>
              <a:rPr lang="en-US" sz="1600" dirty="0">
                <a:solidFill>
                  <a:srgbClr val="202C8F"/>
                </a:solidFill>
                <a:latin typeface="Arial" panose="020B0604020202020204" pitchFamily="34" charset="0"/>
                <a:cs typeface="Arial" panose="020B0604020202020204" pitchFamily="34" charset="0"/>
              </a:rPr>
              <a:t> </a:t>
            </a:r>
          </a:p>
          <a:p>
            <a:pPr marL="285750" indent="-285750">
              <a:lnSpc>
                <a:spcPct val="150000"/>
              </a:lnSpc>
              <a:buFont typeface="Wingdings" panose="05000000000000000000" pitchFamily="2" charset="2"/>
              <a:buChar char="ü"/>
            </a:pPr>
            <a:r>
              <a:rPr lang="en-US" sz="1600" dirty="0">
                <a:solidFill>
                  <a:srgbClr val="202C8F"/>
                </a:solidFill>
                <a:latin typeface="Arial" panose="020B0604020202020204" pitchFamily="34" charset="0"/>
                <a:cs typeface="Arial" panose="020B0604020202020204" pitchFamily="34" charset="0"/>
              </a:rPr>
              <a:t>Retarget lapsed or at-risk customers with loyalty programs or personalized offers.</a:t>
            </a:r>
          </a:p>
          <a:p>
            <a:pPr marL="285750" indent="-285750">
              <a:lnSpc>
                <a:spcPct val="150000"/>
              </a:lnSpc>
              <a:buFont typeface="Wingdings" panose="05000000000000000000" pitchFamily="2" charset="2"/>
              <a:buChar char="ü"/>
            </a:pPr>
            <a:r>
              <a:rPr lang="en-US" sz="1600" dirty="0">
                <a:solidFill>
                  <a:srgbClr val="202C8F"/>
                </a:solidFill>
                <a:latin typeface="Arial" panose="020B0604020202020204" pitchFamily="34" charset="0"/>
                <a:cs typeface="Arial" panose="020B0604020202020204" pitchFamily="34" charset="0"/>
              </a:rPr>
              <a:t> Improve Home category offerings, especially in offline channels.</a:t>
            </a:r>
          </a:p>
        </p:txBody>
      </p:sp>
      <p:sp>
        <p:nvSpPr>
          <p:cNvPr id="9" name="Rectangle 3">
            <a:extLst>
              <a:ext uri="{FF2B5EF4-FFF2-40B4-BE49-F238E27FC236}">
                <a16:creationId xmlns:a16="http://schemas.microsoft.com/office/drawing/2014/main" id="{5CACB2B3-445D-4072-8981-80037F94458C}"/>
              </a:ext>
            </a:extLst>
          </p:cNvPr>
          <p:cNvSpPr>
            <a:spLocks noChangeArrowheads="1"/>
          </p:cNvSpPr>
          <p:nvPr/>
        </p:nvSpPr>
        <p:spPr bwMode="auto">
          <a:xfrm>
            <a:off x="0" y="399066"/>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54C68F4-0E5D-4A26-B092-48B5924025C7}"/>
              </a:ext>
            </a:extLst>
          </p:cNvPr>
          <p:cNvSpPr txBox="1"/>
          <p:nvPr/>
        </p:nvSpPr>
        <p:spPr>
          <a:xfrm>
            <a:off x="3623663" y="3380625"/>
            <a:ext cx="8003655" cy="671722"/>
          </a:xfrm>
          <a:prstGeom prst="rect">
            <a:avLst/>
          </a:prstGeom>
          <a:noFill/>
        </p:spPr>
        <p:txBody>
          <a:bodyPr wrap="square">
            <a:spAutoFit/>
          </a:bodyPr>
          <a:lstStyle/>
          <a:p>
            <a:pPr>
              <a:lnSpc>
                <a:spcPct val="150000"/>
              </a:lnSpc>
            </a:pPr>
            <a:r>
              <a:rPr lang="en-IN" sz="2800" b="1" dirty="0">
                <a:solidFill>
                  <a:srgbClr val="202C8F"/>
                </a:solidFill>
                <a:latin typeface="+mj-lt"/>
                <a:cs typeface="Arial" panose="020B0604020202020204" pitchFamily="34" charset="0"/>
              </a:rPr>
              <a:t>CONCLUSION &amp; RECOMMENDATIONS</a:t>
            </a:r>
            <a:endParaRPr lang="en-US" sz="2800" b="1" dirty="0">
              <a:solidFill>
                <a:srgbClr val="202C8F"/>
              </a:solidFill>
              <a:latin typeface="+mj-lt"/>
              <a:cs typeface="Arial" panose="020B0604020202020204" pitchFamily="34" charset="0"/>
            </a:endParaRPr>
          </a:p>
        </p:txBody>
      </p:sp>
    </p:spTree>
    <p:extLst>
      <p:ext uri="{BB962C8B-B14F-4D97-AF65-F5344CB8AC3E}">
        <p14:creationId xmlns:p14="http://schemas.microsoft.com/office/powerpoint/2010/main" val="113171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442611"/>
            <a:ext cx="6583680" cy="1531357"/>
          </a:xfrm>
        </p:spPr>
        <p:txBody>
          <a:bodyPr/>
          <a:lstStyle/>
          <a:p>
            <a:r>
              <a:rPr lang="en-US" dirty="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91402" y="2295625"/>
            <a:ext cx="6583680" cy="3207344"/>
          </a:xfrm>
        </p:spPr>
        <p:txBody>
          <a:bodyPr>
            <a:normAutofit fontScale="92500" lnSpcReduction="20000"/>
          </a:bodyPr>
          <a:lstStyle/>
          <a:p>
            <a:pPr marL="285750" indent="-285750">
              <a:lnSpc>
                <a:spcPct val="150000"/>
              </a:lnSpc>
              <a:buFont typeface="Wingdings" panose="05000000000000000000" pitchFamily="2" charset="2"/>
              <a:buChar char="Ø"/>
            </a:pPr>
            <a:r>
              <a:rPr lang="en-IN" sz="2400" dirty="0">
                <a:latin typeface="Arial" panose="020B0604020202020204" pitchFamily="34" charset="0"/>
                <a:cs typeface="Arial" panose="020B0604020202020204" pitchFamily="34" charset="0"/>
              </a:rPr>
              <a:t>Project Overview</a:t>
            </a:r>
          </a:p>
          <a:p>
            <a:pPr marL="285750" indent="-285750">
              <a:lnSpc>
                <a:spcPct val="150000"/>
              </a:lnSpc>
              <a:buFont typeface="Wingdings" panose="05000000000000000000" pitchFamily="2" charset="2"/>
              <a:buChar char="Ø"/>
            </a:pPr>
            <a:r>
              <a:rPr lang="en-IN" sz="2400" dirty="0">
                <a:latin typeface="Arial" panose="020B0604020202020204" pitchFamily="34" charset="0"/>
                <a:cs typeface="Arial" panose="020B0604020202020204" pitchFamily="34" charset="0"/>
              </a:rPr>
              <a:t>Tools &amp; Technologies Used</a:t>
            </a:r>
          </a:p>
          <a:p>
            <a:pPr marL="285750" indent="-285750">
              <a:lnSpc>
                <a:spcPct val="150000"/>
              </a:lnSpc>
              <a:buFont typeface="Wingdings" panose="05000000000000000000" pitchFamily="2" charset="2"/>
              <a:buChar char="Ø"/>
            </a:pPr>
            <a:r>
              <a:rPr lang="en-IN" sz="2400" dirty="0">
                <a:latin typeface="Arial" panose="020B0604020202020204" pitchFamily="34" charset="0"/>
                <a:cs typeface="Arial" panose="020B0604020202020204" pitchFamily="34" charset="0"/>
              </a:rPr>
              <a:t>Dataset Description</a:t>
            </a:r>
          </a:p>
          <a:p>
            <a:pPr marL="285750" indent="-285750">
              <a:lnSpc>
                <a:spcPct val="150000"/>
              </a:lnSpc>
              <a:buFont typeface="Wingdings" panose="05000000000000000000" pitchFamily="2" charset="2"/>
              <a:buChar char="Ø"/>
            </a:pPr>
            <a:r>
              <a:rPr lang="en-IN" sz="2400" dirty="0">
                <a:latin typeface="Arial" panose="020B0604020202020204" pitchFamily="34" charset="0"/>
                <a:cs typeface="Arial" panose="020B0604020202020204" pitchFamily="34" charset="0"/>
              </a:rPr>
              <a:t>Data </a:t>
            </a:r>
            <a:r>
              <a:rPr lang="en-IN" sz="2400" dirty="0" err="1">
                <a:latin typeface="Arial" panose="020B0604020202020204" pitchFamily="34" charset="0"/>
                <a:cs typeface="Arial" panose="020B0604020202020204" pitchFamily="34" charset="0"/>
              </a:rPr>
              <a:t>Preprocessing</a:t>
            </a:r>
            <a:endParaRPr lang="en-IN" sz="24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IN" sz="2400" dirty="0">
                <a:latin typeface="Arial" panose="020B0604020202020204" pitchFamily="34" charset="0"/>
                <a:cs typeface="Arial" panose="020B0604020202020204" pitchFamily="34" charset="0"/>
              </a:rPr>
              <a:t>Exploratory Data Analysis (EDA)</a:t>
            </a:r>
          </a:p>
          <a:p>
            <a:pPr marL="285750" indent="-285750">
              <a:lnSpc>
                <a:spcPct val="150000"/>
              </a:lnSpc>
              <a:buFont typeface="Wingdings" panose="05000000000000000000" pitchFamily="2" charset="2"/>
              <a:buChar char="Ø"/>
            </a:pPr>
            <a:r>
              <a:rPr lang="en-IN" sz="2400" dirty="0">
                <a:latin typeface="Arial" panose="020B0604020202020204" pitchFamily="34" charset="0"/>
                <a:cs typeface="Arial" panose="020B0604020202020204" pitchFamily="34" charset="0"/>
              </a:rPr>
              <a:t>Key Findings &amp; Insights</a:t>
            </a:r>
          </a:p>
          <a:p>
            <a:pPr marL="285750" indent="-285750">
              <a:lnSpc>
                <a:spcPct val="150000"/>
              </a:lnSpc>
              <a:buFont typeface="Wingdings" panose="05000000000000000000" pitchFamily="2" charset="2"/>
              <a:buChar char="Ø"/>
            </a:pPr>
            <a:r>
              <a:rPr lang="en-IN" sz="2400" dirty="0">
                <a:latin typeface="Arial" panose="020B0604020202020204" pitchFamily="34" charset="0"/>
                <a:cs typeface="Arial" panose="020B0604020202020204" pitchFamily="34" charset="0"/>
              </a:rPr>
              <a:t>Conclusion &amp; Recommendations</a:t>
            </a: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37748" y="575148"/>
            <a:ext cx="7965461" cy="994164"/>
          </a:xfrm>
        </p:spPr>
        <p:txBody>
          <a:bodyPr/>
          <a:lstStyle/>
          <a:p>
            <a:r>
              <a:rPr lang="en-US" sz="3200" b="0" dirty="0"/>
              <a:t>Project Overview</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37148" y="1731382"/>
            <a:ext cx="8253380" cy="1859688"/>
          </a:xfrm>
        </p:spPr>
        <p:txBody>
          <a:bodyPr>
            <a:normAutofit fontScale="85000" lnSpcReduction="10000"/>
          </a:bodyPr>
          <a:lstStyle/>
          <a:p>
            <a:pPr>
              <a:lnSpc>
                <a:spcPct val="150000"/>
              </a:lnSpc>
              <a:buFont typeface="Wingdings" panose="05000000000000000000" pitchFamily="2" charset="2"/>
              <a:buChar char="§"/>
            </a:pPr>
            <a:r>
              <a:rPr lang="en-US" sz="1900" dirty="0">
                <a:latin typeface="Arial" panose="020B0604020202020204" pitchFamily="34" charset="0"/>
                <a:cs typeface="Arial" panose="020B0604020202020204" pitchFamily="34" charset="0"/>
              </a:rPr>
              <a:t>This project focuses on analyzing Omni Retail's multichannel sales, customer, product, and campaign data. The aim is to uncover key performance trends, customer behavior, and marketing effectiveness using data analytics and visualization tools. By leveraging both Python and Power BI, the analysis provides actionable insights to improve revenue, margins, and customer engagement.</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
        <p:nvSpPr>
          <p:cNvPr id="6" name="TextBox 5">
            <a:extLst>
              <a:ext uri="{FF2B5EF4-FFF2-40B4-BE49-F238E27FC236}">
                <a16:creationId xmlns:a16="http://schemas.microsoft.com/office/drawing/2014/main" id="{83D18F06-FD8E-443A-B96F-A6CF24A3D9D9}"/>
              </a:ext>
            </a:extLst>
          </p:cNvPr>
          <p:cNvSpPr txBox="1"/>
          <p:nvPr/>
        </p:nvSpPr>
        <p:spPr>
          <a:xfrm>
            <a:off x="3437147" y="3693369"/>
            <a:ext cx="6813757" cy="523220"/>
          </a:xfrm>
          <a:prstGeom prst="rect">
            <a:avLst/>
          </a:prstGeom>
          <a:noFill/>
        </p:spPr>
        <p:txBody>
          <a:bodyPr wrap="square">
            <a:spAutoFit/>
          </a:bodyPr>
          <a:lstStyle/>
          <a:p>
            <a:r>
              <a:rPr lang="en-IN" sz="2800" dirty="0">
                <a:solidFill>
                  <a:srgbClr val="202C8F"/>
                </a:solidFill>
                <a:latin typeface="+mj-lt"/>
              </a:rPr>
              <a:t>TOOLS &amp; TECHNOLOGIES USED</a:t>
            </a:r>
          </a:p>
        </p:txBody>
      </p:sp>
      <p:sp>
        <p:nvSpPr>
          <p:cNvPr id="9" name="TextBox 8">
            <a:extLst>
              <a:ext uri="{FF2B5EF4-FFF2-40B4-BE49-F238E27FC236}">
                <a16:creationId xmlns:a16="http://schemas.microsoft.com/office/drawing/2014/main" id="{90667053-0D10-4C85-B93D-3BD0779D1FFF}"/>
              </a:ext>
            </a:extLst>
          </p:cNvPr>
          <p:cNvSpPr txBox="1"/>
          <p:nvPr/>
        </p:nvSpPr>
        <p:spPr>
          <a:xfrm>
            <a:off x="3460566" y="4318888"/>
            <a:ext cx="7965460" cy="2215991"/>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sz="1600" dirty="0">
                <a:solidFill>
                  <a:srgbClr val="202C8F"/>
                </a:solidFill>
                <a:latin typeface="Arial" panose="020B0604020202020204" pitchFamily="34" charset="0"/>
                <a:cs typeface="Arial" panose="020B0604020202020204" pitchFamily="34" charset="0"/>
              </a:rPr>
              <a:t>Python (Pandas, NumPy, Matplotlib, Seaborn)</a:t>
            </a:r>
          </a:p>
          <a:p>
            <a:pPr marL="285750" indent="-285750">
              <a:lnSpc>
                <a:spcPct val="150000"/>
              </a:lnSpc>
              <a:buFont typeface="Wingdings" panose="05000000000000000000" pitchFamily="2" charset="2"/>
              <a:buChar char="§"/>
            </a:pPr>
            <a:r>
              <a:rPr lang="en-IN" sz="1600" dirty="0">
                <a:solidFill>
                  <a:srgbClr val="202C8F"/>
                </a:solidFill>
                <a:latin typeface="Arial" panose="020B0604020202020204" pitchFamily="34" charset="0"/>
                <a:cs typeface="Arial" panose="020B0604020202020204" pitchFamily="34" charset="0"/>
              </a:rPr>
              <a:t>Power BI</a:t>
            </a:r>
          </a:p>
          <a:p>
            <a:pPr marL="285750" indent="-285750">
              <a:lnSpc>
                <a:spcPct val="150000"/>
              </a:lnSpc>
              <a:buFont typeface="Wingdings" panose="05000000000000000000" pitchFamily="2" charset="2"/>
              <a:buChar char="§"/>
            </a:pPr>
            <a:r>
              <a:rPr lang="en-IN" sz="1600" dirty="0" err="1">
                <a:solidFill>
                  <a:srgbClr val="202C8F"/>
                </a:solidFill>
                <a:latin typeface="Arial" panose="020B0604020202020204" pitchFamily="34" charset="0"/>
                <a:cs typeface="Arial" panose="020B0604020202020204" pitchFamily="34" charset="0"/>
              </a:rPr>
              <a:t>Jupyter</a:t>
            </a:r>
            <a:r>
              <a:rPr lang="en-IN" sz="1600" dirty="0">
                <a:solidFill>
                  <a:srgbClr val="202C8F"/>
                </a:solidFill>
                <a:latin typeface="Arial" panose="020B0604020202020204" pitchFamily="34" charset="0"/>
                <a:cs typeface="Arial" panose="020B0604020202020204" pitchFamily="34" charset="0"/>
              </a:rPr>
              <a:t> Notebook</a:t>
            </a:r>
          </a:p>
          <a:p>
            <a:pPr marL="285750" indent="-285750">
              <a:lnSpc>
                <a:spcPct val="150000"/>
              </a:lnSpc>
              <a:buFont typeface="Wingdings" panose="05000000000000000000" pitchFamily="2" charset="2"/>
              <a:buChar char="§"/>
            </a:pPr>
            <a:r>
              <a:rPr lang="en-IN" sz="1600" b="0" dirty="0">
                <a:solidFill>
                  <a:srgbClr val="202C8F"/>
                </a:solidFill>
                <a:effectLst/>
                <a:latin typeface="Arial" panose="020B0604020202020204" pitchFamily="34" charset="0"/>
                <a:cs typeface="Arial" panose="020B0604020202020204" pitchFamily="34" charset="0"/>
              </a:rPr>
              <a:t>VS Code  </a:t>
            </a:r>
            <a:endParaRPr lang="en-IN" sz="1600" dirty="0">
              <a:solidFill>
                <a:srgbClr val="202C8F"/>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n-IN" sz="1600" b="0" dirty="0">
                <a:solidFill>
                  <a:srgbClr val="202C8F"/>
                </a:solidFill>
                <a:effectLst/>
                <a:latin typeface="Arial" panose="020B0604020202020204" pitchFamily="34" charset="0"/>
                <a:cs typeface="Arial" panose="020B0604020202020204" pitchFamily="34" charset="0"/>
              </a:rPr>
              <a:t>CSV (Dataset format)  </a:t>
            </a:r>
            <a:endParaRPr lang="en-IN" sz="1600" dirty="0">
              <a:solidFill>
                <a:srgbClr val="202C8F"/>
              </a:solidFill>
              <a:latin typeface="Arial" panose="020B0604020202020204" pitchFamily="34" charset="0"/>
              <a:cs typeface="Arial" panose="020B0604020202020204" pitchFamily="34" charset="0"/>
            </a:endParaRPr>
          </a:p>
          <a:p>
            <a:pPr marL="285750" indent="-285750">
              <a:buFontTx/>
              <a:buChar char="-"/>
            </a:pPr>
            <a:endParaRPr lang="en-IN"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704567" y="-263545"/>
            <a:ext cx="9879437" cy="980844"/>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rgbClr val="202C8F"/>
                </a:solidFill>
                <a:effectLst/>
                <a:cs typeface="Times New Roman" panose="02020603050405020304" pitchFamily="18" charset="0"/>
              </a:rPr>
              <a:t>DATASET DESCRIPTION</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
        <p:nvSpPr>
          <p:cNvPr id="3" name="Rectangle 1">
            <a:extLst>
              <a:ext uri="{FF2B5EF4-FFF2-40B4-BE49-F238E27FC236}">
                <a16:creationId xmlns:a16="http://schemas.microsoft.com/office/drawing/2014/main" id="{168AA5A8-3D84-4C07-8ECF-778B333B34B9}"/>
              </a:ext>
            </a:extLst>
          </p:cNvPr>
          <p:cNvSpPr>
            <a:spLocks noGrp="1" noChangeArrowheads="1"/>
          </p:cNvSpPr>
          <p:nvPr>
            <p:ph type="body" sz="quarter" idx="13"/>
          </p:nvPr>
        </p:nvSpPr>
        <p:spPr bwMode="auto">
          <a:xfrm>
            <a:off x="1704567" y="919216"/>
            <a:ext cx="10089443"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202C8F"/>
                </a:solidFill>
                <a:effectLst/>
                <a:latin typeface="Arial" panose="020B0604020202020204" pitchFamily="34" charset="0"/>
              </a:rPr>
              <a:t>The analysis is based on four structured datasets that together cover the end-to-end business process: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202C8F"/>
                </a:solidFill>
                <a:effectLst/>
                <a:latin typeface="Arial" panose="020B0604020202020204" pitchFamily="34" charset="0"/>
              </a:rPr>
              <a:t>Sales</a:t>
            </a:r>
            <a:r>
              <a:rPr kumimoji="0" lang="en-US" altLang="en-US" sz="1600" b="0" i="0" u="none" strike="noStrike" cap="none" normalizeH="0" baseline="0" dirty="0">
                <a:ln>
                  <a:noFill/>
                </a:ln>
                <a:solidFill>
                  <a:srgbClr val="202C8F"/>
                </a:solidFill>
                <a:effectLst/>
                <a:latin typeface="Arial" panose="020B0604020202020204" pitchFamily="34" charset="0"/>
              </a:rPr>
              <a:t>, </a:t>
            </a:r>
            <a:r>
              <a:rPr kumimoji="0" lang="en-US" altLang="en-US" sz="1600" b="1" i="0" u="none" strike="noStrike" cap="none" normalizeH="0" baseline="0" dirty="0">
                <a:ln>
                  <a:noFill/>
                </a:ln>
                <a:solidFill>
                  <a:srgbClr val="202C8F"/>
                </a:solidFill>
                <a:effectLst/>
                <a:latin typeface="Arial" panose="020B0604020202020204" pitchFamily="34" charset="0"/>
              </a:rPr>
              <a:t>Customer</a:t>
            </a:r>
            <a:r>
              <a:rPr kumimoji="0" lang="en-US" altLang="en-US" sz="1600" b="0" i="0" u="none" strike="noStrike" cap="none" normalizeH="0" baseline="0" dirty="0">
                <a:ln>
                  <a:noFill/>
                </a:ln>
                <a:solidFill>
                  <a:srgbClr val="202C8F"/>
                </a:solidFill>
                <a:effectLst/>
                <a:latin typeface="Arial" panose="020B0604020202020204" pitchFamily="34" charset="0"/>
              </a:rPr>
              <a:t>, </a:t>
            </a:r>
            <a:r>
              <a:rPr kumimoji="0" lang="en-US" altLang="en-US" sz="1600" b="1" i="0" u="none" strike="noStrike" cap="none" normalizeH="0" baseline="0" dirty="0">
                <a:ln>
                  <a:noFill/>
                </a:ln>
                <a:solidFill>
                  <a:srgbClr val="202C8F"/>
                </a:solidFill>
                <a:effectLst/>
                <a:latin typeface="Arial" panose="020B0604020202020204" pitchFamily="34" charset="0"/>
              </a:rPr>
              <a:t>Product</a:t>
            </a:r>
            <a:r>
              <a:rPr kumimoji="0" lang="en-US" altLang="en-US" sz="1600" b="0" i="0" u="none" strike="noStrike" cap="none" normalizeH="0" baseline="0" dirty="0">
                <a:ln>
                  <a:noFill/>
                </a:ln>
                <a:solidFill>
                  <a:srgbClr val="202C8F"/>
                </a:solidFill>
                <a:effectLst/>
                <a:latin typeface="Arial" panose="020B0604020202020204" pitchFamily="34" charset="0"/>
              </a:rPr>
              <a:t>, and </a:t>
            </a:r>
            <a:r>
              <a:rPr kumimoji="0" lang="en-US" altLang="en-US" sz="1600" b="1" i="0" u="none" strike="noStrike" cap="none" normalizeH="0" baseline="0" dirty="0">
                <a:ln>
                  <a:noFill/>
                </a:ln>
                <a:solidFill>
                  <a:srgbClr val="202C8F"/>
                </a:solidFill>
                <a:effectLst/>
                <a:latin typeface="Arial" panose="020B0604020202020204" pitchFamily="34" charset="0"/>
              </a:rPr>
              <a:t>Marketing Campaign</a:t>
            </a:r>
            <a:r>
              <a:rPr kumimoji="0" lang="en-US" altLang="en-US" sz="1600" b="0" i="0" u="none" strike="noStrike" cap="none" normalizeH="0" baseline="0" dirty="0">
                <a:ln>
                  <a:noFill/>
                </a:ln>
                <a:solidFill>
                  <a:srgbClr val="202C8F"/>
                </a:solidFill>
                <a:effectLst/>
                <a:latin typeface="Arial" panose="020B0604020202020204" pitchFamily="34" charset="0"/>
              </a:rPr>
              <a:t> data.</a:t>
            </a:r>
            <a:endParaRPr kumimoji="0" lang="en-US" altLang="en-US" sz="1600" b="1" i="0" u="none" strike="noStrike" cap="none" normalizeH="0" baseline="0" dirty="0">
              <a:ln>
                <a:noFill/>
              </a:ln>
              <a:solidFill>
                <a:srgbClr val="202C8F"/>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202C8F"/>
                </a:solidFill>
                <a:effectLst/>
                <a:latin typeface="Arial" panose="020B0604020202020204" pitchFamily="34" charset="0"/>
              </a:rPr>
              <a:t>1. Sales Data</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202C8F"/>
                </a:solidFill>
                <a:effectLst/>
                <a:latin typeface="Arial" panose="020B0604020202020204" pitchFamily="34" charset="0"/>
              </a:rPr>
              <a:t>This dataset captures all sales transactions made either online or offline.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202C8F"/>
                </a:solidFill>
                <a:effectLst/>
                <a:latin typeface="Arial" panose="020B0604020202020204" pitchFamily="34" charset="0"/>
              </a:rPr>
              <a:t> It includes: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Order_ID</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 Unique identifier for each transaction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Product_ID</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 Links to the product sold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Store_ID</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 Offline store identifier (if applicable)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Channel: Mode of sale (Online or Offline)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Date: Date of transaction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Quantity_Sold</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 Number of units sold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Unit_Price</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 Selling price per unit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Discount: Discount applied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Customer_ID</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 Unique identifier for the customer</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Revenue: Final revenue generated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999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806DD5-31D2-4FCB-A0F0-E6829047B2DC}"/>
              </a:ext>
            </a:extLst>
          </p:cNvPr>
          <p:cNvSpPr>
            <a:spLocks noGrp="1"/>
          </p:cNvSpPr>
          <p:nvPr>
            <p:ph type="body" sz="quarter" idx="13"/>
          </p:nvPr>
        </p:nvSpPr>
        <p:spPr>
          <a:xfrm>
            <a:off x="2310960" y="553927"/>
            <a:ext cx="9383735" cy="3704266"/>
          </a:xfrm>
        </p:spPr>
        <p:txBody>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202C8F"/>
                </a:solidFill>
                <a:effectLst/>
                <a:latin typeface="Arial" panose="020B0604020202020204" pitchFamily="34" charset="0"/>
                <a:cs typeface="Arial" panose="020B0604020202020204" pitchFamily="34" charset="0"/>
              </a:rPr>
              <a:t>2. Customer Data</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202C8F"/>
                </a:solidFill>
                <a:effectLst/>
                <a:latin typeface="Arial" panose="020B0604020202020204" pitchFamily="34" charset="0"/>
                <a:cs typeface="Arial" panose="020B0604020202020204" pitchFamily="34" charset="0"/>
              </a:rPr>
              <a:t>This dataset gives demographic and behavioral details of customers: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Customer_ID</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 Unique user ID to join with Sales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Gender, Age, Location: Demographics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Signup_Date</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 When the user joined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Preferred_Channel</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 Most used channel by customer</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Loyalty_Status</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 Categorized as Loyal, New, At Risk, etc.</a:t>
            </a:r>
          </a:p>
          <a:p>
            <a:pPr marR="0" lvl="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rgbClr val="202C8F"/>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rgbClr val="202C8F"/>
                </a:solidFill>
                <a:effectLst/>
                <a:latin typeface="Arial" panose="020B0604020202020204" pitchFamily="34" charset="0"/>
                <a:cs typeface="Arial" panose="020B0604020202020204" pitchFamily="34" charset="0"/>
              </a:rPr>
              <a:t>3. Product Data</a:t>
            </a:r>
          </a:p>
          <a:p>
            <a:pPr marR="0" lvl="0" algn="l" defTabSz="914400" rtl="0" eaLnBrk="0" fontAlgn="base" latinLnBrk="0" hangingPunct="0">
              <a:lnSpc>
                <a:spcPct val="150000"/>
              </a:lnSpc>
              <a:spcBef>
                <a:spcPct val="0"/>
              </a:spcBef>
              <a:spcAft>
                <a:spcPct val="0"/>
              </a:spcAft>
              <a:buClrTx/>
              <a:buSzTx/>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Details about each product in the catalog: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Product_ID</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 Primary key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Category: High-level classification (e.g., Electronics, Clothing)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Sub_Category</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 Sub-group within category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Brand: Product brand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Cost_Price</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 Procurement/manufacturing cost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Launch_Date</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 Product launch date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5" name="Slide Number Placeholder 4">
            <a:extLst>
              <a:ext uri="{FF2B5EF4-FFF2-40B4-BE49-F238E27FC236}">
                <a16:creationId xmlns:a16="http://schemas.microsoft.com/office/drawing/2014/main" id="{7BD6B8AD-F4DC-4321-AAA8-2CB086159D8C}"/>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736232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476FB1-271F-409E-8BBC-DAB6CFA19700}"/>
              </a:ext>
            </a:extLst>
          </p:cNvPr>
          <p:cNvSpPr>
            <a:spLocks noGrp="1"/>
          </p:cNvSpPr>
          <p:nvPr>
            <p:ph type="body" sz="quarter" idx="13"/>
          </p:nvPr>
        </p:nvSpPr>
        <p:spPr>
          <a:xfrm>
            <a:off x="2198217" y="1116454"/>
            <a:ext cx="7391305" cy="3704266"/>
          </a:xfrm>
        </p:spPr>
        <p:txBody>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202C8F"/>
                </a:solidFill>
                <a:effectLst/>
                <a:latin typeface="Arial" panose="020B0604020202020204" pitchFamily="34" charset="0"/>
              </a:rPr>
              <a:t>4. Marketing Campaign Data</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i="0" u="none" strike="noStrike" cap="none" normalizeH="0" baseline="0" dirty="0">
                <a:ln>
                  <a:noFill/>
                </a:ln>
                <a:solidFill>
                  <a:srgbClr val="202C8F"/>
                </a:solidFill>
                <a:effectLst/>
                <a:latin typeface="Arial" panose="020B0604020202020204" pitchFamily="34" charset="0"/>
              </a:rPr>
              <a:t>Tracks various campaign efforts: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rgbClr val="202C8F"/>
                </a:solidFill>
                <a:effectLst/>
                <a:latin typeface="Arial" panose="020B0604020202020204" pitchFamily="34" charset="0"/>
              </a:rPr>
              <a:t>Campaign_ID</a:t>
            </a:r>
            <a:r>
              <a:rPr kumimoji="0" lang="en-US" altLang="en-US" sz="1600" i="0" u="none" strike="noStrike" cap="none" normalizeH="0" baseline="0" dirty="0">
                <a:ln>
                  <a:noFill/>
                </a:ln>
                <a:solidFill>
                  <a:srgbClr val="202C8F"/>
                </a:solidFill>
                <a:effectLst/>
                <a:latin typeface="Arial" panose="020B0604020202020204" pitchFamily="34" charset="0"/>
              </a:rPr>
              <a:t>: Unique identifier</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rgbClr val="202C8F"/>
                </a:solidFill>
                <a:effectLst/>
                <a:latin typeface="Arial" panose="020B0604020202020204" pitchFamily="34" charset="0"/>
              </a:rPr>
              <a:t>Start_Date</a:t>
            </a:r>
            <a:r>
              <a:rPr kumimoji="0" lang="en-US" altLang="en-US" sz="1600" i="0" u="none" strike="noStrike" cap="none" normalizeH="0" baseline="0" dirty="0">
                <a:ln>
                  <a:noFill/>
                </a:ln>
                <a:solidFill>
                  <a:srgbClr val="202C8F"/>
                </a:solidFill>
                <a:effectLst/>
                <a:latin typeface="Arial" panose="020B0604020202020204" pitchFamily="34" charset="0"/>
              </a:rPr>
              <a:t>, </a:t>
            </a:r>
            <a:r>
              <a:rPr kumimoji="0" lang="en-US" altLang="en-US" sz="1600" i="0" u="none" strike="noStrike" cap="none" normalizeH="0" baseline="0" dirty="0" err="1">
                <a:ln>
                  <a:noFill/>
                </a:ln>
                <a:solidFill>
                  <a:srgbClr val="202C8F"/>
                </a:solidFill>
                <a:effectLst/>
                <a:latin typeface="Arial" panose="020B0604020202020204" pitchFamily="34" charset="0"/>
              </a:rPr>
              <a:t>End_Date</a:t>
            </a:r>
            <a:r>
              <a:rPr kumimoji="0" lang="en-US" altLang="en-US" sz="1600" i="0" u="none" strike="noStrike" cap="none" normalizeH="0" baseline="0" dirty="0">
                <a:ln>
                  <a:noFill/>
                </a:ln>
                <a:solidFill>
                  <a:srgbClr val="202C8F"/>
                </a:solidFill>
                <a:effectLst/>
                <a:latin typeface="Arial" panose="020B0604020202020204" pitchFamily="34" charset="0"/>
              </a:rPr>
              <a:t>: Campaign timeline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rgbClr val="202C8F"/>
                </a:solidFill>
                <a:effectLst/>
                <a:latin typeface="Arial" panose="020B0604020202020204" pitchFamily="34" charset="0"/>
              </a:rPr>
              <a:t>Channel: Medium used (Online or Offline)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rgbClr val="202C8F"/>
                </a:solidFill>
                <a:effectLst/>
                <a:latin typeface="Arial" panose="020B0604020202020204" pitchFamily="34" charset="0"/>
              </a:rPr>
              <a:t>Spend: Total budget spent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rgbClr val="202C8F"/>
                </a:solidFill>
                <a:effectLst/>
                <a:latin typeface="Arial" panose="020B0604020202020204" pitchFamily="34" charset="0"/>
              </a:rPr>
              <a:t>Targeted_Category</a:t>
            </a:r>
            <a:r>
              <a:rPr kumimoji="0" lang="en-US" altLang="en-US" sz="1600" i="0" u="none" strike="noStrike" cap="none" normalizeH="0" baseline="0" dirty="0">
                <a:ln>
                  <a:noFill/>
                </a:ln>
                <a:solidFill>
                  <a:srgbClr val="202C8F"/>
                </a:solidFill>
                <a:effectLst/>
                <a:latin typeface="Arial" panose="020B0604020202020204" pitchFamily="34" charset="0"/>
              </a:rPr>
              <a:t>: Category being promoted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err="1">
                <a:ln>
                  <a:noFill/>
                </a:ln>
                <a:solidFill>
                  <a:srgbClr val="202C8F"/>
                </a:solidFill>
                <a:effectLst/>
                <a:latin typeface="Arial" panose="020B0604020202020204" pitchFamily="34" charset="0"/>
              </a:rPr>
              <a:t>Revenue_Attributed</a:t>
            </a:r>
            <a:r>
              <a:rPr kumimoji="0" lang="en-US" altLang="en-US" sz="1600" i="0" u="none" strike="noStrike" cap="none" normalizeH="0" baseline="0" dirty="0">
                <a:ln>
                  <a:noFill/>
                </a:ln>
                <a:solidFill>
                  <a:srgbClr val="202C8F"/>
                </a:solidFill>
                <a:effectLst/>
                <a:latin typeface="Arial" panose="020B0604020202020204" pitchFamily="34" charset="0"/>
              </a:rPr>
              <a:t>: Sales revenue credited to this campaign</a:t>
            </a:r>
          </a:p>
          <a:p>
            <a:endParaRPr lang="en-IN" dirty="0"/>
          </a:p>
        </p:txBody>
      </p:sp>
      <p:sp>
        <p:nvSpPr>
          <p:cNvPr id="5" name="Slide Number Placeholder 4">
            <a:extLst>
              <a:ext uri="{FF2B5EF4-FFF2-40B4-BE49-F238E27FC236}">
                <a16:creationId xmlns:a16="http://schemas.microsoft.com/office/drawing/2014/main" id="{22FCA18E-03B4-485A-8A72-39A158828A72}"/>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14078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883638" y="601115"/>
            <a:ext cx="5390988" cy="655146"/>
          </a:xfrm>
        </p:spPr>
        <p:txBody>
          <a:bodyPr/>
          <a:lstStyle/>
          <a:p>
            <a:r>
              <a:rPr kumimoji="0" lang="en-US" altLang="en-US" sz="2800" b="1" i="0" u="none" strike="noStrike" cap="none" normalizeH="0" baseline="0" dirty="0">
                <a:ln>
                  <a:noFill/>
                </a:ln>
                <a:solidFill>
                  <a:srgbClr val="202C8F"/>
                </a:solidFill>
                <a:effectLst/>
                <a:cs typeface="Arial" panose="020B0604020202020204" pitchFamily="34" charset="0"/>
              </a:rPr>
              <a:t>DATA PREPROCESSING</a:t>
            </a:r>
            <a:endParaRPr lang="en-US" sz="2800" cap="none" dirty="0">
              <a:solidFill>
                <a:srgbClr val="202C8F"/>
              </a:solidFill>
              <a:cs typeface="Arial" panose="020B0604020202020204" pitchFamily="34" charset="0"/>
            </a:endParaRP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
        <p:nvSpPr>
          <p:cNvPr id="8" name="Rectangle 1">
            <a:extLst>
              <a:ext uri="{FF2B5EF4-FFF2-40B4-BE49-F238E27FC236}">
                <a16:creationId xmlns:a16="http://schemas.microsoft.com/office/drawing/2014/main" id="{E7C05C91-E699-4733-BF74-D53BF8C5CBF7}"/>
              </a:ext>
            </a:extLst>
          </p:cNvPr>
          <p:cNvSpPr>
            <a:spLocks noGrp="1" noChangeArrowheads="1"/>
          </p:cNvSpPr>
          <p:nvPr>
            <p:ph sz="quarter" idx="4"/>
          </p:nvPr>
        </p:nvSpPr>
        <p:spPr bwMode="auto">
          <a:xfrm>
            <a:off x="1257342" y="1170097"/>
            <a:ext cx="9634889"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Preprocessing Key steps: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202C8F"/>
                </a:solidFill>
                <a:effectLst/>
                <a:latin typeface="Arial" panose="020B0604020202020204" pitchFamily="34" charset="0"/>
                <a:cs typeface="Arial" panose="020B0604020202020204" pitchFamily="34" charset="0"/>
              </a:rPr>
              <a:t>1. Data Merging</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All four datasets were merged using common keys:</a:t>
            </a:r>
          </a:p>
          <a:p>
            <a:pPr marL="742950" marR="0" lvl="1"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Customer_ID</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 joined Sales ↔ Customer</a:t>
            </a:r>
          </a:p>
          <a:p>
            <a:pPr marL="742950" marR="0" lvl="1"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Product_ID</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 joined Sales ↔ Product</a:t>
            </a:r>
          </a:p>
          <a:p>
            <a:pPr marL="742950" marR="0" lvl="1"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Channel &amp; Category used to join Sales ↔ Marketing</a:t>
            </a:r>
            <a:endParaRPr kumimoji="0" lang="en-US" altLang="en-US" sz="1600" b="1" i="0" u="none" strike="noStrike" cap="none" normalizeH="0" baseline="0" dirty="0">
              <a:ln>
                <a:noFill/>
              </a:ln>
              <a:solidFill>
                <a:srgbClr val="202C8F"/>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202C8F"/>
                </a:solidFill>
                <a:effectLst/>
                <a:latin typeface="Arial" panose="020B0604020202020204" pitchFamily="34" charset="0"/>
                <a:cs typeface="Arial" panose="020B0604020202020204" pitchFamily="34" charset="0"/>
              </a:rPr>
              <a:t>2. Data Cleaning</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Missing values: Checked and handled null values</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Duplicates: Removed exact duplicate rows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202C8F"/>
                </a:solidFill>
                <a:effectLst/>
                <a:latin typeface="Arial" panose="020B0604020202020204" pitchFamily="34" charset="0"/>
                <a:cs typeface="Arial" panose="020B0604020202020204" pitchFamily="34" charset="0"/>
              </a:rPr>
              <a:t>3. Feature Engineering</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Customer Age Group: Derived from Age (e.g., 18–25, 26–35, etc.)</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Profit: Revenue - (</a:t>
            </a: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Cost_Price</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 * </a:t>
            </a: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Quantity_Sold</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CLV (Customer Lifetime Value): Total revenue per unique customer</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Channel switcher flag – who converted from one to another channel (0,1)</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endPar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621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554761-48D5-4CBE-B83D-04A9D62E8833}"/>
              </a:ext>
            </a:extLst>
          </p:cNvPr>
          <p:cNvSpPr>
            <a:spLocks noGrp="1"/>
          </p:cNvSpPr>
          <p:nvPr>
            <p:ph sz="quarter" idx="4"/>
          </p:nvPr>
        </p:nvSpPr>
        <p:spPr>
          <a:xfrm>
            <a:off x="914399" y="953942"/>
            <a:ext cx="10511627" cy="5446859"/>
          </a:xfrm>
        </p:spPr>
        <p:txBody>
          <a:bodyPr>
            <a:no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4. Outlier Treatment</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Used Boxplots and IQR method to detect extreme values in:</a:t>
            </a:r>
          </a:p>
          <a:p>
            <a:pPr marL="742950" marR="0" lvl="1" indent="-285750" algn="l" defTabSz="914400" rtl="0" eaLnBrk="0" fontAlgn="base" latinLnBrk="0" hangingPunct="0">
              <a:lnSpc>
                <a:spcPct val="150000"/>
              </a:lnSpc>
              <a:spcBef>
                <a:spcPct val="0"/>
              </a:spcBef>
              <a:spcAft>
                <a:spcPct val="0"/>
              </a:spcAft>
              <a:buClrTx/>
              <a:buSzTx/>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Revenue</a:t>
            </a:r>
          </a:p>
          <a:p>
            <a:pPr marL="742950" lvl="1" indent="-285750" eaLnBrk="0" fontAlgn="base" hangingPunct="0">
              <a:lnSpc>
                <a:spcPct val="150000"/>
              </a:lnSpc>
              <a:spcBef>
                <a:spcPct val="0"/>
              </a:spcBef>
              <a:spcAft>
                <a:spcPct val="0"/>
              </a:spcAft>
            </a:pPr>
            <a:r>
              <a:rPr lang="en-US" sz="1600" dirty="0" err="1">
                <a:solidFill>
                  <a:srgbClr val="202C8F"/>
                </a:solidFill>
                <a:effectLst/>
                <a:latin typeface="Arial" panose="020B0604020202020204" pitchFamily="34" charset="0"/>
                <a:cs typeface="Arial" panose="020B0604020202020204" pitchFamily="34" charset="0"/>
              </a:rPr>
              <a:t>Unit_Price</a:t>
            </a:r>
            <a:r>
              <a:rPr lang="en-US" sz="1600" dirty="0">
                <a:solidFill>
                  <a:srgbClr val="202C8F"/>
                </a:solidFill>
                <a:effectLst/>
                <a:latin typeface="Arial" panose="020B0604020202020204" pitchFamily="34" charset="0"/>
                <a:cs typeface="Arial" panose="020B0604020202020204" pitchFamily="34" charset="0"/>
              </a:rPr>
              <a:t>, Discount, </a:t>
            </a:r>
            <a:endParaRPr lang="en-US" sz="1600" dirty="0">
              <a:solidFill>
                <a:srgbClr val="202C8F"/>
              </a:solidFill>
              <a:latin typeface="Arial" panose="020B0604020202020204" pitchFamily="34" charset="0"/>
              <a:cs typeface="Arial" panose="020B0604020202020204" pitchFamily="34" charset="0"/>
            </a:endParaRPr>
          </a:p>
          <a:p>
            <a:pPr marL="742950" lvl="1" indent="-285750" eaLnBrk="0" fontAlgn="base" hangingPunct="0">
              <a:lnSpc>
                <a:spcPct val="150000"/>
              </a:lnSpc>
              <a:spcBef>
                <a:spcPct val="0"/>
              </a:spcBef>
              <a:spcAft>
                <a:spcPct val="0"/>
              </a:spcAft>
            </a:pPr>
            <a:r>
              <a:rPr lang="en-US" sz="1600" dirty="0">
                <a:solidFill>
                  <a:srgbClr val="202C8F"/>
                </a:solidFill>
                <a:effectLst/>
                <a:latin typeface="Arial" panose="020B0604020202020204" pitchFamily="34" charset="0"/>
                <a:cs typeface="Arial" panose="020B0604020202020204" pitchFamily="34" charset="0"/>
              </a:rPr>
              <a:t>Age, </a:t>
            </a:r>
          </a:p>
          <a:p>
            <a:pPr marL="742950" lvl="1" indent="-285750" eaLnBrk="0" fontAlgn="base" hangingPunct="0">
              <a:lnSpc>
                <a:spcPct val="150000"/>
              </a:lnSpc>
              <a:spcBef>
                <a:spcPct val="0"/>
              </a:spcBef>
              <a:spcAft>
                <a:spcPct val="0"/>
              </a:spcAft>
            </a:pPr>
            <a:r>
              <a:rPr lang="en-US" sz="1600" dirty="0">
                <a:solidFill>
                  <a:srgbClr val="202C8F"/>
                </a:solidFill>
                <a:effectLst/>
                <a:latin typeface="Arial" panose="020B0604020202020204" pitchFamily="34" charset="0"/>
                <a:cs typeface="Arial" panose="020B0604020202020204" pitchFamily="34" charset="0"/>
              </a:rPr>
              <a:t>Spend</a:t>
            </a:r>
            <a:endPar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endParaRPr>
          </a:p>
          <a:p>
            <a:pPr marL="742950" marR="0" lvl="1" indent="-285750" algn="l" defTabSz="914400" rtl="0" eaLnBrk="0" fontAlgn="base" latinLnBrk="0" hangingPunct="0">
              <a:lnSpc>
                <a:spcPct val="150000"/>
              </a:lnSpc>
              <a:spcBef>
                <a:spcPct val="0"/>
              </a:spcBef>
              <a:spcAft>
                <a:spcPct val="0"/>
              </a:spcAft>
              <a:buClrTx/>
              <a:buSzTx/>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Profit</a:t>
            </a:r>
          </a:p>
          <a:p>
            <a:pPr marL="742950" marR="0" lvl="1" indent="-285750" algn="l" defTabSz="914400" rtl="0" eaLnBrk="0" fontAlgn="base" latinLnBrk="0" hangingPunct="0">
              <a:lnSpc>
                <a:spcPct val="150000"/>
              </a:lnSpc>
              <a:spcBef>
                <a:spcPct val="0"/>
              </a:spcBef>
              <a:spcAft>
                <a:spcPct val="0"/>
              </a:spcAft>
              <a:buClrTx/>
              <a:buSzTx/>
              <a:tabLst/>
            </a:pPr>
            <a:r>
              <a:rPr kumimoji="0" lang="en-US" altLang="en-US" sz="1600" i="0" u="none" strike="noStrike" cap="none" normalizeH="0" baseline="0" dirty="0" err="1">
                <a:ln>
                  <a:noFill/>
                </a:ln>
                <a:solidFill>
                  <a:srgbClr val="202C8F"/>
                </a:solidFill>
                <a:effectLst/>
                <a:latin typeface="Arial" panose="020B0604020202020204" pitchFamily="34" charset="0"/>
                <a:cs typeface="Arial" panose="020B0604020202020204" pitchFamily="34" charset="0"/>
              </a:rPr>
              <a:t>Quantity_Sold</a:t>
            </a:r>
            <a:endPar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Charts were used to validate decisions before filtering</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600" dirty="0">
                <a:solidFill>
                  <a:srgbClr val="202C8F"/>
                </a:solidFill>
                <a:latin typeface="Arial" panose="020B0604020202020204" pitchFamily="34" charset="0"/>
                <a:cs typeface="Arial" panose="020B0604020202020204" pitchFamily="34" charset="0"/>
              </a:rPr>
              <a:t>5</a:t>
            </a:r>
            <a:r>
              <a:rPr kumimoji="0" lang="en-US" altLang="en-US" sz="1600" i="0" u="none" strike="noStrike" cap="none" normalizeH="0" baseline="0" dirty="0">
                <a:ln>
                  <a:noFill/>
                </a:ln>
                <a:solidFill>
                  <a:srgbClr val="202C8F"/>
                </a:solidFill>
                <a:effectLst/>
                <a:latin typeface="Arial" panose="020B0604020202020204" pitchFamily="34" charset="0"/>
                <a:cs typeface="Arial" panose="020B0604020202020204" pitchFamily="34" charset="0"/>
              </a:rPr>
              <a:t>. Data Type Formatting</a:t>
            </a:r>
          </a:p>
          <a:p>
            <a:pPr eaLnBrk="0" fontAlgn="base" hangingPunct="0">
              <a:lnSpc>
                <a:spcPct val="150000"/>
              </a:lnSpc>
              <a:spcBef>
                <a:spcPct val="0"/>
              </a:spcBef>
              <a:spcAft>
                <a:spcPct val="0"/>
              </a:spcAft>
              <a:buFont typeface="Courier New" panose="02070309020205020404" pitchFamily="49" charset="0"/>
              <a:buChar char="o"/>
            </a:pPr>
            <a:r>
              <a:rPr kumimoji="0" lang="en-US" altLang="en-US" sz="1600" b="0" i="0" u="none" strike="noStrike" cap="none" normalizeH="0" baseline="0" dirty="0">
                <a:ln>
                  <a:noFill/>
                </a:ln>
                <a:solidFill>
                  <a:srgbClr val="202C8F"/>
                </a:solidFill>
                <a:effectLst/>
                <a:latin typeface="Arial" panose="020B0604020202020204" pitchFamily="34" charset="0"/>
                <a:cs typeface="Arial" panose="020B0604020202020204" pitchFamily="34" charset="0"/>
              </a:rPr>
              <a:t>Converted columns to appropriate types (e.g., int, float, category, datetime) for memory and performance efficiency</a:t>
            </a:r>
          </a:p>
        </p:txBody>
      </p:sp>
      <p:sp>
        <p:nvSpPr>
          <p:cNvPr id="4" name="Slide Number Placeholder 3">
            <a:extLst>
              <a:ext uri="{FF2B5EF4-FFF2-40B4-BE49-F238E27FC236}">
                <a16:creationId xmlns:a16="http://schemas.microsoft.com/office/drawing/2014/main" id="{DF8F02A9-71B8-4CA2-89A6-E3C0BB26E92E}"/>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3983350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BE54-ABCF-4F58-95E7-A223A3BD9B43}"/>
              </a:ext>
            </a:extLst>
          </p:cNvPr>
          <p:cNvSpPr>
            <a:spLocks noGrp="1"/>
          </p:cNvSpPr>
          <p:nvPr>
            <p:ph type="title"/>
          </p:nvPr>
        </p:nvSpPr>
        <p:spPr>
          <a:xfrm>
            <a:off x="-548640" y="470025"/>
            <a:ext cx="10511627" cy="1012785"/>
          </a:xfrm>
        </p:spPr>
        <p:txBody>
          <a:bodyPr/>
          <a:lstStyle/>
          <a:p>
            <a:r>
              <a:rPr lang="en-IN" sz="2800" dirty="0">
                <a:cs typeface="Times New Roman" panose="02020603050405020304" pitchFamily="18" charset="0"/>
              </a:rPr>
              <a:t>Exploratory Data Analysis (EDA)</a:t>
            </a:r>
            <a:br>
              <a:rPr lang="en-IN" sz="2800" dirty="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1D99D12D-B4B2-4CFC-89BA-7D52D646365B}"/>
              </a:ext>
            </a:extLst>
          </p:cNvPr>
          <p:cNvSpPr>
            <a:spLocks noGrp="1"/>
          </p:cNvSpPr>
          <p:nvPr>
            <p:ph sz="quarter" idx="4"/>
          </p:nvPr>
        </p:nvSpPr>
        <p:spPr>
          <a:xfrm>
            <a:off x="1020278" y="1140567"/>
            <a:ext cx="10511627" cy="5163434"/>
          </a:xfrm>
        </p:spPr>
        <p:txBody>
          <a:bodyPr>
            <a:normAutofit fontScale="25000" lnSpcReduction="20000"/>
          </a:bodyPr>
          <a:lstStyle/>
          <a:p>
            <a:pPr marL="0" indent="0">
              <a:lnSpc>
                <a:spcPct val="170000"/>
              </a:lnSpc>
              <a:buNone/>
            </a:pPr>
            <a:r>
              <a:rPr lang="en-US" sz="5600" b="1" dirty="0">
                <a:latin typeface="Arial" panose="020B0604020202020204" pitchFamily="34" charset="0"/>
                <a:cs typeface="Arial" panose="020B0604020202020204" pitchFamily="34" charset="0"/>
              </a:rPr>
              <a:t>Key Insights</a:t>
            </a:r>
          </a:p>
          <a:p>
            <a:pPr marL="0" indent="0">
              <a:lnSpc>
                <a:spcPct val="170000"/>
              </a:lnSpc>
              <a:buNone/>
            </a:pPr>
            <a:r>
              <a:rPr lang="en-US" sz="5600" b="1" dirty="0">
                <a:latin typeface="Arial" panose="020B0604020202020204" pitchFamily="34" charset="0"/>
                <a:cs typeface="Arial" panose="020B0604020202020204" pitchFamily="34" charset="0"/>
              </a:rPr>
              <a:t>1. Profitability Challenges</a:t>
            </a:r>
          </a:p>
          <a:p>
            <a:pPr>
              <a:lnSpc>
                <a:spcPct val="170000"/>
              </a:lnSpc>
              <a:buFont typeface="Arial" panose="020B0604020202020204" pitchFamily="34" charset="0"/>
              <a:buChar char="•"/>
            </a:pPr>
            <a:r>
              <a:rPr lang="en-US" sz="5600" dirty="0">
                <a:latin typeface="Arial" panose="020B0604020202020204" pitchFamily="34" charset="0"/>
                <a:cs typeface="Arial" panose="020B0604020202020204" pitchFamily="34" charset="0"/>
              </a:rPr>
              <a:t>Avg Profit Margin: -52.87 suggests negative profitability overall — costs or discounting outweigh revenue in most segments.</a:t>
            </a:r>
          </a:p>
          <a:p>
            <a:pPr>
              <a:lnSpc>
                <a:spcPct val="170000"/>
              </a:lnSpc>
              <a:buFont typeface="Arial" panose="020B0604020202020204" pitchFamily="34" charset="0"/>
              <a:buChar char="•"/>
            </a:pPr>
            <a:r>
              <a:rPr lang="en-US" sz="5600" dirty="0">
                <a:latin typeface="Arial" panose="020B0604020202020204" pitchFamily="34" charset="0"/>
                <a:cs typeface="Arial" panose="020B0604020202020204" pitchFamily="34" charset="0"/>
              </a:rPr>
              <a:t>Clothing and Home categories show negative profits in offline channels, requiring urgent cost or pricing strategy reevaluation.</a:t>
            </a:r>
          </a:p>
          <a:p>
            <a:pPr marL="0" indent="0">
              <a:lnSpc>
                <a:spcPct val="170000"/>
              </a:lnSpc>
              <a:buNone/>
            </a:pPr>
            <a:r>
              <a:rPr lang="en-US" sz="5600" b="1" dirty="0">
                <a:latin typeface="Arial" panose="020B0604020202020204" pitchFamily="34" charset="0"/>
                <a:cs typeface="Arial" panose="020B0604020202020204" pitchFamily="34" charset="0"/>
              </a:rPr>
              <a:t>2. Top Performing Products</a:t>
            </a:r>
          </a:p>
          <a:p>
            <a:pPr>
              <a:lnSpc>
                <a:spcPct val="170000"/>
              </a:lnSpc>
              <a:buFont typeface="Arial" panose="020B0604020202020204" pitchFamily="34" charset="0"/>
              <a:buChar char="•"/>
            </a:pPr>
            <a:r>
              <a:rPr lang="en-US" sz="5600" dirty="0">
                <a:latin typeface="Arial" panose="020B0604020202020204" pitchFamily="34" charset="0"/>
                <a:cs typeface="Arial" panose="020B0604020202020204" pitchFamily="34" charset="0"/>
              </a:rPr>
              <a:t>Product ID 2008 (Toys) is the top performer with the highest profit (12.4K) and best profit margin (4.2K).</a:t>
            </a:r>
          </a:p>
          <a:p>
            <a:pPr>
              <a:lnSpc>
                <a:spcPct val="170000"/>
              </a:lnSpc>
              <a:buFont typeface="Arial" panose="020B0604020202020204" pitchFamily="34" charset="0"/>
              <a:buChar char="•"/>
            </a:pPr>
            <a:r>
              <a:rPr lang="en-US" sz="5600" dirty="0">
                <a:latin typeface="Arial" panose="020B0604020202020204" pitchFamily="34" charset="0"/>
                <a:cs typeface="Arial" panose="020B0604020202020204" pitchFamily="34" charset="0"/>
              </a:rPr>
              <a:t>Toys and Electronics dominate the Top 10 products by profit and margin, implying strong product-market fit.</a:t>
            </a:r>
          </a:p>
          <a:p>
            <a:pPr marL="0" indent="0">
              <a:lnSpc>
                <a:spcPct val="170000"/>
              </a:lnSpc>
              <a:buNone/>
            </a:pPr>
            <a:r>
              <a:rPr lang="en-US" sz="5600" b="1" dirty="0">
                <a:latin typeface="Arial" panose="020B0604020202020204" pitchFamily="34" charset="0"/>
                <a:cs typeface="Arial" panose="020B0604020202020204" pitchFamily="34" charset="0"/>
              </a:rPr>
              <a:t>3. Customer Segmentation &amp; Revenue</a:t>
            </a:r>
          </a:p>
          <a:p>
            <a:pPr>
              <a:lnSpc>
                <a:spcPct val="170000"/>
              </a:lnSpc>
              <a:buFont typeface="Arial" panose="020B0604020202020204" pitchFamily="34" charset="0"/>
              <a:buChar char="•"/>
            </a:pPr>
            <a:r>
              <a:rPr lang="en-US" sz="5600" dirty="0">
                <a:latin typeface="Arial" panose="020B0604020202020204" pitchFamily="34" charset="0"/>
                <a:cs typeface="Arial" panose="020B0604020202020204" pitchFamily="34" charset="0"/>
              </a:rPr>
              <a:t>Old-aged customers contribute the most revenue (47K from females and 43K from males).</a:t>
            </a:r>
          </a:p>
          <a:p>
            <a:pPr>
              <a:lnSpc>
                <a:spcPct val="170000"/>
              </a:lnSpc>
              <a:buFont typeface="Arial" panose="020B0604020202020204" pitchFamily="34" charset="0"/>
              <a:buChar char="•"/>
            </a:pPr>
            <a:r>
              <a:rPr lang="en-US" sz="5600" dirty="0">
                <a:latin typeface="Arial" panose="020B0604020202020204" pitchFamily="34" charset="0"/>
                <a:cs typeface="Arial" panose="020B0604020202020204" pitchFamily="34" charset="0"/>
              </a:rPr>
              <a:t>Young and adult age groups generate less revenue, signaling potential for engagement and growth.</a:t>
            </a:r>
          </a:p>
          <a:p>
            <a:pPr>
              <a:lnSpc>
                <a:spcPct val="170000"/>
              </a:lnSpc>
              <a:buFont typeface="Arial" panose="020B0604020202020204" pitchFamily="34" charset="0"/>
              <a:buChar char="•"/>
            </a:pPr>
            <a:r>
              <a:rPr lang="en-US" sz="5600" dirty="0">
                <a:latin typeface="Arial" panose="020B0604020202020204" pitchFamily="34" charset="0"/>
                <a:cs typeface="Arial" panose="020B0604020202020204" pitchFamily="34" charset="0"/>
              </a:rPr>
              <a:t>Female customers contribute more across all age segments.</a:t>
            </a:r>
          </a:p>
          <a:p>
            <a:endParaRPr lang="en-IN" dirty="0"/>
          </a:p>
        </p:txBody>
      </p:sp>
      <p:sp>
        <p:nvSpPr>
          <p:cNvPr id="4" name="Slide Number Placeholder 3">
            <a:extLst>
              <a:ext uri="{FF2B5EF4-FFF2-40B4-BE49-F238E27FC236}">
                <a16:creationId xmlns:a16="http://schemas.microsoft.com/office/drawing/2014/main" id="{1B655970-F8EF-460E-A7B6-7051E26AE5ED}"/>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351901866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{8BF14305-DCAC-4AD4-AD00-09E8D60F7133}TF8a9b5915-b8c7-461e-8cdd-693d48b5e323ce9b6712_win32-ed29711e7285</Template>
  <TotalTime>115</TotalTime>
  <Words>1060</Words>
  <Application>Microsoft Office PowerPoint</Application>
  <PresentationFormat>Widescreen</PresentationFormat>
  <Paragraphs>136</Paragraphs>
  <Slides>12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Courier New</vt:lpstr>
      <vt:lpstr>Sabon Next LT</vt:lpstr>
      <vt:lpstr>Wingdings</vt:lpstr>
      <vt:lpstr>Custom</vt:lpstr>
      <vt:lpstr>Omni Retail Project Report Multichannel Sales Performance &amp; Customer Analytics</vt:lpstr>
      <vt:lpstr>agenda</vt:lpstr>
      <vt:lpstr>Project Overview</vt:lpstr>
      <vt:lpstr>DATASET DESCRIPTION</vt:lpstr>
      <vt:lpstr>PowerPoint Presentation</vt:lpstr>
      <vt:lpstr>PowerPoint Presentation</vt:lpstr>
      <vt:lpstr>DATA PREPROCESSING</vt:lpstr>
      <vt:lpstr>PowerPoint Presentation</vt:lpstr>
      <vt:lpstr>Exploratory Data Analysis (EDA) </vt:lpstr>
      <vt:lpstr>PowerPoint Presentation</vt:lpstr>
      <vt:lpstr>PowerPoint Presentation</vt:lpstr>
      <vt:lpstr>Key Findings &amp;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power of communication</dc:title>
  <dc:subject/>
  <dc:creator>Yugashini</dc:creator>
  <cp:lastModifiedBy>Yugashini</cp:lastModifiedBy>
  <cp:revision>9</cp:revision>
  <dcterms:created xsi:type="dcterms:W3CDTF">2025-06-12T09:12:40Z</dcterms:created>
  <dcterms:modified xsi:type="dcterms:W3CDTF">2025-06-12T11:07:53Z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