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notesMasterIdLst>
    <p:notesMasterId r:id="rId2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notesMaster" Target="notesMasters/notesMaster1.xml"/><Relationship Id="rId26" Type="http://schemas.openxmlformats.org/officeDocument/2006/relationships/presProps" Target="presProps.xml"/><Relationship Id="rId27" Type="http://schemas.openxmlformats.org/officeDocument/2006/relationships/viewProps" Target="viewProps.xml"/><Relationship Id="rId28" Type="http://schemas.openxmlformats.org/officeDocument/2006/relationships/theme" Target="theme/theme1.xml"/><Relationship Id="rId2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Introduction to the key political and economic developments following the War of 1812. This lecture covers the Era of Good Feelings and the emerging tensions.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Established that federal government has implied powers beyond the Constitution and supremacy over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Prevented states from creating barriers to interstate trade and expanded federal regulatory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Engaging students in constitutional interpretation debate about federal versus state power.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crisis that brought the slavery debate to national prominence and threatened the Union.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major legislative attempt to limit slavery expansion, met with fierce Southern opposition.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Henry Clay's legislative compromise that postponed the crisis but didn't resolve the underlying issue.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Analyzing who benefited and who lost from the compromise helps understand its temporary nature.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Critical thinking about temporary versus permanent solutions to fundamental conflicts.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America's first nationwide economic depression resulted from multiple simultaneous crises.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devastating impact on ordinary Americans, particularly the urban poor and farmers.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learning objectives guide our understanding of this transformative period in American history.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economic crisis created lasting political opposition that would fuel Jackson's presidency.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Reinforcing key concepts and previewing the next topic on Jacksonian Democracy.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 reference for key vocabulary from the lecture.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anticipation for the next lecture on ordinary Americans' lives during this period.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Setting the stage for the Era of Good Feelings and its challenges. The period after 1815 saw both unity and division.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Clay's vision for American economic independence and growth through three interconnected components.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tariffs protected American industry from foreign competition, particularly from British manufacturers.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Building the infrastructure for a growing nation through federal investment in roads, canals, and bridges.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Creating financial stability after the chaos of the War of 1812 through the Second Bank of the United States.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synergy between the three components created economic momentum and a self-sustaining system.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Marshall's court fundamentally reshaped American federalism over his 34 years as Chief Justice.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3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8529" y="1573560"/>
            <a:ext cx="8566794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200"/>
              </a:lnSpc>
              <a:spcAft>
                <a:spcPts val="1200"/>
              </a:spcAft>
              <a:buNone/>
            </a:pPr>
            <a:r>
              <a:rPr lang="en-US" sz="42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Post-War of 1812 Political Events</a:t>
            </a:r>
            <a:endParaRPr lang="en-US" sz="4200" dirty="0"/>
          </a:p>
        </p:txBody>
      </p:sp>
      <p:sp>
        <p:nvSpPr>
          <p:cNvPr id="3" name="Text 1"/>
          <p:cNvSpPr/>
          <p:nvPr/>
        </p:nvSpPr>
        <p:spPr>
          <a:xfrm>
            <a:off x="1289832" y="2411760"/>
            <a:ext cx="6564186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1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Lecture 1: The Era of Good Feelings and Growing Tensions</a:t>
            </a:r>
            <a:endParaRPr lang="en-US" sz="1800" dirty="0"/>
          </a:p>
        </p:txBody>
      </p:sp>
      <p:sp>
        <p:nvSpPr>
          <p:cNvPr id="4" name="Text 2"/>
          <p:cNvSpPr/>
          <p:nvPr/>
        </p:nvSpPr>
        <p:spPr>
          <a:xfrm>
            <a:off x="3975863" y="3211860"/>
            <a:ext cx="1192274" cy="3199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5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800" b="1" dirty="0">
                <a:solidFill>
                  <a:srgbClr val="BF9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Chapter 11</a:t>
            </a:r>
            <a:endParaRPr lang="en-US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5D1D2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186845" y="228600"/>
            <a:ext cx="4770311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McCulloch v. Maryland (1819)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04800" y="1934319"/>
            <a:ext cx="4114800" cy="2219623"/>
          </a:xfrm>
          <a:prstGeom prst="roundRect">
            <a:avLst>
              <a:gd name="adj" fmla="val 3433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2239119"/>
            <a:ext cx="1797368" cy="27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33"/>
              </a:lnSpc>
              <a:spcAft>
                <a:spcPts val="1200"/>
              </a:spcAft>
              <a:buNone/>
            </a:pPr>
            <a:r>
              <a:rPr lang="en-US" sz="192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Question</a:t>
            </a:r>
            <a:endParaRPr lang="en-US" sz="1920" dirty="0"/>
          </a:p>
        </p:txBody>
      </p:sp>
      <p:sp>
        <p:nvSpPr>
          <p:cNvPr id="6" name="Text 4"/>
          <p:cNvSpPr/>
          <p:nvPr/>
        </p:nvSpPr>
        <p:spPr>
          <a:xfrm>
            <a:off x="609600" y="2662386"/>
            <a:ext cx="3575304" cy="56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Maryland tax the Second Bank of the United States?</a:t>
            </a:r>
            <a:endParaRPr lang="en-US" sz="1320" dirty="0"/>
          </a:p>
        </p:txBody>
      </p:sp>
      <p:sp>
        <p:nvSpPr>
          <p:cNvPr id="7" name="Text 5"/>
          <p:cNvSpPr/>
          <p:nvPr/>
        </p:nvSpPr>
        <p:spPr>
          <a:xfrm>
            <a:off x="609600" y="3384500"/>
            <a:ext cx="3575304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Maryland's argument:</a:t>
            </a:r>
            <a:pPr algn="l" indent="0" marL="0">
              <a:lnSpc>
                <a:spcPts val="168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States have the right to tax institutions within their borders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4724400" y="1565523"/>
            <a:ext cx="4114800" cy="2957215"/>
          </a:xfrm>
          <a:prstGeom prst="roundRect">
            <a:avLst>
              <a:gd name="adj" fmla="val 2577"/>
            </a:avLst>
          </a:prstGeom>
          <a:solidFill>
            <a:srgbClr val="E8F4F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5029200" y="1870323"/>
            <a:ext cx="2049970" cy="27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33"/>
              </a:lnSpc>
              <a:spcAft>
                <a:spcPts val="1200"/>
              </a:spcAft>
              <a:buNone/>
            </a:pPr>
            <a:r>
              <a:rPr lang="en-US" sz="192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Marshall's Ruling</a:t>
            </a:r>
            <a:endParaRPr lang="en-US" sz="1920" dirty="0"/>
          </a:p>
        </p:txBody>
      </p:sp>
      <p:sp>
        <p:nvSpPr>
          <p:cNvPr id="10" name="Text 8"/>
          <p:cNvSpPr/>
          <p:nvPr/>
        </p:nvSpPr>
        <p:spPr>
          <a:xfrm>
            <a:off x="5029200" y="2293590"/>
            <a:ext cx="3575304" cy="5851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304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44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"The power to tax involves the power to destroy"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5029200" y="3031182"/>
            <a:ext cx="3575304" cy="56971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Decision:</a:t>
            </a:r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States CANNOT tax federal institutions</a:t>
            </a:r>
            <a:endParaRPr lang="en-US" sz="1320" dirty="0"/>
          </a:p>
        </p:txBody>
      </p:sp>
      <p:sp>
        <p:nvSpPr>
          <p:cNvPr id="12" name="Text 10"/>
          <p:cNvSpPr/>
          <p:nvPr/>
        </p:nvSpPr>
        <p:spPr>
          <a:xfrm>
            <a:off x="5029200" y="3753296"/>
            <a:ext cx="3575304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</a:t>
            </a:r>
            <a:pPr algn="l" indent="0" marL="0">
              <a:lnSpc>
                <a:spcPts val="1680"/>
              </a:lnSpc>
              <a:spcBef>
                <a:spcPts val="12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Federal government has implied powers and supremacy over states</a:t>
            </a:r>
            <a:endParaRPr lang="en-US" sz="12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Gibbons v. Ogden (1824)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1332012"/>
            <a:ext cx="8382000" cy="1338858"/>
          </a:xfrm>
          <a:prstGeom prst="roundRect">
            <a:avLst>
              <a:gd name="adj" fmla="val 5691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85800" y="1636812"/>
            <a:ext cx="3973640" cy="253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Case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685800" y="2043113"/>
            <a:ext cx="7927848" cy="2848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New York granted steamboat monopoly. Does a state have power to regulate interstate commerce?</a:t>
            </a:r>
            <a:endParaRPr lang="en-US" sz="1320" dirty="0"/>
          </a:p>
        </p:txBody>
      </p:sp>
      <p:sp>
        <p:nvSpPr>
          <p:cNvPr id="7" name="Text 5"/>
          <p:cNvSpPr/>
          <p:nvPr/>
        </p:nvSpPr>
        <p:spPr>
          <a:xfrm>
            <a:off x="381000" y="3051870"/>
            <a:ext cx="8382000" cy="1704529"/>
          </a:xfrm>
          <a:prstGeom prst="roundRect">
            <a:avLst>
              <a:gd name="adj" fmla="val 4470"/>
            </a:avLst>
          </a:prstGeom>
          <a:solidFill>
            <a:srgbClr val="E8F4F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685800" y="3356670"/>
            <a:ext cx="3973640" cy="253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spcAft>
                <a:spcPts val="1200"/>
              </a:spcAft>
              <a:buNone/>
            </a:pPr>
            <a:r>
              <a:rPr lang="en-US" sz="18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Marshall's Decision</a:t>
            </a:r>
            <a:endParaRPr lang="en-US" sz="1800" dirty="0"/>
          </a:p>
        </p:txBody>
      </p:sp>
      <p:sp>
        <p:nvSpPr>
          <p:cNvPr id="9" name="Text 7"/>
          <p:cNvSpPr/>
          <p:nvPr/>
        </p:nvSpPr>
        <p:spPr>
          <a:xfrm>
            <a:off x="685800" y="3762970"/>
            <a:ext cx="7927848" cy="2848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Only federal government</a:t>
            </a:r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can regulate commerce between states</a:t>
            </a:r>
            <a:endParaRPr lang="en-US" sz="1320" dirty="0"/>
          </a:p>
        </p:txBody>
      </p:sp>
      <p:sp>
        <p:nvSpPr>
          <p:cNvPr id="10" name="Text 8"/>
          <p:cNvSpPr/>
          <p:nvPr/>
        </p:nvSpPr>
        <p:spPr>
          <a:xfrm>
            <a:off x="685800" y="4200227"/>
            <a:ext cx="7927848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Impact:</a:t>
            </a:r>
            <a:pPr algn="l" indent="0" marL="0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Prevents states from creating barriers to interstate trade and commerce</a:t>
            </a:r>
            <a:endParaRPr lang="en-US" sz="12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BF9A4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Discussion: Federal Power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457200" y="1529358"/>
            <a:ext cx="8229600" cy="2320975"/>
          </a:xfrm>
          <a:prstGeom prst="roundRect">
            <a:avLst>
              <a:gd name="adj" fmla="val 4925"/>
            </a:avLst>
          </a:prstGeom>
          <a:solidFill>
            <a:srgbClr val="FFF5E6"/>
          </a:solidFill>
          <a:ln w="38100">
            <a:solidFill>
              <a:srgbClr val="BF9A4A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21197" y="2024658"/>
            <a:ext cx="3701606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21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Think-Pair-Share</a:t>
            </a:r>
            <a:endParaRPr lang="en-US" sz="2160" dirty="0"/>
          </a:p>
        </p:txBody>
      </p:sp>
      <p:sp>
        <p:nvSpPr>
          <p:cNvPr id="6" name="Text 4"/>
          <p:cNvSpPr/>
          <p:nvPr/>
        </p:nvSpPr>
        <p:spPr>
          <a:xfrm>
            <a:off x="880110" y="2634109"/>
            <a:ext cx="7383780" cy="682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Are these Marshall Court decisions 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b="1" i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expanding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federal power beyond what the Constitution intended, or merely 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b="1" i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clarifying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powers that already existed?</a:t>
            </a:r>
            <a:endParaRPr lang="en-US" sz="1680" dirty="0"/>
          </a:p>
        </p:txBody>
      </p:sp>
      <p:sp>
        <p:nvSpPr>
          <p:cNvPr id="7" name="Text 5"/>
          <p:cNvSpPr/>
          <p:nvPr/>
        </p:nvSpPr>
        <p:spPr>
          <a:xfrm>
            <a:off x="2252424" y="4307532"/>
            <a:ext cx="4639151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5A5A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Think (30 sec) → Discuss with neighbor (2 min) → Share with class</a:t>
            </a:r>
            <a:endParaRPr lang="en-US" sz="1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5D1D2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Missouri Crisis Begins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1085552"/>
            <a:ext cx="4284536" cy="287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67"/>
              </a:lnSpc>
              <a:spcAft>
                <a:spcPts val="1800"/>
              </a:spcAft>
              <a:buNone/>
            </a:pPr>
            <a:r>
              <a:rPr lang="en-US" sz="204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1819: A Nation Divided</a:t>
            </a:r>
            <a:endParaRPr lang="en-US" sz="2040" dirty="0"/>
          </a:p>
        </p:txBody>
      </p:sp>
      <p:sp>
        <p:nvSpPr>
          <p:cNvPr id="5" name="Text 3"/>
          <p:cNvSpPr/>
          <p:nvPr/>
        </p:nvSpPr>
        <p:spPr>
          <a:xfrm>
            <a:off x="381000" y="1754386"/>
            <a:ext cx="8382000" cy="1525191"/>
          </a:xfrm>
          <a:prstGeom prst="roundRect">
            <a:avLst>
              <a:gd name="adj" fmla="val 4996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55290" y="2028676"/>
            <a:ext cx="7990088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960"/>
              </a:spcAft>
              <a:buNone/>
            </a:pPr>
            <a:r>
              <a:rPr lang="en-US" sz="15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</a:t>
            </a:r>
            <a:endParaRPr lang="en-US" sz="1560" dirty="0"/>
          </a:p>
        </p:txBody>
      </p:sp>
      <p:sp>
        <p:nvSpPr>
          <p:cNvPr id="7" name="Text 5"/>
          <p:cNvSpPr/>
          <p:nvPr/>
        </p:nvSpPr>
        <p:spPr>
          <a:xfrm>
            <a:off x="655290" y="2388245"/>
            <a:ext cx="7990088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Missouri applies as a </a:t>
            </a:r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slave state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655290" y="2723406"/>
            <a:ext cx="7990088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spcBef>
                <a:spcPts val="72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Would upset balance: </a:t>
            </a:r>
            <a:pPr algn="l" indent="0" marL="0">
              <a:lnSpc>
                <a:spcPts val="1920"/>
              </a:lnSpc>
              <a:spcBef>
                <a:spcPts val="72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11 free</a:t>
            </a:r>
            <a:pPr algn="l" indent="0" marL="0">
              <a:lnSpc>
                <a:spcPts val="1920"/>
              </a:lnSpc>
              <a:spcBef>
                <a:spcPts val="72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vs </a:t>
            </a:r>
            <a:pPr algn="l" indent="0" marL="0">
              <a:lnSpc>
                <a:spcPts val="1920"/>
              </a:lnSpc>
              <a:spcBef>
                <a:spcPts val="72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11 slave</a:t>
            </a:r>
            <a:pPr algn="l" indent="0" marL="0">
              <a:lnSpc>
                <a:spcPts val="1920"/>
              </a:lnSpc>
              <a:spcBef>
                <a:spcPts val="72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states</a:t>
            </a:r>
            <a:endParaRPr lang="en-US" sz="1200" dirty="0"/>
          </a:p>
        </p:txBody>
      </p:sp>
      <p:sp>
        <p:nvSpPr>
          <p:cNvPr id="9" name="Text 7"/>
          <p:cNvSpPr/>
          <p:nvPr/>
        </p:nvSpPr>
        <p:spPr>
          <a:xfrm>
            <a:off x="381000" y="3660577"/>
            <a:ext cx="8382000" cy="1190030"/>
          </a:xfrm>
          <a:prstGeom prst="roundRect">
            <a:avLst>
              <a:gd name="adj" fmla="val 6403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55290" y="3934867"/>
            <a:ext cx="7990088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960"/>
              </a:spcAft>
              <a:buNone/>
            </a:pPr>
            <a:r>
              <a:rPr lang="en-US" sz="15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Stakes</a:t>
            </a:r>
            <a:endParaRPr lang="en-US" sz="1560" dirty="0"/>
          </a:p>
        </p:txBody>
      </p:sp>
      <p:sp>
        <p:nvSpPr>
          <p:cNvPr id="11" name="Text 9"/>
          <p:cNvSpPr/>
          <p:nvPr/>
        </p:nvSpPr>
        <p:spPr>
          <a:xfrm>
            <a:off x="655290" y="4294436"/>
            <a:ext cx="7990088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Senate power</a:t>
            </a:r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hangs in the balance</a:t>
            </a:r>
            <a:endParaRPr lang="en-US" sz="12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Tallmadge Amendment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902643"/>
            <a:ext cx="4284536" cy="2878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67"/>
              </a:lnSpc>
              <a:spcAft>
                <a:spcPts val="1800"/>
              </a:spcAft>
              <a:buNone/>
            </a:pPr>
            <a:r>
              <a:rPr lang="en-US" sz="204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James Tallmadge's Proposal</a:t>
            </a:r>
            <a:endParaRPr lang="en-US" sz="2040" dirty="0"/>
          </a:p>
        </p:txBody>
      </p:sp>
      <p:sp>
        <p:nvSpPr>
          <p:cNvPr id="5" name="Text 3"/>
          <p:cNvSpPr/>
          <p:nvPr/>
        </p:nvSpPr>
        <p:spPr>
          <a:xfrm>
            <a:off x="381000" y="1571476"/>
            <a:ext cx="8382000" cy="1766143"/>
          </a:xfrm>
          <a:prstGeom prst="roundRect">
            <a:avLst>
              <a:gd name="adj" fmla="val 4314"/>
            </a:avLst>
          </a:prstGeom>
          <a:solidFill>
            <a:srgbClr val="E8F4F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409575" y="1571476"/>
            <a:ext cx="0" cy="1766143"/>
          </a:xfrm>
          <a:prstGeom prst="line">
            <a:avLst/>
          </a:prstGeom>
          <a:noFill/>
          <a:ln w="57150">
            <a:solidFill>
              <a:srgbClr val="1C283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12440" y="1845766"/>
            <a:ext cx="7931795" cy="219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28"/>
              </a:lnSpc>
              <a:spcAft>
                <a:spcPts val="960"/>
              </a:spcAft>
              <a:buNone/>
            </a:pPr>
            <a:r>
              <a:rPr lang="en-US" sz="144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Amendment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712440" y="2187029"/>
            <a:ext cx="777627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more slaves brought into Missouri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Children of enslaved born free at age 25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Gradual emancipation</a:t>
            </a:r>
            <a:endParaRPr lang="en-US" sz="1350" dirty="0"/>
          </a:p>
        </p:txBody>
      </p:sp>
      <p:sp>
        <p:nvSpPr>
          <p:cNvPr id="9" name="Text 7"/>
          <p:cNvSpPr/>
          <p:nvPr/>
        </p:nvSpPr>
        <p:spPr>
          <a:xfrm>
            <a:off x="381000" y="3718620"/>
            <a:ext cx="8382000" cy="1162496"/>
          </a:xfrm>
          <a:prstGeom prst="roundRect">
            <a:avLst>
              <a:gd name="adj" fmla="val 6555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655290" y="3992910"/>
            <a:ext cx="7990088" cy="219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28"/>
              </a:lnSpc>
              <a:spcAft>
                <a:spcPts val="960"/>
              </a:spcAft>
              <a:buNone/>
            </a:pPr>
            <a:r>
              <a:rPr lang="en-US" sz="144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Southern Reaction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655290" y="4334173"/>
            <a:ext cx="7990088" cy="234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4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i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"An attack on our way of life"</a:t>
            </a:r>
            <a:endParaRPr lang="en-US" sz="132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Missouri Compromise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1143446"/>
            <a:ext cx="4284536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216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Henry Clay's Solution (1820)</a:t>
            </a:r>
            <a:endParaRPr lang="en-US" sz="2160" dirty="0"/>
          </a:p>
        </p:txBody>
      </p:sp>
      <p:sp>
        <p:nvSpPr>
          <p:cNvPr id="5" name="Text 3"/>
          <p:cNvSpPr/>
          <p:nvPr/>
        </p:nvSpPr>
        <p:spPr>
          <a:xfrm>
            <a:off x="381000" y="1829098"/>
            <a:ext cx="4038600" cy="1089422"/>
          </a:xfrm>
          <a:prstGeom prst="roundRect">
            <a:avLst>
              <a:gd name="adj" fmla="val 6995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09600" y="2057698"/>
            <a:ext cx="3653028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960"/>
              </a:spcAft>
              <a:buNone/>
            </a:pPr>
            <a:r>
              <a:rPr lang="en-US" sz="156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Missouri</a:t>
            </a:r>
            <a:endParaRPr lang="en-US" sz="1560" dirty="0"/>
          </a:p>
        </p:txBody>
      </p:sp>
      <p:sp>
        <p:nvSpPr>
          <p:cNvPr id="7" name="Text 5"/>
          <p:cNvSpPr/>
          <p:nvPr/>
        </p:nvSpPr>
        <p:spPr>
          <a:xfrm>
            <a:off x="609600" y="2417266"/>
            <a:ext cx="3653028" cy="234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4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Enters as </a:t>
            </a:r>
            <a:pPr algn="l" indent="0" marL="0">
              <a:lnSpc>
                <a:spcPts val="184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slave state</a:t>
            </a:r>
            <a:endParaRPr lang="en-US" sz="1320" dirty="0"/>
          </a:p>
        </p:txBody>
      </p:sp>
      <p:sp>
        <p:nvSpPr>
          <p:cNvPr id="8" name="Text 6"/>
          <p:cNvSpPr/>
          <p:nvPr/>
        </p:nvSpPr>
        <p:spPr>
          <a:xfrm>
            <a:off x="4724400" y="1829098"/>
            <a:ext cx="4038600" cy="1089422"/>
          </a:xfrm>
          <a:prstGeom prst="roundRect">
            <a:avLst>
              <a:gd name="adj" fmla="val 6995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4953000" y="2057698"/>
            <a:ext cx="3653028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960"/>
              </a:spcAft>
              <a:buNone/>
            </a:pPr>
            <a:r>
              <a:rPr lang="en-US" sz="156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Maine</a:t>
            </a:r>
            <a:endParaRPr lang="en-US" sz="1560" dirty="0"/>
          </a:p>
        </p:txBody>
      </p:sp>
      <p:sp>
        <p:nvSpPr>
          <p:cNvPr id="10" name="Text 8"/>
          <p:cNvSpPr/>
          <p:nvPr/>
        </p:nvSpPr>
        <p:spPr>
          <a:xfrm>
            <a:off x="4953000" y="2417266"/>
            <a:ext cx="3653028" cy="234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4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Enters as </a:t>
            </a:r>
            <a:pPr algn="l" indent="0" marL="0">
              <a:lnSpc>
                <a:spcPts val="184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 state</a:t>
            </a:r>
            <a:endParaRPr lang="en-US" sz="1320" dirty="0"/>
          </a:p>
        </p:txBody>
      </p:sp>
      <p:sp>
        <p:nvSpPr>
          <p:cNvPr id="11" name="Text 9"/>
          <p:cNvSpPr/>
          <p:nvPr/>
        </p:nvSpPr>
        <p:spPr>
          <a:xfrm>
            <a:off x="381000" y="3299520"/>
            <a:ext cx="8382000" cy="1645593"/>
          </a:xfrm>
          <a:prstGeom prst="roundRect">
            <a:avLst>
              <a:gd name="adj" fmla="val 4631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Shape 10"/>
          <p:cNvSpPr/>
          <p:nvPr/>
        </p:nvSpPr>
        <p:spPr>
          <a:xfrm>
            <a:off x="409575" y="3299520"/>
            <a:ext cx="0" cy="1645593"/>
          </a:xfrm>
          <a:prstGeom prst="line">
            <a:avLst/>
          </a:prstGeom>
          <a:noFill/>
          <a:ln w="57150">
            <a:solidFill>
              <a:srgbClr val="BF9A4A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42950" y="3604320"/>
            <a:ext cx="7869555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1200"/>
              </a:spcAft>
              <a:buNone/>
            </a:pPr>
            <a:r>
              <a:rPr lang="en-US" sz="15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36°30' Line</a:t>
            </a:r>
            <a:endParaRPr lang="en-US" sz="1560" dirty="0"/>
          </a:p>
        </p:txBody>
      </p:sp>
      <p:sp>
        <p:nvSpPr>
          <p:cNvPr id="14" name="Text 12"/>
          <p:cNvSpPr/>
          <p:nvPr/>
        </p:nvSpPr>
        <p:spPr>
          <a:xfrm>
            <a:off x="742950" y="3994398"/>
            <a:ext cx="7869555" cy="2848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territories north of this line = </a:t>
            </a:r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</a:t>
            </a:r>
            <a:endParaRPr lang="en-US" sz="1320" dirty="0"/>
          </a:p>
        </p:txBody>
      </p:sp>
      <p:sp>
        <p:nvSpPr>
          <p:cNvPr id="15" name="Text 13"/>
          <p:cNvSpPr/>
          <p:nvPr/>
        </p:nvSpPr>
        <p:spPr>
          <a:xfrm>
            <a:off x="742950" y="4317355"/>
            <a:ext cx="7869555" cy="2848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territories south of this line = </a:t>
            </a:r>
            <a:pPr algn="l" indent="0" marL="0">
              <a:lnSpc>
                <a:spcPts val="224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slave</a:t>
            </a:r>
            <a:endParaRPr lang="en-US" sz="132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5D1D2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Winners and Losers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04800" y="1756172"/>
            <a:ext cx="4114800" cy="2575917"/>
          </a:xfrm>
          <a:prstGeom prst="roundRect">
            <a:avLst>
              <a:gd name="adj" fmla="val 2958"/>
            </a:avLst>
          </a:prstGeom>
          <a:solidFill>
            <a:srgbClr val="D4EDDA"/>
          </a:solidFill>
          <a:ln w="28575">
            <a:solidFill>
              <a:srgbClr val="28A74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38175" y="2089547"/>
            <a:ext cx="1768221" cy="27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33"/>
              </a:lnSpc>
              <a:spcAft>
                <a:spcPts val="1800"/>
              </a:spcAft>
              <a:buNone/>
            </a:pPr>
            <a:r>
              <a:rPr lang="en-US" sz="1920" b="1" dirty="0">
                <a:solidFill>
                  <a:srgbClr val="1557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Winners ✓</a:t>
            </a:r>
            <a:endParaRPr lang="en-US" sz="1920" dirty="0"/>
          </a:p>
        </p:txBody>
      </p:sp>
      <p:sp>
        <p:nvSpPr>
          <p:cNvPr id="6" name="Text 4"/>
          <p:cNvSpPr/>
          <p:nvPr/>
        </p:nvSpPr>
        <p:spPr>
          <a:xfrm>
            <a:off x="638175" y="2589014"/>
            <a:ext cx="3448050" cy="1409700"/>
          </a:xfrm>
          <a:prstGeom prst="rect">
            <a:avLst/>
          </a:prstGeom>
          <a:noFill/>
          <a:ln/>
        </p:spPr>
        <p:txBody>
          <a:bodyPr wrap="square" lIns="83820" tIns="0" rIns="0" bIns="0" rtlCol="0" anchor="t"/>
          <a:lstStyle/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South: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Missouri admitted as slave state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Balance maintained: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12 free, 12 slave states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Political stability: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Crisis averted (temporarily)</a:t>
            </a:r>
            <a:endParaRPr lang="en-US" sz="1350" dirty="0"/>
          </a:p>
        </p:txBody>
      </p:sp>
      <p:sp>
        <p:nvSpPr>
          <p:cNvPr id="7" name="Text 5"/>
          <p:cNvSpPr/>
          <p:nvPr/>
        </p:nvSpPr>
        <p:spPr>
          <a:xfrm>
            <a:off x="4724400" y="1756172"/>
            <a:ext cx="4114800" cy="2575917"/>
          </a:xfrm>
          <a:prstGeom prst="roundRect">
            <a:avLst>
              <a:gd name="adj" fmla="val 2958"/>
            </a:avLst>
          </a:prstGeom>
          <a:solidFill>
            <a:srgbClr val="F8D7DA"/>
          </a:solidFill>
          <a:ln w="28575">
            <a:solidFill>
              <a:srgbClr val="DC354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5057775" y="2089547"/>
            <a:ext cx="1768221" cy="2708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33"/>
              </a:lnSpc>
              <a:spcAft>
                <a:spcPts val="1800"/>
              </a:spcAft>
              <a:buNone/>
            </a:pPr>
            <a:r>
              <a:rPr lang="en-US" sz="1920" b="1" dirty="0">
                <a:solidFill>
                  <a:srgbClr val="721C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Losers ✗</a:t>
            </a:r>
            <a:endParaRPr lang="en-US" sz="1920" dirty="0"/>
          </a:p>
        </p:txBody>
      </p:sp>
      <p:sp>
        <p:nvSpPr>
          <p:cNvPr id="9" name="Text 7"/>
          <p:cNvSpPr/>
          <p:nvPr/>
        </p:nvSpPr>
        <p:spPr>
          <a:xfrm>
            <a:off x="5057775" y="2589014"/>
            <a:ext cx="3448050" cy="1409700"/>
          </a:xfrm>
          <a:prstGeom prst="rect">
            <a:avLst/>
          </a:prstGeom>
          <a:noFill/>
          <a:ln/>
        </p:spPr>
        <p:txBody>
          <a:bodyPr wrap="square" lIns="83820" tIns="0" rIns="0" bIns="0" rtlCol="0" anchor="t"/>
          <a:lstStyle/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Abolitionists: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Slavery continues to expand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Enslaved people: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No path to freedom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Future generations: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Problem postponed, not solved</a:t>
            </a:r>
            <a:endParaRPr lang="en-US" sz="13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BF9A4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759363" y="228600"/>
            <a:ext cx="5625275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Discussion: Missouri Compromise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457200" y="1404491"/>
            <a:ext cx="8229600" cy="2320975"/>
          </a:xfrm>
          <a:prstGeom prst="roundRect">
            <a:avLst>
              <a:gd name="adj" fmla="val 4925"/>
            </a:avLst>
          </a:prstGeom>
          <a:solidFill>
            <a:srgbClr val="FFF5E6"/>
          </a:solidFill>
          <a:ln w="38100">
            <a:solidFill>
              <a:srgbClr val="BF9A4A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2721197" y="1899791"/>
            <a:ext cx="3701606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21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Think-Pair-Share</a:t>
            </a:r>
            <a:endParaRPr lang="en-US" sz="2160" dirty="0"/>
          </a:p>
        </p:txBody>
      </p:sp>
      <p:sp>
        <p:nvSpPr>
          <p:cNvPr id="6" name="Text 4"/>
          <p:cNvSpPr/>
          <p:nvPr/>
        </p:nvSpPr>
        <p:spPr>
          <a:xfrm>
            <a:off x="880110" y="2509242"/>
            <a:ext cx="7383780" cy="6828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Does the 36°30' line actually 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b="1" i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solve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sectional crisis over slavery, or does it just 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b="1" i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postpone</a:t>
            </a:r>
            <a:pPr algn="ctr" indent="0" marL="0">
              <a:lnSpc>
                <a:spcPts val="268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680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inevitable conflict?</a:t>
            </a:r>
            <a:endParaRPr lang="en-US" sz="1680" dirty="0"/>
          </a:p>
        </p:txBody>
      </p:sp>
      <p:sp>
        <p:nvSpPr>
          <p:cNvPr id="7" name="Text 5"/>
          <p:cNvSpPr/>
          <p:nvPr/>
        </p:nvSpPr>
        <p:spPr>
          <a:xfrm>
            <a:off x="374904" y="4182666"/>
            <a:ext cx="8394192" cy="4631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824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140" dirty="0">
                <a:solidFill>
                  <a:srgbClr val="5A5A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Possible insights: Line is arbitrary • Doesn't resolve underlying disagreement • What about territories that don't fit? • Both sides still want power</a:t>
            </a:r>
            <a:endParaRPr lang="en-US" sz="114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5D1D2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Panic of 1819: Causes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297180" y="492621"/>
            <a:ext cx="8549640" cy="255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16"/>
              </a:lnSpc>
              <a:spcBef>
                <a:spcPts val="300"/>
              </a:spcBef>
              <a:spcAft>
                <a:spcPts val="1800"/>
              </a:spcAft>
              <a:buNone/>
            </a:pPr>
            <a:r>
              <a:rPr lang="en-US" sz="144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America's First Economic Depression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381000" y="1129605"/>
            <a:ext cx="4284536" cy="253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00"/>
              </a:lnSpc>
              <a:spcAft>
                <a:spcPts val="1440"/>
              </a:spcAft>
              <a:buNone/>
            </a:pPr>
            <a:r>
              <a:rPr lang="en-US" sz="18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Causes: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381000" y="1718667"/>
            <a:ext cx="8382000" cy="868263"/>
          </a:xfrm>
          <a:prstGeom prst="roundRect">
            <a:avLst>
              <a:gd name="adj" fmla="val 8776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63761" y="1901428"/>
            <a:ext cx="8176808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48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International</a:t>
            </a:r>
            <a:endParaRPr lang="en-US" sz="1320" dirty="0"/>
          </a:p>
        </p:txBody>
      </p:sp>
      <p:sp>
        <p:nvSpPr>
          <p:cNvPr id="8" name="Text 6"/>
          <p:cNvSpPr/>
          <p:nvPr/>
        </p:nvSpPr>
        <p:spPr>
          <a:xfrm>
            <a:off x="563761" y="2163366"/>
            <a:ext cx="8176808" cy="20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9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4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European farms recover → Grain prices collapse</a:t>
            </a:r>
            <a:endParaRPr lang="en-US" sz="1140" dirty="0"/>
          </a:p>
        </p:txBody>
      </p:sp>
      <p:sp>
        <p:nvSpPr>
          <p:cNvPr id="9" name="Text 7"/>
          <p:cNvSpPr/>
          <p:nvPr/>
        </p:nvSpPr>
        <p:spPr>
          <a:xfrm>
            <a:off x="381000" y="2861221"/>
            <a:ext cx="8382000" cy="868263"/>
          </a:xfrm>
          <a:prstGeom prst="roundRect">
            <a:avLst>
              <a:gd name="adj" fmla="val 8776"/>
            </a:avLst>
          </a:prstGeom>
          <a:solidFill>
            <a:srgbClr val="E8F4F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563761" y="3043982"/>
            <a:ext cx="8176808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48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Latin America</a:t>
            </a:r>
            <a:endParaRPr lang="en-US" sz="1320" dirty="0"/>
          </a:p>
        </p:txBody>
      </p:sp>
      <p:sp>
        <p:nvSpPr>
          <p:cNvPr id="11" name="Text 9"/>
          <p:cNvSpPr/>
          <p:nvPr/>
        </p:nvSpPr>
        <p:spPr>
          <a:xfrm>
            <a:off x="563761" y="3305919"/>
            <a:ext cx="8176808" cy="20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9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4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Revolutions disrupt gold/silver supplies</a:t>
            </a:r>
            <a:endParaRPr lang="en-US" sz="1140" dirty="0"/>
          </a:p>
        </p:txBody>
      </p:sp>
      <p:sp>
        <p:nvSpPr>
          <p:cNvPr id="12" name="Text 10"/>
          <p:cNvSpPr/>
          <p:nvPr/>
        </p:nvSpPr>
        <p:spPr>
          <a:xfrm>
            <a:off x="381000" y="4003774"/>
            <a:ext cx="8382000" cy="868263"/>
          </a:xfrm>
          <a:prstGeom prst="roundRect">
            <a:avLst>
              <a:gd name="adj" fmla="val 8776"/>
            </a:avLst>
          </a:prstGeom>
          <a:solidFill>
            <a:srgbClr val="F8D7D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3" name="Text 11"/>
          <p:cNvSpPr/>
          <p:nvPr/>
        </p:nvSpPr>
        <p:spPr>
          <a:xfrm>
            <a:off x="563761" y="4186535"/>
            <a:ext cx="8176808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480"/>
              </a:spcAft>
              <a:buNone/>
            </a:pPr>
            <a:r>
              <a:rPr lang="en-US" sz="132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Domestic</a:t>
            </a:r>
            <a:endParaRPr lang="en-US" sz="1320" dirty="0"/>
          </a:p>
        </p:txBody>
      </p:sp>
      <p:sp>
        <p:nvSpPr>
          <p:cNvPr id="14" name="Text 12"/>
          <p:cNvSpPr/>
          <p:nvPr/>
        </p:nvSpPr>
        <p:spPr>
          <a:xfrm>
            <a:off x="563761" y="4448473"/>
            <a:ext cx="8176808" cy="20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9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4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Credit bubble bursts</a:t>
            </a:r>
            <a:endParaRPr lang="en-US" sz="114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Panic of 1819: Impact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1140023"/>
            <a:ext cx="8382000" cy="1392138"/>
          </a:xfrm>
          <a:prstGeom prst="roundRect">
            <a:avLst>
              <a:gd name="adj" fmla="val 5474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609600" y="1368623"/>
            <a:ext cx="4051364" cy="23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67"/>
              </a:lnSpc>
              <a:spcAft>
                <a:spcPts val="960"/>
              </a:spcAft>
              <a:buNone/>
            </a:pPr>
            <a:r>
              <a:rPr lang="en-US" sz="168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Bank's "Solution"</a:t>
            </a:r>
            <a:endParaRPr lang="en-US" sz="1680" dirty="0"/>
          </a:p>
        </p:txBody>
      </p:sp>
      <p:sp>
        <p:nvSpPr>
          <p:cNvPr id="6" name="Text 4"/>
          <p:cNvSpPr/>
          <p:nvPr/>
        </p:nvSpPr>
        <p:spPr>
          <a:xfrm>
            <a:off x="609600" y="1727597"/>
            <a:ext cx="8083296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Langdon Cheves demands repayment in </a:t>
            </a:r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specie</a:t>
            </a:r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(gold/silver)</a:t>
            </a:r>
            <a:endParaRPr lang="en-US" sz="1200" dirty="0"/>
          </a:p>
        </p:txBody>
      </p:sp>
      <p:sp>
        <p:nvSpPr>
          <p:cNvPr id="7" name="Text 5"/>
          <p:cNvSpPr/>
          <p:nvPr/>
        </p:nvSpPr>
        <p:spPr>
          <a:xfrm>
            <a:off x="609600" y="2062758"/>
            <a:ext cx="8083296" cy="20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96"/>
              </a:lnSpc>
              <a:spcBef>
                <a:spcPts val="720"/>
              </a:spcBef>
              <a:spcAft>
                <a:spcPts val="300"/>
              </a:spcAft>
              <a:buNone/>
            </a:pPr>
            <a:r>
              <a:rPr lang="en-US" sz="114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Saves Bank, destroys local economies</a:t>
            </a:r>
            <a:endParaRPr lang="en-US" sz="1140" dirty="0"/>
          </a:p>
        </p:txBody>
      </p:sp>
      <p:sp>
        <p:nvSpPr>
          <p:cNvPr id="8" name="Text 6"/>
          <p:cNvSpPr/>
          <p:nvPr/>
        </p:nvSpPr>
        <p:spPr>
          <a:xfrm>
            <a:off x="381000" y="2913162"/>
            <a:ext cx="8382000" cy="1730573"/>
          </a:xfrm>
          <a:prstGeom prst="roundRect">
            <a:avLst>
              <a:gd name="adj" fmla="val 4403"/>
            </a:avLst>
          </a:prstGeom>
          <a:solidFill>
            <a:srgbClr val="F8D7DA"/>
          </a:solidFill>
          <a:ln w="19050">
            <a:solidFill>
              <a:srgbClr val="DC3545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628650" y="3160812"/>
            <a:ext cx="4031933" cy="23708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67"/>
              </a:lnSpc>
              <a:spcAft>
                <a:spcPts val="960"/>
              </a:spcAft>
              <a:buNone/>
            </a:pPr>
            <a:r>
              <a:rPr lang="en-US" sz="1680" b="1" dirty="0">
                <a:solidFill>
                  <a:srgbClr val="721C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Human Toll</a:t>
            </a:r>
            <a:endParaRPr lang="en-US" sz="1680" dirty="0"/>
          </a:p>
        </p:txBody>
      </p:sp>
      <p:sp>
        <p:nvSpPr>
          <p:cNvPr id="10" name="Text 8"/>
          <p:cNvSpPr/>
          <p:nvPr/>
        </p:nvSpPr>
        <p:spPr>
          <a:xfrm>
            <a:off x="628650" y="3519785"/>
            <a:ext cx="7886700" cy="876300"/>
          </a:xfrm>
          <a:prstGeom prst="rect">
            <a:avLst/>
          </a:prstGeom>
          <a:noFill/>
          <a:ln/>
        </p:spPr>
        <p:txBody>
          <a:bodyPr wrap="square" lIns="72390" tIns="0" rIns="0" bIns="0" rtlCol="0" anchor="t"/>
          <a:lstStyle/>
          <a:p>
            <a:pPr algn="l" marL="72390" indent="-7239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Philadelphia: 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75% unemployed</a:t>
            </a:r>
            <a:endParaRPr lang="en-US" sz="1350" dirty="0"/>
          </a:p>
          <a:p>
            <a:pPr algn="l" marL="72390" indent="-7239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Tent cities in major cities</a:t>
            </a:r>
            <a:endParaRPr lang="en-US" sz="1350" dirty="0"/>
          </a:p>
          <a:p>
            <a:pPr algn="l" marL="72390" indent="-7239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Farms foreclosed</a:t>
            </a:r>
            <a:endParaRPr lang="en-US" sz="13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Learning Objectives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457200" y="2138958"/>
            <a:ext cx="8394192" cy="255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016"/>
              </a:lnSpc>
              <a:spcBef>
                <a:spcPts val="300"/>
              </a:spcBef>
              <a:spcAft>
                <a:spcPts val="2400"/>
              </a:spcAft>
              <a:buNone/>
            </a:pPr>
            <a:r>
              <a:rPr lang="en-US" sz="1440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By the end of this lecture, you will be able to: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457200" y="2852142"/>
            <a:ext cx="8229600" cy="1181100"/>
          </a:xfrm>
          <a:prstGeom prst="rect">
            <a:avLst/>
          </a:prstGeom>
          <a:noFill/>
          <a:ln/>
        </p:spPr>
        <p:txBody>
          <a:bodyPr wrap="square" lIns="83820" tIns="0" rIns="0" bIns="0" rtlCol="0" anchor="t"/>
          <a:lstStyle/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Explain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three parts of the American System and why they work as a "system"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how Marshall Court decisions shifted power from states to federal government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Argue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whether the Missouri Compromise solved or merely postponed the sectional crisis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Panic of 1819 to later political opposition to the Second Bank</a:t>
            </a:r>
            <a:endParaRPr lang="en-US" sz="13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5D1D2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Political Consequences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1222921" y="1367284"/>
            <a:ext cx="6698159" cy="3353991"/>
          </a:xfrm>
          <a:prstGeom prst="roundRect">
            <a:avLst>
              <a:gd name="adj" fmla="val 3408"/>
            </a:avLst>
          </a:prstGeom>
          <a:solidFill>
            <a:srgbClr val="F4F6F6"/>
          </a:solidFill>
          <a:ln w="38100">
            <a:solidFill>
              <a:srgbClr val="5D1D2E"/>
            </a:solidFill>
          </a:ln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3114675" y="1862584"/>
            <a:ext cx="2914650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216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Bank's Nickname</a:t>
            </a:r>
            <a:endParaRPr lang="en-US" sz="2160" dirty="0"/>
          </a:p>
        </p:txBody>
      </p:sp>
      <p:sp>
        <p:nvSpPr>
          <p:cNvPr id="6" name="Text 4"/>
          <p:cNvSpPr/>
          <p:nvPr/>
        </p:nvSpPr>
        <p:spPr>
          <a:xfrm>
            <a:off x="1661145" y="2472035"/>
            <a:ext cx="5821710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4200"/>
              </a:lnSpc>
              <a:spcBef>
                <a:spcPts val="300"/>
              </a:spcBef>
              <a:spcAft>
                <a:spcPts val="2400"/>
              </a:spcAft>
              <a:buNone/>
            </a:pPr>
            <a:r>
              <a:rPr lang="en-US" sz="300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"The Monster"</a:t>
            </a:r>
            <a:endParaRPr lang="en-US" sz="3000" dirty="0"/>
          </a:p>
        </p:txBody>
      </p:sp>
      <p:sp>
        <p:nvSpPr>
          <p:cNvPr id="7" name="Text 5"/>
          <p:cNvSpPr/>
          <p:nvPr/>
        </p:nvSpPr>
        <p:spPr>
          <a:xfrm>
            <a:off x="1661145" y="3310235"/>
            <a:ext cx="5821710" cy="3168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96"/>
              </a:lnSpc>
              <a:spcBef>
                <a:spcPts val="300"/>
              </a:spcBef>
              <a:spcAft>
                <a:spcPts val="2400"/>
              </a:spcAft>
              <a:buNone/>
            </a:pPr>
            <a:r>
              <a:rPr lang="en-US" sz="1560" i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"The Bank was saved—and the people were ruined"</a:t>
            </a:r>
            <a:endParaRPr lang="en-US" sz="1560" dirty="0"/>
          </a:p>
        </p:txBody>
      </p:sp>
      <p:sp>
        <p:nvSpPr>
          <p:cNvPr id="8" name="Text 6"/>
          <p:cNvSpPr/>
          <p:nvPr/>
        </p:nvSpPr>
        <p:spPr>
          <a:xfrm>
            <a:off x="1661145" y="3931890"/>
            <a:ext cx="5821710" cy="255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1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44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This plants the seeds of Andrew Jackson's Bank War in the 1830s</a:t>
            </a:r>
            <a:endParaRPr lang="en-US" sz="144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240280" y="228600"/>
            <a:ext cx="4663440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Review: Learning Objectives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571912" y="1333798"/>
            <a:ext cx="2000027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216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Can You Now...</a:t>
            </a:r>
            <a:endParaRPr lang="en-US" sz="2160" dirty="0"/>
          </a:p>
        </p:txBody>
      </p:sp>
      <p:sp>
        <p:nvSpPr>
          <p:cNvPr id="5" name="Text 3"/>
          <p:cNvSpPr/>
          <p:nvPr/>
        </p:nvSpPr>
        <p:spPr>
          <a:xfrm>
            <a:off x="381000" y="2019449"/>
            <a:ext cx="8382000" cy="1181100"/>
          </a:xfrm>
          <a:prstGeom prst="rect">
            <a:avLst/>
          </a:prstGeom>
          <a:noFill/>
          <a:ln/>
        </p:spPr>
        <p:txBody>
          <a:bodyPr wrap="square" lIns="83820" tIns="0" rIns="0" bIns="0" rtlCol="0" anchor="t"/>
          <a:lstStyle/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Explain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three parts of the American System and why they work as a "system" ✓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Analyze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how Marshall Court decisions shifted power from states to federal government ✓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Argue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whether the Missouri Compromise solved or merely postponed the sectional crisis ✓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the Panic of 1819 to later political opposition to the Second Bank ✓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81000" y="3657749"/>
            <a:ext cx="8382000" cy="1096714"/>
          </a:xfrm>
          <a:prstGeom prst="roundRect">
            <a:avLst>
              <a:gd name="adj" fmla="val 6948"/>
            </a:avLst>
          </a:prstGeom>
          <a:solidFill>
            <a:srgbClr val="E8F4F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381000" y="3672036"/>
            <a:ext cx="8382000" cy="0"/>
          </a:xfrm>
          <a:prstGeom prst="line">
            <a:avLst/>
          </a:prstGeom>
          <a:noFill/>
          <a:ln w="28575">
            <a:solidFill>
              <a:srgbClr val="1C2833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09600" y="3914924"/>
            <a:ext cx="8083296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960"/>
              </a:spcAft>
              <a:buNone/>
            </a:pPr>
            <a:r>
              <a:rPr lang="en-US" sz="15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Class Preview</a:t>
            </a:r>
            <a:endParaRPr lang="en-US" sz="1560" dirty="0"/>
          </a:p>
        </p:txBody>
      </p:sp>
      <p:sp>
        <p:nvSpPr>
          <p:cNvPr id="9" name="Text 7"/>
          <p:cNvSpPr/>
          <p:nvPr/>
        </p:nvSpPr>
        <p:spPr>
          <a:xfrm>
            <a:off x="609600" y="4274493"/>
            <a:ext cx="8083296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Jacksonian Democracy and the Social World: How did ordinary Americans live in this era?</a:t>
            </a:r>
            <a:endParaRPr lang="en-US" sz="12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BF9A4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Terms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2934179" y="896838"/>
            <a:ext cx="3275642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spcAft>
                <a:spcPts val="2400"/>
              </a:spcAft>
              <a:buNone/>
            </a:pPr>
            <a:r>
              <a:rPr lang="en-US" sz="21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Terms to Remember</a:t>
            </a:r>
            <a:endParaRPr lang="en-US" sz="2160" dirty="0"/>
          </a:p>
        </p:txBody>
      </p:sp>
      <p:sp>
        <p:nvSpPr>
          <p:cNvPr id="5" name="Text 3"/>
          <p:cNvSpPr/>
          <p:nvPr/>
        </p:nvSpPr>
        <p:spPr>
          <a:xfrm>
            <a:off x="381000" y="1658689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563761" y="1841450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American System</a:t>
            </a:r>
            <a:endParaRPr lang="en-US" sz="1320" dirty="0"/>
          </a:p>
        </p:txBody>
      </p:sp>
      <p:sp>
        <p:nvSpPr>
          <p:cNvPr id="7" name="Text 5"/>
          <p:cNvSpPr/>
          <p:nvPr/>
        </p:nvSpPr>
        <p:spPr>
          <a:xfrm>
            <a:off x="563761" y="2118717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Clay's economic plan</a:t>
            </a:r>
            <a:endParaRPr lang="en-US" sz="1080" dirty="0"/>
          </a:p>
        </p:txBody>
      </p:sp>
      <p:sp>
        <p:nvSpPr>
          <p:cNvPr id="8" name="Text 6"/>
          <p:cNvSpPr/>
          <p:nvPr/>
        </p:nvSpPr>
        <p:spPr>
          <a:xfrm>
            <a:off x="3225850" y="1658689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408611" y="1841450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Protective Tariffs</a:t>
            </a:r>
            <a:endParaRPr lang="en-US" sz="1320" dirty="0"/>
          </a:p>
        </p:txBody>
      </p:sp>
      <p:sp>
        <p:nvSpPr>
          <p:cNvPr id="10" name="Text 8"/>
          <p:cNvSpPr/>
          <p:nvPr/>
        </p:nvSpPr>
        <p:spPr>
          <a:xfrm>
            <a:off x="3408611" y="2118717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 taxes</a:t>
            </a:r>
            <a:endParaRPr lang="en-US" sz="1080" dirty="0"/>
          </a:p>
        </p:txBody>
      </p:sp>
      <p:sp>
        <p:nvSpPr>
          <p:cNvPr id="11" name="Text 9"/>
          <p:cNvSpPr/>
          <p:nvPr/>
        </p:nvSpPr>
        <p:spPr>
          <a:xfrm>
            <a:off x="6070699" y="1658689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253460" y="1841450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Internal Improvements</a:t>
            </a:r>
            <a:endParaRPr lang="en-US" sz="1320" dirty="0"/>
          </a:p>
        </p:txBody>
      </p:sp>
      <p:sp>
        <p:nvSpPr>
          <p:cNvPr id="13" name="Text 11"/>
          <p:cNvSpPr/>
          <p:nvPr/>
        </p:nvSpPr>
        <p:spPr>
          <a:xfrm>
            <a:off x="6253460" y="2118717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Infrastructure projects</a:t>
            </a:r>
            <a:endParaRPr lang="en-US" sz="1080" dirty="0"/>
          </a:p>
        </p:txBody>
      </p:sp>
      <p:sp>
        <p:nvSpPr>
          <p:cNvPr id="14" name="Text 12"/>
          <p:cNvSpPr/>
          <p:nvPr/>
        </p:nvSpPr>
        <p:spPr>
          <a:xfrm>
            <a:off x="381000" y="2836366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5" name="Text 13"/>
          <p:cNvSpPr/>
          <p:nvPr/>
        </p:nvSpPr>
        <p:spPr>
          <a:xfrm>
            <a:off x="563761" y="3019127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Second Bank</a:t>
            </a:r>
            <a:endParaRPr lang="en-US" sz="1320" dirty="0"/>
          </a:p>
        </p:txBody>
      </p:sp>
      <p:sp>
        <p:nvSpPr>
          <p:cNvPr id="16" name="Text 14"/>
          <p:cNvSpPr/>
          <p:nvPr/>
        </p:nvSpPr>
        <p:spPr>
          <a:xfrm>
            <a:off x="563761" y="3296394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National financial institution</a:t>
            </a:r>
            <a:endParaRPr lang="en-US" sz="1080" dirty="0"/>
          </a:p>
        </p:txBody>
      </p:sp>
      <p:sp>
        <p:nvSpPr>
          <p:cNvPr id="17" name="Text 15"/>
          <p:cNvSpPr/>
          <p:nvPr/>
        </p:nvSpPr>
        <p:spPr>
          <a:xfrm>
            <a:off x="3225850" y="2836366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8" name="Text 16"/>
          <p:cNvSpPr/>
          <p:nvPr/>
        </p:nvSpPr>
        <p:spPr>
          <a:xfrm>
            <a:off x="3408611" y="3019127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Marshall Court</a:t>
            </a:r>
            <a:endParaRPr lang="en-US" sz="1320" dirty="0"/>
          </a:p>
        </p:txBody>
      </p:sp>
      <p:sp>
        <p:nvSpPr>
          <p:cNvPr id="19" name="Text 17"/>
          <p:cNvSpPr/>
          <p:nvPr/>
        </p:nvSpPr>
        <p:spPr>
          <a:xfrm>
            <a:off x="3408611" y="3296394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Federal power expansion</a:t>
            </a:r>
            <a:endParaRPr lang="en-US" sz="1080" dirty="0"/>
          </a:p>
        </p:txBody>
      </p:sp>
      <p:sp>
        <p:nvSpPr>
          <p:cNvPr id="20" name="Text 18"/>
          <p:cNvSpPr/>
          <p:nvPr/>
        </p:nvSpPr>
        <p:spPr>
          <a:xfrm>
            <a:off x="6070699" y="2836366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1" name="Text 19"/>
          <p:cNvSpPr/>
          <p:nvPr/>
        </p:nvSpPr>
        <p:spPr>
          <a:xfrm>
            <a:off x="6253460" y="3019127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Missouri Compromise</a:t>
            </a:r>
            <a:endParaRPr lang="en-US" sz="1320" dirty="0"/>
          </a:p>
        </p:txBody>
      </p:sp>
      <p:sp>
        <p:nvSpPr>
          <p:cNvPr id="22" name="Text 20"/>
          <p:cNvSpPr/>
          <p:nvPr/>
        </p:nvSpPr>
        <p:spPr>
          <a:xfrm>
            <a:off x="6253460" y="3296394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36°30' line solution</a:t>
            </a:r>
            <a:endParaRPr lang="en-US" sz="1080" dirty="0"/>
          </a:p>
        </p:txBody>
      </p:sp>
      <p:sp>
        <p:nvSpPr>
          <p:cNvPr id="23" name="Text 21"/>
          <p:cNvSpPr/>
          <p:nvPr/>
        </p:nvSpPr>
        <p:spPr>
          <a:xfrm>
            <a:off x="381000" y="4014043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4" name="Text 22"/>
          <p:cNvSpPr/>
          <p:nvPr/>
        </p:nvSpPr>
        <p:spPr>
          <a:xfrm>
            <a:off x="563761" y="4196804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Panic of 1819</a:t>
            </a:r>
            <a:endParaRPr lang="en-US" sz="1320" dirty="0"/>
          </a:p>
        </p:txBody>
      </p:sp>
      <p:sp>
        <p:nvSpPr>
          <p:cNvPr id="25" name="Text 23"/>
          <p:cNvSpPr/>
          <p:nvPr/>
        </p:nvSpPr>
        <p:spPr>
          <a:xfrm>
            <a:off x="563761" y="4474071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First national depression</a:t>
            </a:r>
            <a:endParaRPr lang="en-US" sz="1080" dirty="0"/>
          </a:p>
        </p:txBody>
      </p:sp>
      <p:sp>
        <p:nvSpPr>
          <p:cNvPr id="26" name="Text 24"/>
          <p:cNvSpPr/>
          <p:nvPr/>
        </p:nvSpPr>
        <p:spPr>
          <a:xfrm>
            <a:off x="3225850" y="4014043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27" name="Text 25"/>
          <p:cNvSpPr/>
          <p:nvPr/>
        </p:nvSpPr>
        <p:spPr>
          <a:xfrm>
            <a:off x="3408611" y="4196804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Specie</a:t>
            </a:r>
            <a:endParaRPr lang="en-US" sz="1320" dirty="0"/>
          </a:p>
        </p:txBody>
      </p:sp>
      <p:sp>
        <p:nvSpPr>
          <p:cNvPr id="28" name="Text 26"/>
          <p:cNvSpPr/>
          <p:nvPr/>
        </p:nvSpPr>
        <p:spPr>
          <a:xfrm>
            <a:off x="3408611" y="4474071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Gold/silver coins</a:t>
            </a:r>
            <a:endParaRPr lang="en-US" sz="1080" dirty="0"/>
          </a:p>
        </p:txBody>
      </p:sp>
      <p:sp>
        <p:nvSpPr>
          <p:cNvPr id="29" name="Text 27"/>
          <p:cNvSpPr/>
          <p:nvPr/>
        </p:nvSpPr>
        <p:spPr>
          <a:xfrm>
            <a:off x="6070699" y="4014043"/>
            <a:ext cx="2692450" cy="872877"/>
          </a:xfrm>
          <a:prstGeom prst="roundRect">
            <a:avLst>
              <a:gd name="adj" fmla="val 873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0" name="Text 28"/>
          <p:cNvSpPr/>
          <p:nvPr/>
        </p:nvSpPr>
        <p:spPr>
          <a:xfrm>
            <a:off x="6253460" y="4196804"/>
            <a:ext cx="2373466" cy="2010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84"/>
              </a:lnSpc>
              <a:spcAft>
                <a:spcPts val="600"/>
              </a:spcAft>
              <a:buNone/>
            </a:pPr>
            <a:r>
              <a:rPr lang="en-US" sz="132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"The Monster"</a:t>
            </a:r>
            <a:endParaRPr lang="en-US" sz="1320" dirty="0"/>
          </a:p>
        </p:txBody>
      </p:sp>
      <p:sp>
        <p:nvSpPr>
          <p:cNvPr id="31" name="Text 29"/>
          <p:cNvSpPr/>
          <p:nvPr/>
        </p:nvSpPr>
        <p:spPr>
          <a:xfrm>
            <a:off x="6253460" y="4474071"/>
            <a:ext cx="2373466" cy="19198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12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08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Nickname for the Bank</a:t>
            </a:r>
            <a:endParaRPr lang="en-US" sz="108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Class Preview</a:t>
            </a:r>
            <a:endParaRPr lang="en-US" sz="2640" dirty="0"/>
          </a:p>
        </p:txBody>
      </p:sp>
      <p:pic>
        <p:nvPicPr>
          <p:cNvPr id="4" name="Image 0" descr="/tmp/rasterized-gradient-aad9478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944910"/>
            <a:ext cx="9144000" cy="4198590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67392" y="1636663"/>
            <a:ext cx="2609067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600"/>
              </a:lnSpc>
              <a:spcAft>
                <a:spcPts val="1800"/>
              </a:spcAft>
              <a:buNone/>
            </a:pPr>
            <a:r>
              <a:rPr lang="en-US" sz="3600" b="1" dirty="0">
                <a:solidFill>
                  <a:srgbClr val="BF9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Next Time...</a:t>
            </a:r>
            <a:endParaRPr lang="en-US" sz="3600" dirty="0"/>
          </a:p>
        </p:txBody>
      </p:sp>
      <p:sp>
        <p:nvSpPr>
          <p:cNvPr id="6" name="Text 3"/>
          <p:cNvSpPr/>
          <p:nvPr/>
        </p:nvSpPr>
        <p:spPr>
          <a:xfrm>
            <a:off x="1266149" y="2474863"/>
            <a:ext cx="6611701" cy="3385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67"/>
              </a:lnSpc>
              <a:spcAft>
                <a:spcPts val="2400"/>
              </a:spcAft>
              <a:buNone/>
            </a:pPr>
            <a:r>
              <a:rPr lang="en-US" sz="24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Jacksonian Democracy and the Social World</a:t>
            </a:r>
            <a:endParaRPr lang="en-US" sz="2400" dirty="0"/>
          </a:p>
        </p:txBody>
      </p:sp>
      <p:sp>
        <p:nvSpPr>
          <p:cNvPr id="7" name="Text 4"/>
          <p:cNvSpPr/>
          <p:nvPr/>
        </p:nvSpPr>
        <p:spPr>
          <a:xfrm>
            <a:off x="2887861" y="3270647"/>
            <a:ext cx="3368129" cy="1181100"/>
          </a:xfrm>
          <a:prstGeom prst="rect">
            <a:avLst/>
          </a:prstGeom>
          <a:noFill/>
          <a:ln/>
        </p:spPr>
        <p:txBody>
          <a:bodyPr wrap="square" lIns="99060" tIns="0" rIns="0" bIns="0" rtlCol="0" anchor="t"/>
          <a:lstStyle/>
          <a:p>
            <a:pPr algn="ctr" marL="99060" indent="-9906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did ordinary Americans live?</a:t>
            </a:r>
            <a:endParaRPr lang="en-US" sz="1350" dirty="0"/>
          </a:p>
          <a:p>
            <a:pPr algn="ctr" marL="99060" indent="-9906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Working class and immigrant experiences</a:t>
            </a:r>
            <a:endParaRPr lang="en-US" sz="1350" dirty="0"/>
          </a:p>
          <a:p>
            <a:pPr algn="ctr" marL="99060" indent="-9906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Free Black communities</a:t>
            </a:r>
            <a:endParaRPr lang="en-US" sz="1350" dirty="0"/>
          </a:p>
          <a:p>
            <a:pPr algn="ctr" marL="99060" indent="-9906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Popular culture and entertainment</a:t>
            </a:r>
            <a:endParaRPr lang="en-US" sz="13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83820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861376" y="228600"/>
            <a:ext cx="5421249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Historical Context: 1815-1825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304800" y="1943100"/>
            <a:ext cx="4114800" cy="2247751"/>
          </a:xfrm>
          <a:prstGeom prst="roundRect">
            <a:avLst>
              <a:gd name="adj" fmla="val 339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5" name="Shape 3"/>
          <p:cNvSpPr/>
          <p:nvPr/>
        </p:nvSpPr>
        <p:spPr>
          <a:xfrm>
            <a:off x="333375" y="1943100"/>
            <a:ext cx="0" cy="2247751"/>
          </a:xfrm>
          <a:prstGeom prst="line">
            <a:avLst/>
          </a:prstGeom>
          <a:noFill/>
          <a:ln w="57150">
            <a:solidFill>
              <a:srgbClr val="5D1D2E"/>
            </a:solidFill>
            <a:prstDash val="solid"/>
          </a:ln>
        </p:spPr>
      </p:sp>
      <p:sp>
        <p:nvSpPr>
          <p:cNvPr id="6" name="Text 4"/>
          <p:cNvSpPr/>
          <p:nvPr/>
        </p:nvSpPr>
        <p:spPr>
          <a:xfrm>
            <a:off x="666750" y="2247900"/>
            <a:ext cx="2487168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216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Where We've Been</a:t>
            </a:r>
            <a:endParaRPr lang="en-US" sz="2160" dirty="0"/>
          </a:p>
        </p:txBody>
      </p:sp>
      <p:sp>
        <p:nvSpPr>
          <p:cNvPr id="7" name="Text 5"/>
          <p:cNvSpPr/>
          <p:nvPr/>
        </p:nvSpPr>
        <p:spPr>
          <a:xfrm>
            <a:off x="666750" y="2704951"/>
            <a:ext cx="344805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War of 1812 just ended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Strong sense of nationalism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Economy disrupted by war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Political divisions fading</a:t>
            </a:r>
            <a:endParaRPr lang="en-US" sz="1350" dirty="0"/>
          </a:p>
        </p:txBody>
      </p:sp>
      <p:sp>
        <p:nvSpPr>
          <p:cNvPr id="8" name="Text 6"/>
          <p:cNvSpPr/>
          <p:nvPr/>
        </p:nvSpPr>
        <p:spPr>
          <a:xfrm>
            <a:off x="4724400" y="1943100"/>
            <a:ext cx="4114800" cy="2247751"/>
          </a:xfrm>
          <a:prstGeom prst="roundRect">
            <a:avLst>
              <a:gd name="adj" fmla="val 3390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Shape 7"/>
          <p:cNvSpPr/>
          <p:nvPr/>
        </p:nvSpPr>
        <p:spPr>
          <a:xfrm>
            <a:off x="4752975" y="1943100"/>
            <a:ext cx="0" cy="2247751"/>
          </a:xfrm>
          <a:prstGeom prst="line">
            <a:avLst/>
          </a:prstGeom>
          <a:noFill/>
          <a:ln w="57150">
            <a:solidFill>
              <a:srgbClr val="BF9A4A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086350" y="2247900"/>
            <a:ext cx="2564892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200"/>
              </a:spcAft>
              <a:buNone/>
            </a:pPr>
            <a:r>
              <a:rPr lang="en-US" sz="216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Where We're Going</a:t>
            </a:r>
            <a:endParaRPr lang="en-US" sz="2160" dirty="0"/>
          </a:p>
        </p:txBody>
      </p:sp>
      <p:sp>
        <p:nvSpPr>
          <p:cNvPr id="11" name="Text 9"/>
          <p:cNvSpPr/>
          <p:nvPr/>
        </p:nvSpPr>
        <p:spPr>
          <a:xfrm>
            <a:off x="5086350" y="2704951"/>
            <a:ext cx="3448050" cy="11811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national infrastructure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Expanding federal power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Slavery debate emerges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Economic crisis looms</a:t>
            </a:r>
            <a:endParaRPr lang="en-US" sz="13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1208484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352008" y="228600"/>
            <a:ext cx="4439984" cy="3810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00"/>
              </a:lnSpc>
              <a:buNone/>
            </a:pPr>
            <a:r>
              <a:rPr lang="en-US" sz="30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American System</a:t>
            </a:r>
            <a:endParaRPr lang="en-US" sz="3000" dirty="0"/>
          </a:p>
        </p:txBody>
      </p:sp>
      <p:sp>
        <p:nvSpPr>
          <p:cNvPr id="4" name="Text 2"/>
          <p:cNvSpPr/>
          <p:nvPr/>
        </p:nvSpPr>
        <p:spPr>
          <a:xfrm>
            <a:off x="141732" y="685800"/>
            <a:ext cx="8860536" cy="25598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16"/>
              </a:lnSpc>
              <a:spcBef>
                <a:spcPts val="600"/>
              </a:spcBef>
              <a:spcAft>
                <a:spcPts val="300"/>
              </a:spcAft>
              <a:buNone/>
            </a:pPr>
            <a:r>
              <a:rPr lang="en-US" sz="1440" dirty="0">
                <a:solidFill>
                  <a:srgbClr val="BF9A4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Henry Clay's Vision for Economic Nationalism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304800" y="2087463"/>
            <a:ext cx="2641550" cy="1404342"/>
          </a:xfrm>
          <a:prstGeom prst="roundRect">
            <a:avLst>
              <a:gd name="adj" fmla="val 5426"/>
            </a:avLst>
          </a:prstGeom>
          <a:solidFill>
            <a:srgbClr val="5D1D2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Text 4"/>
          <p:cNvSpPr/>
          <p:nvPr/>
        </p:nvSpPr>
        <p:spPr>
          <a:xfrm>
            <a:off x="678240" y="2392263"/>
            <a:ext cx="1894523" cy="253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Protective Tariffs</a:t>
            </a:r>
            <a:endParaRPr lang="en-US" sz="1800" dirty="0"/>
          </a:p>
        </p:txBody>
      </p:sp>
      <p:sp>
        <p:nvSpPr>
          <p:cNvPr id="7" name="Text 5"/>
          <p:cNvSpPr/>
          <p:nvPr/>
        </p:nvSpPr>
        <p:spPr>
          <a:xfrm>
            <a:off x="589280" y="2722364"/>
            <a:ext cx="2072589" cy="42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Shield American manufacturers</a:t>
            </a:r>
            <a:endParaRPr lang="en-US" sz="1200" dirty="0"/>
          </a:p>
        </p:txBody>
      </p:sp>
      <p:sp>
        <p:nvSpPr>
          <p:cNvPr id="8" name="Text 6"/>
          <p:cNvSpPr/>
          <p:nvPr/>
        </p:nvSpPr>
        <p:spPr>
          <a:xfrm>
            <a:off x="3251150" y="2067223"/>
            <a:ext cx="2641550" cy="1444972"/>
          </a:xfrm>
          <a:prstGeom prst="roundRect">
            <a:avLst>
              <a:gd name="adj" fmla="val 5273"/>
            </a:avLst>
          </a:prstGeom>
          <a:solidFill>
            <a:srgbClr val="BF9A4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9" name="Text 7"/>
          <p:cNvSpPr/>
          <p:nvPr/>
        </p:nvSpPr>
        <p:spPr>
          <a:xfrm>
            <a:off x="3770322" y="2372023"/>
            <a:ext cx="1603058" cy="5078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Internal Improvements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3535631" y="2956024"/>
            <a:ext cx="2072589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 national infrastructure</a:t>
            </a:r>
            <a:endParaRPr lang="en-US" sz="1200" dirty="0"/>
          </a:p>
        </p:txBody>
      </p:sp>
      <p:sp>
        <p:nvSpPr>
          <p:cNvPr id="11" name="Text 9"/>
          <p:cNvSpPr/>
          <p:nvPr/>
        </p:nvSpPr>
        <p:spPr>
          <a:xfrm>
            <a:off x="6197501" y="2194173"/>
            <a:ext cx="2641550" cy="1191071"/>
          </a:xfrm>
          <a:prstGeom prst="roundRect">
            <a:avLst>
              <a:gd name="adj" fmla="val 6398"/>
            </a:avLst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2" name="Text 10"/>
          <p:cNvSpPr/>
          <p:nvPr/>
        </p:nvSpPr>
        <p:spPr>
          <a:xfrm>
            <a:off x="6736104" y="2498973"/>
            <a:ext cx="1564195" cy="2539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000"/>
              </a:lnSpc>
              <a:spcAft>
                <a:spcPts val="600"/>
              </a:spcAft>
              <a:buNone/>
            </a:pPr>
            <a:r>
              <a:rPr lang="en-US" sz="180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National Bank</a:t>
            </a:r>
            <a:endParaRPr lang="en-US" sz="1800" dirty="0"/>
          </a:p>
        </p:txBody>
      </p:sp>
      <p:sp>
        <p:nvSpPr>
          <p:cNvPr id="13" name="Text 11"/>
          <p:cNvSpPr/>
          <p:nvPr/>
        </p:nvSpPr>
        <p:spPr>
          <a:xfrm>
            <a:off x="6481981" y="2829074"/>
            <a:ext cx="2072589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Stabilize currency and credit</a:t>
            </a:r>
            <a:endParaRPr lang="en-US" sz="1200" dirty="0"/>
          </a:p>
        </p:txBody>
      </p:sp>
      <p:sp>
        <p:nvSpPr>
          <p:cNvPr id="14" name="Text 12"/>
          <p:cNvSpPr/>
          <p:nvPr/>
        </p:nvSpPr>
        <p:spPr>
          <a:xfrm>
            <a:off x="567544" y="4121795"/>
            <a:ext cx="8008912" cy="27726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184"/>
              </a:lnSpc>
              <a:spcBef>
                <a:spcPts val="2400"/>
              </a:spcBef>
              <a:spcAft>
                <a:spcPts val="300"/>
              </a:spcAft>
              <a:buNone/>
            </a:pPr>
            <a:r>
              <a:rPr lang="en-US" sz="15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Three interconnected parts working together for American economic independence</a:t>
            </a:r>
            <a:endParaRPr lang="en-US" sz="156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5D1D2E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28600" y="228600"/>
            <a:ext cx="443998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 1: Protective Tariffs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1485305"/>
            <a:ext cx="4284536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216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Tariffs Work</a:t>
            </a:r>
            <a:endParaRPr lang="en-US" sz="2160" dirty="0"/>
          </a:p>
        </p:txBody>
      </p:sp>
      <p:sp>
        <p:nvSpPr>
          <p:cNvPr id="5" name="Text 3"/>
          <p:cNvSpPr/>
          <p:nvPr/>
        </p:nvSpPr>
        <p:spPr>
          <a:xfrm>
            <a:off x="381000" y="2170956"/>
            <a:ext cx="8382000" cy="876300"/>
          </a:xfrm>
          <a:prstGeom prst="rect">
            <a:avLst/>
          </a:prstGeom>
          <a:noFill/>
          <a:ln/>
        </p:spPr>
        <p:txBody>
          <a:bodyPr wrap="square" lIns="83820" tIns="0" rIns="0" bIns="0" rtlCol="0" anchor="t"/>
          <a:lstStyle/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Import taxes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on foreign goods make them more expensive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Americans buy 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domestic products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instead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Protects 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infant industries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from British competition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81000" y="3504456"/>
            <a:ext cx="8382000" cy="1098649"/>
          </a:xfrm>
          <a:prstGeom prst="roundRect">
            <a:avLst>
              <a:gd name="adj" fmla="val 6936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Shape 5"/>
          <p:cNvSpPr/>
          <p:nvPr/>
        </p:nvSpPr>
        <p:spPr>
          <a:xfrm>
            <a:off x="409575" y="3504456"/>
            <a:ext cx="0" cy="1098649"/>
          </a:xfrm>
          <a:prstGeom prst="line">
            <a:avLst/>
          </a:prstGeom>
          <a:noFill/>
          <a:ln w="57150">
            <a:solidFill>
              <a:srgbClr val="BF9A4A"/>
            </a:solidFill>
            <a:prstDash val="solid"/>
          </a:ln>
        </p:spPr>
      </p:sp>
      <p:sp>
        <p:nvSpPr>
          <p:cNvPr id="8" name="Text 6"/>
          <p:cNvSpPr/>
          <p:nvPr/>
        </p:nvSpPr>
        <p:spPr>
          <a:xfrm>
            <a:off x="666750" y="3733056"/>
            <a:ext cx="8025003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960"/>
              </a:spcAft>
              <a:buNone/>
            </a:pPr>
            <a:r>
              <a:rPr lang="en-US" sz="15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Example: Textiles</a:t>
            </a:r>
            <a:endParaRPr lang="en-US" sz="1560" dirty="0"/>
          </a:p>
        </p:txBody>
      </p:sp>
      <p:sp>
        <p:nvSpPr>
          <p:cNvPr id="9" name="Text 7"/>
          <p:cNvSpPr/>
          <p:nvPr/>
        </p:nvSpPr>
        <p:spPr>
          <a:xfrm>
            <a:off x="666750" y="4092625"/>
            <a:ext cx="8025003" cy="24378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92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British cloth costs $5 without tariff. With 40% tariff, it costs $7. American cloth at $6 becomes competitive.</a:t>
            </a: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BF9A4A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28600" y="228600"/>
            <a:ext cx="4828604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 2: Internal Improvements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1507480"/>
            <a:ext cx="4692587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2160" b="1" dirty="0">
                <a:solidFill>
                  <a:srgbClr val="171717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Building the Nation's Infrastructure</a:t>
            </a:r>
            <a:endParaRPr lang="en-US" sz="2160" dirty="0"/>
          </a:p>
        </p:txBody>
      </p:sp>
      <p:sp>
        <p:nvSpPr>
          <p:cNvPr id="5" name="Text 3"/>
          <p:cNvSpPr/>
          <p:nvPr/>
        </p:nvSpPr>
        <p:spPr>
          <a:xfrm>
            <a:off x="381000" y="2193131"/>
            <a:ext cx="8382000" cy="876300"/>
          </a:xfrm>
          <a:prstGeom prst="rect">
            <a:avLst/>
          </a:prstGeom>
          <a:noFill/>
          <a:ln/>
        </p:spPr>
        <p:txBody>
          <a:bodyPr wrap="square" lIns="83820" tIns="0" rIns="0" bIns="0" rtlCol="0" anchor="t"/>
          <a:lstStyle/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Federal funding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for roads, canals, and bridges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Connects regions and enables commerce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Reduces transportation costs dramatically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81000" y="3679031"/>
            <a:ext cx="4038600" cy="901898"/>
          </a:xfrm>
          <a:prstGeom prst="roundRect">
            <a:avLst>
              <a:gd name="adj" fmla="val 8449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563761" y="3861792"/>
            <a:ext cx="3746540" cy="219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28"/>
              </a:lnSpc>
              <a:spcAft>
                <a:spcPts val="600"/>
              </a:spcAft>
              <a:buNone/>
            </a:pPr>
            <a:r>
              <a:rPr lang="en-US" sz="144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National Road</a:t>
            </a:r>
            <a:endParaRPr lang="en-US" sz="1440" dirty="0"/>
          </a:p>
        </p:txBody>
      </p:sp>
      <p:sp>
        <p:nvSpPr>
          <p:cNvPr id="8" name="Text 6"/>
          <p:cNvSpPr/>
          <p:nvPr/>
        </p:nvSpPr>
        <p:spPr>
          <a:xfrm>
            <a:off x="563761" y="4157365"/>
            <a:ext cx="3746540" cy="20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9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4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Cumberland to Wheeling, connecting East to West</a:t>
            </a:r>
            <a:endParaRPr lang="en-US" sz="1140" dirty="0"/>
          </a:p>
        </p:txBody>
      </p:sp>
      <p:sp>
        <p:nvSpPr>
          <p:cNvPr id="9" name="Text 7"/>
          <p:cNvSpPr/>
          <p:nvPr/>
        </p:nvSpPr>
        <p:spPr>
          <a:xfrm>
            <a:off x="4724400" y="3679031"/>
            <a:ext cx="4038600" cy="901898"/>
          </a:xfrm>
          <a:prstGeom prst="roundRect">
            <a:avLst>
              <a:gd name="adj" fmla="val 8449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0" name="Text 8"/>
          <p:cNvSpPr/>
          <p:nvPr/>
        </p:nvSpPr>
        <p:spPr>
          <a:xfrm>
            <a:off x="4907161" y="3861792"/>
            <a:ext cx="3746540" cy="21937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728"/>
              </a:lnSpc>
              <a:spcAft>
                <a:spcPts val="600"/>
              </a:spcAft>
              <a:buNone/>
            </a:pPr>
            <a:r>
              <a:rPr lang="en-US" sz="144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Erie Canal (proposed)</a:t>
            </a:r>
            <a:endParaRPr lang="en-US" sz="1440" dirty="0"/>
          </a:p>
        </p:txBody>
      </p:sp>
      <p:sp>
        <p:nvSpPr>
          <p:cNvPr id="11" name="Text 9"/>
          <p:cNvSpPr/>
          <p:nvPr/>
        </p:nvSpPr>
        <p:spPr>
          <a:xfrm>
            <a:off x="4907161" y="4157365"/>
            <a:ext cx="3746540" cy="2027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596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14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Would link Great Lakes to Atlantic Ocean</a:t>
            </a:r>
            <a:endParaRPr lang="en-US" sz="114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2E405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228600" y="228600"/>
            <a:ext cx="7335203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Part 3: The Second Bank of the United States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381000" y="1292572"/>
            <a:ext cx="4284536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400"/>
              </a:lnSpc>
              <a:spcAft>
                <a:spcPts val="1800"/>
              </a:spcAft>
              <a:buNone/>
            </a:pPr>
            <a:r>
              <a:rPr lang="en-US" sz="21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Financial Stability (1816)</a:t>
            </a:r>
            <a:endParaRPr lang="en-US" sz="2160" dirty="0"/>
          </a:p>
        </p:txBody>
      </p:sp>
      <p:sp>
        <p:nvSpPr>
          <p:cNvPr id="5" name="Text 3"/>
          <p:cNvSpPr/>
          <p:nvPr/>
        </p:nvSpPr>
        <p:spPr>
          <a:xfrm>
            <a:off x="381000" y="1978223"/>
            <a:ext cx="8382000" cy="1181100"/>
          </a:xfrm>
          <a:prstGeom prst="rect">
            <a:avLst/>
          </a:prstGeom>
          <a:noFill/>
          <a:ln/>
        </p:spPr>
        <p:txBody>
          <a:bodyPr wrap="square" lIns="83820" tIns="0" rIns="0" bIns="0" rtlCol="0" anchor="t"/>
          <a:lstStyle/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Chartered in 1816 after War of 1812 economic chaos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Creates </a:t>
            </a:r>
            <a:pPr algn="l" indent="0" marL="0">
              <a:lnSpc>
                <a:spcPts val="2100"/>
              </a:lnSpc>
              <a:buNone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stable national currency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Regulates state banks to prevent reckless lending</a:t>
            </a:r>
            <a:endParaRPr lang="en-US" sz="1350" dirty="0"/>
          </a:p>
          <a:p>
            <a:pPr algn="l" marL="83820" indent="-83820">
              <a:lnSpc>
                <a:spcPts val="2100"/>
              </a:lnSpc>
              <a:buSzPct val="100000"/>
              <a:buChar char="•"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Provides credit for business expansion</a:t>
            </a:r>
            <a:endParaRPr lang="en-US" sz="1350" dirty="0"/>
          </a:p>
        </p:txBody>
      </p:sp>
      <p:sp>
        <p:nvSpPr>
          <p:cNvPr id="6" name="Text 4"/>
          <p:cNvSpPr/>
          <p:nvPr/>
        </p:nvSpPr>
        <p:spPr>
          <a:xfrm>
            <a:off x="381000" y="3692723"/>
            <a:ext cx="8382000" cy="1103114"/>
          </a:xfrm>
          <a:prstGeom prst="roundRect">
            <a:avLst>
              <a:gd name="adj" fmla="val 6908"/>
            </a:avLst>
          </a:prstGeom>
          <a:solidFill>
            <a:srgbClr val="FFE1C7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09600" y="3959423"/>
            <a:ext cx="8083296" cy="23455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48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32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Problem: During the war, too many state banks issued worthless paper money</a:t>
            </a:r>
            <a:endParaRPr lang="en-US" sz="1320" dirty="0"/>
          </a:p>
        </p:txBody>
      </p:sp>
      <p:sp>
        <p:nvSpPr>
          <p:cNvPr id="8" name="Text 6"/>
          <p:cNvSpPr/>
          <p:nvPr/>
        </p:nvSpPr>
        <p:spPr>
          <a:xfrm>
            <a:off x="609600" y="4315867"/>
            <a:ext cx="8083296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680"/>
              </a:lnSpc>
              <a:spcBef>
                <a:spcPts val="960"/>
              </a:spcBef>
              <a:spcAft>
                <a:spcPts val="300"/>
              </a:spcAft>
              <a:buNone/>
            </a:pPr>
            <a:r>
              <a:rPr lang="en-US" sz="120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Solution: Federal bank brings order and confidence to the financial system</a:t>
            </a:r>
            <a:endParaRPr lang="en-US" sz="12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1914811" y="228600"/>
            <a:ext cx="5314379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How the System Works Together</a:t>
            </a:r>
            <a:endParaRPr lang="en-US" sz="2640" dirty="0"/>
          </a:p>
        </p:txBody>
      </p:sp>
      <p:pic>
        <p:nvPicPr>
          <p:cNvPr id="4" name="Image 0" descr="/tmp/rasterized-gradient-6d7098f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75359" y="1169343"/>
            <a:ext cx="3393281" cy="3749873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3230047" y="1588443"/>
            <a:ext cx="2683907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56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Tariffs</a:t>
            </a:r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56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generate revenue</a:t>
            </a:r>
            <a:endParaRPr lang="en-US" sz="1560" dirty="0"/>
          </a:p>
        </p:txBody>
      </p:sp>
      <p:sp>
        <p:nvSpPr>
          <p:cNvPr id="6" name="Text 3"/>
          <p:cNvSpPr/>
          <p:nvPr/>
        </p:nvSpPr>
        <p:spPr>
          <a:xfrm>
            <a:off x="3230047" y="2037904"/>
            <a:ext cx="2683907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2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16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2160" dirty="0"/>
          </a:p>
        </p:txBody>
      </p:sp>
      <p:sp>
        <p:nvSpPr>
          <p:cNvPr id="7" name="Text 4"/>
          <p:cNvSpPr/>
          <p:nvPr/>
        </p:nvSpPr>
        <p:spPr>
          <a:xfrm>
            <a:off x="3230047" y="2459980"/>
            <a:ext cx="2683907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56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Fund </a:t>
            </a:r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56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internal improvements</a:t>
            </a:r>
            <a:endParaRPr lang="en-US" sz="1560" dirty="0"/>
          </a:p>
        </p:txBody>
      </p:sp>
      <p:sp>
        <p:nvSpPr>
          <p:cNvPr id="8" name="Text 5"/>
          <p:cNvSpPr/>
          <p:nvPr/>
        </p:nvSpPr>
        <p:spPr>
          <a:xfrm>
            <a:off x="3230047" y="2909441"/>
            <a:ext cx="2683907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2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16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2160" dirty="0"/>
          </a:p>
        </p:txBody>
      </p:sp>
      <p:sp>
        <p:nvSpPr>
          <p:cNvPr id="9" name="Text 6"/>
          <p:cNvSpPr/>
          <p:nvPr/>
        </p:nvSpPr>
        <p:spPr>
          <a:xfrm>
            <a:off x="3230047" y="3331518"/>
            <a:ext cx="2683907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56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Enable </a:t>
            </a:r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1200"/>
              </a:spcAft>
              <a:buNone/>
            </a:pPr>
            <a:r>
              <a:rPr lang="en-US" sz="156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commerce</a:t>
            </a:r>
            <a:endParaRPr lang="en-US" sz="1560" dirty="0"/>
          </a:p>
        </p:txBody>
      </p:sp>
      <p:sp>
        <p:nvSpPr>
          <p:cNvPr id="10" name="Text 7"/>
          <p:cNvSpPr/>
          <p:nvPr/>
        </p:nvSpPr>
        <p:spPr>
          <a:xfrm>
            <a:off x="3230047" y="3780979"/>
            <a:ext cx="2683907" cy="38397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024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216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↓</a:t>
            </a:r>
            <a:endParaRPr lang="en-US" sz="2160" dirty="0"/>
          </a:p>
        </p:txBody>
      </p:sp>
      <p:sp>
        <p:nvSpPr>
          <p:cNvPr id="11" name="Text 8"/>
          <p:cNvSpPr/>
          <p:nvPr/>
        </p:nvSpPr>
        <p:spPr>
          <a:xfrm>
            <a:off x="3230047" y="4203055"/>
            <a:ext cx="2683907" cy="29706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6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Banks</a:t>
            </a:r>
            <a:pPr algn="ctr" indent="0" marL="0">
              <a:lnSpc>
                <a:spcPts val="234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560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finance growth</a:t>
            </a:r>
            <a:endParaRPr lang="en-US" sz="156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4F6F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9144000" cy="792510"/>
          </a:xfrm>
          <a:prstGeom prst="rect">
            <a:avLst/>
          </a:prstGeom>
          <a:solidFill>
            <a:srgbClr val="1C2833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3" name="Text 1"/>
          <p:cNvSpPr/>
          <p:nvPr/>
        </p:nvSpPr>
        <p:spPr>
          <a:xfrm>
            <a:off x="826675" y="228600"/>
            <a:ext cx="7490651" cy="335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40"/>
              </a:lnSpc>
              <a:buNone/>
            </a:pPr>
            <a:r>
              <a:rPr lang="en-US" sz="2640" b="1" dirty="0">
                <a:solidFill>
                  <a:srgbClr val="F4F6F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Marshall Court: Expanding Federal Power</a:t>
            </a:r>
            <a:endParaRPr lang="en-US" sz="2640" dirty="0"/>
          </a:p>
        </p:txBody>
      </p:sp>
      <p:sp>
        <p:nvSpPr>
          <p:cNvPr id="4" name="Text 2"/>
          <p:cNvSpPr/>
          <p:nvPr/>
        </p:nvSpPr>
        <p:spPr>
          <a:xfrm>
            <a:off x="1919669" y="1542455"/>
            <a:ext cx="5304663" cy="3046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2160" b="1" dirty="0">
                <a:solidFill>
                  <a:srgbClr val="5D1D2E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Chief Justice John Marshall (1801-1835)</a:t>
            </a:r>
            <a:endParaRPr lang="en-US" sz="2160" dirty="0"/>
          </a:p>
        </p:txBody>
      </p:sp>
      <p:sp>
        <p:nvSpPr>
          <p:cNvPr id="5" name="Text 3"/>
          <p:cNvSpPr/>
          <p:nvPr/>
        </p:nvSpPr>
        <p:spPr>
          <a:xfrm>
            <a:off x="297180" y="1885206"/>
            <a:ext cx="8549640" cy="21327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1680"/>
              </a:lnSpc>
              <a:spcBef>
                <a:spcPts val="300"/>
              </a:spcBef>
              <a:spcAft>
                <a:spcPts val="300"/>
              </a:spcAft>
              <a:buNone/>
            </a:pPr>
            <a:r>
              <a:rPr lang="en-US" sz="1200" i="1" dirty="0">
                <a:solidFill>
                  <a:srgbClr val="5A5A5A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Longest-serving Chief Justice</a:t>
            </a:r>
            <a:endParaRPr lang="en-US" sz="1200" dirty="0"/>
          </a:p>
        </p:txBody>
      </p:sp>
      <p:sp>
        <p:nvSpPr>
          <p:cNvPr id="6" name="Text 4"/>
          <p:cNvSpPr/>
          <p:nvPr/>
        </p:nvSpPr>
        <p:spPr>
          <a:xfrm>
            <a:off x="381000" y="2517577"/>
            <a:ext cx="8382000" cy="1875979"/>
          </a:xfrm>
          <a:prstGeom prst="roundRect">
            <a:avLst>
              <a:gd name="adj" fmla="val 4062"/>
            </a:avLst>
          </a:prstGeom>
          <a:solidFill>
            <a:srgbClr val="E8E8E8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7" name="Text 5"/>
          <p:cNvSpPr/>
          <p:nvPr/>
        </p:nvSpPr>
        <p:spPr>
          <a:xfrm>
            <a:off x="685800" y="2822377"/>
            <a:ext cx="7927848" cy="2376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1872"/>
              </a:lnSpc>
              <a:spcAft>
                <a:spcPts val="1200"/>
              </a:spcAft>
              <a:buNone/>
            </a:pPr>
            <a:r>
              <a:rPr lang="en-US" sz="1560" b="1" dirty="0">
                <a:solidFill>
                  <a:srgbClr val="1C283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 Landmark Decisions:</a:t>
            </a:r>
            <a:endParaRPr lang="en-US" sz="1560" dirty="0"/>
          </a:p>
        </p:txBody>
      </p:sp>
      <p:sp>
        <p:nvSpPr>
          <p:cNvPr id="8" name="Text 6"/>
          <p:cNvSpPr/>
          <p:nvPr/>
        </p:nvSpPr>
        <p:spPr>
          <a:xfrm>
            <a:off x="685800" y="3212455"/>
            <a:ext cx="7772400" cy="876300"/>
          </a:xfrm>
          <a:prstGeom prst="rect">
            <a:avLst/>
          </a:prstGeom>
          <a:noFill/>
          <a:ln/>
        </p:spPr>
        <p:txBody>
          <a:bodyPr wrap="square" lIns="76200" tIns="0" rIns="0" bIns="0" rtlCol="0" anchor="t"/>
          <a:lstStyle/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Marbury v. Madison (1803)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Judicial review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McCulloch v. Maryland (1819)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Federal supremacy</a:t>
            </a:r>
            <a:endParaRPr lang="en-US" sz="1350" dirty="0"/>
          </a:p>
          <a:p>
            <a:pPr algn="l" marL="76200" indent="-76200">
              <a:lnSpc>
                <a:spcPts val="2100"/>
              </a:lnSpc>
              <a:buSzPct val="100000"/>
              <a:buChar char="•"/>
            </a:pPr>
            <a:r>
              <a:rPr lang="en-US" sz="1350" b="1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Gibbons v. Ogden (1824)</a:t>
            </a:r>
            <a:pPr algn="l" indent="0" marL="0">
              <a:lnSpc>
                <a:spcPts val="2100"/>
              </a:lnSpc>
              <a:buNone/>
            </a:pPr>
            <a:r>
              <a:rPr lang="en-US" sz="1350" dirty="0">
                <a:solidFill>
                  <a:srgbClr val="1D1D1D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- Interstate commerce</a:t>
            </a:r>
            <a:endParaRPr lang="en-US" sz="13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Post-War of 1812 Political Events</dc:title>
  <dc:subject>American History</dc:subject>
  <dc:creator>Chapter 11 Lecture</dc:creator>
  <cp:lastModifiedBy>Chapter 11 Lecture</cp:lastModifiedBy>
  <cp:revision>1</cp:revision>
  <dcterms:created xsi:type="dcterms:W3CDTF">2025-10-27T15:54:56Z</dcterms:created>
  <dcterms:modified xsi:type="dcterms:W3CDTF">2025-10-27T15:54:56Z</dcterms:modified>
</cp:coreProperties>
</file>