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5" r:id="rId12"/>
    <p:sldId id="316" r:id="rId13"/>
    <p:sldId id="31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4" y="2613547"/>
            <a:ext cx="4775075" cy="1630906"/>
          </a:xfrm>
        </p:spPr>
        <p:txBody>
          <a:bodyPr>
            <a:normAutofit/>
          </a:bodyPr>
          <a:lstStyle/>
          <a:p>
            <a:r>
              <a:rPr lang="en-US" sz="3200" b="1" dirty="0"/>
              <a:t>B2C   E-COMMERCE</a:t>
            </a:r>
            <a:endParaRPr lang="en-US" sz="11500" b="1" dirty="0">
              <a:solidFill>
                <a:schemeClr val="tx1"/>
              </a:solidFill>
            </a:endParaRPr>
          </a:p>
        </p:txBody>
      </p:sp>
      <p:pic>
        <p:nvPicPr>
          <p:cNvPr id="7" name="Picture 2" descr="Murugappa Polytechnic College">
            <a:extLst>
              <a:ext uri="{FF2B5EF4-FFF2-40B4-BE49-F238E27FC236}">
                <a16:creationId xmlns:a16="http://schemas.microsoft.com/office/drawing/2014/main" id="{57E8747D-6BBF-A387-33D0-C0A497763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344" y="369987"/>
            <a:ext cx="10477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MM Foundation">
            <a:extLst>
              <a:ext uri="{FF2B5EF4-FFF2-40B4-BE49-F238E27FC236}">
                <a16:creationId xmlns:a16="http://schemas.microsoft.com/office/drawing/2014/main" id="{6DEB01FC-857A-419C-76F1-D2015E02C3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3165" y="372454"/>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05A661-258E-07AF-4020-51CB195DFE45}"/>
              </a:ext>
            </a:extLst>
          </p:cNvPr>
          <p:cNvSpPr txBox="1"/>
          <p:nvPr/>
        </p:nvSpPr>
        <p:spPr>
          <a:xfrm>
            <a:off x="4038180" y="369987"/>
            <a:ext cx="4025900" cy="892552"/>
          </a:xfrm>
          <a:prstGeom prst="rect">
            <a:avLst/>
          </a:prstGeom>
          <a:noFill/>
        </p:spPr>
        <p:txBody>
          <a:bodyPr wrap="square" rtlCol="0">
            <a:spAutoFit/>
          </a:bodyPr>
          <a:lstStyle/>
          <a:p>
            <a:pPr algn="ctr"/>
            <a:r>
              <a:rPr lang="en-US" sz="1600" b="1" dirty="0">
                <a:solidFill>
                  <a:schemeClr val="bg1">
                    <a:lumMod val="95000"/>
                    <a:lumOff val="5000"/>
                  </a:schemeClr>
                </a:solidFill>
                <a:latin typeface="Arial" panose="020B0604020202020204" pitchFamily="34" charset="0"/>
                <a:cs typeface="Arial" panose="020B0604020202020204" pitchFamily="34" charset="0"/>
              </a:rPr>
              <a:t>MURUGAPPA POLYTECHNIC COLLEGE</a:t>
            </a:r>
            <a:r>
              <a:rPr lang="en-US" sz="1200" dirty="0">
                <a:solidFill>
                  <a:schemeClr val="bg1">
                    <a:lumMod val="95000"/>
                    <a:lumOff val="5000"/>
                  </a:schemeClr>
                </a:solidFill>
                <a:latin typeface="Arial" panose="020B0604020202020204" pitchFamily="34" charset="0"/>
                <a:cs typeface="Arial" panose="020B0604020202020204" pitchFamily="34" charset="0"/>
              </a:rPr>
              <a:t> </a:t>
            </a:r>
          </a:p>
          <a:p>
            <a:pPr algn="ctr"/>
            <a:r>
              <a:rPr lang="en-US" sz="1200" b="1" dirty="0" err="1">
                <a:solidFill>
                  <a:schemeClr val="bg1">
                    <a:lumMod val="95000"/>
                    <a:lumOff val="5000"/>
                  </a:schemeClr>
                </a:solidFill>
                <a:latin typeface="Arial" panose="020B0604020202020204" pitchFamily="34" charset="0"/>
                <a:cs typeface="Arial" panose="020B0604020202020204" pitchFamily="34" charset="0"/>
              </a:rPr>
              <a:t>Sathyamurthy</a:t>
            </a:r>
            <a:r>
              <a:rPr lang="en-US" sz="1200" b="1" dirty="0">
                <a:solidFill>
                  <a:schemeClr val="bg1">
                    <a:lumMod val="95000"/>
                    <a:lumOff val="5000"/>
                  </a:schemeClr>
                </a:solidFill>
                <a:latin typeface="Arial" panose="020B0604020202020204" pitchFamily="34" charset="0"/>
                <a:cs typeface="Arial" panose="020B0604020202020204" pitchFamily="34" charset="0"/>
              </a:rPr>
              <a:t> Nagar, Chennai-600 062. </a:t>
            </a:r>
          </a:p>
          <a:p>
            <a:pPr algn="ctr"/>
            <a:endParaRPr lang="en-US" sz="1200" b="1" dirty="0">
              <a:solidFill>
                <a:schemeClr val="bg1">
                  <a:lumMod val="95000"/>
                  <a:lumOff val="5000"/>
                </a:schemeClr>
              </a:solidFill>
              <a:latin typeface="Arial" panose="020B0604020202020204" pitchFamily="34" charset="0"/>
              <a:cs typeface="Arial" panose="020B0604020202020204" pitchFamily="34" charset="0"/>
            </a:endParaRPr>
          </a:p>
          <a:p>
            <a:pPr algn="ctr"/>
            <a:r>
              <a:rPr lang="en-US" sz="1200" dirty="0">
                <a:solidFill>
                  <a:schemeClr val="tx1">
                    <a:lumMod val="50000"/>
                  </a:schemeClr>
                </a:solidFill>
                <a:latin typeface="Arial" panose="020B0604020202020204" pitchFamily="34" charset="0"/>
                <a:cs typeface="Arial" panose="020B0604020202020204" pitchFamily="34" charset="0"/>
              </a:rPr>
              <a:t>(An Academically Autonomous Institution)</a:t>
            </a:r>
          </a:p>
        </p:txBody>
      </p:sp>
      <p:sp>
        <p:nvSpPr>
          <p:cNvPr id="11" name="TextBox 10">
            <a:extLst>
              <a:ext uri="{FF2B5EF4-FFF2-40B4-BE49-F238E27FC236}">
                <a16:creationId xmlns:a16="http://schemas.microsoft.com/office/drawing/2014/main" id="{93F1ED0E-91B7-86F8-7540-4CBE6CC27339}"/>
              </a:ext>
            </a:extLst>
          </p:cNvPr>
          <p:cNvSpPr txBox="1"/>
          <p:nvPr/>
        </p:nvSpPr>
        <p:spPr>
          <a:xfrm>
            <a:off x="6562639" y="1759317"/>
            <a:ext cx="5292212" cy="923330"/>
          </a:xfrm>
          <a:prstGeom prst="rect">
            <a:avLst/>
          </a:prstGeom>
          <a:noFill/>
        </p:spPr>
        <p:txBody>
          <a:bodyPr wrap="square">
            <a:spAutoFit/>
          </a:bodyPr>
          <a:lstStyle/>
          <a:p>
            <a:pPr algn="r"/>
            <a:r>
              <a:rPr lang="en-US" i="1" dirty="0">
                <a:solidFill>
                  <a:schemeClr val="tx1">
                    <a:lumMod val="50000"/>
                  </a:schemeClr>
                </a:solidFill>
              </a:rPr>
              <a:t>DEPARTMENT OF COMPUTER ENGINEERING </a:t>
            </a:r>
          </a:p>
          <a:p>
            <a:pPr algn="r"/>
            <a:r>
              <a:rPr lang="en-US" i="1" dirty="0">
                <a:solidFill>
                  <a:schemeClr val="tx1">
                    <a:lumMod val="50000"/>
                  </a:schemeClr>
                </a:solidFill>
              </a:rPr>
              <a:t>PROJECT REPORT ON</a:t>
            </a:r>
          </a:p>
          <a:p>
            <a:pPr algn="r"/>
            <a:endParaRPr lang="en-US" dirty="0">
              <a:solidFill>
                <a:schemeClr val="tx1">
                  <a:lumMod val="50000"/>
                </a:schemeClr>
              </a:solidFill>
            </a:endParaRPr>
          </a:p>
        </p:txBody>
      </p:sp>
      <p:sp>
        <p:nvSpPr>
          <p:cNvPr id="12" name="TextBox 11">
            <a:extLst>
              <a:ext uri="{FF2B5EF4-FFF2-40B4-BE49-F238E27FC236}">
                <a16:creationId xmlns:a16="http://schemas.microsoft.com/office/drawing/2014/main" id="{EC1E2453-8EB4-A076-2E08-38C61B243CDE}"/>
              </a:ext>
            </a:extLst>
          </p:cNvPr>
          <p:cNvSpPr txBox="1"/>
          <p:nvPr/>
        </p:nvSpPr>
        <p:spPr>
          <a:xfrm>
            <a:off x="7917773" y="3436690"/>
            <a:ext cx="3475631" cy="1477328"/>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a:t>MOHAN KUMAR B     - 1811804 </a:t>
            </a:r>
          </a:p>
          <a:p>
            <a:r>
              <a:rPr lang="en-US" dirty="0"/>
              <a:t>SANJAY M 	          - 1811813 </a:t>
            </a:r>
          </a:p>
          <a:p>
            <a:r>
              <a:rPr lang="en-US" dirty="0"/>
              <a:t>BALAJI D 	          - 1912247 </a:t>
            </a:r>
          </a:p>
          <a:p>
            <a:r>
              <a:rPr lang="en-US" dirty="0"/>
              <a:t>DURGESH K	          - 1912251 </a:t>
            </a:r>
          </a:p>
          <a:p>
            <a:r>
              <a:rPr lang="en-US" dirty="0"/>
              <a:t>MANOHARAN S 	          - 1912267</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468499"/>
          </a:xfrm>
          <a:ln>
            <a:solidFill>
              <a:schemeClr val="tx1">
                <a:lumMod val="95000"/>
                <a:lumOff val="5000"/>
              </a:schemeClr>
            </a:solidFill>
          </a:ln>
        </p:spPr>
        <p:txBody>
          <a:bodyPr>
            <a:normAutofit/>
          </a:bodyPr>
          <a:lstStyle/>
          <a:p>
            <a:pPr algn="ctr"/>
            <a:r>
              <a:rPr lang="en-US" dirty="0"/>
              <a:t>5. PAYMENT</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2519205"/>
            <a:ext cx="10058400" cy="1289777"/>
          </a:xfrm>
          <a:prstGeom prst="rect">
            <a:avLst/>
          </a:prstGeom>
          <a:noFill/>
        </p:spPr>
        <p:txBody>
          <a:bodyPr wrap="square" rtlCol="0">
            <a:spAutoFit/>
          </a:bodyPr>
          <a:lstStyle/>
          <a:p>
            <a:pPr algn="just">
              <a:lnSpc>
                <a:spcPct val="150000"/>
              </a:lnSpc>
            </a:pPr>
            <a:r>
              <a:rPr lang="en-US" dirty="0"/>
              <a:t>	Payment gateway integration into ecommerce website is a good way of </a:t>
            </a:r>
            <a:r>
              <a:rPr lang="en-US" dirty="0" err="1"/>
              <a:t>accesing</a:t>
            </a:r>
            <a:r>
              <a:rPr lang="en-US" dirty="0"/>
              <a:t> payment for products or services offered by the online shopping. This is responsible for tracking the payment states and places the order.</a:t>
            </a:r>
          </a:p>
        </p:txBody>
      </p:sp>
    </p:spTree>
    <p:extLst>
      <p:ext uri="{BB962C8B-B14F-4D97-AF65-F5344CB8AC3E}">
        <p14:creationId xmlns:p14="http://schemas.microsoft.com/office/powerpoint/2010/main" val="37564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468499"/>
          </a:xfrm>
          <a:ln>
            <a:solidFill>
              <a:schemeClr val="tx1">
                <a:lumMod val="95000"/>
                <a:lumOff val="5000"/>
              </a:schemeClr>
            </a:solidFill>
          </a:ln>
        </p:spPr>
        <p:txBody>
          <a:bodyPr>
            <a:normAutofit/>
          </a:bodyPr>
          <a:lstStyle/>
          <a:p>
            <a:pPr algn="ctr"/>
            <a:r>
              <a:rPr lang="en-US" dirty="0"/>
              <a:t>6. SHIPPING</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2519205"/>
            <a:ext cx="10058400" cy="1289777"/>
          </a:xfrm>
          <a:prstGeom prst="rect">
            <a:avLst/>
          </a:prstGeom>
          <a:noFill/>
        </p:spPr>
        <p:txBody>
          <a:bodyPr wrap="square" rtlCol="0">
            <a:spAutoFit/>
          </a:bodyPr>
          <a:lstStyle/>
          <a:p>
            <a:pPr algn="just">
              <a:lnSpc>
                <a:spcPct val="150000"/>
              </a:lnSpc>
            </a:pPr>
            <a:r>
              <a:rPr lang="en-US" dirty="0"/>
              <a:t>	The module helps the client to enter the product shipping details with address and the system calculate if there is any shipping charges to be lived based upon the shipping location.</a:t>
            </a:r>
          </a:p>
        </p:txBody>
      </p:sp>
    </p:spTree>
    <p:extLst>
      <p:ext uri="{BB962C8B-B14F-4D97-AF65-F5344CB8AC3E}">
        <p14:creationId xmlns:p14="http://schemas.microsoft.com/office/powerpoint/2010/main" val="218733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SYNOPSIS</a:t>
            </a:r>
          </a:p>
        </p:txBody>
      </p:sp>
      <p:sp>
        <p:nvSpPr>
          <p:cNvPr id="6" name="TextBox 5">
            <a:extLst>
              <a:ext uri="{FF2B5EF4-FFF2-40B4-BE49-F238E27FC236}">
                <a16:creationId xmlns:a16="http://schemas.microsoft.com/office/drawing/2014/main" id="{65784CD0-3808-3C9C-C931-766BB2E51195}"/>
              </a:ext>
            </a:extLst>
          </p:cNvPr>
          <p:cNvSpPr txBox="1"/>
          <p:nvPr/>
        </p:nvSpPr>
        <p:spPr>
          <a:xfrm>
            <a:off x="744584" y="2014194"/>
            <a:ext cx="10712310" cy="41982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just">
              <a:lnSpc>
                <a:spcPct val="150000"/>
              </a:lnSpc>
            </a:pPr>
            <a:r>
              <a:rPr lang="en-US" dirty="0"/>
              <a:t>	Since almost all the buyers nowadays prefer online shopping due to its many benefits, the greatest opportunity for e-commerce companies is to build a </a:t>
            </a:r>
            <a:r>
              <a:rPr lang="en-US" dirty="0" err="1"/>
              <a:t>longlasting</a:t>
            </a:r>
            <a:r>
              <a:rPr lang="en-US" dirty="0"/>
              <a:t> and profitable relationship with this already existing audience. For making strong relationship with these users it is very important to focus on the customer as a whole and making sense of a flood of real-time information that goes well beyond demographics or shopping behavior. There are two entities who will have the access to the system. One is the admin and another one will be the registered user. Here the Admin will not only add the product with its details such as product name, description, features, warranty, add on product and delivery date but also the admin can view and edit the product information whenever required. Admin can view all the order details and can also view the sales of the products. </a:t>
            </a: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SYNOPSIS</a:t>
            </a:r>
          </a:p>
        </p:txBody>
      </p:sp>
      <p:sp>
        <p:nvSpPr>
          <p:cNvPr id="6" name="TextBox 5">
            <a:extLst>
              <a:ext uri="{FF2B5EF4-FFF2-40B4-BE49-F238E27FC236}">
                <a16:creationId xmlns:a16="http://schemas.microsoft.com/office/drawing/2014/main" id="{65784CD0-3808-3C9C-C931-766BB2E51195}"/>
              </a:ext>
            </a:extLst>
          </p:cNvPr>
          <p:cNvSpPr txBox="1"/>
          <p:nvPr/>
        </p:nvSpPr>
        <p:spPr>
          <a:xfrm>
            <a:off x="744584" y="2014194"/>
            <a:ext cx="10712310" cy="3367268"/>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just">
              <a:lnSpc>
                <a:spcPct val="150000"/>
              </a:lnSpc>
            </a:pPr>
            <a:r>
              <a:rPr lang="en-US" dirty="0"/>
              <a:t>	User need to register with basic registration details to generate a valid username and password. After the user logins, it can view all the products that are recommended on the homepage compiled by the system based on users information. From the recommended products, the user can even further view its details and then if interested to buy, the system gives add to cart option for purchasing the product. The system even has an AI bot with the help of which the user can get answers to queries like features, warranty, price etc. details of the products. After selecting the product, user can do payment for the particular product online. Users can view their order history of their purchased product.</a:t>
            </a:r>
          </a:p>
        </p:txBody>
      </p:sp>
    </p:spTree>
    <p:extLst>
      <p:ext uri="{BB962C8B-B14F-4D97-AF65-F5344CB8AC3E}">
        <p14:creationId xmlns:p14="http://schemas.microsoft.com/office/powerpoint/2010/main" val="315907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481286"/>
            <a:ext cx="10058400" cy="718931"/>
          </a:xfrm>
        </p:spPr>
        <p:txBody>
          <a:bodyPr>
            <a:normAutofit/>
          </a:bodyPr>
          <a:lstStyle/>
          <a:p>
            <a:pPr algn="ctr"/>
            <a:r>
              <a:rPr lang="en-US" dirty="0"/>
              <a:t>SYNOPSIS</a:t>
            </a:r>
          </a:p>
        </p:txBody>
      </p:sp>
      <p:pic>
        <p:nvPicPr>
          <p:cNvPr id="4" name="Picture 3">
            <a:extLst>
              <a:ext uri="{FF2B5EF4-FFF2-40B4-BE49-F238E27FC236}">
                <a16:creationId xmlns:a16="http://schemas.microsoft.com/office/drawing/2014/main" id="{8FCA07EC-2811-5455-BE1D-B5EEFF5021E2}"/>
              </a:ext>
            </a:extLst>
          </p:cNvPr>
          <p:cNvPicPr>
            <a:picLocks noChangeAspect="1"/>
          </p:cNvPicPr>
          <p:nvPr/>
        </p:nvPicPr>
        <p:blipFill>
          <a:blip r:embed="rId3"/>
          <a:stretch>
            <a:fillRect/>
          </a:stretch>
        </p:blipFill>
        <p:spPr>
          <a:xfrm>
            <a:off x="3085352" y="1200217"/>
            <a:ext cx="6021296" cy="5156700"/>
          </a:xfrm>
          <a:prstGeom prst="rect">
            <a:avLst/>
          </a:prstGeom>
        </p:spPr>
      </p:pic>
    </p:spTree>
    <p:extLst>
      <p:ext uri="{BB962C8B-B14F-4D97-AF65-F5344CB8AC3E}">
        <p14:creationId xmlns:p14="http://schemas.microsoft.com/office/powerpoint/2010/main" val="29864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MODULES DESCRIPTION</a:t>
            </a:r>
          </a:p>
        </p:txBody>
      </p:sp>
      <p:sp>
        <p:nvSpPr>
          <p:cNvPr id="3" name="TextBox 2">
            <a:extLst>
              <a:ext uri="{FF2B5EF4-FFF2-40B4-BE49-F238E27FC236}">
                <a16:creationId xmlns:a16="http://schemas.microsoft.com/office/drawing/2014/main" id="{0FB39DC0-DA91-8BF7-A847-D8EED4C93F6F}"/>
              </a:ext>
            </a:extLst>
          </p:cNvPr>
          <p:cNvSpPr txBox="1"/>
          <p:nvPr/>
        </p:nvSpPr>
        <p:spPr>
          <a:xfrm>
            <a:off x="1876698" y="2014194"/>
            <a:ext cx="3552319" cy="3332644"/>
          </a:xfrm>
          <a:prstGeom prst="rect">
            <a:avLst/>
          </a:prstGeom>
          <a:noFill/>
        </p:spPr>
        <p:txBody>
          <a:bodyPr wrap="none" rtlCol="0">
            <a:spAutoFit/>
          </a:bodyPr>
          <a:lstStyle/>
          <a:p>
            <a:pPr marL="342900" indent="-342900">
              <a:lnSpc>
                <a:spcPct val="200000"/>
              </a:lnSpc>
              <a:buAutoNum type="arabicPeriod"/>
            </a:pPr>
            <a:r>
              <a:rPr lang="en-US" dirty="0"/>
              <a:t>USER </a:t>
            </a:r>
          </a:p>
          <a:p>
            <a:pPr marL="342900" indent="-342900">
              <a:lnSpc>
                <a:spcPct val="200000"/>
              </a:lnSpc>
              <a:buAutoNum type="arabicPeriod"/>
            </a:pPr>
            <a:r>
              <a:rPr lang="en-US" dirty="0"/>
              <a:t>ADMIN </a:t>
            </a:r>
          </a:p>
          <a:p>
            <a:pPr marL="342900" indent="-342900">
              <a:lnSpc>
                <a:spcPct val="200000"/>
              </a:lnSpc>
              <a:buAutoNum type="arabicPeriod"/>
            </a:pPr>
            <a:r>
              <a:rPr lang="en-US" dirty="0"/>
              <a:t>CONTENT MANAGEMENT </a:t>
            </a:r>
          </a:p>
          <a:p>
            <a:pPr marL="342900" indent="-342900">
              <a:lnSpc>
                <a:spcPct val="200000"/>
              </a:lnSpc>
              <a:buAutoNum type="arabicPeriod"/>
            </a:pPr>
            <a:r>
              <a:rPr lang="en-US" dirty="0"/>
              <a:t>ORDER MANAGEMENT </a:t>
            </a:r>
          </a:p>
          <a:p>
            <a:pPr marL="342900" indent="-342900">
              <a:lnSpc>
                <a:spcPct val="200000"/>
              </a:lnSpc>
              <a:buAutoNum type="arabicPeriod"/>
            </a:pPr>
            <a:r>
              <a:rPr lang="en-US" dirty="0"/>
              <a:t>PAYMENT </a:t>
            </a:r>
          </a:p>
          <a:p>
            <a:pPr marL="342900" indent="-342900">
              <a:lnSpc>
                <a:spcPct val="200000"/>
              </a:lnSpc>
              <a:buAutoNum type="arabicPeriod"/>
            </a:pPr>
            <a:r>
              <a:rPr lang="en-US" dirty="0"/>
              <a:t>SHIPPING</a:t>
            </a:r>
          </a:p>
        </p:txBody>
      </p:sp>
    </p:spTree>
    <p:extLst>
      <p:ext uri="{BB962C8B-B14F-4D97-AF65-F5344CB8AC3E}">
        <p14:creationId xmlns:p14="http://schemas.microsoft.com/office/powerpoint/2010/main" val="253637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a:ln>
            <a:solidFill>
              <a:schemeClr val="tx1">
                <a:lumMod val="95000"/>
                <a:lumOff val="5000"/>
              </a:schemeClr>
            </a:solidFill>
          </a:ln>
        </p:spPr>
        <p:txBody>
          <a:bodyPr>
            <a:normAutofit/>
          </a:bodyPr>
          <a:lstStyle/>
          <a:p>
            <a:pPr algn="ctr"/>
            <a:r>
              <a:rPr lang="en-US" dirty="0"/>
              <a:t>1. USER</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2578411"/>
            <a:ext cx="10058400" cy="2778646"/>
          </a:xfrm>
          <a:prstGeom prst="rect">
            <a:avLst/>
          </a:prstGeom>
          <a:noFill/>
        </p:spPr>
        <p:txBody>
          <a:bodyPr wrap="square" rtlCol="0">
            <a:spAutoFit/>
          </a:bodyPr>
          <a:lstStyle/>
          <a:p>
            <a:pPr algn="just">
              <a:lnSpc>
                <a:spcPct val="200000"/>
              </a:lnSpc>
            </a:pPr>
            <a:r>
              <a:rPr lang="en-US" dirty="0"/>
              <a:t>	The Application enables the user to register themselves with the ecommerce portal. Way the application can store purchase history, can track purchase and can send time bound newsletter specifying new deals, offers, promotional materials etc... Other than the customer database can be used for making survey do decide product inventory product promotions etc...</a:t>
            </a:r>
          </a:p>
        </p:txBody>
      </p:sp>
    </p:spTree>
    <p:extLst>
      <p:ext uri="{BB962C8B-B14F-4D97-AF65-F5344CB8AC3E}">
        <p14:creationId xmlns:p14="http://schemas.microsoft.com/office/powerpoint/2010/main" val="307956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807383"/>
          </a:xfrm>
          <a:ln>
            <a:solidFill>
              <a:schemeClr val="tx1">
                <a:lumMod val="95000"/>
                <a:lumOff val="5000"/>
              </a:schemeClr>
            </a:solidFill>
          </a:ln>
        </p:spPr>
        <p:txBody>
          <a:bodyPr>
            <a:normAutofit/>
          </a:bodyPr>
          <a:lstStyle/>
          <a:p>
            <a:pPr algn="ctr"/>
            <a:r>
              <a:rPr lang="en-US" dirty="0"/>
              <a:t>2. ADMIN</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1601642"/>
            <a:ext cx="10058400" cy="4613764"/>
          </a:xfrm>
          <a:prstGeom prst="rect">
            <a:avLst/>
          </a:prstGeom>
          <a:noFill/>
        </p:spPr>
        <p:txBody>
          <a:bodyPr wrap="square" rtlCol="0">
            <a:spAutoFit/>
          </a:bodyPr>
          <a:lstStyle/>
          <a:p>
            <a:pPr algn="just">
              <a:lnSpc>
                <a:spcPct val="150000"/>
              </a:lnSpc>
            </a:pPr>
            <a:r>
              <a:rPr lang="en-US" dirty="0"/>
              <a:t>This module is used to store the database from which the product details to</a:t>
            </a:r>
          </a:p>
          <a:p>
            <a:pPr algn="just">
              <a:lnSpc>
                <a:spcPct val="150000"/>
              </a:lnSpc>
            </a:pPr>
            <a:r>
              <a:rPr lang="en-US" dirty="0"/>
              <a:t>be stored &amp; retrieved</a:t>
            </a:r>
          </a:p>
          <a:p>
            <a:pPr algn="just">
              <a:lnSpc>
                <a:spcPct val="150000"/>
              </a:lnSpc>
            </a:pPr>
            <a:r>
              <a:rPr lang="en-US" dirty="0"/>
              <a:t>• This process enables the admin to ADD, DELETE items or product details,</a:t>
            </a:r>
          </a:p>
          <a:p>
            <a:pPr algn="just">
              <a:lnSpc>
                <a:spcPct val="150000"/>
              </a:lnSpc>
            </a:pPr>
            <a:r>
              <a:rPr lang="en-US" dirty="0"/>
              <a:t>description, color, weighing with option do upload image of the product and</a:t>
            </a:r>
          </a:p>
          <a:p>
            <a:pPr algn="just">
              <a:lnSpc>
                <a:spcPct val="150000"/>
              </a:lnSpc>
            </a:pPr>
            <a:r>
              <a:rPr lang="en-US" dirty="0"/>
              <a:t>pricing</a:t>
            </a:r>
          </a:p>
          <a:p>
            <a:pPr algn="just">
              <a:lnSpc>
                <a:spcPct val="150000"/>
              </a:lnSpc>
            </a:pPr>
            <a:r>
              <a:rPr lang="en-US" dirty="0"/>
              <a:t>• This module has to view the information details also provided.</a:t>
            </a:r>
          </a:p>
          <a:p>
            <a:pPr algn="just">
              <a:lnSpc>
                <a:spcPct val="150000"/>
              </a:lnSpc>
            </a:pPr>
            <a:r>
              <a:rPr lang="en-US" dirty="0"/>
              <a:t>• Which user entering to the shopping market, then provided to the which</a:t>
            </a:r>
          </a:p>
          <a:p>
            <a:pPr algn="just">
              <a:lnSpc>
                <a:spcPct val="150000"/>
              </a:lnSpc>
            </a:pPr>
            <a:r>
              <a:rPr lang="en-US" dirty="0"/>
              <a:t>product how much </a:t>
            </a:r>
            <a:r>
              <a:rPr lang="en-US" dirty="0" err="1"/>
              <a:t>cost,weight,mfg</a:t>
            </a:r>
            <a:r>
              <a:rPr lang="en-US" dirty="0"/>
              <a:t> etc.., also providing</a:t>
            </a:r>
          </a:p>
          <a:p>
            <a:pPr algn="just">
              <a:lnSpc>
                <a:spcPct val="150000"/>
              </a:lnSpc>
            </a:pPr>
            <a:r>
              <a:rPr lang="en-US" dirty="0"/>
              <a:t>• these details are stored in the database server if a system call from the user</a:t>
            </a:r>
          </a:p>
          <a:p>
            <a:pPr algn="just">
              <a:lnSpc>
                <a:spcPct val="150000"/>
              </a:lnSpc>
            </a:pPr>
            <a:r>
              <a:rPr lang="en-US" dirty="0"/>
              <a:t>for a unique product id that particular product details are given back to the</a:t>
            </a:r>
          </a:p>
          <a:p>
            <a:pPr algn="just">
              <a:lnSpc>
                <a:spcPct val="150000"/>
              </a:lnSpc>
            </a:pPr>
            <a:r>
              <a:rPr lang="en-US" dirty="0"/>
              <a:t>user.</a:t>
            </a:r>
          </a:p>
        </p:txBody>
      </p:sp>
    </p:spTree>
    <p:extLst>
      <p:ext uri="{BB962C8B-B14F-4D97-AF65-F5344CB8AC3E}">
        <p14:creationId xmlns:p14="http://schemas.microsoft.com/office/powerpoint/2010/main" val="106198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468499"/>
          </a:xfrm>
          <a:ln>
            <a:solidFill>
              <a:schemeClr val="tx1">
                <a:lumMod val="95000"/>
                <a:lumOff val="5000"/>
              </a:schemeClr>
            </a:solidFill>
          </a:ln>
        </p:spPr>
        <p:txBody>
          <a:bodyPr>
            <a:normAutofit/>
          </a:bodyPr>
          <a:lstStyle/>
          <a:p>
            <a:pPr algn="ctr"/>
            <a:r>
              <a:rPr lang="en-US" dirty="0"/>
              <a:t>3. CONTENT MANAGEMENT</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2519205"/>
            <a:ext cx="10058400" cy="2120773"/>
          </a:xfrm>
          <a:prstGeom prst="rect">
            <a:avLst/>
          </a:prstGeom>
          <a:noFill/>
        </p:spPr>
        <p:txBody>
          <a:bodyPr wrap="square" rtlCol="0">
            <a:spAutoFit/>
          </a:bodyPr>
          <a:lstStyle/>
          <a:p>
            <a:pPr algn="just">
              <a:lnSpc>
                <a:spcPct val="150000"/>
              </a:lnSpc>
            </a:pPr>
            <a:r>
              <a:rPr lang="en-US" dirty="0"/>
              <a:t>• Product Listening. Ecommerce application demand the listening of the products features.</a:t>
            </a:r>
          </a:p>
          <a:p>
            <a:pPr algn="just">
              <a:lnSpc>
                <a:spcPct val="150000"/>
              </a:lnSpc>
            </a:pPr>
            <a:endParaRPr lang="en-US" dirty="0"/>
          </a:p>
          <a:p>
            <a:pPr algn="just">
              <a:lnSpc>
                <a:spcPct val="150000"/>
              </a:lnSpc>
            </a:pPr>
            <a:r>
              <a:rPr lang="en-US" dirty="0"/>
              <a:t> • Product Review. A review is an evaluation of a product with making which helps after buyer to decide on the </a:t>
            </a:r>
            <a:r>
              <a:rPr lang="en-US" dirty="0" err="1"/>
              <a:t>purchace</a:t>
            </a:r>
            <a:r>
              <a:rPr lang="en-US" dirty="0"/>
              <a:t>. Our online application is empowered with product review to help consolidate user opinion about a particular product. </a:t>
            </a:r>
          </a:p>
        </p:txBody>
      </p:sp>
    </p:spTree>
    <p:extLst>
      <p:ext uri="{BB962C8B-B14F-4D97-AF65-F5344CB8AC3E}">
        <p14:creationId xmlns:p14="http://schemas.microsoft.com/office/powerpoint/2010/main" val="406977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468499"/>
          </a:xfrm>
          <a:ln>
            <a:solidFill>
              <a:schemeClr val="tx1">
                <a:lumMod val="95000"/>
                <a:lumOff val="5000"/>
              </a:schemeClr>
            </a:solidFill>
          </a:ln>
        </p:spPr>
        <p:txBody>
          <a:bodyPr>
            <a:normAutofit/>
          </a:bodyPr>
          <a:lstStyle/>
          <a:p>
            <a:pPr algn="ctr"/>
            <a:r>
              <a:rPr lang="en-US" dirty="0"/>
              <a:t>4. ORDER MANAGEMENT</a:t>
            </a:r>
          </a:p>
        </p:txBody>
      </p:sp>
      <p:sp>
        <p:nvSpPr>
          <p:cNvPr id="3" name="TextBox 2">
            <a:extLst>
              <a:ext uri="{FF2B5EF4-FFF2-40B4-BE49-F238E27FC236}">
                <a16:creationId xmlns:a16="http://schemas.microsoft.com/office/drawing/2014/main" id="{0FB39DC0-DA91-8BF7-A847-D8EED4C93F6F}"/>
              </a:ext>
            </a:extLst>
          </p:cNvPr>
          <p:cNvSpPr txBox="1"/>
          <p:nvPr/>
        </p:nvSpPr>
        <p:spPr>
          <a:xfrm>
            <a:off x="1066800" y="2519205"/>
            <a:ext cx="10058400" cy="2120773"/>
          </a:xfrm>
          <a:prstGeom prst="rect">
            <a:avLst/>
          </a:prstGeom>
          <a:noFill/>
        </p:spPr>
        <p:txBody>
          <a:bodyPr wrap="square" rtlCol="0">
            <a:spAutoFit/>
          </a:bodyPr>
          <a:lstStyle/>
          <a:p>
            <a:pPr algn="just">
              <a:lnSpc>
                <a:spcPct val="150000"/>
              </a:lnSpc>
            </a:pPr>
            <a:r>
              <a:rPr lang="en-US" dirty="0"/>
              <a:t>	Ecommerce system required the products to be </a:t>
            </a:r>
            <a:r>
              <a:rPr lang="en-US" dirty="0" err="1"/>
              <a:t>mentained</a:t>
            </a:r>
            <a:r>
              <a:rPr lang="en-US" dirty="0"/>
              <a:t> available or not. If </a:t>
            </a:r>
            <a:r>
              <a:rPr lang="en-US" dirty="0" err="1"/>
              <a:t>available,intended</a:t>
            </a:r>
            <a:r>
              <a:rPr lang="en-US" dirty="0"/>
              <a:t> buyer have the freedom of product ordering through adding the product in the shipping cart. To be more specific, buyer can locate the product or goods by searching the key parameters or locate through product categories and the can add the product to the cart for </a:t>
            </a:r>
            <a:r>
              <a:rPr lang="en-US" dirty="0" err="1"/>
              <a:t>futher</a:t>
            </a:r>
            <a:r>
              <a:rPr lang="en-US" dirty="0"/>
              <a:t> processing</a:t>
            </a:r>
          </a:p>
        </p:txBody>
      </p:sp>
    </p:spTree>
    <p:extLst>
      <p:ext uri="{BB962C8B-B14F-4D97-AF65-F5344CB8AC3E}">
        <p14:creationId xmlns:p14="http://schemas.microsoft.com/office/powerpoint/2010/main" val="345042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{2B607BB4-9421-4448-8E62-8A042C8A67C5}tf78829772_win32</Template>
  <TotalTime>153</TotalTime>
  <Words>750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Sagona Book</vt:lpstr>
      <vt:lpstr>Sagona ExtraLight</vt:lpstr>
      <vt:lpstr>SavonVTI</vt:lpstr>
      <vt:lpstr>B2C   E-COMMERCE</vt:lpstr>
      <vt:lpstr>SYNOPSIS</vt:lpstr>
      <vt:lpstr>SYNOPSIS</vt:lpstr>
      <vt:lpstr>SYNOPSIS</vt:lpstr>
      <vt:lpstr>MODULES DESCRIPTION</vt:lpstr>
      <vt:lpstr>1. USER</vt:lpstr>
      <vt:lpstr>2. ADMIN</vt:lpstr>
      <vt:lpstr>3. CONTENT MANAGEMENT</vt:lpstr>
      <vt:lpstr>4. ORDER MANAGEMENT</vt:lpstr>
      <vt:lpstr>5. PAYMENT</vt:lpstr>
      <vt:lpstr>6. SHIPPING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B2C   E-COMMERCE</dc:title>
  <dc:creator>J.A.R.V.I.S</dc:creator>
  <cp:lastModifiedBy>J.A.R.V.I.S</cp:lastModifiedBy>
  <cp:revision>1</cp:revision>
  <dcterms:created xsi:type="dcterms:W3CDTF">2022-06-20T14:09:04Z</dcterms:created>
  <dcterms:modified xsi:type="dcterms:W3CDTF">2022-06-20T16:42:07Z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