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8" r:id="rId5"/>
    <p:sldId id="311" r:id="rId6"/>
    <p:sldId id="312" r:id="rId7"/>
    <p:sldId id="313" r:id="rId8"/>
    <p:sldId id="314" r:id="rId9"/>
    <p:sldId id="315" r:id="rId10"/>
    <p:sldId id="316" r:id="rId11"/>
    <p:sldId id="317" r:id="rId12"/>
    <p:sldId id="318" r:id="rId13"/>
    <p:sldId id="319"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STEP 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LOGIN</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STEP 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Choosing site name &amp; template</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44097D21-977F-4452-AE35-C129A16A3F89}">
      <dgm:prSet/>
      <dgm:spPr/>
      <dgm:t>
        <a:bodyPr/>
        <a:lstStyle/>
        <a:p>
          <a:r>
            <a:rPr lang="en-US" dirty="0"/>
            <a:t>Modify/ Build</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STEP 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Export and Extract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501DC69F-43F9-4B1E-BE22-6D9FA0AFC528}">
      <dgm:prSet/>
      <dgm:spPr/>
      <dgm:t>
        <a:bodyPr/>
        <a:lstStyle/>
        <a:p>
          <a:r>
            <a:rPr lang="en-US" dirty="0"/>
            <a:t>STEP 3</a:t>
          </a:r>
        </a:p>
      </dgm:t>
    </dgm:pt>
    <dgm:pt modelId="{05A1C2F3-0854-4F17-AD49-F6E4F5029DC1}" type="sibTrans" cxnId="{A1DD0BFE-1A98-40AA-BB60-9659ADA72CA3}">
      <dgm:prSet/>
      <dgm:spPr/>
      <dgm:t>
        <a:bodyPr/>
        <a:lstStyle/>
        <a:p>
          <a:endParaRPr lang="en-US"/>
        </a:p>
      </dgm:t>
    </dgm:pt>
    <dgm:pt modelId="{D662275D-EF71-4EF0-8C53-5B09830A2AA4}" type="parTrans" cxnId="{A1DD0BFE-1A98-40AA-BB60-9659ADA72CA3}">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LOGIN</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Choosing site name &amp; template</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Modify/ Build</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STEP 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Export and Extract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BEDE4-354F-4304-B896-B73677610B88}"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8E89B-AC87-49EE-AE10-3B0C299B578D}" type="slidenum">
              <a:rPr lang="en-US" smtClean="0"/>
              <a:t>‹#›</a:t>
            </a:fld>
            <a:endParaRPr lang="en-US"/>
          </a:p>
        </p:txBody>
      </p:sp>
    </p:spTree>
    <p:extLst>
      <p:ext uri="{BB962C8B-B14F-4D97-AF65-F5344CB8AC3E}">
        <p14:creationId xmlns:p14="http://schemas.microsoft.com/office/powerpoint/2010/main" val="102835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29886670-5680-433C-BC6E-38D2BDE39BB3}" type="datetime1">
              <a:rPr lang="en-US" smtClean="0"/>
              <a:t>6/20/2022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F589BD7-CC1D-45F4-8D8C-08D15A9F5D8A}" type="datetime1">
              <a:rPr lang="en-US" smtClean="0"/>
              <a:t>6/20/2022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2C62457-2E2E-4836-98D3-17910079F57A}" type="datetime1">
              <a:rPr lang="en-US" smtClean="0"/>
              <a:t>6/20/2022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F32ECF54-8E22-46DE-97BF-B2B63956C0A9}" type="datetime1">
              <a:rPr lang="en-US" smtClean="0"/>
              <a:t>6/20/2022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62AD7543-6468-4CEE-AF7A-D053185BD25F}" type="datetime1">
              <a:rPr lang="en-US" smtClean="0"/>
              <a:t>6/20/2022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1CD0090-1DE8-4BAE-9914-215198BC64B7}" type="datetime1">
              <a:rPr lang="en-US" smtClean="0"/>
              <a:t>6/20/2022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BD2F4C8-2FA4-4993-AD83-934A70AE8EFB}" type="datetime1">
              <a:rPr lang="en-US" smtClean="0"/>
              <a:t>6/20/2022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EB8C8C6F-1E17-4CB6-BC45-FE53922FC9AE}" type="datetime1">
              <a:rPr lang="en-US" smtClean="0"/>
              <a:t>6/20/2022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8998FE9-1DCE-497F-B612-E5ADB9F56D68}" type="datetime1">
              <a:rPr lang="en-US" smtClean="0"/>
              <a:t>6/20/2022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BAD45DC4-0579-4533-922E-9319AE869F75}" type="datetime1">
              <a:rPr lang="en-US" smtClean="0"/>
              <a:t>6/20/2022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2359075"/>
            <a:ext cx="6253317" cy="1966038"/>
          </a:xfrm>
        </p:spPr>
        <p:txBody>
          <a:bodyPr>
            <a:normAutofit/>
          </a:bodyPr>
          <a:lstStyle/>
          <a:p>
            <a:r>
              <a:rPr lang="en-US" sz="6000" dirty="0"/>
              <a:t>WEB PAGE BUILDER</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3091376" cy="2011447"/>
          </a:xfrm>
        </p:spPr>
        <p:txBody>
          <a:bodyPr>
            <a:normAutofit fontScale="85000" lnSpcReduction="20000"/>
          </a:bodyPr>
          <a:lstStyle/>
          <a:p>
            <a:pPr>
              <a:lnSpc>
                <a:spcPct val="120000"/>
              </a:lnSpc>
              <a:spcBef>
                <a:spcPts val="600"/>
              </a:spcBef>
              <a:spcAft>
                <a:spcPts val="600"/>
              </a:spcAft>
            </a:pPr>
            <a:r>
              <a:rPr lang="en-US" sz="1400" b="1" dirty="0"/>
              <a:t>Submitted By,</a:t>
            </a:r>
          </a:p>
          <a:p>
            <a:pPr marL="285750" indent="-285750">
              <a:lnSpc>
                <a:spcPct val="120000"/>
              </a:lnSpc>
              <a:spcBef>
                <a:spcPts val="600"/>
              </a:spcBef>
              <a:spcAft>
                <a:spcPts val="600"/>
              </a:spcAft>
              <a:buFont typeface="Arial" panose="020B0604020202020204" pitchFamily="34" charset="0"/>
              <a:buChar char="•"/>
            </a:pPr>
            <a:r>
              <a:rPr lang="en-US" sz="1400" dirty="0"/>
              <a:t>John Augustin N - 1912256</a:t>
            </a:r>
          </a:p>
          <a:p>
            <a:pPr marL="285750" indent="-285750">
              <a:lnSpc>
                <a:spcPct val="120000"/>
              </a:lnSpc>
              <a:spcBef>
                <a:spcPts val="600"/>
              </a:spcBef>
              <a:spcAft>
                <a:spcPts val="600"/>
              </a:spcAft>
              <a:buFont typeface="Arial" panose="020B0604020202020204" pitchFamily="34" charset="0"/>
              <a:buChar char="•"/>
            </a:pPr>
            <a:r>
              <a:rPr lang="en-US" sz="1400" dirty="0"/>
              <a:t>Madhan Raj D 	 - 1912264</a:t>
            </a:r>
          </a:p>
          <a:p>
            <a:pPr marL="285750" indent="-285750">
              <a:lnSpc>
                <a:spcPct val="120000"/>
              </a:lnSpc>
              <a:spcBef>
                <a:spcPts val="600"/>
              </a:spcBef>
              <a:spcAft>
                <a:spcPts val="600"/>
              </a:spcAft>
              <a:buFont typeface="Arial" panose="020B0604020202020204" pitchFamily="34" charset="0"/>
              <a:buChar char="•"/>
            </a:pPr>
            <a:r>
              <a:rPr lang="en-US" sz="1400" dirty="0" err="1"/>
              <a:t>Mirthun</a:t>
            </a:r>
            <a:r>
              <a:rPr lang="en-US" sz="1400" dirty="0"/>
              <a:t> K 	 - 1912268</a:t>
            </a:r>
          </a:p>
          <a:p>
            <a:pPr marL="285750" indent="-285750">
              <a:lnSpc>
                <a:spcPct val="120000"/>
              </a:lnSpc>
              <a:spcBef>
                <a:spcPts val="600"/>
              </a:spcBef>
              <a:spcAft>
                <a:spcPts val="600"/>
              </a:spcAft>
              <a:buFont typeface="Arial" panose="020B0604020202020204" pitchFamily="34" charset="0"/>
              <a:buChar char="•"/>
            </a:pPr>
            <a:r>
              <a:rPr lang="en-US" sz="1400" dirty="0"/>
              <a:t>Santhosh P 	 - 1912289</a:t>
            </a:r>
          </a:p>
          <a:p>
            <a:pPr marL="285750" indent="-285750">
              <a:lnSpc>
                <a:spcPct val="120000"/>
              </a:lnSpc>
              <a:spcBef>
                <a:spcPts val="600"/>
              </a:spcBef>
              <a:spcAft>
                <a:spcPts val="600"/>
              </a:spcAft>
              <a:buFont typeface="Arial" panose="020B0604020202020204" pitchFamily="34" charset="0"/>
              <a:buChar char="•"/>
            </a:pPr>
            <a:r>
              <a:rPr lang="en-US" sz="1400" dirty="0" err="1"/>
              <a:t>Yugendiran</a:t>
            </a:r>
            <a:r>
              <a:rPr lang="en-US" sz="1400" dirty="0"/>
              <a:t> G 	 - 1912299</a:t>
            </a:r>
            <a:endParaRPr lang="en-US" sz="1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TextBox 3">
            <a:extLst>
              <a:ext uri="{FF2B5EF4-FFF2-40B4-BE49-F238E27FC236}">
                <a16:creationId xmlns:a16="http://schemas.microsoft.com/office/drawing/2014/main" id="{A95E39DE-050F-8250-7C0B-CDB0539C4219}"/>
              </a:ext>
            </a:extLst>
          </p:cNvPr>
          <p:cNvSpPr txBox="1"/>
          <p:nvPr/>
        </p:nvSpPr>
        <p:spPr>
          <a:xfrm>
            <a:off x="744179" y="1862097"/>
            <a:ext cx="4535409" cy="646331"/>
          </a:xfrm>
          <a:prstGeom prst="rect">
            <a:avLst/>
          </a:prstGeom>
          <a:noFill/>
        </p:spPr>
        <p:txBody>
          <a:bodyPr wrap="none" rtlCol="0">
            <a:spAutoFit/>
          </a:bodyPr>
          <a:lstStyle/>
          <a:p>
            <a:r>
              <a:rPr lang="en-US" i="1" dirty="0"/>
              <a:t>DEPARTMENT OF COMPUTER ENGINEERING </a:t>
            </a:r>
          </a:p>
          <a:p>
            <a:r>
              <a:rPr lang="en-US" i="1" dirty="0"/>
              <a:t>PROJECT REPORT ON</a:t>
            </a:r>
          </a:p>
        </p:txBody>
      </p:sp>
      <p:pic>
        <p:nvPicPr>
          <p:cNvPr id="1026" name="Picture 2" descr="Murugappa Polytechnic College">
            <a:extLst>
              <a:ext uri="{FF2B5EF4-FFF2-40B4-BE49-F238E27FC236}">
                <a16:creationId xmlns:a16="http://schemas.microsoft.com/office/drawing/2014/main" id="{E1E0CD80-1B64-0CF8-949F-8D8917D40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179" y="270624"/>
            <a:ext cx="10477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M Foundation">
            <a:extLst>
              <a:ext uri="{FF2B5EF4-FFF2-40B4-BE49-F238E27FC236}">
                <a16:creationId xmlns:a16="http://schemas.microsoft.com/office/drawing/2014/main" id="{F107BBD2-399B-662B-E17D-452150F7DB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73091"/>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2794E2-0CA4-0D0B-332B-B621EDF7AC6B}"/>
              </a:ext>
            </a:extLst>
          </p:cNvPr>
          <p:cNvSpPr txBox="1"/>
          <p:nvPr/>
        </p:nvSpPr>
        <p:spPr>
          <a:xfrm>
            <a:off x="1931015" y="270624"/>
            <a:ext cx="4025900" cy="892552"/>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MURUGAPPA POLYTECHNIC COLLEGE</a:t>
            </a:r>
            <a:r>
              <a:rPr lang="en-US" sz="1200" dirty="0">
                <a:latin typeface="Arial" panose="020B0604020202020204" pitchFamily="34" charset="0"/>
                <a:cs typeface="Arial" panose="020B0604020202020204" pitchFamily="34" charset="0"/>
              </a:rPr>
              <a:t> </a:t>
            </a:r>
          </a:p>
          <a:p>
            <a:pPr algn="ctr"/>
            <a:r>
              <a:rPr lang="en-US" sz="1200" b="1" dirty="0" err="1">
                <a:latin typeface="Arial" panose="020B0604020202020204" pitchFamily="34" charset="0"/>
                <a:cs typeface="Arial" panose="020B0604020202020204" pitchFamily="34" charset="0"/>
              </a:rPr>
              <a:t>Sathyamurthy</a:t>
            </a:r>
            <a:r>
              <a:rPr lang="en-US" sz="1200" b="1" dirty="0">
                <a:latin typeface="Arial" panose="020B0604020202020204" pitchFamily="34" charset="0"/>
                <a:cs typeface="Arial" panose="020B0604020202020204" pitchFamily="34" charset="0"/>
              </a:rPr>
              <a:t> Nagar, Chennai-600 062. </a:t>
            </a:r>
          </a:p>
          <a:p>
            <a:pPr algn="ctr"/>
            <a:endParaRPr lang="en-US" sz="1200" b="1" dirty="0">
              <a:latin typeface="Arial" panose="020B0604020202020204" pitchFamily="34" charset="0"/>
              <a:cs typeface="Arial" panose="020B0604020202020204" pitchFamily="34" charset="0"/>
            </a:endParaRPr>
          </a:p>
          <a:p>
            <a:pPr algn="ctr"/>
            <a:r>
              <a:rPr lang="en-US" sz="1200" dirty="0">
                <a:solidFill>
                  <a:schemeClr val="bg1">
                    <a:lumMod val="50000"/>
                  </a:schemeClr>
                </a:solidFill>
                <a:latin typeface="Arial" panose="020B0604020202020204" pitchFamily="34" charset="0"/>
                <a:cs typeface="Arial" panose="020B0604020202020204" pitchFamily="34" charset="0"/>
              </a:rPr>
              <a:t>(An Academically Autonomous Institution)</a:t>
            </a:r>
          </a:p>
        </p:txBody>
      </p:sp>
      <p:sp>
        <p:nvSpPr>
          <p:cNvPr id="13" name="Subtitle 2">
            <a:extLst>
              <a:ext uri="{FF2B5EF4-FFF2-40B4-BE49-F238E27FC236}">
                <a16:creationId xmlns:a16="http://schemas.microsoft.com/office/drawing/2014/main" id="{6E7F57E9-164B-2538-9A3F-FC64D45019E9}"/>
              </a:ext>
            </a:extLst>
          </p:cNvPr>
          <p:cNvSpPr txBox="1">
            <a:spLocks/>
          </p:cNvSpPr>
          <p:nvPr/>
        </p:nvSpPr>
        <p:spPr>
          <a:xfrm>
            <a:off x="4143269" y="4671875"/>
            <a:ext cx="2761635" cy="201144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00000"/>
              </a:lnSpc>
              <a:spcBef>
                <a:spcPts val="600"/>
              </a:spcBef>
              <a:spcAft>
                <a:spcPts val="600"/>
              </a:spcAft>
            </a:pPr>
            <a:r>
              <a:rPr lang="en-US" sz="1200" b="1" dirty="0"/>
              <a:t>Under the guidance of,</a:t>
            </a:r>
          </a:p>
          <a:p>
            <a:pPr>
              <a:lnSpc>
                <a:spcPct val="120000"/>
              </a:lnSpc>
              <a:spcBef>
                <a:spcPts val="600"/>
              </a:spcBef>
              <a:spcAft>
                <a:spcPts val="600"/>
              </a:spcAft>
            </a:pPr>
            <a:r>
              <a:rPr lang="en-US" sz="1100" dirty="0"/>
              <a:t>Mr. S. THIRUMALAI, M.E. Lecturer, Department of Computer Engineering</a:t>
            </a:r>
            <a:endParaRPr lang="en-US" sz="1400" b="1" dirty="0"/>
          </a:p>
        </p:txBody>
      </p:sp>
      <p:sp>
        <p:nvSpPr>
          <p:cNvPr id="8" name="Slide Number Placeholder 7">
            <a:extLst>
              <a:ext uri="{FF2B5EF4-FFF2-40B4-BE49-F238E27FC236}">
                <a16:creationId xmlns:a16="http://schemas.microsoft.com/office/drawing/2014/main" id="{48D2F575-F8F4-8E72-84AF-A15698648703}"/>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5. Database &amp; Authentication: </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1959428"/>
            <a:ext cx="10058400" cy="923330"/>
          </a:xfrm>
          <a:prstGeom prst="rect">
            <a:avLst/>
          </a:prstGeom>
          <a:noFill/>
        </p:spPr>
        <p:txBody>
          <a:bodyPr wrap="square" rtlCol="0">
            <a:spAutoFit/>
          </a:bodyPr>
          <a:lstStyle/>
          <a:p>
            <a:pPr algn="just"/>
            <a:r>
              <a:rPr lang="en-US" dirty="0">
                <a:solidFill>
                  <a:schemeClr val="bg1">
                    <a:lumMod val="50000"/>
                  </a:schemeClr>
                </a:solidFill>
              </a:rPr>
              <a:t>	Once the code exported to the database the user needs to be authenticated by the system to login the application. This is a process where the exporting module downloads the source code and the user can extract the file and use it.</a:t>
            </a:r>
          </a:p>
        </p:txBody>
      </p:sp>
      <p:pic>
        <p:nvPicPr>
          <p:cNvPr id="3" name="Picture 2">
            <a:extLst>
              <a:ext uri="{FF2B5EF4-FFF2-40B4-BE49-F238E27FC236}">
                <a16:creationId xmlns:a16="http://schemas.microsoft.com/office/drawing/2014/main" id="{4F2F23C1-8768-6672-06EC-013D3BF44FE0}"/>
              </a:ext>
            </a:extLst>
          </p:cNvPr>
          <p:cNvPicPr>
            <a:picLocks noChangeAspect="1"/>
          </p:cNvPicPr>
          <p:nvPr/>
        </p:nvPicPr>
        <p:blipFill>
          <a:blip r:embed="rId2"/>
          <a:stretch>
            <a:fillRect/>
          </a:stretch>
        </p:blipFill>
        <p:spPr>
          <a:xfrm>
            <a:off x="380274" y="2882758"/>
            <a:ext cx="4519600" cy="3219203"/>
          </a:xfrm>
          <a:prstGeom prst="rect">
            <a:avLst/>
          </a:prstGeom>
        </p:spPr>
      </p:pic>
      <p:pic>
        <p:nvPicPr>
          <p:cNvPr id="7" name="Picture 6">
            <a:extLst>
              <a:ext uri="{FF2B5EF4-FFF2-40B4-BE49-F238E27FC236}">
                <a16:creationId xmlns:a16="http://schemas.microsoft.com/office/drawing/2014/main" id="{CB66031E-5F07-AD64-3F9B-7CCF9EBAED07}"/>
              </a:ext>
            </a:extLst>
          </p:cNvPr>
          <p:cNvPicPr>
            <a:picLocks noChangeAspect="1"/>
          </p:cNvPicPr>
          <p:nvPr/>
        </p:nvPicPr>
        <p:blipFill>
          <a:blip r:embed="rId3"/>
          <a:stretch>
            <a:fillRect/>
          </a:stretch>
        </p:blipFill>
        <p:spPr>
          <a:xfrm>
            <a:off x="5094080" y="2882758"/>
            <a:ext cx="6778606" cy="3219203"/>
          </a:xfrm>
          <a:prstGeom prst="rect">
            <a:avLst/>
          </a:prstGeom>
        </p:spPr>
      </p:pic>
      <p:sp>
        <p:nvSpPr>
          <p:cNvPr id="8" name="Slide Number Placeholder 7">
            <a:extLst>
              <a:ext uri="{FF2B5EF4-FFF2-40B4-BE49-F238E27FC236}">
                <a16:creationId xmlns:a16="http://schemas.microsoft.com/office/drawing/2014/main" id="{8C725D6C-F4E3-4B82-2EDF-2E31C385885F}"/>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68341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USER FLOW</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85665948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C6A9A97-48CE-C38F-B9AC-B6764E6B83F6}"/>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4825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SYNOPSIS</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2467428"/>
            <a:ext cx="10058400" cy="2862322"/>
          </a:xfrm>
          <a:prstGeom prst="rect">
            <a:avLst/>
          </a:prstGeom>
          <a:noFill/>
        </p:spPr>
        <p:txBody>
          <a:bodyPr wrap="square" rtlCol="0">
            <a:spAutoFit/>
          </a:bodyPr>
          <a:lstStyle/>
          <a:p>
            <a:pPr algn="just"/>
            <a:r>
              <a:rPr lang="en-US" dirty="0">
                <a:solidFill>
                  <a:schemeClr val="bg1">
                    <a:lumMod val="50000"/>
                  </a:schemeClr>
                </a:solidFill>
              </a:rPr>
              <a:t>	There are number of coding languages available in order to build web pages. So, there is need to know any one coding language to build a web page. This innovative software application allows users to build web pages without knowing any coding language. </a:t>
            </a:r>
          </a:p>
          <a:p>
            <a:pPr algn="just"/>
            <a:endParaRPr lang="en-US" dirty="0">
              <a:solidFill>
                <a:schemeClr val="bg1">
                  <a:lumMod val="50000"/>
                </a:schemeClr>
              </a:solidFill>
            </a:endParaRPr>
          </a:p>
          <a:p>
            <a:pPr algn="just"/>
            <a:r>
              <a:rPr lang="en-US" dirty="0">
                <a:solidFill>
                  <a:schemeClr val="bg1">
                    <a:lumMod val="50000"/>
                  </a:schemeClr>
                </a:solidFill>
              </a:rPr>
              <a:t>	It is specifically designed for the internal use for companies. This software helps to build/design graphical Web pages. This software is embedded in a website for professional use, and will be available for customers to tailor web pages as per their need. This system helps the user to build web page with effective graphical user interface. User doesn’t have to work specifically for GUI. System will display various webpage template user can select any template according to his preference. </a:t>
            </a:r>
          </a:p>
        </p:txBody>
      </p:sp>
      <p:sp>
        <p:nvSpPr>
          <p:cNvPr id="7" name="Slide Number Placeholder 6">
            <a:extLst>
              <a:ext uri="{FF2B5EF4-FFF2-40B4-BE49-F238E27FC236}">
                <a16:creationId xmlns:a16="http://schemas.microsoft.com/office/drawing/2014/main" id="{EC7EECBA-B1FD-4D1B-B4EF-7D297DFADDA6}"/>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70932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SYNOPSIS</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2162628"/>
            <a:ext cx="10058400" cy="3970318"/>
          </a:xfrm>
          <a:prstGeom prst="rect">
            <a:avLst/>
          </a:prstGeom>
          <a:noFill/>
        </p:spPr>
        <p:txBody>
          <a:bodyPr wrap="square" rtlCol="0">
            <a:spAutoFit/>
          </a:bodyPr>
          <a:lstStyle/>
          <a:p>
            <a:pPr algn="just"/>
            <a:r>
              <a:rPr lang="en-US" dirty="0">
                <a:solidFill>
                  <a:schemeClr val="bg1">
                    <a:lumMod val="50000"/>
                  </a:schemeClr>
                </a:solidFill>
              </a:rPr>
              <a:t>	This system will save time of the user and will help the user to concentrate on main functionality required in their webpage. This system will provide user with professional webpage templates they can select the templates based on the requirement and functionality. Here in this system user can build whole website by just selecting the content and images required in their webpage. User can design each and every web page in their websites according to their preference by selecting the content and images. User can even specify position of the content to be placed. </a:t>
            </a:r>
          </a:p>
          <a:p>
            <a:pPr algn="just"/>
            <a:endParaRPr lang="en-US" dirty="0">
              <a:solidFill>
                <a:schemeClr val="bg1">
                  <a:lumMod val="50000"/>
                </a:schemeClr>
              </a:solidFill>
            </a:endParaRPr>
          </a:p>
          <a:p>
            <a:pPr algn="just"/>
            <a:r>
              <a:rPr lang="en-US" dirty="0">
                <a:solidFill>
                  <a:schemeClr val="bg1">
                    <a:lumMod val="50000"/>
                  </a:schemeClr>
                </a:solidFill>
              </a:rPr>
              <a:t>	When user logins to the system, system will display various templates to the user. User has to select the template. He must specify the content and images that needs to be placed in the webpage. User can place the content and can view the template simultaneously. Once the user clicks onto the submit button system will generate the website. System will generate code and .zip file to the user. User can build custom websites easily using this application. User doesn’t have to know any coding languages to build web pages. With the help of this system user can work on main functionality required in their web page.</a:t>
            </a:r>
          </a:p>
        </p:txBody>
      </p:sp>
      <p:sp>
        <p:nvSpPr>
          <p:cNvPr id="2" name="Slide Number Placeholder 1">
            <a:extLst>
              <a:ext uri="{FF2B5EF4-FFF2-40B4-BE49-F238E27FC236}">
                <a16:creationId xmlns:a16="http://schemas.microsoft.com/office/drawing/2014/main" id="{D60C5383-A116-C172-68A8-4BE22F900284}"/>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3024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SYSTEM</a:t>
            </a:r>
            <a:br>
              <a:rPr lang="en-US" dirty="0"/>
            </a:br>
            <a:r>
              <a:rPr lang="en-US" dirty="0"/>
              <a:t>ARCHITECTURE</a:t>
            </a:r>
          </a:p>
        </p:txBody>
      </p:sp>
      <p:pic>
        <p:nvPicPr>
          <p:cNvPr id="3" name="Picture 2">
            <a:extLst>
              <a:ext uri="{FF2B5EF4-FFF2-40B4-BE49-F238E27FC236}">
                <a16:creationId xmlns:a16="http://schemas.microsoft.com/office/drawing/2014/main" id="{E0F57493-2B0D-DE4D-8DF0-8C3B53788169}"/>
              </a:ext>
            </a:extLst>
          </p:cNvPr>
          <p:cNvPicPr>
            <a:picLocks noChangeAspect="1"/>
          </p:cNvPicPr>
          <p:nvPr/>
        </p:nvPicPr>
        <p:blipFill rotWithShape="1">
          <a:blip r:embed="rId2"/>
          <a:srcRect l="7797" t="12486" r="8048" b="14497"/>
          <a:stretch/>
        </p:blipFill>
        <p:spPr>
          <a:xfrm>
            <a:off x="1850676" y="1970693"/>
            <a:ext cx="8490647" cy="4372050"/>
          </a:xfrm>
          <a:prstGeom prst="rect">
            <a:avLst/>
          </a:prstGeom>
        </p:spPr>
      </p:pic>
      <p:sp>
        <p:nvSpPr>
          <p:cNvPr id="5" name="Slide Number Placeholder 4">
            <a:extLst>
              <a:ext uri="{FF2B5EF4-FFF2-40B4-BE49-F238E27FC236}">
                <a16:creationId xmlns:a16="http://schemas.microsoft.com/office/drawing/2014/main" id="{F48BA775-8622-D160-98E2-28B062420843}"/>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54301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MODULES</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2162628"/>
            <a:ext cx="10058400" cy="2776914"/>
          </a:xfrm>
          <a:prstGeom prst="rect">
            <a:avLst/>
          </a:prstGeom>
          <a:noFill/>
        </p:spPr>
        <p:txBody>
          <a:bodyPr wrap="square" rtlCol="0">
            <a:spAutoFit/>
          </a:bodyPr>
          <a:lstStyle/>
          <a:p>
            <a:pPr marL="342900" indent="-342900" algn="just">
              <a:lnSpc>
                <a:spcPct val="200000"/>
              </a:lnSpc>
              <a:buAutoNum type="arabicPeriod"/>
            </a:pPr>
            <a:r>
              <a:rPr lang="en-US" b="1" dirty="0">
                <a:solidFill>
                  <a:schemeClr val="bg1">
                    <a:lumMod val="50000"/>
                  </a:schemeClr>
                </a:solidFill>
              </a:rPr>
              <a:t>Setup Wizard </a:t>
            </a:r>
          </a:p>
          <a:p>
            <a:pPr marL="342900" indent="-342900" algn="just">
              <a:lnSpc>
                <a:spcPct val="200000"/>
              </a:lnSpc>
              <a:buAutoNum type="arabicPeriod"/>
            </a:pPr>
            <a:r>
              <a:rPr lang="en-US" b="1" dirty="0">
                <a:solidFill>
                  <a:schemeClr val="bg1">
                    <a:lumMod val="50000"/>
                  </a:schemeClr>
                </a:solidFill>
              </a:rPr>
              <a:t>Builder Module </a:t>
            </a:r>
          </a:p>
          <a:p>
            <a:pPr marL="342900" indent="-342900" algn="just">
              <a:lnSpc>
                <a:spcPct val="200000"/>
              </a:lnSpc>
              <a:buAutoNum type="arabicPeriod"/>
            </a:pPr>
            <a:r>
              <a:rPr lang="en-US" b="1" dirty="0">
                <a:solidFill>
                  <a:schemeClr val="bg1">
                    <a:lumMod val="50000"/>
                  </a:schemeClr>
                </a:solidFill>
              </a:rPr>
              <a:t>Testing &amp; Preview </a:t>
            </a:r>
          </a:p>
          <a:p>
            <a:pPr marL="342900" indent="-342900" algn="just">
              <a:lnSpc>
                <a:spcPct val="200000"/>
              </a:lnSpc>
              <a:buAutoNum type="arabicPeriod"/>
            </a:pPr>
            <a:r>
              <a:rPr lang="en-US" b="1" dirty="0">
                <a:solidFill>
                  <a:schemeClr val="bg1">
                    <a:lumMod val="50000"/>
                  </a:schemeClr>
                </a:solidFill>
              </a:rPr>
              <a:t>Exporting</a:t>
            </a:r>
          </a:p>
          <a:p>
            <a:pPr marL="342900" indent="-342900" algn="just">
              <a:lnSpc>
                <a:spcPct val="200000"/>
              </a:lnSpc>
              <a:buAutoNum type="arabicPeriod"/>
            </a:pPr>
            <a:r>
              <a:rPr lang="en-US" b="1" dirty="0">
                <a:solidFill>
                  <a:schemeClr val="bg1">
                    <a:lumMod val="50000"/>
                  </a:schemeClr>
                </a:solidFill>
              </a:rPr>
              <a:t>Database &amp; Authentication</a:t>
            </a:r>
          </a:p>
        </p:txBody>
      </p:sp>
      <p:sp>
        <p:nvSpPr>
          <p:cNvPr id="2" name="Slide Number Placeholder 1">
            <a:extLst>
              <a:ext uri="{FF2B5EF4-FFF2-40B4-BE49-F238E27FC236}">
                <a16:creationId xmlns:a16="http://schemas.microsoft.com/office/drawing/2014/main" id="{52823756-8FC6-952C-E23D-02BCF2A1F6F9}"/>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26149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1. Setup Wizard</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2162628"/>
            <a:ext cx="10058400" cy="646331"/>
          </a:xfrm>
          <a:prstGeom prst="rect">
            <a:avLst/>
          </a:prstGeom>
          <a:noFill/>
        </p:spPr>
        <p:txBody>
          <a:bodyPr wrap="square" rtlCol="0">
            <a:spAutoFit/>
          </a:bodyPr>
          <a:lstStyle/>
          <a:p>
            <a:pPr algn="just"/>
            <a:r>
              <a:rPr lang="en-US" dirty="0">
                <a:solidFill>
                  <a:schemeClr val="bg1">
                    <a:lumMod val="50000"/>
                  </a:schemeClr>
                </a:solidFill>
              </a:rPr>
              <a:t>	Setup wizard is the most 1st step in this application which allows the users to choose the site name and site template as per their requirements. </a:t>
            </a:r>
          </a:p>
        </p:txBody>
      </p:sp>
      <p:pic>
        <p:nvPicPr>
          <p:cNvPr id="7" name="Picture 6">
            <a:extLst>
              <a:ext uri="{FF2B5EF4-FFF2-40B4-BE49-F238E27FC236}">
                <a16:creationId xmlns:a16="http://schemas.microsoft.com/office/drawing/2014/main" id="{1CEC4D11-3A6E-E483-1221-1A5AB4E03C5F}"/>
              </a:ext>
            </a:extLst>
          </p:cNvPr>
          <p:cNvPicPr>
            <a:picLocks noChangeAspect="1"/>
          </p:cNvPicPr>
          <p:nvPr/>
        </p:nvPicPr>
        <p:blipFill>
          <a:blip r:embed="rId2"/>
          <a:stretch>
            <a:fillRect/>
          </a:stretch>
        </p:blipFill>
        <p:spPr>
          <a:xfrm>
            <a:off x="812837" y="2808959"/>
            <a:ext cx="5174570" cy="3494423"/>
          </a:xfrm>
          <a:prstGeom prst="rect">
            <a:avLst/>
          </a:prstGeom>
        </p:spPr>
      </p:pic>
      <p:pic>
        <p:nvPicPr>
          <p:cNvPr id="9" name="Picture 8">
            <a:extLst>
              <a:ext uri="{FF2B5EF4-FFF2-40B4-BE49-F238E27FC236}">
                <a16:creationId xmlns:a16="http://schemas.microsoft.com/office/drawing/2014/main" id="{C4EA8A1F-59E0-804E-D74E-35F9BDC28D6D}"/>
              </a:ext>
            </a:extLst>
          </p:cNvPr>
          <p:cNvPicPr>
            <a:picLocks noChangeAspect="1"/>
          </p:cNvPicPr>
          <p:nvPr/>
        </p:nvPicPr>
        <p:blipFill>
          <a:blip r:embed="rId3"/>
          <a:stretch>
            <a:fillRect/>
          </a:stretch>
        </p:blipFill>
        <p:spPr>
          <a:xfrm>
            <a:off x="6212118" y="2808959"/>
            <a:ext cx="5132653" cy="3494423"/>
          </a:xfrm>
          <a:prstGeom prst="rect">
            <a:avLst/>
          </a:prstGeom>
        </p:spPr>
      </p:pic>
      <p:sp>
        <p:nvSpPr>
          <p:cNvPr id="10" name="Slide Number Placeholder 9">
            <a:extLst>
              <a:ext uri="{FF2B5EF4-FFF2-40B4-BE49-F238E27FC236}">
                <a16:creationId xmlns:a16="http://schemas.microsoft.com/office/drawing/2014/main" id="{D3F5CB01-3F6E-2DC9-7325-19F7E7734A82}"/>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23751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2. Builder Module</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1959428"/>
            <a:ext cx="10058400" cy="923330"/>
          </a:xfrm>
          <a:prstGeom prst="rect">
            <a:avLst/>
          </a:prstGeom>
          <a:noFill/>
        </p:spPr>
        <p:txBody>
          <a:bodyPr wrap="square" rtlCol="0">
            <a:spAutoFit/>
          </a:bodyPr>
          <a:lstStyle/>
          <a:p>
            <a:pPr algn="just"/>
            <a:r>
              <a:rPr lang="en-US" dirty="0">
                <a:solidFill>
                  <a:schemeClr val="bg1">
                    <a:lumMod val="50000"/>
                  </a:schemeClr>
                </a:solidFill>
              </a:rPr>
              <a:t>	Builder is the important section in this application where the user chooses the site name and template then they can customize the template as per their expectations and requirements. This includes texts, headings, picture, etc.… everything can be customized by the user.</a:t>
            </a:r>
          </a:p>
        </p:txBody>
      </p:sp>
      <p:pic>
        <p:nvPicPr>
          <p:cNvPr id="5" name="Picture 4">
            <a:extLst>
              <a:ext uri="{FF2B5EF4-FFF2-40B4-BE49-F238E27FC236}">
                <a16:creationId xmlns:a16="http://schemas.microsoft.com/office/drawing/2014/main" id="{BBEA42C4-0CE8-75D4-55B2-95D7698E0F5D}"/>
              </a:ext>
            </a:extLst>
          </p:cNvPr>
          <p:cNvPicPr>
            <a:picLocks noChangeAspect="1"/>
          </p:cNvPicPr>
          <p:nvPr/>
        </p:nvPicPr>
        <p:blipFill>
          <a:blip r:embed="rId2"/>
          <a:stretch>
            <a:fillRect/>
          </a:stretch>
        </p:blipFill>
        <p:spPr>
          <a:xfrm>
            <a:off x="2581553" y="3104826"/>
            <a:ext cx="7028893" cy="3262312"/>
          </a:xfrm>
          <a:prstGeom prst="rect">
            <a:avLst/>
          </a:prstGeom>
        </p:spPr>
      </p:pic>
      <p:sp>
        <p:nvSpPr>
          <p:cNvPr id="7" name="Slide Number Placeholder 6">
            <a:extLst>
              <a:ext uri="{FF2B5EF4-FFF2-40B4-BE49-F238E27FC236}">
                <a16:creationId xmlns:a16="http://schemas.microsoft.com/office/drawing/2014/main" id="{67465BCA-46AA-D95E-520C-F0812264270A}"/>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27282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3.Testing &amp; Preview</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1959428"/>
            <a:ext cx="10058400" cy="923330"/>
          </a:xfrm>
          <a:prstGeom prst="rect">
            <a:avLst/>
          </a:prstGeom>
          <a:noFill/>
        </p:spPr>
        <p:txBody>
          <a:bodyPr wrap="square" rtlCol="0">
            <a:spAutoFit/>
          </a:bodyPr>
          <a:lstStyle/>
          <a:p>
            <a:pPr algn="just"/>
            <a:r>
              <a:rPr lang="en-US" dirty="0">
                <a:solidFill>
                  <a:schemeClr val="bg1">
                    <a:lumMod val="50000"/>
                  </a:schemeClr>
                </a:solidFill>
              </a:rPr>
              <a:t>	This module is responsible for testing the customized template such as responsibility, glitches, empty content, size, etc.… If any of the unsatisfied section found automatically user will redirect back to fix the problem in the template. </a:t>
            </a:r>
          </a:p>
        </p:txBody>
      </p:sp>
      <p:pic>
        <p:nvPicPr>
          <p:cNvPr id="3" name="Picture 2">
            <a:extLst>
              <a:ext uri="{FF2B5EF4-FFF2-40B4-BE49-F238E27FC236}">
                <a16:creationId xmlns:a16="http://schemas.microsoft.com/office/drawing/2014/main" id="{DEA890D6-8479-08A6-C74F-D5CFA776B477}"/>
              </a:ext>
            </a:extLst>
          </p:cNvPr>
          <p:cNvPicPr>
            <a:picLocks noChangeAspect="1"/>
          </p:cNvPicPr>
          <p:nvPr/>
        </p:nvPicPr>
        <p:blipFill>
          <a:blip r:embed="rId2"/>
          <a:stretch>
            <a:fillRect/>
          </a:stretch>
        </p:blipFill>
        <p:spPr>
          <a:xfrm>
            <a:off x="1097280" y="3333155"/>
            <a:ext cx="4884059" cy="2698750"/>
          </a:xfrm>
          <a:prstGeom prst="rect">
            <a:avLst/>
          </a:prstGeom>
        </p:spPr>
      </p:pic>
      <p:pic>
        <p:nvPicPr>
          <p:cNvPr id="8" name="Picture 7">
            <a:extLst>
              <a:ext uri="{FF2B5EF4-FFF2-40B4-BE49-F238E27FC236}">
                <a16:creationId xmlns:a16="http://schemas.microsoft.com/office/drawing/2014/main" id="{941F8C7B-A193-045B-D2B8-CDA25051DCEE}"/>
              </a:ext>
            </a:extLst>
          </p:cNvPr>
          <p:cNvPicPr>
            <a:picLocks noChangeAspect="1"/>
          </p:cNvPicPr>
          <p:nvPr/>
        </p:nvPicPr>
        <p:blipFill>
          <a:blip r:embed="rId3"/>
          <a:stretch>
            <a:fillRect/>
          </a:stretch>
        </p:blipFill>
        <p:spPr>
          <a:xfrm>
            <a:off x="6210663" y="3330809"/>
            <a:ext cx="4884057" cy="2701096"/>
          </a:xfrm>
          <a:prstGeom prst="rect">
            <a:avLst/>
          </a:prstGeom>
        </p:spPr>
      </p:pic>
      <p:sp>
        <p:nvSpPr>
          <p:cNvPr id="9" name="Slide Number Placeholder 8">
            <a:extLst>
              <a:ext uri="{FF2B5EF4-FFF2-40B4-BE49-F238E27FC236}">
                <a16:creationId xmlns:a16="http://schemas.microsoft.com/office/drawing/2014/main" id="{2F9B719A-60FE-9968-DE33-80D2C2E99C1C}"/>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396688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EF4B33-8B89-F367-C0D4-9D9FF7D8F629}"/>
              </a:ext>
            </a:extLst>
          </p:cNvPr>
          <p:cNvSpPr>
            <a:spLocks noGrp="1"/>
          </p:cNvSpPr>
          <p:nvPr>
            <p:ph type="title"/>
          </p:nvPr>
        </p:nvSpPr>
        <p:spPr>
          <a:xfrm>
            <a:off x="1097280" y="286603"/>
            <a:ext cx="10058400" cy="1450757"/>
          </a:xfrm>
        </p:spPr>
        <p:txBody>
          <a:bodyPr>
            <a:normAutofit/>
          </a:bodyPr>
          <a:lstStyle/>
          <a:p>
            <a:r>
              <a:rPr lang="en-US" dirty="0"/>
              <a:t>4.Exporting</a:t>
            </a:r>
          </a:p>
        </p:txBody>
      </p:sp>
      <p:sp>
        <p:nvSpPr>
          <p:cNvPr id="6" name="TextBox 5">
            <a:extLst>
              <a:ext uri="{FF2B5EF4-FFF2-40B4-BE49-F238E27FC236}">
                <a16:creationId xmlns:a16="http://schemas.microsoft.com/office/drawing/2014/main" id="{2354FB73-795D-4007-7783-C94E2A770557}"/>
              </a:ext>
            </a:extLst>
          </p:cNvPr>
          <p:cNvSpPr txBox="1"/>
          <p:nvPr/>
        </p:nvSpPr>
        <p:spPr>
          <a:xfrm>
            <a:off x="1097280" y="1959428"/>
            <a:ext cx="10058400" cy="923330"/>
          </a:xfrm>
          <a:prstGeom prst="rect">
            <a:avLst/>
          </a:prstGeom>
          <a:noFill/>
        </p:spPr>
        <p:txBody>
          <a:bodyPr wrap="square" rtlCol="0">
            <a:spAutoFit/>
          </a:bodyPr>
          <a:lstStyle/>
          <a:p>
            <a:pPr algn="just"/>
            <a:r>
              <a:rPr lang="en-US" dirty="0">
                <a:solidFill>
                  <a:schemeClr val="bg1">
                    <a:lumMod val="50000"/>
                  </a:schemeClr>
                </a:solidFill>
              </a:rPr>
              <a:t>	Once the user customized the template as per the requirements they are finally now to export the site to code. The algorithm gets all the user’s customization and customize the template and save the archive of the site in the database.</a:t>
            </a:r>
          </a:p>
        </p:txBody>
      </p:sp>
      <p:pic>
        <p:nvPicPr>
          <p:cNvPr id="9" name="Picture 8">
            <a:extLst>
              <a:ext uri="{FF2B5EF4-FFF2-40B4-BE49-F238E27FC236}">
                <a16:creationId xmlns:a16="http://schemas.microsoft.com/office/drawing/2014/main" id="{9A88AB42-5EF9-398C-292C-DDE9CCBFBD5F}"/>
              </a:ext>
            </a:extLst>
          </p:cNvPr>
          <p:cNvPicPr>
            <a:picLocks noChangeAspect="1"/>
          </p:cNvPicPr>
          <p:nvPr/>
        </p:nvPicPr>
        <p:blipFill>
          <a:blip r:embed="rId2"/>
          <a:stretch>
            <a:fillRect/>
          </a:stretch>
        </p:blipFill>
        <p:spPr>
          <a:xfrm>
            <a:off x="734423" y="2969842"/>
            <a:ext cx="7010400" cy="3271520"/>
          </a:xfrm>
          <a:prstGeom prst="rect">
            <a:avLst/>
          </a:prstGeom>
        </p:spPr>
      </p:pic>
      <p:pic>
        <p:nvPicPr>
          <p:cNvPr id="11" name="Picture 10">
            <a:extLst>
              <a:ext uri="{FF2B5EF4-FFF2-40B4-BE49-F238E27FC236}">
                <a16:creationId xmlns:a16="http://schemas.microsoft.com/office/drawing/2014/main" id="{421BDE52-B60B-B9DF-22C8-66A02CA9FDA0}"/>
              </a:ext>
            </a:extLst>
          </p:cNvPr>
          <p:cNvPicPr>
            <a:picLocks noChangeAspect="1"/>
          </p:cNvPicPr>
          <p:nvPr/>
        </p:nvPicPr>
        <p:blipFill>
          <a:blip r:embed="rId3"/>
          <a:stretch>
            <a:fillRect/>
          </a:stretch>
        </p:blipFill>
        <p:spPr>
          <a:xfrm>
            <a:off x="7952637" y="2969842"/>
            <a:ext cx="3471690" cy="3271520"/>
          </a:xfrm>
          <a:prstGeom prst="rect">
            <a:avLst/>
          </a:prstGeom>
        </p:spPr>
      </p:pic>
      <p:sp>
        <p:nvSpPr>
          <p:cNvPr id="12" name="Slide Number Placeholder 11">
            <a:extLst>
              <a:ext uri="{FF2B5EF4-FFF2-40B4-BE49-F238E27FC236}">
                <a16:creationId xmlns:a16="http://schemas.microsoft.com/office/drawing/2014/main" id="{942AE2EC-32DF-D5DE-A8EE-1A8EB9504CC1}"/>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227919295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{F0FEB6E7-1FF0-4079-B180-8800210FEB3B}tf33845126_win32</Template>
  <TotalTime>59</TotalTime>
  <Words>716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WEB PAGE BUILDER</vt:lpstr>
      <vt:lpstr>SYNOPSIS</vt:lpstr>
      <vt:lpstr>SYNOPSIS</vt:lpstr>
      <vt:lpstr>SYSTEM ARCHITECTURE</vt:lpstr>
      <vt:lpstr>MODULES</vt:lpstr>
      <vt:lpstr>1. Setup Wizard</vt:lpstr>
      <vt:lpstr>2. Builder Module</vt:lpstr>
      <vt:lpstr>3.Testing &amp; Preview</vt:lpstr>
      <vt:lpstr>4.Exporting</vt:lpstr>
      <vt:lpstr>5. Database &amp; Authentication: </vt:lpstr>
      <vt:lpstr>USER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PAGE BUILDER</dc:title>
  <dc:creator>J.A.R.V.I.S</dc:creator>
  <cp:lastModifiedBy>J.A.R.V.I.S</cp:lastModifiedBy>
  <cp:revision>1</cp:revision>
  <dcterms:created xsi:type="dcterms:W3CDTF">2022-06-20T10:12:57Z</dcterms:created>
  <dcterms:modified xsi:type="dcterms:W3CDTF">2022-06-20T11:12:13Z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