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7" r:id="rId3"/>
    <p:sldId id="259" r:id="rId4"/>
    <p:sldId id="260" r:id="rId5"/>
    <p:sldId id="266" r:id="rId6"/>
    <p:sldId id="274" r:id="rId7"/>
    <p:sldId id="275" r:id="rId8"/>
    <p:sldId id="276" r:id="rId9"/>
    <p:sldId id="278"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914400" y="2628900"/>
            <a:ext cx="8763000" cy="1438275"/>
          </a:xfrm>
          <a:prstGeom prst="rect">
            <a:avLst/>
          </a:prstGeom>
        </p:spPr>
        <p:txBody>
          <a:bodyPr vert="horz" wrap="square" lIns="0" tIns="16510" rIns="0" bIns="0" rtlCol="0">
            <a:noAutofit/>
          </a:bodyPr>
          <a:lstStyle/>
          <a:p>
            <a:pPr marL="12700">
              <a:lnSpc>
                <a:spcPct val="100000"/>
              </a:lnSpc>
              <a:spcBef>
                <a:spcPts val="130"/>
              </a:spcBef>
            </a:pPr>
            <a:r>
              <a:rPr lang="en-US" altLang="en-US" sz="4400" b="1" dirty="0">
                <a:latin typeface="Aptos Narrow" panose="020B0004020202020204" pitchFamily="34" charset="0"/>
                <a:cs typeface="Algerian" panose="04020705040A02060702" charset="0"/>
              </a:rPr>
              <a:t>Presented By: B Yugendran</a:t>
            </a:r>
          </a:p>
          <a:p>
            <a:pPr marL="12700">
              <a:lnSpc>
                <a:spcPct val="100000"/>
              </a:lnSpc>
              <a:spcBef>
                <a:spcPts val="130"/>
              </a:spcBef>
            </a:pPr>
            <a:r>
              <a:rPr lang="en-US" altLang="en-US" sz="2800" b="1" dirty="0">
                <a:latin typeface="Aptos Narrow" panose="020B0004020202020204" pitchFamily="34" charset="0"/>
                <a:cs typeface="Algerian" panose="04020705040A02060702" charset="0"/>
              </a:rPr>
              <a:t>Register No: 211521104188</a:t>
            </a:r>
          </a:p>
          <a:p>
            <a:pPr marL="12700">
              <a:lnSpc>
                <a:spcPct val="100000"/>
              </a:lnSpc>
              <a:spcBef>
                <a:spcPts val="130"/>
              </a:spcBef>
            </a:pPr>
            <a:r>
              <a:rPr lang="en-US" altLang="en-US" sz="2800" b="1" dirty="0">
                <a:latin typeface="Aptos Narrow" panose="020B0004020202020204" pitchFamily="34" charset="0"/>
                <a:cs typeface="Algerian" panose="04020705040A02060702" charset="0"/>
              </a:rPr>
              <a:t>Department :Computer Science And Engineering</a:t>
            </a:r>
          </a:p>
        </p:txBody>
      </p:sp>
      <p:sp>
        <p:nvSpPr>
          <p:cNvPr id="8" name="object 8"/>
          <p:cNvSpPr txBox="1"/>
          <p:nvPr/>
        </p:nvSpPr>
        <p:spPr>
          <a:xfrm>
            <a:off x="7391400" y="5538787"/>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12B8E1F6-6AAC-FCA3-7AB6-6065D9274C3C}"/>
              </a:ext>
            </a:extLst>
          </p:cNvPr>
          <p:cNvSpPr txBox="1"/>
          <p:nvPr/>
        </p:nvSpPr>
        <p:spPr>
          <a:xfrm>
            <a:off x="914400" y="802974"/>
            <a:ext cx="9940542" cy="769441"/>
          </a:xfrm>
          <a:prstGeom prst="rect">
            <a:avLst/>
          </a:prstGeom>
          <a:noFill/>
        </p:spPr>
        <p:txBody>
          <a:bodyPr wrap="none" rtlCol="0">
            <a:spAutoFit/>
          </a:bodyPr>
          <a:lstStyle/>
          <a:p>
            <a:r>
              <a:rPr lang="en-US" sz="4400" b="1" dirty="0"/>
              <a:t>Model for Fuel Efficiency Prediction </a:t>
            </a:r>
            <a:endParaRPr lang="en-IN" sz="4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09917"/>
            <a:ext cx="3303904" cy="653415"/>
          </a:xfrm>
        </p:spPr>
        <p:txBody>
          <a:bodyPr/>
          <a:lstStyle/>
          <a:p>
            <a:r>
              <a:rPr spc="-10" dirty="0">
                <a:latin typeface="Arial Narrow" panose="020B0606020202030204" pitchFamily="34" charset="0"/>
                <a:cs typeface="Times New Roman" panose="02020603050405020304" pitchFamily="18" charset="0"/>
                <a:sym typeface="+mn-ea"/>
              </a:rPr>
              <a:t>AGENDA</a:t>
            </a:r>
            <a:endParaRPr lang="en-US" dirty="0">
              <a:latin typeface="Arial Narrow" panose="020B0606020202030204" pitchFamily="34"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4" name="object 2"/>
          <p:cNvGrpSpPr/>
          <p:nvPr/>
        </p:nvGrpSpPr>
        <p:grpSpPr>
          <a:xfrm>
            <a:off x="609600" y="1323975"/>
            <a:ext cx="1743075" cy="13335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2" name="Rectangle 3">
            <a:extLst>
              <a:ext uri="{FF2B5EF4-FFF2-40B4-BE49-F238E27FC236}">
                <a16:creationId xmlns:a16="http://schemas.microsoft.com/office/drawing/2014/main" id="{8C4CD39E-6821-2E91-B664-B5743DABE8FE}"/>
              </a:ext>
            </a:extLst>
          </p:cNvPr>
          <p:cNvSpPr>
            <a:spLocks noGrp="1" noChangeArrowheads="1"/>
          </p:cNvSpPr>
          <p:nvPr>
            <p:ph type="subTitle" idx="4"/>
          </p:nvPr>
        </p:nvSpPr>
        <p:spPr bwMode="auto">
          <a:xfrm>
            <a:off x="3448050" y="1452605"/>
            <a:ext cx="569595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Problem Statement</a:t>
            </a:r>
            <a:endParaRPr kumimoji="0" lang="en-US" altLang="en-US" sz="2800" b="0" i="0" u="none" strike="noStrike" cap="none" normalizeH="0" baseline="0" dirty="0">
              <a:ln>
                <a:noFill/>
              </a:ln>
              <a:solidFill>
                <a:srgbClr val="1F1F1F"/>
              </a:solidFill>
              <a:effectLst/>
              <a:latin typeface="Aptos Narrow"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Project Overview</a:t>
            </a:r>
            <a:r>
              <a:rPr kumimoji="0" lang="en-US" altLang="en-US" sz="2800" b="0" i="0" u="none" strike="noStrike" cap="none" normalizeH="0" baseline="0" dirty="0">
                <a:ln>
                  <a:noFill/>
                </a:ln>
                <a:solidFill>
                  <a:srgbClr val="1F1F1F"/>
                </a:solidFill>
                <a:effectLst/>
                <a:latin typeface="Aptos Narrow" panose="020B00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Who Are the End Users?</a:t>
            </a:r>
            <a:r>
              <a:rPr kumimoji="0" lang="en-US" altLang="en-US" sz="2800" b="0" i="0" u="none" strike="noStrike" cap="none" normalizeH="0" baseline="0" dirty="0">
                <a:ln>
                  <a:noFill/>
                </a:ln>
                <a:solidFill>
                  <a:srgbClr val="1F1F1F"/>
                </a:solidFill>
                <a:effectLst/>
                <a:latin typeface="Aptos Narrow" panose="020B00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Your Solution and Its Value Proposition</a:t>
            </a:r>
            <a:endParaRPr kumimoji="0" lang="en-US" altLang="en-US" sz="2800" b="0" i="0" u="none" strike="noStrike" cap="none" normalizeH="0" baseline="0" dirty="0">
              <a:ln>
                <a:noFill/>
              </a:ln>
              <a:solidFill>
                <a:srgbClr val="1F1F1F"/>
              </a:solidFill>
              <a:effectLst/>
              <a:latin typeface="Aptos Narrow"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The Wow in Your Solution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Results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Conclusion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62232" y="533400"/>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Aptos Narrow" panose="020B0004020202020204" pitchFamily="34" charset="0"/>
              </a:rPr>
              <a:t>PROBLEM</a:t>
            </a:r>
            <a:r>
              <a:rPr lang="en-US" spc="-10" dirty="0">
                <a:latin typeface="Aptos Narrow" panose="020B0004020202020204" pitchFamily="34" charset="0"/>
              </a:rPr>
              <a:t> </a:t>
            </a:r>
            <a:r>
              <a:rPr spc="-80" dirty="0">
                <a:latin typeface="Aptos Narrow" panose="020B0004020202020204"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C8A2501-3720-C6BB-DEB1-B6A517BD8D6C}"/>
              </a:ext>
            </a:extLst>
          </p:cNvPr>
          <p:cNvSpPr>
            <a:spLocks noChangeArrowheads="1"/>
          </p:cNvSpPr>
          <p:nvPr/>
        </p:nvSpPr>
        <p:spPr bwMode="auto">
          <a:xfrm>
            <a:off x="152400" y="1371600"/>
            <a:ext cx="8850723"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Fuel efficiency</a:t>
            </a:r>
            <a:r>
              <a:rPr kumimoji="0" lang="en-US" altLang="en-US" b="0" i="0" u="none" strike="noStrike" cap="none" normalizeH="0" baseline="0" dirty="0">
                <a:ln>
                  <a:noFill/>
                </a:ln>
                <a:solidFill>
                  <a:srgbClr val="1F1F1F"/>
                </a:solidFill>
                <a:effectLst/>
                <a:latin typeface="Aptos Narrow" panose="020B0004020202020204" pitchFamily="34" charset="0"/>
              </a:rPr>
              <a:t>, measured in miles per gallon (MPG), is a crucial factor for car buyers and policymakers alike. It impacts not only running costs but also environmental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Predicting fuel efficiency accurately is challenging due to several factors that can influence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Vehicle Characteristics:</a:t>
            </a:r>
            <a:r>
              <a:rPr kumimoji="0" lang="en-US" altLang="en-US" b="0" i="0" u="none" strike="noStrike" cap="none" normalizeH="0" baseline="0" dirty="0">
                <a:ln>
                  <a:noFill/>
                </a:ln>
                <a:solidFill>
                  <a:srgbClr val="1F1F1F"/>
                </a:solidFill>
                <a:effectLst/>
                <a:latin typeface="Aptos Narrow" panose="020B0004020202020204" pitchFamily="34" charset="0"/>
              </a:rPr>
              <a:t> Engine size, weight, horsepower, aerodynamics all play a role.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Driving Habits:</a:t>
            </a:r>
            <a:r>
              <a:rPr kumimoji="0" lang="en-US" altLang="en-US" b="0" i="0" u="none" strike="noStrike" cap="none" normalizeH="0" baseline="0" dirty="0">
                <a:ln>
                  <a:noFill/>
                </a:ln>
                <a:solidFill>
                  <a:srgbClr val="1F1F1F"/>
                </a:solidFill>
                <a:effectLst/>
                <a:latin typeface="Aptos Narrow" panose="020B0004020202020204" pitchFamily="34" charset="0"/>
              </a:rPr>
              <a:t> Aggressive acceleration, frequent braking, and high speeds can decrease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Environmental Conditions:</a:t>
            </a:r>
            <a:r>
              <a:rPr kumimoji="0" lang="en-US" altLang="en-US" b="0" i="0" u="none" strike="noStrike" cap="none" normalizeH="0" baseline="0" dirty="0">
                <a:ln>
                  <a:noFill/>
                </a:ln>
                <a:solidFill>
                  <a:srgbClr val="1F1F1F"/>
                </a:solidFill>
                <a:effectLst/>
                <a:latin typeface="Aptos Narrow" panose="020B0004020202020204" pitchFamily="34" charset="0"/>
              </a:rPr>
              <a:t> Temperature, wind resistance, and road conditions can affect fuel economy.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Aptos Narrow" panose="020B0004020202020204" pitchFamily="34" charset="0"/>
              </a:rPr>
              <a:t>Developing a reliable model to predict fuel efficiency can help 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Design more fuel-efficient vehicles:</a:t>
            </a:r>
            <a:r>
              <a:rPr kumimoji="0" lang="en-US" altLang="en-US" b="0" i="0" u="none" strike="noStrike" cap="none" normalizeH="0" baseline="0" dirty="0">
                <a:ln>
                  <a:noFill/>
                </a:ln>
                <a:solidFill>
                  <a:srgbClr val="1F1F1F"/>
                </a:solidFill>
                <a:effectLst/>
                <a:latin typeface="Aptos Narrow" panose="020B0004020202020204" pitchFamily="34" charset="0"/>
              </a:rPr>
              <a:t> Guide manufacturers towards optimizing car designs for better fuel economy.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Empower consumers:</a:t>
            </a:r>
            <a:r>
              <a:rPr kumimoji="0" lang="en-US" altLang="en-US" b="0" i="0" u="none" strike="noStrike" cap="none" normalizeH="0" baseline="0" dirty="0">
                <a:ln>
                  <a:noFill/>
                </a:ln>
                <a:solidFill>
                  <a:srgbClr val="1F1F1F"/>
                </a:solidFill>
                <a:effectLst/>
                <a:latin typeface="Aptos Narrow" panose="020B0004020202020204" pitchFamily="34" charset="0"/>
              </a:rPr>
              <a:t> Allow car buyers to make informed choices based on predicted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Inform policy decisions:</a:t>
            </a:r>
            <a:r>
              <a:rPr kumimoji="0" lang="en-US" altLang="en-US" b="0" i="0" u="none" strike="noStrike" cap="none" normalizeH="0" baseline="0" dirty="0">
                <a:ln>
                  <a:noFill/>
                </a:ln>
                <a:solidFill>
                  <a:srgbClr val="1F1F1F"/>
                </a:solidFill>
                <a:effectLst/>
                <a:latin typeface="Aptos Narrow" panose="020B0004020202020204" pitchFamily="34" charset="0"/>
              </a:rPr>
              <a:t> Support policymakers in developing regulations that promote fuel efficiency.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Aptos Narrow" panose="020B0004020202020204" pitchFamily="34" charset="0"/>
                <a:cs typeface="Trebuchet MS" panose="020B0603020202020204" charset="0"/>
              </a:rPr>
              <a:t>PROJECT</a:t>
            </a:r>
            <a:r>
              <a:rPr lang="en-US" spc="-10" dirty="0">
                <a:latin typeface="Aptos Narrow" panose="020B0004020202020204" pitchFamily="34" charset="0"/>
                <a:cs typeface="Trebuchet MS" panose="020B0603020202020204" charset="0"/>
              </a:rPr>
              <a:t> </a:t>
            </a:r>
            <a:r>
              <a:rPr spc="-10" dirty="0">
                <a:latin typeface="Aptos Narrow" panose="020B0004020202020204" pitchFamily="34" charset="0"/>
                <a:cs typeface="Trebuchet MS" panose="020B060302020202020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8" name="Rectangle 1">
            <a:extLst>
              <a:ext uri="{FF2B5EF4-FFF2-40B4-BE49-F238E27FC236}">
                <a16:creationId xmlns:a16="http://schemas.microsoft.com/office/drawing/2014/main" id="{3C5D2C2A-05CA-07E6-FA7E-E31B06A11433}"/>
              </a:ext>
            </a:extLst>
          </p:cNvPr>
          <p:cNvSpPr>
            <a:spLocks noChangeArrowheads="1"/>
          </p:cNvSpPr>
          <p:nvPr/>
        </p:nvSpPr>
        <p:spPr bwMode="auto">
          <a:xfrm>
            <a:off x="228600" y="1189821"/>
            <a:ext cx="9027607"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tackles the challenge of fuel efficiency prediction using </a:t>
            </a:r>
            <a:r>
              <a:rPr kumimoji="0" lang="en-US" altLang="en-US" sz="1900" b="1" i="0" u="none" strike="noStrike" cap="none" normalizeH="0" baseline="0" dirty="0">
                <a:ln>
                  <a:noFill/>
                </a:ln>
                <a:solidFill>
                  <a:srgbClr val="1F1F1F"/>
                </a:solidFill>
                <a:effectLst/>
                <a:latin typeface="Aptos Narrow" panose="020B0004020202020204" pitchFamily="34" charset="0"/>
              </a:rPr>
              <a:t>deep learning</a:t>
            </a:r>
            <a:r>
              <a:rPr kumimoji="0" lang="en-US" altLang="en-US" sz="1900" b="0" i="0" u="none" strike="noStrike" cap="none" normalizeH="0" baseline="0" dirty="0">
                <a:ln>
                  <a:noFill/>
                </a:ln>
                <a:solidFill>
                  <a:srgbClr val="1F1F1F"/>
                </a:solidFill>
                <a:effectLst/>
                <a:latin typeface="Aptos Narrow" panose="020B0004020202020204" pitchFamily="34" charset="0"/>
              </a:rPr>
              <a:t>. Deep learning is a powerful subfield of machine learning that utilizes artificial neural networks to learn complex patterns from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In this project, we will leverage a deep learning model to analyze a dataset of car characteristics and their corresponding fuel efficiency (MPG). This dataset, like the popular </a:t>
            </a:r>
            <a:r>
              <a:rPr kumimoji="0" lang="en-US" altLang="en-US" sz="1900" b="1" i="0" u="none" strike="noStrike" cap="none" normalizeH="0" baseline="0" dirty="0">
                <a:ln>
                  <a:noFill/>
                </a:ln>
                <a:solidFill>
                  <a:srgbClr val="1F1F1F"/>
                </a:solidFill>
                <a:effectLst/>
                <a:latin typeface="Aptos Narrow" panose="020B0004020202020204" pitchFamily="34" charset="0"/>
              </a:rPr>
              <a:t>auto-mpg dataset</a:t>
            </a:r>
            <a:r>
              <a:rPr kumimoji="0" lang="en-US" altLang="en-US" sz="1900" b="0" i="0" u="none" strike="noStrike" cap="none" normalizeH="0" baseline="0" dirty="0">
                <a:ln>
                  <a:noFill/>
                </a:ln>
                <a:solidFill>
                  <a:srgbClr val="1F1F1F"/>
                </a:solidFill>
                <a:effectLst/>
                <a:latin typeface="Aptos Narrow" panose="020B0004020202020204" pitchFamily="34" charset="0"/>
              </a:rPr>
              <a:t>, will include features such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Engine size (displacement)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Horsepower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Weight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Number of cylinders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Model year (optional)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Origin (optional)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By training the deep learning model on this data, we aim to enable it to learn the intricate relationships between these car features and their fuel efficiency. Once trained, the model will be able to predict the fuel efficiency of new, unseen cars based solely on their characteristics.</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Aptos Narrow" panose="020B0004020202020204" pitchFamily="34" charset="0"/>
                <a:cs typeface="Times New Roman" panose="02020603050405020304" pitchFamily="18" charset="0"/>
              </a:rPr>
              <a:t>OBJECTIVE: </a:t>
            </a:r>
            <a:endParaRPr lang="en-IN"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9" name="Rectangle 2">
            <a:extLst>
              <a:ext uri="{FF2B5EF4-FFF2-40B4-BE49-F238E27FC236}">
                <a16:creationId xmlns:a16="http://schemas.microsoft.com/office/drawing/2014/main" id="{38D73369-70BA-F9C4-735C-93CC1ACB4D6F}"/>
              </a:ext>
            </a:extLst>
          </p:cNvPr>
          <p:cNvSpPr>
            <a:spLocks noChangeArrowheads="1"/>
          </p:cNvSpPr>
          <p:nvPr/>
        </p:nvSpPr>
        <p:spPr bwMode="auto">
          <a:xfrm>
            <a:off x="381000" y="1104073"/>
            <a:ext cx="8763000" cy="560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deep learning model for fuel efficiency prediction has the potential to be valuable to a range of end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Car Manufacturers: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Can use the model to </a:t>
            </a:r>
            <a:r>
              <a:rPr kumimoji="0" lang="en-US" altLang="en-US" sz="1900" b="1" i="0" u="none" strike="noStrike" cap="none" normalizeH="0" baseline="0" dirty="0">
                <a:ln>
                  <a:noFill/>
                </a:ln>
                <a:solidFill>
                  <a:srgbClr val="1F1F1F"/>
                </a:solidFill>
                <a:effectLst/>
                <a:latin typeface="Aptos Narrow" panose="020B0004020202020204" pitchFamily="34" charset="0"/>
              </a:rPr>
              <a:t>optimize car designs</a:t>
            </a:r>
            <a:r>
              <a:rPr kumimoji="0" lang="en-US" altLang="en-US" sz="1900" b="0" i="0" u="none" strike="noStrike" cap="none" normalizeH="0" baseline="0" dirty="0">
                <a:ln>
                  <a:noFill/>
                </a:ln>
                <a:solidFill>
                  <a:srgbClr val="1F1F1F"/>
                </a:solidFill>
                <a:effectLst/>
                <a:latin typeface="Aptos Narrow" panose="020B0004020202020204" pitchFamily="34" charset="0"/>
              </a:rPr>
              <a:t> for better fuel efficiency, leading to: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Reduced production costs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Increased competitiveness in a market focused on fuel economy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Compliance with evolving fuel efficiency regulations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Consumers: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Can leverage the model to make </a:t>
            </a:r>
            <a:r>
              <a:rPr kumimoji="0" lang="en-US" altLang="en-US" sz="1900" b="1" i="0" u="none" strike="noStrike" cap="none" normalizeH="0" baseline="0" dirty="0">
                <a:ln>
                  <a:noFill/>
                </a:ln>
                <a:solidFill>
                  <a:srgbClr val="1F1F1F"/>
                </a:solidFill>
                <a:effectLst/>
                <a:latin typeface="Aptos Narrow" panose="020B0004020202020204" pitchFamily="34" charset="0"/>
              </a:rPr>
              <a:t>informed car buying decisions</a:t>
            </a:r>
            <a:r>
              <a:rPr kumimoji="0" lang="en-US" altLang="en-US" sz="1900" b="0" i="0" u="none" strike="noStrike" cap="none" normalizeH="0" baseline="0" dirty="0">
                <a:ln>
                  <a:noFill/>
                </a:ln>
                <a:solidFill>
                  <a:srgbClr val="1F1F1F"/>
                </a:solidFill>
                <a:effectLst/>
                <a:latin typeface="Aptos Narrow" panose="020B0004020202020204" pitchFamily="34" charset="0"/>
              </a:rPr>
              <a:t> by: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Predicting the fuel efficiency of different car options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Comparing running costs based on predicted fuel consumption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Choosing cars that align with their budget and environmental concerns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Policymakers: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lvl="3" algn="l" rtl="0" eaLnBrk="0" fontAlgn="base" hangingPunct="0">
              <a:spcBef>
                <a:spcPct val="0"/>
              </a:spcBef>
              <a:spcAft>
                <a:spcPct val="0"/>
              </a:spcAft>
              <a:buFontTx/>
              <a:buChar char="•"/>
            </a:pPr>
            <a:r>
              <a:rPr kumimoji="0" lang="en-US" altLang="en-US" sz="1900" b="0" i="0" u="none" strike="noStrike" cap="none" normalizeH="0" baseline="0" dirty="0">
                <a:ln>
                  <a:noFill/>
                </a:ln>
                <a:solidFill>
                  <a:srgbClr val="1F1F1F"/>
                </a:solidFill>
                <a:effectLst/>
                <a:latin typeface="Aptos Narrow" panose="020B0004020202020204" pitchFamily="34" charset="0"/>
              </a:rPr>
              <a:t>Can utilize the model to </a:t>
            </a:r>
            <a:r>
              <a:rPr kumimoji="0" lang="en-US" altLang="en-US" sz="1900" b="1" i="0" u="none" strike="noStrike" cap="none" normalizeH="0" baseline="0" dirty="0">
                <a:ln>
                  <a:noFill/>
                </a:ln>
                <a:solidFill>
                  <a:srgbClr val="1F1F1F"/>
                </a:solidFill>
                <a:effectLst/>
                <a:latin typeface="Aptos Narrow" panose="020B0004020202020204" pitchFamily="34" charset="0"/>
              </a:rPr>
              <a:t>inform policy decisions</a:t>
            </a:r>
            <a:r>
              <a:rPr kumimoji="0" lang="en-US" altLang="en-US" sz="1900" b="0" i="0" u="none" strike="noStrike" cap="none" normalizeH="0" baseline="0" dirty="0">
                <a:ln>
                  <a:noFill/>
                </a:ln>
                <a:solidFill>
                  <a:srgbClr val="1F1F1F"/>
                </a:solidFill>
                <a:effectLst/>
                <a:latin typeface="Aptos Narrow" panose="020B0004020202020204" pitchFamily="34" charset="0"/>
              </a:rPr>
              <a:t> related to fuel efficiency, such as: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Setting fuel efficiency standards for car manufacturers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Developing incentive programs for fuel-efficient vehicles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Studying the impact of fuel efficiency regulations on consumer behavior and the environment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9" y="152400"/>
            <a:ext cx="7713980" cy="654025"/>
          </a:xfrm>
        </p:spPr>
        <p:txBody>
          <a:bodyPr wrap="square"/>
          <a:lstStyle/>
          <a:p>
            <a:r>
              <a:rPr lang="en-US" dirty="0">
                <a:latin typeface="Aptos Narrow" panose="020B0004020202020204" pitchFamily="34" charset="0"/>
                <a:cs typeface="Times New Roman" panose="02020603050405020304" pitchFamily="18" charset="0"/>
                <a:sym typeface="+mn-ea"/>
              </a:rPr>
              <a:t>HANDLING GESTURE VARIABILITY</a:t>
            </a:r>
            <a:endParaRPr lang="en-US"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10" name="Rectangle 1">
            <a:extLst>
              <a:ext uri="{FF2B5EF4-FFF2-40B4-BE49-F238E27FC236}">
                <a16:creationId xmlns:a16="http://schemas.microsoft.com/office/drawing/2014/main" id="{20157913-13F8-9642-022B-47F0F9F3B7B0}"/>
              </a:ext>
            </a:extLst>
          </p:cNvPr>
          <p:cNvSpPr>
            <a:spLocks noChangeArrowheads="1"/>
          </p:cNvSpPr>
          <p:nvPr/>
        </p:nvSpPr>
        <p:spPr bwMode="auto">
          <a:xfrm>
            <a:off x="243041" y="806425"/>
            <a:ext cx="9281959"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Our Solution: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utilizes a deep learning model with a </a:t>
            </a:r>
            <a:r>
              <a:rPr kumimoji="0" lang="en-US" altLang="en-US" sz="1900" b="1" i="0" u="none" strike="noStrike" cap="none" normalizeH="0" baseline="0" dirty="0">
                <a:ln>
                  <a:noFill/>
                </a:ln>
                <a:solidFill>
                  <a:srgbClr val="1F1F1F"/>
                </a:solidFill>
                <a:effectLst/>
                <a:latin typeface="Aptos Narrow" panose="020B0004020202020204" pitchFamily="34" charset="0"/>
              </a:rPr>
              <a:t>multi-layered architecture</a:t>
            </a:r>
            <a:r>
              <a:rPr kumimoji="0" lang="en-US" altLang="en-US" sz="1900" b="0" i="0" u="none" strike="noStrike" cap="none" normalizeH="0" baseline="0" dirty="0">
                <a:ln>
                  <a:noFill/>
                </a:ln>
                <a:solidFill>
                  <a:srgbClr val="1F1F1F"/>
                </a:solidFill>
                <a:effectLst/>
                <a:latin typeface="Aptos Narrow" panose="020B0004020202020204" pitchFamily="34" charset="0"/>
              </a:rPr>
              <a:t> to predict fuel efficiency. The model ingests data on car characteristics and, through a series of interconnected layers, learns the complex relationships between these features and fuel efficiency (MPG).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Key Components: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Input Layer:</a:t>
            </a:r>
            <a:r>
              <a:rPr kumimoji="0" lang="en-US" altLang="en-US" sz="1900" b="0" i="0" u="none" strike="noStrike" cap="none" normalizeH="0" baseline="0" dirty="0">
                <a:ln>
                  <a:noFill/>
                </a:ln>
                <a:solidFill>
                  <a:srgbClr val="1F1F1F"/>
                </a:solidFill>
                <a:effectLst/>
                <a:latin typeface="Aptos Narrow" panose="020B0004020202020204" pitchFamily="34" charset="0"/>
              </a:rPr>
              <a:t> Receives data on various car features (e.g., engine size, weight).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Hidden Layers (multiple):</a:t>
            </a:r>
            <a:r>
              <a:rPr kumimoji="0" lang="en-US" altLang="en-US" sz="1900" b="0" i="0" u="none" strike="noStrike" cap="none" normalizeH="0" baseline="0" dirty="0">
                <a:ln>
                  <a:noFill/>
                </a:ln>
                <a:solidFill>
                  <a:srgbClr val="1F1F1F"/>
                </a:solidFill>
                <a:effectLst/>
                <a:latin typeface="Aptos Narrow" panose="020B0004020202020204" pitchFamily="34" charset="0"/>
              </a:rPr>
              <a:t> Process and extract hidden patterns from the data using activation functions (e.g., </a:t>
            </a:r>
            <a:r>
              <a:rPr kumimoji="0" lang="en-US" altLang="en-US" sz="1900" b="0" i="0" u="none" strike="noStrike" cap="none" normalizeH="0" baseline="0" dirty="0" err="1">
                <a:ln>
                  <a:noFill/>
                </a:ln>
                <a:solidFill>
                  <a:srgbClr val="1F1F1F"/>
                </a:solidFill>
                <a:effectLst/>
                <a:latin typeface="Aptos Narrow" panose="020B0004020202020204" pitchFamily="34" charset="0"/>
              </a:rPr>
              <a:t>ReLU</a:t>
            </a:r>
            <a:r>
              <a:rPr kumimoji="0" lang="en-US" altLang="en-US" sz="1900" b="0" i="0" u="none" strike="noStrike" cap="none" normalizeH="0" baseline="0" dirty="0">
                <a:ln>
                  <a:noFill/>
                </a:ln>
                <a:solidFill>
                  <a:srgbClr val="1F1F1F"/>
                </a:solidFill>
                <a:effectLst/>
                <a:latin typeface="Aptos Narrow" panose="020B0004020202020204" pitchFamily="34" charset="0"/>
              </a:rPr>
              <a:t>). The number of layers and neurons within each layer can be fine-tuned for optimal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Output Layer:</a:t>
            </a:r>
            <a:r>
              <a:rPr kumimoji="0" lang="en-US" altLang="en-US" sz="1900" b="0" i="0" u="none" strike="noStrike" cap="none" normalizeH="0" baseline="0" dirty="0">
                <a:ln>
                  <a:noFill/>
                </a:ln>
                <a:solidFill>
                  <a:srgbClr val="1F1F1F"/>
                </a:solidFill>
                <a:effectLst/>
                <a:latin typeface="Aptos Narrow" panose="020B0004020202020204" pitchFamily="34" charset="0"/>
              </a:rPr>
              <a:t> Provides the predicted fuel efficiency (MPG) for a new car based on its input characteristics.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Value Proposition: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High Accuracy:</a:t>
            </a:r>
            <a:r>
              <a:rPr kumimoji="0" lang="en-US" altLang="en-US" sz="1900" b="0" i="0" u="none" strike="noStrike" cap="none" normalizeH="0" baseline="0" dirty="0">
                <a:ln>
                  <a:noFill/>
                </a:ln>
                <a:solidFill>
                  <a:srgbClr val="1F1F1F"/>
                </a:solidFill>
                <a:effectLst/>
                <a:latin typeface="Aptos Narrow" panose="020B0004020202020204" pitchFamily="34" charset="0"/>
              </a:rPr>
              <a:t> This deep learning model is designed to achieve high accuracy in predicting fuel efficiency, allowing for reliable decision-making.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Data-Driven Insights:</a:t>
            </a:r>
            <a:r>
              <a:rPr kumimoji="0" lang="en-US" altLang="en-US" sz="1900" b="0" i="0" u="none" strike="noStrike" cap="none" normalizeH="0" baseline="0" dirty="0">
                <a:ln>
                  <a:noFill/>
                </a:ln>
                <a:solidFill>
                  <a:srgbClr val="1F1F1F"/>
                </a:solidFill>
                <a:effectLst/>
                <a:latin typeface="Aptos Narrow" panose="020B0004020202020204" pitchFamily="34" charset="0"/>
              </a:rPr>
              <a:t> By learning from the data, the model can capture complex relationships that might not be easily evident through traditional methods.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Flexibility:</a:t>
            </a:r>
            <a:r>
              <a:rPr kumimoji="0" lang="en-US" altLang="en-US" sz="1900" b="0" i="0" u="none" strike="noStrike" cap="none" normalizeH="0" baseline="0" dirty="0">
                <a:ln>
                  <a:noFill/>
                </a:ln>
                <a:solidFill>
                  <a:srgbClr val="1F1F1F"/>
                </a:solidFill>
                <a:effectLst/>
                <a:latin typeface="Aptos Narrow" panose="020B0004020202020204" pitchFamily="34" charset="0"/>
              </a:rPr>
              <a:t> The model can be adapted to incorporate additional car features or handle new data sources in the future.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Overall, this deep learning model offers a powerful and versatile solution for fuel efficiency prediction, empowering various stakeholders to make informed decisions.</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1308050"/>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The Wow in Your Solution -Highlighting a Unique Feature</a:t>
            </a:r>
          </a:p>
        </p:txBody>
      </p:sp>
      <p:sp>
        <p:nvSpPr>
          <p:cNvPr id="4" name="Rectangle 1">
            <a:extLst>
              <a:ext uri="{FF2B5EF4-FFF2-40B4-BE49-F238E27FC236}">
                <a16:creationId xmlns:a16="http://schemas.microsoft.com/office/drawing/2014/main" id="{4A4D6867-C96E-BC20-AC08-94AB065B6C2B}"/>
              </a:ext>
            </a:extLst>
          </p:cNvPr>
          <p:cNvSpPr>
            <a:spLocks noGrp="1" noChangeArrowheads="1"/>
          </p:cNvSpPr>
          <p:nvPr>
            <p:ph type="subTitle" idx="4"/>
          </p:nvPr>
        </p:nvSpPr>
        <p:spPr bwMode="auto">
          <a:xfrm>
            <a:off x="304800" y="1822593"/>
            <a:ext cx="8991600"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Consider including this slide only if your project has a unique aspect that sets it apart from other fuel efficiency prediction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Here are some potential "wow" factors to showcase: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Innovative Architecture:</a:t>
            </a:r>
            <a:r>
              <a:rPr kumimoji="0" lang="en-US" altLang="en-US" sz="1900" b="0" i="0" u="none" strike="noStrike" cap="none" normalizeH="0" baseline="0" dirty="0">
                <a:ln>
                  <a:noFill/>
                </a:ln>
                <a:solidFill>
                  <a:srgbClr val="1F1F1F"/>
                </a:solidFill>
                <a:effectLst/>
                <a:latin typeface="Aptos Narrow" panose="020B0004020202020204" pitchFamily="34" charset="0"/>
              </a:rPr>
              <a:t> If your model utilizes a novel deep learning architecture (e.g., convolutional neural networks for image data integration) or a creative combination of layers, highlight it here. Briefly explain its benefits for fuel efficiency prediction.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Superior Performance:</a:t>
            </a:r>
            <a:r>
              <a:rPr kumimoji="0" lang="en-US" altLang="en-US" sz="1900" b="0" i="0" u="none" strike="noStrike" cap="none" normalizeH="0" baseline="0" dirty="0">
                <a:ln>
                  <a:noFill/>
                </a:ln>
                <a:solidFill>
                  <a:srgbClr val="1F1F1F"/>
                </a:solidFill>
                <a:effectLst/>
                <a:latin typeface="Aptos Narrow" panose="020B0004020202020204" pitchFamily="34" charset="0"/>
              </a:rPr>
              <a:t> Did your model achieve significantly higher accuracy or lower error rates compared to existing models on the same dataset? Present a visual comparison (e.g., bar chart) to emphasize its effectiveness.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Explainability Techniques:</a:t>
            </a:r>
            <a:r>
              <a:rPr kumimoji="0" lang="en-US" altLang="en-US" sz="1900" b="0" i="0" u="none" strike="noStrike" cap="none" normalizeH="0" baseline="0" dirty="0">
                <a:ln>
                  <a:noFill/>
                </a:ln>
                <a:solidFill>
                  <a:srgbClr val="1F1F1F"/>
                </a:solidFill>
                <a:effectLst/>
                <a:latin typeface="Aptos Narrow" panose="020B0004020202020204" pitchFamily="34" charset="0"/>
              </a:rPr>
              <a:t> Have you incorporated techniques to understand the model's decision-making process (e.g., LIME or SHAP)? Briefly explain how this transparency adds value for users who want to understand the rationale behind the predictions.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566025" cy="2008242"/>
          </a:xfrm>
        </p:spPr>
        <p:txBody>
          <a:bodyPr/>
          <a:lstStyle/>
          <a:p>
            <a:pPr algn="l" rtl="0"/>
            <a:r>
              <a:rPr kumimoji="0" lang="en-US" altLang="en-US" b="1" i="0" u="none" strike="noStrike" cap="none" normalizeH="0" baseline="0" dirty="0">
                <a:ln>
                  <a:noFill/>
                </a:ln>
                <a:solidFill>
                  <a:srgbClr val="1F1F1F"/>
                </a:solidFill>
                <a:effectLst/>
                <a:latin typeface="Aptos Narrow" panose="020B0004020202020204" pitchFamily="34" charset="0"/>
              </a:rPr>
              <a:t>Results - Evaluating Model Performance</a:t>
            </a:r>
            <a:br>
              <a:rPr kumimoji="0" lang="en-US" altLang="en-US" sz="4400" b="1" i="0" u="none" strike="noStrike" cap="none" normalizeH="0" baseline="0" dirty="0">
                <a:ln>
                  <a:noFill/>
                </a:ln>
                <a:solidFill>
                  <a:srgbClr val="1F1F1F"/>
                </a:solidFill>
                <a:effectLst/>
                <a:latin typeface="Google Sans"/>
              </a:rPr>
            </a:br>
            <a:endParaRPr lang="en-US" dirty="0"/>
          </a:p>
        </p:txBody>
      </p:sp>
      <p:sp>
        <p:nvSpPr>
          <p:cNvPr id="4" name="Rectangle 1">
            <a:extLst>
              <a:ext uri="{FF2B5EF4-FFF2-40B4-BE49-F238E27FC236}">
                <a16:creationId xmlns:a16="http://schemas.microsoft.com/office/drawing/2014/main" id="{2E8DDE77-44D2-60C0-B5C9-89CB33A69F0E}"/>
              </a:ext>
            </a:extLst>
          </p:cNvPr>
          <p:cNvSpPr>
            <a:spLocks noGrp="1" noChangeArrowheads="1"/>
          </p:cNvSpPr>
          <p:nvPr>
            <p:ph type="subTitle" idx="4"/>
          </p:nvPr>
        </p:nvSpPr>
        <p:spPr bwMode="auto">
          <a:xfrm>
            <a:off x="533400" y="1688306"/>
            <a:ext cx="10439340"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Training and Validation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A crucial aspect of evaluating a deep learning model is its performance during training and on unseen data. Here, we will analyze the training and validation loss/error over epochs (training iterations).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Training Loss:</a:t>
            </a:r>
            <a:r>
              <a:rPr kumimoji="0" lang="en-US" altLang="en-US" sz="1900" b="0" i="0" u="none" strike="noStrike" cap="none" normalizeH="0" baseline="0" dirty="0">
                <a:ln>
                  <a:noFill/>
                </a:ln>
                <a:solidFill>
                  <a:srgbClr val="1F1F1F"/>
                </a:solidFill>
                <a:effectLst/>
                <a:latin typeface="Aptos Narrow" panose="020B0004020202020204" pitchFamily="34" charset="0"/>
              </a:rPr>
              <a:t> Represents the model's error on data it has already seen. A decreasing training loss indicates the model is learning the patterns in the training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Validation Loss:</a:t>
            </a:r>
            <a:r>
              <a:rPr kumimoji="0" lang="en-US" altLang="en-US" sz="1900" b="0" i="0" u="none" strike="noStrike" cap="none" normalizeH="0" baseline="0" dirty="0">
                <a:ln>
                  <a:noFill/>
                </a:ln>
                <a:solidFill>
                  <a:srgbClr val="1F1F1F"/>
                </a:solidFill>
                <a:effectLst/>
                <a:latin typeface="Aptos Narrow" panose="020B0004020202020204" pitchFamily="34" charset="0"/>
              </a:rPr>
              <a:t> Evaluates the model's performance on a separate validation dataset not used for training. It helps prevent overfitting, where the model memorizes the training data but fails to generalize to unseen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Expected Visualization: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A graph will be presented with epochs on the x-axis and loss/error on the y-axis. Ideally, the training loss should steadily decrease, while the validation loss should also decrease but remain slightly higher. A significant divergence between training and validation loss suggests overfitting.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Mean Absolute Error (MAE)</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We will also report the Mean Absolute Error (MAE) achieved on the testing dataset (another unseen set of data). MAE represents the average difference between the predicted fuel efficiency and the actual fuel efficiency for the testing data. A lower MAE indicates higher model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By analyzing these metrics, we can gain valuable insights into the effectiveness of our deep learning model for fuel efficiency prediction.</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1308050"/>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Conclusion - Recap and Future Applications</a:t>
            </a:r>
          </a:p>
        </p:txBody>
      </p:sp>
      <p:sp>
        <p:nvSpPr>
          <p:cNvPr id="6" name="Rectangle 2">
            <a:extLst>
              <a:ext uri="{FF2B5EF4-FFF2-40B4-BE49-F238E27FC236}">
                <a16:creationId xmlns:a16="http://schemas.microsoft.com/office/drawing/2014/main" id="{C6138A40-55C2-3A89-5758-10428DA3E7CE}"/>
              </a:ext>
            </a:extLst>
          </p:cNvPr>
          <p:cNvSpPr>
            <a:spLocks noGrp="1" noChangeArrowheads="1"/>
          </p:cNvSpPr>
          <p:nvPr>
            <p:ph type="subTitle" idx="4"/>
          </p:nvPr>
        </p:nvSpPr>
        <p:spPr bwMode="auto">
          <a:xfrm>
            <a:off x="464574" y="1798796"/>
            <a:ext cx="11415252"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Recap</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explored the potential of deep learning for predicting fuel efficiency in cars. We developed a deep learning model that can analyze car characteristics and predict their corresponding fuel economy (MPG). This model has the potential to be valuable for various stakeholders, including car manufacturers, consumers, and policymakers.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Key Findings: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Deep learning offers a powerful approach to fuel efficiency prediction, capturing complex relationships between car features and MPG.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The model's performance can be evaluated through training/validation loss and testing error metrics like MAE.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Future Applications: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Further refinement of the model architecture and hyperparameters for even higher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Integration of additional data sources, such as real-world driving data or weather conditions, to enhance prediction capabilities.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Development of a user-friendly interface to allow consumers to easily estimate fuel efficiency for different car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This project demonstrates the promise of deep learning in tackling the challenge of fuel efficiency prediction. By continuously improving and expanding its applications, we can contribute to a more fuel-efficient and environmentally friendly future.</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1343</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 Narrow</vt:lpstr>
      <vt:lpstr>Arial</vt:lpstr>
      <vt:lpstr>Arial Narrow</vt:lpstr>
      <vt:lpstr>Calibri</vt:lpstr>
      <vt:lpstr>Google Sans</vt:lpstr>
      <vt:lpstr>Trebuchet MS</vt:lpstr>
      <vt:lpstr>Office Theme</vt:lpstr>
      <vt:lpstr>PowerPoint Presentation</vt:lpstr>
      <vt:lpstr>AGENDA</vt:lpstr>
      <vt:lpstr>PROBLEM STATEMENT</vt:lpstr>
      <vt:lpstr>PROJECT OVERVIEW</vt:lpstr>
      <vt:lpstr>OBJECTIVE: </vt:lpstr>
      <vt:lpstr>HANDLING GESTURE VARIABILITY</vt:lpstr>
      <vt:lpstr>The Wow in Your Solution -Highlighting a Unique Feature</vt:lpstr>
      <vt:lpstr>Results - Evaluating Model Performance </vt:lpstr>
      <vt:lpstr>Conclusion - Recap and Future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yugendran balaji</cp:lastModifiedBy>
  <cp:revision>26</cp:revision>
  <dcterms:created xsi:type="dcterms:W3CDTF">2024-04-01T07:07:00Z</dcterms:created>
  <dcterms:modified xsi:type="dcterms:W3CDTF">2024-05-11T04:09:33Z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