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4" r:id="rId3"/>
    <p:sldId id="258" r:id="rId4"/>
    <p:sldId id="259" r:id="rId5"/>
    <p:sldId id="262" r:id="rId6"/>
    <p:sldId id="261" r:id="rId7"/>
    <p:sldId id="265" r:id="rId8"/>
    <p:sldId id="266" r:id="rId9"/>
    <p:sldId id="267" r:id="rId10"/>
    <p:sldId id="289" r:id="rId11"/>
    <p:sldId id="274" r:id="rId12"/>
    <p:sldId id="270" r:id="rId13"/>
    <p:sldId id="292" r:id="rId14"/>
    <p:sldId id="271" r:id="rId15"/>
    <p:sldId id="293" r:id="rId16"/>
    <p:sldId id="272" r:id="rId17"/>
    <p:sldId id="290" r:id="rId18"/>
    <p:sldId id="291" r:id="rId19"/>
    <p:sldId id="275" r:id="rId20"/>
  </p:sldIdLst>
  <p:sldSz cx="18288000" cy="10287000"/>
  <p:notesSz cx="6858000" cy="9144000"/>
  <p:embeddedFontLst>
    <p:embeddedFont>
      <p:font typeface="Glacial Indifference" panose="020B0604020202020204" charset="0"/>
      <p:regular r:id="rId21"/>
    </p:embeddedFont>
    <p:embeddedFont>
      <p:font typeface="Glacial Indifference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D4CD"/>
    <a:srgbClr val="04345C"/>
    <a:srgbClr val="1D5B78"/>
    <a:srgbClr val="205F7B"/>
    <a:srgbClr val="3B5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2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Custom Layout">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C878C08F-AD63-3956-1AED-0EA4896FFF95}"/>
              </a:ext>
            </a:extLst>
          </p:cNvPr>
          <p:cNvSpPr/>
          <p:nvPr userDrawn="1"/>
        </p:nvSpPr>
        <p:spPr>
          <a:xfrm rot="1769280">
            <a:off x="12822143" y="5527205"/>
            <a:ext cx="7703445" cy="7982845"/>
          </a:xfrm>
          <a:custGeom>
            <a:avLst/>
            <a:gdLst/>
            <a:ahLst/>
            <a:cxnLst/>
            <a:rect l="l" t="t" r="r" b="b"/>
            <a:pathLst>
              <a:path w="7703445" h="7982845">
                <a:moveTo>
                  <a:pt x="0" y="0"/>
                </a:moveTo>
                <a:lnTo>
                  <a:pt x="7703445" y="0"/>
                </a:lnTo>
                <a:lnTo>
                  <a:pt x="7703445" y="7982845"/>
                </a:lnTo>
                <a:lnTo>
                  <a:pt x="0" y="798284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2">
            <a:extLst>
              <a:ext uri="{FF2B5EF4-FFF2-40B4-BE49-F238E27FC236}">
                <a16:creationId xmlns:a16="http://schemas.microsoft.com/office/drawing/2014/main" id="{B1342DE7-2420-F780-FCF7-CD867DB4258B}"/>
              </a:ext>
            </a:extLst>
          </p:cNvPr>
          <p:cNvSpPr/>
          <p:nvPr userDrawn="1"/>
        </p:nvSpPr>
        <p:spPr>
          <a:xfrm rot="-3737344">
            <a:off x="8416210" y="-3200493"/>
            <a:ext cx="11223440" cy="11630507"/>
          </a:xfrm>
          <a:custGeom>
            <a:avLst/>
            <a:gdLst/>
            <a:ahLst/>
            <a:cxnLst/>
            <a:rect l="l" t="t" r="r" b="b"/>
            <a:pathLst>
              <a:path w="11223440" h="11630507">
                <a:moveTo>
                  <a:pt x="0" y="0"/>
                </a:moveTo>
                <a:lnTo>
                  <a:pt x="11223440" y="0"/>
                </a:lnTo>
                <a:lnTo>
                  <a:pt x="11223440" y="11630507"/>
                </a:lnTo>
                <a:lnTo>
                  <a:pt x="0" y="11630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7" name="Freeform 4">
            <a:extLst>
              <a:ext uri="{FF2B5EF4-FFF2-40B4-BE49-F238E27FC236}">
                <a16:creationId xmlns:a16="http://schemas.microsoft.com/office/drawing/2014/main" id="{FA8E190E-3B5F-3F3E-35A7-4D2CA11C1AEF}"/>
              </a:ext>
            </a:extLst>
          </p:cNvPr>
          <p:cNvSpPr/>
          <p:nvPr userDrawn="1"/>
        </p:nvSpPr>
        <p:spPr>
          <a:xfrm rot="-249909">
            <a:off x="-1445661" y="-889124"/>
            <a:ext cx="5359726" cy="5554120"/>
          </a:xfrm>
          <a:custGeom>
            <a:avLst/>
            <a:gdLst/>
            <a:ahLst/>
            <a:cxnLst/>
            <a:rect l="l" t="t" r="r" b="b"/>
            <a:pathLst>
              <a:path w="5359726" h="5554120">
                <a:moveTo>
                  <a:pt x="0" y="0"/>
                </a:moveTo>
                <a:lnTo>
                  <a:pt x="5359725" y="0"/>
                </a:lnTo>
                <a:lnTo>
                  <a:pt x="5359725" y="5554120"/>
                </a:lnTo>
                <a:lnTo>
                  <a:pt x="0" y="555412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8" name="Freeform 5">
            <a:extLst>
              <a:ext uri="{FF2B5EF4-FFF2-40B4-BE49-F238E27FC236}">
                <a16:creationId xmlns:a16="http://schemas.microsoft.com/office/drawing/2014/main" id="{4F4BBF0A-6EEF-9EF8-C198-7426259CCDE2}"/>
              </a:ext>
            </a:extLst>
          </p:cNvPr>
          <p:cNvSpPr/>
          <p:nvPr userDrawn="1"/>
        </p:nvSpPr>
        <p:spPr>
          <a:xfrm rot="7381687">
            <a:off x="-1391985" y="2028311"/>
            <a:ext cx="11649703" cy="12072231"/>
          </a:xfrm>
          <a:custGeom>
            <a:avLst/>
            <a:gdLst/>
            <a:ahLst/>
            <a:cxnLst/>
            <a:rect l="l" t="t" r="r" b="b"/>
            <a:pathLst>
              <a:path w="11649703" h="12072231">
                <a:moveTo>
                  <a:pt x="0" y="0"/>
                </a:moveTo>
                <a:lnTo>
                  <a:pt x="11649703" y="0"/>
                </a:lnTo>
                <a:lnTo>
                  <a:pt x="11649703" y="12072231"/>
                </a:lnTo>
                <a:lnTo>
                  <a:pt x="0" y="1207223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9" name="Group 6">
            <a:extLst>
              <a:ext uri="{FF2B5EF4-FFF2-40B4-BE49-F238E27FC236}">
                <a16:creationId xmlns:a16="http://schemas.microsoft.com/office/drawing/2014/main" id="{8063D769-2ED9-7CA0-DB47-BE6A860078B4}"/>
              </a:ext>
            </a:extLst>
          </p:cNvPr>
          <p:cNvGrpSpPr/>
          <p:nvPr userDrawn="1"/>
        </p:nvGrpSpPr>
        <p:grpSpPr>
          <a:xfrm>
            <a:off x="-320056" y="8324850"/>
            <a:ext cx="1348756" cy="1348756"/>
            <a:chOff x="0" y="0"/>
            <a:chExt cx="6350000" cy="6350000"/>
          </a:xfrm>
        </p:grpSpPr>
        <p:sp>
          <p:nvSpPr>
            <p:cNvPr id="10" name="Freeform 7">
              <a:extLst>
                <a:ext uri="{FF2B5EF4-FFF2-40B4-BE49-F238E27FC236}">
                  <a16:creationId xmlns:a16="http://schemas.microsoft.com/office/drawing/2014/main" id="{F84CA016-7681-70D2-2753-7FE51D991A94}"/>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11" name="Group 8">
            <a:extLst>
              <a:ext uri="{FF2B5EF4-FFF2-40B4-BE49-F238E27FC236}">
                <a16:creationId xmlns:a16="http://schemas.microsoft.com/office/drawing/2014/main" id="{A7639B88-B44E-A99B-C057-222C77A0FC76}"/>
              </a:ext>
            </a:extLst>
          </p:cNvPr>
          <p:cNvGrpSpPr/>
          <p:nvPr userDrawn="1"/>
        </p:nvGrpSpPr>
        <p:grpSpPr>
          <a:xfrm>
            <a:off x="16687800" y="457200"/>
            <a:ext cx="571500" cy="571500"/>
            <a:chOff x="0" y="0"/>
            <a:chExt cx="6350000" cy="6350000"/>
          </a:xfrm>
        </p:grpSpPr>
        <p:sp>
          <p:nvSpPr>
            <p:cNvPr id="12" name="Freeform 9">
              <a:extLst>
                <a:ext uri="{FF2B5EF4-FFF2-40B4-BE49-F238E27FC236}">
                  <a16:creationId xmlns:a16="http://schemas.microsoft.com/office/drawing/2014/main" id="{CFE7978B-4EB9-0BC9-B416-610FCBAA772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3" name="Freeform 10">
            <a:extLst>
              <a:ext uri="{FF2B5EF4-FFF2-40B4-BE49-F238E27FC236}">
                <a16:creationId xmlns:a16="http://schemas.microsoft.com/office/drawing/2014/main" id="{25E50734-36F6-9852-BB42-0B5B9F44CAC7}"/>
              </a:ext>
            </a:extLst>
          </p:cNvPr>
          <p:cNvSpPr/>
          <p:nvPr userDrawn="1"/>
        </p:nvSpPr>
        <p:spPr>
          <a:xfrm rot="-152128">
            <a:off x="17306081" y="4085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itle 1">
            <a:extLst>
              <a:ext uri="{FF2B5EF4-FFF2-40B4-BE49-F238E27FC236}">
                <a16:creationId xmlns:a16="http://schemas.microsoft.com/office/drawing/2014/main" id="{193DC728-5EAB-0D3C-0432-A282E2ABD78A}"/>
              </a:ext>
            </a:extLst>
          </p:cNvPr>
          <p:cNvSpPr>
            <a:spLocks noGrp="1"/>
          </p:cNvSpPr>
          <p:nvPr>
            <p:ph type="title"/>
          </p:nvPr>
        </p:nvSpPr>
        <p:spPr>
          <a:xfrm>
            <a:off x="165186" y="41894"/>
            <a:ext cx="15925800" cy="834406"/>
          </a:xfrm>
        </p:spPr>
        <p:txBody>
          <a:bodyPr>
            <a:normAutofit/>
          </a:bodyPr>
          <a:lstStyle>
            <a:lvl1pPr>
              <a:defRPr sz="4000">
                <a:solidFill>
                  <a:schemeClr val="bg1"/>
                </a:solidFill>
              </a:defRPr>
            </a:lvl1pPr>
          </a:lstStyle>
          <a:p>
            <a:r>
              <a:rPr lang="en-US" dirty="0"/>
              <a:t>Click to edit Master title style</a:t>
            </a:r>
            <a:endParaRPr lang="en-SG" dirty="0"/>
          </a:p>
        </p:txBody>
      </p:sp>
      <p:sp>
        <p:nvSpPr>
          <p:cNvPr id="4" name="Slide Number Placeholder 3">
            <a:extLst>
              <a:ext uri="{FF2B5EF4-FFF2-40B4-BE49-F238E27FC236}">
                <a16:creationId xmlns:a16="http://schemas.microsoft.com/office/drawing/2014/main" id="{DAEED05D-2F29-D786-D3CE-7BD7F75083C4}"/>
              </a:ext>
            </a:extLst>
          </p:cNvPr>
          <p:cNvSpPr>
            <a:spLocks noGrp="1"/>
          </p:cNvSpPr>
          <p:nvPr>
            <p:ph type="sldNum" sz="quarter" idx="11"/>
          </p:nvPr>
        </p:nvSpPr>
        <p:spPr/>
        <p:txBody>
          <a:bodyPr/>
          <a:lstStyle/>
          <a:p>
            <a:r>
              <a:rPr lang="en-US" dirty="0"/>
              <a:t>Slide - </a:t>
            </a:r>
            <a:fld id="{B6F15528-21DE-4FAA-801E-634DDDAF4B2B}" type="slidenum">
              <a:rPr lang="en-US" smtClean="0"/>
              <a:pPr/>
              <a:t>‹#›</a:t>
            </a:fld>
            <a:endParaRPr lang="en-US" dirty="0"/>
          </a:p>
        </p:txBody>
      </p:sp>
      <p:sp>
        <p:nvSpPr>
          <p:cNvPr id="3" name="Footer Placeholder 2">
            <a:extLst>
              <a:ext uri="{FF2B5EF4-FFF2-40B4-BE49-F238E27FC236}">
                <a16:creationId xmlns:a16="http://schemas.microsoft.com/office/drawing/2014/main" id="{4144A69F-77B9-9591-A78A-14636FECE23F}"/>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09319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261929">
            <a:off x="9529097" y="-3897920"/>
            <a:ext cx="12406564" cy="12856543"/>
          </a:xfrm>
          <a:custGeom>
            <a:avLst/>
            <a:gdLst/>
            <a:ahLst/>
            <a:cxnLst/>
            <a:rect l="l" t="t" r="r" b="b"/>
            <a:pathLst>
              <a:path w="12406564" h="12856543">
                <a:moveTo>
                  <a:pt x="0" y="0"/>
                </a:moveTo>
                <a:lnTo>
                  <a:pt x="12406564" y="0"/>
                </a:lnTo>
                <a:lnTo>
                  <a:pt x="12406564" y="12856543"/>
                </a:lnTo>
                <a:lnTo>
                  <a:pt x="0" y="12856543"/>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3503445">
            <a:off x="16271422" y="-688600"/>
            <a:ext cx="2293248" cy="2376423"/>
          </a:xfrm>
          <a:custGeom>
            <a:avLst/>
            <a:gdLst/>
            <a:ahLst/>
            <a:cxnLst/>
            <a:rect l="l" t="t" r="r" b="b"/>
            <a:pathLst>
              <a:path w="2293248" h="2376423">
                <a:moveTo>
                  <a:pt x="0" y="0"/>
                </a:moveTo>
                <a:lnTo>
                  <a:pt x="2293248" y="0"/>
                </a:lnTo>
                <a:lnTo>
                  <a:pt x="2293248" y="2376423"/>
                </a:lnTo>
                <a:lnTo>
                  <a:pt x="0" y="2376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6512446">
            <a:off x="2716406" y="428320"/>
            <a:ext cx="10179983" cy="10549205"/>
          </a:xfrm>
          <a:custGeom>
            <a:avLst/>
            <a:gdLst/>
            <a:ahLst/>
            <a:cxnLst/>
            <a:rect l="l" t="t" r="r" b="b"/>
            <a:pathLst>
              <a:path w="10179983" h="10549205">
                <a:moveTo>
                  <a:pt x="0" y="0"/>
                </a:moveTo>
                <a:lnTo>
                  <a:pt x="10179983" y="0"/>
                </a:lnTo>
                <a:lnTo>
                  <a:pt x="10179983" y="10549205"/>
                </a:lnTo>
                <a:lnTo>
                  <a:pt x="0" y="1054920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7259300" y="2331504"/>
            <a:ext cx="571500" cy="57150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7" name="TextBox 7"/>
          <p:cNvSpPr txBox="1"/>
          <p:nvPr/>
        </p:nvSpPr>
        <p:spPr>
          <a:xfrm>
            <a:off x="457200" y="5036679"/>
            <a:ext cx="17373600" cy="738664"/>
          </a:xfrm>
          <a:prstGeom prst="rect">
            <a:avLst/>
          </a:prstGeom>
        </p:spPr>
        <p:txBody>
          <a:bodyPr wrap="square" lIns="0" tIns="0" rIns="0" bIns="0" rtlCol="0" anchor="t">
            <a:spAutoFit/>
          </a:bodyPr>
          <a:lstStyle/>
          <a:p>
            <a:pPr algn="ctr">
              <a:lnSpc>
                <a:spcPct val="150000"/>
              </a:lnSpc>
              <a:spcAft>
                <a:spcPts val="800"/>
              </a:spcAft>
            </a:pPr>
            <a:r>
              <a:rPr lang="en-US" sz="3600" dirty="0">
                <a:solidFill>
                  <a:schemeClr val="bg1"/>
                </a:solidFill>
                <a:latin typeface="Glacial Indifference Bold" panose="020B0604020202020204" charset="0"/>
                <a:ea typeface="Calibri" panose="020F0502020204030204" pitchFamily="34" charset="0"/>
                <a:cs typeface="Times New Roman" panose="02020603050405020304" pitchFamily="18" charset="0"/>
              </a:rPr>
              <a:t>BASIC AND SCIENTIFIC MODERN CALCULATOR</a:t>
            </a:r>
            <a:endParaRPr lang="en-IN" sz="3600" dirty="0">
              <a:solidFill>
                <a:schemeClr val="bg1"/>
              </a:solidFill>
              <a:effectLst/>
              <a:latin typeface="Glacial Indifference Bold" panose="020B0604020202020204" charset="0"/>
              <a:ea typeface="Calibri" panose="020F0502020204030204" pitchFamily="34" charset="0"/>
              <a:cs typeface="Times New Roman" panose="02020603050405020304" pitchFamily="18" charset="0"/>
            </a:endParaRPr>
          </a:p>
        </p:txBody>
      </p:sp>
      <p:sp>
        <p:nvSpPr>
          <p:cNvPr id="8" name="TextBox 8"/>
          <p:cNvSpPr txBox="1"/>
          <p:nvPr/>
        </p:nvSpPr>
        <p:spPr>
          <a:xfrm>
            <a:off x="414146" y="6936961"/>
            <a:ext cx="7115133" cy="474489"/>
          </a:xfrm>
          <a:prstGeom prst="rect">
            <a:avLst/>
          </a:prstGeom>
        </p:spPr>
        <p:txBody>
          <a:bodyPr lIns="0" tIns="0" rIns="0" bIns="0" rtlCol="0" anchor="t">
            <a:spAutoFit/>
          </a:bodyPr>
          <a:lstStyle/>
          <a:p>
            <a:pPr>
              <a:lnSpc>
                <a:spcPts val="3730"/>
              </a:lnSpc>
              <a:spcBef>
                <a:spcPct val="0"/>
              </a:spcBef>
            </a:pPr>
            <a:endParaRPr lang="en-US" sz="3108" spc="310" dirty="0">
              <a:solidFill>
                <a:srgbClr val="FFFFFF"/>
              </a:solidFill>
              <a:latin typeface="Glacial Indifference"/>
            </a:endParaRPr>
          </a:p>
        </p:txBody>
      </p:sp>
      <p:sp>
        <p:nvSpPr>
          <p:cNvPr id="9" name="TextBox 9"/>
          <p:cNvSpPr txBox="1"/>
          <p:nvPr/>
        </p:nvSpPr>
        <p:spPr>
          <a:xfrm>
            <a:off x="9364624" y="6936961"/>
            <a:ext cx="8180426" cy="699615"/>
          </a:xfrm>
          <a:prstGeom prst="rect">
            <a:avLst/>
          </a:prstGeom>
        </p:spPr>
        <p:txBody>
          <a:bodyPr lIns="0" tIns="0" rIns="0" bIns="0" rtlCol="0" anchor="t">
            <a:spAutoFit/>
          </a:bodyPr>
          <a:lstStyle/>
          <a:p>
            <a:pPr algn="ctr">
              <a:lnSpc>
                <a:spcPts val="5667"/>
              </a:lnSpc>
              <a:spcBef>
                <a:spcPct val="0"/>
              </a:spcBef>
            </a:pPr>
            <a:endParaRPr lang="en-US" sz="4722" spc="472" dirty="0">
              <a:solidFill>
                <a:srgbClr val="FFFFFF"/>
              </a:solidFill>
              <a:latin typeface="Glacial Indifference"/>
            </a:endParaRPr>
          </a:p>
        </p:txBody>
      </p:sp>
      <p:sp>
        <p:nvSpPr>
          <p:cNvPr id="10" name="TextBox 10"/>
          <p:cNvSpPr txBox="1"/>
          <p:nvPr/>
        </p:nvSpPr>
        <p:spPr>
          <a:xfrm>
            <a:off x="4091576" y="6157664"/>
            <a:ext cx="10546093" cy="4129336"/>
          </a:xfrm>
          <a:prstGeom prst="rect">
            <a:avLst/>
          </a:prstGeom>
        </p:spPr>
        <p:txBody>
          <a:bodyPr wrap="square" lIns="0" tIns="0" rIns="0" bIns="0" rtlCol="0" anchor="t">
            <a:spAutoFit/>
          </a:bodyPr>
          <a:lstStyle/>
          <a:p>
            <a:pPr algn="ctr">
              <a:lnSpc>
                <a:spcPct val="150000"/>
              </a:lnSpc>
              <a:spcAft>
                <a:spcPts val="800"/>
              </a:spcAft>
            </a:pPr>
            <a:r>
              <a:rPr lang="en-US" sz="2400" dirty="0">
                <a:solidFill>
                  <a:schemeClr val="bg1"/>
                </a:solidFill>
                <a:latin typeface="Glacial Indifference Bold" panose="020B0604020202020204" charset="0"/>
                <a:cs typeface="Times New Roman" panose="02020603050405020304" pitchFamily="18" charset="0"/>
              </a:rPr>
              <a:t>INTERNSHIP REPORT VIVA</a:t>
            </a:r>
          </a:p>
          <a:p>
            <a:pPr algn="ctr">
              <a:lnSpc>
                <a:spcPct val="150000"/>
              </a:lnSpc>
              <a:spcBef>
                <a:spcPct val="0"/>
              </a:spcBef>
            </a:pPr>
            <a:r>
              <a:rPr lang="en-US" sz="2400" dirty="0">
                <a:solidFill>
                  <a:schemeClr val="bg1"/>
                </a:solidFill>
                <a:latin typeface="Glacial Indifference Bold" panose="020B0604020202020204" charset="0"/>
                <a:cs typeface="Times New Roman" panose="02020603050405020304" pitchFamily="18" charset="0"/>
              </a:rPr>
              <a:t>NAME OF STUDENT: YUGENDRAN S</a:t>
            </a:r>
            <a:endParaRPr lang="en-US" sz="2400" spc="310" dirty="0">
              <a:solidFill>
                <a:schemeClr val="bg1"/>
              </a:solidFill>
              <a:latin typeface="Glacial Indifference" panose="020B0604020202020204" charset="0"/>
            </a:endParaRPr>
          </a:p>
          <a:p>
            <a:pPr marL="0" lvl="3" algn="ctr">
              <a:lnSpc>
                <a:spcPct val="150000"/>
              </a:lnSpc>
              <a:spcBef>
                <a:spcPct val="0"/>
              </a:spcBef>
              <a:spcAft>
                <a:spcPts val="800"/>
              </a:spcAft>
            </a:pPr>
            <a:r>
              <a:rPr lang="en-US" sz="2400" dirty="0">
                <a:solidFill>
                  <a:schemeClr val="bg1"/>
                </a:solidFill>
                <a:latin typeface="Glacial Indifference Bold" panose="020B0604020202020204" charset="0"/>
                <a:cs typeface="Times New Roman" panose="02020603050405020304" pitchFamily="18" charset="0"/>
              </a:rPr>
              <a:t>SUBJECT CODE: </a:t>
            </a:r>
            <a:r>
              <a:rPr lang="en-IN" sz="2400" dirty="0">
                <a:solidFill>
                  <a:schemeClr val="bg1"/>
                </a:solidFill>
                <a:latin typeface="Glacial Indifference Bold" panose="020B0604020202020204" charset="0"/>
                <a:cs typeface="Times New Roman" panose="02020603050405020304" pitchFamily="18" charset="0"/>
              </a:rPr>
              <a:t>V20PCA305</a:t>
            </a:r>
          </a:p>
          <a:p>
            <a:pPr marL="0" lvl="3" algn="ctr">
              <a:lnSpc>
                <a:spcPct val="150000"/>
              </a:lnSpc>
              <a:spcBef>
                <a:spcPct val="0"/>
              </a:spcBef>
              <a:spcAft>
                <a:spcPts val="800"/>
              </a:spcAft>
            </a:pPr>
            <a:r>
              <a:rPr lang="en-US" sz="2400" dirty="0">
                <a:solidFill>
                  <a:schemeClr val="bg1"/>
                </a:solidFill>
                <a:latin typeface="Glacial Indifference Bold" panose="020B0604020202020204" charset="0"/>
                <a:cs typeface="Times New Roman" panose="02020603050405020304" pitchFamily="18" charset="0"/>
              </a:rPr>
              <a:t>ENROLMENT NUMBER: EA2332251010092</a:t>
            </a:r>
          </a:p>
          <a:p>
            <a:pPr marL="0" lvl="3" algn="ctr">
              <a:lnSpc>
                <a:spcPct val="150000"/>
              </a:lnSpc>
              <a:spcBef>
                <a:spcPct val="0"/>
              </a:spcBef>
              <a:spcAft>
                <a:spcPts val="800"/>
              </a:spcAft>
            </a:pPr>
            <a:r>
              <a:rPr lang="en-US" sz="2400" dirty="0">
                <a:solidFill>
                  <a:schemeClr val="bg1"/>
                </a:solidFill>
                <a:latin typeface="Glacial Indifference Bold" panose="020B0604020202020204" charset="0"/>
                <a:cs typeface="Times New Roman" panose="02020603050405020304" pitchFamily="18" charset="0"/>
              </a:rPr>
              <a:t>PROJECT GUIDE: DR.G.BABU</a:t>
            </a:r>
          </a:p>
          <a:p>
            <a:pPr algn="ctr">
              <a:lnSpc>
                <a:spcPts val="3730"/>
              </a:lnSpc>
              <a:spcBef>
                <a:spcPct val="0"/>
              </a:spcBef>
            </a:pPr>
            <a:endParaRPr lang="en-US" sz="3108" spc="310" dirty="0">
              <a:solidFill>
                <a:srgbClr val="FFFFFF"/>
              </a:solidFill>
              <a:latin typeface="Glacial Indifference" panose="020B0604020202020204" charset="0"/>
            </a:endParaRPr>
          </a:p>
          <a:p>
            <a:pPr>
              <a:lnSpc>
                <a:spcPts val="3730"/>
              </a:lnSpc>
              <a:spcBef>
                <a:spcPct val="0"/>
              </a:spcBef>
            </a:pPr>
            <a:endParaRPr lang="en-US" sz="3108" spc="310" dirty="0">
              <a:solidFill>
                <a:srgbClr val="FFFFFF"/>
              </a:solidFill>
              <a:latin typeface="Glacial Indifference" panose="020B0604020202020204" charset="0"/>
            </a:endParaRPr>
          </a:p>
        </p:txBody>
      </p:sp>
      <p:sp>
        <p:nvSpPr>
          <p:cNvPr id="11" name="Freeform 11"/>
          <p:cNvSpPr/>
          <p:nvPr/>
        </p:nvSpPr>
        <p:spPr>
          <a:xfrm rot="-8234702">
            <a:off x="-900014" y="737071"/>
            <a:ext cx="2628319" cy="2723647"/>
          </a:xfrm>
          <a:custGeom>
            <a:avLst/>
            <a:gdLst/>
            <a:ahLst/>
            <a:cxnLst/>
            <a:rect l="l" t="t" r="r" b="b"/>
            <a:pathLst>
              <a:path w="2628319" h="2723647">
                <a:moveTo>
                  <a:pt x="0" y="0"/>
                </a:moveTo>
                <a:lnTo>
                  <a:pt x="2628319" y="0"/>
                </a:lnTo>
                <a:lnTo>
                  <a:pt x="2628319" y="2723647"/>
                </a:lnTo>
                <a:lnTo>
                  <a:pt x="0" y="27236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2" name="Picture 11">
            <a:extLst>
              <a:ext uri="{FF2B5EF4-FFF2-40B4-BE49-F238E27FC236}">
                <a16:creationId xmlns:a16="http://schemas.microsoft.com/office/drawing/2014/main" id="{F78FC341-9809-DD9A-B13D-71AB45DBA0BF}"/>
              </a:ext>
            </a:extLst>
          </p:cNvPr>
          <p:cNvPicPr>
            <a:picLocks noChangeAspect="1"/>
          </p:cNvPicPr>
          <p:nvPr/>
        </p:nvPicPr>
        <p:blipFill>
          <a:blip r:embed="rId6"/>
          <a:stretch>
            <a:fillRect/>
          </a:stretch>
        </p:blipFill>
        <p:spPr>
          <a:xfrm>
            <a:off x="6527212" y="526399"/>
            <a:ext cx="5233575" cy="1399677"/>
          </a:xfrm>
          <a:prstGeom prst="rect">
            <a:avLst/>
          </a:prstGeom>
        </p:spPr>
      </p:pic>
      <p:sp>
        <p:nvSpPr>
          <p:cNvPr id="14" name="TextBox 13">
            <a:extLst>
              <a:ext uri="{FF2B5EF4-FFF2-40B4-BE49-F238E27FC236}">
                <a16:creationId xmlns:a16="http://schemas.microsoft.com/office/drawing/2014/main" id="{403DFB9F-367F-9A80-5AD5-C24FA174D26D}"/>
              </a:ext>
            </a:extLst>
          </p:cNvPr>
          <p:cNvSpPr txBox="1"/>
          <p:nvPr/>
        </p:nvSpPr>
        <p:spPr>
          <a:xfrm>
            <a:off x="1905000" y="1926075"/>
            <a:ext cx="14782800" cy="2431435"/>
          </a:xfrm>
          <a:prstGeom prst="rect">
            <a:avLst/>
          </a:prstGeom>
          <a:noFill/>
        </p:spPr>
        <p:txBody>
          <a:bodyPr wrap="square">
            <a:spAutoFit/>
          </a:bodyPr>
          <a:lstStyle/>
          <a:p>
            <a:pPr algn="ctr">
              <a:lnSpc>
                <a:spcPct val="150000"/>
              </a:lnSpc>
              <a:spcAft>
                <a:spcPts val="800"/>
              </a:spcAft>
            </a:pPr>
            <a:r>
              <a:rPr lang="en-US" sz="3200" dirty="0">
                <a:solidFill>
                  <a:schemeClr val="bg1"/>
                </a:solidFill>
                <a:effectLst/>
                <a:latin typeface="Glacial Indifference Bold" panose="020B0604020202020204" charset="0"/>
                <a:ea typeface="Calibri" panose="020F0502020204030204" pitchFamily="34" charset="0"/>
                <a:cs typeface="Times New Roman" panose="02020603050405020304" pitchFamily="18" charset="0"/>
              </a:rPr>
              <a:t>SRM INSTITUTE OF SCIENCE AND TECHNOLOGY</a:t>
            </a:r>
          </a:p>
          <a:p>
            <a:pPr algn="ctr">
              <a:lnSpc>
                <a:spcPct val="150000"/>
              </a:lnSpc>
              <a:spcAft>
                <a:spcPts val="800"/>
              </a:spcAft>
            </a:pPr>
            <a:r>
              <a:rPr lang="en-US" sz="3200" dirty="0">
                <a:solidFill>
                  <a:schemeClr val="bg1"/>
                </a:solidFill>
                <a:latin typeface="Glacial Indifference Bold" panose="020B0604020202020204" charset="0"/>
                <a:ea typeface="Calibri" panose="020F0502020204030204" pitchFamily="34" charset="0"/>
                <a:cs typeface="Times New Roman" panose="02020603050405020304" pitchFamily="18" charset="0"/>
              </a:rPr>
              <a:t>KATTANKULATHUR- 603203</a:t>
            </a:r>
          </a:p>
          <a:p>
            <a:pPr algn="ctr">
              <a:lnSpc>
                <a:spcPct val="150000"/>
              </a:lnSpc>
              <a:spcAft>
                <a:spcPts val="800"/>
              </a:spcAft>
            </a:pPr>
            <a:r>
              <a:rPr lang="en-US" sz="3200" dirty="0">
                <a:solidFill>
                  <a:schemeClr val="bg1"/>
                </a:solidFill>
                <a:effectLst/>
                <a:latin typeface="Glacial Indifference Bold" panose="020B0604020202020204" charset="0"/>
                <a:ea typeface="Calibri" panose="020F0502020204030204" pitchFamily="34" charset="0"/>
                <a:cs typeface="Times New Roman" panose="02020603050405020304" pitchFamily="18" charset="0"/>
              </a:rPr>
              <a:t>DIRECTORATE OF ONLINE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a:extLst>
            <a:ext uri="{FF2B5EF4-FFF2-40B4-BE49-F238E27FC236}">
              <a16:creationId xmlns:a16="http://schemas.microsoft.com/office/drawing/2014/main" id="{758C36C9-DB30-A9B3-2584-BD81D6899B5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841083C-836C-2D11-E10A-F72C5A5FA304}"/>
              </a:ext>
            </a:extLst>
          </p:cNvPr>
          <p:cNvSpPr/>
          <p:nvPr/>
        </p:nvSpPr>
        <p:spPr>
          <a:xfrm rot="-8898611">
            <a:off x="8208102" y="4949976"/>
            <a:ext cx="7230953" cy="7493216"/>
          </a:xfrm>
          <a:custGeom>
            <a:avLst/>
            <a:gdLst/>
            <a:ahLst/>
            <a:cxnLst/>
            <a:rect l="l" t="t" r="r" b="b"/>
            <a:pathLst>
              <a:path w="7230953" h="7493216">
                <a:moveTo>
                  <a:pt x="0" y="0"/>
                </a:moveTo>
                <a:lnTo>
                  <a:pt x="7230953" y="0"/>
                </a:lnTo>
                <a:lnTo>
                  <a:pt x="7230953" y="7493215"/>
                </a:lnTo>
                <a:lnTo>
                  <a:pt x="0" y="749321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63949FD-E629-976B-E618-11740BE2DC08}"/>
              </a:ext>
            </a:extLst>
          </p:cNvPr>
          <p:cNvSpPr/>
          <p:nvPr/>
        </p:nvSpPr>
        <p:spPr>
          <a:xfrm rot="-5688114">
            <a:off x="8244502" y="-2184409"/>
            <a:ext cx="9491370" cy="9835617"/>
          </a:xfrm>
          <a:custGeom>
            <a:avLst/>
            <a:gdLst/>
            <a:ahLst/>
            <a:cxnLst/>
            <a:rect l="l" t="t" r="r" b="b"/>
            <a:pathLst>
              <a:path w="9491370" h="9835617">
                <a:moveTo>
                  <a:pt x="0" y="0"/>
                </a:moveTo>
                <a:lnTo>
                  <a:pt x="9491370" y="0"/>
                </a:lnTo>
                <a:lnTo>
                  <a:pt x="9491370" y="9835617"/>
                </a:lnTo>
                <a:lnTo>
                  <a:pt x="0" y="9835617"/>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B418B85A-981C-326F-D7FE-0E257CB36C2D}"/>
              </a:ext>
            </a:extLst>
          </p:cNvPr>
          <p:cNvSpPr/>
          <p:nvPr/>
        </p:nvSpPr>
        <p:spPr>
          <a:xfrm rot="-7912599">
            <a:off x="266502" y="-2618939"/>
            <a:ext cx="8668733" cy="8983143"/>
          </a:xfrm>
          <a:custGeom>
            <a:avLst/>
            <a:gdLst/>
            <a:ahLst/>
            <a:cxnLst/>
            <a:rect l="l" t="t" r="r" b="b"/>
            <a:pathLst>
              <a:path w="8668733" h="8983143">
                <a:moveTo>
                  <a:pt x="0" y="0"/>
                </a:moveTo>
                <a:lnTo>
                  <a:pt x="8668733" y="0"/>
                </a:lnTo>
                <a:lnTo>
                  <a:pt x="8668733" y="8983143"/>
                </a:lnTo>
                <a:lnTo>
                  <a:pt x="0" y="8983143"/>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241DAC93-7A80-CD1B-C900-5CDB6BA4557A}"/>
              </a:ext>
            </a:extLst>
          </p:cNvPr>
          <p:cNvSpPr/>
          <p:nvPr/>
        </p:nvSpPr>
        <p:spPr>
          <a:xfrm rot="4750356">
            <a:off x="2316769" y="3410501"/>
            <a:ext cx="6917083" cy="7167962"/>
          </a:xfrm>
          <a:custGeom>
            <a:avLst/>
            <a:gdLst/>
            <a:ahLst/>
            <a:cxnLst/>
            <a:rect l="l" t="t" r="r" b="b"/>
            <a:pathLst>
              <a:path w="6917083" h="7167962">
                <a:moveTo>
                  <a:pt x="0" y="0"/>
                </a:moveTo>
                <a:lnTo>
                  <a:pt x="6917084" y="0"/>
                </a:lnTo>
                <a:lnTo>
                  <a:pt x="6917084" y="7167962"/>
                </a:lnTo>
                <a:lnTo>
                  <a:pt x="0" y="716796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12D8DDBB-04D5-7450-1E8C-19CBD7699A40}"/>
              </a:ext>
            </a:extLst>
          </p:cNvPr>
          <p:cNvGrpSpPr/>
          <p:nvPr/>
        </p:nvGrpSpPr>
        <p:grpSpPr>
          <a:xfrm>
            <a:off x="2794852" y="2166923"/>
            <a:ext cx="3448537" cy="1172984"/>
            <a:chOff x="0" y="0"/>
            <a:chExt cx="4598049" cy="1563979"/>
          </a:xfrm>
        </p:grpSpPr>
        <p:sp>
          <p:nvSpPr>
            <p:cNvPr id="7" name="TextBox 7">
              <a:extLst>
                <a:ext uri="{FF2B5EF4-FFF2-40B4-BE49-F238E27FC236}">
                  <a16:creationId xmlns:a16="http://schemas.microsoft.com/office/drawing/2014/main" id="{88307116-E7D9-B72D-91EA-27BC0D5E8EB4}"/>
                </a:ext>
              </a:extLst>
            </p:cNvPr>
            <p:cNvSpPr txBox="1"/>
            <p:nvPr/>
          </p:nvSpPr>
          <p:spPr>
            <a:xfrm>
              <a:off x="0" y="0"/>
              <a:ext cx="4598049" cy="755302"/>
            </a:xfrm>
            <a:prstGeom prst="rect">
              <a:avLst/>
            </a:prstGeom>
          </p:spPr>
          <p:txBody>
            <a:bodyPr lIns="0" tIns="0" rIns="0" bIns="0" rtlCol="0" anchor="t">
              <a:spAutoFit/>
            </a:bodyPr>
            <a:lstStyle/>
            <a:p>
              <a:pPr algn="ctr">
                <a:lnSpc>
                  <a:spcPts val="4567"/>
                </a:lnSpc>
              </a:pPr>
              <a:endParaRPr/>
            </a:p>
          </p:txBody>
        </p:sp>
        <p:sp>
          <p:nvSpPr>
            <p:cNvPr id="8" name="TextBox 8">
              <a:extLst>
                <a:ext uri="{FF2B5EF4-FFF2-40B4-BE49-F238E27FC236}">
                  <a16:creationId xmlns:a16="http://schemas.microsoft.com/office/drawing/2014/main" id="{D3386167-6253-801A-FBBB-04E7195B3865}"/>
                </a:ext>
              </a:extLst>
            </p:cNvPr>
            <p:cNvSpPr txBox="1"/>
            <p:nvPr/>
          </p:nvSpPr>
          <p:spPr>
            <a:xfrm>
              <a:off x="0" y="938129"/>
              <a:ext cx="4598049" cy="625850"/>
            </a:xfrm>
            <a:prstGeom prst="rect">
              <a:avLst/>
            </a:prstGeom>
          </p:spPr>
          <p:txBody>
            <a:bodyPr lIns="0" tIns="0" rIns="0" bIns="0" rtlCol="0" anchor="t">
              <a:spAutoFit/>
            </a:bodyPr>
            <a:lstStyle/>
            <a:p>
              <a:pPr algn="ctr">
                <a:lnSpc>
                  <a:spcPts val="4123"/>
                </a:lnSpc>
              </a:pPr>
              <a:endParaRPr/>
            </a:p>
          </p:txBody>
        </p:sp>
      </p:grpSp>
      <p:grpSp>
        <p:nvGrpSpPr>
          <p:cNvPr id="9" name="Group 9">
            <a:extLst>
              <a:ext uri="{FF2B5EF4-FFF2-40B4-BE49-F238E27FC236}">
                <a16:creationId xmlns:a16="http://schemas.microsoft.com/office/drawing/2014/main" id="{DDD8D1E7-0DAD-6895-8D54-0501467F730B}"/>
              </a:ext>
            </a:extLst>
          </p:cNvPr>
          <p:cNvGrpSpPr/>
          <p:nvPr/>
        </p:nvGrpSpPr>
        <p:grpSpPr>
          <a:xfrm>
            <a:off x="17259300" y="8462486"/>
            <a:ext cx="571500" cy="571500"/>
            <a:chOff x="0" y="0"/>
            <a:chExt cx="6350000" cy="6350000"/>
          </a:xfrm>
        </p:grpSpPr>
        <p:sp>
          <p:nvSpPr>
            <p:cNvPr id="10" name="Freeform 10">
              <a:extLst>
                <a:ext uri="{FF2B5EF4-FFF2-40B4-BE49-F238E27FC236}">
                  <a16:creationId xmlns:a16="http://schemas.microsoft.com/office/drawing/2014/main" id="{DF759757-C4BD-BBB4-C913-3CAD2ABF533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1" name="AutoShape 11">
            <a:extLst>
              <a:ext uri="{FF2B5EF4-FFF2-40B4-BE49-F238E27FC236}">
                <a16:creationId xmlns:a16="http://schemas.microsoft.com/office/drawing/2014/main" id="{3B2EC07E-3CE8-A5F4-9CA2-041F278FBDA1}"/>
              </a:ext>
            </a:extLst>
          </p:cNvPr>
          <p:cNvSpPr/>
          <p:nvPr/>
        </p:nvSpPr>
        <p:spPr>
          <a:xfrm>
            <a:off x="2756752" y="-419100"/>
            <a:ext cx="38100" cy="10706100"/>
          </a:xfrm>
          <a:prstGeom prst="rect">
            <a:avLst/>
          </a:prstGeom>
          <a:solidFill>
            <a:srgbClr val="E2EDF1"/>
          </a:solidFill>
        </p:spPr>
      </p:sp>
      <p:grpSp>
        <p:nvGrpSpPr>
          <p:cNvPr id="12" name="Group 12">
            <a:extLst>
              <a:ext uri="{FF2B5EF4-FFF2-40B4-BE49-F238E27FC236}">
                <a16:creationId xmlns:a16="http://schemas.microsoft.com/office/drawing/2014/main" id="{D9A130C4-C27A-0E43-3EBC-DCE023E78FAA}"/>
              </a:ext>
            </a:extLst>
          </p:cNvPr>
          <p:cNvGrpSpPr/>
          <p:nvPr/>
        </p:nvGrpSpPr>
        <p:grpSpPr>
          <a:xfrm>
            <a:off x="2628175" y="2407218"/>
            <a:ext cx="257154" cy="257154"/>
            <a:chOff x="0" y="0"/>
            <a:chExt cx="6350000" cy="6350000"/>
          </a:xfrm>
        </p:grpSpPr>
        <p:sp>
          <p:nvSpPr>
            <p:cNvPr id="13" name="Freeform 13">
              <a:extLst>
                <a:ext uri="{FF2B5EF4-FFF2-40B4-BE49-F238E27FC236}">
                  <a16:creationId xmlns:a16="http://schemas.microsoft.com/office/drawing/2014/main" id="{E67713B4-B9B5-F19F-B9AC-EA22F5FB53D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4" name="Group 14">
            <a:extLst>
              <a:ext uri="{FF2B5EF4-FFF2-40B4-BE49-F238E27FC236}">
                <a16:creationId xmlns:a16="http://schemas.microsoft.com/office/drawing/2014/main" id="{1FF5E9E9-2549-3C45-DFC9-316D0545CD67}"/>
              </a:ext>
            </a:extLst>
          </p:cNvPr>
          <p:cNvGrpSpPr/>
          <p:nvPr/>
        </p:nvGrpSpPr>
        <p:grpSpPr>
          <a:xfrm>
            <a:off x="2628175" y="3609295"/>
            <a:ext cx="257154" cy="257154"/>
            <a:chOff x="0" y="0"/>
            <a:chExt cx="6350000" cy="6350000"/>
          </a:xfrm>
        </p:grpSpPr>
        <p:sp>
          <p:nvSpPr>
            <p:cNvPr id="15" name="Freeform 15">
              <a:extLst>
                <a:ext uri="{FF2B5EF4-FFF2-40B4-BE49-F238E27FC236}">
                  <a16:creationId xmlns:a16="http://schemas.microsoft.com/office/drawing/2014/main" id="{04BCCB74-A02A-D609-A983-B38D03D0506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6" name="Group 16">
            <a:extLst>
              <a:ext uri="{FF2B5EF4-FFF2-40B4-BE49-F238E27FC236}">
                <a16:creationId xmlns:a16="http://schemas.microsoft.com/office/drawing/2014/main" id="{B6CA37D1-B9F3-B7A6-095F-364EB90ED039}"/>
              </a:ext>
            </a:extLst>
          </p:cNvPr>
          <p:cNvGrpSpPr/>
          <p:nvPr/>
        </p:nvGrpSpPr>
        <p:grpSpPr>
          <a:xfrm>
            <a:off x="2666275" y="4917213"/>
            <a:ext cx="257154" cy="257154"/>
            <a:chOff x="0" y="0"/>
            <a:chExt cx="6350000" cy="6350000"/>
          </a:xfrm>
        </p:grpSpPr>
        <p:sp>
          <p:nvSpPr>
            <p:cNvPr id="17" name="Freeform 17">
              <a:extLst>
                <a:ext uri="{FF2B5EF4-FFF2-40B4-BE49-F238E27FC236}">
                  <a16:creationId xmlns:a16="http://schemas.microsoft.com/office/drawing/2014/main" id="{D88CF3C9-2894-B5A0-8DFB-F517289BED5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8" name="Group 18">
            <a:extLst>
              <a:ext uri="{FF2B5EF4-FFF2-40B4-BE49-F238E27FC236}">
                <a16:creationId xmlns:a16="http://schemas.microsoft.com/office/drawing/2014/main" id="{25935FAA-9697-BAAE-DA73-1FE00F7DA0E2}"/>
              </a:ext>
            </a:extLst>
          </p:cNvPr>
          <p:cNvGrpSpPr/>
          <p:nvPr/>
        </p:nvGrpSpPr>
        <p:grpSpPr>
          <a:xfrm>
            <a:off x="2666275" y="5945040"/>
            <a:ext cx="257154" cy="257154"/>
            <a:chOff x="0" y="0"/>
            <a:chExt cx="6350000" cy="6350000"/>
          </a:xfrm>
        </p:grpSpPr>
        <p:sp>
          <p:nvSpPr>
            <p:cNvPr id="19" name="Freeform 19">
              <a:extLst>
                <a:ext uri="{FF2B5EF4-FFF2-40B4-BE49-F238E27FC236}">
                  <a16:creationId xmlns:a16="http://schemas.microsoft.com/office/drawing/2014/main" id="{91E42B20-159B-8971-DD73-4950CD77D56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20" name="Group 20">
            <a:extLst>
              <a:ext uri="{FF2B5EF4-FFF2-40B4-BE49-F238E27FC236}">
                <a16:creationId xmlns:a16="http://schemas.microsoft.com/office/drawing/2014/main" id="{96B95DCF-0827-08D8-8F0D-4C427989ED89}"/>
              </a:ext>
            </a:extLst>
          </p:cNvPr>
          <p:cNvGrpSpPr/>
          <p:nvPr/>
        </p:nvGrpSpPr>
        <p:grpSpPr>
          <a:xfrm>
            <a:off x="-320056" y="604334"/>
            <a:ext cx="1348756" cy="1348756"/>
            <a:chOff x="0" y="0"/>
            <a:chExt cx="6350000" cy="6350000"/>
          </a:xfrm>
        </p:grpSpPr>
        <p:sp>
          <p:nvSpPr>
            <p:cNvPr id="21" name="Freeform 21">
              <a:extLst>
                <a:ext uri="{FF2B5EF4-FFF2-40B4-BE49-F238E27FC236}">
                  <a16:creationId xmlns:a16="http://schemas.microsoft.com/office/drawing/2014/main" id="{A2B00C43-387A-F327-386B-CB75394550E0}"/>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22" name="Freeform 22">
            <a:extLst>
              <a:ext uri="{FF2B5EF4-FFF2-40B4-BE49-F238E27FC236}">
                <a16:creationId xmlns:a16="http://schemas.microsoft.com/office/drawing/2014/main" id="{C77C017C-914F-C9BE-5050-FAD3D7B5D9C1}"/>
              </a:ext>
            </a:extLst>
          </p:cNvPr>
          <p:cNvSpPr/>
          <p:nvPr/>
        </p:nvSpPr>
        <p:spPr>
          <a:xfrm rot="-2120230">
            <a:off x="16952690" y="6143167"/>
            <a:ext cx="1741778" cy="1804951"/>
          </a:xfrm>
          <a:custGeom>
            <a:avLst/>
            <a:gdLst/>
            <a:ahLst/>
            <a:cxnLst/>
            <a:rect l="l" t="t" r="r" b="b"/>
            <a:pathLst>
              <a:path w="1741778" h="1804951">
                <a:moveTo>
                  <a:pt x="0" y="0"/>
                </a:moveTo>
                <a:lnTo>
                  <a:pt x="1741778" y="0"/>
                </a:lnTo>
                <a:lnTo>
                  <a:pt x="1741778" y="1804951"/>
                </a:lnTo>
                <a:lnTo>
                  <a:pt x="0" y="1804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a:extLst>
              <a:ext uri="{FF2B5EF4-FFF2-40B4-BE49-F238E27FC236}">
                <a16:creationId xmlns:a16="http://schemas.microsoft.com/office/drawing/2014/main" id="{91F773FB-7367-B53E-D657-8D8F588497B3}"/>
              </a:ext>
            </a:extLst>
          </p:cNvPr>
          <p:cNvSpPr txBox="1"/>
          <p:nvPr/>
        </p:nvSpPr>
        <p:spPr>
          <a:xfrm>
            <a:off x="3927112" y="203259"/>
            <a:ext cx="10279451" cy="850594"/>
          </a:xfrm>
          <a:prstGeom prst="rect">
            <a:avLst/>
          </a:prstGeom>
        </p:spPr>
        <p:txBody>
          <a:bodyPr lIns="0" tIns="0" rIns="0" bIns="0" rtlCol="0" anchor="t">
            <a:spAutoFit/>
          </a:bodyPr>
          <a:lstStyle/>
          <a:p>
            <a:pPr algn="ctr">
              <a:lnSpc>
                <a:spcPts val="6720"/>
              </a:lnSpc>
            </a:pPr>
            <a:r>
              <a:rPr lang="en-US" sz="5600" spc="560" dirty="0">
                <a:solidFill>
                  <a:srgbClr val="04345C"/>
                </a:solidFill>
                <a:latin typeface="Glacial Indifference Bold"/>
              </a:rPr>
              <a:t>MODULES</a:t>
            </a:r>
          </a:p>
        </p:txBody>
      </p:sp>
      <p:sp>
        <p:nvSpPr>
          <p:cNvPr id="24" name="TextBox 24">
            <a:extLst>
              <a:ext uri="{FF2B5EF4-FFF2-40B4-BE49-F238E27FC236}">
                <a16:creationId xmlns:a16="http://schemas.microsoft.com/office/drawing/2014/main" id="{501E52A8-790B-487A-CA74-B24C119372FE}"/>
              </a:ext>
            </a:extLst>
          </p:cNvPr>
          <p:cNvSpPr txBox="1"/>
          <p:nvPr/>
        </p:nvSpPr>
        <p:spPr>
          <a:xfrm>
            <a:off x="2947939" y="1441850"/>
            <a:ext cx="12001245" cy="711733"/>
          </a:xfrm>
          <a:prstGeom prst="rect">
            <a:avLst/>
          </a:prstGeom>
        </p:spPr>
        <p:txBody>
          <a:bodyPr wrap="square" lIns="0" tIns="0" rIns="0" bIns="0" rtlCol="0" anchor="t">
            <a:spAutoFit/>
          </a:bodyPr>
          <a:lstStyle/>
          <a:p>
            <a:pPr>
              <a:lnSpc>
                <a:spcPts val="5759"/>
              </a:lnSpc>
            </a:pPr>
            <a:r>
              <a:rPr lang="en-IN" sz="4800" b="1" kern="100" dirty="0">
                <a:solidFill>
                  <a:srgbClr val="04345C"/>
                </a:solidFill>
                <a:latin typeface="Glacial Indifference" panose="020B0604020202020204" charset="0"/>
                <a:cs typeface="Times New Roman" panose="02020603050405020304" pitchFamily="18" charset="0"/>
              </a:rPr>
              <a:t>Scientific Calculator Module:</a:t>
            </a:r>
            <a:endParaRPr lang="en-US" sz="4800" b="1" kern="100" dirty="0">
              <a:solidFill>
                <a:srgbClr val="04345C"/>
              </a:solidFill>
              <a:latin typeface="Glacial Indifference" panose="020B0604020202020204" charset="0"/>
              <a:cs typeface="Times New Roman" panose="02020603050405020304" pitchFamily="18" charset="0"/>
            </a:endParaRPr>
          </a:p>
        </p:txBody>
      </p:sp>
      <p:sp>
        <p:nvSpPr>
          <p:cNvPr id="25" name="TextBox 25">
            <a:extLst>
              <a:ext uri="{FF2B5EF4-FFF2-40B4-BE49-F238E27FC236}">
                <a16:creationId xmlns:a16="http://schemas.microsoft.com/office/drawing/2014/main" id="{A0A55AEC-7AA1-A3FE-8729-53FF1B38DBF5}"/>
              </a:ext>
            </a:extLst>
          </p:cNvPr>
          <p:cNvSpPr txBox="1"/>
          <p:nvPr/>
        </p:nvSpPr>
        <p:spPr>
          <a:xfrm>
            <a:off x="2947939" y="2727679"/>
            <a:ext cx="13951325" cy="5960606"/>
          </a:xfrm>
          <a:prstGeom prst="rect">
            <a:avLst/>
          </a:prstGeom>
        </p:spPr>
        <p:txBody>
          <a:bodyPr wrap="square" lIns="0" tIns="0" rIns="0" bIns="0" rtlCol="0" anchor="t">
            <a:spAutoFit/>
          </a:bodyPr>
          <a:lstStyle/>
          <a:p>
            <a:pPr marL="342900" lvl="0" indent="-342900" algn="just">
              <a:lnSpc>
                <a:spcPct val="150000"/>
              </a:lnSpc>
              <a:spcAft>
                <a:spcPts val="0"/>
              </a:spcAft>
              <a:tabLst>
                <a:tab pos="228600" algn="l"/>
                <a:tab pos="457200" algn="l"/>
              </a:tabLst>
            </a:pPr>
            <a:r>
              <a:rPr lang="en-US" sz="2800" b="1" kern="100" dirty="0">
                <a:solidFill>
                  <a:srgbClr val="04345C"/>
                </a:solidFill>
                <a:latin typeface="Glacial Indifference" panose="020B0604020202020204" charset="0"/>
                <a:cs typeface="Times New Roman" panose="02020603050405020304" pitchFamily="18" charset="0"/>
              </a:rPr>
              <a:t>Description: </a:t>
            </a:r>
            <a:r>
              <a:rPr lang="en-US" sz="2800" kern="100" dirty="0">
                <a:solidFill>
                  <a:srgbClr val="04345C"/>
                </a:solidFill>
                <a:latin typeface="Glacial Indifference" panose="020B0604020202020204" charset="0"/>
                <a:cs typeface="Times New Roman" panose="02020603050405020304" pitchFamily="18" charset="0"/>
              </a:rPr>
              <a:t>This module adds advanced mathematical functionality, allowing users to perform complex scientific calculations.</a:t>
            </a:r>
          </a:p>
          <a:p>
            <a:pPr marL="342900" lvl="0" indent="-342900" algn="just">
              <a:lnSpc>
                <a:spcPct val="150000"/>
              </a:lnSpc>
              <a:spcAft>
                <a:spcPts val="0"/>
              </a:spcAft>
              <a:tabLst>
                <a:tab pos="228600" algn="l"/>
                <a:tab pos="457200" algn="l"/>
              </a:tabLst>
            </a:pPr>
            <a:endParaRPr lang="en-US" sz="2800" kern="100" dirty="0">
              <a:solidFill>
                <a:srgbClr val="04345C"/>
              </a:solidFill>
              <a:latin typeface="Glacial Indifference" panose="020B0604020202020204" charset="0"/>
              <a:cs typeface="Times New Roman" panose="02020603050405020304" pitchFamily="18" charset="0"/>
            </a:endParaRPr>
          </a:p>
          <a:p>
            <a:r>
              <a:rPr lang="en-US" sz="2800" b="1" kern="100" dirty="0">
                <a:solidFill>
                  <a:srgbClr val="04345C"/>
                </a:solidFill>
                <a:latin typeface="Glacial Indifference" panose="020B0604020202020204" charset="0"/>
                <a:cs typeface="Times New Roman" panose="02020603050405020304" pitchFamily="18" charset="0"/>
              </a:rPr>
              <a:t>Features:</a:t>
            </a:r>
          </a:p>
          <a:p>
            <a:endParaRPr lang="en-US" sz="2800" b="1" kern="100" dirty="0">
              <a:solidFill>
                <a:srgbClr val="04345C"/>
              </a:solidFill>
              <a:latin typeface="Glacial Indifference" panose="020B0604020202020204" charset="0"/>
              <a:cs typeface="Times New Roman" panose="02020603050405020304" pitchFamily="18" charset="0"/>
            </a:endParaRPr>
          </a:p>
          <a:p>
            <a:pPr marL="914400" lvl="1" indent="-457200">
              <a:buFont typeface="Arial" panose="020B0604020202020204" pitchFamily="34" charset="0"/>
              <a:buChar char="•"/>
            </a:pPr>
            <a:r>
              <a:rPr lang="en-US" sz="2800" kern="100" dirty="0">
                <a:solidFill>
                  <a:srgbClr val="04345C"/>
                </a:solidFill>
                <a:latin typeface="Glacial Indifference" panose="020B0604020202020204" charset="0"/>
                <a:cs typeface="Times New Roman" panose="02020603050405020304" pitchFamily="18" charset="0"/>
              </a:rPr>
              <a:t>Includes functions like trigonometric calculations (sin, cos, tan), square root, logarithms, and exponents.</a:t>
            </a:r>
          </a:p>
          <a:p>
            <a:pPr lvl="1"/>
            <a:endParaRPr lang="en-US" sz="2800" kern="100" dirty="0">
              <a:solidFill>
                <a:srgbClr val="04345C"/>
              </a:solidFill>
              <a:latin typeface="Glacial Indifference" panose="020B0604020202020204" charset="0"/>
              <a:cs typeface="Times New Roman" panose="02020603050405020304" pitchFamily="18" charset="0"/>
            </a:endParaRPr>
          </a:p>
          <a:p>
            <a:pPr marL="914400" lvl="1" indent="-457200">
              <a:buFont typeface="Arial" panose="020B0604020202020204" pitchFamily="34" charset="0"/>
              <a:buChar char="•"/>
            </a:pPr>
            <a:r>
              <a:rPr lang="en-US" sz="2800" kern="100" dirty="0">
                <a:solidFill>
                  <a:srgbClr val="04345C"/>
                </a:solidFill>
                <a:latin typeface="Glacial Indifference" panose="020B0604020202020204" charset="0"/>
                <a:cs typeface="Times New Roman" panose="02020603050405020304" pitchFamily="18" charset="0"/>
              </a:rPr>
              <a:t>Buttons are dynamically displayed when the scientific mode is activated.</a:t>
            </a:r>
          </a:p>
          <a:p>
            <a:pPr lvl="1"/>
            <a:endParaRPr lang="en-US" sz="2800" kern="100" dirty="0">
              <a:solidFill>
                <a:srgbClr val="04345C"/>
              </a:solidFill>
              <a:latin typeface="Glacial Indifference" panose="020B0604020202020204" charset="0"/>
              <a:cs typeface="Times New Roman" panose="02020603050405020304" pitchFamily="18" charset="0"/>
            </a:endParaRPr>
          </a:p>
          <a:p>
            <a:pPr marL="914400" lvl="1" indent="-457200">
              <a:buFont typeface="Arial" panose="020B0604020202020204" pitchFamily="34" charset="0"/>
              <a:buChar char="•"/>
            </a:pPr>
            <a:r>
              <a:rPr lang="en-US" sz="2800" kern="100" dirty="0">
                <a:solidFill>
                  <a:srgbClr val="04345C"/>
                </a:solidFill>
                <a:latin typeface="Glacial Indifference" panose="020B0604020202020204" charset="0"/>
                <a:cs typeface="Times New Roman" panose="02020603050405020304" pitchFamily="18" charset="0"/>
              </a:rPr>
              <a:t>Organized layout for easy access to scientific features.</a:t>
            </a:r>
          </a:p>
          <a:p>
            <a:pPr marL="342900" lvl="0" indent="-342900" algn="just">
              <a:lnSpc>
                <a:spcPct val="150000"/>
              </a:lnSpc>
              <a:spcAft>
                <a:spcPts val="0"/>
              </a:spcAft>
              <a:tabLst>
                <a:tab pos="228600" algn="l"/>
                <a:tab pos="457200" algn="l"/>
              </a:tabLst>
            </a:pPr>
            <a:endParaRPr lang="en-IN" sz="2800" dirty="0">
              <a:solidFill>
                <a:srgbClr val="04345C"/>
              </a:solidFill>
              <a:latin typeface="Glacial Indifference" panose="020B0604020202020204" charset="0"/>
            </a:endParaRPr>
          </a:p>
        </p:txBody>
      </p:sp>
      <p:grpSp>
        <p:nvGrpSpPr>
          <p:cNvPr id="28" name="Group 28">
            <a:extLst>
              <a:ext uri="{FF2B5EF4-FFF2-40B4-BE49-F238E27FC236}">
                <a16:creationId xmlns:a16="http://schemas.microsoft.com/office/drawing/2014/main" id="{913FD749-56EB-73F1-AF3A-F9CBD34CEA8D}"/>
              </a:ext>
            </a:extLst>
          </p:cNvPr>
          <p:cNvGrpSpPr/>
          <p:nvPr/>
        </p:nvGrpSpPr>
        <p:grpSpPr>
          <a:xfrm>
            <a:off x="2656750" y="7007543"/>
            <a:ext cx="257154" cy="257154"/>
            <a:chOff x="0" y="0"/>
            <a:chExt cx="6350000" cy="6350000"/>
          </a:xfrm>
        </p:grpSpPr>
        <p:sp>
          <p:nvSpPr>
            <p:cNvPr id="29" name="Freeform 29">
              <a:extLst>
                <a:ext uri="{FF2B5EF4-FFF2-40B4-BE49-F238E27FC236}">
                  <a16:creationId xmlns:a16="http://schemas.microsoft.com/office/drawing/2014/main" id="{67A48BD4-5F28-E7FA-D21D-D8C0FE0C0234}"/>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2" name="Group 32">
            <a:extLst>
              <a:ext uri="{FF2B5EF4-FFF2-40B4-BE49-F238E27FC236}">
                <a16:creationId xmlns:a16="http://schemas.microsoft.com/office/drawing/2014/main" id="{0094C15A-19E8-9107-EE07-C105EE4E82FC}"/>
              </a:ext>
            </a:extLst>
          </p:cNvPr>
          <p:cNvGrpSpPr/>
          <p:nvPr/>
        </p:nvGrpSpPr>
        <p:grpSpPr>
          <a:xfrm>
            <a:off x="2647225" y="7969547"/>
            <a:ext cx="257154" cy="257154"/>
            <a:chOff x="0" y="0"/>
            <a:chExt cx="6350000" cy="6350000"/>
          </a:xfrm>
        </p:grpSpPr>
        <p:sp>
          <p:nvSpPr>
            <p:cNvPr id="33" name="Freeform 33">
              <a:extLst>
                <a:ext uri="{FF2B5EF4-FFF2-40B4-BE49-F238E27FC236}">
                  <a16:creationId xmlns:a16="http://schemas.microsoft.com/office/drawing/2014/main" id="{D7862C85-AB28-3135-6C54-B3B2F39B08E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5" name="Group 35">
            <a:extLst>
              <a:ext uri="{FF2B5EF4-FFF2-40B4-BE49-F238E27FC236}">
                <a16:creationId xmlns:a16="http://schemas.microsoft.com/office/drawing/2014/main" id="{1F0B899D-1AC4-84E8-24D6-D42AC87184D6}"/>
              </a:ext>
            </a:extLst>
          </p:cNvPr>
          <p:cNvGrpSpPr/>
          <p:nvPr/>
        </p:nvGrpSpPr>
        <p:grpSpPr>
          <a:xfrm>
            <a:off x="2666275" y="8905409"/>
            <a:ext cx="257154" cy="257154"/>
            <a:chOff x="0" y="0"/>
            <a:chExt cx="6350000" cy="6350000"/>
          </a:xfrm>
        </p:grpSpPr>
        <p:sp>
          <p:nvSpPr>
            <p:cNvPr id="36" name="Freeform 36">
              <a:extLst>
                <a:ext uri="{FF2B5EF4-FFF2-40B4-BE49-F238E27FC236}">
                  <a16:creationId xmlns:a16="http://schemas.microsoft.com/office/drawing/2014/main" id="{15A9D671-6C5F-7E23-2D64-C66DA7EECCE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Tree>
    <p:extLst>
      <p:ext uri="{BB962C8B-B14F-4D97-AF65-F5344CB8AC3E}">
        <p14:creationId xmlns:p14="http://schemas.microsoft.com/office/powerpoint/2010/main" val="400375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459C-F12A-4E91-67D3-D3F5F16C26AF}"/>
              </a:ext>
            </a:extLst>
          </p:cNvPr>
          <p:cNvSpPr>
            <a:spLocks noGrp="1"/>
          </p:cNvSpPr>
          <p:nvPr>
            <p:ph type="title"/>
          </p:nvPr>
        </p:nvSpPr>
        <p:spPr/>
        <p:txBody>
          <a:bodyPr/>
          <a:lstStyle/>
          <a:p>
            <a:r>
              <a:rPr lang="en-US" dirty="0">
                <a:solidFill>
                  <a:srgbClr val="6BD4CD"/>
                </a:solidFill>
              </a:rPr>
              <a:t>DATA FLOW DIAGRAM (DFD)</a:t>
            </a:r>
            <a:endParaRPr lang="en-SG" dirty="0">
              <a:solidFill>
                <a:srgbClr val="6BD4CD"/>
              </a:solidFill>
            </a:endParaRPr>
          </a:p>
        </p:txBody>
      </p:sp>
      <p:sp>
        <p:nvSpPr>
          <p:cNvPr id="4" name="TextBox 3">
            <a:extLst>
              <a:ext uri="{FF2B5EF4-FFF2-40B4-BE49-F238E27FC236}">
                <a16:creationId xmlns:a16="http://schemas.microsoft.com/office/drawing/2014/main" id="{516BF348-98B0-26C4-1D2E-0F76AE977814}"/>
              </a:ext>
            </a:extLst>
          </p:cNvPr>
          <p:cNvSpPr txBox="1"/>
          <p:nvPr/>
        </p:nvSpPr>
        <p:spPr>
          <a:xfrm>
            <a:off x="1311045" y="1161380"/>
            <a:ext cx="5759910" cy="523220"/>
          </a:xfrm>
          <a:prstGeom prst="rect">
            <a:avLst/>
          </a:prstGeom>
          <a:noFill/>
        </p:spPr>
        <p:txBody>
          <a:bodyPr wrap="none" rtlCol="0">
            <a:spAutoFit/>
          </a:bodyPr>
          <a:lstStyle/>
          <a:p>
            <a:r>
              <a:rPr lang="en-US" sz="2800" dirty="0">
                <a:solidFill>
                  <a:schemeClr val="bg1"/>
                </a:solidFill>
                <a:latin typeface="Glacial Indifference Bold" panose="020B0604020202020204" charset="0"/>
              </a:rPr>
              <a:t>High Level DFD – Context Diagram</a:t>
            </a:r>
            <a:endParaRPr lang="en-SG" sz="2800" dirty="0">
              <a:solidFill>
                <a:schemeClr val="bg1"/>
              </a:solidFill>
              <a:latin typeface="Glacial Indifference Bold" panose="020B0604020202020204" charset="0"/>
            </a:endParaRPr>
          </a:p>
        </p:txBody>
      </p:sp>
      <p:pic>
        <p:nvPicPr>
          <p:cNvPr id="11" name="Picture 10">
            <a:extLst>
              <a:ext uri="{FF2B5EF4-FFF2-40B4-BE49-F238E27FC236}">
                <a16:creationId xmlns:a16="http://schemas.microsoft.com/office/drawing/2014/main" id="{3BDAEB7C-3ED5-6CEE-3828-16C4254ECAE8}"/>
              </a:ext>
            </a:extLst>
          </p:cNvPr>
          <p:cNvPicPr>
            <a:picLocks noChangeAspect="1"/>
          </p:cNvPicPr>
          <p:nvPr/>
        </p:nvPicPr>
        <p:blipFill>
          <a:blip r:embed="rId2"/>
          <a:stretch>
            <a:fillRect/>
          </a:stretch>
        </p:blipFill>
        <p:spPr>
          <a:xfrm>
            <a:off x="4191000" y="1866899"/>
            <a:ext cx="8610600" cy="7640761"/>
          </a:xfrm>
          <a:prstGeom prst="rect">
            <a:avLst/>
          </a:prstGeom>
        </p:spPr>
      </p:pic>
    </p:spTree>
    <p:extLst>
      <p:ext uri="{BB962C8B-B14F-4D97-AF65-F5344CB8AC3E}">
        <p14:creationId xmlns:p14="http://schemas.microsoft.com/office/powerpoint/2010/main" val="312287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737344">
            <a:off x="8416210" y="-3200493"/>
            <a:ext cx="11223440" cy="11630507"/>
          </a:xfrm>
          <a:custGeom>
            <a:avLst/>
            <a:gdLst/>
            <a:ahLst/>
            <a:cxnLst/>
            <a:rect l="l" t="t" r="r" b="b"/>
            <a:pathLst>
              <a:path w="11223440" h="11630507">
                <a:moveTo>
                  <a:pt x="0" y="0"/>
                </a:moveTo>
                <a:lnTo>
                  <a:pt x="11223440" y="0"/>
                </a:lnTo>
                <a:lnTo>
                  <a:pt x="11223440" y="11630507"/>
                </a:lnTo>
                <a:lnTo>
                  <a:pt x="0" y="11630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1769280">
            <a:off x="12822143" y="5527205"/>
            <a:ext cx="7703445" cy="7982845"/>
          </a:xfrm>
          <a:custGeom>
            <a:avLst/>
            <a:gdLst/>
            <a:ahLst/>
            <a:cxnLst/>
            <a:rect l="l" t="t" r="r" b="b"/>
            <a:pathLst>
              <a:path w="7703445" h="7982845">
                <a:moveTo>
                  <a:pt x="0" y="0"/>
                </a:moveTo>
                <a:lnTo>
                  <a:pt x="7703445" y="0"/>
                </a:lnTo>
                <a:lnTo>
                  <a:pt x="7703445" y="7982845"/>
                </a:lnTo>
                <a:lnTo>
                  <a:pt x="0" y="798284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249909">
            <a:off x="-1445661" y="-889124"/>
            <a:ext cx="5359726" cy="5554120"/>
          </a:xfrm>
          <a:custGeom>
            <a:avLst/>
            <a:gdLst/>
            <a:ahLst/>
            <a:cxnLst/>
            <a:rect l="l" t="t" r="r" b="b"/>
            <a:pathLst>
              <a:path w="5359726" h="5554120">
                <a:moveTo>
                  <a:pt x="0" y="0"/>
                </a:moveTo>
                <a:lnTo>
                  <a:pt x="5359725" y="0"/>
                </a:lnTo>
                <a:lnTo>
                  <a:pt x="5359725" y="5554120"/>
                </a:lnTo>
                <a:lnTo>
                  <a:pt x="0" y="555412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7381687">
            <a:off x="-1391985" y="2028311"/>
            <a:ext cx="11649703" cy="12072231"/>
          </a:xfrm>
          <a:custGeom>
            <a:avLst/>
            <a:gdLst/>
            <a:ahLst/>
            <a:cxnLst/>
            <a:rect l="l" t="t" r="r" b="b"/>
            <a:pathLst>
              <a:path w="11649703" h="12072231">
                <a:moveTo>
                  <a:pt x="0" y="0"/>
                </a:moveTo>
                <a:lnTo>
                  <a:pt x="11649703" y="0"/>
                </a:lnTo>
                <a:lnTo>
                  <a:pt x="11649703" y="12072231"/>
                </a:lnTo>
                <a:lnTo>
                  <a:pt x="0" y="1207223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320056" y="8324850"/>
            <a:ext cx="1348756" cy="134875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687800" y="4572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152128">
            <a:off x="17306081" y="4085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48442" y="742950"/>
            <a:ext cx="15925424" cy="1038225"/>
          </a:xfrm>
          <a:prstGeom prst="rect">
            <a:avLst/>
          </a:prstGeom>
        </p:spPr>
        <p:txBody>
          <a:bodyPr lIns="0" tIns="0" rIns="0" bIns="0" rtlCol="0" anchor="t">
            <a:spAutoFit/>
          </a:bodyPr>
          <a:lstStyle/>
          <a:p>
            <a:pPr algn="ctr">
              <a:lnSpc>
                <a:spcPts val="8229"/>
              </a:lnSpc>
            </a:pPr>
            <a:r>
              <a:rPr lang="en-US" sz="6858">
                <a:solidFill>
                  <a:srgbClr val="6BD4CD"/>
                </a:solidFill>
                <a:latin typeface="Glacial Indifference"/>
              </a:rPr>
              <a:t>OUTPUT SCREENSHOT</a:t>
            </a:r>
          </a:p>
        </p:txBody>
      </p:sp>
      <p:pic>
        <p:nvPicPr>
          <p:cNvPr id="12" name="Picture 11">
            <a:extLst>
              <a:ext uri="{FF2B5EF4-FFF2-40B4-BE49-F238E27FC236}">
                <a16:creationId xmlns:a16="http://schemas.microsoft.com/office/drawing/2014/main" id="{0D2DD106-B9D2-951F-2EC5-BBF9F47D5FBA}"/>
              </a:ext>
            </a:extLst>
          </p:cNvPr>
          <p:cNvPicPr>
            <a:picLocks noChangeAspect="1"/>
          </p:cNvPicPr>
          <p:nvPr/>
        </p:nvPicPr>
        <p:blipFill>
          <a:blip r:embed="rId4"/>
          <a:stretch>
            <a:fillRect/>
          </a:stretch>
        </p:blipFill>
        <p:spPr>
          <a:xfrm>
            <a:off x="2093369" y="2633261"/>
            <a:ext cx="5949186" cy="6320239"/>
          </a:xfrm>
          <a:prstGeom prst="rect">
            <a:avLst/>
          </a:prstGeom>
        </p:spPr>
      </p:pic>
      <p:pic>
        <p:nvPicPr>
          <p:cNvPr id="16" name="Picture 15">
            <a:extLst>
              <a:ext uri="{FF2B5EF4-FFF2-40B4-BE49-F238E27FC236}">
                <a16:creationId xmlns:a16="http://schemas.microsoft.com/office/drawing/2014/main" id="{8F730D68-1D09-1555-CF3D-F52E282F53F8}"/>
              </a:ext>
            </a:extLst>
          </p:cNvPr>
          <p:cNvPicPr>
            <a:picLocks noChangeAspect="1"/>
          </p:cNvPicPr>
          <p:nvPr/>
        </p:nvPicPr>
        <p:blipFill>
          <a:blip r:embed="rId5"/>
          <a:stretch>
            <a:fillRect/>
          </a:stretch>
        </p:blipFill>
        <p:spPr>
          <a:xfrm>
            <a:off x="8962264" y="2748471"/>
            <a:ext cx="6001588" cy="63202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a:extLst>
            <a:ext uri="{FF2B5EF4-FFF2-40B4-BE49-F238E27FC236}">
              <a16:creationId xmlns:a16="http://schemas.microsoft.com/office/drawing/2014/main" id="{3A88607B-B112-5437-C19C-1BB5FA0FBC0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9541A57-8684-09FB-1A44-FFCEA8786D14}"/>
              </a:ext>
            </a:extLst>
          </p:cNvPr>
          <p:cNvSpPr/>
          <p:nvPr/>
        </p:nvSpPr>
        <p:spPr>
          <a:xfrm rot="-3737344">
            <a:off x="8416210" y="-3200493"/>
            <a:ext cx="11223440" cy="11630507"/>
          </a:xfrm>
          <a:custGeom>
            <a:avLst/>
            <a:gdLst/>
            <a:ahLst/>
            <a:cxnLst/>
            <a:rect l="l" t="t" r="r" b="b"/>
            <a:pathLst>
              <a:path w="11223440" h="11630507">
                <a:moveTo>
                  <a:pt x="0" y="0"/>
                </a:moveTo>
                <a:lnTo>
                  <a:pt x="11223440" y="0"/>
                </a:lnTo>
                <a:lnTo>
                  <a:pt x="11223440" y="11630507"/>
                </a:lnTo>
                <a:lnTo>
                  <a:pt x="0" y="11630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09C8B0E0-70A3-C1E9-ACBE-4980590AC6BE}"/>
              </a:ext>
            </a:extLst>
          </p:cNvPr>
          <p:cNvSpPr/>
          <p:nvPr/>
        </p:nvSpPr>
        <p:spPr>
          <a:xfrm rot="1769280">
            <a:off x="12822143" y="5527205"/>
            <a:ext cx="7703445" cy="7982845"/>
          </a:xfrm>
          <a:custGeom>
            <a:avLst/>
            <a:gdLst/>
            <a:ahLst/>
            <a:cxnLst/>
            <a:rect l="l" t="t" r="r" b="b"/>
            <a:pathLst>
              <a:path w="7703445" h="7982845">
                <a:moveTo>
                  <a:pt x="0" y="0"/>
                </a:moveTo>
                <a:lnTo>
                  <a:pt x="7703445" y="0"/>
                </a:lnTo>
                <a:lnTo>
                  <a:pt x="7703445" y="7982845"/>
                </a:lnTo>
                <a:lnTo>
                  <a:pt x="0" y="798284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B04F7450-BC1D-CB74-AD2C-6FAF1F19DA99}"/>
              </a:ext>
            </a:extLst>
          </p:cNvPr>
          <p:cNvSpPr/>
          <p:nvPr/>
        </p:nvSpPr>
        <p:spPr>
          <a:xfrm rot="-249909">
            <a:off x="-1445661" y="-889124"/>
            <a:ext cx="5359726" cy="5554120"/>
          </a:xfrm>
          <a:custGeom>
            <a:avLst/>
            <a:gdLst/>
            <a:ahLst/>
            <a:cxnLst/>
            <a:rect l="l" t="t" r="r" b="b"/>
            <a:pathLst>
              <a:path w="5359726" h="5554120">
                <a:moveTo>
                  <a:pt x="0" y="0"/>
                </a:moveTo>
                <a:lnTo>
                  <a:pt x="5359725" y="0"/>
                </a:lnTo>
                <a:lnTo>
                  <a:pt x="5359725" y="5554120"/>
                </a:lnTo>
                <a:lnTo>
                  <a:pt x="0" y="555412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2012F74B-58AA-ABF4-6FF7-AD94B2C117AB}"/>
              </a:ext>
            </a:extLst>
          </p:cNvPr>
          <p:cNvSpPr/>
          <p:nvPr/>
        </p:nvSpPr>
        <p:spPr>
          <a:xfrm rot="7381687">
            <a:off x="-1391985" y="2028311"/>
            <a:ext cx="11649703" cy="12072231"/>
          </a:xfrm>
          <a:custGeom>
            <a:avLst/>
            <a:gdLst/>
            <a:ahLst/>
            <a:cxnLst/>
            <a:rect l="l" t="t" r="r" b="b"/>
            <a:pathLst>
              <a:path w="11649703" h="12072231">
                <a:moveTo>
                  <a:pt x="0" y="0"/>
                </a:moveTo>
                <a:lnTo>
                  <a:pt x="11649703" y="0"/>
                </a:lnTo>
                <a:lnTo>
                  <a:pt x="11649703" y="12072231"/>
                </a:lnTo>
                <a:lnTo>
                  <a:pt x="0" y="1207223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A5160EF5-8A7F-68A1-8E37-B5F2EE5E3675}"/>
              </a:ext>
            </a:extLst>
          </p:cNvPr>
          <p:cNvGrpSpPr/>
          <p:nvPr/>
        </p:nvGrpSpPr>
        <p:grpSpPr>
          <a:xfrm>
            <a:off x="-320056" y="8324850"/>
            <a:ext cx="1348756" cy="1348756"/>
            <a:chOff x="0" y="0"/>
            <a:chExt cx="6350000" cy="6350000"/>
          </a:xfrm>
        </p:grpSpPr>
        <p:sp>
          <p:nvSpPr>
            <p:cNvPr id="7" name="Freeform 7">
              <a:extLst>
                <a:ext uri="{FF2B5EF4-FFF2-40B4-BE49-F238E27FC236}">
                  <a16:creationId xmlns:a16="http://schemas.microsoft.com/office/drawing/2014/main" id="{A320E82F-5193-79FB-4DEB-4FEBEEAAE400}"/>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a:extLst>
              <a:ext uri="{FF2B5EF4-FFF2-40B4-BE49-F238E27FC236}">
                <a16:creationId xmlns:a16="http://schemas.microsoft.com/office/drawing/2014/main" id="{435C6DA8-85E0-7D5F-9D34-2BC013094C73}"/>
              </a:ext>
            </a:extLst>
          </p:cNvPr>
          <p:cNvGrpSpPr/>
          <p:nvPr/>
        </p:nvGrpSpPr>
        <p:grpSpPr>
          <a:xfrm>
            <a:off x="16687800" y="457200"/>
            <a:ext cx="571500" cy="571500"/>
            <a:chOff x="0" y="0"/>
            <a:chExt cx="6350000" cy="6350000"/>
          </a:xfrm>
        </p:grpSpPr>
        <p:sp>
          <p:nvSpPr>
            <p:cNvPr id="9" name="Freeform 9">
              <a:extLst>
                <a:ext uri="{FF2B5EF4-FFF2-40B4-BE49-F238E27FC236}">
                  <a16:creationId xmlns:a16="http://schemas.microsoft.com/office/drawing/2014/main" id="{CA1BD875-D2A0-D50F-C1D0-232A1085F1E2}"/>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a:extLst>
              <a:ext uri="{FF2B5EF4-FFF2-40B4-BE49-F238E27FC236}">
                <a16:creationId xmlns:a16="http://schemas.microsoft.com/office/drawing/2014/main" id="{17899DE2-86EB-8258-B001-08B336218498}"/>
              </a:ext>
            </a:extLst>
          </p:cNvPr>
          <p:cNvSpPr/>
          <p:nvPr/>
        </p:nvSpPr>
        <p:spPr>
          <a:xfrm rot="-152128">
            <a:off x="17306081" y="4085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a:extLst>
              <a:ext uri="{FF2B5EF4-FFF2-40B4-BE49-F238E27FC236}">
                <a16:creationId xmlns:a16="http://schemas.microsoft.com/office/drawing/2014/main" id="{6F179A85-FE66-CEB2-8C38-8FECB6215B28}"/>
              </a:ext>
            </a:extLst>
          </p:cNvPr>
          <p:cNvSpPr txBox="1"/>
          <p:nvPr/>
        </p:nvSpPr>
        <p:spPr>
          <a:xfrm>
            <a:off x="748442" y="742950"/>
            <a:ext cx="15925424" cy="1038225"/>
          </a:xfrm>
          <a:prstGeom prst="rect">
            <a:avLst/>
          </a:prstGeom>
        </p:spPr>
        <p:txBody>
          <a:bodyPr lIns="0" tIns="0" rIns="0" bIns="0" rtlCol="0" anchor="t">
            <a:spAutoFit/>
          </a:bodyPr>
          <a:lstStyle/>
          <a:p>
            <a:pPr algn="ctr">
              <a:lnSpc>
                <a:spcPts val="8229"/>
              </a:lnSpc>
            </a:pPr>
            <a:r>
              <a:rPr lang="en-US" sz="6858">
                <a:solidFill>
                  <a:srgbClr val="6BD4CD"/>
                </a:solidFill>
                <a:latin typeface="Glacial Indifference"/>
              </a:rPr>
              <a:t>OUTPUT SCREENSHOT</a:t>
            </a:r>
          </a:p>
        </p:txBody>
      </p:sp>
      <p:pic>
        <p:nvPicPr>
          <p:cNvPr id="12" name="Picture 11">
            <a:extLst>
              <a:ext uri="{FF2B5EF4-FFF2-40B4-BE49-F238E27FC236}">
                <a16:creationId xmlns:a16="http://schemas.microsoft.com/office/drawing/2014/main" id="{611E946D-0589-62BE-3C05-8298AA2C6938}"/>
              </a:ext>
            </a:extLst>
          </p:cNvPr>
          <p:cNvPicPr>
            <a:picLocks noChangeAspect="1"/>
          </p:cNvPicPr>
          <p:nvPr/>
        </p:nvPicPr>
        <p:blipFill>
          <a:blip r:embed="rId4"/>
          <a:stretch>
            <a:fillRect/>
          </a:stretch>
        </p:blipFill>
        <p:spPr>
          <a:xfrm>
            <a:off x="2239046" y="1926947"/>
            <a:ext cx="6539137" cy="7166559"/>
          </a:xfrm>
          <a:prstGeom prst="rect">
            <a:avLst/>
          </a:prstGeom>
        </p:spPr>
      </p:pic>
      <p:pic>
        <p:nvPicPr>
          <p:cNvPr id="15" name="Picture 14">
            <a:extLst>
              <a:ext uri="{FF2B5EF4-FFF2-40B4-BE49-F238E27FC236}">
                <a16:creationId xmlns:a16="http://schemas.microsoft.com/office/drawing/2014/main" id="{1B0971FB-E3E4-8DDC-5B8F-6B2ED1D1955E}"/>
              </a:ext>
            </a:extLst>
          </p:cNvPr>
          <p:cNvPicPr>
            <a:picLocks noChangeAspect="1"/>
          </p:cNvPicPr>
          <p:nvPr/>
        </p:nvPicPr>
        <p:blipFill>
          <a:blip r:embed="rId5"/>
          <a:stretch>
            <a:fillRect/>
          </a:stretch>
        </p:blipFill>
        <p:spPr>
          <a:xfrm>
            <a:off x="9709054" y="1904265"/>
            <a:ext cx="6029439" cy="7227341"/>
          </a:xfrm>
          <a:prstGeom prst="rect">
            <a:avLst/>
          </a:prstGeom>
        </p:spPr>
      </p:pic>
    </p:spTree>
    <p:extLst>
      <p:ext uri="{BB962C8B-B14F-4D97-AF65-F5344CB8AC3E}">
        <p14:creationId xmlns:p14="http://schemas.microsoft.com/office/powerpoint/2010/main" val="235025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737344">
            <a:off x="8416210" y="-3200493"/>
            <a:ext cx="11223440" cy="11630507"/>
          </a:xfrm>
          <a:custGeom>
            <a:avLst/>
            <a:gdLst/>
            <a:ahLst/>
            <a:cxnLst/>
            <a:rect l="l" t="t" r="r" b="b"/>
            <a:pathLst>
              <a:path w="11223440" h="11630507">
                <a:moveTo>
                  <a:pt x="0" y="0"/>
                </a:moveTo>
                <a:lnTo>
                  <a:pt x="11223440" y="0"/>
                </a:lnTo>
                <a:lnTo>
                  <a:pt x="11223440" y="11630507"/>
                </a:lnTo>
                <a:lnTo>
                  <a:pt x="0" y="11630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1769280">
            <a:off x="12822143" y="5527205"/>
            <a:ext cx="7703445" cy="7982845"/>
          </a:xfrm>
          <a:custGeom>
            <a:avLst/>
            <a:gdLst/>
            <a:ahLst/>
            <a:cxnLst/>
            <a:rect l="l" t="t" r="r" b="b"/>
            <a:pathLst>
              <a:path w="7703445" h="7982845">
                <a:moveTo>
                  <a:pt x="0" y="0"/>
                </a:moveTo>
                <a:lnTo>
                  <a:pt x="7703445" y="0"/>
                </a:lnTo>
                <a:lnTo>
                  <a:pt x="7703445" y="7982845"/>
                </a:lnTo>
                <a:lnTo>
                  <a:pt x="0" y="798284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249909">
            <a:off x="-1445661" y="-889124"/>
            <a:ext cx="5359726" cy="5554120"/>
          </a:xfrm>
          <a:custGeom>
            <a:avLst/>
            <a:gdLst/>
            <a:ahLst/>
            <a:cxnLst/>
            <a:rect l="l" t="t" r="r" b="b"/>
            <a:pathLst>
              <a:path w="5359726" h="5554120">
                <a:moveTo>
                  <a:pt x="0" y="0"/>
                </a:moveTo>
                <a:lnTo>
                  <a:pt x="5359725" y="0"/>
                </a:lnTo>
                <a:lnTo>
                  <a:pt x="5359725" y="5554120"/>
                </a:lnTo>
                <a:lnTo>
                  <a:pt x="0" y="555412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7381687">
            <a:off x="-1391985" y="2028311"/>
            <a:ext cx="11649703" cy="12072231"/>
          </a:xfrm>
          <a:custGeom>
            <a:avLst/>
            <a:gdLst/>
            <a:ahLst/>
            <a:cxnLst/>
            <a:rect l="l" t="t" r="r" b="b"/>
            <a:pathLst>
              <a:path w="11649703" h="12072231">
                <a:moveTo>
                  <a:pt x="0" y="0"/>
                </a:moveTo>
                <a:lnTo>
                  <a:pt x="11649703" y="0"/>
                </a:lnTo>
                <a:lnTo>
                  <a:pt x="11649703" y="12072231"/>
                </a:lnTo>
                <a:lnTo>
                  <a:pt x="0" y="1207223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320056" y="8324850"/>
            <a:ext cx="1348756" cy="134875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6687800" y="4572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p:cNvSpPr/>
          <p:nvPr/>
        </p:nvSpPr>
        <p:spPr>
          <a:xfrm rot="-152128">
            <a:off x="17306081" y="4085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748442" y="742950"/>
            <a:ext cx="15925424" cy="1038225"/>
          </a:xfrm>
          <a:prstGeom prst="rect">
            <a:avLst/>
          </a:prstGeom>
        </p:spPr>
        <p:txBody>
          <a:bodyPr lIns="0" tIns="0" rIns="0" bIns="0" rtlCol="0" anchor="t">
            <a:spAutoFit/>
          </a:bodyPr>
          <a:lstStyle/>
          <a:p>
            <a:pPr algn="ctr">
              <a:lnSpc>
                <a:spcPts val="8229"/>
              </a:lnSpc>
            </a:pPr>
            <a:r>
              <a:rPr lang="en-US" sz="6858">
                <a:solidFill>
                  <a:srgbClr val="6BD4CD"/>
                </a:solidFill>
                <a:latin typeface="Glacial Indifference"/>
              </a:rPr>
              <a:t>OUTPUT SCREENSHOT</a:t>
            </a:r>
          </a:p>
        </p:txBody>
      </p:sp>
      <p:pic>
        <p:nvPicPr>
          <p:cNvPr id="16" name="Picture 15">
            <a:extLst>
              <a:ext uri="{FF2B5EF4-FFF2-40B4-BE49-F238E27FC236}">
                <a16:creationId xmlns:a16="http://schemas.microsoft.com/office/drawing/2014/main" id="{5D6C0403-E35B-FD4E-9621-ACEFC68A8C6F}"/>
              </a:ext>
            </a:extLst>
          </p:cNvPr>
          <p:cNvPicPr>
            <a:picLocks noChangeAspect="1"/>
          </p:cNvPicPr>
          <p:nvPr/>
        </p:nvPicPr>
        <p:blipFill>
          <a:blip r:embed="rId4"/>
          <a:stretch>
            <a:fillRect/>
          </a:stretch>
        </p:blipFill>
        <p:spPr>
          <a:xfrm>
            <a:off x="9414669" y="2317824"/>
            <a:ext cx="5289087" cy="6330876"/>
          </a:xfrm>
          <a:prstGeom prst="rect">
            <a:avLst/>
          </a:prstGeom>
        </p:spPr>
      </p:pic>
      <p:pic>
        <p:nvPicPr>
          <p:cNvPr id="18" name="Picture 17">
            <a:extLst>
              <a:ext uri="{FF2B5EF4-FFF2-40B4-BE49-F238E27FC236}">
                <a16:creationId xmlns:a16="http://schemas.microsoft.com/office/drawing/2014/main" id="{4193B3B5-E3B3-F4A9-4757-C50127DC4223}"/>
              </a:ext>
            </a:extLst>
          </p:cNvPr>
          <p:cNvPicPr>
            <a:picLocks noChangeAspect="1"/>
          </p:cNvPicPr>
          <p:nvPr/>
        </p:nvPicPr>
        <p:blipFill>
          <a:blip r:embed="rId5"/>
          <a:stretch>
            <a:fillRect/>
          </a:stretch>
        </p:blipFill>
        <p:spPr>
          <a:xfrm>
            <a:off x="2790422" y="2408323"/>
            <a:ext cx="5283452" cy="62403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a:extLst>
            <a:ext uri="{FF2B5EF4-FFF2-40B4-BE49-F238E27FC236}">
              <a16:creationId xmlns:a16="http://schemas.microsoft.com/office/drawing/2014/main" id="{96F32E82-5435-2660-948D-D3F3E1F0986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CF692A8-E482-EC56-C123-94D73E34A605}"/>
              </a:ext>
            </a:extLst>
          </p:cNvPr>
          <p:cNvSpPr/>
          <p:nvPr/>
        </p:nvSpPr>
        <p:spPr>
          <a:xfrm rot="-3737344">
            <a:off x="8416210" y="-3200493"/>
            <a:ext cx="11223440" cy="11630507"/>
          </a:xfrm>
          <a:custGeom>
            <a:avLst/>
            <a:gdLst/>
            <a:ahLst/>
            <a:cxnLst/>
            <a:rect l="l" t="t" r="r" b="b"/>
            <a:pathLst>
              <a:path w="11223440" h="11630507">
                <a:moveTo>
                  <a:pt x="0" y="0"/>
                </a:moveTo>
                <a:lnTo>
                  <a:pt x="11223440" y="0"/>
                </a:lnTo>
                <a:lnTo>
                  <a:pt x="11223440" y="11630507"/>
                </a:lnTo>
                <a:lnTo>
                  <a:pt x="0" y="11630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F04DCD06-23C0-422C-536C-F8B088F0002B}"/>
              </a:ext>
            </a:extLst>
          </p:cNvPr>
          <p:cNvSpPr/>
          <p:nvPr/>
        </p:nvSpPr>
        <p:spPr>
          <a:xfrm rot="1769280">
            <a:off x="12822143" y="5527205"/>
            <a:ext cx="7703445" cy="7982845"/>
          </a:xfrm>
          <a:custGeom>
            <a:avLst/>
            <a:gdLst/>
            <a:ahLst/>
            <a:cxnLst/>
            <a:rect l="l" t="t" r="r" b="b"/>
            <a:pathLst>
              <a:path w="7703445" h="7982845">
                <a:moveTo>
                  <a:pt x="0" y="0"/>
                </a:moveTo>
                <a:lnTo>
                  <a:pt x="7703445" y="0"/>
                </a:lnTo>
                <a:lnTo>
                  <a:pt x="7703445" y="7982845"/>
                </a:lnTo>
                <a:lnTo>
                  <a:pt x="0" y="798284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F891AECB-359A-D792-4A8D-CB7485724FA8}"/>
              </a:ext>
            </a:extLst>
          </p:cNvPr>
          <p:cNvSpPr/>
          <p:nvPr/>
        </p:nvSpPr>
        <p:spPr>
          <a:xfrm rot="-249909">
            <a:off x="-1445661" y="-889124"/>
            <a:ext cx="5359726" cy="5554120"/>
          </a:xfrm>
          <a:custGeom>
            <a:avLst/>
            <a:gdLst/>
            <a:ahLst/>
            <a:cxnLst/>
            <a:rect l="l" t="t" r="r" b="b"/>
            <a:pathLst>
              <a:path w="5359726" h="5554120">
                <a:moveTo>
                  <a:pt x="0" y="0"/>
                </a:moveTo>
                <a:lnTo>
                  <a:pt x="5359725" y="0"/>
                </a:lnTo>
                <a:lnTo>
                  <a:pt x="5359725" y="5554120"/>
                </a:lnTo>
                <a:lnTo>
                  <a:pt x="0" y="555412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2DC5C21E-BB1F-A68F-7B07-6FC4CF6D961C}"/>
              </a:ext>
            </a:extLst>
          </p:cNvPr>
          <p:cNvSpPr/>
          <p:nvPr/>
        </p:nvSpPr>
        <p:spPr>
          <a:xfrm rot="7381687">
            <a:off x="-1391985" y="2028311"/>
            <a:ext cx="11649703" cy="12072231"/>
          </a:xfrm>
          <a:custGeom>
            <a:avLst/>
            <a:gdLst/>
            <a:ahLst/>
            <a:cxnLst/>
            <a:rect l="l" t="t" r="r" b="b"/>
            <a:pathLst>
              <a:path w="11649703" h="12072231">
                <a:moveTo>
                  <a:pt x="0" y="0"/>
                </a:moveTo>
                <a:lnTo>
                  <a:pt x="11649703" y="0"/>
                </a:lnTo>
                <a:lnTo>
                  <a:pt x="11649703" y="12072231"/>
                </a:lnTo>
                <a:lnTo>
                  <a:pt x="0" y="1207223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CAFCCFF1-07C4-F83A-8326-47057765B12F}"/>
              </a:ext>
            </a:extLst>
          </p:cNvPr>
          <p:cNvGrpSpPr/>
          <p:nvPr/>
        </p:nvGrpSpPr>
        <p:grpSpPr>
          <a:xfrm>
            <a:off x="-320056" y="8324850"/>
            <a:ext cx="1348756" cy="1348756"/>
            <a:chOff x="0" y="0"/>
            <a:chExt cx="6350000" cy="6350000"/>
          </a:xfrm>
        </p:grpSpPr>
        <p:sp>
          <p:nvSpPr>
            <p:cNvPr id="7" name="Freeform 7">
              <a:extLst>
                <a:ext uri="{FF2B5EF4-FFF2-40B4-BE49-F238E27FC236}">
                  <a16:creationId xmlns:a16="http://schemas.microsoft.com/office/drawing/2014/main" id="{10C51843-C290-0EED-6F7F-7678204CAED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a:extLst>
              <a:ext uri="{FF2B5EF4-FFF2-40B4-BE49-F238E27FC236}">
                <a16:creationId xmlns:a16="http://schemas.microsoft.com/office/drawing/2014/main" id="{82E1C20E-E443-269A-AA1C-17406C206842}"/>
              </a:ext>
            </a:extLst>
          </p:cNvPr>
          <p:cNvGrpSpPr/>
          <p:nvPr/>
        </p:nvGrpSpPr>
        <p:grpSpPr>
          <a:xfrm>
            <a:off x="16687800" y="457200"/>
            <a:ext cx="571500" cy="571500"/>
            <a:chOff x="0" y="0"/>
            <a:chExt cx="6350000" cy="6350000"/>
          </a:xfrm>
        </p:grpSpPr>
        <p:sp>
          <p:nvSpPr>
            <p:cNvPr id="9" name="Freeform 9">
              <a:extLst>
                <a:ext uri="{FF2B5EF4-FFF2-40B4-BE49-F238E27FC236}">
                  <a16:creationId xmlns:a16="http://schemas.microsoft.com/office/drawing/2014/main" id="{49C711F3-88B9-25A9-7731-ABC01299F7D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id="10" name="Freeform 10">
            <a:extLst>
              <a:ext uri="{FF2B5EF4-FFF2-40B4-BE49-F238E27FC236}">
                <a16:creationId xmlns:a16="http://schemas.microsoft.com/office/drawing/2014/main" id="{2B8E052B-6261-1636-4FB6-B49C3528D287}"/>
              </a:ext>
            </a:extLst>
          </p:cNvPr>
          <p:cNvSpPr/>
          <p:nvPr/>
        </p:nvSpPr>
        <p:spPr>
          <a:xfrm rot="-152128">
            <a:off x="17306081" y="4085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a:extLst>
              <a:ext uri="{FF2B5EF4-FFF2-40B4-BE49-F238E27FC236}">
                <a16:creationId xmlns:a16="http://schemas.microsoft.com/office/drawing/2014/main" id="{D2D9BB84-4A3A-F967-7B46-1138529B8F7B}"/>
              </a:ext>
            </a:extLst>
          </p:cNvPr>
          <p:cNvSpPr txBox="1"/>
          <p:nvPr/>
        </p:nvSpPr>
        <p:spPr>
          <a:xfrm>
            <a:off x="748442" y="742950"/>
            <a:ext cx="15925424" cy="1038225"/>
          </a:xfrm>
          <a:prstGeom prst="rect">
            <a:avLst/>
          </a:prstGeom>
        </p:spPr>
        <p:txBody>
          <a:bodyPr lIns="0" tIns="0" rIns="0" bIns="0" rtlCol="0" anchor="t">
            <a:spAutoFit/>
          </a:bodyPr>
          <a:lstStyle/>
          <a:p>
            <a:pPr algn="ctr">
              <a:lnSpc>
                <a:spcPts val="8229"/>
              </a:lnSpc>
            </a:pPr>
            <a:r>
              <a:rPr lang="en-US" sz="6858">
                <a:solidFill>
                  <a:srgbClr val="6BD4CD"/>
                </a:solidFill>
                <a:latin typeface="Glacial Indifference"/>
              </a:rPr>
              <a:t>OUTPUT SCREENSHOT</a:t>
            </a:r>
          </a:p>
        </p:txBody>
      </p:sp>
      <p:pic>
        <p:nvPicPr>
          <p:cNvPr id="12" name="Picture 11">
            <a:extLst>
              <a:ext uri="{FF2B5EF4-FFF2-40B4-BE49-F238E27FC236}">
                <a16:creationId xmlns:a16="http://schemas.microsoft.com/office/drawing/2014/main" id="{9AB35ECD-CB69-33F2-EA27-9A818FEAF6C8}"/>
              </a:ext>
            </a:extLst>
          </p:cNvPr>
          <p:cNvPicPr>
            <a:picLocks noChangeAspect="1"/>
          </p:cNvPicPr>
          <p:nvPr/>
        </p:nvPicPr>
        <p:blipFill>
          <a:blip r:embed="rId4"/>
          <a:stretch>
            <a:fillRect/>
          </a:stretch>
        </p:blipFill>
        <p:spPr>
          <a:xfrm>
            <a:off x="3190156" y="2200718"/>
            <a:ext cx="4760968" cy="7262906"/>
          </a:xfrm>
          <a:prstGeom prst="rect">
            <a:avLst/>
          </a:prstGeom>
        </p:spPr>
      </p:pic>
      <p:pic>
        <p:nvPicPr>
          <p:cNvPr id="15" name="Picture 14">
            <a:extLst>
              <a:ext uri="{FF2B5EF4-FFF2-40B4-BE49-F238E27FC236}">
                <a16:creationId xmlns:a16="http://schemas.microsoft.com/office/drawing/2014/main" id="{C6872D69-56AA-D513-FD33-1FEEFE55B2B4}"/>
              </a:ext>
            </a:extLst>
          </p:cNvPr>
          <p:cNvPicPr>
            <a:picLocks noChangeAspect="1"/>
          </p:cNvPicPr>
          <p:nvPr/>
        </p:nvPicPr>
        <p:blipFill>
          <a:blip r:embed="rId5"/>
          <a:stretch>
            <a:fillRect/>
          </a:stretch>
        </p:blipFill>
        <p:spPr>
          <a:xfrm>
            <a:off x="8537372" y="2200718"/>
            <a:ext cx="5134308" cy="7254742"/>
          </a:xfrm>
          <a:prstGeom prst="rect">
            <a:avLst/>
          </a:prstGeom>
        </p:spPr>
      </p:pic>
    </p:spTree>
    <p:extLst>
      <p:ext uri="{BB962C8B-B14F-4D97-AF65-F5344CB8AC3E}">
        <p14:creationId xmlns:p14="http://schemas.microsoft.com/office/powerpoint/2010/main" val="149189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rot="6169879">
            <a:off x="-950038" y="-712254"/>
            <a:ext cx="14062065" cy="14572088"/>
          </a:xfrm>
          <a:custGeom>
            <a:avLst/>
            <a:gdLst/>
            <a:ahLst/>
            <a:cxnLst/>
            <a:rect l="l" t="t" r="r" b="b"/>
            <a:pathLst>
              <a:path w="14062065" h="14572088">
                <a:moveTo>
                  <a:pt x="0" y="0"/>
                </a:moveTo>
                <a:lnTo>
                  <a:pt x="14062065" y="0"/>
                </a:lnTo>
                <a:lnTo>
                  <a:pt x="14062065" y="14572088"/>
                </a:lnTo>
                <a:lnTo>
                  <a:pt x="0" y="14572088"/>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1124365">
            <a:off x="12407379" y="3834997"/>
            <a:ext cx="6197943" cy="6422739"/>
          </a:xfrm>
          <a:custGeom>
            <a:avLst/>
            <a:gdLst/>
            <a:ahLst/>
            <a:cxnLst/>
            <a:rect l="l" t="t" r="r" b="b"/>
            <a:pathLst>
              <a:path w="6197943" h="6422739">
                <a:moveTo>
                  <a:pt x="0" y="0"/>
                </a:moveTo>
                <a:lnTo>
                  <a:pt x="6197943" y="0"/>
                </a:lnTo>
                <a:lnTo>
                  <a:pt x="6197943" y="6422739"/>
                </a:lnTo>
                <a:lnTo>
                  <a:pt x="0" y="6422739"/>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973550" y="8972550"/>
            <a:ext cx="571500" cy="5715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sp>
      </p:grpSp>
      <p:grpSp>
        <p:nvGrpSpPr>
          <p:cNvPr id="6" name="Group 6"/>
          <p:cNvGrpSpPr/>
          <p:nvPr/>
        </p:nvGrpSpPr>
        <p:grpSpPr>
          <a:xfrm>
            <a:off x="-320056" y="604334"/>
            <a:ext cx="1348756" cy="134875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sp>
      </p:grpSp>
      <p:sp>
        <p:nvSpPr>
          <p:cNvPr id="8" name="TextBox 8"/>
          <p:cNvSpPr txBox="1"/>
          <p:nvPr/>
        </p:nvSpPr>
        <p:spPr>
          <a:xfrm>
            <a:off x="4872058" y="667048"/>
            <a:ext cx="6667900" cy="723305"/>
          </a:xfrm>
          <a:prstGeom prst="rect">
            <a:avLst/>
          </a:prstGeom>
        </p:spPr>
        <p:txBody>
          <a:bodyPr lIns="0" tIns="0" rIns="0" bIns="0" rtlCol="0" anchor="t">
            <a:spAutoFit/>
          </a:bodyPr>
          <a:lstStyle/>
          <a:p>
            <a:pPr algn="r">
              <a:lnSpc>
                <a:spcPts val="5760"/>
              </a:lnSpc>
            </a:pPr>
            <a:r>
              <a:rPr lang="en-US" sz="4800" spc="480">
                <a:solidFill>
                  <a:srgbClr val="04345C"/>
                </a:solidFill>
                <a:latin typeface="Glacial Indifference Bold"/>
              </a:rPr>
              <a:t>CONCLUSION</a:t>
            </a:r>
          </a:p>
        </p:txBody>
      </p:sp>
      <p:sp>
        <p:nvSpPr>
          <p:cNvPr id="9" name="Freeform 9"/>
          <p:cNvSpPr/>
          <p:nvPr/>
        </p:nvSpPr>
        <p:spPr>
          <a:xfrm rot="-152128">
            <a:off x="17458481" y="66188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8251425">
            <a:off x="744888" y="-1480292"/>
            <a:ext cx="2535307" cy="2627261"/>
          </a:xfrm>
          <a:custGeom>
            <a:avLst/>
            <a:gdLst/>
            <a:ahLst/>
            <a:cxnLst/>
            <a:rect l="l" t="t" r="r" b="b"/>
            <a:pathLst>
              <a:path w="2535307" h="2627261">
                <a:moveTo>
                  <a:pt x="0" y="0"/>
                </a:moveTo>
                <a:lnTo>
                  <a:pt x="2535307" y="0"/>
                </a:lnTo>
                <a:lnTo>
                  <a:pt x="2535307" y="2627261"/>
                </a:lnTo>
                <a:lnTo>
                  <a:pt x="0" y="26272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622032" y="2044897"/>
            <a:ext cx="17043935" cy="6565900"/>
          </a:xfrm>
          <a:prstGeom prst="rect">
            <a:avLst/>
          </a:prstGeom>
        </p:spPr>
        <p:txBody>
          <a:bodyPr lIns="0" tIns="0" rIns="0" bIns="0" rtlCol="0" anchor="t">
            <a:spAutoFit/>
          </a:bodyPr>
          <a:lstStyle/>
          <a:p>
            <a:r>
              <a:rPr lang="en-US" sz="3200" dirty="0">
                <a:solidFill>
                  <a:srgbClr val="04345C"/>
                </a:solidFill>
                <a:latin typeface="Glacial Indifference" panose="020B0604020202020204" charset="0"/>
                <a:ea typeface="Calibri" panose="020F0502020204030204" pitchFamily="34" charset="0"/>
                <a:cs typeface="Times New Roman" panose="02020603050405020304" pitchFamily="18" charset="0"/>
              </a:rPr>
              <a:t>In conclusion,</a:t>
            </a:r>
            <a:r>
              <a:rPr lang="en-US" sz="3200" dirty="0"/>
              <a:t> </a:t>
            </a:r>
            <a:r>
              <a:rPr lang="en-US" sz="3200" dirty="0">
                <a:solidFill>
                  <a:srgbClr val="04345C"/>
                </a:solidFill>
                <a:latin typeface="Glacial Indifference" panose="020B0604020202020204" charset="0"/>
                <a:cs typeface="Times New Roman" panose="02020603050405020304" pitchFamily="18" charset="0"/>
              </a:rPr>
              <a:t>the scientific calculator project successfully integrates both basic and advanced functionalities, providing users with a seamless experience when performing complex mathematical calculations. By offering dynamic toggling between basic and scientific modes, the calculator adjusts its layout and button labels accordingly, ensuring that the user interface remains intuitive and adaptable. The inclusion of advanced features such as trigonometric functions, logarithms, and other scientific operations further enhances its versatility.</a:t>
            </a:r>
          </a:p>
          <a:p>
            <a:endParaRPr lang="en-US" sz="3200" dirty="0">
              <a:solidFill>
                <a:srgbClr val="04345C"/>
              </a:solidFill>
              <a:latin typeface="Glacial Indifference" panose="020B0604020202020204" charset="0"/>
              <a:cs typeface="Times New Roman" panose="02020603050405020304" pitchFamily="18" charset="0"/>
            </a:endParaRPr>
          </a:p>
          <a:p>
            <a:r>
              <a:rPr lang="en-US" sz="3200" dirty="0">
                <a:solidFill>
                  <a:srgbClr val="04345C"/>
                </a:solidFill>
                <a:latin typeface="Glacial Indifference" panose="020B0604020202020204" charset="0"/>
                <a:cs typeface="Times New Roman" panose="02020603050405020304" pitchFamily="18" charset="0"/>
              </a:rPr>
              <a:t>This project has not only honed my skills in web development but also emphasized the importance of user-centered design in application functionality. While the current version meets the core requirements, future improvements could include additional features like unit conversions, graph plotting, and enhanced performance for large-scale calculations. Overall, the project stands as a robust, user-friendly tool for both casual and scientific users alike.</a:t>
            </a:r>
          </a:p>
          <a:p>
            <a:pPr algn="just">
              <a:lnSpc>
                <a:spcPct val="150000"/>
              </a:lnSpc>
              <a:spcAft>
                <a:spcPts val="800"/>
              </a:spcAft>
            </a:pPr>
            <a:endParaRPr lang="en-IN" sz="3200" dirty="0">
              <a:solidFill>
                <a:srgbClr val="04345C"/>
              </a:solidFill>
              <a:effectLst/>
              <a:latin typeface="Glacial Indifference" panose="020B060402020202020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a:extLst>
            <a:ext uri="{FF2B5EF4-FFF2-40B4-BE49-F238E27FC236}">
              <a16:creationId xmlns:a16="http://schemas.microsoft.com/office/drawing/2014/main" id="{41600780-07CD-EBE1-0DFD-B972D44F7C0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38955CB-46BB-874E-E70A-ED539916721E}"/>
              </a:ext>
            </a:extLst>
          </p:cNvPr>
          <p:cNvSpPr/>
          <p:nvPr/>
        </p:nvSpPr>
        <p:spPr>
          <a:xfrm rot="-8898611">
            <a:off x="8208102" y="4949976"/>
            <a:ext cx="7230953" cy="7493216"/>
          </a:xfrm>
          <a:custGeom>
            <a:avLst/>
            <a:gdLst/>
            <a:ahLst/>
            <a:cxnLst/>
            <a:rect l="l" t="t" r="r" b="b"/>
            <a:pathLst>
              <a:path w="7230953" h="7493216">
                <a:moveTo>
                  <a:pt x="0" y="0"/>
                </a:moveTo>
                <a:lnTo>
                  <a:pt x="7230953" y="0"/>
                </a:lnTo>
                <a:lnTo>
                  <a:pt x="7230953" y="7493215"/>
                </a:lnTo>
                <a:lnTo>
                  <a:pt x="0" y="749321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69B5BA25-9F3A-B12C-781D-F9FB3480260E}"/>
              </a:ext>
            </a:extLst>
          </p:cNvPr>
          <p:cNvSpPr/>
          <p:nvPr/>
        </p:nvSpPr>
        <p:spPr>
          <a:xfrm rot="-5688114">
            <a:off x="8244502" y="-2184409"/>
            <a:ext cx="9491370" cy="9835617"/>
          </a:xfrm>
          <a:custGeom>
            <a:avLst/>
            <a:gdLst/>
            <a:ahLst/>
            <a:cxnLst/>
            <a:rect l="l" t="t" r="r" b="b"/>
            <a:pathLst>
              <a:path w="9491370" h="9835617">
                <a:moveTo>
                  <a:pt x="0" y="0"/>
                </a:moveTo>
                <a:lnTo>
                  <a:pt x="9491370" y="0"/>
                </a:lnTo>
                <a:lnTo>
                  <a:pt x="9491370" y="9835617"/>
                </a:lnTo>
                <a:lnTo>
                  <a:pt x="0" y="9835617"/>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7831DD95-3435-6A90-6BE1-E5E7D1D82DE2}"/>
              </a:ext>
            </a:extLst>
          </p:cNvPr>
          <p:cNvSpPr/>
          <p:nvPr/>
        </p:nvSpPr>
        <p:spPr>
          <a:xfrm rot="-7912599">
            <a:off x="266502" y="-2618939"/>
            <a:ext cx="8668733" cy="8983143"/>
          </a:xfrm>
          <a:custGeom>
            <a:avLst/>
            <a:gdLst/>
            <a:ahLst/>
            <a:cxnLst/>
            <a:rect l="l" t="t" r="r" b="b"/>
            <a:pathLst>
              <a:path w="8668733" h="8983143">
                <a:moveTo>
                  <a:pt x="0" y="0"/>
                </a:moveTo>
                <a:lnTo>
                  <a:pt x="8668733" y="0"/>
                </a:lnTo>
                <a:lnTo>
                  <a:pt x="8668733" y="8983143"/>
                </a:lnTo>
                <a:lnTo>
                  <a:pt x="0" y="8983143"/>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D4EBAAD4-68E5-B178-B4FF-3AE85D209F18}"/>
              </a:ext>
            </a:extLst>
          </p:cNvPr>
          <p:cNvSpPr/>
          <p:nvPr/>
        </p:nvSpPr>
        <p:spPr>
          <a:xfrm rot="4750356">
            <a:off x="2316769" y="3410501"/>
            <a:ext cx="6917083" cy="7167962"/>
          </a:xfrm>
          <a:custGeom>
            <a:avLst/>
            <a:gdLst/>
            <a:ahLst/>
            <a:cxnLst/>
            <a:rect l="l" t="t" r="r" b="b"/>
            <a:pathLst>
              <a:path w="6917083" h="7167962">
                <a:moveTo>
                  <a:pt x="0" y="0"/>
                </a:moveTo>
                <a:lnTo>
                  <a:pt x="6917084" y="0"/>
                </a:lnTo>
                <a:lnTo>
                  <a:pt x="6917084" y="7167962"/>
                </a:lnTo>
                <a:lnTo>
                  <a:pt x="0" y="716796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8361142F-DCAF-F70B-DF29-BE00BF276FF6}"/>
              </a:ext>
            </a:extLst>
          </p:cNvPr>
          <p:cNvGrpSpPr/>
          <p:nvPr/>
        </p:nvGrpSpPr>
        <p:grpSpPr>
          <a:xfrm>
            <a:off x="2794852" y="2166923"/>
            <a:ext cx="3448537" cy="1172984"/>
            <a:chOff x="0" y="0"/>
            <a:chExt cx="4598049" cy="1563979"/>
          </a:xfrm>
        </p:grpSpPr>
        <p:sp>
          <p:nvSpPr>
            <p:cNvPr id="7" name="TextBox 7">
              <a:extLst>
                <a:ext uri="{FF2B5EF4-FFF2-40B4-BE49-F238E27FC236}">
                  <a16:creationId xmlns:a16="http://schemas.microsoft.com/office/drawing/2014/main" id="{38D07DBD-695F-ABE0-B2C9-EE0D748978A6}"/>
                </a:ext>
              </a:extLst>
            </p:cNvPr>
            <p:cNvSpPr txBox="1"/>
            <p:nvPr/>
          </p:nvSpPr>
          <p:spPr>
            <a:xfrm>
              <a:off x="0" y="0"/>
              <a:ext cx="4598049" cy="755302"/>
            </a:xfrm>
            <a:prstGeom prst="rect">
              <a:avLst/>
            </a:prstGeom>
          </p:spPr>
          <p:txBody>
            <a:bodyPr lIns="0" tIns="0" rIns="0" bIns="0" rtlCol="0" anchor="t">
              <a:spAutoFit/>
            </a:bodyPr>
            <a:lstStyle/>
            <a:p>
              <a:pPr algn="ctr">
                <a:lnSpc>
                  <a:spcPts val="4567"/>
                </a:lnSpc>
              </a:pPr>
              <a:endParaRPr/>
            </a:p>
          </p:txBody>
        </p:sp>
        <p:sp>
          <p:nvSpPr>
            <p:cNvPr id="8" name="TextBox 8">
              <a:extLst>
                <a:ext uri="{FF2B5EF4-FFF2-40B4-BE49-F238E27FC236}">
                  <a16:creationId xmlns:a16="http://schemas.microsoft.com/office/drawing/2014/main" id="{D180D16A-1C77-4303-C567-945E4C0CC9E8}"/>
                </a:ext>
              </a:extLst>
            </p:cNvPr>
            <p:cNvSpPr txBox="1"/>
            <p:nvPr/>
          </p:nvSpPr>
          <p:spPr>
            <a:xfrm>
              <a:off x="0" y="938129"/>
              <a:ext cx="4598049" cy="625850"/>
            </a:xfrm>
            <a:prstGeom prst="rect">
              <a:avLst/>
            </a:prstGeom>
          </p:spPr>
          <p:txBody>
            <a:bodyPr lIns="0" tIns="0" rIns="0" bIns="0" rtlCol="0" anchor="t">
              <a:spAutoFit/>
            </a:bodyPr>
            <a:lstStyle/>
            <a:p>
              <a:pPr algn="ctr">
                <a:lnSpc>
                  <a:spcPts val="4123"/>
                </a:lnSpc>
              </a:pPr>
              <a:endParaRPr/>
            </a:p>
          </p:txBody>
        </p:sp>
      </p:grpSp>
      <p:grpSp>
        <p:nvGrpSpPr>
          <p:cNvPr id="9" name="Group 9">
            <a:extLst>
              <a:ext uri="{FF2B5EF4-FFF2-40B4-BE49-F238E27FC236}">
                <a16:creationId xmlns:a16="http://schemas.microsoft.com/office/drawing/2014/main" id="{2D760522-D5BD-C3AF-78B5-9A9A8ADF30A5}"/>
              </a:ext>
            </a:extLst>
          </p:cNvPr>
          <p:cNvGrpSpPr/>
          <p:nvPr/>
        </p:nvGrpSpPr>
        <p:grpSpPr>
          <a:xfrm>
            <a:off x="17259300" y="8462486"/>
            <a:ext cx="571500" cy="571500"/>
            <a:chOff x="0" y="0"/>
            <a:chExt cx="6350000" cy="6350000"/>
          </a:xfrm>
        </p:grpSpPr>
        <p:sp>
          <p:nvSpPr>
            <p:cNvPr id="10" name="Freeform 10">
              <a:extLst>
                <a:ext uri="{FF2B5EF4-FFF2-40B4-BE49-F238E27FC236}">
                  <a16:creationId xmlns:a16="http://schemas.microsoft.com/office/drawing/2014/main" id="{A2CA780B-FD59-D683-D5F3-14B43452A36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1" name="AutoShape 11">
            <a:extLst>
              <a:ext uri="{FF2B5EF4-FFF2-40B4-BE49-F238E27FC236}">
                <a16:creationId xmlns:a16="http://schemas.microsoft.com/office/drawing/2014/main" id="{5C625C26-FE0D-B989-0441-7552189A4686}"/>
              </a:ext>
            </a:extLst>
          </p:cNvPr>
          <p:cNvSpPr/>
          <p:nvPr/>
        </p:nvSpPr>
        <p:spPr>
          <a:xfrm>
            <a:off x="2756752" y="-419100"/>
            <a:ext cx="38100" cy="10706100"/>
          </a:xfrm>
          <a:prstGeom prst="rect">
            <a:avLst/>
          </a:prstGeom>
          <a:solidFill>
            <a:srgbClr val="E2EDF1"/>
          </a:solidFill>
        </p:spPr>
      </p:sp>
      <p:grpSp>
        <p:nvGrpSpPr>
          <p:cNvPr id="12" name="Group 12">
            <a:extLst>
              <a:ext uri="{FF2B5EF4-FFF2-40B4-BE49-F238E27FC236}">
                <a16:creationId xmlns:a16="http://schemas.microsoft.com/office/drawing/2014/main" id="{90EF51EB-9108-8DC3-3D44-108A8DBB3C18}"/>
              </a:ext>
            </a:extLst>
          </p:cNvPr>
          <p:cNvGrpSpPr/>
          <p:nvPr/>
        </p:nvGrpSpPr>
        <p:grpSpPr>
          <a:xfrm>
            <a:off x="2628175" y="2407218"/>
            <a:ext cx="257154" cy="257154"/>
            <a:chOff x="0" y="0"/>
            <a:chExt cx="6350000" cy="6350000"/>
          </a:xfrm>
        </p:grpSpPr>
        <p:sp>
          <p:nvSpPr>
            <p:cNvPr id="13" name="Freeform 13">
              <a:extLst>
                <a:ext uri="{FF2B5EF4-FFF2-40B4-BE49-F238E27FC236}">
                  <a16:creationId xmlns:a16="http://schemas.microsoft.com/office/drawing/2014/main" id="{5FAA510F-4AD9-E8F3-EEF5-BF39DA4C9D0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4" name="Group 14">
            <a:extLst>
              <a:ext uri="{FF2B5EF4-FFF2-40B4-BE49-F238E27FC236}">
                <a16:creationId xmlns:a16="http://schemas.microsoft.com/office/drawing/2014/main" id="{BCA439DD-AC8F-BDAF-6B43-3AAE7390F02A}"/>
              </a:ext>
            </a:extLst>
          </p:cNvPr>
          <p:cNvGrpSpPr/>
          <p:nvPr/>
        </p:nvGrpSpPr>
        <p:grpSpPr>
          <a:xfrm>
            <a:off x="2628175" y="3609295"/>
            <a:ext cx="257154" cy="257154"/>
            <a:chOff x="0" y="0"/>
            <a:chExt cx="6350000" cy="6350000"/>
          </a:xfrm>
        </p:grpSpPr>
        <p:sp>
          <p:nvSpPr>
            <p:cNvPr id="15" name="Freeform 15">
              <a:extLst>
                <a:ext uri="{FF2B5EF4-FFF2-40B4-BE49-F238E27FC236}">
                  <a16:creationId xmlns:a16="http://schemas.microsoft.com/office/drawing/2014/main" id="{D83C942D-42C2-891C-5104-2C55D91FA87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6" name="Group 16">
            <a:extLst>
              <a:ext uri="{FF2B5EF4-FFF2-40B4-BE49-F238E27FC236}">
                <a16:creationId xmlns:a16="http://schemas.microsoft.com/office/drawing/2014/main" id="{9A96FA0C-8AD5-E2B7-C87E-CA8F14035018}"/>
              </a:ext>
            </a:extLst>
          </p:cNvPr>
          <p:cNvGrpSpPr/>
          <p:nvPr/>
        </p:nvGrpSpPr>
        <p:grpSpPr>
          <a:xfrm>
            <a:off x="2666275" y="4917213"/>
            <a:ext cx="257154" cy="257154"/>
            <a:chOff x="0" y="0"/>
            <a:chExt cx="6350000" cy="6350000"/>
          </a:xfrm>
        </p:grpSpPr>
        <p:sp>
          <p:nvSpPr>
            <p:cNvPr id="17" name="Freeform 17">
              <a:extLst>
                <a:ext uri="{FF2B5EF4-FFF2-40B4-BE49-F238E27FC236}">
                  <a16:creationId xmlns:a16="http://schemas.microsoft.com/office/drawing/2014/main" id="{A04C15A7-9F98-44F4-973A-DF7E241E5C6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8" name="Group 18">
            <a:extLst>
              <a:ext uri="{FF2B5EF4-FFF2-40B4-BE49-F238E27FC236}">
                <a16:creationId xmlns:a16="http://schemas.microsoft.com/office/drawing/2014/main" id="{62F628F4-D070-ECD4-EE55-C8B0FB353572}"/>
              </a:ext>
            </a:extLst>
          </p:cNvPr>
          <p:cNvGrpSpPr/>
          <p:nvPr/>
        </p:nvGrpSpPr>
        <p:grpSpPr>
          <a:xfrm>
            <a:off x="2666275" y="5945040"/>
            <a:ext cx="257154" cy="257154"/>
            <a:chOff x="0" y="0"/>
            <a:chExt cx="6350000" cy="6350000"/>
          </a:xfrm>
        </p:grpSpPr>
        <p:sp>
          <p:nvSpPr>
            <p:cNvPr id="19" name="Freeform 19">
              <a:extLst>
                <a:ext uri="{FF2B5EF4-FFF2-40B4-BE49-F238E27FC236}">
                  <a16:creationId xmlns:a16="http://schemas.microsoft.com/office/drawing/2014/main" id="{86D9070F-2EE4-0A99-52BE-119D3DEA0AC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20" name="Group 20">
            <a:extLst>
              <a:ext uri="{FF2B5EF4-FFF2-40B4-BE49-F238E27FC236}">
                <a16:creationId xmlns:a16="http://schemas.microsoft.com/office/drawing/2014/main" id="{7A9997F8-FF19-700D-A8EC-9661854D27CD}"/>
              </a:ext>
            </a:extLst>
          </p:cNvPr>
          <p:cNvGrpSpPr/>
          <p:nvPr/>
        </p:nvGrpSpPr>
        <p:grpSpPr>
          <a:xfrm>
            <a:off x="-320056" y="604334"/>
            <a:ext cx="1348756" cy="1348756"/>
            <a:chOff x="0" y="0"/>
            <a:chExt cx="6350000" cy="6350000"/>
          </a:xfrm>
        </p:grpSpPr>
        <p:sp>
          <p:nvSpPr>
            <p:cNvPr id="21" name="Freeform 21">
              <a:extLst>
                <a:ext uri="{FF2B5EF4-FFF2-40B4-BE49-F238E27FC236}">
                  <a16:creationId xmlns:a16="http://schemas.microsoft.com/office/drawing/2014/main" id="{79E0C131-12D6-AF28-83CA-940CF861819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22" name="Freeform 22">
            <a:extLst>
              <a:ext uri="{FF2B5EF4-FFF2-40B4-BE49-F238E27FC236}">
                <a16:creationId xmlns:a16="http://schemas.microsoft.com/office/drawing/2014/main" id="{BF3A76CA-9B79-B8AE-4F18-283920FAA37D}"/>
              </a:ext>
            </a:extLst>
          </p:cNvPr>
          <p:cNvSpPr/>
          <p:nvPr/>
        </p:nvSpPr>
        <p:spPr>
          <a:xfrm rot="-2120230">
            <a:off x="16952690" y="6143167"/>
            <a:ext cx="1741778" cy="1804951"/>
          </a:xfrm>
          <a:custGeom>
            <a:avLst/>
            <a:gdLst/>
            <a:ahLst/>
            <a:cxnLst/>
            <a:rect l="l" t="t" r="r" b="b"/>
            <a:pathLst>
              <a:path w="1741778" h="1804951">
                <a:moveTo>
                  <a:pt x="0" y="0"/>
                </a:moveTo>
                <a:lnTo>
                  <a:pt x="1741778" y="0"/>
                </a:lnTo>
                <a:lnTo>
                  <a:pt x="1741778" y="1804951"/>
                </a:lnTo>
                <a:lnTo>
                  <a:pt x="0" y="1804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a:extLst>
              <a:ext uri="{FF2B5EF4-FFF2-40B4-BE49-F238E27FC236}">
                <a16:creationId xmlns:a16="http://schemas.microsoft.com/office/drawing/2014/main" id="{5ADA7A1D-3BE3-010C-C47B-5CC39D02DA30}"/>
              </a:ext>
            </a:extLst>
          </p:cNvPr>
          <p:cNvSpPr txBox="1"/>
          <p:nvPr/>
        </p:nvSpPr>
        <p:spPr>
          <a:xfrm>
            <a:off x="3946162" y="812768"/>
            <a:ext cx="10279451" cy="859210"/>
          </a:xfrm>
          <a:prstGeom prst="rect">
            <a:avLst/>
          </a:prstGeom>
        </p:spPr>
        <p:txBody>
          <a:bodyPr lIns="0" tIns="0" rIns="0" bIns="0" rtlCol="0" anchor="t">
            <a:spAutoFit/>
          </a:bodyPr>
          <a:lstStyle/>
          <a:p>
            <a:pPr algn="ctr">
              <a:lnSpc>
                <a:spcPts val="6720"/>
              </a:lnSpc>
            </a:pPr>
            <a:r>
              <a:rPr lang="en-US" sz="5600" spc="560" dirty="0">
                <a:solidFill>
                  <a:srgbClr val="04345C"/>
                </a:solidFill>
                <a:latin typeface="Glacial Indifference Bold"/>
              </a:rPr>
              <a:t>FUTURE ENHANCEMENTS</a:t>
            </a:r>
          </a:p>
        </p:txBody>
      </p:sp>
      <p:sp>
        <p:nvSpPr>
          <p:cNvPr id="25" name="TextBox 25">
            <a:extLst>
              <a:ext uri="{FF2B5EF4-FFF2-40B4-BE49-F238E27FC236}">
                <a16:creationId xmlns:a16="http://schemas.microsoft.com/office/drawing/2014/main" id="{11084337-9A49-AB9E-8314-BCE38B38EDC0}"/>
              </a:ext>
            </a:extLst>
          </p:cNvPr>
          <p:cNvSpPr txBox="1"/>
          <p:nvPr/>
        </p:nvSpPr>
        <p:spPr>
          <a:xfrm>
            <a:off x="3061885" y="2001440"/>
            <a:ext cx="13951325" cy="7037824"/>
          </a:xfrm>
          <a:prstGeom prst="rect">
            <a:avLst/>
          </a:prstGeom>
        </p:spPr>
        <p:txBody>
          <a:bodyPr wrap="square" lIns="0" tIns="0" rIns="0" bIns="0" rtlCol="0" anchor="t">
            <a:spAutoFit/>
          </a:bodyPr>
          <a:lstStyle/>
          <a:p>
            <a:pPr marL="457200" lvl="0" indent="-457200" algn="just">
              <a:lnSpc>
                <a:spcPct val="150000"/>
              </a:lnSpc>
              <a:spcAft>
                <a:spcPts val="0"/>
              </a:spcAft>
              <a:buFont typeface="Arial" panose="020B0604020202020204" pitchFamily="34" charset="0"/>
              <a:buChar char="•"/>
              <a:tabLst>
                <a:tab pos="228600" algn="l"/>
                <a:tab pos="457200" algn="l"/>
              </a:tabLst>
            </a:pPr>
            <a:r>
              <a:rPr lang="en-US" sz="2800" b="1" dirty="0"/>
              <a:t>Unit Conversion</a:t>
            </a:r>
            <a:r>
              <a:rPr lang="en-US" sz="2800" dirty="0"/>
              <a:t>: Add support for converting between different units (e.g., length, weight, temperature, volume) to expand the calculator’s functionality beyond mathematical operations.</a:t>
            </a:r>
            <a:r>
              <a:rPr lang="en-US" sz="2800" b="1" dirty="0"/>
              <a:t> </a:t>
            </a:r>
          </a:p>
          <a:p>
            <a:pPr marL="457200" lvl="0" indent="-457200" algn="just">
              <a:lnSpc>
                <a:spcPct val="150000"/>
              </a:lnSpc>
              <a:spcAft>
                <a:spcPts val="0"/>
              </a:spcAft>
              <a:buFont typeface="Arial" panose="020B0604020202020204" pitchFamily="34" charset="0"/>
              <a:buChar char="•"/>
              <a:tabLst>
                <a:tab pos="228600" algn="l"/>
                <a:tab pos="457200" algn="l"/>
              </a:tabLst>
            </a:pPr>
            <a:r>
              <a:rPr lang="en-US" sz="2800" b="1" dirty="0"/>
              <a:t>Graph Plotting</a:t>
            </a:r>
            <a:r>
              <a:rPr lang="en-US" sz="2800" dirty="0"/>
              <a:t>: Introduce a graphing feature to visualize functions, making the calculator a powerful tool for students and professionals in fields such as mathematics, physics, and engineering.</a:t>
            </a:r>
            <a:r>
              <a:rPr lang="en-US" sz="2800" b="1" dirty="0"/>
              <a:t> </a:t>
            </a:r>
          </a:p>
          <a:p>
            <a:pPr marL="457200" lvl="0" indent="-457200" algn="just">
              <a:lnSpc>
                <a:spcPct val="150000"/>
              </a:lnSpc>
              <a:spcAft>
                <a:spcPts val="0"/>
              </a:spcAft>
              <a:buFont typeface="Arial" panose="020B0604020202020204" pitchFamily="34" charset="0"/>
              <a:buChar char="•"/>
              <a:tabLst>
                <a:tab pos="228600" algn="l"/>
                <a:tab pos="457200" algn="l"/>
              </a:tabLst>
            </a:pPr>
            <a:r>
              <a:rPr lang="en-US" sz="2800" b="1" dirty="0"/>
              <a:t>History and Memory Functions</a:t>
            </a:r>
            <a:r>
              <a:rPr lang="en-US" sz="2800" dirty="0"/>
              <a:t>: Allow users to view a history of their calculations and store frequently used results or constants for quick access.</a:t>
            </a:r>
          </a:p>
          <a:p>
            <a:pPr marL="457200" indent="-457200" algn="just">
              <a:lnSpc>
                <a:spcPct val="150000"/>
              </a:lnSpc>
              <a:buFont typeface="Arial" panose="020B0604020202020204" pitchFamily="34" charset="0"/>
              <a:buChar char="•"/>
              <a:tabLst>
                <a:tab pos="228600" algn="l"/>
                <a:tab pos="457200" algn="l"/>
              </a:tabLst>
            </a:pPr>
            <a:r>
              <a:rPr lang="en-US" sz="2800" b="1" dirty="0"/>
              <a:t>Voice Input</a:t>
            </a:r>
            <a:r>
              <a:rPr lang="en-US" sz="2800" dirty="0"/>
              <a:t>: Integrate voice recognition functionality to enable users to dictate mathematical expressions, improving accessibility and ease of use.</a:t>
            </a:r>
          </a:p>
          <a:p>
            <a:pPr marL="342900" lvl="0" indent="-342900" algn="just">
              <a:lnSpc>
                <a:spcPct val="150000"/>
              </a:lnSpc>
              <a:spcAft>
                <a:spcPts val="0"/>
              </a:spcAft>
              <a:tabLst>
                <a:tab pos="228600" algn="l"/>
                <a:tab pos="457200" algn="l"/>
              </a:tabLst>
            </a:pPr>
            <a:endParaRPr lang="en-IN" sz="2800" dirty="0">
              <a:solidFill>
                <a:srgbClr val="04345C"/>
              </a:solidFill>
              <a:latin typeface="Glacial Indifference" panose="020B0604020202020204" charset="0"/>
            </a:endParaRPr>
          </a:p>
        </p:txBody>
      </p:sp>
      <p:grpSp>
        <p:nvGrpSpPr>
          <p:cNvPr id="28" name="Group 28">
            <a:extLst>
              <a:ext uri="{FF2B5EF4-FFF2-40B4-BE49-F238E27FC236}">
                <a16:creationId xmlns:a16="http://schemas.microsoft.com/office/drawing/2014/main" id="{B9E0A635-346E-996D-9E34-C01EC6122281}"/>
              </a:ext>
            </a:extLst>
          </p:cNvPr>
          <p:cNvGrpSpPr/>
          <p:nvPr/>
        </p:nvGrpSpPr>
        <p:grpSpPr>
          <a:xfrm>
            <a:off x="2656750" y="7007543"/>
            <a:ext cx="257154" cy="257154"/>
            <a:chOff x="0" y="0"/>
            <a:chExt cx="6350000" cy="6350000"/>
          </a:xfrm>
        </p:grpSpPr>
        <p:sp>
          <p:nvSpPr>
            <p:cNvPr id="29" name="Freeform 29">
              <a:extLst>
                <a:ext uri="{FF2B5EF4-FFF2-40B4-BE49-F238E27FC236}">
                  <a16:creationId xmlns:a16="http://schemas.microsoft.com/office/drawing/2014/main" id="{B2544469-7BF5-5D9C-480D-A9535C8E893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2" name="Group 32">
            <a:extLst>
              <a:ext uri="{FF2B5EF4-FFF2-40B4-BE49-F238E27FC236}">
                <a16:creationId xmlns:a16="http://schemas.microsoft.com/office/drawing/2014/main" id="{48AAAA44-B335-9381-7A2E-B2AC9142419C}"/>
              </a:ext>
            </a:extLst>
          </p:cNvPr>
          <p:cNvGrpSpPr/>
          <p:nvPr/>
        </p:nvGrpSpPr>
        <p:grpSpPr>
          <a:xfrm>
            <a:off x="2647225" y="7969547"/>
            <a:ext cx="257154" cy="257154"/>
            <a:chOff x="0" y="0"/>
            <a:chExt cx="6350000" cy="6350000"/>
          </a:xfrm>
        </p:grpSpPr>
        <p:sp>
          <p:nvSpPr>
            <p:cNvPr id="33" name="Freeform 33">
              <a:extLst>
                <a:ext uri="{FF2B5EF4-FFF2-40B4-BE49-F238E27FC236}">
                  <a16:creationId xmlns:a16="http://schemas.microsoft.com/office/drawing/2014/main" id="{C8C70CE4-A74F-F151-C8BE-EF71C7FE4D9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5" name="Group 35">
            <a:extLst>
              <a:ext uri="{FF2B5EF4-FFF2-40B4-BE49-F238E27FC236}">
                <a16:creationId xmlns:a16="http://schemas.microsoft.com/office/drawing/2014/main" id="{F5E24036-F4D8-D4EB-3324-B20CE9CD3516}"/>
              </a:ext>
            </a:extLst>
          </p:cNvPr>
          <p:cNvGrpSpPr/>
          <p:nvPr/>
        </p:nvGrpSpPr>
        <p:grpSpPr>
          <a:xfrm>
            <a:off x="2666275" y="8905409"/>
            <a:ext cx="257154" cy="257154"/>
            <a:chOff x="0" y="0"/>
            <a:chExt cx="6350000" cy="6350000"/>
          </a:xfrm>
        </p:grpSpPr>
        <p:sp>
          <p:nvSpPr>
            <p:cNvPr id="36" name="Freeform 36">
              <a:extLst>
                <a:ext uri="{FF2B5EF4-FFF2-40B4-BE49-F238E27FC236}">
                  <a16:creationId xmlns:a16="http://schemas.microsoft.com/office/drawing/2014/main" id="{A302A443-2675-61C2-3EDC-2C1BCD93256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Tree>
    <p:extLst>
      <p:ext uri="{BB962C8B-B14F-4D97-AF65-F5344CB8AC3E}">
        <p14:creationId xmlns:p14="http://schemas.microsoft.com/office/powerpoint/2010/main" val="316288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a:extLst>
            <a:ext uri="{FF2B5EF4-FFF2-40B4-BE49-F238E27FC236}">
              <a16:creationId xmlns:a16="http://schemas.microsoft.com/office/drawing/2014/main" id="{53A6EEBC-83D6-9448-8296-72187DB5B71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28279A0-41EC-997D-DC8E-2124235FBA00}"/>
              </a:ext>
            </a:extLst>
          </p:cNvPr>
          <p:cNvSpPr/>
          <p:nvPr/>
        </p:nvSpPr>
        <p:spPr>
          <a:xfrm rot="-8898611">
            <a:off x="8208102" y="4949976"/>
            <a:ext cx="7230953" cy="7493216"/>
          </a:xfrm>
          <a:custGeom>
            <a:avLst/>
            <a:gdLst/>
            <a:ahLst/>
            <a:cxnLst/>
            <a:rect l="l" t="t" r="r" b="b"/>
            <a:pathLst>
              <a:path w="7230953" h="7493216">
                <a:moveTo>
                  <a:pt x="0" y="0"/>
                </a:moveTo>
                <a:lnTo>
                  <a:pt x="7230953" y="0"/>
                </a:lnTo>
                <a:lnTo>
                  <a:pt x="7230953" y="7493215"/>
                </a:lnTo>
                <a:lnTo>
                  <a:pt x="0" y="749321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FE0297D-F814-9CC6-2CAF-BDD43253DDD9}"/>
              </a:ext>
            </a:extLst>
          </p:cNvPr>
          <p:cNvSpPr/>
          <p:nvPr/>
        </p:nvSpPr>
        <p:spPr>
          <a:xfrm rot="-5688114">
            <a:off x="8680042" y="-2874535"/>
            <a:ext cx="9491370" cy="9835617"/>
          </a:xfrm>
          <a:custGeom>
            <a:avLst/>
            <a:gdLst/>
            <a:ahLst/>
            <a:cxnLst/>
            <a:rect l="l" t="t" r="r" b="b"/>
            <a:pathLst>
              <a:path w="9491370" h="9835617">
                <a:moveTo>
                  <a:pt x="0" y="0"/>
                </a:moveTo>
                <a:lnTo>
                  <a:pt x="9491370" y="0"/>
                </a:lnTo>
                <a:lnTo>
                  <a:pt x="9491370" y="9835617"/>
                </a:lnTo>
                <a:lnTo>
                  <a:pt x="0" y="9835617"/>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53ACC2A5-370A-3671-E929-78E9130A261B}"/>
              </a:ext>
            </a:extLst>
          </p:cNvPr>
          <p:cNvSpPr/>
          <p:nvPr/>
        </p:nvSpPr>
        <p:spPr>
          <a:xfrm rot="-7912599">
            <a:off x="266502" y="-2618939"/>
            <a:ext cx="8668733" cy="8983143"/>
          </a:xfrm>
          <a:custGeom>
            <a:avLst/>
            <a:gdLst/>
            <a:ahLst/>
            <a:cxnLst/>
            <a:rect l="l" t="t" r="r" b="b"/>
            <a:pathLst>
              <a:path w="8668733" h="8983143">
                <a:moveTo>
                  <a:pt x="0" y="0"/>
                </a:moveTo>
                <a:lnTo>
                  <a:pt x="8668733" y="0"/>
                </a:lnTo>
                <a:lnTo>
                  <a:pt x="8668733" y="8983143"/>
                </a:lnTo>
                <a:lnTo>
                  <a:pt x="0" y="8983143"/>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7EAE2682-BF0F-0723-C3C1-9A87A6FCB921}"/>
              </a:ext>
            </a:extLst>
          </p:cNvPr>
          <p:cNvSpPr/>
          <p:nvPr/>
        </p:nvSpPr>
        <p:spPr>
          <a:xfrm rot="4750356">
            <a:off x="2316769" y="3410501"/>
            <a:ext cx="6917083" cy="7167962"/>
          </a:xfrm>
          <a:custGeom>
            <a:avLst/>
            <a:gdLst/>
            <a:ahLst/>
            <a:cxnLst/>
            <a:rect l="l" t="t" r="r" b="b"/>
            <a:pathLst>
              <a:path w="6917083" h="7167962">
                <a:moveTo>
                  <a:pt x="0" y="0"/>
                </a:moveTo>
                <a:lnTo>
                  <a:pt x="6917084" y="0"/>
                </a:lnTo>
                <a:lnTo>
                  <a:pt x="6917084" y="7167962"/>
                </a:lnTo>
                <a:lnTo>
                  <a:pt x="0" y="716796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69AB682C-080F-2A11-D6F2-1A966C96E21B}"/>
              </a:ext>
            </a:extLst>
          </p:cNvPr>
          <p:cNvGrpSpPr/>
          <p:nvPr/>
        </p:nvGrpSpPr>
        <p:grpSpPr>
          <a:xfrm>
            <a:off x="2794852" y="2166923"/>
            <a:ext cx="3448537" cy="1172984"/>
            <a:chOff x="0" y="0"/>
            <a:chExt cx="4598049" cy="1563979"/>
          </a:xfrm>
        </p:grpSpPr>
        <p:sp>
          <p:nvSpPr>
            <p:cNvPr id="7" name="TextBox 7">
              <a:extLst>
                <a:ext uri="{FF2B5EF4-FFF2-40B4-BE49-F238E27FC236}">
                  <a16:creationId xmlns:a16="http://schemas.microsoft.com/office/drawing/2014/main" id="{AB8DFCB5-1CD6-1BDC-DD97-631532EEFBEC}"/>
                </a:ext>
              </a:extLst>
            </p:cNvPr>
            <p:cNvSpPr txBox="1"/>
            <p:nvPr/>
          </p:nvSpPr>
          <p:spPr>
            <a:xfrm>
              <a:off x="0" y="0"/>
              <a:ext cx="4598049" cy="755302"/>
            </a:xfrm>
            <a:prstGeom prst="rect">
              <a:avLst/>
            </a:prstGeom>
          </p:spPr>
          <p:txBody>
            <a:bodyPr lIns="0" tIns="0" rIns="0" bIns="0" rtlCol="0" anchor="t">
              <a:spAutoFit/>
            </a:bodyPr>
            <a:lstStyle/>
            <a:p>
              <a:pPr algn="ctr">
                <a:lnSpc>
                  <a:spcPts val="4567"/>
                </a:lnSpc>
              </a:pPr>
              <a:endParaRPr/>
            </a:p>
          </p:txBody>
        </p:sp>
        <p:sp>
          <p:nvSpPr>
            <p:cNvPr id="8" name="TextBox 8">
              <a:extLst>
                <a:ext uri="{FF2B5EF4-FFF2-40B4-BE49-F238E27FC236}">
                  <a16:creationId xmlns:a16="http://schemas.microsoft.com/office/drawing/2014/main" id="{A535B10B-2C03-0B55-43CA-1B83C4BDBA56}"/>
                </a:ext>
              </a:extLst>
            </p:cNvPr>
            <p:cNvSpPr txBox="1"/>
            <p:nvPr/>
          </p:nvSpPr>
          <p:spPr>
            <a:xfrm>
              <a:off x="0" y="938129"/>
              <a:ext cx="4598049" cy="625850"/>
            </a:xfrm>
            <a:prstGeom prst="rect">
              <a:avLst/>
            </a:prstGeom>
          </p:spPr>
          <p:txBody>
            <a:bodyPr lIns="0" tIns="0" rIns="0" bIns="0" rtlCol="0" anchor="t">
              <a:spAutoFit/>
            </a:bodyPr>
            <a:lstStyle/>
            <a:p>
              <a:pPr algn="ctr">
                <a:lnSpc>
                  <a:spcPts val="4123"/>
                </a:lnSpc>
              </a:pPr>
              <a:endParaRPr/>
            </a:p>
          </p:txBody>
        </p:sp>
      </p:grpSp>
      <p:grpSp>
        <p:nvGrpSpPr>
          <p:cNvPr id="9" name="Group 9">
            <a:extLst>
              <a:ext uri="{FF2B5EF4-FFF2-40B4-BE49-F238E27FC236}">
                <a16:creationId xmlns:a16="http://schemas.microsoft.com/office/drawing/2014/main" id="{1ECC61FE-9BA2-F9F1-BB01-3C656B69A44A}"/>
              </a:ext>
            </a:extLst>
          </p:cNvPr>
          <p:cNvGrpSpPr/>
          <p:nvPr/>
        </p:nvGrpSpPr>
        <p:grpSpPr>
          <a:xfrm>
            <a:off x="17259300" y="8462486"/>
            <a:ext cx="571500" cy="571500"/>
            <a:chOff x="0" y="0"/>
            <a:chExt cx="6350000" cy="6350000"/>
          </a:xfrm>
        </p:grpSpPr>
        <p:sp>
          <p:nvSpPr>
            <p:cNvPr id="10" name="Freeform 10">
              <a:extLst>
                <a:ext uri="{FF2B5EF4-FFF2-40B4-BE49-F238E27FC236}">
                  <a16:creationId xmlns:a16="http://schemas.microsoft.com/office/drawing/2014/main" id="{B57AA6D9-09F3-8451-440E-540DF0A5CC0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1" name="AutoShape 11">
            <a:extLst>
              <a:ext uri="{FF2B5EF4-FFF2-40B4-BE49-F238E27FC236}">
                <a16:creationId xmlns:a16="http://schemas.microsoft.com/office/drawing/2014/main" id="{43725847-25D6-414E-9047-85A05365B63C}"/>
              </a:ext>
            </a:extLst>
          </p:cNvPr>
          <p:cNvSpPr/>
          <p:nvPr/>
        </p:nvSpPr>
        <p:spPr>
          <a:xfrm>
            <a:off x="2756752" y="-419100"/>
            <a:ext cx="38100" cy="10706100"/>
          </a:xfrm>
          <a:prstGeom prst="rect">
            <a:avLst/>
          </a:prstGeom>
          <a:solidFill>
            <a:srgbClr val="E2EDF1"/>
          </a:solidFill>
        </p:spPr>
      </p:sp>
      <p:grpSp>
        <p:nvGrpSpPr>
          <p:cNvPr id="12" name="Group 12">
            <a:extLst>
              <a:ext uri="{FF2B5EF4-FFF2-40B4-BE49-F238E27FC236}">
                <a16:creationId xmlns:a16="http://schemas.microsoft.com/office/drawing/2014/main" id="{EA2166B6-812F-078A-8575-D16C2B70A455}"/>
              </a:ext>
            </a:extLst>
          </p:cNvPr>
          <p:cNvGrpSpPr/>
          <p:nvPr/>
        </p:nvGrpSpPr>
        <p:grpSpPr>
          <a:xfrm>
            <a:off x="2628175" y="2407218"/>
            <a:ext cx="257154" cy="257154"/>
            <a:chOff x="0" y="0"/>
            <a:chExt cx="6350000" cy="6350000"/>
          </a:xfrm>
        </p:grpSpPr>
        <p:sp>
          <p:nvSpPr>
            <p:cNvPr id="13" name="Freeform 13">
              <a:extLst>
                <a:ext uri="{FF2B5EF4-FFF2-40B4-BE49-F238E27FC236}">
                  <a16:creationId xmlns:a16="http://schemas.microsoft.com/office/drawing/2014/main" id="{EC2C9AE2-9042-CEC1-7B65-3A740648386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4" name="Group 14">
            <a:extLst>
              <a:ext uri="{FF2B5EF4-FFF2-40B4-BE49-F238E27FC236}">
                <a16:creationId xmlns:a16="http://schemas.microsoft.com/office/drawing/2014/main" id="{2BBD708A-4862-5B0A-6505-D3E53A39C3A3}"/>
              </a:ext>
            </a:extLst>
          </p:cNvPr>
          <p:cNvGrpSpPr/>
          <p:nvPr/>
        </p:nvGrpSpPr>
        <p:grpSpPr>
          <a:xfrm>
            <a:off x="2628175" y="3609295"/>
            <a:ext cx="257154" cy="257154"/>
            <a:chOff x="0" y="0"/>
            <a:chExt cx="6350000" cy="6350000"/>
          </a:xfrm>
        </p:grpSpPr>
        <p:sp>
          <p:nvSpPr>
            <p:cNvPr id="15" name="Freeform 15">
              <a:extLst>
                <a:ext uri="{FF2B5EF4-FFF2-40B4-BE49-F238E27FC236}">
                  <a16:creationId xmlns:a16="http://schemas.microsoft.com/office/drawing/2014/main" id="{24B8D763-FC68-2B07-1E2C-2E4F6B0071F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6" name="Group 16">
            <a:extLst>
              <a:ext uri="{FF2B5EF4-FFF2-40B4-BE49-F238E27FC236}">
                <a16:creationId xmlns:a16="http://schemas.microsoft.com/office/drawing/2014/main" id="{9BECA6E4-797D-6CFD-D164-604A40BD614C}"/>
              </a:ext>
            </a:extLst>
          </p:cNvPr>
          <p:cNvGrpSpPr/>
          <p:nvPr/>
        </p:nvGrpSpPr>
        <p:grpSpPr>
          <a:xfrm>
            <a:off x="2666275" y="4917213"/>
            <a:ext cx="257154" cy="257154"/>
            <a:chOff x="0" y="0"/>
            <a:chExt cx="6350000" cy="6350000"/>
          </a:xfrm>
        </p:grpSpPr>
        <p:sp>
          <p:nvSpPr>
            <p:cNvPr id="17" name="Freeform 17">
              <a:extLst>
                <a:ext uri="{FF2B5EF4-FFF2-40B4-BE49-F238E27FC236}">
                  <a16:creationId xmlns:a16="http://schemas.microsoft.com/office/drawing/2014/main" id="{77147614-8633-B834-DBA2-BC50FCE09945}"/>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8" name="Group 18">
            <a:extLst>
              <a:ext uri="{FF2B5EF4-FFF2-40B4-BE49-F238E27FC236}">
                <a16:creationId xmlns:a16="http://schemas.microsoft.com/office/drawing/2014/main" id="{32E76477-A43A-4682-CC4D-05F0EDD3522C}"/>
              </a:ext>
            </a:extLst>
          </p:cNvPr>
          <p:cNvGrpSpPr/>
          <p:nvPr/>
        </p:nvGrpSpPr>
        <p:grpSpPr>
          <a:xfrm>
            <a:off x="2666275" y="5945040"/>
            <a:ext cx="257154" cy="257154"/>
            <a:chOff x="0" y="0"/>
            <a:chExt cx="6350000" cy="6350000"/>
          </a:xfrm>
        </p:grpSpPr>
        <p:sp>
          <p:nvSpPr>
            <p:cNvPr id="19" name="Freeform 19">
              <a:extLst>
                <a:ext uri="{FF2B5EF4-FFF2-40B4-BE49-F238E27FC236}">
                  <a16:creationId xmlns:a16="http://schemas.microsoft.com/office/drawing/2014/main" id="{D6B3FE87-34DB-1245-84B4-A4C54D7EF95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20" name="Group 20">
            <a:extLst>
              <a:ext uri="{FF2B5EF4-FFF2-40B4-BE49-F238E27FC236}">
                <a16:creationId xmlns:a16="http://schemas.microsoft.com/office/drawing/2014/main" id="{B864ED9F-0A19-1C55-1D64-B41DA4A35460}"/>
              </a:ext>
            </a:extLst>
          </p:cNvPr>
          <p:cNvGrpSpPr/>
          <p:nvPr/>
        </p:nvGrpSpPr>
        <p:grpSpPr>
          <a:xfrm>
            <a:off x="-320056" y="604334"/>
            <a:ext cx="1348756" cy="1348756"/>
            <a:chOff x="0" y="0"/>
            <a:chExt cx="6350000" cy="6350000"/>
          </a:xfrm>
        </p:grpSpPr>
        <p:sp>
          <p:nvSpPr>
            <p:cNvPr id="21" name="Freeform 21">
              <a:extLst>
                <a:ext uri="{FF2B5EF4-FFF2-40B4-BE49-F238E27FC236}">
                  <a16:creationId xmlns:a16="http://schemas.microsoft.com/office/drawing/2014/main" id="{00A3DBA1-9020-FF16-D658-F5A4B58277C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22" name="Freeform 22">
            <a:extLst>
              <a:ext uri="{FF2B5EF4-FFF2-40B4-BE49-F238E27FC236}">
                <a16:creationId xmlns:a16="http://schemas.microsoft.com/office/drawing/2014/main" id="{E43DDE49-75C7-1267-085E-8EF055E40312}"/>
              </a:ext>
            </a:extLst>
          </p:cNvPr>
          <p:cNvSpPr/>
          <p:nvPr/>
        </p:nvSpPr>
        <p:spPr>
          <a:xfrm rot="-2120230">
            <a:off x="16952690" y="6143167"/>
            <a:ext cx="1741778" cy="1804951"/>
          </a:xfrm>
          <a:custGeom>
            <a:avLst/>
            <a:gdLst/>
            <a:ahLst/>
            <a:cxnLst/>
            <a:rect l="l" t="t" r="r" b="b"/>
            <a:pathLst>
              <a:path w="1741778" h="1804951">
                <a:moveTo>
                  <a:pt x="0" y="0"/>
                </a:moveTo>
                <a:lnTo>
                  <a:pt x="1741778" y="0"/>
                </a:lnTo>
                <a:lnTo>
                  <a:pt x="1741778" y="1804951"/>
                </a:lnTo>
                <a:lnTo>
                  <a:pt x="0" y="1804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a:extLst>
              <a:ext uri="{FF2B5EF4-FFF2-40B4-BE49-F238E27FC236}">
                <a16:creationId xmlns:a16="http://schemas.microsoft.com/office/drawing/2014/main" id="{E81D05FC-3D47-741E-B4ED-D26CC5D7065D}"/>
              </a:ext>
            </a:extLst>
          </p:cNvPr>
          <p:cNvSpPr txBox="1"/>
          <p:nvPr/>
        </p:nvSpPr>
        <p:spPr>
          <a:xfrm>
            <a:off x="3946162" y="812768"/>
            <a:ext cx="10279451" cy="859210"/>
          </a:xfrm>
          <a:prstGeom prst="rect">
            <a:avLst/>
          </a:prstGeom>
        </p:spPr>
        <p:txBody>
          <a:bodyPr lIns="0" tIns="0" rIns="0" bIns="0" rtlCol="0" anchor="t">
            <a:spAutoFit/>
          </a:bodyPr>
          <a:lstStyle/>
          <a:p>
            <a:pPr algn="ctr">
              <a:lnSpc>
                <a:spcPts val="6720"/>
              </a:lnSpc>
            </a:pPr>
            <a:r>
              <a:rPr lang="en-US" sz="5600" spc="560" dirty="0">
                <a:solidFill>
                  <a:srgbClr val="04345C"/>
                </a:solidFill>
                <a:latin typeface="Glacial Indifference Bold"/>
              </a:rPr>
              <a:t>REFERENCES</a:t>
            </a:r>
          </a:p>
        </p:txBody>
      </p:sp>
      <p:sp>
        <p:nvSpPr>
          <p:cNvPr id="25" name="TextBox 25">
            <a:extLst>
              <a:ext uri="{FF2B5EF4-FFF2-40B4-BE49-F238E27FC236}">
                <a16:creationId xmlns:a16="http://schemas.microsoft.com/office/drawing/2014/main" id="{EBA7593E-45E3-20D1-21FE-939F54326DCB}"/>
              </a:ext>
            </a:extLst>
          </p:cNvPr>
          <p:cNvSpPr txBox="1"/>
          <p:nvPr/>
        </p:nvSpPr>
        <p:spPr>
          <a:xfrm>
            <a:off x="2966281" y="1735704"/>
            <a:ext cx="13951325" cy="8330486"/>
          </a:xfrm>
          <a:prstGeom prst="rect">
            <a:avLst/>
          </a:prstGeom>
        </p:spPr>
        <p:txBody>
          <a:bodyPr wrap="square" lIns="0" tIns="0" rIns="0" bIns="0" rtlCol="0" anchor="t">
            <a:spAutoFit/>
          </a:bodyPr>
          <a:lstStyle/>
          <a:p>
            <a:pPr marL="514350" lvl="0" indent="-514350" algn="just">
              <a:lnSpc>
                <a:spcPct val="150000"/>
              </a:lnSpc>
              <a:spcAft>
                <a:spcPts val="0"/>
              </a:spcAft>
              <a:buFont typeface="+mj-lt"/>
              <a:buAutoNum type="arabicPeriod"/>
              <a:tabLst>
                <a:tab pos="228600" algn="l"/>
                <a:tab pos="457200" algn="l"/>
              </a:tabLst>
            </a:pPr>
            <a:r>
              <a:rPr lang="en-US" sz="2800" b="1" dirty="0"/>
              <a:t>Don't Make Me Think - </a:t>
            </a:r>
            <a:r>
              <a:rPr lang="en-US" sz="2800" dirty="0"/>
              <a:t>This book by Steve Krug introduces intuitive design principles, focusing on simplicity and user-friendliness, which are crucial for an easy-to-navigate calculator layout.</a:t>
            </a:r>
          </a:p>
          <a:p>
            <a:pPr marL="514350" lvl="0" indent="-514350" algn="just">
              <a:lnSpc>
                <a:spcPct val="150000"/>
              </a:lnSpc>
              <a:spcAft>
                <a:spcPts val="0"/>
              </a:spcAft>
              <a:buFont typeface="+mj-lt"/>
              <a:buAutoNum type="arabicPeriod"/>
              <a:tabLst>
                <a:tab pos="228600" algn="l"/>
                <a:tab pos="457200" algn="l"/>
              </a:tabLst>
            </a:pPr>
            <a:r>
              <a:rPr lang="en-US" sz="2800" b="1" dirty="0"/>
              <a:t>CSS: The Missing Manual - </a:t>
            </a:r>
            <a:r>
              <a:rPr lang="en-US" sz="2800" dirty="0"/>
              <a:t>This guide explains CSS styling techniques, making it easier to create a responsive and visually appealing calculator interface across different screen sizes</a:t>
            </a:r>
            <a:r>
              <a:rPr lang="en-US" sz="2800" b="1" dirty="0"/>
              <a:t>.</a:t>
            </a:r>
          </a:p>
          <a:p>
            <a:pPr marL="514350" lvl="0" indent="-514350" algn="just">
              <a:lnSpc>
                <a:spcPct val="150000"/>
              </a:lnSpc>
              <a:spcAft>
                <a:spcPts val="0"/>
              </a:spcAft>
              <a:buFont typeface="+mj-lt"/>
              <a:buAutoNum type="arabicPeriod"/>
              <a:tabLst>
                <a:tab pos="228600" algn="l"/>
                <a:tab pos="457200" algn="l"/>
              </a:tabLst>
            </a:pPr>
            <a:r>
              <a:rPr lang="en-US" sz="2800" b="1" dirty="0"/>
              <a:t>The Art of Scientific Computing: </a:t>
            </a:r>
            <a:r>
              <a:rPr lang="en-US" sz="2800" dirty="0"/>
              <a:t>This resource details algorithms for mathematical functions like trigonometric calculations and logarithmic functions, essential for scientific calculators.</a:t>
            </a:r>
          </a:p>
          <a:p>
            <a:pPr marL="514350" indent="-514350" algn="just">
              <a:lnSpc>
                <a:spcPct val="150000"/>
              </a:lnSpc>
              <a:buFont typeface="+mj-lt"/>
              <a:buAutoNum type="arabicPeriod"/>
              <a:tabLst>
                <a:tab pos="228600" algn="l"/>
                <a:tab pos="457200" algn="l"/>
              </a:tabLst>
            </a:pPr>
            <a:r>
              <a:rPr lang="en-US" sz="2800" b="1" dirty="0"/>
              <a:t>IEEE Standard for Floating-Point Arithmetic - </a:t>
            </a:r>
            <a:r>
              <a:rPr lang="en-US" sz="2800" dirty="0"/>
              <a:t>IEEE 754 standards offer guidelines for floating-point calculations, ensuring accurate results in scientific calculators, especially for complex computations.</a:t>
            </a:r>
          </a:p>
          <a:p>
            <a:pPr marL="514350" indent="-514350" algn="just">
              <a:lnSpc>
                <a:spcPct val="150000"/>
              </a:lnSpc>
              <a:buFont typeface="+mj-lt"/>
              <a:buAutoNum type="arabicPeriod"/>
              <a:tabLst>
                <a:tab pos="228600" algn="l"/>
                <a:tab pos="457200" algn="l"/>
              </a:tabLst>
            </a:pPr>
            <a:r>
              <a:rPr lang="en-US" sz="2800" b="1" dirty="0"/>
              <a:t>Web Accessibility Initiative (WAI) - </a:t>
            </a:r>
            <a:r>
              <a:rPr lang="en-US" sz="2800" dirty="0"/>
              <a:t>This resource provides accessibility standards that help make the calculator interface usable for people with disabilities, ensuring inclusive design.</a:t>
            </a:r>
          </a:p>
          <a:p>
            <a:pPr marL="342900" lvl="0" indent="-342900" algn="just">
              <a:lnSpc>
                <a:spcPct val="150000"/>
              </a:lnSpc>
              <a:spcAft>
                <a:spcPts val="0"/>
              </a:spcAft>
              <a:tabLst>
                <a:tab pos="228600" algn="l"/>
                <a:tab pos="457200" algn="l"/>
              </a:tabLst>
            </a:pPr>
            <a:endParaRPr lang="en-IN" sz="2800" dirty="0">
              <a:solidFill>
                <a:srgbClr val="04345C"/>
              </a:solidFill>
              <a:latin typeface="Glacial Indifference" panose="020B0604020202020204" charset="0"/>
            </a:endParaRPr>
          </a:p>
        </p:txBody>
      </p:sp>
      <p:grpSp>
        <p:nvGrpSpPr>
          <p:cNvPr id="28" name="Group 28">
            <a:extLst>
              <a:ext uri="{FF2B5EF4-FFF2-40B4-BE49-F238E27FC236}">
                <a16:creationId xmlns:a16="http://schemas.microsoft.com/office/drawing/2014/main" id="{AFA74B28-6F31-0407-686D-2121F4F4F42F}"/>
              </a:ext>
            </a:extLst>
          </p:cNvPr>
          <p:cNvGrpSpPr/>
          <p:nvPr/>
        </p:nvGrpSpPr>
        <p:grpSpPr>
          <a:xfrm>
            <a:off x="2656750" y="7007543"/>
            <a:ext cx="257154" cy="257154"/>
            <a:chOff x="0" y="0"/>
            <a:chExt cx="6350000" cy="6350000"/>
          </a:xfrm>
        </p:grpSpPr>
        <p:sp>
          <p:nvSpPr>
            <p:cNvPr id="29" name="Freeform 29">
              <a:extLst>
                <a:ext uri="{FF2B5EF4-FFF2-40B4-BE49-F238E27FC236}">
                  <a16:creationId xmlns:a16="http://schemas.microsoft.com/office/drawing/2014/main" id="{D4F03E54-845D-D8F0-B438-2E1C5EA0FD4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2" name="Group 32">
            <a:extLst>
              <a:ext uri="{FF2B5EF4-FFF2-40B4-BE49-F238E27FC236}">
                <a16:creationId xmlns:a16="http://schemas.microsoft.com/office/drawing/2014/main" id="{6BD885AC-1A7E-903B-75AE-C5E1CC03C132}"/>
              </a:ext>
            </a:extLst>
          </p:cNvPr>
          <p:cNvGrpSpPr/>
          <p:nvPr/>
        </p:nvGrpSpPr>
        <p:grpSpPr>
          <a:xfrm>
            <a:off x="2647225" y="7969547"/>
            <a:ext cx="257154" cy="257154"/>
            <a:chOff x="0" y="0"/>
            <a:chExt cx="6350000" cy="6350000"/>
          </a:xfrm>
        </p:grpSpPr>
        <p:sp>
          <p:nvSpPr>
            <p:cNvPr id="33" name="Freeform 33">
              <a:extLst>
                <a:ext uri="{FF2B5EF4-FFF2-40B4-BE49-F238E27FC236}">
                  <a16:creationId xmlns:a16="http://schemas.microsoft.com/office/drawing/2014/main" id="{82B6F8C6-A42C-55AF-A8E8-4C388C869F8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5" name="Group 35">
            <a:extLst>
              <a:ext uri="{FF2B5EF4-FFF2-40B4-BE49-F238E27FC236}">
                <a16:creationId xmlns:a16="http://schemas.microsoft.com/office/drawing/2014/main" id="{B9442157-EBC1-C805-4B69-6E6D81A029F6}"/>
              </a:ext>
            </a:extLst>
          </p:cNvPr>
          <p:cNvGrpSpPr/>
          <p:nvPr/>
        </p:nvGrpSpPr>
        <p:grpSpPr>
          <a:xfrm>
            <a:off x="2666275" y="8905409"/>
            <a:ext cx="257154" cy="257154"/>
            <a:chOff x="0" y="0"/>
            <a:chExt cx="6350000" cy="6350000"/>
          </a:xfrm>
        </p:grpSpPr>
        <p:sp>
          <p:nvSpPr>
            <p:cNvPr id="36" name="Freeform 36">
              <a:extLst>
                <a:ext uri="{FF2B5EF4-FFF2-40B4-BE49-F238E27FC236}">
                  <a16:creationId xmlns:a16="http://schemas.microsoft.com/office/drawing/2014/main" id="{2A7846A3-27B1-D10D-BB71-8D30F1567342}"/>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Tree>
    <p:extLst>
      <p:ext uri="{BB962C8B-B14F-4D97-AF65-F5344CB8AC3E}">
        <p14:creationId xmlns:p14="http://schemas.microsoft.com/office/powerpoint/2010/main" val="2006554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TextBox 2"/>
          <p:cNvSpPr txBox="1"/>
          <p:nvPr/>
        </p:nvSpPr>
        <p:spPr>
          <a:xfrm>
            <a:off x="4004275" y="4803081"/>
            <a:ext cx="10279451" cy="680838"/>
          </a:xfrm>
          <a:prstGeom prst="rect">
            <a:avLst/>
          </a:prstGeom>
        </p:spPr>
        <p:txBody>
          <a:bodyPr lIns="0" tIns="0" rIns="0" bIns="0" rtlCol="0" anchor="t">
            <a:spAutoFit/>
          </a:bodyPr>
          <a:lstStyle/>
          <a:p>
            <a:pPr algn="ctr">
              <a:lnSpc>
                <a:spcPts val="5363"/>
              </a:lnSpc>
            </a:pPr>
            <a:r>
              <a:rPr lang="en-US" sz="4469" spc="446">
                <a:solidFill>
                  <a:srgbClr val="6BD4CD"/>
                </a:solidFill>
                <a:latin typeface="Glacial Indifference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090735" y="936844"/>
            <a:ext cx="9022901" cy="9350156"/>
          </a:xfrm>
          <a:custGeom>
            <a:avLst/>
            <a:gdLst/>
            <a:ahLst/>
            <a:cxnLst/>
            <a:rect l="l" t="t" r="r" b="b"/>
            <a:pathLst>
              <a:path w="9022901" h="9350156">
                <a:moveTo>
                  <a:pt x="0" y="0"/>
                </a:moveTo>
                <a:lnTo>
                  <a:pt x="9022900" y="0"/>
                </a:lnTo>
                <a:lnTo>
                  <a:pt x="9022900" y="9350156"/>
                </a:lnTo>
                <a:lnTo>
                  <a:pt x="0" y="93501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896806">
            <a:off x="8638923" y="1545875"/>
            <a:ext cx="7800016"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r>
              <a:rPr lang="en-US" dirty="0"/>
              <a:t>c</a:t>
            </a:r>
            <a:endParaRPr lang="en-IN" dirty="0"/>
          </a:p>
        </p:txBody>
      </p:sp>
      <p:sp>
        <p:nvSpPr>
          <p:cNvPr id="6" name="Freeform 6"/>
          <p:cNvSpPr/>
          <p:nvPr/>
        </p:nvSpPr>
        <p:spPr>
          <a:xfrm rot="-1327134">
            <a:off x="16601687" y="6719098"/>
            <a:ext cx="1658546" cy="1718700"/>
          </a:xfrm>
          <a:custGeom>
            <a:avLst/>
            <a:gdLst/>
            <a:ahLst/>
            <a:cxnLst/>
            <a:rect l="l" t="t" r="r" b="b"/>
            <a:pathLst>
              <a:path w="1658546" h="1718700">
                <a:moveTo>
                  <a:pt x="0" y="0"/>
                </a:moveTo>
                <a:lnTo>
                  <a:pt x="1658546" y="0"/>
                </a:lnTo>
                <a:lnTo>
                  <a:pt x="1658546" y="1718700"/>
                </a:lnTo>
                <a:lnTo>
                  <a:pt x="0" y="171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152400" y="1028700"/>
            <a:ext cx="1181100" cy="118110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txBody>
            <a:bodyPr/>
            <a:lstStyle/>
            <a:p>
              <a:endParaRPr lang="en-US"/>
            </a:p>
          </p:txBody>
        </p:sp>
      </p:grpSp>
      <p:grpSp>
        <p:nvGrpSpPr>
          <p:cNvPr id="9" name="Group 9"/>
          <p:cNvGrpSpPr/>
          <p:nvPr/>
        </p:nvGrpSpPr>
        <p:grpSpPr>
          <a:xfrm>
            <a:off x="16687800" y="8686800"/>
            <a:ext cx="571500" cy="57150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txBody>
            <a:bodyPr/>
            <a:lstStyle/>
            <a:p>
              <a:endParaRPr lang="en-US"/>
            </a:p>
          </p:txBody>
        </p:sp>
      </p:grpSp>
      <p:sp>
        <p:nvSpPr>
          <p:cNvPr id="12" name="TextBox 12"/>
          <p:cNvSpPr txBox="1"/>
          <p:nvPr/>
        </p:nvSpPr>
        <p:spPr>
          <a:xfrm>
            <a:off x="5917714" y="419101"/>
            <a:ext cx="6693805" cy="807913"/>
          </a:xfrm>
          <a:prstGeom prst="rect">
            <a:avLst/>
          </a:prstGeom>
        </p:spPr>
        <p:txBody>
          <a:bodyPr wrap="square" lIns="0" tIns="0" rIns="0" bIns="0" rtlCol="0" anchor="t">
            <a:spAutoFit/>
          </a:bodyPr>
          <a:lstStyle/>
          <a:p>
            <a:pPr algn="ctr">
              <a:lnSpc>
                <a:spcPts val="6343"/>
              </a:lnSpc>
            </a:pPr>
            <a:r>
              <a:rPr lang="en-US" sz="5286" spc="528" dirty="0">
                <a:solidFill>
                  <a:srgbClr val="04345C"/>
                </a:solidFill>
                <a:latin typeface="Glacial Indifference Bold"/>
              </a:rPr>
              <a:t>CONTENTS</a:t>
            </a:r>
          </a:p>
        </p:txBody>
      </p:sp>
      <p:sp>
        <p:nvSpPr>
          <p:cNvPr id="14" name="Content Placeholder 2">
            <a:extLst>
              <a:ext uri="{FF2B5EF4-FFF2-40B4-BE49-F238E27FC236}">
                <a16:creationId xmlns:a16="http://schemas.microsoft.com/office/drawing/2014/main" id="{BCAE3BFB-6A0B-EB7A-4F14-13C0163B73E6}"/>
              </a:ext>
            </a:extLst>
          </p:cNvPr>
          <p:cNvSpPr txBox="1"/>
          <p:nvPr/>
        </p:nvSpPr>
        <p:spPr>
          <a:xfrm>
            <a:off x="1399125" y="2078857"/>
            <a:ext cx="9459299" cy="778904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indent="-692150">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Abstract</a:t>
            </a:r>
          </a:p>
          <a:p>
            <a:pPr lvl="2" indent="-692150">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Introduction</a:t>
            </a:r>
          </a:p>
          <a:p>
            <a:pPr lvl="2" indent="-692150">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Feature</a:t>
            </a:r>
          </a:p>
          <a:p>
            <a:pPr lvl="2" indent="-692150">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Existing system</a:t>
            </a:r>
          </a:p>
          <a:p>
            <a:pPr lvl="2" indent="-692150">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Proposed system</a:t>
            </a:r>
          </a:p>
          <a:p>
            <a:pPr lvl="2" indent="-692150">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Data flow Diagram</a:t>
            </a:r>
          </a:p>
          <a:p>
            <a:pPr marL="0" indent="0">
              <a:lnSpc>
                <a:spcPct val="150000"/>
              </a:lnSpc>
              <a:buNone/>
            </a:pPr>
            <a:endParaRPr lang="en-US" sz="3000" b="1" dirty="0">
              <a:solidFill>
                <a:srgbClr val="04345C"/>
              </a:solidFill>
              <a:latin typeface="Glacial Indifference" panose="020B0604020202020204"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3EBEED23-2995-AE47-47F4-B63D2F3960D2}"/>
              </a:ext>
            </a:extLst>
          </p:cNvPr>
          <p:cNvSpPr txBox="1"/>
          <p:nvPr/>
        </p:nvSpPr>
        <p:spPr>
          <a:xfrm>
            <a:off x="9764985" y="1600200"/>
            <a:ext cx="8523015" cy="78323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576262" lvl="2" indent="0">
              <a:lnSpc>
                <a:spcPct val="150000"/>
              </a:lnSpc>
              <a:buNone/>
            </a:pPr>
            <a:endParaRPr lang="en-US" sz="3000" b="1" dirty="0">
              <a:solidFill>
                <a:srgbClr val="04345C"/>
              </a:solidFill>
              <a:latin typeface="Glacial Indifference" panose="020B0604020202020204" charset="0"/>
              <a:cs typeface="Times New Roman" panose="02020603050405020304" pitchFamily="18" charset="0"/>
            </a:endParaRPr>
          </a:p>
          <a:p>
            <a:pPr lvl="2" indent="-566738">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System Requirements</a:t>
            </a:r>
          </a:p>
          <a:p>
            <a:pPr lvl="2" indent="-566738">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Module Description</a:t>
            </a:r>
          </a:p>
          <a:p>
            <a:pPr lvl="2" indent="-566738">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Output Screenshot</a:t>
            </a:r>
          </a:p>
          <a:p>
            <a:pPr lvl="2" indent="-566738">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Feature Enhancement</a:t>
            </a:r>
          </a:p>
          <a:p>
            <a:pPr lvl="2" indent="-566738">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Conclusion</a:t>
            </a:r>
          </a:p>
          <a:p>
            <a:pPr lvl="2" indent="-566738">
              <a:lnSpc>
                <a:spcPct val="150000"/>
              </a:lnSpc>
              <a:buFont typeface="Wingdings" panose="05000000000000000000" pitchFamily="2" charset="2"/>
              <a:buChar char="v"/>
            </a:pPr>
            <a:r>
              <a:rPr lang="en-US" sz="3000" b="1" dirty="0">
                <a:solidFill>
                  <a:srgbClr val="04345C"/>
                </a:solidFill>
                <a:latin typeface="Glacial Indifference" panose="020B0604020202020204" charset="0"/>
                <a:cs typeface="Times New Roman" panose="02020603050405020304" pitchFamily="18" charset="0"/>
              </a:rPr>
              <a:t>References</a:t>
            </a:r>
          </a:p>
          <a:p>
            <a:pPr lvl="2" indent="-566738">
              <a:lnSpc>
                <a:spcPct val="150000"/>
              </a:lnSpc>
              <a:buFont typeface="Wingdings" panose="05000000000000000000" pitchFamily="2" charset="2"/>
              <a:buChar char="v"/>
            </a:pPr>
            <a:endParaRPr lang="en-US" sz="3000" b="1" dirty="0">
              <a:solidFill>
                <a:srgbClr val="04345C"/>
              </a:solidFill>
              <a:latin typeface="Glacial Indifference" panose="020B0604020202020204" charset="0"/>
              <a:cs typeface="Times New Roman" panose="02020603050405020304" pitchFamily="18" charset="0"/>
            </a:endParaRPr>
          </a:p>
          <a:p>
            <a:pPr lvl="2" indent="-566738">
              <a:lnSpc>
                <a:spcPct val="150000"/>
              </a:lnSpc>
              <a:buFont typeface="Wingdings" panose="05000000000000000000" pitchFamily="2" charset="2"/>
              <a:buChar char="v"/>
            </a:pPr>
            <a:endParaRPr lang="en-US" sz="3000" b="1" dirty="0">
              <a:solidFill>
                <a:srgbClr val="04345C"/>
              </a:solidFill>
              <a:latin typeface="Glacial Indifference" panose="020B0604020202020204" charset="0"/>
              <a:cs typeface="Times New Roman" panose="02020603050405020304" pitchFamily="18" charset="0"/>
            </a:endParaRPr>
          </a:p>
          <a:p>
            <a:pPr lvl="2" indent="-566738">
              <a:lnSpc>
                <a:spcPct val="150000"/>
              </a:lnSpc>
              <a:buFont typeface="Wingdings" panose="05000000000000000000" pitchFamily="2" charset="2"/>
              <a:buChar char="v"/>
            </a:pPr>
            <a:endParaRPr lang="en-US" sz="3000" b="1" dirty="0">
              <a:solidFill>
                <a:srgbClr val="04345C"/>
              </a:solidFill>
              <a:latin typeface="Glacial Indifference" panose="020B0604020202020204" charset="0"/>
              <a:cs typeface="Times New Roman" panose="02020603050405020304" pitchFamily="18" charset="0"/>
            </a:endParaRPr>
          </a:p>
          <a:p>
            <a:pPr lvl="2" indent="-566738">
              <a:lnSpc>
                <a:spcPct val="150000"/>
              </a:lnSpc>
              <a:buFont typeface="Wingdings" panose="05000000000000000000" pitchFamily="2" charset="2"/>
              <a:buChar char="v"/>
            </a:pPr>
            <a:endParaRPr lang="en-US" sz="3000" b="1" dirty="0">
              <a:solidFill>
                <a:srgbClr val="04345C"/>
              </a:solidFill>
              <a:latin typeface="Glacial Indifference" panose="020B060402020202020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52339" y="9518234"/>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178569" y="266700"/>
            <a:ext cx="17930861" cy="9051603"/>
            <a:chOff x="165624" y="-374265"/>
            <a:chExt cx="23526815" cy="12068803"/>
          </a:xfrm>
        </p:grpSpPr>
        <p:sp>
          <p:nvSpPr>
            <p:cNvPr id="9" name="TextBox 9"/>
            <p:cNvSpPr txBox="1"/>
            <p:nvPr/>
          </p:nvSpPr>
          <p:spPr>
            <a:xfrm>
              <a:off x="380699" y="-374265"/>
              <a:ext cx="22946154" cy="1661451"/>
            </a:xfrm>
            <a:prstGeom prst="rect">
              <a:avLst/>
            </a:prstGeom>
          </p:spPr>
          <p:txBody>
            <a:bodyPr lIns="0" tIns="0" rIns="0" bIns="0" rtlCol="0" anchor="t">
              <a:spAutoFit/>
            </a:bodyPr>
            <a:lstStyle/>
            <a:p>
              <a:pPr>
                <a:lnSpc>
                  <a:spcPts val="9918"/>
                </a:lnSpc>
              </a:pPr>
              <a:r>
                <a:rPr lang="en-US" sz="8265" spc="826" dirty="0">
                  <a:solidFill>
                    <a:srgbClr val="6BD4CD"/>
                  </a:solidFill>
                  <a:latin typeface="Glacial Indifference Bold"/>
                </a:rPr>
                <a:t>ABSTRACT</a:t>
              </a:r>
            </a:p>
          </p:txBody>
        </p:sp>
        <p:sp>
          <p:nvSpPr>
            <p:cNvPr id="10" name="TextBox 10"/>
            <p:cNvSpPr txBox="1"/>
            <p:nvPr/>
          </p:nvSpPr>
          <p:spPr>
            <a:xfrm>
              <a:off x="165624" y="1955120"/>
              <a:ext cx="23526815" cy="9739418"/>
            </a:xfrm>
            <a:prstGeom prst="rect">
              <a:avLst/>
            </a:prstGeom>
          </p:spPr>
          <p:txBody>
            <a:bodyPr wrap="square" lIns="0" tIns="0" rIns="0" bIns="0" rtlCol="0" anchor="t">
              <a:spAutoFit/>
            </a:bodyPr>
            <a:lstStyle/>
            <a:p>
              <a:pPr marL="330623" lvl="1">
                <a:lnSpc>
                  <a:spcPct val="150000"/>
                </a:lnSpc>
              </a:pPr>
              <a:r>
                <a:rPr lang="en-US" sz="3200" dirty="0">
                  <a:solidFill>
                    <a:schemeClr val="accent5">
                      <a:lumMod val="60000"/>
                      <a:lumOff val="40000"/>
                    </a:schemeClr>
                  </a:solidFill>
                  <a:latin typeface="Glacial Indifference" panose="020B0604020202020204" charset="0"/>
                  <a:cs typeface="Times New Roman" panose="02020603050405020304" pitchFamily="18" charset="0"/>
                </a:rPr>
                <a:t>This project focuses on the development of a Scientific Calculator Web Application, providing users with a versatile tool for performing both basic and advanced mathematical operations. The application is designed with a user-friendly interface and incorporates features that enhance usability and responsiveness across devices. It toggles seamlessly between a basic mode with four-column layouts and a scientific mode that displays advanced functions like trigonometric and logarithmic calculations. The implementation leverages HTML, CSS, and JavaScript to create a highly interactive and responsive user interface without any backend dependencies. The scientific mode introduces additional functionalities organized in a user-friendly layout that adapts dynamically to the selected mode. The calculator is lightweight, fully client-side, and can operate effectively across various devices and browsers.</a:t>
              </a:r>
            </a:p>
          </p:txBody>
        </p:sp>
      </p:grpSp>
      <p:sp>
        <p:nvSpPr>
          <p:cNvPr id="11" name="Freeform 11"/>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0" name="Group 10"/>
          <p:cNvGrpSpPr/>
          <p:nvPr/>
        </p:nvGrpSpPr>
        <p:grpSpPr>
          <a:xfrm>
            <a:off x="399385" y="191755"/>
            <a:ext cx="16859915" cy="10068629"/>
            <a:chOff x="0" y="0"/>
            <a:chExt cx="22479886" cy="13424836"/>
          </a:xfrm>
        </p:grpSpPr>
        <p:sp>
          <p:nvSpPr>
            <p:cNvPr id="11" name="TextBox 11"/>
            <p:cNvSpPr txBox="1"/>
            <p:nvPr/>
          </p:nvSpPr>
          <p:spPr>
            <a:xfrm>
              <a:off x="0" y="0"/>
              <a:ext cx="22479886" cy="1435100"/>
            </a:xfrm>
            <a:prstGeom prst="rect">
              <a:avLst/>
            </a:prstGeom>
          </p:spPr>
          <p:txBody>
            <a:bodyPr lIns="0" tIns="0" rIns="0" bIns="0" rtlCol="0" anchor="t">
              <a:spAutoFit/>
            </a:bodyPr>
            <a:lstStyle/>
            <a:p>
              <a:pPr>
                <a:lnSpc>
                  <a:spcPts val="8496"/>
                </a:lnSpc>
              </a:pPr>
              <a:r>
                <a:rPr lang="en-US" sz="7080" spc="708">
                  <a:solidFill>
                    <a:srgbClr val="04345C"/>
                  </a:solidFill>
                  <a:latin typeface="Glacial Indifference Bold"/>
                </a:rPr>
                <a:t>INTRODUCTION</a:t>
              </a:r>
            </a:p>
          </p:txBody>
        </p:sp>
        <p:sp>
          <p:nvSpPr>
            <p:cNvPr id="12" name="TextBox 12"/>
            <p:cNvSpPr txBox="1"/>
            <p:nvPr/>
          </p:nvSpPr>
          <p:spPr>
            <a:xfrm>
              <a:off x="0" y="1748993"/>
              <a:ext cx="22479886" cy="11675843"/>
            </a:xfrm>
            <a:prstGeom prst="rect">
              <a:avLst/>
            </a:prstGeom>
          </p:spPr>
          <p:txBody>
            <a:bodyPr lIns="0" tIns="0" rIns="0" bIns="0" rtlCol="0" anchor="t">
              <a:spAutoFit/>
            </a:bodyPr>
            <a:lstStyle/>
            <a:p>
              <a:pPr marL="608148" lvl="1" indent="-304074" algn="just">
                <a:lnSpc>
                  <a:spcPct val="150000"/>
                </a:lnSpc>
                <a:buFont typeface="Arial"/>
                <a:buChar char="•"/>
              </a:pPr>
              <a:r>
                <a:rPr lang="en-US" sz="3200" dirty="0">
                  <a:solidFill>
                    <a:srgbClr val="04345C"/>
                  </a:solidFill>
                  <a:latin typeface="Glacial Indifference" panose="020B0604020202020204" charset="0"/>
                </a:rPr>
                <a:t>  </a:t>
              </a:r>
              <a:r>
                <a:rPr lang="en-US" sz="3200" dirty="0">
                  <a:solidFill>
                    <a:srgbClr val="04345C"/>
                  </a:solidFill>
                  <a:latin typeface="Glacial Indifference" panose="020B0604020202020204" charset="0"/>
                  <a:ea typeface="Calibri" panose="020F0502020204030204" pitchFamily="34" charset="0"/>
                </a:rPr>
                <a:t>In today's digital age, t</a:t>
              </a:r>
              <a:r>
                <a:rPr lang="en-US" sz="3200" dirty="0">
                  <a:solidFill>
                    <a:srgbClr val="04345C"/>
                  </a:solidFill>
                  <a:latin typeface="Glacial Indifference" panose="020B0604020202020204" charset="0"/>
                </a:rPr>
                <a:t>he need for efficient and reliable computational tools has grown significantly in the modern digital era. A scientific calculator is an essential resource for students, professionals, and researchers, aiding in solving complex mathematical problems quickly and accurately. This project aims to develop a Scientific Calculator Web Application, which offers the functionality of both basic and advanced calculators within a seamless and intuitive interface.</a:t>
              </a:r>
            </a:p>
            <a:p>
              <a:pPr marL="608148" lvl="1" indent="-304074" algn="just">
                <a:lnSpc>
                  <a:spcPct val="150000"/>
                </a:lnSpc>
                <a:buFont typeface="Arial"/>
                <a:buChar char="•"/>
              </a:pPr>
              <a:r>
                <a:rPr lang="en-US" sz="3200" dirty="0">
                  <a:solidFill>
                    <a:srgbClr val="04345C"/>
                  </a:solidFill>
                  <a:latin typeface="Glacial Indifference" panose="020B0604020202020204" charset="0"/>
                </a:rPr>
                <a:t>The application is designed with simplicity and versatility in mind, enabling users to toggle effortlessly between basic and scientific modes. In basic mode, users can perform standard arithmetic operations such as addition, subtraction, multiplication, and division. Switching to scientific mode introduces features like trigonometric functions, logarithms, and exponential calculations, catering to more complex computational needs.</a:t>
              </a:r>
              <a:endParaRPr lang="en-US" sz="3600" dirty="0">
                <a:solidFill>
                  <a:srgbClr val="04345C"/>
                </a:solidFill>
                <a:latin typeface="Glacial Indifference" panose="020B0604020202020204" charset="0"/>
              </a:endParaRPr>
            </a:p>
            <a:p>
              <a:pPr marL="304074" lvl="1" algn="just">
                <a:lnSpc>
                  <a:spcPts val="5525"/>
                </a:lnSpc>
              </a:pPr>
              <a:endParaRPr lang="en-US" sz="3200" dirty="0">
                <a:solidFill>
                  <a:srgbClr val="04345C"/>
                </a:solidFill>
                <a:latin typeface="Glacial Indifference" panose="020B0604020202020204" charset="0"/>
              </a:endParaRPr>
            </a:p>
          </p:txBody>
        </p:sp>
      </p:grpSp>
      <p:sp>
        <p:nvSpPr>
          <p:cNvPr id="13" name="Freeform 13"/>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rot="1314425">
            <a:off x="11016941" y="2480588"/>
            <a:ext cx="9403949" cy="9745025"/>
          </a:xfrm>
          <a:custGeom>
            <a:avLst/>
            <a:gdLst/>
            <a:ahLst/>
            <a:cxnLst/>
            <a:rect l="l" t="t" r="r" b="b"/>
            <a:pathLst>
              <a:path w="9403949" h="9745025">
                <a:moveTo>
                  <a:pt x="0" y="0"/>
                </a:moveTo>
                <a:lnTo>
                  <a:pt x="9403950" y="0"/>
                </a:lnTo>
                <a:lnTo>
                  <a:pt x="9403950" y="9745025"/>
                </a:lnTo>
                <a:lnTo>
                  <a:pt x="0" y="974502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10010836">
            <a:off x="-3311325" y="-3250085"/>
            <a:ext cx="9403949" cy="9745025"/>
          </a:xfrm>
          <a:custGeom>
            <a:avLst/>
            <a:gdLst/>
            <a:ahLst/>
            <a:cxnLst/>
            <a:rect l="l" t="t" r="r" b="b"/>
            <a:pathLst>
              <a:path w="9403949" h="9745025">
                <a:moveTo>
                  <a:pt x="0" y="0"/>
                </a:moveTo>
                <a:lnTo>
                  <a:pt x="9403950" y="0"/>
                </a:lnTo>
                <a:lnTo>
                  <a:pt x="9403950" y="9745025"/>
                </a:lnTo>
                <a:lnTo>
                  <a:pt x="0" y="974502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3343398">
            <a:off x="13743895" y="-2598699"/>
            <a:ext cx="6197943" cy="6422739"/>
          </a:xfrm>
          <a:custGeom>
            <a:avLst/>
            <a:gdLst/>
            <a:ahLst/>
            <a:cxnLst/>
            <a:rect l="l" t="t" r="r" b="b"/>
            <a:pathLst>
              <a:path w="6197943" h="6422739">
                <a:moveTo>
                  <a:pt x="0" y="0"/>
                </a:moveTo>
                <a:lnTo>
                  <a:pt x="6197942" y="0"/>
                </a:lnTo>
                <a:lnTo>
                  <a:pt x="6197942" y="6422738"/>
                </a:lnTo>
                <a:lnTo>
                  <a:pt x="0" y="6422738"/>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7077988">
            <a:off x="-1639595" y="5792955"/>
            <a:ext cx="5037123" cy="5219817"/>
          </a:xfrm>
          <a:custGeom>
            <a:avLst/>
            <a:gdLst/>
            <a:ahLst/>
            <a:cxnLst/>
            <a:rect l="l" t="t" r="r" b="b"/>
            <a:pathLst>
              <a:path w="5037123" h="5219817">
                <a:moveTo>
                  <a:pt x="0" y="0"/>
                </a:moveTo>
                <a:lnTo>
                  <a:pt x="5037123" y="0"/>
                </a:lnTo>
                <a:lnTo>
                  <a:pt x="5037123" y="5219817"/>
                </a:lnTo>
                <a:lnTo>
                  <a:pt x="0" y="5219817"/>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10" name="Freeform 10"/>
          <p:cNvSpPr/>
          <p:nvPr/>
        </p:nvSpPr>
        <p:spPr>
          <a:xfrm>
            <a:off x="4574167" y="5849063"/>
            <a:ext cx="643767" cy="669517"/>
          </a:xfrm>
          <a:custGeom>
            <a:avLst/>
            <a:gdLst/>
            <a:ahLst/>
            <a:cxnLst/>
            <a:rect l="l" t="t" r="r" b="b"/>
            <a:pathLst>
              <a:path w="643767" h="669517">
                <a:moveTo>
                  <a:pt x="0" y="0"/>
                </a:moveTo>
                <a:lnTo>
                  <a:pt x="643766" y="0"/>
                </a:lnTo>
                <a:lnTo>
                  <a:pt x="643766" y="669518"/>
                </a:lnTo>
                <a:lnTo>
                  <a:pt x="0" y="6695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982024" y="1999050"/>
            <a:ext cx="1381041" cy="1431131"/>
            <a:chOff x="0" y="0"/>
            <a:chExt cx="1841389" cy="1908175"/>
          </a:xfrm>
        </p:grpSpPr>
        <p:sp>
          <p:nvSpPr>
            <p:cNvPr id="12" name="Freeform 12"/>
            <p:cNvSpPr/>
            <p:nvPr/>
          </p:nvSpPr>
          <p:spPr>
            <a:xfrm>
              <a:off x="0" y="0"/>
              <a:ext cx="1841389" cy="1908175"/>
            </a:xfrm>
            <a:custGeom>
              <a:avLst/>
              <a:gdLst/>
              <a:ahLst/>
              <a:cxnLst/>
              <a:rect l="l" t="t" r="r" b="b"/>
              <a:pathLst>
                <a:path w="1841389" h="1908175">
                  <a:moveTo>
                    <a:pt x="0" y="0"/>
                  </a:moveTo>
                  <a:lnTo>
                    <a:pt x="1841389" y="0"/>
                  </a:lnTo>
                  <a:lnTo>
                    <a:pt x="1841389" y="1908175"/>
                  </a:lnTo>
                  <a:lnTo>
                    <a:pt x="0" y="1908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530999" y="608627"/>
              <a:ext cx="779391" cy="810567"/>
            </a:xfrm>
            <a:custGeom>
              <a:avLst/>
              <a:gdLst/>
              <a:ahLst/>
              <a:cxnLst/>
              <a:rect l="l" t="t" r="r" b="b"/>
              <a:pathLst>
                <a:path w="779391" h="810567">
                  <a:moveTo>
                    <a:pt x="0" y="0"/>
                  </a:moveTo>
                  <a:lnTo>
                    <a:pt x="779391" y="0"/>
                  </a:lnTo>
                  <a:lnTo>
                    <a:pt x="779391" y="810567"/>
                  </a:lnTo>
                  <a:lnTo>
                    <a:pt x="0" y="8105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4" name="Group 14"/>
          <p:cNvGrpSpPr/>
          <p:nvPr/>
        </p:nvGrpSpPr>
        <p:grpSpPr>
          <a:xfrm>
            <a:off x="3842427" y="1954282"/>
            <a:ext cx="13702623" cy="1843803"/>
            <a:chOff x="0" y="-9525"/>
            <a:chExt cx="18270164" cy="2458404"/>
          </a:xfrm>
        </p:grpSpPr>
        <p:sp>
          <p:nvSpPr>
            <p:cNvPr id="15" name="TextBox 15"/>
            <p:cNvSpPr txBox="1"/>
            <p:nvPr/>
          </p:nvSpPr>
          <p:spPr>
            <a:xfrm>
              <a:off x="0" y="-9525"/>
              <a:ext cx="18270164" cy="812188"/>
            </a:xfrm>
            <a:prstGeom prst="rect">
              <a:avLst/>
            </a:prstGeom>
          </p:spPr>
          <p:txBody>
            <a:bodyPr lIns="0" tIns="0" rIns="0" bIns="0" rtlCol="0" anchor="t">
              <a:spAutoFit/>
            </a:bodyPr>
            <a:lstStyle/>
            <a:p>
              <a:pPr>
                <a:lnSpc>
                  <a:spcPts val="5040"/>
                </a:lnSpc>
              </a:pPr>
              <a:r>
                <a:rPr lang="en-US" sz="4000" dirty="0">
                  <a:solidFill>
                    <a:srgbClr val="04345C"/>
                  </a:solidFill>
                  <a:latin typeface="Glacial Indifference Bold" panose="020B0604020202020204" charset="0"/>
                  <a:cs typeface="Times New Roman" panose="02020603050405020304" pitchFamily="18" charset="0"/>
                </a:rPr>
                <a:t>Toggle Between Basic and Scientific Modes</a:t>
              </a:r>
            </a:p>
          </p:txBody>
        </p:sp>
        <p:sp>
          <p:nvSpPr>
            <p:cNvPr id="16" name="TextBox 16"/>
            <p:cNvSpPr txBox="1"/>
            <p:nvPr/>
          </p:nvSpPr>
          <p:spPr>
            <a:xfrm>
              <a:off x="0" y="971551"/>
              <a:ext cx="18270164" cy="1477328"/>
            </a:xfrm>
            <a:prstGeom prst="rect">
              <a:avLst/>
            </a:prstGeom>
          </p:spPr>
          <p:txBody>
            <a:bodyPr lIns="0" tIns="0" rIns="0" bIns="0" rtlCol="0" anchor="t">
              <a:spAutoFit/>
            </a:bodyPr>
            <a:lstStyle/>
            <a:p>
              <a:pPr algn="just">
                <a:spcAft>
                  <a:spcPts val="800"/>
                </a:spcAft>
              </a:pPr>
              <a:r>
                <a:rPr lang="en-US" sz="2400" dirty="0"/>
                <a:t>The calculator provides two modes: Basic and Scientific. Users can switch easily, with basic mode offering arithmetic operations and scientific mode enabling advanced functions like trigonometry and logarithms. Scientific features are displayed in a separate row for clarity and accessibility.</a:t>
              </a:r>
              <a:endParaRPr lang="en-IN" sz="2400" dirty="0">
                <a:solidFill>
                  <a:srgbClr val="04345C"/>
                </a:solidFill>
                <a:latin typeface="Glacial Indifference" panose="020B0604020202020204" charset="0"/>
                <a:ea typeface="Calibri" panose="020F0502020204030204" pitchFamily="34" charset="0"/>
                <a:cs typeface="Times New Roman" panose="02020603050405020304" pitchFamily="18" charset="0"/>
              </a:endParaRPr>
            </a:p>
          </p:txBody>
        </p:sp>
      </p:grpSp>
      <p:sp>
        <p:nvSpPr>
          <p:cNvPr id="18" name="TextBox 18"/>
          <p:cNvSpPr txBox="1"/>
          <p:nvPr/>
        </p:nvSpPr>
        <p:spPr>
          <a:xfrm>
            <a:off x="3842427" y="358696"/>
            <a:ext cx="10279451" cy="670004"/>
          </a:xfrm>
          <a:prstGeom prst="rect">
            <a:avLst/>
          </a:prstGeom>
        </p:spPr>
        <p:txBody>
          <a:bodyPr lIns="0" tIns="0" rIns="0" bIns="0" rtlCol="0" anchor="t">
            <a:spAutoFit/>
          </a:bodyPr>
          <a:lstStyle/>
          <a:p>
            <a:pPr algn="ctr">
              <a:lnSpc>
                <a:spcPts val="5363"/>
              </a:lnSpc>
            </a:pPr>
            <a:r>
              <a:rPr lang="en-US" sz="4469" spc="446" dirty="0">
                <a:solidFill>
                  <a:srgbClr val="04345C"/>
                </a:solidFill>
                <a:latin typeface="Glacial Indifference Bold"/>
              </a:rPr>
              <a:t>FEATURES</a:t>
            </a:r>
          </a:p>
        </p:txBody>
      </p:sp>
      <p:grpSp>
        <p:nvGrpSpPr>
          <p:cNvPr id="19" name="Group 19"/>
          <p:cNvGrpSpPr/>
          <p:nvPr/>
        </p:nvGrpSpPr>
        <p:grpSpPr>
          <a:xfrm>
            <a:off x="1982024" y="4770235"/>
            <a:ext cx="1381041" cy="1431131"/>
            <a:chOff x="0" y="0"/>
            <a:chExt cx="1841389" cy="1908175"/>
          </a:xfrm>
        </p:grpSpPr>
        <p:sp>
          <p:nvSpPr>
            <p:cNvPr id="20" name="Freeform 20"/>
            <p:cNvSpPr/>
            <p:nvPr/>
          </p:nvSpPr>
          <p:spPr>
            <a:xfrm>
              <a:off x="0" y="0"/>
              <a:ext cx="1841389" cy="1908175"/>
            </a:xfrm>
            <a:custGeom>
              <a:avLst/>
              <a:gdLst/>
              <a:ahLst/>
              <a:cxnLst/>
              <a:rect l="l" t="t" r="r" b="b"/>
              <a:pathLst>
                <a:path w="1841389" h="1908175">
                  <a:moveTo>
                    <a:pt x="0" y="0"/>
                  </a:moveTo>
                  <a:lnTo>
                    <a:pt x="1841389" y="0"/>
                  </a:lnTo>
                  <a:lnTo>
                    <a:pt x="1841389" y="1908175"/>
                  </a:lnTo>
                  <a:lnTo>
                    <a:pt x="0" y="1908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530999" y="608627"/>
              <a:ext cx="779391" cy="810567"/>
            </a:xfrm>
            <a:custGeom>
              <a:avLst/>
              <a:gdLst/>
              <a:ahLst/>
              <a:cxnLst/>
              <a:rect l="l" t="t" r="r" b="b"/>
              <a:pathLst>
                <a:path w="779391" h="810567">
                  <a:moveTo>
                    <a:pt x="0" y="0"/>
                  </a:moveTo>
                  <a:lnTo>
                    <a:pt x="779391" y="0"/>
                  </a:lnTo>
                  <a:lnTo>
                    <a:pt x="779391" y="810567"/>
                  </a:lnTo>
                  <a:lnTo>
                    <a:pt x="0" y="8105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22" name="Group 22"/>
          <p:cNvGrpSpPr/>
          <p:nvPr/>
        </p:nvGrpSpPr>
        <p:grpSpPr>
          <a:xfrm>
            <a:off x="1982024" y="7541419"/>
            <a:ext cx="1381041" cy="1431131"/>
            <a:chOff x="0" y="0"/>
            <a:chExt cx="1841389" cy="1908175"/>
          </a:xfrm>
        </p:grpSpPr>
        <p:sp>
          <p:nvSpPr>
            <p:cNvPr id="23" name="Freeform 23"/>
            <p:cNvSpPr/>
            <p:nvPr/>
          </p:nvSpPr>
          <p:spPr>
            <a:xfrm>
              <a:off x="0" y="0"/>
              <a:ext cx="1841389" cy="1908175"/>
            </a:xfrm>
            <a:custGeom>
              <a:avLst/>
              <a:gdLst/>
              <a:ahLst/>
              <a:cxnLst/>
              <a:rect l="l" t="t" r="r" b="b"/>
              <a:pathLst>
                <a:path w="1841389" h="1908175">
                  <a:moveTo>
                    <a:pt x="0" y="0"/>
                  </a:moveTo>
                  <a:lnTo>
                    <a:pt x="1841389" y="0"/>
                  </a:lnTo>
                  <a:lnTo>
                    <a:pt x="1841389" y="1908175"/>
                  </a:lnTo>
                  <a:lnTo>
                    <a:pt x="0" y="19081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530999" y="608627"/>
              <a:ext cx="779391" cy="810567"/>
            </a:xfrm>
            <a:custGeom>
              <a:avLst/>
              <a:gdLst/>
              <a:ahLst/>
              <a:cxnLst/>
              <a:rect l="l" t="t" r="r" b="b"/>
              <a:pathLst>
                <a:path w="779391" h="810567">
                  <a:moveTo>
                    <a:pt x="0" y="0"/>
                  </a:moveTo>
                  <a:lnTo>
                    <a:pt x="779391" y="0"/>
                  </a:lnTo>
                  <a:lnTo>
                    <a:pt x="779391" y="810567"/>
                  </a:lnTo>
                  <a:lnTo>
                    <a:pt x="0" y="8105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25" name="Group 25"/>
          <p:cNvGrpSpPr/>
          <p:nvPr/>
        </p:nvGrpSpPr>
        <p:grpSpPr>
          <a:xfrm>
            <a:off x="3842427" y="7429898"/>
            <a:ext cx="13702623" cy="1843803"/>
            <a:chOff x="0" y="-9525"/>
            <a:chExt cx="18270164" cy="2458404"/>
          </a:xfrm>
        </p:grpSpPr>
        <p:sp>
          <p:nvSpPr>
            <p:cNvPr id="26" name="TextBox 26"/>
            <p:cNvSpPr txBox="1"/>
            <p:nvPr/>
          </p:nvSpPr>
          <p:spPr>
            <a:xfrm>
              <a:off x="0" y="-9525"/>
              <a:ext cx="18270164" cy="854935"/>
            </a:xfrm>
            <a:prstGeom prst="rect">
              <a:avLst/>
            </a:prstGeom>
          </p:spPr>
          <p:txBody>
            <a:bodyPr lIns="0" tIns="0" rIns="0" bIns="0" rtlCol="0" anchor="t">
              <a:spAutoFit/>
            </a:bodyPr>
            <a:lstStyle/>
            <a:p>
              <a:pPr>
                <a:lnSpc>
                  <a:spcPts val="5040"/>
                </a:lnSpc>
              </a:pPr>
              <a:r>
                <a:rPr lang="en-US" sz="4400" dirty="0">
                  <a:solidFill>
                    <a:srgbClr val="04345C"/>
                  </a:solidFill>
                  <a:latin typeface="Glacial Indifference Bold" panose="020B0604020202020204" charset="0"/>
                  <a:cs typeface="Times New Roman" panose="02020603050405020304" pitchFamily="18" charset="0"/>
                </a:rPr>
                <a:t>Theme Customization with Light and Dark Modes</a:t>
              </a:r>
            </a:p>
          </p:txBody>
        </p:sp>
        <p:sp>
          <p:nvSpPr>
            <p:cNvPr id="27" name="TextBox 27"/>
            <p:cNvSpPr txBox="1"/>
            <p:nvPr/>
          </p:nvSpPr>
          <p:spPr>
            <a:xfrm>
              <a:off x="0" y="971551"/>
              <a:ext cx="18270164" cy="1477328"/>
            </a:xfrm>
            <a:prstGeom prst="rect">
              <a:avLst/>
            </a:prstGeom>
          </p:spPr>
          <p:txBody>
            <a:bodyPr lIns="0" tIns="0" rIns="0" bIns="0" rtlCol="0" anchor="t">
              <a:spAutoFit/>
            </a:bodyPr>
            <a:lstStyle/>
            <a:p>
              <a:r>
                <a:rPr lang="en-US" sz="2400" dirty="0"/>
                <a:t>The application offers a toggle for light and dark themes, improving usability in various lighting conditions. The interface updates instantly to match user preferences, providing a visually appealing and personalized experience.</a:t>
              </a:r>
              <a:endParaRPr lang="en-US" sz="2400" dirty="0">
                <a:solidFill>
                  <a:srgbClr val="1D5B78"/>
                </a:solidFill>
                <a:latin typeface="Glacial Indifference"/>
              </a:endParaRPr>
            </a:p>
          </p:txBody>
        </p:sp>
      </p:grpSp>
      <p:grpSp>
        <p:nvGrpSpPr>
          <p:cNvPr id="28" name="Group 28"/>
          <p:cNvGrpSpPr/>
          <p:nvPr/>
        </p:nvGrpSpPr>
        <p:grpSpPr>
          <a:xfrm>
            <a:off x="3842427" y="4707923"/>
            <a:ext cx="13702623" cy="1843804"/>
            <a:chOff x="0" y="-9525"/>
            <a:chExt cx="18270164" cy="2458404"/>
          </a:xfrm>
        </p:grpSpPr>
        <p:sp>
          <p:nvSpPr>
            <p:cNvPr id="29" name="TextBox 29"/>
            <p:cNvSpPr txBox="1"/>
            <p:nvPr/>
          </p:nvSpPr>
          <p:spPr>
            <a:xfrm>
              <a:off x="0" y="-9525"/>
              <a:ext cx="18270164" cy="854934"/>
            </a:xfrm>
            <a:prstGeom prst="rect">
              <a:avLst/>
            </a:prstGeom>
          </p:spPr>
          <p:txBody>
            <a:bodyPr lIns="0" tIns="0" rIns="0" bIns="0" rtlCol="0" anchor="t">
              <a:spAutoFit/>
            </a:bodyPr>
            <a:lstStyle/>
            <a:p>
              <a:pPr>
                <a:lnSpc>
                  <a:spcPts val="5040"/>
                </a:lnSpc>
              </a:pPr>
              <a:r>
                <a:rPr lang="en-IN" sz="4400" dirty="0">
                  <a:solidFill>
                    <a:srgbClr val="04345C"/>
                  </a:solidFill>
                  <a:latin typeface="Glacial Indifference Bold" panose="020B0604020202020204" charset="0"/>
                  <a:cs typeface="Times New Roman" panose="02020603050405020304" pitchFamily="18" charset="0"/>
                </a:rPr>
                <a:t>Dynamic and Responsive Design</a:t>
              </a:r>
              <a:endParaRPr lang="en-US" sz="4400" dirty="0">
                <a:solidFill>
                  <a:srgbClr val="04345C"/>
                </a:solidFill>
                <a:latin typeface="Glacial Indifference Bold" panose="020B0604020202020204" charset="0"/>
                <a:cs typeface="Times New Roman" panose="02020603050405020304" pitchFamily="18" charset="0"/>
              </a:endParaRPr>
            </a:p>
          </p:txBody>
        </p:sp>
        <p:sp>
          <p:nvSpPr>
            <p:cNvPr id="30" name="TextBox 30"/>
            <p:cNvSpPr txBox="1"/>
            <p:nvPr/>
          </p:nvSpPr>
          <p:spPr>
            <a:xfrm>
              <a:off x="0" y="971551"/>
              <a:ext cx="18270164" cy="1477328"/>
            </a:xfrm>
            <a:prstGeom prst="rect">
              <a:avLst/>
            </a:prstGeom>
          </p:spPr>
          <p:txBody>
            <a:bodyPr lIns="0" tIns="0" rIns="0" bIns="0" rtlCol="0" anchor="t">
              <a:spAutoFit/>
            </a:bodyPr>
            <a:lstStyle/>
            <a:p>
              <a:r>
                <a:rPr lang="en-US" sz="2400" dirty="0"/>
                <a:t>The calculator ensures a consistent user experience across devices. Button sizes remain uniform, and the display screen automatically adjusts text size to fit content. The layout adapts dynamically to both basic and scientific modes, enhancing usability.</a:t>
              </a:r>
              <a:endParaRPr lang="en-US" sz="2400" dirty="0">
                <a:solidFill>
                  <a:srgbClr val="1D5B78"/>
                </a:solidFill>
                <a:latin typeface="Glacial Indifference" panose="020B060402020202020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52339" y="9518234"/>
            <a:ext cx="571500" cy="5715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8" name="Group 8"/>
          <p:cNvGrpSpPr/>
          <p:nvPr/>
        </p:nvGrpSpPr>
        <p:grpSpPr>
          <a:xfrm>
            <a:off x="338089" y="653736"/>
            <a:ext cx="17209615" cy="8543662"/>
            <a:chOff x="0" y="-9525"/>
            <a:chExt cx="22946154" cy="11391548"/>
          </a:xfrm>
        </p:grpSpPr>
        <p:sp>
          <p:nvSpPr>
            <p:cNvPr id="9" name="TextBox 9"/>
            <p:cNvSpPr txBox="1"/>
            <p:nvPr/>
          </p:nvSpPr>
          <p:spPr>
            <a:xfrm>
              <a:off x="0" y="-9525"/>
              <a:ext cx="22946154" cy="1661450"/>
            </a:xfrm>
            <a:prstGeom prst="rect">
              <a:avLst/>
            </a:prstGeom>
          </p:spPr>
          <p:txBody>
            <a:bodyPr lIns="0" tIns="0" rIns="0" bIns="0" rtlCol="0" anchor="t">
              <a:spAutoFit/>
            </a:bodyPr>
            <a:lstStyle/>
            <a:p>
              <a:pPr>
                <a:lnSpc>
                  <a:spcPts val="9918"/>
                </a:lnSpc>
              </a:pPr>
              <a:r>
                <a:rPr lang="en-US" sz="8265" spc="826">
                  <a:solidFill>
                    <a:srgbClr val="6BD4CD"/>
                  </a:solidFill>
                  <a:latin typeface="Glacial Indifference Bold"/>
                </a:rPr>
                <a:t>PRODUCT SCOPE</a:t>
              </a:r>
            </a:p>
          </p:txBody>
        </p:sp>
        <p:sp>
          <p:nvSpPr>
            <p:cNvPr id="10" name="TextBox 10"/>
            <p:cNvSpPr txBox="1"/>
            <p:nvPr/>
          </p:nvSpPr>
          <p:spPr>
            <a:xfrm>
              <a:off x="0" y="2037500"/>
              <a:ext cx="22946154" cy="9344523"/>
            </a:xfrm>
            <a:prstGeom prst="rect">
              <a:avLst/>
            </a:prstGeom>
          </p:spPr>
          <p:txBody>
            <a:bodyPr lIns="0" tIns="0" rIns="0" bIns="0" rtlCol="0" anchor="t">
              <a:spAutoFit/>
            </a:bodyPr>
            <a:lstStyle/>
            <a:p>
              <a:pPr marL="571500" indent="-571500">
                <a:buFont typeface="Arial" panose="020B0604020202020204" pitchFamily="34" charset="0"/>
                <a:buChar char="•"/>
              </a:pPr>
              <a:r>
                <a:rPr lang="en-US" sz="3600" dirty="0">
                  <a:solidFill>
                    <a:srgbClr val="6BD4CD"/>
                  </a:solidFill>
                  <a:latin typeface="Glacial Indifference" panose="020B0604020202020204" charset="0"/>
                  <a:cs typeface="Times New Roman" panose="02020603050405020304" pitchFamily="18" charset="0"/>
                </a:rPr>
                <a:t>The Scientific Calculator Web Application is a lightweight, client-side tool designed to deliver accurate mathematical computations through a user-friendly interface. The product is developed with a focus on simplicity, responsiveness, and extensibility, targeting a diverse audience that includes students, educators, professionals, and researchers. </a:t>
              </a:r>
            </a:p>
            <a:p>
              <a:pPr marL="571500" indent="-571500">
                <a:buFont typeface="Arial" panose="020B0604020202020204" pitchFamily="34" charset="0"/>
                <a:buChar char="•"/>
              </a:pPr>
              <a:endParaRPr lang="en-US" sz="3600" dirty="0">
                <a:solidFill>
                  <a:srgbClr val="6BD4CD"/>
                </a:solidFill>
                <a:latin typeface="Glacial Indifference" panose="020B0604020202020204" charset="0"/>
                <a:cs typeface="Times New Roman" panose="02020603050405020304" pitchFamily="18" charset="0"/>
              </a:endParaRPr>
            </a:p>
            <a:p>
              <a:pPr marL="571500" indent="-571500">
                <a:buFont typeface="Arial" panose="020B0604020202020204" pitchFamily="34" charset="0"/>
                <a:buChar char="•"/>
              </a:pPr>
              <a:r>
                <a:rPr lang="en-US" sz="3600" dirty="0">
                  <a:solidFill>
                    <a:srgbClr val="6BD4CD"/>
                  </a:solidFill>
                  <a:latin typeface="Glacial Indifference" panose="020B0604020202020204" charset="0"/>
                  <a:cs typeface="Times New Roman" panose="02020603050405020304" pitchFamily="18" charset="0"/>
                </a:rPr>
                <a:t>The primary goal of the project is to create a flexible web-based calculator capable of handling both basic arithmetic and advanced scientific calculations. The application aims to meet the diverse needs of users, from simple daily math tasks to complex problem-solving requirements.</a:t>
              </a:r>
            </a:p>
            <a:p>
              <a:pPr marL="330623" lvl="1">
                <a:lnSpc>
                  <a:spcPts val="6007"/>
                </a:lnSpc>
              </a:pPr>
              <a:endParaRPr lang="en-IN" sz="3600" dirty="0">
                <a:solidFill>
                  <a:srgbClr val="6BD4CD"/>
                </a:solidFill>
                <a:effectLst/>
                <a:latin typeface="Glacial Indifference" panose="020B0604020202020204" charset="0"/>
                <a:ea typeface="Calibri" panose="020F0502020204030204" pitchFamily="34" charset="0"/>
                <a:cs typeface="Times New Roman" panose="02020603050405020304" pitchFamily="18" charset="0"/>
              </a:endParaRPr>
            </a:p>
            <a:p>
              <a:pPr marL="661245" lvl="1" indent="-330622">
                <a:lnSpc>
                  <a:spcPts val="6007"/>
                </a:lnSpc>
                <a:buFont typeface="Arial"/>
                <a:buChar char="•"/>
              </a:pPr>
              <a:endParaRPr lang="en-US" sz="3600" dirty="0">
                <a:solidFill>
                  <a:srgbClr val="6BD4CD"/>
                </a:solidFill>
                <a:latin typeface="Glacial Indifference" panose="020B0604020202020204" charset="0"/>
              </a:endParaRPr>
            </a:p>
          </p:txBody>
        </p:sp>
      </p:grpSp>
      <p:sp>
        <p:nvSpPr>
          <p:cNvPr id="11" name="Freeform 11"/>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5692641">
            <a:off x="1135641" y="-2506664"/>
            <a:ext cx="14137151" cy="14649897"/>
          </a:xfrm>
          <a:custGeom>
            <a:avLst/>
            <a:gdLst/>
            <a:ahLst/>
            <a:cxnLst/>
            <a:rect l="l" t="t" r="r" b="b"/>
            <a:pathLst>
              <a:path w="14137151" h="14649897">
                <a:moveTo>
                  <a:pt x="0" y="0"/>
                </a:moveTo>
                <a:lnTo>
                  <a:pt x="14137151" y="0"/>
                </a:lnTo>
                <a:lnTo>
                  <a:pt x="14137151" y="14649897"/>
                </a:lnTo>
                <a:lnTo>
                  <a:pt x="0" y="1464989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816729" y="5468715"/>
            <a:ext cx="5328508" cy="5521770"/>
          </a:xfrm>
          <a:custGeom>
            <a:avLst/>
            <a:gdLst/>
            <a:ahLst/>
            <a:cxnLst/>
            <a:rect l="l" t="t" r="r" b="b"/>
            <a:pathLst>
              <a:path w="5328508" h="5521770">
                <a:moveTo>
                  <a:pt x="0" y="0"/>
                </a:moveTo>
                <a:lnTo>
                  <a:pt x="5328508" y="0"/>
                </a:lnTo>
                <a:lnTo>
                  <a:pt x="5328508" y="5521770"/>
                </a:lnTo>
                <a:lnTo>
                  <a:pt x="0" y="552177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Freeform 4"/>
          <p:cNvSpPr/>
          <p:nvPr/>
        </p:nvSpPr>
        <p:spPr>
          <a:xfrm>
            <a:off x="648884" y="8667750"/>
            <a:ext cx="2306858" cy="2390526"/>
          </a:xfrm>
          <a:custGeom>
            <a:avLst/>
            <a:gdLst/>
            <a:ahLst/>
            <a:cxnLst/>
            <a:rect l="l" t="t" r="r" b="b"/>
            <a:pathLst>
              <a:path w="2306858" h="2390526">
                <a:moveTo>
                  <a:pt x="0" y="0"/>
                </a:moveTo>
                <a:lnTo>
                  <a:pt x="2306858" y="0"/>
                </a:lnTo>
                <a:lnTo>
                  <a:pt x="2306858" y="2390526"/>
                </a:lnTo>
                <a:lnTo>
                  <a:pt x="0" y="23905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2700000">
            <a:off x="12967898" y="-2126071"/>
            <a:ext cx="6088708" cy="6309542"/>
          </a:xfrm>
          <a:custGeom>
            <a:avLst/>
            <a:gdLst/>
            <a:ahLst/>
            <a:cxnLst/>
            <a:rect l="l" t="t" r="r" b="b"/>
            <a:pathLst>
              <a:path w="6088708" h="6309542">
                <a:moveTo>
                  <a:pt x="0" y="0"/>
                </a:moveTo>
                <a:lnTo>
                  <a:pt x="6088708" y="0"/>
                </a:lnTo>
                <a:lnTo>
                  <a:pt x="6088708" y="6309542"/>
                </a:lnTo>
                <a:lnTo>
                  <a:pt x="0" y="630954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6" name="Freeform 6"/>
          <p:cNvSpPr/>
          <p:nvPr/>
        </p:nvSpPr>
        <p:spPr>
          <a:xfrm rot="6449029">
            <a:off x="16729013" y="2010975"/>
            <a:ext cx="1828804" cy="1895134"/>
          </a:xfrm>
          <a:custGeom>
            <a:avLst/>
            <a:gdLst/>
            <a:ahLst/>
            <a:cxnLst/>
            <a:rect l="l" t="t" r="r" b="b"/>
            <a:pathLst>
              <a:path w="1828804" h="1895134">
                <a:moveTo>
                  <a:pt x="0" y="0"/>
                </a:moveTo>
                <a:lnTo>
                  <a:pt x="1828804" y="0"/>
                </a:lnTo>
                <a:lnTo>
                  <a:pt x="1828804" y="1895134"/>
                </a:lnTo>
                <a:lnTo>
                  <a:pt x="0" y="18951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6687800" y="1028700"/>
            <a:ext cx="571500" cy="57150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11" name="Group 11"/>
          <p:cNvGrpSpPr/>
          <p:nvPr/>
        </p:nvGrpSpPr>
        <p:grpSpPr>
          <a:xfrm>
            <a:off x="325500" y="688906"/>
            <a:ext cx="17111237" cy="1749693"/>
            <a:chOff x="-1270692" y="171450"/>
            <a:chExt cx="22814982" cy="2332924"/>
          </a:xfrm>
        </p:grpSpPr>
        <p:sp>
          <p:nvSpPr>
            <p:cNvPr id="12" name="TextBox 12"/>
            <p:cNvSpPr txBox="1"/>
            <p:nvPr/>
          </p:nvSpPr>
          <p:spPr>
            <a:xfrm>
              <a:off x="0" y="171450"/>
              <a:ext cx="21544290" cy="1616049"/>
            </a:xfrm>
            <a:prstGeom prst="rect">
              <a:avLst/>
            </a:prstGeom>
          </p:spPr>
          <p:txBody>
            <a:bodyPr lIns="0" tIns="0" rIns="0" bIns="0" rtlCol="0" anchor="t">
              <a:spAutoFit/>
            </a:bodyPr>
            <a:lstStyle/>
            <a:p>
              <a:pPr algn="ctr">
                <a:lnSpc>
                  <a:spcPts val="8799"/>
                </a:lnSpc>
              </a:pPr>
              <a:r>
                <a:rPr lang="en-US" sz="8799" spc="879">
                  <a:solidFill>
                    <a:srgbClr val="6BD4CD"/>
                  </a:solidFill>
                  <a:latin typeface="Glacial Indifference Bold"/>
                </a:rPr>
                <a:t>SYSTEM REQUIREMENTS</a:t>
              </a:r>
            </a:p>
          </p:txBody>
        </p:sp>
        <p:sp>
          <p:nvSpPr>
            <p:cNvPr id="13" name="TextBox 13"/>
            <p:cNvSpPr txBox="1"/>
            <p:nvPr/>
          </p:nvSpPr>
          <p:spPr>
            <a:xfrm>
              <a:off x="-1270692" y="1772854"/>
              <a:ext cx="21544290" cy="731520"/>
            </a:xfrm>
            <a:prstGeom prst="rect">
              <a:avLst/>
            </a:prstGeom>
          </p:spPr>
          <p:txBody>
            <a:bodyPr lIns="0" tIns="0" rIns="0" bIns="0" rtlCol="0" anchor="t">
              <a:spAutoFit/>
            </a:bodyPr>
            <a:lstStyle/>
            <a:p>
              <a:pPr algn="ctr">
                <a:lnSpc>
                  <a:spcPts val="4320"/>
                </a:lnSpc>
              </a:pPr>
              <a:r>
                <a:rPr lang="en-US" sz="3600" spc="359" dirty="0">
                  <a:solidFill>
                    <a:srgbClr val="6BD4CD"/>
                  </a:solidFill>
                  <a:latin typeface="Glacial Indifference"/>
                </a:rPr>
                <a:t>HARDWARE CONFIGURATIONS</a:t>
              </a:r>
            </a:p>
          </p:txBody>
        </p:sp>
      </p:grpSp>
      <p:sp>
        <p:nvSpPr>
          <p:cNvPr id="14" name="TextBox 14"/>
          <p:cNvSpPr txBox="1"/>
          <p:nvPr/>
        </p:nvSpPr>
        <p:spPr>
          <a:xfrm>
            <a:off x="304799" y="5526362"/>
            <a:ext cx="16158218" cy="548640"/>
          </a:xfrm>
          <a:prstGeom prst="rect">
            <a:avLst/>
          </a:prstGeom>
        </p:spPr>
        <p:txBody>
          <a:bodyPr lIns="0" tIns="0" rIns="0" bIns="0" rtlCol="0" anchor="t">
            <a:spAutoFit/>
          </a:bodyPr>
          <a:lstStyle/>
          <a:p>
            <a:pPr algn="ctr">
              <a:lnSpc>
                <a:spcPts val="4320"/>
              </a:lnSpc>
            </a:pPr>
            <a:r>
              <a:rPr lang="en-US" sz="3600" spc="359" dirty="0">
                <a:solidFill>
                  <a:srgbClr val="6BD4CD"/>
                </a:solidFill>
                <a:latin typeface="Glacial Indifference"/>
              </a:rPr>
              <a:t>SOFTWARE CONFIGURATIONS</a:t>
            </a:r>
          </a:p>
        </p:txBody>
      </p:sp>
      <p:sp>
        <p:nvSpPr>
          <p:cNvPr id="17" name="TextBox 15">
            <a:extLst>
              <a:ext uri="{FF2B5EF4-FFF2-40B4-BE49-F238E27FC236}">
                <a16:creationId xmlns:a16="http://schemas.microsoft.com/office/drawing/2014/main" id="{50CF50D8-939E-0A83-94C5-31535FB8C888}"/>
              </a:ext>
            </a:extLst>
          </p:cNvPr>
          <p:cNvSpPr txBox="1"/>
          <p:nvPr/>
        </p:nvSpPr>
        <p:spPr>
          <a:xfrm>
            <a:off x="3874129" y="6256188"/>
            <a:ext cx="13969420" cy="2718693"/>
          </a:xfrm>
          <a:prstGeom prst="rect">
            <a:avLst/>
          </a:prstGeom>
        </p:spPr>
        <p:txBody>
          <a:bodyPr wrap="square" lIns="0" tIns="0" rIns="0" bIns="0" rtlCol="0" anchor="t">
            <a:spAutoFit/>
          </a:bodyPr>
          <a:lstStyle/>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Operating System		:  Cross-Platform Compatibility</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Server side Script		:  HTML, CSS, Bootstrap &amp; JS</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Programming Language		:  JavaScript</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IDE/Workbench			:  VS Code</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Technology			:  </a:t>
            </a:r>
            <a:r>
              <a:rPr lang="en-IN" sz="2000" dirty="0">
                <a:solidFill>
                  <a:schemeClr val="bg1"/>
                </a:solidFill>
                <a:latin typeface="Glacial Indifference" panose="020B0604020202020204" charset="0"/>
                <a:cs typeface="Times New Roman" panose="02020603050405020304" pitchFamily="18" charset="0"/>
              </a:rPr>
              <a:t>Modern JavaScript (ES6+)</a:t>
            </a:r>
            <a:endParaRPr lang="en-US" sz="2000" dirty="0">
              <a:solidFill>
                <a:schemeClr val="bg1"/>
              </a:solidFill>
              <a:latin typeface="Glacial Indifference" panose="020B0604020202020204" charset="0"/>
              <a:cs typeface="Times New Roman" panose="02020603050405020304" pitchFamily="18" charset="0"/>
            </a:endParaRP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Server Deployment		:  </a:t>
            </a:r>
            <a:r>
              <a:rPr lang="en-IN" sz="2000" dirty="0">
                <a:solidFill>
                  <a:schemeClr val="bg1"/>
                </a:solidFill>
                <a:latin typeface="Glacial Indifference" panose="020B0604020202020204" charset="0"/>
                <a:cs typeface="Times New Roman" panose="02020603050405020304" pitchFamily="18" charset="0"/>
              </a:rPr>
              <a:t>Static Hosting (e.g., GitHub Pages, Netlify)</a:t>
            </a:r>
            <a:endParaRPr lang="en-US" sz="2000" dirty="0">
              <a:solidFill>
                <a:schemeClr val="bg1"/>
              </a:solidFill>
              <a:latin typeface="Glacial Indifference" panose="020B0604020202020204" charset="0"/>
              <a:cs typeface="Times New Roman" panose="02020603050405020304" pitchFamily="18" charset="0"/>
            </a:endParaRPr>
          </a:p>
        </p:txBody>
      </p:sp>
      <p:sp>
        <p:nvSpPr>
          <p:cNvPr id="18" name="TextBox 15">
            <a:extLst>
              <a:ext uri="{FF2B5EF4-FFF2-40B4-BE49-F238E27FC236}">
                <a16:creationId xmlns:a16="http://schemas.microsoft.com/office/drawing/2014/main" id="{3B640BDF-E722-8557-290F-AA9DBF1A5F1F}"/>
              </a:ext>
            </a:extLst>
          </p:cNvPr>
          <p:cNvSpPr txBox="1"/>
          <p:nvPr/>
        </p:nvSpPr>
        <p:spPr>
          <a:xfrm>
            <a:off x="4013780" y="2552700"/>
            <a:ext cx="13969420" cy="2718693"/>
          </a:xfrm>
          <a:prstGeom prst="rect">
            <a:avLst/>
          </a:prstGeom>
        </p:spPr>
        <p:txBody>
          <a:bodyPr wrap="square" lIns="0" tIns="0" rIns="0" bIns="0" rtlCol="0" anchor="t">
            <a:spAutoFit/>
          </a:bodyPr>
          <a:lstStyle/>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Processor            	       :  I3/Intel Processor</a:t>
            </a:r>
            <a:endParaRPr lang="en-US" sz="2000" b="1" dirty="0">
              <a:solidFill>
                <a:schemeClr val="bg1"/>
              </a:solidFill>
              <a:latin typeface="Glacial Indifference" panose="020B0604020202020204" charset="0"/>
              <a:cs typeface="Times New Roman" panose="02020603050405020304" pitchFamily="18" charset="0"/>
            </a:endParaRP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RAM                                        :  2GB (min)</a:t>
            </a:r>
            <a:endParaRPr lang="en-US" sz="2000" b="1" dirty="0">
              <a:solidFill>
                <a:schemeClr val="bg1"/>
              </a:solidFill>
              <a:latin typeface="Glacial Indifference" panose="020B0604020202020204" charset="0"/>
              <a:cs typeface="Times New Roman" panose="02020603050405020304" pitchFamily="18" charset="0"/>
            </a:endParaRP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Hard Disk                                :  32 GB</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Key Board                               :  Standard Windows Keyboard</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Mouse                                    :  Two or Three Button Mouse</a:t>
            </a:r>
          </a:p>
          <a:p>
            <a:pPr algn="just">
              <a:lnSpc>
                <a:spcPct val="150000"/>
              </a:lnSpc>
            </a:pPr>
            <a:r>
              <a:rPr lang="en-US" sz="2000" dirty="0">
                <a:solidFill>
                  <a:schemeClr val="bg1"/>
                </a:solidFill>
                <a:latin typeface="Glacial Indifference" panose="020B0604020202020204" charset="0"/>
                <a:cs typeface="Times New Roman" panose="02020603050405020304" pitchFamily="18" charset="0"/>
              </a:rPr>
              <a:t>Monitor                                  :  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2700000">
            <a:off x="15243511" y="-1356315"/>
            <a:ext cx="4603079" cy="4770030"/>
          </a:xfrm>
          <a:custGeom>
            <a:avLst/>
            <a:gdLst/>
            <a:ahLst/>
            <a:cxnLst/>
            <a:rect l="l" t="t" r="r" b="b"/>
            <a:pathLst>
              <a:path w="4603079" h="4770030">
                <a:moveTo>
                  <a:pt x="0" y="0"/>
                </a:moveTo>
                <a:lnTo>
                  <a:pt x="4603078" y="0"/>
                </a:lnTo>
                <a:lnTo>
                  <a:pt x="4603078" y="4770030"/>
                </a:lnTo>
                <a:lnTo>
                  <a:pt x="0" y="477003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5121155">
            <a:off x="-87508" y="124994"/>
            <a:ext cx="9685716" cy="10037012"/>
          </a:xfrm>
          <a:custGeom>
            <a:avLst/>
            <a:gdLst/>
            <a:ahLst/>
            <a:cxnLst/>
            <a:rect l="l" t="t" r="r" b="b"/>
            <a:pathLst>
              <a:path w="9685716" h="10037012">
                <a:moveTo>
                  <a:pt x="0" y="0"/>
                </a:moveTo>
                <a:lnTo>
                  <a:pt x="9685716" y="0"/>
                </a:lnTo>
                <a:lnTo>
                  <a:pt x="9685716" y="10037012"/>
                </a:lnTo>
                <a:lnTo>
                  <a:pt x="0" y="10037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887577">
            <a:off x="-92735" y="5353049"/>
            <a:ext cx="5766719" cy="5975875"/>
          </a:xfrm>
          <a:custGeom>
            <a:avLst/>
            <a:gdLst/>
            <a:ahLst/>
            <a:cxnLst/>
            <a:rect l="l" t="t" r="r" b="b"/>
            <a:pathLst>
              <a:path w="5766719" h="5975875">
                <a:moveTo>
                  <a:pt x="0" y="0"/>
                </a:moveTo>
                <a:lnTo>
                  <a:pt x="5766719" y="0"/>
                </a:lnTo>
                <a:lnTo>
                  <a:pt x="5766719" y="5975874"/>
                </a:lnTo>
                <a:lnTo>
                  <a:pt x="0" y="5975874"/>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5" name="Freeform 5"/>
          <p:cNvSpPr/>
          <p:nvPr/>
        </p:nvSpPr>
        <p:spPr>
          <a:xfrm rot="-8904887">
            <a:off x="8896580" y="1067638"/>
            <a:ext cx="9878514" cy="8955820"/>
          </a:xfrm>
          <a:custGeom>
            <a:avLst/>
            <a:gdLst/>
            <a:ahLst/>
            <a:cxnLst/>
            <a:rect l="l" t="t" r="r" b="b"/>
            <a:pathLst>
              <a:path w="9078721" h="9408001">
                <a:moveTo>
                  <a:pt x="0" y="0"/>
                </a:moveTo>
                <a:lnTo>
                  <a:pt x="9078721" y="0"/>
                </a:lnTo>
                <a:lnTo>
                  <a:pt x="9078721" y="9408002"/>
                </a:lnTo>
                <a:lnTo>
                  <a:pt x="0" y="9408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98061">
            <a:off x="8396950" y="4743298"/>
            <a:ext cx="1976307" cy="800404"/>
          </a:xfrm>
          <a:custGeom>
            <a:avLst/>
            <a:gdLst/>
            <a:ahLst/>
            <a:cxnLst/>
            <a:rect l="l" t="t" r="r" b="b"/>
            <a:pathLst>
              <a:path w="1976307" h="800404">
                <a:moveTo>
                  <a:pt x="0" y="0"/>
                </a:moveTo>
                <a:lnTo>
                  <a:pt x="1976306" y="0"/>
                </a:lnTo>
                <a:lnTo>
                  <a:pt x="1976306" y="800404"/>
                </a:lnTo>
                <a:lnTo>
                  <a:pt x="0" y="8004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320056" y="8324850"/>
            <a:ext cx="1348756" cy="1348756"/>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9" name="Group 9"/>
          <p:cNvGrpSpPr/>
          <p:nvPr/>
        </p:nvGrpSpPr>
        <p:grpSpPr>
          <a:xfrm>
            <a:off x="16973550" y="742950"/>
            <a:ext cx="571500" cy="57150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id="11" name="Group 11"/>
          <p:cNvGrpSpPr/>
          <p:nvPr/>
        </p:nvGrpSpPr>
        <p:grpSpPr>
          <a:xfrm>
            <a:off x="782949" y="2200421"/>
            <a:ext cx="7081908" cy="6232988"/>
            <a:chOff x="0" y="-2281679"/>
            <a:chExt cx="9442545" cy="8310652"/>
          </a:xfrm>
        </p:grpSpPr>
        <p:sp>
          <p:nvSpPr>
            <p:cNvPr id="12" name="TextBox 12"/>
            <p:cNvSpPr txBox="1"/>
            <p:nvPr/>
          </p:nvSpPr>
          <p:spPr>
            <a:xfrm>
              <a:off x="0" y="-2281679"/>
              <a:ext cx="8995369" cy="714375"/>
            </a:xfrm>
            <a:prstGeom prst="rect">
              <a:avLst/>
            </a:prstGeom>
          </p:spPr>
          <p:txBody>
            <a:bodyPr lIns="0" tIns="0" rIns="0" bIns="0" rtlCol="0" anchor="t">
              <a:spAutoFit/>
            </a:bodyPr>
            <a:lstStyle/>
            <a:p>
              <a:pPr algn="ctr">
                <a:lnSpc>
                  <a:spcPts val="4320"/>
                </a:lnSpc>
              </a:pPr>
              <a:r>
                <a:rPr lang="en-US" sz="3600" spc="359" dirty="0">
                  <a:solidFill>
                    <a:srgbClr val="04345C"/>
                  </a:solidFill>
                  <a:latin typeface="Glacial Indifference"/>
                </a:rPr>
                <a:t>EXISTING SYSTEM</a:t>
              </a:r>
            </a:p>
          </p:txBody>
        </p:sp>
        <p:sp>
          <p:nvSpPr>
            <p:cNvPr id="13" name="TextBox 13"/>
            <p:cNvSpPr txBox="1"/>
            <p:nvPr/>
          </p:nvSpPr>
          <p:spPr>
            <a:xfrm>
              <a:off x="447176" y="-1312099"/>
              <a:ext cx="8995369" cy="7341072"/>
            </a:xfrm>
            <a:prstGeom prst="rect">
              <a:avLst/>
            </a:prstGeom>
          </p:spPr>
          <p:txBody>
            <a:bodyPr lIns="0" tIns="0" rIns="0" bIns="0" rtlCol="0" anchor="t">
              <a:spAutoFit/>
            </a:bodyPr>
            <a:lstStyle/>
            <a:p>
              <a:pPr algn="ctr">
                <a:lnSpc>
                  <a:spcPts val="3600"/>
                </a:lnSpc>
              </a:pPr>
              <a:r>
                <a:rPr lang="en-US" sz="2400" dirty="0"/>
                <a:t>The existing system for performing calculations primarily relies on basic calculators or traditional manual methods for simple arithmetic operations. For scientific calculations, users typically depend on standalone scientific calculators, which can be costly and cumbersome. Existing web-based calculators often lack flexibility in switching between basic and scientific modes seamlessly. Furthermore, most applications do not have a responsive user interface, making it difficult to use on various devices. The lack of customization options and modern design further limits user engagement.</a:t>
              </a:r>
              <a:endParaRPr lang="en-IN" sz="2400" dirty="0"/>
            </a:p>
          </p:txBody>
        </p:sp>
      </p:grpSp>
      <p:grpSp>
        <p:nvGrpSpPr>
          <p:cNvPr id="14" name="Group 14"/>
          <p:cNvGrpSpPr/>
          <p:nvPr/>
        </p:nvGrpSpPr>
        <p:grpSpPr>
          <a:xfrm>
            <a:off x="10493025" y="2090530"/>
            <a:ext cx="7080884" cy="6032211"/>
            <a:chOff x="-268981" y="-1818600"/>
            <a:chExt cx="9441178" cy="8042947"/>
          </a:xfrm>
        </p:grpSpPr>
        <p:sp>
          <p:nvSpPr>
            <p:cNvPr id="15" name="TextBox 15"/>
            <p:cNvSpPr txBox="1"/>
            <p:nvPr/>
          </p:nvSpPr>
          <p:spPr>
            <a:xfrm>
              <a:off x="-268981" y="-1818600"/>
              <a:ext cx="9430387" cy="714375"/>
            </a:xfrm>
            <a:prstGeom prst="rect">
              <a:avLst/>
            </a:prstGeom>
          </p:spPr>
          <p:txBody>
            <a:bodyPr lIns="0" tIns="0" rIns="0" bIns="0" rtlCol="0" anchor="t">
              <a:spAutoFit/>
            </a:bodyPr>
            <a:lstStyle/>
            <a:p>
              <a:pPr algn="ctr">
                <a:lnSpc>
                  <a:spcPts val="4320"/>
                </a:lnSpc>
              </a:pPr>
              <a:r>
                <a:rPr lang="en-US" sz="3600" spc="359" dirty="0">
                  <a:solidFill>
                    <a:srgbClr val="04345C"/>
                  </a:solidFill>
                  <a:latin typeface="Glacial Indifference"/>
                </a:rPr>
                <a:t>PROPOSED SYSTEM</a:t>
              </a:r>
            </a:p>
          </p:txBody>
        </p:sp>
        <p:sp>
          <p:nvSpPr>
            <p:cNvPr id="16" name="TextBox 16"/>
            <p:cNvSpPr txBox="1"/>
            <p:nvPr/>
          </p:nvSpPr>
          <p:spPr>
            <a:xfrm>
              <a:off x="-258190" y="-1084661"/>
              <a:ext cx="9430387" cy="7309008"/>
            </a:xfrm>
            <a:prstGeom prst="rect">
              <a:avLst/>
            </a:prstGeom>
          </p:spPr>
          <p:txBody>
            <a:bodyPr lIns="0" tIns="0" rIns="0" bIns="0" rtlCol="0" anchor="t">
              <a:spAutoFit/>
            </a:bodyPr>
            <a:lstStyle/>
            <a:p>
              <a:pPr algn="just">
                <a:lnSpc>
                  <a:spcPct val="150000"/>
                </a:lnSpc>
                <a:spcAft>
                  <a:spcPts val="800"/>
                </a:spcAft>
              </a:pPr>
              <a:r>
                <a:rPr lang="en-US" sz="2400" dirty="0"/>
                <a:t>The proposed system is a responsive, web-based calculator application that combines both basic and scientific functionalities in a single interface. Users can switch seamlessly between basic and scientific calculator modes with a single click. The scientific features are neatly displayed at the top of the interface, ensuring easy access. This system is designed using modern web technologies such as HTML, CSS, JavaScript, and Bootstrap, ensuring a user-friendly and visually appealing interface</a:t>
              </a:r>
              <a:endParaRPr lang="en-IN" sz="2000" dirty="0">
                <a:solidFill>
                  <a:srgbClr val="3B5F80"/>
                </a:solidFill>
                <a:effectLst/>
                <a:latin typeface="Glacial Indifference" panose="020B0604020202020204" charset="0"/>
                <a:ea typeface="Calibri" panose="020F0502020204030204" pitchFamily="34" charset="0"/>
                <a:cs typeface="Times New Roman" panose="02020603050405020304" pitchFamily="18" charset="0"/>
              </a:endParaRPr>
            </a:p>
          </p:txBody>
        </p:sp>
      </p:grpSp>
      <p:sp>
        <p:nvSpPr>
          <p:cNvPr id="17" name="Freeform 17"/>
          <p:cNvSpPr/>
          <p:nvPr/>
        </p:nvSpPr>
        <p:spPr>
          <a:xfrm rot="-5780817">
            <a:off x="15156397" y="-969796"/>
            <a:ext cx="1697903" cy="1759485"/>
          </a:xfrm>
          <a:custGeom>
            <a:avLst/>
            <a:gdLst/>
            <a:ahLst/>
            <a:cxnLst/>
            <a:rect l="l" t="t" r="r" b="b"/>
            <a:pathLst>
              <a:path w="1697903" h="1759485">
                <a:moveTo>
                  <a:pt x="0" y="0"/>
                </a:moveTo>
                <a:lnTo>
                  <a:pt x="1697903" y="0"/>
                </a:lnTo>
                <a:lnTo>
                  <a:pt x="1697903" y="1759485"/>
                </a:lnTo>
                <a:lnTo>
                  <a:pt x="0" y="17594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sp>
        <p:nvSpPr>
          <p:cNvPr id="2" name="Freeform 2"/>
          <p:cNvSpPr/>
          <p:nvPr/>
        </p:nvSpPr>
        <p:spPr>
          <a:xfrm rot="-8898611">
            <a:off x="8208102" y="4949976"/>
            <a:ext cx="7230953" cy="7493216"/>
          </a:xfrm>
          <a:custGeom>
            <a:avLst/>
            <a:gdLst/>
            <a:ahLst/>
            <a:cxnLst/>
            <a:rect l="l" t="t" r="r" b="b"/>
            <a:pathLst>
              <a:path w="7230953" h="7493216">
                <a:moveTo>
                  <a:pt x="0" y="0"/>
                </a:moveTo>
                <a:lnTo>
                  <a:pt x="7230953" y="0"/>
                </a:lnTo>
                <a:lnTo>
                  <a:pt x="7230953" y="7493215"/>
                </a:lnTo>
                <a:lnTo>
                  <a:pt x="0" y="7493215"/>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5688114">
            <a:off x="8244502" y="-2184409"/>
            <a:ext cx="9491370" cy="9835617"/>
          </a:xfrm>
          <a:custGeom>
            <a:avLst/>
            <a:gdLst/>
            <a:ahLst/>
            <a:cxnLst/>
            <a:rect l="l" t="t" r="r" b="b"/>
            <a:pathLst>
              <a:path w="9491370" h="9835617">
                <a:moveTo>
                  <a:pt x="0" y="0"/>
                </a:moveTo>
                <a:lnTo>
                  <a:pt x="9491370" y="0"/>
                </a:lnTo>
                <a:lnTo>
                  <a:pt x="9491370" y="9835617"/>
                </a:lnTo>
                <a:lnTo>
                  <a:pt x="0" y="9835617"/>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7912599">
            <a:off x="266502" y="-2618939"/>
            <a:ext cx="8668733" cy="8983143"/>
          </a:xfrm>
          <a:custGeom>
            <a:avLst/>
            <a:gdLst/>
            <a:ahLst/>
            <a:cxnLst/>
            <a:rect l="l" t="t" r="r" b="b"/>
            <a:pathLst>
              <a:path w="8668733" h="8983143">
                <a:moveTo>
                  <a:pt x="0" y="0"/>
                </a:moveTo>
                <a:lnTo>
                  <a:pt x="8668733" y="0"/>
                </a:lnTo>
                <a:lnTo>
                  <a:pt x="8668733" y="8983143"/>
                </a:lnTo>
                <a:lnTo>
                  <a:pt x="0" y="8983143"/>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5" name="Freeform 5"/>
          <p:cNvSpPr/>
          <p:nvPr/>
        </p:nvSpPr>
        <p:spPr>
          <a:xfrm rot="4750356">
            <a:off x="2316769" y="3410501"/>
            <a:ext cx="6917083" cy="7167962"/>
          </a:xfrm>
          <a:custGeom>
            <a:avLst/>
            <a:gdLst/>
            <a:ahLst/>
            <a:cxnLst/>
            <a:rect l="l" t="t" r="r" b="b"/>
            <a:pathLst>
              <a:path w="6917083" h="7167962">
                <a:moveTo>
                  <a:pt x="0" y="0"/>
                </a:moveTo>
                <a:lnTo>
                  <a:pt x="6917084" y="0"/>
                </a:lnTo>
                <a:lnTo>
                  <a:pt x="6917084" y="7167962"/>
                </a:lnTo>
                <a:lnTo>
                  <a:pt x="0" y="7167962"/>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2794852" y="2166923"/>
            <a:ext cx="3448537" cy="1172984"/>
            <a:chOff x="0" y="0"/>
            <a:chExt cx="4598049" cy="1563979"/>
          </a:xfrm>
        </p:grpSpPr>
        <p:sp>
          <p:nvSpPr>
            <p:cNvPr id="7" name="TextBox 7"/>
            <p:cNvSpPr txBox="1"/>
            <p:nvPr/>
          </p:nvSpPr>
          <p:spPr>
            <a:xfrm>
              <a:off x="0" y="0"/>
              <a:ext cx="4598049" cy="755302"/>
            </a:xfrm>
            <a:prstGeom prst="rect">
              <a:avLst/>
            </a:prstGeom>
          </p:spPr>
          <p:txBody>
            <a:bodyPr lIns="0" tIns="0" rIns="0" bIns="0" rtlCol="0" anchor="t">
              <a:spAutoFit/>
            </a:bodyPr>
            <a:lstStyle/>
            <a:p>
              <a:pPr algn="ctr">
                <a:lnSpc>
                  <a:spcPts val="4567"/>
                </a:lnSpc>
              </a:pPr>
              <a:endParaRPr/>
            </a:p>
          </p:txBody>
        </p:sp>
        <p:sp>
          <p:nvSpPr>
            <p:cNvPr id="8" name="TextBox 8"/>
            <p:cNvSpPr txBox="1"/>
            <p:nvPr/>
          </p:nvSpPr>
          <p:spPr>
            <a:xfrm>
              <a:off x="0" y="938129"/>
              <a:ext cx="4598049" cy="625850"/>
            </a:xfrm>
            <a:prstGeom prst="rect">
              <a:avLst/>
            </a:prstGeom>
          </p:spPr>
          <p:txBody>
            <a:bodyPr lIns="0" tIns="0" rIns="0" bIns="0" rtlCol="0" anchor="t">
              <a:spAutoFit/>
            </a:bodyPr>
            <a:lstStyle/>
            <a:p>
              <a:pPr algn="ctr">
                <a:lnSpc>
                  <a:spcPts val="4123"/>
                </a:lnSpc>
              </a:pPr>
              <a:endParaRPr/>
            </a:p>
          </p:txBody>
        </p:sp>
      </p:grpSp>
      <p:grpSp>
        <p:nvGrpSpPr>
          <p:cNvPr id="9" name="Group 9"/>
          <p:cNvGrpSpPr/>
          <p:nvPr/>
        </p:nvGrpSpPr>
        <p:grpSpPr>
          <a:xfrm>
            <a:off x="17259300" y="8462486"/>
            <a:ext cx="571500" cy="57150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1" name="AutoShape 11"/>
          <p:cNvSpPr/>
          <p:nvPr/>
        </p:nvSpPr>
        <p:spPr>
          <a:xfrm>
            <a:off x="2756752" y="-419100"/>
            <a:ext cx="38100" cy="10706100"/>
          </a:xfrm>
          <a:prstGeom prst="rect">
            <a:avLst/>
          </a:prstGeom>
          <a:solidFill>
            <a:srgbClr val="E2EDF1"/>
          </a:solidFill>
        </p:spPr>
      </p:sp>
      <p:grpSp>
        <p:nvGrpSpPr>
          <p:cNvPr id="12" name="Group 12"/>
          <p:cNvGrpSpPr/>
          <p:nvPr/>
        </p:nvGrpSpPr>
        <p:grpSpPr>
          <a:xfrm>
            <a:off x="2628175" y="2407218"/>
            <a:ext cx="257154" cy="257154"/>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4" name="Group 14"/>
          <p:cNvGrpSpPr/>
          <p:nvPr/>
        </p:nvGrpSpPr>
        <p:grpSpPr>
          <a:xfrm>
            <a:off x="2628175" y="3609295"/>
            <a:ext cx="257154" cy="257154"/>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6" name="Group 16"/>
          <p:cNvGrpSpPr/>
          <p:nvPr/>
        </p:nvGrpSpPr>
        <p:grpSpPr>
          <a:xfrm>
            <a:off x="2666275" y="4917213"/>
            <a:ext cx="257154" cy="257154"/>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18" name="Group 18"/>
          <p:cNvGrpSpPr/>
          <p:nvPr/>
        </p:nvGrpSpPr>
        <p:grpSpPr>
          <a:xfrm>
            <a:off x="2666275" y="5945040"/>
            <a:ext cx="257154" cy="257154"/>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20" name="Group 20"/>
          <p:cNvGrpSpPr/>
          <p:nvPr/>
        </p:nvGrpSpPr>
        <p:grpSpPr>
          <a:xfrm>
            <a:off x="-320056" y="604334"/>
            <a:ext cx="1348756" cy="1348756"/>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22" name="Freeform 22"/>
          <p:cNvSpPr/>
          <p:nvPr/>
        </p:nvSpPr>
        <p:spPr>
          <a:xfrm rot="-2120230">
            <a:off x="16952690" y="6143167"/>
            <a:ext cx="1741778" cy="1804951"/>
          </a:xfrm>
          <a:custGeom>
            <a:avLst/>
            <a:gdLst/>
            <a:ahLst/>
            <a:cxnLst/>
            <a:rect l="l" t="t" r="r" b="b"/>
            <a:pathLst>
              <a:path w="1741778" h="1804951">
                <a:moveTo>
                  <a:pt x="0" y="0"/>
                </a:moveTo>
                <a:lnTo>
                  <a:pt x="1741778" y="0"/>
                </a:lnTo>
                <a:lnTo>
                  <a:pt x="1741778" y="1804951"/>
                </a:lnTo>
                <a:lnTo>
                  <a:pt x="0" y="1804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p:cNvSpPr txBox="1"/>
          <p:nvPr/>
        </p:nvSpPr>
        <p:spPr>
          <a:xfrm>
            <a:off x="3927112" y="203259"/>
            <a:ext cx="10279451" cy="850594"/>
          </a:xfrm>
          <a:prstGeom prst="rect">
            <a:avLst/>
          </a:prstGeom>
        </p:spPr>
        <p:txBody>
          <a:bodyPr lIns="0" tIns="0" rIns="0" bIns="0" rtlCol="0" anchor="t">
            <a:spAutoFit/>
          </a:bodyPr>
          <a:lstStyle/>
          <a:p>
            <a:pPr algn="ctr">
              <a:lnSpc>
                <a:spcPts val="6720"/>
              </a:lnSpc>
            </a:pPr>
            <a:r>
              <a:rPr lang="en-US" sz="5600" spc="560" dirty="0">
                <a:solidFill>
                  <a:srgbClr val="04345C"/>
                </a:solidFill>
                <a:latin typeface="Glacial Indifference Bold"/>
              </a:rPr>
              <a:t>MODULES</a:t>
            </a:r>
          </a:p>
        </p:txBody>
      </p:sp>
      <p:sp>
        <p:nvSpPr>
          <p:cNvPr id="24" name="TextBox 24"/>
          <p:cNvSpPr txBox="1"/>
          <p:nvPr/>
        </p:nvSpPr>
        <p:spPr>
          <a:xfrm>
            <a:off x="2885329" y="1534899"/>
            <a:ext cx="12001245" cy="711733"/>
          </a:xfrm>
          <a:prstGeom prst="rect">
            <a:avLst/>
          </a:prstGeom>
        </p:spPr>
        <p:txBody>
          <a:bodyPr wrap="square" lIns="0" tIns="0" rIns="0" bIns="0" rtlCol="0" anchor="t">
            <a:spAutoFit/>
          </a:bodyPr>
          <a:lstStyle/>
          <a:p>
            <a:pPr>
              <a:lnSpc>
                <a:spcPts val="5759"/>
              </a:lnSpc>
            </a:pPr>
            <a:r>
              <a:rPr lang="en-IN" sz="4800" b="1" kern="100" dirty="0">
                <a:solidFill>
                  <a:srgbClr val="04345C"/>
                </a:solidFill>
                <a:latin typeface="Glacial Indifference" panose="020B0604020202020204" charset="0"/>
                <a:cs typeface="Times New Roman" panose="02020603050405020304" pitchFamily="18" charset="0"/>
              </a:rPr>
              <a:t>Basic Calculator Module:</a:t>
            </a:r>
            <a:endParaRPr lang="en-US" sz="4800" b="1" kern="100" dirty="0">
              <a:solidFill>
                <a:srgbClr val="04345C"/>
              </a:solidFill>
              <a:latin typeface="Glacial Indifference" panose="020B0604020202020204" charset="0"/>
              <a:cs typeface="Times New Roman" panose="02020603050405020304" pitchFamily="18" charset="0"/>
            </a:endParaRPr>
          </a:p>
        </p:txBody>
      </p:sp>
      <p:sp>
        <p:nvSpPr>
          <p:cNvPr id="25" name="TextBox 25"/>
          <p:cNvSpPr txBox="1"/>
          <p:nvPr/>
        </p:nvSpPr>
        <p:spPr>
          <a:xfrm>
            <a:off x="2947939" y="2727679"/>
            <a:ext cx="13951325" cy="5529719"/>
          </a:xfrm>
          <a:prstGeom prst="rect">
            <a:avLst/>
          </a:prstGeom>
        </p:spPr>
        <p:txBody>
          <a:bodyPr wrap="square" lIns="0" tIns="0" rIns="0" bIns="0" rtlCol="0" anchor="t">
            <a:spAutoFit/>
          </a:bodyPr>
          <a:lstStyle/>
          <a:p>
            <a:pPr marL="342900" lvl="0" indent="-342900" algn="just">
              <a:lnSpc>
                <a:spcPct val="150000"/>
              </a:lnSpc>
              <a:spcAft>
                <a:spcPts val="0"/>
              </a:spcAft>
              <a:tabLst>
                <a:tab pos="228600" algn="l"/>
                <a:tab pos="457200" algn="l"/>
              </a:tabLst>
            </a:pPr>
            <a:r>
              <a:rPr lang="en-US" sz="2800" b="1" kern="100" dirty="0">
                <a:solidFill>
                  <a:srgbClr val="04345C"/>
                </a:solidFill>
                <a:latin typeface="Glacial Indifference" panose="020B0604020202020204" charset="0"/>
                <a:cs typeface="Times New Roman" panose="02020603050405020304" pitchFamily="18" charset="0"/>
              </a:rPr>
              <a:t>Description:</a:t>
            </a:r>
            <a:r>
              <a:rPr lang="en-US" sz="2800" dirty="0"/>
              <a:t> </a:t>
            </a:r>
            <a:r>
              <a:rPr lang="en-US" sz="2800" kern="100" dirty="0">
                <a:solidFill>
                  <a:srgbClr val="04345C"/>
                </a:solidFill>
                <a:latin typeface="Glacial Indifference" panose="020B0604020202020204" charset="0"/>
                <a:cs typeface="Times New Roman" panose="02020603050405020304" pitchFamily="18" charset="0"/>
              </a:rPr>
              <a:t>This module is responsible for creating a visually appealing and intuitive user interface for the calculator. It ensures a seamless user experience, enabling users to switch between basic and scientific modes easily.</a:t>
            </a:r>
          </a:p>
          <a:p>
            <a:endParaRPr lang="en-US" sz="2800" b="1" kern="100" dirty="0">
              <a:solidFill>
                <a:srgbClr val="04345C"/>
              </a:solidFill>
              <a:latin typeface="Glacial Indifference" panose="020B0604020202020204" charset="0"/>
              <a:cs typeface="Times New Roman" panose="02020603050405020304" pitchFamily="18" charset="0"/>
            </a:endParaRPr>
          </a:p>
          <a:p>
            <a:r>
              <a:rPr lang="en-US" sz="2800" b="1" kern="100" dirty="0">
                <a:solidFill>
                  <a:srgbClr val="04345C"/>
                </a:solidFill>
                <a:latin typeface="Glacial Indifference" panose="020B0604020202020204" charset="0"/>
                <a:cs typeface="Times New Roman" panose="02020603050405020304" pitchFamily="18" charset="0"/>
              </a:rPr>
              <a:t>Features:</a:t>
            </a:r>
          </a:p>
          <a:p>
            <a:pPr marL="914400" lvl="1" indent="-457200">
              <a:buFont typeface="Arial" panose="020B0604020202020204" pitchFamily="34" charset="0"/>
              <a:buChar char="•"/>
            </a:pPr>
            <a:r>
              <a:rPr lang="en-US" sz="2800" kern="100" dirty="0">
                <a:solidFill>
                  <a:srgbClr val="04345C"/>
                </a:solidFill>
                <a:latin typeface="Glacial Indifference" panose="020B0604020202020204" charset="0"/>
                <a:cs typeface="Times New Roman" panose="02020603050405020304" pitchFamily="18" charset="0"/>
              </a:rPr>
              <a:t>Displays buttons for numeric inputs, operations, and scientific functions.</a:t>
            </a:r>
          </a:p>
          <a:p>
            <a:pPr lvl="1"/>
            <a:endParaRPr lang="en-US" sz="2800" kern="100" dirty="0">
              <a:solidFill>
                <a:srgbClr val="04345C"/>
              </a:solidFill>
              <a:latin typeface="Glacial Indifference" panose="020B0604020202020204" charset="0"/>
              <a:cs typeface="Times New Roman" panose="02020603050405020304" pitchFamily="18" charset="0"/>
            </a:endParaRPr>
          </a:p>
          <a:p>
            <a:pPr marL="914400" lvl="1" indent="-457200">
              <a:buFont typeface="Arial" panose="020B0604020202020204" pitchFamily="34" charset="0"/>
              <a:buChar char="•"/>
            </a:pPr>
            <a:r>
              <a:rPr lang="en-US" sz="2800" kern="100" dirty="0">
                <a:solidFill>
                  <a:srgbClr val="04345C"/>
                </a:solidFill>
                <a:latin typeface="Glacial Indifference" panose="020B0604020202020204" charset="0"/>
                <a:cs typeface="Times New Roman" panose="02020603050405020304" pitchFamily="18" charset="0"/>
              </a:rPr>
              <a:t>Dynamic layout adjustment for 4-column (basic) and 5-column (scientific) modes.</a:t>
            </a:r>
          </a:p>
          <a:p>
            <a:pPr lvl="1"/>
            <a:endParaRPr lang="en-US" sz="2800" kern="100" dirty="0">
              <a:solidFill>
                <a:srgbClr val="04345C"/>
              </a:solidFill>
              <a:latin typeface="Glacial Indifference" panose="020B0604020202020204" charset="0"/>
              <a:cs typeface="Times New Roman" panose="02020603050405020304" pitchFamily="18" charset="0"/>
            </a:endParaRPr>
          </a:p>
          <a:p>
            <a:pPr marL="914400" lvl="1" indent="-457200">
              <a:buFont typeface="Arial" panose="020B0604020202020204" pitchFamily="34" charset="0"/>
              <a:buChar char="•"/>
            </a:pPr>
            <a:r>
              <a:rPr lang="en-US" sz="2800" kern="100" dirty="0">
                <a:solidFill>
                  <a:srgbClr val="04345C"/>
                </a:solidFill>
                <a:latin typeface="Glacial Indifference" panose="020B0604020202020204" charset="0"/>
                <a:cs typeface="Times New Roman" panose="02020603050405020304" pitchFamily="18" charset="0"/>
              </a:rPr>
              <a:t>Responsive design for compatibility with devices of varying screen sizes.</a:t>
            </a:r>
          </a:p>
          <a:p>
            <a:pPr marL="342900" lvl="0" indent="-342900" algn="just">
              <a:lnSpc>
                <a:spcPct val="150000"/>
              </a:lnSpc>
              <a:spcAft>
                <a:spcPts val="0"/>
              </a:spcAft>
              <a:tabLst>
                <a:tab pos="228600" algn="l"/>
                <a:tab pos="457200" algn="l"/>
              </a:tabLst>
            </a:pPr>
            <a:endParaRPr lang="en-IN" sz="2800" dirty="0">
              <a:solidFill>
                <a:srgbClr val="04345C"/>
              </a:solidFill>
              <a:latin typeface="Glacial Indifference" panose="020B0604020202020204" charset="0"/>
            </a:endParaRPr>
          </a:p>
        </p:txBody>
      </p:sp>
      <p:grpSp>
        <p:nvGrpSpPr>
          <p:cNvPr id="28" name="Group 28"/>
          <p:cNvGrpSpPr/>
          <p:nvPr/>
        </p:nvGrpSpPr>
        <p:grpSpPr>
          <a:xfrm>
            <a:off x="2656750" y="7007543"/>
            <a:ext cx="257154" cy="257154"/>
            <a:chOff x="0" y="0"/>
            <a:chExt cx="6350000" cy="6350000"/>
          </a:xfrm>
        </p:grpSpPr>
        <p:sp>
          <p:nvSpPr>
            <p:cNvPr id="29" name="Freeform 2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2" name="Group 32"/>
          <p:cNvGrpSpPr/>
          <p:nvPr/>
        </p:nvGrpSpPr>
        <p:grpSpPr>
          <a:xfrm>
            <a:off x="2647225" y="7969547"/>
            <a:ext cx="257154" cy="257154"/>
            <a:chOff x="0" y="0"/>
            <a:chExt cx="6350000" cy="6350000"/>
          </a:xfrm>
        </p:grpSpPr>
        <p:sp>
          <p:nvSpPr>
            <p:cNvPr id="33" name="Freeform 3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35" name="Group 35"/>
          <p:cNvGrpSpPr/>
          <p:nvPr/>
        </p:nvGrpSpPr>
        <p:grpSpPr>
          <a:xfrm>
            <a:off x="2666275" y="8905409"/>
            <a:ext cx="257154" cy="257154"/>
            <a:chOff x="0" y="0"/>
            <a:chExt cx="6350000" cy="6350000"/>
          </a:xfrm>
        </p:grpSpPr>
        <p:sp>
          <p:nvSpPr>
            <p:cNvPr id="36" name="Freeform 3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1424</Words>
  <Application>Microsoft Office PowerPoint</Application>
  <PresentationFormat>Custom</PresentationFormat>
  <Paragraphs>104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Wingdings</vt:lpstr>
      <vt:lpstr>Arial</vt:lpstr>
      <vt:lpstr>Calibri</vt:lpstr>
      <vt:lpstr>Glacial Indifference Bold</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 (DFD)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Aadhan Navilan</dc:creator>
  <cp:lastModifiedBy>yugi kuppu</cp:lastModifiedBy>
  <cp:revision>30</cp:revision>
  <dcterms:created xsi:type="dcterms:W3CDTF">2006-08-16T00:00:00Z</dcterms:created>
  <dcterms:modified xsi:type="dcterms:W3CDTF">2024-11-23T01:54:42Z</dcterms:modified>
  <dc:identifier>DAF3HU4MsMc</dc:identifier>
</cp:coreProperties>
</file>