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97" r:id="rId3"/>
    <p:sldId id="499" r:id="rId4"/>
    <p:sldId id="507" r:id="rId5"/>
    <p:sldId id="500" r:id="rId6"/>
    <p:sldId id="501" r:id="rId7"/>
    <p:sldId id="508" r:id="rId8"/>
    <p:sldId id="509" r:id="rId9"/>
    <p:sldId id="510" r:id="rId10"/>
    <p:sldId id="269" r:id="rId1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>
      <p:cViewPr varScale="1">
        <p:scale>
          <a:sx n="78" d="100"/>
          <a:sy n="78" d="100"/>
        </p:scale>
        <p:origin x="137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Confident, clear tone)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"Now, let's look at the mathematical foundation behind this phenomenon.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use something called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Metric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which solves Einstein’s equations for a spherical, non-rotating mass like a black hole.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we have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Radius Formula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the gravitational constant, the mass of the black hole, and the speed of light.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radius is extremely important because it defines the 'point of no return' — beyond which, escape is impossible.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Next, to measure how time dilates near a black hole, we use the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Factor Formula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Here, 'r' is the distance from the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center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black hole.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closer you are to the Schwarzschild radius, the slower your time moves compared to someone far away.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r becomes equal to the Schwarzschild radius, time almost freezes!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Finally, we use a simple formula to 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 time spent near the black hole into Earth time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(Show formula here.)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the dilation factor is 0.5, then spending 1 year near the black hole would mean 2 years pass on Earth.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formulas create the basis for our Python code and simulations."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23" y="134716"/>
            <a:ext cx="6481696" cy="93320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79512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86071"/>
              </p:ext>
            </p:extLst>
          </p:nvPr>
        </p:nvGraphicFramePr>
        <p:xfrm>
          <a:off x="1520415" y="3050550"/>
          <a:ext cx="6202488" cy="1515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244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101244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N.Yugesh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8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2301010201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Navdeep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1244790" y="1211992"/>
            <a:ext cx="65673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Time Dilation Around a Black Hole Using Python</a:t>
            </a:r>
            <a:endParaRPr lang="en-IN" sz="2400" b="1" dirty="0">
              <a:solidFill>
                <a:srgbClr val="FF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</a:t>
            </a:r>
            <a:r>
              <a:rPr lang="en-IN" sz="1800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 Rishi Ranjan Kumar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dirty="0"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Dr.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dirty="0"/>
              <a:t>Surabhi Shanker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008" y="176781"/>
            <a:ext cx="56971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Concepts and Background</a:t>
            </a:r>
            <a:endParaRPr lang="en-IN" sz="8000" b="1" dirty="0">
              <a:solidFill>
                <a:srgbClr val="E31E24"/>
              </a:solidFill>
              <a:latin typeface="+mj-lt"/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179512" y="1293834"/>
            <a:ext cx="8784976" cy="5161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Time Dilation?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is a phenomenon where time appears to move slower in stronger gravitational fields.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According to Einstein's General Theory of Relativity, gravity can bend spacetime.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you are near a very massive object, such as a black hole, time for you would pass more slowly compared to someone far away.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 Example: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you were standing close to a black hole, a few minutes for you could mean many years for someone on Earth.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Black Holes and How Time Dilation Works Around Them?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black hole is a region in space where the gravitational pull is so strong that not even light can escape.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boundary around a black hole is known as the "event horizon."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approach a black hole, the strength of the gravitational field increases enormously.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Due to this extreme gravity, time dilation becomes significant: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Closer you get to the black hole, the slower your time flows relative to someone farther away.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event horizon, theoretically, time would stop completely relative to an outside observer.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7" y="176781"/>
            <a:ext cx="46699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Metric</a:t>
            </a:r>
            <a:endParaRPr lang="en-IN" sz="60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90158" y="1435762"/>
            <a:ext cx="8963683" cy="39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Schwarzschild Metric?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Metric is a solution to Einstein's equations for the gravitational field around a non-rotating, spherical mass.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helps us calculate important aspects like the event horizon and time dilation effects.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radius is a critical boundary: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the radius at which the escape velocity equals the speed of light.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 this radius, nothing can escape the black hole.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this metric, we derive the formulas used to calculate time dilation near a black hole.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2865" y="235285"/>
            <a:ext cx="8108951" cy="72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 Foundation (Formulas)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97768" y="1413063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108013" y="1215019"/>
            <a:ext cx="8964486" cy="524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Schwarzschild Radius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Gravitational constant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Mass of the black hole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Speed of light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Schwarzschild radius tells us the "point of no return" — if you cross this radius, you cannot escape the black hole.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must always stay outside this radius for the calculations to be valid.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Dilation Factor Near a Black Hole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 distance from the centre of the black hole.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you move closer to , the dilation factor decreases, meaning time slows down significantly.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factor tells how much slower time runs for an observer near the black hole compared to someone far away.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Earth Equivalent Time Conversion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Formula:</a:t>
            </a: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Explanation: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formula helps us convert "1 year near the black hole" to "X years on Earth."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if dilation factor is 0.5, 1 year near the black hole would equal 2 years on Earth.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Essential for visualizing how drastically time behaves differently around black holes.</a:t>
            </a:r>
          </a:p>
          <a:p>
            <a:pPr>
              <a:buNone/>
            </a:pPr>
            <a:r>
              <a:rPr lang="en-IN" sz="9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Note: More technical derivations and detailed physics concepts will be included in the research paper.</a:t>
            </a:r>
            <a:endParaRPr lang="en-IN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C4CD2E-FFB5-3E81-E958-5D5815F5F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758" y="1490549"/>
            <a:ext cx="632380" cy="217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B52DFA-8BC3-E01C-6270-368237A442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758" y="3442692"/>
            <a:ext cx="1008112" cy="2584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47A6F2-703C-527D-5972-6C28B143EA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58" y="4942941"/>
            <a:ext cx="1048040" cy="25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55"/>
    </mc:Choice>
    <mc:Fallback xmlns="">
      <p:transition spd="slow" advTm="816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230314"/>
            <a:ext cx="6480720" cy="72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Execution and Output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269776" y="728276"/>
            <a:ext cx="8640960" cy="5960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Flow: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inputs mass (in solar masses).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Schwarzschild radius calculated and displayed.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User inputs distance greater than Schwarzschild radius.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BEE04-174F-7ED0-8812-3082166653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20" y="1899013"/>
            <a:ext cx="6744641" cy="781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6F2041-F084-85D6-00E8-6A5581889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720" y="3165738"/>
            <a:ext cx="6458851" cy="10860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67688-6608-71D5-F9F2-256A73051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20" y="4641742"/>
            <a:ext cx="6408712" cy="148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2"/>
    </mc:Choice>
    <mc:Fallback xmlns="">
      <p:transition spd="slow" advTm="8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40EA1A-9B5D-FFCF-A096-DB6CA33EB1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" y="0"/>
            <a:ext cx="9180512" cy="6885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18AD97-AB65-B487-A037-27FCD4C79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E4D-3672-BC8F-7AB2-4A881512C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74638"/>
            <a:ext cx="8229600" cy="4525963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Step 4: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Time dilation factor calculated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Step 5: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Earth time equivalent derived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EADCB-D3CB-ACB1-975D-AE932CF3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54" y="846138"/>
            <a:ext cx="5344271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8F0B2A-E61C-D203-803A-42DC90B12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54" y="2590683"/>
            <a:ext cx="5763429" cy="838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E07DA1-1BF2-DB92-D521-782AFD16EA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4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"/>
    </mc:Choice>
    <mc:Fallback xmlns="">
      <p:transition spd="slow" advTm="303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9399462F-2556-3AAB-F61B-FCEC8E9CBD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" y="0"/>
            <a:ext cx="9180512" cy="68853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C73ED6-EB8E-A6F1-5FD7-E9FAF1BC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" y="116636"/>
            <a:ext cx="9144000" cy="944808"/>
          </a:xfrm>
        </p:spPr>
        <p:txBody>
          <a:bodyPr>
            <a:noAutofit/>
          </a:bodyPr>
          <a:lstStyle/>
          <a:p>
            <a:pPr algn="l"/>
            <a:r>
              <a:rPr lang="en-IN" sz="2800" b="1" dirty="0"/>
              <a:t>Results obtained ( Mathematical Calculations and Graphs)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2994-4C9C-2C2F-73D5-30FC03D60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5318" y="2566383"/>
            <a:ext cx="8229600" cy="33215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494351-462A-C3C5-55B6-8AC94E3C9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844" y="1664821"/>
            <a:ext cx="6506311" cy="3036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1EE066-DAEB-BA8D-1A2A-C3FD54ED68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1D9FF1-ACEB-87FE-6EDE-28B6316FF18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46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BF754204-2FCC-CFB3-0363-0557C9952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0EE145-5C2D-D420-A4A9-ED782C7AA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4" y="2302241"/>
            <a:ext cx="8229600" cy="31732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41046-29B1-54CD-1FC4-93809AA04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1" y="992068"/>
            <a:ext cx="7325747" cy="476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7EE8AA-2BFD-3B1C-80D2-CFA837CA7D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6351</TotalTime>
  <Words>874</Words>
  <Application>Microsoft Office PowerPoint</Application>
  <PresentationFormat>On-screen Show (4:3)</PresentationFormat>
  <Paragraphs>105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Cambria</vt:lpstr>
      <vt:lpstr>Courier New</vt:lpstr>
      <vt:lpstr>Garamond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Results obtained ( Mathematical Calculations and Graphs)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YUGESH N</cp:lastModifiedBy>
  <cp:revision>329</cp:revision>
  <cp:lastPrinted>2022-09-05T08:43:44Z</cp:lastPrinted>
  <dcterms:created xsi:type="dcterms:W3CDTF">2020-01-16T09:05:56Z</dcterms:created>
  <dcterms:modified xsi:type="dcterms:W3CDTF">2025-04-28T13:27:31Z</dcterms:modified>
</cp:coreProperties>
</file>