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43"/>
  </p:notesMasterIdLst>
  <p:sldIdLst>
    <p:sldId id="256" r:id="rId2"/>
    <p:sldId id="480" r:id="rId3"/>
    <p:sldId id="559" r:id="rId4"/>
    <p:sldId id="501" r:id="rId5"/>
    <p:sldId id="502" r:id="rId6"/>
    <p:sldId id="558" r:id="rId7"/>
    <p:sldId id="518" r:id="rId8"/>
    <p:sldId id="281" r:id="rId9"/>
    <p:sldId id="286" r:id="rId10"/>
    <p:sldId id="310" r:id="rId11"/>
    <p:sldId id="519" r:id="rId12"/>
    <p:sldId id="528" r:id="rId13"/>
    <p:sldId id="531" r:id="rId14"/>
    <p:sldId id="534" r:id="rId15"/>
    <p:sldId id="527" r:id="rId16"/>
    <p:sldId id="277" r:id="rId17"/>
    <p:sldId id="550" r:id="rId18"/>
    <p:sldId id="278" r:id="rId19"/>
    <p:sldId id="311" r:id="rId20"/>
    <p:sldId id="507" r:id="rId21"/>
    <p:sldId id="520" r:id="rId22"/>
    <p:sldId id="560" r:id="rId23"/>
    <p:sldId id="511" r:id="rId24"/>
    <p:sldId id="561" r:id="rId25"/>
    <p:sldId id="517" r:id="rId26"/>
    <p:sldId id="562" r:id="rId27"/>
    <p:sldId id="523" r:id="rId28"/>
    <p:sldId id="512" r:id="rId29"/>
    <p:sldId id="524" r:id="rId30"/>
    <p:sldId id="513" r:id="rId31"/>
    <p:sldId id="265" r:id="rId32"/>
    <p:sldId id="334" r:id="rId33"/>
    <p:sldId id="335" r:id="rId34"/>
    <p:sldId id="316" r:id="rId35"/>
    <p:sldId id="295" r:id="rId36"/>
    <p:sldId id="287" r:id="rId37"/>
    <p:sldId id="288" r:id="rId38"/>
    <p:sldId id="312" r:id="rId39"/>
    <p:sldId id="515" r:id="rId40"/>
    <p:sldId id="516" r:id="rId41"/>
    <p:sldId id="526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08F00"/>
    <a:srgbClr val="004000"/>
    <a:srgbClr val="009193"/>
    <a:srgbClr val="4E8F00"/>
    <a:srgbClr val="0432FF"/>
    <a:srgbClr val="FF7E79"/>
    <a:srgbClr val="521B93"/>
    <a:srgbClr val="D5FC79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9640"/>
  </p:normalViewPr>
  <p:slideViewPr>
    <p:cSldViewPr snapToGrid="0" snapToObjects="1">
      <p:cViewPr varScale="1">
        <p:scale>
          <a:sx n="86" d="100"/>
          <a:sy n="86" d="100"/>
        </p:scale>
        <p:origin x="24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3C840-1276-6B4F-8604-7EE6E066B4F8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D5D7F-D110-D14A-B0DD-305779BF2E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7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D5D7F-D110-D14A-B0DD-305779BF2E8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4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600450"/>
          </a:xfrm>
          <a:solidFill>
            <a:srgbClr val="011893"/>
          </a:solidFill>
          <a:ln>
            <a:noFill/>
          </a:ln>
        </p:spPr>
        <p:txBody>
          <a:bodyPr/>
          <a:lstStyle>
            <a:lvl1pPr>
              <a:defRPr b="0" i="0">
                <a:solidFill>
                  <a:schemeClr val="bg1"/>
                </a:solidFill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ea typeface="Hiragino Kaku Gothic ProN W3" panose="020B03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06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標準スライド_ロゴ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FBDB9AF5-D845-784E-9C1F-B7AD85A841D6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chemeClr val="tx1"/>
          </a:solidFill>
        </p:spPr>
        <p:txBody>
          <a:bodyPr vert="horz" lIns="792000" tIns="45720" rIns="792000" bIns="45720" rtlCol="0" anchor="ctr">
            <a:normAutofit/>
          </a:bodyPr>
          <a:lstStyle>
            <a:lvl1pPr marL="133350" indent="0" algn="l" defTabSz="457200" rtl="0" eaLnBrk="1" latinLnBrk="0" hangingPunct="1">
              <a:spcBef>
                <a:spcPct val="0"/>
              </a:spcBef>
              <a:buNone/>
              <a:tabLst/>
              <a:defRPr kumimoji="1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0" i="0">
              <a:ea typeface="Hiragino Kaku Gothic ProN W3" panose="020B0300000000000000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98891F-5647-B346-9126-050BE28A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18488" cy="1117600"/>
          </a:xfrm>
          <a:solidFill>
            <a:schemeClr val="tx1"/>
          </a:solidFill>
        </p:spPr>
        <p:txBody>
          <a:bodyPr lIns="72000" rIns="72000"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21CC19-FFF3-354E-BEF3-60754AA40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AF64D956-97B4-0F42-97EB-56A02ED5B12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6535A2-04BC-0043-B2E0-8D7147C6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r>
              <a:rPr lang="ja-JP" altLang="en-US"/>
              <a:t>理化学研究所 砂川玄志郎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1D583D-CE80-3444-AC0C-DC9EEC741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72334" y="195890"/>
            <a:ext cx="457200" cy="7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0802"/>
          </a:xfrm>
        </p:spPr>
        <p:txBody>
          <a:bodyPr>
            <a:noAutofit/>
          </a:bodyPr>
          <a:lstStyle>
            <a:lvl1pPr algn="ctr">
              <a:defRPr sz="2800" b="0" i="0">
                <a:ea typeface="Hiragino Kaku Gothic ProN W3" panose="020B0300000000000000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38307072-EF46-4BD3-A943-EF21BC9E885E}" type="datetime1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6"/>
            <a:ext cx="2743200" cy="365125"/>
          </a:xfr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7897ED99-A8FC-4B43-8A57-A36A51C1578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024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 anchorCtr="0"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523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ea typeface="Hiragino Kaku Gothic ProN W3" panose="020B03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25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 b="0" i="0">
                <a:ea typeface="Hiragino Kaku Gothic ProN W3" panose="020B0300000000000000" pitchFamily="34" charset="-128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 b="0" i="0">
                <a:ea typeface="Hiragino Kaku Gothic ProN W3" panose="020B0300000000000000" pitchFamily="34" charset="-128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587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ea typeface="Hiragino Kaku Gothic ProN W3" panose="020B0300000000000000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 b="0" i="0">
                <a:ea typeface="Hiragino Kaku Gothic ProN W3" panose="020B0300000000000000" pitchFamily="34" charset="-128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ea typeface="Hiragino Kaku Gothic ProN W3" panose="020B0300000000000000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 b="0" i="0">
                <a:ea typeface="Hiragino Kaku Gothic ProN W3" panose="020B0300000000000000" pitchFamily="34" charset="-128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90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rgbClr val="011893"/>
          </a:solidFill>
        </p:spPr>
        <p:txBody>
          <a:bodyPr lIns="0" tIns="0" rIns="0" bIns="0"/>
          <a:lstStyle>
            <a:lvl1pPr>
              <a:defRPr b="0" i="0">
                <a:solidFill>
                  <a:schemeClr val="bg1"/>
                </a:solidFill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59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417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i="0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 b="0" i="0">
                <a:ea typeface="Hiragino Kaku Gothic ProN W3" panose="020B0300000000000000" pitchFamily="34" charset="-128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b="0" i="0">
                <a:ea typeface="Hiragino Kaku Gothic ProN W3" panose="020B0300000000000000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377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i="0">
                <a:ea typeface="Hiragino Kaku Gothic ProN W3" panose="020B0300000000000000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 b="0" i="0">
                <a:ea typeface="Hiragino Kaku Gothic ProN W3" panose="020B0300000000000000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b="0" i="0">
                <a:ea typeface="Hiragino Kaku Gothic ProN W3" panose="020B0300000000000000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fld id="{C8BC208A-B9F0-7945-ADEB-1A1AFDC48EA0}" type="datetimeFigureOut">
              <a:rPr lang="ja-JP" altLang="en-US" smtClean="0"/>
              <a:pPr/>
              <a:t>2025/10/10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28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524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b="0" i="0" kern="1200">
          <a:solidFill>
            <a:schemeClr val="tx1"/>
          </a:solidFill>
          <a:latin typeface="Helvetica Neue Light"/>
          <a:ea typeface="Hiragino Kaku Gothic ProN W3" panose="020B0300000000000000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b="0" i="0" kern="1200">
          <a:solidFill>
            <a:schemeClr val="tx1"/>
          </a:solidFill>
          <a:latin typeface="Helvetica Neue Light"/>
          <a:ea typeface="Hiragino Kaku Gothic ProN W3" panose="020B0300000000000000" pitchFamily="34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b="0" i="0" kern="1200">
          <a:solidFill>
            <a:schemeClr val="tx1"/>
          </a:solidFill>
          <a:latin typeface="Helvetica Neue Light"/>
          <a:ea typeface="Hiragino Kaku Gothic ProN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b="0" i="0" kern="1200">
          <a:solidFill>
            <a:schemeClr val="tx1"/>
          </a:solidFill>
          <a:latin typeface="Helvetica Neue Light"/>
          <a:ea typeface="Hiragino Kaku Gothic ProN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b="0" i="0" kern="1200">
          <a:solidFill>
            <a:schemeClr val="tx1"/>
          </a:solidFill>
          <a:latin typeface="Helvetica Neue Light"/>
          <a:ea typeface="Hiragino Kaku Gothic ProN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b="0" i="0" kern="1200">
          <a:solidFill>
            <a:schemeClr val="tx1"/>
          </a:solidFill>
          <a:latin typeface="Helvetica Neue Light"/>
          <a:ea typeface="Hiragino Kaku Gothic ProN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B141A49D-614B-CA98-ABA5-451E7BC752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z="48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力学系</a:t>
            </a:r>
            <a:r>
              <a:rPr lang="en-US" altLang="ja-JP" sz="4800" b="1" dirty="0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(1): </a:t>
            </a:r>
            <a:r>
              <a:rPr lang="ja-JP" altLang="en-US" sz="4800" b="1"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双安定性とヒステリシス</a:t>
            </a:r>
            <a:endParaRPr lang="en-US" altLang="ja-JP" sz="4800" b="1" dirty="0">
              <a:latin typeface="Hiragino Kaku Gothic ProN W6" panose="020B0300000000000000" pitchFamily="34" charset="-128"/>
              <a:ea typeface="Hiragino Kaku Gothic ProN W6" panose="020B0300000000000000" pitchFamily="34" charset="-128"/>
            </a:endParaRPr>
          </a:p>
        </p:txBody>
      </p:sp>
      <p:sp>
        <p:nvSpPr>
          <p:cNvPr id="14338" name="Rectangle 1">
            <a:extLst>
              <a:ext uri="{FF2B5EF4-FFF2-40B4-BE49-F238E27FC236}">
                <a16:creationId xmlns:a16="http://schemas.microsoft.com/office/drawing/2014/main" id="{14F3306E-6162-EF24-ADAB-237616D8C9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52916"/>
            <a:r>
              <a:rPr lang="ja-JP" altLang="en-US"/>
              <a:t>柚木克之 </a:t>
            </a:r>
            <a:r>
              <a:rPr lang="en-US" altLang="ja-JP" dirty="0"/>
              <a:t>(YUGI, Katsuyuki)</a:t>
            </a:r>
          </a:p>
          <a:p>
            <a:pPr marL="52916"/>
            <a:r>
              <a:rPr lang="en-US" altLang="ja-JP" dirty="0"/>
              <a:t>Kuroda Lab., The University of Tokyo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B5BFD1-4FED-1ADA-5FD2-F4EAA3CC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75" y="1043158"/>
            <a:ext cx="7753121" cy="5814841"/>
          </a:xfrm>
          <a:prstGeom prst="rect">
            <a:avLst/>
          </a:prstGeom>
        </p:spPr>
      </p:pic>
      <p:sp>
        <p:nvSpPr>
          <p:cNvPr id="18434" name="Rectangle 1">
            <a:extLst>
              <a:ext uri="{FF2B5EF4-FFF2-40B4-BE49-F238E27FC236}">
                <a16:creationId xmlns:a16="http://schemas.microsoft.com/office/drawing/2014/main" id="{7483DA5A-9EE4-1D6A-40B3-66AD19376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うまくいくとこうなるはず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726E2044-026B-B2C3-12E9-F7C6F5639B49}"/>
              </a:ext>
            </a:extLst>
          </p:cNvPr>
          <p:cNvSpPr>
            <a:spLocks/>
          </p:cNvSpPr>
          <p:nvPr/>
        </p:nvSpPr>
        <p:spPr bwMode="auto">
          <a:xfrm>
            <a:off x="9220954" y="1536869"/>
            <a:ext cx="1846659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TMG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FC4B10E0-1716-569C-4E54-70B54B112DA0}"/>
              </a:ext>
            </a:extLst>
          </p:cNvPr>
          <p:cNvSpPr>
            <a:spLocks/>
          </p:cNvSpPr>
          <p:nvPr/>
        </p:nvSpPr>
        <p:spPr bwMode="auto">
          <a:xfrm>
            <a:off x="9214385" y="5373872"/>
            <a:ext cx="2665794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</a:t>
            </a: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B94EF99D-1CB0-9BFD-5E2A-F1CB64F372C7}"/>
              </a:ext>
            </a:extLst>
          </p:cNvPr>
          <p:cNvSpPr>
            <a:spLocks/>
          </p:cNvSpPr>
          <p:nvPr/>
        </p:nvSpPr>
        <p:spPr bwMode="auto">
          <a:xfrm>
            <a:off x="9172181" y="6176905"/>
            <a:ext cx="876843" cy="57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time</a:t>
            </a:r>
          </a:p>
        </p:txBody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0D885099-7436-7FD3-0480-ED1BC19467AC}"/>
              </a:ext>
            </a:extLst>
          </p:cNvPr>
          <p:cNvSpPr>
            <a:spLocks/>
          </p:cNvSpPr>
          <p:nvPr/>
        </p:nvSpPr>
        <p:spPr bwMode="auto">
          <a:xfrm rot="16200000">
            <a:off x="-1193893" y="3146542"/>
            <a:ext cx="5957771" cy="67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Dimensionless </a:t>
            </a:r>
            <a:r>
              <a:rPr lang="en-US" altLang="ja-JP" sz="32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concenration</a:t>
            </a:r>
            <a:endParaRPr lang="en-US" altLang="ja-JP" sz="32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>
            <a:extLst>
              <a:ext uri="{FF2B5EF4-FFF2-40B4-BE49-F238E27FC236}">
                <a16:creationId xmlns:a16="http://schemas.microsoft.com/office/drawing/2014/main" id="{273157A3-7BB7-FB7D-2DA2-EB62B261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2</a:t>
            </a:r>
            <a:r>
              <a:rPr kumimoji="1" lang="ja-JP" altLang="en-US"/>
              <a:t>：</a:t>
            </a:r>
            <a:r>
              <a:rPr kumimoji="1" lang="en-US" altLang="ja-JP" dirty="0" err="1"/>
              <a:t>Ozbudak</a:t>
            </a:r>
            <a:r>
              <a:rPr kumimoji="1" lang="en-US" altLang="ja-JP" dirty="0"/>
              <a:t> model</a:t>
            </a:r>
            <a:r>
              <a:rPr kumimoji="1" lang="ja-JP" altLang="en-US"/>
              <a:t>がヒステリシスを</a:t>
            </a:r>
            <a:br>
              <a:rPr kumimoji="1" lang="en-US" altLang="ja-JP" dirty="0"/>
            </a:br>
            <a:r>
              <a:rPr kumimoji="1" lang="ja-JP" altLang="en-US"/>
              <a:t>示すことを確認する</a:t>
            </a:r>
          </a:p>
        </p:txBody>
      </p:sp>
      <p:sp>
        <p:nvSpPr>
          <p:cNvPr id="19459" name="サブタイトル 2">
            <a:extLst>
              <a:ext uri="{FF2B5EF4-FFF2-40B4-BE49-F238E27FC236}">
                <a16:creationId xmlns:a16="http://schemas.microsoft.com/office/drawing/2014/main" id="{7726AF52-0249-C0FE-3949-E30654220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8F2BF9-C7DB-F5B3-371B-8B4CA0BD0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028" y="1779607"/>
            <a:ext cx="6617677" cy="4963258"/>
          </a:xfrm>
          <a:prstGeom prst="rect">
            <a:avLst/>
          </a:prstGeom>
        </p:spPr>
      </p:pic>
      <p:pic>
        <p:nvPicPr>
          <p:cNvPr id="20483" name="Picture 21">
            <a:extLst>
              <a:ext uri="{FF2B5EF4-FFF2-40B4-BE49-F238E27FC236}">
                <a16:creationId xmlns:a16="http://schemas.microsoft.com/office/drawing/2014/main" id="{133F2359-8F8F-D281-4B68-111C1EDFB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497" y="2039815"/>
            <a:ext cx="6136350" cy="460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タイトル 1">
            <a:extLst>
              <a:ext uri="{FF2B5EF4-FFF2-40B4-BE49-F238E27FC236}">
                <a16:creationId xmlns:a16="http://schemas.microsoft.com/office/drawing/2014/main" id="{1B7B6EB3-449C-7FFF-4366-C87C1341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sz="4000" dirty="0"/>
              <a:t>t = 60 </a:t>
            </a:r>
            <a:r>
              <a:rPr kumimoji="1" lang="ja-JP" altLang="en-US" sz="4000"/>
              <a:t>時点で、培地の</a:t>
            </a:r>
            <a:r>
              <a:rPr kumimoji="1" lang="en-GB" altLang="ja-JP" sz="4000" dirty="0"/>
              <a:t>TMG (</a:t>
            </a:r>
            <a:r>
              <a:rPr kumimoji="1" lang="en-GB" altLang="ja-JP" sz="4000" dirty="0" err="1"/>
              <a:t>Xout</a:t>
            </a:r>
            <a:r>
              <a:rPr kumimoji="1" lang="en-GB" altLang="ja-JP" sz="4000" dirty="0"/>
              <a:t>) </a:t>
            </a:r>
            <a:r>
              <a:rPr kumimoji="1" lang="ja-JP" altLang="en-US" sz="4000"/>
              <a:t>を</a:t>
            </a:r>
            <a:r>
              <a:rPr lang="en-US" altLang="ja-JP" sz="4000" dirty="0"/>
              <a:t> </a:t>
            </a:r>
            <a:r>
              <a:rPr kumimoji="1" lang="en-US" altLang="ja-JP" sz="4000" dirty="0"/>
              <a:t>0 </a:t>
            </a:r>
            <a:r>
              <a:rPr kumimoji="1" lang="ja-JP" altLang="en-US" sz="4000"/>
              <a:t>にする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20CC8B66-6E56-53CE-5F4A-FC3F45BEC857}"/>
              </a:ext>
            </a:extLst>
          </p:cNvPr>
          <p:cNvSpPr>
            <a:spLocks/>
          </p:cNvSpPr>
          <p:nvPr/>
        </p:nvSpPr>
        <p:spPr bwMode="auto">
          <a:xfrm>
            <a:off x="4900957" y="6305827"/>
            <a:ext cx="657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time</a:t>
            </a:r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DDD254CF-BBE3-88A4-405E-1A26E8CC5AEF}"/>
              </a:ext>
            </a:extLst>
          </p:cNvPr>
          <p:cNvSpPr>
            <a:spLocks/>
          </p:cNvSpPr>
          <p:nvPr/>
        </p:nvSpPr>
        <p:spPr bwMode="auto">
          <a:xfrm>
            <a:off x="10913662" y="6305827"/>
            <a:ext cx="657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time</a:t>
            </a:r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5463D707-A7CF-1AAA-1656-5EBBE847205D}"/>
              </a:ext>
            </a:extLst>
          </p:cNvPr>
          <p:cNvSpPr>
            <a:spLocks/>
          </p:cNvSpPr>
          <p:nvPr/>
        </p:nvSpPr>
        <p:spPr bwMode="auto">
          <a:xfrm rot="16200000">
            <a:off x="4696689" y="4124684"/>
            <a:ext cx="20135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</a:t>
            </a:r>
          </a:p>
        </p:txBody>
      </p:sp>
      <p:sp>
        <p:nvSpPr>
          <p:cNvPr id="20489" name="Rectangle 5">
            <a:extLst>
              <a:ext uri="{FF2B5EF4-FFF2-40B4-BE49-F238E27FC236}">
                <a16:creationId xmlns:a16="http://schemas.microsoft.com/office/drawing/2014/main" id="{6148F6C4-D391-4C76-237C-F2DE9A6A2724}"/>
              </a:ext>
            </a:extLst>
          </p:cNvPr>
          <p:cNvSpPr>
            <a:spLocks/>
          </p:cNvSpPr>
          <p:nvPr/>
        </p:nvSpPr>
        <p:spPr bwMode="auto">
          <a:xfrm rot="16200000">
            <a:off x="-34715" y="4121981"/>
            <a:ext cx="7053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Xout</a:t>
            </a:r>
            <a:endParaRPr lang="en-US" altLang="ja-JP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490" name="Rectangle 6">
            <a:extLst>
              <a:ext uri="{FF2B5EF4-FFF2-40B4-BE49-F238E27FC236}">
                <a16:creationId xmlns:a16="http://schemas.microsoft.com/office/drawing/2014/main" id="{5FC36C4F-C9AE-DCEE-02CC-9153E6F83112}"/>
              </a:ext>
            </a:extLst>
          </p:cNvPr>
          <p:cNvSpPr>
            <a:spLocks/>
          </p:cNvSpPr>
          <p:nvPr/>
        </p:nvSpPr>
        <p:spPr bwMode="auto">
          <a:xfrm>
            <a:off x="9208756" y="1950671"/>
            <a:ext cx="287258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ヒステリシスあり</a:t>
            </a:r>
            <a:endParaRPr lang="en-US" altLang="ja-JP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Xout</a:t>
            </a:r>
            <a:r>
              <a:rPr lang="ja-JP" altLang="en-US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≧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8  </a:t>
            </a:r>
          </a:p>
        </p:txBody>
      </p:sp>
      <p:sp>
        <p:nvSpPr>
          <p:cNvPr id="20491" name="Rectangle 6">
            <a:extLst>
              <a:ext uri="{FF2B5EF4-FFF2-40B4-BE49-F238E27FC236}">
                <a16:creationId xmlns:a16="http://schemas.microsoft.com/office/drawing/2014/main" id="{88C7583C-0237-3873-D7ED-13547B84A121}"/>
              </a:ext>
            </a:extLst>
          </p:cNvPr>
          <p:cNvSpPr>
            <a:spLocks/>
          </p:cNvSpPr>
          <p:nvPr/>
        </p:nvSpPr>
        <p:spPr bwMode="auto">
          <a:xfrm>
            <a:off x="8369697" y="4340128"/>
            <a:ext cx="287258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ヒステリシスなし</a:t>
            </a:r>
            <a:endParaRPr lang="en-US" altLang="ja-JP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Xout</a:t>
            </a:r>
            <a:r>
              <a:rPr lang="ja-JP" altLang="en-US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≦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7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2E4580-627F-FA8B-20B4-2A4B3334C336}"/>
              </a:ext>
            </a:extLst>
          </p:cNvPr>
          <p:cNvSpPr txBox="1"/>
          <p:nvPr/>
        </p:nvSpPr>
        <p:spPr>
          <a:xfrm>
            <a:off x="276608" y="1379497"/>
            <a:ext cx="1041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Xout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の初期値によって、ヒステリシスが生じない場合と生じる場合がある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4FF43C73-1BA3-DEB2-0BD9-F92D046A1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演習</a:t>
            </a:r>
            <a:r>
              <a:rPr lang="en-US" altLang="ja-JP" dirty="0"/>
              <a:t>2: </a:t>
            </a:r>
            <a:r>
              <a:rPr lang="ja-JP" altLang="en-US"/>
              <a:t>空欄を埋めなさい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635BAC1-E6EB-CDAF-9ACF-57FB4B57DCC0}"/>
              </a:ext>
            </a:extLst>
          </p:cNvPr>
          <p:cNvSpPr>
            <a:spLocks/>
          </p:cNvSpPr>
          <p:nvPr/>
        </p:nvSpPr>
        <p:spPr bwMode="auto">
          <a:xfrm>
            <a:off x="236225" y="1238250"/>
            <a:ext cx="5859773" cy="5530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import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matplotlib.pyplot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plt</a:t>
            </a:r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ja-JP" altLang="en-US" sz="18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（略）</a:t>
            </a:r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ozbudak_model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 t ,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, *param ):</a:t>
            </a:r>
          </a:p>
          <a:p>
            <a:pPr eaLnBrk="1" hangingPunct="1"/>
            <a:r>
              <a:rPr lang="ja-JP" altLang="en-US" sz="18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（略）</a:t>
            </a:r>
            <a:endParaRPr lang="en-US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hysteresis_timeseries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():</a:t>
            </a:r>
          </a:p>
          <a:p>
            <a:pPr eaLnBrk="1" hangingPunct="1"/>
            <a:r>
              <a:rPr lang="ja-JP" altLang="en-US" sz="18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（略）</a:t>
            </a:r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solution =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solve_ivp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ozbudak_model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t_span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,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                                method='RK45',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args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=param )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t =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solution.t</a:t>
            </a:r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TMG =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solution.y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[0]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LacY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solution.y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[1]</a:t>
            </a:r>
          </a:p>
          <a:p>
            <a:pPr eaLnBrk="1" hangingPunct="1"/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plt.plot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 t , TMG )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plt.plot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 t ,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LacY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) </a:t>
            </a:r>
          </a:p>
          <a:p>
            <a:pPr eaLnBrk="1" hangingPunct="1"/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x_init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                </a:t>
            </a:r>
            <a:r>
              <a:rPr lang="en-US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# TMG </a:t>
            </a:r>
            <a:r>
              <a:rPr lang="ja-JP" altLang="en-US" sz="180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の終端値を </a:t>
            </a:r>
            <a:r>
              <a:rPr lang="en-US" altLang="ja-JP" sz="1800" dirty="0" err="1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x_init</a:t>
            </a:r>
            <a:r>
              <a:rPr lang="en-US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180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にセット</a:t>
            </a:r>
            <a:endParaRPr lang="en-US" altLang="ja-JP" sz="1800" dirty="0">
              <a:solidFill>
                <a:srgbClr val="00B050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y_init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                </a:t>
            </a:r>
            <a:r>
              <a:rPr lang="en-US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# </a:t>
            </a:r>
            <a:r>
              <a:rPr lang="en-US" altLang="ja-JP" sz="1800" dirty="0" err="1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180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の終端値を </a:t>
            </a:r>
            <a:r>
              <a:rPr lang="en-US" altLang="ja-JP" sz="1800" dirty="0" err="1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y_init</a:t>
            </a:r>
            <a:r>
              <a:rPr lang="en-US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180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にセット</a:t>
            </a:r>
            <a:endParaRPr lang="en-GB" altLang="ja-JP" sz="1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[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x_init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, </a:t>
            </a:r>
            <a:r>
              <a:rPr lang="en-GB" altLang="ja-JP" sz="1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y_init</a:t>
            </a:r>
            <a:r>
              <a:rPr lang="en-GB" altLang="ja-JP" sz="1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]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9615D6-EEA6-F16D-13D6-3042D90266EF}"/>
              </a:ext>
            </a:extLst>
          </p:cNvPr>
          <p:cNvSpPr>
            <a:spLocks/>
          </p:cNvSpPr>
          <p:nvPr/>
        </p:nvSpPr>
        <p:spPr bwMode="auto">
          <a:xfrm>
            <a:off x="6371660" y="1267199"/>
            <a:ext cx="5567182" cy="4595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x_out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=               </a:t>
            </a:r>
            <a:r>
              <a:rPr lang="en-GB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# </a:t>
            </a:r>
            <a:r>
              <a:rPr lang="en-GB" altLang="ja-JP" sz="1800" dirty="0" err="1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TMGout</a:t>
            </a:r>
            <a:r>
              <a:rPr lang="en-GB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180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の値を </a:t>
            </a:r>
            <a:r>
              <a:rPr lang="en-US" altLang="ja-JP" sz="1800" dirty="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0 </a:t>
            </a:r>
            <a:r>
              <a:rPr lang="ja-JP" altLang="en-US" sz="1800">
                <a:solidFill>
                  <a:srgbClr val="00B05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にする</a:t>
            </a:r>
            <a:endParaRPr lang="en-GB" altLang="ja-JP" sz="1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param = [ alpha , beta , rho 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x_out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]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</a:t>
            </a:r>
          </a:p>
          <a:p>
            <a:pPr eaLnBrk="1" hangingPunct="1"/>
            <a:r>
              <a:rPr lang="en-US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t_span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= [ 60 , 120 ]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solution =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solve_ivp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ozbudak_model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t_span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init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,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                                method='RK45',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args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=param )</a:t>
            </a:r>
          </a:p>
          <a:p>
            <a:pPr eaLnBrk="1" hangingPunct="1"/>
            <a:endParaRPr lang="en-GB" altLang="ja-JP" sz="1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t =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solution.t</a:t>
            </a:r>
            <a:endParaRPr lang="en-GB" altLang="ja-JP" sz="1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TMG =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solution.y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[0]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=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solution.y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[1]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plt.plot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 t , TMG 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color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='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tab:blue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')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plt.plot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 t 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,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color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='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tab:orange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') </a:t>
            </a:r>
          </a:p>
          <a:p>
            <a:pPr eaLnBrk="1" hangingPunct="1"/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   </a:t>
            </a:r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plt.show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()</a:t>
            </a:r>
          </a:p>
          <a:p>
            <a:pPr eaLnBrk="1" hangingPunct="1"/>
            <a:endParaRPr lang="en-GB" altLang="ja-JP" sz="1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eaLnBrk="1" hangingPunct="1"/>
            <a:r>
              <a:rPr lang="en-GB" altLang="ja-JP" sz="18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hysteresis_timeseries</a:t>
            </a:r>
            <a:r>
              <a:rPr lang="en-GB" altLang="ja-JP" sz="1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41C860-66AE-75F3-D022-4E88D60D01B3}"/>
              </a:ext>
            </a:extLst>
          </p:cNvPr>
          <p:cNvSpPr/>
          <p:nvPr/>
        </p:nvSpPr>
        <p:spPr>
          <a:xfrm>
            <a:off x="1307466" y="5973452"/>
            <a:ext cx="885326" cy="2110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5E7A81-7A40-D595-C505-249471F89514}"/>
              </a:ext>
            </a:extLst>
          </p:cNvPr>
          <p:cNvSpPr/>
          <p:nvPr/>
        </p:nvSpPr>
        <p:spPr>
          <a:xfrm>
            <a:off x="1307466" y="6267485"/>
            <a:ext cx="885326" cy="2110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32FDDF-C03C-0D65-2F1E-E460EC67B1EF}"/>
              </a:ext>
            </a:extLst>
          </p:cNvPr>
          <p:cNvSpPr/>
          <p:nvPr/>
        </p:nvSpPr>
        <p:spPr>
          <a:xfrm>
            <a:off x="7499904" y="1394427"/>
            <a:ext cx="723273" cy="232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3DDF72-8DD9-9FDC-D724-C082528436D9}"/>
              </a:ext>
            </a:extLst>
          </p:cNvPr>
          <p:cNvSpPr txBox="1"/>
          <p:nvPr/>
        </p:nvSpPr>
        <p:spPr>
          <a:xfrm>
            <a:off x="6669538" y="6132722"/>
            <a:ext cx="4971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/>
              <a:t>コード</a:t>
            </a:r>
            <a:r>
              <a:rPr lang="en-US" altLang="ja-JP" sz="2000" dirty="0"/>
              <a:t>: </a:t>
            </a:r>
            <a:r>
              <a:rPr lang="en-US" altLang="ja-JP" sz="2000" dirty="0" err="1"/>
              <a:t>o</a:t>
            </a:r>
            <a:r>
              <a:rPr kumimoji="1" lang="en-US" altLang="ja-JP" sz="2000" dirty="0" err="1"/>
              <a:t>zbudak_hysteresis_timeseries.py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3BAE573-23BC-70EE-DF09-7C5D4110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69" y="2658364"/>
            <a:ext cx="5009457" cy="375709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88548B1-E70C-798E-6C27-8ECE104E5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881" y="2705965"/>
            <a:ext cx="4999892" cy="3749919"/>
          </a:xfrm>
          <a:prstGeom prst="rect">
            <a:avLst/>
          </a:prstGeom>
        </p:spPr>
      </p:pic>
      <p:sp>
        <p:nvSpPr>
          <p:cNvPr id="22530" name="タイトル 1">
            <a:extLst>
              <a:ext uri="{FF2B5EF4-FFF2-40B4-BE49-F238E27FC236}">
                <a16:creationId xmlns:a16="http://schemas.microsoft.com/office/drawing/2014/main" id="{4920E64F-FED1-223E-BD41-764C3F59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出力例</a:t>
            </a:r>
          </a:p>
        </p:txBody>
      </p:sp>
      <p:sp>
        <p:nvSpPr>
          <p:cNvPr id="22531" name="コンテンツ プレースホルダ 2">
            <a:extLst>
              <a:ext uri="{FF2B5EF4-FFF2-40B4-BE49-F238E27FC236}">
                <a16:creationId xmlns:a16="http://schemas.microsoft.com/office/drawing/2014/main" id="{799BF598-F3FC-2C40-A78F-1BC4841FD6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014" y="1249978"/>
            <a:ext cx="9805988" cy="830263"/>
          </a:xfrm>
        </p:spPr>
        <p:txBody>
          <a:bodyPr/>
          <a:lstStyle/>
          <a:p>
            <a:r>
              <a:rPr kumimoji="1" lang="en-US" altLang="ja-JP" dirty="0" err="1"/>
              <a:t>Xout</a:t>
            </a:r>
            <a:r>
              <a:rPr kumimoji="1" lang="en-US" altLang="ja-JP" dirty="0"/>
              <a:t> </a:t>
            </a:r>
            <a:r>
              <a:rPr kumimoji="1" lang="ja-JP" altLang="en-US"/>
              <a:t>の初期値を２通り試してみる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3A9135E-5B75-A9B8-D567-9E21823AC966}"/>
              </a:ext>
            </a:extLst>
          </p:cNvPr>
          <p:cNvSpPr>
            <a:spLocks/>
          </p:cNvSpPr>
          <p:nvPr/>
        </p:nvSpPr>
        <p:spPr bwMode="auto">
          <a:xfrm>
            <a:off x="4532623" y="6223985"/>
            <a:ext cx="7518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time</a:t>
            </a:r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187B6C83-3C2B-4E69-66FF-1510F7F15355}"/>
              </a:ext>
            </a:extLst>
          </p:cNvPr>
          <p:cNvSpPr>
            <a:spLocks/>
          </p:cNvSpPr>
          <p:nvPr/>
        </p:nvSpPr>
        <p:spPr bwMode="auto">
          <a:xfrm>
            <a:off x="10728822" y="6242587"/>
            <a:ext cx="75180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time</a:t>
            </a:r>
          </a:p>
        </p:txBody>
      </p:sp>
      <p:sp>
        <p:nvSpPr>
          <p:cNvPr id="22536" name="Rectangle 5">
            <a:extLst>
              <a:ext uri="{FF2B5EF4-FFF2-40B4-BE49-F238E27FC236}">
                <a16:creationId xmlns:a16="http://schemas.microsoft.com/office/drawing/2014/main" id="{EE37A188-638F-2962-5895-0D6513160791}"/>
              </a:ext>
            </a:extLst>
          </p:cNvPr>
          <p:cNvSpPr>
            <a:spLocks/>
          </p:cNvSpPr>
          <p:nvPr/>
        </p:nvSpPr>
        <p:spPr bwMode="auto">
          <a:xfrm rot="16200000">
            <a:off x="5780031" y="4567145"/>
            <a:ext cx="2302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32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</a:t>
            </a:r>
          </a:p>
        </p:txBody>
      </p:sp>
      <p:sp>
        <p:nvSpPr>
          <p:cNvPr id="22537" name="Rectangle 5">
            <a:extLst>
              <a:ext uri="{FF2B5EF4-FFF2-40B4-BE49-F238E27FC236}">
                <a16:creationId xmlns:a16="http://schemas.microsoft.com/office/drawing/2014/main" id="{AA490EBF-E88F-3173-2A7A-28E715110B36}"/>
              </a:ext>
            </a:extLst>
          </p:cNvPr>
          <p:cNvSpPr>
            <a:spLocks/>
          </p:cNvSpPr>
          <p:nvPr/>
        </p:nvSpPr>
        <p:spPr bwMode="auto">
          <a:xfrm rot="16200000">
            <a:off x="-766202" y="4632760"/>
            <a:ext cx="2302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32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</a:t>
            </a:r>
          </a:p>
        </p:txBody>
      </p:sp>
      <p:sp>
        <p:nvSpPr>
          <p:cNvPr id="22538" name="Rectangle 6">
            <a:extLst>
              <a:ext uri="{FF2B5EF4-FFF2-40B4-BE49-F238E27FC236}">
                <a16:creationId xmlns:a16="http://schemas.microsoft.com/office/drawing/2014/main" id="{1940E7B7-2A65-CA2C-43A3-2BFCEB72B4AD}"/>
              </a:ext>
            </a:extLst>
          </p:cNvPr>
          <p:cNvSpPr>
            <a:spLocks/>
          </p:cNvSpPr>
          <p:nvPr/>
        </p:nvSpPr>
        <p:spPr bwMode="auto">
          <a:xfrm>
            <a:off x="1681715" y="2628390"/>
            <a:ext cx="21127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Xout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(t=0) = 5</a:t>
            </a:r>
          </a:p>
        </p:txBody>
      </p:sp>
      <p:sp>
        <p:nvSpPr>
          <p:cNvPr id="22539" name="Rectangle 6">
            <a:extLst>
              <a:ext uri="{FF2B5EF4-FFF2-40B4-BE49-F238E27FC236}">
                <a16:creationId xmlns:a16="http://schemas.microsoft.com/office/drawing/2014/main" id="{001B999D-7CE4-9129-4BBC-926FABA3FD4D}"/>
              </a:ext>
            </a:extLst>
          </p:cNvPr>
          <p:cNvSpPr>
            <a:spLocks/>
          </p:cNvSpPr>
          <p:nvPr/>
        </p:nvSpPr>
        <p:spPr bwMode="auto">
          <a:xfrm>
            <a:off x="8197151" y="2628390"/>
            <a:ext cx="23131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Xout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(t=0) = 10</a:t>
            </a:r>
          </a:p>
        </p:txBody>
      </p:sp>
      <p:sp>
        <p:nvSpPr>
          <p:cNvPr id="22540" name="Rectangle 6">
            <a:extLst>
              <a:ext uri="{FF2B5EF4-FFF2-40B4-BE49-F238E27FC236}">
                <a16:creationId xmlns:a16="http://schemas.microsoft.com/office/drawing/2014/main" id="{29CC71F5-43C6-6FF0-939D-19118851E75A}"/>
              </a:ext>
            </a:extLst>
          </p:cNvPr>
          <p:cNvSpPr>
            <a:spLocks/>
          </p:cNvSpPr>
          <p:nvPr/>
        </p:nvSpPr>
        <p:spPr bwMode="auto">
          <a:xfrm>
            <a:off x="7818401" y="2119029"/>
            <a:ext cx="328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2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ヒステリシスあり</a:t>
            </a:r>
            <a:endParaRPr lang="en-US" altLang="ja-JP" sz="32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22541" name="Rectangle 6">
            <a:extLst>
              <a:ext uri="{FF2B5EF4-FFF2-40B4-BE49-F238E27FC236}">
                <a16:creationId xmlns:a16="http://schemas.microsoft.com/office/drawing/2014/main" id="{914F1C20-E958-D9F5-C6E1-C286CD5B9FF4}"/>
              </a:ext>
            </a:extLst>
          </p:cNvPr>
          <p:cNvSpPr>
            <a:spLocks/>
          </p:cNvSpPr>
          <p:nvPr/>
        </p:nvSpPr>
        <p:spPr bwMode="auto">
          <a:xfrm>
            <a:off x="1377951" y="2137526"/>
            <a:ext cx="3282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2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ヒステリシスなし</a:t>
            </a:r>
            <a:endParaRPr lang="en-US" altLang="ja-JP" sz="32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>
            <a:extLst>
              <a:ext uri="{FF2B5EF4-FFF2-40B4-BE49-F238E27FC236}">
                <a16:creationId xmlns:a16="http://schemas.microsoft.com/office/drawing/2014/main" id="{04C4D604-F179-7C22-DA39-F4518C24C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3600"/>
              <a:t>演習</a:t>
            </a:r>
            <a:r>
              <a:rPr kumimoji="1" lang="en-US" altLang="ja-JP" sz="3600" dirty="0"/>
              <a:t>3</a:t>
            </a:r>
            <a:r>
              <a:rPr kumimoji="1" lang="ja-JP" altLang="en-US" sz="3600"/>
              <a:t>：ヒステリシスが起きる</a:t>
            </a:r>
            <a:r>
              <a:rPr kumimoji="1" lang="en-US" altLang="ja-JP" sz="3600" dirty="0"/>
              <a:t>TMG</a:t>
            </a:r>
            <a:r>
              <a:rPr kumimoji="1" lang="ja-JP" altLang="en-US" sz="3600"/>
              <a:t>の濃度を</a:t>
            </a:r>
            <a:r>
              <a:rPr lang="ja-JP" altLang="en-US" sz="3600"/>
              <a:t>可視化</a:t>
            </a:r>
            <a:r>
              <a:rPr kumimoji="1" lang="ja-JP" altLang="en-US" sz="3600"/>
              <a:t>する</a:t>
            </a:r>
          </a:p>
        </p:txBody>
      </p:sp>
      <p:sp>
        <p:nvSpPr>
          <p:cNvPr id="23555" name="サブタイトル 2">
            <a:extLst>
              <a:ext uri="{FF2B5EF4-FFF2-40B4-BE49-F238E27FC236}">
                <a16:creationId xmlns:a16="http://schemas.microsoft.com/office/drawing/2014/main" id="{FA114324-B6BF-9143-F1A1-9A4D97DD7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7DB808-E2F0-EA52-D641-042727A0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05" y="1002037"/>
            <a:ext cx="4012064" cy="3009048"/>
          </a:xfrm>
          <a:prstGeom prst="rect">
            <a:avLst/>
          </a:prstGeom>
        </p:spPr>
      </p:pic>
      <p:sp>
        <p:nvSpPr>
          <p:cNvPr id="24578" name="Rectangle 1">
            <a:extLst>
              <a:ext uri="{FF2B5EF4-FFF2-40B4-BE49-F238E27FC236}">
                <a16:creationId xmlns:a16="http://schemas.microsoft.com/office/drawing/2014/main" id="{984217EE-1A15-2358-B349-129344E2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時系列を </a:t>
            </a:r>
            <a:r>
              <a:rPr lang="en-US" altLang="ja-JP" dirty="0"/>
              <a:t>dose response curve </a:t>
            </a:r>
            <a:r>
              <a:rPr lang="ja-JP" altLang="en-US"/>
              <a:t>に描き直す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8E001DC4-2609-4555-89ED-6A1EB4B74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1" y="1166286"/>
            <a:ext cx="5283200" cy="386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5">
            <a:extLst>
              <a:ext uri="{FF2B5EF4-FFF2-40B4-BE49-F238E27FC236}">
                <a16:creationId xmlns:a16="http://schemas.microsoft.com/office/drawing/2014/main" id="{38CBB1BA-3485-CD4A-94FC-0A288606327A}"/>
              </a:ext>
            </a:extLst>
          </p:cNvPr>
          <p:cNvSpPr>
            <a:spLocks/>
          </p:cNvSpPr>
          <p:nvPr/>
        </p:nvSpPr>
        <p:spPr bwMode="auto">
          <a:xfrm>
            <a:off x="8106539" y="5154542"/>
            <a:ext cx="18322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out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TMG</a:t>
            </a:r>
            <a:r>
              <a:rPr lang="en-US" altLang="ja-JP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out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582" name="Freeform 7">
            <a:extLst>
              <a:ext uri="{FF2B5EF4-FFF2-40B4-BE49-F238E27FC236}">
                <a16:creationId xmlns:a16="http://schemas.microsoft.com/office/drawing/2014/main" id="{7DD8DBE8-8C69-1765-3CB7-CBDA5D5D1345}"/>
              </a:ext>
            </a:extLst>
          </p:cNvPr>
          <p:cNvSpPr>
            <a:spLocks/>
          </p:cNvSpPr>
          <p:nvPr/>
        </p:nvSpPr>
        <p:spPr bwMode="auto">
          <a:xfrm>
            <a:off x="7772400" y="3642784"/>
            <a:ext cx="330200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13846" y="21257"/>
                </a:lnTo>
                <a:cubicBezTo>
                  <a:pt x="13846" y="21257"/>
                  <a:pt x="19274" y="21600"/>
                  <a:pt x="21600" y="0"/>
                </a:cubicBezTo>
              </a:path>
            </a:pathLst>
          </a:custGeom>
          <a:noFill/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24583" name="Freeform 8">
            <a:extLst>
              <a:ext uri="{FF2B5EF4-FFF2-40B4-BE49-F238E27FC236}">
                <a16:creationId xmlns:a16="http://schemas.microsoft.com/office/drawing/2014/main" id="{0EBE822D-D1B3-D447-FB73-7722AD6E8A2C}"/>
              </a:ext>
            </a:extLst>
          </p:cNvPr>
          <p:cNvSpPr>
            <a:spLocks/>
          </p:cNvSpPr>
          <p:nvPr/>
        </p:nvSpPr>
        <p:spPr bwMode="auto">
          <a:xfrm rot="10800000">
            <a:off x="7772400" y="1458384"/>
            <a:ext cx="330200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13846" y="21257"/>
                </a:lnTo>
                <a:cubicBezTo>
                  <a:pt x="13846" y="21257"/>
                  <a:pt x="19274" y="21600"/>
                  <a:pt x="21600" y="0"/>
                </a:cubicBezTo>
              </a:path>
            </a:pathLst>
          </a:custGeom>
          <a:noFill/>
          <a:ln w="889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24584" name="Rectangle 6">
            <a:extLst>
              <a:ext uri="{FF2B5EF4-FFF2-40B4-BE49-F238E27FC236}">
                <a16:creationId xmlns:a16="http://schemas.microsoft.com/office/drawing/2014/main" id="{8D081AA6-9CBE-C7BC-4782-D3B35EE2729B}"/>
              </a:ext>
            </a:extLst>
          </p:cNvPr>
          <p:cNvSpPr>
            <a:spLocks/>
          </p:cNvSpPr>
          <p:nvPr/>
        </p:nvSpPr>
        <p:spPr bwMode="auto">
          <a:xfrm rot="16200000">
            <a:off x="5205756" y="2699209"/>
            <a:ext cx="2691634" cy="430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 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LacY-GFP</a:t>
            </a:r>
            <a:r>
              <a:rPr lang="en-US" altLang="ja-JP" baseline="-6000" dirty="0" err="1">
                <a:solidFill>
                  <a:srgbClr val="FF000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   </a:t>
            </a:r>
          </a:p>
        </p:txBody>
      </p:sp>
      <p:pic>
        <p:nvPicPr>
          <p:cNvPr id="24586" name="Picture 21">
            <a:extLst>
              <a:ext uri="{FF2B5EF4-FFF2-40B4-BE49-F238E27FC236}">
                <a16:creationId xmlns:a16="http://schemas.microsoft.com/office/drawing/2014/main" id="{2E2EB5A7-3014-F3B2-5EFD-59ABF4CF1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0" y="4031970"/>
            <a:ext cx="3945569" cy="29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Rectangle 5">
            <a:extLst>
              <a:ext uri="{FF2B5EF4-FFF2-40B4-BE49-F238E27FC236}">
                <a16:creationId xmlns:a16="http://schemas.microsoft.com/office/drawing/2014/main" id="{C527B3DB-EA6A-E392-C42F-AA50A5C3F394}"/>
              </a:ext>
            </a:extLst>
          </p:cNvPr>
          <p:cNvSpPr>
            <a:spLocks/>
          </p:cNvSpPr>
          <p:nvPr/>
        </p:nvSpPr>
        <p:spPr bwMode="auto">
          <a:xfrm rot="16200000">
            <a:off x="499275" y="5197575"/>
            <a:ext cx="67165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2667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Xout</a:t>
            </a:r>
            <a:endParaRPr lang="en-US" altLang="ja-JP" sz="2667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4588" name="Rectangle 5">
            <a:extLst>
              <a:ext uri="{FF2B5EF4-FFF2-40B4-BE49-F238E27FC236}">
                <a16:creationId xmlns:a16="http://schemas.microsoft.com/office/drawing/2014/main" id="{9F2B925C-9200-8093-77FD-E7996FBF6BC9}"/>
              </a:ext>
            </a:extLst>
          </p:cNvPr>
          <p:cNvSpPr>
            <a:spLocks/>
          </p:cNvSpPr>
          <p:nvPr/>
        </p:nvSpPr>
        <p:spPr bwMode="auto">
          <a:xfrm rot="16200000">
            <a:off x="-315868" y="2464961"/>
            <a:ext cx="19059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2667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2667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2667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2667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</a:t>
            </a:r>
          </a:p>
        </p:txBody>
      </p:sp>
      <p:sp>
        <p:nvSpPr>
          <p:cNvPr id="24589" name="円/楕円 19">
            <a:extLst>
              <a:ext uri="{FF2B5EF4-FFF2-40B4-BE49-F238E27FC236}">
                <a16:creationId xmlns:a16="http://schemas.microsoft.com/office/drawing/2014/main" id="{E487DFA6-352F-75E0-DAC8-7315F193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7" y="1837270"/>
            <a:ext cx="480483" cy="478367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24590" name="角丸四角形 20">
            <a:extLst>
              <a:ext uri="{FF2B5EF4-FFF2-40B4-BE49-F238E27FC236}">
                <a16:creationId xmlns:a16="http://schemas.microsoft.com/office/drawing/2014/main" id="{3053BA03-AEB8-627E-7D41-A5B299A08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221321"/>
            <a:ext cx="768351" cy="3225472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cxnSp>
        <p:nvCxnSpPr>
          <p:cNvPr id="24591" name="直線矢印コネクタ 23">
            <a:extLst>
              <a:ext uri="{FF2B5EF4-FFF2-40B4-BE49-F238E27FC236}">
                <a16:creationId xmlns:a16="http://schemas.microsoft.com/office/drawing/2014/main" id="{1EA76E1D-0C6D-82E2-669F-C40D928961EC}"/>
              </a:ext>
            </a:extLst>
          </p:cNvPr>
          <p:cNvCxnSpPr>
            <a:cxnSpLocks noChangeShapeType="1"/>
            <a:stCxn id="24589" idx="6"/>
          </p:cNvCxnSpPr>
          <p:nvPr/>
        </p:nvCxnSpPr>
        <p:spPr bwMode="auto">
          <a:xfrm>
            <a:off x="4559302" y="2076452"/>
            <a:ext cx="1536700" cy="4868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角丸四角形 20">
            <a:extLst>
              <a:ext uri="{FF2B5EF4-FFF2-40B4-BE49-F238E27FC236}">
                <a16:creationId xmlns:a16="http://schemas.microsoft.com/office/drawing/2014/main" id="{8D944E7C-92A4-FF6E-E812-715627C3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00" y="5060951"/>
            <a:ext cx="3168651" cy="630763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214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cxnSp>
        <p:nvCxnSpPr>
          <p:cNvPr id="24593" name="曲線コネクタ 27">
            <a:extLst>
              <a:ext uri="{FF2B5EF4-FFF2-40B4-BE49-F238E27FC236}">
                <a16:creationId xmlns:a16="http://schemas.microsoft.com/office/drawing/2014/main" id="{0397CA9D-3A98-40A7-16FE-C6E98D6B2884}"/>
              </a:ext>
            </a:extLst>
          </p:cNvPr>
          <p:cNvCxnSpPr>
            <a:cxnSpLocks noChangeShapeType="1"/>
            <a:stCxn id="24597" idx="3"/>
            <a:endCxn id="24592" idx="1"/>
          </p:cNvCxnSpPr>
          <p:nvPr/>
        </p:nvCxnSpPr>
        <p:spPr bwMode="auto">
          <a:xfrm flipV="1">
            <a:off x="3194246" y="5376333"/>
            <a:ext cx="4438454" cy="11317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0214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5" name="円/楕円 19">
            <a:extLst>
              <a:ext uri="{FF2B5EF4-FFF2-40B4-BE49-F238E27FC236}">
                <a16:creationId xmlns:a16="http://schemas.microsoft.com/office/drawing/2014/main" id="{3742D494-97E8-4F4F-8C6C-D374D0AB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817" y="3276603"/>
            <a:ext cx="480483" cy="478367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24596" name="フリーフォーム 34">
            <a:extLst>
              <a:ext uri="{FF2B5EF4-FFF2-40B4-BE49-F238E27FC236}">
                <a16:creationId xmlns:a16="http://schemas.microsoft.com/office/drawing/2014/main" id="{3B25A7EB-924A-1AC8-8BA8-DA6961EEE407}"/>
              </a:ext>
            </a:extLst>
          </p:cNvPr>
          <p:cNvSpPr>
            <a:spLocks/>
          </p:cNvSpPr>
          <p:nvPr/>
        </p:nvSpPr>
        <p:spPr bwMode="auto">
          <a:xfrm>
            <a:off x="4557186" y="2116670"/>
            <a:ext cx="1181100" cy="1377951"/>
          </a:xfrm>
          <a:custGeom>
            <a:avLst/>
            <a:gdLst>
              <a:gd name="T0" fmla="*/ 0 w 886690"/>
              <a:gd name="T1" fmla="*/ 1026428 h 1034472"/>
              <a:gd name="T2" fmla="*/ 467390 w 886690"/>
              <a:gd name="T3" fmla="*/ 723998 h 1034472"/>
              <a:gd name="T4" fmla="*/ 595694 w 886690"/>
              <a:gd name="T5" fmla="*/ 210784 h 1034472"/>
              <a:gd name="T6" fmla="*/ 879794 w 886690"/>
              <a:gd name="T7" fmla="*/ 0 h 1034472"/>
              <a:gd name="T8" fmla="*/ 0 60000 65536"/>
              <a:gd name="T9" fmla="*/ 0 60000 65536"/>
              <a:gd name="T10" fmla="*/ 0 60000 65536"/>
              <a:gd name="T11" fmla="*/ 0 60000 65536"/>
              <a:gd name="T12" fmla="*/ 0 w 886690"/>
              <a:gd name="T13" fmla="*/ 0 h 1034472"/>
              <a:gd name="T14" fmla="*/ 886690 w 886690"/>
              <a:gd name="T15" fmla="*/ 1034472 h 1034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6690" h="1034472">
                <a:moveTo>
                  <a:pt x="0" y="1034472"/>
                </a:moveTo>
                <a:cubicBezTo>
                  <a:pt x="185497" y="950575"/>
                  <a:pt x="370994" y="866678"/>
                  <a:pt x="471054" y="729672"/>
                </a:cubicBezTo>
                <a:cubicBezTo>
                  <a:pt x="571114" y="592666"/>
                  <a:pt x="531090" y="334048"/>
                  <a:pt x="600363" y="212436"/>
                </a:cubicBezTo>
                <a:cubicBezTo>
                  <a:pt x="669636" y="90824"/>
                  <a:pt x="778163" y="45412"/>
                  <a:pt x="88669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24597" name="角丸四角形 20">
            <a:extLst>
              <a:ext uri="{FF2B5EF4-FFF2-40B4-BE49-F238E27FC236}">
                <a16:creationId xmlns:a16="http://schemas.microsoft.com/office/drawing/2014/main" id="{49FA9F13-CB40-52F1-34D8-094D6333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62" y="4011085"/>
            <a:ext cx="480484" cy="2753129"/>
          </a:xfrm>
          <a:prstGeom prst="roundRect">
            <a:avLst>
              <a:gd name="adj" fmla="val 16667"/>
            </a:avLst>
          </a:prstGeom>
          <a:noFill/>
          <a:ln w="31750" algn="ctr">
            <a:solidFill>
              <a:srgbClr val="0214B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E5D941-1F02-297C-092E-C6610B0355BF}"/>
              </a:ext>
            </a:extLst>
          </p:cNvPr>
          <p:cNvSpPr txBox="1"/>
          <p:nvPr/>
        </p:nvSpPr>
        <p:spPr>
          <a:xfrm>
            <a:off x="6337106" y="5777906"/>
            <a:ext cx="5795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kern="0" dirty="0">
                <a:ea typeface="Hiragino Kaku Gothic ProN W3" panose="020B0300000000000000" pitchFamily="34" charset="-128"/>
                <a:sym typeface="Gill Sans" charset="0"/>
              </a:rPr>
              <a:t>X</a:t>
            </a:r>
            <a:r>
              <a:rPr lang="ja-JP" altLang="en-US" sz="2800" kern="0">
                <a:ea typeface="Hiragino Kaku Gothic ProN W3" panose="020B0300000000000000" pitchFamily="34" charset="-128"/>
                <a:sym typeface="Gill Sans" charset="0"/>
              </a:rPr>
              <a:t>軸</a:t>
            </a:r>
            <a:r>
              <a:rPr lang="en-US" altLang="ja-JP" sz="2800" kern="0" dirty="0">
                <a:ea typeface="Hiragino Kaku Gothic ProN W3" panose="020B0300000000000000" pitchFamily="34" charset="-128"/>
                <a:sym typeface="Gill Sans" charset="0"/>
              </a:rPr>
              <a:t>: </a:t>
            </a:r>
            <a:r>
              <a:rPr lang="en-US" altLang="ja-JP" sz="2800" kern="0" dirty="0" err="1">
                <a:ea typeface="Hiragino Kaku Gothic ProN W3" panose="020B0300000000000000" pitchFamily="34" charset="-128"/>
                <a:sym typeface="Gill Sans" charset="0"/>
              </a:rPr>
              <a:t>TMG</a:t>
            </a:r>
            <a:r>
              <a:rPr lang="en-US" altLang="ja-JP" sz="2800" kern="0" baseline="-25000" dirty="0" err="1">
                <a:ea typeface="Hiragino Kaku Gothic ProN W3" panose="020B0300000000000000" pitchFamily="34" charset="-128"/>
                <a:sym typeface="Gill Sans" charset="0"/>
              </a:rPr>
              <a:t>out</a:t>
            </a:r>
            <a:r>
              <a:rPr lang="ja-JP" altLang="en-US" sz="2800" kern="0" baseline="-25000">
                <a:ea typeface="Hiragino Kaku Gothic ProN W3" panose="020B0300000000000000" pitchFamily="34" charset="-128"/>
                <a:sym typeface="Gill Sans" charset="0"/>
              </a:rPr>
              <a:t> </a:t>
            </a:r>
            <a:r>
              <a:rPr lang="ja-JP" altLang="en-US" sz="2800" kern="0">
                <a:ea typeface="Hiragino Kaku Gothic ProN W3" panose="020B0300000000000000" pitchFamily="34" charset="-128"/>
                <a:sym typeface="Gill Sans" charset="0"/>
              </a:rPr>
              <a:t>と</a:t>
            </a:r>
            <a:br>
              <a:rPr lang="en-US" altLang="ja-JP" sz="2800" kern="0" dirty="0">
                <a:ea typeface="Hiragino Kaku Gothic ProN W3" panose="020B0300000000000000" pitchFamily="34" charset="-128"/>
                <a:sym typeface="Gill Sans" charset="0"/>
              </a:rPr>
            </a:br>
            <a:r>
              <a:rPr lang="en-US" altLang="ja-JP" sz="2800" kern="0" dirty="0">
                <a:ea typeface="Hiragino Kaku Gothic ProN W3" panose="020B0300000000000000" pitchFamily="34" charset="-128"/>
                <a:sym typeface="Gill Sans" charset="0"/>
              </a:rPr>
              <a:t>Y</a:t>
            </a:r>
            <a:r>
              <a:rPr lang="ja-JP" altLang="en-US" sz="2800" kern="0">
                <a:ea typeface="Hiragino Kaku Gothic ProN W3" panose="020B0300000000000000" pitchFamily="34" charset="-128"/>
                <a:sym typeface="Gill Sans" charset="0"/>
              </a:rPr>
              <a:t>軸</a:t>
            </a:r>
            <a:r>
              <a:rPr lang="en-US" altLang="ja-JP" sz="2800" kern="0" dirty="0">
                <a:ea typeface="Hiragino Kaku Gothic ProN W3" panose="020B0300000000000000" pitchFamily="34" charset="-128"/>
                <a:sym typeface="Gill Sans" charset="0"/>
              </a:rPr>
              <a:t>: </a:t>
            </a:r>
            <a:r>
              <a:rPr lang="en-US" altLang="ja-JP" sz="2800" kern="0" dirty="0" err="1">
                <a:ea typeface="Hiragino Kaku Gothic ProN W3" panose="020B0300000000000000" pitchFamily="34" charset="-128"/>
                <a:sym typeface="Gill Sans" charset="0"/>
              </a:rPr>
              <a:t>LacY</a:t>
            </a:r>
            <a:r>
              <a:rPr lang="en-US" altLang="ja-JP" sz="2800" kern="0" dirty="0">
                <a:ea typeface="Hiragino Kaku Gothic ProN W3" panose="020B0300000000000000" pitchFamily="34" charset="-128"/>
                <a:sym typeface="Gill Sans" charset="0"/>
              </a:rPr>
              <a:t>-GFP</a:t>
            </a:r>
            <a:r>
              <a:rPr lang="ja-JP" altLang="en-US" sz="2800" kern="0">
                <a:ea typeface="Hiragino Kaku Gothic ProN W3" panose="020B0300000000000000" pitchFamily="34" charset="-128"/>
                <a:sym typeface="Gill Sans" charset="0"/>
              </a:rPr>
              <a:t>の</a:t>
            </a:r>
            <a:r>
              <a:rPr lang="ja-JP" altLang="en-US" sz="2800" kern="0">
                <a:solidFill>
                  <a:srgbClr val="FF0000"/>
                </a:solidFill>
                <a:ea typeface="Hiragino Kaku Gothic ProN W3" panose="020B0300000000000000" pitchFamily="34" charset="-128"/>
                <a:sym typeface="Gill Sans" charset="0"/>
              </a:rPr>
              <a:t>最終値</a:t>
            </a:r>
            <a:r>
              <a:rPr lang="ja-JP" altLang="en-US" sz="2800" kern="0">
                <a:ea typeface="Hiragino Kaku Gothic ProN W3" panose="020B0300000000000000" pitchFamily="34" charset="-128"/>
                <a:sym typeface="Gill Sans" charset="0"/>
              </a:rPr>
              <a:t>をプロット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01A105F9-E91A-6288-4837-E56277E0B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演習</a:t>
            </a:r>
            <a:r>
              <a:rPr lang="en-US" altLang="ja-JP" dirty="0"/>
              <a:t>3(</a:t>
            </a:r>
            <a:r>
              <a:rPr lang="en-US" altLang="ja-JP" dirty="0">
                <a:solidFill>
                  <a:srgbClr val="FFFF00"/>
                </a:solidFill>
              </a:rPr>
              <a:t>python</a:t>
            </a:r>
            <a:r>
              <a:rPr lang="en-US" altLang="ja-JP" dirty="0"/>
              <a:t>): </a:t>
            </a:r>
            <a:r>
              <a:rPr lang="ja-JP" altLang="en-US"/>
              <a:t>ヒステリシスのシミュレーション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6CE66292-204B-2061-D7A1-6024CE45B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451" y="1646767"/>
            <a:ext cx="5283200" cy="38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>
            <a:extLst>
              <a:ext uri="{FF2B5EF4-FFF2-40B4-BE49-F238E27FC236}">
                <a16:creationId xmlns:a16="http://schemas.microsoft.com/office/drawing/2014/main" id="{16F2994E-7324-1247-46C4-DD1869775FBC}"/>
              </a:ext>
            </a:extLst>
          </p:cNvPr>
          <p:cNvSpPr>
            <a:spLocks/>
          </p:cNvSpPr>
          <p:nvPr/>
        </p:nvSpPr>
        <p:spPr bwMode="auto">
          <a:xfrm>
            <a:off x="7275471" y="6191253"/>
            <a:ext cx="4792133" cy="4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Ozbudak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et al. (2004) Nature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F580AD92-7A45-30B9-E069-27804BB39571}"/>
              </a:ext>
            </a:extLst>
          </p:cNvPr>
          <p:cNvSpPr>
            <a:spLocks/>
          </p:cNvSpPr>
          <p:nvPr/>
        </p:nvSpPr>
        <p:spPr bwMode="auto">
          <a:xfrm>
            <a:off x="8106539" y="5563242"/>
            <a:ext cx="252473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607" name="Freeform 7">
            <a:extLst>
              <a:ext uri="{FF2B5EF4-FFF2-40B4-BE49-F238E27FC236}">
                <a16:creationId xmlns:a16="http://schemas.microsoft.com/office/drawing/2014/main" id="{28B3661E-16CC-A6F9-CC77-B95313E89A5A}"/>
              </a:ext>
            </a:extLst>
          </p:cNvPr>
          <p:cNvSpPr>
            <a:spLocks/>
          </p:cNvSpPr>
          <p:nvPr/>
        </p:nvSpPr>
        <p:spPr bwMode="auto">
          <a:xfrm>
            <a:off x="7772400" y="4123267"/>
            <a:ext cx="330200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13846" y="21257"/>
                </a:lnTo>
                <a:cubicBezTo>
                  <a:pt x="13846" y="21257"/>
                  <a:pt x="19274" y="21600"/>
                  <a:pt x="21600" y="0"/>
                </a:cubicBezTo>
              </a:path>
            </a:pathLst>
          </a:custGeom>
          <a:noFill/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25608" name="Freeform 8">
            <a:extLst>
              <a:ext uri="{FF2B5EF4-FFF2-40B4-BE49-F238E27FC236}">
                <a16:creationId xmlns:a16="http://schemas.microsoft.com/office/drawing/2014/main" id="{8916CCDD-AA66-175D-6948-5B1E78C91EBF}"/>
              </a:ext>
            </a:extLst>
          </p:cNvPr>
          <p:cNvSpPr>
            <a:spLocks/>
          </p:cNvSpPr>
          <p:nvPr/>
        </p:nvSpPr>
        <p:spPr bwMode="auto">
          <a:xfrm rot="10800000">
            <a:off x="7772400" y="1938867"/>
            <a:ext cx="3302000" cy="1066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13846" y="21257"/>
                </a:lnTo>
                <a:cubicBezTo>
                  <a:pt x="13846" y="21257"/>
                  <a:pt x="19274" y="21600"/>
                  <a:pt x="21600" y="0"/>
                </a:cubicBezTo>
              </a:path>
            </a:pathLst>
          </a:custGeom>
          <a:noFill/>
          <a:ln w="889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25609" name="Rectangle 6">
            <a:extLst>
              <a:ext uri="{FF2B5EF4-FFF2-40B4-BE49-F238E27FC236}">
                <a16:creationId xmlns:a16="http://schemas.microsoft.com/office/drawing/2014/main" id="{18A3A91E-E575-2F66-D9D8-47A6FF633874}"/>
              </a:ext>
            </a:extLst>
          </p:cNvPr>
          <p:cNvSpPr>
            <a:spLocks/>
          </p:cNvSpPr>
          <p:nvPr/>
        </p:nvSpPr>
        <p:spPr bwMode="auto">
          <a:xfrm rot="16200000">
            <a:off x="4666764" y="3107910"/>
            <a:ext cx="3628942" cy="5744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LacY-GFP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B23213-2C0E-6B88-E0B2-B0B9EBE28EBA}"/>
              </a:ext>
            </a:extLst>
          </p:cNvPr>
          <p:cNvSpPr txBox="1"/>
          <p:nvPr/>
        </p:nvSpPr>
        <p:spPr>
          <a:xfrm>
            <a:off x="275492" y="2033957"/>
            <a:ext cx="72266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右図下段は次のような実験</a:t>
            </a:r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2400" dirty="0"/>
              <a:t>TMG = </a:t>
            </a:r>
            <a:r>
              <a:rPr kumimoji="1" lang="en-US" altLang="ja-JP" sz="2400" dirty="0" err="1"/>
              <a:t>Xout</a:t>
            </a:r>
            <a:r>
              <a:rPr kumimoji="1" lang="en-US" altLang="ja-JP" sz="2400" dirty="0"/>
              <a:t> </a:t>
            </a:r>
            <a:r>
              <a:rPr kumimoji="1" lang="el-GR" altLang="ja-JP" sz="2400" dirty="0"/>
              <a:t>μ</a:t>
            </a:r>
            <a:r>
              <a:rPr kumimoji="1" lang="en-US" altLang="ja-JP" sz="2400" dirty="0"/>
              <a:t>M </a:t>
            </a:r>
            <a:r>
              <a:rPr kumimoji="1" lang="ja-JP" altLang="en-US" sz="2400"/>
              <a:t>で培養</a:t>
            </a: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400"/>
              <a:t>集菌</a:t>
            </a: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sz="2400" dirty="0"/>
              <a:t>TMG = (</a:t>
            </a:r>
            <a:r>
              <a:rPr kumimoji="1" lang="en-US" altLang="ja-JP" sz="2400" dirty="0" err="1"/>
              <a:t>Xout</a:t>
            </a:r>
            <a:r>
              <a:rPr kumimoji="1" lang="en-US" altLang="ja-JP" sz="2400" dirty="0"/>
              <a:t> + </a:t>
            </a:r>
            <a:r>
              <a:rPr kumimoji="1" lang="el-GR" altLang="ja-JP" sz="2400" dirty="0"/>
              <a:t>Δ</a:t>
            </a:r>
            <a:r>
              <a:rPr kumimoji="1" lang="en-US" altLang="ja-JP" sz="2400" dirty="0" err="1"/>
              <a:t>Xout</a:t>
            </a:r>
            <a:r>
              <a:rPr kumimoji="1" lang="en-US" altLang="ja-JP" sz="2400" dirty="0"/>
              <a:t>) </a:t>
            </a:r>
            <a:r>
              <a:rPr kumimoji="1" lang="el-GR" altLang="ja-JP" sz="2400" dirty="0"/>
              <a:t>μ</a:t>
            </a:r>
            <a:r>
              <a:rPr kumimoji="1" lang="en-US" altLang="ja-JP" sz="2400" dirty="0"/>
              <a:t>M </a:t>
            </a:r>
            <a:r>
              <a:rPr kumimoji="1" lang="ja-JP" altLang="en-US" sz="2400"/>
              <a:t>で培養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以後この繰り返し</a:t>
            </a:r>
          </a:p>
          <a:p>
            <a:endParaRPr kumimoji="1"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集菌の際、</a:t>
            </a:r>
            <a:r>
              <a:rPr kumimoji="1" lang="en-US" altLang="ja-JP" sz="2400" dirty="0"/>
              <a:t>x</a:t>
            </a:r>
            <a:r>
              <a:rPr kumimoji="1" lang="ja-JP" altLang="en-US" sz="2400"/>
              <a:t>はリセットされるが、</a:t>
            </a:r>
            <a:r>
              <a:rPr kumimoji="1" lang="en-US" altLang="ja-JP" sz="2400" dirty="0"/>
              <a:t>y</a:t>
            </a:r>
            <a:r>
              <a:rPr kumimoji="1" lang="ja-JP" altLang="en-US" sz="2400"/>
              <a:t>は保存される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BE2D0A-4500-424E-3FEC-EADD1AF10B2C}"/>
              </a:ext>
            </a:extLst>
          </p:cNvPr>
          <p:cNvSpPr txBox="1"/>
          <p:nvPr/>
        </p:nvSpPr>
        <p:spPr>
          <a:xfrm>
            <a:off x="252046" y="1206928"/>
            <a:ext cx="9349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右図の実験に相当するシミュレーションを行いなさい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B7A27C8-FBD3-9E01-DB2A-32B8EE867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空欄を埋めなさい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5A47EDE-0C59-1A3D-1DC0-A5D4C092386C}"/>
              </a:ext>
            </a:extLst>
          </p:cNvPr>
          <p:cNvSpPr>
            <a:spLocks/>
          </p:cNvSpPr>
          <p:nvPr/>
        </p:nvSpPr>
        <p:spPr bwMode="auto">
          <a:xfrm>
            <a:off x="435754" y="11079240"/>
            <a:ext cx="11074400" cy="778933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function ozbudak_fig2b( )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time = 0:0.1:30;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x_init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= 0;  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y_init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= 0;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alpha = 0.1;  beta = 10;  rho = 25;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= 0;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param = [ alpha , beta , rho ,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]; % Constants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figure(1)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hold on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while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&lt;= 20;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% 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s0 = [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x_init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,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y_init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];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% Initial values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[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t,time_course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] = ode15s(@(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t,s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) ODE(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t,s,param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),time,s0);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y_end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=                  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%</a:t>
            </a:r>
            <a:endParaRPr lang="en-US" altLang="ja-JP" sz="2133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plot(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,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y_end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, 'ko');       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=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+ 1;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param = [ alpha , beta , rho ,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]; % Constants</a:t>
            </a:r>
          </a:p>
          <a:p>
            <a:pPr algn="l" eaLnBrk="1" hangingPunct="1"/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                      </a:t>
            </a:r>
            <a:endParaRPr lang="en-US" altLang="ja-JP" sz="2133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end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while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x_out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&gt;= 0     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% </a:t>
            </a:r>
            <a:r>
              <a:rPr lang="ja-JP" altLang="en-US" sz="2133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この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while</a:t>
            </a:r>
            <a:r>
              <a:rPr lang="ja-JP" altLang="en-US" sz="2133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ループには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Fig.2b </a:t>
            </a:r>
            <a:r>
              <a:rPr lang="ja-JP" altLang="en-US" sz="2133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上段に相当する内容を書く </a:t>
            </a:r>
            <a:endParaRPr lang="en-US" altLang="ja-JP" sz="2133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                            % </a:t>
            </a:r>
            <a:r>
              <a:rPr lang="ja-JP" altLang="en-US" sz="2133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ここには上の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while </a:t>
            </a:r>
            <a:r>
              <a:rPr lang="ja-JP" altLang="en-US" sz="2133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ループと似た内容を書く。ただし</a:t>
            </a:r>
            <a:endParaRPr lang="en-US" altLang="ja-JP" sz="2133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                           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% </a:t>
            </a:r>
            <a:r>
              <a:rPr lang="ja-JP" altLang="en-US" sz="2133">
                <a:solidFill>
                  <a:srgbClr val="D90B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プロットする際、点は赤の十字</a:t>
            </a:r>
            <a:r>
              <a:rPr lang="en-US" altLang="ja-JP" sz="2133" dirty="0">
                <a:solidFill>
                  <a:srgbClr val="D90B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(‘r+’)</a:t>
            </a:r>
            <a:r>
              <a:rPr lang="ja-JP" altLang="en-US" sz="2133">
                <a:solidFill>
                  <a:srgbClr val="D90B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とする</a:t>
            </a:r>
            <a:r>
              <a:rPr lang="ja-JP" altLang="en-US" sz="2133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</a:t>
            </a:r>
            <a:r>
              <a:rPr lang="en-US" altLang="ja-JP" sz="2133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                           </a:t>
            </a:r>
            <a:endParaRPr lang="en-US" altLang="ja-JP" sz="2133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end    </a:t>
            </a: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end</a:t>
            </a:r>
          </a:p>
          <a:p>
            <a:pPr algn="l" eaLnBrk="1" hangingPunct="1"/>
            <a:endParaRPr lang="en-US" altLang="ja-JP" sz="2133" dirty="0">
              <a:solidFill>
                <a:schemeClr val="tx1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function 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dsdt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= ODE(</a:t>
            </a:r>
            <a:r>
              <a:rPr lang="en-US" altLang="ja-JP" sz="2133" dirty="0" err="1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t,s,param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) (</a:t>
            </a:r>
            <a:r>
              <a:rPr lang="ja-JP" altLang="en-US" sz="2133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以下略</a:t>
            </a:r>
            <a:r>
              <a:rPr lang="en-US" altLang="ja-JP" sz="2133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E41DD5-7DED-281E-5CF5-711C81CB8143}"/>
              </a:ext>
            </a:extLst>
          </p:cNvPr>
          <p:cNvSpPr txBox="1"/>
          <p:nvPr/>
        </p:nvSpPr>
        <p:spPr>
          <a:xfrm>
            <a:off x="135254" y="1278088"/>
            <a:ext cx="566024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def ozbudak_dose_response( x_out , y_init , marker ):</a:t>
            </a:r>
          </a:p>
          <a:p>
            <a:r>
              <a:rPr lang="ja-JP" altLang="en-US"/>
              <a:t>    init = [ 0 , y_init ]</a:t>
            </a:r>
          </a:p>
          <a:p>
            <a:r>
              <a:rPr lang="ja-JP" altLang="en-US"/>
              <a:t>    t_span = [ 0 , 60 ]</a:t>
            </a:r>
          </a:p>
          <a:p>
            <a:endParaRPr lang="ja-JP" altLang="en-US"/>
          </a:p>
          <a:p>
            <a:r>
              <a:rPr lang="ja-JP" altLang="en-US"/>
              <a:t>    alpha = 0.1</a:t>
            </a:r>
          </a:p>
          <a:p>
            <a:r>
              <a:rPr lang="ja-JP" altLang="en-US"/>
              <a:t>    beta = 10</a:t>
            </a:r>
          </a:p>
          <a:p>
            <a:r>
              <a:rPr lang="ja-JP" altLang="en-US"/>
              <a:t>    rho = 25</a:t>
            </a:r>
          </a:p>
          <a:p>
            <a:endParaRPr lang="ja-JP" altLang="en-US"/>
          </a:p>
          <a:p>
            <a:r>
              <a:rPr lang="ja-JP" altLang="en-US"/>
              <a:t>    param = [ alpha , beta , rho , x_out ]</a:t>
            </a:r>
          </a:p>
          <a:p>
            <a:r>
              <a:rPr lang="ja-JP" altLang="en-US"/>
              <a:t>    solution = solve_ivp( ozbudak_model, t_span, init ,</a:t>
            </a:r>
            <a:endParaRPr lang="en-US" altLang="ja-JP" dirty="0"/>
          </a:p>
          <a:p>
            <a:r>
              <a:rPr lang="ja-JP" altLang="en-US"/>
              <a:t> 　　　　　　　　　</a:t>
            </a:r>
            <a:r>
              <a:rPr lang="en-US" altLang="ja-JP" dirty="0"/>
              <a:t>   </a:t>
            </a:r>
            <a:r>
              <a:rPr lang="ja-JP" altLang="en-US"/>
              <a:t>method='RK45', args=param )</a:t>
            </a:r>
          </a:p>
          <a:p>
            <a:r>
              <a:rPr lang="ja-JP" altLang="en-US"/>
              <a:t>    </a:t>
            </a:r>
          </a:p>
          <a:p>
            <a:r>
              <a:rPr lang="ja-JP" altLang="en-US"/>
              <a:t>    LacY = solution.y[1]</a:t>
            </a:r>
          </a:p>
          <a:p>
            <a:r>
              <a:rPr lang="ja-JP" altLang="en-US"/>
              <a:t>    y_end = </a:t>
            </a:r>
            <a:r>
              <a:rPr lang="en-US" altLang="ja-JP" dirty="0"/>
              <a:t>             </a:t>
            </a:r>
            <a:r>
              <a:rPr lang="ja-JP" altLang="en-US"/>
              <a:t>　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</a:t>
            </a:r>
            <a:r>
              <a:rPr lang="en-US" altLang="ja-JP" sz="1800" dirty="0" err="1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LacY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の時系列の最終値</a:t>
            </a:r>
            <a:endParaRPr lang="ja-JP" altLang="en-US"/>
          </a:p>
          <a:p>
            <a:r>
              <a:rPr lang="ja-JP" altLang="en-US"/>
              <a:t>    </a:t>
            </a:r>
          </a:p>
          <a:p>
            <a:r>
              <a:rPr lang="ja-JP" altLang="en-US"/>
              <a:t>    plt.plot( x_out , y_end , marker , fillstyle='none') </a:t>
            </a:r>
          </a:p>
          <a:p>
            <a:endParaRPr lang="ja-JP" altLang="en-US"/>
          </a:p>
          <a:p>
            <a:r>
              <a:rPr lang="ja-JP" altLang="en-US"/>
              <a:t>    return </a:t>
            </a:r>
            <a:r>
              <a:rPr lang="en-US" altLang="ja-JP" dirty="0"/>
              <a:t>		 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　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</a:t>
            </a:r>
            <a:r>
              <a:rPr lang="en-US" altLang="ja-JP" sz="1800" dirty="0" err="1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y_end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を次のシミュレー</a:t>
            </a:r>
            <a:endParaRPr lang="en-US" altLang="ja-JP" sz="1800" dirty="0">
              <a:solidFill>
                <a:srgbClr val="008000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                               # 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ションの初期値にしたい</a:t>
            </a:r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9B0AFA-B14D-1F7E-F4BB-17C4699C212D}"/>
              </a:ext>
            </a:extLst>
          </p:cNvPr>
          <p:cNvSpPr/>
          <p:nvPr/>
        </p:nvSpPr>
        <p:spPr>
          <a:xfrm>
            <a:off x="1355014" y="6008438"/>
            <a:ext cx="723273" cy="232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D80F92-C50D-AB71-BD62-FC2F3C0CACD4}"/>
              </a:ext>
            </a:extLst>
          </p:cNvPr>
          <p:cNvSpPr/>
          <p:nvPr/>
        </p:nvSpPr>
        <p:spPr>
          <a:xfrm>
            <a:off x="1370270" y="4934872"/>
            <a:ext cx="723273" cy="232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2BAB08-A231-1C56-FF9F-307A9895F431}"/>
              </a:ext>
            </a:extLst>
          </p:cNvPr>
          <p:cNvSpPr txBox="1"/>
          <p:nvPr/>
        </p:nvSpPr>
        <p:spPr>
          <a:xfrm>
            <a:off x="6063342" y="1294417"/>
            <a:ext cx="596074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## Main</a:t>
            </a:r>
            <a:r>
              <a:rPr lang="en-US" altLang="ja-JP" dirty="0"/>
              <a:t> routine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y_init = 0</a:t>
            </a:r>
          </a:p>
          <a:p>
            <a:r>
              <a:rPr lang="ja-JP" altLang="en-US"/>
              <a:t>for x_out in range(11):</a:t>
            </a:r>
            <a:r>
              <a:rPr lang="en-US" altLang="ja-JP" dirty="0"/>
              <a:t> 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この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for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文は 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Fig.2b 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下段に相当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ja-JP" altLang="en-US"/>
          </a:p>
          <a:p>
            <a:r>
              <a:rPr lang="ja-JP" altLang="en-US"/>
              <a:t>    y_init = ozbudak_dose_response( x_out , y_init , 'ko' )</a:t>
            </a:r>
          </a:p>
          <a:p>
            <a:endParaRPr lang="ja-JP" altLang="en-US"/>
          </a:p>
          <a:p>
            <a:r>
              <a:rPr lang="ja-JP" altLang="en-US"/>
              <a:t>for x_out in reversed( range(11) ):</a:t>
            </a:r>
            <a:endParaRPr lang="en-US" altLang="ja-JP" dirty="0"/>
          </a:p>
          <a:p>
            <a:endParaRPr lang="ja-JP" altLang="en-US"/>
          </a:p>
          <a:p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</a:p>
          <a:p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この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for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文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には </a:t>
            </a:r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Fig.2b 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上段に相当する内容を書く</a:t>
            </a:r>
            <a:endParaRPr lang="en-US" altLang="ja-JP" sz="1800" dirty="0">
              <a:solidFill>
                <a:srgbClr val="008000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ja-JP" sz="1800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#</a:t>
            </a:r>
            <a:r>
              <a:rPr lang="ja-JP" altLang="en-US" sz="1800">
                <a:solidFill>
                  <a:srgbClr val="D90B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プロットする際、点は赤の十字</a:t>
            </a:r>
            <a:r>
              <a:rPr lang="en-US" altLang="ja-JP" sz="1800" dirty="0">
                <a:solidFill>
                  <a:srgbClr val="D90B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(‘r+’)</a:t>
            </a:r>
            <a:r>
              <a:rPr lang="ja-JP" altLang="en-US" sz="1800">
                <a:solidFill>
                  <a:srgbClr val="D90B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とする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。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ja-JP" altLang="en-US" sz="180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plt.show()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1D3BB7-18B2-49BC-67C4-8B10938257B9}"/>
              </a:ext>
            </a:extLst>
          </p:cNvPr>
          <p:cNvSpPr/>
          <p:nvPr/>
        </p:nvSpPr>
        <p:spPr>
          <a:xfrm>
            <a:off x="6388583" y="3410804"/>
            <a:ext cx="5270016" cy="2467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065CC-773F-7EA3-A548-DC1C9C3965D6}"/>
              </a:ext>
            </a:extLst>
          </p:cNvPr>
          <p:cNvSpPr txBox="1"/>
          <p:nvPr/>
        </p:nvSpPr>
        <p:spPr>
          <a:xfrm>
            <a:off x="6388583" y="5573935"/>
            <a:ext cx="4331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/>
              <a:t>コード</a:t>
            </a:r>
            <a:r>
              <a:rPr lang="en-US" altLang="ja-JP" sz="2000" dirty="0"/>
              <a:t>: </a:t>
            </a:r>
            <a:r>
              <a:rPr lang="en-US" altLang="ja-JP" sz="2000" dirty="0" err="1"/>
              <a:t>o</a:t>
            </a:r>
            <a:r>
              <a:rPr kumimoji="1" lang="en-US" altLang="ja-JP" sz="2000" dirty="0" err="1"/>
              <a:t>zbudak_</a:t>
            </a:r>
            <a:r>
              <a:rPr lang="en-US" altLang="ja-JP" sz="2000" dirty="0" err="1"/>
              <a:t>dose_response</a:t>
            </a:r>
            <a:r>
              <a:rPr kumimoji="1" lang="en-US" altLang="ja-JP" sz="2000" dirty="0" err="1"/>
              <a:t>.py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5A74025-EAFA-5BD1-C7AC-1A676D93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93" y="1143000"/>
            <a:ext cx="7571014" cy="5678261"/>
          </a:xfrm>
          <a:prstGeom prst="rect">
            <a:avLst/>
          </a:prstGeom>
        </p:spPr>
      </p:pic>
      <p:sp>
        <p:nvSpPr>
          <p:cNvPr id="27651" name="Rectangle 1">
            <a:extLst>
              <a:ext uri="{FF2B5EF4-FFF2-40B4-BE49-F238E27FC236}">
                <a16:creationId xmlns:a16="http://schemas.microsoft.com/office/drawing/2014/main" id="{E625F42D-602E-038F-D7CE-B07C4E637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○</a:t>
            </a:r>
            <a:r>
              <a:rPr lang="ja-JP" altLang="en-US"/>
              <a:t>は</a:t>
            </a:r>
            <a:r>
              <a:rPr lang="en-US" altLang="ja-JP" dirty="0"/>
              <a:t>TMG</a:t>
            </a:r>
            <a:r>
              <a:rPr lang="ja-JP" altLang="en-US"/>
              <a:t>徐々に増加、</a:t>
            </a:r>
            <a:r>
              <a:rPr lang="ja-JP" altLang="en-US">
                <a:solidFill>
                  <a:srgbClr val="FF0000"/>
                </a:solidFill>
              </a:rPr>
              <a:t>＋</a:t>
            </a:r>
            <a:r>
              <a:rPr lang="ja-JP" altLang="en-US"/>
              <a:t>は</a:t>
            </a:r>
            <a:r>
              <a:rPr lang="en-US" altLang="ja-JP" dirty="0"/>
              <a:t>TMG</a:t>
            </a:r>
            <a:r>
              <a:rPr lang="ja-JP" altLang="en-US"/>
              <a:t>減少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A04235A-2779-60A8-7005-E4A4E9C252E5}"/>
              </a:ext>
            </a:extLst>
          </p:cNvPr>
          <p:cNvSpPr>
            <a:spLocks/>
          </p:cNvSpPr>
          <p:nvPr/>
        </p:nvSpPr>
        <p:spPr bwMode="auto">
          <a:xfrm>
            <a:off x="9407678" y="6206442"/>
            <a:ext cx="252473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24FEC5C4-D96A-F55F-7897-A5CE001F4313}"/>
              </a:ext>
            </a:extLst>
          </p:cNvPr>
          <p:cNvSpPr>
            <a:spLocks/>
          </p:cNvSpPr>
          <p:nvPr/>
        </p:nvSpPr>
        <p:spPr bwMode="auto">
          <a:xfrm rot="16200000">
            <a:off x="417743" y="3387494"/>
            <a:ext cx="3229795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LacY-GFP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654" name="フリーフォーム 13">
            <a:extLst>
              <a:ext uri="{FF2B5EF4-FFF2-40B4-BE49-F238E27FC236}">
                <a16:creationId xmlns:a16="http://schemas.microsoft.com/office/drawing/2014/main" id="{9C5467BB-24A4-7F13-D2DD-4721016FB586}"/>
              </a:ext>
            </a:extLst>
          </p:cNvPr>
          <p:cNvSpPr>
            <a:spLocks/>
          </p:cNvSpPr>
          <p:nvPr/>
        </p:nvSpPr>
        <p:spPr bwMode="auto">
          <a:xfrm>
            <a:off x="4490357" y="1583872"/>
            <a:ext cx="3820130" cy="1649185"/>
          </a:xfrm>
          <a:custGeom>
            <a:avLst/>
            <a:gdLst>
              <a:gd name="T0" fmla="*/ 3314700 w 3314700"/>
              <a:gd name="T1" fmla="*/ 0 h 2352675"/>
              <a:gd name="T2" fmla="*/ 714375 w 3314700"/>
              <a:gd name="T3" fmla="*/ 704850 h 2352675"/>
              <a:gd name="T4" fmla="*/ 0 w 3314700"/>
              <a:gd name="T5" fmla="*/ 2352675 h 2352675"/>
              <a:gd name="T6" fmla="*/ 0 60000 65536"/>
              <a:gd name="T7" fmla="*/ 0 60000 65536"/>
              <a:gd name="T8" fmla="*/ 0 60000 65536"/>
              <a:gd name="T9" fmla="*/ 0 w 3314700"/>
              <a:gd name="T10" fmla="*/ 0 h 2352675"/>
              <a:gd name="T11" fmla="*/ 3314700 w 3314700"/>
              <a:gd name="T12" fmla="*/ 2352675 h 2352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14700" h="2352675">
                <a:moveTo>
                  <a:pt x="3314700" y="0"/>
                </a:moveTo>
                <a:cubicBezTo>
                  <a:pt x="2290762" y="156369"/>
                  <a:pt x="1266825" y="312738"/>
                  <a:pt x="714375" y="704850"/>
                </a:cubicBezTo>
                <a:cubicBezTo>
                  <a:pt x="161925" y="1096962"/>
                  <a:pt x="80962" y="1724818"/>
                  <a:pt x="0" y="235267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27655" name="フリーフォーム 14">
            <a:extLst>
              <a:ext uri="{FF2B5EF4-FFF2-40B4-BE49-F238E27FC236}">
                <a16:creationId xmlns:a16="http://schemas.microsoft.com/office/drawing/2014/main" id="{508B308E-A2D2-08F6-5B25-AA9EF35B0808}"/>
              </a:ext>
            </a:extLst>
          </p:cNvPr>
          <p:cNvSpPr>
            <a:spLocks/>
          </p:cNvSpPr>
          <p:nvPr/>
        </p:nvSpPr>
        <p:spPr bwMode="auto">
          <a:xfrm>
            <a:off x="7398586" y="2286000"/>
            <a:ext cx="1663771" cy="3674304"/>
          </a:xfrm>
          <a:custGeom>
            <a:avLst/>
            <a:gdLst>
              <a:gd name="T0" fmla="*/ 0 w 2286000"/>
              <a:gd name="T1" fmla="*/ 3095625 h 3095625"/>
              <a:gd name="T2" fmla="*/ 514350 w 2286000"/>
              <a:gd name="T3" fmla="*/ 2533651 h 3095625"/>
              <a:gd name="T4" fmla="*/ 904875 w 2286000"/>
              <a:gd name="T5" fmla="*/ 542925 h 3095625"/>
              <a:gd name="T6" fmla="*/ 2286000 w 2286000"/>
              <a:gd name="T7" fmla="*/ 0 h 3095625"/>
              <a:gd name="T8" fmla="*/ 0 60000 65536"/>
              <a:gd name="T9" fmla="*/ 0 60000 65536"/>
              <a:gd name="T10" fmla="*/ 0 60000 65536"/>
              <a:gd name="T11" fmla="*/ 0 60000 65536"/>
              <a:gd name="T12" fmla="*/ 0 w 2286000"/>
              <a:gd name="T13" fmla="*/ 0 h 3095625"/>
              <a:gd name="T14" fmla="*/ 2286000 w 2286000"/>
              <a:gd name="T15" fmla="*/ 3095625 h 3095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86000" h="3095625">
                <a:moveTo>
                  <a:pt x="0" y="3095625"/>
                </a:moveTo>
                <a:cubicBezTo>
                  <a:pt x="181769" y="3027362"/>
                  <a:pt x="363538" y="2959100"/>
                  <a:pt x="514350" y="2533650"/>
                </a:cubicBezTo>
                <a:cubicBezTo>
                  <a:pt x="665162" y="2108200"/>
                  <a:pt x="609600" y="965200"/>
                  <a:pt x="904875" y="542925"/>
                </a:cubicBezTo>
                <a:cubicBezTo>
                  <a:pt x="1200150" y="120650"/>
                  <a:pt x="1743075" y="60325"/>
                  <a:pt x="2286000" y="0"/>
                </a:cubicBez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6AA4B06B-8DF7-DF9C-2070-13B521F87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Hiragino Kaku Gothic ProN W3" panose="020B0300000000000000" pitchFamily="34" charset="-128"/>
              </a:rPr>
              <a:t>実習課題：大腸菌</a:t>
            </a:r>
            <a:r>
              <a:rPr lang="en-US" altLang="ja-JP" dirty="0">
                <a:latin typeface="+mj-lt"/>
              </a:rPr>
              <a:t>lac</a:t>
            </a:r>
            <a:r>
              <a:rPr lang="ja-JP" altLang="en-US">
                <a:latin typeface="Hiragino Kaku Gothic ProN W3" panose="020B0300000000000000" pitchFamily="34" charset="-128"/>
              </a:rPr>
              <a:t>オペロンの双安定性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D73ED5A8-2217-07B0-E340-79C479CF6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4970"/>
          <a:stretch/>
        </p:blipFill>
        <p:spPr bwMode="auto">
          <a:xfrm>
            <a:off x="7359001" y="1406769"/>
            <a:ext cx="4402667" cy="429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4">
            <a:extLst>
              <a:ext uri="{FF2B5EF4-FFF2-40B4-BE49-F238E27FC236}">
                <a16:creationId xmlns:a16="http://schemas.microsoft.com/office/drawing/2014/main" id="{91390EE9-EDB3-D141-0550-9330EF67413F}"/>
              </a:ext>
            </a:extLst>
          </p:cNvPr>
          <p:cNvSpPr>
            <a:spLocks/>
          </p:cNvSpPr>
          <p:nvPr/>
        </p:nvSpPr>
        <p:spPr bwMode="auto">
          <a:xfrm>
            <a:off x="7527030" y="5703277"/>
            <a:ext cx="4402667" cy="4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Ozbudak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et al. (2004) Nature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48AC1E-E489-84AB-B4CF-419144D83CD1}"/>
              </a:ext>
            </a:extLst>
          </p:cNvPr>
          <p:cNvSpPr txBox="1"/>
          <p:nvPr/>
        </p:nvSpPr>
        <p:spPr>
          <a:xfrm>
            <a:off x="430332" y="1556671"/>
            <a:ext cx="67354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200"/>
              <a:t>大腸菌は糖の濃度を記憶する</a:t>
            </a:r>
            <a:endParaRPr lang="en-US" altLang="ja-JP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メカニズム：双安定性とヒステリシス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Ozbudak</a:t>
            </a:r>
            <a:r>
              <a:rPr kumimoji="1" lang="ja-JP" altLang="en-US" sz="2400"/>
              <a:t>モデルを動かして確認する</a:t>
            </a:r>
            <a:endParaRPr kumimoji="1" lang="en-US" altLang="ja-JP" sz="2400" dirty="0"/>
          </a:p>
          <a:p>
            <a:endParaRPr lang="en-US" altLang="ja-JP" sz="32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200"/>
              <a:t>ヒステリシスには次の</a:t>
            </a:r>
            <a:r>
              <a:rPr kumimoji="1" lang="en-US" altLang="ja-JP" sz="3200" dirty="0"/>
              <a:t>2</a:t>
            </a:r>
            <a:r>
              <a:rPr kumimoji="1" lang="ja-JP" altLang="en-US" sz="3200"/>
              <a:t>つが必要</a:t>
            </a:r>
            <a:endParaRPr kumimoji="1" lang="en-US" altLang="ja-JP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kumimoji="1" lang="ja-JP" altLang="en-US" sz="2400"/>
              <a:t>ポジティブ・フィードバック</a:t>
            </a:r>
            <a:endParaRPr kumimoji="1" lang="en-US" altLang="ja-JP" sz="24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ja-JP" altLang="en-US" sz="2400"/>
              <a:t>協同効果</a:t>
            </a:r>
            <a:endParaRPr kumimoji="1" lang="ja-JP" altLang="en-US" sz="2400"/>
          </a:p>
          <a:p>
            <a:pPr marL="342900" indent="-342900">
              <a:buFont typeface="+mj-lt"/>
              <a:buAutoNum type="arabicPeriod"/>
            </a:pPr>
            <a:endParaRPr kumimoji="1" lang="en-US" altLang="ja-JP" sz="32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/>
              <a:t>上記を</a:t>
            </a:r>
            <a:r>
              <a:rPr kumimoji="1" lang="ja-JP" altLang="en-US" sz="3200"/>
              <a:t>力学系の言葉で説明する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タイトル 1">
            <a:extLst>
              <a:ext uri="{FF2B5EF4-FFF2-40B4-BE49-F238E27FC236}">
                <a16:creationId xmlns:a16="http://schemas.microsoft.com/office/drawing/2014/main" id="{1EB211A9-7816-15EE-9147-8FC3A11C5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4</a:t>
            </a:r>
            <a:r>
              <a:rPr kumimoji="1" lang="ja-JP" altLang="en-US"/>
              <a:t>：ポジティブ・フィードバックを切ると</a:t>
            </a:r>
            <a:br>
              <a:rPr kumimoji="1" lang="en-US" altLang="ja-JP" dirty="0"/>
            </a:br>
            <a:r>
              <a:rPr kumimoji="1" lang="ja-JP" altLang="en-US"/>
              <a:t>ヒステリシスは起きなくなる</a:t>
            </a:r>
          </a:p>
        </p:txBody>
      </p:sp>
      <p:sp>
        <p:nvSpPr>
          <p:cNvPr id="28675" name="サブタイトル 2">
            <a:extLst>
              <a:ext uri="{FF2B5EF4-FFF2-40B4-BE49-F238E27FC236}">
                <a16:creationId xmlns:a16="http://schemas.microsoft.com/office/drawing/2014/main" id="{FF506E3F-880C-4B31-ACDE-14B62BBD5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>
            <a:extLst>
              <a:ext uri="{FF2B5EF4-FFF2-40B4-BE49-F238E27FC236}">
                <a16:creationId xmlns:a16="http://schemas.microsoft.com/office/drawing/2014/main" id="{6C52F55B-47BF-B741-A9C8-E8B6BA972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ポジティブ・フィードバックを遮断する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F1BC3777-6C79-114A-AC39-429234B1D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18688"/>
              </p:ext>
            </p:extLst>
          </p:nvPr>
        </p:nvGraphicFramePr>
        <p:xfrm>
          <a:off x="1458683" y="2199152"/>
          <a:ext cx="4038921" cy="20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F1BC3777-6C79-114A-AC39-429234B1D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683" y="2199152"/>
                        <a:ext cx="4038921" cy="2082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Oval 26">
            <a:extLst>
              <a:ext uri="{FF2B5EF4-FFF2-40B4-BE49-F238E27FC236}">
                <a16:creationId xmlns:a16="http://schemas.microsoft.com/office/drawing/2014/main" id="{F3EFF53C-AC60-083D-E15A-2F0EA7934039}"/>
              </a:ext>
            </a:extLst>
          </p:cNvPr>
          <p:cNvSpPr>
            <a:spLocks/>
          </p:cNvSpPr>
          <p:nvPr/>
        </p:nvSpPr>
        <p:spPr bwMode="auto">
          <a:xfrm>
            <a:off x="5348743" y="1312520"/>
            <a:ext cx="2300009" cy="111401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49" name="Oval 27">
            <a:extLst>
              <a:ext uri="{FF2B5EF4-FFF2-40B4-BE49-F238E27FC236}">
                <a16:creationId xmlns:a16="http://schemas.microsoft.com/office/drawing/2014/main" id="{ACFA296D-4445-5E0E-3F6B-A1366C4447ED}"/>
              </a:ext>
            </a:extLst>
          </p:cNvPr>
          <p:cNvSpPr>
            <a:spLocks/>
          </p:cNvSpPr>
          <p:nvPr/>
        </p:nvSpPr>
        <p:spPr bwMode="auto">
          <a:xfrm>
            <a:off x="3567298" y="2426533"/>
            <a:ext cx="1112380" cy="667428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0" name="Freeform 28">
            <a:extLst>
              <a:ext uri="{FF2B5EF4-FFF2-40B4-BE49-F238E27FC236}">
                <a16:creationId xmlns:a16="http://schemas.microsoft.com/office/drawing/2014/main" id="{B2FA67BD-47AC-B07D-86A6-C2A988D68DC1}"/>
              </a:ext>
            </a:extLst>
          </p:cNvPr>
          <p:cNvSpPr>
            <a:spLocks/>
          </p:cNvSpPr>
          <p:nvPr/>
        </p:nvSpPr>
        <p:spPr bwMode="auto">
          <a:xfrm>
            <a:off x="4234728" y="1832721"/>
            <a:ext cx="1114015" cy="61017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0"/>
                </a:moveTo>
                <a:cubicBezTo>
                  <a:pt x="21600" y="0"/>
                  <a:pt x="10068" y="8408"/>
                  <a:pt x="0" y="2160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51" name="Oval 23">
            <a:extLst>
              <a:ext uri="{FF2B5EF4-FFF2-40B4-BE49-F238E27FC236}">
                <a16:creationId xmlns:a16="http://schemas.microsoft.com/office/drawing/2014/main" id="{F066C583-CDC6-9401-9A25-9DA80931EE13}"/>
              </a:ext>
            </a:extLst>
          </p:cNvPr>
          <p:cNvSpPr>
            <a:spLocks/>
          </p:cNvSpPr>
          <p:nvPr/>
        </p:nvSpPr>
        <p:spPr bwMode="auto">
          <a:xfrm>
            <a:off x="3271208" y="3167575"/>
            <a:ext cx="518566" cy="476032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3" name="Freeform 25">
            <a:extLst>
              <a:ext uri="{FF2B5EF4-FFF2-40B4-BE49-F238E27FC236}">
                <a16:creationId xmlns:a16="http://schemas.microsoft.com/office/drawing/2014/main" id="{CCFD6DEA-B470-CEB8-D62E-C6B1811D2FB2}"/>
              </a:ext>
            </a:extLst>
          </p:cNvPr>
          <p:cNvSpPr>
            <a:spLocks/>
          </p:cNvSpPr>
          <p:nvPr/>
        </p:nvSpPr>
        <p:spPr bwMode="auto">
          <a:xfrm>
            <a:off x="4012250" y="4059115"/>
            <a:ext cx="1707830" cy="963517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8201" name="Oval 21">
            <a:extLst>
              <a:ext uri="{FF2B5EF4-FFF2-40B4-BE49-F238E27FC236}">
                <a16:creationId xmlns:a16="http://schemas.microsoft.com/office/drawing/2014/main" id="{78762804-66BB-2CD1-9C3E-985CCFD55A1C}"/>
              </a:ext>
            </a:extLst>
          </p:cNvPr>
          <p:cNvSpPr>
            <a:spLocks/>
          </p:cNvSpPr>
          <p:nvPr/>
        </p:nvSpPr>
        <p:spPr bwMode="auto">
          <a:xfrm>
            <a:off x="4681315" y="2426533"/>
            <a:ext cx="816291" cy="667428"/>
          </a:xfrm>
          <a:prstGeom prst="ellipse">
            <a:avLst/>
          </a:prstGeom>
          <a:noFill/>
          <a:ln w="25400">
            <a:solidFill>
              <a:srgbClr val="FF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02" name="Freeform 22">
            <a:extLst>
              <a:ext uri="{FF2B5EF4-FFF2-40B4-BE49-F238E27FC236}">
                <a16:creationId xmlns:a16="http://schemas.microsoft.com/office/drawing/2014/main" id="{337D83D9-C53C-F0FA-1EA9-9E24FD7CFF72}"/>
              </a:ext>
            </a:extLst>
          </p:cNvPr>
          <p:cNvSpPr>
            <a:spLocks/>
          </p:cNvSpPr>
          <p:nvPr/>
        </p:nvSpPr>
        <p:spPr bwMode="auto">
          <a:xfrm>
            <a:off x="5422356" y="2871486"/>
            <a:ext cx="1261242" cy="73614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0968" y="2304"/>
                  <a:pt x="0" y="0"/>
                </a:cubicBezTo>
              </a:path>
            </a:pathLst>
          </a:custGeom>
          <a:noFill/>
          <a:ln w="38100" cap="flat">
            <a:solidFill>
              <a:srgbClr val="FF6666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03" name="Freeform 23">
            <a:extLst>
              <a:ext uri="{FF2B5EF4-FFF2-40B4-BE49-F238E27FC236}">
                <a16:creationId xmlns:a16="http://schemas.microsoft.com/office/drawing/2014/main" id="{1587A161-C65E-596F-BECB-945D2CA90A29}"/>
              </a:ext>
            </a:extLst>
          </p:cNvPr>
          <p:cNvSpPr>
            <a:spLocks/>
          </p:cNvSpPr>
          <p:nvPr/>
        </p:nvSpPr>
        <p:spPr bwMode="auto">
          <a:xfrm>
            <a:off x="6552731" y="2459252"/>
            <a:ext cx="3800086" cy="2308188"/>
          </a:xfrm>
          <a:custGeom>
            <a:avLst/>
            <a:gdLst>
              <a:gd name="T0" fmla="*/ 0 w 19130"/>
              <a:gd name="T1" fmla="*/ 2147483647 h 16080"/>
              <a:gd name="T2" fmla="*/ 2147483647 w 19130"/>
              <a:gd name="T3" fmla="*/ 2147483647 h 16080"/>
              <a:gd name="T4" fmla="*/ 2147483647 w 19130"/>
              <a:gd name="T5" fmla="*/ 2147483647 h 16080"/>
              <a:gd name="T6" fmla="*/ 2147483647 w 19130"/>
              <a:gd name="T7" fmla="*/ 2147483647 h 16080"/>
              <a:gd name="T8" fmla="*/ 2147483647 w 19130"/>
              <a:gd name="T9" fmla="*/ 2147483647 h 16080"/>
              <a:gd name="T10" fmla="*/ 2147483647 w 19130"/>
              <a:gd name="T11" fmla="*/ 2147483647 h 16080"/>
              <a:gd name="T12" fmla="*/ 0 w 19130"/>
              <a:gd name="T13" fmla="*/ 2147483647 h 16080"/>
              <a:gd name="T14" fmla="*/ 0 w 19130"/>
              <a:gd name="T15" fmla="*/ 2147483647 h 160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30"/>
              <a:gd name="T25" fmla="*/ 0 h 16080"/>
              <a:gd name="T26" fmla="*/ 19130 w 19130"/>
              <a:gd name="T27" fmla="*/ 16080 h 160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30" h="16080">
                <a:moveTo>
                  <a:pt x="0" y="2047"/>
                </a:moveTo>
                <a:cubicBezTo>
                  <a:pt x="0" y="2047"/>
                  <a:pt x="395" y="4781"/>
                  <a:pt x="3556" y="5145"/>
                </a:cubicBezTo>
                <a:cubicBezTo>
                  <a:pt x="6717" y="5510"/>
                  <a:pt x="6915" y="8335"/>
                  <a:pt x="6915" y="8335"/>
                </a:cubicBezTo>
                <a:cubicBezTo>
                  <a:pt x="6915" y="8335"/>
                  <a:pt x="5729" y="13074"/>
                  <a:pt x="7902" y="14442"/>
                </a:cubicBezTo>
                <a:cubicBezTo>
                  <a:pt x="10076" y="15809"/>
                  <a:pt x="14620" y="17358"/>
                  <a:pt x="18110" y="14350"/>
                </a:cubicBezTo>
                <a:cubicBezTo>
                  <a:pt x="21600" y="11343"/>
                  <a:pt x="15015" y="5966"/>
                  <a:pt x="15015" y="5966"/>
                </a:cubicBezTo>
                <a:cubicBezTo>
                  <a:pt x="15015" y="5966"/>
                  <a:pt x="1251" y="-4242"/>
                  <a:pt x="0" y="2047"/>
                </a:cubicBezTo>
                <a:close/>
                <a:moveTo>
                  <a:pt x="0" y="2047"/>
                </a:moveTo>
              </a:path>
            </a:pathLst>
          </a:custGeom>
          <a:noFill/>
          <a:ln w="38100" cap="flat">
            <a:solidFill>
              <a:srgbClr val="FF666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57" name="Rectangle 21">
            <a:extLst>
              <a:ext uri="{FF2B5EF4-FFF2-40B4-BE49-F238E27FC236}">
                <a16:creationId xmlns:a16="http://schemas.microsoft.com/office/drawing/2014/main" id="{D25C921A-EDE7-B1C3-E6C0-02276748EBA2}"/>
              </a:ext>
            </a:extLst>
          </p:cNvPr>
          <p:cNvSpPr>
            <a:spLocks/>
          </p:cNvSpPr>
          <p:nvPr/>
        </p:nvSpPr>
        <p:spPr bwMode="auto">
          <a:xfrm>
            <a:off x="2973483" y="2500147"/>
            <a:ext cx="588907" cy="5496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8" name="Rectangle 22">
            <a:extLst>
              <a:ext uri="{FF2B5EF4-FFF2-40B4-BE49-F238E27FC236}">
                <a16:creationId xmlns:a16="http://schemas.microsoft.com/office/drawing/2014/main" id="{9CB09895-AE68-D688-44B4-2902F05F9AA7}"/>
              </a:ext>
            </a:extLst>
          </p:cNvPr>
          <p:cNvSpPr>
            <a:spLocks/>
          </p:cNvSpPr>
          <p:nvPr/>
        </p:nvSpPr>
        <p:spPr bwMode="auto">
          <a:xfrm>
            <a:off x="4087501" y="3390052"/>
            <a:ext cx="662520" cy="5496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9" name="Rectangle 23">
            <a:extLst>
              <a:ext uri="{FF2B5EF4-FFF2-40B4-BE49-F238E27FC236}">
                <a16:creationId xmlns:a16="http://schemas.microsoft.com/office/drawing/2014/main" id="{18E578EB-DED4-7EBC-4721-0E49CF1B01C3}"/>
              </a:ext>
            </a:extLst>
          </p:cNvPr>
          <p:cNvSpPr>
            <a:spLocks/>
          </p:cNvSpPr>
          <p:nvPr/>
        </p:nvSpPr>
        <p:spPr bwMode="auto">
          <a:xfrm>
            <a:off x="1732832" y="1437948"/>
            <a:ext cx="1444523" cy="38058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ja-JP" sz="3200" dirty="0">
                <a:latin typeface="Times New Roman" pitchFamily="18" charset="0"/>
                <a:ea typeface="Hiragino Kaku Gothic ProN W3" panose="020B0300000000000000" pitchFamily="34" charset="-128"/>
                <a:cs typeface="Times New Roman" pitchFamily="18" charset="0"/>
                <a:sym typeface="Times New Roman" pitchFamily="18" charset="0"/>
              </a:rPr>
              <a:t>x</a:t>
            </a:r>
            <a:r>
              <a:rPr lang="en-US" altLang="ja-JP" sz="3200" dirty="0"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itchFamily="18" charset="0"/>
                <a:sym typeface="Gill Sans" charset="0"/>
              </a:rPr>
              <a:t>, </a:t>
            </a:r>
            <a:r>
              <a:rPr lang="en-US" altLang="ja-JP" sz="3200" dirty="0">
                <a:latin typeface="Times New Roman" pitchFamily="18" charset="0"/>
                <a:ea typeface="Hiragino Kaku Gothic ProN W3" panose="020B0300000000000000" pitchFamily="34" charset="-128"/>
                <a:cs typeface="Times New Roman" pitchFamily="18" charset="0"/>
                <a:sym typeface="Times New Roman" pitchFamily="18" charset="0"/>
              </a:rPr>
              <a:t>y</a:t>
            </a:r>
            <a:r>
              <a:rPr lang="ja-JP" altLang="en-US" sz="3200"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itchFamily="18" charset="0"/>
                <a:sym typeface="Gill Sans" charset="0"/>
              </a:rPr>
              <a:t>の分解</a:t>
            </a:r>
          </a:p>
        </p:txBody>
      </p:sp>
      <p:sp>
        <p:nvSpPr>
          <p:cNvPr id="6160" name="Freeform 24">
            <a:extLst>
              <a:ext uri="{FF2B5EF4-FFF2-40B4-BE49-F238E27FC236}">
                <a16:creationId xmlns:a16="http://schemas.microsoft.com/office/drawing/2014/main" id="{C3A958D1-43EB-8A2A-5BE9-F103E3C5A23D}"/>
              </a:ext>
            </a:extLst>
          </p:cNvPr>
          <p:cNvSpPr>
            <a:spLocks/>
          </p:cNvSpPr>
          <p:nvPr/>
        </p:nvSpPr>
        <p:spPr bwMode="auto">
          <a:xfrm>
            <a:off x="2677396" y="1906334"/>
            <a:ext cx="296089" cy="742677"/>
          </a:xfrm>
          <a:custGeom>
            <a:avLst/>
            <a:gdLst>
              <a:gd name="T0" fmla="*/ 0 w 21600"/>
              <a:gd name="T1" fmla="*/ 0 h 21600"/>
              <a:gd name="T2" fmla="*/ 1813349522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0" y="0"/>
                  <a:pt x="0" y="15347"/>
                  <a:pt x="21600" y="2160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61" name="Freeform 25">
            <a:extLst>
              <a:ext uri="{FF2B5EF4-FFF2-40B4-BE49-F238E27FC236}">
                <a16:creationId xmlns:a16="http://schemas.microsoft.com/office/drawing/2014/main" id="{440DD7E2-6A21-F7BA-9328-B8221F7E2970}"/>
              </a:ext>
            </a:extLst>
          </p:cNvPr>
          <p:cNvSpPr>
            <a:spLocks/>
          </p:cNvSpPr>
          <p:nvPr/>
        </p:nvSpPr>
        <p:spPr bwMode="auto">
          <a:xfrm>
            <a:off x="2306055" y="1916149"/>
            <a:ext cx="1781444" cy="1771629"/>
          </a:xfrm>
          <a:custGeom>
            <a:avLst/>
            <a:gdLst>
              <a:gd name="T0" fmla="*/ 0 w 21600"/>
              <a:gd name="T1" fmla="*/ 0 h 19484"/>
              <a:gd name="T2" fmla="*/ 2147483647 w 21600"/>
              <a:gd name="T3" fmla="*/ 2147483647 h 19484"/>
              <a:gd name="T4" fmla="*/ 0 60000 65536"/>
              <a:gd name="T5" fmla="*/ 0 60000 65536"/>
              <a:gd name="T6" fmla="*/ 0 w 21600"/>
              <a:gd name="T7" fmla="*/ 0 h 19484"/>
              <a:gd name="T8" fmla="*/ 21600 w 21600"/>
              <a:gd name="T9" fmla="*/ 19484 h 194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9484">
                <a:moveTo>
                  <a:pt x="0" y="0"/>
                </a:moveTo>
                <a:cubicBezTo>
                  <a:pt x="0" y="0"/>
                  <a:pt x="4263" y="21600"/>
                  <a:pt x="21600" y="19315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8209" name="Rectangle 2">
            <a:extLst>
              <a:ext uri="{FF2B5EF4-FFF2-40B4-BE49-F238E27FC236}">
                <a16:creationId xmlns:a16="http://schemas.microsoft.com/office/drawing/2014/main" id="{6912F7C8-1D61-5FFB-91BF-50305D34D90E}"/>
              </a:ext>
            </a:extLst>
          </p:cNvPr>
          <p:cNvSpPr>
            <a:spLocks/>
          </p:cNvSpPr>
          <p:nvPr/>
        </p:nvSpPr>
        <p:spPr bwMode="auto">
          <a:xfrm>
            <a:off x="5443620" y="1654907"/>
            <a:ext cx="2067676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(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3733" baseline="-6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  <a:endParaRPr lang="en-US" altLang="ja-JP" sz="3733" baseline="-60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0" name="Rectangle 3">
            <a:extLst>
              <a:ext uri="{FF2B5EF4-FFF2-40B4-BE49-F238E27FC236}">
                <a16:creationId xmlns:a16="http://schemas.microsoft.com/office/drawing/2014/main" id="{7504355C-ABB5-9B16-5313-42639D258D97}"/>
              </a:ext>
            </a:extLst>
          </p:cNvPr>
          <p:cNvSpPr>
            <a:spLocks/>
          </p:cNvSpPr>
          <p:nvPr/>
        </p:nvSpPr>
        <p:spPr bwMode="auto">
          <a:xfrm>
            <a:off x="5916812" y="3343107"/>
            <a:ext cx="1392491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in</a:t>
            </a:r>
            <a:r>
              <a:rPr lang="en-US" altLang="ja-JP" sz="3733" baseline="-60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8211" name="Rectangle 4">
            <a:extLst>
              <a:ext uri="{FF2B5EF4-FFF2-40B4-BE49-F238E27FC236}">
                <a16:creationId xmlns:a16="http://schemas.microsoft.com/office/drawing/2014/main" id="{AFC0513B-75A7-8772-7F03-C1F01D7F7233}"/>
              </a:ext>
            </a:extLst>
          </p:cNvPr>
          <p:cNvSpPr>
            <a:spLocks/>
          </p:cNvSpPr>
          <p:nvPr/>
        </p:nvSpPr>
        <p:spPr bwMode="auto">
          <a:xfrm>
            <a:off x="6220230" y="4560181"/>
            <a:ext cx="664035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LacI</a:t>
            </a:r>
            <a:endParaRPr lang="en-US" altLang="ja-JP" sz="3733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2" name="Rectangle 5">
            <a:extLst>
              <a:ext uri="{FF2B5EF4-FFF2-40B4-BE49-F238E27FC236}">
                <a16:creationId xmlns:a16="http://schemas.microsoft.com/office/drawing/2014/main" id="{ADB9B54B-1779-27CB-3DC2-238E28B71CCC}"/>
              </a:ext>
            </a:extLst>
          </p:cNvPr>
          <p:cNvSpPr>
            <a:spLocks/>
          </p:cNvSpPr>
          <p:nvPr/>
        </p:nvSpPr>
        <p:spPr bwMode="auto">
          <a:xfrm>
            <a:off x="8041485" y="3879667"/>
            <a:ext cx="2091214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-GFP 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8213" name="Line 6">
            <a:extLst>
              <a:ext uri="{FF2B5EF4-FFF2-40B4-BE49-F238E27FC236}">
                <a16:creationId xmlns:a16="http://schemas.microsoft.com/office/drawing/2014/main" id="{13BE5CF0-37A6-DD3F-71E6-0657706209C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00381" y="2112450"/>
            <a:ext cx="0" cy="11516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14" name="Line 8">
            <a:extLst>
              <a:ext uri="{FF2B5EF4-FFF2-40B4-BE49-F238E27FC236}">
                <a16:creationId xmlns:a16="http://schemas.microsoft.com/office/drawing/2014/main" id="{2D10204B-DF5B-4BB6-D9F2-F60E3C730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954" y="6575056"/>
            <a:ext cx="454112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15" name="AutoShape 10">
            <a:extLst>
              <a:ext uri="{FF2B5EF4-FFF2-40B4-BE49-F238E27FC236}">
                <a16:creationId xmlns:a16="http://schemas.microsoft.com/office/drawing/2014/main" id="{7390D0A9-315F-E2A8-E2FB-F87B0BF81DEA}"/>
              </a:ext>
            </a:extLst>
          </p:cNvPr>
          <p:cNvSpPr>
            <a:spLocks/>
          </p:cNvSpPr>
          <p:nvPr/>
        </p:nvSpPr>
        <p:spPr bwMode="auto">
          <a:xfrm>
            <a:off x="6578902" y="5658979"/>
            <a:ext cx="1060033" cy="667428"/>
          </a:xfrm>
          <a:prstGeom prst="rightArrow">
            <a:avLst>
              <a:gd name="adj1" fmla="val 49028"/>
              <a:gd name="adj2" fmla="val 6666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6" name="Rectangle 11">
            <a:extLst>
              <a:ext uri="{FF2B5EF4-FFF2-40B4-BE49-F238E27FC236}">
                <a16:creationId xmlns:a16="http://schemas.microsoft.com/office/drawing/2014/main" id="{77399038-47C3-1481-3E6A-73047538CCBF}"/>
              </a:ext>
            </a:extLst>
          </p:cNvPr>
          <p:cNvSpPr>
            <a:spLocks/>
          </p:cNvSpPr>
          <p:nvPr/>
        </p:nvSpPr>
        <p:spPr bwMode="auto">
          <a:xfrm flipH="1">
            <a:off x="6369513" y="5829107"/>
            <a:ext cx="327170" cy="7328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7" name="Rectangle 12">
            <a:extLst>
              <a:ext uri="{FF2B5EF4-FFF2-40B4-BE49-F238E27FC236}">
                <a16:creationId xmlns:a16="http://schemas.microsoft.com/office/drawing/2014/main" id="{139C0C2C-A5AC-77F7-08CD-BF5F5501EF13}"/>
              </a:ext>
            </a:extLst>
          </p:cNvPr>
          <p:cNvSpPr>
            <a:spLocks/>
          </p:cNvSpPr>
          <p:nvPr/>
        </p:nvSpPr>
        <p:spPr bwMode="auto">
          <a:xfrm flipH="1">
            <a:off x="7756716" y="6365667"/>
            <a:ext cx="2407975" cy="196302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8" name="Line 13">
            <a:extLst>
              <a:ext uri="{FF2B5EF4-FFF2-40B4-BE49-F238E27FC236}">
                <a16:creationId xmlns:a16="http://schemas.microsoft.com/office/drawing/2014/main" id="{BC1FA699-76F1-A65F-66DE-7D412E4CF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4530" y="4402644"/>
            <a:ext cx="0" cy="188450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19" name="Freeform 14">
            <a:extLst>
              <a:ext uri="{FF2B5EF4-FFF2-40B4-BE49-F238E27FC236}">
                <a16:creationId xmlns:a16="http://schemas.microsoft.com/office/drawing/2014/main" id="{601D10FF-09DD-3E04-7749-14264319BD85}"/>
              </a:ext>
            </a:extLst>
          </p:cNvPr>
          <p:cNvSpPr>
            <a:spLocks/>
          </p:cNvSpPr>
          <p:nvPr/>
        </p:nvSpPr>
        <p:spPr bwMode="auto">
          <a:xfrm>
            <a:off x="6605076" y="2791331"/>
            <a:ext cx="2322911" cy="1035494"/>
          </a:xfrm>
          <a:custGeom>
            <a:avLst/>
            <a:gdLst>
              <a:gd name="T0" fmla="*/ 2147483647 w 19439"/>
              <a:gd name="T1" fmla="*/ 2147483647 h 21600"/>
              <a:gd name="T2" fmla="*/ 0 w 19439"/>
              <a:gd name="T3" fmla="*/ 0 h 21600"/>
              <a:gd name="T4" fmla="*/ 0 60000 65536"/>
              <a:gd name="T5" fmla="*/ 0 60000 65536"/>
              <a:gd name="T6" fmla="*/ 0 w 19439"/>
              <a:gd name="T7" fmla="*/ 0 h 21600"/>
              <a:gd name="T8" fmla="*/ 19439 w 19439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39" h="21600">
                <a:moveTo>
                  <a:pt x="19374" y="21600"/>
                </a:moveTo>
                <a:cubicBezTo>
                  <a:pt x="19374" y="21600"/>
                  <a:pt x="21600" y="6104"/>
                  <a:pt x="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20" name="Rectangle 15">
            <a:extLst>
              <a:ext uri="{FF2B5EF4-FFF2-40B4-BE49-F238E27FC236}">
                <a16:creationId xmlns:a16="http://schemas.microsoft.com/office/drawing/2014/main" id="{D409DA84-0A53-124F-936D-56F9DF02B359}"/>
              </a:ext>
            </a:extLst>
          </p:cNvPr>
          <p:cNvSpPr>
            <a:spLocks/>
          </p:cNvSpPr>
          <p:nvPr/>
        </p:nvSpPr>
        <p:spPr bwMode="auto">
          <a:xfrm>
            <a:off x="6975891" y="2350486"/>
            <a:ext cx="284941" cy="5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48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+</a:t>
            </a:r>
          </a:p>
        </p:txBody>
      </p:sp>
      <p:sp>
        <p:nvSpPr>
          <p:cNvPr id="8221" name="Rectangle 16">
            <a:extLst>
              <a:ext uri="{FF2B5EF4-FFF2-40B4-BE49-F238E27FC236}">
                <a16:creationId xmlns:a16="http://schemas.microsoft.com/office/drawing/2014/main" id="{062AD76E-E769-C3EB-12CC-567920B91C62}"/>
              </a:ext>
            </a:extLst>
          </p:cNvPr>
          <p:cNvSpPr>
            <a:spLocks/>
          </p:cNvSpPr>
          <p:nvPr/>
        </p:nvSpPr>
        <p:spPr bwMode="auto">
          <a:xfrm flipH="1">
            <a:off x="6709771" y="2230232"/>
            <a:ext cx="2407975" cy="170128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22" name="Rectangle 17">
            <a:extLst>
              <a:ext uri="{FF2B5EF4-FFF2-40B4-BE49-F238E27FC236}">
                <a16:creationId xmlns:a16="http://schemas.microsoft.com/office/drawing/2014/main" id="{B517047F-6CE7-FEE7-D0B1-EA1CE5DCE36E}"/>
              </a:ext>
            </a:extLst>
          </p:cNvPr>
          <p:cNvSpPr>
            <a:spLocks/>
          </p:cNvSpPr>
          <p:nvPr/>
        </p:nvSpPr>
        <p:spPr bwMode="auto">
          <a:xfrm flipH="1">
            <a:off x="5662825" y="2230232"/>
            <a:ext cx="680514" cy="170128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78" name="Oval 23">
            <a:extLst>
              <a:ext uri="{FF2B5EF4-FFF2-40B4-BE49-F238E27FC236}">
                <a16:creationId xmlns:a16="http://schemas.microsoft.com/office/drawing/2014/main" id="{4556B5DC-30DB-1B9A-34D1-8CFA5927962A}"/>
              </a:ext>
            </a:extLst>
          </p:cNvPr>
          <p:cNvSpPr>
            <a:spLocks/>
          </p:cNvSpPr>
          <p:nvPr/>
        </p:nvSpPr>
        <p:spPr bwMode="auto">
          <a:xfrm>
            <a:off x="3567299" y="3687778"/>
            <a:ext cx="520201" cy="47439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79" name="Freeform 25">
            <a:extLst>
              <a:ext uri="{FF2B5EF4-FFF2-40B4-BE49-F238E27FC236}">
                <a16:creationId xmlns:a16="http://schemas.microsoft.com/office/drawing/2014/main" id="{60274356-F870-E179-0660-C42326D3E632}"/>
              </a:ext>
            </a:extLst>
          </p:cNvPr>
          <p:cNvSpPr>
            <a:spLocks/>
          </p:cNvSpPr>
          <p:nvPr/>
        </p:nvSpPr>
        <p:spPr bwMode="auto">
          <a:xfrm>
            <a:off x="3716162" y="3242826"/>
            <a:ext cx="2151147" cy="296089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8225" name="直線コネクタ 35">
            <a:extLst>
              <a:ext uri="{FF2B5EF4-FFF2-40B4-BE49-F238E27FC236}">
                <a16:creationId xmlns:a16="http://schemas.microsoft.com/office/drawing/2014/main" id="{B5F6639F-5AC9-9313-9B7F-FC4350196E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61121" y="3910253"/>
            <a:ext cx="0" cy="444952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直線コネクタ 36">
            <a:extLst>
              <a:ext uri="{FF2B5EF4-FFF2-40B4-BE49-F238E27FC236}">
                <a16:creationId xmlns:a16="http://schemas.microsoft.com/office/drawing/2014/main" id="{C101D0BD-602D-3492-621A-5169ED2B30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7508" y="4355204"/>
            <a:ext cx="148862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直線コネクタ 37">
            <a:extLst>
              <a:ext uri="{FF2B5EF4-FFF2-40B4-BE49-F238E27FC236}">
                <a16:creationId xmlns:a16="http://schemas.microsoft.com/office/drawing/2014/main" id="{847B4E38-F643-1341-30DB-A87ECD8B3D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61121" y="5097882"/>
            <a:ext cx="0" cy="444952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直線コネクタ 38">
            <a:extLst>
              <a:ext uri="{FF2B5EF4-FFF2-40B4-BE49-F238E27FC236}">
                <a16:creationId xmlns:a16="http://schemas.microsoft.com/office/drawing/2014/main" id="{FD466A97-926E-5AC7-10F3-83C5C86BDC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7508" y="5542833"/>
            <a:ext cx="148862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フリーフォーム 37">
            <a:extLst>
              <a:ext uri="{FF2B5EF4-FFF2-40B4-BE49-F238E27FC236}">
                <a16:creationId xmlns:a16="http://schemas.microsoft.com/office/drawing/2014/main" id="{DBE92AF2-B509-2358-298F-A823FDAB55F6}"/>
              </a:ext>
            </a:extLst>
          </p:cNvPr>
          <p:cNvSpPr/>
          <p:nvPr/>
        </p:nvSpPr>
        <p:spPr bwMode="auto">
          <a:xfrm>
            <a:off x="5623566" y="3180663"/>
            <a:ext cx="3806630" cy="3644679"/>
          </a:xfrm>
          <a:custGeom>
            <a:avLst/>
            <a:gdLst>
              <a:gd name="connsiteX0" fmla="*/ 794327 w 3693006"/>
              <a:gd name="connsiteY0" fmla="*/ 38485 h 3612958"/>
              <a:gd name="connsiteX1" fmla="*/ 295564 w 3693006"/>
              <a:gd name="connsiteY1" fmla="*/ 250921 h 3612958"/>
              <a:gd name="connsiteX2" fmla="*/ 46182 w 3693006"/>
              <a:gd name="connsiteY2" fmla="*/ 1544012 h 3612958"/>
              <a:gd name="connsiteX3" fmla="*/ 221673 w 3693006"/>
              <a:gd name="connsiteY3" fmla="*/ 2957176 h 3612958"/>
              <a:gd name="connsiteX4" fmla="*/ 1376218 w 3693006"/>
              <a:gd name="connsiteY4" fmla="*/ 3409758 h 3612958"/>
              <a:gd name="connsiteX5" fmla="*/ 3269673 w 3693006"/>
              <a:gd name="connsiteY5" fmla="*/ 3363576 h 3612958"/>
              <a:gd name="connsiteX6" fmla="*/ 3657600 w 3693006"/>
              <a:gd name="connsiteY6" fmla="*/ 1913467 h 3612958"/>
              <a:gd name="connsiteX7" fmla="*/ 3482109 w 3693006"/>
              <a:gd name="connsiteY7" fmla="*/ 1100667 h 3612958"/>
              <a:gd name="connsiteX8" fmla="*/ 2872509 w 3693006"/>
              <a:gd name="connsiteY8" fmla="*/ 1156085 h 3612958"/>
              <a:gd name="connsiteX9" fmla="*/ 2687782 w 3693006"/>
              <a:gd name="connsiteY9" fmla="*/ 2255212 h 3612958"/>
              <a:gd name="connsiteX10" fmla="*/ 2336800 w 3693006"/>
              <a:gd name="connsiteY10" fmla="*/ 2735503 h 3612958"/>
              <a:gd name="connsiteX11" fmla="*/ 1644073 w 3693006"/>
              <a:gd name="connsiteY11" fmla="*/ 2245976 h 3612958"/>
              <a:gd name="connsiteX12" fmla="*/ 1616364 w 3693006"/>
              <a:gd name="connsiteY12" fmla="*/ 1109903 h 3612958"/>
              <a:gd name="connsiteX13" fmla="*/ 1884218 w 3693006"/>
              <a:gd name="connsiteY13" fmla="*/ 518776 h 3612958"/>
              <a:gd name="connsiteX14" fmla="*/ 1773382 w 3693006"/>
              <a:gd name="connsiteY14" fmla="*/ 121612 h 3612958"/>
              <a:gd name="connsiteX15" fmla="*/ 794327 w 3693006"/>
              <a:gd name="connsiteY15" fmla="*/ 38485 h 3612958"/>
              <a:gd name="connsiteX0" fmla="*/ 794327 w 3693006"/>
              <a:gd name="connsiteY0" fmla="*/ 38485 h 3612958"/>
              <a:gd name="connsiteX1" fmla="*/ 295564 w 3693006"/>
              <a:gd name="connsiteY1" fmla="*/ 250921 h 3612958"/>
              <a:gd name="connsiteX2" fmla="*/ 46182 w 3693006"/>
              <a:gd name="connsiteY2" fmla="*/ 1544012 h 3612958"/>
              <a:gd name="connsiteX3" fmla="*/ 221673 w 3693006"/>
              <a:gd name="connsiteY3" fmla="*/ 2957176 h 3612958"/>
              <a:gd name="connsiteX4" fmla="*/ 1376218 w 3693006"/>
              <a:gd name="connsiteY4" fmla="*/ 3409758 h 3612958"/>
              <a:gd name="connsiteX5" fmla="*/ 3269673 w 3693006"/>
              <a:gd name="connsiteY5" fmla="*/ 3363576 h 3612958"/>
              <a:gd name="connsiteX6" fmla="*/ 3657600 w 3693006"/>
              <a:gd name="connsiteY6" fmla="*/ 1913467 h 3612958"/>
              <a:gd name="connsiteX7" fmla="*/ 3482109 w 3693006"/>
              <a:gd name="connsiteY7" fmla="*/ 1100667 h 3612958"/>
              <a:gd name="connsiteX8" fmla="*/ 2872509 w 3693006"/>
              <a:gd name="connsiteY8" fmla="*/ 1156085 h 3612958"/>
              <a:gd name="connsiteX9" fmla="*/ 2687782 w 3693006"/>
              <a:gd name="connsiteY9" fmla="*/ 2255212 h 3612958"/>
              <a:gd name="connsiteX10" fmla="*/ 2336800 w 3693006"/>
              <a:gd name="connsiteY10" fmla="*/ 2735503 h 3612958"/>
              <a:gd name="connsiteX11" fmla="*/ 1644073 w 3693006"/>
              <a:gd name="connsiteY11" fmla="*/ 2245976 h 3612958"/>
              <a:gd name="connsiteX12" fmla="*/ 1616364 w 3693006"/>
              <a:gd name="connsiteY12" fmla="*/ 1109903 h 3612958"/>
              <a:gd name="connsiteX13" fmla="*/ 1656184 w 3693006"/>
              <a:gd name="connsiteY13" fmla="*/ 543998 h 3612958"/>
              <a:gd name="connsiteX14" fmla="*/ 1773382 w 3693006"/>
              <a:gd name="connsiteY14" fmla="*/ 121612 h 3612958"/>
              <a:gd name="connsiteX15" fmla="*/ 794327 w 3693006"/>
              <a:gd name="connsiteY15" fmla="*/ 38485 h 3612958"/>
              <a:gd name="connsiteX0" fmla="*/ 794327 w 3693006"/>
              <a:gd name="connsiteY0" fmla="*/ 38485 h 3612958"/>
              <a:gd name="connsiteX1" fmla="*/ 295564 w 3693006"/>
              <a:gd name="connsiteY1" fmla="*/ 250921 h 3612958"/>
              <a:gd name="connsiteX2" fmla="*/ 46182 w 3693006"/>
              <a:gd name="connsiteY2" fmla="*/ 1544012 h 3612958"/>
              <a:gd name="connsiteX3" fmla="*/ 221673 w 3693006"/>
              <a:gd name="connsiteY3" fmla="*/ 2957176 h 3612958"/>
              <a:gd name="connsiteX4" fmla="*/ 1376218 w 3693006"/>
              <a:gd name="connsiteY4" fmla="*/ 3409758 h 3612958"/>
              <a:gd name="connsiteX5" fmla="*/ 3269673 w 3693006"/>
              <a:gd name="connsiteY5" fmla="*/ 3363576 h 3612958"/>
              <a:gd name="connsiteX6" fmla="*/ 3657600 w 3693006"/>
              <a:gd name="connsiteY6" fmla="*/ 1913467 h 3612958"/>
              <a:gd name="connsiteX7" fmla="*/ 3482109 w 3693006"/>
              <a:gd name="connsiteY7" fmla="*/ 1100667 h 3612958"/>
              <a:gd name="connsiteX8" fmla="*/ 2872509 w 3693006"/>
              <a:gd name="connsiteY8" fmla="*/ 1156085 h 3612958"/>
              <a:gd name="connsiteX9" fmla="*/ 2687782 w 3693006"/>
              <a:gd name="connsiteY9" fmla="*/ 2255212 h 3612958"/>
              <a:gd name="connsiteX10" fmla="*/ 2336800 w 3693006"/>
              <a:gd name="connsiteY10" fmla="*/ 2735503 h 3612958"/>
              <a:gd name="connsiteX11" fmla="*/ 1644073 w 3693006"/>
              <a:gd name="connsiteY11" fmla="*/ 2245976 h 3612958"/>
              <a:gd name="connsiteX12" fmla="*/ 1616364 w 3693006"/>
              <a:gd name="connsiteY12" fmla="*/ 1109903 h 3612958"/>
              <a:gd name="connsiteX13" fmla="*/ 1656184 w 3693006"/>
              <a:gd name="connsiteY13" fmla="*/ 543998 h 3612958"/>
              <a:gd name="connsiteX14" fmla="*/ 1368152 w 3693006"/>
              <a:gd name="connsiteY14" fmla="*/ 183958 h 3612958"/>
              <a:gd name="connsiteX15" fmla="*/ 794327 w 3693006"/>
              <a:gd name="connsiteY15" fmla="*/ 38485 h 3612958"/>
              <a:gd name="connsiteX0" fmla="*/ 794327 w 3693006"/>
              <a:gd name="connsiteY0" fmla="*/ 60007 h 3634480"/>
              <a:gd name="connsiteX1" fmla="*/ 216024 w 3693006"/>
              <a:gd name="connsiteY1" fmla="*/ 565520 h 3634480"/>
              <a:gd name="connsiteX2" fmla="*/ 46182 w 3693006"/>
              <a:gd name="connsiteY2" fmla="*/ 1565534 h 3634480"/>
              <a:gd name="connsiteX3" fmla="*/ 221673 w 3693006"/>
              <a:gd name="connsiteY3" fmla="*/ 2978698 h 3634480"/>
              <a:gd name="connsiteX4" fmla="*/ 1376218 w 3693006"/>
              <a:gd name="connsiteY4" fmla="*/ 3431280 h 3634480"/>
              <a:gd name="connsiteX5" fmla="*/ 3269673 w 3693006"/>
              <a:gd name="connsiteY5" fmla="*/ 3385098 h 3634480"/>
              <a:gd name="connsiteX6" fmla="*/ 3657600 w 3693006"/>
              <a:gd name="connsiteY6" fmla="*/ 1934989 h 3634480"/>
              <a:gd name="connsiteX7" fmla="*/ 3482109 w 3693006"/>
              <a:gd name="connsiteY7" fmla="*/ 1122189 h 3634480"/>
              <a:gd name="connsiteX8" fmla="*/ 2872509 w 3693006"/>
              <a:gd name="connsiteY8" fmla="*/ 1177607 h 3634480"/>
              <a:gd name="connsiteX9" fmla="*/ 2687782 w 3693006"/>
              <a:gd name="connsiteY9" fmla="*/ 2276734 h 3634480"/>
              <a:gd name="connsiteX10" fmla="*/ 2336800 w 3693006"/>
              <a:gd name="connsiteY10" fmla="*/ 2757025 h 3634480"/>
              <a:gd name="connsiteX11" fmla="*/ 1644073 w 3693006"/>
              <a:gd name="connsiteY11" fmla="*/ 2267498 h 3634480"/>
              <a:gd name="connsiteX12" fmla="*/ 1616364 w 3693006"/>
              <a:gd name="connsiteY12" fmla="*/ 1131425 h 3634480"/>
              <a:gd name="connsiteX13" fmla="*/ 1656184 w 3693006"/>
              <a:gd name="connsiteY13" fmla="*/ 565520 h 3634480"/>
              <a:gd name="connsiteX14" fmla="*/ 1368152 w 3693006"/>
              <a:gd name="connsiteY14" fmla="*/ 205480 h 3634480"/>
              <a:gd name="connsiteX15" fmla="*/ 794327 w 3693006"/>
              <a:gd name="connsiteY15" fmla="*/ 60007 h 3634480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336800 w 3693006"/>
              <a:gd name="connsiteY10" fmla="*/ 2733022 h 3610477"/>
              <a:gd name="connsiteX11" fmla="*/ 1644073 w 3693006"/>
              <a:gd name="connsiteY11" fmla="*/ 2243495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108830 w 3693006"/>
              <a:gd name="connsiteY10" fmla="*/ 2629749 h 3610477"/>
              <a:gd name="connsiteX11" fmla="*/ 1644073 w 3693006"/>
              <a:gd name="connsiteY11" fmla="*/ 2243495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108830 w 3693006"/>
              <a:gd name="connsiteY10" fmla="*/ 2629749 h 3610477"/>
              <a:gd name="connsiteX11" fmla="*/ 1820798 w 3693006"/>
              <a:gd name="connsiteY11" fmla="*/ 2197701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252846 w 3693006"/>
              <a:gd name="connsiteY10" fmla="*/ 2557741 h 3610477"/>
              <a:gd name="connsiteX11" fmla="*/ 1820798 w 3693006"/>
              <a:gd name="connsiteY11" fmla="*/ 2197701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252846 w 3693006"/>
              <a:gd name="connsiteY10" fmla="*/ 2557741 h 3610477"/>
              <a:gd name="connsiteX11" fmla="*/ 1820798 w 3693006"/>
              <a:gd name="connsiteY11" fmla="*/ 2197701 h 3610477"/>
              <a:gd name="connsiteX12" fmla="*/ 1748790 w 3693006"/>
              <a:gd name="connsiteY12" fmla="*/ 1189589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24003 h 3598476"/>
              <a:gd name="connsiteX1" fmla="*/ 164614 w 3693006"/>
              <a:gd name="connsiteY1" fmla="*/ 385500 h 3598476"/>
              <a:gd name="connsiteX2" fmla="*/ 46182 w 3693006"/>
              <a:gd name="connsiteY2" fmla="*/ 1529530 h 3598476"/>
              <a:gd name="connsiteX3" fmla="*/ 221673 w 3693006"/>
              <a:gd name="connsiteY3" fmla="*/ 2942694 h 3598476"/>
              <a:gd name="connsiteX4" fmla="*/ 1376218 w 3693006"/>
              <a:gd name="connsiteY4" fmla="*/ 3395276 h 3598476"/>
              <a:gd name="connsiteX5" fmla="*/ 3269673 w 3693006"/>
              <a:gd name="connsiteY5" fmla="*/ 3349094 h 3598476"/>
              <a:gd name="connsiteX6" fmla="*/ 3657600 w 3693006"/>
              <a:gd name="connsiteY6" fmla="*/ 1898985 h 3598476"/>
              <a:gd name="connsiteX7" fmla="*/ 3482109 w 3693006"/>
              <a:gd name="connsiteY7" fmla="*/ 1086185 h 3598476"/>
              <a:gd name="connsiteX8" fmla="*/ 2872509 w 3693006"/>
              <a:gd name="connsiteY8" fmla="*/ 1141603 h 3598476"/>
              <a:gd name="connsiteX9" fmla="*/ 2687782 w 3693006"/>
              <a:gd name="connsiteY9" fmla="*/ 2240730 h 3598476"/>
              <a:gd name="connsiteX10" fmla="*/ 2252846 w 3693006"/>
              <a:gd name="connsiteY10" fmla="*/ 2545740 h 3598476"/>
              <a:gd name="connsiteX11" fmla="*/ 1820798 w 3693006"/>
              <a:gd name="connsiteY11" fmla="*/ 2185700 h 3598476"/>
              <a:gd name="connsiteX12" fmla="*/ 1748790 w 3693006"/>
              <a:gd name="connsiteY12" fmla="*/ 1177588 h 3598476"/>
              <a:gd name="connsiteX13" fmla="*/ 1656184 w 3693006"/>
              <a:gd name="connsiteY13" fmla="*/ 529516 h 3598476"/>
              <a:gd name="connsiteX14" fmla="*/ 1460758 w 3693006"/>
              <a:gd name="connsiteY14" fmla="*/ 241484 h 3598476"/>
              <a:gd name="connsiteX15" fmla="*/ 794327 w 3693006"/>
              <a:gd name="connsiteY15" fmla="*/ 24003 h 3598476"/>
              <a:gd name="connsiteX0" fmla="*/ 794327 w 3693006"/>
              <a:gd name="connsiteY0" fmla="*/ 24003 h 3598476"/>
              <a:gd name="connsiteX1" fmla="*/ 164614 w 3693006"/>
              <a:gd name="connsiteY1" fmla="*/ 385500 h 3598476"/>
              <a:gd name="connsiteX2" fmla="*/ 46182 w 3693006"/>
              <a:gd name="connsiteY2" fmla="*/ 1529530 h 3598476"/>
              <a:gd name="connsiteX3" fmla="*/ 221673 w 3693006"/>
              <a:gd name="connsiteY3" fmla="*/ 2942694 h 3598476"/>
              <a:gd name="connsiteX4" fmla="*/ 1376218 w 3693006"/>
              <a:gd name="connsiteY4" fmla="*/ 3395276 h 3598476"/>
              <a:gd name="connsiteX5" fmla="*/ 3269673 w 3693006"/>
              <a:gd name="connsiteY5" fmla="*/ 3349094 h 3598476"/>
              <a:gd name="connsiteX6" fmla="*/ 3657600 w 3693006"/>
              <a:gd name="connsiteY6" fmla="*/ 1898985 h 3598476"/>
              <a:gd name="connsiteX7" fmla="*/ 3482109 w 3693006"/>
              <a:gd name="connsiteY7" fmla="*/ 1086185 h 3598476"/>
              <a:gd name="connsiteX8" fmla="*/ 2872509 w 3693006"/>
              <a:gd name="connsiteY8" fmla="*/ 1141603 h 3598476"/>
              <a:gd name="connsiteX9" fmla="*/ 2687782 w 3693006"/>
              <a:gd name="connsiteY9" fmla="*/ 2240730 h 3598476"/>
              <a:gd name="connsiteX10" fmla="*/ 2252846 w 3693006"/>
              <a:gd name="connsiteY10" fmla="*/ 2545740 h 3598476"/>
              <a:gd name="connsiteX11" fmla="*/ 1820798 w 3693006"/>
              <a:gd name="connsiteY11" fmla="*/ 2185700 h 3598476"/>
              <a:gd name="connsiteX12" fmla="*/ 1748790 w 3693006"/>
              <a:gd name="connsiteY12" fmla="*/ 1177588 h 3598476"/>
              <a:gd name="connsiteX13" fmla="*/ 1676782 w 3693006"/>
              <a:gd name="connsiteY13" fmla="*/ 457507 h 3598476"/>
              <a:gd name="connsiteX14" fmla="*/ 1460758 w 3693006"/>
              <a:gd name="connsiteY14" fmla="*/ 241484 h 3598476"/>
              <a:gd name="connsiteX15" fmla="*/ 794327 w 3693006"/>
              <a:gd name="connsiteY15" fmla="*/ 24003 h 3598476"/>
              <a:gd name="connsiteX0" fmla="*/ 794327 w 3693006"/>
              <a:gd name="connsiteY0" fmla="*/ 48005 h 3622478"/>
              <a:gd name="connsiteX1" fmla="*/ 164614 w 3693006"/>
              <a:gd name="connsiteY1" fmla="*/ 409502 h 3622478"/>
              <a:gd name="connsiteX2" fmla="*/ 46182 w 3693006"/>
              <a:gd name="connsiteY2" fmla="*/ 1553532 h 3622478"/>
              <a:gd name="connsiteX3" fmla="*/ 221673 w 3693006"/>
              <a:gd name="connsiteY3" fmla="*/ 2966696 h 3622478"/>
              <a:gd name="connsiteX4" fmla="*/ 1376218 w 3693006"/>
              <a:gd name="connsiteY4" fmla="*/ 3419278 h 3622478"/>
              <a:gd name="connsiteX5" fmla="*/ 3269673 w 3693006"/>
              <a:gd name="connsiteY5" fmla="*/ 3373096 h 3622478"/>
              <a:gd name="connsiteX6" fmla="*/ 3657600 w 3693006"/>
              <a:gd name="connsiteY6" fmla="*/ 1922987 h 3622478"/>
              <a:gd name="connsiteX7" fmla="*/ 3482109 w 3693006"/>
              <a:gd name="connsiteY7" fmla="*/ 1110187 h 3622478"/>
              <a:gd name="connsiteX8" fmla="*/ 2872509 w 3693006"/>
              <a:gd name="connsiteY8" fmla="*/ 1165605 h 3622478"/>
              <a:gd name="connsiteX9" fmla="*/ 2687782 w 3693006"/>
              <a:gd name="connsiteY9" fmla="*/ 2264732 h 3622478"/>
              <a:gd name="connsiteX10" fmla="*/ 2252846 w 3693006"/>
              <a:gd name="connsiteY10" fmla="*/ 2569742 h 3622478"/>
              <a:gd name="connsiteX11" fmla="*/ 1820798 w 3693006"/>
              <a:gd name="connsiteY11" fmla="*/ 2209702 h 3622478"/>
              <a:gd name="connsiteX12" fmla="*/ 1748790 w 3693006"/>
              <a:gd name="connsiteY12" fmla="*/ 1201590 h 3622478"/>
              <a:gd name="connsiteX13" fmla="*/ 1676782 w 3693006"/>
              <a:gd name="connsiteY13" fmla="*/ 481509 h 3622478"/>
              <a:gd name="connsiteX14" fmla="*/ 1388750 w 3693006"/>
              <a:gd name="connsiteY14" fmla="*/ 121469 h 3622478"/>
              <a:gd name="connsiteX15" fmla="*/ 794327 w 3693006"/>
              <a:gd name="connsiteY15" fmla="*/ 48005 h 3622478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20798 w 3693006"/>
              <a:gd name="connsiteY11" fmla="*/ 2208246 h 3621022"/>
              <a:gd name="connsiteX12" fmla="*/ 1748790 w 3693006"/>
              <a:gd name="connsiteY12" fmla="*/ 1200134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748790 w 3693006"/>
              <a:gd name="connsiteY11" fmla="*/ 2208245 h 3621022"/>
              <a:gd name="connsiteX12" fmla="*/ 1748790 w 3693006"/>
              <a:gd name="connsiteY12" fmla="*/ 1200134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748790 w 3693006"/>
              <a:gd name="connsiteY11" fmla="*/ 2208245 h 3621022"/>
              <a:gd name="connsiteX12" fmla="*/ 1676782 w 3693006"/>
              <a:gd name="connsiteY12" fmla="*/ 1200133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676782 w 3693006"/>
              <a:gd name="connsiteY12" fmla="*/ 1200133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800200 w 3693006"/>
              <a:gd name="connsiteY12" fmla="*/ 1224136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800200 w 3693006"/>
              <a:gd name="connsiteY12" fmla="*/ 1224136 h 3621022"/>
              <a:gd name="connsiteX13" fmla="*/ 1728192 w 3693006"/>
              <a:gd name="connsiteY13" fmla="*/ 432048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56006 h 3629023"/>
              <a:gd name="connsiteX1" fmla="*/ 164614 w 3693006"/>
              <a:gd name="connsiteY1" fmla="*/ 416047 h 3629023"/>
              <a:gd name="connsiteX2" fmla="*/ 46182 w 3693006"/>
              <a:gd name="connsiteY2" fmla="*/ 1560077 h 3629023"/>
              <a:gd name="connsiteX3" fmla="*/ 221673 w 3693006"/>
              <a:gd name="connsiteY3" fmla="*/ 2973241 h 3629023"/>
              <a:gd name="connsiteX4" fmla="*/ 1376218 w 3693006"/>
              <a:gd name="connsiteY4" fmla="*/ 3425823 h 3629023"/>
              <a:gd name="connsiteX5" fmla="*/ 3269673 w 3693006"/>
              <a:gd name="connsiteY5" fmla="*/ 3379641 h 3629023"/>
              <a:gd name="connsiteX6" fmla="*/ 3657600 w 3693006"/>
              <a:gd name="connsiteY6" fmla="*/ 1929532 h 3629023"/>
              <a:gd name="connsiteX7" fmla="*/ 3482109 w 3693006"/>
              <a:gd name="connsiteY7" fmla="*/ 1116732 h 3629023"/>
              <a:gd name="connsiteX8" fmla="*/ 2872509 w 3693006"/>
              <a:gd name="connsiteY8" fmla="*/ 1172150 h 3629023"/>
              <a:gd name="connsiteX9" fmla="*/ 2687782 w 3693006"/>
              <a:gd name="connsiteY9" fmla="*/ 2271277 h 3629023"/>
              <a:gd name="connsiteX10" fmla="*/ 2252846 w 3693006"/>
              <a:gd name="connsiteY10" fmla="*/ 2576287 h 3629023"/>
              <a:gd name="connsiteX11" fmla="*/ 1872208 w 3693006"/>
              <a:gd name="connsiteY11" fmla="*/ 2240249 h 3629023"/>
              <a:gd name="connsiteX12" fmla="*/ 1800200 w 3693006"/>
              <a:gd name="connsiteY12" fmla="*/ 1232137 h 3629023"/>
              <a:gd name="connsiteX13" fmla="*/ 1728192 w 3693006"/>
              <a:gd name="connsiteY13" fmla="*/ 440049 h 3629023"/>
              <a:gd name="connsiteX14" fmla="*/ 1368152 w 3693006"/>
              <a:gd name="connsiteY14" fmla="*/ 80009 h 3629023"/>
              <a:gd name="connsiteX15" fmla="*/ 668670 w 3693006"/>
              <a:gd name="connsiteY15" fmla="*/ 56006 h 3629023"/>
              <a:gd name="connsiteX0" fmla="*/ 668670 w 3693006"/>
              <a:gd name="connsiteY0" fmla="*/ 56006 h 3629023"/>
              <a:gd name="connsiteX1" fmla="*/ 164614 w 3693006"/>
              <a:gd name="connsiteY1" fmla="*/ 416047 h 3629023"/>
              <a:gd name="connsiteX2" fmla="*/ 46182 w 3693006"/>
              <a:gd name="connsiteY2" fmla="*/ 1560077 h 3629023"/>
              <a:gd name="connsiteX3" fmla="*/ 221673 w 3693006"/>
              <a:gd name="connsiteY3" fmla="*/ 2973241 h 3629023"/>
              <a:gd name="connsiteX4" fmla="*/ 1376218 w 3693006"/>
              <a:gd name="connsiteY4" fmla="*/ 3425823 h 3629023"/>
              <a:gd name="connsiteX5" fmla="*/ 3269673 w 3693006"/>
              <a:gd name="connsiteY5" fmla="*/ 3379641 h 3629023"/>
              <a:gd name="connsiteX6" fmla="*/ 3657600 w 3693006"/>
              <a:gd name="connsiteY6" fmla="*/ 1929532 h 3629023"/>
              <a:gd name="connsiteX7" fmla="*/ 3482109 w 3693006"/>
              <a:gd name="connsiteY7" fmla="*/ 1116732 h 3629023"/>
              <a:gd name="connsiteX8" fmla="*/ 2872509 w 3693006"/>
              <a:gd name="connsiteY8" fmla="*/ 1172150 h 3629023"/>
              <a:gd name="connsiteX9" fmla="*/ 2687782 w 3693006"/>
              <a:gd name="connsiteY9" fmla="*/ 2271277 h 3629023"/>
              <a:gd name="connsiteX10" fmla="*/ 2252846 w 3693006"/>
              <a:gd name="connsiteY10" fmla="*/ 2576287 h 3629023"/>
              <a:gd name="connsiteX11" fmla="*/ 1872208 w 3693006"/>
              <a:gd name="connsiteY11" fmla="*/ 2240249 h 3629023"/>
              <a:gd name="connsiteX12" fmla="*/ 1800200 w 3693006"/>
              <a:gd name="connsiteY12" fmla="*/ 1232137 h 3629023"/>
              <a:gd name="connsiteX13" fmla="*/ 1728192 w 3693006"/>
              <a:gd name="connsiteY13" fmla="*/ 440049 h 3629023"/>
              <a:gd name="connsiteX14" fmla="*/ 1244734 w 3693006"/>
              <a:gd name="connsiteY14" fmla="*/ 80010 h 3629023"/>
              <a:gd name="connsiteX15" fmla="*/ 668670 w 3693006"/>
              <a:gd name="connsiteY15" fmla="*/ 56006 h 3629023"/>
              <a:gd name="connsiteX0" fmla="*/ 596662 w 3693006"/>
              <a:gd name="connsiteY0" fmla="*/ 120013 h 3597018"/>
              <a:gd name="connsiteX1" fmla="*/ 164614 w 3693006"/>
              <a:gd name="connsiteY1" fmla="*/ 384042 h 3597018"/>
              <a:gd name="connsiteX2" fmla="*/ 46182 w 3693006"/>
              <a:gd name="connsiteY2" fmla="*/ 1528072 h 3597018"/>
              <a:gd name="connsiteX3" fmla="*/ 221673 w 3693006"/>
              <a:gd name="connsiteY3" fmla="*/ 2941236 h 3597018"/>
              <a:gd name="connsiteX4" fmla="*/ 1376218 w 3693006"/>
              <a:gd name="connsiteY4" fmla="*/ 3393818 h 3597018"/>
              <a:gd name="connsiteX5" fmla="*/ 3269673 w 3693006"/>
              <a:gd name="connsiteY5" fmla="*/ 3347636 h 3597018"/>
              <a:gd name="connsiteX6" fmla="*/ 3657600 w 3693006"/>
              <a:gd name="connsiteY6" fmla="*/ 1897527 h 3597018"/>
              <a:gd name="connsiteX7" fmla="*/ 3482109 w 3693006"/>
              <a:gd name="connsiteY7" fmla="*/ 1084727 h 3597018"/>
              <a:gd name="connsiteX8" fmla="*/ 2872509 w 3693006"/>
              <a:gd name="connsiteY8" fmla="*/ 1140145 h 3597018"/>
              <a:gd name="connsiteX9" fmla="*/ 2687782 w 3693006"/>
              <a:gd name="connsiteY9" fmla="*/ 2239272 h 3597018"/>
              <a:gd name="connsiteX10" fmla="*/ 2252846 w 3693006"/>
              <a:gd name="connsiteY10" fmla="*/ 2544282 h 3597018"/>
              <a:gd name="connsiteX11" fmla="*/ 1872208 w 3693006"/>
              <a:gd name="connsiteY11" fmla="*/ 2208244 h 3597018"/>
              <a:gd name="connsiteX12" fmla="*/ 1800200 w 3693006"/>
              <a:gd name="connsiteY12" fmla="*/ 1200132 h 3597018"/>
              <a:gd name="connsiteX13" fmla="*/ 1728192 w 3693006"/>
              <a:gd name="connsiteY13" fmla="*/ 408044 h 3597018"/>
              <a:gd name="connsiteX14" fmla="*/ 1244734 w 3693006"/>
              <a:gd name="connsiteY14" fmla="*/ 48005 h 3597018"/>
              <a:gd name="connsiteX15" fmla="*/ 596662 w 3693006"/>
              <a:gd name="connsiteY15" fmla="*/ 120013 h 3597018"/>
              <a:gd name="connsiteX0" fmla="*/ 596662 w 3693006"/>
              <a:gd name="connsiteY0" fmla="*/ 120013 h 3597018"/>
              <a:gd name="connsiteX1" fmla="*/ 164614 w 3693006"/>
              <a:gd name="connsiteY1" fmla="*/ 480052 h 3597018"/>
              <a:gd name="connsiteX2" fmla="*/ 46182 w 3693006"/>
              <a:gd name="connsiteY2" fmla="*/ 1528072 h 3597018"/>
              <a:gd name="connsiteX3" fmla="*/ 221673 w 3693006"/>
              <a:gd name="connsiteY3" fmla="*/ 2941236 h 3597018"/>
              <a:gd name="connsiteX4" fmla="*/ 1376218 w 3693006"/>
              <a:gd name="connsiteY4" fmla="*/ 3393818 h 3597018"/>
              <a:gd name="connsiteX5" fmla="*/ 3269673 w 3693006"/>
              <a:gd name="connsiteY5" fmla="*/ 3347636 h 3597018"/>
              <a:gd name="connsiteX6" fmla="*/ 3657600 w 3693006"/>
              <a:gd name="connsiteY6" fmla="*/ 1897527 h 3597018"/>
              <a:gd name="connsiteX7" fmla="*/ 3482109 w 3693006"/>
              <a:gd name="connsiteY7" fmla="*/ 1084727 h 3597018"/>
              <a:gd name="connsiteX8" fmla="*/ 2872509 w 3693006"/>
              <a:gd name="connsiteY8" fmla="*/ 1140145 h 3597018"/>
              <a:gd name="connsiteX9" fmla="*/ 2687782 w 3693006"/>
              <a:gd name="connsiteY9" fmla="*/ 2239272 h 3597018"/>
              <a:gd name="connsiteX10" fmla="*/ 2252846 w 3693006"/>
              <a:gd name="connsiteY10" fmla="*/ 2544282 h 3597018"/>
              <a:gd name="connsiteX11" fmla="*/ 1872208 w 3693006"/>
              <a:gd name="connsiteY11" fmla="*/ 2208244 h 3597018"/>
              <a:gd name="connsiteX12" fmla="*/ 1800200 w 3693006"/>
              <a:gd name="connsiteY12" fmla="*/ 1200132 h 3597018"/>
              <a:gd name="connsiteX13" fmla="*/ 1728192 w 3693006"/>
              <a:gd name="connsiteY13" fmla="*/ 408044 h 3597018"/>
              <a:gd name="connsiteX14" fmla="*/ 1244734 w 3693006"/>
              <a:gd name="connsiteY14" fmla="*/ 48005 h 3597018"/>
              <a:gd name="connsiteX15" fmla="*/ 596662 w 3693006"/>
              <a:gd name="connsiteY15" fmla="*/ 120013 h 3597018"/>
              <a:gd name="connsiteX0" fmla="*/ 524654 w 3693006"/>
              <a:gd name="connsiteY0" fmla="*/ 72008 h 3621022"/>
              <a:gd name="connsiteX1" fmla="*/ 164614 w 3693006"/>
              <a:gd name="connsiteY1" fmla="*/ 50405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800200 w 3693006"/>
              <a:gd name="connsiteY12" fmla="*/ 1224136 h 3621022"/>
              <a:gd name="connsiteX13" fmla="*/ 1728192 w 3693006"/>
              <a:gd name="connsiteY13" fmla="*/ 432048 h 3621022"/>
              <a:gd name="connsiteX14" fmla="*/ 1244734 w 3693006"/>
              <a:gd name="connsiteY14" fmla="*/ 72009 h 3621022"/>
              <a:gd name="connsiteX15" fmla="*/ 524654 w 3693006"/>
              <a:gd name="connsiteY15" fmla="*/ 72008 h 3621022"/>
              <a:gd name="connsiteX0" fmla="*/ 524654 w 3693006"/>
              <a:gd name="connsiteY0" fmla="*/ 120012 h 3597018"/>
              <a:gd name="connsiteX1" fmla="*/ 164614 w 3693006"/>
              <a:gd name="connsiteY1" fmla="*/ 480052 h 3597018"/>
              <a:gd name="connsiteX2" fmla="*/ 46182 w 3693006"/>
              <a:gd name="connsiteY2" fmla="*/ 1528072 h 3597018"/>
              <a:gd name="connsiteX3" fmla="*/ 221673 w 3693006"/>
              <a:gd name="connsiteY3" fmla="*/ 2941236 h 3597018"/>
              <a:gd name="connsiteX4" fmla="*/ 1376218 w 3693006"/>
              <a:gd name="connsiteY4" fmla="*/ 3393818 h 3597018"/>
              <a:gd name="connsiteX5" fmla="*/ 3269673 w 3693006"/>
              <a:gd name="connsiteY5" fmla="*/ 3347636 h 3597018"/>
              <a:gd name="connsiteX6" fmla="*/ 3657600 w 3693006"/>
              <a:gd name="connsiteY6" fmla="*/ 1897527 h 3597018"/>
              <a:gd name="connsiteX7" fmla="*/ 3482109 w 3693006"/>
              <a:gd name="connsiteY7" fmla="*/ 1084727 h 3597018"/>
              <a:gd name="connsiteX8" fmla="*/ 2872509 w 3693006"/>
              <a:gd name="connsiteY8" fmla="*/ 1140145 h 3597018"/>
              <a:gd name="connsiteX9" fmla="*/ 2687782 w 3693006"/>
              <a:gd name="connsiteY9" fmla="*/ 2239272 h 3597018"/>
              <a:gd name="connsiteX10" fmla="*/ 2252846 w 3693006"/>
              <a:gd name="connsiteY10" fmla="*/ 2544282 h 3597018"/>
              <a:gd name="connsiteX11" fmla="*/ 1872208 w 3693006"/>
              <a:gd name="connsiteY11" fmla="*/ 2208244 h 3597018"/>
              <a:gd name="connsiteX12" fmla="*/ 1800200 w 3693006"/>
              <a:gd name="connsiteY12" fmla="*/ 1200132 h 3597018"/>
              <a:gd name="connsiteX13" fmla="*/ 1728192 w 3693006"/>
              <a:gd name="connsiteY13" fmla="*/ 408044 h 3597018"/>
              <a:gd name="connsiteX14" fmla="*/ 1244734 w 3693006"/>
              <a:gd name="connsiteY14" fmla="*/ 48005 h 3597018"/>
              <a:gd name="connsiteX15" fmla="*/ 524654 w 3693006"/>
              <a:gd name="connsiteY15" fmla="*/ 120012 h 3597018"/>
              <a:gd name="connsiteX0" fmla="*/ 524654 w 3693006"/>
              <a:gd name="connsiteY0" fmla="*/ 60007 h 3537013"/>
              <a:gd name="connsiteX1" fmla="*/ 164614 w 3693006"/>
              <a:gd name="connsiteY1" fmla="*/ 420047 h 3537013"/>
              <a:gd name="connsiteX2" fmla="*/ 46182 w 3693006"/>
              <a:gd name="connsiteY2" fmla="*/ 1468067 h 3537013"/>
              <a:gd name="connsiteX3" fmla="*/ 221673 w 3693006"/>
              <a:gd name="connsiteY3" fmla="*/ 2881231 h 3537013"/>
              <a:gd name="connsiteX4" fmla="*/ 1376218 w 3693006"/>
              <a:gd name="connsiteY4" fmla="*/ 3333813 h 3537013"/>
              <a:gd name="connsiteX5" fmla="*/ 3269673 w 3693006"/>
              <a:gd name="connsiteY5" fmla="*/ 3287631 h 3537013"/>
              <a:gd name="connsiteX6" fmla="*/ 3657600 w 3693006"/>
              <a:gd name="connsiteY6" fmla="*/ 1837522 h 3537013"/>
              <a:gd name="connsiteX7" fmla="*/ 3482109 w 3693006"/>
              <a:gd name="connsiteY7" fmla="*/ 1024722 h 3537013"/>
              <a:gd name="connsiteX8" fmla="*/ 2872509 w 3693006"/>
              <a:gd name="connsiteY8" fmla="*/ 1080140 h 3537013"/>
              <a:gd name="connsiteX9" fmla="*/ 2687782 w 3693006"/>
              <a:gd name="connsiteY9" fmla="*/ 2179267 h 3537013"/>
              <a:gd name="connsiteX10" fmla="*/ 2252846 w 3693006"/>
              <a:gd name="connsiteY10" fmla="*/ 2484277 h 3537013"/>
              <a:gd name="connsiteX11" fmla="*/ 1872208 w 3693006"/>
              <a:gd name="connsiteY11" fmla="*/ 2148239 h 3537013"/>
              <a:gd name="connsiteX12" fmla="*/ 1800200 w 3693006"/>
              <a:gd name="connsiteY12" fmla="*/ 1140127 h 3537013"/>
              <a:gd name="connsiteX13" fmla="*/ 1728192 w 3693006"/>
              <a:gd name="connsiteY13" fmla="*/ 348039 h 3537013"/>
              <a:gd name="connsiteX14" fmla="*/ 1172726 w 3693006"/>
              <a:gd name="connsiteY14" fmla="*/ 60007 h 3537013"/>
              <a:gd name="connsiteX15" fmla="*/ 524654 w 3693006"/>
              <a:gd name="connsiteY15" fmla="*/ 60007 h 3537013"/>
              <a:gd name="connsiteX0" fmla="*/ 524654 w 3693006"/>
              <a:gd name="connsiteY0" fmla="*/ 60007 h 3537013"/>
              <a:gd name="connsiteX1" fmla="*/ 164614 w 3693006"/>
              <a:gd name="connsiteY1" fmla="*/ 420047 h 3537013"/>
              <a:gd name="connsiteX2" fmla="*/ 46182 w 3693006"/>
              <a:gd name="connsiteY2" fmla="*/ 1468067 h 3537013"/>
              <a:gd name="connsiteX3" fmla="*/ 221673 w 3693006"/>
              <a:gd name="connsiteY3" fmla="*/ 2881231 h 3537013"/>
              <a:gd name="connsiteX4" fmla="*/ 1376218 w 3693006"/>
              <a:gd name="connsiteY4" fmla="*/ 3333813 h 3537013"/>
              <a:gd name="connsiteX5" fmla="*/ 3269673 w 3693006"/>
              <a:gd name="connsiteY5" fmla="*/ 3287631 h 3537013"/>
              <a:gd name="connsiteX6" fmla="*/ 3657600 w 3693006"/>
              <a:gd name="connsiteY6" fmla="*/ 1837522 h 3537013"/>
              <a:gd name="connsiteX7" fmla="*/ 3482109 w 3693006"/>
              <a:gd name="connsiteY7" fmla="*/ 1024722 h 3537013"/>
              <a:gd name="connsiteX8" fmla="*/ 2872509 w 3693006"/>
              <a:gd name="connsiteY8" fmla="*/ 1080140 h 3537013"/>
              <a:gd name="connsiteX9" fmla="*/ 2687782 w 3693006"/>
              <a:gd name="connsiteY9" fmla="*/ 2179267 h 3537013"/>
              <a:gd name="connsiteX10" fmla="*/ 2252846 w 3693006"/>
              <a:gd name="connsiteY10" fmla="*/ 2484277 h 3537013"/>
              <a:gd name="connsiteX11" fmla="*/ 1872208 w 3693006"/>
              <a:gd name="connsiteY11" fmla="*/ 2148239 h 3537013"/>
              <a:gd name="connsiteX12" fmla="*/ 1800200 w 3693006"/>
              <a:gd name="connsiteY12" fmla="*/ 1140127 h 3537013"/>
              <a:gd name="connsiteX13" fmla="*/ 1728192 w 3693006"/>
              <a:gd name="connsiteY13" fmla="*/ 348039 h 3537013"/>
              <a:gd name="connsiteX14" fmla="*/ 1316742 w 3693006"/>
              <a:gd name="connsiteY14" fmla="*/ 60007 h 3537013"/>
              <a:gd name="connsiteX15" fmla="*/ 524654 w 3693006"/>
              <a:gd name="connsiteY15" fmla="*/ 60007 h 353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93006" h="3537013">
                <a:moveTo>
                  <a:pt x="524654" y="60007"/>
                </a:moveTo>
                <a:cubicBezTo>
                  <a:pt x="332633" y="120014"/>
                  <a:pt x="244359" y="185370"/>
                  <a:pt x="164614" y="420047"/>
                </a:cubicBezTo>
                <a:cubicBezTo>
                  <a:pt x="84869" y="654724"/>
                  <a:pt x="45241" y="1065871"/>
                  <a:pt x="46182" y="1468067"/>
                </a:cubicBezTo>
                <a:cubicBezTo>
                  <a:pt x="47124" y="1870263"/>
                  <a:pt x="0" y="2570273"/>
                  <a:pt x="221673" y="2881231"/>
                </a:cubicBezTo>
                <a:cubicBezTo>
                  <a:pt x="443346" y="3192189"/>
                  <a:pt x="868218" y="3266080"/>
                  <a:pt x="1376218" y="3333813"/>
                </a:cubicBezTo>
                <a:cubicBezTo>
                  <a:pt x="1884218" y="3401546"/>
                  <a:pt x="2889443" y="3537013"/>
                  <a:pt x="3269673" y="3287631"/>
                </a:cubicBezTo>
                <a:cubicBezTo>
                  <a:pt x="3649903" y="3038249"/>
                  <a:pt x="3622194" y="2214673"/>
                  <a:pt x="3657600" y="1837522"/>
                </a:cubicBezTo>
                <a:cubicBezTo>
                  <a:pt x="3693006" y="1460371"/>
                  <a:pt x="3612957" y="1150952"/>
                  <a:pt x="3482109" y="1024722"/>
                </a:cubicBezTo>
                <a:cubicBezTo>
                  <a:pt x="3351261" y="898492"/>
                  <a:pt x="3004897" y="887716"/>
                  <a:pt x="2872509" y="1080140"/>
                </a:cubicBezTo>
                <a:cubicBezTo>
                  <a:pt x="2740121" y="1272564"/>
                  <a:pt x="2791059" y="1945244"/>
                  <a:pt x="2687782" y="2179267"/>
                </a:cubicBezTo>
                <a:cubicBezTo>
                  <a:pt x="2584505" y="2413290"/>
                  <a:pt x="2388775" y="2489448"/>
                  <a:pt x="2252846" y="2484277"/>
                </a:cubicBezTo>
                <a:cubicBezTo>
                  <a:pt x="2116917" y="2479106"/>
                  <a:pt x="1947649" y="2372264"/>
                  <a:pt x="1872208" y="2148239"/>
                </a:cubicBezTo>
                <a:cubicBezTo>
                  <a:pt x="1796767" y="1924214"/>
                  <a:pt x="1824203" y="1440160"/>
                  <a:pt x="1800200" y="1140127"/>
                </a:cubicBezTo>
                <a:cubicBezTo>
                  <a:pt x="1776197" y="840094"/>
                  <a:pt x="1808768" y="528059"/>
                  <a:pt x="1728192" y="348039"/>
                </a:cubicBezTo>
                <a:cubicBezTo>
                  <a:pt x="1647616" y="168019"/>
                  <a:pt x="1517332" y="108012"/>
                  <a:pt x="1316742" y="60007"/>
                </a:cubicBezTo>
                <a:cubicBezTo>
                  <a:pt x="1116152" y="12002"/>
                  <a:pt x="716675" y="0"/>
                  <a:pt x="524654" y="60007"/>
                </a:cubicBez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D2E5F-0168-F1F0-1CD9-C07C226C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>
            <a:extLst>
              <a:ext uri="{FF2B5EF4-FFF2-40B4-BE49-F238E27FC236}">
                <a16:creationId xmlns:a16="http://schemas.microsoft.com/office/drawing/2014/main" id="{5EA37026-840C-501C-B07D-7F3ACD53B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ポジティブ・フィードバックを遮断する</a:t>
            </a: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C84B4CB1-8979-8751-07BD-4545ECBF8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683" y="2199152"/>
          <a:ext cx="4038921" cy="20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F1BC3777-6C79-114A-AC39-429234B1D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683" y="2199152"/>
                        <a:ext cx="4038921" cy="2082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Oval 26">
            <a:extLst>
              <a:ext uri="{FF2B5EF4-FFF2-40B4-BE49-F238E27FC236}">
                <a16:creationId xmlns:a16="http://schemas.microsoft.com/office/drawing/2014/main" id="{C150BD4D-7082-3867-AB5C-8DCBFCDEDC63}"/>
              </a:ext>
            </a:extLst>
          </p:cNvPr>
          <p:cNvSpPr>
            <a:spLocks/>
          </p:cNvSpPr>
          <p:nvPr/>
        </p:nvSpPr>
        <p:spPr bwMode="auto">
          <a:xfrm>
            <a:off x="5348743" y="1312520"/>
            <a:ext cx="2300009" cy="1114015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49" name="Oval 27">
            <a:extLst>
              <a:ext uri="{FF2B5EF4-FFF2-40B4-BE49-F238E27FC236}">
                <a16:creationId xmlns:a16="http://schemas.microsoft.com/office/drawing/2014/main" id="{0B6A3EA2-AF63-5BEC-262A-8423F66DF517}"/>
              </a:ext>
            </a:extLst>
          </p:cNvPr>
          <p:cNvSpPr>
            <a:spLocks/>
          </p:cNvSpPr>
          <p:nvPr/>
        </p:nvSpPr>
        <p:spPr bwMode="auto">
          <a:xfrm>
            <a:off x="3567298" y="2426533"/>
            <a:ext cx="1112380" cy="667428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0" name="Freeform 28">
            <a:extLst>
              <a:ext uri="{FF2B5EF4-FFF2-40B4-BE49-F238E27FC236}">
                <a16:creationId xmlns:a16="http://schemas.microsoft.com/office/drawing/2014/main" id="{4F324F7B-08B6-D40A-4554-06CE70EF42CD}"/>
              </a:ext>
            </a:extLst>
          </p:cNvPr>
          <p:cNvSpPr>
            <a:spLocks/>
          </p:cNvSpPr>
          <p:nvPr/>
        </p:nvSpPr>
        <p:spPr bwMode="auto">
          <a:xfrm>
            <a:off x="4234728" y="1832721"/>
            <a:ext cx="1114015" cy="61017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0"/>
                </a:moveTo>
                <a:cubicBezTo>
                  <a:pt x="21600" y="0"/>
                  <a:pt x="10068" y="8408"/>
                  <a:pt x="0" y="2160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51" name="Oval 23">
            <a:extLst>
              <a:ext uri="{FF2B5EF4-FFF2-40B4-BE49-F238E27FC236}">
                <a16:creationId xmlns:a16="http://schemas.microsoft.com/office/drawing/2014/main" id="{F0C60703-DD8C-513E-DAA7-AEA68B18CBA9}"/>
              </a:ext>
            </a:extLst>
          </p:cNvPr>
          <p:cNvSpPr>
            <a:spLocks/>
          </p:cNvSpPr>
          <p:nvPr/>
        </p:nvSpPr>
        <p:spPr bwMode="auto">
          <a:xfrm>
            <a:off x="3271208" y="3167575"/>
            <a:ext cx="518566" cy="476032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3" name="Freeform 25">
            <a:extLst>
              <a:ext uri="{FF2B5EF4-FFF2-40B4-BE49-F238E27FC236}">
                <a16:creationId xmlns:a16="http://schemas.microsoft.com/office/drawing/2014/main" id="{57552B21-2B02-A3BA-DB5F-CD4D8CFAD62E}"/>
              </a:ext>
            </a:extLst>
          </p:cNvPr>
          <p:cNvSpPr>
            <a:spLocks/>
          </p:cNvSpPr>
          <p:nvPr/>
        </p:nvSpPr>
        <p:spPr bwMode="auto">
          <a:xfrm>
            <a:off x="4012250" y="4059115"/>
            <a:ext cx="1707830" cy="963517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57" name="Rectangle 21">
            <a:extLst>
              <a:ext uri="{FF2B5EF4-FFF2-40B4-BE49-F238E27FC236}">
                <a16:creationId xmlns:a16="http://schemas.microsoft.com/office/drawing/2014/main" id="{2257C60F-776D-D037-7B4E-8E35D32C7212}"/>
              </a:ext>
            </a:extLst>
          </p:cNvPr>
          <p:cNvSpPr>
            <a:spLocks/>
          </p:cNvSpPr>
          <p:nvPr/>
        </p:nvSpPr>
        <p:spPr bwMode="auto">
          <a:xfrm>
            <a:off x="2973483" y="2500147"/>
            <a:ext cx="588907" cy="5496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8" name="Rectangle 22">
            <a:extLst>
              <a:ext uri="{FF2B5EF4-FFF2-40B4-BE49-F238E27FC236}">
                <a16:creationId xmlns:a16="http://schemas.microsoft.com/office/drawing/2014/main" id="{9F5D95F0-EE02-FE0E-8522-BC80A006498C}"/>
              </a:ext>
            </a:extLst>
          </p:cNvPr>
          <p:cNvSpPr>
            <a:spLocks/>
          </p:cNvSpPr>
          <p:nvPr/>
        </p:nvSpPr>
        <p:spPr bwMode="auto">
          <a:xfrm>
            <a:off x="4087501" y="3390052"/>
            <a:ext cx="662520" cy="54964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9" name="Rectangle 23">
            <a:extLst>
              <a:ext uri="{FF2B5EF4-FFF2-40B4-BE49-F238E27FC236}">
                <a16:creationId xmlns:a16="http://schemas.microsoft.com/office/drawing/2014/main" id="{E5E05FFC-2970-EB96-C310-643275238A67}"/>
              </a:ext>
            </a:extLst>
          </p:cNvPr>
          <p:cNvSpPr>
            <a:spLocks/>
          </p:cNvSpPr>
          <p:nvPr/>
        </p:nvSpPr>
        <p:spPr bwMode="auto">
          <a:xfrm>
            <a:off x="1732832" y="1437948"/>
            <a:ext cx="1444523" cy="38058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ja-JP" sz="3200" dirty="0">
                <a:latin typeface="Times New Roman" pitchFamily="18" charset="0"/>
                <a:ea typeface="Hiragino Kaku Gothic ProN W3" panose="020B0300000000000000" pitchFamily="34" charset="-128"/>
                <a:cs typeface="Times New Roman" pitchFamily="18" charset="0"/>
                <a:sym typeface="Times New Roman" pitchFamily="18" charset="0"/>
              </a:rPr>
              <a:t>x</a:t>
            </a:r>
            <a:r>
              <a:rPr lang="en-US" altLang="ja-JP" sz="3200" dirty="0"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itchFamily="18" charset="0"/>
                <a:sym typeface="Gill Sans" charset="0"/>
              </a:rPr>
              <a:t>, </a:t>
            </a:r>
            <a:r>
              <a:rPr lang="en-US" altLang="ja-JP" sz="3200" dirty="0">
                <a:latin typeface="Times New Roman" pitchFamily="18" charset="0"/>
                <a:ea typeface="Hiragino Kaku Gothic ProN W3" panose="020B0300000000000000" pitchFamily="34" charset="-128"/>
                <a:cs typeface="Times New Roman" pitchFamily="18" charset="0"/>
                <a:sym typeface="Times New Roman" pitchFamily="18" charset="0"/>
              </a:rPr>
              <a:t>y</a:t>
            </a:r>
            <a:r>
              <a:rPr lang="ja-JP" altLang="en-US" sz="3200"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itchFamily="18" charset="0"/>
                <a:sym typeface="Gill Sans" charset="0"/>
              </a:rPr>
              <a:t>の分解</a:t>
            </a:r>
          </a:p>
        </p:txBody>
      </p:sp>
      <p:sp>
        <p:nvSpPr>
          <p:cNvPr id="6160" name="Freeform 24">
            <a:extLst>
              <a:ext uri="{FF2B5EF4-FFF2-40B4-BE49-F238E27FC236}">
                <a16:creationId xmlns:a16="http://schemas.microsoft.com/office/drawing/2014/main" id="{7AC231F2-4794-6B6F-696D-0E5B3B994380}"/>
              </a:ext>
            </a:extLst>
          </p:cNvPr>
          <p:cNvSpPr>
            <a:spLocks/>
          </p:cNvSpPr>
          <p:nvPr/>
        </p:nvSpPr>
        <p:spPr bwMode="auto">
          <a:xfrm>
            <a:off x="2677396" y="1906334"/>
            <a:ext cx="296089" cy="742677"/>
          </a:xfrm>
          <a:custGeom>
            <a:avLst/>
            <a:gdLst>
              <a:gd name="T0" fmla="*/ 0 w 21600"/>
              <a:gd name="T1" fmla="*/ 0 h 21600"/>
              <a:gd name="T2" fmla="*/ 1813349522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0" y="0"/>
                  <a:pt x="0" y="15347"/>
                  <a:pt x="21600" y="2160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61" name="Freeform 25">
            <a:extLst>
              <a:ext uri="{FF2B5EF4-FFF2-40B4-BE49-F238E27FC236}">
                <a16:creationId xmlns:a16="http://schemas.microsoft.com/office/drawing/2014/main" id="{9051ECA2-F3E2-9B18-E7B5-3DCEA40128BB}"/>
              </a:ext>
            </a:extLst>
          </p:cNvPr>
          <p:cNvSpPr>
            <a:spLocks/>
          </p:cNvSpPr>
          <p:nvPr/>
        </p:nvSpPr>
        <p:spPr bwMode="auto">
          <a:xfrm>
            <a:off x="2306055" y="1916149"/>
            <a:ext cx="1781444" cy="1771629"/>
          </a:xfrm>
          <a:custGeom>
            <a:avLst/>
            <a:gdLst>
              <a:gd name="T0" fmla="*/ 0 w 21600"/>
              <a:gd name="T1" fmla="*/ 0 h 19484"/>
              <a:gd name="T2" fmla="*/ 2147483647 w 21600"/>
              <a:gd name="T3" fmla="*/ 2147483647 h 19484"/>
              <a:gd name="T4" fmla="*/ 0 60000 65536"/>
              <a:gd name="T5" fmla="*/ 0 60000 65536"/>
              <a:gd name="T6" fmla="*/ 0 w 21600"/>
              <a:gd name="T7" fmla="*/ 0 h 19484"/>
              <a:gd name="T8" fmla="*/ 21600 w 21600"/>
              <a:gd name="T9" fmla="*/ 19484 h 194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9484">
                <a:moveTo>
                  <a:pt x="0" y="0"/>
                </a:moveTo>
                <a:cubicBezTo>
                  <a:pt x="0" y="0"/>
                  <a:pt x="4263" y="21600"/>
                  <a:pt x="21600" y="19315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8209" name="Rectangle 2">
            <a:extLst>
              <a:ext uri="{FF2B5EF4-FFF2-40B4-BE49-F238E27FC236}">
                <a16:creationId xmlns:a16="http://schemas.microsoft.com/office/drawing/2014/main" id="{6E74F6E8-B049-7B32-A686-E3BCAA101705}"/>
              </a:ext>
            </a:extLst>
          </p:cNvPr>
          <p:cNvSpPr>
            <a:spLocks/>
          </p:cNvSpPr>
          <p:nvPr/>
        </p:nvSpPr>
        <p:spPr bwMode="auto">
          <a:xfrm>
            <a:off x="5443620" y="1654907"/>
            <a:ext cx="2067676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(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3733" baseline="-6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  <a:endParaRPr lang="en-US" altLang="ja-JP" sz="3733" baseline="-60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0" name="Rectangle 3">
            <a:extLst>
              <a:ext uri="{FF2B5EF4-FFF2-40B4-BE49-F238E27FC236}">
                <a16:creationId xmlns:a16="http://schemas.microsoft.com/office/drawing/2014/main" id="{30801877-D71A-FCE7-ECBA-F3E2BD9BF7BD}"/>
              </a:ext>
            </a:extLst>
          </p:cNvPr>
          <p:cNvSpPr>
            <a:spLocks/>
          </p:cNvSpPr>
          <p:nvPr/>
        </p:nvSpPr>
        <p:spPr bwMode="auto">
          <a:xfrm>
            <a:off x="5916812" y="3343107"/>
            <a:ext cx="1392491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in</a:t>
            </a:r>
            <a:r>
              <a:rPr lang="en-US" altLang="ja-JP" sz="3733" baseline="-60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8211" name="Rectangle 4">
            <a:extLst>
              <a:ext uri="{FF2B5EF4-FFF2-40B4-BE49-F238E27FC236}">
                <a16:creationId xmlns:a16="http://schemas.microsoft.com/office/drawing/2014/main" id="{DCF4A03A-D0B1-152E-39DC-6D76842968CD}"/>
              </a:ext>
            </a:extLst>
          </p:cNvPr>
          <p:cNvSpPr>
            <a:spLocks/>
          </p:cNvSpPr>
          <p:nvPr/>
        </p:nvSpPr>
        <p:spPr bwMode="auto">
          <a:xfrm>
            <a:off x="6220230" y="4560181"/>
            <a:ext cx="664035" cy="4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LacI</a:t>
            </a:r>
            <a:endParaRPr lang="en-US" altLang="ja-JP" sz="3733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2" name="Rectangle 5">
            <a:extLst>
              <a:ext uri="{FF2B5EF4-FFF2-40B4-BE49-F238E27FC236}">
                <a16:creationId xmlns:a16="http://schemas.microsoft.com/office/drawing/2014/main" id="{0444E1D6-2BDA-D0E5-9F5D-EB3E698BFBB5}"/>
              </a:ext>
            </a:extLst>
          </p:cNvPr>
          <p:cNvSpPr>
            <a:spLocks/>
          </p:cNvSpPr>
          <p:nvPr/>
        </p:nvSpPr>
        <p:spPr bwMode="auto">
          <a:xfrm>
            <a:off x="8221102" y="3814422"/>
            <a:ext cx="1514838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GFP 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8213" name="Line 6">
            <a:extLst>
              <a:ext uri="{FF2B5EF4-FFF2-40B4-BE49-F238E27FC236}">
                <a16:creationId xmlns:a16="http://schemas.microsoft.com/office/drawing/2014/main" id="{66A63FC5-17BD-EC6F-CE25-3F23AA2286F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00381" y="2112450"/>
            <a:ext cx="0" cy="11516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14" name="Line 8">
            <a:extLst>
              <a:ext uri="{FF2B5EF4-FFF2-40B4-BE49-F238E27FC236}">
                <a16:creationId xmlns:a16="http://schemas.microsoft.com/office/drawing/2014/main" id="{06755AF8-D5A9-74F1-DC81-1E3765C27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954" y="6575056"/>
            <a:ext cx="454112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15" name="AutoShape 10">
            <a:extLst>
              <a:ext uri="{FF2B5EF4-FFF2-40B4-BE49-F238E27FC236}">
                <a16:creationId xmlns:a16="http://schemas.microsoft.com/office/drawing/2014/main" id="{C990560E-87FC-76B0-95E3-734C8340E7A5}"/>
              </a:ext>
            </a:extLst>
          </p:cNvPr>
          <p:cNvSpPr>
            <a:spLocks/>
          </p:cNvSpPr>
          <p:nvPr/>
        </p:nvSpPr>
        <p:spPr bwMode="auto">
          <a:xfrm>
            <a:off x="6578902" y="5658979"/>
            <a:ext cx="1060033" cy="667428"/>
          </a:xfrm>
          <a:prstGeom prst="rightArrow">
            <a:avLst>
              <a:gd name="adj1" fmla="val 49028"/>
              <a:gd name="adj2" fmla="val 6666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6" name="Rectangle 11">
            <a:extLst>
              <a:ext uri="{FF2B5EF4-FFF2-40B4-BE49-F238E27FC236}">
                <a16:creationId xmlns:a16="http://schemas.microsoft.com/office/drawing/2014/main" id="{E713F3C1-D824-7B6B-23A5-777360EF4E0C}"/>
              </a:ext>
            </a:extLst>
          </p:cNvPr>
          <p:cNvSpPr>
            <a:spLocks/>
          </p:cNvSpPr>
          <p:nvPr/>
        </p:nvSpPr>
        <p:spPr bwMode="auto">
          <a:xfrm flipH="1">
            <a:off x="6369513" y="5829107"/>
            <a:ext cx="327170" cy="73286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7" name="Rectangle 12">
            <a:extLst>
              <a:ext uri="{FF2B5EF4-FFF2-40B4-BE49-F238E27FC236}">
                <a16:creationId xmlns:a16="http://schemas.microsoft.com/office/drawing/2014/main" id="{FEA9CDAB-CDD1-2449-BB4C-60225FB3CAFA}"/>
              </a:ext>
            </a:extLst>
          </p:cNvPr>
          <p:cNvSpPr>
            <a:spLocks/>
          </p:cNvSpPr>
          <p:nvPr/>
        </p:nvSpPr>
        <p:spPr bwMode="auto">
          <a:xfrm flipH="1">
            <a:off x="7756716" y="6365667"/>
            <a:ext cx="2407975" cy="196302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18" name="Line 13">
            <a:extLst>
              <a:ext uri="{FF2B5EF4-FFF2-40B4-BE49-F238E27FC236}">
                <a16:creationId xmlns:a16="http://schemas.microsoft.com/office/drawing/2014/main" id="{1FFF9485-51B3-8650-1797-B2A4217F6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4530" y="4402644"/>
            <a:ext cx="0" cy="188450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21" name="Rectangle 16">
            <a:extLst>
              <a:ext uri="{FF2B5EF4-FFF2-40B4-BE49-F238E27FC236}">
                <a16:creationId xmlns:a16="http://schemas.microsoft.com/office/drawing/2014/main" id="{B2DA184C-7969-2676-DAED-C607D5ED757F}"/>
              </a:ext>
            </a:extLst>
          </p:cNvPr>
          <p:cNvSpPr>
            <a:spLocks/>
          </p:cNvSpPr>
          <p:nvPr/>
        </p:nvSpPr>
        <p:spPr bwMode="auto">
          <a:xfrm flipH="1">
            <a:off x="6709771" y="2230232"/>
            <a:ext cx="2407975" cy="170128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8222" name="Rectangle 17">
            <a:extLst>
              <a:ext uri="{FF2B5EF4-FFF2-40B4-BE49-F238E27FC236}">
                <a16:creationId xmlns:a16="http://schemas.microsoft.com/office/drawing/2014/main" id="{DB5C9B7F-B542-9D00-DEF4-9A052B373367}"/>
              </a:ext>
            </a:extLst>
          </p:cNvPr>
          <p:cNvSpPr>
            <a:spLocks/>
          </p:cNvSpPr>
          <p:nvPr/>
        </p:nvSpPr>
        <p:spPr bwMode="auto">
          <a:xfrm flipH="1">
            <a:off x="5662825" y="2230232"/>
            <a:ext cx="680514" cy="170128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78" name="Oval 23">
            <a:extLst>
              <a:ext uri="{FF2B5EF4-FFF2-40B4-BE49-F238E27FC236}">
                <a16:creationId xmlns:a16="http://schemas.microsoft.com/office/drawing/2014/main" id="{6B5FE4DA-69AE-D20D-081A-89C373BC2E1F}"/>
              </a:ext>
            </a:extLst>
          </p:cNvPr>
          <p:cNvSpPr>
            <a:spLocks/>
          </p:cNvSpPr>
          <p:nvPr/>
        </p:nvSpPr>
        <p:spPr bwMode="auto">
          <a:xfrm>
            <a:off x="3567299" y="3687778"/>
            <a:ext cx="520201" cy="474397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79" name="Freeform 25">
            <a:extLst>
              <a:ext uri="{FF2B5EF4-FFF2-40B4-BE49-F238E27FC236}">
                <a16:creationId xmlns:a16="http://schemas.microsoft.com/office/drawing/2014/main" id="{B4672995-EA1B-B5DE-9543-30C53B20B04E}"/>
              </a:ext>
            </a:extLst>
          </p:cNvPr>
          <p:cNvSpPr>
            <a:spLocks/>
          </p:cNvSpPr>
          <p:nvPr/>
        </p:nvSpPr>
        <p:spPr bwMode="auto">
          <a:xfrm>
            <a:off x="3716162" y="3242826"/>
            <a:ext cx="2151147" cy="296089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cxnSp>
        <p:nvCxnSpPr>
          <p:cNvPr id="8225" name="直線コネクタ 35">
            <a:extLst>
              <a:ext uri="{FF2B5EF4-FFF2-40B4-BE49-F238E27FC236}">
                <a16:creationId xmlns:a16="http://schemas.microsoft.com/office/drawing/2014/main" id="{9C30C79E-4E89-F128-32CB-DE86B72F0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61121" y="3910253"/>
            <a:ext cx="0" cy="444952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直線コネクタ 36">
            <a:extLst>
              <a:ext uri="{FF2B5EF4-FFF2-40B4-BE49-F238E27FC236}">
                <a16:creationId xmlns:a16="http://schemas.microsoft.com/office/drawing/2014/main" id="{33C78733-594B-D069-50F9-5CDA50936D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7508" y="4355204"/>
            <a:ext cx="148862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直線コネクタ 37">
            <a:extLst>
              <a:ext uri="{FF2B5EF4-FFF2-40B4-BE49-F238E27FC236}">
                <a16:creationId xmlns:a16="http://schemas.microsoft.com/office/drawing/2014/main" id="{417885B2-4299-8239-81F0-3C59E52F81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61121" y="5097882"/>
            <a:ext cx="0" cy="444952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直線コネクタ 38">
            <a:extLst>
              <a:ext uri="{FF2B5EF4-FFF2-40B4-BE49-F238E27FC236}">
                <a16:creationId xmlns:a16="http://schemas.microsoft.com/office/drawing/2014/main" id="{03EC5887-A0C1-FFB5-6E5A-16FC62072E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7508" y="5542833"/>
            <a:ext cx="148862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フリーフォーム 37">
            <a:extLst>
              <a:ext uri="{FF2B5EF4-FFF2-40B4-BE49-F238E27FC236}">
                <a16:creationId xmlns:a16="http://schemas.microsoft.com/office/drawing/2014/main" id="{BF874C50-3746-188F-FBB8-9B419D9E0D09}"/>
              </a:ext>
            </a:extLst>
          </p:cNvPr>
          <p:cNvSpPr/>
          <p:nvPr/>
        </p:nvSpPr>
        <p:spPr bwMode="auto">
          <a:xfrm>
            <a:off x="5623566" y="3180663"/>
            <a:ext cx="3806630" cy="3644679"/>
          </a:xfrm>
          <a:custGeom>
            <a:avLst/>
            <a:gdLst>
              <a:gd name="connsiteX0" fmla="*/ 794327 w 3693006"/>
              <a:gd name="connsiteY0" fmla="*/ 38485 h 3612958"/>
              <a:gd name="connsiteX1" fmla="*/ 295564 w 3693006"/>
              <a:gd name="connsiteY1" fmla="*/ 250921 h 3612958"/>
              <a:gd name="connsiteX2" fmla="*/ 46182 w 3693006"/>
              <a:gd name="connsiteY2" fmla="*/ 1544012 h 3612958"/>
              <a:gd name="connsiteX3" fmla="*/ 221673 w 3693006"/>
              <a:gd name="connsiteY3" fmla="*/ 2957176 h 3612958"/>
              <a:gd name="connsiteX4" fmla="*/ 1376218 w 3693006"/>
              <a:gd name="connsiteY4" fmla="*/ 3409758 h 3612958"/>
              <a:gd name="connsiteX5" fmla="*/ 3269673 w 3693006"/>
              <a:gd name="connsiteY5" fmla="*/ 3363576 h 3612958"/>
              <a:gd name="connsiteX6" fmla="*/ 3657600 w 3693006"/>
              <a:gd name="connsiteY6" fmla="*/ 1913467 h 3612958"/>
              <a:gd name="connsiteX7" fmla="*/ 3482109 w 3693006"/>
              <a:gd name="connsiteY7" fmla="*/ 1100667 h 3612958"/>
              <a:gd name="connsiteX8" fmla="*/ 2872509 w 3693006"/>
              <a:gd name="connsiteY8" fmla="*/ 1156085 h 3612958"/>
              <a:gd name="connsiteX9" fmla="*/ 2687782 w 3693006"/>
              <a:gd name="connsiteY9" fmla="*/ 2255212 h 3612958"/>
              <a:gd name="connsiteX10" fmla="*/ 2336800 w 3693006"/>
              <a:gd name="connsiteY10" fmla="*/ 2735503 h 3612958"/>
              <a:gd name="connsiteX11" fmla="*/ 1644073 w 3693006"/>
              <a:gd name="connsiteY11" fmla="*/ 2245976 h 3612958"/>
              <a:gd name="connsiteX12" fmla="*/ 1616364 w 3693006"/>
              <a:gd name="connsiteY12" fmla="*/ 1109903 h 3612958"/>
              <a:gd name="connsiteX13" fmla="*/ 1884218 w 3693006"/>
              <a:gd name="connsiteY13" fmla="*/ 518776 h 3612958"/>
              <a:gd name="connsiteX14" fmla="*/ 1773382 w 3693006"/>
              <a:gd name="connsiteY14" fmla="*/ 121612 h 3612958"/>
              <a:gd name="connsiteX15" fmla="*/ 794327 w 3693006"/>
              <a:gd name="connsiteY15" fmla="*/ 38485 h 3612958"/>
              <a:gd name="connsiteX0" fmla="*/ 794327 w 3693006"/>
              <a:gd name="connsiteY0" fmla="*/ 38485 h 3612958"/>
              <a:gd name="connsiteX1" fmla="*/ 295564 w 3693006"/>
              <a:gd name="connsiteY1" fmla="*/ 250921 h 3612958"/>
              <a:gd name="connsiteX2" fmla="*/ 46182 w 3693006"/>
              <a:gd name="connsiteY2" fmla="*/ 1544012 h 3612958"/>
              <a:gd name="connsiteX3" fmla="*/ 221673 w 3693006"/>
              <a:gd name="connsiteY3" fmla="*/ 2957176 h 3612958"/>
              <a:gd name="connsiteX4" fmla="*/ 1376218 w 3693006"/>
              <a:gd name="connsiteY4" fmla="*/ 3409758 h 3612958"/>
              <a:gd name="connsiteX5" fmla="*/ 3269673 w 3693006"/>
              <a:gd name="connsiteY5" fmla="*/ 3363576 h 3612958"/>
              <a:gd name="connsiteX6" fmla="*/ 3657600 w 3693006"/>
              <a:gd name="connsiteY6" fmla="*/ 1913467 h 3612958"/>
              <a:gd name="connsiteX7" fmla="*/ 3482109 w 3693006"/>
              <a:gd name="connsiteY7" fmla="*/ 1100667 h 3612958"/>
              <a:gd name="connsiteX8" fmla="*/ 2872509 w 3693006"/>
              <a:gd name="connsiteY8" fmla="*/ 1156085 h 3612958"/>
              <a:gd name="connsiteX9" fmla="*/ 2687782 w 3693006"/>
              <a:gd name="connsiteY9" fmla="*/ 2255212 h 3612958"/>
              <a:gd name="connsiteX10" fmla="*/ 2336800 w 3693006"/>
              <a:gd name="connsiteY10" fmla="*/ 2735503 h 3612958"/>
              <a:gd name="connsiteX11" fmla="*/ 1644073 w 3693006"/>
              <a:gd name="connsiteY11" fmla="*/ 2245976 h 3612958"/>
              <a:gd name="connsiteX12" fmla="*/ 1616364 w 3693006"/>
              <a:gd name="connsiteY12" fmla="*/ 1109903 h 3612958"/>
              <a:gd name="connsiteX13" fmla="*/ 1656184 w 3693006"/>
              <a:gd name="connsiteY13" fmla="*/ 543998 h 3612958"/>
              <a:gd name="connsiteX14" fmla="*/ 1773382 w 3693006"/>
              <a:gd name="connsiteY14" fmla="*/ 121612 h 3612958"/>
              <a:gd name="connsiteX15" fmla="*/ 794327 w 3693006"/>
              <a:gd name="connsiteY15" fmla="*/ 38485 h 3612958"/>
              <a:gd name="connsiteX0" fmla="*/ 794327 w 3693006"/>
              <a:gd name="connsiteY0" fmla="*/ 38485 h 3612958"/>
              <a:gd name="connsiteX1" fmla="*/ 295564 w 3693006"/>
              <a:gd name="connsiteY1" fmla="*/ 250921 h 3612958"/>
              <a:gd name="connsiteX2" fmla="*/ 46182 w 3693006"/>
              <a:gd name="connsiteY2" fmla="*/ 1544012 h 3612958"/>
              <a:gd name="connsiteX3" fmla="*/ 221673 w 3693006"/>
              <a:gd name="connsiteY3" fmla="*/ 2957176 h 3612958"/>
              <a:gd name="connsiteX4" fmla="*/ 1376218 w 3693006"/>
              <a:gd name="connsiteY4" fmla="*/ 3409758 h 3612958"/>
              <a:gd name="connsiteX5" fmla="*/ 3269673 w 3693006"/>
              <a:gd name="connsiteY5" fmla="*/ 3363576 h 3612958"/>
              <a:gd name="connsiteX6" fmla="*/ 3657600 w 3693006"/>
              <a:gd name="connsiteY6" fmla="*/ 1913467 h 3612958"/>
              <a:gd name="connsiteX7" fmla="*/ 3482109 w 3693006"/>
              <a:gd name="connsiteY7" fmla="*/ 1100667 h 3612958"/>
              <a:gd name="connsiteX8" fmla="*/ 2872509 w 3693006"/>
              <a:gd name="connsiteY8" fmla="*/ 1156085 h 3612958"/>
              <a:gd name="connsiteX9" fmla="*/ 2687782 w 3693006"/>
              <a:gd name="connsiteY9" fmla="*/ 2255212 h 3612958"/>
              <a:gd name="connsiteX10" fmla="*/ 2336800 w 3693006"/>
              <a:gd name="connsiteY10" fmla="*/ 2735503 h 3612958"/>
              <a:gd name="connsiteX11" fmla="*/ 1644073 w 3693006"/>
              <a:gd name="connsiteY11" fmla="*/ 2245976 h 3612958"/>
              <a:gd name="connsiteX12" fmla="*/ 1616364 w 3693006"/>
              <a:gd name="connsiteY12" fmla="*/ 1109903 h 3612958"/>
              <a:gd name="connsiteX13" fmla="*/ 1656184 w 3693006"/>
              <a:gd name="connsiteY13" fmla="*/ 543998 h 3612958"/>
              <a:gd name="connsiteX14" fmla="*/ 1368152 w 3693006"/>
              <a:gd name="connsiteY14" fmla="*/ 183958 h 3612958"/>
              <a:gd name="connsiteX15" fmla="*/ 794327 w 3693006"/>
              <a:gd name="connsiteY15" fmla="*/ 38485 h 3612958"/>
              <a:gd name="connsiteX0" fmla="*/ 794327 w 3693006"/>
              <a:gd name="connsiteY0" fmla="*/ 60007 h 3634480"/>
              <a:gd name="connsiteX1" fmla="*/ 216024 w 3693006"/>
              <a:gd name="connsiteY1" fmla="*/ 565520 h 3634480"/>
              <a:gd name="connsiteX2" fmla="*/ 46182 w 3693006"/>
              <a:gd name="connsiteY2" fmla="*/ 1565534 h 3634480"/>
              <a:gd name="connsiteX3" fmla="*/ 221673 w 3693006"/>
              <a:gd name="connsiteY3" fmla="*/ 2978698 h 3634480"/>
              <a:gd name="connsiteX4" fmla="*/ 1376218 w 3693006"/>
              <a:gd name="connsiteY4" fmla="*/ 3431280 h 3634480"/>
              <a:gd name="connsiteX5" fmla="*/ 3269673 w 3693006"/>
              <a:gd name="connsiteY5" fmla="*/ 3385098 h 3634480"/>
              <a:gd name="connsiteX6" fmla="*/ 3657600 w 3693006"/>
              <a:gd name="connsiteY6" fmla="*/ 1934989 h 3634480"/>
              <a:gd name="connsiteX7" fmla="*/ 3482109 w 3693006"/>
              <a:gd name="connsiteY7" fmla="*/ 1122189 h 3634480"/>
              <a:gd name="connsiteX8" fmla="*/ 2872509 w 3693006"/>
              <a:gd name="connsiteY8" fmla="*/ 1177607 h 3634480"/>
              <a:gd name="connsiteX9" fmla="*/ 2687782 w 3693006"/>
              <a:gd name="connsiteY9" fmla="*/ 2276734 h 3634480"/>
              <a:gd name="connsiteX10" fmla="*/ 2336800 w 3693006"/>
              <a:gd name="connsiteY10" fmla="*/ 2757025 h 3634480"/>
              <a:gd name="connsiteX11" fmla="*/ 1644073 w 3693006"/>
              <a:gd name="connsiteY11" fmla="*/ 2267498 h 3634480"/>
              <a:gd name="connsiteX12" fmla="*/ 1616364 w 3693006"/>
              <a:gd name="connsiteY12" fmla="*/ 1131425 h 3634480"/>
              <a:gd name="connsiteX13" fmla="*/ 1656184 w 3693006"/>
              <a:gd name="connsiteY13" fmla="*/ 565520 h 3634480"/>
              <a:gd name="connsiteX14" fmla="*/ 1368152 w 3693006"/>
              <a:gd name="connsiteY14" fmla="*/ 205480 h 3634480"/>
              <a:gd name="connsiteX15" fmla="*/ 794327 w 3693006"/>
              <a:gd name="connsiteY15" fmla="*/ 60007 h 3634480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336800 w 3693006"/>
              <a:gd name="connsiteY10" fmla="*/ 2733022 h 3610477"/>
              <a:gd name="connsiteX11" fmla="*/ 1644073 w 3693006"/>
              <a:gd name="connsiteY11" fmla="*/ 2243495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108830 w 3693006"/>
              <a:gd name="connsiteY10" fmla="*/ 2629749 h 3610477"/>
              <a:gd name="connsiteX11" fmla="*/ 1644073 w 3693006"/>
              <a:gd name="connsiteY11" fmla="*/ 2243495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108830 w 3693006"/>
              <a:gd name="connsiteY10" fmla="*/ 2629749 h 3610477"/>
              <a:gd name="connsiteX11" fmla="*/ 1820798 w 3693006"/>
              <a:gd name="connsiteY11" fmla="*/ 2197701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252846 w 3693006"/>
              <a:gd name="connsiteY10" fmla="*/ 2557741 h 3610477"/>
              <a:gd name="connsiteX11" fmla="*/ 1820798 w 3693006"/>
              <a:gd name="connsiteY11" fmla="*/ 2197701 h 3610477"/>
              <a:gd name="connsiteX12" fmla="*/ 1616364 w 3693006"/>
              <a:gd name="connsiteY12" fmla="*/ 1107422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36004 h 3610477"/>
              <a:gd name="connsiteX1" fmla="*/ 164614 w 3693006"/>
              <a:gd name="connsiteY1" fmla="*/ 397501 h 3610477"/>
              <a:gd name="connsiteX2" fmla="*/ 46182 w 3693006"/>
              <a:gd name="connsiteY2" fmla="*/ 1541531 h 3610477"/>
              <a:gd name="connsiteX3" fmla="*/ 221673 w 3693006"/>
              <a:gd name="connsiteY3" fmla="*/ 2954695 h 3610477"/>
              <a:gd name="connsiteX4" fmla="*/ 1376218 w 3693006"/>
              <a:gd name="connsiteY4" fmla="*/ 3407277 h 3610477"/>
              <a:gd name="connsiteX5" fmla="*/ 3269673 w 3693006"/>
              <a:gd name="connsiteY5" fmla="*/ 3361095 h 3610477"/>
              <a:gd name="connsiteX6" fmla="*/ 3657600 w 3693006"/>
              <a:gd name="connsiteY6" fmla="*/ 1910986 h 3610477"/>
              <a:gd name="connsiteX7" fmla="*/ 3482109 w 3693006"/>
              <a:gd name="connsiteY7" fmla="*/ 1098186 h 3610477"/>
              <a:gd name="connsiteX8" fmla="*/ 2872509 w 3693006"/>
              <a:gd name="connsiteY8" fmla="*/ 1153604 h 3610477"/>
              <a:gd name="connsiteX9" fmla="*/ 2687782 w 3693006"/>
              <a:gd name="connsiteY9" fmla="*/ 2252731 h 3610477"/>
              <a:gd name="connsiteX10" fmla="*/ 2252846 w 3693006"/>
              <a:gd name="connsiteY10" fmla="*/ 2557741 h 3610477"/>
              <a:gd name="connsiteX11" fmla="*/ 1820798 w 3693006"/>
              <a:gd name="connsiteY11" fmla="*/ 2197701 h 3610477"/>
              <a:gd name="connsiteX12" fmla="*/ 1748790 w 3693006"/>
              <a:gd name="connsiteY12" fmla="*/ 1189589 h 3610477"/>
              <a:gd name="connsiteX13" fmla="*/ 1656184 w 3693006"/>
              <a:gd name="connsiteY13" fmla="*/ 541517 h 3610477"/>
              <a:gd name="connsiteX14" fmla="*/ 1368152 w 3693006"/>
              <a:gd name="connsiteY14" fmla="*/ 181477 h 3610477"/>
              <a:gd name="connsiteX15" fmla="*/ 794327 w 3693006"/>
              <a:gd name="connsiteY15" fmla="*/ 36004 h 3610477"/>
              <a:gd name="connsiteX0" fmla="*/ 794327 w 3693006"/>
              <a:gd name="connsiteY0" fmla="*/ 24003 h 3598476"/>
              <a:gd name="connsiteX1" fmla="*/ 164614 w 3693006"/>
              <a:gd name="connsiteY1" fmla="*/ 385500 h 3598476"/>
              <a:gd name="connsiteX2" fmla="*/ 46182 w 3693006"/>
              <a:gd name="connsiteY2" fmla="*/ 1529530 h 3598476"/>
              <a:gd name="connsiteX3" fmla="*/ 221673 w 3693006"/>
              <a:gd name="connsiteY3" fmla="*/ 2942694 h 3598476"/>
              <a:gd name="connsiteX4" fmla="*/ 1376218 w 3693006"/>
              <a:gd name="connsiteY4" fmla="*/ 3395276 h 3598476"/>
              <a:gd name="connsiteX5" fmla="*/ 3269673 w 3693006"/>
              <a:gd name="connsiteY5" fmla="*/ 3349094 h 3598476"/>
              <a:gd name="connsiteX6" fmla="*/ 3657600 w 3693006"/>
              <a:gd name="connsiteY6" fmla="*/ 1898985 h 3598476"/>
              <a:gd name="connsiteX7" fmla="*/ 3482109 w 3693006"/>
              <a:gd name="connsiteY7" fmla="*/ 1086185 h 3598476"/>
              <a:gd name="connsiteX8" fmla="*/ 2872509 w 3693006"/>
              <a:gd name="connsiteY8" fmla="*/ 1141603 h 3598476"/>
              <a:gd name="connsiteX9" fmla="*/ 2687782 w 3693006"/>
              <a:gd name="connsiteY9" fmla="*/ 2240730 h 3598476"/>
              <a:gd name="connsiteX10" fmla="*/ 2252846 w 3693006"/>
              <a:gd name="connsiteY10" fmla="*/ 2545740 h 3598476"/>
              <a:gd name="connsiteX11" fmla="*/ 1820798 w 3693006"/>
              <a:gd name="connsiteY11" fmla="*/ 2185700 h 3598476"/>
              <a:gd name="connsiteX12" fmla="*/ 1748790 w 3693006"/>
              <a:gd name="connsiteY12" fmla="*/ 1177588 h 3598476"/>
              <a:gd name="connsiteX13" fmla="*/ 1656184 w 3693006"/>
              <a:gd name="connsiteY13" fmla="*/ 529516 h 3598476"/>
              <a:gd name="connsiteX14" fmla="*/ 1460758 w 3693006"/>
              <a:gd name="connsiteY14" fmla="*/ 241484 h 3598476"/>
              <a:gd name="connsiteX15" fmla="*/ 794327 w 3693006"/>
              <a:gd name="connsiteY15" fmla="*/ 24003 h 3598476"/>
              <a:gd name="connsiteX0" fmla="*/ 794327 w 3693006"/>
              <a:gd name="connsiteY0" fmla="*/ 24003 h 3598476"/>
              <a:gd name="connsiteX1" fmla="*/ 164614 w 3693006"/>
              <a:gd name="connsiteY1" fmla="*/ 385500 h 3598476"/>
              <a:gd name="connsiteX2" fmla="*/ 46182 w 3693006"/>
              <a:gd name="connsiteY2" fmla="*/ 1529530 h 3598476"/>
              <a:gd name="connsiteX3" fmla="*/ 221673 w 3693006"/>
              <a:gd name="connsiteY3" fmla="*/ 2942694 h 3598476"/>
              <a:gd name="connsiteX4" fmla="*/ 1376218 w 3693006"/>
              <a:gd name="connsiteY4" fmla="*/ 3395276 h 3598476"/>
              <a:gd name="connsiteX5" fmla="*/ 3269673 w 3693006"/>
              <a:gd name="connsiteY5" fmla="*/ 3349094 h 3598476"/>
              <a:gd name="connsiteX6" fmla="*/ 3657600 w 3693006"/>
              <a:gd name="connsiteY6" fmla="*/ 1898985 h 3598476"/>
              <a:gd name="connsiteX7" fmla="*/ 3482109 w 3693006"/>
              <a:gd name="connsiteY7" fmla="*/ 1086185 h 3598476"/>
              <a:gd name="connsiteX8" fmla="*/ 2872509 w 3693006"/>
              <a:gd name="connsiteY8" fmla="*/ 1141603 h 3598476"/>
              <a:gd name="connsiteX9" fmla="*/ 2687782 w 3693006"/>
              <a:gd name="connsiteY9" fmla="*/ 2240730 h 3598476"/>
              <a:gd name="connsiteX10" fmla="*/ 2252846 w 3693006"/>
              <a:gd name="connsiteY10" fmla="*/ 2545740 h 3598476"/>
              <a:gd name="connsiteX11" fmla="*/ 1820798 w 3693006"/>
              <a:gd name="connsiteY11" fmla="*/ 2185700 h 3598476"/>
              <a:gd name="connsiteX12" fmla="*/ 1748790 w 3693006"/>
              <a:gd name="connsiteY12" fmla="*/ 1177588 h 3598476"/>
              <a:gd name="connsiteX13" fmla="*/ 1676782 w 3693006"/>
              <a:gd name="connsiteY13" fmla="*/ 457507 h 3598476"/>
              <a:gd name="connsiteX14" fmla="*/ 1460758 w 3693006"/>
              <a:gd name="connsiteY14" fmla="*/ 241484 h 3598476"/>
              <a:gd name="connsiteX15" fmla="*/ 794327 w 3693006"/>
              <a:gd name="connsiteY15" fmla="*/ 24003 h 3598476"/>
              <a:gd name="connsiteX0" fmla="*/ 794327 w 3693006"/>
              <a:gd name="connsiteY0" fmla="*/ 48005 h 3622478"/>
              <a:gd name="connsiteX1" fmla="*/ 164614 w 3693006"/>
              <a:gd name="connsiteY1" fmla="*/ 409502 h 3622478"/>
              <a:gd name="connsiteX2" fmla="*/ 46182 w 3693006"/>
              <a:gd name="connsiteY2" fmla="*/ 1553532 h 3622478"/>
              <a:gd name="connsiteX3" fmla="*/ 221673 w 3693006"/>
              <a:gd name="connsiteY3" fmla="*/ 2966696 h 3622478"/>
              <a:gd name="connsiteX4" fmla="*/ 1376218 w 3693006"/>
              <a:gd name="connsiteY4" fmla="*/ 3419278 h 3622478"/>
              <a:gd name="connsiteX5" fmla="*/ 3269673 w 3693006"/>
              <a:gd name="connsiteY5" fmla="*/ 3373096 h 3622478"/>
              <a:gd name="connsiteX6" fmla="*/ 3657600 w 3693006"/>
              <a:gd name="connsiteY6" fmla="*/ 1922987 h 3622478"/>
              <a:gd name="connsiteX7" fmla="*/ 3482109 w 3693006"/>
              <a:gd name="connsiteY7" fmla="*/ 1110187 h 3622478"/>
              <a:gd name="connsiteX8" fmla="*/ 2872509 w 3693006"/>
              <a:gd name="connsiteY8" fmla="*/ 1165605 h 3622478"/>
              <a:gd name="connsiteX9" fmla="*/ 2687782 w 3693006"/>
              <a:gd name="connsiteY9" fmla="*/ 2264732 h 3622478"/>
              <a:gd name="connsiteX10" fmla="*/ 2252846 w 3693006"/>
              <a:gd name="connsiteY10" fmla="*/ 2569742 h 3622478"/>
              <a:gd name="connsiteX11" fmla="*/ 1820798 w 3693006"/>
              <a:gd name="connsiteY11" fmla="*/ 2209702 h 3622478"/>
              <a:gd name="connsiteX12" fmla="*/ 1748790 w 3693006"/>
              <a:gd name="connsiteY12" fmla="*/ 1201590 h 3622478"/>
              <a:gd name="connsiteX13" fmla="*/ 1676782 w 3693006"/>
              <a:gd name="connsiteY13" fmla="*/ 481509 h 3622478"/>
              <a:gd name="connsiteX14" fmla="*/ 1388750 w 3693006"/>
              <a:gd name="connsiteY14" fmla="*/ 121469 h 3622478"/>
              <a:gd name="connsiteX15" fmla="*/ 794327 w 3693006"/>
              <a:gd name="connsiteY15" fmla="*/ 48005 h 3622478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20798 w 3693006"/>
              <a:gd name="connsiteY11" fmla="*/ 2208246 h 3621022"/>
              <a:gd name="connsiteX12" fmla="*/ 1748790 w 3693006"/>
              <a:gd name="connsiteY12" fmla="*/ 1200134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748790 w 3693006"/>
              <a:gd name="connsiteY11" fmla="*/ 2208245 h 3621022"/>
              <a:gd name="connsiteX12" fmla="*/ 1748790 w 3693006"/>
              <a:gd name="connsiteY12" fmla="*/ 1200134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748790 w 3693006"/>
              <a:gd name="connsiteY11" fmla="*/ 2208245 h 3621022"/>
              <a:gd name="connsiteX12" fmla="*/ 1676782 w 3693006"/>
              <a:gd name="connsiteY12" fmla="*/ 1200133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676782 w 3693006"/>
              <a:gd name="connsiteY12" fmla="*/ 1200133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800200 w 3693006"/>
              <a:gd name="connsiteY12" fmla="*/ 1224136 h 3621022"/>
              <a:gd name="connsiteX13" fmla="*/ 1676782 w 3693006"/>
              <a:gd name="connsiteY13" fmla="*/ 480053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48005 h 3621022"/>
              <a:gd name="connsiteX1" fmla="*/ 164614 w 3693006"/>
              <a:gd name="connsiteY1" fmla="*/ 40804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800200 w 3693006"/>
              <a:gd name="connsiteY12" fmla="*/ 1224136 h 3621022"/>
              <a:gd name="connsiteX13" fmla="*/ 1728192 w 3693006"/>
              <a:gd name="connsiteY13" fmla="*/ 432048 h 3621022"/>
              <a:gd name="connsiteX14" fmla="*/ 1388750 w 3693006"/>
              <a:gd name="connsiteY14" fmla="*/ 120013 h 3621022"/>
              <a:gd name="connsiteX15" fmla="*/ 668670 w 3693006"/>
              <a:gd name="connsiteY15" fmla="*/ 48005 h 3621022"/>
              <a:gd name="connsiteX0" fmla="*/ 668670 w 3693006"/>
              <a:gd name="connsiteY0" fmla="*/ 56006 h 3629023"/>
              <a:gd name="connsiteX1" fmla="*/ 164614 w 3693006"/>
              <a:gd name="connsiteY1" fmla="*/ 416047 h 3629023"/>
              <a:gd name="connsiteX2" fmla="*/ 46182 w 3693006"/>
              <a:gd name="connsiteY2" fmla="*/ 1560077 h 3629023"/>
              <a:gd name="connsiteX3" fmla="*/ 221673 w 3693006"/>
              <a:gd name="connsiteY3" fmla="*/ 2973241 h 3629023"/>
              <a:gd name="connsiteX4" fmla="*/ 1376218 w 3693006"/>
              <a:gd name="connsiteY4" fmla="*/ 3425823 h 3629023"/>
              <a:gd name="connsiteX5" fmla="*/ 3269673 w 3693006"/>
              <a:gd name="connsiteY5" fmla="*/ 3379641 h 3629023"/>
              <a:gd name="connsiteX6" fmla="*/ 3657600 w 3693006"/>
              <a:gd name="connsiteY6" fmla="*/ 1929532 h 3629023"/>
              <a:gd name="connsiteX7" fmla="*/ 3482109 w 3693006"/>
              <a:gd name="connsiteY7" fmla="*/ 1116732 h 3629023"/>
              <a:gd name="connsiteX8" fmla="*/ 2872509 w 3693006"/>
              <a:gd name="connsiteY8" fmla="*/ 1172150 h 3629023"/>
              <a:gd name="connsiteX9" fmla="*/ 2687782 w 3693006"/>
              <a:gd name="connsiteY9" fmla="*/ 2271277 h 3629023"/>
              <a:gd name="connsiteX10" fmla="*/ 2252846 w 3693006"/>
              <a:gd name="connsiteY10" fmla="*/ 2576287 h 3629023"/>
              <a:gd name="connsiteX11" fmla="*/ 1872208 w 3693006"/>
              <a:gd name="connsiteY11" fmla="*/ 2240249 h 3629023"/>
              <a:gd name="connsiteX12" fmla="*/ 1800200 w 3693006"/>
              <a:gd name="connsiteY12" fmla="*/ 1232137 h 3629023"/>
              <a:gd name="connsiteX13" fmla="*/ 1728192 w 3693006"/>
              <a:gd name="connsiteY13" fmla="*/ 440049 h 3629023"/>
              <a:gd name="connsiteX14" fmla="*/ 1368152 w 3693006"/>
              <a:gd name="connsiteY14" fmla="*/ 80009 h 3629023"/>
              <a:gd name="connsiteX15" fmla="*/ 668670 w 3693006"/>
              <a:gd name="connsiteY15" fmla="*/ 56006 h 3629023"/>
              <a:gd name="connsiteX0" fmla="*/ 668670 w 3693006"/>
              <a:gd name="connsiteY0" fmla="*/ 56006 h 3629023"/>
              <a:gd name="connsiteX1" fmla="*/ 164614 w 3693006"/>
              <a:gd name="connsiteY1" fmla="*/ 416047 h 3629023"/>
              <a:gd name="connsiteX2" fmla="*/ 46182 w 3693006"/>
              <a:gd name="connsiteY2" fmla="*/ 1560077 h 3629023"/>
              <a:gd name="connsiteX3" fmla="*/ 221673 w 3693006"/>
              <a:gd name="connsiteY3" fmla="*/ 2973241 h 3629023"/>
              <a:gd name="connsiteX4" fmla="*/ 1376218 w 3693006"/>
              <a:gd name="connsiteY4" fmla="*/ 3425823 h 3629023"/>
              <a:gd name="connsiteX5" fmla="*/ 3269673 w 3693006"/>
              <a:gd name="connsiteY5" fmla="*/ 3379641 h 3629023"/>
              <a:gd name="connsiteX6" fmla="*/ 3657600 w 3693006"/>
              <a:gd name="connsiteY6" fmla="*/ 1929532 h 3629023"/>
              <a:gd name="connsiteX7" fmla="*/ 3482109 w 3693006"/>
              <a:gd name="connsiteY7" fmla="*/ 1116732 h 3629023"/>
              <a:gd name="connsiteX8" fmla="*/ 2872509 w 3693006"/>
              <a:gd name="connsiteY8" fmla="*/ 1172150 h 3629023"/>
              <a:gd name="connsiteX9" fmla="*/ 2687782 w 3693006"/>
              <a:gd name="connsiteY9" fmla="*/ 2271277 h 3629023"/>
              <a:gd name="connsiteX10" fmla="*/ 2252846 w 3693006"/>
              <a:gd name="connsiteY10" fmla="*/ 2576287 h 3629023"/>
              <a:gd name="connsiteX11" fmla="*/ 1872208 w 3693006"/>
              <a:gd name="connsiteY11" fmla="*/ 2240249 h 3629023"/>
              <a:gd name="connsiteX12" fmla="*/ 1800200 w 3693006"/>
              <a:gd name="connsiteY12" fmla="*/ 1232137 h 3629023"/>
              <a:gd name="connsiteX13" fmla="*/ 1728192 w 3693006"/>
              <a:gd name="connsiteY13" fmla="*/ 440049 h 3629023"/>
              <a:gd name="connsiteX14" fmla="*/ 1244734 w 3693006"/>
              <a:gd name="connsiteY14" fmla="*/ 80010 h 3629023"/>
              <a:gd name="connsiteX15" fmla="*/ 668670 w 3693006"/>
              <a:gd name="connsiteY15" fmla="*/ 56006 h 3629023"/>
              <a:gd name="connsiteX0" fmla="*/ 596662 w 3693006"/>
              <a:gd name="connsiteY0" fmla="*/ 120013 h 3597018"/>
              <a:gd name="connsiteX1" fmla="*/ 164614 w 3693006"/>
              <a:gd name="connsiteY1" fmla="*/ 384042 h 3597018"/>
              <a:gd name="connsiteX2" fmla="*/ 46182 w 3693006"/>
              <a:gd name="connsiteY2" fmla="*/ 1528072 h 3597018"/>
              <a:gd name="connsiteX3" fmla="*/ 221673 w 3693006"/>
              <a:gd name="connsiteY3" fmla="*/ 2941236 h 3597018"/>
              <a:gd name="connsiteX4" fmla="*/ 1376218 w 3693006"/>
              <a:gd name="connsiteY4" fmla="*/ 3393818 h 3597018"/>
              <a:gd name="connsiteX5" fmla="*/ 3269673 w 3693006"/>
              <a:gd name="connsiteY5" fmla="*/ 3347636 h 3597018"/>
              <a:gd name="connsiteX6" fmla="*/ 3657600 w 3693006"/>
              <a:gd name="connsiteY6" fmla="*/ 1897527 h 3597018"/>
              <a:gd name="connsiteX7" fmla="*/ 3482109 w 3693006"/>
              <a:gd name="connsiteY7" fmla="*/ 1084727 h 3597018"/>
              <a:gd name="connsiteX8" fmla="*/ 2872509 w 3693006"/>
              <a:gd name="connsiteY8" fmla="*/ 1140145 h 3597018"/>
              <a:gd name="connsiteX9" fmla="*/ 2687782 w 3693006"/>
              <a:gd name="connsiteY9" fmla="*/ 2239272 h 3597018"/>
              <a:gd name="connsiteX10" fmla="*/ 2252846 w 3693006"/>
              <a:gd name="connsiteY10" fmla="*/ 2544282 h 3597018"/>
              <a:gd name="connsiteX11" fmla="*/ 1872208 w 3693006"/>
              <a:gd name="connsiteY11" fmla="*/ 2208244 h 3597018"/>
              <a:gd name="connsiteX12" fmla="*/ 1800200 w 3693006"/>
              <a:gd name="connsiteY12" fmla="*/ 1200132 h 3597018"/>
              <a:gd name="connsiteX13" fmla="*/ 1728192 w 3693006"/>
              <a:gd name="connsiteY13" fmla="*/ 408044 h 3597018"/>
              <a:gd name="connsiteX14" fmla="*/ 1244734 w 3693006"/>
              <a:gd name="connsiteY14" fmla="*/ 48005 h 3597018"/>
              <a:gd name="connsiteX15" fmla="*/ 596662 w 3693006"/>
              <a:gd name="connsiteY15" fmla="*/ 120013 h 3597018"/>
              <a:gd name="connsiteX0" fmla="*/ 596662 w 3693006"/>
              <a:gd name="connsiteY0" fmla="*/ 120013 h 3597018"/>
              <a:gd name="connsiteX1" fmla="*/ 164614 w 3693006"/>
              <a:gd name="connsiteY1" fmla="*/ 480052 h 3597018"/>
              <a:gd name="connsiteX2" fmla="*/ 46182 w 3693006"/>
              <a:gd name="connsiteY2" fmla="*/ 1528072 h 3597018"/>
              <a:gd name="connsiteX3" fmla="*/ 221673 w 3693006"/>
              <a:gd name="connsiteY3" fmla="*/ 2941236 h 3597018"/>
              <a:gd name="connsiteX4" fmla="*/ 1376218 w 3693006"/>
              <a:gd name="connsiteY4" fmla="*/ 3393818 h 3597018"/>
              <a:gd name="connsiteX5" fmla="*/ 3269673 w 3693006"/>
              <a:gd name="connsiteY5" fmla="*/ 3347636 h 3597018"/>
              <a:gd name="connsiteX6" fmla="*/ 3657600 w 3693006"/>
              <a:gd name="connsiteY6" fmla="*/ 1897527 h 3597018"/>
              <a:gd name="connsiteX7" fmla="*/ 3482109 w 3693006"/>
              <a:gd name="connsiteY7" fmla="*/ 1084727 h 3597018"/>
              <a:gd name="connsiteX8" fmla="*/ 2872509 w 3693006"/>
              <a:gd name="connsiteY8" fmla="*/ 1140145 h 3597018"/>
              <a:gd name="connsiteX9" fmla="*/ 2687782 w 3693006"/>
              <a:gd name="connsiteY9" fmla="*/ 2239272 h 3597018"/>
              <a:gd name="connsiteX10" fmla="*/ 2252846 w 3693006"/>
              <a:gd name="connsiteY10" fmla="*/ 2544282 h 3597018"/>
              <a:gd name="connsiteX11" fmla="*/ 1872208 w 3693006"/>
              <a:gd name="connsiteY11" fmla="*/ 2208244 h 3597018"/>
              <a:gd name="connsiteX12" fmla="*/ 1800200 w 3693006"/>
              <a:gd name="connsiteY12" fmla="*/ 1200132 h 3597018"/>
              <a:gd name="connsiteX13" fmla="*/ 1728192 w 3693006"/>
              <a:gd name="connsiteY13" fmla="*/ 408044 h 3597018"/>
              <a:gd name="connsiteX14" fmla="*/ 1244734 w 3693006"/>
              <a:gd name="connsiteY14" fmla="*/ 48005 h 3597018"/>
              <a:gd name="connsiteX15" fmla="*/ 596662 w 3693006"/>
              <a:gd name="connsiteY15" fmla="*/ 120013 h 3597018"/>
              <a:gd name="connsiteX0" fmla="*/ 524654 w 3693006"/>
              <a:gd name="connsiteY0" fmla="*/ 72008 h 3621022"/>
              <a:gd name="connsiteX1" fmla="*/ 164614 w 3693006"/>
              <a:gd name="connsiteY1" fmla="*/ 504056 h 3621022"/>
              <a:gd name="connsiteX2" fmla="*/ 46182 w 3693006"/>
              <a:gd name="connsiteY2" fmla="*/ 1552076 h 3621022"/>
              <a:gd name="connsiteX3" fmla="*/ 221673 w 3693006"/>
              <a:gd name="connsiteY3" fmla="*/ 2965240 h 3621022"/>
              <a:gd name="connsiteX4" fmla="*/ 1376218 w 3693006"/>
              <a:gd name="connsiteY4" fmla="*/ 3417822 h 3621022"/>
              <a:gd name="connsiteX5" fmla="*/ 3269673 w 3693006"/>
              <a:gd name="connsiteY5" fmla="*/ 3371640 h 3621022"/>
              <a:gd name="connsiteX6" fmla="*/ 3657600 w 3693006"/>
              <a:gd name="connsiteY6" fmla="*/ 1921531 h 3621022"/>
              <a:gd name="connsiteX7" fmla="*/ 3482109 w 3693006"/>
              <a:gd name="connsiteY7" fmla="*/ 1108731 h 3621022"/>
              <a:gd name="connsiteX8" fmla="*/ 2872509 w 3693006"/>
              <a:gd name="connsiteY8" fmla="*/ 1164149 h 3621022"/>
              <a:gd name="connsiteX9" fmla="*/ 2687782 w 3693006"/>
              <a:gd name="connsiteY9" fmla="*/ 2263276 h 3621022"/>
              <a:gd name="connsiteX10" fmla="*/ 2252846 w 3693006"/>
              <a:gd name="connsiteY10" fmla="*/ 2568286 h 3621022"/>
              <a:gd name="connsiteX11" fmla="*/ 1872208 w 3693006"/>
              <a:gd name="connsiteY11" fmla="*/ 2232248 h 3621022"/>
              <a:gd name="connsiteX12" fmla="*/ 1800200 w 3693006"/>
              <a:gd name="connsiteY12" fmla="*/ 1224136 h 3621022"/>
              <a:gd name="connsiteX13" fmla="*/ 1728192 w 3693006"/>
              <a:gd name="connsiteY13" fmla="*/ 432048 h 3621022"/>
              <a:gd name="connsiteX14" fmla="*/ 1244734 w 3693006"/>
              <a:gd name="connsiteY14" fmla="*/ 72009 h 3621022"/>
              <a:gd name="connsiteX15" fmla="*/ 524654 w 3693006"/>
              <a:gd name="connsiteY15" fmla="*/ 72008 h 3621022"/>
              <a:gd name="connsiteX0" fmla="*/ 524654 w 3693006"/>
              <a:gd name="connsiteY0" fmla="*/ 120012 h 3597018"/>
              <a:gd name="connsiteX1" fmla="*/ 164614 w 3693006"/>
              <a:gd name="connsiteY1" fmla="*/ 480052 h 3597018"/>
              <a:gd name="connsiteX2" fmla="*/ 46182 w 3693006"/>
              <a:gd name="connsiteY2" fmla="*/ 1528072 h 3597018"/>
              <a:gd name="connsiteX3" fmla="*/ 221673 w 3693006"/>
              <a:gd name="connsiteY3" fmla="*/ 2941236 h 3597018"/>
              <a:gd name="connsiteX4" fmla="*/ 1376218 w 3693006"/>
              <a:gd name="connsiteY4" fmla="*/ 3393818 h 3597018"/>
              <a:gd name="connsiteX5" fmla="*/ 3269673 w 3693006"/>
              <a:gd name="connsiteY5" fmla="*/ 3347636 h 3597018"/>
              <a:gd name="connsiteX6" fmla="*/ 3657600 w 3693006"/>
              <a:gd name="connsiteY6" fmla="*/ 1897527 h 3597018"/>
              <a:gd name="connsiteX7" fmla="*/ 3482109 w 3693006"/>
              <a:gd name="connsiteY7" fmla="*/ 1084727 h 3597018"/>
              <a:gd name="connsiteX8" fmla="*/ 2872509 w 3693006"/>
              <a:gd name="connsiteY8" fmla="*/ 1140145 h 3597018"/>
              <a:gd name="connsiteX9" fmla="*/ 2687782 w 3693006"/>
              <a:gd name="connsiteY9" fmla="*/ 2239272 h 3597018"/>
              <a:gd name="connsiteX10" fmla="*/ 2252846 w 3693006"/>
              <a:gd name="connsiteY10" fmla="*/ 2544282 h 3597018"/>
              <a:gd name="connsiteX11" fmla="*/ 1872208 w 3693006"/>
              <a:gd name="connsiteY11" fmla="*/ 2208244 h 3597018"/>
              <a:gd name="connsiteX12" fmla="*/ 1800200 w 3693006"/>
              <a:gd name="connsiteY12" fmla="*/ 1200132 h 3597018"/>
              <a:gd name="connsiteX13" fmla="*/ 1728192 w 3693006"/>
              <a:gd name="connsiteY13" fmla="*/ 408044 h 3597018"/>
              <a:gd name="connsiteX14" fmla="*/ 1244734 w 3693006"/>
              <a:gd name="connsiteY14" fmla="*/ 48005 h 3597018"/>
              <a:gd name="connsiteX15" fmla="*/ 524654 w 3693006"/>
              <a:gd name="connsiteY15" fmla="*/ 120012 h 3597018"/>
              <a:gd name="connsiteX0" fmla="*/ 524654 w 3693006"/>
              <a:gd name="connsiteY0" fmla="*/ 60007 h 3537013"/>
              <a:gd name="connsiteX1" fmla="*/ 164614 w 3693006"/>
              <a:gd name="connsiteY1" fmla="*/ 420047 h 3537013"/>
              <a:gd name="connsiteX2" fmla="*/ 46182 w 3693006"/>
              <a:gd name="connsiteY2" fmla="*/ 1468067 h 3537013"/>
              <a:gd name="connsiteX3" fmla="*/ 221673 w 3693006"/>
              <a:gd name="connsiteY3" fmla="*/ 2881231 h 3537013"/>
              <a:gd name="connsiteX4" fmla="*/ 1376218 w 3693006"/>
              <a:gd name="connsiteY4" fmla="*/ 3333813 h 3537013"/>
              <a:gd name="connsiteX5" fmla="*/ 3269673 w 3693006"/>
              <a:gd name="connsiteY5" fmla="*/ 3287631 h 3537013"/>
              <a:gd name="connsiteX6" fmla="*/ 3657600 w 3693006"/>
              <a:gd name="connsiteY6" fmla="*/ 1837522 h 3537013"/>
              <a:gd name="connsiteX7" fmla="*/ 3482109 w 3693006"/>
              <a:gd name="connsiteY7" fmla="*/ 1024722 h 3537013"/>
              <a:gd name="connsiteX8" fmla="*/ 2872509 w 3693006"/>
              <a:gd name="connsiteY8" fmla="*/ 1080140 h 3537013"/>
              <a:gd name="connsiteX9" fmla="*/ 2687782 w 3693006"/>
              <a:gd name="connsiteY9" fmla="*/ 2179267 h 3537013"/>
              <a:gd name="connsiteX10" fmla="*/ 2252846 w 3693006"/>
              <a:gd name="connsiteY10" fmla="*/ 2484277 h 3537013"/>
              <a:gd name="connsiteX11" fmla="*/ 1872208 w 3693006"/>
              <a:gd name="connsiteY11" fmla="*/ 2148239 h 3537013"/>
              <a:gd name="connsiteX12" fmla="*/ 1800200 w 3693006"/>
              <a:gd name="connsiteY12" fmla="*/ 1140127 h 3537013"/>
              <a:gd name="connsiteX13" fmla="*/ 1728192 w 3693006"/>
              <a:gd name="connsiteY13" fmla="*/ 348039 h 3537013"/>
              <a:gd name="connsiteX14" fmla="*/ 1172726 w 3693006"/>
              <a:gd name="connsiteY14" fmla="*/ 60007 h 3537013"/>
              <a:gd name="connsiteX15" fmla="*/ 524654 w 3693006"/>
              <a:gd name="connsiteY15" fmla="*/ 60007 h 3537013"/>
              <a:gd name="connsiteX0" fmla="*/ 524654 w 3693006"/>
              <a:gd name="connsiteY0" fmla="*/ 60007 h 3537013"/>
              <a:gd name="connsiteX1" fmla="*/ 164614 w 3693006"/>
              <a:gd name="connsiteY1" fmla="*/ 420047 h 3537013"/>
              <a:gd name="connsiteX2" fmla="*/ 46182 w 3693006"/>
              <a:gd name="connsiteY2" fmla="*/ 1468067 h 3537013"/>
              <a:gd name="connsiteX3" fmla="*/ 221673 w 3693006"/>
              <a:gd name="connsiteY3" fmla="*/ 2881231 h 3537013"/>
              <a:gd name="connsiteX4" fmla="*/ 1376218 w 3693006"/>
              <a:gd name="connsiteY4" fmla="*/ 3333813 h 3537013"/>
              <a:gd name="connsiteX5" fmla="*/ 3269673 w 3693006"/>
              <a:gd name="connsiteY5" fmla="*/ 3287631 h 3537013"/>
              <a:gd name="connsiteX6" fmla="*/ 3657600 w 3693006"/>
              <a:gd name="connsiteY6" fmla="*/ 1837522 h 3537013"/>
              <a:gd name="connsiteX7" fmla="*/ 3482109 w 3693006"/>
              <a:gd name="connsiteY7" fmla="*/ 1024722 h 3537013"/>
              <a:gd name="connsiteX8" fmla="*/ 2872509 w 3693006"/>
              <a:gd name="connsiteY8" fmla="*/ 1080140 h 3537013"/>
              <a:gd name="connsiteX9" fmla="*/ 2687782 w 3693006"/>
              <a:gd name="connsiteY9" fmla="*/ 2179267 h 3537013"/>
              <a:gd name="connsiteX10" fmla="*/ 2252846 w 3693006"/>
              <a:gd name="connsiteY10" fmla="*/ 2484277 h 3537013"/>
              <a:gd name="connsiteX11" fmla="*/ 1872208 w 3693006"/>
              <a:gd name="connsiteY11" fmla="*/ 2148239 h 3537013"/>
              <a:gd name="connsiteX12" fmla="*/ 1800200 w 3693006"/>
              <a:gd name="connsiteY12" fmla="*/ 1140127 h 3537013"/>
              <a:gd name="connsiteX13" fmla="*/ 1728192 w 3693006"/>
              <a:gd name="connsiteY13" fmla="*/ 348039 h 3537013"/>
              <a:gd name="connsiteX14" fmla="*/ 1316742 w 3693006"/>
              <a:gd name="connsiteY14" fmla="*/ 60007 h 3537013"/>
              <a:gd name="connsiteX15" fmla="*/ 524654 w 3693006"/>
              <a:gd name="connsiteY15" fmla="*/ 60007 h 353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93006" h="3537013">
                <a:moveTo>
                  <a:pt x="524654" y="60007"/>
                </a:moveTo>
                <a:cubicBezTo>
                  <a:pt x="332633" y="120014"/>
                  <a:pt x="244359" y="185370"/>
                  <a:pt x="164614" y="420047"/>
                </a:cubicBezTo>
                <a:cubicBezTo>
                  <a:pt x="84869" y="654724"/>
                  <a:pt x="45241" y="1065871"/>
                  <a:pt x="46182" y="1468067"/>
                </a:cubicBezTo>
                <a:cubicBezTo>
                  <a:pt x="47124" y="1870263"/>
                  <a:pt x="0" y="2570273"/>
                  <a:pt x="221673" y="2881231"/>
                </a:cubicBezTo>
                <a:cubicBezTo>
                  <a:pt x="443346" y="3192189"/>
                  <a:pt x="868218" y="3266080"/>
                  <a:pt x="1376218" y="3333813"/>
                </a:cubicBezTo>
                <a:cubicBezTo>
                  <a:pt x="1884218" y="3401546"/>
                  <a:pt x="2889443" y="3537013"/>
                  <a:pt x="3269673" y="3287631"/>
                </a:cubicBezTo>
                <a:cubicBezTo>
                  <a:pt x="3649903" y="3038249"/>
                  <a:pt x="3622194" y="2214673"/>
                  <a:pt x="3657600" y="1837522"/>
                </a:cubicBezTo>
                <a:cubicBezTo>
                  <a:pt x="3693006" y="1460371"/>
                  <a:pt x="3612957" y="1150952"/>
                  <a:pt x="3482109" y="1024722"/>
                </a:cubicBezTo>
                <a:cubicBezTo>
                  <a:pt x="3351261" y="898492"/>
                  <a:pt x="3004897" y="887716"/>
                  <a:pt x="2872509" y="1080140"/>
                </a:cubicBezTo>
                <a:cubicBezTo>
                  <a:pt x="2740121" y="1272564"/>
                  <a:pt x="2791059" y="1945244"/>
                  <a:pt x="2687782" y="2179267"/>
                </a:cubicBezTo>
                <a:cubicBezTo>
                  <a:pt x="2584505" y="2413290"/>
                  <a:pt x="2388775" y="2489448"/>
                  <a:pt x="2252846" y="2484277"/>
                </a:cubicBezTo>
                <a:cubicBezTo>
                  <a:pt x="2116917" y="2479106"/>
                  <a:pt x="1947649" y="2372264"/>
                  <a:pt x="1872208" y="2148239"/>
                </a:cubicBezTo>
                <a:cubicBezTo>
                  <a:pt x="1796767" y="1924214"/>
                  <a:pt x="1824203" y="1440160"/>
                  <a:pt x="1800200" y="1140127"/>
                </a:cubicBezTo>
                <a:cubicBezTo>
                  <a:pt x="1776197" y="840094"/>
                  <a:pt x="1808768" y="528059"/>
                  <a:pt x="1728192" y="348039"/>
                </a:cubicBezTo>
                <a:cubicBezTo>
                  <a:pt x="1647616" y="168019"/>
                  <a:pt x="1517332" y="108012"/>
                  <a:pt x="1316742" y="60007"/>
                </a:cubicBezTo>
                <a:cubicBezTo>
                  <a:pt x="1116152" y="12002"/>
                  <a:pt x="716675" y="0"/>
                  <a:pt x="524654" y="60007"/>
                </a:cubicBezTo>
                <a:close/>
              </a:path>
            </a:pathLst>
          </a:cu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3" name="Oval 21">
            <a:extLst>
              <a:ext uri="{FF2B5EF4-FFF2-40B4-BE49-F238E27FC236}">
                <a16:creationId xmlns:a16="http://schemas.microsoft.com/office/drawing/2014/main" id="{20A76634-7314-8D67-E818-EED8B78FA5E9}"/>
              </a:ext>
            </a:extLst>
          </p:cNvPr>
          <p:cNvSpPr>
            <a:spLocks/>
          </p:cNvSpPr>
          <p:nvPr/>
        </p:nvSpPr>
        <p:spPr bwMode="auto">
          <a:xfrm>
            <a:off x="7913759" y="3538915"/>
            <a:ext cx="2151148" cy="1147386"/>
          </a:xfrm>
          <a:prstGeom prst="ellipse">
            <a:avLst/>
          </a:prstGeom>
          <a:noFill/>
          <a:ln w="28575">
            <a:solidFill>
              <a:srgbClr val="0214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22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F9D960-05FB-E41C-DF26-D4204BF13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85" y="1218405"/>
            <a:ext cx="7519460" cy="5639595"/>
          </a:xfrm>
          <a:prstGeom prst="rect">
            <a:avLst/>
          </a:prstGeom>
        </p:spPr>
      </p:pic>
      <p:sp>
        <p:nvSpPr>
          <p:cNvPr id="29699" name="タイトル 1">
            <a:extLst>
              <a:ext uri="{FF2B5EF4-FFF2-40B4-BE49-F238E27FC236}">
                <a16:creationId xmlns:a16="http://schemas.microsoft.com/office/drawing/2014/main" id="{200A3F7F-A6BE-9383-A1AB-F43352F1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/>
              <a:t>ポジティブ・フィードバックを遮断すると</a:t>
            </a:r>
            <a:br>
              <a:rPr kumimoji="1" lang="en-US" altLang="ja-JP" sz="3600" dirty="0"/>
            </a:br>
            <a:r>
              <a:rPr kumimoji="1" lang="ja-JP" altLang="en-US" sz="3600"/>
              <a:t>ヒステリシスを示さなくなる</a:t>
            </a:r>
          </a:p>
        </p:txBody>
      </p:sp>
      <p:sp>
        <p:nvSpPr>
          <p:cNvPr id="29700" name="コンテンツ プレースホルダ 3">
            <a:extLst>
              <a:ext uri="{FF2B5EF4-FFF2-40B4-BE49-F238E27FC236}">
                <a16:creationId xmlns:a16="http://schemas.microsoft.com/office/drawing/2014/main" id="{E94449F0-199E-AE41-9B73-C37B0A88D0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615" y="1266033"/>
            <a:ext cx="9804400" cy="731838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err="1"/>
              <a:t>Xout</a:t>
            </a:r>
            <a:r>
              <a:rPr kumimoji="1" lang="ja-JP" altLang="en-US"/>
              <a:t>増加、減少のどちらの場合も同じカーブを描く</a:t>
            </a:r>
          </a:p>
        </p:txBody>
      </p:sp>
      <p:sp>
        <p:nvSpPr>
          <p:cNvPr id="10" name="フリーフォーム 9">
            <a:extLst>
              <a:ext uri="{FF2B5EF4-FFF2-40B4-BE49-F238E27FC236}">
                <a16:creationId xmlns:a16="http://schemas.microsoft.com/office/drawing/2014/main" id="{5ACC76E1-D1CB-6CBF-3228-410CD64397AB}"/>
              </a:ext>
            </a:extLst>
          </p:cNvPr>
          <p:cNvSpPr/>
          <p:nvPr/>
        </p:nvSpPr>
        <p:spPr>
          <a:xfrm>
            <a:off x="5617028" y="3510643"/>
            <a:ext cx="2547257" cy="2286000"/>
          </a:xfrm>
          <a:custGeom>
            <a:avLst/>
            <a:gdLst>
              <a:gd name="connsiteX0" fmla="*/ 0 w 2547257"/>
              <a:gd name="connsiteY0" fmla="*/ 2286000 h 2286000"/>
              <a:gd name="connsiteX1" fmla="*/ 1534886 w 2547257"/>
              <a:gd name="connsiteY1" fmla="*/ 1518558 h 2286000"/>
              <a:gd name="connsiteX2" fmla="*/ 2547257 w 2547257"/>
              <a:gd name="connsiteY2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2286000">
                <a:moveTo>
                  <a:pt x="0" y="2286000"/>
                </a:moveTo>
                <a:cubicBezTo>
                  <a:pt x="555171" y="2092779"/>
                  <a:pt x="1110343" y="1899558"/>
                  <a:pt x="1534886" y="1518558"/>
                </a:cubicBezTo>
                <a:cubicBezTo>
                  <a:pt x="1959429" y="1137558"/>
                  <a:pt x="2253343" y="568779"/>
                  <a:pt x="2547257" y="0"/>
                </a:cubicBezTo>
              </a:path>
            </a:pathLst>
          </a:custGeom>
          <a:noFill/>
          <a:ln w="63500">
            <a:headEnd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AA4AA52E-D2A5-CA68-58EF-37855747FC21}"/>
              </a:ext>
            </a:extLst>
          </p:cNvPr>
          <p:cNvSpPr/>
          <p:nvPr/>
        </p:nvSpPr>
        <p:spPr>
          <a:xfrm rot="399465">
            <a:off x="5143500" y="2857500"/>
            <a:ext cx="1747157" cy="1877786"/>
          </a:xfrm>
          <a:custGeom>
            <a:avLst/>
            <a:gdLst>
              <a:gd name="connsiteX0" fmla="*/ 1747157 w 1747157"/>
              <a:gd name="connsiteY0" fmla="*/ 0 h 1877786"/>
              <a:gd name="connsiteX1" fmla="*/ 1077686 w 1747157"/>
              <a:gd name="connsiteY1" fmla="*/ 1110343 h 1877786"/>
              <a:gd name="connsiteX2" fmla="*/ 0 w 1747157"/>
              <a:gd name="connsiteY2" fmla="*/ 1877786 h 187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157" h="1877786">
                <a:moveTo>
                  <a:pt x="1747157" y="0"/>
                </a:moveTo>
                <a:cubicBezTo>
                  <a:pt x="1558018" y="398689"/>
                  <a:pt x="1368879" y="797379"/>
                  <a:pt x="1077686" y="1110343"/>
                </a:cubicBezTo>
                <a:cubicBezTo>
                  <a:pt x="786493" y="1423307"/>
                  <a:pt x="393246" y="1650546"/>
                  <a:pt x="0" y="1877786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58D6679-FC3E-02AD-F800-DC1AD9F57DC5}"/>
              </a:ext>
            </a:extLst>
          </p:cNvPr>
          <p:cNvSpPr>
            <a:spLocks/>
          </p:cNvSpPr>
          <p:nvPr/>
        </p:nvSpPr>
        <p:spPr bwMode="auto">
          <a:xfrm>
            <a:off x="9407678" y="6206442"/>
            <a:ext cx="252473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A7EBE-3809-0C9A-FB2C-FCEDCF99901C}"/>
              </a:ext>
            </a:extLst>
          </p:cNvPr>
          <p:cNvSpPr>
            <a:spLocks/>
          </p:cNvSpPr>
          <p:nvPr/>
        </p:nvSpPr>
        <p:spPr bwMode="auto">
          <a:xfrm rot="16200000">
            <a:off x="404588" y="3689843"/>
            <a:ext cx="3229795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LacY-GFP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DB7FD-D59C-DBE5-9187-EC2F1DFE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/>
              <a:t>演習</a:t>
            </a:r>
            <a:r>
              <a:rPr kumimoji="1" lang="en-US" altLang="ja-JP" sz="3600" dirty="0"/>
              <a:t>4</a:t>
            </a:r>
            <a:r>
              <a:rPr kumimoji="1" lang="ja-JP" altLang="en-US" sz="3600"/>
              <a:t>：</a:t>
            </a:r>
            <a:r>
              <a:rPr kumimoji="1" lang="en-US" altLang="ja-JP" sz="3600" dirty="0" err="1"/>
              <a:t>Ozbudak</a:t>
            </a:r>
            <a:r>
              <a:rPr kumimoji="1" lang="en-US" altLang="ja-JP" sz="3600" dirty="0"/>
              <a:t> </a:t>
            </a:r>
            <a:r>
              <a:rPr kumimoji="1" lang="ja-JP" altLang="en-US" sz="3600"/>
              <a:t>モデルを改変して</a:t>
            </a:r>
            <a:br>
              <a:rPr kumimoji="1" lang="en-US" altLang="ja-JP" sz="3600" dirty="0"/>
            </a:br>
            <a:r>
              <a:rPr kumimoji="1" lang="ja-JP" altLang="en-US" sz="3600"/>
              <a:t>ポジティブ・フィードバックの遮断を表現する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9B8AD0D-9E98-2D84-D15B-BA4E76C97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79805"/>
              </p:ext>
            </p:extLst>
          </p:nvPr>
        </p:nvGraphicFramePr>
        <p:xfrm>
          <a:off x="4076539" y="3419192"/>
          <a:ext cx="4038921" cy="20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F1BC3777-6C79-114A-AC39-429234B1D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539" y="3419192"/>
                        <a:ext cx="4038921" cy="2082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E9E5FF-3BB4-36C6-8234-4C1C212DB5B8}"/>
              </a:ext>
            </a:extLst>
          </p:cNvPr>
          <p:cNvSpPr txBox="1"/>
          <p:nvPr/>
        </p:nvSpPr>
        <p:spPr>
          <a:xfrm>
            <a:off x="811539" y="1356368"/>
            <a:ext cx="10896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どの項をどのように改変すれば</a:t>
            </a:r>
            <a:r>
              <a:rPr lang="en-US" altLang="ja-JP" sz="2400" dirty="0"/>
              <a:t> </a:t>
            </a:r>
            <a:r>
              <a:rPr kumimoji="1" lang="en-US" altLang="ja-JP" sz="2400" dirty="0" err="1"/>
              <a:t>LacY</a:t>
            </a:r>
            <a:r>
              <a:rPr kumimoji="1" lang="en-US" altLang="ja-JP" sz="2400" dirty="0"/>
              <a:t> </a:t>
            </a:r>
            <a:r>
              <a:rPr kumimoji="1" lang="ja-JP" altLang="en-US" sz="2400"/>
              <a:t>によるポジティブ・フィードバックを遮断できるか示しなさい。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「</a:t>
            </a:r>
            <a:r>
              <a:rPr lang="en-US" altLang="ja-JP" sz="2400" dirty="0"/>
              <a:t>1</a:t>
            </a:r>
            <a:r>
              <a:rPr lang="ja-JP" altLang="en-US" sz="2400"/>
              <a:t>」をシミュレーションし、グラフで示しなさい。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69981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>
            <a:extLst>
              <a:ext uri="{FF2B5EF4-FFF2-40B4-BE49-F238E27FC236}">
                <a16:creationId xmlns:a16="http://schemas.microsoft.com/office/drawing/2014/main" id="{E95636A5-A8CE-2704-FD44-DC85C4E1B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5</a:t>
            </a:r>
            <a:r>
              <a:rPr kumimoji="1" lang="ja-JP" altLang="en-US"/>
              <a:t>：</a:t>
            </a:r>
            <a:r>
              <a:rPr lang="ja-JP" altLang="en-US"/>
              <a:t>協同性</a:t>
            </a:r>
            <a:r>
              <a:rPr kumimoji="1" lang="ja-JP" altLang="en-US"/>
              <a:t>がなくなると</a:t>
            </a:r>
            <a:br>
              <a:rPr kumimoji="1" lang="en-US" altLang="ja-JP" dirty="0"/>
            </a:br>
            <a:r>
              <a:rPr kumimoji="1" lang="ja-JP" altLang="en-US"/>
              <a:t>ヒステリシスは起きなくなる</a:t>
            </a:r>
          </a:p>
        </p:txBody>
      </p:sp>
      <p:sp>
        <p:nvSpPr>
          <p:cNvPr id="30723" name="サブタイトル 2">
            <a:extLst>
              <a:ext uri="{FF2B5EF4-FFF2-40B4-BE49-F238E27FC236}">
                <a16:creationId xmlns:a16="http://schemas.microsoft.com/office/drawing/2014/main" id="{3FDB55A2-28A7-41B1-33C0-442204623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DF2A0-34F7-75D8-49FF-12D6FAF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協同性</a:t>
            </a:r>
            <a:r>
              <a:rPr lang="en-US" altLang="ja-JP" dirty="0"/>
              <a:t>(cooperativity)</a:t>
            </a:r>
            <a:r>
              <a:rPr kumimoji="1" lang="ja-JP" altLang="en-US"/>
              <a:t>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12E4D7-02D9-A01D-2CE4-C0C0AEB5650E}"/>
              </a:ext>
            </a:extLst>
          </p:cNvPr>
          <p:cNvSpPr txBox="1"/>
          <p:nvPr/>
        </p:nvSpPr>
        <p:spPr>
          <a:xfrm>
            <a:off x="412321" y="1520779"/>
            <a:ext cx="11015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ja-JP" altLang="en-US" sz="2400" b="1" i="0" u="none" strike="noStrike">
                <a:solidFill>
                  <a:srgbClr val="001D35"/>
                </a:solidFill>
                <a:effectLst/>
                <a:latin typeface="Google Sans"/>
              </a:rPr>
              <a:t>正の協同性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ja-JP" altLang="en-US" sz="2400" b="0" i="0" u="none" strike="noStrike">
                <a:solidFill>
                  <a:srgbClr val="001D35"/>
                </a:solidFill>
                <a:effectLst/>
                <a:latin typeface="Google Sans"/>
              </a:rPr>
              <a:t>基質が結合するごとに、他のサブユニットが基質に結合しやすくなること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ja-JP" altLang="en-US" sz="2400" b="0" i="0" u="none" strike="noStrike">
                <a:solidFill>
                  <a:srgbClr val="001D35"/>
                </a:solidFill>
                <a:effectLst/>
                <a:latin typeface="Google Sans"/>
              </a:rPr>
              <a:t>ヘモグロビンは</a:t>
            </a:r>
            <a:r>
              <a:rPr lang="en-US" altLang="ja-JP" sz="2400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1</a:t>
            </a:r>
            <a:r>
              <a:rPr lang="ja-JP" altLang="en-US" sz="2400" b="0" i="0" u="none" strike="noStrike">
                <a:solidFill>
                  <a:srgbClr val="001D35"/>
                </a:solidFill>
                <a:effectLst/>
                <a:latin typeface="Google Sans"/>
              </a:rPr>
              <a:t>個目の酸素</a:t>
            </a:r>
            <a:r>
              <a:rPr lang="ja-JP" altLang="en-US" sz="2400">
                <a:solidFill>
                  <a:srgbClr val="001D35"/>
                </a:solidFill>
                <a:latin typeface="Google Sans"/>
              </a:rPr>
              <a:t>が</a:t>
            </a:r>
            <a:r>
              <a:rPr lang="ja-JP" altLang="en-US" sz="2400" b="0" i="0" u="none" strike="noStrike">
                <a:solidFill>
                  <a:srgbClr val="001D35"/>
                </a:solidFill>
                <a:effectLst/>
                <a:latin typeface="Google Sans"/>
              </a:rPr>
              <a:t>結合</a:t>
            </a:r>
            <a:r>
              <a:rPr lang="ja-JP" altLang="en-US" sz="2400">
                <a:solidFill>
                  <a:srgbClr val="001D35"/>
                </a:solidFill>
                <a:latin typeface="Google Sans"/>
              </a:rPr>
              <a:t>すると、</a:t>
            </a:r>
            <a:r>
              <a:rPr lang="en-US" altLang="ja-JP" sz="2400" dirty="0">
                <a:solidFill>
                  <a:srgbClr val="001D35"/>
                </a:solidFill>
                <a:latin typeface="Google Sans"/>
              </a:rPr>
              <a:t>2</a:t>
            </a:r>
            <a:r>
              <a:rPr lang="ja-JP" altLang="en-US" sz="2400">
                <a:solidFill>
                  <a:srgbClr val="001D35"/>
                </a:solidFill>
                <a:latin typeface="Google Sans"/>
              </a:rPr>
              <a:t>個目の</a:t>
            </a:r>
            <a:r>
              <a:rPr lang="ja-JP" altLang="en-US" sz="2400" b="0" i="0" u="none" strike="noStrike">
                <a:solidFill>
                  <a:srgbClr val="001D35"/>
                </a:solidFill>
                <a:effectLst/>
                <a:latin typeface="Google Sans"/>
              </a:rPr>
              <a:t>酸素が結合しやすくなる</a:t>
            </a:r>
          </a:p>
        </p:txBody>
      </p:sp>
      <p:pic>
        <p:nvPicPr>
          <p:cNvPr id="1028" name="Picture 4" descr="cancer2">
            <a:extLst>
              <a:ext uri="{FF2B5EF4-FFF2-40B4-BE49-F238E27FC236}">
                <a16:creationId xmlns:a16="http://schemas.microsoft.com/office/drawing/2014/main" id="{015666AE-4B5A-92FC-5BA8-82A9EA7CF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866" y="2769454"/>
            <a:ext cx="3765468" cy="37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349C07-4CF6-B703-258A-4F958F0976E1}"/>
              </a:ext>
            </a:extLst>
          </p:cNvPr>
          <p:cNvSpPr txBox="1"/>
          <p:nvPr/>
        </p:nvSpPr>
        <p:spPr>
          <a:xfrm>
            <a:off x="412320" y="3028547"/>
            <a:ext cx="7245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altLang="ja-JP" sz="2400" b="1" dirty="0">
                <a:solidFill>
                  <a:srgbClr val="001D35"/>
                </a:solidFill>
                <a:latin typeface="Google Sans"/>
              </a:rPr>
              <a:t>Hill </a:t>
            </a:r>
            <a:r>
              <a:rPr lang="ja-JP" altLang="en-US" sz="2400" b="1">
                <a:solidFill>
                  <a:srgbClr val="001D35"/>
                </a:solidFill>
                <a:latin typeface="Google Sans"/>
              </a:rPr>
              <a:t>式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1D35"/>
                </a:solidFill>
                <a:latin typeface="Google Sans"/>
              </a:rPr>
              <a:t>基質が既に結合しているポケットの割合を示す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1D35"/>
                </a:solidFill>
                <a:latin typeface="Google Sans"/>
              </a:rPr>
              <a:t>例：酸素が既に結合しているヘモグロビンの割合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86A8B2-F3BB-1B45-758A-ADA84E830EA3}"/>
              </a:ext>
            </a:extLst>
          </p:cNvPr>
          <p:cNvSpPr txBox="1"/>
          <p:nvPr/>
        </p:nvSpPr>
        <p:spPr>
          <a:xfrm>
            <a:off x="7676866" y="6442589"/>
            <a:ext cx="4223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https://ib.bioninja.com.au/haemoglobin/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E33F4AB-7CC8-E820-C050-56F6A580F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14" y="4354822"/>
            <a:ext cx="2823833" cy="110497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CB5D3B-95E2-EF3B-D0EE-0085766827C3}"/>
              </a:ext>
            </a:extLst>
          </p:cNvPr>
          <p:cNvSpPr txBox="1"/>
          <p:nvPr/>
        </p:nvSpPr>
        <p:spPr>
          <a:xfrm>
            <a:off x="412320" y="5337221"/>
            <a:ext cx="7245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altLang="ja-JP" sz="2400" b="1" dirty="0">
                <a:solidFill>
                  <a:srgbClr val="001D35"/>
                </a:solidFill>
                <a:latin typeface="Google Sans"/>
              </a:rPr>
              <a:t>Hill </a:t>
            </a:r>
            <a:r>
              <a:rPr lang="ja-JP" altLang="en-US" sz="2400" b="1">
                <a:solidFill>
                  <a:srgbClr val="001D35"/>
                </a:solidFill>
                <a:latin typeface="Google Sans"/>
              </a:rPr>
              <a:t>係数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1D35"/>
                </a:solidFill>
                <a:latin typeface="Google Sans"/>
              </a:rPr>
              <a:t>上の式の</a:t>
            </a:r>
            <a:r>
              <a:rPr lang="en-US" altLang="ja-JP" sz="2400" dirty="0">
                <a:solidFill>
                  <a:srgbClr val="001D35"/>
                </a:solidFill>
                <a:latin typeface="Google Sans"/>
              </a:rPr>
              <a:t> n </a:t>
            </a:r>
            <a:r>
              <a:rPr lang="ja-JP" altLang="en-US" sz="2400">
                <a:solidFill>
                  <a:srgbClr val="001D35"/>
                </a:solidFill>
                <a:latin typeface="Google Sans"/>
              </a:rPr>
              <a:t>を</a:t>
            </a:r>
            <a:r>
              <a:rPr lang="en-US" altLang="ja-JP" sz="2400" dirty="0">
                <a:solidFill>
                  <a:srgbClr val="001D35"/>
                </a:solidFill>
                <a:latin typeface="Google Sans"/>
              </a:rPr>
              <a:t> Hill </a:t>
            </a:r>
            <a:r>
              <a:rPr lang="ja-JP" altLang="en-US" sz="2400">
                <a:solidFill>
                  <a:srgbClr val="001D35"/>
                </a:solidFill>
                <a:latin typeface="Google Sans"/>
              </a:rPr>
              <a:t>係数と呼ぶ</a:t>
            </a:r>
            <a:endParaRPr lang="en-US" altLang="ja-JP" sz="2400" dirty="0">
              <a:solidFill>
                <a:srgbClr val="001D35"/>
              </a:solidFill>
              <a:latin typeface="Google San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rgbClr val="001D35"/>
                </a:solidFill>
                <a:latin typeface="Google Sans"/>
              </a:rPr>
              <a:t>n &gt; 1 </a:t>
            </a:r>
            <a:r>
              <a:rPr lang="ja-JP" altLang="en-US" sz="2400">
                <a:solidFill>
                  <a:srgbClr val="001D35"/>
                </a:solidFill>
                <a:latin typeface="Google Sans"/>
              </a:rPr>
              <a:t>なら正の協同性</a:t>
            </a:r>
            <a:endParaRPr lang="en-US" altLang="ja-JP" sz="2400" b="0" i="0" u="none" strike="noStrike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785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>
            <a:extLst>
              <a:ext uri="{FF2B5EF4-FFF2-40B4-BE49-F238E27FC236}">
                <a16:creationId xmlns:a16="http://schemas.microsoft.com/office/drawing/2014/main" id="{3E18308E-9EF7-4B11-7682-3010A4A3C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協同性がない ⇔ </a:t>
            </a:r>
            <a:r>
              <a:rPr lang="en-US" altLang="ja-JP" dirty="0"/>
              <a:t>Hill</a:t>
            </a:r>
            <a:r>
              <a:rPr lang="ja-JP" altLang="en-US"/>
              <a:t>係数が</a:t>
            </a:r>
            <a:r>
              <a:rPr lang="en-US" altLang="ja-JP" dirty="0"/>
              <a:t>1</a:t>
            </a:r>
            <a:endParaRPr lang="ja-JP" altLang="en-US"/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F68E0A48-37E6-C44E-4BA3-38165AFA2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198554"/>
              </p:ext>
            </p:extLst>
          </p:nvPr>
        </p:nvGraphicFramePr>
        <p:xfrm>
          <a:off x="1764558" y="2281194"/>
          <a:ext cx="3924525" cy="2023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10242" name="Object 4">
                        <a:extLst>
                          <a:ext uri="{FF2B5EF4-FFF2-40B4-BE49-F238E27FC236}">
                            <a16:creationId xmlns:a16="http://schemas.microsoft.com/office/drawing/2014/main" id="{F68E0A48-37E6-C44E-4BA3-38165AFA2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558" y="2281194"/>
                        <a:ext cx="3924525" cy="2023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Oval 26">
            <a:extLst>
              <a:ext uri="{FF2B5EF4-FFF2-40B4-BE49-F238E27FC236}">
                <a16:creationId xmlns:a16="http://schemas.microsoft.com/office/drawing/2014/main" id="{D628D008-3487-E910-2F47-8B8E8910D3B9}"/>
              </a:ext>
            </a:extLst>
          </p:cNvPr>
          <p:cNvSpPr>
            <a:spLocks/>
          </p:cNvSpPr>
          <p:nvPr/>
        </p:nvSpPr>
        <p:spPr bwMode="auto">
          <a:xfrm>
            <a:off x="5544438" y="1419675"/>
            <a:ext cx="2234864" cy="1082462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49" name="Oval 27">
            <a:extLst>
              <a:ext uri="{FF2B5EF4-FFF2-40B4-BE49-F238E27FC236}">
                <a16:creationId xmlns:a16="http://schemas.microsoft.com/office/drawing/2014/main" id="{53CA43C9-38B9-45E8-CB8C-6D70796D13AA}"/>
              </a:ext>
            </a:extLst>
          </p:cNvPr>
          <p:cNvSpPr>
            <a:spLocks/>
          </p:cNvSpPr>
          <p:nvPr/>
        </p:nvSpPr>
        <p:spPr bwMode="auto">
          <a:xfrm>
            <a:off x="3813450" y="2502136"/>
            <a:ext cx="1080873" cy="648524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0" name="Freeform 28">
            <a:extLst>
              <a:ext uri="{FF2B5EF4-FFF2-40B4-BE49-F238E27FC236}">
                <a16:creationId xmlns:a16="http://schemas.microsoft.com/office/drawing/2014/main" id="{C5C9D7A4-1B56-8040-CF27-BA3DA4FCF5AA}"/>
              </a:ext>
            </a:extLst>
          </p:cNvPr>
          <p:cNvSpPr>
            <a:spLocks/>
          </p:cNvSpPr>
          <p:nvPr/>
        </p:nvSpPr>
        <p:spPr bwMode="auto">
          <a:xfrm>
            <a:off x="4461976" y="1925142"/>
            <a:ext cx="1082462" cy="59289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0"/>
                </a:moveTo>
                <a:cubicBezTo>
                  <a:pt x="21600" y="0"/>
                  <a:pt x="10068" y="8408"/>
                  <a:pt x="0" y="2160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47" name="Oval 23">
            <a:extLst>
              <a:ext uri="{FF2B5EF4-FFF2-40B4-BE49-F238E27FC236}">
                <a16:creationId xmlns:a16="http://schemas.microsoft.com/office/drawing/2014/main" id="{234B385C-7F2F-9C35-6DE3-6B3B1117D502}"/>
              </a:ext>
            </a:extLst>
          </p:cNvPr>
          <p:cNvSpPr>
            <a:spLocks/>
          </p:cNvSpPr>
          <p:nvPr/>
        </p:nvSpPr>
        <p:spPr bwMode="auto">
          <a:xfrm>
            <a:off x="3525746" y="3222189"/>
            <a:ext cx="503878" cy="462549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48" name="Freeform 25">
            <a:extLst>
              <a:ext uri="{FF2B5EF4-FFF2-40B4-BE49-F238E27FC236}">
                <a16:creationId xmlns:a16="http://schemas.microsoft.com/office/drawing/2014/main" id="{D6CBCBBF-F6CC-5A76-CEFB-72D9BDF9D682}"/>
              </a:ext>
            </a:extLst>
          </p:cNvPr>
          <p:cNvSpPr>
            <a:spLocks/>
          </p:cNvSpPr>
          <p:nvPr/>
        </p:nvSpPr>
        <p:spPr bwMode="auto">
          <a:xfrm>
            <a:off x="4245799" y="4088477"/>
            <a:ext cx="1659459" cy="936227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8202" name="Oval 21">
            <a:extLst>
              <a:ext uri="{FF2B5EF4-FFF2-40B4-BE49-F238E27FC236}">
                <a16:creationId xmlns:a16="http://schemas.microsoft.com/office/drawing/2014/main" id="{E4CDF421-2EB5-DFE5-41CA-960F4B0C5949}"/>
              </a:ext>
            </a:extLst>
          </p:cNvPr>
          <p:cNvSpPr>
            <a:spLocks/>
          </p:cNvSpPr>
          <p:nvPr/>
        </p:nvSpPr>
        <p:spPr bwMode="auto">
          <a:xfrm>
            <a:off x="4895914" y="2502136"/>
            <a:ext cx="793171" cy="648524"/>
          </a:xfrm>
          <a:prstGeom prst="ellipse">
            <a:avLst/>
          </a:prstGeom>
          <a:noFill/>
          <a:ln w="25400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8203" name="Freeform 22">
            <a:extLst>
              <a:ext uri="{FF2B5EF4-FFF2-40B4-BE49-F238E27FC236}">
                <a16:creationId xmlns:a16="http://schemas.microsoft.com/office/drawing/2014/main" id="{90223F67-5741-777A-7356-4D6CDA65DADB}"/>
              </a:ext>
            </a:extLst>
          </p:cNvPr>
          <p:cNvSpPr>
            <a:spLocks/>
          </p:cNvSpPr>
          <p:nvPr/>
        </p:nvSpPr>
        <p:spPr bwMode="auto">
          <a:xfrm>
            <a:off x="5615966" y="2934485"/>
            <a:ext cx="1225519" cy="71529"/>
          </a:xfrm>
          <a:custGeom>
            <a:avLst/>
            <a:gdLst>
              <a:gd name="T0" fmla="*/ 2147483647 w 21600"/>
              <a:gd name="T1" fmla="*/ 110281208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0968" y="2304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8204" name="Freeform 23">
            <a:extLst>
              <a:ext uri="{FF2B5EF4-FFF2-40B4-BE49-F238E27FC236}">
                <a16:creationId xmlns:a16="http://schemas.microsoft.com/office/drawing/2014/main" id="{B925B101-E43C-2520-C200-199E7ABEAE14}"/>
              </a:ext>
            </a:extLst>
          </p:cNvPr>
          <p:cNvSpPr>
            <a:spLocks/>
          </p:cNvSpPr>
          <p:nvPr/>
        </p:nvSpPr>
        <p:spPr bwMode="auto">
          <a:xfrm>
            <a:off x="6714325" y="2533928"/>
            <a:ext cx="3692455" cy="2242812"/>
          </a:xfrm>
          <a:custGeom>
            <a:avLst/>
            <a:gdLst>
              <a:gd name="T0" fmla="*/ 0 w 19130"/>
              <a:gd name="T1" fmla="*/ 2147483647 h 16080"/>
              <a:gd name="T2" fmla="*/ 2147483647 w 19130"/>
              <a:gd name="T3" fmla="*/ 2147483647 h 16080"/>
              <a:gd name="T4" fmla="*/ 2147483647 w 19130"/>
              <a:gd name="T5" fmla="*/ 2147483647 h 16080"/>
              <a:gd name="T6" fmla="*/ 2147483647 w 19130"/>
              <a:gd name="T7" fmla="*/ 2147483647 h 16080"/>
              <a:gd name="T8" fmla="*/ 2147483647 w 19130"/>
              <a:gd name="T9" fmla="*/ 2147483647 h 16080"/>
              <a:gd name="T10" fmla="*/ 2147483647 w 19130"/>
              <a:gd name="T11" fmla="*/ 2147483647 h 16080"/>
              <a:gd name="T12" fmla="*/ 0 w 19130"/>
              <a:gd name="T13" fmla="*/ 2147483647 h 16080"/>
              <a:gd name="T14" fmla="*/ 0 w 19130"/>
              <a:gd name="T15" fmla="*/ 2147483647 h 160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30"/>
              <a:gd name="T25" fmla="*/ 0 h 16080"/>
              <a:gd name="T26" fmla="*/ 19130 w 19130"/>
              <a:gd name="T27" fmla="*/ 16080 h 160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30" h="16080">
                <a:moveTo>
                  <a:pt x="0" y="2047"/>
                </a:moveTo>
                <a:cubicBezTo>
                  <a:pt x="0" y="2047"/>
                  <a:pt x="395" y="4781"/>
                  <a:pt x="3556" y="5145"/>
                </a:cubicBezTo>
                <a:cubicBezTo>
                  <a:pt x="6717" y="5510"/>
                  <a:pt x="6915" y="8335"/>
                  <a:pt x="6915" y="8335"/>
                </a:cubicBezTo>
                <a:cubicBezTo>
                  <a:pt x="6915" y="8335"/>
                  <a:pt x="5729" y="13074"/>
                  <a:pt x="7902" y="14442"/>
                </a:cubicBezTo>
                <a:cubicBezTo>
                  <a:pt x="10076" y="15809"/>
                  <a:pt x="14620" y="17358"/>
                  <a:pt x="18110" y="14350"/>
                </a:cubicBezTo>
                <a:cubicBezTo>
                  <a:pt x="21600" y="11343"/>
                  <a:pt x="15015" y="5966"/>
                  <a:pt x="15015" y="5966"/>
                </a:cubicBezTo>
                <a:cubicBezTo>
                  <a:pt x="15015" y="5966"/>
                  <a:pt x="1251" y="-4242"/>
                  <a:pt x="0" y="2047"/>
                </a:cubicBezTo>
                <a:close/>
                <a:moveTo>
                  <a:pt x="0" y="2047"/>
                </a:move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57" name="Rectangle 21">
            <a:extLst>
              <a:ext uri="{FF2B5EF4-FFF2-40B4-BE49-F238E27FC236}">
                <a16:creationId xmlns:a16="http://schemas.microsoft.com/office/drawing/2014/main" id="{891A32CF-DFE0-2CBD-319B-606882EBC346}"/>
              </a:ext>
            </a:extLst>
          </p:cNvPr>
          <p:cNvSpPr>
            <a:spLocks/>
          </p:cNvSpPr>
          <p:nvPr/>
        </p:nvSpPr>
        <p:spPr bwMode="auto">
          <a:xfrm>
            <a:off x="3236454" y="2573665"/>
            <a:ext cx="572227" cy="53407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8" name="Rectangle 22">
            <a:extLst>
              <a:ext uri="{FF2B5EF4-FFF2-40B4-BE49-F238E27FC236}">
                <a16:creationId xmlns:a16="http://schemas.microsoft.com/office/drawing/2014/main" id="{27240358-CB88-589E-CBFD-BC7492D07B06}"/>
              </a:ext>
            </a:extLst>
          </p:cNvPr>
          <p:cNvSpPr>
            <a:spLocks/>
          </p:cNvSpPr>
          <p:nvPr/>
        </p:nvSpPr>
        <p:spPr bwMode="auto">
          <a:xfrm>
            <a:off x="4318919" y="3438364"/>
            <a:ext cx="643755" cy="534079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Hiragino Kaku Gothic ProN W3" panose="020B0300000000000000" pitchFamily="34" charset="-128"/>
              <a:sym typeface="Gill Sans" charset="0"/>
            </a:endParaRPr>
          </a:p>
        </p:txBody>
      </p:sp>
      <p:sp>
        <p:nvSpPr>
          <p:cNvPr id="6159" name="Rectangle 23">
            <a:extLst>
              <a:ext uri="{FF2B5EF4-FFF2-40B4-BE49-F238E27FC236}">
                <a16:creationId xmlns:a16="http://schemas.microsoft.com/office/drawing/2014/main" id="{FAA18FF6-FAE2-3017-9256-3B3767F172AB}"/>
              </a:ext>
            </a:extLst>
          </p:cNvPr>
          <p:cNvSpPr>
            <a:spLocks/>
          </p:cNvSpPr>
          <p:nvPr/>
        </p:nvSpPr>
        <p:spPr bwMode="auto">
          <a:xfrm>
            <a:off x="2030942" y="1541550"/>
            <a:ext cx="1403609" cy="369802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ot"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ja-JP" sz="3200" dirty="0">
                <a:latin typeface="Times New Roman" pitchFamily="18" charset="0"/>
                <a:ea typeface="Hiragino Kaku Gothic ProN W3" panose="020B0300000000000000" pitchFamily="34" charset="-128"/>
                <a:cs typeface="Times New Roman" pitchFamily="18" charset="0"/>
                <a:sym typeface="Times New Roman" pitchFamily="18" charset="0"/>
              </a:rPr>
              <a:t>x</a:t>
            </a:r>
            <a:r>
              <a:rPr lang="en-US" altLang="ja-JP" sz="3200" dirty="0"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itchFamily="18" charset="0"/>
                <a:sym typeface="Gill Sans" charset="0"/>
              </a:rPr>
              <a:t>, </a:t>
            </a:r>
            <a:r>
              <a:rPr lang="en-US" altLang="ja-JP" sz="3200" dirty="0">
                <a:latin typeface="Times New Roman" pitchFamily="18" charset="0"/>
                <a:ea typeface="Hiragino Kaku Gothic ProN W3" panose="020B0300000000000000" pitchFamily="34" charset="-128"/>
                <a:cs typeface="Times New Roman" pitchFamily="18" charset="0"/>
                <a:sym typeface="Times New Roman" pitchFamily="18" charset="0"/>
              </a:rPr>
              <a:t>y</a:t>
            </a:r>
            <a:r>
              <a:rPr lang="ja-JP" altLang="en-US" sz="3200"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itchFamily="18" charset="0"/>
                <a:sym typeface="Gill Sans" charset="0"/>
              </a:rPr>
              <a:t>の分解</a:t>
            </a:r>
          </a:p>
        </p:txBody>
      </p:sp>
      <p:sp>
        <p:nvSpPr>
          <p:cNvPr id="6160" name="Freeform 24">
            <a:extLst>
              <a:ext uri="{FF2B5EF4-FFF2-40B4-BE49-F238E27FC236}">
                <a16:creationId xmlns:a16="http://schemas.microsoft.com/office/drawing/2014/main" id="{9907B9BE-3CEA-F260-E6F3-BF6959D75646}"/>
              </a:ext>
            </a:extLst>
          </p:cNvPr>
          <p:cNvSpPr>
            <a:spLocks/>
          </p:cNvSpPr>
          <p:nvPr/>
        </p:nvSpPr>
        <p:spPr bwMode="auto">
          <a:xfrm>
            <a:off x="2948753" y="1996670"/>
            <a:ext cx="287703" cy="721642"/>
          </a:xfrm>
          <a:custGeom>
            <a:avLst/>
            <a:gdLst>
              <a:gd name="T0" fmla="*/ 0 w 21600"/>
              <a:gd name="T1" fmla="*/ 0 h 21600"/>
              <a:gd name="T2" fmla="*/ 1813349522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0" y="0"/>
                  <a:pt x="0" y="15347"/>
                  <a:pt x="21600" y="21600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6161" name="Freeform 25">
            <a:extLst>
              <a:ext uri="{FF2B5EF4-FFF2-40B4-BE49-F238E27FC236}">
                <a16:creationId xmlns:a16="http://schemas.microsoft.com/office/drawing/2014/main" id="{DA3C76E5-0870-8B95-EF9D-6A0437140E1D}"/>
              </a:ext>
            </a:extLst>
          </p:cNvPr>
          <p:cNvSpPr>
            <a:spLocks/>
          </p:cNvSpPr>
          <p:nvPr/>
        </p:nvSpPr>
        <p:spPr bwMode="auto">
          <a:xfrm>
            <a:off x="2587930" y="2006207"/>
            <a:ext cx="1730988" cy="1721451"/>
          </a:xfrm>
          <a:custGeom>
            <a:avLst/>
            <a:gdLst>
              <a:gd name="T0" fmla="*/ 0 w 21600"/>
              <a:gd name="T1" fmla="*/ 0 h 19484"/>
              <a:gd name="T2" fmla="*/ 2147483647 w 21600"/>
              <a:gd name="T3" fmla="*/ 2147483647 h 19484"/>
              <a:gd name="T4" fmla="*/ 0 60000 65536"/>
              <a:gd name="T5" fmla="*/ 0 60000 65536"/>
              <a:gd name="T6" fmla="*/ 0 w 21600"/>
              <a:gd name="T7" fmla="*/ 0 h 19484"/>
              <a:gd name="T8" fmla="*/ 21600 w 21600"/>
              <a:gd name="T9" fmla="*/ 19484 h 194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9484">
                <a:moveTo>
                  <a:pt x="0" y="0"/>
                </a:moveTo>
                <a:cubicBezTo>
                  <a:pt x="0" y="0"/>
                  <a:pt x="4263" y="21600"/>
                  <a:pt x="21600" y="19315"/>
                </a:cubicBezTo>
              </a:path>
            </a:pathLst>
          </a:custGeom>
          <a:noFill/>
          <a:ln w="38100" cap="flat">
            <a:solidFill>
              <a:schemeClr val="bg1">
                <a:lumMod val="65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10257" name="Rectangle 2">
            <a:extLst>
              <a:ext uri="{FF2B5EF4-FFF2-40B4-BE49-F238E27FC236}">
                <a16:creationId xmlns:a16="http://schemas.microsoft.com/office/drawing/2014/main" id="{6AE7A8C1-9EA7-9EE5-DD40-08749837AE03}"/>
              </a:ext>
            </a:extLst>
          </p:cNvPr>
          <p:cNvSpPr>
            <a:spLocks/>
          </p:cNvSpPr>
          <p:nvPr/>
        </p:nvSpPr>
        <p:spPr bwMode="auto">
          <a:xfrm>
            <a:off x="5636628" y="1752364"/>
            <a:ext cx="2009112" cy="43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(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3733" baseline="-6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  <a:endParaRPr lang="en-US" altLang="ja-JP" sz="3733" baseline="-60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58" name="Rectangle 3">
            <a:extLst>
              <a:ext uri="{FF2B5EF4-FFF2-40B4-BE49-F238E27FC236}">
                <a16:creationId xmlns:a16="http://schemas.microsoft.com/office/drawing/2014/main" id="{0DE7291E-41EF-CCBF-FCE9-87D09D184E02}"/>
              </a:ext>
            </a:extLst>
          </p:cNvPr>
          <p:cNvSpPr>
            <a:spLocks/>
          </p:cNvSpPr>
          <p:nvPr/>
        </p:nvSpPr>
        <p:spPr bwMode="auto">
          <a:xfrm>
            <a:off x="6096417" y="3392749"/>
            <a:ext cx="1353051" cy="43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in</a:t>
            </a:r>
            <a:r>
              <a:rPr lang="en-US" altLang="ja-JP" sz="3733" baseline="-60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10259" name="Rectangle 4">
            <a:extLst>
              <a:ext uri="{FF2B5EF4-FFF2-40B4-BE49-F238E27FC236}">
                <a16:creationId xmlns:a16="http://schemas.microsoft.com/office/drawing/2014/main" id="{87D19904-9D59-046D-2340-28D4739D2157}"/>
              </a:ext>
            </a:extLst>
          </p:cNvPr>
          <p:cNvSpPr>
            <a:spLocks/>
          </p:cNvSpPr>
          <p:nvPr/>
        </p:nvSpPr>
        <p:spPr bwMode="auto">
          <a:xfrm>
            <a:off x="6391242" y="4575351"/>
            <a:ext cx="645227" cy="43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LacI</a:t>
            </a:r>
            <a:endParaRPr lang="en-US" altLang="ja-JP" sz="3733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60" name="Rectangle 5">
            <a:extLst>
              <a:ext uri="{FF2B5EF4-FFF2-40B4-BE49-F238E27FC236}">
                <a16:creationId xmlns:a16="http://schemas.microsoft.com/office/drawing/2014/main" id="{90ABB7E3-DA40-9549-4E63-F2C00CA015D8}"/>
              </a:ext>
            </a:extLst>
          </p:cNvPr>
          <p:cNvSpPr>
            <a:spLocks/>
          </p:cNvSpPr>
          <p:nvPr/>
        </p:nvSpPr>
        <p:spPr bwMode="auto">
          <a:xfrm>
            <a:off x="8160913" y="3914111"/>
            <a:ext cx="2031984" cy="43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-GFP 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10261" name="Line 6">
            <a:extLst>
              <a:ext uri="{FF2B5EF4-FFF2-40B4-BE49-F238E27FC236}">
                <a16:creationId xmlns:a16="http://schemas.microsoft.com/office/drawing/2014/main" id="{2253F252-976F-6C13-5B6D-FEBA65400A2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663458" y="2196949"/>
            <a:ext cx="0" cy="111902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10262" name="Line 8">
            <a:extLst>
              <a:ext uri="{FF2B5EF4-FFF2-40B4-BE49-F238E27FC236}">
                <a16:creationId xmlns:a16="http://schemas.microsoft.com/office/drawing/2014/main" id="{813EE072-FBE8-548C-F072-A206A36FB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4934" y="6533158"/>
            <a:ext cx="441250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10263" name="AutoShape 10">
            <a:extLst>
              <a:ext uri="{FF2B5EF4-FFF2-40B4-BE49-F238E27FC236}">
                <a16:creationId xmlns:a16="http://schemas.microsoft.com/office/drawing/2014/main" id="{21076F92-2AB4-C4CF-2EC4-4592B6A2AE4A}"/>
              </a:ext>
            </a:extLst>
          </p:cNvPr>
          <p:cNvSpPr>
            <a:spLocks/>
          </p:cNvSpPr>
          <p:nvPr/>
        </p:nvSpPr>
        <p:spPr bwMode="auto">
          <a:xfrm>
            <a:off x="6739755" y="5643027"/>
            <a:ext cx="1030009" cy="648524"/>
          </a:xfrm>
          <a:prstGeom prst="rightArrow">
            <a:avLst>
              <a:gd name="adj1" fmla="val 49028"/>
              <a:gd name="adj2" fmla="val 6666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64" name="Rectangle 11">
            <a:extLst>
              <a:ext uri="{FF2B5EF4-FFF2-40B4-BE49-F238E27FC236}">
                <a16:creationId xmlns:a16="http://schemas.microsoft.com/office/drawing/2014/main" id="{71B73CFB-0DF8-BEF7-E596-CACAA1FB418E}"/>
              </a:ext>
            </a:extLst>
          </p:cNvPr>
          <p:cNvSpPr>
            <a:spLocks/>
          </p:cNvSpPr>
          <p:nvPr/>
        </p:nvSpPr>
        <p:spPr bwMode="auto">
          <a:xfrm flipH="1">
            <a:off x="6536297" y="5808337"/>
            <a:ext cx="317904" cy="71210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65" name="Rectangle 12">
            <a:extLst>
              <a:ext uri="{FF2B5EF4-FFF2-40B4-BE49-F238E27FC236}">
                <a16:creationId xmlns:a16="http://schemas.microsoft.com/office/drawing/2014/main" id="{8C8B0E44-5B81-46BC-EFC0-8B8F8D070DFA}"/>
              </a:ext>
            </a:extLst>
          </p:cNvPr>
          <p:cNvSpPr>
            <a:spLocks/>
          </p:cNvSpPr>
          <p:nvPr/>
        </p:nvSpPr>
        <p:spPr bwMode="auto">
          <a:xfrm flipH="1">
            <a:off x="7884209" y="6329699"/>
            <a:ext cx="2339773" cy="190742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66" name="Line 13">
            <a:extLst>
              <a:ext uri="{FF2B5EF4-FFF2-40B4-BE49-F238E27FC236}">
                <a16:creationId xmlns:a16="http://schemas.microsoft.com/office/drawing/2014/main" id="{0AAD1B82-3FA7-1C6A-8FA3-F856861F0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8663" y="4422276"/>
            <a:ext cx="0" cy="183112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10267" name="Freeform 14">
            <a:extLst>
              <a:ext uri="{FF2B5EF4-FFF2-40B4-BE49-F238E27FC236}">
                <a16:creationId xmlns:a16="http://schemas.microsoft.com/office/drawing/2014/main" id="{F1840F60-B377-77DD-C5E5-B0DD3F34C617}"/>
              </a:ext>
            </a:extLst>
          </p:cNvPr>
          <p:cNvSpPr>
            <a:spLocks/>
          </p:cNvSpPr>
          <p:nvPr/>
        </p:nvSpPr>
        <p:spPr bwMode="auto">
          <a:xfrm>
            <a:off x="6765188" y="2856601"/>
            <a:ext cx="2257118" cy="1006165"/>
          </a:xfrm>
          <a:custGeom>
            <a:avLst/>
            <a:gdLst>
              <a:gd name="T0" fmla="*/ 2147483647 w 19439"/>
              <a:gd name="T1" fmla="*/ 2147483647 h 21600"/>
              <a:gd name="T2" fmla="*/ 0 w 19439"/>
              <a:gd name="T3" fmla="*/ 0 h 21600"/>
              <a:gd name="T4" fmla="*/ 0 60000 65536"/>
              <a:gd name="T5" fmla="*/ 0 60000 65536"/>
              <a:gd name="T6" fmla="*/ 0 w 19439"/>
              <a:gd name="T7" fmla="*/ 0 h 21600"/>
              <a:gd name="T8" fmla="*/ 19439 w 19439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39" h="21600">
                <a:moveTo>
                  <a:pt x="19374" y="21600"/>
                </a:moveTo>
                <a:cubicBezTo>
                  <a:pt x="19374" y="21600"/>
                  <a:pt x="21600" y="6104"/>
                  <a:pt x="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10268" name="Rectangle 15">
            <a:extLst>
              <a:ext uri="{FF2B5EF4-FFF2-40B4-BE49-F238E27FC236}">
                <a16:creationId xmlns:a16="http://schemas.microsoft.com/office/drawing/2014/main" id="{3FA7211D-7283-54D7-509C-8629FC441BF9}"/>
              </a:ext>
            </a:extLst>
          </p:cNvPr>
          <p:cNvSpPr>
            <a:spLocks/>
          </p:cNvSpPr>
          <p:nvPr/>
        </p:nvSpPr>
        <p:spPr bwMode="auto">
          <a:xfrm>
            <a:off x="7125500" y="2428242"/>
            <a:ext cx="276870" cy="55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48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+</a:t>
            </a:r>
          </a:p>
        </p:txBody>
      </p:sp>
      <p:sp>
        <p:nvSpPr>
          <p:cNvPr id="10269" name="Rectangle 16">
            <a:extLst>
              <a:ext uri="{FF2B5EF4-FFF2-40B4-BE49-F238E27FC236}">
                <a16:creationId xmlns:a16="http://schemas.microsoft.com/office/drawing/2014/main" id="{56EA3AD6-2834-1E5F-2172-F2DDF5330339}"/>
              </a:ext>
            </a:extLst>
          </p:cNvPr>
          <p:cNvSpPr>
            <a:spLocks/>
          </p:cNvSpPr>
          <p:nvPr/>
        </p:nvSpPr>
        <p:spPr bwMode="auto">
          <a:xfrm flipH="1">
            <a:off x="6866917" y="2311394"/>
            <a:ext cx="2339773" cy="1653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70" name="Rectangle 17">
            <a:extLst>
              <a:ext uri="{FF2B5EF4-FFF2-40B4-BE49-F238E27FC236}">
                <a16:creationId xmlns:a16="http://schemas.microsoft.com/office/drawing/2014/main" id="{81F2CDF2-B6B2-2686-836F-82E3085FCB10}"/>
              </a:ext>
            </a:extLst>
          </p:cNvPr>
          <p:cNvSpPr>
            <a:spLocks/>
          </p:cNvSpPr>
          <p:nvPr/>
        </p:nvSpPr>
        <p:spPr bwMode="auto">
          <a:xfrm flipH="1">
            <a:off x="5849624" y="2311394"/>
            <a:ext cx="661240" cy="16531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71" name="Oval 23">
            <a:extLst>
              <a:ext uri="{FF2B5EF4-FFF2-40B4-BE49-F238E27FC236}">
                <a16:creationId xmlns:a16="http://schemas.microsoft.com/office/drawing/2014/main" id="{1F13A0D7-6666-F221-5049-80BDBE979967}"/>
              </a:ext>
            </a:extLst>
          </p:cNvPr>
          <p:cNvSpPr>
            <a:spLocks/>
          </p:cNvSpPr>
          <p:nvPr/>
        </p:nvSpPr>
        <p:spPr bwMode="auto">
          <a:xfrm>
            <a:off x="3813451" y="3727658"/>
            <a:ext cx="505467" cy="460960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10272" name="Freeform 25">
            <a:extLst>
              <a:ext uri="{FF2B5EF4-FFF2-40B4-BE49-F238E27FC236}">
                <a16:creationId xmlns:a16="http://schemas.microsoft.com/office/drawing/2014/main" id="{74259F42-9B37-4628-956B-72F29A48705C}"/>
              </a:ext>
            </a:extLst>
          </p:cNvPr>
          <p:cNvSpPr>
            <a:spLocks/>
          </p:cNvSpPr>
          <p:nvPr/>
        </p:nvSpPr>
        <p:spPr bwMode="auto">
          <a:xfrm>
            <a:off x="3958097" y="3295308"/>
            <a:ext cx="2090219" cy="287703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cxnSp>
        <p:nvCxnSpPr>
          <p:cNvPr id="10273" name="直線コネクタ 35">
            <a:extLst>
              <a:ext uri="{FF2B5EF4-FFF2-40B4-BE49-F238E27FC236}">
                <a16:creationId xmlns:a16="http://schemas.microsoft.com/office/drawing/2014/main" id="{4E3114C9-0D81-3748-4DAB-0F99E49543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5310" y="3943831"/>
            <a:ext cx="0" cy="432349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直線コネクタ 36">
            <a:extLst>
              <a:ext uri="{FF2B5EF4-FFF2-40B4-BE49-F238E27FC236}">
                <a16:creationId xmlns:a16="http://schemas.microsoft.com/office/drawing/2014/main" id="{676D9C93-86FD-0504-0DAF-9A0A71E75D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3782" y="4376180"/>
            <a:ext cx="144646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直線コネクタ 37">
            <a:extLst>
              <a:ext uri="{FF2B5EF4-FFF2-40B4-BE49-F238E27FC236}">
                <a16:creationId xmlns:a16="http://schemas.microsoft.com/office/drawing/2014/main" id="{422BF18F-4627-3798-B5DB-2A5FED678D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5310" y="5097822"/>
            <a:ext cx="0" cy="432349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直線コネクタ 38">
            <a:extLst>
              <a:ext uri="{FF2B5EF4-FFF2-40B4-BE49-F238E27FC236}">
                <a16:creationId xmlns:a16="http://schemas.microsoft.com/office/drawing/2014/main" id="{457C9243-FAD7-45C2-7581-D43BCA8F61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3782" y="5530171"/>
            <a:ext cx="144646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7" name="フリーフォーム 37">
            <a:extLst>
              <a:ext uri="{FF2B5EF4-FFF2-40B4-BE49-F238E27FC236}">
                <a16:creationId xmlns:a16="http://schemas.microsoft.com/office/drawing/2014/main" id="{5EA5F44A-328F-C847-0454-4D3AB387729F}"/>
              </a:ext>
            </a:extLst>
          </p:cNvPr>
          <p:cNvSpPr>
            <a:spLocks/>
          </p:cNvSpPr>
          <p:nvPr/>
        </p:nvSpPr>
        <p:spPr bwMode="auto">
          <a:xfrm>
            <a:off x="5811477" y="3234905"/>
            <a:ext cx="3698813" cy="3541450"/>
          </a:xfrm>
          <a:custGeom>
            <a:avLst/>
            <a:gdLst>
              <a:gd name="T0" fmla="*/ 525915 w 3693006"/>
              <a:gd name="T1" fmla="*/ 59999 h 3537013"/>
              <a:gd name="T2" fmla="*/ 165006 w 3693006"/>
              <a:gd name="T3" fmla="*/ 419991 h 3537013"/>
              <a:gd name="T4" fmla="*/ 46294 w 3693006"/>
              <a:gd name="T5" fmla="*/ 1467860 h 3537013"/>
              <a:gd name="T6" fmla="*/ 222206 w 3693006"/>
              <a:gd name="T7" fmla="*/ 2880830 h 3537013"/>
              <a:gd name="T8" fmla="*/ 1379523 w 3693006"/>
              <a:gd name="T9" fmla="*/ 3333348 h 3537013"/>
              <a:gd name="T10" fmla="*/ 3277518 w 3693006"/>
              <a:gd name="T11" fmla="*/ 3287166 h 3537013"/>
              <a:gd name="T12" fmla="*/ 3666377 w 3693006"/>
              <a:gd name="T13" fmla="*/ 1837267 h 3537013"/>
              <a:gd name="T14" fmla="*/ 3490464 w 3693006"/>
              <a:gd name="T15" fmla="*/ 1024578 h 3537013"/>
              <a:gd name="T16" fmla="*/ 2879403 w 3693006"/>
              <a:gd name="T17" fmla="*/ 1079989 h 3537013"/>
              <a:gd name="T18" fmla="*/ 2694232 w 3693006"/>
              <a:gd name="T19" fmla="*/ 2178962 h 3537013"/>
              <a:gd name="T20" fmla="*/ 2258255 w 3693006"/>
              <a:gd name="T21" fmla="*/ 2483925 h 3537013"/>
              <a:gd name="T22" fmla="*/ 1876702 w 3693006"/>
              <a:gd name="T23" fmla="*/ 2147935 h 3537013"/>
              <a:gd name="T24" fmla="*/ 1804522 w 3693006"/>
              <a:gd name="T25" fmla="*/ 1139968 h 3537013"/>
              <a:gd name="T26" fmla="*/ 1732341 w 3693006"/>
              <a:gd name="T27" fmla="*/ 347991 h 3537013"/>
              <a:gd name="T28" fmla="*/ 1319904 w 3693006"/>
              <a:gd name="T29" fmla="*/ 59999 h 3537013"/>
              <a:gd name="T30" fmla="*/ 525915 w 3693006"/>
              <a:gd name="T31" fmla="*/ 59999 h 35370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93006"/>
              <a:gd name="T49" fmla="*/ 0 h 3537013"/>
              <a:gd name="T50" fmla="*/ 3693006 w 3693006"/>
              <a:gd name="T51" fmla="*/ 3537013 h 35370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93006" h="3537013">
                <a:moveTo>
                  <a:pt x="524654" y="60007"/>
                </a:moveTo>
                <a:cubicBezTo>
                  <a:pt x="332633" y="120014"/>
                  <a:pt x="244359" y="185370"/>
                  <a:pt x="164614" y="420047"/>
                </a:cubicBezTo>
                <a:cubicBezTo>
                  <a:pt x="84869" y="654724"/>
                  <a:pt x="45241" y="1065871"/>
                  <a:pt x="46182" y="1468067"/>
                </a:cubicBezTo>
                <a:cubicBezTo>
                  <a:pt x="47124" y="1870263"/>
                  <a:pt x="0" y="2570273"/>
                  <a:pt x="221673" y="2881231"/>
                </a:cubicBezTo>
                <a:cubicBezTo>
                  <a:pt x="443346" y="3192189"/>
                  <a:pt x="868218" y="3266080"/>
                  <a:pt x="1376218" y="3333813"/>
                </a:cubicBezTo>
                <a:cubicBezTo>
                  <a:pt x="1884218" y="3401546"/>
                  <a:pt x="2889443" y="3537013"/>
                  <a:pt x="3269673" y="3287631"/>
                </a:cubicBezTo>
                <a:cubicBezTo>
                  <a:pt x="3649903" y="3038249"/>
                  <a:pt x="3622194" y="2214673"/>
                  <a:pt x="3657600" y="1837522"/>
                </a:cubicBezTo>
                <a:cubicBezTo>
                  <a:pt x="3693006" y="1460371"/>
                  <a:pt x="3612957" y="1150952"/>
                  <a:pt x="3482109" y="1024722"/>
                </a:cubicBezTo>
                <a:cubicBezTo>
                  <a:pt x="3351261" y="898492"/>
                  <a:pt x="3004897" y="887716"/>
                  <a:pt x="2872509" y="1080140"/>
                </a:cubicBezTo>
                <a:cubicBezTo>
                  <a:pt x="2740121" y="1272564"/>
                  <a:pt x="2791059" y="1945244"/>
                  <a:pt x="2687782" y="2179267"/>
                </a:cubicBezTo>
                <a:cubicBezTo>
                  <a:pt x="2584505" y="2413290"/>
                  <a:pt x="2388775" y="2489448"/>
                  <a:pt x="2252846" y="2484277"/>
                </a:cubicBezTo>
                <a:cubicBezTo>
                  <a:pt x="2116917" y="2479106"/>
                  <a:pt x="1947649" y="2372264"/>
                  <a:pt x="1872208" y="2148239"/>
                </a:cubicBezTo>
                <a:cubicBezTo>
                  <a:pt x="1796767" y="1924214"/>
                  <a:pt x="1824203" y="1440160"/>
                  <a:pt x="1800200" y="1140127"/>
                </a:cubicBezTo>
                <a:cubicBezTo>
                  <a:pt x="1776197" y="840094"/>
                  <a:pt x="1808768" y="528059"/>
                  <a:pt x="1728192" y="348039"/>
                </a:cubicBezTo>
                <a:cubicBezTo>
                  <a:pt x="1647616" y="168019"/>
                  <a:pt x="1517332" y="108012"/>
                  <a:pt x="1316742" y="60007"/>
                </a:cubicBezTo>
                <a:cubicBezTo>
                  <a:pt x="1116152" y="12002"/>
                  <a:pt x="716675" y="0"/>
                  <a:pt x="524654" y="60007"/>
                </a:cubicBez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AE8989-45D3-FE9B-9238-F373E856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8" y="1210809"/>
            <a:ext cx="7451271" cy="5588453"/>
          </a:xfrm>
          <a:prstGeom prst="rect">
            <a:avLst/>
          </a:prstGeom>
        </p:spPr>
      </p:pic>
      <p:sp>
        <p:nvSpPr>
          <p:cNvPr id="32770" name="タイトル 1">
            <a:extLst>
              <a:ext uri="{FF2B5EF4-FFF2-40B4-BE49-F238E27FC236}">
                <a16:creationId xmlns:a16="http://schemas.microsoft.com/office/drawing/2014/main" id="{FC950CDE-5751-41FE-AC08-9216D7B1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Hill</a:t>
            </a:r>
            <a:r>
              <a:rPr kumimoji="1" lang="ja-JP" altLang="en-US"/>
              <a:t>係数を</a:t>
            </a:r>
            <a:r>
              <a:rPr kumimoji="1" lang="en-US" altLang="ja-JP" dirty="0"/>
              <a:t>1</a:t>
            </a:r>
            <a:r>
              <a:rPr kumimoji="1" lang="ja-JP" altLang="en-US"/>
              <a:t>にしてみると</a:t>
            </a:r>
          </a:p>
        </p:txBody>
      </p:sp>
      <p:sp>
        <p:nvSpPr>
          <p:cNvPr id="32771" name="コンテンツ プレースホルダ 2">
            <a:extLst>
              <a:ext uri="{FF2B5EF4-FFF2-40B4-BE49-F238E27FC236}">
                <a16:creationId xmlns:a16="http://schemas.microsoft.com/office/drawing/2014/main" id="{71389E72-6B58-23CC-EB4B-2232727431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0420" y="1196975"/>
            <a:ext cx="8672286" cy="60687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ポジティブ・フィードバックあり、</a:t>
            </a:r>
            <a:r>
              <a:rPr kumimoji="1" lang="en-US" altLang="ja-JP" dirty="0"/>
              <a:t>Hill</a:t>
            </a:r>
            <a:r>
              <a:rPr kumimoji="1" lang="ja-JP" altLang="en-US"/>
              <a:t>係数</a:t>
            </a:r>
            <a:r>
              <a:rPr kumimoji="1" lang="en-US" altLang="ja-JP" dirty="0"/>
              <a:t>=1</a:t>
            </a:r>
            <a:endParaRPr kumimoji="1" lang="ja-JP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1263627-3863-AC96-2AC0-83B24468B3CB}"/>
              </a:ext>
            </a:extLst>
          </p:cNvPr>
          <p:cNvSpPr>
            <a:spLocks/>
          </p:cNvSpPr>
          <p:nvPr/>
        </p:nvSpPr>
        <p:spPr bwMode="auto">
          <a:xfrm>
            <a:off x="9407678" y="6206442"/>
            <a:ext cx="252473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BC0C18-1C1D-6C63-2804-E13F8242296A}"/>
              </a:ext>
            </a:extLst>
          </p:cNvPr>
          <p:cNvSpPr>
            <a:spLocks/>
          </p:cNvSpPr>
          <p:nvPr/>
        </p:nvSpPr>
        <p:spPr bwMode="auto">
          <a:xfrm rot="16200000">
            <a:off x="628804" y="3758901"/>
            <a:ext cx="3229795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LacY-GFP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end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タイトル 1">
            <a:extLst>
              <a:ext uri="{FF2B5EF4-FFF2-40B4-BE49-F238E27FC236}">
                <a16:creationId xmlns:a16="http://schemas.microsoft.com/office/drawing/2014/main" id="{267ABC90-08D6-CD70-2E28-8F494800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5: Hill</a:t>
            </a:r>
            <a:r>
              <a:rPr kumimoji="1" lang="ja-JP" altLang="en-US"/>
              <a:t>係数とヒステリシスの関係を調べる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7D92C8-16DA-9ED8-70B5-8B3D99DF89EB}"/>
              </a:ext>
            </a:extLst>
          </p:cNvPr>
          <p:cNvSpPr txBox="1"/>
          <p:nvPr/>
        </p:nvSpPr>
        <p:spPr>
          <a:xfrm>
            <a:off x="647976" y="1859340"/>
            <a:ext cx="10896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Hill </a:t>
            </a:r>
            <a:r>
              <a:rPr lang="ja-JP" altLang="en-US" sz="2400"/>
              <a:t>係数を</a:t>
            </a:r>
            <a:r>
              <a:rPr lang="en-US" altLang="ja-JP" sz="2400" dirty="0"/>
              <a:t> 1 </a:t>
            </a:r>
            <a:r>
              <a:rPr lang="ja-JP" altLang="en-US" sz="2400"/>
              <a:t>にしたモデルでシミュレーションし、グラフを示しなさい。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Hill </a:t>
            </a:r>
            <a:r>
              <a:rPr lang="ja-JP" altLang="en-US" sz="2400"/>
              <a:t>係数を</a:t>
            </a:r>
            <a:r>
              <a:rPr lang="en-US" altLang="ja-JP" sz="2400" dirty="0"/>
              <a:t> 1〜5 </a:t>
            </a:r>
            <a:r>
              <a:rPr lang="ja-JP" altLang="en-US" sz="2400"/>
              <a:t>程度の値にしてシミュレーションし、何が起きるか確かめなさい。</a:t>
            </a:r>
            <a:endParaRPr kumimoji="1" lang="ja-JP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7FCCA-CE38-93BC-B7D5-12D4284C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大腸菌は周囲の糖の濃度を記憶する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852E5BE-51E7-FA57-C1BB-E6D069CC6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122" y="1576596"/>
            <a:ext cx="4993541" cy="3651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>
            <a:extLst>
              <a:ext uri="{FF2B5EF4-FFF2-40B4-BE49-F238E27FC236}">
                <a16:creationId xmlns:a16="http://schemas.microsoft.com/office/drawing/2014/main" id="{93DEFD6B-5CE4-6715-663C-22DCA9E09C7B}"/>
              </a:ext>
            </a:extLst>
          </p:cNvPr>
          <p:cNvSpPr>
            <a:spLocks/>
          </p:cNvSpPr>
          <p:nvPr/>
        </p:nvSpPr>
        <p:spPr bwMode="auto">
          <a:xfrm>
            <a:off x="8164449" y="4053094"/>
            <a:ext cx="3120963" cy="963199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13846" y="21257"/>
                </a:lnTo>
                <a:cubicBezTo>
                  <a:pt x="13846" y="21257"/>
                  <a:pt x="19274" y="21600"/>
                  <a:pt x="21600" y="0"/>
                </a:cubicBezTo>
              </a:path>
            </a:pathLst>
          </a:custGeom>
          <a:noFill/>
          <a:ln w="889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A1CDC2E-881C-B0E6-2174-A53FB3E85229}"/>
              </a:ext>
            </a:extLst>
          </p:cNvPr>
          <p:cNvSpPr>
            <a:spLocks/>
          </p:cNvSpPr>
          <p:nvPr/>
        </p:nvSpPr>
        <p:spPr bwMode="auto">
          <a:xfrm rot="10800000">
            <a:off x="8164449" y="1868694"/>
            <a:ext cx="3120963" cy="963199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lnTo>
                  <a:pt x="13846" y="21257"/>
                </a:lnTo>
                <a:cubicBezTo>
                  <a:pt x="13846" y="21257"/>
                  <a:pt x="19274" y="21600"/>
                  <a:pt x="21600" y="0"/>
                </a:cubicBezTo>
              </a:path>
            </a:pathLst>
          </a:custGeom>
          <a:noFill/>
          <a:ln w="889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761833-4739-5AA0-E661-D60336488F27}"/>
              </a:ext>
            </a:extLst>
          </p:cNvPr>
          <p:cNvSpPr>
            <a:spLocks/>
          </p:cNvSpPr>
          <p:nvPr/>
        </p:nvSpPr>
        <p:spPr bwMode="auto">
          <a:xfrm>
            <a:off x="7914122" y="5101722"/>
            <a:ext cx="3902970" cy="49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24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Ozbudak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et al. (2004) Nature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157157-8519-308C-64E4-89E57407B5DD}"/>
              </a:ext>
            </a:extLst>
          </p:cNvPr>
          <p:cNvSpPr txBox="1"/>
          <p:nvPr/>
        </p:nvSpPr>
        <p:spPr>
          <a:xfrm>
            <a:off x="94274" y="1256717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X</a:t>
            </a:r>
            <a:r>
              <a:rPr lang="ja-JP" altLang="en-US" sz="28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軸</a:t>
            </a:r>
            <a:r>
              <a:rPr lang="en-US" altLang="ja-JP" sz="2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: </a:t>
            </a:r>
            <a:r>
              <a:rPr lang="en-US" altLang="ja-JP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TMG (methyl-</a:t>
            </a:r>
            <a:r>
              <a:rPr lang="el-GR" altLang="ja-JP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β-</a:t>
            </a:r>
            <a:r>
              <a:rPr lang="en-US" altLang="ja-JP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D-</a:t>
            </a:r>
            <a:r>
              <a:rPr lang="en-US" altLang="ja-JP" sz="2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thiogalactopyranoside</a:t>
            </a:r>
            <a:r>
              <a:rPr lang="en-US" altLang="ja-JP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) </a:t>
            </a:r>
            <a:endParaRPr lang="en-US" altLang="ja-JP" sz="28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分解できない糖（の類似体）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Y</a:t>
            </a:r>
            <a:r>
              <a:rPr lang="ja-JP" altLang="en-US" sz="28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軸</a:t>
            </a:r>
            <a:r>
              <a:rPr lang="en-US" altLang="ja-JP" sz="28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: </a:t>
            </a:r>
            <a:r>
              <a:rPr lang="en-US" altLang="ja-JP" sz="2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LacY</a:t>
            </a:r>
            <a:r>
              <a:rPr lang="en-US" altLang="ja-JP" sz="2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ja-JP" altLang="en-US" sz="28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タンパク質</a:t>
            </a:r>
            <a:endParaRPr lang="en-US" altLang="ja-JP" sz="2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大腸菌の細胞内に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TMG </a:t>
            </a: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を取り込む</a:t>
            </a:r>
            <a:endParaRPr lang="en-US" altLang="ja-JP" sz="24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8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どういう実験か？</a:t>
            </a:r>
            <a:endParaRPr lang="en-US" altLang="ja-JP" sz="28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一定濃度の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を含む培地で大腸菌を育てる</a:t>
            </a:r>
            <a:endParaRPr lang="en-US" altLang="ja-JP" sz="24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大腸菌細胞が放つ光の強さで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24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の量を測る</a:t>
            </a:r>
            <a:endParaRPr lang="en-US" altLang="ja-JP" sz="24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実験結果</a:t>
            </a:r>
            <a:endParaRPr lang="en-US" altLang="ja-JP" sz="28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 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の濃度が同じでも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24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の量が異なる。大まかに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2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つに分かれる。（</a:t>
            </a:r>
            <a:r>
              <a:rPr lang="ja-JP" altLang="en-US" sz="2400">
                <a:solidFill>
                  <a:srgbClr val="C0000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双安定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）</a:t>
            </a:r>
            <a:endParaRPr lang="en-US" altLang="ja-JP" sz="2400" dirty="0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を徐々に増やす場合（右図下半分）と減らす場合（上半分）とで</a:t>
            </a:r>
            <a:r>
              <a:rPr lang="en-US" altLang="ja-JP" sz="2400" dirty="0" err="1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の量が異なる（</a:t>
            </a:r>
            <a:r>
              <a:rPr lang="ja-JP" altLang="en-US" sz="2400">
                <a:solidFill>
                  <a:srgbClr val="C00000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</a:t>
            </a:r>
            <a:r>
              <a:rPr lang="en-US" altLang="ja-JP" sz="2400" dirty="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, </a:t>
            </a:r>
            <a:r>
              <a:rPr lang="ja-JP" altLang="en-US" sz="2400"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または履歴現象）</a:t>
            </a:r>
            <a:endParaRPr lang="en-US" altLang="ja-JP" sz="24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325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タイトル 1">
            <a:extLst>
              <a:ext uri="{FF2B5EF4-FFF2-40B4-BE49-F238E27FC236}">
                <a16:creationId xmlns:a16="http://schemas.microsoft.com/office/drawing/2014/main" id="{4CE04FD1-4FCA-E700-9E8C-BB95D197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結論：ヒステリシスには次の</a:t>
            </a:r>
            <a:r>
              <a:rPr kumimoji="1" lang="en-US" altLang="ja-JP" dirty="0"/>
              <a:t>2</a:t>
            </a:r>
            <a:r>
              <a:rPr lang="ja-JP" altLang="en-US"/>
              <a:t>つ</a:t>
            </a:r>
            <a:r>
              <a:rPr kumimoji="1" lang="ja-JP" altLang="en-US"/>
              <a:t>が必要である</a:t>
            </a:r>
          </a:p>
        </p:txBody>
      </p:sp>
      <p:sp>
        <p:nvSpPr>
          <p:cNvPr id="33795" name="コンテンツ プレースホルダ 2">
            <a:extLst>
              <a:ext uri="{FF2B5EF4-FFF2-40B4-BE49-F238E27FC236}">
                <a16:creationId xmlns:a16="http://schemas.microsoft.com/office/drawing/2014/main" id="{86343CEE-1434-3183-BB19-4EE292E4DB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796142"/>
            <a:ext cx="10972800" cy="4525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/>
              <a:t>ポジティブ・フィードバック</a:t>
            </a: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endParaRPr lang="en-US" altLang="ja-JP" sz="44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/>
              <a:t>協同性</a:t>
            </a:r>
            <a:endParaRPr lang="en-US" altLang="ja-JP" sz="4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81734641-381F-8B4D-B585-31ACCAB76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なぜヒステリシスが起きるのか？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9296F2-7EF1-9FA1-DD39-7D5BFED170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1185304">
              <a:buSzPct val="99000"/>
            </a:pPr>
            <a:r>
              <a:rPr lang="ja-JP" altLang="en-US"/>
              <a:t>ポジティブ・フィードバック、協同性が必要な理由を知りたい</a:t>
            </a:r>
            <a:endParaRPr lang="en-US" altLang="ja-JP" dirty="0"/>
          </a:p>
          <a:p>
            <a:pPr marL="1185304">
              <a:buSzPct val="99000"/>
            </a:pPr>
            <a:endParaRPr lang="en-US" altLang="ja-JP" dirty="0"/>
          </a:p>
          <a:p>
            <a:pPr marL="1185304">
              <a:buSzPct val="99000"/>
            </a:pPr>
            <a:r>
              <a:rPr lang="ja-JP" altLang="en-US"/>
              <a:t>力学系の七つ道具を使って説明できる（今回は</a:t>
            </a:r>
            <a:r>
              <a:rPr lang="en-US" altLang="ja-JP" dirty="0"/>
              <a:t>2</a:t>
            </a:r>
            <a:r>
              <a:rPr lang="ja-JP" altLang="en-US"/>
              <a:t>つ</a:t>
            </a:r>
            <a:r>
              <a:rPr lang="en-US" altLang="ja-JP" dirty="0"/>
              <a:t>	</a:t>
            </a:r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相平面</a:t>
            </a:r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ヌルクライン</a:t>
            </a:r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固定点　</a:t>
            </a:r>
            <a:endParaRPr lang="en-US" altLang="ja-JP" sz="2400" dirty="0"/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ベクトル場　</a:t>
            </a:r>
            <a:endParaRPr lang="en-US" altLang="ja-JP" sz="2400" dirty="0"/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ヤコビ行列</a:t>
            </a:r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固有値による安定性解析</a:t>
            </a:r>
          </a:p>
          <a:p>
            <a:pPr marL="1777956" lvl="1">
              <a:buSzPct val="99000"/>
              <a:buFontTx/>
              <a:buAutoNum type="arabicPeriod"/>
            </a:pPr>
            <a:r>
              <a:rPr lang="ja-JP" altLang="en-US" sz="2400"/>
              <a:t>分岐図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ADE2D7ED-4DC5-2C2C-069A-2D2C24A8C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道具その１：相平面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A96B4F-46BB-EB5A-6B0B-340B5794F119}"/>
              </a:ext>
            </a:extLst>
          </p:cNvPr>
          <p:cNvSpPr txBox="1"/>
          <p:nvPr/>
        </p:nvSpPr>
        <p:spPr>
          <a:xfrm>
            <a:off x="410882" y="1894343"/>
            <a:ext cx="59572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時間変化する</a:t>
            </a:r>
            <a:r>
              <a:rPr kumimoji="1" lang="en-US" altLang="ja-JP" sz="2800" dirty="0"/>
              <a:t>2</a:t>
            </a:r>
            <a:r>
              <a:rPr kumimoji="1" lang="ja-JP" altLang="en-US" sz="2800"/>
              <a:t>変数を縦軸・横軸にとった平面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/>
              <a:t>ここでは </a:t>
            </a:r>
            <a:r>
              <a:rPr kumimoji="1" lang="en-US" altLang="ja-JP" sz="2800" dirty="0"/>
              <a:t>x(TMG)-y(</a:t>
            </a:r>
            <a:r>
              <a:rPr kumimoji="1" lang="en-US" altLang="ja-JP" sz="2800" dirty="0" err="1"/>
              <a:t>LacY</a:t>
            </a:r>
            <a:r>
              <a:rPr kumimoji="1" lang="en-US" altLang="ja-JP" sz="2800" dirty="0"/>
              <a:t>-GFP) </a:t>
            </a:r>
            <a:r>
              <a:rPr kumimoji="1" lang="ja-JP" altLang="en-US" sz="2800"/>
              <a:t>平面のこと</a:t>
            </a:r>
          </a:p>
          <a:p>
            <a:endParaRPr kumimoji="1" lang="ja-JP" altLang="en-US" sz="2800"/>
          </a:p>
          <a:p>
            <a:endParaRPr kumimoji="1" lang="ja-JP" altLang="en-US" sz="280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5669513-E942-E9FE-BDD5-6EF1A2C51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529" y="2199519"/>
            <a:ext cx="0" cy="391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0FAC0BC-ED56-9049-72D3-8CF5025D9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529" y="6077253"/>
            <a:ext cx="39454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D98FBEE-C307-7254-791D-E7024143E501}"/>
              </a:ext>
            </a:extLst>
          </p:cNvPr>
          <p:cNvSpPr>
            <a:spLocks/>
          </p:cNvSpPr>
          <p:nvPr/>
        </p:nvSpPr>
        <p:spPr bwMode="auto">
          <a:xfrm>
            <a:off x="10558331" y="6169699"/>
            <a:ext cx="12727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(TMG)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7F886AA-5DF6-587A-D119-91D0B0729D53}"/>
              </a:ext>
            </a:extLst>
          </p:cNvPr>
          <p:cNvSpPr>
            <a:spLocks/>
          </p:cNvSpPr>
          <p:nvPr/>
        </p:nvSpPr>
        <p:spPr bwMode="auto">
          <a:xfrm rot="16200000">
            <a:off x="6436438" y="3121701"/>
            <a:ext cx="22874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DF3B3CF4-C9A3-79EA-5E13-BBBA90155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道具その２：ヌルクライン</a:t>
            </a:r>
          </a:p>
        </p:txBody>
      </p:sp>
      <p:sp>
        <p:nvSpPr>
          <p:cNvPr id="36868" name="Freeform 3">
            <a:extLst>
              <a:ext uri="{FF2B5EF4-FFF2-40B4-BE49-F238E27FC236}">
                <a16:creationId xmlns:a16="http://schemas.microsoft.com/office/drawing/2014/main" id="{6180D567-FC7A-9415-CED8-2DFF3FA5360D}"/>
              </a:ext>
            </a:extLst>
          </p:cNvPr>
          <p:cNvSpPr>
            <a:spLocks/>
          </p:cNvSpPr>
          <p:nvPr/>
        </p:nvSpPr>
        <p:spPr bwMode="auto">
          <a:xfrm>
            <a:off x="7967530" y="2656719"/>
            <a:ext cx="3572933" cy="2540000"/>
          </a:xfrm>
          <a:custGeom>
            <a:avLst/>
            <a:gdLst>
              <a:gd name="T0" fmla="*/ 0 w 21600"/>
              <a:gd name="T1" fmla="*/ 2147483647 h 21457"/>
              <a:gd name="T2" fmla="*/ 2147483647 w 21600"/>
              <a:gd name="T3" fmla="*/ 2147483647 h 21457"/>
              <a:gd name="T4" fmla="*/ 2147483647 w 21600"/>
              <a:gd name="T5" fmla="*/ 0 h 21457"/>
              <a:gd name="T6" fmla="*/ 0 60000 65536"/>
              <a:gd name="T7" fmla="*/ 0 60000 65536"/>
              <a:gd name="T8" fmla="*/ 0 60000 65536"/>
              <a:gd name="T9" fmla="*/ 0 w 21600"/>
              <a:gd name="T10" fmla="*/ 0 h 21457"/>
              <a:gd name="T11" fmla="*/ 21600 w 21600"/>
              <a:gd name="T12" fmla="*/ 21457 h 21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57">
                <a:moveTo>
                  <a:pt x="0" y="21457"/>
                </a:moveTo>
                <a:cubicBezTo>
                  <a:pt x="0" y="21457"/>
                  <a:pt x="5118" y="21600"/>
                  <a:pt x="7678" y="14448"/>
                </a:cubicBezTo>
                <a:cubicBezTo>
                  <a:pt x="10237" y="7295"/>
                  <a:pt x="9213" y="1574"/>
                  <a:pt x="21600" y="0"/>
                </a:cubicBezTo>
              </a:path>
            </a:pathLst>
          </a:custGeom>
          <a:noFill/>
          <a:ln w="38100" cap="flat">
            <a:solidFill>
              <a:srgbClr val="6666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36869" name="Line 4">
            <a:extLst>
              <a:ext uri="{FF2B5EF4-FFF2-40B4-BE49-F238E27FC236}">
                <a16:creationId xmlns:a16="http://schemas.microsoft.com/office/drawing/2014/main" id="{4381B52B-C9D9-D6A1-680B-74C0337F9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529" y="2199519"/>
            <a:ext cx="0" cy="391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C6F16CAE-EF02-78AA-F9EB-F4E304B1E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529" y="6077253"/>
            <a:ext cx="39454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7AB7A452-CC76-76D2-0EBB-E6F838A35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396" y="2318053"/>
            <a:ext cx="3166533" cy="3200400"/>
          </a:xfrm>
          <a:prstGeom prst="line">
            <a:avLst/>
          </a:prstGeom>
          <a:noFill/>
          <a:ln w="25400">
            <a:solidFill>
              <a:srgbClr val="FF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36872" name="Oval 7">
            <a:extLst>
              <a:ext uri="{FF2B5EF4-FFF2-40B4-BE49-F238E27FC236}">
                <a16:creationId xmlns:a16="http://schemas.microsoft.com/office/drawing/2014/main" id="{C224D7ED-77CB-82C6-B1FB-EB1C81F4CBB9}"/>
              </a:ext>
            </a:extLst>
          </p:cNvPr>
          <p:cNvSpPr>
            <a:spLocks/>
          </p:cNvSpPr>
          <p:nvPr/>
        </p:nvSpPr>
        <p:spPr bwMode="auto">
          <a:xfrm>
            <a:off x="10592198" y="2690588"/>
            <a:ext cx="192617" cy="192617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36873" name="Oval 8">
            <a:extLst>
              <a:ext uri="{FF2B5EF4-FFF2-40B4-BE49-F238E27FC236}">
                <a16:creationId xmlns:a16="http://schemas.microsoft.com/office/drawing/2014/main" id="{FACC201F-4C12-218C-A5E6-3AB4A1CEAADA}"/>
              </a:ext>
            </a:extLst>
          </p:cNvPr>
          <p:cNvSpPr>
            <a:spLocks/>
          </p:cNvSpPr>
          <p:nvPr/>
        </p:nvSpPr>
        <p:spPr bwMode="auto">
          <a:xfrm>
            <a:off x="8323132" y="4993522"/>
            <a:ext cx="192617" cy="192617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36874" name="Oval 9">
            <a:extLst>
              <a:ext uri="{FF2B5EF4-FFF2-40B4-BE49-F238E27FC236}">
                <a16:creationId xmlns:a16="http://schemas.microsoft.com/office/drawing/2014/main" id="{84BF8F14-A396-DA24-4D03-6FA1CAB9213E}"/>
              </a:ext>
            </a:extLst>
          </p:cNvPr>
          <p:cNvSpPr>
            <a:spLocks/>
          </p:cNvSpPr>
          <p:nvPr/>
        </p:nvSpPr>
        <p:spPr bwMode="auto">
          <a:xfrm>
            <a:off x="9154980" y="4159555"/>
            <a:ext cx="192616" cy="1926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AB6DCF0D-3FE5-1478-281E-62CAC648131E}"/>
              </a:ext>
            </a:extLst>
          </p:cNvPr>
          <p:cNvSpPr>
            <a:spLocks/>
          </p:cNvSpPr>
          <p:nvPr/>
        </p:nvSpPr>
        <p:spPr bwMode="auto">
          <a:xfrm>
            <a:off x="10558331" y="6169699"/>
            <a:ext cx="12727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(TMG)</a:t>
            </a:r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A06C1B5F-AEDA-E425-68D0-4AB875A31A42}"/>
              </a:ext>
            </a:extLst>
          </p:cNvPr>
          <p:cNvSpPr>
            <a:spLocks/>
          </p:cNvSpPr>
          <p:nvPr/>
        </p:nvSpPr>
        <p:spPr bwMode="auto">
          <a:xfrm rot="16200000">
            <a:off x="6436438" y="3121701"/>
            <a:ext cx="22874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D99ABD-F900-3BFF-9CD9-39B899CF96B4}"/>
              </a:ext>
            </a:extLst>
          </p:cNvPr>
          <p:cNvSpPr txBox="1"/>
          <p:nvPr/>
        </p:nvSpPr>
        <p:spPr>
          <a:xfrm>
            <a:off x="465270" y="2009997"/>
            <a:ext cx="66539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　　　　　</a:t>
            </a:r>
            <a:r>
              <a:rPr lang="en-US" altLang="ja-JP" sz="2400" dirty="0"/>
              <a:t> ,  </a:t>
            </a:r>
            <a:r>
              <a:rPr lang="ja-JP" altLang="en-US" sz="2400"/>
              <a:t>　　　　　</a:t>
            </a:r>
            <a:r>
              <a:rPr kumimoji="1" lang="ja-JP" altLang="en-US" sz="2400"/>
              <a:t>となる点の集まり　からなる曲線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ヌルクラインの交点は「固定点」と呼ばれる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EAC4EF-57A8-41F9-8EF0-70C7847C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896" y="1461708"/>
            <a:ext cx="1028100" cy="71395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B8D8D6-5BD8-935A-0541-2E82F5FD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413" y="2805904"/>
            <a:ext cx="1028100" cy="71395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7F5A97E-4233-7DC0-227C-DED70EBD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5" y="1461708"/>
            <a:ext cx="1203303" cy="8356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12CC216-10B6-FBF3-D6C9-0D9AB9AD4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74" y="1461708"/>
            <a:ext cx="1233137" cy="8563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C957B69D-46C5-86D1-04C7-2532B5C60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固定点は定常状態のことである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365CFF-48E9-D925-C250-4333176B12D6}"/>
              </a:ext>
            </a:extLst>
          </p:cNvPr>
          <p:cNvSpPr txBox="1"/>
          <p:nvPr/>
        </p:nvSpPr>
        <p:spPr>
          <a:xfrm>
            <a:off x="334433" y="2014968"/>
            <a:ext cx="5445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ヌルクラインの交点</a:t>
            </a:r>
            <a:r>
              <a:rPr kumimoji="1" lang="en-US" altLang="ja-JP" sz="2400" dirty="0"/>
              <a:t>3</a:t>
            </a:r>
            <a:r>
              <a:rPr kumimoji="1" lang="ja-JP" altLang="en-US" sz="2400"/>
              <a:t>つ</a:t>
            </a: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すなわち「固定点」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TMG, </a:t>
            </a:r>
            <a:r>
              <a:rPr kumimoji="1" lang="en-US" altLang="ja-JP" sz="2400" dirty="0" err="1"/>
              <a:t>LacY</a:t>
            </a:r>
            <a:r>
              <a:rPr kumimoji="1" lang="en-US" altLang="ja-JP" sz="2400" dirty="0"/>
              <a:t>-GFP</a:t>
            </a:r>
            <a:r>
              <a:rPr kumimoji="1" lang="ja-JP" altLang="en-US" sz="2400"/>
              <a:t>ともに変化しないので定常状態</a:t>
            </a:r>
            <a:endParaRPr kumimoji="1" lang="en-US" altLang="ja-JP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/>
              <a:t>解の軌跡（右図では黒線）が固定点に到達してそこにとどまる</a:t>
            </a:r>
          </a:p>
          <a:p>
            <a:endParaRPr kumimoji="1" lang="ja-JP" altLang="en-US" sz="2400"/>
          </a:p>
          <a:p>
            <a:endParaRPr kumimoji="1" lang="ja-JP" altLang="en-US" sz="240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86CB7D6-E543-5979-E7EE-22DF642A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42" y="1435657"/>
            <a:ext cx="6113658" cy="4585244"/>
          </a:xfrm>
          <a:prstGeom prst="rect">
            <a:avLst/>
          </a:prstGeom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468D78BB-F7A4-55C3-38A2-A2F0CCFE56BE}"/>
              </a:ext>
            </a:extLst>
          </p:cNvPr>
          <p:cNvSpPr>
            <a:spLocks/>
          </p:cNvSpPr>
          <p:nvPr/>
        </p:nvSpPr>
        <p:spPr bwMode="auto">
          <a:xfrm>
            <a:off x="8661137" y="5843989"/>
            <a:ext cx="12727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(TMG)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3CF118C-C5DF-F0A1-F532-E0A1F2E8CE32}"/>
              </a:ext>
            </a:extLst>
          </p:cNvPr>
          <p:cNvSpPr>
            <a:spLocks/>
          </p:cNvSpPr>
          <p:nvPr/>
        </p:nvSpPr>
        <p:spPr bwMode="auto">
          <a:xfrm rot="16200000">
            <a:off x="5049883" y="3301531"/>
            <a:ext cx="22874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2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291EB6-0C99-3EEC-097F-735E585E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636" y="1277159"/>
            <a:ext cx="6135491" cy="460161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373E68C-A430-6BF9-F764-E393E33B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495" y="1316904"/>
            <a:ext cx="6113658" cy="4585244"/>
          </a:xfrm>
          <a:prstGeom prst="rect">
            <a:avLst/>
          </a:prstGeom>
        </p:spPr>
      </p:pic>
      <p:sp>
        <p:nvSpPr>
          <p:cNvPr id="38916" name="Rectangle 1">
            <a:extLst>
              <a:ext uri="{FF2B5EF4-FFF2-40B4-BE49-F238E27FC236}">
                <a16:creationId xmlns:a16="http://schemas.microsoft.com/office/drawing/2014/main" id="{49AFA05C-3E2F-9FDB-28AF-269AEC6DF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固定点は定常状態のことである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7887779B-EB26-82B6-CB66-792B66D20BE0}"/>
              </a:ext>
            </a:extLst>
          </p:cNvPr>
          <p:cNvSpPr>
            <a:spLocks/>
          </p:cNvSpPr>
          <p:nvPr/>
        </p:nvSpPr>
        <p:spPr bwMode="auto">
          <a:xfrm>
            <a:off x="2391239" y="1220722"/>
            <a:ext cx="143789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時系列</a:t>
            </a:r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8327B3F4-3567-60A1-D9A0-FC99706F3B06}"/>
              </a:ext>
            </a:extLst>
          </p:cNvPr>
          <p:cNvSpPr>
            <a:spLocks/>
          </p:cNvSpPr>
          <p:nvPr/>
        </p:nvSpPr>
        <p:spPr bwMode="auto">
          <a:xfrm>
            <a:off x="8112588" y="1220722"/>
            <a:ext cx="143789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相平面</a:t>
            </a:r>
          </a:p>
        </p:txBody>
      </p:sp>
      <p:sp>
        <p:nvSpPr>
          <p:cNvPr id="38920" name="Oval 7">
            <a:extLst>
              <a:ext uri="{FF2B5EF4-FFF2-40B4-BE49-F238E27FC236}">
                <a16:creationId xmlns:a16="http://schemas.microsoft.com/office/drawing/2014/main" id="{0BF91B1B-35A4-318C-5318-4C15F6A9E86D}"/>
              </a:ext>
            </a:extLst>
          </p:cNvPr>
          <p:cNvSpPr>
            <a:spLocks/>
          </p:cNvSpPr>
          <p:nvPr/>
        </p:nvSpPr>
        <p:spPr bwMode="auto">
          <a:xfrm>
            <a:off x="4767837" y="1657032"/>
            <a:ext cx="1066800" cy="999067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38921" name="Oval 8">
            <a:extLst>
              <a:ext uri="{FF2B5EF4-FFF2-40B4-BE49-F238E27FC236}">
                <a16:creationId xmlns:a16="http://schemas.microsoft.com/office/drawing/2014/main" id="{2EB468DC-EB53-41C2-EF5E-547D3EE4C3EB}"/>
              </a:ext>
            </a:extLst>
          </p:cNvPr>
          <p:cNvSpPr>
            <a:spLocks/>
          </p:cNvSpPr>
          <p:nvPr/>
        </p:nvSpPr>
        <p:spPr bwMode="auto">
          <a:xfrm>
            <a:off x="4741333" y="4545272"/>
            <a:ext cx="1066800" cy="999067"/>
          </a:xfrm>
          <a:prstGeom prst="ellipse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38922" name="Freeform 9">
            <a:extLst>
              <a:ext uri="{FF2B5EF4-FFF2-40B4-BE49-F238E27FC236}">
                <a16:creationId xmlns:a16="http://schemas.microsoft.com/office/drawing/2014/main" id="{4706B34F-BDB6-0236-EFE4-2A1C7C7018F4}"/>
              </a:ext>
            </a:extLst>
          </p:cNvPr>
          <p:cNvSpPr>
            <a:spLocks/>
          </p:cNvSpPr>
          <p:nvPr/>
        </p:nvSpPr>
        <p:spPr bwMode="auto">
          <a:xfrm>
            <a:off x="5707991" y="1709034"/>
            <a:ext cx="4509292" cy="747178"/>
          </a:xfrm>
          <a:custGeom>
            <a:avLst/>
            <a:gdLst>
              <a:gd name="T0" fmla="*/ 0 w 21600"/>
              <a:gd name="T1" fmla="*/ 2147483647 h 13695"/>
              <a:gd name="T2" fmla="*/ 2147483647 w 21600"/>
              <a:gd name="T3" fmla="*/ 2147483647 h 13695"/>
              <a:gd name="T4" fmla="*/ 0 60000 65536"/>
              <a:gd name="T5" fmla="*/ 0 60000 65536"/>
              <a:gd name="T6" fmla="*/ 0 w 21600"/>
              <a:gd name="T7" fmla="*/ 0 h 13695"/>
              <a:gd name="T8" fmla="*/ 21600 w 21600"/>
              <a:gd name="T9" fmla="*/ 13695 h 136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3695">
                <a:moveTo>
                  <a:pt x="0" y="2509"/>
                </a:moveTo>
                <a:cubicBezTo>
                  <a:pt x="0" y="2509"/>
                  <a:pt x="11875" y="-7905"/>
                  <a:pt x="21600" y="13695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38923" name="Freeform 10">
            <a:extLst>
              <a:ext uri="{FF2B5EF4-FFF2-40B4-BE49-F238E27FC236}">
                <a16:creationId xmlns:a16="http://schemas.microsoft.com/office/drawing/2014/main" id="{F0B20C55-1712-1F61-E464-45FB6B8D3E3C}"/>
              </a:ext>
            </a:extLst>
          </p:cNvPr>
          <p:cNvSpPr>
            <a:spLocks/>
          </p:cNvSpPr>
          <p:nvPr/>
        </p:nvSpPr>
        <p:spPr bwMode="auto">
          <a:xfrm>
            <a:off x="5791200" y="2780996"/>
            <a:ext cx="4575958" cy="2507526"/>
          </a:xfrm>
          <a:custGeom>
            <a:avLst/>
            <a:gdLst>
              <a:gd name="T0" fmla="*/ 0 w 21600"/>
              <a:gd name="T1" fmla="*/ 2147483647 h 18490"/>
              <a:gd name="T2" fmla="*/ 2147483647 w 21600"/>
              <a:gd name="T3" fmla="*/ 0 h 18490"/>
              <a:gd name="T4" fmla="*/ 0 60000 65536"/>
              <a:gd name="T5" fmla="*/ 0 60000 65536"/>
              <a:gd name="T6" fmla="*/ 0 w 21600"/>
              <a:gd name="T7" fmla="*/ 0 h 18490"/>
              <a:gd name="T8" fmla="*/ 21600 w 21600"/>
              <a:gd name="T9" fmla="*/ 18490 h 184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8490">
                <a:moveTo>
                  <a:pt x="0" y="18311"/>
                </a:moveTo>
                <a:cubicBezTo>
                  <a:pt x="0" y="18311"/>
                  <a:pt x="18779" y="21600"/>
                  <a:pt x="21600" y="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38924" name="Oval 11">
            <a:extLst>
              <a:ext uri="{FF2B5EF4-FFF2-40B4-BE49-F238E27FC236}">
                <a16:creationId xmlns:a16="http://schemas.microsoft.com/office/drawing/2014/main" id="{4DC48CF6-AA99-C43C-6F2B-6AB6D8EF4DC3}"/>
              </a:ext>
            </a:extLst>
          </p:cNvPr>
          <p:cNvSpPr>
            <a:spLocks/>
          </p:cNvSpPr>
          <p:nvPr/>
        </p:nvSpPr>
        <p:spPr bwMode="auto">
          <a:xfrm>
            <a:off x="10243787" y="2456214"/>
            <a:ext cx="254000" cy="2540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8D8731-F0CE-E41C-2AF9-AEA2DB8AD258}"/>
              </a:ext>
            </a:extLst>
          </p:cNvPr>
          <p:cNvSpPr txBox="1"/>
          <p:nvPr/>
        </p:nvSpPr>
        <p:spPr>
          <a:xfrm>
            <a:off x="868926" y="5878779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時系列が定常状態（変化なし）に達したら、</a:t>
            </a:r>
            <a:endParaRPr kumimoji="1" lang="en-US" altLang="ja-JP" sz="2400" dirty="0"/>
          </a:p>
          <a:p>
            <a:r>
              <a:rPr kumimoji="1" lang="ja-JP" altLang="en-US" sz="2400"/>
              <a:t>それは相平面上では解の軌跡が固定点に到達したことに対応する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A116E2B1-3AC8-B70D-2870-2E70C7731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演習</a:t>
            </a:r>
            <a:r>
              <a:rPr lang="en-US" altLang="ja-JP" dirty="0"/>
              <a:t>6: </a:t>
            </a:r>
            <a:r>
              <a:rPr lang="ja-JP" altLang="en-US"/>
              <a:t>相平面とヌルクライン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ED4BEBA-7E85-644E-3105-2F7B969C52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247970" y="1506537"/>
            <a:ext cx="12340442" cy="5351463"/>
          </a:xfrm>
        </p:spPr>
        <p:txBody>
          <a:bodyPr/>
          <a:lstStyle/>
          <a:p>
            <a:pPr marL="1185304">
              <a:buSzPct val="99000"/>
              <a:buFontTx/>
              <a:buAutoNum type="arabicPeriod"/>
            </a:pPr>
            <a:r>
              <a:rPr lang="en-US" altLang="ja-JP" sz="2800" dirty="0" err="1"/>
              <a:t>Ozbudak</a:t>
            </a:r>
            <a:r>
              <a:rPr lang="ja-JP" altLang="en-US" sz="2800"/>
              <a:t>モデルの解の軌跡を相平面に描きなさい</a:t>
            </a:r>
            <a:r>
              <a:rPr lang="en-US" altLang="ja-JP" sz="2800" dirty="0"/>
              <a:t>(</a:t>
            </a:r>
            <a:r>
              <a:rPr lang="en-US" altLang="ja-JP" sz="2800" dirty="0">
                <a:solidFill>
                  <a:srgbClr val="0000FF"/>
                </a:solidFill>
              </a:rPr>
              <a:t>python</a:t>
            </a:r>
            <a:r>
              <a:rPr lang="en-US" altLang="ja-JP" sz="2800" dirty="0"/>
              <a:t>)</a:t>
            </a:r>
          </a:p>
          <a:p>
            <a:pPr marL="1777956" lvl="1"/>
            <a:r>
              <a:rPr lang="ja-JP" altLang="en-US" sz="2400"/>
              <a:t>解の軌跡 </a:t>
            </a:r>
            <a:r>
              <a:rPr lang="en-US" altLang="ja-JP" sz="2400" dirty="0"/>
              <a:t>= </a:t>
            </a:r>
            <a:r>
              <a:rPr lang="ja-JP" altLang="en-US" sz="2400"/>
              <a:t>時間が経つにつれて点</a:t>
            </a:r>
            <a:r>
              <a:rPr lang="en-US" altLang="ja-JP" sz="2400" dirty="0"/>
              <a:t>( x , y )</a:t>
            </a:r>
            <a:r>
              <a:rPr lang="ja-JP" altLang="en-US" sz="2400"/>
              <a:t>が</a:t>
            </a:r>
            <a:r>
              <a:rPr lang="en-US" altLang="ja-JP" sz="2400" dirty="0"/>
              <a:t>2</a:t>
            </a:r>
            <a:r>
              <a:rPr lang="ja-JP" altLang="en-US" sz="2400"/>
              <a:t>次元平面上で</a:t>
            </a:r>
            <a:endParaRPr lang="en-US" altLang="ja-JP" sz="2400" dirty="0"/>
          </a:p>
          <a:p>
            <a:pPr marL="1492206" lvl="1" indent="0">
              <a:buNone/>
            </a:pPr>
            <a:r>
              <a:rPr lang="en-US" altLang="ja-JP" sz="2400" dirty="0"/>
              <a:t>                     </a:t>
            </a:r>
            <a:r>
              <a:rPr lang="ja-JP" altLang="en-US" sz="2400"/>
              <a:t>どのように動くか</a:t>
            </a:r>
          </a:p>
          <a:p>
            <a:pPr marL="1777956" lvl="1"/>
            <a:endParaRPr lang="ja-JP" altLang="en-US"/>
          </a:p>
          <a:p>
            <a:pPr marL="1185304">
              <a:buSzPct val="99000"/>
              <a:buFontTx/>
              <a:buAutoNum type="arabicPeriod"/>
            </a:pPr>
            <a:r>
              <a:rPr lang="ja-JP" altLang="en-US" sz="2800"/>
              <a:t>ヌルクラインの式を</a:t>
            </a:r>
            <a:r>
              <a:rPr lang="ja-JP" altLang="en-US" sz="2800">
                <a:solidFill>
                  <a:srgbClr val="FF6666"/>
                </a:solidFill>
              </a:rPr>
              <a:t>紙と鉛筆</a:t>
            </a:r>
            <a:r>
              <a:rPr lang="ja-JP" altLang="en-US" sz="2800"/>
              <a:t>で求め、</a:t>
            </a:r>
            <a:r>
              <a:rPr lang="en-US" altLang="ja-JP" sz="2800" dirty="0">
                <a:solidFill>
                  <a:srgbClr val="0000FF"/>
                </a:solidFill>
              </a:rPr>
              <a:t>python</a:t>
            </a:r>
            <a:r>
              <a:rPr lang="ja-JP" altLang="en-US" sz="2800"/>
              <a:t>でグラフ化しなさい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08129125-9D03-03B9-CF3A-8F8D73CE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空欄を埋めなさい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750C99-4705-F953-24F5-45F7EE821033}"/>
              </a:ext>
            </a:extLst>
          </p:cNvPr>
          <p:cNvSpPr txBox="1"/>
          <p:nvPr/>
        </p:nvSpPr>
        <p:spPr>
          <a:xfrm>
            <a:off x="1063256" y="1326509"/>
            <a:ext cx="10419907" cy="507831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（略）</a:t>
            </a:r>
            <a:endParaRPr kumimoji="1" lang="en-GB" altLang="ja-JP" dirty="0"/>
          </a:p>
          <a:p>
            <a:r>
              <a:rPr kumimoji="1" lang="en-GB" altLang="ja-JP" dirty="0" err="1"/>
              <a:t>x_out</a:t>
            </a:r>
            <a:r>
              <a:rPr kumimoji="1" lang="en-GB" altLang="ja-JP" dirty="0"/>
              <a:t> =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ヒステリシスを起こす値と起こさない値を試すこと</a:t>
            </a:r>
            <a:endParaRPr lang="en-US" altLang="ja-JP" dirty="0">
              <a:solidFill>
                <a:srgbClr val="00B050"/>
              </a:solidFill>
              <a:latin typeface="Arial" panose="020B0604020202020204" pitchFamily="34" charset="0"/>
              <a:ea typeface="Hiragino Kaku Gothic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kumimoji="1" lang="en-GB" altLang="ja-JP" dirty="0"/>
              <a:t>param = [ alpha , beta , rho , </a:t>
            </a:r>
            <a:r>
              <a:rPr kumimoji="1" lang="en-GB" altLang="ja-JP" dirty="0" err="1"/>
              <a:t>x_out</a:t>
            </a:r>
            <a:r>
              <a:rPr kumimoji="1" lang="en-GB" altLang="ja-JP" dirty="0"/>
              <a:t> ]</a:t>
            </a:r>
          </a:p>
          <a:p>
            <a:r>
              <a:rPr kumimoji="1" lang="en-GB" altLang="ja-JP" dirty="0"/>
              <a:t>solution = </a:t>
            </a:r>
            <a:r>
              <a:rPr kumimoji="1" lang="en-GB" altLang="ja-JP" dirty="0" err="1"/>
              <a:t>solve_ivp</a:t>
            </a:r>
            <a:r>
              <a:rPr kumimoji="1" lang="en-GB" altLang="ja-JP" dirty="0"/>
              <a:t>( </a:t>
            </a:r>
            <a:r>
              <a:rPr kumimoji="1" lang="en-GB" altLang="ja-JP" dirty="0" err="1"/>
              <a:t>ozbudak_model</a:t>
            </a:r>
            <a:r>
              <a:rPr kumimoji="1" lang="en-GB" altLang="ja-JP" dirty="0"/>
              <a:t>, </a:t>
            </a:r>
            <a:r>
              <a:rPr kumimoji="1" lang="en-GB" altLang="ja-JP" dirty="0" err="1"/>
              <a:t>t_span</a:t>
            </a:r>
            <a:r>
              <a:rPr kumimoji="1" lang="en-GB" altLang="ja-JP" dirty="0"/>
              <a:t>, </a:t>
            </a:r>
            <a:r>
              <a:rPr kumimoji="1" lang="en-GB" altLang="ja-JP" dirty="0" err="1"/>
              <a:t>init</a:t>
            </a:r>
            <a:r>
              <a:rPr kumimoji="1" lang="en-GB" altLang="ja-JP" dirty="0"/>
              <a:t> , method='RK45', </a:t>
            </a:r>
            <a:r>
              <a:rPr kumimoji="1" lang="en-GB" altLang="ja-JP" dirty="0" err="1"/>
              <a:t>args</a:t>
            </a:r>
            <a:r>
              <a:rPr kumimoji="1" lang="en-GB" altLang="ja-JP" dirty="0"/>
              <a:t>=param )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TMG = </a:t>
            </a:r>
            <a:r>
              <a:rPr kumimoji="1" lang="en-GB" altLang="ja-JP" dirty="0" err="1"/>
              <a:t>solution.y</a:t>
            </a:r>
            <a:r>
              <a:rPr kumimoji="1" lang="en-GB" altLang="ja-JP" dirty="0"/>
              <a:t>[0]</a:t>
            </a:r>
          </a:p>
          <a:p>
            <a:r>
              <a:rPr kumimoji="1" lang="en-GB" altLang="ja-JP" dirty="0" err="1"/>
              <a:t>LacY</a:t>
            </a:r>
            <a:r>
              <a:rPr kumimoji="1" lang="en-GB" altLang="ja-JP" dirty="0"/>
              <a:t> = </a:t>
            </a:r>
            <a:r>
              <a:rPr kumimoji="1" lang="en-GB" altLang="ja-JP" dirty="0" err="1"/>
              <a:t>solution.y</a:t>
            </a:r>
            <a:r>
              <a:rPr kumimoji="1" lang="en-GB" altLang="ja-JP" dirty="0"/>
              <a:t>[1]</a:t>
            </a:r>
          </a:p>
          <a:p>
            <a:endParaRPr kumimoji="1" lang="en-GB" altLang="ja-JP" dirty="0"/>
          </a:p>
          <a:p>
            <a:r>
              <a:rPr kumimoji="1" lang="en-GB" altLang="ja-JP" dirty="0" err="1"/>
              <a:t>plt.plot</a:t>
            </a:r>
            <a:r>
              <a:rPr kumimoji="1" lang="en-GB" altLang="ja-JP" dirty="0"/>
              <a:t>(     ,     , ‘k-’) 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解の軌跡を描く</a:t>
            </a:r>
            <a:r>
              <a:rPr lang="ja-JP" altLang="en-US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    </a:t>
            </a:r>
            <a:endParaRPr kumimoji="1" lang="en-GB" altLang="ja-JP" dirty="0"/>
          </a:p>
          <a:p>
            <a:endParaRPr kumimoji="1" lang="en-GB" altLang="ja-JP" dirty="0"/>
          </a:p>
          <a:p>
            <a:r>
              <a:rPr kumimoji="1" lang="en-GB" altLang="ja-JP" dirty="0"/>
              <a:t>x = </a:t>
            </a:r>
            <a:r>
              <a:rPr kumimoji="1" lang="en-GB" altLang="ja-JP" dirty="0" err="1"/>
              <a:t>np.linspace</a:t>
            </a:r>
            <a:r>
              <a:rPr kumimoji="1" lang="en-GB" altLang="ja-JP" dirty="0"/>
              <a:t>( 0, 10, 100 )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0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から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まで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100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等分した数列のベクトル</a:t>
            </a:r>
            <a:endParaRPr kumimoji="1" lang="en-GB" altLang="ja-JP" dirty="0"/>
          </a:p>
          <a:p>
            <a:endParaRPr kumimoji="1" lang="en-GB" altLang="ja-JP" dirty="0"/>
          </a:p>
          <a:p>
            <a:r>
              <a:rPr kumimoji="1" lang="en-GB" altLang="ja-JP" dirty="0" err="1"/>
              <a:t>x_null</a:t>
            </a:r>
            <a:r>
              <a:rPr kumimoji="1" lang="en-GB" altLang="ja-JP" dirty="0"/>
              <a:t> = ( x - alpha * </a:t>
            </a:r>
            <a:r>
              <a:rPr kumimoji="1" lang="en-GB" altLang="ja-JP" dirty="0" err="1"/>
              <a:t>x_out</a:t>
            </a:r>
            <a:r>
              <a:rPr kumimoji="1" lang="en-GB" altLang="ja-JP" dirty="0"/>
              <a:t> ) / beta</a:t>
            </a:r>
            <a:r>
              <a:rPr kumimoji="1"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 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dx/dt = 0 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のヌルクライン</a:t>
            </a:r>
            <a:r>
              <a:rPr lang="ja-JP" altLang="en-US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   </a:t>
            </a:r>
            <a:endParaRPr kumimoji="1" lang="en-GB" altLang="ja-JP" dirty="0"/>
          </a:p>
          <a:p>
            <a:r>
              <a:rPr kumimoji="1" lang="en-GB" altLang="ja-JP" dirty="0" err="1"/>
              <a:t>y_null</a:t>
            </a:r>
            <a:r>
              <a:rPr kumimoji="1" lang="en-GB" altLang="ja-JP" dirty="0"/>
              <a:t> =                                          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</a:t>
            </a:r>
            <a:r>
              <a:rPr lang="en-US" altLang="ja-JP" dirty="0" err="1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dy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/dt = 0 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のヌルクライン</a:t>
            </a:r>
            <a:r>
              <a:rPr lang="ja-JP" altLang="en-US"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  </a:t>
            </a:r>
            <a:endParaRPr kumimoji="1" lang="en-GB" altLang="ja-JP" dirty="0"/>
          </a:p>
          <a:p>
            <a:endParaRPr kumimoji="1" lang="en-GB" altLang="ja-JP" dirty="0"/>
          </a:p>
          <a:p>
            <a:r>
              <a:rPr kumimoji="1" lang="en-GB" altLang="ja-JP" dirty="0" err="1"/>
              <a:t>plt.plot</a:t>
            </a:r>
            <a:r>
              <a:rPr kumimoji="1" lang="en-GB" altLang="ja-JP" dirty="0"/>
              <a:t>( x , </a:t>
            </a:r>
            <a:r>
              <a:rPr kumimoji="1" lang="en-GB" altLang="ja-JP" dirty="0" err="1"/>
              <a:t>x_null</a:t>
            </a:r>
            <a:r>
              <a:rPr kumimoji="1" lang="en-GB" altLang="ja-JP" dirty="0"/>
              <a:t> , ‘r-’)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dx/dt = 0 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のヌルクラインを描画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(r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は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red)</a:t>
            </a:r>
            <a:endParaRPr kumimoji="1" lang="en-GB" altLang="ja-JP" dirty="0"/>
          </a:p>
          <a:p>
            <a:r>
              <a:rPr kumimoji="1" lang="en-GB" altLang="ja-JP" dirty="0" err="1"/>
              <a:t>plt.plot</a:t>
            </a:r>
            <a:r>
              <a:rPr kumimoji="1" lang="en-GB" altLang="ja-JP" dirty="0"/>
              <a:t>( x , </a:t>
            </a:r>
            <a:r>
              <a:rPr kumimoji="1" lang="en-GB" altLang="ja-JP" dirty="0" err="1"/>
              <a:t>y_null</a:t>
            </a:r>
            <a:r>
              <a:rPr kumimoji="1" lang="en-GB" altLang="ja-JP" dirty="0"/>
              <a:t> , ‘b-’) 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# </a:t>
            </a:r>
            <a:r>
              <a:rPr lang="en-US" altLang="ja-JP" dirty="0" err="1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dy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/dt = 0 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のヌルクラインを描画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 (b</a:t>
            </a:r>
            <a:r>
              <a:rPr lang="ja-JP" altLang="en-US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は</a:t>
            </a:r>
            <a:r>
              <a:rPr lang="en-US" altLang="ja-JP" dirty="0">
                <a:solidFill>
                  <a:srgbClr val="008000"/>
                </a:solidFill>
                <a:latin typeface="Arial" panose="020B0604020202020204" pitchFamily="34" charset="0"/>
                <a:ea typeface="Hiragino Kaku Gothic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t>blue)</a:t>
            </a:r>
            <a:endParaRPr kumimoji="1" lang="en-GB" altLang="ja-JP" dirty="0"/>
          </a:p>
          <a:p>
            <a:r>
              <a:rPr kumimoji="1" lang="en-GB" altLang="ja-JP" dirty="0" err="1"/>
              <a:t>plt.show</a:t>
            </a:r>
            <a:r>
              <a:rPr kumimoji="1" lang="en-GB" altLang="ja-JP" dirty="0"/>
              <a:t>()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81AD07-2A3A-064B-AFD9-7BE1AFF64451}"/>
              </a:ext>
            </a:extLst>
          </p:cNvPr>
          <p:cNvSpPr/>
          <p:nvPr/>
        </p:nvSpPr>
        <p:spPr>
          <a:xfrm>
            <a:off x="1934487" y="3601916"/>
            <a:ext cx="630913" cy="232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9FFBBC-E686-7D19-AB30-7818E3EF578D}"/>
              </a:ext>
            </a:extLst>
          </p:cNvPr>
          <p:cNvSpPr/>
          <p:nvPr/>
        </p:nvSpPr>
        <p:spPr>
          <a:xfrm>
            <a:off x="1947187" y="4968999"/>
            <a:ext cx="2497667" cy="2323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B36056-970B-CE07-D5A6-2D50DBA473EE}"/>
              </a:ext>
            </a:extLst>
          </p:cNvPr>
          <p:cNvSpPr txBox="1"/>
          <p:nvPr/>
        </p:nvSpPr>
        <p:spPr>
          <a:xfrm>
            <a:off x="7491576" y="6217916"/>
            <a:ext cx="39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/>
              <a:t>コード</a:t>
            </a:r>
            <a:r>
              <a:rPr lang="en-US" altLang="ja-JP" sz="2000" dirty="0"/>
              <a:t>: </a:t>
            </a:r>
            <a:r>
              <a:rPr lang="en-US" altLang="ja-JP" sz="2000" dirty="0" err="1"/>
              <a:t>o</a:t>
            </a:r>
            <a:r>
              <a:rPr kumimoji="1" lang="en-US" altLang="ja-JP" sz="2000" dirty="0" err="1"/>
              <a:t>zbudak_phaseplane.py</a:t>
            </a:r>
            <a:r>
              <a:rPr kumimoji="1" lang="en-US" altLang="ja-JP" sz="2000" dirty="0"/>
              <a:t>)</a:t>
            </a:r>
            <a:endParaRPr kumimoji="1" lang="ja-JP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77F1546-30FB-102F-4170-109C82F9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04" y="1916418"/>
            <a:ext cx="6114895" cy="458617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3176DCA-DEC7-560D-99BE-4BD6F24E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360" y="1916418"/>
            <a:ext cx="6113658" cy="4585243"/>
          </a:xfrm>
          <a:prstGeom prst="rect">
            <a:avLst/>
          </a:prstGeom>
        </p:spPr>
      </p:pic>
      <p:sp>
        <p:nvSpPr>
          <p:cNvPr id="3" name="Oval 11">
            <a:extLst>
              <a:ext uri="{FF2B5EF4-FFF2-40B4-BE49-F238E27FC236}">
                <a16:creationId xmlns:a16="http://schemas.microsoft.com/office/drawing/2014/main" id="{435A8F64-13FF-0A72-EF49-89799A8B0A3A}"/>
              </a:ext>
            </a:extLst>
          </p:cNvPr>
          <p:cNvSpPr>
            <a:spLocks/>
          </p:cNvSpPr>
          <p:nvPr/>
        </p:nvSpPr>
        <p:spPr bwMode="auto">
          <a:xfrm>
            <a:off x="4139068" y="3558120"/>
            <a:ext cx="254000" cy="2540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6C3D2C76-12D0-5C9C-C82A-0A8544977381}"/>
              </a:ext>
            </a:extLst>
          </p:cNvPr>
          <p:cNvSpPr>
            <a:spLocks/>
          </p:cNvSpPr>
          <p:nvPr/>
        </p:nvSpPr>
        <p:spPr bwMode="auto">
          <a:xfrm>
            <a:off x="1533939" y="1863036"/>
            <a:ext cx="3834383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ヒステリシスなし</a:t>
            </a: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EA799C3D-E83B-388E-8829-348B4DA70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解答出力例 </a:t>
            </a:r>
            <a:r>
              <a:rPr lang="en-US" altLang="ja-JP" dirty="0"/>
              <a:t>(</a:t>
            </a:r>
            <a:r>
              <a:rPr lang="ja-JP" altLang="en-US"/>
              <a:t>黒線が解軌跡</a:t>
            </a:r>
            <a:r>
              <a:rPr lang="en-US" altLang="ja-JP" dirty="0"/>
              <a:t>)</a:t>
            </a: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DAF332B3-E91A-ABB5-E92C-7A78970239B2}"/>
              </a:ext>
            </a:extLst>
          </p:cNvPr>
          <p:cNvSpPr>
            <a:spLocks/>
          </p:cNvSpPr>
          <p:nvPr/>
        </p:nvSpPr>
        <p:spPr bwMode="auto">
          <a:xfrm>
            <a:off x="7390416" y="1863036"/>
            <a:ext cx="3834383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ヒステリシスあり</a:t>
            </a:r>
          </a:p>
        </p:txBody>
      </p:sp>
      <p:sp>
        <p:nvSpPr>
          <p:cNvPr id="41992" name="Oval 11">
            <a:extLst>
              <a:ext uri="{FF2B5EF4-FFF2-40B4-BE49-F238E27FC236}">
                <a16:creationId xmlns:a16="http://schemas.microsoft.com/office/drawing/2014/main" id="{E0BE5E47-9269-3D79-F767-9CF927BE8124}"/>
              </a:ext>
            </a:extLst>
          </p:cNvPr>
          <p:cNvSpPr>
            <a:spLocks/>
          </p:cNvSpPr>
          <p:nvPr/>
        </p:nvSpPr>
        <p:spPr bwMode="auto">
          <a:xfrm>
            <a:off x="1344085" y="5555094"/>
            <a:ext cx="254000" cy="2540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1994" name="Oval 11">
            <a:extLst>
              <a:ext uri="{FF2B5EF4-FFF2-40B4-BE49-F238E27FC236}">
                <a16:creationId xmlns:a16="http://schemas.microsoft.com/office/drawing/2014/main" id="{107D6499-38A0-870B-0C77-A3EBAEA6E04D}"/>
              </a:ext>
            </a:extLst>
          </p:cNvPr>
          <p:cNvSpPr>
            <a:spLocks/>
          </p:cNvSpPr>
          <p:nvPr/>
        </p:nvSpPr>
        <p:spPr bwMode="auto">
          <a:xfrm>
            <a:off x="10558992" y="3021859"/>
            <a:ext cx="254000" cy="2540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5" name="円弧 4">
            <a:extLst>
              <a:ext uri="{FF2B5EF4-FFF2-40B4-BE49-F238E27FC236}">
                <a16:creationId xmlns:a16="http://schemas.microsoft.com/office/drawing/2014/main" id="{3DEE4D13-7975-8676-D732-37F8B5ACB88A}"/>
              </a:ext>
            </a:extLst>
          </p:cNvPr>
          <p:cNvSpPr/>
          <p:nvPr/>
        </p:nvSpPr>
        <p:spPr>
          <a:xfrm rot="19664845">
            <a:off x="7312912" y="3787891"/>
            <a:ext cx="3478341" cy="914400"/>
          </a:xfrm>
          <a:prstGeom prst="arc">
            <a:avLst>
              <a:gd name="adj1" fmla="val 10847536"/>
              <a:gd name="adj2" fmla="val 1600921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50B5C28F-35FC-6B0E-87A8-FB9B7E54FF9F}"/>
              </a:ext>
            </a:extLst>
          </p:cNvPr>
          <p:cNvSpPr/>
          <p:nvPr/>
        </p:nvSpPr>
        <p:spPr>
          <a:xfrm rot="613094" flipH="1">
            <a:off x="1283484" y="4757865"/>
            <a:ext cx="1811331" cy="1808141"/>
          </a:xfrm>
          <a:prstGeom prst="arc">
            <a:avLst>
              <a:gd name="adj1" fmla="val 12367217"/>
              <a:gd name="adj2" fmla="val 20976632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タイトル 1">
            <a:extLst>
              <a:ext uri="{FF2B5EF4-FFF2-40B4-BE49-F238E27FC236}">
                <a16:creationId xmlns:a16="http://schemas.microsoft.com/office/drawing/2014/main" id="{C5316501-0742-77E0-65C9-E9DE6EAE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ポジティブ・フィードバックなし</a:t>
            </a:r>
          </a:p>
        </p:txBody>
      </p:sp>
      <p:sp>
        <p:nvSpPr>
          <p:cNvPr id="44036" name="Freeform 1">
            <a:extLst>
              <a:ext uri="{FF2B5EF4-FFF2-40B4-BE49-F238E27FC236}">
                <a16:creationId xmlns:a16="http://schemas.microsoft.com/office/drawing/2014/main" id="{D659B5C8-6F2F-6D30-1FA8-79A3685ACF64}"/>
              </a:ext>
            </a:extLst>
          </p:cNvPr>
          <p:cNvSpPr>
            <a:spLocks/>
          </p:cNvSpPr>
          <p:nvPr/>
        </p:nvSpPr>
        <p:spPr bwMode="auto">
          <a:xfrm>
            <a:off x="1100667" y="2791884"/>
            <a:ext cx="3572933" cy="2540000"/>
          </a:xfrm>
          <a:custGeom>
            <a:avLst/>
            <a:gdLst>
              <a:gd name="T0" fmla="*/ 0 w 21600"/>
              <a:gd name="T1" fmla="*/ 2147483647 h 21457"/>
              <a:gd name="T2" fmla="*/ 2147483647 w 21600"/>
              <a:gd name="T3" fmla="*/ 2147483647 h 21457"/>
              <a:gd name="T4" fmla="*/ 2147483647 w 21600"/>
              <a:gd name="T5" fmla="*/ 0 h 21457"/>
              <a:gd name="T6" fmla="*/ 0 60000 65536"/>
              <a:gd name="T7" fmla="*/ 0 60000 65536"/>
              <a:gd name="T8" fmla="*/ 0 60000 65536"/>
              <a:gd name="T9" fmla="*/ 0 w 21600"/>
              <a:gd name="T10" fmla="*/ 0 h 21457"/>
              <a:gd name="T11" fmla="*/ 21600 w 21600"/>
              <a:gd name="T12" fmla="*/ 21457 h 21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457">
                <a:moveTo>
                  <a:pt x="0" y="21457"/>
                </a:moveTo>
                <a:cubicBezTo>
                  <a:pt x="0" y="21457"/>
                  <a:pt x="5118" y="21600"/>
                  <a:pt x="7678" y="14448"/>
                </a:cubicBezTo>
                <a:cubicBezTo>
                  <a:pt x="10237" y="7295"/>
                  <a:pt x="9213" y="1574"/>
                  <a:pt x="21600" y="0"/>
                </a:cubicBezTo>
              </a:path>
            </a:pathLst>
          </a:custGeom>
          <a:noFill/>
          <a:ln w="31750" cap="flat">
            <a:solidFill>
              <a:srgbClr val="6666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4037" name="Line 4">
            <a:extLst>
              <a:ext uri="{FF2B5EF4-FFF2-40B4-BE49-F238E27FC236}">
                <a16:creationId xmlns:a16="http://schemas.microsoft.com/office/drawing/2014/main" id="{ABA58A0B-1AF9-560C-2287-248FAFFBF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667" y="2334684"/>
            <a:ext cx="0" cy="391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4038" name="Line 5">
            <a:extLst>
              <a:ext uri="{FF2B5EF4-FFF2-40B4-BE49-F238E27FC236}">
                <a16:creationId xmlns:a16="http://schemas.microsoft.com/office/drawing/2014/main" id="{55AB9BF5-49E2-3CBE-68FC-187F4E594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0667" y="6212417"/>
            <a:ext cx="39454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68FBA8D7-01F8-90E8-012E-5A1AFAD414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3017" y="2277535"/>
            <a:ext cx="33867" cy="3934884"/>
          </a:xfrm>
          <a:prstGeom prst="line">
            <a:avLst/>
          </a:prstGeom>
          <a:noFill/>
          <a:ln w="31750">
            <a:solidFill>
              <a:srgbClr val="FF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4040" name="Oval 8">
            <a:extLst>
              <a:ext uri="{FF2B5EF4-FFF2-40B4-BE49-F238E27FC236}">
                <a16:creationId xmlns:a16="http://schemas.microsoft.com/office/drawing/2014/main" id="{BCE4A605-6821-7B14-A87D-2E8AA555DFC6}"/>
              </a:ext>
            </a:extLst>
          </p:cNvPr>
          <p:cNvSpPr>
            <a:spLocks/>
          </p:cNvSpPr>
          <p:nvPr/>
        </p:nvSpPr>
        <p:spPr bwMode="auto">
          <a:xfrm>
            <a:off x="2061636" y="4773084"/>
            <a:ext cx="192617" cy="192616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4041" name="Rectangle 12">
            <a:extLst>
              <a:ext uri="{FF2B5EF4-FFF2-40B4-BE49-F238E27FC236}">
                <a16:creationId xmlns:a16="http://schemas.microsoft.com/office/drawing/2014/main" id="{D42C01E5-532B-08C3-291C-B96C5CC33894}"/>
              </a:ext>
            </a:extLst>
          </p:cNvPr>
          <p:cNvSpPr>
            <a:spLocks/>
          </p:cNvSpPr>
          <p:nvPr/>
        </p:nvSpPr>
        <p:spPr bwMode="auto">
          <a:xfrm>
            <a:off x="2584769" y="6204592"/>
            <a:ext cx="399148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baseline="-60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0</a:t>
            </a:r>
          </a:p>
        </p:txBody>
      </p:sp>
      <p:sp>
        <p:nvSpPr>
          <p:cNvPr id="44042" name="Rectangle 14">
            <a:extLst>
              <a:ext uri="{FF2B5EF4-FFF2-40B4-BE49-F238E27FC236}">
                <a16:creationId xmlns:a16="http://schemas.microsoft.com/office/drawing/2014/main" id="{E1243EEB-4073-8A56-FA64-8794BBAD8E86}"/>
              </a:ext>
            </a:extLst>
          </p:cNvPr>
          <p:cNvSpPr>
            <a:spLocks/>
          </p:cNvSpPr>
          <p:nvPr/>
        </p:nvSpPr>
        <p:spPr bwMode="auto">
          <a:xfrm>
            <a:off x="4707467" y="6213059"/>
            <a:ext cx="1482778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(TMG)</a:t>
            </a:r>
          </a:p>
        </p:txBody>
      </p:sp>
      <p:sp>
        <p:nvSpPr>
          <p:cNvPr id="44043" name="Rectangle 15">
            <a:extLst>
              <a:ext uri="{FF2B5EF4-FFF2-40B4-BE49-F238E27FC236}">
                <a16:creationId xmlns:a16="http://schemas.microsoft.com/office/drawing/2014/main" id="{BC6AE814-EC61-B1FA-2EEF-5F423F98714D}"/>
              </a:ext>
            </a:extLst>
          </p:cNvPr>
          <p:cNvSpPr>
            <a:spLocks/>
          </p:cNvSpPr>
          <p:nvPr/>
        </p:nvSpPr>
        <p:spPr bwMode="auto">
          <a:xfrm rot="16200000">
            <a:off x="-723295" y="3070867"/>
            <a:ext cx="266579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 </a:t>
            </a:r>
          </a:p>
        </p:txBody>
      </p:sp>
      <p:sp>
        <p:nvSpPr>
          <p:cNvPr id="44044" name="Line 6">
            <a:extLst>
              <a:ext uri="{FF2B5EF4-FFF2-40B4-BE49-F238E27FC236}">
                <a16:creationId xmlns:a16="http://schemas.microsoft.com/office/drawing/2014/main" id="{370A1110-D662-0D1B-B318-033BCD9C4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1367" y="1892300"/>
            <a:ext cx="33867" cy="4320117"/>
          </a:xfrm>
          <a:prstGeom prst="line">
            <a:avLst/>
          </a:prstGeom>
          <a:noFill/>
          <a:ln w="31750">
            <a:solidFill>
              <a:srgbClr val="FF66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4045" name="Oval 8">
            <a:extLst>
              <a:ext uri="{FF2B5EF4-FFF2-40B4-BE49-F238E27FC236}">
                <a16:creationId xmlns:a16="http://schemas.microsoft.com/office/drawing/2014/main" id="{9732251B-9108-7144-7A70-F82D65090F6B}"/>
              </a:ext>
            </a:extLst>
          </p:cNvPr>
          <p:cNvSpPr>
            <a:spLocks/>
          </p:cNvSpPr>
          <p:nvPr/>
        </p:nvSpPr>
        <p:spPr bwMode="auto">
          <a:xfrm>
            <a:off x="2829984" y="3333751"/>
            <a:ext cx="192616" cy="192616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4046" name="Line 6">
            <a:extLst>
              <a:ext uri="{FF2B5EF4-FFF2-40B4-BE49-F238E27FC236}">
                <a16:creationId xmlns:a16="http://schemas.microsoft.com/office/drawing/2014/main" id="{37ED8066-1E64-B793-30E8-6C6736E8FB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8833" y="1797053"/>
            <a:ext cx="33867" cy="4415367"/>
          </a:xfrm>
          <a:prstGeom prst="line">
            <a:avLst/>
          </a:prstGeom>
          <a:noFill/>
          <a:ln w="31750">
            <a:solidFill>
              <a:srgbClr val="FF66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4047" name="Oval 8">
            <a:extLst>
              <a:ext uri="{FF2B5EF4-FFF2-40B4-BE49-F238E27FC236}">
                <a16:creationId xmlns:a16="http://schemas.microsoft.com/office/drawing/2014/main" id="{0930DD1B-33F5-39D8-3B34-D44CA048EA8D}"/>
              </a:ext>
            </a:extLst>
          </p:cNvPr>
          <p:cNvSpPr>
            <a:spLocks/>
          </p:cNvSpPr>
          <p:nvPr/>
        </p:nvSpPr>
        <p:spPr bwMode="auto">
          <a:xfrm>
            <a:off x="3727451" y="2853269"/>
            <a:ext cx="192616" cy="192617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cxnSp>
        <p:nvCxnSpPr>
          <p:cNvPr id="44048" name="直線矢印コネクタ 21">
            <a:extLst>
              <a:ext uri="{FF2B5EF4-FFF2-40B4-BE49-F238E27FC236}">
                <a16:creationId xmlns:a16="http://schemas.microsoft.com/office/drawing/2014/main" id="{1115D957-194C-C0B0-741F-B46AB9C0D5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52136" y="3524253"/>
            <a:ext cx="385233" cy="865716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直線矢印コネクタ 22">
            <a:extLst>
              <a:ext uri="{FF2B5EF4-FFF2-40B4-BE49-F238E27FC236}">
                <a16:creationId xmlns:a16="http://schemas.microsoft.com/office/drawing/2014/main" id="{FCA0BC5C-576C-6775-85C4-EC0D10F886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17851" y="2755900"/>
            <a:ext cx="575733" cy="289984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直線矢印コネクタ 26">
            <a:extLst>
              <a:ext uri="{FF2B5EF4-FFF2-40B4-BE49-F238E27FC236}">
                <a16:creationId xmlns:a16="http://schemas.microsoft.com/office/drawing/2014/main" id="{94878FD5-B96B-BF2D-AFC6-021CF419A10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19969" y="3141133"/>
            <a:ext cx="480484" cy="28786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直線矢印コネクタ 30">
            <a:extLst>
              <a:ext uri="{FF2B5EF4-FFF2-40B4-BE49-F238E27FC236}">
                <a16:creationId xmlns:a16="http://schemas.microsoft.com/office/drawing/2014/main" id="{B773206F-4C1C-85E2-93EC-C26AE6F833C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544234" y="3716869"/>
            <a:ext cx="296333" cy="768351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50D1FEE9-4464-543B-556E-8155AA65C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32" y="1603520"/>
            <a:ext cx="6272197" cy="4704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>
            <a:extLst>
              <a:ext uri="{FF2B5EF4-FFF2-40B4-BE49-F238E27FC236}">
                <a16:creationId xmlns:a16="http://schemas.microsoft.com/office/drawing/2014/main" id="{D3DFDAEF-9EA9-13D8-46B4-C0BC03875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Ozbudak</a:t>
            </a:r>
            <a:r>
              <a:rPr lang="ja-JP" altLang="en-US" sz="3600">
                <a:latin typeface="Helvetica Neue Light" panose="02000403000000020004" pitchFamily="2" charset="0"/>
              </a:rPr>
              <a:t>らは</a:t>
            </a:r>
            <a:r>
              <a:rPr lang="en-US" altLang="ja-JP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ja-JP" altLang="en-US" sz="3600">
                <a:latin typeface="Helvetica Neue Light" panose="02000403000000020004" pitchFamily="2" charset="0"/>
              </a:rPr>
              <a:t>変数の式で</a:t>
            </a:r>
            <a:br>
              <a:rPr lang="en-US" altLang="ja-JP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ja-JP" altLang="en-US" sz="3600">
                <a:latin typeface="Helvetica Neue Light" panose="02000403000000020004" pitchFamily="2" charset="0"/>
              </a:rPr>
              <a:t>ポジティブ・フィードバックをモデル化した</a:t>
            </a:r>
          </a:p>
        </p:txBody>
      </p:sp>
      <p:sp>
        <p:nvSpPr>
          <p:cNvPr id="1042" name="Rectangle 20">
            <a:extLst>
              <a:ext uri="{FF2B5EF4-FFF2-40B4-BE49-F238E27FC236}">
                <a16:creationId xmlns:a16="http://schemas.microsoft.com/office/drawing/2014/main" id="{B182FBF1-58B1-F25D-30E3-0A636B90C33B}"/>
              </a:ext>
            </a:extLst>
          </p:cNvPr>
          <p:cNvSpPr>
            <a:spLocks/>
          </p:cNvSpPr>
          <p:nvPr/>
        </p:nvSpPr>
        <p:spPr bwMode="auto">
          <a:xfrm>
            <a:off x="346347" y="1109153"/>
            <a:ext cx="6339298" cy="83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l" eaLnBrk="1" hangingPunct="1"/>
            <a:r>
              <a:rPr lang="en-US" altLang="ja-JP" sz="24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Ozbudak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(2004)  </a:t>
            </a: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のモデル（一部簡略化）</a:t>
            </a:r>
            <a:endParaRPr lang="en-US" altLang="ja-JP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A43F8AE-A2F4-C124-2DF9-933E9CC2B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2078567"/>
          <a:ext cx="5226051" cy="269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1A43F8AE-A2F4-C124-2DF9-933E9CC2B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078567"/>
                        <a:ext cx="5226051" cy="2694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Rectangle 20">
            <a:extLst>
              <a:ext uri="{FF2B5EF4-FFF2-40B4-BE49-F238E27FC236}">
                <a16:creationId xmlns:a16="http://schemas.microsoft.com/office/drawing/2014/main" id="{99E6A3DF-9942-9DFF-85B4-738AF6CCB36E}"/>
              </a:ext>
            </a:extLst>
          </p:cNvPr>
          <p:cNvSpPr>
            <a:spLocks/>
          </p:cNvSpPr>
          <p:nvPr/>
        </p:nvSpPr>
        <p:spPr bwMode="auto">
          <a:xfrm>
            <a:off x="929228" y="5087600"/>
            <a:ext cx="4910480" cy="115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TMG </a:t>
            </a: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</a:rPr>
              <a:t>は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LacY</a:t>
            </a:r>
            <a:r>
              <a:rPr lang="en-US" altLang="ja-JP" sz="24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によって取り込まれ、</a:t>
            </a:r>
            <a:r>
              <a:rPr lang="en-US" altLang="ja-JP" sz="24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LacI</a:t>
            </a:r>
            <a:r>
              <a:rPr lang="ja-JP" altLang="en-US" sz="240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を阻害する</a:t>
            </a:r>
            <a:endParaRPr lang="en-US" altLang="ja-JP" sz="24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4A6B08C-2B24-D085-EB2F-E10BBA904F8D}"/>
              </a:ext>
            </a:extLst>
          </p:cNvPr>
          <p:cNvGrpSpPr>
            <a:grpSpLocks noChangeAspect="1"/>
          </p:cNvGrpSpPr>
          <p:nvPr/>
        </p:nvGrpSpPr>
        <p:grpSpPr>
          <a:xfrm>
            <a:off x="6796615" y="1227171"/>
            <a:ext cx="5459481" cy="5267059"/>
            <a:chOff x="5643033" y="1215707"/>
            <a:chExt cx="6664590" cy="6429693"/>
          </a:xfrm>
        </p:grpSpPr>
        <p:sp>
          <p:nvSpPr>
            <p:cNvPr id="1028" name="Rectangle 2">
              <a:extLst>
                <a:ext uri="{FF2B5EF4-FFF2-40B4-BE49-F238E27FC236}">
                  <a16:creationId xmlns:a16="http://schemas.microsoft.com/office/drawing/2014/main" id="{322D2EAF-1818-3675-7515-A7A0648A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033" y="1215707"/>
              <a:ext cx="3265975" cy="70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ja-JP" sz="3733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TMG</a:t>
              </a:r>
              <a:r>
                <a:rPr lang="en-US" altLang="ja-JP" sz="3733" baseline="-6000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out</a:t>
              </a:r>
              <a:r>
                <a:rPr lang="en-US" altLang="ja-JP" sz="3733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 (</a:t>
              </a:r>
              <a:r>
                <a:rPr lang="en-US" altLang="ja-JP" sz="3733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Hiragino Kaku Gothic ProN W3" panose="020B0300000000000000" pitchFamily="34" charset="-128"/>
                  <a:cs typeface="Times New Roman" panose="02020603050405020304" pitchFamily="18" charset="0"/>
                </a:rPr>
                <a:t>X</a:t>
              </a:r>
              <a:r>
                <a:rPr lang="en-US" altLang="ja-JP" sz="3733" baseline="-6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Hiragino Kaku Gothic ProN W3" panose="020B0300000000000000" pitchFamily="34" charset="-128"/>
                  <a:cs typeface="Times New Roman" panose="02020603050405020304" pitchFamily="18" charset="0"/>
                </a:rPr>
                <a:t>ou</a:t>
              </a:r>
              <a:r>
                <a:rPr lang="en-US" altLang="ja-JP" sz="3733" baseline="-6000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t</a:t>
              </a:r>
              <a:r>
                <a:rPr lang="en-US" altLang="ja-JP" sz="3733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)</a:t>
              </a:r>
              <a:endParaRPr lang="en-US" altLang="ja-JP" sz="3733" baseline="-60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sp>
          <p:nvSpPr>
            <p:cNvPr id="1029" name="Rectangle 3">
              <a:extLst>
                <a:ext uri="{FF2B5EF4-FFF2-40B4-BE49-F238E27FC236}">
                  <a16:creationId xmlns:a16="http://schemas.microsoft.com/office/drawing/2014/main" id="{5DBEC5FF-E94C-2C3F-52F8-5ABA6113E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306" y="3400107"/>
              <a:ext cx="2199493" cy="70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ja-JP" sz="3733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TMG</a:t>
              </a:r>
              <a:r>
                <a:rPr lang="en-US" altLang="ja-JP" sz="3733" baseline="-6000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in</a:t>
              </a:r>
              <a:r>
                <a:rPr lang="en-US" altLang="ja-JP" sz="3733" baseline="-6000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 </a:t>
              </a:r>
              <a:r>
                <a:rPr lang="en-US" altLang="ja-JP" sz="3733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(</a:t>
              </a:r>
              <a:r>
                <a:rPr lang="en-US" altLang="ja-JP" sz="3733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Kaku Gothic ProN W3" panose="020B0300000000000000" pitchFamily="34" charset="-128"/>
                  <a:cs typeface="Times New Roman" panose="02020603050405020304" pitchFamily="18" charset="0"/>
                  <a:sym typeface="Times New Roman" panose="02020603050405020304" pitchFamily="18" charset="0"/>
                </a:rPr>
                <a:t>x</a:t>
              </a:r>
              <a:r>
                <a:rPr lang="en-US" altLang="ja-JP" sz="3733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)</a:t>
              </a:r>
            </a:p>
          </p:txBody>
        </p:sp>
        <p:sp>
          <p:nvSpPr>
            <p:cNvPr id="1030" name="Rectangle 4">
              <a:extLst>
                <a:ext uri="{FF2B5EF4-FFF2-40B4-BE49-F238E27FC236}">
                  <a16:creationId xmlns:a16="http://schemas.microsoft.com/office/drawing/2014/main" id="{CE29C513-6CFB-E4AC-CE1A-61269B704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906" y="4974906"/>
              <a:ext cx="1048869" cy="70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ja-JP" sz="3733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LacI</a:t>
              </a:r>
              <a:endPara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sp>
          <p:nvSpPr>
            <p:cNvPr id="1031" name="Rectangle 5">
              <a:extLst>
                <a:ext uri="{FF2B5EF4-FFF2-40B4-BE49-F238E27FC236}">
                  <a16:creationId xmlns:a16="http://schemas.microsoft.com/office/drawing/2014/main" id="{A9FC6A9D-FF8E-4C06-5B1B-E23E8B30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4469" y="4094374"/>
              <a:ext cx="3303154" cy="70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ja-JP" sz="3733" dirty="0" err="1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LacY</a:t>
              </a:r>
              <a:r>
                <a:rPr lang="en-US" altLang="ja-JP" sz="3733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-GFP (</a:t>
              </a:r>
              <a:r>
                <a:rPr lang="en-US" altLang="ja-JP" sz="3733" dirty="0">
                  <a:solidFill>
                    <a:schemeClr val="tx1"/>
                  </a:solidFill>
                  <a:latin typeface="Times New Roman" panose="02020603050405020304" pitchFamily="18" charset="0"/>
                  <a:ea typeface="Hiragino Kaku Gothic ProN W3" panose="020B0300000000000000" pitchFamily="34" charset="-128"/>
                  <a:cs typeface="Times New Roman" panose="02020603050405020304" pitchFamily="18" charset="0"/>
                  <a:sym typeface="Times New Roman" panose="02020603050405020304" pitchFamily="18" charset="0"/>
                </a:rPr>
                <a:t>y</a:t>
              </a:r>
              <a:r>
                <a:rPr lang="en-US" altLang="ja-JP" sz="3733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)</a:t>
              </a:r>
            </a:p>
          </p:txBody>
        </p:sp>
        <p:sp>
          <p:nvSpPr>
            <p:cNvPr id="1032" name="Line 6">
              <a:extLst>
                <a:ext uri="{FF2B5EF4-FFF2-40B4-BE49-F238E27FC236}">
                  <a16:creationId xmlns:a16="http://schemas.microsoft.com/office/drawing/2014/main" id="{D62B3BE8-5735-6D42-2101-836D3E0975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010400" y="1871134"/>
              <a:ext cx="0" cy="1490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2400">
                <a:ea typeface="Hiragino Kaku Gothic ProN W3" panose="020B0300000000000000" pitchFamily="34" charset="-128"/>
              </a:endParaRPr>
            </a:p>
          </p:txBody>
        </p:sp>
        <p:sp>
          <p:nvSpPr>
            <p:cNvPr id="1033" name="Line 8">
              <a:extLst>
                <a:ext uri="{FF2B5EF4-FFF2-40B4-BE49-F238E27FC236}">
                  <a16:creationId xmlns:a16="http://schemas.microsoft.com/office/drawing/2014/main" id="{CCBD1DBA-2B11-9A49-58D0-8A9FB234F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6800" y="7645400"/>
              <a:ext cx="58758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2400">
                <a:ea typeface="Hiragino Kaku Gothic ProN W3" panose="020B0300000000000000" pitchFamily="34" charset="-128"/>
              </a:endParaRPr>
            </a:p>
          </p:txBody>
        </p:sp>
        <p:sp>
          <p:nvSpPr>
            <p:cNvPr id="1034" name="AutoShape 10">
              <a:extLst>
                <a:ext uri="{FF2B5EF4-FFF2-40B4-BE49-F238E27FC236}">
                  <a16:creationId xmlns:a16="http://schemas.microsoft.com/office/drawing/2014/main" id="{925B5DCE-E32B-A849-98D1-5095F8B16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0" y="6460067"/>
              <a:ext cx="1371600" cy="863600"/>
            </a:xfrm>
            <a:prstGeom prst="rightArrow">
              <a:avLst>
                <a:gd name="adj1" fmla="val 49028"/>
                <a:gd name="adj2" fmla="val 6666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ja-JP" altLang="en-US" sz="3733"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16D276A3-82BB-1820-1EB7-6A1AEF9F28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41067" y="6680200"/>
              <a:ext cx="423333" cy="948267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ja-JP" altLang="en-US" sz="3733"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F98F06A7-0DDD-20D8-CE91-497DE81C3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636000" y="7374467"/>
              <a:ext cx="3115733" cy="254000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ja-JP" altLang="en-US" sz="3733"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sp>
          <p:nvSpPr>
            <p:cNvPr id="1037" name="Line 13">
              <a:extLst>
                <a:ext uri="{FF2B5EF4-FFF2-40B4-BE49-F238E27FC236}">
                  <a16:creationId xmlns:a16="http://schemas.microsoft.com/office/drawing/2014/main" id="{0D4B2D63-A14E-C438-B3A3-727F02B51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0000" y="4834467"/>
              <a:ext cx="0" cy="2438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2400">
                <a:ea typeface="Hiragino Kaku Gothic ProN W3" panose="020B0300000000000000" pitchFamily="34" charset="-128"/>
              </a:endParaRPr>
            </a:p>
          </p:txBody>
        </p:sp>
        <p:sp>
          <p:nvSpPr>
            <p:cNvPr id="1038" name="Freeform 14">
              <a:extLst>
                <a:ext uri="{FF2B5EF4-FFF2-40B4-BE49-F238E27FC236}">
                  <a16:creationId xmlns:a16="http://schemas.microsoft.com/office/drawing/2014/main" id="{65E25B7E-AE59-18A3-A1EA-7E5791965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867" y="2749553"/>
              <a:ext cx="3005667" cy="1339849"/>
            </a:xfrm>
            <a:custGeom>
              <a:avLst/>
              <a:gdLst>
                <a:gd name="T0" fmla="*/ 2147483647 w 19439"/>
                <a:gd name="T1" fmla="*/ 2147483647 h 21600"/>
                <a:gd name="T2" fmla="*/ 0 w 19439"/>
                <a:gd name="T3" fmla="*/ 0 h 21600"/>
                <a:gd name="T4" fmla="*/ 0 60000 65536"/>
                <a:gd name="T5" fmla="*/ 0 60000 65536"/>
                <a:gd name="T6" fmla="*/ 0 w 19439"/>
                <a:gd name="T7" fmla="*/ 0 h 21600"/>
                <a:gd name="T8" fmla="*/ 19439 w 19439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39" h="21600">
                  <a:moveTo>
                    <a:pt x="19374" y="21600"/>
                  </a:moveTo>
                  <a:cubicBezTo>
                    <a:pt x="19374" y="21600"/>
                    <a:pt x="21600" y="6104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ja-JP" altLang="en-US" sz="2400">
                <a:ea typeface="Hiragino Kaku Gothic ProN W3" panose="020B0300000000000000" pitchFamily="34" charset="-128"/>
              </a:endParaRPr>
            </a:p>
          </p:txBody>
        </p:sp>
        <p:sp>
          <p:nvSpPr>
            <p:cNvPr id="1039" name="Rectangle 15">
              <a:extLst>
                <a:ext uri="{FF2B5EF4-FFF2-40B4-BE49-F238E27FC236}">
                  <a16:creationId xmlns:a16="http://schemas.microsoft.com/office/drawing/2014/main" id="{BFCDBBBB-3DD7-BF83-5D49-0A5D56E9A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775" y="2039070"/>
              <a:ext cx="450075" cy="901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ja-JP" sz="4800" dirty="0">
                  <a:solidFill>
                    <a:schemeClr val="tx1"/>
                  </a:solidFill>
                  <a:latin typeface="Helvetica Neue Light" panose="02000403000000020004" pitchFamily="2" charset="0"/>
                  <a:ea typeface="Hiragino Kaku Gothic ProN W3" panose="020B0300000000000000" pitchFamily="34" charset="-128"/>
                </a:rPr>
                <a:t>+</a:t>
              </a:r>
            </a:p>
          </p:txBody>
        </p:sp>
        <p:sp>
          <p:nvSpPr>
            <p:cNvPr id="1040" name="Rectangle 16">
              <a:extLst>
                <a:ext uri="{FF2B5EF4-FFF2-40B4-BE49-F238E27FC236}">
                  <a16:creationId xmlns:a16="http://schemas.microsoft.com/office/drawing/2014/main" id="{9E8E3CD3-AD2E-AE0D-C26D-18A27411D0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81334" y="2023534"/>
              <a:ext cx="3115733" cy="22013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ja-JP" altLang="en-US" sz="3733"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sp>
          <p:nvSpPr>
            <p:cNvPr id="1041" name="Rectangle 17">
              <a:extLst>
                <a:ext uri="{FF2B5EF4-FFF2-40B4-BE49-F238E27FC236}">
                  <a16:creationId xmlns:a16="http://schemas.microsoft.com/office/drawing/2014/main" id="{05735BD1-A6E7-C1E6-3017-396F897C75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26667" y="2023534"/>
              <a:ext cx="880533" cy="220133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000000"/>
                  </a:solidFill>
                  <a:latin typeface="Gill Sans" panose="020B0502020104020203" pitchFamily="34" charset="-79"/>
                  <a:ea typeface="ヒラギノ角ゴ ProN W3" panose="020B0300000000000000" pitchFamily="34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ja-JP" altLang="en-US" sz="3733">
                <a:latin typeface="Helvetica Neue Light" panose="02000403000000020004" pitchFamily="2" charset="0"/>
                <a:ea typeface="Hiragino Kaku Gothic ProN W3" panose="020B0300000000000000" pitchFamily="34" charset="-128"/>
              </a:endParaRPr>
            </a:p>
          </p:txBody>
        </p:sp>
        <p:cxnSp>
          <p:nvCxnSpPr>
            <p:cNvPr id="1044" name="直線コネクタ 22">
              <a:extLst>
                <a:ext uri="{FF2B5EF4-FFF2-40B4-BE49-F238E27FC236}">
                  <a16:creationId xmlns:a16="http://schemas.microsoft.com/office/drawing/2014/main" id="{6CD2CAEB-A874-C144-ECF2-5617CB64FC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59600" y="4197351"/>
              <a:ext cx="0" cy="57573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直線コネクタ 24">
              <a:extLst>
                <a:ext uri="{FF2B5EF4-FFF2-40B4-BE49-F238E27FC236}">
                  <a16:creationId xmlns:a16="http://schemas.microsoft.com/office/drawing/2014/main" id="{27F09F97-E556-A242-3A88-AE24E637C2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64351" y="4773084"/>
              <a:ext cx="192616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直線コネクタ 25">
              <a:extLst>
                <a:ext uri="{FF2B5EF4-FFF2-40B4-BE49-F238E27FC236}">
                  <a16:creationId xmlns:a16="http://schemas.microsoft.com/office/drawing/2014/main" id="{97F6AAF6-B3F2-2A3E-793B-D8A8D87023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59600" y="5734051"/>
              <a:ext cx="0" cy="575733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直線コネクタ 26">
              <a:extLst>
                <a:ext uri="{FF2B5EF4-FFF2-40B4-BE49-F238E27FC236}">
                  <a16:creationId xmlns:a16="http://schemas.microsoft.com/office/drawing/2014/main" id="{687CB7EF-F803-DC0E-F465-9E833EC808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64351" y="6309784"/>
              <a:ext cx="192616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タイトル 1">
            <a:extLst>
              <a:ext uri="{FF2B5EF4-FFF2-40B4-BE49-F238E27FC236}">
                <a16:creationId xmlns:a16="http://schemas.microsoft.com/office/drawing/2014/main" id="{EAE772F9-0D5B-B3BB-5DE2-B1C41D75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協同性</a:t>
            </a:r>
            <a:r>
              <a:rPr kumimoji="1" lang="ja-JP" altLang="en-US"/>
              <a:t>なし</a:t>
            </a:r>
          </a:p>
        </p:txBody>
      </p:sp>
      <p:sp>
        <p:nvSpPr>
          <p:cNvPr id="45059" name="Line 4">
            <a:extLst>
              <a:ext uri="{FF2B5EF4-FFF2-40B4-BE49-F238E27FC236}">
                <a16:creationId xmlns:a16="http://schemas.microsoft.com/office/drawing/2014/main" id="{22375945-444B-0788-C40A-4B6483437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667" y="2334684"/>
            <a:ext cx="0" cy="3911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5060" name="Line 5">
            <a:extLst>
              <a:ext uri="{FF2B5EF4-FFF2-40B4-BE49-F238E27FC236}">
                <a16:creationId xmlns:a16="http://schemas.microsoft.com/office/drawing/2014/main" id="{14636C44-D254-9F1A-9AFC-58AF3F4856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0667" y="6212417"/>
            <a:ext cx="39454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6C984C30-5059-DC26-4F35-EF1FEB1F3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2786" y="2468033"/>
            <a:ext cx="3456516" cy="3168651"/>
          </a:xfrm>
          <a:prstGeom prst="line">
            <a:avLst/>
          </a:prstGeom>
          <a:noFill/>
          <a:ln w="31750">
            <a:solidFill>
              <a:srgbClr val="FF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5062" name="Rectangle 12">
            <a:extLst>
              <a:ext uri="{FF2B5EF4-FFF2-40B4-BE49-F238E27FC236}">
                <a16:creationId xmlns:a16="http://schemas.microsoft.com/office/drawing/2014/main" id="{23FF4126-7774-6DDA-8503-BF59FD89C26F}"/>
              </a:ext>
            </a:extLst>
          </p:cNvPr>
          <p:cNvSpPr>
            <a:spLocks/>
          </p:cNvSpPr>
          <p:nvPr/>
        </p:nvSpPr>
        <p:spPr bwMode="auto">
          <a:xfrm>
            <a:off x="2584769" y="6204592"/>
            <a:ext cx="399148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baseline="-60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0</a:t>
            </a:r>
          </a:p>
        </p:txBody>
      </p:sp>
      <p:sp>
        <p:nvSpPr>
          <p:cNvPr id="45063" name="Rectangle 14">
            <a:extLst>
              <a:ext uri="{FF2B5EF4-FFF2-40B4-BE49-F238E27FC236}">
                <a16:creationId xmlns:a16="http://schemas.microsoft.com/office/drawing/2014/main" id="{4CC70AB5-2164-37DB-AA59-47933A717A4E}"/>
              </a:ext>
            </a:extLst>
          </p:cNvPr>
          <p:cNvSpPr>
            <a:spLocks/>
          </p:cNvSpPr>
          <p:nvPr/>
        </p:nvSpPr>
        <p:spPr bwMode="auto">
          <a:xfrm>
            <a:off x="4707467" y="6213059"/>
            <a:ext cx="1482778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(TMG)</a:t>
            </a:r>
          </a:p>
        </p:txBody>
      </p:sp>
      <p:sp>
        <p:nvSpPr>
          <p:cNvPr id="45064" name="Rectangle 15">
            <a:extLst>
              <a:ext uri="{FF2B5EF4-FFF2-40B4-BE49-F238E27FC236}">
                <a16:creationId xmlns:a16="http://schemas.microsoft.com/office/drawing/2014/main" id="{37F5615B-0FB4-BB24-B591-5A255F0C36A1}"/>
              </a:ext>
            </a:extLst>
          </p:cNvPr>
          <p:cNvSpPr>
            <a:spLocks/>
          </p:cNvSpPr>
          <p:nvPr/>
        </p:nvSpPr>
        <p:spPr bwMode="auto">
          <a:xfrm rot="16200000">
            <a:off x="-723295" y="3070867"/>
            <a:ext cx="2665794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>
              <a:spcBef>
                <a:spcPts val="2267"/>
              </a:spcBef>
            </a:pP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-GFP) </a:t>
            </a:r>
          </a:p>
        </p:txBody>
      </p:sp>
      <p:sp>
        <p:nvSpPr>
          <p:cNvPr id="45065" name="Line 6">
            <a:extLst>
              <a:ext uri="{FF2B5EF4-FFF2-40B4-BE49-F238E27FC236}">
                <a16:creationId xmlns:a16="http://schemas.microsoft.com/office/drawing/2014/main" id="{B0F3B720-00F6-9179-AD17-E15EF6F4A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2786" y="2277536"/>
            <a:ext cx="2976033" cy="2783417"/>
          </a:xfrm>
          <a:prstGeom prst="line">
            <a:avLst/>
          </a:prstGeom>
          <a:noFill/>
          <a:ln w="31750">
            <a:solidFill>
              <a:srgbClr val="FF66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cxnSp>
        <p:nvCxnSpPr>
          <p:cNvPr id="45066" name="直線矢印コネクタ 21">
            <a:extLst>
              <a:ext uri="{FF2B5EF4-FFF2-40B4-BE49-F238E27FC236}">
                <a16:creationId xmlns:a16="http://schemas.microsoft.com/office/drawing/2014/main" id="{9A356AFF-46D3-2CE5-A6FA-0540E07C28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00153" y="4580469"/>
            <a:ext cx="190500" cy="673100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直線矢印コネクタ 30">
            <a:extLst>
              <a:ext uri="{FF2B5EF4-FFF2-40B4-BE49-F238E27FC236}">
                <a16:creationId xmlns:a16="http://schemas.microsoft.com/office/drawing/2014/main" id="{D0724137-AFBD-1E11-6076-B658744CF9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583269" y="4773084"/>
            <a:ext cx="192617" cy="575733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A77CCFE8-7B22-5DA7-1F28-285563E4734F}"/>
              </a:ext>
            </a:extLst>
          </p:cNvPr>
          <p:cNvSpPr/>
          <p:nvPr/>
        </p:nvSpPr>
        <p:spPr bwMode="auto">
          <a:xfrm>
            <a:off x="1115484" y="2705102"/>
            <a:ext cx="3511549" cy="3511551"/>
          </a:xfrm>
          <a:custGeom>
            <a:avLst/>
            <a:gdLst>
              <a:gd name="connsiteX0" fmla="*/ 0 w 2633031"/>
              <a:gd name="connsiteY0" fmla="*/ 2633032 h 2633032"/>
              <a:gd name="connsiteX1" fmla="*/ 418641 w 2633031"/>
              <a:gd name="connsiteY1" fmla="*/ 1344058 h 2633032"/>
              <a:gd name="connsiteX2" fmla="*/ 1134737 w 2633031"/>
              <a:gd name="connsiteY2" fmla="*/ 264405 h 2633032"/>
              <a:gd name="connsiteX3" fmla="*/ 2633031 w 2633031"/>
              <a:gd name="connsiteY3" fmla="*/ 0 h 263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3031" h="2633032">
                <a:moveTo>
                  <a:pt x="0" y="2633032"/>
                </a:moveTo>
                <a:cubicBezTo>
                  <a:pt x="114759" y="2185930"/>
                  <a:pt x="229518" y="1738829"/>
                  <a:pt x="418641" y="1344058"/>
                </a:cubicBezTo>
                <a:cubicBezTo>
                  <a:pt x="607764" y="949287"/>
                  <a:pt x="765672" y="488415"/>
                  <a:pt x="1134737" y="264405"/>
                </a:cubicBezTo>
                <a:cubicBezTo>
                  <a:pt x="1503802" y="40395"/>
                  <a:pt x="2068416" y="20197"/>
                  <a:pt x="2633031" y="0"/>
                </a:cubicBezTo>
              </a:path>
            </a:pathLst>
          </a:custGeom>
          <a:noFill/>
          <a:ln w="317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ja-JP" altLang="en-US" sz="2400">
              <a:latin typeface="Helvetica Neue Light" panose="02000403000000020004" pitchFamily="2" charset="0"/>
              <a:ea typeface="ヒラギノ角ゴ ProN W3" charset="0"/>
              <a:sym typeface="Gill Sans" charset="0"/>
            </a:endParaRPr>
          </a:p>
        </p:txBody>
      </p:sp>
      <p:sp>
        <p:nvSpPr>
          <p:cNvPr id="45069" name="Oval 9">
            <a:extLst>
              <a:ext uri="{FF2B5EF4-FFF2-40B4-BE49-F238E27FC236}">
                <a16:creationId xmlns:a16="http://schemas.microsoft.com/office/drawing/2014/main" id="{01F791B7-F999-31CC-8DD4-7E433E52C9F9}"/>
              </a:ext>
            </a:extLst>
          </p:cNvPr>
          <p:cNvSpPr>
            <a:spLocks/>
          </p:cNvSpPr>
          <p:nvPr/>
        </p:nvSpPr>
        <p:spPr bwMode="auto">
          <a:xfrm>
            <a:off x="4176184" y="2660651"/>
            <a:ext cx="192616" cy="1926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5070" name="Oval 8">
            <a:extLst>
              <a:ext uri="{FF2B5EF4-FFF2-40B4-BE49-F238E27FC236}">
                <a16:creationId xmlns:a16="http://schemas.microsoft.com/office/drawing/2014/main" id="{2B2DB960-5766-4938-5A8B-E05B0FAC14CB}"/>
              </a:ext>
            </a:extLst>
          </p:cNvPr>
          <p:cNvSpPr>
            <a:spLocks/>
          </p:cNvSpPr>
          <p:nvPr/>
        </p:nvSpPr>
        <p:spPr bwMode="auto">
          <a:xfrm>
            <a:off x="1200151" y="5348817"/>
            <a:ext cx="192616" cy="192616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5071" name="Oval 8">
            <a:extLst>
              <a:ext uri="{FF2B5EF4-FFF2-40B4-BE49-F238E27FC236}">
                <a16:creationId xmlns:a16="http://schemas.microsoft.com/office/drawing/2014/main" id="{794B361F-75F7-9D1D-7B30-DF4836A8888D}"/>
              </a:ext>
            </a:extLst>
          </p:cNvPr>
          <p:cNvSpPr>
            <a:spLocks/>
          </p:cNvSpPr>
          <p:nvPr/>
        </p:nvSpPr>
        <p:spPr bwMode="auto">
          <a:xfrm>
            <a:off x="1583269" y="4389969"/>
            <a:ext cx="192617" cy="192617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5072" name="Oval 9">
            <a:extLst>
              <a:ext uri="{FF2B5EF4-FFF2-40B4-BE49-F238E27FC236}">
                <a16:creationId xmlns:a16="http://schemas.microsoft.com/office/drawing/2014/main" id="{D4E2F72E-42F5-CDDC-112B-338E6B8C1CF9}"/>
              </a:ext>
            </a:extLst>
          </p:cNvPr>
          <p:cNvSpPr>
            <a:spLocks/>
          </p:cNvSpPr>
          <p:nvPr/>
        </p:nvSpPr>
        <p:spPr bwMode="auto">
          <a:xfrm>
            <a:off x="3407836" y="2755902"/>
            <a:ext cx="192617" cy="1926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5073" name="Line 6">
            <a:extLst>
              <a:ext uri="{FF2B5EF4-FFF2-40B4-BE49-F238E27FC236}">
                <a16:creationId xmlns:a16="http://schemas.microsoft.com/office/drawing/2014/main" id="{206EE673-76B7-BB7E-BE64-30A566059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2786" y="1797051"/>
            <a:ext cx="2976033" cy="2783416"/>
          </a:xfrm>
          <a:prstGeom prst="line">
            <a:avLst/>
          </a:prstGeom>
          <a:noFill/>
          <a:ln w="31750">
            <a:solidFill>
              <a:srgbClr val="FF66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45074" name="Oval 8">
            <a:extLst>
              <a:ext uri="{FF2B5EF4-FFF2-40B4-BE49-F238E27FC236}">
                <a16:creationId xmlns:a16="http://schemas.microsoft.com/office/drawing/2014/main" id="{22ED7EE2-9884-C218-358F-02B02A6B8DB4}"/>
              </a:ext>
            </a:extLst>
          </p:cNvPr>
          <p:cNvSpPr>
            <a:spLocks/>
          </p:cNvSpPr>
          <p:nvPr/>
        </p:nvSpPr>
        <p:spPr bwMode="auto">
          <a:xfrm>
            <a:off x="1968502" y="3621617"/>
            <a:ext cx="192617" cy="192616"/>
          </a:xfrm>
          <a:prstGeom prst="ellipse">
            <a:avLst/>
          </a:prstGeom>
          <a:solidFill>
            <a:srgbClr val="0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45075" name="Oval 9">
            <a:extLst>
              <a:ext uri="{FF2B5EF4-FFF2-40B4-BE49-F238E27FC236}">
                <a16:creationId xmlns:a16="http://schemas.microsoft.com/office/drawing/2014/main" id="{F67DA749-BE43-C59C-A621-A24DCC63B6B4}"/>
              </a:ext>
            </a:extLst>
          </p:cNvPr>
          <p:cNvSpPr>
            <a:spLocks/>
          </p:cNvSpPr>
          <p:nvPr/>
        </p:nvSpPr>
        <p:spPr bwMode="auto">
          <a:xfrm>
            <a:off x="2734736" y="2853269"/>
            <a:ext cx="192617" cy="1926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cxnSp>
        <p:nvCxnSpPr>
          <p:cNvPr id="45076" name="直線矢印コネクタ 34">
            <a:extLst>
              <a:ext uri="{FF2B5EF4-FFF2-40B4-BE49-F238E27FC236}">
                <a16:creationId xmlns:a16="http://schemas.microsoft.com/office/drawing/2014/main" id="{E6887C2D-B66C-B433-1B25-E58008DFB3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88017" y="3621619"/>
            <a:ext cx="287867" cy="670983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直線矢印コネクタ 35">
            <a:extLst>
              <a:ext uri="{FF2B5EF4-FFF2-40B4-BE49-F238E27FC236}">
                <a16:creationId xmlns:a16="http://schemas.microsoft.com/office/drawing/2014/main" id="{7B00B4BA-853B-6463-1C98-930C0355477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68500" y="3812120"/>
            <a:ext cx="287867" cy="577849"/>
          </a:xfrm>
          <a:prstGeom prst="straightConnector1">
            <a:avLst/>
          </a:prstGeom>
          <a:noFill/>
          <a:ln w="317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8447EA2E-4970-D381-4BC4-7F6D8A22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20" y="1447969"/>
            <a:ext cx="6397753" cy="47983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>
            <a:extLst>
              <a:ext uri="{FF2B5EF4-FFF2-40B4-BE49-F238E27FC236}">
                <a16:creationId xmlns:a16="http://schemas.microsoft.com/office/drawing/2014/main" id="{5CD035CE-0B39-E4AA-22EB-2FB69D65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46083" name="コンテンツ プレースホルダ 2">
            <a:extLst>
              <a:ext uri="{FF2B5EF4-FFF2-40B4-BE49-F238E27FC236}">
                <a16:creationId xmlns:a16="http://schemas.microsoft.com/office/drawing/2014/main" id="{40A7E1E0-9B12-11E7-D61A-60B53351F1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10972800" cy="4525963"/>
          </a:xfrm>
        </p:spPr>
        <p:txBody>
          <a:bodyPr/>
          <a:lstStyle/>
          <a:p>
            <a:pPr marL="1185304">
              <a:buSzPct val="125000"/>
              <a:buFont typeface="Gill Sans" panose="020B0502020104020203" pitchFamily="34" charset="-79"/>
              <a:buAutoNum type="arabicPeriod"/>
            </a:pPr>
            <a:r>
              <a:rPr lang="en-US" altLang="ja-JP" sz="2667" dirty="0" err="1"/>
              <a:t>Ozbudak</a:t>
            </a:r>
            <a:r>
              <a:rPr lang="ja-JP" altLang="en-US" sz="2667"/>
              <a:t>モデルはヒステリシスを再現する</a:t>
            </a:r>
            <a:endParaRPr lang="en-US" altLang="ja-JP" sz="2667" dirty="0"/>
          </a:p>
          <a:p>
            <a:pPr marL="1777956" lvl="1">
              <a:buSzPct val="125000"/>
            </a:pPr>
            <a:r>
              <a:rPr lang="ja-JP" altLang="en-US"/>
              <a:t>大腸菌は糖の濃度を記憶する</a:t>
            </a:r>
            <a:endParaRPr lang="en-US" altLang="ja-JP" dirty="0"/>
          </a:p>
          <a:p>
            <a:pPr marL="1185304">
              <a:buSzPct val="125000"/>
              <a:buFont typeface="Gill Sans" panose="020B0502020104020203" pitchFamily="34" charset="-79"/>
              <a:buAutoNum type="arabicPeriod"/>
            </a:pPr>
            <a:endParaRPr lang="en-US" altLang="ja-JP" sz="2667" dirty="0"/>
          </a:p>
          <a:p>
            <a:pPr marL="1185304">
              <a:buSzPct val="125000"/>
              <a:buFont typeface="Gill Sans" panose="020B0502020104020203" pitchFamily="34" charset="-79"/>
              <a:buAutoNum type="arabicPeriod"/>
            </a:pPr>
            <a:r>
              <a:rPr lang="ja-JP" altLang="en-US" sz="2667"/>
              <a:t>ヒステリシスには次の</a:t>
            </a:r>
            <a:r>
              <a:rPr lang="en-US" altLang="ja-JP" sz="2667" dirty="0"/>
              <a:t>2</a:t>
            </a:r>
            <a:r>
              <a:rPr lang="ja-JP" altLang="en-US" sz="2667"/>
              <a:t>つの要素が必要である</a:t>
            </a:r>
            <a:endParaRPr lang="en-US" altLang="ja-JP" sz="2667" dirty="0"/>
          </a:p>
          <a:p>
            <a:pPr marL="1777956" lvl="1">
              <a:buSzPct val="125000"/>
            </a:pPr>
            <a:r>
              <a:rPr lang="ja-JP" altLang="en-US"/>
              <a:t>ポジティブ・フィードバック</a:t>
            </a:r>
            <a:endParaRPr lang="en-US" altLang="ja-JP" dirty="0"/>
          </a:p>
          <a:p>
            <a:pPr marL="1777956" lvl="1">
              <a:buSzPct val="125000"/>
            </a:pPr>
            <a:r>
              <a:rPr lang="ja-JP" altLang="en-US"/>
              <a:t>協同性</a:t>
            </a:r>
            <a:endParaRPr lang="en-US" altLang="ja-JP" dirty="0"/>
          </a:p>
          <a:p>
            <a:pPr marL="1185304">
              <a:buSzPct val="125000"/>
              <a:buNone/>
            </a:pPr>
            <a:endParaRPr lang="en-US" altLang="ja-JP" sz="2667" dirty="0"/>
          </a:p>
          <a:p>
            <a:pPr marL="1185304">
              <a:buSzPct val="125000"/>
              <a:buFont typeface="Gill Sans" panose="020B0502020104020203" pitchFamily="34" charset="-79"/>
              <a:buAutoNum type="arabicPeriod" startAt="3"/>
            </a:pPr>
            <a:r>
              <a:rPr lang="ja-JP" altLang="en-US" sz="2667"/>
              <a:t>ヒステリシスが起きる理由は力学系の言葉で説明できる</a:t>
            </a:r>
            <a:endParaRPr lang="en-US" altLang="ja-JP" sz="26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">
            <a:extLst>
              <a:ext uri="{FF2B5EF4-FFF2-40B4-BE49-F238E27FC236}">
                <a16:creationId xmlns:a16="http://schemas.microsoft.com/office/drawing/2014/main" id="{35664095-3C6F-9A82-0DBA-8586CBD8C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Ozbudak</a:t>
            </a:r>
            <a:r>
              <a:rPr lang="ja-JP" altLang="en-US">
                <a:latin typeface="Helvetica Neue Light" panose="02000403000000020004" pitchFamily="2" charset="0"/>
              </a:rPr>
              <a:t>モデルの変数と定数の意味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AF7F7B9-0A90-184D-F4A9-BF783878CF2F}"/>
              </a:ext>
            </a:extLst>
          </p:cNvPr>
          <p:cNvSpPr>
            <a:spLocks/>
          </p:cNvSpPr>
          <p:nvPr/>
        </p:nvSpPr>
        <p:spPr bwMode="auto">
          <a:xfrm>
            <a:off x="1319554" y="5156701"/>
            <a:ext cx="3115733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l"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x: 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TMG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in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y: 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-GFP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2C935D1-7E00-6F6D-43C7-19708EBDEA6E}"/>
              </a:ext>
            </a:extLst>
          </p:cNvPr>
          <p:cNvSpPr>
            <a:spLocks/>
          </p:cNvSpPr>
          <p:nvPr/>
        </p:nvSpPr>
        <p:spPr bwMode="auto">
          <a:xfrm>
            <a:off x="5809192" y="5096794"/>
            <a:ext cx="4841466" cy="1358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l" eaLnBrk="1" hangingPunct="1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α: TMG</a:t>
            </a:r>
            <a:r>
              <a:rPr lang="ja-JP" altLang="en-US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取り込み</a:t>
            </a: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ea typeface="Hiragino Kaku Gothic ProN W3" panose="020B0300000000000000" pitchFamily="34" charset="-128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l" eaLnBrk="1" hangingPunct="1"/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β: </a:t>
            </a:r>
            <a:r>
              <a:rPr lang="en-US" altLang="ja-JP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LacY</a:t>
            </a:r>
            <a:r>
              <a:rPr lang="ja-JP" altLang="en-US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による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TMG</a:t>
            </a:r>
            <a:r>
              <a:rPr lang="ja-JP" altLang="en-US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取り込み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ja-JP" dirty="0">
                <a:solidFill>
                  <a:schemeClr val="tx1"/>
                </a:solidFill>
                <a:latin typeface="Symbol" pitchFamily="2" charset="2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r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: </a:t>
            </a:r>
            <a:r>
              <a:rPr lang="en-US" altLang="ja-JP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LacI</a:t>
            </a:r>
            <a:r>
              <a:rPr lang="en-US" altLang="ja-JP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ja-JP" altLang="en-US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による抑制の強さ</a:t>
            </a: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ea typeface="Hiragino Kaku Gothic ProN W3" panose="020B0300000000000000" pitchFamily="34" charset="-128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5E20882-1C7C-22A6-C336-B7CE5AC6AF9B}"/>
              </a:ext>
            </a:extLst>
          </p:cNvPr>
          <p:cNvSpPr>
            <a:spLocks/>
          </p:cNvSpPr>
          <p:nvPr/>
        </p:nvSpPr>
        <p:spPr bwMode="auto">
          <a:xfrm>
            <a:off x="1965931" y="4522341"/>
            <a:ext cx="95859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変数</a:t>
            </a:r>
            <a:endParaRPr lang="en-US" altLang="ja-JP" sz="3733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20D04FE-4A1F-607D-9E6E-04E04CE0E921}"/>
              </a:ext>
            </a:extLst>
          </p:cNvPr>
          <p:cNvSpPr>
            <a:spLocks/>
          </p:cNvSpPr>
          <p:nvPr/>
        </p:nvSpPr>
        <p:spPr bwMode="auto">
          <a:xfrm>
            <a:off x="7642353" y="4472682"/>
            <a:ext cx="958596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定数</a:t>
            </a:r>
            <a:endParaRPr lang="en-US" altLang="ja-JP" sz="3733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3731D78B-8453-6E27-D243-D63CEE63C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6167" y="1310219"/>
          <a:ext cx="5226051" cy="269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3731D78B-8453-6E27-D243-D63CEE63C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167" y="1310219"/>
                        <a:ext cx="5226051" cy="269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7244-8155-8038-E436-33C41A761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">
            <a:extLst>
              <a:ext uri="{FF2B5EF4-FFF2-40B4-BE49-F238E27FC236}">
                <a16:creationId xmlns:a16="http://schemas.microsoft.com/office/drawing/2014/main" id="{0728163D-FBB4-2CA5-9384-26F70647B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Hiragino Kaku Gothic ProN W3" panose="020B0300000000000000" pitchFamily="34" charset="-128"/>
              </a:rPr>
              <a:t>微分方程式と生化学反応系の対応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C2E0800A-FE6A-90B0-012E-4FC47FC19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329713"/>
              </p:ext>
            </p:extLst>
          </p:nvPr>
        </p:nvGraphicFramePr>
        <p:xfrm>
          <a:off x="827235" y="2231473"/>
          <a:ext cx="4010703" cy="20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EFB8EBB0-66A1-81B8-8BA3-7807F9085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35" y="2231473"/>
                        <a:ext cx="4010703" cy="2067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Oval 26">
            <a:extLst>
              <a:ext uri="{FF2B5EF4-FFF2-40B4-BE49-F238E27FC236}">
                <a16:creationId xmlns:a16="http://schemas.microsoft.com/office/drawing/2014/main" id="{25BED902-1B7B-AB99-CC90-100F09412282}"/>
              </a:ext>
            </a:extLst>
          </p:cNvPr>
          <p:cNvSpPr>
            <a:spLocks/>
          </p:cNvSpPr>
          <p:nvPr/>
        </p:nvSpPr>
        <p:spPr bwMode="auto">
          <a:xfrm>
            <a:off x="6302344" y="1351036"/>
            <a:ext cx="2718455" cy="1106232"/>
          </a:xfrm>
          <a:prstGeom prst="ellipse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49" name="Oval 27">
            <a:extLst>
              <a:ext uri="{FF2B5EF4-FFF2-40B4-BE49-F238E27FC236}">
                <a16:creationId xmlns:a16="http://schemas.microsoft.com/office/drawing/2014/main" id="{EAF6E77A-42CB-EEBC-6CC6-29764C39F776}"/>
              </a:ext>
            </a:extLst>
          </p:cNvPr>
          <p:cNvSpPr>
            <a:spLocks/>
          </p:cNvSpPr>
          <p:nvPr/>
        </p:nvSpPr>
        <p:spPr bwMode="auto">
          <a:xfrm>
            <a:off x="2921119" y="2457266"/>
            <a:ext cx="1104608" cy="662765"/>
          </a:xfrm>
          <a:prstGeom prst="ellipse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50" name="Freeform 28">
            <a:extLst>
              <a:ext uri="{FF2B5EF4-FFF2-40B4-BE49-F238E27FC236}">
                <a16:creationId xmlns:a16="http://schemas.microsoft.com/office/drawing/2014/main" id="{27152BE6-D924-498B-7773-2EE805D8E959}"/>
              </a:ext>
            </a:extLst>
          </p:cNvPr>
          <p:cNvSpPr>
            <a:spLocks/>
          </p:cNvSpPr>
          <p:nvPr/>
        </p:nvSpPr>
        <p:spPr bwMode="auto">
          <a:xfrm>
            <a:off x="3583884" y="1810748"/>
            <a:ext cx="2718456" cy="66276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0"/>
                </a:moveTo>
                <a:cubicBezTo>
                  <a:pt x="21600" y="0"/>
                  <a:pt x="10068" y="8408"/>
                  <a:pt x="0" y="21600"/>
                </a:cubicBezTo>
              </a:path>
            </a:pathLst>
          </a:custGeom>
          <a:noFill/>
          <a:ln w="38100" cap="flat">
            <a:solidFill>
              <a:srgbClr val="008000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51" name="Oval 23">
            <a:extLst>
              <a:ext uri="{FF2B5EF4-FFF2-40B4-BE49-F238E27FC236}">
                <a16:creationId xmlns:a16="http://schemas.microsoft.com/office/drawing/2014/main" id="{C50567A9-C41F-ED9B-8136-F2DDC5F72E7A}"/>
              </a:ext>
            </a:extLst>
          </p:cNvPr>
          <p:cNvSpPr>
            <a:spLocks/>
          </p:cNvSpPr>
          <p:nvPr/>
        </p:nvSpPr>
        <p:spPr bwMode="auto">
          <a:xfrm>
            <a:off x="2627097" y="3193131"/>
            <a:ext cx="514943" cy="472707"/>
          </a:xfrm>
          <a:prstGeom prst="ellipse">
            <a:avLst/>
          </a:prstGeom>
          <a:noFill/>
          <a:ln w="25400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53" name="Oval 21">
            <a:extLst>
              <a:ext uri="{FF2B5EF4-FFF2-40B4-BE49-F238E27FC236}">
                <a16:creationId xmlns:a16="http://schemas.microsoft.com/office/drawing/2014/main" id="{3D3B6A75-6F0D-B30D-450E-09808D53F657}"/>
              </a:ext>
            </a:extLst>
          </p:cNvPr>
          <p:cNvSpPr>
            <a:spLocks/>
          </p:cNvSpPr>
          <p:nvPr/>
        </p:nvSpPr>
        <p:spPr bwMode="auto">
          <a:xfrm>
            <a:off x="4027352" y="2457266"/>
            <a:ext cx="810588" cy="662765"/>
          </a:xfrm>
          <a:prstGeom prst="ellipse">
            <a:avLst/>
          </a:prstGeom>
          <a:noFill/>
          <a:ln w="25400">
            <a:solidFill>
              <a:srgbClr val="FF66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54" name="Freeform 22">
            <a:extLst>
              <a:ext uri="{FF2B5EF4-FFF2-40B4-BE49-F238E27FC236}">
                <a16:creationId xmlns:a16="http://schemas.microsoft.com/office/drawing/2014/main" id="{0EAC3574-B7E0-B092-5979-363FADA4283F}"/>
              </a:ext>
            </a:extLst>
          </p:cNvPr>
          <p:cNvSpPr>
            <a:spLocks/>
          </p:cNvSpPr>
          <p:nvPr/>
        </p:nvSpPr>
        <p:spPr bwMode="auto">
          <a:xfrm>
            <a:off x="4837939" y="2741541"/>
            <a:ext cx="2607998" cy="45719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0968" y="2304"/>
                  <a:pt x="0" y="0"/>
                </a:cubicBezTo>
              </a:path>
            </a:pathLst>
          </a:custGeom>
          <a:noFill/>
          <a:ln w="38100" cap="flat">
            <a:solidFill>
              <a:srgbClr val="FF6666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55" name="Freeform 23">
            <a:extLst>
              <a:ext uri="{FF2B5EF4-FFF2-40B4-BE49-F238E27FC236}">
                <a16:creationId xmlns:a16="http://schemas.microsoft.com/office/drawing/2014/main" id="{26611D79-F71B-856E-660B-AF3091F3F10C}"/>
              </a:ext>
            </a:extLst>
          </p:cNvPr>
          <p:cNvSpPr>
            <a:spLocks/>
          </p:cNvSpPr>
          <p:nvPr/>
        </p:nvSpPr>
        <p:spPr bwMode="auto">
          <a:xfrm>
            <a:off x="7497921" y="2489757"/>
            <a:ext cx="4000948" cy="2292062"/>
          </a:xfrm>
          <a:custGeom>
            <a:avLst/>
            <a:gdLst>
              <a:gd name="T0" fmla="*/ 0 w 19130"/>
              <a:gd name="T1" fmla="*/ 2147483647 h 16080"/>
              <a:gd name="T2" fmla="*/ 2147483647 w 19130"/>
              <a:gd name="T3" fmla="*/ 2147483647 h 16080"/>
              <a:gd name="T4" fmla="*/ 2147483647 w 19130"/>
              <a:gd name="T5" fmla="*/ 2147483647 h 16080"/>
              <a:gd name="T6" fmla="*/ 2147483647 w 19130"/>
              <a:gd name="T7" fmla="*/ 2147483647 h 16080"/>
              <a:gd name="T8" fmla="*/ 2147483647 w 19130"/>
              <a:gd name="T9" fmla="*/ 2147483647 h 16080"/>
              <a:gd name="T10" fmla="*/ 2147483647 w 19130"/>
              <a:gd name="T11" fmla="*/ 2147483647 h 16080"/>
              <a:gd name="T12" fmla="*/ 0 w 19130"/>
              <a:gd name="T13" fmla="*/ 2147483647 h 16080"/>
              <a:gd name="T14" fmla="*/ 0 w 19130"/>
              <a:gd name="T15" fmla="*/ 2147483647 h 160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130"/>
              <a:gd name="T25" fmla="*/ 0 h 16080"/>
              <a:gd name="T26" fmla="*/ 19130 w 19130"/>
              <a:gd name="T27" fmla="*/ 16080 h 160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130" h="16080">
                <a:moveTo>
                  <a:pt x="0" y="2047"/>
                </a:moveTo>
                <a:cubicBezTo>
                  <a:pt x="0" y="2047"/>
                  <a:pt x="395" y="4781"/>
                  <a:pt x="3556" y="5145"/>
                </a:cubicBezTo>
                <a:cubicBezTo>
                  <a:pt x="6717" y="5510"/>
                  <a:pt x="6915" y="8335"/>
                  <a:pt x="6915" y="8335"/>
                </a:cubicBezTo>
                <a:cubicBezTo>
                  <a:pt x="6915" y="8335"/>
                  <a:pt x="5729" y="13074"/>
                  <a:pt x="7902" y="14442"/>
                </a:cubicBezTo>
                <a:cubicBezTo>
                  <a:pt x="10076" y="15809"/>
                  <a:pt x="14620" y="17358"/>
                  <a:pt x="18110" y="14350"/>
                </a:cubicBezTo>
                <a:cubicBezTo>
                  <a:pt x="21600" y="11343"/>
                  <a:pt x="15015" y="5966"/>
                  <a:pt x="15015" y="5966"/>
                </a:cubicBezTo>
                <a:cubicBezTo>
                  <a:pt x="15015" y="5966"/>
                  <a:pt x="1251" y="-4242"/>
                  <a:pt x="0" y="2047"/>
                </a:cubicBezTo>
                <a:close/>
                <a:moveTo>
                  <a:pt x="0" y="2047"/>
                </a:moveTo>
              </a:path>
            </a:pathLst>
          </a:custGeom>
          <a:noFill/>
          <a:ln w="38100" cap="flat">
            <a:solidFill>
              <a:srgbClr val="FF666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56" name="Rectangle 21">
            <a:extLst>
              <a:ext uri="{FF2B5EF4-FFF2-40B4-BE49-F238E27FC236}">
                <a16:creationId xmlns:a16="http://schemas.microsoft.com/office/drawing/2014/main" id="{6C5876D4-108E-4484-5BD6-CB11DA44BFEE}"/>
              </a:ext>
            </a:extLst>
          </p:cNvPr>
          <p:cNvSpPr>
            <a:spLocks/>
          </p:cNvSpPr>
          <p:nvPr/>
        </p:nvSpPr>
        <p:spPr bwMode="auto">
          <a:xfrm>
            <a:off x="2331452" y="2530366"/>
            <a:ext cx="584793" cy="545806"/>
          </a:xfrm>
          <a:prstGeom prst="rect">
            <a:avLst/>
          </a:prstGeom>
          <a:noFill/>
          <a:ln w="38100">
            <a:solidFill>
              <a:srgbClr val="008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57" name="Rectangle 22">
            <a:extLst>
              <a:ext uri="{FF2B5EF4-FFF2-40B4-BE49-F238E27FC236}">
                <a16:creationId xmlns:a16="http://schemas.microsoft.com/office/drawing/2014/main" id="{AFECF219-268F-7A07-C263-86DD135DE901}"/>
              </a:ext>
            </a:extLst>
          </p:cNvPr>
          <p:cNvSpPr>
            <a:spLocks/>
          </p:cNvSpPr>
          <p:nvPr/>
        </p:nvSpPr>
        <p:spPr bwMode="auto">
          <a:xfrm>
            <a:off x="3437687" y="3414053"/>
            <a:ext cx="657891" cy="545806"/>
          </a:xfrm>
          <a:prstGeom prst="rect">
            <a:avLst/>
          </a:prstGeom>
          <a:noFill/>
          <a:ln w="38100">
            <a:solidFill>
              <a:srgbClr val="008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58" name="Rectangle 23">
            <a:extLst>
              <a:ext uri="{FF2B5EF4-FFF2-40B4-BE49-F238E27FC236}">
                <a16:creationId xmlns:a16="http://schemas.microsoft.com/office/drawing/2014/main" id="{E7B146C6-C082-A15F-9975-852C6A91A4EC}"/>
              </a:ext>
            </a:extLst>
          </p:cNvPr>
          <p:cNvSpPr>
            <a:spLocks/>
          </p:cNvSpPr>
          <p:nvPr/>
        </p:nvSpPr>
        <p:spPr bwMode="auto">
          <a:xfrm>
            <a:off x="1099469" y="1418328"/>
            <a:ext cx="1969473" cy="492443"/>
          </a:xfrm>
          <a:prstGeom prst="rect">
            <a:avLst/>
          </a:prstGeom>
          <a:noFill/>
          <a:ln w="38100">
            <a:solidFill>
              <a:srgbClr val="008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3200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ja-JP" altLang="en-US" sz="3200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の分解</a:t>
            </a:r>
          </a:p>
        </p:txBody>
      </p:sp>
      <p:sp>
        <p:nvSpPr>
          <p:cNvPr id="6159" name="Freeform 24">
            <a:extLst>
              <a:ext uri="{FF2B5EF4-FFF2-40B4-BE49-F238E27FC236}">
                <a16:creationId xmlns:a16="http://schemas.microsoft.com/office/drawing/2014/main" id="{6865B6E4-DC31-1843-0A20-30B3B1328760}"/>
              </a:ext>
            </a:extLst>
          </p:cNvPr>
          <p:cNvSpPr>
            <a:spLocks/>
          </p:cNvSpPr>
          <p:nvPr/>
        </p:nvSpPr>
        <p:spPr bwMode="auto">
          <a:xfrm>
            <a:off x="2037433" y="1940701"/>
            <a:ext cx="294020" cy="737489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0" y="0"/>
                  <a:pt x="0" y="15347"/>
                  <a:pt x="21600" y="21600"/>
                </a:cubicBezTo>
              </a:path>
            </a:pathLst>
          </a:custGeom>
          <a:noFill/>
          <a:ln w="38100" cap="flat">
            <a:solidFill>
              <a:srgbClr val="0080FF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60" name="Freeform 25">
            <a:extLst>
              <a:ext uri="{FF2B5EF4-FFF2-40B4-BE49-F238E27FC236}">
                <a16:creationId xmlns:a16="http://schemas.microsoft.com/office/drawing/2014/main" id="{96CB187D-0249-C225-FBE4-C040001F8514}"/>
              </a:ext>
            </a:extLst>
          </p:cNvPr>
          <p:cNvSpPr>
            <a:spLocks/>
          </p:cNvSpPr>
          <p:nvPr/>
        </p:nvSpPr>
        <p:spPr bwMode="auto">
          <a:xfrm>
            <a:off x="1668687" y="1950448"/>
            <a:ext cx="1768998" cy="1759252"/>
          </a:xfrm>
          <a:custGeom>
            <a:avLst/>
            <a:gdLst>
              <a:gd name="T0" fmla="*/ 0 w 21600"/>
              <a:gd name="T1" fmla="*/ 0 h 19484"/>
              <a:gd name="T2" fmla="*/ 2147483647 w 21600"/>
              <a:gd name="T3" fmla="*/ 2147483647 h 19484"/>
              <a:gd name="T4" fmla="*/ 0 60000 65536"/>
              <a:gd name="T5" fmla="*/ 0 60000 65536"/>
              <a:gd name="T6" fmla="*/ 0 w 21600"/>
              <a:gd name="T7" fmla="*/ 0 h 19484"/>
              <a:gd name="T8" fmla="*/ 21600 w 21600"/>
              <a:gd name="T9" fmla="*/ 19484 h 194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9484">
                <a:moveTo>
                  <a:pt x="0" y="0"/>
                </a:moveTo>
                <a:cubicBezTo>
                  <a:pt x="0" y="0"/>
                  <a:pt x="4263" y="21600"/>
                  <a:pt x="21600" y="19315"/>
                </a:cubicBezTo>
              </a:path>
            </a:pathLst>
          </a:custGeom>
          <a:noFill/>
          <a:ln w="38100" cap="flat">
            <a:solidFill>
              <a:srgbClr val="0080FF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61" name="Rectangle 2">
            <a:extLst>
              <a:ext uri="{FF2B5EF4-FFF2-40B4-BE49-F238E27FC236}">
                <a16:creationId xmlns:a16="http://schemas.microsoft.com/office/drawing/2014/main" id="{3A59EF1D-3F6E-225C-4276-7158F51C0958}"/>
              </a:ext>
            </a:extLst>
          </p:cNvPr>
          <p:cNvSpPr>
            <a:spLocks/>
          </p:cNvSpPr>
          <p:nvPr/>
        </p:nvSpPr>
        <p:spPr bwMode="auto">
          <a:xfrm>
            <a:off x="6396559" y="1624235"/>
            <a:ext cx="2675412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(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3733" baseline="-6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</a:rPr>
              <a:t>ou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  <a:endParaRPr lang="en-US" altLang="ja-JP" sz="3733" baseline="-6000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62" name="Rectangle 3">
            <a:extLst>
              <a:ext uri="{FF2B5EF4-FFF2-40B4-BE49-F238E27FC236}">
                <a16:creationId xmlns:a16="http://schemas.microsoft.com/office/drawing/2014/main" id="{C98E9FA0-99D7-0C25-7967-D12AA0740339}"/>
              </a:ext>
            </a:extLst>
          </p:cNvPr>
          <p:cNvSpPr>
            <a:spLocks/>
          </p:cNvSpPr>
          <p:nvPr/>
        </p:nvSpPr>
        <p:spPr bwMode="auto">
          <a:xfrm>
            <a:off x="6866445" y="3300640"/>
            <a:ext cx="1801775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TMG</a:t>
            </a:r>
            <a:r>
              <a:rPr lang="en-US" altLang="ja-JP" sz="3733" baseline="-6000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in</a:t>
            </a:r>
            <a:r>
              <a:rPr lang="en-US" altLang="ja-JP" sz="3733" baseline="-60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x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6163" name="Rectangle 4">
            <a:extLst>
              <a:ext uri="{FF2B5EF4-FFF2-40B4-BE49-F238E27FC236}">
                <a16:creationId xmlns:a16="http://schemas.microsoft.com/office/drawing/2014/main" id="{8CCCD99D-F060-1410-9FDE-09B7DAC4B042}"/>
              </a:ext>
            </a:extLst>
          </p:cNvPr>
          <p:cNvSpPr>
            <a:spLocks/>
          </p:cNvSpPr>
          <p:nvPr/>
        </p:nvSpPr>
        <p:spPr bwMode="auto">
          <a:xfrm>
            <a:off x="7167743" y="4509211"/>
            <a:ext cx="859210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LacI</a:t>
            </a:r>
            <a:endParaRPr lang="en-US" altLang="ja-JP" sz="3733" dirty="0">
              <a:solidFill>
                <a:schemeClr val="tx1"/>
              </a:solidFill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64" name="Rectangle 5">
            <a:extLst>
              <a:ext uri="{FF2B5EF4-FFF2-40B4-BE49-F238E27FC236}">
                <a16:creationId xmlns:a16="http://schemas.microsoft.com/office/drawing/2014/main" id="{045B6C1E-FE43-C01B-68D9-4BEDC3C01A24}"/>
              </a:ext>
            </a:extLst>
          </p:cNvPr>
          <p:cNvSpPr>
            <a:spLocks/>
          </p:cNvSpPr>
          <p:nvPr/>
        </p:nvSpPr>
        <p:spPr bwMode="auto">
          <a:xfrm>
            <a:off x="8976274" y="3833451"/>
            <a:ext cx="2705869" cy="57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3733" dirty="0" err="1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LacY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-GFP (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y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)</a:t>
            </a:r>
          </a:p>
        </p:txBody>
      </p:sp>
      <p:sp>
        <p:nvSpPr>
          <p:cNvPr id="6165" name="Line 6">
            <a:extLst>
              <a:ext uri="{FF2B5EF4-FFF2-40B4-BE49-F238E27FC236}">
                <a16:creationId xmlns:a16="http://schemas.microsoft.com/office/drawing/2014/main" id="{70A02BDC-FDB1-CB71-2B73-1C5BE48FA01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445937" y="2145378"/>
            <a:ext cx="0" cy="114359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66" name="Line 8">
            <a:extLst>
              <a:ext uri="{FF2B5EF4-FFF2-40B4-BE49-F238E27FC236}">
                <a16:creationId xmlns:a16="http://schemas.microsoft.com/office/drawing/2014/main" id="{02A62DEE-58FD-D469-8D99-D3FB0F2E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3172" y="6576805"/>
            <a:ext cx="4509401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67" name="AutoShape 10">
            <a:extLst>
              <a:ext uri="{FF2B5EF4-FFF2-40B4-BE49-F238E27FC236}">
                <a16:creationId xmlns:a16="http://schemas.microsoft.com/office/drawing/2014/main" id="{D0139EAF-B504-A20E-1CDA-AE594089F882}"/>
              </a:ext>
            </a:extLst>
          </p:cNvPr>
          <p:cNvSpPr>
            <a:spLocks/>
          </p:cNvSpPr>
          <p:nvPr/>
        </p:nvSpPr>
        <p:spPr bwMode="auto">
          <a:xfrm>
            <a:off x="7523910" y="5667128"/>
            <a:ext cx="1052627" cy="662765"/>
          </a:xfrm>
          <a:prstGeom prst="rightArrow">
            <a:avLst>
              <a:gd name="adj1" fmla="val 49028"/>
              <a:gd name="adj2" fmla="val 66669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68" name="Rectangle 11">
            <a:extLst>
              <a:ext uri="{FF2B5EF4-FFF2-40B4-BE49-F238E27FC236}">
                <a16:creationId xmlns:a16="http://schemas.microsoft.com/office/drawing/2014/main" id="{0A839162-02F2-C9DA-2D97-E5D862D4DA48}"/>
              </a:ext>
            </a:extLst>
          </p:cNvPr>
          <p:cNvSpPr>
            <a:spLocks/>
          </p:cNvSpPr>
          <p:nvPr/>
        </p:nvSpPr>
        <p:spPr bwMode="auto">
          <a:xfrm flipH="1">
            <a:off x="7315984" y="5836068"/>
            <a:ext cx="324884" cy="72774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69" name="Rectangle 12">
            <a:extLst>
              <a:ext uri="{FF2B5EF4-FFF2-40B4-BE49-F238E27FC236}">
                <a16:creationId xmlns:a16="http://schemas.microsoft.com/office/drawing/2014/main" id="{124B0017-8F45-B2CB-BD09-1C93F4111A71}"/>
              </a:ext>
            </a:extLst>
          </p:cNvPr>
          <p:cNvSpPr>
            <a:spLocks/>
          </p:cNvSpPr>
          <p:nvPr/>
        </p:nvSpPr>
        <p:spPr bwMode="auto">
          <a:xfrm flipH="1">
            <a:off x="8693495" y="6368879"/>
            <a:ext cx="2391152" cy="194931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70" name="Line 13">
            <a:extLst>
              <a:ext uri="{FF2B5EF4-FFF2-40B4-BE49-F238E27FC236}">
                <a16:creationId xmlns:a16="http://schemas.microsoft.com/office/drawing/2014/main" id="{27FF659C-7828-F937-536D-FF4373FF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3080" y="4419571"/>
            <a:ext cx="0" cy="187133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71" name="Freeform 14">
            <a:extLst>
              <a:ext uri="{FF2B5EF4-FFF2-40B4-BE49-F238E27FC236}">
                <a16:creationId xmlns:a16="http://schemas.microsoft.com/office/drawing/2014/main" id="{D5FB8090-DDD2-6235-107A-7CDB767615DA}"/>
              </a:ext>
            </a:extLst>
          </p:cNvPr>
          <p:cNvSpPr>
            <a:spLocks/>
          </p:cNvSpPr>
          <p:nvPr/>
        </p:nvSpPr>
        <p:spPr bwMode="auto">
          <a:xfrm>
            <a:off x="7549901" y="2819515"/>
            <a:ext cx="2306682" cy="1028260"/>
          </a:xfrm>
          <a:custGeom>
            <a:avLst/>
            <a:gdLst>
              <a:gd name="T0" fmla="*/ 2147483647 w 19439"/>
              <a:gd name="T1" fmla="*/ 2147483647 h 21600"/>
              <a:gd name="T2" fmla="*/ 0 w 19439"/>
              <a:gd name="T3" fmla="*/ 0 h 21600"/>
              <a:gd name="T4" fmla="*/ 0 60000 65536"/>
              <a:gd name="T5" fmla="*/ 0 60000 65536"/>
              <a:gd name="T6" fmla="*/ 0 w 19439"/>
              <a:gd name="T7" fmla="*/ 0 h 21600"/>
              <a:gd name="T8" fmla="*/ 19439 w 19439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39" h="21600">
                <a:moveTo>
                  <a:pt x="19374" y="21600"/>
                </a:moveTo>
                <a:cubicBezTo>
                  <a:pt x="19374" y="21600"/>
                  <a:pt x="21600" y="6104"/>
                  <a:pt x="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sp>
        <p:nvSpPr>
          <p:cNvPr id="6172" name="Rectangle 15">
            <a:extLst>
              <a:ext uri="{FF2B5EF4-FFF2-40B4-BE49-F238E27FC236}">
                <a16:creationId xmlns:a16="http://schemas.microsoft.com/office/drawing/2014/main" id="{E885CD59-FDE2-2ECB-D66B-180705636847}"/>
              </a:ext>
            </a:extLst>
          </p:cNvPr>
          <p:cNvSpPr>
            <a:spLocks/>
          </p:cNvSpPr>
          <p:nvPr/>
        </p:nvSpPr>
        <p:spPr bwMode="auto">
          <a:xfrm>
            <a:off x="7918125" y="2295861"/>
            <a:ext cx="36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ja-JP" sz="4800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+</a:t>
            </a:r>
          </a:p>
        </p:txBody>
      </p:sp>
      <p:sp>
        <p:nvSpPr>
          <p:cNvPr id="6173" name="Rectangle 16">
            <a:extLst>
              <a:ext uri="{FF2B5EF4-FFF2-40B4-BE49-F238E27FC236}">
                <a16:creationId xmlns:a16="http://schemas.microsoft.com/office/drawing/2014/main" id="{80920D1B-9983-547A-A54E-BDF6870454FA}"/>
              </a:ext>
            </a:extLst>
          </p:cNvPr>
          <p:cNvSpPr>
            <a:spLocks/>
          </p:cNvSpPr>
          <p:nvPr/>
        </p:nvSpPr>
        <p:spPr bwMode="auto">
          <a:xfrm flipH="1">
            <a:off x="7653864" y="2262336"/>
            <a:ext cx="2391152" cy="16894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74" name="Rectangle 17">
            <a:extLst>
              <a:ext uri="{FF2B5EF4-FFF2-40B4-BE49-F238E27FC236}">
                <a16:creationId xmlns:a16="http://schemas.microsoft.com/office/drawing/2014/main" id="{AA9CE7F5-F5CB-511D-A0B6-9C281AD7661F}"/>
              </a:ext>
            </a:extLst>
          </p:cNvPr>
          <p:cNvSpPr>
            <a:spLocks/>
          </p:cNvSpPr>
          <p:nvPr/>
        </p:nvSpPr>
        <p:spPr bwMode="auto">
          <a:xfrm flipH="1">
            <a:off x="6614233" y="2262336"/>
            <a:ext cx="675760" cy="168940"/>
          </a:xfrm>
          <a:prstGeom prst="rect">
            <a:avLst/>
          </a:pr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75" name="Oval 23">
            <a:extLst>
              <a:ext uri="{FF2B5EF4-FFF2-40B4-BE49-F238E27FC236}">
                <a16:creationId xmlns:a16="http://schemas.microsoft.com/office/drawing/2014/main" id="{ECB8F7D8-6E2E-1BCC-300A-F5EC6305A9CD}"/>
              </a:ext>
            </a:extLst>
          </p:cNvPr>
          <p:cNvSpPr>
            <a:spLocks/>
          </p:cNvSpPr>
          <p:nvPr/>
        </p:nvSpPr>
        <p:spPr bwMode="auto">
          <a:xfrm>
            <a:off x="2921119" y="3709699"/>
            <a:ext cx="516567" cy="471083"/>
          </a:xfrm>
          <a:prstGeom prst="ellipse">
            <a:avLst/>
          </a:prstGeom>
          <a:noFill/>
          <a:ln w="25400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ja-JP" altLang="en-US" sz="3733">
              <a:latin typeface="Helvetica Neue Light" panose="02000403000000020004" pitchFamily="2" charset="0"/>
              <a:ea typeface="Hiragino Kaku Gothic ProN W3" panose="020B0300000000000000" pitchFamily="34" charset="-128"/>
            </a:endParaRPr>
          </a:p>
        </p:txBody>
      </p:sp>
      <p:sp>
        <p:nvSpPr>
          <p:cNvPr id="6176" name="Freeform 25">
            <a:extLst>
              <a:ext uri="{FF2B5EF4-FFF2-40B4-BE49-F238E27FC236}">
                <a16:creationId xmlns:a16="http://schemas.microsoft.com/office/drawing/2014/main" id="{5690ED04-4F6E-7855-B4C5-F9B9D05A9C1C}"/>
              </a:ext>
            </a:extLst>
          </p:cNvPr>
          <p:cNvSpPr>
            <a:spLocks/>
          </p:cNvSpPr>
          <p:nvPr/>
        </p:nvSpPr>
        <p:spPr bwMode="auto">
          <a:xfrm>
            <a:off x="3127934" y="3267856"/>
            <a:ext cx="3589574" cy="269652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21600" y="21600"/>
                </a:moveTo>
                <a:cubicBezTo>
                  <a:pt x="21600" y="21600"/>
                  <a:pt x="12185" y="9572"/>
                  <a:pt x="0" y="0"/>
                </a:cubicBezTo>
              </a:path>
            </a:pathLst>
          </a:custGeom>
          <a:noFill/>
          <a:ln w="38100" cap="flat">
            <a:solidFill>
              <a:srgbClr val="6666FF"/>
            </a:solidFill>
            <a:prstDash val="solid"/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  <p:cxnSp>
        <p:nvCxnSpPr>
          <p:cNvPr id="6177" name="直線コネクタ 35">
            <a:extLst>
              <a:ext uri="{FF2B5EF4-FFF2-40B4-BE49-F238E27FC236}">
                <a16:creationId xmlns:a16="http://schemas.microsoft.com/office/drawing/2014/main" id="{A46FA093-34AF-86E7-A6AC-D6AA370CBA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06951" y="3930620"/>
            <a:ext cx="0" cy="441843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直線コネクタ 36">
            <a:extLst>
              <a:ext uri="{FF2B5EF4-FFF2-40B4-BE49-F238E27FC236}">
                <a16:creationId xmlns:a16="http://schemas.microsoft.com/office/drawing/2014/main" id="{36B6C017-294A-FA3C-225C-1087A7B6C5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3853" y="4372463"/>
            <a:ext cx="147822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直線コネクタ 37">
            <a:extLst>
              <a:ext uri="{FF2B5EF4-FFF2-40B4-BE49-F238E27FC236}">
                <a16:creationId xmlns:a16="http://schemas.microsoft.com/office/drawing/2014/main" id="{CE866D09-E577-EF13-8550-FE8DC0A78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06951" y="5109951"/>
            <a:ext cx="0" cy="441843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直線コネクタ 38">
            <a:extLst>
              <a:ext uri="{FF2B5EF4-FFF2-40B4-BE49-F238E27FC236}">
                <a16:creationId xmlns:a16="http://schemas.microsoft.com/office/drawing/2014/main" id="{9AD1E660-54C0-97DE-0A17-C3F0F4714D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3853" y="5551794"/>
            <a:ext cx="147822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1" name="フリーフォーム 38">
            <a:extLst>
              <a:ext uri="{FF2B5EF4-FFF2-40B4-BE49-F238E27FC236}">
                <a16:creationId xmlns:a16="http://schemas.microsoft.com/office/drawing/2014/main" id="{3C77E9A2-25A1-CDFE-8CE3-A9E3025BC335}"/>
              </a:ext>
            </a:extLst>
          </p:cNvPr>
          <p:cNvSpPr>
            <a:spLocks/>
          </p:cNvSpPr>
          <p:nvPr/>
        </p:nvSpPr>
        <p:spPr bwMode="auto">
          <a:xfrm>
            <a:off x="6575248" y="3206127"/>
            <a:ext cx="3780035" cy="3619216"/>
          </a:xfrm>
          <a:custGeom>
            <a:avLst/>
            <a:gdLst>
              <a:gd name="T0" fmla="*/ 525915 w 3693006"/>
              <a:gd name="T1" fmla="*/ 59999 h 3537013"/>
              <a:gd name="T2" fmla="*/ 165006 w 3693006"/>
              <a:gd name="T3" fmla="*/ 419991 h 3537013"/>
              <a:gd name="T4" fmla="*/ 46294 w 3693006"/>
              <a:gd name="T5" fmla="*/ 1467860 h 3537013"/>
              <a:gd name="T6" fmla="*/ 222206 w 3693006"/>
              <a:gd name="T7" fmla="*/ 2880830 h 3537013"/>
              <a:gd name="T8" fmla="*/ 1379523 w 3693006"/>
              <a:gd name="T9" fmla="*/ 3333348 h 3537013"/>
              <a:gd name="T10" fmla="*/ 3277518 w 3693006"/>
              <a:gd name="T11" fmla="*/ 3287166 h 3537013"/>
              <a:gd name="T12" fmla="*/ 3666377 w 3693006"/>
              <a:gd name="T13" fmla="*/ 1837267 h 3537013"/>
              <a:gd name="T14" fmla="*/ 3490464 w 3693006"/>
              <a:gd name="T15" fmla="*/ 1024578 h 3537013"/>
              <a:gd name="T16" fmla="*/ 2879403 w 3693006"/>
              <a:gd name="T17" fmla="*/ 1079989 h 3537013"/>
              <a:gd name="T18" fmla="*/ 2694232 w 3693006"/>
              <a:gd name="T19" fmla="*/ 2178962 h 3537013"/>
              <a:gd name="T20" fmla="*/ 2258255 w 3693006"/>
              <a:gd name="T21" fmla="*/ 2483925 h 3537013"/>
              <a:gd name="T22" fmla="*/ 1876702 w 3693006"/>
              <a:gd name="T23" fmla="*/ 2147935 h 3537013"/>
              <a:gd name="T24" fmla="*/ 1804522 w 3693006"/>
              <a:gd name="T25" fmla="*/ 1139968 h 3537013"/>
              <a:gd name="T26" fmla="*/ 1732341 w 3693006"/>
              <a:gd name="T27" fmla="*/ 347991 h 3537013"/>
              <a:gd name="T28" fmla="*/ 1319904 w 3693006"/>
              <a:gd name="T29" fmla="*/ 59999 h 3537013"/>
              <a:gd name="T30" fmla="*/ 525915 w 3693006"/>
              <a:gd name="T31" fmla="*/ 59999 h 35370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693006"/>
              <a:gd name="T49" fmla="*/ 0 h 3537013"/>
              <a:gd name="T50" fmla="*/ 3693006 w 3693006"/>
              <a:gd name="T51" fmla="*/ 3537013 h 353701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693006" h="3537013">
                <a:moveTo>
                  <a:pt x="524654" y="60007"/>
                </a:moveTo>
                <a:cubicBezTo>
                  <a:pt x="332633" y="120014"/>
                  <a:pt x="244359" y="185370"/>
                  <a:pt x="164614" y="420047"/>
                </a:cubicBezTo>
                <a:cubicBezTo>
                  <a:pt x="84869" y="654724"/>
                  <a:pt x="45241" y="1065871"/>
                  <a:pt x="46182" y="1468067"/>
                </a:cubicBezTo>
                <a:cubicBezTo>
                  <a:pt x="47124" y="1870263"/>
                  <a:pt x="0" y="2570273"/>
                  <a:pt x="221673" y="2881231"/>
                </a:cubicBezTo>
                <a:cubicBezTo>
                  <a:pt x="443346" y="3192189"/>
                  <a:pt x="868218" y="3266080"/>
                  <a:pt x="1376218" y="3333813"/>
                </a:cubicBezTo>
                <a:cubicBezTo>
                  <a:pt x="1884218" y="3401546"/>
                  <a:pt x="2889443" y="3537013"/>
                  <a:pt x="3269673" y="3287631"/>
                </a:cubicBezTo>
                <a:cubicBezTo>
                  <a:pt x="3649903" y="3038249"/>
                  <a:pt x="3622194" y="2214673"/>
                  <a:pt x="3657600" y="1837522"/>
                </a:cubicBezTo>
                <a:cubicBezTo>
                  <a:pt x="3693006" y="1460371"/>
                  <a:pt x="3612957" y="1150952"/>
                  <a:pt x="3482109" y="1024722"/>
                </a:cubicBezTo>
                <a:cubicBezTo>
                  <a:pt x="3351261" y="898492"/>
                  <a:pt x="3004897" y="887716"/>
                  <a:pt x="2872509" y="1080140"/>
                </a:cubicBezTo>
                <a:cubicBezTo>
                  <a:pt x="2740121" y="1272564"/>
                  <a:pt x="2791059" y="1945244"/>
                  <a:pt x="2687782" y="2179267"/>
                </a:cubicBezTo>
                <a:cubicBezTo>
                  <a:pt x="2584505" y="2413290"/>
                  <a:pt x="2388775" y="2489448"/>
                  <a:pt x="2252846" y="2484277"/>
                </a:cubicBezTo>
                <a:cubicBezTo>
                  <a:pt x="2116917" y="2479106"/>
                  <a:pt x="1947649" y="2372264"/>
                  <a:pt x="1872208" y="2148239"/>
                </a:cubicBezTo>
                <a:cubicBezTo>
                  <a:pt x="1796767" y="1924214"/>
                  <a:pt x="1824203" y="1440160"/>
                  <a:pt x="1800200" y="1140127"/>
                </a:cubicBezTo>
                <a:cubicBezTo>
                  <a:pt x="1776197" y="840094"/>
                  <a:pt x="1808768" y="528059"/>
                  <a:pt x="1728192" y="348039"/>
                </a:cubicBezTo>
                <a:cubicBezTo>
                  <a:pt x="1647616" y="168019"/>
                  <a:pt x="1517332" y="108012"/>
                  <a:pt x="1316742" y="60007"/>
                </a:cubicBezTo>
                <a:cubicBezTo>
                  <a:pt x="1116152" y="12002"/>
                  <a:pt x="716675" y="0"/>
                  <a:pt x="524654" y="60007"/>
                </a:cubicBezTo>
                <a:close/>
              </a:path>
            </a:pathLst>
          </a:custGeom>
          <a:noFill/>
          <a:ln w="25400" cap="flat" cmpd="sng" algn="ctr">
            <a:solidFill>
              <a:srgbClr val="6666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sz="2400">
              <a:ea typeface="Hiragino Kaku Gothic ProN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6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49" grpId="0" animBg="1"/>
      <p:bldP spid="6150" grpId="0" animBg="1"/>
      <p:bldP spid="6151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75" grpId="0" animBg="1"/>
      <p:bldP spid="6176" grpId="0" animBg="1"/>
      <p:bldP spid="61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>
            <a:extLst>
              <a:ext uri="{FF2B5EF4-FFF2-40B4-BE49-F238E27FC236}">
                <a16:creationId xmlns:a16="http://schemas.microsoft.com/office/drawing/2014/main" id="{EA8FEEA9-F56B-16F4-0A5B-569C4DDAC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演習</a:t>
            </a:r>
            <a:r>
              <a:rPr kumimoji="1" lang="en-US" altLang="ja-JP" dirty="0"/>
              <a:t>1</a:t>
            </a:r>
            <a:r>
              <a:rPr kumimoji="1" lang="ja-JP" altLang="en-US"/>
              <a:t>：まずは</a:t>
            </a:r>
            <a:r>
              <a:rPr kumimoji="1" lang="en-US" altLang="ja-JP" dirty="0" err="1"/>
              <a:t>Ozbudak</a:t>
            </a:r>
            <a:r>
              <a:rPr kumimoji="1" lang="ja-JP" altLang="en-US"/>
              <a:t> </a:t>
            </a:r>
            <a:r>
              <a:rPr kumimoji="1" lang="en-US" altLang="ja-JP" dirty="0"/>
              <a:t>model</a:t>
            </a:r>
            <a:r>
              <a:rPr kumimoji="1" lang="ja-JP" altLang="en-US"/>
              <a:t>を動かそう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>
            <a:extLst>
              <a:ext uri="{FF2B5EF4-FFF2-40B4-BE49-F238E27FC236}">
                <a16:creationId xmlns:a16="http://schemas.microsoft.com/office/drawing/2014/main" id="{606E9DA5-6C78-D603-7936-6C48B6D91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/>
              <a:t>演習</a:t>
            </a:r>
            <a:r>
              <a:rPr lang="en-US" altLang="ja-JP" dirty="0"/>
              <a:t>1(</a:t>
            </a:r>
            <a:r>
              <a:rPr lang="en-US" altLang="ja-JP" dirty="0">
                <a:solidFill>
                  <a:srgbClr val="FFFF00"/>
                </a:solidFill>
              </a:rPr>
              <a:t>python</a:t>
            </a:r>
            <a:r>
              <a:rPr lang="en-US" altLang="ja-JP" dirty="0"/>
              <a:t>): </a:t>
            </a:r>
            <a:r>
              <a:rPr lang="en-US" altLang="ja-JP" dirty="0" err="1"/>
              <a:t>Ozbudak</a:t>
            </a:r>
            <a:r>
              <a:rPr lang="en-US" altLang="ja-JP" dirty="0"/>
              <a:t> model</a:t>
            </a:r>
            <a:r>
              <a:rPr lang="ja-JP" altLang="en-US">
                <a:latin typeface="Hiragino Kaku Gothic ProN W3" panose="020B0300000000000000" pitchFamily="34" charset="-128"/>
              </a:rPr>
              <a:t>を動かす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6EEC0DD-4FE3-69BB-AA0B-A16109EA318B}"/>
              </a:ext>
            </a:extLst>
          </p:cNvPr>
          <p:cNvSpPr>
            <a:spLocks/>
          </p:cNvSpPr>
          <p:nvPr/>
        </p:nvSpPr>
        <p:spPr bwMode="auto">
          <a:xfrm>
            <a:off x="486698" y="5276686"/>
            <a:ext cx="10984866" cy="1148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defRPr>
            </a:lvl9pPr>
          </a:lstStyle>
          <a:p>
            <a:pPr algn="l" eaLnBrk="1" hangingPunct="1"/>
            <a:r>
              <a:rPr lang="ja-JP" altLang="en-US" sz="3733">
                <a:solidFill>
                  <a:schemeClr val="tx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初期値（変数）     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: 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sym typeface="Times New Roman" panose="02020603050405020304" pitchFamily="18" charset="0"/>
              </a:rPr>
              <a:t>x(t=0) = 0,   y(t=0) = 0</a:t>
            </a:r>
          </a:p>
          <a:p>
            <a:pPr algn="l" eaLnBrk="1" hangingPunct="1"/>
            <a:r>
              <a:rPr lang="ja-JP" altLang="en-US" sz="3733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パラメータ（定数）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: 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α = 0.1, β = 10, 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cs typeface="Times New Roman" panose="02020603050405020304" pitchFamily="18" charset="0"/>
                <a:sym typeface="Times New Roman" panose="02020603050405020304" pitchFamily="18" charset="0"/>
              </a:rPr>
              <a:t>ρ</a:t>
            </a:r>
            <a:r>
              <a:rPr lang="en-US" altLang="ja-JP" sz="3733" dirty="0">
                <a:solidFill>
                  <a:schemeClr val="tx1"/>
                </a:solidFill>
                <a:latin typeface="Helvetica Neue Light" panose="02000403000000020004" pitchFamily="2" charset="0"/>
                <a:ea typeface="Hiragino Kaku Gothic ProN W3" panose="020B0300000000000000" pitchFamily="34" charset="-128"/>
              </a:rPr>
              <a:t> 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sym typeface="Times New Roman" panose="02020603050405020304" pitchFamily="18" charset="0"/>
              </a:rPr>
              <a:t>= 25, </a:t>
            </a:r>
            <a:r>
              <a:rPr lang="en-US" altLang="ja-JP" sz="3733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sym typeface="Times New Roman" panose="02020603050405020304" pitchFamily="18" charset="0"/>
              </a:rPr>
              <a:t>X</a:t>
            </a:r>
            <a:r>
              <a:rPr lang="en-US" altLang="ja-JP" sz="3733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sym typeface="Times New Roman" panose="02020603050405020304" pitchFamily="18" charset="0"/>
              </a:rPr>
              <a:t>out</a:t>
            </a:r>
            <a:r>
              <a:rPr lang="en-US" altLang="ja-JP" sz="3733" dirty="0">
                <a:solidFill>
                  <a:schemeClr val="tx1"/>
                </a:solidFill>
                <a:latin typeface="Times New Roman" panose="02020603050405020304" pitchFamily="18" charset="0"/>
                <a:ea typeface="Hiragino Kaku Gothic ProN W3" panose="020B0300000000000000" pitchFamily="34" charset="-128"/>
                <a:sym typeface="Times New Roman" panose="02020603050405020304" pitchFamily="18" charset="0"/>
              </a:rPr>
              <a:t> = 5</a:t>
            </a: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1B6F2D91-00BC-77B8-42C1-216B0D77B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2586" y="1797053"/>
          <a:ext cx="5226049" cy="269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37452300" imgH="19304000" progId="Equation.3">
                  <p:embed/>
                </p:oleObj>
              </mc:Choice>
              <mc:Fallback>
                <p:oleObj name="数式" r:id="rId2" imgW="37452300" imgH="19304000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1B6F2D91-00BC-77B8-42C1-216B0D77B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86" y="1797053"/>
                        <a:ext cx="5226049" cy="2694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4DA7CB5C-642C-25E4-4ADA-1C13B1C99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39400"/>
          </a:xfrm>
        </p:spPr>
        <p:txBody>
          <a:bodyPr/>
          <a:lstStyle/>
          <a:p>
            <a:pPr eaLnBrk="1" hangingPunct="1"/>
            <a:r>
              <a:rPr lang="ja-JP" altLang="en-US"/>
              <a:t>空欄を埋めなさい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73AB1C-5C64-45E1-3E8A-84225AC13202}"/>
              </a:ext>
            </a:extLst>
          </p:cNvPr>
          <p:cNvSpPr txBox="1"/>
          <p:nvPr/>
        </p:nvSpPr>
        <p:spPr>
          <a:xfrm>
            <a:off x="264330" y="1143000"/>
            <a:ext cx="5618020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>
                <a:solidFill>
                  <a:srgbClr val="000000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コード</a:t>
            </a:r>
            <a:r>
              <a:rPr lang="en-US" altLang="ja-JP" b="1" dirty="0">
                <a:solidFill>
                  <a:srgbClr val="000000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ozbudak.py</a:t>
            </a:r>
            <a:r>
              <a:rPr lang="en-US" altLang="ja-JP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)</a:t>
            </a:r>
          </a:p>
          <a:p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import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matplotlib.pyplot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as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plt</a:t>
            </a:r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import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numpy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as np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from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scipy.integrate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import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solve_ivp</a:t>
            </a:r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def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ozbudak_model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 t 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init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, *param ):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x =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init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[ 0 ]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y =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init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[ 1 ]</a:t>
            </a:r>
          </a:p>
          <a:p>
            <a:pPr algn="l" eaLnBrk="1" hangingPunct="1"/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[ alpha , beta , rho 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x_out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] = param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dxdt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</a:t>
            </a:r>
          </a:p>
          <a:p>
            <a:pPr algn="l" eaLnBrk="1" hangingPunct="1"/>
            <a:r>
              <a:rPr lang="en-US" altLang="ja-JP" dirty="0"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dydt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return [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dxdt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dydt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]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84C74B-3314-9B4F-78C6-1295AA18D9F8}"/>
              </a:ext>
            </a:extLst>
          </p:cNvPr>
          <p:cNvSpPr txBox="1"/>
          <p:nvPr/>
        </p:nvSpPr>
        <p:spPr>
          <a:xfrm>
            <a:off x="6096000" y="1143000"/>
            <a:ext cx="5974079" cy="56323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init</a:t>
            </a:r>
            <a:r>
              <a:rPr lang="en-US" altLang="ja-JP" dirty="0"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[ 0 , 0 ]</a:t>
            </a:r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t_span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[ 0 , 30 ]</a:t>
            </a: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t_eval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np.linspace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t_span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[0] 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t_span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[1] , 300 )</a:t>
            </a:r>
          </a:p>
          <a:p>
            <a:endParaRPr lang="en-US" altLang="ja-JP" dirty="0"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alpha = 0.1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beta = 10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rho = 25</a:t>
            </a: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x_out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5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param = [ alpha , beta , rho 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x_out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]</a:t>
            </a:r>
          </a:p>
          <a:p>
            <a:pPr algn="l" eaLnBrk="1" hangingPunct="1"/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solution =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solve_ivp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ozbudak_model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t_span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init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, </a:t>
            </a:r>
          </a:p>
          <a:p>
            <a:pPr algn="l" eaLnBrk="1" hangingPunct="1"/>
            <a:r>
              <a:rPr lang="en-US" altLang="ja-JP" dirty="0"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                           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t_eval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=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t_eval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, method='RK45’,</a:t>
            </a: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                              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args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=param )</a:t>
            </a:r>
          </a:p>
          <a:p>
            <a:pPr algn="l" eaLnBrk="1" hangingPunct="1"/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TMG =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solution.y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[0]</a:t>
            </a: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LacY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=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solution.y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[1]</a:t>
            </a:r>
          </a:p>
          <a:p>
            <a:pPr algn="l" eaLnBrk="1" hangingPunct="1"/>
            <a:endParaRPr lang="en-US" altLang="ja-JP" sz="18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plt.plot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solution.t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, TMG )</a:t>
            </a: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plt.plot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solution.t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, </a:t>
            </a:r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LacY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 ) </a:t>
            </a:r>
          </a:p>
          <a:p>
            <a:pPr algn="l" eaLnBrk="1" hangingPunct="1"/>
            <a:r>
              <a:rPr lang="en-US" altLang="ja-JP" sz="1800" dirty="0" err="1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plt.show</a:t>
            </a:r>
            <a:r>
              <a:rPr lang="en-US" altLang="ja-JP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  <a:sym typeface="Arial" panose="020B0604020202020204" pitchFamily="34" charset="0"/>
              </a:rPr>
              <a:t>()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C0413B-2126-27B9-9AC4-5AEB4F318423}"/>
              </a:ext>
            </a:extLst>
          </p:cNvPr>
          <p:cNvSpPr/>
          <p:nvPr/>
        </p:nvSpPr>
        <p:spPr>
          <a:xfrm>
            <a:off x="1321954" y="4468239"/>
            <a:ext cx="2826179" cy="2650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E9A7EC-E20B-EB13-BC52-7F7E888D9B6B}"/>
              </a:ext>
            </a:extLst>
          </p:cNvPr>
          <p:cNvSpPr/>
          <p:nvPr/>
        </p:nvSpPr>
        <p:spPr>
          <a:xfrm>
            <a:off x="1321954" y="4804312"/>
            <a:ext cx="2826179" cy="2650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ugiTal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lvetica Neue Light and ヒラギノ角ゴ ProN W3">
      <a:majorFont>
        <a:latin typeface="Helvetica Neue Light"/>
        <a:ea typeface="Hiragino Kaku Gothic ProN W3"/>
        <a:cs typeface=""/>
      </a:majorFont>
      <a:minorFont>
        <a:latin typeface="Helvetica Neue Ligh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ugi_16_9_plain" id="{1F3CF8EB-25C5-DA4E-AEE9-BC00F17CDB6F}" vid="{E5031587-4EA9-CE4B-91BE-CEDC2564CC8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27497</TotalTime>
  <Words>2574</Words>
  <Application>Microsoft Macintosh PowerPoint</Application>
  <PresentationFormat>ワイド画面</PresentationFormat>
  <Paragraphs>380</Paragraphs>
  <Slides>41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2" baseType="lpstr">
      <vt:lpstr>Google Sans</vt:lpstr>
      <vt:lpstr>Hiragino Kaku Gothic ProN W3</vt:lpstr>
      <vt:lpstr>Hiragino Kaku Gothic ProN W6</vt:lpstr>
      <vt:lpstr>游ゴシック</vt:lpstr>
      <vt:lpstr>Arial</vt:lpstr>
      <vt:lpstr>Gill Sans</vt:lpstr>
      <vt:lpstr>Helvetica Neue Light</vt:lpstr>
      <vt:lpstr>Symbol</vt:lpstr>
      <vt:lpstr>Times New Roman</vt:lpstr>
      <vt:lpstr>YugiTalk</vt:lpstr>
      <vt:lpstr>数式</vt:lpstr>
      <vt:lpstr>力学系(1): 双安定性とヒステリシス</vt:lpstr>
      <vt:lpstr>実習課題：大腸菌lacオペロンの双安定性</vt:lpstr>
      <vt:lpstr>大腸菌は周囲の糖の濃度を記憶する</vt:lpstr>
      <vt:lpstr>Ozbudakらは2変数の式で ポジティブ・フィードバックをモデル化した</vt:lpstr>
      <vt:lpstr>Ozbudakモデルの変数と定数の意味</vt:lpstr>
      <vt:lpstr>微分方程式と生化学反応系の対応</vt:lpstr>
      <vt:lpstr>演習1：まずはOzbudak modelを動かそう</vt:lpstr>
      <vt:lpstr>演習1(python): Ozbudak modelを動かす</vt:lpstr>
      <vt:lpstr>空欄を埋めなさい</vt:lpstr>
      <vt:lpstr>うまくいくとこうなるはず</vt:lpstr>
      <vt:lpstr>演習2：Ozbudak modelがヒステリシスを 示すことを確認する</vt:lpstr>
      <vt:lpstr>t = 60 時点で、培地のTMG (Xout) を 0 にする</vt:lpstr>
      <vt:lpstr>演習2: 空欄を埋めなさい</vt:lpstr>
      <vt:lpstr>出力例</vt:lpstr>
      <vt:lpstr>演習3：ヒステリシスが起きるTMGの濃度を可視化する</vt:lpstr>
      <vt:lpstr>時系列を dose response curve に描き直す</vt:lpstr>
      <vt:lpstr>演習3(python): ヒステリシスのシミュレーション</vt:lpstr>
      <vt:lpstr>空欄を埋めなさい</vt:lpstr>
      <vt:lpstr>○はTMG徐々に増加、＋はTMG減少</vt:lpstr>
      <vt:lpstr>演習4：ポジティブ・フィードバックを切ると ヒステリシスは起きなくなる</vt:lpstr>
      <vt:lpstr>ポジティブ・フィードバックを遮断する</vt:lpstr>
      <vt:lpstr>ポジティブ・フィードバックを遮断する</vt:lpstr>
      <vt:lpstr>ポジティブ・フィードバックを遮断すると ヒステリシスを示さなくなる</vt:lpstr>
      <vt:lpstr>演習4：Ozbudak モデルを改変して ポジティブ・フィードバックの遮断を表現する</vt:lpstr>
      <vt:lpstr>演習5：協同性がなくなると ヒステリシスは起きなくなる</vt:lpstr>
      <vt:lpstr>協同性(cooperativity)とは</vt:lpstr>
      <vt:lpstr>協同性がない ⇔ Hill係数が1</vt:lpstr>
      <vt:lpstr>Hill係数を1にしてみると</vt:lpstr>
      <vt:lpstr>演習5: Hill係数とヒステリシスの関係を調べる</vt:lpstr>
      <vt:lpstr>結論：ヒステリシスには次の2つが必要である</vt:lpstr>
      <vt:lpstr>なぜヒステリシスが起きるのか？</vt:lpstr>
      <vt:lpstr>道具その１：相平面</vt:lpstr>
      <vt:lpstr>道具その２：ヌルクライン</vt:lpstr>
      <vt:lpstr>固定点は定常状態のことである</vt:lpstr>
      <vt:lpstr>固定点は定常状態のことである</vt:lpstr>
      <vt:lpstr>演習6: 相平面とヌルクライン</vt:lpstr>
      <vt:lpstr>空欄を埋めなさい</vt:lpstr>
      <vt:lpstr>解答出力例 (黒線が解軌跡)</vt:lpstr>
      <vt:lpstr>ポジティブ・フィードバックなし</vt:lpstr>
      <vt:lpstr>協同性なし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人類史スケールの 代謝制御システム考古学</dc:title>
  <dc:creator>柚木 克之</dc:creator>
  <cp:lastModifiedBy>Katsuyuki Yugi</cp:lastModifiedBy>
  <cp:revision>603</cp:revision>
  <cp:lastPrinted>2022-07-20T07:14:12Z</cp:lastPrinted>
  <dcterms:created xsi:type="dcterms:W3CDTF">2022-03-29T08:03:06Z</dcterms:created>
  <dcterms:modified xsi:type="dcterms:W3CDTF">2025-10-10T05:29:49Z</dcterms:modified>
</cp:coreProperties>
</file>