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93" r:id="rId2"/>
    <p:sldId id="687" r:id="rId3"/>
    <p:sldId id="688" r:id="rId4"/>
    <p:sldId id="690" r:id="rId5"/>
    <p:sldId id="689" r:id="rId6"/>
    <p:sldId id="69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90" d="100"/>
          <a:sy n="90" d="100"/>
        </p:scale>
        <p:origin x="7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889E6-B819-834F-8060-D477F5A85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E19129-AAB2-4944-8613-804CB325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E29B6-1B84-CA42-92C9-6AA0D315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1514C-D955-3643-B412-2CC1D2E8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232E9-166A-124D-9AF3-E5ECD160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5041-48EB-BD4C-A11C-1169AAEB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137AA0-E21E-2348-82B2-8D1B43D1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5632E-BE74-F543-9C4A-856C4656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A3449-F9EB-7F4E-80DD-1CDE8ABA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FF1E1-A268-784B-A95A-B26FECE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0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BB656A-EA24-554E-A62C-4976DDB0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DA8360-9457-824E-8380-B1D5C4A0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FFF82-6BA7-7741-8A7D-E3A124E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22581-B85B-984C-BF35-C6A4C2E2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9C4CCC-7B65-3F46-B87B-1F0A0781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2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252CB-C6CD-9E40-91C4-A30C9B31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2C7E0-3FA5-E140-859A-08985753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8E76A-9DDC-C045-B1D4-4CB7D096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B6787-53D2-8147-9ECB-4D9F0F3F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28A8F-8F1E-BA48-A4BB-98D93194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8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664F2-8669-2E4F-B587-B86B95BD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5C7E02-63B4-9248-B7E2-BC865F6C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F7EC2-42F1-154F-BD92-A79A50E0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6DBA4-12B2-3549-92F4-682E0F88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9D86F-21FF-ED44-9123-44143C56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9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499F-8FF8-134E-8BD0-3784E4AB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6E388-8015-3646-B375-76752473D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AFB9AA-CB1F-634F-920B-357A9FBD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D2A465-179D-BC40-8307-F225E5BA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F9A3DD-2498-D740-A5AB-4E82D1B4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F0B6E-527D-2741-964A-6AE8582A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ADC8D-97E5-E14C-900D-817E4089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5B039B-EE19-A84C-9A69-43084E25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16DDDE-36F1-FF43-A494-70BB1F61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EAB824-4280-E947-818A-707BF445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90640-FE80-5F46-A875-1BFFC3110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59F18E-6E7E-824F-9B04-B7916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D66742-979E-5048-A867-433256C9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E325F0-B850-084D-9CD4-5FB55A35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1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566B0-AC63-5243-AB86-72544605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126614-6849-2340-A539-A1068970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76FCC4-BEE9-F442-8DB1-DD0A6105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7BA508-8287-9A47-9184-FF60F076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8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12EEE-12D7-6F42-8BED-A2773101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52D160-876F-4143-A8A4-6B0465EA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D90C8D-4AA8-FC43-8C11-239E6EA5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9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B16B3-673D-0A4E-B20E-AE9CF6D3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F8194-DD09-044E-9D1A-ACB2C08B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334A52-DCD6-B74B-AB08-31A18E574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AD7650-F220-264C-9777-E2B3DD0E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E19434-44BF-774F-8A30-31E26399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32ECB-583C-744F-8E92-49AF66EB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24CF7-4AC9-2C47-9C5C-CE8A2DC3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F81461-F7CC-CE42-80B3-AA7B421E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C2D2AA-D481-DE49-8F58-39E38AC7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0851B7-F704-AF44-B04E-2B49735E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80EB74-98EC-4141-83F7-0F7A157F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777884-2BF3-D840-AF7B-9F12970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E905C7-003C-CB41-A2B5-DB2B346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CFC924-0942-D34C-A872-60E6837A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2455B-0C13-AC40-83A1-34C365DC6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CD38-1486-3D47-B40D-3E123D236DE4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48EBB-6BC5-594A-AABE-9347DD65D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880CE-2759-3F46-ADC1-22C722BBF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096E-2E8C-E344-B968-87DCF6BF3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3484E1-9C87-4B47-ACE4-5D69D67BD87F}"/>
              </a:ext>
            </a:extLst>
          </p:cNvPr>
          <p:cNvSpPr txBox="1"/>
          <p:nvPr/>
        </p:nvSpPr>
        <p:spPr>
          <a:xfrm>
            <a:off x="1993187" y="2804845"/>
            <a:ext cx="8648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/>
              <a:t>Yugi</a:t>
            </a:r>
            <a:r>
              <a:rPr kumimoji="1" lang="en-US" altLang="ja-JP" sz="4400" dirty="0"/>
              <a:t> et al. (2014) </a:t>
            </a:r>
            <a:r>
              <a:rPr kumimoji="1" lang="ja-JP" altLang="en-US" sz="4400"/>
              <a:t>における</a:t>
            </a:r>
            <a:endParaRPr kumimoji="1" lang="en-US" altLang="ja-JP" sz="4400" dirty="0"/>
          </a:p>
          <a:p>
            <a:r>
              <a:rPr lang="ja-JP" altLang="en-US" sz="4400"/>
              <a:t>代謝物質の</a:t>
            </a:r>
            <a:r>
              <a:rPr kumimoji="1" lang="ja-JP" altLang="en-US" sz="4400"/>
              <a:t>変動</a:t>
            </a:r>
            <a:r>
              <a:rPr lang="ja-JP" altLang="en-US" sz="4400"/>
              <a:t>・非変動</a:t>
            </a:r>
            <a:r>
              <a:rPr kumimoji="1" lang="ja-JP" altLang="en-US" sz="4400"/>
              <a:t>判定方法</a:t>
            </a:r>
          </a:p>
        </p:txBody>
      </p:sp>
    </p:spTree>
    <p:extLst>
      <p:ext uri="{BB962C8B-B14F-4D97-AF65-F5344CB8AC3E}">
        <p14:creationId xmlns:p14="http://schemas.microsoft.com/office/powerpoint/2010/main" val="81926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代謝物の増減判定基準</a:t>
            </a:r>
          </a:p>
        </p:txBody>
      </p:sp>
      <p:sp>
        <p:nvSpPr>
          <p:cNvPr id="74755" name="テキスト ボックス 50"/>
          <p:cNvSpPr txBox="1">
            <a:spLocks noChangeArrowheads="1"/>
          </p:cNvSpPr>
          <p:nvPr/>
        </p:nvSpPr>
        <p:spPr bwMode="auto">
          <a:xfrm>
            <a:off x="5232401" y="2205039"/>
            <a:ext cx="55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/>
              <a:t>S</a:t>
            </a:r>
            <a:r>
              <a:rPr lang="en-US" altLang="ja-JP" sz="2800" baseline="-25000"/>
              <a:t>1</a:t>
            </a:r>
            <a:endParaRPr lang="ja-JP" altLang="en-US" sz="2800"/>
          </a:p>
        </p:txBody>
      </p:sp>
      <p:sp>
        <p:nvSpPr>
          <p:cNvPr id="74756" name="テキスト ボックス 51"/>
          <p:cNvSpPr txBox="1">
            <a:spLocks noChangeArrowheads="1"/>
          </p:cNvSpPr>
          <p:nvPr/>
        </p:nvSpPr>
        <p:spPr bwMode="auto">
          <a:xfrm>
            <a:off x="9625013" y="2565401"/>
            <a:ext cx="557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/>
              <a:t>S</a:t>
            </a:r>
            <a:r>
              <a:rPr lang="en-US" altLang="ja-JP" sz="2800" baseline="-25000"/>
              <a:t>0</a:t>
            </a:r>
            <a:endParaRPr lang="ja-JP" altLang="en-US" sz="2800" baseline="-25000"/>
          </a:p>
        </p:txBody>
      </p:sp>
      <p:sp>
        <p:nvSpPr>
          <p:cNvPr id="74757" name="正方形/長方形 52"/>
          <p:cNvSpPr>
            <a:spLocks noChangeArrowheads="1"/>
          </p:cNvSpPr>
          <p:nvPr/>
        </p:nvSpPr>
        <p:spPr bwMode="auto">
          <a:xfrm>
            <a:off x="6248400" y="5589589"/>
            <a:ext cx="33489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/>
              <a:t>変動</a:t>
            </a:r>
            <a:r>
              <a:rPr lang="en-US" altLang="ja-JP" sz="2800" dirty="0"/>
              <a:t>     : S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 / S</a:t>
            </a:r>
            <a:r>
              <a:rPr lang="en-US" altLang="ja-JP" sz="2800" baseline="-25000" dirty="0"/>
              <a:t>0 </a:t>
            </a:r>
            <a:r>
              <a:rPr lang="en-US" altLang="ja-JP" sz="2800" dirty="0"/>
              <a:t>&gt; 1</a:t>
            </a:r>
          </a:p>
          <a:p>
            <a:r>
              <a:rPr lang="ja-JP" altLang="en-US" sz="2800" dirty="0"/>
              <a:t>非変動</a:t>
            </a:r>
            <a:r>
              <a:rPr lang="en-US" altLang="ja-JP" sz="2800" dirty="0"/>
              <a:t>  : </a:t>
            </a:r>
            <a:r>
              <a:rPr lang="ja-JP" altLang="en-US" sz="2800" dirty="0"/>
              <a:t>それ以外</a:t>
            </a:r>
            <a:endParaRPr lang="ja-JP" altLang="en-US" sz="2800" baseline="-25000" dirty="0"/>
          </a:p>
        </p:txBody>
      </p:sp>
      <p:sp>
        <p:nvSpPr>
          <p:cNvPr id="74758" name="テキスト ボックス 53"/>
          <p:cNvSpPr txBox="1">
            <a:spLocks noChangeArrowheads="1"/>
          </p:cNvSpPr>
          <p:nvPr/>
        </p:nvSpPr>
        <p:spPr bwMode="auto">
          <a:xfrm>
            <a:off x="4943475" y="515778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  <a:endParaRPr lang="ja-JP" altLang="en-US"/>
          </a:p>
        </p:txBody>
      </p:sp>
      <p:sp>
        <p:nvSpPr>
          <p:cNvPr id="74759" name="テキスト ボックス 54"/>
          <p:cNvSpPr txBox="1">
            <a:spLocks noChangeArrowheads="1"/>
          </p:cNvSpPr>
          <p:nvPr/>
        </p:nvSpPr>
        <p:spPr bwMode="auto">
          <a:xfrm>
            <a:off x="1343026" y="1557338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[A](t)</a:t>
            </a:r>
            <a:endParaRPr lang="ja-JP" altLang="en-US"/>
          </a:p>
        </p:txBody>
      </p:sp>
      <p:sp>
        <p:nvSpPr>
          <p:cNvPr id="74760" name="正方形/長方形 71"/>
          <p:cNvSpPr>
            <a:spLocks noChangeArrowheads="1"/>
          </p:cNvSpPr>
          <p:nvPr/>
        </p:nvSpPr>
        <p:spPr bwMode="auto">
          <a:xfrm>
            <a:off x="10056814" y="4292600"/>
            <a:ext cx="54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2σ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rot="5400000">
            <a:off x="-25400" y="3573463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rot="10800000">
            <a:off x="1558926" y="5157788"/>
            <a:ext cx="388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919289" y="2924175"/>
            <a:ext cx="1620837" cy="15367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503613" y="2924175"/>
            <a:ext cx="1606550" cy="9032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1954214" y="2686051"/>
            <a:ext cx="1577975" cy="10779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532189" y="2686051"/>
            <a:ext cx="1577975" cy="8874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962150" y="3321051"/>
            <a:ext cx="1612900" cy="6842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532189" y="3321051"/>
            <a:ext cx="1577975" cy="1076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1453357" y="4144169"/>
            <a:ext cx="8874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897064" y="2622551"/>
            <a:ext cx="1635125" cy="10779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532189" y="2622551"/>
            <a:ext cx="1577975" cy="8874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rot="5400000">
            <a:off x="4634707" y="3985419"/>
            <a:ext cx="9509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1897064" y="3716339"/>
            <a:ext cx="885825" cy="8715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532189" y="3382963"/>
            <a:ext cx="1577975" cy="1077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rot="5400000" flipH="1" flipV="1">
            <a:off x="4787107" y="2848770"/>
            <a:ext cx="758825" cy="563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2782888" y="3382964"/>
            <a:ext cx="742950" cy="3333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4656138" y="3573463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10800000">
            <a:off x="6240464" y="5157788"/>
            <a:ext cx="3887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9912351" y="4292600"/>
            <a:ext cx="1444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rot="5400000">
            <a:off x="9767888" y="4508500"/>
            <a:ext cx="43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rot="5400000" flipH="1" flipV="1">
            <a:off x="9166226" y="3382963"/>
            <a:ext cx="760412" cy="563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82" name="テキスト ボックス 53"/>
          <p:cNvSpPr txBox="1">
            <a:spLocks noChangeArrowheads="1"/>
          </p:cNvSpPr>
          <p:nvPr/>
        </p:nvSpPr>
        <p:spPr bwMode="auto">
          <a:xfrm>
            <a:off x="9480550" y="515778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  <a:endParaRPr lang="ja-JP" altLang="en-US"/>
          </a:p>
        </p:txBody>
      </p:sp>
      <p:sp>
        <p:nvSpPr>
          <p:cNvPr id="74783" name="テキスト ボックス 54"/>
          <p:cNvSpPr txBox="1">
            <a:spLocks noChangeArrowheads="1"/>
          </p:cNvSpPr>
          <p:nvPr/>
        </p:nvSpPr>
        <p:spPr bwMode="auto">
          <a:xfrm>
            <a:off x="5880101" y="1557338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[A](t)</a:t>
            </a:r>
            <a:endParaRPr lang="ja-JP" altLang="en-US"/>
          </a:p>
        </p:txBody>
      </p:sp>
      <p:cxnSp>
        <p:nvCxnSpPr>
          <p:cNvPr id="103" name="直線コネクタ 102"/>
          <p:cNvCxnSpPr/>
          <p:nvPr/>
        </p:nvCxnSpPr>
        <p:spPr>
          <a:xfrm>
            <a:off x="9912351" y="4724400"/>
            <a:ext cx="1444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V="1">
            <a:off x="6600825" y="3213100"/>
            <a:ext cx="1582738" cy="6477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V="1">
            <a:off x="6600825" y="3644900"/>
            <a:ext cx="1582738" cy="6477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183564" y="3213100"/>
            <a:ext cx="1584325" cy="10795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8183564" y="3644900"/>
            <a:ext cx="1584325" cy="10795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rot="5400000">
            <a:off x="9551988" y="4508500"/>
            <a:ext cx="431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rot="5400000">
            <a:off x="6384925" y="4149725"/>
            <a:ext cx="431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flipV="1">
            <a:off x="6600825" y="3429001"/>
            <a:ext cx="1612900" cy="6842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8183564" y="3429001"/>
            <a:ext cx="1577975" cy="1077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524000" y="5638800"/>
            <a:ext cx="41942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n>
                  <a:solidFill>
                    <a:srgbClr val="4F81BD"/>
                  </a:solidFill>
                </a:ln>
                <a:latin typeface="Arial" pitchFamily="-105" charset="0"/>
                <a:ea typeface="ＭＳ Ｐゴシック" pitchFamily="-105" charset="-128"/>
                <a:cs typeface="ＭＳ Ｐゴシック" charset="-128"/>
              </a:rPr>
              <a:t>Blue</a:t>
            </a:r>
            <a:r>
              <a:rPr lang="en-US" altLang="ja-JP" dirty="0">
                <a:latin typeface="Arial" pitchFamily="-105" charset="0"/>
                <a:ea typeface="ＭＳ Ｐゴシック" pitchFamily="-105" charset="-128"/>
                <a:cs typeface="ＭＳ Ｐゴシック" charset="-128"/>
              </a:rPr>
              <a:t>:    Insulin dose = 0.01nM (Control)</a:t>
            </a:r>
          </a:p>
          <a:p>
            <a:pPr>
              <a:defRPr/>
            </a:pPr>
            <a:r>
              <a:rPr lang="en-US" altLang="ja-JP" dirty="0">
                <a:ln>
                  <a:solidFill>
                    <a:srgbClr val="008000"/>
                  </a:solidFill>
                </a:ln>
                <a:latin typeface="Arial" pitchFamily="-105" charset="0"/>
                <a:ea typeface="ＭＳ Ｐゴシック" pitchFamily="-105" charset="-128"/>
                <a:cs typeface="ＭＳ Ｐゴシック" charset="-128"/>
              </a:rPr>
              <a:t>Green</a:t>
            </a:r>
            <a:r>
              <a:rPr lang="en-US" altLang="ja-JP" dirty="0">
                <a:latin typeface="Arial" pitchFamily="-105" charset="0"/>
                <a:ea typeface="ＭＳ Ｐゴシック" pitchFamily="-105" charset="-128"/>
                <a:cs typeface="ＭＳ Ｐゴシック" charset="-128"/>
              </a:rPr>
              <a:t>: Insulin dose = 1nM</a:t>
            </a:r>
          </a:p>
          <a:p>
            <a:pPr>
              <a:defRPr/>
            </a:pPr>
            <a:r>
              <a:rPr lang="en-US" altLang="ja-JP" dirty="0">
                <a:ln>
                  <a:solidFill>
                    <a:srgbClr val="FF0000"/>
                  </a:solidFill>
                </a:ln>
                <a:latin typeface="Arial" pitchFamily="-105" charset="0"/>
                <a:ea typeface="ＭＳ Ｐゴシック" pitchFamily="-105" charset="-128"/>
                <a:cs typeface="ＭＳ Ｐゴシック" charset="-128"/>
              </a:rPr>
              <a:t>Red</a:t>
            </a:r>
            <a:r>
              <a:rPr lang="en-US" altLang="ja-JP" dirty="0">
                <a:latin typeface="Arial" pitchFamily="-105" charset="0"/>
                <a:ea typeface="ＭＳ Ｐゴシック" pitchFamily="-105" charset="-128"/>
                <a:cs typeface="ＭＳ Ｐゴシック" charset="-128"/>
              </a:rPr>
              <a:t>:    Insulin dose = 100nM</a:t>
            </a:r>
            <a:endParaRPr lang="ja-JP" altLang="en-US" dirty="0">
              <a:latin typeface="Arial" pitchFamily="-105" charset="0"/>
              <a:ea typeface="ＭＳ Ｐゴシック" pitchFamily="-105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3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lang="en-US" altLang="ja-JP" baseline="-25000" dirty="0"/>
              <a:t>1</a:t>
            </a:r>
            <a:r>
              <a:rPr lang="en-US" altLang="ja-JP" dirty="0"/>
              <a:t> </a:t>
            </a:r>
            <a:r>
              <a:rPr lang="ja-JP" altLang="en-US" dirty="0"/>
              <a:t>はインスリン用量に依存する</a:t>
            </a:r>
            <a:br>
              <a:rPr lang="en-US" altLang="ja-JP" dirty="0"/>
            </a:br>
            <a:r>
              <a:rPr lang="ja-JP" altLang="en-US" dirty="0"/>
              <a:t>応答の大きさ</a:t>
            </a:r>
          </a:p>
        </p:txBody>
      </p:sp>
      <p:sp>
        <p:nvSpPr>
          <p:cNvPr id="75779" name="テキスト ボックス 50"/>
          <p:cNvSpPr txBox="1">
            <a:spLocks noChangeArrowheads="1"/>
          </p:cNvSpPr>
          <p:nvPr/>
        </p:nvSpPr>
        <p:spPr bwMode="auto">
          <a:xfrm>
            <a:off x="6172200" y="3421061"/>
            <a:ext cx="1486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/>
              <a:t>S</a:t>
            </a:r>
            <a:r>
              <a:rPr lang="en-US" altLang="ja-JP" sz="2800" baseline="-25000"/>
              <a:t>1</a:t>
            </a:r>
            <a:r>
              <a:rPr lang="en-US" altLang="ja-JP" sz="2800"/>
              <a:t> x 2 =</a:t>
            </a:r>
            <a:endParaRPr lang="ja-JP" altLang="en-US" sz="2800"/>
          </a:p>
        </p:txBody>
      </p:sp>
      <p:sp>
        <p:nvSpPr>
          <p:cNvPr id="75780" name="テキスト ボックス 53"/>
          <p:cNvSpPr txBox="1">
            <a:spLocks noChangeArrowheads="1"/>
          </p:cNvSpPr>
          <p:nvPr/>
        </p:nvSpPr>
        <p:spPr bwMode="auto">
          <a:xfrm>
            <a:off x="3689350" y="4735513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  <a:endParaRPr lang="ja-JP" altLang="en-US"/>
          </a:p>
        </p:txBody>
      </p:sp>
      <p:sp>
        <p:nvSpPr>
          <p:cNvPr id="75781" name="テキスト ボックス 54"/>
          <p:cNvSpPr txBox="1">
            <a:spLocks noChangeArrowheads="1"/>
          </p:cNvSpPr>
          <p:nvPr/>
        </p:nvSpPr>
        <p:spPr bwMode="auto">
          <a:xfrm>
            <a:off x="1889126" y="1998663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[A](t)</a:t>
            </a:r>
            <a:endParaRPr lang="ja-JP" altLang="en-US"/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3976688" y="3295651"/>
            <a:ext cx="647700" cy="36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2"/>
          <p:cNvGrpSpPr>
            <a:grpSpLocks/>
          </p:cNvGrpSpPr>
          <p:nvPr/>
        </p:nvGrpSpPr>
        <p:grpSpPr bwMode="auto">
          <a:xfrm>
            <a:off x="2247900" y="2790826"/>
            <a:ext cx="2089150" cy="1946275"/>
            <a:chOff x="416496" y="2492896"/>
            <a:chExt cx="3168352" cy="2664990"/>
          </a:xfrm>
        </p:grpSpPr>
        <p:cxnSp>
          <p:nvCxnSpPr>
            <p:cNvPr id="5" name="直線コネクタ 4"/>
            <p:cNvCxnSpPr/>
            <p:nvPr/>
          </p:nvCxnSpPr>
          <p:spPr>
            <a:xfrm rot="5400000">
              <a:off x="-916000" y="3825392"/>
              <a:ext cx="26649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rot="10800000">
              <a:off x="416496" y="5157886"/>
              <a:ext cx="3168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710219" y="3279785"/>
              <a:ext cx="1319344" cy="12911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2000672" y="3279785"/>
              <a:ext cx="1309714" cy="75863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39109" y="3079802"/>
              <a:ext cx="1285638" cy="9064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2024748" y="3079802"/>
              <a:ext cx="1285638" cy="74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43924" y="3612366"/>
              <a:ext cx="1314529" cy="5760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2024748" y="3612366"/>
              <a:ext cx="1285638" cy="9064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5400000">
              <a:off x="318163" y="4304699"/>
              <a:ext cx="74558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690958" y="3025460"/>
              <a:ext cx="1333790" cy="9064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2024748" y="3025460"/>
              <a:ext cx="1285638" cy="7477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rot="5400000">
              <a:off x="2911507" y="4172101"/>
              <a:ext cx="79775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690958" y="3947120"/>
              <a:ext cx="722269" cy="73037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024748" y="3664536"/>
              <a:ext cx="1285638" cy="9064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1413227" y="3666709"/>
              <a:ext cx="604299" cy="2804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コネクタ 64"/>
          <p:cNvCxnSpPr/>
          <p:nvPr/>
        </p:nvCxnSpPr>
        <p:spPr>
          <a:xfrm rot="5400000">
            <a:off x="7904957" y="1712118"/>
            <a:ext cx="1296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rot="10800000">
            <a:off x="8553450" y="2360611"/>
            <a:ext cx="208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V="1">
            <a:off x="8747125" y="1147762"/>
            <a:ext cx="869950" cy="9429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9598025" y="1147761"/>
            <a:ext cx="862012" cy="5540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8770937" y="1390649"/>
            <a:ext cx="865188" cy="419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9612313" y="1390649"/>
            <a:ext cx="847725" cy="66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632951" y="1063624"/>
            <a:ext cx="847725" cy="5445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85"/>
          <p:cNvGrpSpPr>
            <a:grpSpLocks/>
          </p:cNvGrpSpPr>
          <p:nvPr/>
        </p:nvGrpSpPr>
        <p:grpSpPr bwMode="auto">
          <a:xfrm>
            <a:off x="8734425" y="1652586"/>
            <a:ext cx="1725612" cy="515938"/>
            <a:chOff x="5134469" y="2202625"/>
            <a:chExt cx="1725294" cy="661167"/>
          </a:xfrm>
        </p:grpSpPr>
        <p:cxnSp>
          <p:nvCxnSpPr>
            <p:cNvPr id="73" name="直線コネクタ 72"/>
            <p:cNvCxnSpPr/>
            <p:nvPr/>
          </p:nvCxnSpPr>
          <p:spPr>
            <a:xfrm rot="5400000">
              <a:off x="4861865" y="2591188"/>
              <a:ext cx="54520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5400000">
              <a:off x="6567832" y="2494556"/>
              <a:ext cx="58386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線コネクタ 78"/>
          <p:cNvCxnSpPr/>
          <p:nvPr/>
        </p:nvCxnSpPr>
        <p:spPr>
          <a:xfrm flipV="1">
            <a:off x="8734425" y="1639886"/>
            <a:ext cx="476250" cy="5349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9612313" y="1482725"/>
            <a:ext cx="847725" cy="6619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210675" y="1423986"/>
            <a:ext cx="398462" cy="2032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rot="5400000">
            <a:off x="7870032" y="3620293"/>
            <a:ext cx="1366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rot="10800000">
            <a:off x="8553450" y="4303711"/>
            <a:ext cx="208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V="1">
            <a:off x="8766176" y="3148011"/>
            <a:ext cx="846137" cy="6619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9612313" y="3148012"/>
            <a:ext cx="847725" cy="5445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8770937" y="3536950"/>
            <a:ext cx="865188" cy="420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9612313" y="3536950"/>
            <a:ext cx="847725" cy="6619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8734426" y="3068636"/>
            <a:ext cx="877887" cy="66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9650412" y="3079750"/>
            <a:ext cx="774700" cy="504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rot="5400000">
            <a:off x="10168731" y="3945730"/>
            <a:ext cx="5826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9612313" y="3584574"/>
            <a:ext cx="847725" cy="66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V="1">
            <a:off x="8794750" y="3584574"/>
            <a:ext cx="838200" cy="431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rot="5400000">
            <a:off x="8582025" y="3922711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rot="5400000">
            <a:off x="7832725" y="5527674"/>
            <a:ext cx="1441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rot="10800000">
            <a:off x="8553450" y="6248399"/>
            <a:ext cx="208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V="1">
            <a:off x="8747125" y="5083175"/>
            <a:ext cx="869950" cy="9429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9598025" y="5083175"/>
            <a:ext cx="862012" cy="55403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 flipV="1">
            <a:off x="8766176" y="4937124"/>
            <a:ext cx="846137" cy="660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9612313" y="4937124"/>
            <a:ext cx="847725" cy="5445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 rot="5400000">
            <a:off x="8462169" y="5831680"/>
            <a:ext cx="5445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endCxn id="75821" idx="2"/>
          </p:cNvCxnSpPr>
          <p:nvPr/>
        </p:nvCxnSpPr>
        <p:spPr>
          <a:xfrm flipV="1">
            <a:off x="8734426" y="4826932"/>
            <a:ext cx="904801" cy="7150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9612313" y="4840287"/>
            <a:ext cx="847725" cy="5445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 rot="5400000" flipH="1" flipV="1">
            <a:off x="8679657" y="5150643"/>
            <a:ext cx="1008062" cy="8985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9632950" y="5168900"/>
            <a:ext cx="792162" cy="5032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rot="5400000">
            <a:off x="10316369" y="5585618"/>
            <a:ext cx="28733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左中かっこ 146"/>
          <p:cNvSpPr/>
          <p:nvPr/>
        </p:nvSpPr>
        <p:spPr>
          <a:xfrm>
            <a:off x="7761288" y="1136649"/>
            <a:ext cx="576263" cy="5111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5820" name="正方形/長方形 148"/>
          <p:cNvSpPr>
            <a:spLocks noChangeArrowheads="1"/>
          </p:cNvSpPr>
          <p:nvPr/>
        </p:nvSpPr>
        <p:spPr bwMode="auto">
          <a:xfrm>
            <a:off x="9417050" y="2432049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/>
              <a:t>+</a:t>
            </a:r>
            <a:endParaRPr lang="ja-JP" altLang="en-US"/>
          </a:p>
        </p:txBody>
      </p:sp>
      <p:sp>
        <p:nvSpPr>
          <p:cNvPr id="75821" name="正方形/長方形 149"/>
          <p:cNvSpPr>
            <a:spLocks noChangeArrowheads="1"/>
          </p:cNvSpPr>
          <p:nvPr/>
        </p:nvSpPr>
        <p:spPr bwMode="auto">
          <a:xfrm>
            <a:off x="9417050" y="4303711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/>
              <a:t>+</a:t>
            </a:r>
            <a:endParaRPr lang="ja-JP" altLang="en-US"/>
          </a:p>
        </p:txBody>
      </p:sp>
      <p:sp>
        <p:nvSpPr>
          <p:cNvPr id="75822" name="正方形/長方形 155"/>
          <p:cNvSpPr>
            <a:spLocks noChangeArrowheads="1"/>
          </p:cNvSpPr>
          <p:nvPr/>
        </p:nvSpPr>
        <p:spPr bwMode="auto">
          <a:xfrm>
            <a:off x="4624388" y="2935289"/>
            <a:ext cx="557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/>
              <a:t>S</a:t>
            </a:r>
            <a:r>
              <a:rPr lang="en-US" altLang="ja-JP" sz="2800" baseline="-25000"/>
              <a:t>1</a:t>
            </a:r>
            <a:endParaRPr lang="ja-JP" altLang="en-US" sz="2800"/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8769350" y="1568449"/>
            <a:ext cx="398462" cy="203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129712" y="1033461"/>
            <a:ext cx="476250" cy="5349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7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</a:t>
            </a:r>
            <a:r>
              <a:rPr lang="en-US" altLang="ja-JP" baseline="-25000" dirty="0"/>
              <a:t>1</a:t>
            </a:r>
            <a:r>
              <a:rPr lang="en-US" altLang="ja-JP" dirty="0"/>
              <a:t> / S</a:t>
            </a:r>
            <a:r>
              <a:rPr lang="en-US" altLang="ja-JP" baseline="-25000" dirty="0"/>
              <a:t>0</a:t>
            </a:r>
            <a:r>
              <a:rPr lang="en-US" altLang="ja-JP" dirty="0"/>
              <a:t> </a:t>
            </a:r>
            <a:r>
              <a:rPr lang="ja-JP" altLang="en-US" dirty="0"/>
              <a:t>が大きいものは</a:t>
            </a:r>
            <a:br>
              <a:rPr lang="en-US" altLang="ja-JP" dirty="0"/>
            </a:br>
            <a:r>
              <a:rPr lang="ja-JP" altLang="en-US" dirty="0"/>
              <a:t>変動しているとみなせる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568999"/>
            <a:ext cx="3384550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正方形/長方形 6"/>
          <p:cNvSpPr>
            <a:spLocks noChangeArrowheads="1"/>
          </p:cNvSpPr>
          <p:nvPr/>
        </p:nvSpPr>
        <p:spPr bwMode="auto">
          <a:xfrm>
            <a:off x="2584451" y="3512100"/>
            <a:ext cx="2090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/>
              <a:t>S</a:t>
            </a:r>
            <a:r>
              <a:rPr lang="en-US" altLang="ja-JP" sz="2400" baseline="-25000"/>
              <a:t>1</a:t>
            </a:r>
            <a:r>
              <a:rPr lang="en-US" altLang="ja-JP" sz="2400"/>
              <a:t> / S</a:t>
            </a:r>
            <a:r>
              <a:rPr lang="en-US" altLang="ja-JP" sz="2400" baseline="-25000"/>
              <a:t>0 </a:t>
            </a:r>
            <a:r>
              <a:rPr lang="en-US" altLang="ja-JP" sz="2400"/>
              <a:t>= 0.57</a:t>
            </a:r>
            <a:endParaRPr lang="ja-JP" altLang="en-US" sz="2400"/>
          </a:p>
        </p:txBody>
      </p:sp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300" y="1569000"/>
            <a:ext cx="20335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正方形/長方形 8"/>
          <p:cNvSpPr>
            <a:spLocks noChangeArrowheads="1"/>
          </p:cNvSpPr>
          <p:nvPr/>
        </p:nvSpPr>
        <p:spPr bwMode="auto">
          <a:xfrm>
            <a:off x="7769226" y="351210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/>
              <a:t>S</a:t>
            </a:r>
            <a:r>
              <a:rPr lang="en-US" altLang="ja-JP" sz="2400" baseline="-25000"/>
              <a:t>1</a:t>
            </a:r>
            <a:r>
              <a:rPr lang="en-US" altLang="ja-JP" sz="2400"/>
              <a:t> / S</a:t>
            </a:r>
            <a:r>
              <a:rPr lang="en-US" altLang="ja-JP" sz="2400" baseline="-25000"/>
              <a:t>0</a:t>
            </a:r>
            <a:r>
              <a:rPr lang="en-US" altLang="ja-JP" sz="2400"/>
              <a:t>= 5.78</a:t>
            </a:r>
            <a:endParaRPr lang="ja-JP" altLang="en-US" sz="2400"/>
          </a:p>
        </p:txBody>
      </p:sp>
      <p:sp>
        <p:nvSpPr>
          <p:cNvPr id="76807" name="正方形/長方形 10"/>
          <p:cNvSpPr>
            <a:spLocks noChangeArrowheads="1"/>
          </p:cNvSpPr>
          <p:nvPr/>
        </p:nvSpPr>
        <p:spPr bwMode="auto">
          <a:xfrm>
            <a:off x="2571750" y="6320983"/>
            <a:ext cx="2178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/>
              <a:t>S</a:t>
            </a:r>
            <a:r>
              <a:rPr lang="en-US" altLang="ja-JP" sz="2400" baseline="-25000"/>
              <a:t>1</a:t>
            </a:r>
            <a:r>
              <a:rPr lang="en-US" altLang="ja-JP" sz="2400"/>
              <a:t> / S</a:t>
            </a:r>
            <a:r>
              <a:rPr lang="en-US" altLang="ja-JP" sz="2400" baseline="-25000"/>
              <a:t>0 </a:t>
            </a:r>
            <a:r>
              <a:rPr lang="en-US" altLang="ja-JP" sz="2400"/>
              <a:t>= </a:t>
            </a:r>
            <a:r>
              <a:rPr lang="ja-JP" altLang="en-US" sz="2400"/>
              <a:t> </a:t>
            </a:r>
            <a:r>
              <a:rPr lang="en-US" altLang="ja-JP" sz="2400"/>
              <a:t>1.09</a:t>
            </a:r>
            <a:endParaRPr lang="ja-JP" altLang="en-US" sz="2400"/>
          </a:p>
        </p:txBody>
      </p:sp>
      <p:pic>
        <p:nvPicPr>
          <p:cNvPr id="768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7300" y="4160394"/>
            <a:ext cx="2160588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9" name="正方形/長方形 12"/>
          <p:cNvSpPr>
            <a:spLocks noChangeArrowheads="1"/>
          </p:cNvSpPr>
          <p:nvPr/>
        </p:nvSpPr>
        <p:spPr bwMode="auto">
          <a:xfrm>
            <a:off x="7697789" y="6392420"/>
            <a:ext cx="2090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/>
              <a:t>S</a:t>
            </a:r>
            <a:r>
              <a:rPr lang="en-US" altLang="ja-JP" sz="2400" baseline="-25000"/>
              <a:t>1</a:t>
            </a:r>
            <a:r>
              <a:rPr lang="en-US" altLang="ja-JP" sz="2400"/>
              <a:t> / S</a:t>
            </a:r>
            <a:r>
              <a:rPr lang="en-US" altLang="ja-JP" sz="2400" baseline="-25000"/>
              <a:t>0 </a:t>
            </a:r>
            <a:r>
              <a:rPr lang="en-US" altLang="ja-JP" sz="2400"/>
              <a:t>= 47.8</a:t>
            </a:r>
            <a:endParaRPr lang="ja-JP" altLang="en-US" sz="2400"/>
          </a:p>
        </p:txBody>
      </p:sp>
      <p:pic>
        <p:nvPicPr>
          <p:cNvPr id="768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6801" y="4160394"/>
            <a:ext cx="4983163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9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3484E1-9C87-4B47-ACE4-5D69D67BD87F}"/>
              </a:ext>
            </a:extLst>
          </p:cNvPr>
          <p:cNvSpPr txBox="1"/>
          <p:nvPr/>
        </p:nvSpPr>
        <p:spPr>
          <a:xfrm>
            <a:off x="1993187" y="2804845"/>
            <a:ext cx="8606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Dose</a:t>
            </a:r>
            <a:r>
              <a:rPr kumimoji="1" lang="ja-JP" altLang="en-US" sz="4400"/>
              <a:t>が</a:t>
            </a:r>
            <a:r>
              <a:rPr kumimoji="1" lang="en-US" altLang="ja-JP" sz="4400" dirty="0"/>
              <a:t>3</a:t>
            </a:r>
            <a:r>
              <a:rPr kumimoji="1" lang="ja-JP" altLang="en-US" sz="4400"/>
              <a:t>以外の場合に一般化する</a:t>
            </a:r>
          </a:p>
        </p:txBody>
      </p:sp>
    </p:spTree>
    <p:extLst>
      <p:ext uri="{BB962C8B-B14F-4D97-AF65-F5344CB8AC3E}">
        <p14:creationId xmlns:p14="http://schemas.microsoft.com/office/powerpoint/2010/main" val="53516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タイトル 1"/>
          <p:cNvSpPr>
            <a:spLocks noGrp="1"/>
          </p:cNvSpPr>
          <p:nvPr>
            <p:ph type="title"/>
          </p:nvPr>
        </p:nvSpPr>
        <p:spPr>
          <a:xfrm>
            <a:off x="852488" y="222246"/>
            <a:ext cx="10515600" cy="1325563"/>
          </a:xfrm>
        </p:spPr>
        <p:txBody>
          <a:bodyPr/>
          <a:lstStyle/>
          <a:p>
            <a:r>
              <a:rPr lang="ja-JP" altLang="en-US" sz="4000"/>
              <a:t>交点を通る垂線を引き、</a:t>
            </a:r>
            <a:br>
              <a:rPr lang="en-US" altLang="ja-JP" sz="4000" dirty="0"/>
            </a:br>
            <a:r>
              <a:rPr lang="ja-JP" altLang="en-US" sz="4000"/>
              <a:t>多角形</a:t>
            </a:r>
            <a:r>
              <a:rPr lang="en-US" altLang="ja-JP" sz="4000" dirty="0"/>
              <a:t> S</a:t>
            </a:r>
            <a:r>
              <a:rPr lang="en-US" altLang="ja-JP" sz="4000" baseline="-25000" dirty="0"/>
              <a:t>1 </a:t>
            </a:r>
            <a:r>
              <a:rPr lang="ja-JP" altLang="en-US" sz="4000"/>
              <a:t>を複数個の台形にスライスする</a:t>
            </a:r>
            <a:endParaRPr lang="ja-JP" altLang="en-US" sz="4000" dirty="0"/>
          </a:p>
        </p:txBody>
      </p:sp>
      <p:sp>
        <p:nvSpPr>
          <p:cNvPr id="74755" name="テキスト ボックス 50"/>
          <p:cNvSpPr txBox="1">
            <a:spLocks noChangeArrowheads="1"/>
          </p:cNvSpPr>
          <p:nvPr/>
        </p:nvSpPr>
        <p:spPr bwMode="auto">
          <a:xfrm>
            <a:off x="5255146" y="1839999"/>
            <a:ext cx="55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dirty="0"/>
              <a:t>S</a:t>
            </a:r>
            <a:r>
              <a:rPr lang="en-US" altLang="ja-JP" sz="2800" baseline="-25000" dirty="0"/>
              <a:t>1</a:t>
            </a:r>
            <a:endParaRPr lang="ja-JP" altLang="en-US" sz="2800"/>
          </a:p>
        </p:txBody>
      </p:sp>
      <p:sp>
        <p:nvSpPr>
          <p:cNvPr id="74758" name="テキスト ボックス 53"/>
          <p:cNvSpPr txBox="1">
            <a:spLocks noChangeArrowheads="1"/>
          </p:cNvSpPr>
          <p:nvPr/>
        </p:nvSpPr>
        <p:spPr bwMode="auto">
          <a:xfrm>
            <a:off x="4943475" y="515778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  <a:endParaRPr lang="ja-JP" altLang="en-US"/>
          </a:p>
        </p:txBody>
      </p:sp>
      <p:sp>
        <p:nvSpPr>
          <p:cNvPr id="74759" name="テキスト ボックス 54"/>
          <p:cNvSpPr txBox="1">
            <a:spLocks noChangeArrowheads="1"/>
          </p:cNvSpPr>
          <p:nvPr/>
        </p:nvSpPr>
        <p:spPr bwMode="auto">
          <a:xfrm>
            <a:off x="1343026" y="1557338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[A](t)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rot="5400000">
            <a:off x="-25400" y="3573463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rot="10800000">
            <a:off x="1558926" y="5157788"/>
            <a:ext cx="388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cxnSpLocks/>
          </p:cNvCxnSpPr>
          <p:nvPr/>
        </p:nvCxnSpPr>
        <p:spPr>
          <a:xfrm>
            <a:off x="1885951" y="2363874"/>
            <a:ext cx="2924772" cy="1727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1904207" y="2130443"/>
            <a:ext cx="2906516" cy="12141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cxnSpLocks/>
          </p:cNvCxnSpPr>
          <p:nvPr/>
        </p:nvCxnSpPr>
        <p:spPr>
          <a:xfrm>
            <a:off x="1906338" y="3626890"/>
            <a:ext cx="2916341" cy="20995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/>
          </p:cNvCxnSpPr>
          <p:nvPr/>
        </p:nvCxnSpPr>
        <p:spPr>
          <a:xfrm flipV="1">
            <a:off x="1897062" y="3451593"/>
            <a:ext cx="2896893" cy="8145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/>
          </p:cNvCxnSpPr>
          <p:nvPr/>
        </p:nvCxnSpPr>
        <p:spPr>
          <a:xfrm>
            <a:off x="1897061" y="2283451"/>
            <a:ext cx="0" cy="2056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3151545" y="2062694"/>
            <a:ext cx="1666323" cy="6846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H="1">
            <a:off x="4825013" y="2062694"/>
            <a:ext cx="0" cy="21424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</p:cNvCxnSpPr>
          <p:nvPr/>
        </p:nvCxnSpPr>
        <p:spPr>
          <a:xfrm flipH="1" flipV="1">
            <a:off x="3707361" y="3826298"/>
            <a:ext cx="601542" cy="32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</p:cNvCxnSpPr>
          <p:nvPr/>
        </p:nvCxnSpPr>
        <p:spPr>
          <a:xfrm flipV="1">
            <a:off x="1897061" y="3830851"/>
            <a:ext cx="1811910" cy="5094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E3FD36E-000D-3B45-865E-80D511A341A9}"/>
              </a:ext>
            </a:extLst>
          </p:cNvPr>
          <p:cNvCxnSpPr>
            <a:cxnSpLocks/>
          </p:cNvCxnSpPr>
          <p:nvPr/>
        </p:nvCxnSpPr>
        <p:spPr>
          <a:xfrm>
            <a:off x="1904207" y="2579538"/>
            <a:ext cx="2906516" cy="5656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4056561-28F5-AA4C-8556-149E11F4556B}"/>
              </a:ext>
            </a:extLst>
          </p:cNvPr>
          <p:cNvCxnSpPr>
            <a:cxnSpLocks/>
          </p:cNvCxnSpPr>
          <p:nvPr/>
        </p:nvCxnSpPr>
        <p:spPr>
          <a:xfrm>
            <a:off x="1867695" y="2285303"/>
            <a:ext cx="608144" cy="3580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53">
            <a:extLst>
              <a:ext uri="{FF2B5EF4-FFF2-40B4-BE49-F238E27FC236}">
                <a16:creationId xmlns:a16="http://schemas.microsoft.com/office/drawing/2014/main" id="{6DC0A167-7D1A-3A48-8B4F-20DC3F89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11" y="529468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baseline="-25000" dirty="0"/>
              <a:t>1</a:t>
            </a:r>
            <a:endParaRPr lang="ja-JP" altLang="en-US" baseline="-25000"/>
          </a:p>
        </p:txBody>
      </p:sp>
      <p:sp>
        <p:nvSpPr>
          <p:cNvPr id="65" name="テキスト ボックス 53">
            <a:extLst>
              <a:ext uri="{FF2B5EF4-FFF2-40B4-BE49-F238E27FC236}">
                <a16:creationId xmlns:a16="http://schemas.microsoft.com/office/drawing/2014/main" id="{37718394-B501-934D-BD60-BA06318A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589" y="529468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baseline="-25000" dirty="0"/>
              <a:t>2</a:t>
            </a:r>
          </a:p>
        </p:txBody>
      </p:sp>
      <p:sp>
        <p:nvSpPr>
          <p:cNvPr id="51" name="三角形 50">
            <a:extLst>
              <a:ext uri="{FF2B5EF4-FFF2-40B4-BE49-F238E27FC236}">
                <a16:creationId xmlns:a16="http://schemas.microsoft.com/office/drawing/2014/main" id="{65BD9292-7EB5-F942-9623-D47B799AE106}"/>
              </a:ext>
            </a:extLst>
          </p:cNvPr>
          <p:cNvSpPr/>
          <p:nvPr/>
        </p:nvSpPr>
        <p:spPr>
          <a:xfrm rot="5400000">
            <a:off x="5931243" y="3145141"/>
            <a:ext cx="605481" cy="306452"/>
          </a:xfrm>
          <a:prstGeom prst="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438F074-206E-FA4C-8BE8-F4464789BC44}"/>
              </a:ext>
            </a:extLst>
          </p:cNvPr>
          <p:cNvCxnSpPr>
            <a:cxnSpLocks/>
          </p:cNvCxnSpPr>
          <p:nvPr/>
        </p:nvCxnSpPr>
        <p:spPr>
          <a:xfrm>
            <a:off x="2464704" y="2630348"/>
            <a:ext cx="686841" cy="1342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4C74595-2832-0F40-AD84-8324B990E7C1}"/>
              </a:ext>
            </a:extLst>
          </p:cNvPr>
          <p:cNvCxnSpPr>
            <a:cxnSpLocks/>
          </p:cNvCxnSpPr>
          <p:nvPr/>
        </p:nvCxnSpPr>
        <p:spPr>
          <a:xfrm flipH="1" flipV="1">
            <a:off x="4268975" y="3861546"/>
            <a:ext cx="576772" cy="3303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53">
            <a:extLst>
              <a:ext uri="{FF2B5EF4-FFF2-40B4-BE49-F238E27FC236}">
                <a16:creationId xmlns:a16="http://schemas.microsoft.com/office/drawing/2014/main" id="{8F8A90A3-1A57-4C45-976B-2094BF3EB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314" y="515778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  <a:endParaRPr lang="ja-JP" altLang="en-US"/>
          </a:p>
        </p:txBody>
      </p:sp>
      <p:sp>
        <p:nvSpPr>
          <p:cNvPr id="73" name="テキスト ボックス 54">
            <a:extLst>
              <a:ext uri="{FF2B5EF4-FFF2-40B4-BE49-F238E27FC236}">
                <a16:creationId xmlns:a16="http://schemas.microsoft.com/office/drawing/2014/main" id="{EAFC4598-47A2-F14E-B86C-40D33100F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65" y="1557338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[A](t)</a:t>
            </a:r>
            <a:endParaRPr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6BC7D4E-0BD2-B84B-9CA2-2BF9148A66F7}"/>
              </a:ext>
            </a:extLst>
          </p:cNvPr>
          <p:cNvCxnSpPr/>
          <p:nvPr/>
        </p:nvCxnSpPr>
        <p:spPr>
          <a:xfrm rot="5400000">
            <a:off x="5246439" y="3573463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9CF15A1-AEC0-4C4B-BD4E-A63471A692A4}"/>
              </a:ext>
            </a:extLst>
          </p:cNvPr>
          <p:cNvCxnSpPr/>
          <p:nvPr/>
        </p:nvCxnSpPr>
        <p:spPr>
          <a:xfrm rot="10800000">
            <a:off x="6830765" y="5157788"/>
            <a:ext cx="388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A532D76-7D56-134E-9048-2ED9DD7D3776}"/>
              </a:ext>
            </a:extLst>
          </p:cNvPr>
          <p:cNvCxnSpPr>
            <a:cxnSpLocks/>
          </p:cNvCxnSpPr>
          <p:nvPr/>
        </p:nvCxnSpPr>
        <p:spPr>
          <a:xfrm>
            <a:off x="7157790" y="2363874"/>
            <a:ext cx="2924772" cy="1727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5B66828-0B17-7448-A637-DE485CC36266}"/>
              </a:ext>
            </a:extLst>
          </p:cNvPr>
          <p:cNvCxnSpPr>
            <a:cxnSpLocks/>
          </p:cNvCxnSpPr>
          <p:nvPr/>
        </p:nvCxnSpPr>
        <p:spPr>
          <a:xfrm flipV="1">
            <a:off x="7176046" y="2130443"/>
            <a:ext cx="2906516" cy="12141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10728C3-8015-FD46-8F6B-1D6A6A58A8D0}"/>
              </a:ext>
            </a:extLst>
          </p:cNvPr>
          <p:cNvCxnSpPr>
            <a:cxnSpLocks/>
          </p:cNvCxnSpPr>
          <p:nvPr/>
        </p:nvCxnSpPr>
        <p:spPr>
          <a:xfrm>
            <a:off x="7178177" y="3626890"/>
            <a:ext cx="2916341" cy="20995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D1153D-B243-1847-B908-B446155862DF}"/>
              </a:ext>
            </a:extLst>
          </p:cNvPr>
          <p:cNvCxnSpPr>
            <a:cxnSpLocks/>
          </p:cNvCxnSpPr>
          <p:nvPr/>
        </p:nvCxnSpPr>
        <p:spPr>
          <a:xfrm flipV="1">
            <a:off x="7168901" y="3451593"/>
            <a:ext cx="2896893" cy="8145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2229E0A-B384-4F41-B09F-26BF4A27E6F0}"/>
              </a:ext>
            </a:extLst>
          </p:cNvPr>
          <p:cNvCxnSpPr>
            <a:cxnSpLocks/>
          </p:cNvCxnSpPr>
          <p:nvPr/>
        </p:nvCxnSpPr>
        <p:spPr>
          <a:xfrm>
            <a:off x="7168900" y="2283451"/>
            <a:ext cx="0" cy="2056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67572E5-261A-C84B-9EBF-ADC04884C0D6}"/>
              </a:ext>
            </a:extLst>
          </p:cNvPr>
          <p:cNvCxnSpPr>
            <a:cxnSpLocks/>
          </p:cNvCxnSpPr>
          <p:nvPr/>
        </p:nvCxnSpPr>
        <p:spPr>
          <a:xfrm flipV="1">
            <a:off x="8423384" y="2062694"/>
            <a:ext cx="1666323" cy="6846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3226F097-3C54-4241-8EFD-8882B16C5173}"/>
              </a:ext>
            </a:extLst>
          </p:cNvPr>
          <p:cNvCxnSpPr>
            <a:cxnSpLocks/>
          </p:cNvCxnSpPr>
          <p:nvPr/>
        </p:nvCxnSpPr>
        <p:spPr>
          <a:xfrm flipH="1">
            <a:off x="10096852" y="2062694"/>
            <a:ext cx="0" cy="21424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6FE1869-4350-C249-889E-B1EC391BDDB2}"/>
              </a:ext>
            </a:extLst>
          </p:cNvPr>
          <p:cNvCxnSpPr>
            <a:cxnSpLocks/>
          </p:cNvCxnSpPr>
          <p:nvPr/>
        </p:nvCxnSpPr>
        <p:spPr>
          <a:xfrm flipH="1" flipV="1">
            <a:off x="8979200" y="3826298"/>
            <a:ext cx="601542" cy="32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998DA935-6625-624A-8652-E29C8E9B11C3}"/>
              </a:ext>
            </a:extLst>
          </p:cNvPr>
          <p:cNvCxnSpPr>
            <a:cxnSpLocks/>
          </p:cNvCxnSpPr>
          <p:nvPr/>
        </p:nvCxnSpPr>
        <p:spPr>
          <a:xfrm flipV="1">
            <a:off x="7168900" y="3830851"/>
            <a:ext cx="1811910" cy="5094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FF7C431-64FF-F744-8C82-08DD5E5A32B2}"/>
              </a:ext>
            </a:extLst>
          </p:cNvPr>
          <p:cNvCxnSpPr>
            <a:cxnSpLocks/>
          </p:cNvCxnSpPr>
          <p:nvPr/>
        </p:nvCxnSpPr>
        <p:spPr>
          <a:xfrm>
            <a:off x="7176046" y="2579538"/>
            <a:ext cx="2906516" cy="5656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10BCB671-27C1-7443-8836-3A28A09F3870}"/>
              </a:ext>
            </a:extLst>
          </p:cNvPr>
          <p:cNvCxnSpPr>
            <a:cxnSpLocks/>
          </p:cNvCxnSpPr>
          <p:nvPr/>
        </p:nvCxnSpPr>
        <p:spPr>
          <a:xfrm>
            <a:off x="7139534" y="2285303"/>
            <a:ext cx="608144" cy="3580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53">
            <a:extLst>
              <a:ext uri="{FF2B5EF4-FFF2-40B4-BE49-F238E27FC236}">
                <a16:creationId xmlns:a16="http://schemas.microsoft.com/office/drawing/2014/main" id="{36FDE569-7198-B540-AE25-A922D6B0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150" y="529468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baseline="-25000" dirty="0"/>
              <a:t>1</a:t>
            </a:r>
            <a:endParaRPr lang="ja-JP" altLang="en-US" baseline="-25000"/>
          </a:p>
        </p:txBody>
      </p:sp>
      <p:sp>
        <p:nvSpPr>
          <p:cNvPr id="110" name="テキスト ボックス 53">
            <a:extLst>
              <a:ext uri="{FF2B5EF4-FFF2-40B4-BE49-F238E27FC236}">
                <a16:creationId xmlns:a16="http://schemas.microsoft.com/office/drawing/2014/main" id="{0361B658-FC24-6742-8349-72926EE9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428" y="529468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baseline="-25000" dirty="0"/>
              <a:t>2</a:t>
            </a: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01D1C6C0-B9C9-D746-96C4-CCB1862A9B56}"/>
              </a:ext>
            </a:extLst>
          </p:cNvPr>
          <p:cNvCxnSpPr>
            <a:cxnSpLocks/>
          </p:cNvCxnSpPr>
          <p:nvPr/>
        </p:nvCxnSpPr>
        <p:spPr>
          <a:xfrm>
            <a:off x="7736543" y="2630348"/>
            <a:ext cx="686841" cy="1342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7BDC5074-031B-4D4A-9FDE-1A3C50806872}"/>
              </a:ext>
            </a:extLst>
          </p:cNvPr>
          <p:cNvCxnSpPr>
            <a:cxnSpLocks/>
          </p:cNvCxnSpPr>
          <p:nvPr/>
        </p:nvCxnSpPr>
        <p:spPr>
          <a:xfrm flipH="1" flipV="1">
            <a:off x="9551447" y="3850914"/>
            <a:ext cx="545405" cy="3410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BC207EE-A0A1-9748-B1BD-FCF5B1AAD0D9}"/>
              </a:ext>
            </a:extLst>
          </p:cNvPr>
          <p:cNvCxnSpPr>
            <a:cxnSpLocks/>
          </p:cNvCxnSpPr>
          <p:nvPr/>
        </p:nvCxnSpPr>
        <p:spPr>
          <a:xfrm>
            <a:off x="7684926" y="2611440"/>
            <a:ext cx="0" cy="159369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4DA786E-9FDD-D243-ADF9-CC0E4A9C6806}"/>
              </a:ext>
            </a:extLst>
          </p:cNvPr>
          <p:cNvCxnSpPr>
            <a:cxnSpLocks/>
          </p:cNvCxnSpPr>
          <p:nvPr/>
        </p:nvCxnSpPr>
        <p:spPr>
          <a:xfrm>
            <a:off x="8120979" y="2702422"/>
            <a:ext cx="0" cy="1389127"/>
          </a:xfrm>
          <a:prstGeom prst="line">
            <a:avLst/>
          </a:prstGeom>
          <a:ln w="34925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51BB586F-2CC5-C14B-AB03-26D18759FEA1}"/>
              </a:ext>
            </a:extLst>
          </p:cNvPr>
          <p:cNvCxnSpPr>
            <a:cxnSpLocks/>
          </p:cNvCxnSpPr>
          <p:nvPr/>
        </p:nvCxnSpPr>
        <p:spPr>
          <a:xfrm>
            <a:off x="8423384" y="2764612"/>
            <a:ext cx="0" cy="122259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32CF2BDD-4BB7-634A-A713-F13BD1B3D834}"/>
              </a:ext>
            </a:extLst>
          </p:cNvPr>
          <p:cNvCxnSpPr>
            <a:cxnSpLocks/>
          </p:cNvCxnSpPr>
          <p:nvPr/>
        </p:nvCxnSpPr>
        <p:spPr>
          <a:xfrm>
            <a:off x="8979200" y="2533248"/>
            <a:ext cx="0" cy="129305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D44400-3F33-6A46-A685-8775A9520582}"/>
              </a:ext>
            </a:extLst>
          </p:cNvPr>
          <p:cNvCxnSpPr>
            <a:cxnSpLocks/>
          </p:cNvCxnSpPr>
          <p:nvPr/>
        </p:nvCxnSpPr>
        <p:spPr>
          <a:xfrm>
            <a:off x="9337848" y="2363874"/>
            <a:ext cx="0" cy="1494671"/>
          </a:xfrm>
          <a:prstGeom prst="line">
            <a:avLst/>
          </a:prstGeom>
          <a:ln w="34925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A2AAC3BF-209F-504E-8467-A29538FC5013}"/>
              </a:ext>
            </a:extLst>
          </p:cNvPr>
          <p:cNvCxnSpPr>
            <a:cxnSpLocks/>
          </p:cNvCxnSpPr>
          <p:nvPr/>
        </p:nvCxnSpPr>
        <p:spPr>
          <a:xfrm>
            <a:off x="9586748" y="2283451"/>
            <a:ext cx="0" cy="1575094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>
            <a:extLst>
              <a:ext uri="{FF2B5EF4-FFF2-40B4-BE49-F238E27FC236}">
                <a16:creationId xmlns:a16="http://schemas.microsoft.com/office/drawing/2014/main" id="{A75E32F5-B680-CA40-A90C-906E83149C3B}"/>
              </a:ext>
            </a:extLst>
          </p:cNvPr>
          <p:cNvSpPr/>
          <p:nvPr/>
        </p:nvSpPr>
        <p:spPr>
          <a:xfrm>
            <a:off x="2349795" y="2579538"/>
            <a:ext cx="144000" cy="14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B8736BC-B268-FA46-B17F-CF8D90320C04}"/>
              </a:ext>
            </a:extLst>
          </p:cNvPr>
          <p:cNvSpPr/>
          <p:nvPr/>
        </p:nvSpPr>
        <p:spPr>
          <a:xfrm>
            <a:off x="2755937" y="2878200"/>
            <a:ext cx="144000" cy="14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6F607794-26BA-1F4C-B055-91DA66356A0A}"/>
              </a:ext>
            </a:extLst>
          </p:cNvPr>
          <p:cNvSpPr/>
          <p:nvPr/>
        </p:nvSpPr>
        <p:spPr>
          <a:xfrm>
            <a:off x="3065255" y="2742801"/>
            <a:ext cx="144000" cy="14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8B8ED942-52C6-4347-9B94-6F04E00851C2}"/>
              </a:ext>
            </a:extLst>
          </p:cNvPr>
          <p:cNvSpPr/>
          <p:nvPr/>
        </p:nvSpPr>
        <p:spPr>
          <a:xfrm>
            <a:off x="3606138" y="3699978"/>
            <a:ext cx="144000" cy="14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E48F883C-487D-FE46-942B-6499E6CC3269}"/>
              </a:ext>
            </a:extLst>
          </p:cNvPr>
          <p:cNvSpPr/>
          <p:nvPr/>
        </p:nvSpPr>
        <p:spPr>
          <a:xfrm>
            <a:off x="3956045" y="3560213"/>
            <a:ext cx="144000" cy="14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D9A46E0B-7655-5845-A98E-757E73ACE07D}"/>
              </a:ext>
            </a:extLst>
          </p:cNvPr>
          <p:cNvSpPr/>
          <p:nvPr/>
        </p:nvSpPr>
        <p:spPr>
          <a:xfrm>
            <a:off x="4256415" y="3741566"/>
            <a:ext cx="144000" cy="14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0D3C73F-C635-A34C-8E8E-FAC78143CB23}"/>
              </a:ext>
            </a:extLst>
          </p:cNvPr>
          <p:cNvSpPr txBox="1"/>
          <p:nvPr/>
        </p:nvSpPr>
        <p:spPr>
          <a:xfrm>
            <a:off x="4268975" y="604867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ヒトが計算する場合、</a:t>
            </a:r>
            <a:r>
              <a:rPr kumimoji="1" lang="ja-JP" altLang="en-US">
                <a:solidFill>
                  <a:srgbClr val="0432FF"/>
                </a:solidFill>
              </a:rPr>
              <a:t>青</a:t>
            </a:r>
            <a:r>
              <a:rPr kumimoji="1" lang="ja-JP" altLang="en-US"/>
              <a:t>の点線（交点が多角形内部）を引くのは無駄だが、</a:t>
            </a:r>
            <a:endParaRPr kumimoji="1" lang="en-US" altLang="ja-JP" dirty="0"/>
          </a:p>
          <a:p>
            <a:r>
              <a:rPr lang="ja-JP" altLang="en-US"/>
              <a:t>コンピュータの場合は</a:t>
            </a:r>
            <a:r>
              <a:rPr lang="ja-JP" altLang="en-US">
                <a:solidFill>
                  <a:srgbClr val="0432FF"/>
                </a:solidFill>
              </a:rPr>
              <a:t>青</a:t>
            </a:r>
            <a:r>
              <a:rPr lang="ja-JP" altLang="en-US"/>
              <a:t>の点線を引くとコードがシンプルになる</a:t>
            </a:r>
            <a:endParaRPr kumimoji="1" lang="ja-JP" altLang="en-US"/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B48D240-C5EB-B348-A126-7982B1B53981}"/>
              </a:ext>
            </a:extLst>
          </p:cNvPr>
          <p:cNvCxnSpPr>
            <a:cxnSpLocks/>
          </p:cNvCxnSpPr>
          <p:nvPr/>
        </p:nvCxnSpPr>
        <p:spPr>
          <a:xfrm flipV="1">
            <a:off x="4661695" y="2210207"/>
            <a:ext cx="592227" cy="524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FF96BB1-743C-AA43-9BC2-C0ED5234BED3}"/>
              </a:ext>
            </a:extLst>
          </p:cNvPr>
          <p:cNvSpPr txBox="1"/>
          <p:nvPr/>
        </p:nvSpPr>
        <p:spPr>
          <a:xfrm>
            <a:off x="6984926" y="4475727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台形の面積を</a:t>
            </a:r>
            <a:r>
              <a:rPr kumimoji="1" lang="en-US" altLang="ja-JP" dirty="0"/>
              <a:t>1</a:t>
            </a:r>
            <a:r>
              <a:rPr kumimoji="1" lang="ja-JP" altLang="en-US"/>
              <a:t>つ１つ計算し、</a:t>
            </a:r>
            <a:endParaRPr kumimoji="1" lang="en-US" altLang="ja-JP" dirty="0"/>
          </a:p>
          <a:p>
            <a:r>
              <a:rPr kumimoji="1" lang="ja-JP" altLang="en-US"/>
              <a:t>これらを足し合わせて</a:t>
            </a:r>
            <a:r>
              <a:rPr kumimoji="1" lang="en-US" altLang="ja-JP" dirty="0"/>
              <a:t> S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 </a:t>
            </a:r>
            <a:r>
              <a:rPr kumimoji="1" lang="ja-JP" altLang="en-US"/>
              <a:t>の面積を求める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DBF100F-6913-984C-BDCD-34E6D8BA9854}"/>
              </a:ext>
            </a:extLst>
          </p:cNvPr>
          <p:cNvCxnSpPr>
            <a:cxnSpLocks/>
          </p:cNvCxnSpPr>
          <p:nvPr/>
        </p:nvCxnSpPr>
        <p:spPr>
          <a:xfrm flipV="1">
            <a:off x="7427497" y="2074866"/>
            <a:ext cx="202167" cy="680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2B54D7B-A5EF-B94D-8DB2-7EABE9BE0C1A}"/>
              </a:ext>
            </a:extLst>
          </p:cNvPr>
          <p:cNvSpPr txBox="1"/>
          <p:nvPr/>
        </p:nvSpPr>
        <p:spPr>
          <a:xfrm>
            <a:off x="7215889" y="17273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D16E55F1-E5BD-AF4F-881B-816C049A0F67}"/>
              </a:ext>
            </a:extLst>
          </p:cNvPr>
          <p:cNvCxnSpPr>
            <a:cxnSpLocks/>
          </p:cNvCxnSpPr>
          <p:nvPr/>
        </p:nvCxnSpPr>
        <p:spPr>
          <a:xfrm flipV="1">
            <a:off x="7838662" y="1926670"/>
            <a:ext cx="234751" cy="885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4F73C5FD-5BB5-8047-8D25-04EE678BC240}"/>
              </a:ext>
            </a:extLst>
          </p:cNvPr>
          <p:cNvSpPr txBox="1"/>
          <p:nvPr/>
        </p:nvSpPr>
        <p:spPr>
          <a:xfrm>
            <a:off x="7810722" y="15384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90F7AB4B-5B65-9144-9617-04A5B6B404D0}"/>
              </a:ext>
            </a:extLst>
          </p:cNvPr>
          <p:cNvCxnSpPr>
            <a:cxnSpLocks/>
          </p:cNvCxnSpPr>
          <p:nvPr/>
        </p:nvCxnSpPr>
        <p:spPr>
          <a:xfrm flipV="1">
            <a:off x="9821967" y="1987748"/>
            <a:ext cx="506109" cy="866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E93E2DA-21A0-2442-BF40-A3644A81B372}"/>
              </a:ext>
            </a:extLst>
          </p:cNvPr>
          <p:cNvSpPr txBox="1"/>
          <p:nvPr/>
        </p:nvSpPr>
        <p:spPr>
          <a:xfrm>
            <a:off x="10273826" y="175123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lang="en-US" altLang="ja-JP" dirty="0"/>
              <a:t>7</a:t>
            </a:r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66272E08-705C-884E-B946-0597325797F6}"/>
              </a:ext>
            </a:extLst>
          </p:cNvPr>
          <p:cNvCxnSpPr>
            <a:cxnSpLocks/>
          </p:cNvCxnSpPr>
          <p:nvPr/>
        </p:nvCxnSpPr>
        <p:spPr>
          <a:xfrm flipV="1">
            <a:off x="9435862" y="1700871"/>
            <a:ext cx="643315" cy="989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7B59C7B-E467-B34A-9920-14943B79E1B7}"/>
              </a:ext>
            </a:extLst>
          </p:cNvPr>
          <p:cNvSpPr txBox="1"/>
          <p:nvPr/>
        </p:nvSpPr>
        <p:spPr>
          <a:xfrm>
            <a:off x="10011725" y="14270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lang="en-US" altLang="ja-JP" dirty="0"/>
              <a:t>6</a:t>
            </a:r>
            <a:endParaRPr kumimoji="1" lang="ja-JP" altLang="en-US"/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4DA50BA-22D8-444B-AD6E-C2CD13287436}"/>
              </a:ext>
            </a:extLst>
          </p:cNvPr>
          <p:cNvCxnSpPr>
            <a:cxnSpLocks/>
          </p:cNvCxnSpPr>
          <p:nvPr/>
        </p:nvCxnSpPr>
        <p:spPr>
          <a:xfrm flipV="1">
            <a:off x="8229747" y="2218978"/>
            <a:ext cx="198686" cy="702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78EB843-D819-9D4D-BE3F-9934F6F1B771}"/>
              </a:ext>
            </a:extLst>
          </p:cNvPr>
          <p:cNvSpPr txBox="1"/>
          <p:nvPr/>
        </p:nvSpPr>
        <p:spPr>
          <a:xfrm>
            <a:off x="8102976" y="194577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3287E435-3BC6-BA46-A14A-F0ED4E3017CC}"/>
              </a:ext>
            </a:extLst>
          </p:cNvPr>
          <p:cNvCxnSpPr>
            <a:cxnSpLocks/>
          </p:cNvCxnSpPr>
          <p:nvPr/>
        </p:nvCxnSpPr>
        <p:spPr>
          <a:xfrm flipV="1">
            <a:off x="8702229" y="1974761"/>
            <a:ext cx="303596" cy="830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A089A2C-111C-2149-97FA-6A1A5F92EC43}"/>
              </a:ext>
            </a:extLst>
          </p:cNvPr>
          <p:cNvSpPr txBox="1"/>
          <p:nvPr/>
        </p:nvSpPr>
        <p:spPr>
          <a:xfrm>
            <a:off x="8617347" y="16303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lang="en-US" altLang="ja-JP" dirty="0"/>
              <a:t>4</a:t>
            </a:r>
            <a:endParaRPr kumimoji="1" lang="ja-JP" altLang="en-US"/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3207863C-6F7A-C94D-8820-A976AACA4550}"/>
              </a:ext>
            </a:extLst>
          </p:cNvPr>
          <p:cNvCxnSpPr>
            <a:cxnSpLocks/>
          </p:cNvCxnSpPr>
          <p:nvPr/>
        </p:nvCxnSpPr>
        <p:spPr>
          <a:xfrm flipV="1">
            <a:off x="9089515" y="1769018"/>
            <a:ext cx="358846" cy="95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D8518960-3923-3143-87A1-7CBBF0D5CCEC}"/>
              </a:ext>
            </a:extLst>
          </p:cNvPr>
          <p:cNvSpPr txBox="1"/>
          <p:nvPr/>
        </p:nvSpPr>
        <p:spPr>
          <a:xfrm>
            <a:off x="9205100" y="15022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台形</a:t>
            </a:r>
            <a:r>
              <a:rPr lang="en-US" altLang="ja-JP" dirty="0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00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240</Words>
  <Application>Microsoft Macintosh PowerPoint</Application>
  <PresentationFormat>ワイド画面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代謝物の増減判定基準</vt:lpstr>
      <vt:lpstr>S1 はインスリン用量に依存する 応答の大きさ</vt:lpstr>
      <vt:lpstr>S1 / S0 が大きいものは 変動しているとみなせる</vt:lpstr>
      <vt:lpstr>PowerPoint プレゼンテーション</vt:lpstr>
      <vt:lpstr>交点を通る垂線を引き、 多角形 S1 を複数個の台形にスライスする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代謝物の増減判定基準</dc:title>
  <dc:creator>柚木 克之</dc:creator>
  <cp:lastModifiedBy>柚木 克之</cp:lastModifiedBy>
  <cp:revision>13</cp:revision>
  <dcterms:created xsi:type="dcterms:W3CDTF">2020-08-20T07:01:54Z</dcterms:created>
  <dcterms:modified xsi:type="dcterms:W3CDTF">2020-08-20T08:08:31Z</dcterms:modified>
</cp:coreProperties>
</file>