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57" r:id="rId3"/>
    <p:sldId id="258" r:id="rId4"/>
    <p:sldId id="259" r:id="rId5"/>
    <p:sldId id="267" r:id="rId6"/>
    <p:sldId id="266" r:id="rId7"/>
    <p:sldId id="268" r:id="rId8"/>
    <p:sldId id="270" r:id="rId9"/>
    <p:sldId id="271" r:id="rId10"/>
    <p:sldId id="262" r:id="rId11"/>
    <p:sldId id="269" r:id="rId12"/>
    <p:sldId id="272" r:id="rId13"/>
    <p:sldId id="261"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68" d="100"/>
          <a:sy n="68"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AC48-5F40-446B-AE16-47496DFB35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3429F9-FD60-4FBD-BA23-5EBFF8D32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A775EE-D8DB-42E0-959F-C02BCF4FFD30}"/>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C82EDCCB-F72F-47B8-9472-8855CD28D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01A8B-3CB5-40CC-B19C-A97E27358D6F}"/>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309174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5419-1981-49EC-AAF8-CC9A2D3578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B5C021-C596-4EAE-9090-28E22B35C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41C1E-7B1D-44BF-8839-93F67FFA960B}"/>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420C4415-1D62-4DBF-865D-9527265B60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A2F099-CAAE-4C13-80E1-AFD6D1F906C9}"/>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37113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87AB6-B273-40C7-B182-DFABD72DD9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2E0AFF-CD9A-4FAF-9B68-4C658E835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EA67B-1447-40A9-8E2A-851CB7D3ECD0}"/>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E8586586-3EB8-45D0-813C-48D8761AD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5749B-3209-45DB-B81C-2B003EC32CDA}"/>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218242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8EC0-2F1E-4DA6-9C84-185BE8120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0174B6-3616-4085-9FD8-EEE84A440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F8A3BD-CBB5-40D1-A698-97E21CC74B2B}"/>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059D1031-8BDD-4F47-8CD6-686036674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ABBFE-ED23-4970-AF95-46B486F313F0}"/>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233108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59C-E2E6-4C2F-99DE-D78A0C142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6BB3C0-7AE8-4762-BF94-5B134BBCD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AD2B0-D765-4C26-9F28-BDD0D9AF2D58}"/>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3803694A-0FEB-4E0B-8196-4E7894986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AD96E-7086-4534-8C8D-8A361CC6A716}"/>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23064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5E74-9A22-4266-A2CD-DC0F948FD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54FD29-B314-4807-8376-8A5A8450C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353D96-B642-46BE-B9B4-0FFE3D5DF7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61D2CC-4B34-4680-9392-AF10986FE05E}"/>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6" name="Footer Placeholder 5">
            <a:extLst>
              <a:ext uri="{FF2B5EF4-FFF2-40B4-BE49-F238E27FC236}">
                <a16:creationId xmlns:a16="http://schemas.microsoft.com/office/drawing/2014/main" id="{A62087B9-6F4D-4B72-8639-3AD76D4C9E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ED3E8-7903-4CF1-AC5B-FFDE2CDEFDEF}"/>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137260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7657-52C6-426E-AD72-FCEB30AF3D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0C3070-86EB-46F0-AA6F-52197F8D8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3B5352-5B81-41AE-AB97-F2D64445C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B228AF-C95D-4C07-A1B5-5E762B5BC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1CC59-3021-485E-91FC-F89930DCD0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EBFBB1-7497-49CF-BF75-FDBA1216F4BE}"/>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8" name="Footer Placeholder 7">
            <a:extLst>
              <a:ext uri="{FF2B5EF4-FFF2-40B4-BE49-F238E27FC236}">
                <a16:creationId xmlns:a16="http://schemas.microsoft.com/office/drawing/2014/main" id="{B0633309-1B9C-4FB3-886D-8F4951680A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84627F-1BAA-4926-8E68-89A798BB587A}"/>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386542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95ED-8EB8-476F-A605-14121C3A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585B74-22C5-460E-B6B2-435EFEC69B1D}"/>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4" name="Footer Placeholder 3">
            <a:extLst>
              <a:ext uri="{FF2B5EF4-FFF2-40B4-BE49-F238E27FC236}">
                <a16:creationId xmlns:a16="http://schemas.microsoft.com/office/drawing/2014/main" id="{2169A860-7EE3-41F4-A7EB-6AEEFC861D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AA3568-77A2-43AC-BD83-D2F4F48F9B82}"/>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215552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3D4E3-1473-413E-8088-CD7EBBE5B7AA}"/>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3" name="Footer Placeholder 2">
            <a:extLst>
              <a:ext uri="{FF2B5EF4-FFF2-40B4-BE49-F238E27FC236}">
                <a16:creationId xmlns:a16="http://schemas.microsoft.com/office/drawing/2014/main" id="{1AA0687B-FC35-41DC-924E-3A29EFE52C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FC20CE-09D4-41E0-89CD-9B6FCEFD062A}"/>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18405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1E35-751C-4830-A3C5-378C1F06F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1037FB-34ED-48FB-B14D-9A174AF09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40883E-1A20-4985-B4F4-93EE3FB7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C0CEB-3C75-4BBE-97EE-4536C58341C0}"/>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6" name="Footer Placeholder 5">
            <a:extLst>
              <a:ext uri="{FF2B5EF4-FFF2-40B4-BE49-F238E27FC236}">
                <a16:creationId xmlns:a16="http://schemas.microsoft.com/office/drawing/2014/main" id="{AF570FEA-C849-400C-9B52-98CE2551B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DCF74B-D89B-4027-8636-71504A6A0C4D}"/>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394302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836-DB58-42A6-A4D4-24A3A7879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873656-DB9D-42B8-AF64-48A601B46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61521F-0F7B-4CA5-B345-5C850EBB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EF571-D045-48B9-B1EC-F45D92BD9DDD}"/>
              </a:ext>
            </a:extLst>
          </p:cNvPr>
          <p:cNvSpPr>
            <a:spLocks noGrp="1"/>
          </p:cNvSpPr>
          <p:nvPr>
            <p:ph type="dt" sz="half" idx="10"/>
          </p:nvPr>
        </p:nvSpPr>
        <p:spPr/>
        <p:txBody>
          <a:bodyPr/>
          <a:lstStyle/>
          <a:p>
            <a:fld id="{5AE8219C-F97E-4A69-A69C-BB2C8BB0A860}" type="datetimeFigureOut">
              <a:rPr lang="en-IN" smtClean="0"/>
              <a:t>03-03-2022</a:t>
            </a:fld>
            <a:endParaRPr lang="en-IN"/>
          </a:p>
        </p:txBody>
      </p:sp>
      <p:sp>
        <p:nvSpPr>
          <p:cNvPr id="6" name="Footer Placeholder 5">
            <a:extLst>
              <a:ext uri="{FF2B5EF4-FFF2-40B4-BE49-F238E27FC236}">
                <a16:creationId xmlns:a16="http://schemas.microsoft.com/office/drawing/2014/main" id="{C3578F51-D8CB-423E-967A-7397AE5C5A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E97738-EDD2-4C19-B0F0-BF8CAB29BEBF}"/>
              </a:ext>
            </a:extLst>
          </p:cNvPr>
          <p:cNvSpPr>
            <a:spLocks noGrp="1"/>
          </p:cNvSpPr>
          <p:nvPr>
            <p:ph type="sldNum" sz="quarter" idx="12"/>
          </p:nvPr>
        </p:nvSpPr>
        <p:spPr/>
        <p:txBody>
          <a:bodyPr/>
          <a:lstStyle/>
          <a:p>
            <a:fld id="{D2528968-222F-4751-BB50-310BB4A2BC6E}" type="slidenum">
              <a:rPr lang="en-IN" smtClean="0"/>
              <a:t>‹#›</a:t>
            </a:fld>
            <a:endParaRPr lang="en-IN"/>
          </a:p>
        </p:txBody>
      </p:sp>
    </p:spTree>
    <p:extLst>
      <p:ext uri="{BB962C8B-B14F-4D97-AF65-F5344CB8AC3E}">
        <p14:creationId xmlns:p14="http://schemas.microsoft.com/office/powerpoint/2010/main" val="14079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6A6828-2A2A-4461-BBFE-0FABF66BF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62B60-0A51-47AC-B4D0-8C17CBDBB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CCD9B-8ADD-4E3C-9E01-95AD34009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8219C-F97E-4A69-A69C-BB2C8BB0A860}" type="datetimeFigureOut">
              <a:rPr lang="en-IN" smtClean="0"/>
              <a:t>03-03-2022</a:t>
            </a:fld>
            <a:endParaRPr lang="en-IN"/>
          </a:p>
        </p:txBody>
      </p:sp>
      <p:sp>
        <p:nvSpPr>
          <p:cNvPr id="5" name="Footer Placeholder 4">
            <a:extLst>
              <a:ext uri="{FF2B5EF4-FFF2-40B4-BE49-F238E27FC236}">
                <a16:creationId xmlns:a16="http://schemas.microsoft.com/office/drawing/2014/main" id="{63FD5074-59A3-4BE9-9C49-7AB118059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8C97B9-1590-4257-9EE7-4A735D0361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28968-222F-4751-BB50-310BB4A2BC6E}" type="slidenum">
              <a:rPr lang="en-IN" smtClean="0"/>
              <a:t>‹#›</a:t>
            </a:fld>
            <a:endParaRPr lang="en-IN"/>
          </a:p>
        </p:txBody>
      </p:sp>
    </p:spTree>
    <p:extLst>
      <p:ext uri="{BB962C8B-B14F-4D97-AF65-F5344CB8AC3E}">
        <p14:creationId xmlns:p14="http://schemas.microsoft.com/office/powerpoint/2010/main" val="66998842"/>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cielo.cl/scielo.php?script=sci_arttext&amp;" TargetMode="External"/><Relationship Id="rId2" Type="http://schemas.openxmlformats.org/officeDocument/2006/relationships/hyperlink" Target="https://doi.org/10.1007/s10462-021-10084-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26CE-B6E6-41FB-9E09-20E5D3F4025D}"/>
              </a:ext>
            </a:extLst>
          </p:cNvPr>
          <p:cNvSpPr>
            <a:spLocks noGrp="1"/>
          </p:cNvSpPr>
          <p:nvPr>
            <p:ph type="ctrTitle"/>
          </p:nvPr>
        </p:nvSpPr>
        <p:spPr>
          <a:xfrm>
            <a:off x="1524000" y="2630078"/>
            <a:ext cx="8562680" cy="879885"/>
          </a:xfrm>
        </p:spPr>
        <p:txBody>
          <a:bodyPr>
            <a:norm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Technical Paper Presentation</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9E0CB2E-C544-44EA-BCD2-BD4C83AF07CA}"/>
              </a:ext>
            </a:extLst>
          </p:cNvPr>
          <p:cNvSpPr>
            <a:spLocks noGrp="1"/>
          </p:cNvSpPr>
          <p:nvPr>
            <p:ph type="subTitle" idx="1"/>
          </p:nvPr>
        </p:nvSpPr>
        <p:spPr>
          <a:xfrm>
            <a:off x="1524000" y="3602038"/>
            <a:ext cx="9144000" cy="2421690"/>
          </a:xfrm>
        </p:spPr>
        <p:txBody>
          <a:bodyPr>
            <a:normAutofit/>
          </a:bodyPr>
          <a:lstStyle/>
          <a:p>
            <a:r>
              <a:rPr lang="en-US" sz="2000" dirty="0">
                <a:latin typeface="Times New Roman" panose="02020603050405020304" pitchFamily="18" charset="0"/>
                <a:cs typeface="Times New Roman" panose="02020603050405020304" pitchFamily="18" charset="0"/>
              </a:rPr>
              <a:t>Track Number: 1B, Paper ID: 412</a:t>
            </a:r>
          </a:p>
          <a:p>
            <a:r>
              <a:rPr lang="en-US" sz="2800" b="1" dirty="0">
                <a:latin typeface="Times New Roman" panose="02020603050405020304" pitchFamily="18" charset="0"/>
                <a:cs typeface="Times New Roman" panose="02020603050405020304" pitchFamily="18" charset="0"/>
              </a:rPr>
              <a:t>A Feature-Based Recommendation System for Mobile Number Portability</a:t>
            </a: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Yugma Patel, Vrukshal Patel, Mohammad S. Obaidat, Nilesh Kumar Jadav, Rajesh Gupta, Sudeep Tanwar.</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66D55-4B13-472C-8500-00C0E5D0E0D2}"/>
              </a:ext>
            </a:extLst>
          </p:cNvPr>
          <p:cNvPicPr>
            <a:picLocks noChangeAspect="1"/>
          </p:cNvPicPr>
          <p:nvPr/>
        </p:nvPicPr>
        <p:blipFill>
          <a:blip r:embed="rId2"/>
          <a:stretch>
            <a:fillRect/>
          </a:stretch>
        </p:blipFill>
        <p:spPr>
          <a:xfrm>
            <a:off x="1760525" y="0"/>
            <a:ext cx="7972148" cy="2552121"/>
          </a:xfrm>
          <a:prstGeom prst="rect">
            <a:avLst/>
          </a:prstGeom>
        </p:spPr>
      </p:pic>
    </p:spTree>
    <p:extLst>
      <p:ext uri="{BB962C8B-B14F-4D97-AF65-F5344CB8AC3E}">
        <p14:creationId xmlns:p14="http://schemas.microsoft.com/office/powerpoint/2010/main" val="414344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8637-5824-4159-8426-CA53F9B5BA90}"/>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MNP Recommendation system interface</a:t>
            </a:r>
            <a:endParaRPr lang="en-IN" b="1" dirty="0">
              <a:latin typeface="Times New Roman" panose="02020603050405020304" pitchFamily="18"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81938CD2-68AA-4BFB-8FF3-EE757A484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354" y="1582991"/>
            <a:ext cx="6955570" cy="3888419"/>
          </a:xfrm>
        </p:spPr>
      </p:pic>
      <p:sp>
        <p:nvSpPr>
          <p:cNvPr id="5" name="TextBox 4">
            <a:extLst>
              <a:ext uri="{FF2B5EF4-FFF2-40B4-BE49-F238E27FC236}">
                <a16:creationId xmlns:a16="http://schemas.microsoft.com/office/drawing/2014/main" id="{050BF5D9-13CA-415C-98F2-9CB7294BA415}"/>
              </a:ext>
            </a:extLst>
          </p:cNvPr>
          <p:cNvSpPr txBox="1"/>
          <p:nvPr/>
        </p:nvSpPr>
        <p:spPr>
          <a:xfrm>
            <a:off x="4032354" y="5471410"/>
            <a:ext cx="6955570" cy="369332"/>
          </a:xfrm>
          <a:prstGeom prst="rect">
            <a:avLst/>
          </a:prstGeom>
          <a:noFill/>
        </p:spPr>
        <p:txBody>
          <a:bodyPr wrap="square" rtlCol="0">
            <a:spAutoFit/>
          </a:bodyPr>
          <a:lstStyle/>
          <a:p>
            <a:pPr algn="ctr"/>
            <a:r>
              <a:rPr lang="en-US" dirty="0"/>
              <a:t>Figure: User Interface for the recommendation system</a:t>
            </a:r>
            <a:endParaRPr lang="en-IN" dirty="0"/>
          </a:p>
        </p:txBody>
      </p:sp>
      <p:sp>
        <p:nvSpPr>
          <p:cNvPr id="3" name="TextBox 2">
            <a:extLst>
              <a:ext uri="{FF2B5EF4-FFF2-40B4-BE49-F238E27FC236}">
                <a16:creationId xmlns:a16="http://schemas.microsoft.com/office/drawing/2014/main" id="{EEF05B96-96B0-4235-8440-DB41A8CF670D}"/>
              </a:ext>
            </a:extLst>
          </p:cNvPr>
          <p:cNvSpPr txBox="1"/>
          <p:nvPr/>
        </p:nvSpPr>
        <p:spPr>
          <a:xfrm>
            <a:off x="424207" y="2305615"/>
            <a:ext cx="3242271"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Figure: User interface in which the user selects the duration required for their plans.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6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2D07-0E4C-4D47-8D53-8F1A649DBD74}"/>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Performance evaluation</a:t>
            </a:r>
            <a:endParaRPr lang="en-IN" b="1" dirty="0">
              <a:latin typeface="Times New Roman" panose="02020603050405020304" pitchFamily="18" charset="0"/>
              <a:cs typeface="Times New Roman" panose="02020603050405020304" pitchFamily="18" charset="0"/>
            </a:endParaRPr>
          </a:p>
        </p:txBody>
      </p:sp>
      <p:pic>
        <p:nvPicPr>
          <p:cNvPr id="4" name="Content Placeholder 14">
            <a:extLst>
              <a:ext uri="{FF2B5EF4-FFF2-40B4-BE49-F238E27FC236}">
                <a16:creationId xmlns:a16="http://schemas.microsoft.com/office/drawing/2014/main" id="{FFBCF497-E4BF-4F2B-BB20-EF2614026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982" y="1690688"/>
            <a:ext cx="4795208" cy="3823657"/>
          </a:xfrm>
        </p:spPr>
      </p:pic>
      <p:sp>
        <p:nvSpPr>
          <p:cNvPr id="9" name="TextBox 8">
            <a:extLst>
              <a:ext uri="{FF2B5EF4-FFF2-40B4-BE49-F238E27FC236}">
                <a16:creationId xmlns:a16="http://schemas.microsoft.com/office/drawing/2014/main" id="{6B441C5A-7D00-4D32-AD21-AE31238F4C3F}"/>
              </a:ext>
            </a:extLst>
          </p:cNvPr>
          <p:cNvSpPr txBox="1"/>
          <p:nvPr/>
        </p:nvSpPr>
        <p:spPr>
          <a:xfrm>
            <a:off x="6843860" y="5846544"/>
            <a:ext cx="4336330" cy="646331"/>
          </a:xfrm>
          <a:prstGeom prst="rect">
            <a:avLst/>
          </a:prstGeom>
          <a:noFill/>
        </p:spPr>
        <p:txBody>
          <a:bodyPr wrap="square">
            <a:spAutoFit/>
          </a:bodyPr>
          <a:lstStyle/>
          <a:p>
            <a:r>
              <a:rPr lang="en-US" sz="1800" b="0" i="0" u="none" strike="noStrike" baseline="0" dirty="0">
                <a:latin typeface="CMR10"/>
              </a:rPr>
              <a:t>Figure: Recommendation of different MNO’s for differing data per day.</a:t>
            </a:r>
            <a:endParaRPr lang="en-US" sz="1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562243D-47C0-45F9-A47E-DD900EF2BEF2}"/>
              </a:ext>
            </a:extLst>
          </p:cNvPr>
          <p:cNvSpPr txBox="1"/>
          <p:nvPr/>
        </p:nvSpPr>
        <p:spPr>
          <a:xfrm>
            <a:off x="443059" y="2187019"/>
            <a:ext cx="5363959"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K1 is recommended for the highest amount of times when the daily data requirement is 1, 1.5, and 2 GB.</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the daily data requirement is 2.5 or 3 GB, the K2 operator is recommended multiple times.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31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2D07-0E4C-4D47-8D53-8F1A649DBD74}"/>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Performance evaluation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087105-B5A0-46E3-AA58-2AF11A40A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984" y="1816124"/>
            <a:ext cx="4784149" cy="3831479"/>
          </a:xfrm>
          <a:prstGeom prst="rect">
            <a:avLst/>
          </a:prstGeom>
        </p:spPr>
      </p:pic>
      <p:sp>
        <p:nvSpPr>
          <p:cNvPr id="11" name="TextBox 10">
            <a:extLst>
              <a:ext uri="{FF2B5EF4-FFF2-40B4-BE49-F238E27FC236}">
                <a16:creationId xmlns:a16="http://schemas.microsoft.com/office/drawing/2014/main" id="{5CBE4AA4-99C8-48C4-B387-98A3B4F7E872}"/>
              </a:ext>
            </a:extLst>
          </p:cNvPr>
          <p:cNvSpPr txBox="1"/>
          <p:nvPr/>
        </p:nvSpPr>
        <p:spPr>
          <a:xfrm>
            <a:off x="6693030" y="5846544"/>
            <a:ext cx="4472233" cy="646331"/>
          </a:xfrm>
          <a:prstGeom prst="rect">
            <a:avLst/>
          </a:prstGeom>
          <a:noFill/>
        </p:spPr>
        <p:txBody>
          <a:bodyPr wrap="square">
            <a:spAutoFit/>
          </a:bodyPr>
          <a:lstStyle/>
          <a:p>
            <a:pPr algn="l"/>
            <a:r>
              <a:rPr lang="en-US" sz="1800" b="0" i="0" u="none" strike="noStrike" baseline="0" dirty="0">
                <a:latin typeface="CMR10"/>
              </a:rPr>
              <a:t>Figure: Recommendation of different MNO’s for differing  validity of plans.</a:t>
            </a:r>
            <a:endParaRPr lang="en-IN" dirty="0"/>
          </a:p>
        </p:txBody>
      </p:sp>
      <p:sp>
        <p:nvSpPr>
          <p:cNvPr id="14" name="TextBox 13">
            <a:extLst>
              <a:ext uri="{FF2B5EF4-FFF2-40B4-BE49-F238E27FC236}">
                <a16:creationId xmlns:a16="http://schemas.microsoft.com/office/drawing/2014/main" id="{1D814F83-6AB2-4AC8-9849-3E25BC21F0CA}"/>
              </a:ext>
            </a:extLst>
          </p:cNvPr>
          <p:cNvSpPr txBox="1"/>
          <p:nvPr/>
        </p:nvSpPr>
        <p:spPr>
          <a:xfrm>
            <a:off x="633378" y="1599228"/>
            <a:ext cx="4601898"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Nearly half of the people chose a validity of 3 months, and hence, K1 is recommended multiple times when the validity is one and three months.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K4 is recommended almost always in the case of yearly plans because K4 provides very low prices for yearly plans.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signifies that the recommendation of a plan depends on the duration of the plan required by the user.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63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2D07-0E4C-4D47-8D53-8F1A649DBD74}"/>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Performance evaluation</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722D2C-9817-4488-8D43-BA0D9C1A9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651" y="1615904"/>
            <a:ext cx="5063149" cy="3918172"/>
          </a:xfrm>
          <a:prstGeom prst="rect">
            <a:avLst/>
          </a:prstGeom>
        </p:spPr>
      </p:pic>
      <p:sp>
        <p:nvSpPr>
          <p:cNvPr id="12" name="TextBox 11">
            <a:extLst>
              <a:ext uri="{FF2B5EF4-FFF2-40B4-BE49-F238E27FC236}">
                <a16:creationId xmlns:a16="http://schemas.microsoft.com/office/drawing/2014/main" id="{BED716AF-C267-4128-B780-6615C293B06E}"/>
              </a:ext>
            </a:extLst>
          </p:cNvPr>
          <p:cNvSpPr txBox="1"/>
          <p:nvPr/>
        </p:nvSpPr>
        <p:spPr>
          <a:xfrm>
            <a:off x="6202838" y="5704389"/>
            <a:ext cx="5524107" cy="338554"/>
          </a:xfrm>
          <a:prstGeom prst="rect">
            <a:avLst/>
          </a:prstGeom>
          <a:noFill/>
        </p:spPr>
        <p:txBody>
          <a:bodyPr wrap="square">
            <a:spAutoFit/>
          </a:bodyPr>
          <a:lstStyle/>
          <a:p>
            <a:pPr algn="l"/>
            <a:r>
              <a:rPr lang="en-US" sz="1600" b="0" i="0" u="none" strike="noStrike" baseline="0" dirty="0">
                <a:latin typeface="CMR10"/>
              </a:rPr>
              <a:t>Figure: The signal strength of different operators in all the areas. </a:t>
            </a:r>
            <a:endParaRPr lang="en-IN" sz="1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EF931E1-BFBD-4F76-BEF8-B68EB5C27CEA}"/>
              </a:ext>
            </a:extLst>
          </p:cNvPr>
          <p:cNvSpPr txBox="1"/>
          <p:nvPr/>
        </p:nvSpPr>
        <p:spPr>
          <a:xfrm>
            <a:off x="465055" y="1615904"/>
            <a:ext cx="498690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one can observe clearly, K1 provides the best network strength across all areas with a significant margin compared with other operators.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K2 and K3 provide almost similar network strength across all the areas.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the other hand, K4 provided inferior signal strength that is not suitable for a qualified plan for the user.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72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F40E-4F3E-4AAB-8BD9-6AEA8F6B04E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DB825B-D8C5-4AC0-AF0F-BD8BA18FBC09}"/>
              </a:ext>
            </a:extLst>
          </p:cNvPr>
          <p:cNvSpPr>
            <a:spLocks noGrp="1"/>
          </p:cNvSpPr>
          <p:nvPr>
            <p:ph idx="1"/>
          </p:nvPr>
        </p:nvSpPr>
        <p:spPr/>
        <p:txBody>
          <a:bodyPr>
            <a:normAutofit fontScale="85000" lnSpcReduction="20000"/>
          </a:bodyPr>
          <a:lstStyle/>
          <a:p>
            <a:pPr algn="l"/>
            <a:r>
              <a:rPr lang="en-US" sz="2800" b="0" i="0" u="none" strike="noStrike" baseline="0" dirty="0">
                <a:latin typeface="Times New Roman" panose="02020603050405020304" pitchFamily="18" charset="0"/>
                <a:cs typeface="Times New Roman" panose="02020603050405020304" pitchFamily="18" charset="0"/>
              </a:rPr>
              <a:t>Choosing a suitable plan with the best possible network operator is a difficult task due to the variety of plans and differing network strength of MNOs. </a:t>
            </a:r>
          </a:p>
          <a:p>
            <a:pPr algn="l"/>
            <a:r>
              <a:rPr lang="en-US" sz="2800" b="0" i="0" u="none" strike="noStrike" baseline="0" dirty="0">
                <a:latin typeface="Times New Roman" panose="02020603050405020304" pitchFamily="18" charset="0"/>
                <a:cs typeface="Times New Roman" panose="02020603050405020304" pitchFamily="18" charset="0"/>
              </a:rPr>
              <a:t>One plan is not the optimal choice for everyone because requirement differs from user to user, making it challenging to decide on the best-personalized plan for users. </a:t>
            </a:r>
          </a:p>
          <a:p>
            <a:pPr algn="l"/>
            <a:r>
              <a:rPr lang="en-US" sz="2800" b="0" i="0" u="none" strike="noStrike" baseline="0" dirty="0">
                <a:latin typeface="Times New Roman" panose="02020603050405020304" pitchFamily="18" charset="0"/>
                <a:cs typeface="Times New Roman" panose="02020603050405020304" pitchFamily="18" charset="0"/>
              </a:rPr>
              <a:t>Thus, this paper proposed a clustering-based recommendation system that chooses plans that satisfy users’ requirements and provide users with the best possible network connectivity. </a:t>
            </a:r>
          </a:p>
          <a:p>
            <a:pPr algn="l"/>
            <a:r>
              <a:rPr lang="en-US" sz="2800" b="0" i="0" u="none" strike="noStrike" baseline="0" dirty="0">
                <a:latin typeface="Times New Roman" panose="02020603050405020304" pitchFamily="18" charset="0"/>
                <a:cs typeface="Times New Roman" panose="02020603050405020304" pitchFamily="18" charset="0"/>
              </a:rPr>
              <a:t>We have observed from the graphs that no single MNO satisfies all of the criteria for a perfect MNO. </a:t>
            </a:r>
          </a:p>
          <a:p>
            <a:pPr algn="l"/>
            <a:r>
              <a:rPr lang="en-US" sz="2800" b="0" i="0" u="none" strike="noStrike" baseline="0" dirty="0">
                <a:latin typeface="Times New Roman" panose="02020603050405020304" pitchFamily="18" charset="0"/>
                <a:cs typeface="Times New Roman" panose="02020603050405020304" pitchFamily="18" charset="0"/>
              </a:rPr>
              <a:t>The proposed recommendation system remedies this problem of identifying the most suitable plan and </a:t>
            </a:r>
            <a:r>
              <a:rPr lang="en-IN" sz="2800" b="0" i="0" u="none" strike="noStrike" baseline="0" dirty="0">
                <a:latin typeface="Times New Roman" panose="02020603050405020304" pitchFamily="18" charset="0"/>
                <a:cs typeface="Times New Roman" panose="02020603050405020304" pitchFamily="18" charset="0"/>
              </a:rPr>
              <a:t>MNO for the users.</a:t>
            </a:r>
          </a:p>
          <a:p>
            <a:pPr algn="l"/>
            <a:r>
              <a:rPr lang="en-US" sz="2800" b="0" i="0" u="none" strike="noStrike" baseline="0" dirty="0">
                <a:latin typeface="Times New Roman" panose="02020603050405020304" pitchFamily="18" charset="0"/>
                <a:cs typeface="Times New Roman" panose="02020603050405020304" pitchFamily="18" charset="0"/>
              </a:rPr>
              <a:t>In the future, we will make the proposed system universal and also incorporate machine learning algorithms for higher accuracy.</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422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1B82-D1DE-47DD-900B-EF2FC9C5E8E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11C7D9-A348-480A-9920-B2C4BCAFBEBB}"/>
              </a:ext>
            </a:extLst>
          </p:cNvPr>
          <p:cNvSpPr>
            <a:spLocks noGrp="1"/>
          </p:cNvSpPr>
          <p:nvPr>
            <p:ph idx="1"/>
          </p:nvPr>
        </p:nvSpPr>
        <p:spPr/>
        <p:txBody>
          <a:bodyPr>
            <a:normAutofit fontScale="55000" lnSpcReduction="20000"/>
          </a:bodyPr>
          <a:lstStyle/>
          <a:p>
            <a:pPr marL="0" indent="0" algn="l">
              <a:buNone/>
            </a:pPr>
            <a:r>
              <a:rPr lang="en-US" sz="2800" dirty="0">
                <a:latin typeface="Times New Roman" panose="02020603050405020304" pitchFamily="18" charset="0"/>
                <a:cs typeface="Times New Roman" panose="02020603050405020304" pitchFamily="18" charset="0"/>
              </a:rPr>
              <a:t>[1] N</a:t>
            </a:r>
            <a:r>
              <a:rPr lang="en-US" sz="2800" b="0" i="0" u="none" strike="noStrike" baseline="0" dirty="0">
                <a:latin typeface="Times New Roman" panose="02020603050405020304" pitchFamily="18" charset="0"/>
                <a:cs typeface="Times New Roman" panose="02020603050405020304" pitchFamily="18" charset="0"/>
              </a:rPr>
              <a:t>eed of strong internet during covid-19 pandemic. https://blogs.worldbank.org/voices/covid-19-reinforces-need-connectivity (2020), accessed: 2021-11-25</a:t>
            </a:r>
          </a:p>
          <a:p>
            <a:pPr marL="0" indent="0" algn="l">
              <a:buNone/>
            </a:pPr>
            <a:r>
              <a:rPr lang="en-US" sz="2800" dirty="0">
                <a:latin typeface="Times New Roman" panose="02020603050405020304" pitchFamily="18" charset="0"/>
                <a:cs typeface="Times New Roman" panose="02020603050405020304" pitchFamily="18" charset="0"/>
              </a:rPr>
              <a:t>[2] </a:t>
            </a:r>
            <a:r>
              <a:rPr lang="en-US" sz="2800" b="0" i="0" u="none" strike="noStrike" baseline="0" dirty="0">
                <a:latin typeface="Times New Roman" panose="02020603050405020304" pitchFamily="18" charset="0"/>
                <a:cs typeface="Times New Roman" panose="02020603050405020304" pitchFamily="18" charset="0"/>
              </a:rPr>
              <a:t>Difference of mobile data speed across different states. https://myspeed.trai.</a:t>
            </a:r>
            <a:r>
              <a:rPr lang="en-IN" sz="2800" b="0" i="0" u="none" strike="noStrike" baseline="0" dirty="0">
                <a:latin typeface="Times New Roman" panose="02020603050405020304" pitchFamily="18" charset="0"/>
                <a:cs typeface="Times New Roman" panose="02020603050405020304" pitchFamily="18" charset="0"/>
              </a:rPr>
              <a:t>gov.in/ (2021), accessed: 2021-11-20</a:t>
            </a:r>
          </a:p>
          <a:p>
            <a:pPr marL="0" indent="0" algn="l">
              <a:buNone/>
            </a:pPr>
            <a:r>
              <a:rPr lang="en-US" sz="2800" dirty="0">
                <a:latin typeface="Times New Roman" panose="02020603050405020304" pitchFamily="18" charset="0"/>
                <a:cs typeface="Times New Roman" panose="02020603050405020304" pitchFamily="18" charset="0"/>
              </a:rPr>
              <a:t>[3] </a:t>
            </a:r>
            <a:r>
              <a:rPr lang="en-US" sz="2800" b="0" i="0" u="none" strike="noStrike" baseline="0" dirty="0">
                <a:latin typeface="Times New Roman" panose="02020603050405020304" pitchFamily="18" charset="0"/>
                <a:cs typeface="Times New Roman" panose="02020603050405020304" pitchFamily="18" charset="0"/>
              </a:rPr>
              <a:t>Increase in 5g services by 2027. https://www.financialexpress.com/industry/</a:t>
            </a:r>
            <a:r>
              <a:rPr lang="en-IN" sz="2800" b="0" i="0" u="none" strike="noStrike" baseline="0" dirty="0">
                <a:latin typeface="Times New Roman" panose="02020603050405020304" pitchFamily="18" charset="0"/>
                <a:cs typeface="Times New Roman" panose="02020603050405020304" pitchFamily="18" charset="0"/>
              </a:rPr>
              <a:t>technology/5g-in-india-26-of-mobile-subscribers-in-india-to-use-5gnetwork-</a:t>
            </a:r>
            <a:r>
              <a:rPr lang="en-US" sz="2800" b="0" i="0" u="none" strike="noStrike" baseline="0" dirty="0">
                <a:latin typeface="Times New Roman" panose="02020603050405020304" pitchFamily="18" charset="0"/>
                <a:cs typeface="Times New Roman" panose="02020603050405020304" pitchFamily="18" charset="0"/>
              </a:rPr>
              <a:t>by-2026-end-says-report/2274389/ (2021), accessed: 2021-12-26</a:t>
            </a:r>
          </a:p>
          <a:p>
            <a:pPr marL="0" indent="0" algn="l">
              <a:buNone/>
            </a:pPr>
            <a:r>
              <a:rPr lang="en-US" sz="2800" dirty="0">
                <a:latin typeface="Times New Roman" panose="02020603050405020304" pitchFamily="18" charset="0"/>
                <a:cs typeface="Times New Roman" panose="02020603050405020304" pitchFamily="18" charset="0"/>
              </a:rPr>
              <a:t>[4] </a:t>
            </a:r>
            <a:r>
              <a:rPr lang="en-US" sz="2800" b="0" i="0" u="none" strike="noStrike" baseline="0" dirty="0">
                <a:latin typeface="Times New Roman" panose="02020603050405020304" pitchFamily="18" charset="0"/>
                <a:cs typeface="Times New Roman" panose="02020603050405020304" pitchFamily="18" charset="0"/>
              </a:rPr>
              <a:t>Increase in OTT subscriptions. https://www.exchange4media.com/digitalnews/</a:t>
            </a:r>
            <a:r>
              <a:rPr lang="en-IN" sz="2800" b="0" i="0" u="none" strike="noStrike" baseline="0" dirty="0">
                <a:latin typeface="Times New Roman" panose="02020603050405020304" pitchFamily="18" charset="0"/>
                <a:cs typeface="Times New Roman" panose="02020603050405020304" pitchFamily="18" charset="0"/>
              </a:rPr>
              <a:t>disney-hotstar-adds-almost-1173-million-paid-subscribers-in-q3-</a:t>
            </a:r>
            <a:r>
              <a:rPr lang="en-US" sz="2800" b="0" i="0" u="none" strike="noStrike" baseline="0" dirty="0">
                <a:latin typeface="Times New Roman" panose="02020603050405020304" pitchFamily="18" charset="0"/>
                <a:cs typeface="Times New Roman" panose="02020603050405020304" pitchFamily="18" charset="0"/>
              </a:rPr>
              <a:t>114968.html (2021), accessed: 2021-11-24</a:t>
            </a:r>
          </a:p>
          <a:p>
            <a:pPr marL="0" indent="0" algn="l">
              <a:buNone/>
            </a:pPr>
            <a:r>
              <a:rPr lang="en-US" sz="2800" dirty="0">
                <a:latin typeface="Times New Roman" panose="02020603050405020304" pitchFamily="18" charset="0"/>
                <a:cs typeface="Times New Roman" panose="02020603050405020304" pitchFamily="18" charset="0"/>
              </a:rPr>
              <a:t>[5] </a:t>
            </a:r>
            <a:r>
              <a:rPr lang="en-US" sz="2800" b="0" i="0" u="none" strike="noStrike" baseline="0" dirty="0">
                <a:latin typeface="Times New Roman" panose="02020603050405020304" pitchFamily="18" charset="0"/>
                <a:cs typeface="Times New Roman" panose="02020603050405020304" pitchFamily="18" charset="0"/>
              </a:rPr>
              <a:t>Number of MNP requests in </a:t>
            </a:r>
            <a:r>
              <a:rPr lang="en-US" sz="2800" b="0" i="0" u="none" strike="noStrike" baseline="0" dirty="0" err="1">
                <a:latin typeface="Times New Roman" panose="02020603050405020304" pitchFamily="18" charset="0"/>
                <a:cs typeface="Times New Roman" panose="02020603050405020304" pitchFamily="18" charset="0"/>
              </a:rPr>
              <a:t>india</a:t>
            </a:r>
            <a:r>
              <a:rPr lang="en-US" sz="2800" b="0" i="0" u="none" strike="noStrike" baseline="0" dirty="0">
                <a:latin typeface="Times New Roman" panose="02020603050405020304" pitchFamily="18" charset="0"/>
                <a:cs typeface="Times New Roman" panose="02020603050405020304" pitchFamily="18" charset="0"/>
              </a:rPr>
              <a:t> from 2011 to 2021. https://www.trai.gov.in/release-publication/reports/telecom-subscriptions-reports (2021), accessed:</a:t>
            </a:r>
            <a:r>
              <a:rPr lang="en-IN" sz="2800" b="0" i="0" u="none" strike="noStrike" baseline="0" dirty="0">
                <a:latin typeface="Times New Roman" panose="02020603050405020304" pitchFamily="18" charset="0"/>
                <a:cs typeface="Times New Roman" panose="02020603050405020304" pitchFamily="18" charset="0"/>
              </a:rPr>
              <a:t>2021-12-26</a:t>
            </a:r>
          </a:p>
          <a:p>
            <a:pPr marL="0" indent="0" algn="l">
              <a:buNone/>
            </a:pPr>
            <a:r>
              <a:rPr lang="en-US" sz="2800" dirty="0">
                <a:latin typeface="Times New Roman" panose="02020603050405020304" pitchFamily="18" charset="0"/>
                <a:cs typeface="Times New Roman" panose="02020603050405020304" pitchFamily="18" charset="0"/>
              </a:rPr>
              <a:t>[6] </a:t>
            </a:r>
            <a:r>
              <a:rPr lang="en-US" sz="2800" b="0" i="0" u="none" strike="noStrike" baseline="0" dirty="0">
                <a:latin typeface="Times New Roman" panose="02020603050405020304" pitchFamily="18" charset="0"/>
                <a:cs typeface="Times New Roman" panose="02020603050405020304" pitchFamily="18" charset="0"/>
              </a:rPr>
              <a:t>Number of mobile phone purchases in 2021. https://bit.ly/3uA4XWg (2021), accessed:</a:t>
            </a:r>
            <a:r>
              <a:rPr lang="en-IN" sz="2800" b="0" i="0" u="none" strike="noStrike" baseline="0" dirty="0">
                <a:latin typeface="Times New Roman" panose="02020603050405020304" pitchFamily="18" charset="0"/>
                <a:cs typeface="Times New Roman" panose="02020603050405020304" pitchFamily="18" charset="0"/>
              </a:rPr>
              <a:t>2021-11-24</a:t>
            </a:r>
          </a:p>
          <a:p>
            <a:pPr marL="0" indent="0" algn="l">
              <a:buNone/>
            </a:pPr>
            <a:r>
              <a:rPr lang="en-US" sz="2800" dirty="0">
                <a:latin typeface="Times New Roman" panose="02020603050405020304" pitchFamily="18" charset="0"/>
                <a:cs typeface="Times New Roman" panose="02020603050405020304" pitchFamily="18" charset="0"/>
              </a:rPr>
              <a:t>[7] </a:t>
            </a:r>
            <a:r>
              <a:rPr lang="en-IN" sz="2800" b="0" i="0" u="none" strike="noStrike" baseline="0" dirty="0" err="1">
                <a:latin typeface="Times New Roman" panose="02020603050405020304" pitchFamily="18" charset="0"/>
                <a:cs typeface="Times New Roman" panose="02020603050405020304" pitchFamily="18" charset="0"/>
              </a:rPr>
              <a:t>Achyuth</a:t>
            </a:r>
            <a:r>
              <a:rPr lang="en-IN" sz="2800" b="0" i="0" u="none" strike="noStrike" baseline="0" dirty="0">
                <a:latin typeface="Times New Roman" panose="02020603050405020304" pitchFamily="18" charset="0"/>
                <a:cs typeface="Times New Roman" panose="02020603050405020304" pitchFamily="18" charset="0"/>
              </a:rPr>
              <a:t>, K., </a:t>
            </a:r>
            <a:r>
              <a:rPr lang="en-IN" sz="2800" b="0" i="0" u="none" strike="noStrike" baseline="0" dirty="0" err="1">
                <a:latin typeface="Times New Roman" panose="02020603050405020304" pitchFamily="18" charset="0"/>
                <a:cs typeface="Times New Roman" panose="02020603050405020304" pitchFamily="18" charset="0"/>
              </a:rPr>
              <a:t>Kutty</a:t>
            </a:r>
            <a:r>
              <a:rPr lang="en-IN" sz="2800" b="0" i="0" u="none" strike="noStrike" baseline="0" dirty="0">
                <a:latin typeface="Times New Roman" panose="02020603050405020304" pitchFamily="18" charset="0"/>
                <a:cs typeface="Times New Roman" panose="02020603050405020304" pitchFamily="18" charset="0"/>
              </a:rPr>
              <a:t>, S.N., Bharathi, B.: Recommender system for prepaid mobile </a:t>
            </a:r>
            <a:r>
              <a:rPr lang="en-US" sz="2800" b="0" i="0" u="none" strike="noStrike" baseline="0" dirty="0">
                <a:latin typeface="Times New Roman" panose="02020603050405020304" pitchFamily="18" charset="0"/>
                <a:cs typeface="Times New Roman" panose="02020603050405020304" pitchFamily="18" charset="0"/>
              </a:rPr>
              <a:t>recharging using </a:t>
            </a:r>
            <a:r>
              <a:rPr lang="en-US" sz="2800" b="0" i="0" u="none" strike="noStrike" baseline="0" dirty="0" err="1">
                <a:latin typeface="Times New Roman" panose="02020603050405020304" pitchFamily="18" charset="0"/>
                <a:cs typeface="Times New Roman" panose="02020603050405020304" pitchFamily="18" charset="0"/>
              </a:rPr>
              <a:t>apis</a:t>
            </a:r>
            <a:r>
              <a:rPr lang="en-US" sz="2800" b="0" i="0" u="none" strike="noStrike" baseline="0" dirty="0">
                <a:latin typeface="Times New Roman" panose="02020603050405020304" pitchFamily="18" charset="0"/>
                <a:cs typeface="Times New Roman" panose="02020603050405020304" pitchFamily="18" charset="0"/>
              </a:rPr>
              <a:t>. In: 2015 International Conference on Innovations in </a:t>
            </a:r>
            <a:r>
              <a:rPr lang="en-US" sz="2800" b="0" i="0" u="none" strike="noStrike" baseline="0" dirty="0" err="1">
                <a:latin typeface="Times New Roman" panose="02020603050405020304" pitchFamily="18" charset="0"/>
                <a:cs typeface="Times New Roman" panose="02020603050405020304" pitchFamily="18" charset="0"/>
              </a:rPr>
              <a:t>Information,Embedded</a:t>
            </a:r>
            <a:r>
              <a:rPr lang="en-US" sz="2800" b="0" i="0" u="none" strike="noStrike" baseline="0" dirty="0">
                <a:latin typeface="Times New Roman" panose="02020603050405020304" pitchFamily="18" charset="0"/>
                <a:cs typeface="Times New Roman" panose="02020603050405020304" pitchFamily="18" charset="0"/>
              </a:rPr>
              <a:t> and Communication Systems (ICIIECS). pp. 1–5. IEEE (2015)</a:t>
            </a:r>
          </a:p>
          <a:p>
            <a:pPr marL="0" indent="0" algn="l">
              <a:buNone/>
            </a:pPr>
            <a:r>
              <a:rPr lang="en-US" sz="2800" dirty="0">
                <a:latin typeface="Times New Roman" panose="02020603050405020304" pitchFamily="18" charset="0"/>
                <a:cs typeface="Times New Roman" panose="02020603050405020304" pitchFamily="18" charset="0"/>
              </a:rPr>
              <a:t>[8] </a:t>
            </a:r>
            <a:r>
              <a:rPr lang="en-US" sz="2800" b="0" i="0" u="none" strike="noStrike" baseline="0" dirty="0">
                <a:latin typeface="Times New Roman" panose="02020603050405020304" pitchFamily="18" charset="0"/>
                <a:cs typeface="Times New Roman" panose="02020603050405020304" pitchFamily="18" charset="0"/>
              </a:rPr>
              <a:t>Kanika, Rani, K., Sangeeta, </a:t>
            </a:r>
            <a:r>
              <a:rPr lang="en-US" sz="2800" b="0" i="0" u="none" strike="noStrike" baseline="0" dirty="0" err="1">
                <a:latin typeface="Times New Roman" panose="02020603050405020304" pitchFamily="18" charset="0"/>
                <a:cs typeface="Times New Roman" panose="02020603050405020304" pitchFamily="18" charset="0"/>
              </a:rPr>
              <a:t>Preeti</a:t>
            </a:r>
            <a:r>
              <a:rPr lang="en-US" sz="2800" b="0" i="0" u="none" strike="noStrike" baseline="0" dirty="0">
                <a:latin typeface="Times New Roman" panose="02020603050405020304" pitchFamily="18" charset="0"/>
                <a:cs typeface="Times New Roman" panose="02020603050405020304" pitchFamily="18" charset="0"/>
              </a:rPr>
              <a:t>: Visual analytics for comparing the impact of outliers in k-means and k-medoids algorithm. In: 2019 Amity International </a:t>
            </a:r>
            <a:r>
              <a:rPr lang="en-IN" sz="2800" b="0" i="0" u="none" strike="noStrike" baseline="0" dirty="0">
                <a:latin typeface="Times New Roman" panose="02020603050405020304" pitchFamily="18" charset="0"/>
                <a:cs typeface="Times New Roman" panose="02020603050405020304" pitchFamily="18" charset="0"/>
              </a:rPr>
              <a:t>Conference on Artificial Intelligence (AICAI). pp. 93–97 (2019). https://doi.org/10.1109/AICAI.2019.8701355</a:t>
            </a:r>
          </a:p>
          <a:p>
            <a:pPr marL="0" indent="0" algn="l">
              <a:buNone/>
            </a:pPr>
            <a:r>
              <a:rPr lang="en-US" sz="2800" dirty="0">
                <a:latin typeface="Times New Roman" panose="02020603050405020304" pitchFamily="18" charset="0"/>
                <a:cs typeface="Times New Roman" panose="02020603050405020304" pitchFamily="18" charset="0"/>
              </a:rPr>
              <a:t>[9] </a:t>
            </a:r>
            <a:r>
              <a:rPr lang="en-US" sz="2800" b="0" i="0" u="none" strike="noStrike" baseline="0" dirty="0">
                <a:latin typeface="Times New Roman" panose="02020603050405020304" pitchFamily="18" charset="0"/>
                <a:cs typeface="Times New Roman" panose="02020603050405020304" pitchFamily="18" charset="0"/>
              </a:rPr>
              <a:t>Kaur, G., </a:t>
            </a:r>
            <a:r>
              <a:rPr lang="en-US" sz="2800" b="0" i="0" u="none" strike="noStrike" baseline="0" dirty="0" err="1">
                <a:latin typeface="Times New Roman" panose="02020603050405020304" pitchFamily="18" charset="0"/>
                <a:cs typeface="Times New Roman" panose="02020603050405020304" pitchFamily="18" charset="0"/>
              </a:rPr>
              <a:t>Sambyal</a:t>
            </a:r>
            <a:r>
              <a:rPr lang="en-US" sz="2800" b="0" i="0" u="none" strike="noStrike" baseline="0" dirty="0">
                <a:latin typeface="Times New Roman" panose="02020603050405020304" pitchFamily="18" charset="0"/>
                <a:cs typeface="Times New Roman" panose="02020603050405020304" pitchFamily="18" charset="0"/>
              </a:rPr>
              <a:t>, R.: exploring predictive switching factors </a:t>
            </a:r>
            <a:r>
              <a:rPr lang="en-IN" sz="2800" b="0" i="0" u="none" strike="noStrike" baseline="0" dirty="0">
                <a:latin typeface="Times New Roman" panose="02020603050405020304" pitchFamily="18" charset="0"/>
                <a:cs typeface="Times New Roman" panose="02020603050405020304" pitchFamily="18" charset="0"/>
              </a:rPr>
              <a:t>for mobile number portability. </a:t>
            </a:r>
            <a:r>
              <a:rPr lang="en-IN" sz="2800" b="0" i="0" u="none" strike="noStrike" baseline="0" dirty="0" err="1">
                <a:latin typeface="Times New Roman" panose="02020603050405020304" pitchFamily="18" charset="0"/>
                <a:cs typeface="Times New Roman" panose="02020603050405020304" pitchFamily="18" charset="0"/>
              </a:rPr>
              <a:t>Vikalpa</a:t>
            </a:r>
            <a:r>
              <a:rPr lang="en-IN" sz="2800" b="0" i="0" u="none" strike="noStrike" baseline="0" dirty="0">
                <a:latin typeface="Times New Roman" panose="02020603050405020304" pitchFamily="18" charset="0"/>
                <a:cs typeface="Times New Roman" panose="02020603050405020304" pitchFamily="18" charset="0"/>
              </a:rPr>
              <a:t> 41(1), 74–95 (2016). https://doi.org/10.1177/0256090916631638</a:t>
            </a:r>
          </a:p>
          <a:p>
            <a:pPr marL="0" indent="0" algn="l">
              <a:buNone/>
            </a:pPr>
            <a:r>
              <a:rPr lang="en-US" sz="2800" dirty="0">
                <a:latin typeface="Times New Roman" panose="02020603050405020304" pitchFamily="18" charset="0"/>
                <a:cs typeface="Times New Roman" panose="02020603050405020304" pitchFamily="18" charset="0"/>
              </a:rPr>
              <a:t>[10] </a:t>
            </a:r>
            <a:r>
              <a:rPr lang="en-US" sz="2800" b="0" i="0" u="none" strike="noStrike" baseline="0" dirty="0" err="1">
                <a:latin typeface="Times New Roman" panose="02020603050405020304" pitchFamily="18" charset="0"/>
                <a:cs typeface="Times New Roman" panose="02020603050405020304" pitchFamily="18" charset="0"/>
              </a:rPr>
              <a:t>Kumaravel</a:t>
            </a:r>
            <a:r>
              <a:rPr lang="en-US" sz="2800" b="0" i="0" u="none" strike="noStrike" baseline="0" dirty="0">
                <a:latin typeface="Times New Roman" panose="02020603050405020304" pitchFamily="18" charset="0"/>
                <a:cs typeface="Times New Roman" panose="02020603050405020304" pitchFamily="18" charset="0"/>
              </a:rPr>
              <a:t>, V., Kandasamy, C.: Impact of mobile number portability on mobile users switchover behavior-</a:t>
            </a:r>
            <a:r>
              <a:rPr lang="en-US" sz="2800" b="0" i="0" u="none" strike="noStrike" baseline="0" dirty="0" err="1">
                <a:latin typeface="Times New Roman" panose="02020603050405020304" pitchFamily="18" charset="0"/>
                <a:cs typeface="Times New Roman" panose="02020603050405020304" pitchFamily="18" charset="0"/>
              </a:rPr>
              <a:t>indian</a:t>
            </a:r>
            <a:r>
              <a:rPr lang="en-US" sz="2800" b="0" i="0" u="none" strike="noStrike" baseline="0" dirty="0">
                <a:latin typeface="Times New Roman" panose="02020603050405020304" pitchFamily="18" charset="0"/>
                <a:cs typeface="Times New Roman" panose="02020603050405020304" pitchFamily="18" charset="0"/>
              </a:rPr>
              <a:t> mobile market. Researchers World 2(4), 200</a:t>
            </a:r>
            <a:r>
              <a:rPr lang="en-IN" sz="2800" b="0" i="0" u="none" strike="noStrike" baseline="0" dirty="0">
                <a:latin typeface="Times New Roman" panose="02020603050405020304" pitchFamily="18" charset="0"/>
                <a:cs typeface="Times New Roman" panose="02020603050405020304" pitchFamily="18" charset="0"/>
              </a:rPr>
              <a:t>(2011)</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174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EAA-8C6C-4DFF-AFF9-10B9EE9B817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A17937-47B0-4020-90AB-42155BF05332}"/>
              </a:ext>
            </a:extLst>
          </p:cNvPr>
          <p:cNvSpPr>
            <a:spLocks noGrp="1"/>
          </p:cNvSpPr>
          <p:nvPr>
            <p:ph idx="1"/>
          </p:nvPr>
        </p:nvSpPr>
        <p:spPr/>
        <p:txBody>
          <a:bodyPr>
            <a:normAutofit fontScale="85000" lnSpcReduction="20000"/>
          </a:bodyPr>
          <a:lstStyle/>
          <a:p>
            <a:pPr marL="0" indent="0" algn="l">
              <a:buNone/>
            </a:pPr>
            <a:r>
              <a:rPr lang="en-US" sz="2800" dirty="0">
                <a:latin typeface="Times New Roman" panose="02020603050405020304" pitchFamily="18" charset="0"/>
                <a:cs typeface="Times New Roman" panose="02020603050405020304" pitchFamily="18" charset="0"/>
              </a:rPr>
              <a:t>[11] </a:t>
            </a:r>
            <a:r>
              <a:rPr lang="en-US" sz="2800" b="0" i="0" u="none" strike="noStrike" baseline="0" dirty="0">
                <a:latin typeface="Times New Roman" panose="02020603050405020304" pitchFamily="18" charset="0"/>
                <a:cs typeface="Times New Roman" panose="02020603050405020304" pitchFamily="18" charset="0"/>
              </a:rPr>
              <a:t>Ouyang, Y., Yang, A., Zeng, S., Meng, F.: </a:t>
            </a:r>
            <a:r>
              <a:rPr lang="en-US" sz="2800" b="0" i="0" u="none" strike="noStrike" baseline="0" dirty="0" err="1">
                <a:latin typeface="Times New Roman" panose="02020603050405020304" pitchFamily="18" charset="0"/>
                <a:cs typeface="Times New Roman" panose="02020603050405020304" pitchFamily="18" charset="0"/>
              </a:rPr>
              <a:t>Mnp</a:t>
            </a:r>
            <a:r>
              <a:rPr lang="en-US" sz="2800" b="0" i="0" u="none" strike="noStrike" baseline="0" dirty="0">
                <a:latin typeface="Times New Roman" panose="02020603050405020304" pitchFamily="18" charset="0"/>
                <a:cs typeface="Times New Roman" panose="02020603050405020304" pitchFamily="18" charset="0"/>
              </a:rPr>
              <a:t> inside out: A game theory assisted machine learning model to detect subscriber churn behaviors under china’s mobile number portability policy. In: 2019 IEEE International</a:t>
            </a:r>
          </a:p>
          <a:p>
            <a:pPr marL="0" indent="0" algn="l">
              <a:buNone/>
            </a:pPr>
            <a:r>
              <a:rPr lang="en-US" sz="2800" b="0" i="0" u="none" strike="noStrike" baseline="0" dirty="0">
                <a:latin typeface="Times New Roman" panose="02020603050405020304" pitchFamily="18" charset="0"/>
                <a:cs typeface="Times New Roman" panose="02020603050405020304" pitchFamily="18" charset="0"/>
              </a:rPr>
              <a:t>Conference on Big Data (Big Data). pp. 1878–1886 (2019). </a:t>
            </a:r>
            <a:r>
              <a:rPr lang="en-IN" sz="2800" b="0" i="0" u="none" strike="noStrike" baseline="0" dirty="0">
                <a:latin typeface="Times New Roman" panose="02020603050405020304" pitchFamily="18" charset="0"/>
                <a:cs typeface="Times New Roman" panose="02020603050405020304" pitchFamily="18" charset="0"/>
              </a:rPr>
              <a:t>https://doi.org/10.1109/BigData47090.2019.9006459</a:t>
            </a:r>
            <a:endParaRPr lang="en-US" sz="2800" b="0" i="0" u="none" strike="noStrike" baseline="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[12] </a:t>
            </a:r>
            <a:r>
              <a:rPr lang="en-IN" sz="2800" b="0" i="0" u="none" strike="noStrike" baseline="0" dirty="0">
                <a:latin typeface="Times New Roman" panose="02020603050405020304" pitchFamily="18" charset="0"/>
                <a:cs typeface="Times New Roman" panose="02020603050405020304" pitchFamily="18" charset="0"/>
              </a:rPr>
              <a:t>Patel, K., Mistry, C., Mehta, D., </a:t>
            </a:r>
            <a:r>
              <a:rPr lang="en-IN" sz="2800" b="0" i="0" u="none" strike="noStrike" baseline="0" dirty="0" err="1">
                <a:latin typeface="Times New Roman" panose="02020603050405020304" pitchFamily="18" charset="0"/>
                <a:cs typeface="Times New Roman" panose="02020603050405020304" pitchFamily="18" charset="0"/>
              </a:rPr>
              <a:t>Thakker</a:t>
            </a:r>
            <a:r>
              <a:rPr lang="en-IN" sz="2800" b="0" i="0" u="none" strike="noStrike" baseline="0" dirty="0">
                <a:latin typeface="Times New Roman" panose="02020603050405020304" pitchFamily="18" charset="0"/>
                <a:cs typeface="Times New Roman" panose="02020603050405020304" pitchFamily="18" charset="0"/>
              </a:rPr>
              <a:t>, U., Tanwar, S., Gupta, R., Kumar, N.: A survey on artificial intelligence techniques for chronic diseases: </a:t>
            </a:r>
            <a:r>
              <a:rPr lang="en-US" sz="2800" b="0" i="0" u="none" strike="noStrike" baseline="0" dirty="0">
                <a:latin typeface="Times New Roman" panose="02020603050405020304" pitchFamily="18" charset="0"/>
                <a:cs typeface="Times New Roman" panose="02020603050405020304" pitchFamily="18" charset="0"/>
              </a:rPr>
              <a:t>Open issues and challenges. Artificial Intelligence Review pp. 1–44 (11 2021).</a:t>
            </a:r>
          </a:p>
          <a:p>
            <a:pPr marL="0" indent="0">
              <a:buNone/>
            </a:pPr>
            <a:r>
              <a:rPr lang="en-IN" sz="2800" b="0" i="0" u="none" strike="noStrike" baseline="0" dirty="0">
                <a:latin typeface="Times New Roman" panose="02020603050405020304" pitchFamily="18" charset="0"/>
                <a:cs typeface="Times New Roman" panose="02020603050405020304" pitchFamily="18" charset="0"/>
                <a:hlinkClick r:id="rId2"/>
              </a:rPr>
              <a:t>https://doi.org/10.1007/s10462-021-10084-2</a:t>
            </a:r>
            <a:endParaRPr lang="en-IN" sz="2800" b="0" i="0" u="none" strike="noStrike" baseline="0" dirty="0">
              <a:latin typeface="Times New Roman" panose="02020603050405020304" pitchFamily="18" charset="0"/>
              <a:cs typeface="Times New Roman" panose="02020603050405020304" pitchFamily="18" charset="0"/>
            </a:endParaRPr>
          </a:p>
          <a:p>
            <a:pPr marL="0" indent="0" algn="l">
              <a:buNone/>
            </a:pPr>
            <a:r>
              <a:rPr lang="en-US" sz="2800" dirty="0">
                <a:latin typeface="Times New Roman" panose="02020603050405020304" pitchFamily="18" charset="0"/>
                <a:cs typeface="Times New Roman" panose="02020603050405020304" pitchFamily="18" charset="0"/>
              </a:rPr>
              <a:t>[13] </a:t>
            </a:r>
            <a:r>
              <a:rPr lang="en-US" sz="2800" b="0" i="0" u="none" strike="noStrike" baseline="0" dirty="0" err="1">
                <a:latin typeface="Times New Roman" panose="02020603050405020304" pitchFamily="18" charset="0"/>
                <a:cs typeface="Times New Roman" panose="02020603050405020304" pitchFamily="18" charset="0"/>
              </a:rPr>
              <a:t>Paulrajan</a:t>
            </a:r>
            <a:r>
              <a:rPr lang="en-US" sz="2800" b="0" i="0" u="none" strike="noStrike" baseline="0" dirty="0">
                <a:latin typeface="Times New Roman" panose="02020603050405020304" pitchFamily="18" charset="0"/>
                <a:cs typeface="Times New Roman" panose="02020603050405020304" pitchFamily="18" charset="0"/>
              </a:rPr>
              <a:t>, R., Rajkumar, H.: Service Quality and Customers preference of Cellular </a:t>
            </a:r>
            <a:r>
              <a:rPr lang="en-IN" sz="2800" b="0" i="0" u="none" strike="noStrike" baseline="0" dirty="0">
                <a:latin typeface="Times New Roman" panose="02020603050405020304" pitchFamily="18" charset="0"/>
                <a:cs typeface="Times New Roman" panose="02020603050405020304" pitchFamily="18" charset="0"/>
              </a:rPr>
              <a:t>Mobile Service Providers. Journal of technology management &amp; innovation 6, 38 – 45 (00 2011), </a:t>
            </a:r>
            <a:r>
              <a:rPr lang="en-IN" sz="2800" b="0" i="0" u="none" strike="noStrike" baseline="0" dirty="0">
                <a:latin typeface="Times New Roman" panose="02020603050405020304" pitchFamily="18" charset="0"/>
                <a:cs typeface="Times New Roman" panose="02020603050405020304" pitchFamily="18" charset="0"/>
                <a:hlinkClick r:id="rId3"/>
              </a:rPr>
              <a:t>http://www.scielo.cl/scielo.php?script=sci_arttext&amp;</a:t>
            </a:r>
            <a:r>
              <a:rPr lang="en-IN" sz="2800" b="0" i="0" u="none" strike="noStrike" baseline="0" dirty="0">
                <a:latin typeface="Times New Roman" panose="02020603050405020304" pitchFamily="18" charset="0"/>
                <a:cs typeface="Times New Roman" panose="02020603050405020304" pitchFamily="18" charset="0"/>
              </a:rPr>
              <a:t> </a:t>
            </a:r>
            <a:r>
              <a:rPr lang="en-IN" sz="2800" b="0" i="0" u="none" strike="noStrike" baseline="0" dirty="0" err="1">
                <a:latin typeface="Times New Roman" panose="02020603050405020304" pitchFamily="18" charset="0"/>
                <a:cs typeface="Times New Roman" panose="02020603050405020304" pitchFamily="18" charset="0"/>
              </a:rPr>
              <a:t>pid</a:t>
            </a:r>
            <a:r>
              <a:rPr lang="en-IN" sz="2800" b="0" i="0" u="none" strike="noStrike" baseline="0" dirty="0">
                <a:latin typeface="Times New Roman" panose="02020603050405020304" pitchFamily="18" charset="0"/>
                <a:cs typeface="Times New Roman" panose="02020603050405020304" pitchFamily="18" charset="0"/>
              </a:rPr>
              <a:t>=S0718-27242011000100004&amp;nrm=iso</a:t>
            </a:r>
            <a:endParaRPr lang="en-US" sz="2800" b="0" i="0" u="none" strike="noStrike" baseline="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5901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BA36-FE7C-4833-80F7-DE96A7DD350F}"/>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Presentation Outline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0A5BAE-C777-4EA1-964C-900B50194459}"/>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Problems faced during MNP</a:t>
            </a:r>
          </a:p>
          <a:p>
            <a:r>
              <a:rPr lang="en-US" dirty="0">
                <a:latin typeface="Times New Roman" panose="02020603050405020304" pitchFamily="18" charset="0"/>
                <a:cs typeface="Times New Roman" panose="02020603050405020304" pitchFamily="18" charset="0"/>
              </a:rPr>
              <a:t>Proposed architecture</a:t>
            </a:r>
          </a:p>
          <a:p>
            <a:pPr lvl="1"/>
            <a:r>
              <a:rPr lang="en-US" dirty="0">
                <a:latin typeface="Times New Roman" panose="02020603050405020304" pitchFamily="18" charset="0"/>
                <a:cs typeface="Times New Roman" panose="02020603050405020304" pitchFamily="18" charset="0"/>
              </a:rPr>
              <a:t>Data Acquisition</a:t>
            </a:r>
          </a:p>
          <a:p>
            <a:pPr lvl="1"/>
            <a:r>
              <a:rPr lang="en-US" dirty="0">
                <a:latin typeface="Times New Roman" panose="02020603050405020304" pitchFamily="18" charset="0"/>
                <a:cs typeface="Times New Roman" panose="02020603050405020304" pitchFamily="18" charset="0"/>
              </a:rPr>
              <a:t>Data Preprocessing </a:t>
            </a:r>
          </a:p>
          <a:p>
            <a:pPr lvl="1"/>
            <a:r>
              <a:rPr lang="en-US" dirty="0">
                <a:latin typeface="Times New Roman" panose="02020603050405020304" pitchFamily="18" charset="0"/>
                <a:cs typeface="Times New Roman" panose="02020603050405020304" pitchFamily="18" charset="0"/>
              </a:rPr>
              <a:t>Clustering</a:t>
            </a:r>
          </a:p>
          <a:p>
            <a:pPr lvl="1"/>
            <a:r>
              <a:rPr lang="en-US" dirty="0">
                <a:latin typeface="Times New Roman" panose="02020603050405020304" pitchFamily="18" charset="0"/>
                <a:cs typeface="Times New Roman" panose="02020603050405020304" pitchFamily="18" charset="0"/>
              </a:rPr>
              <a:t>Rank Assignment</a:t>
            </a:r>
          </a:p>
          <a:p>
            <a:r>
              <a:rPr lang="en-US" dirty="0">
                <a:latin typeface="Times New Roman" panose="02020603050405020304" pitchFamily="18" charset="0"/>
                <a:cs typeface="Times New Roman" panose="02020603050405020304" pitchFamily="18" charset="0"/>
              </a:rPr>
              <a:t>Performance evaluation</a:t>
            </a:r>
          </a:p>
          <a:p>
            <a:r>
              <a:rPr lang="en-US" sz="2800" dirty="0">
                <a:latin typeface="Times New Roman" panose="02020603050405020304" pitchFamily="18" charset="0"/>
                <a:cs typeface="Times New Roman" panose="02020603050405020304" pitchFamily="18" charset="0"/>
              </a:rPr>
              <a:t>MNP Recommendation system interface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81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7F37-90E3-4139-83CE-19E0F98D36A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DCC411-29CC-496A-95B9-A1F67EEE19B3}"/>
              </a:ext>
            </a:extLst>
          </p:cNvPr>
          <p:cNvSpPr>
            <a:spLocks noGrp="1"/>
          </p:cNvSpPr>
          <p:nvPr>
            <p:ph idx="1"/>
          </p:nvPr>
        </p:nvSpPr>
        <p:spPr>
          <a:xfrm>
            <a:off x="838200" y="1379346"/>
            <a:ext cx="10515600" cy="4099307"/>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Internet has opened doors for endless opportunities for every individual across the globe.</a:t>
            </a:r>
          </a:p>
          <a:p>
            <a:pPr algn="just"/>
            <a:r>
              <a:rPr lang="en-US" sz="2400" dirty="0">
                <a:latin typeface="Times New Roman" panose="02020603050405020304" pitchFamily="18" charset="0"/>
                <a:cs typeface="Times New Roman" panose="02020603050405020304" pitchFamily="18" charset="0"/>
              </a:rPr>
              <a:t>During the time of Covid-19 pandemic businesses shifted to work-from-home, education shifted to e-learning requiring individuals to have reliable and affordable internet connections [4].</a:t>
            </a:r>
          </a:p>
          <a:p>
            <a:pPr algn="just"/>
            <a:r>
              <a:rPr lang="en-US" sz="2400" dirty="0">
                <a:latin typeface="Times New Roman" panose="02020603050405020304" pitchFamily="18" charset="0"/>
                <a:cs typeface="Times New Roman" panose="02020603050405020304" pitchFamily="18" charset="0"/>
              </a:rPr>
              <a:t>Mobile number portability is a service using which mobile number users can change their telecom company without changing their phone number.</a:t>
            </a:r>
          </a:p>
          <a:p>
            <a:pPr algn="just"/>
            <a:r>
              <a:rPr lang="en-US" sz="2400" dirty="0">
                <a:latin typeface="Times New Roman" panose="02020603050405020304" pitchFamily="18" charset="0"/>
                <a:cs typeface="Times New Roman" panose="02020603050405020304" pitchFamily="18" charset="0"/>
              </a:rPr>
              <a:t>Retaining the same mobile number is important.</a:t>
            </a:r>
          </a:p>
          <a:p>
            <a:pPr algn="just"/>
            <a:r>
              <a:rPr lang="en-US" sz="2400" dirty="0">
                <a:latin typeface="Times New Roman" panose="02020603050405020304" pitchFamily="18" charset="0"/>
                <a:cs typeface="Times New Roman" panose="02020603050405020304" pitchFamily="18" charset="0"/>
              </a:rPr>
              <a:t>Highest number of MNP requests recorded in 2021 [5].</a:t>
            </a:r>
          </a:p>
        </p:txBody>
      </p:sp>
      <p:sp>
        <p:nvSpPr>
          <p:cNvPr id="4" name="TextBox 3">
            <a:extLst>
              <a:ext uri="{FF2B5EF4-FFF2-40B4-BE49-F238E27FC236}">
                <a16:creationId xmlns:a16="http://schemas.microsoft.com/office/drawing/2014/main" id="{CDD44D46-BC81-45BF-A459-6A1040502292}"/>
              </a:ext>
            </a:extLst>
          </p:cNvPr>
          <p:cNvSpPr txBox="1"/>
          <p:nvPr/>
        </p:nvSpPr>
        <p:spPr>
          <a:xfrm>
            <a:off x="584462" y="5730925"/>
            <a:ext cx="10850251" cy="1354217"/>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[4] “need of strong internet during covid-19 pandemic.” https://blogs.worldbank.org/voices/covid-19-reinforces-needconnectivity, 2020. Accessed: 2021-11-25.</a:t>
            </a:r>
          </a:p>
          <a:p>
            <a:r>
              <a:rPr lang="en-US" sz="1600" dirty="0">
                <a:latin typeface="Times New Roman" panose="02020603050405020304" pitchFamily="18" charset="0"/>
                <a:cs typeface="Times New Roman" panose="02020603050405020304" pitchFamily="18" charset="0"/>
              </a:rPr>
              <a:t>[5] </a:t>
            </a:r>
            <a:r>
              <a:rPr lang="en-US" sz="1600" b="0" i="0" u="none" strike="noStrike" baseline="0" dirty="0">
                <a:latin typeface="Times New Roman" panose="02020603050405020304" pitchFamily="18" charset="0"/>
                <a:cs typeface="Times New Roman" panose="02020603050405020304" pitchFamily="18" charset="0"/>
              </a:rPr>
              <a:t>Number of MNP requests in India from 2011 to 2021. https://www.trai.gov.in/release-publication/reports/telecom-subscriptions-reports (2021), accessed:</a:t>
            </a:r>
            <a:r>
              <a:rPr lang="en-IN" sz="1600" b="0" i="0" u="none" strike="noStrike" baseline="0" dirty="0">
                <a:latin typeface="Times New Roman" panose="02020603050405020304" pitchFamily="18" charset="0"/>
                <a:cs typeface="Times New Roman" panose="02020603050405020304" pitchFamily="18" charset="0"/>
              </a:rPr>
              <a:t>2021-12-26</a:t>
            </a:r>
          </a:p>
          <a:p>
            <a:pPr algn="l"/>
            <a:endParaRPr lang="en-US" sz="1800" dirty="0"/>
          </a:p>
        </p:txBody>
      </p:sp>
    </p:spTree>
    <p:extLst>
      <p:ext uri="{BB962C8B-B14F-4D97-AF65-F5344CB8AC3E}">
        <p14:creationId xmlns:p14="http://schemas.microsoft.com/office/powerpoint/2010/main" val="178797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AFC5-7EAD-4709-8A1A-CBF28E651C6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Problems faced during MNP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0919B4-C01F-4AA4-84EF-49862F9EE75F}"/>
              </a:ext>
            </a:extLst>
          </p:cNvPr>
          <p:cNvSpPr>
            <a:spLocks noGrp="1"/>
          </p:cNvSpPr>
          <p:nvPr>
            <p:ph idx="1"/>
          </p:nvPr>
        </p:nvSpPr>
        <p:spPr/>
        <p:txBody>
          <a:bodyPr>
            <a:normAutofit/>
          </a:bodyPr>
          <a:lstStyle/>
          <a:p>
            <a:pPr algn="just"/>
            <a:r>
              <a:rPr lang="en-US" sz="2400" b="1" i="0" u="none" strike="noStrike" baseline="0" dirty="0">
                <a:latin typeface="Times New Roman" panose="02020603050405020304" pitchFamily="18" charset="0"/>
                <a:cs typeface="Times New Roman" panose="02020603050405020304" pitchFamily="18" charset="0"/>
              </a:rPr>
              <a:t>Diversity </a:t>
            </a:r>
            <a:r>
              <a:rPr lang="en-US" sz="2400" b="1" dirty="0">
                <a:latin typeface="Times New Roman" panose="02020603050405020304" pitchFamily="18" charset="0"/>
                <a:cs typeface="Times New Roman" panose="02020603050405020304" pitchFamily="18" charset="0"/>
              </a:rPr>
              <a:t>of plans: </a:t>
            </a:r>
            <a:r>
              <a:rPr lang="en-US" sz="2400" b="0" i="0" u="none" strike="noStrike" baseline="0" dirty="0">
                <a:latin typeface="Times New Roman" panose="02020603050405020304" pitchFamily="18" charset="0"/>
                <a:cs typeface="Times New Roman" panose="02020603050405020304" pitchFamily="18" charset="0"/>
              </a:rPr>
              <a:t>There are various MNOs in India, and within these network operators, there is a wide range of plans available to the users.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Wide range of benefits available to the customer :</a:t>
            </a:r>
            <a:r>
              <a:rPr lang="en-US" sz="2400" dirty="0">
                <a:latin typeface="Times New Roman" panose="02020603050405020304" pitchFamily="18" charset="0"/>
                <a:cs typeface="Times New Roman" panose="02020603050405020304" pitchFamily="18" charset="0"/>
              </a:rPr>
              <a:t> MNOs provide many benefits such as OTT subscriptions, post data consumption speed, data roll-over about which the user is unaware. </a:t>
            </a:r>
          </a:p>
          <a:p>
            <a:pPr algn="just"/>
            <a:r>
              <a:rPr lang="en-US" sz="2400" b="1" dirty="0">
                <a:latin typeface="Times New Roman" panose="02020603050405020304" pitchFamily="18" charset="0"/>
                <a:cs typeface="Times New Roman" panose="02020603050405020304" pitchFamily="18" charset="0"/>
              </a:rPr>
              <a:t>Difference in network strength of different MNOs across the nation: </a:t>
            </a:r>
            <a:r>
              <a:rPr lang="en-US" sz="2400" dirty="0">
                <a:latin typeface="Times New Roman" panose="02020603050405020304" pitchFamily="18" charset="0"/>
                <a:cs typeface="Times New Roman" panose="02020603050405020304" pitchFamily="18" charset="0"/>
              </a:rPr>
              <a:t>The network strength of a particular MNO differs with the area in which the user resides. It is one of the prime reasons for which users choose to port their number to a different MNO. Difference of mobile data speed across different states [2].</a:t>
            </a:r>
          </a:p>
        </p:txBody>
      </p:sp>
      <p:sp>
        <p:nvSpPr>
          <p:cNvPr id="5" name="TextBox 4">
            <a:extLst>
              <a:ext uri="{FF2B5EF4-FFF2-40B4-BE49-F238E27FC236}">
                <a16:creationId xmlns:a16="http://schemas.microsoft.com/office/drawing/2014/main" id="{3E0A9DF8-1E46-4E4F-AEE2-44620607E01C}"/>
              </a:ext>
            </a:extLst>
          </p:cNvPr>
          <p:cNvSpPr txBox="1"/>
          <p:nvPr/>
        </p:nvSpPr>
        <p:spPr>
          <a:xfrm>
            <a:off x="838200" y="6103855"/>
            <a:ext cx="10276002" cy="646331"/>
          </a:xfrm>
          <a:prstGeom prst="rect">
            <a:avLst/>
          </a:prstGeom>
          <a:noFill/>
        </p:spPr>
        <p:txBody>
          <a:bodyPr wrap="square" rtlCol="0">
            <a:spAutoFit/>
          </a:bodyPr>
          <a:lstStyle/>
          <a:p>
            <a:pPr marL="0" indent="0" algn="l">
              <a:buNone/>
            </a:pPr>
            <a:r>
              <a:rPr lang="en-US" sz="1800" dirty="0">
                <a:latin typeface="Times New Roman" panose="02020603050405020304" pitchFamily="18" charset="0"/>
                <a:cs typeface="Times New Roman" panose="02020603050405020304" pitchFamily="18" charset="0"/>
              </a:rPr>
              <a:t>[2] </a:t>
            </a:r>
            <a:r>
              <a:rPr lang="en-US" sz="1800" b="0" i="0" u="none" strike="noStrike" baseline="0" dirty="0">
                <a:latin typeface="Times New Roman" panose="02020603050405020304" pitchFamily="18" charset="0"/>
                <a:cs typeface="Times New Roman" panose="02020603050405020304" pitchFamily="18" charset="0"/>
              </a:rPr>
              <a:t>Difference of mobile data speed across different states. https://myspeed.trai.</a:t>
            </a:r>
            <a:r>
              <a:rPr lang="en-IN" sz="1800" b="0" i="0" u="none" strike="noStrike" baseline="0" dirty="0">
                <a:latin typeface="Times New Roman" panose="02020603050405020304" pitchFamily="18" charset="0"/>
                <a:cs typeface="Times New Roman" panose="02020603050405020304" pitchFamily="18" charset="0"/>
              </a:rPr>
              <a:t>gov.in/ (2021), accessed: 2021-11-20</a:t>
            </a:r>
          </a:p>
        </p:txBody>
      </p:sp>
    </p:spTree>
    <p:extLst>
      <p:ext uri="{BB962C8B-B14F-4D97-AF65-F5344CB8AC3E}">
        <p14:creationId xmlns:p14="http://schemas.microsoft.com/office/powerpoint/2010/main" val="232456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A7C-C48F-4B6C-ABC0-A8649B9DE6F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Architecture</a:t>
            </a:r>
            <a:endParaRPr lang="en-IN" b="1" dirty="0">
              <a:latin typeface="Times New Roman" panose="02020603050405020304" pitchFamily="18" charset="0"/>
              <a:cs typeface="Times New Roman" panose="02020603050405020304" pitchFamily="18" charset="0"/>
            </a:endParaRPr>
          </a:p>
        </p:txBody>
      </p:sp>
      <p:pic>
        <p:nvPicPr>
          <p:cNvPr id="4" name="Content Placeholder 12">
            <a:extLst>
              <a:ext uri="{FF2B5EF4-FFF2-40B4-BE49-F238E27FC236}">
                <a16:creationId xmlns:a16="http://schemas.microsoft.com/office/drawing/2014/main" id="{FCB6619A-40D7-4421-99E8-7C1E13D35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531" y="1690688"/>
            <a:ext cx="7071076" cy="4351338"/>
          </a:xfrm>
        </p:spPr>
      </p:pic>
    </p:spTree>
    <p:extLst>
      <p:ext uri="{BB962C8B-B14F-4D97-AF65-F5344CB8AC3E}">
        <p14:creationId xmlns:p14="http://schemas.microsoft.com/office/powerpoint/2010/main" val="168839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C480-1821-4C0D-8A39-79347041038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Acquisition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6414E2-E724-4081-A327-B5F1190F362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We have acquired prepaid mobile plans from the official website of different MNOs to form a dataset.</a:t>
            </a:r>
          </a:p>
          <a:p>
            <a:r>
              <a:rPr lang="en-US" sz="3200" dirty="0">
                <a:latin typeface="Times New Roman" panose="02020603050405020304" pitchFamily="18" charset="0"/>
                <a:cs typeface="Times New Roman" panose="02020603050405020304" pitchFamily="18" charset="0"/>
              </a:rPr>
              <a:t>There are trivial plans on the website that only provide one feature like data, talk time etc. Therefore, to maintain the uniformity of the dataset, we have not used such plans in our dataset. </a:t>
            </a:r>
          </a:p>
          <a:p>
            <a:r>
              <a:rPr lang="en-US" sz="3200" dirty="0">
                <a:latin typeface="Times New Roman" panose="02020603050405020304" pitchFamily="18" charset="0"/>
                <a:cs typeface="Times New Roman" panose="02020603050405020304" pitchFamily="18" charset="0"/>
              </a:rPr>
              <a:t>Additionally, most users do not want recommendations for such plans as they only have one feature. Thus, the inclusion of such plans would be irrelevant.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20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931-8547-4FDC-96E6-F4A7D87CE19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Preprocessing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95AC46-EDD2-41BB-80BB-56C8F327A530}"/>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Missing Values</a:t>
            </a:r>
          </a:p>
          <a:p>
            <a:r>
              <a:rPr lang="en-US" sz="4000" dirty="0">
                <a:latin typeface="Times New Roman" panose="02020603050405020304" pitchFamily="18" charset="0"/>
                <a:cs typeface="Times New Roman" panose="02020603050405020304" pitchFamily="18" charset="0"/>
              </a:rPr>
              <a:t>Normalization</a:t>
            </a:r>
          </a:p>
          <a:p>
            <a:r>
              <a:rPr lang="en-US" sz="4000" dirty="0">
                <a:latin typeface="Times New Roman" panose="02020603050405020304" pitchFamily="18" charset="0"/>
                <a:cs typeface="Times New Roman" panose="02020603050405020304" pitchFamily="18" charset="0"/>
              </a:rPr>
              <a:t>Feature selection</a:t>
            </a:r>
          </a:p>
          <a:p>
            <a:r>
              <a:rPr lang="en-US" sz="4000" dirty="0">
                <a:latin typeface="Times New Roman" panose="02020603050405020304" pitchFamily="18" charset="0"/>
                <a:cs typeface="Times New Roman" panose="02020603050405020304" pitchFamily="18" charset="0"/>
              </a:rPr>
              <a:t>Outlier detection</a:t>
            </a:r>
          </a:p>
        </p:txBody>
      </p:sp>
    </p:spTree>
    <p:extLst>
      <p:ext uri="{BB962C8B-B14F-4D97-AF65-F5344CB8AC3E}">
        <p14:creationId xmlns:p14="http://schemas.microsoft.com/office/powerpoint/2010/main" val="25501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99B9-D13B-40C8-883F-E74F4303D9D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Clustering</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9C50C7A-A4DA-4C96-8282-B826896F91A7}"/>
              </a:ext>
            </a:extLst>
          </p:cNvPr>
          <p:cNvSpPr>
            <a:spLocks noGrp="1"/>
          </p:cNvSpPr>
          <p:nvPr>
            <p:ph sz="half"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 user cannot spend more than his budget on buying a plan</a:t>
            </a:r>
          </a:p>
          <a:p>
            <a:r>
              <a:rPr lang="en-US" dirty="0">
                <a:latin typeface="Times New Roman" panose="02020603050405020304" pitchFamily="18" charset="0"/>
                <a:cs typeface="Times New Roman" panose="02020603050405020304" pitchFamily="18" charset="0"/>
              </a:rPr>
              <a:t>So, using the price and validity of the plans as input parameters, we have divided the plans into 4 clusters using a k-medoids clustering algorithm</a:t>
            </a:r>
          </a:p>
          <a:p>
            <a:r>
              <a:rPr lang="en-US" dirty="0">
                <a:latin typeface="Times New Roman" panose="02020603050405020304" pitchFamily="18" charset="0"/>
                <a:cs typeface="Times New Roman" panose="02020603050405020304" pitchFamily="18" charset="0"/>
              </a:rPr>
              <a:t>We assign one of the four clusters to a user and only recommend plans from the given cluster.</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0B35794-2607-45D4-B96E-CA6AAEC50D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199" y="1387975"/>
            <a:ext cx="5640049" cy="4788988"/>
          </a:xfrm>
        </p:spPr>
      </p:pic>
    </p:spTree>
    <p:extLst>
      <p:ext uri="{BB962C8B-B14F-4D97-AF65-F5344CB8AC3E}">
        <p14:creationId xmlns:p14="http://schemas.microsoft.com/office/powerpoint/2010/main" val="417319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99B9-D13B-40C8-883F-E74F4303D9D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Rank Assignment</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4B510A-3DB9-46F4-BF63-0E2E76A10B7D}"/>
                  </a:ext>
                </a:extLst>
              </p:cNvPr>
              <p:cNvSpPr>
                <a:spLocks noGrp="1"/>
              </p:cNvSpPr>
              <p:nvPr>
                <p:ph idx="1"/>
              </p:nvPr>
            </p:nvSpPr>
            <p:spPr/>
            <p:txBody>
              <a:bodyPr>
                <a:normAutofit fontScale="25000" lnSpcReduction="20000"/>
              </a:bodyPr>
              <a:lstStyle/>
              <a:p>
                <a:r>
                  <a:rPr lang="en-US" sz="11100" dirty="0">
                    <a:latin typeface="Times New Roman" panose="02020603050405020304" pitchFamily="18" charset="0"/>
                    <a:cs typeface="Times New Roman" panose="02020603050405020304" pitchFamily="18" charset="0"/>
                  </a:rPr>
                  <a:t>Sorting the plans based on 2 features</a:t>
                </a:r>
              </a:p>
              <a:p>
                <a:pPr marL="914400" lvl="1" indent="-457200">
                  <a:buFont typeface="+mj-lt"/>
                  <a:buAutoNum type="arabicPeriod"/>
                </a:pPr>
                <a:r>
                  <a:rPr lang="en-US" sz="11100" dirty="0">
                    <a:latin typeface="Times New Roman" panose="02020603050405020304" pitchFamily="18" charset="0"/>
                    <a:cs typeface="Times New Roman" panose="02020603050405020304" pitchFamily="18" charset="0"/>
                  </a:rPr>
                  <a:t>Price per day</a:t>
                </a:r>
                <a:r>
                  <a:rPr lang="en-IN" sz="11100" dirty="0">
                    <a:latin typeface="Times New Roman" panose="02020603050405020304" pitchFamily="18" charset="0"/>
                    <a:cs typeface="Times New Roman" panose="02020603050405020304" pitchFamily="18" charset="0"/>
                  </a:rPr>
                  <a:t> (µ)</a:t>
                </a:r>
                <a:endParaRPr lang="en-US" sz="111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11100" dirty="0">
                    <a:latin typeface="Times New Roman" panose="02020603050405020304" pitchFamily="18" charset="0"/>
                    <a:cs typeface="Times New Roman" panose="02020603050405020304" pitchFamily="18" charset="0"/>
                  </a:rPr>
                  <a:t>Signal strength</a:t>
                </a:r>
                <a:r>
                  <a:rPr lang="en-IN" sz="11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Sup>
                      <m:sSubSupPr>
                        <m:ctrlPr>
                          <a:rPr lang="en-IN" sz="111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11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1100" i="1">
                            <a:effectLst/>
                            <a:latin typeface="Cambria Math" panose="02040503050406030204" pitchFamily="18" charset="0"/>
                            <a:ea typeface="Calibri" panose="020F0502020204030204" pitchFamily="34" charset="0"/>
                            <a:cs typeface="Times New Roman" panose="02020603050405020304" pitchFamily="18" charset="0"/>
                          </a:rPr>
                          <m:t>𝜌</m:t>
                        </m:r>
                      </m:e>
                      <m:sub>
                        <m:r>
                          <a:rPr lang="en-IN" sz="11100" i="1">
                            <a:effectLst/>
                            <a:latin typeface="Cambria Math" panose="02040503050406030204" pitchFamily="18" charset="0"/>
                            <a:ea typeface="Calibri" panose="020F0502020204030204" pitchFamily="34" charset="0"/>
                            <a:cs typeface="Times New Roman" panose="02020603050405020304" pitchFamily="18" charset="0"/>
                          </a:rPr>
                          <m:t>𝑟</m:t>
                        </m:r>
                      </m:sub>
                      <m:sup>
                        <m:r>
                          <a:rPr lang="en-IN" sz="11100" i="1">
                            <a:effectLst/>
                            <a:latin typeface="Cambria Math" panose="02040503050406030204" pitchFamily="18" charset="0"/>
                            <a:ea typeface="Calibri" panose="020F0502020204030204" pitchFamily="34" charset="0"/>
                            <a:cs typeface="Times New Roman" panose="02020603050405020304" pitchFamily="18" charset="0"/>
                          </a:rPr>
                          <m:t>(</m:t>
                        </m:r>
                        <m:r>
                          <a:rPr lang="en-IN" sz="11100" i="1">
                            <a:effectLst/>
                            <a:latin typeface="Cambria Math" panose="02040503050406030204" pitchFamily="18" charset="0"/>
                            <a:ea typeface="Calibri" panose="020F0502020204030204" pitchFamily="34" charset="0"/>
                            <a:cs typeface="Times New Roman" panose="02020603050405020304" pitchFamily="18" charset="0"/>
                          </a:rPr>
                          <m:t>𝑤</m:t>
                        </m:r>
                        <m:r>
                          <a:rPr lang="en-IN" sz="111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11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1100" b="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1100" dirty="0">
                    <a:latin typeface="Times New Roman" panose="02020603050405020304" pitchFamily="18" charset="0"/>
                    <a:cs typeface="Times New Roman" panose="02020603050405020304" pitchFamily="18" charset="0"/>
                  </a:rPr>
                  <a:t>Price per day sorted in Descending order (</a:t>
                </a:r>
                <a:r>
                  <a:rPr lang="el-GR" sz="11100" dirty="0">
                    <a:latin typeface="Times New Roman" panose="02020603050405020304" pitchFamily="18" charset="0"/>
                    <a:cs typeface="Times New Roman" panose="02020603050405020304" pitchFamily="18" charset="0"/>
                  </a:rPr>
                  <a:t>χ</a:t>
                </a:r>
                <a:r>
                  <a:rPr lang="en-US" sz="11100" baseline="-25000" dirty="0" err="1">
                    <a:latin typeface="Times New Roman" panose="02020603050405020304" pitchFamily="18" charset="0"/>
                    <a:cs typeface="Times New Roman" panose="02020603050405020304" pitchFamily="18" charset="0"/>
                  </a:rPr>
                  <a:t>i</a:t>
                </a:r>
                <a:r>
                  <a:rPr lang="en-US" sz="11100" dirty="0">
                    <a:latin typeface="Times New Roman" panose="02020603050405020304" pitchFamily="18" charset="0"/>
                    <a:cs typeface="Times New Roman" panose="02020603050405020304" pitchFamily="18" charset="0"/>
                  </a:rPr>
                  <a:t>)</a:t>
                </a:r>
              </a:p>
              <a:p>
                <a:r>
                  <a:rPr lang="en-US" sz="11100" dirty="0">
                    <a:latin typeface="Times New Roman" panose="02020603050405020304" pitchFamily="18" charset="0"/>
                    <a:cs typeface="Times New Roman" panose="02020603050405020304" pitchFamily="18" charset="0"/>
                  </a:rPr>
                  <a:t>Signal strength sorted in Ascending order (</a:t>
                </a:r>
                <a:r>
                  <a:rPr lang="el-GR" sz="11100" dirty="0">
                    <a:latin typeface="Times New Roman" panose="02020603050405020304" pitchFamily="18" charset="0"/>
                    <a:cs typeface="Times New Roman" panose="02020603050405020304" pitchFamily="18" charset="0"/>
                  </a:rPr>
                  <a:t>Ψ</a:t>
                </a:r>
                <a:r>
                  <a:rPr lang="en-US" sz="11100" baseline="-25000" dirty="0" err="1">
                    <a:latin typeface="Times New Roman" panose="02020603050405020304" pitchFamily="18" charset="0"/>
                    <a:cs typeface="Times New Roman" panose="02020603050405020304" pitchFamily="18" charset="0"/>
                  </a:rPr>
                  <a:t>i</a:t>
                </a:r>
                <a:r>
                  <a:rPr lang="en-US" sz="11100" dirty="0">
                    <a:latin typeface="Times New Roman" panose="02020603050405020304" pitchFamily="18" charset="0"/>
                    <a:cs typeface="Times New Roman" panose="02020603050405020304" pitchFamily="18" charset="0"/>
                  </a:rPr>
                  <a:t>)</a:t>
                </a:r>
              </a:p>
              <a:p>
                <a:r>
                  <a:rPr lang="en-US" sz="11100" dirty="0">
                    <a:latin typeface="Times New Roman" panose="02020603050405020304" pitchFamily="18" charset="0"/>
                    <a:cs typeface="Times New Roman" panose="02020603050405020304" pitchFamily="18" charset="0"/>
                  </a:rPr>
                  <a:t>Final rank is (</a:t>
                </a:r>
                <a:r>
                  <a:rPr lang="el-GR" sz="11100" dirty="0">
                    <a:latin typeface="Times New Roman" panose="02020603050405020304" pitchFamily="18" charset="0"/>
                    <a:cs typeface="Times New Roman" panose="02020603050405020304" pitchFamily="18" charset="0"/>
                  </a:rPr>
                  <a:t>χ</a:t>
                </a:r>
                <a:r>
                  <a:rPr lang="en-US" sz="11100" baseline="-25000" dirty="0" err="1">
                    <a:latin typeface="Times New Roman" panose="02020603050405020304" pitchFamily="18" charset="0"/>
                    <a:cs typeface="Times New Roman" panose="02020603050405020304" pitchFamily="18" charset="0"/>
                  </a:rPr>
                  <a:t>i</a:t>
                </a:r>
                <a:r>
                  <a:rPr lang="en-US" sz="11100" dirty="0">
                    <a:latin typeface="Times New Roman" panose="02020603050405020304" pitchFamily="18" charset="0"/>
                    <a:cs typeface="Times New Roman" panose="02020603050405020304" pitchFamily="18" charset="0"/>
                  </a:rPr>
                  <a:t>) + (</a:t>
                </a:r>
                <a:r>
                  <a:rPr lang="el-GR" sz="11100" dirty="0">
                    <a:latin typeface="Times New Roman" panose="02020603050405020304" pitchFamily="18" charset="0"/>
                    <a:cs typeface="Times New Roman" panose="02020603050405020304" pitchFamily="18" charset="0"/>
                  </a:rPr>
                  <a:t>Ψ</a:t>
                </a:r>
                <a:r>
                  <a:rPr lang="en-US" sz="11100" baseline="-25000" dirty="0" err="1">
                    <a:latin typeface="Times New Roman" panose="02020603050405020304" pitchFamily="18" charset="0"/>
                    <a:cs typeface="Times New Roman" panose="02020603050405020304" pitchFamily="18" charset="0"/>
                  </a:rPr>
                  <a:t>i</a:t>
                </a:r>
                <a:r>
                  <a:rPr lang="en-US" sz="11100" dirty="0">
                    <a:latin typeface="Times New Roman" panose="02020603050405020304" pitchFamily="18" charset="0"/>
                    <a:cs typeface="Times New Roman" panose="02020603050405020304" pitchFamily="18" charset="0"/>
                  </a:rPr>
                  <a:t>)</a:t>
                </a:r>
              </a:p>
              <a:p>
                <a:r>
                  <a:rPr lang="en-US" sz="11100" dirty="0">
                    <a:latin typeface="Times New Roman" panose="02020603050405020304" pitchFamily="18" charset="0"/>
                    <a:cs typeface="Times New Roman" panose="02020603050405020304" pitchFamily="18" charset="0"/>
                  </a:rPr>
                  <a:t>Recommend plan with the lowest rank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lvl="1" indent="0">
                  <a:buNone/>
                </a:pPr>
                <a:r>
                  <a:rPr lang="en-IN" baseline="-25000" dirty="0">
                    <a:latin typeface="Times New Roman" panose="02020603050405020304" pitchFamily="18" charset="0"/>
                    <a:cs typeface="Times New Roman" panose="02020603050405020304" pitchFamily="18" charset="0"/>
                  </a:rPr>
                  <a:t>			</a:t>
                </a:r>
                <a:endParaRPr lang="en-IN" sz="2400" baseline="-25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34B510A-3DB9-46F4-BF63-0E2E76A10B7D}"/>
                  </a:ext>
                </a:extLst>
              </p:cNvPr>
              <p:cNvSpPr>
                <a:spLocks noGrp="1" noRot="1" noChangeAspect="1" noMove="1" noResize="1" noEditPoints="1" noAdjustHandles="1" noChangeArrowheads="1" noChangeShapeType="1" noTextEdit="1"/>
              </p:cNvSpPr>
              <p:nvPr>
                <p:ph idx="1"/>
              </p:nvPr>
            </p:nvSpPr>
            <p:spPr>
              <a:blipFill>
                <a:blip r:embed="rId2"/>
                <a:stretch>
                  <a:fillRect l="-1043" t="-4062"/>
                </a:stretch>
              </a:blipFill>
            </p:spPr>
            <p:txBody>
              <a:bodyPr/>
              <a:lstStyle/>
              <a:p>
                <a:r>
                  <a:rPr lang="en-IN">
                    <a:noFill/>
                  </a:rPr>
                  <a:t> </a:t>
                </a:r>
              </a:p>
            </p:txBody>
          </p:sp>
        </mc:Fallback>
      </mc:AlternateContent>
    </p:spTree>
    <p:extLst>
      <p:ext uri="{BB962C8B-B14F-4D97-AF65-F5344CB8AC3E}">
        <p14:creationId xmlns:p14="http://schemas.microsoft.com/office/powerpoint/2010/main" val="80705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1518</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CMR10</vt:lpstr>
      <vt:lpstr>Times New Roman</vt:lpstr>
      <vt:lpstr>Office Theme</vt:lpstr>
      <vt:lpstr>Technical Paper Presentation</vt:lpstr>
      <vt:lpstr>Presentation Outline </vt:lpstr>
      <vt:lpstr>Introduction</vt:lpstr>
      <vt:lpstr>Problems faced during MNP</vt:lpstr>
      <vt:lpstr>Proposed Architecture</vt:lpstr>
      <vt:lpstr>Data Acquisition</vt:lpstr>
      <vt:lpstr>Data Preprocessing </vt:lpstr>
      <vt:lpstr>Clustering</vt:lpstr>
      <vt:lpstr>Rank Assignment</vt:lpstr>
      <vt:lpstr>MNP Recommendation system interface</vt:lpstr>
      <vt:lpstr>Performance evaluation</vt:lpstr>
      <vt:lpstr>Performance evaluation</vt:lpstr>
      <vt:lpstr>Performance evaluation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Paper Presentation</dc:title>
  <dc:creator>vrukshal patel</dc:creator>
  <cp:lastModifiedBy>Yugma Patel</cp:lastModifiedBy>
  <cp:revision>11</cp:revision>
  <dcterms:created xsi:type="dcterms:W3CDTF">2022-03-02T17:10:13Z</dcterms:created>
  <dcterms:modified xsi:type="dcterms:W3CDTF">2022-03-03T14:09:50Z</dcterms:modified>
</cp:coreProperties>
</file>