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1412" r:id="rId4"/>
    <p:sldId id="1413" r:id="rId5"/>
    <p:sldId id="1414" r:id="rId6"/>
    <p:sldId id="1415" r:id="rId7"/>
    <p:sldId id="1416" r:id="rId8"/>
    <p:sldId id="1417" r:id="rId9"/>
    <p:sldId id="1418" r:id="rId10"/>
    <p:sldId id="141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95FC-74FA-4612-ACD7-49F1C9E77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DF678-361A-4DBA-8BE2-DC1281F57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F0065-0EAB-4B51-81F1-BC57A1AA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B12C-644B-4460-9714-3EC930C9C909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74784-AE40-4460-A2C6-1F788E73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3858A-F821-43B7-8FCF-48E79B9F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FE2F-D141-428F-AC06-CE4495977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53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B0F6-8514-4FF9-876A-0DC396BD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373AF-23B0-45B3-8838-628319626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7DD45-BB6C-4355-B89A-5760967CF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B12C-644B-4460-9714-3EC930C9C909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84454-72A1-4E41-9F62-78EF21A0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3B0FC-84CB-476D-9501-7594E386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FE2F-D141-428F-AC06-CE4495977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47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65FA7-C5A9-430F-B74E-0618C6866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7E914-CEE3-401A-8CE7-974D5E189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A3EB8-7E2E-4C9D-A375-518B50E6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B12C-644B-4460-9714-3EC930C9C909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237F8-CFEB-4BE2-A872-F622843A0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1EAE6-6E02-4A92-B56A-0E360F4E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FE2F-D141-428F-AC06-CE4495977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280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67476FC-9345-401A-B213-05C9904D2AB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B97B3-1E34-4122-B5E5-1B646AB622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4185494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499BFD8-AA99-4370-96BF-D273A009A4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31288-2EDE-46F3-90C4-986731F85F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408843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D7DB9B8-85E4-44D5-82EF-510359E0314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6A488-E8F8-4FC6-A8DC-F324F84852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146912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12098D3-64AA-4D66-86F3-F5840C589E2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CA2C6-9170-48C8-A402-854BE668C3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7158106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D31B0-705D-4BCB-A18A-CE67F70FFFD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B01F7-C5F5-447A-B3C6-DD8504A39F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096172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762C3CC-02B1-4D70-9C3D-811C2A7C3BD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224D4-C25C-4C64-9C18-6E1CC728C9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57468"/>
      </p:ext>
    </p:extLst>
  </p:cSld>
  <p:clrMapOvr>
    <a:masterClrMapping/>
  </p:clrMapOvr>
  <p:transition spd="slow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F497AC8-7604-431A-ABB0-4E274A71C35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8EDA1-10F3-40DE-9764-7BA5E0FBEF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2140013"/>
      </p:ext>
    </p:extLst>
  </p:cSld>
  <p:clrMapOvr>
    <a:masterClrMapping/>
  </p:clrMapOvr>
  <p:transition spd="slow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649DBE6-497B-456B-A1E4-2C070BA86D0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F8554-567C-4847-8918-0D812CC1BB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6387985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4A8E-4852-4AB1-8A79-9FFE9983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CF221-2ACB-4DFF-91F6-2ECF42EB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87978-67D0-454C-8905-E0D4693F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B12C-644B-4460-9714-3EC930C9C909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60849-6399-4C3C-8D90-34556484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6306C-E863-4A01-AF39-EC8A34A0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FE2F-D141-428F-AC06-CE4495977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100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176E127-838F-4652-AF22-CA4114E481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4C7AD-2227-4682-92A2-DFE77BF2DE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38712"/>
      </p:ext>
    </p:extLst>
  </p:cSld>
  <p:clrMapOvr>
    <a:masterClrMapping/>
  </p:clrMapOvr>
  <p:transition spd="slow"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147D6FE-4FDB-414A-B3E5-EE7A03B6F2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857B0-AC0F-45BC-9802-2CF79FC10E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930477"/>
      </p:ext>
    </p:extLst>
  </p:cSld>
  <p:clrMapOvr>
    <a:masterClrMapping/>
  </p:clrMapOvr>
  <p:transition spd="slow"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9200968-E926-463B-969B-660C5402458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F8049-0A6C-45F0-B92F-FD383E292C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6368731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931C-5AA3-4F27-A468-DB0F1E50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8B63A-9F24-44A6-8057-517356954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6FEE3-58FF-4D00-A12F-F5373B79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B12C-644B-4460-9714-3EC930C9C909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843B3-8910-4385-89DD-99FDF874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44864-71BA-4F2E-8255-985349B0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FE2F-D141-428F-AC06-CE4495977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00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D3DE-4C13-4B7E-B03C-13F63426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A5ECD-FB9B-4EC2-AD62-F1B5940B7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59E40-0487-4A86-A6D3-ABF458C5C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04CEB-E945-497F-9A83-CBC0C8E7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B12C-644B-4460-9714-3EC930C9C909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B59F3-B742-4E15-BD72-B9717F09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C6872-3A62-46D7-8C2E-093E7D5C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FE2F-D141-428F-AC06-CE4495977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40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FB98-4CB4-4729-8ECB-4C1E32B6F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793FF-826D-4631-9ACF-08CC213B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A0EBB-A1E8-4B4E-AE33-8F116EBC2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8D988D-6484-455D-97C4-0C957834D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89325-A592-40BC-8E94-0C3E823B8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07CC3-2C6E-4E6B-9866-A41481CE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B12C-644B-4460-9714-3EC930C9C909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D5703-520C-43EA-86F2-FE118E92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A34A43-98E6-421E-802D-37E4ECA9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FE2F-D141-428F-AC06-CE4495977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54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328D-955E-4817-9924-7C6D904A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D777C5-1C53-44E9-8360-02FB9A3B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B12C-644B-4460-9714-3EC930C9C909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27AC3-F625-4A12-B8CB-9C32ADAC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D85A1-C249-4937-B9B1-5857CC2F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FE2F-D141-428F-AC06-CE4495977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92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EEB9D-B5AA-4BF8-9788-799BF563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B12C-644B-4460-9714-3EC930C9C909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B7552-3F8A-4C32-A76C-0B7D7C9A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7264F-D7A6-4676-BD18-16615B40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FE2F-D141-428F-AC06-CE4495977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95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5B59-CCB3-4A19-894C-BBE72071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912B8-19BB-4EEB-8374-8F9B2423D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A58A2-D36A-40BB-B0A3-474D5E6F2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CAEE4-4D67-4C15-A141-4DAEA9C9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B12C-644B-4460-9714-3EC930C9C909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81712-6AA0-4B69-87F5-691B9C82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78E55-4664-4401-9C2B-8D8C15C8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FE2F-D141-428F-AC06-CE4495977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10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7396-E53A-45B8-A82D-62261521A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1494CB-C243-4FE2-AF6C-F0D8971EF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61BA7-0B81-4DAD-B312-6BA7A0A4B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58E52-E7BC-43EA-AA87-FEACEECB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B12C-644B-4460-9714-3EC930C9C909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A1A96-7AC7-457A-8389-2A6B16FD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6A286-AC3B-4A51-982F-A84AAB41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FE2F-D141-428F-AC06-CE4495977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34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FAD4F-6A5F-4D58-B5AA-FDC55B29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C11E5-F570-4F6A-95C4-C9BFC2D4E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8C775-13C4-4CEA-8F8E-326D9CC56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7B12C-644B-4460-9714-3EC930C9C909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6EEEF-BD48-4252-B7D9-0755ED12C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7D6A9-6680-45AF-A20C-8B32B9C9A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FE2F-D141-428F-AC06-CE4495977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50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8">
            <a:extLst>
              <a:ext uri="{FF2B5EF4-FFF2-40B4-BE49-F238E27FC236}">
                <a16:creationId xmlns:a16="http://schemas.microsoft.com/office/drawing/2014/main" id="{43163080-2327-4666-8659-80617B103E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65"/>
          <a:stretch>
            <a:fillRect/>
          </a:stretch>
        </p:blipFill>
        <p:spPr bwMode="auto">
          <a:xfrm>
            <a:off x="4234" y="3176"/>
            <a:ext cx="12183533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>
            <a:extLst>
              <a:ext uri="{FF2B5EF4-FFF2-40B4-BE49-F238E27FC236}">
                <a16:creationId xmlns:a16="http://schemas.microsoft.com/office/drawing/2014/main" id="{256D5E1D-74E4-42CB-A6C8-0645F14E1BE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65684" y="6400800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/>
            </a:lvl1pPr>
          </a:lstStyle>
          <a:p>
            <a:pPr>
              <a:defRPr/>
            </a:pPr>
            <a:fld id="{F7BFA771-5A4F-44B0-AA91-5E394A0F05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C4C9188D-2F6B-4E3A-9025-7C321979D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609600"/>
            <a:ext cx="35560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600" b="1">
                <a:solidFill>
                  <a:schemeClr val="accent2"/>
                </a:solidFill>
              </a:rPr>
              <a:t>ASET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CAD0E0D2-6B2D-4E55-AE65-1DA0D39F2F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51200" y="6705600"/>
            <a:ext cx="8940800" cy="152400"/>
          </a:xfrm>
          <a:prstGeom prst="rect">
            <a:avLst/>
          </a:prstGeom>
          <a:solidFill>
            <a:srgbClr val="F1B43B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IN" altLang="en-US" sz="1800"/>
          </a:p>
        </p:txBody>
      </p:sp>
    </p:spTree>
    <p:extLst>
      <p:ext uri="{BB962C8B-B14F-4D97-AF65-F5344CB8AC3E}">
        <p14:creationId xmlns:p14="http://schemas.microsoft.com/office/powerpoint/2010/main" val="344361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cover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10B6B-1369-4669-A551-0E1242328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4721" y="2689120"/>
            <a:ext cx="9681882" cy="739880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Technical Paper Presentation</a:t>
            </a:r>
            <a:endParaRPr lang="en-IN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6BCC1-1F29-493B-B158-13F441E09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419" y="3871520"/>
            <a:ext cx="10102362" cy="2842656"/>
          </a:xfrm>
        </p:spPr>
        <p:txBody>
          <a:bodyPr anchor="t">
            <a:normAutofit fontScale="77500" lnSpcReduction="20000"/>
          </a:bodyPr>
          <a:lstStyle/>
          <a:p>
            <a:pPr algn="l"/>
            <a:r>
              <a:rPr lang="en-US" sz="4000" dirty="0"/>
              <a:t>Track Number: 1B</a:t>
            </a:r>
          </a:p>
          <a:p>
            <a:pPr algn="l"/>
            <a:r>
              <a:rPr lang="en-US" sz="4000" dirty="0"/>
              <a:t>Paper ID: 412</a:t>
            </a:r>
          </a:p>
          <a:p>
            <a:pPr algn="l"/>
            <a:r>
              <a:rPr lang="en-US" sz="4000" dirty="0"/>
              <a:t>Paper Title: “A Feature-Based Recommendation System for Mobile Number Portability”.</a:t>
            </a:r>
          </a:p>
          <a:p>
            <a:pPr algn="l"/>
            <a:r>
              <a:rPr lang="en-US" sz="4000" dirty="0"/>
              <a:t>Authors: </a:t>
            </a:r>
            <a:r>
              <a:rPr lang="en-IN" sz="4000" dirty="0"/>
              <a:t>Yugma Patel, Vrukshal Patel, Mohammad S. </a:t>
            </a:r>
            <a:r>
              <a:rPr lang="en-IN" sz="4000" dirty="0" err="1"/>
              <a:t>Obaidat</a:t>
            </a:r>
            <a:r>
              <a:rPr lang="en-IN" sz="4000" dirty="0"/>
              <a:t>, Nilesh Kumar Jadav, Rajesh Gupta, Sudeep Tanwar</a:t>
            </a:r>
            <a:r>
              <a:rPr lang="en-IN" sz="3200" dirty="0"/>
              <a:t>.</a:t>
            </a:r>
            <a:endParaRPr lang="en-I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44BD20A-CA43-4E72-8565-471D49CF23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0" r="-1" b="5353"/>
          <a:stretch/>
        </p:blipFill>
        <p:spPr>
          <a:xfrm>
            <a:off x="0" y="0"/>
            <a:ext cx="12192000" cy="237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7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4FC29-F8EA-46CA-84DC-333321A2F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839" y="288376"/>
            <a:ext cx="10515600" cy="777060"/>
          </a:xfrm>
        </p:spPr>
        <p:txBody>
          <a:bodyPr/>
          <a:lstStyle/>
          <a:p>
            <a:r>
              <a:rPr lang="en-US" dirty="0"/>
              <a:t>Presentation Outline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0052-31B9-4D08-84F1-A3388770D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539" y="2049462"/>
            <a:ext cx="10515600" cy="4351338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Proposed scheme</a:t>
            </a:r>
          </a:p>
          <a:p>
            <a:r>
              <a:rPr lang="en-US" dirty="0"/>
              <a:t>Performance evaluation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A957B-7C99-45C8-8F86-69AA3E30BB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531288-2EDE-46F3-90C4-986731F85F58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703210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438A2-2B68-4A45-AE38-3CB9BC5B7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3" y="1465933"/>
            <a:ext cx="10515600" cy="4453671"/>
          </a:xfrm>
        </p:spPr>
        <p:txBody>
          <a:bodyPr/>
          <a:lstStyle/>
          <a:p>
            <a:pPr algn="just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Internet has opened doors for endless opportunities for every individual across the globe.</a:t>
            </a:r>
          </a:p>
          <a:p>
            <a:pPr algn="just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during the time of covid-19 pandemic businesses shifted to work-from-home, education shifted to e-learning requiring individuals to have reliable and affordable internet connection[4].</a:t>
            </a:r>
          </a:p>
          <a:p>
            <a:pPr algn="just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Mobile number portability is a service using which mobile number users can change their telecom company without changing their phone number</a:t>
            </a:r>
            <a:r>
              <a:rPr lang="en-US" sz="1600" dirty="0"/>
              <a:t>.</a:t>
            </a:r>
          </a:p>
          <a:p>
            <a:pPr algn="just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E0B44-98AA-409A-98B3-FA4E765D8B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31288-2EDE-46F3-90C4-986731F85F5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9761F-E36B-4F4B-A03D-F66027E03970}"/>
              </a:ext>
            </a:extLst>
          </p:cNvPr>
          <p:cNvSpPr txBox="1"/>
          <p:nvPr/>
        </p:nvSpPr>
        <p:spPr>
          <a:xfrm>
            <a:off x="70339" y="6252043"/>
            <a:ext cx="121216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dirty="0"/>
              <a:t>[4] “need of strong internet during covid-19 pandemic.” https://blogs.worldbank.org/voices/covid-19-reinforces-needconnectivity, 2020. Accessed: 2021-11-25.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0844A4-C8C4-426C-83A0-448BAFCDB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156"/>
            <a:ext cx="10515600" cy="619612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343265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F499-A6EB-479E-B833-D7CDDF2B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77204"/>
            <a:ext cx="10515600" cy="540482"/>
          </a:xfrm>
        </p:spPr>
        <p:txBody>
          <a:bodyPr/>
          <a:lstStyle/>
          <a:p>
            <a:r>
              <a:rPr lang="en-US" dirty="0"/>
              <a:t>Introduction </a:t>
            </a:r>
            <a:r>
              <a:rPr lang="en-US" sz="3600" dirty="0"/>
              <a:t>(Related to contributions)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5F1A9-F2F3-4866-AEE6-AB94AE8AB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392"/>
            <a:ext cx="10515600" cy="5200404"/>
          </a:xfrm>
        </p:spPr>
        <p:txBody>
          <a:bodyPr/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security and privacy issues can be easily solved by integration of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federated learning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 6G-V2X ecosystems.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federated Learning (FL) approach is suitable, that supports edge nodes through effective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 aggregation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balanced resource offloading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that improves the quality-of-experience of user.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Predicted data is stored as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interplanetary file systems (IPFS) transactions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ensure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trust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privacy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among multiple nodes. 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locally trained gradients are aggregated, and then the main global server computes the globalized gradient.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globalized gradient is used to train the global model, The result of which is stored in BC.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updated model than communicate with the vehicle node to improve the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precision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of V2X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predictive services.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F8681-4E62-4EC7-86D6-93C097FF2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31288-2EDE-46F3-90C4-986731F85F5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943963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8727-12F7-42CF-9B0C-7B21A3FF7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205" y="173651"/>
            <a:ext cx="10515600" cy="584443"/>
          </a:xfrm>
        </p:spPr>
        <p:txBody>
          <a:bodyPr/>
          <a:lstStyle/>
          <a:p>
            <a:r>
              <a:rPr lang="en-US" dirty="0"/>
              <a:t>Proposed scheme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D466A-33F9-4BF5-B9EA-BEF4CDD8C1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31288-2EDE-46F3-90C4-986731F85F5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" name="Content Placeholder 14">
            <a:extLst>
              <a:ext uri="{FF2B5EF4-FFF2-40B4-BE49-F238E27FC236}">
                <a16:creationId xmlns:a16="http://schemas.microsoft.com/office/drawing/2014/main" id="{C2ED9A83-2C1C-472A-854A-F4638509B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914" y="1126391"/>
            <a:ext cx="5747563" cy="53821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168656-BA27-4601-B7E7-79CB0CB2EED4}"/>
              </a:ext>
            </a:extLst>
          </p:cNvPr>
          <p:cNvSpPr txBox="1"/>
          <p:nvPr/>
        </p:nvSpPr>
        <p:spPr>
          <a:xfrm>
            <a:off x="548057" y="2784389"/>
            <a:ext cx="4457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1 Proposed scheme for V2X communication by adopting federated learning and 6G 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80101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30A4B-3242-4CBA-835E-AFE10C392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932"/>
            <a:ext cx="4980709" cy="4927206"/>
          </a:xfrm>
        </p:spPr>
        <p:txBody>
          <a:bodyPr/>
          <a:lstStyle/>
          <a:p>
            <a:pPr marL="0" indent="0">
              <a:buNone/>
            </a:pPr>
            <a:r>
              <a:rPr lang="en-IN" sz="2100" b="1" dirty="0">
                <a:latin typeface="Calibri" panose="020F0502020204030204" pitchFamily="34" charset="0"/>
                <a:cs typeface="Calibri" panose="020F0502020204030204" pitchFamily="34" charset="0"/>
              </a:rPr>
              <a:t>Federated Edge Learning Model</a:t>
            </a:r>
          </a:p>
          <a:p>
            <a:pPr marL="0" indent="0">
              <a:buNone/>
            </a:pPr>
            <a:endParaRPr lang="en-IN" sz="2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In FL edge model, we consider that a </a:t>
            </a:r>
            <a:r>
              <a:rPr lang="en-US" sz="2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 server Gs 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communicate the </a:t>
            </a:r>
            <a:r>
              <a:rPr lang="en-US" sz="2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1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GM</a:t>
            </a:r>
            <a:r>
              <a:rPr lang="en-US" sz="2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to all the local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1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nodes for training.</a:t>
            </a:r>
          </a:p>
          <a:p>
            <a:pPr algn="just"/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Every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1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node downloads </a:t>
            </a:r>
            <a:r>
              <a:rPr lang="en-US" sz="2100" i="1" dirty="0">
                <a:latin typeface="Calibri" panose="020F0502020204030204" pitchFamily="34" charset="0"/>
                <a:cs typeface="Calibri" panose="020F0502020204030204" pitchFamily="34" charset="0"/>
              </a:rPr>
              <a:t>GM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, and train the model through local data D</a:t>
            </a:r>
            <a:r>
              <a:rPr lang="en-US" sz="21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The local training models for all n vehicles is represented as {LTM</a:t>
            </a:r>
            <a:r>
              <a:rPr lang="en-US" sz="21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, LTM</a:t>
            </a:r>
            <a:r>
              <a:rPr lang="en-US" sz="21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, . . . ,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LTM</a:t>
            </a:r>
            <a:r>
              <a:rPr lang="en-US" sz="21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1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}.</a:t>
            </a:r>
          </a:p>
          <a:p>
            <a:pPr algn="just"/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The local model updates are communicated to verifier nodes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Vp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(V</a:t>
            </a:r>
            <a:r>
              <a:rPr lang="en-US" sz="21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, V</a:t>
            </a:r>
            <a:r>
              <a:rPr lang="en-US" sz="21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, . . . ,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1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}.</a:t>
            </a:r>
            <a:endParaRPr lang="en-IN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AF451-1C07-4226-977C-A1BD56ADDC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31288-2EDE-46F3-90C4-986731F85F5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7B261A-ED6F-4EC2-8789-49E4E89EF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208" y="270367"/>
            <a:ext cx="10515600" cy="584443"/>
          </a:xfrm>
        </p:spPr>
        <p:txBody>
          <a:bodyPr/>
          <a:lstStyle/>
          <a:p>
            <a:r>
              <a:rPr lang="en-US" dirty="0"/>
              <a:t>Proposed scheme (Continue)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6A6704-DDFD-43CA-B917-B7ECEDF16F9E}"/>
              </a:ext>
            </a:extLst>
          </p:cNvPr>
          <p:cNvSpPr txBox="1"/>
          <p:nvPr/>
        </p:nvSpPr>
        <p:spPr>
          <a:xfrm>
            <a:off x="6196379" y="1543932"/>
            <a:ext cx="5157421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PoLL</a:t>
            </a: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: The Blockchain consensus model </a:t>
            </a:r>
          </a:p>
          <a:p>
            <a:endParaRPr lang="en-US" sz="2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In the BC-model, we present a trusted framework for sharing the LML updates, through a proposed consensus scheme, termed as </a:t>
            </a:r>
            <a:r>
              <a:rPr lang="en-US" sz="21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PoLL</a:t>
            </a:r>
            <a:r>
              <a:rPr lang="en-US" sz="2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PoLL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, we assume that transaction set </a:t>
            </a:r>
            <a:r>
              <a:rPr lang="en-US" sz="21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include local updates, which is validated via </a:t>
            </a:r>
            <a:r>
              <a:rPr lang="en-US" sz="21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miner nodes.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Every miner node {N</a:t>
            </a:r>
            <a:r>
              <a:rPr lang="en-US" sz="21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, N</a:t>
            </a:r>
            <a:r>
              <a:rPr lang="en-US" sz="21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, . . . , N</a:t>
            </a:r>
            <a:r>
              <a:rPr lang="en-US" sz="21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} maintains a local ledger with local LMLs.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The newly generated block is added to the chain.</a:t>
            </a:r>
          </a:p>
        </p:txBody>
      </p:sp>
    </p:spTree>
    <p:extLst>
      <p:ext uri="{BB962C8B-B14F-4D97-AF65-F5344CB8AC3E}">
        <p14:creationId xmlns:p14="http://schemas.microsoft.com/office/powerpoint/2010/main" val="153572801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BE91-6EFA-4D78-9F21-9F8B17E3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539" y="476433"/>
            <a:ext cx="10515600" cy="531689"/>
          </a:xfrm>
        </p:spPr>
        <p:txBody>
          <a:bodyPr/>
          <a:lstStyle/>
          <a:p>
            <a:r>
              <a:rPr lang="en-US" sz="3200" dirty="0"/>
              <a:t>Performance evaluation of </a:t>
            </a:r>
            <a:r>
              <a:rPr lang="en-US" sz="3200" dirty="0" err="1"/>
              <a:t>BFLEdge</a:t>
            </a: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A0B8B-84C1-4232-9A3C-ABC2ECC126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31288-2EDE-46F3-90C4-986731F85F5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64EE6212-4667-4898-880C-D5F7DD68D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51290"/>
            <a:ext cx="3313497" cy="274708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8B3422-E5C4-4CB0-8470-0711B9CA2127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246" y="1851290"/>
            <a:ext cx="3249275" cy="2670136"/>
          </a:xfrm>
          <a:prstGeom prst="rect">
            <a:avLst/>
          </a:prstGeo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3272E658-22C4-422D-B0A5-C8124DF503A0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33" y="1836000"/>
            <a:ext cx="3249275" cy="26015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CEF781-CFEA-4ED1-9B20-97FF4638DD02}"/>
              </a:ext>
            </a:extLst>
          </p:cNvPr>
          <p:cNvSpPr txBox="1"/>
          <p:nvPr/>
        </p:nvSpPr>
        <p:spPr>
          <a:xfrm>
            <a:off x="8371581" y="4582849"/>
            <a:ext cx="35506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It is apparent from the graph that, as the </a:t>
            </a:r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of data transactions increases between V2X, the proposed system scalability gets improved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compared to the conventional systems.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8C0D04-AAB1-4EC7-8277-ED821E694C1A}"/>
              </a:ext>
            </a:extLst>
          </p:cNvPr>
          <p:cNvSpPr txBox="1"/>
          <p:nvPr/>
        </p:nvSpPr>
        <p:spPr>
          <a:xfrm>
            <a:off x="1002434" y="4627241"/>
            <a:ext cx="33134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It is evident that the 6G systems have </a:t>
            </a:r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better properties compared to a 4G or 5G system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such as ultrahigh reliability, ultra-low latency, and ubiquitous high data rate.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D41C15-B0E4-492D-B4EF-542F1B9A94D2}"/>
              </a:ext>
            </a:extLst>
          </p:cNvPr>
          <p:cNvSpPr txBox="1"/>
          <p:nvPr/>
        </p:nvSpPr>
        <p:spPr>
          <a:xfrm>
            <a:off x="1892213" y="1481958"/>
            <a:ext cx="102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Latency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810180-3105-4F71-A186-45D06432EE4C}"/>
              </a:ext>
            </a:extLst>
          </p:cNvPr>
          <p:cNvSpPr txBox="1"/>
          <p:nvPr/>
        </p:nvSpPr>
        <p:spPr>
          <a:xfrm>
            <a:off x="5104336" y="1466668"/>
            <a:ext cx="243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Federated offloading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121CBC-E5C2-4540-BFE6-5F6924B671DC}"/>
              </a:ext>
            </a:extLst>
          </p:cNvPr>
          <p:cNvSpPr txBox="1"/>
          <p:nvPr/>
        </p:nvSpPr>
        <p:spPr>
          <a:xfrm>
            <a:off x="9301197" y="1481958"/>
            <a:ext cx="132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Scalability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9766A-91AF-49C0-B30D-3C4EBD603A94}"/>
              </a:ext>
            </a:extLst>
          </p:cNvPr>
          <p:cNvSpPr txBox="1"/>
          <p:nvPr/>
        </p:nvSpPr>
        <p:spPr>
          <a:xfrm>
            <a:off x="4693613" y="4609542"/>
            <a:ext cx="34810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As the number of vehicles increases, the V2X offloading increases linearly. However, in federated learning, each </a:t>
            </a:r>
            <a:r>
              <a:rPr lang="en-US" sz="1800" b="0" i="0" u="none" strike="noStrike" baseline="0" dirty="0">
                <a:latin typeface="NimbusRomNo9L-ReguItal"/>
              </a:rPr>
              <a:t>client id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NimbusRomNo9L-Regu"/>
              </a:rPr>
              <a:t>independently trains, resulting in reduced </a:t>
            </a:r>
            <a:r>
              <a:rPr lang="en-IN" sz="1800" b="0" i="0" u="none" strike="noStrike" baseline="0" dirty="0">
                <a:solidFill>
                  <a:srgbClr val="0070C0"/>
                </a:solidFill>
                <a:latin typeface="NimbusRomNo9L-Regu"/>
              </a:rPr>
              <a:t>offloading </a:t>
            </a:r>
            <a:r>
              <a:rPr lang="en-IN" sz="1800" b="0" i="0" u="none" strike="noStrike" baseline="0" dirty="0">
                <a:latin typeface="NimbusRomNo9L-Regu"/>
              </a:rPr>
              <a:t>to a threshold.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042136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1B91-909C-4459-9D9D-66CB2599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894"/>
            <a:ext cx="10515600" cy="470143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99480-0CDC-4C4A-8B18-5F80F8DAB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031"/>
            <a:ext cx="10515600" cy="4611932"/>
          </a:xfrm>
        </p:spPr>
        <p:txBody>
          <a:bodyPr/>
          <a:lstStyle/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The paper proposes a BC and FL-based scheme,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BFLEdge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to improve the learning rate of FL model. We have used the communication network as 6G, which improves the system latency and reliability.</a:t>
            </a:r>
          </a:p>
          <a:p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BFLEdge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addresses the key issue of data offloading, while processing the information, which in turn improves the accuracy of the main model. 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In order to mitigate the trust issues, we designed a consensus protocol, i.e.,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PoLL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for sharing LML updates with the main model.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The performance of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BFLEdge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scheme is evaluated by considering data offloading, scalability, and communication latency over the traditional non-blockchain and 5G-based systems. </a:t>
            </a:r>
            <a:endParaRPr lang="en-IN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09D6E-8B28-4505-B3D8-44AB522AE2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31288-2EDE-46F3-90C4-986731F85F5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359480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F69D-F4BD-4D8B-8CBC-F49F3C67A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1"/>
            <a:ext cx="10515600" cy="575651"/>
          </a:xfrm>
        </p:spPr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77EE7-6EF5-4B2B-B54E-09D2DC596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5" y="1499576"/>
            <a:ext cx="10741269" cy="4901224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[1] M.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Giordani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, M.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Polese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, M.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Mezzavilla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, S.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Rangan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, and M.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Zorzi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, “Toward 6g networks: Use cases and technologies,” IEEE Communications      Magazine, vol. 58, no. 3, pp. 55–61, 2020. </a:t>
            </a:r>
          </a:p>
          <a:p>
            <a:pPr marL="0" indent="0">
              <a:buNone/>
            </a:pP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[2] C. Xu, H. Liu, P. Li, and P. Wang, “A remote attestation security model based on privacy-preserving blockchain for v2x,” IEEE Access, vol. 6, pp. 67809–67818, 2018.</a:t>
            </a:r>
          </a:p>
          <a:p>
            <a:pPr marL="0" indent="0">
              <a:buNone/>
            </a:pP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[3] D. B. Rawat, R.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Doku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, A. Adebayo, C.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Bajracharya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, and C.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Kamhoua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, “Blockchain enabled named data networking for secure vehicle-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toeverything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 communications,” IEEE Network, vol. 34, no. 5, pp. 185–189, 2020. </a:t>
            </a:r>
          </a:p>
          <a:p>
            <a:pPr marL="0" indent="0">
              <a:buNone/>
            </a:pP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[4] J. Gao, M. R.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Khandaker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, F. Tariq, K.-K. Wong, and R. T. Khan, “Deep neural network based resource allocation for v2x communications,” in 2019 IEEE 90th Vehicular Technology Conference (VTC2019-Fall), pp. 1–5, IEEE, 2019. </a:t>
            </a:r>
          </a:p>
          <a:p>
            <a:pPr marL="0" indent="0">
              <a:buNone/>
            </a:pP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[5] M.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Shayan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, C. Fung, C. J. Yoon, and I.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Beschastnikh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, “Biscotti: A blockchain system for private and secure federated learning,” IEEE Transactions on Parallel and Distributed Systems, vol. 32, no. 7, pp. 1513–1525, 2020. </a:t>
            </a:r>
          </a:p>
          <a:p>
            <a:pPr marL="0" indent="0">
              <a:buNone/>
            </a:pP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[6] S. R.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Pokhrel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 and J. Choi, “Federated learning with blockchain for autonomous vehicles: Analysis and design challenges,” IEEE Transactions on Communications, vol. 68, no. 8, pp. 4734–4746, 2020. </a:t>
            </a:r>
          </a:p>
          <a:p>
            <a:pPr marL="0" indent="0">
              <a:buNone/>
            </a:pP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[7] Y. Lu, X. Huang, K. Zhang, S.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Maharjan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, and Y. Zhang, “Blockchain empowered asynchronous federated learning for secure data sharing in internet of vehicles,” IEEE Transactions on Vehicular Technology, vol. 69, no. 4, pp. 4298–4311, 2020. </a:t>
            </a:r>
          </a:p>
          <a:p>
            <a:pPr marL="0" indent="0">
              <a:buNone/>
            </a:pP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[8] Q. Zhang, P.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Palacharla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, M. Sekiya, J. Suga, and T.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Katagiri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, “Blockchain-based secure aggregation for federated learning with a traffic prediction use case,” in 2021 IEEE 7th International Conference on Network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Softwarization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NetSoft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), pp. 372–374, IEEE, 2021. </a:t>
            </a:r>
          </a:p>
          <a:p>
            <a:pPr marL="0" indent="0">
              <a:buNone/>
            </a:pP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[9] Y. Peng, Z. Chen, Z. Chen, W.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, W. Han, and J. Ma, “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Bflp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: An adaptive federated learning framework for internet of vehicles,” Mobile Information Systems, vol. 2021, 2021. </a:t>
            </a:r>
          </a:p>
          <a:p>
            <a:pPr marL="0" indent="0">
              <a:buNone/>
            </a:pP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[10] M.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Mizmizi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, D.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Tagliaferri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, D.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Badini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, C.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Mazzucco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, and U.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Spagnolini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, “Channel estimation for 6g v2x hybrid systems using multi-vehicular learning,”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 preprint arXiv:2105.09689, 2021.</a:t>
            </a: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9E643-C6C3-4B9E-B842-6D961605DF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31288-2EDE-46F3-90C4-986731F85F5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956444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1232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NimbusRomNo9L-Regu</vt:lpstr>
      <vt:lpstr>NimbusRomNo9L-ReguItal</vt:lpstr>
      <vt:lpstr>Office Theme</vt:lpstr>
      <vt:lpstr>Default Design</vt:lpstr>
      <vt:lpstr>Technical Paper Presentation</vt:lpstr>
      <vt:lpstr>Presentation Outline </vt:lpstr>
      <vt:lpstr>Introduction</vt:lpstr>
      <vt:lpstr>Introduction (Related to contributions)</vt:lpstr>
      <vt:lpstr>Proposed scheme</vt:lpstr>
      <vt:lpstr>Proposed scheme (Continue)</vt:lpstr>
      <vt:lpstr>Performance evaluation of BFLEdge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Paper Presentation</dc:title>
  <dc:creator>Dr Shilpi Sharma</dc:creator>
  <cp:lastModifiedBy>vrukshal patel</cp:lastModifiedBy>
  <cp:revision>12</cp:revision>
  <dcterms:created xsi:type="dcterms:W3CDTF">2022-01-25T08:07:39Z</dcterms:created>
  <dcterms:modified xsi:type="dcterms:W3CDTF">2022-03-02T04:36:40Z</dcterms:modified>
</cp:coreProperties>
</file>