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990515c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990515c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90515c7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990515c7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90515c7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90515c7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6f5cee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46f5cee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6f5cee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6f5cee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6f5cee1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6f5cee1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6f5cee1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6f5cee1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6f5cee1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6f5cee1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6f5cee1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6f5cee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6f5cee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6f5cee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46f5cee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46f5cee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6f5cee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6f5cee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90515c7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90515c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9c0cb0e3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9c0cb0e3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46f5ce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46f5ce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90515c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90515c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990515c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990515c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90515c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90515c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90515c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90515c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6f5cee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6f5cee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6f5cee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6f5cee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065175" y="2145200"/>
            <a:ext cx="4027500" cy="288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500">
                <a:solidFill>
                  <a:srgbClr val="000000"/>
                </a:solidFill>
                <a:highlight>
                  <a:srgbClr val="FFFFFF"/>
                </a:highlight>
                <a:latin typeface="Roboto"/>
                <a:ea typeface="Roboto"/>
                <a:cs typeface="Roboto"/>
                <a:sym typeface="Roboto"/>
              </a:rPr>
              <a:t>Game of Theory </a:t>
            </a:r>
            <a:endParaRPr b="1" sz="5100">
              <a:latin typeface="Roboto"/>
              <a:ea typeface="Roboto"/>
              <a:cs typeface="Roboto"/>
              <a:sym typeface="Roboto"/>
            </a:endParaRPr>
          </a:p>
        </p:txBody>
      </p:sp>
      <p:sp>
        <p:nvSpPr>
          <p:cNvPr id="65" name="Google Shape;65;p13"/>
          <p:cNvSpPr txBox="1"/>
          <p:nvPr>
            <p:ph idx="1" type="subTitle"/>
          </p:nvPr>
        </p:nvSpPr>
        <p:spPr>
          <a:xfrm>
            <a:off x="319725" y="222825"/>
            <a:ext cx="4372800" cy="3494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n" sz="2120">
                <a:solidFill>
                  <a:schemeClr val="dk1"/>
                </a:solidFill>
              </a:rPr>
              <a:t>Group Number: 7</a:t>
            </a:r>
            <a:endParaRPr b="1" sz="2120">
              <a:solidFill>
                <a:schemeClr val="dk1"/>
              </a:solidFill>
            </a:endParaRPr>
          </a:p>
          <a:p>
            <a:pPr indent="0" lvl="0" marL="0" rtl="0" algn="l">
              <a:lnSpc>
                <a:spcPct val="80000"/>
              </a:lnSpc>
              <a:spcBef>
                <a:spcPts val="0"/>
              </a:spcBef>
              <a:spcAft>
                <a:spcPts val="0"/>
              </a:spcAft>
              <a:buSzPts val="770"/>
              <a:buNone/>
            </a:pPr>
            <a:r>
              <a:t/>
            </a:r>
            <a:endParaRPr b="1" sz="2120">
              <a:solidFill>
                <a:schemeClr val="dk1"/>
              </a:solidFill>
            </a:endParaRPr>
          </a:p>
          <a:p>
            <a:pPr indent="0" lvl="0" marL="0" rtl="0" algn="l">
              <a:lnSpc>
                <a:spcPct val="80000"/>
              </a:lnSpc>
              <a:spcBef>
                <a:spcPts val="0"/>
              </a:spcBef>
              <a:spcAft>
                <a:spcPts val="0"/>
              </a:spcAft>
              <a:buSzPts val="770"/>
              <a:buNone/>
            </a:pPr>
            <a:r>
              <a:rPr b="1" lang="en" sz="2120">
                <a:solidFill>
                  <a:schemeClr val="dk1"/>
                </a:solidFill>
              </a:rPr>
              <a:t>Group Name: Silveswords </a:t>
            </a:r>
            <a:endParaRPr b="1" sz="2120">
              <a:solidFill>
                <a:schemeClr val="dk1"/>
              </a:solidFill>
            </a:endParaRPr>
          </a:p>
          <a:p>
            <a:pPr indent="0" lvl="0" marL="0" rtl="0" algn="l">
              <a:lnSpc>
                <a:spcPct val="80000"/>
              </a:lnSpc>
              <a:spcBef>
                <a:spcPts val="0"/>
              </a:spcBef>
              <a:spcAft>
                <a:spcPts val="0"/>
              </a:spcAft>
              <a:buSzPts val="770"/>
              <a:buNone/>
            </a:pPr>
            <a:r>
              <a:t/>
            </a:r>
            <a:endParaRPr b="1" sz="2120">
              <a:solidFill>
                <a:schemeClr val="dk1"/>
              </a:solidFill>
            </a:endParaRPr>
          </a:p>
          <a:p>
            <a:pPr indent="0" lvl="0" marL="0" rtl="0" algn="l">
              <a:lnSpc>
                <a:spcPct val="80000"/>
              </a:lnSpc>
              <a:spcBef>
                <a:spcPts val="0"/>
              </a:spcBef>
              <a:spcAft>
                <a:spcPts val="0"/>
              </a:spcAft>
              <a:buSzPts val="770"/>
              <a:buNone/>
            </a:pPr>
            <a:r>
              <a:rPr b="1" lang="en" sz="2120">
                <a:solidFill>
                  <a:schemeClr val="dk1"/>
                </a:solidFill>
              </a:rPr>
              <a:t>Project Domain: behaviour game of theory and business model.</a:t>
            </a:r>
            <a:endParaRPr b="1" sz="2120">
              <a:solidFill>
                <a:schemeClr val="dk1"/>
              </a:solidFill>
            </a:endParaRPr>
          </a:p>
          <a:p>
            <a:pPr indent="0" lvl="0" marL="0" rtl="0" algn="l">
              <a:lnSpc>
                <a:spcPct val="80000"/>
              </a:lnSpc>
              <a:spcBef>
                <a:spcPts val="0"/>
              </a:spcBef>
              <a:spcAft>
                <a:spcPts val="0"/>
              </a:spcAft>
              <a:buSzPts val="770"/>
              <a:buNone/>
            </a:pPr>
            <a:r>
              <a:t/>
            </a:r>
            <a:endParaRPr b="1" sz="2120">
              <a:solidFill>
                <a:schemeClr val="dk1"/>
              </a:solidFill>
            </a:endParaRPr>
          </a:p>
          <a:p>
            <a:pPr indent="0" lvl="0" marL="0" rtl="0" algn="l">
              <a:lnSpc>
                <a:spcPct val="80000"/>
              </a:lnSpc>
              <a:spcBef>
                <a:spcPts val="0"/>
              </a:spcBef>
              <a:spcAft>
                <a:spcPts val="0"/>
              </a:spcAft>
              <a:buSzPts val="770"/>
              <a:buNone/>
            </a:pPr>
            <a:r>
              <a:rPr b="1" lang="en" sz="2120">
                <a:solidFill>
                  <a:schemeClr val="dk1"/>
                </a:solidFill>
              </a:rPr>
              <a:t>Group Members:</a:t>
            </a:r>
            <a:endParaRPr b="1" sz="2120">
              <a:solidFill>
                <a:schemeClr val="dk1"/>
              </a:solidFill>
            </a:endParaRPr>
          </a:p>
          <a:p>
            <a:pPr indent="-363220" lvl="0" marL="457200" rtl="0" algn="l">
              <a:lnSpc>
                <a:spcPct val="80000"/>
              </a:lnSpc>
              <a:spcBef>
                <a:spcPts val="0"/>
              </a:spcBef>
              <a:spcAft>
                <a:spcPts val="0"/>
              </a:spcAft>
              <a:buClr>
                <a:schemeClr val="dk1"/>
              </a:buClr>
              <a:buSzPts val="2120"/>
              <a:buAutoNum type="arabicPeriod"/>
            </a:pPr>
            <a:r>
              <a:rPr b="1" lang="en" sz="2120">
                <a:solidFill>
                  <a:schemeClr val="dk1"/>
                </a:solidFill>
              </a:rPr>
              <a:t>AU2040265 - Spandan Shah</a:t>
            </a:r>
            <a:endParaRPr b="1" sz="2120">
              <a:solidFill>
                <a:schemeClr val="dk1"/>
              </a:solidFill>
            </a:endParaRPr>
          </a:p>
          <a:p>
            <a:pPr indent="-363220" lvl="0" marL="457200" rtl="0" algn="l">
              <a:lnSpc>
                <a:spcPct val="80000"/>
              </a:lnSpc>
              <a:spcBef>
                <a:spcPts val="0"/>
              </a:spcBef>
              <a:spcAft>
                <a:spcPts val="0"/>
              </a:spcAft>
              <a:buClr>
                <a:schemeClr val="dk1"/>
              </a:buClr>
              <a:buSzPts val="2120"/>
              <a:buAutoNum type="arabicPeriod"/>
            </a:pPr>
            <a:r>
              <a:rPr b="1" lang="en" sz="2120">
                <a:solidFill>
                  <a:schemeClr val="dk1"/>
                </a:solidFill>
              </a:rPr>
              <a:t>AU2040181 - Yug Patel</a:t>
            </a:r>
            <a:endParaRPr b="1" sz="2120">
              <a:solidFill>
                <a:schemeClr val="dk1"/>
              </a:solidFill>
            </a:endParaRPr>
          </a:p>
          <a:p>
            <a:pPr indent="-363220" lvl="0" marL="457200" rtl="0" algn="l">
              <a:lnSpc>
                <a:spcPct val="80000"/>
              </a:lnSpc>
              <a:spcBef>
                <a:spcPts val="0"/>
              </a:spcBef>
              <a:spcAft>
                <a:spcPts val="0"/>
              </a:spcAft>
              <a:buClr>
                <a:schemeClr val="dk1"/>
              </a:buClr>
              <a:buSzPts val="2120"/>
              <a:buAutoNum type="arabicPeriod"/>
            </a:pPr>
            <a:r>
              <a:rPr b="1" lang="en" sz="2120">
                <a:solidFill>
                  <a:schemeClr val="dk1"/>
                </a:solidFill>
              </a:rPr>
              <a:t>AU2040021 - Dhanya Mehta</a:t>
            </a:r>
            <a:endParaRPr b="1" sz="212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Key Subtopics</a:t>
            </a:r>
            <a:endParaRPr/>
          </a:p>
        </p:txBody>
      </p:sp>
      <p:sp>
        <p:nvSpPr>
          <p:cNvPr id="117" name="Google Shape;117;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Behavioral Game Theory</a:t>
            </a:r>
            <a:endParaRPr b="1" u="sng"/>
          </a:p>
          <a:p>
            <a:pPr indent="-311150" lvl="0" marL="457200" rtl="0" algn="l">
              <a:spcBef>
                <a:spcPts val="1200"/>
              </a:spcBef>
              <a:spcAft>
                <a:spcPts val="0"/>
              </a:spcAft>
              <a:buSzPts val="1300"/>
              <a:buChar char="●"/>
            </a:pPr>
            <a:r>
              <a:rPr lang="en"/>
              <a:t>It helps us analyze the strategic behaviour which is affected by interaction between the players using the game theory.</a:t>
            </a:r>
            <a:endParaRPr/>
          </a:p>
          <a:p>
            <a:pPr indent="-311150" lvl="0" marL="457200" rtl="0" algn="l">
              <a:spcBef>
                <a:spcPts val="0"/>
              </a:spcBef>
              <a:spcAft>
                <a:spcPts val="0"/>
              </a:spcAft>
              <a:buSzPts val="1300"/>
              <a:buChar char="●"/>
            </a:pPr>
            <a:r>
              <a:rPr lang="en"/>
              <a:t>In this sub-topic, behaviour of players almost changes every time which is affected by so many factors.</a:t>
            </a:r>
            <a:endParaRPr/>
          </a:p>
          <a:p>
            <a:pPr indent="-311150" lvl="0" marL="457200" rtl="0" algn="l">
              <a:spcBef>
                <a:spcPts val="0"/>
              </a:spcBef>
              <a:spcAft>
                <a:spcPts val="0"/>
              </a:spcAft>
              <a:buSzPts val="1300"/>
              <a:buChar char="●"/>
            </a:pPr>
            <a:r>
              <a:rPr lang="en"/>
              <a:t>Main reason to take the assumption:</a:t>
            </a:r>
            <a:endParaRPr/>
          </a:p>
          <a:p>
            <a:pPr indent="0" lvl="0" marL="457200" rtl="0" algn="l">
              <a:spcBef>
                <a:spcPts val="1200"/>
              </a:spcBef>
              <a:spcAft>
                <a:spcPts val="0"/>
              </a:spcAft>
              <a:buNone/>
            </a:pPr>
            <a:r>
              <a:rPr lang="en"/>
              <a:t>Choices</a:t>
            </a:r>
            <a:r>
              <a:rPr lang="en"/>
              <a:t> of players are not always rational and not always give the optimized result.</a:t>
            </a:r>
            <a:endParaRPr/>
          </a:p>
          <a:p>
            <a:pPr indent="-311150" lvl="0" marL="457200" rtl="0" algn="l">
              <a:spcBef>
                <a:spcPts val="1200"/>
              </a:spcBef>
              <a:spcAft>
                <a:spcPts val="0"/>
              </a:spcAft>
              <a:buSzPts val="1300"/>
              <a:buChar char="●"/>
            </a:pPr>
            <a:r>
              <a:rPr lang="en"/>
              <a:t>The main focus is on using Experimental data and utilizing the laboratory</a:t>
            </a:r>
            <a:endParaRPr/>
          </a:p>
          <a:p>
            <a:pPr indent="0" lvl="0" marL="914400" rtl="0" algn="l">
              <a:spcBef>
                <a:spcPts val="1200"/>
              </a:spcBef>
              <a:spcAft>
                <a:spcPts val="1200"/>
              </a:spcAft>
              <a:buNone/>
            </a:pPr>
            <a:r>
              <a:rPr lang="en"/>
              <a:t>Computational</a:t>
            </a:r>
            <a:r>
              <a:rPr lang="en"/>
              <a:t> way and Theoretical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u="sng">
                <a:highlight>
                  <a:schemeClr val="lt1"/>
                </a:highlight>
              </a:rPr>
              <a:t>B</a:t>
            </a:r>
            <a:r>
              <a:rPr b="1" lang="en" u="sng">
                <a:highlight>
                  <a:schemeClr val="lt1"/>
                </a:highlight>
              </a:rPr>
              <a:t>usiness strategic model </a:t>
            </a:r>
            <a:endParaRPr b="1" u="sng">
              <a:highlight>
                <a:schemeClr val="lt1"/>
              </a:highlight>
            </a:endParaRPr>
          </a:p>
          <a:p>
            <a:pPr indent="0" lvl="0" marL="0" rtl="0" algn="ctr">
              <a:lnSpc>
                <a:spcPct val="100000"/>
              </a:lnSpc>
              <a:spcBef>
                <a:spcPts val="0"/>
              </a:spcBef>
              <a:spcAft>
                <a:spcPts val="0"/>
              </a:spcAft>
              <a:buNone/>
            </a:pPr>
            <a:r>
              <a:t/>
            </a:r>
            <a:endParaRPr b="1" u="sng">
              <a:highlight>
                <a:schemeClr val="lt1"/>
              </a:highlight>
            </a:endParaRPr>
          </a:p>
          <a:p>
            <a:pPr indent="-311150" lvl="0" marL="457200" rtl="0" algn="l">
              <a:lnSpc>
                <a:spcPct val="100000"/>
              </a:lnSpc>
              <a:spcBef>
                <a:spcPts val="0"/>
              </a:spcBef>
              <a:spcAft>
                <a:spcPts val="0"/>
              </a:spcAft>
              <a:buSzPts val="1300"/>
              <a:buChar char="●"/>
            </a:pPr>
            <a:r>
              <a:rPr lang="en">
                <a:highlight>
                  <a:schemeClr val="lt1"/>
                </a:highlight>
              </a:rPr>
              <a:t>This is a traditional problem setting that continues to throw up exciting new applications in morden times.</a:t>
            </a:r>
            <a:endParaRPr>
              <a:highlight>
                <a:schemeClr val="lt1"/>
              </a:highlight>
            </a:endParaRPr>
          </a:p>
          <a:p>
            <a:pPr indent="0" lvl="0" marL="0" rtl="0" algn="l">
              <a:lnSpc>
                <a:spcPct val="100000"/>
              </a:lnSpc>
              <a:spcBef>
                <a:spcPts val="0"/>
              </a:spcBef>
              <a:spcAft>
                <a:spcPts val="0"/>
              </a:spcAft>
              <a:buNone/>
            </a:pPr>
            <a:r>
              <a:t/>
            </a:r>
            <a:endParaRPr b="1" u="sng">
              <a:highlight>
                <a:schemeClr val="lt1"/>
              </a:highlight>
            </a:endParaRPr>
          </a:p>
          <a:p>
            <a:pPr indent="-323850" lvl="0" marL="457200" rtl="0" algn="l">
              <a:lnSpc>
                <a:spcPct val="100000"/>
              </a:lnSpc>
              <a:spcBef>
                <a:spcPts val="0"/>
              </a:spcBef>
              <a:spcAft>
                <a:spcPts val="0"/>
              </a:spcAft>
              <a:buClr>
                <a:schemeClr val="dk1"/>
              </a:buClr>
              <a:buSzPts val="1500"/>
              <a:buChar char="●"/>
            </a:pPr>
            <a:r>
              <a:rPr lang="en" sz="1250">
                <a:solidFill>
                  <a:schemeClr val="dk1"/>
                </a:solidFill>
                <a:highlight>
                  <a:schemeClr val="lt1"/>
                </a:highlight>
              </a:rPr>
              <a:t>In a strategic setting, game theory is a theoretical framework for conceiving social situations among competing players and producing optimal decision-making of independent and competing actors.</a:t>
            </a:r>
            <a:endParaRPr sz="1500">
              <a:solidFill>
                <a:schemeClr val="dk1"/>
              </a:solidFill>
              <a:highlight>
                <a:schemeClr val="lt1"/>
              </a:highlight>
            </a:endParaRPr>
          </a:p>
          <a:p>
            <a:pPr indent="0" lvl="0" marL="457200" rtl="0" algn="l">
              <a:lnSpc>
                <a:spcPct val="100000"/>
              </a:lnSpc>
              <a:spcBef>
                <a:spcPts val="0"/>
              </a:spcBef>
              <a:spcAft>
                <a:spcPts val="0"/>
              </a:spcAft>
              <a:buNone/>
            </a:pPr>
            <a:r>
              <a:t/>
            </a:r>
            <a:endParaRPr>
              <a:highlight>
                <a:schemeClr val="lt1"/>
              </a:highlight>
            </a:endParaRPr>
          </a:p>
          <a:p>
            <a:pPr indent="-311150" lvl="0" marL="457200" rtl="0" algn="l">
              <a:spcBef>
                <a:spcPts val="0"/>
              </a:spcBef>
              <a:spcAft>
                <a:spcPts val="0"/>
              </a:spcAft>
              <a:buSzPts val="1300"/>
              <a:buChar char="●"/>
            </a:pPr>
            <a:r>
              <a:rPr lang="en"/>
              <a:t>Matching is the process of allocating one set of resources or individuals to another set of resources or individuals. </a:t>
            </a:r>
            <a:endParaRPr/>
          </a:p>
          <a:p>
            <a:pPr indent="0" lvl="0" marL="457200" rtl="0" algn="l">
              <a:spcBef>
                <a:spcPts val="1200"/>
              </a:spcBef>
              <a:spcAft>
                <a:spcPts val="0"/>
              </a:spcAft>
              <a:buNone/>
            </a:pPr>
            <a:r>
              <a:rPr lang="en"/>
              <a:t>  Ex:  Matching Buyers to selling in a market.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Game In Python</a:t>
            </a:r>
            <a:endParaRPr b="1" u="sng"/>
          </a:p>
          <a:p>
            <a:pPr indent="-311150" lvl="0" marL="457200" rtl="0" algn="l">
              <a:spcBef>
                <a:spcPts val="1200"/>
              </a:spcBef>
              <a:spcAft>
                <a:spcPts val="0"/>
              </a:spcAft>
              <a:buSzPts val="1300"/>
              <a:buChar char="●"/>
            </a:pPr>
            <a:r>
              <a:rPr lang="en"/>
              <a:t>We have done the case study from the game to analyze the behaviour of players and </a:t>
            </a:r>
            <a:r>
              <a:rPr lang="en"/>
              <a:t>strategy using nash Equilibrium.</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practical application of concepts like Hangman and Tic Tac Toe had been also studied by us.</a:t>
            </a:r>
            <a:endParaRPr/>
          </a:p>
          <a:p>
            <a:pPr indent="0" lvl="0" marL="0" rtl="0" algn="l">
              <a:spcBef>
                <a:spcPts val="1200"/>
              </a:spcBef>
              <a:spcAft>
                <a:spcPts val="1200"/>
              </a:spcAft>
              <a:buNone/>
            </a:pPr>
            <a:r>
              <a:t/>
            </a:r>
            <a:endParaRPr b="1"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Mathematical                Model</a:t>
            </a:r>
            <a:endParaRPr/>
          </a:p>
        </p:txBody>
      </p:sp>
      <p:sp>
        <p:nvSpPr>
          <p:cNvPr id="133" name="Google Shape;133;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91304"/>
              </a:lnSpc>
              <a:spcBef>
                <a:spcPts val="1400"/>
              </a:spcBef>
              <a:spcAft>
                <a:spcPts val="0"/>
              </a:spcAft>
              <a:buNone/>
            </a:pPr>
            <a:r>
              <a:rPr b="1" lang="en" sz="1500">
                <a:solidFill>
                  <a:srgbClr val="292929"/>
                </a:solidFill>
                <a:highlight>
                  <a:srgbClr val="FFFFFF"/>
                </a:highlight>
                <a:latin typeface="Arial"/>
                <a:ea typeface="Arial"/>
                <a:cs typeface="Arial"/>
                <a:sym typeface="Arial"/>
              </a:rPr>
              <a:t>How do we calculate the utility / pay-offs of Player A and Player B in the mixed strategy Nash equilibrium?</a:t>
            </a:r>
            <a:endParaRPr b="1" sz="1500">
              <a:solidFill>
                <a:srgbClr val="292929"/>
              </a:solidFill>
              <a:highlight>
                <a:srgbClr val="FFFFFF"/>
              </a:highlight>
              <a:latin typeface="Arial"/>
              <a:ea typeface="Arial"/>
              <a:cs typeface="Arial"/>
              <a:sym typeface="Arial"/>
            </a:endParaRPr>
          </a:p>
          <a:p>
            <a:pPr indent="0" lvl="0" marL="0" rtl="0" algn="l">
              <a:lnSpc>
                <a:spcPct val="190909"/>
              </a:lnSpc>
              <a:spcBef>
                <a:spcPts val="800"/>
              </a:spcBef>
              <a:spcAft>
                <a:spcPts val="0"/>
              </a:spcAft>
              <a:buNone/>
            </a:pPr>
            <a:r>
              <a:rPr lang="en" sz="1100">
                <a:solidFill>
                  <a:srgbClr val="292929"/>
                </a:solidFill>
                <a:highlight>
                  <a:srgbClr val="FFFFFF"/>
                </a:highlight>
                <a:latin typeface="Arial"/>
                <a:ea typeface="Arial"/>
                <a:cs typeface="Arial"/>
                <a:sym typeface="Arial"/>
              </a:rPr>
              <a:t>The general mathematical formulation is given as:</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200"/>
              </a:spcBef>
              <a:spcAft>
                <a:spcPts val="0"/>
              </a:spcAft>
              <a:buNone/>
            </a:pPr>
            <a:r>
              <a:rPr lang="en" sz="1100">
                <a:solidFill>
                  <a:srgbClr val="292929"/>
                </a:solidFill>
                <a:highlight>
                  <a:srgbClr val="FFFFFF"/>
                </a:highlight>
                <a:latin typeface="Arial"/>
                <a:ea typeface="Arial"/>
                <a:cs typeface="Arial"/>
                <a:sym typeface="Arial"/>
              </a:rPr>
              <a:t>Consider the game:</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sz="1100">
                <a:solidFill>
                  <a:srgbClr val="292929"/>
                </a:solidFill>
                <a:highlight>
                  <a:srgbClr val="FFFFFF"/>
                </a:highlight>
                <a:latin typeface="Arial"/>
                <a:ea typeface="Arial"/>
                <a:cs typeface="Arial"/>
                <a:sym typeface="Arial"/>
              </a:rPr>
              <a:t>with </a:t>
            </a:r>
            <a:r>
              <a:rPr b="1" lang="en" sz="1100">
                <a:solidFill>
                  <a:srgbClr val="292929"/>
                </a:solidFill>
                <a:highlight>
                  <a:srgbClr val="FFFFFF"/>
                </a:highlight>
                <a:latin typeface="Arial"/>
                <a:ea typeface="Arial"/>
                <a:cs typeface="Arial"/>
                <a:sym typeface="Arial"/>
              </a:rPr>
              <a:t>σr</a:t>
            </a:r>
            <a:r>
              <a:rPr lang="en" sz="1100">
                <a:solidFill>
                  <a:srgbClr val="292929"/>
                </a:solidFill>
                <a:highlight>
                  <a:srgbClr val="FFFFFF"/>
                </a:highlight>
                <a:latin typeface="Arial"/>
                <a:ea typeface="Arial"/>
                <a:cs typeface="Arial"/>
                <a:sym typeface="Arial"/>
              </a:rPr>
              <a:t> and </a:t>
            </a:r>
            <a:r>
              <a:rPr b="1" lang="en" sz="1100">
                <a:solidFill>
                  <a:srgbClr val="292929"/>
                </a:solidFill>
                <a:highlight>
                  <a:srgbClr val="FFFFFF"/>
                </a:highlight>
                <a:latin typeface="Arial"/>
                <a:ea typeface="Arial"/>
                <a:cs typeface="Arial"/>
                <a:sym typeface="Arial"/>
              </a:rPr>
              <a:t>σc</a:t>
            </a:r>
            <a:r>
              <a:rPr lang="en" sz="1100">
                <a:solidFill>
                  <a:srgbClr val="292929"/>
                </a:solidFill>
                <a:highlight>
                  <a:srgbClr val="FFFFFF"/>
                </a:highlight>
                <a:latin typeface="Arial"/>
                <a:ea typeface="Arial"/>
                <a:cs typeface="Arial"/>
                <a:sym typeface="Arial"/>
              </a:rPr>
              <a:t> are the mixed strategies for the row and column players here A and B respectively.</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sz="1100">
                <a:solidFill>
                  <a:srgbClr val="292929"/>
                </a:solidFill>
                <a:highlight>
                  <a:srgbClr val="FFFFFF"/>
                </a:highlight>
                <a:latin typeface="Arial"/>
                <a:ea typeface="Arial"/>
                <a:cs typeface="Arial"/>
                <a:sym typeface="Arial"/>
              </a:rPr>
              <a:t>Then the utility/pay-off for the row player (A) is:</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1200"/>
              </a:spcAft>
              <a:buNone/>
            </a:pPr>
            <a:r>
              <a:t/>
            </a:r>
            <a:endParaRPr sz="1100">
              <a:solidFill>
                <a:srgbClr val="292929"/>
              </a:solidFill>
              <a:highlight>
                <a:srgbClr val="FFFFFF"/>
              </a:highlight>
              <a:latin typeface="Arial"/>
              <a:ea typeface="Arial"/>
              <a:cs typeface="Arial"/>
              <a:sym typeface="Arial"/>
            </a:endParaRPr>
          </a:p>
        </p:txBody>
      </p:sp>
      <p:pic>
        <p:nvPicPr>
          <p:cNvPr id="134" name="Google Shape;134;p25"/>
          <p:cNvPicPr preferRelativeResize="0"/>
          <p:nvPr/>
        </p:nvPicPr>
        <p:blipFill>
          <a:blip r:embed="rId3">
            <a:alphaModFix/>
          </a:blip>
          <a:stretch>
            <a:fillRect/>
          </a:stretch>
        </p:blipFill>
        <p:spPr>
          <a:xfrm>
            <a:off x="6199925" y="1852975"/>
            <a:ext cx="1485900" cy="342900"/>
          </a:xfrm>
          <a:prstGeom prst="rect">
            <a:avLst/>
          </a:prstGeom>
          <a:noFill/>
          <a:ln>
            <a:noFill/>
          </a:ln>
        </p:spPr>
      </p:pic>
      <p:pic>
        <p:nvPicPr>
          <p:cNvPr id="135" name="Google Shape;135;p25"/>
          <p:cNvPicPr preferRelativeResize="0"/>
          <p:nvPr/>
        </p:nvPicPr>
        <p:blipFill>
          <a:blip r:embed="rId4">
            <a:alphaModFix/>
          </a:blip>
          <a:stretch>
            <a:fillRect/>
          </a:stretch>
        </p:blipFill>
        <p:spPr>
          <a:xfrm>
            <a:off x="4644675" y="3808950"/>
            <a:ext cx="3086100" cy="79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90909"/>
              </a:lnSpc>
              <a:spcBef>
                <a:spcPts val="1900"/>
              </a:spcBef>
              <a:spcAft>
                <a:spcPts val="0"/>
              </a:spcAft>
              <a:buNone/>
            </a:pPr>
            <a:r>
              <a:rPr lang="en" sz="1100">
                <a:solidFill>
                  <a:srgbClr val="292929"/>
                </a:solidFill>
                <a:highlight>
                  <a:srgbClr val="FFFFFF"/>
                </a:highlight>
                <a:latin typeface="Arial"/>
                <a:ea typeface="Arial"/>
                <a:cs typeface="Arial"/>
                <a:sym typeface="Arial"/>
              </a:rPr>
              <a:t>and utility/pay-off for the column player (B) is:</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sz="1100">
                <a:solidFill>
                  <a:srgbClr val="292929"/>
                </a:solidFill>
                <a:highlight>
                  <a:srgbClr val="FFFFFF"/>
                </a:highlight>
                <a:latin typeface="Arial"/>
                <a:ea typeface="Arial"/>
                <a:cs typeface="Arial"/>
                <a:sym typeface="Arial"/>
              </a:rPr>
              <a:t>The probability of being in a given cell of (A or B) is:</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t/>
            </a:r>
            <a:endParaRPr sz="1100">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sz="1100">
                <a:solidFill>
                  <a:srgbClr val="292929"/>
                </a:solidFill>
                <a:highlight>
                  <a:srgbClr val="FFFFFF"/>
                </a:highlight>
                <a:latin typeface="Arial"/>
                <a:ea typeface="Arial"/>
                <a:cs typeface="Arial"/>
                <a:sym typeface="Arial"/>
              </a:rPr>
              <a:t>The value of the cell is:</a:t>
            </a:r>
            <a:endParaRPr sz="1100">
              <a:solidFill>
                <a:srgbClr val="29292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4644675" y="865825"/>
            <a:ext cx="3086100" cy="733425"/>
          </a:xfrm>
          <a:prstGeom prst="rect">
            <a:avLst/>
          </a:prstGeom>
          <a:noFill/>
          <a:ln>
            <a:noFill/>
          </a:ln>
        </p:spPr>
      </p:pic>
      <p:pic>
        <p:nvPicPr>
          <p:cNvPr id="142" name="Google Shape;142;p26"/>
          <p:cNvPicPr preferRelativeResize="0"/>
          <p:nvPr/>
        </p:nvPicPr>
        <p:blipFill>
          <a:blip r:embed="rId4">
            <a:alphaModFix/>
          </a:blip>
          <a:stretch>
            <a:fillRect/>
          </a:stretch>
        </p:blipFill>
        <p:spPr>
          <a:xfrm>
            <a:off x="4769375" y="2081575"/>
            <a:ext cx="704850" cy="428625"/>
          </a:xfrm>
          <a:prstGeom prst="rect">
            <a:avLst/>
          </a:prstGeom>
          <a:noFill/>
          <a:ln>
            <a:noFill/>
          </a:ln>
        </p:spPr>
      </p:pic>
      <p:pic>
        <p:nvPicPr>
          <p:cNvPr id="143" name="Google Shape;143;p26"/>
          <p:cNvPicPr preferRelativeResize="0"/>
          <p:nvPr/>
        </p:nvPicPr>
        <p:blipFill>
          <a:blip r:embed="rId5">
            <a:alphaModFix/>
          </a:blip>
          <a:stretch>
            <a:fillRect/>
          </a:stretch>
        </p:blipFill>
        <p:spPr>
          <a:xfrm>
            <a:off x="4769375" y="3245325"/>
            <a:ext cx="1047750" cy="3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Numerical Results</a:t>
            </a:r>
            <a:endParaRPr/>
          </a:p>
        </p:txBody>
      </p:sp>
      <p:sp>
        <p:nvSpPr>
          <p:cNvPr id="149" name="Google Shape;149;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90909"/>
              </a:lnSpc>
              <a:spcBef>
                <a:spcPts val="1900"/>
              </a:spcBef>
              <a:spcAft>
                <a:spcPts val="0"/>
              </a:spcAft>
              <a:buNone/>
            </a:pPr>
            <a:r>
              <a:rPr lang="en">
                <a:solidFill>
                  <a:srgbClr val="292929"/>
                </a:solidFill>
                <a:highlight>
                  <a:srgbClr val="FFFFFF"/>
                </a:highlight>
                <a:latin typeface="Arial"/>
                <a:ea typeface="Arial"/>
                <a:cs typeface="Arial"/>
                <a:sym typeface="Arial"/>
              </a:rPr>
              <a:t> Utility to A will be:</a:t>
            </a:r>
            <a:endParaRPr>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a:solidFill>
                  <a:srgbClr val="292929"/>
                </a:solidFill>
                <a:highlight>
                  <a:srgbClr val="FFFFFF"/>
                </a:highlight>
                <a:latin typeface="Arial"/>
                <a:ea typeface="Arial"/>
                <a:cs typeface="Arial"/>
                <a:sym typeface="Arial"/>
              </a:rPr>
              <a:t>0.67*0.33*4 +0.33*0.67*0+0.33*0.67*0+0.33*0.67*2 =1.3266</a:t>
            </a:r>
            <a:endParaRPr>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a:solidFill>
                  <a:srgbClr val="292929"/>
                </a:solidFill>
                <a:highlight>
                  <a:srgbClr val="FFFFFF"/>
                </a:highlight>
                <a:latin typeface="Arial"/>
                <a:ea typeface="Arial"/>
                <a:cs typeface="Arial"/>
                <a:sym typeface="Arial"/>
              </a:rPr>
              <a:t>and for B it will be:</a:t>
            </a:r>
            <a:endParaRPr>
              <a:solidFill>
                <a:srgbClr val="292929"/>
              </a:solidFill>
              <a:highlight>
                <a:srgbClr val="FFFFFF"/>
              </a:highlight>
              <a:latin typeface="Arial"/>
              <a:ea typeface="Arial"/>
              <a:cs typeface="Arial"/>
              <a:sym typeface="Arial"/>
            </a:endParaRPr>
          </a:p>
          <a:p>
            <a:pPr indent="0" lvl="0" marL="0" rtl="0" algn="l">
              <a:lnSpc>
                <a:spcPct val="190909"/>
              </a:lnSpc>
              <a:spcBef>
                <a:spcPts val="1900"/>
              </a:spcBef>
              <a:spcAft>
                <a:spcPts val="0"/>
              </a:spcAft>
              <a:buNone/>
            </a:pPr>
            <a:r>
              <a:rPr lang="en">
                <a:solidFill>
                  <a:srgbClr val="292929"/>
                </a:solidFill>
                <a:highlight>
                  <a:srgbClr val="FFFFFF"/>
                </a:highlight>
                <a:latin typeface="Arial"/>
                <a:ea typeface="Arial"/>
                <a:cs typeface="Arial"/>
                <a:sym typeface="Arial"/>
              </a:rPr>
              <a:t>0.33*0.67*2 + 0.67*0.33*0 + 0.33*0.67*0+0.67*0.33*4 = 1.3266</a:t>
            </a:r>
            <a:endParaRPr>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of  Code</a:t>
            </a:r>
            <a:endParaRPr/>
          </a:p>
        </p:txBody>
      </p:sp>
      <p:pic>
        <p:nvPicPr>
          <p:cNvPr id="155" name="Google Shape;155;p28"/>
          <p:cNvPicPr preferRelativeResize="0"/>
          <p:nvPr/>
        </p:nvPicPr>
        <p:blipFill>
          <a:blip r:embed="rId3">
            <a:alphaModFix/>
          </a:blip>
          <a:stretch>
            <a:fillRect/>
          </a:stretch>
        </p:blipFill>
        <p:spPr>
          <a:xfrm>
            <a:off x="1261567" y="1191400"/>
            <a:ext cx="6620874" cy="3620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rotWithShape="1">
          <a:blip r:embed="rId3">
            <a:alphaModFix/>
          </a:blip>
          <a:srcRect b="0" l="1615" r="1070" t="0"/>
          <a:stretch/>
        </p:blipFill>
        <p:spPr>
          <a:xfrm>
            <a:off x="322125" y="614363"/>
            <a:ext cx="8499751" cy="391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0"/>
          <p:cNvPicPr preferRelativeResize="0"/>
          <p:nvPr/>
        </p:nvPicPr>
        <p:blipFill rotWithShape="1">
          <a:blip r:embed="rId3">
            <a:alphaModFix/>
          </a:blip>
          <a:srcRect b="0" l="645" r="0" t="0"/>
          <a:stretch/>
        </p:blipFill>
        <p:spPr>
          <a:xfrm>
            <a:off x="502450" y="951300"/>
            <a:ext cx="8299849" cy="3990975"/>
          </a:xfrm>
          <a:prstGeom prst="rect">
            <a:avLst/>
          </a:prstGeom>
          <a:noFill/>
          <a:ln>
            <a:noFill/>
          </a:ln>
        </p:spPr>
      </p:pic>
      <p:sp>
        <p:nvSpPr>
          <p:cNvPr id="166" name="Google Shape;166;p30"/>
          <p:cNvSpPr txBox="1"/>
          <p:nvPr/>
        </p:nvSpPr>
        <p:spPr>
          <a:xfrm>
            <a:off x="728675" y="192875"/>
            <a:ext cx="47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erriweather"/>
                <a:ea typeface="Merriweather"/>
                <a:cs typeface="Merriweather"/>
                <a:sym typeface="Merriweather"/>
              </a:rPr>
              <a:t>HangMan</a:t>
            </a:r>
            <a:endParaRPr sz="1800">
              <a:solidFill>
                <a:schemeClr val="lt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509588" y="338138"/>
            <a:ext cx="8124825" cy="446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b="8102" l="18913" r="20447" t="16311"/>
          <a:stretch/>
        </p:blipFill>
        <p:spPr>
          <a:xfrm>
            <a:off x="1122225" y="152775"/>
            <a:ext cx="6899551" cy="4837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77" name="Google Shape;177;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288925" lvl="0" marL="457200" rtl="0" algn="l">
              <a:spcBef>
                <a:spcPts val="0"/>
              </a:spcBef>
              <a:spcAft>
                <a:spcPts val="0"/>
              </a:spcAft>
              <a:buClr>
                <a:srgbClr val="202122"/>
              </a:buClr>
              <a:buSzPts val="950"/>
              <a:buChar char="●"/>
            </a:pPr>
            <a:r>
              <a:rPr lang="en" sz="950">
                <a:solidFill>
                  <a:srgbClr val="202122"/>
                </a:solidFill>
                <a:highlight>
                  <a:schemeClr val="lt1"/>
                </a:highlight>
              </a:rPr>
              <a:t> Osborne, M. J., &amp; Rubinstein, A. (1994). A course in game theory. MIT press.</a:t>
            </a:r>
            <a:endParaRPr sz="950">
              <a:solidFill>
                <a:srgbClr val="202122"/>
              </a:solidFill>
              <a:highlight>
                <a:schemeClr val="lt1"/>
              </a:highlight>
            </a:endParaRPr>
          </a:p>
          <a:p>
            <a:pPr indent="0" lvl="0" marL="457200" rtl="0" algn="l">
              <a:spcBef>
                <a:spcPts val="100"/>
              </a:spcBef>
              <a:spcAft>
                <a:spcPts val="0"/>
              </a:spcAft>
              <a:buNone/>
            </a:pPr>
            <a:r>
              <a:t/>
            </a:r>
            <a:endParaRPr/>
          </a:p>
          <a:p>
            <a:pPr indent="-288925" lvl="0" marL="457200" rtl="0" algn="l">
              <a:spcBef>
                <a:spcPts val="1200"/>
              </a:spcBef>
              <a:spcAft>
                <a:spcPts val="0"/>
              </a:spcAft>
              <a:buClr>
                <a:srgbClr val="202122"/>
              </a:buClr>
              <a:buSzPts val="950"/>
              <a:buChar char="●"/>
            </a:pPr>
            <a:r>
              <a:rPr lang="en" sz="950">
                <a:solidFill>
                  <a:srgbClr val="202122"/>
                </a:solidFill>
                <a:highlight>
                  <a:schemeClr val="lt1"/>
                </a:highlight>
              </a:rPr>
              <a:t> Colman, A. M. (2003). Cooperation, psychological game theory, and limitations of rationality in social interaction. Behavioral and Brain Sciences, 26(02), 139-153.</a:t>
            </a:r>
            <a:endParaRPr sz="950">
              <a:solidFill>
                <a:srgbClr val="202122"/>
              </a:solidFill>
              <a:highlight>
                <a:schemeClr val="lt1"/>
              </a:highlight>
            </a:endParaRPr>
          </a:p>
          <a:p>
            <a:pPr indent="0" lvl="0" marL="914400" rtl="0" algn="l">
              <a:spcBef>
                <a:spcPts val="100"/>
              </a:spcBef>
              <a:spcAft>
                <a:spcPts val="0"/>
              </a:spcAft>
              <a:buNone/>
            </a:pPr>
            <a:r>
              <a:t/>
            </a:r>
            <a:endParaRPr/>
          </a:p>
          <a:p>
            <a:pPr indent="-311150" lvl="0" marL="457200" rtl="0" algn="l">
              <a:spcBef>
                <a:spcPts val="1200"/>
              </a:spcBef>
              <a:spcAft>
                <a:spcPts val="0"/>
              </a:spcAft>
              <a:buSzPts val="1300"/>
              <a:buChar char="●"/>
            </a:pPr>
            <a:r>
              <a:rPr lang="en" sz="950">
                <a:solidFill>
                  <a:srgbClr val="202122"/>
                </a:solidFill>
                <a:highlight>
                  <a:schemeClr val="lt1"/>
                </a:highlight>
              </a:rPr>
              <a:t>Dufwenberg, M., &amp; Kirchsteiger, G. (2004). A theory of sequential reciprocity. Games and economic behavior, 47(2), 268-298.</a:t>
            </a:r>
            <a:endParaRPr sz="950">
              <a:solidFill>
                <a:srgbClr val="202122"/>
              </a:solidFill>
              <a:highlight>
                <a:schemeClr val="lt1"/>
              </a:highlight>
            </a:endParaRPr>
          </a:p>
          <a:p>
            <a:pPr indent="0" lvl="0" marL="457200" rtl="0" algn="l">
              <a:spcBef>
                <a:spcPts val="1200"/>
              </a:spcBef>
              <a:spcAft>
                <a:spcPts val="0"/>
              </a:spcAft>
              <a:buNone/>
            </a:pPr>
            <a:r>
              <a:t/>
            </a:r>
            <a:endParaRPr sz="950">
              <a:solidFill>
                <a:srgbClr val="202122"/>
              </a:solidFill>
              <a:highlight>
                <a:schemeClr val="lt1"/>
              </a:highlight>
            </a:endParaRPr>
          </a:p>
          <a:p>
            <a:pPr indent="-288925" lvl="0" marL="457200" rtl="0" algn="l">
              <a:spcBef>
                <a:spcPts val="1200"/>
              </a:spcBef>
              <a:spcAft>
                <a:spcPts val="0"/>
              </a:spcAft>
              <a:buClr>
                <a:srgbClr val="202122"/>
              </a:buClr>
              <a:buSzPts val="950"/>
              <a:buChar char="●"/>
            </a:pPr>
            <a:r>
              <a:rPr lang="en" sz="950">
                <a:solidFill>
                  <a:srgbClr val="202122"/>
                </a:solidFill>
                <a:highlight>
                  <a:schemeClr val="lt1"/>
                </a:highlight>
              </a:rPr>
              <a:t>Izquierdo, L.R. (2008). Advancing Learning and Evolutionary Game Theory with an Application to Social Dilemmas. Munich Personal RePEc Archive, Paper #8664, pp.199, retrieved from https://mpra.ub.uni-muenchen.de/8664/1/MPRA_paper_8664.pdf</a:t>
            </a:r>
            <a:endParaRPr sz="950">
              <a:solidFill>
                <a:srgbClr val="202122"/>
              </a:solidFill>
              <a:highlight>
                <a:schemeClr val="lt1"/>
              </a:highlight>
            </a:endParaRPr>
          </a:p>
          <a:p>
            <a:pPr indent="0" lvl="0" marL="914400" rtl="0" algn="l">
              <a:spcBef>
                <a:spcPts val="1200"/>
              </a:spcBef>
              <a:spcAft>
                <a:spcPts val="0"/>
              </a:spcAft>
              <a:buNone/>
            </a:pPr>
            <a:r>
              <a:t/>
            </a:r>
            <a:endParaRPr sz="950">
              <a:solidFill>
                <a:srgbClr val="202122"/>
              </a:solidFill>
              <a:highlight>
                <a:schemeClr val="lt1"/>
              </a:highlight>
            </a:endParaRPr>
          </a:p>
          <a:p>
            <a:pPr indent="-288925" lvl="0" marL="457200" rtl="0" algn="l">
              <a:spcBef>
                <a:spcPts val="1200"/>
              </a:spcBef>
              <a:spcAft>
                <a:spcPts val="0"/>
              </a:spcAft>
              <a:buClr>
                <a:srgbClr val="202122"/>
              </a:buClr>
              <a:buSzPts val="950"/>
              <a:buChar char="●"/>
            </a:pPr>
            <a:r>
              <a:rPr lang="en" sz="950">
                <a:solidFill>
                  <a:srgbClr val="202122"/>
                </a:solidFill>
                <a:highlight>
                  <a:schemeClr val="lt1"/>
                </a:highlight>
              </a:rPr>
              <a:t>Sandler, T, and Arce M, Daniel. (2003). Terrorism and Game Theory. vol. 34, issue 3, International Simulation and Gaming Association (ISAGA).	</a:t>
            </a:r>
            <a:endParaRPr sz="950">
              <a:solidFill>
                <a:srgbClr val="202122"/>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Contributions</a:t>
            </a:r>
            <a:endParaRPr/>
          </a:p>
        </p:txBody>
      </p:sp>
      <p:sp>
        <p:nvSpPr>
          <p:cNvPr id="183" name="Google Shape;183;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315802" lvl="0" marL="457200" rtl="0" algn="l">
              <a:spcBef>
                <a:spcPts val="0"/>
              </a:spcBef>
              <a:spcAft>
                <a:spcPts val="0"/>
              </a:spcAft>
              <a:buClr>
                <a:schemeClr val="dk1"/>
              </a:buClr>
              <a:buSzPct val="100000"/>
              <a:buChar char="●"/>
            </a:pPr>
            <a:r>
              <a:rPr lang="en" sz="1961">
                <a:solidFill>
                  <a:schemeClr val="dk1"/>
                </a:solidFill>
              </a:rPr>
              <a:t>All the member had done different topic of </a:t>
            </a:r>
            <a:r>
              <a:rPr lang="en" sz="1961">
                <a:solidFill>
                  <a:schemeClr val="dk1"/>
                </a:solidFill>
              </a:rPr>
              <a:t>the</a:t>
            </a:r>
            <a:r>
              <a:rPr lang="en" sz="1961">
                <a:solidFill>
                  <a:schemeClr val="dk1"/>
                </a:solidFill>
              </a:rPr>
              <a:t> project and are below:</a:t>
            </a:r>
            <a:endParaRPr sz="1961">
              <a:solidFill>
                <a:schemeClr val="dk1"/>
              </a:solidFill>
            </a:endParaRPr>
          </a:p>
          <a:p>
            <a:pPr indent="0" lvl="0" marL="0" rtl="0" algn="l">
              <a:spcBef>
                <a:spcPts val="1200"/>
              </a:spcBef>
              <a:spcAft>
                <a:spcPts val="0"/>
              </a:spcAft>
              <a:buNone/>
            </a:pPr>
            <a:r>
              <a:t/>
            </a:r>
            <a:endParaRPr sz="1961">
              <a:solidFill>
                <a:schemeClr val="dk1"/>
              </a:solidFill>
            </a:endParaRPr>
          </a:p>
          <a:p>
            <a:pPr indent="-315802" lvl="0" marL="457200" rtl="0" algn="l">
              <a:spcBef>
                <a:spcPts val="1200"/>
              </a:spcBef>
              <a:spcAft>
                <a:spcPts val="0"/>
              </a:spcAft>
              <a:buClr>
                <a:schemeClr val="dk1"/>
              </a:buClr>
              <a:buSzPct val="100000"/>
              <a:buAutoNum type="arabicPeriod"/>
            </a:pPr>
            <a:r>
              <a:rPr lang="en" sz="1961">
                <a:solidFill>
                  <a:schemeClr val="dk1"/>
                </a:solidFill>
              </a:rPr>
              <a:t>Dhanya Mehta: </a:t>
            </a:r>
            <a:endParaRPr sz="1961">
              <a:solidFill>
                <a:schemeClr val="dk1"/>
              </a:solidFill>
            </a:endParaRPr>
          </a:p>
          <a:p>
            <a:pPr indent="0" lvl="0" marL="457200" rtl="0" algn="l">
              <a:spcBef>
                <a:spcPts val="1200"/>
              </a:spcBef>
              <a:spcAft>
                <a:spcPts val="0"/>
              </a:spcAft>
              <a:buNone/>
            </a:pPr>
            <a:r>
              <a:t/>
            </a:r>
            <a:endParaRPr sz="1974"/>
          </a:p>
          <a:p>
            <a:pPr indent="-316377" lvl="0" marL="457200" rtl="0" algn="l">
              <a:spcBef>
                <a:spcPts val="1200"/>
              </a:spcBef>
              <a:spcAft>
                <a:spcPts val="0"/>
              </a:spcAft>
              <a:buClr>
                <a:schemeClr val="dk1"/>
              </a:buClr>
              <a:buSzPct val="100000"/>
              <a:buChar char="●"/>
            </a:pPr>
            <a:r>
              <a:rPr lang="en" sz="1974">
                <a:solidFill>
                  <a:schemeClr val="dk1"/>
                </a:solidFill>
              </a:rPr>
              <a:t>Working on behavioral game of theory: in which it explained how player makes decision in real life and trying to attaining dominating position.</a:t>
            </a:r>
            <a:endParaRPr sz="1974">
              <a:solidFill>
                <a:schemeClr val="dk1"/>
              </a:solidFill>
            </a:endParaRPr>
          </a:p>
          <a:p>
            <a:pPr indent="-316377" lvl="0" marL="457200" rtl="0" algn="l">
              <a:spcBef>
                <a:spcPts val="0"/>
              </a:spcBef>
              <a:spcAft>
                <a:spcPts val="0"/>
              </a:spcAft>
              <a:buClr>
                <a:schemeClr val="dk1"/>
              </a:buClr>
              <a:buSzPct val="100000"/>
              <a:buChar char="●"/>
            </a:pPr>
            <a:r>
              <a:rPr lang="en" sz="1974">
                <a:solidFill>
                  <a:schemeClr val="dk1"/>
                </a:solidFill>
              </a:rPr>
              <a:t>Explaining nash equilibrium and its </a:t>
            </a:r>
            <a:r>
              <a:rPr lang="en" sz="1974">
                <a:solidFill>
                  <a:schemeClr val="dk1"/>
                </a:solidFill>
              </a:rPr>
              <a:t>constraints</a:t>
            </a:r>
            <a:r>
              <a:rPr lang="en" sz="1974">
                <a:solidFill>
                  <a:schemeClr val="dk1"/>
                </a:solidFill>
              </a:rPr>
              <a:t> and real-life applications and case study of Hangman.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2. Spandan Shah</a:t>
            </a:r>
            <a:endParaRPr>
              <a:solidFill>
                <a:schemeClr val="dk1"/>
              </a:solidFill>
            </a:endParaRPr>
          </a:p>
          <a:p>
            <a:pPr indent="-311150" lvl="0" marL="457200" rtl="0" algn="l">
              <a:spcBef>
                <a:spcPts val="1200"/>
              </a:spcBef>
              <a:spcAft>
                <a:spcPts val="0"/>
              </a:spcAft>
              <a:buClr>
                <a:schemeClr val="dk1"/>
              </a:buClr>
              <a:buSzPts val="1300"/>
              <a:buChar char="●"/>
            </a:pP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Discussing about how game of theory works in understanding business models and how brands in competitive world follows game of theory as a strategic model</a:t>
            </a:r>
            <a:endParaRPr sz="1100">
              <a:solidFill>
                <a:schemeClr val="dk1"/>
              </a:solidFill>
              <a:latin typeface="Arial"/>
              <a:ea typeface="Arial"/>
              <a:cs typeface="Arial"/>
              <a:sym typeface="Arial"/>
            </a:endParaRPr>
          </a:p>
          <a:p>
            <a:pPr indent="-311150" lvl="0" marL="457200" rtl="0" algn="just">
              <a:spcBef>
                <a:spcPts val="0"/>
              </a:spcBef>
              <a:spcAft>
                <a:spcPts val="0"/>
              </a:spcAft>
              <a:buClr>
                <a:schemeClr val="dk1"/>
              </a:buClr>
              <a:buSzPts val="1300"/>
              <a:buChar char="●"/>
            </a:pP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Also answering questions like “Why brand outlets which are selling same product/ competitor are always seen near to each other!”</a:t>
            </a:r>
            <a:endParaRPr sz="1100">
              <a:solidFill>
                <a:schemeClr val="dk1"/>
              </a:solidFill>
              <a:latin typeface="Arial"/>
              <a:ea typeface="Arial"/>
              <a:cs typeface="Arial"/>
              <a:sym typeface="Arial"/>
            </a:endParaRPr>
          </a:p>
          <a:p>
            <a:pPr indent="-311150" lvl="0" marL="457200" rtl="0" algn="just">
              <a:spcBef>
                <a:spcPts val="0"/>
              </a:spcBef>
              <a:spcAft>
                <a:spcPts val="0"/>
              </a:spcAft>
              <a:buClr>
                <a:schemeClr val="dk1"/>
              </a:buClr>
              <a:buSzPts val="1300"/>
              <a:buChar char="●"/>
            </a:pPr>
            <a:r>
              <a:rPr lang="en" sz="1100">
                <a:solidFill>
                  <a:schemeClr val="dk1"/>
                </a:solidFill>
                <a:latin typeface="Arial"/>
                <a:ea typeface="Arial"/>
                <a:cs typeface="Arial"/>
                <a:sym typeface="Arial"/>
              </a:rPr>
              <a:t>Ppts presentation.</a:t>
            </a:r>
            <a:endParaRPr sz="1100">
              <a:solidFill>
                <a:schemeClr val="dk1"/>
              </a:solidFill>
              <a:latin typeface="Arial"/>
              <a:ea typeface="Arial"/>
              <a:cs typeface="Arial"/>
              <a:sym typeface="Arial"/>
            </a:endParaRPr>
          </a:p>
          <a:p>
            <a:pPr indent="0" lvl="0" marL="457200" rtl="0" algn="just">
              <a:spcBef>
                <a:spcPts val="1200"/>
              </a:spcBef>
              <a:spcAft>
                <a:spcPts val="0"/>
              </a:spcAft>
              <a:buNone/>
            </a:pPr>
            <a:r>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rPr>
              <a:t>3. Yug Patel</a:t>
            </a:r>
            <a:endParaRPr>
              <a:solidFill>
                <a:schemeClr val="dk1"/>
              </a:solidFill>
            </a:endParaRPr>
          </a:p>
          <a:p>
            <a:pPr indent="-311150" lvl="0" marL="457200" rtl="0" algn="just">
              <a:spcBef>
                <a:spcPts val="1200"/>
              </a:spcBef>
              <a:spcAft>
                <a:spcPts val="0"/>
              </a:spcAft>
              <a:buClr>
                <a:schemeClr val="dk1"/>
              </a:buClr>
              <a:buSzPts val="1300"/>
              <a:buChar char="●"/>
            </a:pPr>
            <a:r>
              <a:rPr lang="en" sz="1100">
                <a:solidFill>
                  <a:schemeClr val="dk1"/>
                </a:solidFill>
                <a:latin typeface="Arial"/>
                <a:ea typeface="Arial"/>
                <a:cs typeface="Arial"/>
                <a:sym typeface="Arial"/>
              </a:rPr>
              <a:t>Contributing code of case study like Hangman and Tic Tac Toe where will show practical life application of game of theory.</a:t>
            </a:r>
            <a:endParaRPr sz="1100">
              <a:solidFill>
                <a:schemeClr val="dk1"/>
              </a:solidFill>
              <a:latin typeface="Arial"/>
              <a:ea typeface="Arial"/>
              <a:cs typeface="Arial"/>
              <a:sym typeface="Arial"/>
            </a:endParaRPr>
          </a:p>
          <a:p>
            <a:pPr indent="-311150" lvl="0" marL="457200" rtl="0" algn="just">
              <a:spcBef>
                <a:spcPts val="0"/>
              </a:spcBef>
              <a:spcAft>
                <a:spcPts val="0"/>
              </a:spcAft>
              <a:buClr>
                <a:schemeClr val="dk1"/>
              </a:buClr>
              <a:buSzPts val="1300"/>
              <a:buChar char="●"/>
            </a:pPr>
            <a:r>
              <a:rPr lang="en" sz="1100">
                <a:solidFill>
                  <a:schemeClr val="dk1"/>
                </a:solidFill>
                <a:latin typeface="Arial"/>
                <a:ea typeface="Arial"/>
                <a:cs typeface="Arial"/>
                <a:sym typeface="Arial"/>
              </a:rPr>
              <a:t>Literature survey and research.</a:t>
            </a:r>
            <a:endParaRPr sz="1100">
              <a:solidFill>
                <a:schemeClr val="dk1"/>
              </a:solidFill>
              <a:latin typeface="Arial"/>
              <a:ea typeface="Arial"/>
              <a:cs typeface="Arial"/>
              <a:sym typeface="Arial"/>
            </a:endParaRPr>
          </a:p>
          <a:p>
            <a:pPr indent="-22860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Introduction</a:t>
            </a:r>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To win in the respective games, one can make many possible choices, the mathematical study of these possibilities is called as the Game theory. According to Psychologists, In a competitive setting, one can make different choices against the opponent to win, this is to attempt to consider these choices, so it is also called the Theory of Social interaction. Although competitive games like, card games, board games and many other plays are the main focus of the game theory, but this can also be implemented to the strategy of military in a war. The main focus of this project is to demonstrate  the use of Linear Algebra Matrix computations that are powerful tools to solve the problems of Strategic Problems and Game theory.</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Clr>
                <a:schemeClr val="dk1"/>
              </a:buClr>
              <a:buSzPct val="100000"/>
              <a:buFont typeface="Arial"/>
              <a:buChar char="●"/>
            </a:pPr>
            <a:r>
              <a:rPr lang="en" sz="1200">
                <a:solidFill>
                  <a:schemeClr val="dk1"/>
                </a:solidFill>
                <a:highlight>
                  <a:schemeClr val="lt1"/>
                </a:highlight>
                <a:latin typeface="Arial"/>
                <a:ea typeface="Arial"/>
                <a:cs typeface="Arial"/>
                <a:sym typeface="Arial"/>
              </a:rPr>
              <a:t>Nash thus established the mathematical principles of </a:t>
            </a:r>
            <a:r>
              <a:rPr b="1" lang="en" sz="1200">
                <a:solidFill>
                  <a:schemeClr val="dk1"/>
                </a:solidFill>
                <a:highlight>
                  <a:schemeClr val="lt1"/>
                </a:highlight>
                <a:latin typeface="Arial"/>
                <a:ea typeface="Arial"/>
                <a:cs typeface="Arial"/>
                <a:sym typeface="Arial"/>
              </a:rPr>
              <a:t>Game Theory</a:t>
            </a:r>
            <a:r>
              <a:rPr lang="en" sz="1200">
                <a:solidFill>
                  <a:schemeClr val="dk1"/>
                </a:solidFill>
                <a:highlight>
                  <a:schemeClr val="lt1"/>
                </a:highlight>
                <a:latin typeface="Arial"/>
                <a:ea typeface="Arial"/>
                <a:cs typeface="Arial"/>
                <a:sym typeface="Arial"/>
              </a:rPr>
              <a:t>, a branch of mathematics that examines the rivalries between competitors with mixed interests.</a:t>
            </a:r>
            <a:endParaRPr>
              <a:solidFill>
                <a:schemeClr val="dk1"/>
              </a:solidFill>
              <a:highlight>
                <a:schemeClr val="lt1"/>
              </a:highlight>
            </a:endParaRPr>
          </a:p>
          <a:p>
            <a:pPr indent="0" lvl="0" marL="0" rtl="0" algn="l">
              <a:spcBef>
                <a:spcPts val="1200"/>
              </a:spcBef>
              <a:spcAft>
                <a:spcPts val="0"/>
              </a:spcAft>
              <a:buNone/>
            </a:pPr>
            <a:r>
              <a:t/>
            </a:r>
            <a:endParaRPr/>
          </a:p>
          <a:p>
            <a:pPr indent="-304958" lvl="0" marL="457200" rtl="0" algn="l">
              <a:spcBef>
                <a:spcPts val="1200"/>
              </a:spcBef>
              <a:spcAft>
                <a:spcPts val="0"/>
              </a:spcAft>
              <a:buClr>
                <a:schemeClr val="dk1"/>
              </a:buClr>
              <a:buSzPct val="100000"/>
              <a:buChar char="●"/>
            </a:pPr>
            <a:r>
              <a:rPr lang="en">
                <a:solidFill>
                  <a:schemeClr val="dk1"/>
                </a:solidFill>
                <a:highlight>
                  <a:srgbClr val="FFFFFF"/>
                </a:highlight>
              </a:rPr>
              <a:t>Show that choices made by participants in a game do not reflect the benefit they expect to receive from making those choices.</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highlight>
                <a:srgbClr val="FFFFFF"/>
              </a:highlight>
            </a:endParaRPr>
          </a:p>
          <a:p>
            <a:pPr indent="-304958" lvl="0" marL="457200" rtl="0" algn="l">
              <a:spcBef>
                <a:spcPts val="1200"/>
              </a:spcBef>
              <a:spcAft>
                <a:spcPts val="0"/>
              </a:spcAft>
              <a:buClr>
                <a:schemeClr val="dk1"/>
              </a:buClr>
              <a:buSzPct val="100000"/>
              <a:buChar char="●"/>
            </a:pPr>
            <a:r>
              <a:rPr lang="en">
                <a:solidFill>
                  <a:schemeClr val="dk1"/>
                </a:solidFill>
                <a:highlight>
                  <a:srgbClr val="FFFFFF"/>
                </a:highlight>
              </a:rPr>
              <a:t>In the 1980s experimenters started examining the conditions that cause divergence from rational choice.</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highlight>
                <a:srgbClr val="FFFFFF"/>
              </a:highlight>
            </a:endParaRPr>
          </a:p>
          <a:p>
            <a:pPr indent="-304958" lvl="0" marL="457200" rtl="0" algn="l">
              <a:spcBef>
                <a:spcPts val="1200"/>
              </a:spcBef>
              <a:spcAft>
                <a:spcPts val="0"/>
              </a:spcAft>
              <a:buClr>
                <a:schemeClr val="dk1"/>
              </a:buClr>
              <a:buSzPct val="100000"/>
              <a:buChar char="●"/>
            </a:pPr>
            <a:r>
              <a:rPr lang="en">
                <a:solidFill>
                  <a:schemeClr val="dk1"/>
                </a:solidFill>
                <a:highlight>
                  <a:srgbClr val="FFFFFF"/>
                </a:highlight>
              </a:rPr>
              <a:t>Since the 1960s game theorists have contributed immensely compatible if the preferences are reported truthfully by all the agents.</a:t>
            </a:r>
            <a:endParaRPr>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88" name="Google Shape;88;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will analyze the </a:t>
            </a:r>
            <a:r>
              <a:rPr lang="en"/>
              <a:t>behavioral theory using nash equilibrium showing visual representation in matrix form .</a:t>
            </a:r>
            <a:endParaRPr/>
          </a:p>
          <a:p>
            <a:pPr indent="0" lvl="0" marL="0" rtl="0" algn="l">
              <a:spcBef>
                <a:spcPts val="1200"/>
              </a:spcBef>
              <a:spcAft>
                <a:spcPts val="0"/>
              </a:spcAft>
              <a:buNone/>
            </a:pPr>
            <a:r>
              <a:rPr lang="en"/>
              <a:t>Why competitors opening their brand outlets near to each other?”  </a:t>
            </a:r>
            <a:endParaRPr/>
          </a:p>
          <a:p>
            <a:pPr indent="0" lvl="0" marL="0" rtl="0" algn="l">
              <a:spcBef>
                <a:spcPts val="1200"/>
              </a:spcBef>
              <a:spcAft>
                <a:spcPts val="1200"/>
              </a:spcAft>
              <a:buNone/>
            </a:pPr>
            <a:r>
              <a:rPr lang="en"/>
              <a:t> </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94" name="Google Shape;94;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mains concepts of the game theory are the Rationality and the Common Knowledge.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In this world full of </a:t>
            </a:r>
            <a:r>
              <a:rPr lang="en"/>
              <a:t>messiness, Simplifying assumptions are must. By taking assumptions in most of the models of the world, life can be made easy.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game made by us using python can help us understand the logic behind these assumptions, how these assumptions are made and the change in behaviour of people at every point can be analyzed and understood by the game made by us.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a:t>
            </a:r>
            <a:r>
              <a:rPr lang="en"/>
              <a:t>Survey</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Char char="●"/>
            </a:pPr>
            <a:r>
              <a:rPr lang="en" sz="4800"/>
              <a:t>We study  and researched nash </a:t>
            </a:r>
            <a:r>
              <a:rPr lang="en" sz="4800"/>
              <a:t>equilibrium</a:t>
            </a:r>
            <a:r>
              <a:rPr lang="en" sz="4800"/>
              <a:t> w</a:t>
            </a:r>
            <a:r>
              <a:rPr lang="en" sz="4800"/>
              <a:t>here each player trying to achieve maximum dominant move by limited constraints and eventually will reached to a equilibrium or equal position and will try to acquire maximum position but will eventually reach to equilibrium. </a:t>
            </a:r>
            <a:endParaRPr sz="4800"/>
          </a:p>
          <a:p>
            <a:pPr indent="0" lvl="0" marL="914400" rtl="0" algn="l">
              <a:spcBef>
                <a:spcPts val="100"/>
              </a:spcBef>
              <a:spcAft>
                <a:spcPts val="0"/>
              </a:spcAft>
              <a:buNone/>
            </a:pPr>
            <a:r>
              <a:t/>
            </a:r>
            <a:endParaRPr sz="4800"/>
          </a:p>
          <a:p>
            <a:pPr indent="0" lvl="0" marL="0" rtl="0" algn="l">
              <a:spcBef>
                <a:spcPts val="100"/>
              </a:spcBef>
              <a:spcAft>
                <a:spcPts val="0"/>
              </a:spcAft>
              <a:buNone/>
            </a:pPr>
            <a:r>
              <a:t/>
            </a:r>
            <a:endParaRPr sz="4800"/>
          </a:p>
          <a:p>
            <a:pPr indent="-304800" lvl="0" marL="457200" rtl="0" algn="l">
              <a:spcBef>
                <a:spcPts val="100"/>
              </a:spcBef>
              <a:spcAft>
                <a:spcPts val="0"/>
              </a:spcAft>
              <a:buSzPct val="100000"/>
              <a:buChar char="●"/>
            </a:pPr>
            <a:r>
              <a:rPr lang="en" sz="4800"/>
              <a:t> Game of theory is all dependent on predefine move by the players and every move by the order, where each side action will depend on  what the other side would do. (“the concept of strategic interdependence”).</a:t>
            </a:r>
            <a:endParaRPr sz="4800">
              <a:solidFill>
                <a:srgbClr val="202122"/>
              </a:solidFill>
              <a:highlight>
                <a:srgbClr val="FFFFFF"/>
              </a:highlight>
            </a:endParaRPr>
          </a:p>
          <a:p>
            <a:pPr indent="0" lvl="0" marL="457200" rtl="0" algn="l">
              <a:spcBef>
                <a:spcPts val="100"/>
              </a:spcBef>
              <a:spcAft>
                <a:spcPts val="0"/>
              </a:spcAft>
              <a:buNone/>
            </a:pPr>
            <a:r>
              <a:t/>
            </a:r>
            <a:endParaRPr sz="4800">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200"/>
              </a:spcBef>
              <a:spcAft>
                <a:spcPts val="0"/>
              </a:spcAft>
              <a:buNone/>
            </a:pPr>
            <a:r>
              <a:t/>
            </a:r>
            <a:endParaRPr sz="950">
              <a:solidFill>
                <a:srgbClr val="202122"/>
              </a:solidFill>
              <a:highlight>
                <a:srgbClr val="FFFFFF"/>
              </a:highlight>
            </a:endParaRPr>
          </a:p>
          <a:p>
            <a:pPr indent="0" lvl="0" marL="0" rtl="0" algn="l">
              <a:spcBef>
                <a:spcPts val="1200"/>
              </a:spcBef>
              <a:spcAft>
                <a:spcPts val="1200"/>
              </a:spcAft>
              <a:buNone/>
            </a:pPr>
            <a:r>
              <a:t/>
            </a:r>
            <a:endParaRPr sz="950">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Key to Approach the Problem</a:t>
            </a:r>
            <a:endParaRPr/>
          </a:p>
        </p:txBody>
      </p:sp>
      <p:sp>
        <p:nvSpPr>
          <p:cNvPr id="106" name="Google Shape;106;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a:t>
            </a:r>
            <a:r>
              <a:rPr lang="en" sz="1500">
                <a:solidFill>
                  <a:srgbClr val="000000"/>
                </a:solidFill>
                <a:latin typeface="Courier New"/>
                <a:ea typeface="Courier New"/>
                <a:cs typeface="Courier New"/>
                <a:sym typeface="Courier New"/>
              </a:rPr>
              <a:t> </a:t>
            </a:r>
            <a:r>
              <a:rPr lang="en" sz="1500">
                <a:solidFill>
                  <a:srgbClr val="000000"/>
                </a:solidFill>
                <a:latin typeface="Arial"/>
                <a:ea typeface="Arial"/>
                <a:cs typeface="Arial"/>
                <a:sym typeface="Arial"/>
              </a:rPr>
              <a:t>Player: The player who is competing with the opponent, can make different possible decisions or choices that can be made, respective of the situation.</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a:t>
            </a:r>
            <a:r>
              <a:rPr lang="en" sz="1500">
                <a:solidFill>
                  <a:srgbClr val="000000"/>
                </a:solidFill>
                <a:latin typeface="Courier New"/>
                <a:ea typeface="Courier New"/>
                <a:cs typeface="Courier New"/>
                <a:sym typeface="Courier New"/>
              </a:rPr>
              <a:t> </a:t>
            </a:r>
            <a:r>
              <a:rPr lang="en" sz="1500">
                <a:solidFill>
                  <a:srgbClr val="000000"/>
                </a:solidFill>
                <a:latin typeface="Arial"/>
                <a:ea typeface="Arial"/>
                <a:cs typeface="Arial"/>
                <a:sym typeface="Arial"/>
              </a:rPr>
              <a:t>Game: The situation or the problem which can be solved by different choices and can affect the whole situation and the players of the game.</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a:t>
            </a:r>
            <a:r>
              <a:rPr lang="en" sz="1500">
                <a:solidFill>
                  <a:srgbClr val="000000"/>
                </a:solidFill>
                <a:latin typeface="Courier New"/>
                <a:ea typeface="Courier New"/>
                <a:cs typeface="Courier New"/>
                <a:sym typeface="Courier New"/>
              </a:rPr>
              <a:t> </a:t>
            </a:r>
            <a:r>
              <a:rPr lang="en" sz="1500">
                <a:solidFill>
                  <a:srgbClr val="000000"/>
                </a:solidFill>
                <a:latin typeface="Arial"/>
                <a:ea typeface="Arial"/>
                <a:cs typeface="Arial"/>
                <a:sym typeface="Arial"/>
              </a:rPr>
              <a:t>Risk: If made a negative choice, what is at stake of the player or what could be lost.</a:t>
            </a:r>
            <a:endParaRPr sz="1500">
              <a:solidFill>
                <a:srgbClr val="000000"/>
              </a:solidFill>
              <a:latin typeface="Arial"/>
              <a:ea typeface="Arial"/>
              <a:cs typeface="Arial"/>
              <a:sym typeface="Arial"/>
            </a:endParaRPr>
          </a:p>
          <a:p>
            <a:pPr indent="0" lvl="0" marL="0" rtl="0" algn="l">
              <a:spcBef>
                <a:spcPts val="1200"/>
              </a:spcBef>
              <a:spcAft>
                <a:spcPts val="1200"/>
              </a:spcAft>
              <a:buNone/>
            </a:pPr>
            <a:r>
              <a:rPr lang="en" sz="1500">
                <a:solidFill>
                  <a:srgbClr val="000000"/>
                </a:solidFill>
                <a:latin typeface="Arial"/>
                <a:ea typeface="Arial"/>
                <a:cs typeface="Arial"/>
                <a:sym typeface="Arial"/>
              </a:rPr>
              <a:t>➢</a:t>
            </a:r>
            <a:r>
              <a:rPr lang="en" sz="1500">
                <a:solidFill>
                  <a:srgbClr val="000000"/>
                </a:solidFill>
                <a:latin typeface="Courier New"/>
                <a:ea typeface="Courier New"/>
                <a:cs typeface="Courier New"/>
                <a:sym typeface="Courier New"/>
              </a:rPr>
              <a:t> </a:t>
            </a:r>
            <a:r>
              <a:rPr lang="en" sz="1500">
                <a:solidFill>
                  <a:srgbClr val="000000"/>
                </a:solidFill>
                <a:latin typeface="Arial"/>
                <a:ea typeface="Arial"/>
                <a:cs typeface="Arial"/>
                <a:sym typeface="Arial"/>
              </a:rPr>
              <a:t>Reward: If made a positive or right choice, what can be gained by the player.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The Nash Equilibrium: This tries to predict the choices of a player or multiple players that are making choices at the same time. The main focus of this prediction is to increase the player’s payoff to the maximum and to reduce the opponent’s payoff to the minimum. The resulting sum of the player’s choices by this becomes zero.</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Courier New"/>
                <a:ea typeface="Courier New"/>
                <a:cs typeface="Courier New"/>
                <a:sym typeface="Courier New"/>
              </a:rPr>
              <a:t>o</a:t>
            </a:r>
            <a:r>
              <a:rPr lang="en" sz="11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Mathematically, we have two players A and B, each with their own choices A = n and B = m. We also have a function P, which can be calculated as A ✕ B. The</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resulting matrix is known as the “Payoff Matrix”.</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