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erriweather-regular.fntdata"/><Relationship Id="rId21" Type="http://schemas.openxmlformats.org/officeDocument/2006/relationships/font" Target="fonts/Roboto-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990515c73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990515c73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9c0cb0e31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9c0cb0e31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990515c73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990515c73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f990515c7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f990515c7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990515c73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f990515c73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f990515c7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f990515c7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f990515c7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f990515c7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f9aad7fb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f9aad7fb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990515c7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990515c7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990515c7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990515c7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990515c7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990515c7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2500">
                <a:solidFill>
                  <a:srgbClr val="000000"/>
                </a:solidFill>
                <a:highlight>
                  <a:srgbClr val="FFFFFF"/>
                </a:highlight>
                <a:latin typeface="Roboto"/>
                <a:ea typeface="Roboto"/>
                <a:cs typeface="Roboto"/>
                <a:sym typeface="Roboto"/>
              </a:rPr>
              <a:t>  Behavioral game theory and business strategic model </a:t>
            </a:r>
            <a:endParaRPr b="1" sz="5100">
              <a:latin typeface="Roboto"/>
              <a:ea typeface="Roboto"/>
              <a:cs typeface="Roboto"/>
              <a:sym typeface="Roboto"/>
            </a:endParaRPr>
          </a:p>
        </p:txBody>
      </p:sp>
      <p:sp>
        <p:nvSpPr>
          <p:cNvPr id="65" name="Google Shape;65;p13"/>
          <p:cNvSpPr txBox="1"/>
          <p:nvPr>
            <p:ph idx="1" type="subTitle"/>
          </p:nvPr>
        </p:nvSpPr>
        <p:spPr>
          <a:xfrm>
            <a:off x="4072875" y="2153832"/>
            <a:ext cx="4328100" cy="20703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770"/>
              <a:buNone/>
            </a:pPr>
            <a:r>
              <a:rPr b="1" lang="en" sz="2120">
                <a:solidFill>
                  <a:srgbClr val="D9D9D9"/>
                </a:solidFill>
              </a:rPr>
              <a:t>Group Number: 7</a:t>
            </a:r>
            <a:endParaRPr b="1" sz="2120">
              <a:solidFill>
                <a:srgbClr val="D9D9D9"/>
              </a:solidFill>
            </a:endParaRPr>
          </a:p>
          <a:p>
            <a:pPr indent="0" lvl="0" marL="0" rtl="0" algn="l">
              <a:lnSpc>
                <a:spcPct val="80000"/>
              </a:lnSpc>
              <a:spcBef>
                <a:spcPts val="0"/>
              </a:spcBef>
              <a:spcAft>
                <a:spcPts val="0"/>
              </a:spcAft>
              <a:buSzPts val="770"/>
              <a:buNone/>
            </a:pPr>
            <a:r>
              <a:rPr b="1" lang="en" sz="2120">
                <a:solidFill>
                  <a:srgbClr val="D9D9D9"/>
                </a:solidFill>
              </a:rPr>
              <a:t>Group Name: Silveswords </a:t>
            </a:r>
            <a:endParaRPr b="1" sz="2120">
              <a:solidFill>
                <a:srgbClr val="D9D9D9"/>
              </a:solidFill>
            </a:endParaRPr>
          </a:p>
          <a:p>
            <a:pPr indent="0" lvl="0" marL="0" rtl="0" algn="l">
              <a:lnSpc>
                <a:spcPct val="80000"/>
              </a:lnSpc>
              <a:spcBef>
                <a:spcPts val="0"/>
              </a:spcBef>
              <a:spcAft>
                <a:spcPts val="0"/>
              </a:spcAft>
              <a:buSzPts val="770"/>
              <a:buNone/>
            </a:pPr>
            <a:r>
              <a:rPr b="1" lang="en" sz="2120">
                <a:solidFill>
                  <a:srgbClr val="D9D9D9"/>
                </a:solidFill>
              </a:rPr>
              <a:t>Project Domain: behaviour game of theory and business model.</a:t>
            </a:r>
            <a:endParaRPr b="1" sz="2120">
              <a:solidFill>
                <a:srgbClr val="D9D9D9"/>
              </a:solidFill>
            </a:endParaRPr>
          </a:p>
          <a:p>
            <a:pPr indent="0" lvl="0" marL="0" rtl="0" algn="l">
              <a:lnSpc>
                <a:spcPct val="80000"/>
              </a:lnSpc>
              <a:spcBef>
                <a:spcPts val="0"/>
              </a:spcBef>
              <a:spcAft>
                <a:spcPts val="0"/>
              </a:spcAft>
              <a:buSzPts val="770"/>
              <a:buNone/>
            </a:pPr>
            <a:r>
              <a:rPr b="1" lang="en" sz="2120">
                <a:solidFill>
                  <a:srgbClr val="D9D9D9"/>
                </a:solidFill>
              </a:rPr>
              <a:t>Group Members:</a:t>
            </a:r>
            <a:endParaRPr b="1" sz="2120">
              <a:solidFill>
                <a:srgbClr val="D9D9D9"/>
              </a:solidFill>
            </a:endParaRPr>
          </a:p>
          <a:p>
            <a:pPr indent="-363220" lvl="0" marL="457200" rtl="0" algn="l">
              <a:lnSpc>
                <a:spcPct val="80000"/>
              </a:lnSpc>
              <a:spcBef>
                <a:spcPts val="0"/>
              </a:spcBef>
              <a:spcAft>
                <a:spcPts val="0"/>
              </a:spcAft>
              <a:buClr>
                <a:srgbClr val="D9D9D9"/>
              </a:buClr>
              <a:buSzPts val="2120"/>
              <a:buAutoNum type="arabicPeriod"/>
            </a:pPr>
            <a:r>
              <a:rPr b="1" lang="en" sz="2120">
                <a:solidFill>
                  <a:srgbClr val="D9D9D9"/>
                </a:solidFill>
              </a:rPr>
              <a:t>AU2040265 - Spandan Shah</a:t>
            </a:r>
            <a:endParaRPr b="1" sz="2120">
              <a:solidFill>
                <a:srgbClr val="D9D9D9"/>
              </a:solidFill>
            </a:endParaRPr>
          </a:p>
          <a:p>
            <a:pPr indent="-363220" lvl="0" marL="457200" rtl="0" algn="l">
              <a:lnSpc>
                <a:spcPct val="80000"/>
              </a:lnSpc>
              <a:spcBef>
                <a:spcPts val="0"/>
              </a:spcBef>
              <a:spcAft>
                <a:spcPts val="0"/>
              </a:spcAft>
              <a:buClr>
                <a:srgbClr val="D9D9D9"/>
              </a:buClr>
              <a:buSzPts val="2120"/>
              <a:buAutoNum type="arabicPeriod"/>
            </a:pPr>
            <a:r>
              <a:rPr b="1" lang="en" sz="2120">
                <a:solidFill>
                  <a:srgbClr val="D9D9D9"/>
                </a:solidFill>
              </a:rPr>
              <a:t>AU2040181 - Yug Patel</a:t>
            </a:r>
            <a:endParaRPr b="1" sz="2120">
              <a:solidFill>
                <a:srgbClr val="D9D9D9"/>
              </a:solidFill>
            </a:endParaRPr>
          </a:p>
          <a:p>
            <a:pPr indent="-363220" lvl="0" marL="457200" rtl="0" algn="l">
              <a:lnSpc>
                <a:spcPct val="80000"/>
              </a:lnSpc>
              <a:spcBef>
                <a:spcPts val="0"/>
              </a:spcBef>
              <a:spcAft>
                <a:spcPts val="0"/>
              </a:spcAft>
              <a:buClr>
                <a:srgbClr val="D9D9D9"/>
              </a:buClr>
              <a:buSzPts val="2120"/>
              <a:buAutoNum type="arabicPeriod"/>
            </a:pPr>
            <a:r>
              <a:rPr b="1" lang="en" sz="2120">
                <a:solidFill>
                  <a:srgbClr val="D9D9D9"/>
                </a:solidFill>
              </a:rPr>
              <a:t>AU2040021 - Dhanya Mehta</a:t>
            </a:r>
            <a:endParaRPr b="1" sz="2120">
              <a:solidFill>
                <a:srgbClr val="D9D9D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25" y="500925"/>
            <a:ext cx="3706500" cy="250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Contributions</a:t>
            </a:r>
            <a:endParaRPr/>
          </a:p>
        </p:txBody>
      </p:sp>
      <p:sp>
        <p:nvSpPr>
          <p:cNvPr id="116" name="Google Shape;116;p2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62500" lnSpcReduction="20000"/>
          </a:bodyPr>
          <a:lstStyle/>
          <a:p>
            <a:pPr indent="-306459" lvl="0" marL="457200" rtl="0" algn="l">
              <a:spcBef>
                <a:spcPts val="0"/>
              </a:spcBef>
              <a:spcAft>
                <a:spcPts val="0"/>
              </a:spcAft>
              <a:buClr>
                <a:schemeClr val="dk1"/>
              </a:buClr>
              <a:buSzPct val="100000"/>
              <a:buChar char="●"/>
            </a:pPr>
            <a:r>
              <a:rPr lang="en" sz="1961">
                <a:solidFill>
                  <a:schemeClr val="dk1"/>
                </a:solidFill>
              </a:rPr>
              <a:t>All the member had done different topic of </a:t>
            </a:r>
            <a:r>
              <a:rPr lang="en" sz="1961">
                <a:solidFill>
                  <a:schemeClr val="dk1"/>
                </a:solidFill>
              </a:rPr>
              <a:t>the</a:t>
            </a:r>
            <a:r>
              <a:rPr lang="en" sz="1961">
                <a:solidFill>
                  <a:schemeClr val="dk1"/>
                </a:solidFill>
              </a:rPr>
              <a:t> project and are below:</a:t>
            </a:r>
            <a:endParaRPr sz="1961">
              <a:solidFill>
                <a:schemeClr val="dk1"/>
              </a:solidFill>
            </a:endParaRPr>
          </a:p>
          <a:p>
            <a:pPr indent="0" lvl="0" marL="0" rtl="0" algn="l">
              <a:spcBef>
                <a:spcPts val="1200"/>
              </a:spcBef>
              <a:spcAft>
                <a:spcPts val="0"/>
              </a:spcAft>
              <a:buNone/>
            </a:pPr>
            <a:r>
              <a:t/>
            </a:r>
            <a:endParaRPr sz="1961">
              <a:solidFill>
                <a:schemeClr val="dk1"/>
              </a:solidFill>
            </a:endParaRPr>
          </a:p>
          <a:p>
            <a:pPr indent="-306459" lvl="0" marL="457200" rtl="0" algn="l">
              <a:spcBef>
                <a:spcPts val="1200"/>
              </a:spcBef>
              <a:spcAft>
                <a:spcPts val="0"/>
              </a:spcAft>
              <a:buClr>
                <a:schemeClr val="dk1"/>
              </a:buClr>
              <a:buSzPct val="100000"/>
              <a:buAutoNum type="arabicPeriod"/>
            </a:pPr>
            <a:r>
              <a:rPr lang="en" sz="1961">
                <a:solidFill>
                  <a:schemeClr val="dk1"/>
                </a:solidFill>
              </a:rPr>
              <a:t>Dhanya Mehta: </a:t>
            </a:r>
            <a:endParaRPr sz="1961">
              <a:solidFill>
                <a:schemeClr val="dk1"/>
              </a:solidFill>
            </a:endParaRPr>
          </a:p>
          <a:p>
            <a:pPr indent="0" lvl="0" marL="457200" rtl="0" algn="l">
              <a:spcBef>
                <a:spcPts val="1200"/>
              </a:spcBef>
              <a:spcAft>
                <a:spcPts val="0"/>
              </a:spcAft>
              <a:buNone/>
            </a:pPr>
            <a:r>
              <a:t/>
            </a:r>
            <a:endParaRPr sz="1974"/>
          </a:p>
          <a:p>
            <a:pPr indent="-306972" lvl="0" marL="457200" rtl="0" algn="l">
              <a:spcBef>
                <a:spcPts val="1200"/>
              </a:spcBef>
              <a:spcAft>
                <a:spcPts val="0"/>
              </a:spcAft>
              <a:buClr>
                <a:schemeClr val="dk1"/>
              </a:buClr>
              <a:buSzPct val="100000"/>
              <a:buChar char="●"/>
            </a:pPr>
            <a:r>
              <a:rPr lang="en" sz="1974">
                <a:solidFill>
                  <a:schemeClr val="dk1"/>
                </a:solidFill>
              </a:rPr>
              <a:t>Working on behavioral game of theory: in which it explained how player makes decision in real life and trying to attaining dominating position.</a:t>
            </a:r>
            <a:endParaRPr sz="1974">
              <a:solidFill>
                <a:schemeClr val="dk1"/>
              </a:solidFill>
            </a:endParaRPr>
          </a:p>
          <a:p>
            <a:pPr indent="-306972" lvl="0" marL="457200" rtl="0" algn="l">
              <a:spcBef>
                <a:spcPts val="0"/>
              </a:spcBef>
              <a:spcAft>
                <a:spcPts val="0"/>
              </a:spcAft>
              <a:buClr>
                <a:schemeClr val="dk1"/>
              </a:buClr>
              <a:buSzPct val="100000"/>
              <a:buChar char="●"/>
            </a:pPr>
            <a:r>
              <a:rPr lang="en" sz="1974">
                <a:solidFill>
                  <a:schemeClr val="dk1"/>
                </a:solidFill>
              </a:rPr>
              <a:t>·Explaining nash equilibrium and its constrains and real-life applications and case study of prison dilemma.</a:t>
            </a:r>
            <a:endParaRPr sz="1974">
              <a:solidFill>
                <a:schemeClr val="dk1"/>
              </a:solidFill>
            </a:endParaRPr>
          </a:p>
          <a:p>
            <a:pPr indent="-306972" lvl="0" marL="457200" rtl="0" algn="l">
              <a:spcBef>
                <a:spcPts val="0"/>
              </a:spcBef>
              <a:spcAft>
                <a:spcPts val="0"/>
              </a:spcAft>
              <a:buClr>
                <a:schemeClr val="dk1"/>
              </a:buClr>
              <a:buSzPct val="100000"/>
              <a:buChar char="●"/>
            </a:pPr>
            <a:r>
              <a:rPr lang="en" sz="1974">
                <a:solidFill>
                  <a:schemeClr val="dk1"/>
                </a:solidFill>
              </a:rPr>
              <a:t>Literature survey and research and ppt presentation.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1"/>
                </a:solidFill>
              </a:rPr>
              <a:t>2. Spandan Shah</a:t>
            </a:r>
            <a:endParaRPr>
              <a:solidFill>
                <a:schemeClr val="dk1"/>
              </a:solidFill>
            </a:endParaRPr>
          </a:p>
          <a:p>
            <a:pPr indent="-311150" lvl="0" marL="457200" rtl="0" algn="l">
              <a:spcBef>
                <a:spcPts val="1200"/>
              </a:spcBef>
              <a:spcAft>
                <a:spcPts val="0"/>
              </a:spcAft>
              <a:buClr>
                <a:schemeClr val="dk1"/>
              </a:buClr>
              <a:buSzPts val="1300"/>
              <a:buChar char="●"/>
            </a:pPr>
            <a:r>
              <a:rPr lang="en" sz="700">
                <a:solidFill>
                  <a:schemeClr val="dk1"/>
                </a:solidFill>
                <a:latin typeface="Times New Roman"/>
                <a:ea typeface="Times New Roman"/>
                <a:cs typeface="Times New Roman"/>
                <a:sym typeface="Times New Roman"/>
              </a:rPr>
              <a:t> </a:t>
            </a:r>
            <a:r>
              <a:rPr lang="en" sz="1100">
                <a:solidFill>
                  <a:schemeClr val="dk1"/>
                </a:solidFill>
                <a:latin typeface="Arial"/>
                <a:ea typeface="Arial"/>
                <a:cs typeface="Arial"/>
                <a:sym typeface="Arial"/>
              </a:rPr>
              <a:t>Discussing about how game of theory works in understanding business models and how brands in competitive world follows game of theory as a strategic model</a:t>
            </a:r>
            <a:endParaRPr sz="1100">
              <a:solidFill>
                <a:schemeClr val="dk1"/>
              </a:solidFill>
              <a:latin typeface="Arial"/>
              <a:ea typeface="Arial"/>
              <a:cs typeface="Arial"/>
              <a:sym typeface="Arial"/>
            </a:endParaRPr>
          </a:p>
          <a:p>
            <a:pPr indent="-311150" lvl="0" marL="457200" rtl="0" algn="just">
              <a:spcBef>
                <a:spcPts val="0"/>
              </a:spcBef>
              <a:spcAft>
                <a:spcPts val="0"/>
              </a:spcAft>
              <a:buClr>
                <a:schemeClr val="dk1"/>
              </a:buClr>
              <a:buSzPts val="1300"/>
              <a:buChar char="●"/>
            </a:pPr>
            <a:r>
              <a:rPr lang="en" sz="700">
                <a:solidFill>
                  <a:schemeClr val="dk1"/>
                </a:solidFill>
                <a:latin typeface="Times New Roman"/>
                <a:ea typeface="Times New Roman"/>
                <a:cs typeface="Times New Roman"/>
                <a:sym typeface="Times New Roman"/>
              </a:rPr>
              <a:t> </a:t>
            </a:r>
            <a:r>
              <a:rPr lang="en" sz="1100">
                <a:solidFill>
                  <a:schemeClr val="dk1"/>
                </a:solidFill>
                <a:latin typeface="Arial"/>
                <a:ea typeface="Arial"/>
                <a:cs typeface="Arial"/>
                <a:sym typeface="Arial"/>
              </a:rPr>
              <a:t>Also answering questions like “Why brand outlets which are selling same product/ competitor are always seen near to each other!”</a:t>
            </a:r>
            <a:endParaRPr sz="1100">
              <a:solidFill>
                <a:schemeClr val="dk1"/>
              </a:solidFill>
              <a:latin typeface="Arial"/>
              <a:ea typeface="Arial"/>
              <a:cs typeface="Arial"/>
              <a:sym typeface="Arial"/>
            </a:endParaRPr>
          </a:p>
          <a:p>
            <a:pPr indent="-311150" lvl="0" marL="457200" rtl="0" algn="just">
              <a:spcBef>
                <a:spcPts val="0"/>
              </a:spcBef>
              <a:spcAft>
                <a:spcPts val="0"/>
              </a:spcAft>
              <a:buClr>
                <a:schemeClr val="dk1"/>
              </a:buClr>
              <a:buSzPts val="1300"/>
              <a:buChar char="●"/>
            </a:pPr>
            <a:r>
              <a:rPr lang="en" sz="1100">
                <a:solidFill>
                  <a:schemeClr val="dk1"/>
                </a:solidFill>
                <a:latin typeface="Arial"/>
                <a:ea typeface="Arial"/>
                <a:cs typeface="Arial"/>
                <a:sym typeface="Arial"/>
              </a:rPr>
              <a:t>Ppts presentation.</a:t>
            </a:r>
            <a:endParaRPr sz="1100">
              <a:solidFill>
                <a:schemeClr val="dk1"/>
              </a:solidFill>
              <a:latin typeface="Arial"/>
              <a:ea typeface="Arial"/>
              <a:cs typeface="Arial"/>
              <a:sym typeface="Arial"/>
            </a:endParaRPr>
          </a:p>
          <a:p>
            <a:pPr indent="0" lvl="0" marL="457200" rtl="0" algn="just">
              <a:spcBef>
                <a:spcPts val="1200"/>
              </a:spcBef>
              <a:spcAft>
                <a:spcPts val="0"/>
              </a:spcAft>
              <a:buNone/>
            </a:pPr>
            <a:r>
              <a:t/>
            </a:r>
            <a:endParaRPr sz="1100">
              <a:solidFill>
                <a:schemeClr val="dk1"/>
              </a:solidFill>
              <a:latin typeface="Arial"/>
              <a:ea typeface="Arial"/>
              <a:cs typeface="Arial"/>
              <a:sym typeface="Arial"/>
            </a:endParaRPr>
          </a:p>
          <a:p>
            <a:pPr indent="0" lvl="0" marL="0" rtl="0" algn="l">
              <a:spcBef>
                <a:spcPts val="1200"/>
              </a:spcBef>
              <a:spcAft>
                <a:spcPts val="0"/>
              </a:spcAft>
              <a:buNone/>
            </a:pPr>
            <a:r>
              <a:rPr lang="en">
                <a:solidFill>
                  <a:schemeClr val="dk1"/>
                </a:solidFill>
              </a:rPr>
              <a:t>3. Yug Patel</a:t>
            </a:r>
            <a:endParaRPr>
              <a:solidFill>
                <a:schemeClr val="dk1"/>
              </a:solidFill>
            </a:endParaRPr>
          </a:p>
          <a:p>
            <a:pPr indent="-311150" lvl="0" marL="457200" rtl="0" algn="just">
              <a:spcBef>
                <a:spcPts val="1200"/>
              </a:spcBef>
              <a:spcAft>
                <a:spcPts val="0"/>
              </a:spcAft>
              <a:buClr>
                <a:schemeClr val="dk1"/>
              </a:buClr>
              <a:buSzPts val="1300"/>
              <a:buChar char="●"/>
            </a:pPr>
            <a:r>
              <a:rPr lang="en" sz="1100">
                <a:solidFill>
                  <a:schemeClr val="dk1"/>
                </a:solidFill>
                <a:latin typeface="Arial"/>
                <a:ea typeface="Arial"/>
                <a:cs typeface="Arial"/>
                <a:sym typeface="Arial"/>
              </a:rPr>
              <a:t>Contributing code of case study like prison dilemma/tic tac toe or chess where will show practical life application of game of theory.</a:t>
            </a:r>
            <a:endParaRPr sz="1100">
              <a:solidFill>
                <a:schemeClr val="dk1"/>
              </a:solidFill>
              <a:latin typeface="Arial"/>
              <a:ea typeface="Arial"/>
              <a:cs typeface="Arial"/>
              <a:sym typeface="Arial"/>
            </a:endParaRPr>
          </a:p>
          <a:p>
            <a:pPr indent="-311150" lvl="0" marL="457200" rtl="0" algn="just">
              <a:spcBef>
                <a:spcPts val="0"/>
              </a:spcBef>
              <a:spcAft>
                <a:spcPts val="0"/>
              </a:spcAft>
              <a:buClr>
                <a:schemeClr val="dk1"/>
              </a:buClr>
              <a:buSzPts val="1300"/>
              <a:buChar char="●"/>
            </a:pPr>
            <a:r>
              <a:rPr lang="en" sz="1100">
                <a:solidFill>
                  <a:schemeClr val="dk1"/>
                </a:solidFill>
                <a:latin typeface="Arial"/>
                <a:ea typeface="Arial"/>
                <a:cs typeface="Arial"/>
                <a:sym typeface="Arial"/>
              </a:rPr>
              <a:t>Literature survey and research.</a:t>
            </a:r>
            <a:endParaRPr sz="1100">
              <a:solidFill>
                <a:schemeClr val="dk1"/>
              </a:solidFill>
              <a:latin typeface="Arial"/>
              <a:ea typeface="Arial"/>
              <a:cs typeface="Arial"/>
              <a:sym typeface="Arial"/>
            </a:endParaRPr>
          </a:p>
          <a:p>
            <a:pPr indent="-228600" lvl="0" marL="0" rtl="0" algn="just">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25" y="500925"/>
            <a:ext cx="3706500" cy="250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Plan Of Actions</a:t>
            </a:r>
            <a:endParaRPr/>
          </a:p>
        </p:txBody>
      </p:sp>
      <p:sp>
        <p:nvSpPr>
          <p:cNvPr id="127" name="Google Shape;127;p2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a:p>
            <a:pPr indent="-311150" lvl="0" marL="457200" rtl="0" algn="l">
              <a:spcBef>
                <a:spcPts val="1200"/>
              </a:spcBef>
              <a:spcAft>
                <a:spcPts val="0"/>
              </a:spcAft>
              <a:buClr>
                <a:schemeClr val="dk1"/>
              </a:buClr>
              <a:buSzPts val="1300"/>
              <a:buChar char="●"/>
            </a:pPr>
            <a:r>
              <a:rPr lang="en">
                <a:solidFill>
                  <a:schemeClr val="dk1"/>
                </a:solidFill>
              </a:rPr>
              <a:t>The topics regarding game theory and the deeper concepts, Behavioural game theory and the Business strategic model are going to be studied and analyzed deeply by us.</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11150" lvl="0" marL="457200" rtl="0" algn="l">
              <a:spcBef>
                <a:spcPts val="1200"/>
              </a:spcBef>
              <a:spcAft>
                <a:spcPts val="0"/>
              </a:spcAft>
              <a:buClr>
                <a:schemeClr val="dk1"/>
              </a:buClr>
              <a:buSzPts val="1300"/>
              <a:buChar char="●"/>
            </a:pPr>
            <a:r>
              <a:rPr lang="en">
                <a:solidFill>
                  <a:schemeClr val="dk1"/>
                </a:solidFill>
              </a:rPr>
              <a:t>The Nash equilibrium is also going to be studied by us. After deeply analyzing the Basic theorem of Game theory, we had decided the game which is most suitable for the selected topic of Game theory.</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Background</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Clr>
                <a:schemeClr val="dk1"/>
              </a:buClr>
              <a:buSzPts val="1300"/>
              <a:buChar char="●"/>
            </a:pPr>
            <a:r>
              <a:rPr lang="en">
                <a:solidFill>
                  <a:schemeClr val="dk1"/>
                </a:solidFill>
              </a:rPr>
              <a:t>D</a:t>
            </a:r>
            <a:r>
              <a:rPr lang="en">
                <a:solidFill>
                  <a:schemeClr val="dk1"/>
                </a:solidFill>
              </a:rPr>
              <a:t>iscovered by the Allais paradox and the Ellsberg paradox in 20th century.</a:t>
            </a:r>
            <a:endParaRPr>
              <a:solidFill>
                <a:schemeClr val="dk1"/>
              </a:solidFill>
            </a:endParaRPr>
          </a:p>
          <a:p>
            <a:pPr indent="0" lvl="0" marL="0" rtl="0" algn="l">
              <a:spcBef>
                <a:spcPts val="1200"/>
              </a:spcBef>
              <a:spcAft>
                <a:spcPts val="0"/>
              </a:spcAft>
              <a:buNone/>
            </a:pPr>
            <a:r>
              <a:t/>
            </a:r>
            <a:endParaRPr/>
          </a:p>
          <a:p>
            <a:pPr indent="-311150" lvl="0" marL="457200" rtl="0" algn="l">
              <a:spcBef>
                <a:spcPts val="1200"/>
              </a:spcBef>
              <a:spcAft>
                <a:spcPts val="0"/>
              </a:spcAft>
              <a:buClr>
                <a:schemeClr val="dk1"/>
              </a:buClr>
              <a:buSzPts val="1300"/>
              <a:buChar char="●"/>
            </a:pPr>
            <a:r>
              <a:rPr lang="en">
                <a:solidFill>
                  <a:schemeClr val="dk1"/>
                </a:solidFill>
                <a:highlight>
                  <a:srgbClr val="FFFFFF"/>
                </a:highlight>
              </a:rPr>
              <a:t>Show that choices made by participants in a game do not reflect the benefit they expect to receive from making those choices.</a:t>
            </a:r>
            <a:endParaRPr>
              <a:solidFill>
                <a:schemeClr val="dk1"/>
              </a:solidFill>
              <a:highlight>
                <a:srgbClr val="FFFFFF"/>
              </a:highlight>
            </a:endParaRPr>
          </a:p>
          <a:p>
            <a:pPr indent="0" lvl="0" marL="457200" rtl="0" algn="l">
              <a:spcBef>
                <a:spcPts val="1200"/>
              </a:spcBef>
              <a:spcAft>
                <a:spcPts val="0"/>
              </a:spcAft>
              <a:buNone/>
            </a:pPr>
            <a:r>
              <a:t/>
            </a:r>
            <a:endParaRPr>
              <a:solidFill>
                <a:schemeClr val="dk1"/>
              </a:solidFill>
              <a:highlight>
                <a:srgbClr val="FFFFFF"/>
              </a:highlight>
            </a:endParaRPr>
          </a:p>
          <a:p>
            <a:pPr indent="-311150" lvl="0" marL="457200" rtl="0" algn="l">
              <a:spcBef>
                <a:spcPts val="1200"/>
              </a:spcBef>
              <a:spcAft>
                <a:spcPts val="0"/>
              </a:spcAft>
              <a:buClr>
                <a:schemeClr val="dk1"/>
              </a:buClr>
              <a:buSzPts val="1300"/>
              <a:buChar char="●"/>
            </a:pPr>
            <a:r>
              <a:rPr lang="en">
                <a:solidFill>
                  <a:schemeClr val="dk1"/>
                </a:solidFill>
                <a:highlight>
                  <a:srgbClr val="FFFFFF"/>
                </a:highlight>
              </a:rPr>
              <a:t>In the 1980s experimenters started examining the conditions that cause divergence from rational choice.</a:t>
            </a:r>
            <a:endParaRPr>
              <a:solidFill>
                <a:schemeClr val="dk1"/>
              </a:solidFill>
              <a:highlight>
                <a:srgbClr val="FFFFFF"/>
              </a:highlight>
            </a:endParaRPr>
          </a:p>
          <a:p>
            <a:pPr indent="0" lvl="0" marL="457200" rtl="0" algn="l">
              <a:spcBef>
                <a:spcPts val="1200"/>
              </a:spcBef>
              <a:spcAft>
                <a:spcPts val="0"/>
              </a:spcAft>
              <a:buNone/>
            </a:pPr>
            <a:r>
              <a:t/>
            </a:r>
            <a:endParaRPr>
              <a:solidFill>
                <a:schemeClr val="dk1"/>
              </a:solidFill>
              <a:highlight>
                <a:srgbClr val="FFFFFF"/>
              </a:highlight>
            </a:endParaRPr>
          </a:p>
          <a:p>
            <a:pPr indent="-311150" lvl="0" marL="457200" rtl="0" algn="l">
              <a:spcBef>
                <a:spcPts val="1200"/>
              </a:spcBef>
              <a:spcAft>
                <a:spcPts val="0"/>
              </a:spcAft>
              <a:buClr>
                <a:schemeClr val="dk1"/>
              </a:buClr>
              <a:buSzPts val="1300"/>
              <a:buChar char="●"/>
            </a:pPr>
            <a:r>
              <a:rPr lang="en">
                <a:solidFill>
                  <a:schemeClr val="dk1"/>
                </a:solidFill>
                <a:highlight>
                  <a:srgbClr val="FFFFFF"/>
                </a:highlight>
              </a:rPr>
              <a:t>Since the 1960s game theorists have contributed immensely compatible if the preferences are reported truthfully by all the agents.</a:t>
            </a:r>
            <a:endParaRPr>
              <a:solidFill>
                <a:schemeClr val="dk1"/>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Motivation</a:t>
            </a:r>
            <a:endParaRPr/>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The mains concepts of the game theory are the Rationality and the Common Knowledge.</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In this world full of </a:t>
            </a:r>
            <a:r>
              <a:rPr lang="en"/>
              <a:t>messiness, Simplifying assumptions are must. By taking assumptions in most of the models of the world, life can be made easy.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The game made by us using python can help us understand the logic behind these assumptions, how these assumptions are made and the change in behaviour of people at every point can be analyzed and understood by the game made by us. </a:t>
            </a:r>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Problem Statement</a:t>
            </a:r>
            <a:endParaRPr/>
          </a:p>
        </p:txBody>
      </p:sp>
      <p:sp>
        <p:nvSpPr>
          <p:cNvPr id="83" name="Google Shape;83;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We will analyze the </a:t>
            </a:r>
            <a:r>
              <a:rPr lang="en"/>
              <a:t>behavioral theory using nash equilibrium showing visual representation in matrix form .</a:t>
            </a:r>
            <a:endParaRPr/>
          </a:p>
          <a:p>
            <a:pPr indent="0" lvl="0" marL="0" rtl="0" algn="l">
              <a:spcBef>
                <a:spcPts val="1200"/>
              </a:spcBef>
              <a:spcAft>
                <a:spcPts val="0"/>
              </a:spcAft>
              <a:buNone/>
            </a:pPr>
            <a:r>
              <a:rPr lang="en"/>
              <a:t>Why competitors opening their brand outlets near to each other?”  </a:t>
            </a:r>
            <a:endParaRPr/>
          </a:p>
          <a:p>
            <a:pPr indent="0" lvl="0" marL="0" rtl="0" algn="l">
              <a:spcBef>
                <a:spcPts val="1200"/>
              </a:spcBef>
              <a:spcAft>
                <a:spcPts val="1200"/>
              </a:spcAft>
              <a:buNone/>
            </a:pPr>
            <a:r>
              <a:rPr lang="en"/>
              <a:t> </a:t>
            </a: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250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Literature </a:t>
            </a:r>
            <a:r>
              <a:rPr lang="en"/>
              <a:t>Survey</a:t>
            </a:r>
            <a:endParaRPr/>
          </a:p>
        </p:txBody>
      </p:sp>
      <p:sp>
        <p:nvSpPr>
          <p:cNvPr id="89" name="Google Shape;89;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25000" lnSpcReduction="20000"/>
          </a:bodyPr>
          <a:lstStyle/>
          <a:p>
            <a:pPr indent="-304800" lvl="0" marL="457200" rtl="0" algn="l">
              <a:spcBef>
                <a:spcPts val="0"/>
              </a:spcBef>
              <a:spcAft>
                <a:spcPts val="0"/>
              </a:spcAft>
              <a:buSzPct val="100000"/>
              <a:buChar char="●"/>
            </a:pPr>
            <a:r>
              <a:rPr lang="en" sz="4800"/>
              <a:t>We study  and researched nash </a:t>
            </a:r>
            <a:r>
              <a:rPr lang="en" sz="4800"/>
              <a:t>equilibrium</a:t>
            </a:r>
            <a:r>
              <a:rPr lang="en" sz="4800"/>
              <a:t> w</a:t>
            </a:r>
            <a:r>
              <a:rPr lang="en" sz="4800"/>
              <a:t>here each player trying to achieve maximum dominant move by limited constraints and eventually will reached to a equilibrium or equal position and will try to acquire maximum position but will eventually reach to equilibrium. </a:t>
            </a:r>
            <a:endParaRPr sz="4800"/>
          </a:p>
          <a:p>
            <a:pPr indent="0" lvl="0" marL="914400" rtl="0" algn="l">
              <a:spcBef>
                <a:spcPts val="100"/>
              </a:spcBef>
              <a:spcAft>
                <a:spcPts val="0"/>
              </a:spcAft>
              <a:buNone/>
            </a:pPr>
            <a:r>
              <a:t/>
            </a:r>
            <a:endParaRPr sz="4800"/>
          </a:p>
          <a:p>
            <a:pPr indent="0" lvl="0" marL="0" rtl="0" algn="l">
              <a:spcBef>
                <a:spcPts val="100"/>
              </a:spcBef>
              <a:spcAft>
                <a:spcPts val="0"/>
              </a:spcAft>
              <a:buNone/>
            </a:pPr>
            <a:r>
              <a:t/>
            </a:r>
            <a:endParaRPr sz="4800"/>
          </a:p>
          <a:p>
            <a:pPr indent="-304800" lvl="0" marL="457200" rtl="0" algn="l">
              <a:spcBef>
                <a:spcPts val="100"/>
              </a:spcBef>
              <a:spcAft>
                <a:spcPts val="0"/>
              </a:spcAft>
              <a:buSzPct val="100000"/>
              <a:buChar char="●"/>
            </a:pPr>
            <a:r>
              <a:rPr lang="en" sz="4800"/>
              <a:t> Game of theory is all dependent on predefine move by the players and every move by the order, where each side action will depend on  what the other side would do. (“the concept of strategic intterdependence”).</a:t>
            </a:r>
            <a:endParaRPr sz="4800">
              <a:solidFill>
                <a:srgbClr val="202122"/>
              </a:solidFill>
              <a:highlight>
                <a:srgbClr val="FFFFFF"/>
              </a:highlight>
            </a:endParaRPr>
          </a:p>
          <a:p>
            <a:pPr indent="0" lvl="0" marL="457200" rtl="0" algn="l">
              <a:spcBef>
                <a:spcPts val="100"/>
              </a:spcBef>
              <a:spcAft>
                <a:spcPts val="0"/>
              </a:spcAft>
              <a:buNone/>
            </a:pPr>
            <a:r>
              <a:t/>
            </a:r>
            <a:endParaRPr sz="4800">
              <a:solidFill>
                <a:srgbClr val="202122"/>
              </a:solidFill>
              <a:highlight>
                <a:srgbClr val="FFFFFF"/>
              </a:highlight>
            </a:endParaRPr>
          </a:p>
          <a:p>
            <a:pPr indent="0" lvl="0" marL="457200" rtl="0" algn="l">
              <a:spcBef>
                <a:spcPts val="100"/>
              </a:spcBef>
              <a:spcAft>
                <a:spcPts val="0"/>
              </a:spcAft>
              <a:buNone/>
            </a:pPr>
            <a:r>
              <a:t/>
            </a:r>
            <a:endParaRPr sz="3521">
              <a:solidFill>
                <a:srgbClr val="202122"/>
              </a:solidFill>
              <a:highlight>
                <a:srgbClr val="FFFFFF"/>
              </a:highlight>
            </a:endParaRPr>
          </a:p>
          <a:p>
            <a:pPr indent="0" lvl="0" marL="457200" rtl="0" algn="l">
              <a:spcBef>
                <a:spcPts val="100"/>
              </a:spcBef>
              <a:spcAft>
                <a:spcPts val="0"/>
              </a:spcAft>
              <a:buNone/>
            </a:pPr>
            <a:r>
              <a:t/>
            </a:r>
            <a:endParaRPr sz="3521">
              <a:solidFill>
                <a:srgbClr val="202122"/>
              </a:solidFill>
              <a:highlight>
                <a:srgbClr val="FFFFFF"/>
              </a:highlight>
            </a:endParaRPr>
          </a:p>
          <a:p>
            <a:pPr indent="0" lvl="0" marL="457200" rtl="0" algn="l">
              <a:spcBef>
                <a:spcPts val="100"/>
              </a:spcBef>
              <a:spcAft>
                <a:spcPts val="0"/>
              </a:spcAft>
              <a:buNone/>
            </a:pPr>
            <a:r>
              <a:t/>
            </a:r>
            <a:endParaRPr sz="3521">
              <a:solidFill>
                <a:srgbClr val="202122"/>
              </a:solidFill>
              <a:highlight>
                <a:srgbClr val="FFFFFF"/>
              </a:highlight>
            </a:endParaRPr>
          </a:p>
          <a:p>
            <a:pPr indent="0" lvl="0" marL="0" rtl="0" algn="l">
              <a:spcBef>
                <a:spcPts val="100"/>
              </a:spcBef>
              <a:spcAft>
                <a:spcPts val="0"/>
              </a:spcAft>
              <a:buNone/>
            </a:pPr>
            <a:r>
              <a:t/>
            </a:r>
            <a:endParaRPr sz="3521">
              <a:solidFill>
                <a:srgbClr val="202122"/>
              </a:solidFill>
              <a:highlight>
                <a:srgbClr val="FFFFFF"/>
              </a:highlight>
            </a:endParaRPr>
          </a:p>
          <a:p>
            <a:pPr indent="0" lvl="0" marL="457200" rtl="0" algn="l">
              <a:spcBef>
                <a:spcPts val="100"/>
              </a:spcBef>
              <a:spcAft>
                <a:spcPts val="0"/>
              </a:spcAft>
              <a:buNone/>
            </a:pPr>
            <a:r>
              <a:t/>
            </a:r>
            <a:endParaRPr sz="3521">
              <a:solidFill>
                <a:srgbClr val="202122"/>
              </a:solidFill>
              <a:highlight>
                <a:srgbClr val="FFFFFF"/>
              </a:highlight>
            </a:endParaRPr>
          </a:p>
          <a:p>
            <a:pPr indent="0" lvl="0" marL="457200" rtl="0" algn="l">
              <a:spcBef>
                <a:spcPts val="100"/>
              </a:spcBef>
              <a:spcAft>
                <a:spcPts val="0"/>
              </a:spcAft>
              <a:buNone/>
            </a:pPr>
            <a:r>
              <a:t/>
            </a:r>
            <a:endParaRPr sz="3521">
              <a:solidFill>
                <a:srgbClr val="202122"/>
              </a:solidFill>
              <a:highlight>
                <a:srgbClr val="FFFFFF"/>
              </a:highlight>
            </a:endParaRPr>
          </a:p>
          <a:p>
            <a:pPr indent="0" lvl="0" marL="457200" rtl="0" algn="l">
              <a:spcBef>
                <a:spcPts val="1200"/>
              </a:spcBef>
              <a:spcAft>
                <a:spcPts val="0"/>
              </a:spcAft>
              <a:buNone/>
            </a:pPr>
            <a:r>
              <a:t/>
            </a:r>
            <a:endParaRPr sz="950">
              <a:solidFill>
                <a:srgbClr val="202122"/>
              </a:solidFill>
              <a:highlight>
                <a:srgbClr val="FFFFFF"/>
              </a:highlight>
            </a:endParaRPr>
          </a:p>
          <a:p>
            <a:pPr indent="0" lvl="0" marL="0" rtl="0" algn="l">
              <a:spcBef>
                <a:spcPts val="1200"/>
              </a:spcBef>
              <a:spcAft>
                <a:spcPts val="1200"/>
              </a:spcAft>
              <a:buNone/>
            </a:pPr>
            <a:r>
              <a:t/>
            </a:r>
            <a:endParaRPr sz="950">
              <a:solidFill>
                <a:srgbClr val="202122"/>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10000"/>
          </a:bodyPr>
          <a:lstStyle/>
          <a:p>
            <a:pPr indent="-288925" lvl="0" marL="457200" rtl="0" algn="l">
              <a:spcBef>
                <a:spcPts val="0"/>
              </a:spcBef>
              <a:spcAft>
                <a:spcPts val="0"/>
              </a:spcAft>
              <a:buClr>
                <a:srgbClr val="202122"/>
              </a:buClr>
              <a:buSzPts val="950"/>
              <a:buChar char="●"/>
            </a:pPr>
            <a:r>
              <a:rPr lang="en" sz="950">
                <a:solidFill>
                  <a:srgbClr val="202122"/>
                </a:solidFill>
                <a:highlight>
                  <a:srgbClr val="FFFFFF"/>
                </a:highlight>
              </a:rPr>
              <a:t> Osborne, M. J., &amp; Rubinstein, A. (1994). A course in game theory. MIT press.</a:t>
            </a:r>
            <a:endParaRPr sz="950">
              <a:solidFill>
                <a:srgbClr val="202122"/>
              </a:solidFill>
              <a:highlight>
                <a:srgbClr val="FFFFFF"/>
              </a:highlight>
            </a:endParaRPr>
          </a:p>
          <a:p>
            <a:pPr indent="0" lvl="0" marL="457200" rtl="0" algn="l">
              <a:spcBef>
                <a:spcPts val="100"/>
              </a:spcBef>
              <a:spcAft>
                <a:spcPts val="0"/>
              </a:spcAft>
              <a:buNone/>
            </a:pPr>
            <a:r>
              <a:t/>
            </a:r>
            <a:endParaRPr/>
          </a:p>
          <a:p>
            <a:pPr indent="-288925" lvl="0" marL="457200" rtl="0" algn="l">
              <a:spcBef>
                <a:spcPts val="1200"/>
              </a:spcBef>
              <a:spcAft>
                <a:spcPts val="0"/>
              </a:spcAft>
              <a:buClr>
                <a:srgbClr val="202122"/>
              </a:buClr>
              <a:buSzPts val="950"/>
              <a:buChar char="●"/>
            </a:pPr>
            <a:r>
              <a:rPr lang="en" sz="950">
                <a:solidFill>
                  <a:srgbClr val="202122"/>
                </a:solidFill>
                <a:highlight>
                  <a:srgbClr val="FFFFFF"/>
                </a:highlight>
              </a:rPr>
              <a:t> Colman, A. M. (2003). Cooperation, psychological game theory, and limitations of rationality in social interaction. Behavioral and Brain Sciences, 26(02), 139-153.</a:t>
            </a:r>
            <a:endParaRPr sz="950">
              <a:solidFill>
                <a:srgbClr val="202122"/>
              </a:solidFill>
              <a:highlight>
                <a:srgbClr val="FFFFFF"/>
              </a:highlight>
            </a:endParaRPr>
          </a:p>
          <a:p>
            <a:pPr indent="0" lvl="0" marL="914400" rtl="0" algn="l">
              <a:spcBef>
                <a:spcPts val="100"/>
              </a:spcBef>
              <a:spcAft>
                <a:spcPts val="0"/>
              </a:spcAft>
              <a:buNone/>
            </a:pPr>
            <a:r>
              <a:t/>
            </a:r>
            <a:endParaRPr/>
          </a:p>
          <a:p>
            <a:pPr indent="-311150" lvl="0" marL="457200" rtl="0" algn="l">
              <a:spcBef>
                <a:spcPts val="1200"/>
              </a:spcBef>
              <a:spcAft>
                <a:spcPts val="0"/>
              </a:spcAft>
              <a:buSzPts val="1300"/>
              <a:buChar char="●"/>
            </a:pPr>
            <a:r>
              <a:rPr lang="en" sz="950">
                <a:solidFill>
                  <a:srgbClr val="202122"/>
                </a:solidFill>
                <a:highlight>
                  <a:srgbClr val="FFFFFF"/>
                </a:highlight>
              </a:rPr>
              <a:t>Dufwenberg, M., &amp; Kirchsteiger, G. (2004). A theory of sequential reciprocity. Games and economic behavior, 47(2), 268-298.</a:t>
            </a:r>
            <a:endParaRPr sz="950">
              <a:solidFill>
                <a:srgbClr val="202122"/>
              </a:solidFill>
              <a:highlight>
                <a:srgbClr val="FFFFFF"/>
              </a:highlight>
            </a:endParaRPr>
          </a:p>
          <a:p>
            <a:pPr indent="0" lvl="0" marL="457200" rtl="0" algn="l">
              <a:spcBef>
                <a:spcPts val="1200"/>
              </a:spcBef>
              <a:spcAft>
                <a:spcPts val="0"/>
              </a:spcAft>
              <a:buNone/>
            </a:pPr>
            <a:r>
              <a:t/>
            </a:r>
            <a:endParaRPr sz="950">
              <a:solidFill>
                <a:srgbClr val="202122"/>
              </a:solidFill>
              <a:highlight>
                <a:srgbClr val="FFFFFF"/>
              </a:highlight>
            </a:endParaRPr>
          </a:p>
          <a:p>
            <a:pPr indent="-288925" lvl="0" marL="457200" rtl="0" algn="l">
              <a:spcBef>
                <a:spcPts val="1200"/>
              </a:spcBef>
              <a:spcAft>
                <a:spcPts val="0"/>
              </a:spcAft>
              <a:buClr>
                <a:srgbClr val="202122"/>
              </a:buClr>
              <a:buSzPts val="950"/>
              <a:buChar char="●"/>
            </a:pPr>
            <a:r>
              <a:rPr lang="en" sz="950">
                <a:solidFill>
                  <a:srgbClr val="202122"/>
                </a:solidFill>
                <a:highlight>
                  <a:srgbClr val="FFFFFF"/>
                </a:highlight>
              </a:rPr>
              <a:t>Izquierdo, L.R. (2008). Advancing Learning and Evolutionary Game Theory with an Application to Social Dilemmas. Munich Personal RePEc Archive, Paper #8664, pp.199, retrieved from https://mpra.ub.uni-muenchen.de/8664/1/MPRA_paper_8664.pdf</a:t>
            </a:r>
            <a:endParaRPr sz="950">
              <a:solidFill>
                <a:srgbClr val="202122"/>
              </a:solidFill>
              <a:highlight>
                <a:srgbClr val="FFFFFF"/>
              </a:highlight>
            </a:endParaRPr>
          </a:p>
          <a:p>
            <a:pPr indent="0" lvl="0" marL="914400" rtl="0" algn="l">
              <a:spcBef>
                <a:spcPts val="1200"/>
              </a:spcBef>
              <a:spcAft>
                <a:spcPts val="0"/>
              </a:spcAft>
              <a:buNone/>
            </a:pPr>
            <a:r>
              <a:t/>
            </a:r>
            <a:endParaRPr sz="950">
              <a:solidFill>
                <a:srgbClr val="202122"/>
              </a:solidFill>
              <a:highlight>
                <a:srgbClr val="FFFFFF"/>
              </a:highlight>
            </a:endParaRPr>
          </a:p>
          <a:p>
            <a:pPr indent="-288925" lvl="0" marL="457200" rtl="0" algn="l">
              <a:spcBef>
                <a:spcPts val="1200"/>
              </a:spcBef>
              <a:spcAft>
                <a:spcPts val="0"/>
              </a:spcAft>
              <a:buClr>
                <a:srgbClr val="202122"/>
              </a:buClr>
              <a:buSzPts val="950"/>
              <a:buChar char="●"/>
            </a:pPr>
            <a:r>
              <a:rPr lang="en" sz="950">
                <a:solidFill>
                  <a:srgbClr val="202122"/>
                </a:solidFill>
                <a:highlight>
                  <a:srgbClr val="FFFFFF"/>
                </a:highlight>
              </a:rPr>
              <a:t>Sandler, T, and Arce M, Daniel. (2003). Terrorism and Game Theory. vol. 34, issue 3, International Simulation and Gaming Association (ISAGA).	</a:t>
            </a:r>
            <a:endParaRPr sz="950">
              <a:solidFill>
                <a:srgbClr val="202122"/>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25" y="500925"/>
            <a:ext cx="3706500" cy="250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Reproduced Work</a:t>
            </a:r>
            <a:endParaRPr/>
          </a:p>
        </p:txBody>
      </p:sp>
      <p:sp>
        <p:nvSpPr>
          <p:cNvPr id="100" name="Google Shape;100;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u="sng"/>
              <a:t>Behavioral Game Theory</a:t>
            </a:r>
            <a:endParaRPr b="1" u="sng"/>
          </a:p>
          <a:p>
            <a:pPr indent="-311150" lvl="0" marL="457200" rtl="0" algn="l">
              <a:spcBef>
                <a:spcPts val="1200"/>
              </a:spcBef>
              <a:spcAft>
                <a:spcPts val="0"/>
              </a:spcAft>
              <a:buSzPts val="1300"/>
              <a:buChar char="●"/>
            </a:pPr>
            <a:r>
              <a:rPr lang="en"/>
              <a:t>It helps us analyze the strategic behaviour which is affected by interaction between the players using the game theory.</a:t>
            </a:r>
            <a:endParaRPr/>
          </a:p>
          <a:p>
            <a:pPr indent="-311150" lvl="0" marL="457200" rtl="0" algn="l">
              <a:spcBef>
                <a:spcPts val="0"/>
              </a:spcBef>
              <a:spcAft>
                <a:spcPts val="0"/>
              </a:spcAft>
              <a:buSzPts val="1300"/>
              <a:buChar char="●"/>
            </a:pPr>
            <a:r>
              <a:rPr lang="en"/>
              <a:t>In this sub-topic, behaviour of players almost changes every time which is affected by so many factors.</a:t>
            </a:r>
            <a:endParaRPr/>
          </a:p>
          <a:p>
            <a:pPr indent="-311150" lvl="0" marL="457200" rtl="0" algn="l">
              <a:spcBef>
                <a:spcPts val="0"/>
              </a:spcBef>
              <a:spcAft>
                <a:spcPts val="0"/>
              </a:spcAft>
              <a:buSzPts val="1300"/>
              <a:buChar char="●"/>
            </a:pPr>
            <a:r>
              <a:rPr lang="en"/>
              <a:t>Main reason to take the assumption:</a:t>
            </a:r>
            <a:endParaRPr/>
          </a:p>
          <a:p>
            <a:pPr indent="0" lvl="0" marL="457200" rtl="0" algn="l">
              <a:spcBef>
                <a:spcPts val="1200"/>
              </a:spcBef>
              <a:spcAft>
                <a:spcPts val="0"/>
              </a:spcAft>
              <a:buNone/>
            </a:pPr>
            <a:r>
              <a:rPr lang="en"/>
              <a:t>Choices</a:t>
            </a:r>
            <a:r>
              <a:rPr lang="en"/>
              <a:t> of players are not always rational and not always give the optimized result.</a:t>
            </a:r>
            <a:endParaRPr/>
          </a:p>
          <a:p>
            <a:pPr indent="-311150" lvl="0" marL="457200" rtl="0" algn="l">
              <a:spcBef>
                <a:spcPts val="1200"/>
              </a:spcBef>
              <a:spcAft>
                <a:spcPts val="0"/>
              </a:spcAft>
              <a:buSzPts val="1300"/>
              <a:buChar char="●"/>
            </a:pPr>
            <a:r>
              <a:rPr lang="en"/>
              <a:t>The main focus is on using Experimental data and utilizing the laboratory</a:t>
            </a:r>
            <a:endParaRPr/>
          </a:p>
          <a:p>
            <a:pPr indent="0" lvl="0" marL="914400" rtl="0" algn="l">
              <a:spcBef>
                <a:spcPts val="1200"/>
              </a:spcBef>
              <a:spcAft>
                <a:spcPts val="1200"/>
              </a:spcAft>
              <a:buNone/>
            </a:pPr>
            <a:r>
              <a:rPr lang="en"/>
              <a:t>Computational</a:t>
            </a:r>
            <a:r>
              <a:rPr lang="en"/>
              <a:t> way and Theoretical way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b="1" lang="en" u="sng">
                <a:highlight>
                  <a:schemeClr val="lt1"/>
                </a:highlight>
              </a:rPr>
              <a:t>B</a:t>
            </a:r>
            <a:r>
              <a:rPr b="1" lang="en" u="sng">
                <a:highlight>
                  <a:schemeClr val="lt1"/>
                </a:highlight>
              </a:rPr>
              <a:t>usiness strategic model </a:t>
            </a:r>
            <a:endParaRPr b="1" u="sng">
              <a:highlight>
                <a:schemeClr val="lt1"/>
              </a:highlight>
            </a:endParaRPr>
          </a:p>
          <a:p>
            <a:pPr indent="0" lvl="0" marL="0" rtl="0" algn="ctr">
              <a:lnSpc>
                <a:spcPct val="100000"/>
              </a:lnSpc>
              <a:spcBef>
                <a:spcPts val="0"/>
              </a:spcBef>
              <a:spcAft>
                <a:spcPts val="0"/>
              </a:spcAft>
              <a:buNone/>
            </a:pPr>
            <a:r>
              <a:t/>
            </a:r>
            <a:endParaRPr b="1" u="sng">
              <a:highlight>
                <a:schemeClr val="lt1"/>
              </a:highlight>
            </a:endParaRPr>
          </a:p>
          <a:p>
            <a:pPr indent="-311150" lvl="0" marL="457200" rtl="0" algn="l">
              <a:lnSpc>
                <a:spcPct val="100000"/>
              </a:lnSpc>
              <a:spcBef>
                <a:spcPts val="0"/>
              </a:spcBef>
              <a:spcAft>
                <a:spcPts val="0"/>
              </a:spcAft>
              <a:buSzPts val="1300"/>
              <a:buChar char="●"/>
            </a:pPr>
            <a:r>
              <a:rPr lang="en">
                <a:highlight>
                  <a:schemeClr val="lt1"/>
                </a:highlight>
              </a:rPr>
              <a:t>This is a traditional problem setting that continues to throw up exciting new applications in morden times.</a:t>
            </a:r>
            <a:endParaRPr>
              <a:highlight>
                <a:schemeClr val="lt1"/>
              </a:highlight>
            </a:endParaRPr>
          </a:p>
          <a:p>
            <a:pPr indent="0" lvl="0" marL="0" rtl="0" algn="l">
              <a:lnSpc>
                <a:spcPct val="100000"/>
              </a:lnSpc>
              <a:spcBef>
                <a:spcPts val="0"/>
              </a:spcBef>
              <a:spcAft>
                <a:spcPts val="0"/>
              </a:spcAft>
              <a:buNone/>
            </a:pPr>
            <a:r>
              <a:t/>
            </a:r>
            <a:endParaRPr b="1" u="sng">
              <a:highlight>
                <a:schemeClr val="lt1"/>
              </a:highlight>
            </a:endParaRPr>
          </a:p>
          <a:p>
            <a:pPr indent="-323850" lvl="0" marL="457200" rtl="0" algn="l">
              <a:lnSpc>
                <a:spcPct val="100000"/>
              </a:lnSpc>
              <a:spcBef>
                <a:spcPts val="0"/>
              </a:spcBef>
              <a:spcAft>
                <a:spcPts val="0"/>
              </a:spcAft>
              <a:buClr>
                <a:schemeClr val="dk1"/>
              </a:buClr>
              <a:buSzPts val="1500"/>
              <a:buChar char="●"/>
            </a:pPr>
            <a:r>
              <a:rPr lang="en" sz="1250">
                <a:solidFill>
                  <a:schemeClr val="dk1"/>
                </a:solidFill>
                <a:highlight>
                  <a:schemeClr val="lt1"/>
                </a:highlight>
              </a:rPr>
              <a:t>In a strategic setting, game theory is a theoretical framework for conceiving social situations among competing players and producing optimal decision-making of independent and competing actors.</a:t>
            </a:r>
            <a:endParaRPr sz="1500">
              <a:solidFill>
                <a:schemeClr val="dk1"/>
              </a:solidFill>
              <a:highlight>
                <a:schemeClr val="lt1"/>
              </a:highlight>
            </a:endParaRPr>
          </a:p>
          <a:p>
            <a:pPr indent="0" lvl="0" marL="457200" rtl="0" algn="l">
              <a:lnSpc>
                <a:spcPct val="100000"/>
              </a:lnSpc>
              <a:spcBef>
                <a:spcPts val="0"/>
              </a:spcBef>
              <a:spcAft>
                <a:spcPts val="0"/>
              </a:spcAft>
              <a:buNone/>
            </a:pPr>
            <a:r>
              <a:t/>
            </a:r>
            <a:endParaRPr>
              <a:highlight>
                <a:schemeClr val="lt1"/>
              </a:highlight>
            </a:endParaRPr>
          </a:p>
          <a:p>
            <a:pPr indent="-311150" lvl="0" marL="457200" rtl="0" algn="l">
              <a:spcBef>
                <a:spcPts val="0"/>
              </a:spcBef>
              <a:spcAft>
                <a:spcPts val="0"/>
              </a:spcAft>
              <a:buSzPts val="1300"/>
              <a:buChar char="●"/>
            </a:pPr>
            <a:r>
              <a:rPr lang="en"/>
              <a:t>Matching is the process of allocating one set of resources or individuals to another set of resources or individuals. </a:t>
            </a:r>
            <a:endParaRPr/>
          </a:p>
          <a:p>
            <a:pPr indent="0" lvl="0" marL="457200" rtl="0" algn="l">
              <a:spcBef>
                <a:spcPts val="1200"/>
              </a:spcBef>
              <a:spcAft>
                <a:spcPts val="0"/>
              </a:spcAft>
              <a:buNone/>
            </a:pPr>
            <a:r>
              <a:rPr lang="en"/>
              <a:t>  Ex:  Matching Buyers to selling in a market.</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u="sng"/>
              <a:t>Game In Python</a:t>
            </a:r>
            <a:endParaRPr b="1" u="sng"/>
          </a:p>
          <a:p>
            <a:pPr indent="-311150" lvl="0" marL="457200" rtl="0" algn="l">
              <a:spcBef>
                <a:spcPts val="1200"/>
              </a:spcBef>
              <a:spcAft>
                <a:spcPts val="0"/>
              </a:spcAft>
              <a:buSzPts val="1300"/>
              <a:buChar char="●"/>
            </a:pPr>
            <a:r>
              <a:rPr lang="en"/>
              <a:t>We will be taking the case study from the game to analyze the behaviour of players and </a:t>
            </a:r>
            <a:r>
              <a:rPr lang="en"/>
              <a:t>strategy.</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Another case study will be to study the business study model.</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The practical application of concepts like prison dilemma /  move by nature / gift exchange will also be studied by us.</a:t>
            </a:r>
            <a:endParaRPr/>
          </a:p>
          <a:p>
            <a:pPr indent="0" lvl="0" marL="0" rtl="0" algn="l">
              <a:spcBef>
                <a:spcPts val="1200"/>
              </a:spcBef>
              <a:spcAft>
                <a:spcPts val="1200"/>
              </a:spcAft>
              <a:buNone/>
            </a:pPr>
            <a:r>
              <a:t/>
            </a:r>
            <a:endParaRPr b="1" u="sng"/>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