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7" r:id="rId2"/>
    <p:sldId id="256" r:id="rId3"/>
    <p:sldId id="269" r:id="rId4"/>
    <p:sldId id="268" r:id="rId5"/>
    <p:sldId id="270" r:id="rId6"/>
    <p:sldId id="271" r:id="rId7"/>
    <p:sldId id="272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3E3C5-94E1-4F9B-A86D-EB80B390DD5B}" type="datetimeFigureOut">
              <a:rPr lang="es-EC" smtClean="0"/>
              <a:t>7/8/2023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7E0B7-A7B5-42E7-9CFC-5624A55651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09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45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513132"/>
            <a:ext cx="9404723" cy="140053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latin typeface="Bahnschrift SemiBold" panose="020B0502040204020203" pitchFamily="34" charset="0"/>
              </a:rPr>
              <a:t>UNIVERSIDAD DE LAS FUERZAS ARMADAS “ESPE”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40" y="4155701"/>
            <a:ext cx="10840914" cy="3921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ES" sz="1400" b="1" dirty="0"/>
              <a:t>GRUPO 5</a:t>
            </a:r>
            <a:endParaRPr lang="es-ES" sz="1400" dirty="0"/>
          </a:p>
          <a:p>
            <a:pPr rtl="0"/>
            <a:r>
              <a:rPr lang="es-ES" sz="1400" dirty="0"/>
              <a:t>VÁSCONEZ CHRISTIAN</a:t>
            </a:r>
          </a:p>
          <a:p>
            <a:pPr rtl="0"/>
            <a:r>
              <a:rPr lang="es-ES" sz="1400" dirty="0"/>
              <a:t>YUGSI JORGE </a:t>
            </a:r>
          </a:p>
        </p:txBody>
      </p:sp>
      <p:pic>
        <p:nvPicPr>
          <p:cNvPr id="1026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45" y="176524"/>
            <a:ext cx="1851553" cy="167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612" y="272841"/>
            <a:ext cx="1640821" cy="164082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354879" y="2105212"/>
            <a:ext cx="7482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/>
              <a:t>“Aplicativo de Registro de Ventas de Dy Natural”</a:t>
            </a:r>
            <a:endParaRPr lang="en-US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B76B91-217B-BAD8-104F-9ED7BC7BB392}"/>
              </a:ext>
            </a:extLst>
          </p:cNvPr>
          <p:cNvSpPr/>
          <p:nvPr/>
        </p:nvSpPr>
        <p:spPr>
          <a:xfrm>
            <a:off x="2354878" y="2934160"/>
            <a:ext cx="7482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/>
              <a:t>MANUAL DE USUARIO</a:t>
            </a:r>
            <a:endParaRPr lang="en-U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8BF43E-3090-B0E8-6CCA-BC9771FFD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564" y="4099446"/>
            <a:ext cx="4094864" cy="14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42CE-3195-C493-EB67-D65B124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024" y="223101"/>
            <a:ext cx="3789184" cy="627321"/>
          </a:xfrm>
        </p:spPr>
        <p:txBody>
          <a:bodyPr/>
          <a:lstStyle/>
          <a:p>
            <a:r>
              <a:rPr lang="es-E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INICIO DE SESIÓN </a:t>
            </a:r>
            <a:endParaRPr lang="es-EC" sz="32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F69D22-BE8A-5DF9-5EB6-BBA4D803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20" y="1249638"/>
            <a:ext cx="5475592" cy="413252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641EE84-F7C4-501A-81D1-CE017B178D1A}"/>
              </a:ext>
            </a:extLst>
          </p:cNvPr>
          <p:cNvSpPr txBox="1"/>
          <p:nvPr/>
        </p:nvSpPr>
        <p:spPr>
          <a:xfrm>
            <a:off x="6560288" y="1249638"/>
            <a:ext cx="47605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Para poder ingresar a la ventana con registro de ventas, se necesita ingresar el usuario y clave correspondidos.</a:t>
            </a:r>
          </a:p>
          <a:p>
            <a:endParaRPr lang="es-ES" sz="1400" dirty="0"/>
          </a:p>
          <a:p>
            <a:pPr algn="just"/>
            <a:r>
              <a:rPr lang="es-ES" sz="1400" dirty="0"/>
              <a:t>En caso de </a:t>
            </a:r>
            <a:r>
              <a:rPr lang="es-ES" sz="1400" b="1" i="1" dirty="0"/>
              <a:t>ingresar como administrador </a:t>
            </a:r>
            <a:r>
              <a:rPr lang="es-ES" sz="1400" dirty="0"/>
              <a:t>las credenciales son las siguientes:</a:t>
            </a:r>
          </a:p>
          <a:p>
            <a:endParaRPr lang="es-ES" sz="1400" dirty="0"/>
          </a:p>
          <a:p>
            <a:r>
              <a:rPr lang="es-ES" sz="1400" b="1" dirty="0"/>
              <a:t>Usuario: </a:t>
            </a:r>
            <a:r>
              <a:rPr lang="es-ES" sz="1400" dirty="0"/>
              <a:t>1711289890AD</a:t>
            </a:r>
          </a:p>
          <a:p>
            <a:r>
              <a:rPr lang="es-ES" sz="1400" b="1" dirty="0"/>
              <a:t>Clave: </a:t>
            </a:r>
            <a:r>
              <a:rPr lang="es-ES" sz="1400" dirty="0"/>
              <a:t>AD1234</a:t>
            </a:r>
          </a:p>
          <a:p>
            <a:endParaRPr lang="es-ES" sz="1400" dirty="0"/>
          </a:p>
          <a:p>
            <a:r>
              <a:rPr lang="es-ES" sz="1400" dirty="0"/>
              <a:t>En caso de </a:t>
            </a:r>
            <a:r>
              <a:rPr lang="es-ES" sz="1400" b="1" i="1" dirty="0"/>
              <a:t>ingresar como empleado </a:t>
            </a:r>
            <a:r>
              <a:rPr lang="es-ES" sz="1400" dirty="0"/>
              <a:t>las credenciales son las siguientes:</a:t>
            </a:r>
          </a:p>
          <a:p>
            <a:endParaRPr lang="es-ES" sz="1400" dirty="0"/>
          </a:p>
          <a:p>
            <a:r>
              <a:rPr lang="es-ES" sz="1400" b="1" dirty="0"/>
              <a:t>Usuario: </a:t>
            </a:r>
            <a:r>
              <a:rPr lang="es-ES" sz="1400" dirty="0"/>
              <a:t>1726385287EM</a:t>
            </a:r>
          </a:p>
          <a:p>
            <a:r>
              <a:rPr lang="es-ES" sz="1400" b="1" dirty="0"/>
              <a:t>Clave: </a:t>
            </a:r>
            <a:r>
              <a:rPr lang="es-ES" sz="1400" dirty="0"/>
              <a:t>EM1234</a:t>
            </a:r>
            <a:endParaRPr lang="es-EC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0C65BB-CAC0-34ED-0188-96234B978C85}"/>
              </a:ext>
            </a:extLst>
          </p:cNvPr>
          <p:cNvSpPr txBox="1"/>
          <p:nvPr/>
        </p:nvSpPr>
        <p:spPr>
          <a:xfrm>
            <a:off x="6560288" y="4622654"/>
            <a:ext cx="4760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Al momento de digitar las credenciales correspondidas se deberá presionar el botón </a:t>
            </a:r>
            <a:r>
              <a:rPr lang="es-ES" sz="1400" dirty="0">
                <a:solidFill>
                  <a:srgbClr val="FFFF00"/>
                </a:solidFill>
              </a:rPr>
              <a:t>“Aceptar” </a:t>
            </a:r>
            <a:r>
              <a:rPr lang="es-ES" sz="1400" dirty="0"/>
              <a:t>para ingresar al registro de ventas.</a:t>
            </a:r>
            <a:endParaRPr lang="es-EC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A3DD1F-556C-136A-1C8F-025A3C064A18}"/>
              </a:ext>
            </a:extLst>
          </p:cNvPr>
          <p:cNvSpPr txBox="1"/>
          <p:nvPr/>
        </p:nvSpPr>
        <p:spPr>
          <a:xfrm>
            <a:off x="864363" y="5670305"/>
            <a:ext cx="4760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En caso de una mala digitación de credenciales, el botón </a:t>
            </a:r>
            <a:r>
              <a:rPr lang="es-ES" sz="1400" dirty="0">
                <a:solidFill>
                  <a:srgbClr val="FF0000"/>
                </a:solidFill>
              </a:rPr>
              <a:t>“Cancelar” </a:t>
            </a:r>
            <a:r>
              <a:rPr lang="es-ES" sz="1400" dirty="0"/>
              <a:t>permite borrar todo la información ingresada en los campos “Usuario” y “Clave” y poder ingresar la correcta información.</a:t>
            </a:r>
            <a:endParaRPr lang="es-EC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2D3390-38F7-F546-45FF-B4056589A616}"/>
              </a:ext>
            </a:extLst>
          </p:cNvPr>
          <p:cNvSpPr txBox="1"/>
          <p:nvPr/>
        </p:nvSpPr>
        <p:spPr>
          <a:xfrm>
            <a:off x="6560288" y="5516416"/>
            <a:ext cx="476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El botón </a:t>
            </a:r>
            <a:r>
              <a:rPr lang="es-ES" sz="1400" dirty="0">
                <a:solidFill>
                  <a:srgbClr val="92D050"/>
                </a:solidFill>
              </a:rPr>
              <a:t>“Salir” </a:t>
            </a:r>
            <a:r>
              <a:rPr lang="es-ES" sz="1400" dirty="0"/>
              <a:t>permite cerrar el aplicativo.</a:t>
            </a:r>
            <a:endParaRPr lang="es-EC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5DBDB8-269C-E1FE-237C-A259B437E388}"/>
              </a:ext>
            </a:extLst>
          </p:cNvPr>
          <p:cNvSpPr txBox="1"/>
          <p:nvPr/>
        </p:nvSpPr>
        <p:spPr>
          <a:xfrm>
            <a:off x="6560288" y="5930018"/>
            <a:ext cx="4760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Nota: </a:t>
            </a:r>
            <a:r>
              <a:rPr lang="es-ES" sz="1400" dirty="0"/>
              <a:t>En caso de ingresar con credenciales incorrectas se mostrará un cuadro de diálogo de error.</a:t>
            </a:r>
            <a:endParaRPr lang="es-EC" sz="14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2851482-3D52-C749-8008-499A53AF5D25}"/>
              </a:ext>
            </a:extLst>
          </p:cNvPr>
          <p:cNvSpPr/>
          <p:nvPr/>
        </p:nvSpPr>
        <p:spPr>
          <a:xfrm>
            <a:off x="2806995" y="4848447"/>
            <a:ext cx="956931" cy="287079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FEF778A-56D8-DC3D-17CF-AF5FC700C35E}"/>
              </a:ext>
            </a:extLst>
          </p:cNvPr>
          <p:cNvSpPr/>
          <p:nvPr/>
        </p:nvSpPr>
        <p:spPr>
          <a:xfrm>
            <a:off x="988828" y="4848447"/>
            <a:ext cx="808074" cy="287079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EAF231F-DD06-0E0E-B2B7-71C41D115C7A}"/>
              </a:ext>
            </a:extLst>
          </p:cNvPr>
          <p:cNvSpPr/>
          <p:nvPr/>
        </p:nvSpPr>
        <p:spPr>
          <a:xfrm>
            <a:off x="4848447" y="4848447"/>
            <a:ext cx="627320" cy="287079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508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42CE-3195-C493-EB67-D65B124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024" y="223101"/>
            <a:ext cx="3789184" cy="627321"/>
          </a:xfrm>
        </p:spPr>
        <p:txBody>
          <a:bodyPr/>
          <a:lstStyle/>
          <a:p>
            <a:r>
              <a:rPr lang="es-E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INICIO DE SESIÓN </a:t>
            </a:r>
            <a:endParaRPr lang="es-EC" sz="32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41EE84-F7C4-501A-81D1-CE017B178D1A}"/>
              </a:ext>
            </a:extLst>
          </p:cNvPr>
          <p:cNvSpPr txBox="1"/>
          <p:nvPr/>
        </p:nvSpPr>
        <p:spPr>
          <a:xfrm>
            <a:off x="2227527" y="5655968"/>
            <a:ext cx="7830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Al momento de ingresar correctamente el inicio de sesión aparecerá un cuadro de diálogo de bienvenida al registro de ventas, se deberá presionar el “OK” para continuar”.</a:t>
            </a:r>
          </a:p>
          <a:p>
            <a:endParaRPr lang="es-ES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B9AFE9-EBF5-2CDF-E679-7299B324B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27" y="1216587"/>
            <a:ext cx="7736946" cy="4052686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38B7FE94-D426-CD62-95D1-29BC992769D9}"/>
              </a:ext>
            </a:extLst>
          </p:cNvPr>
          <p:cNvSpPr/>
          <p:nvPr/>
        </p:nvSpPr>
        <p:spPr>
          <a:xfrm>
            <a:off x="5390707" y="3429000"/>
            <a:ext cx="457200" cy="37214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558DDFC-F4CD-E0E0-9C13-0706326EF693}"/>
              </a:ext>
            </a:extLst>
          </p:cNvPr>
          <p:cNvCxnSpPr>
            <a:endCxn id="13" idx="6"/>
          </p:cNvCxnSpPr>
          <p:nvPr/>
        </p:nvCxnSpPr>
        <p:spPr>
          <a:xfrm flipH="1">
            <a:off x="5847907" y="3173819"/>
            <a:ext cx="1212112" cy="441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9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42CE-3195-C493-EB67-D65B124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941" y="622004"/>
            <a:ext cx="6815781" cy="627321"/>
          </a:xfrm>
        </p:spPr>
        <p:txBody>
          <a:bodyPr/>
          <a:lstStyle/>
          <a:p>
            <a:r>
              <a:rPr lang="es-E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VENTANA DE REGISTRO DE VENTAS</a:t>
            </a:r>
            <a:endParaRPr lang="es-EC" sz="32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41EE84-F7C4-501A-81D1-CE017B178D1A}"/>
              </a:ext>
            </a:extLst>
          </p:cNvPr>
          <p:cNvSpPr txBox="1"/>
          <p:nvPr/>
        </p:nvSpPr>
        <p:spPr>
          <a:xfrm>
            <a:off x="9156069" y="1414069"/>
            <a:ext cx="2433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Una vez ya iniciada la sesión se podrá encontrar la interfaz de la ventana de registro de venta, la cual contiene un formulario para registrar las ventas y además, una tabla donde se mostrara el registro correspondiente.</a:t>
            </a:r>
            <a:endParaRPr lang="es-EC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A3DD1F-556C-136A-1C8F-025A3C064A18}"/>
              </a:ext>
            </a:extLst>
          </p:cNvPr>
          <p:cNvSpPr txBox="1"/>
          <p:nvPr/>
        </p:nvSpPr>
        <p:spPr>
          <a:xfrm>
            <a:off x="1181897" y="5958460"/>
            <a:ext cx="670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La </a:t>
            </a:r>
            <a:r>
              <a:rPr lang="es-ES" sz="1400" dirty="0">
                <a:solidFill>
                  <a:srgbClr val="92D050"/>
                </a:solidFill>
              </a:rPr>
              <a:t>fecha de registro </a:t>
            </a:r>
            <a:r>
              <a:rPr lang="es-ES" sz="1400" dirty="0"/>
              <a:t>será estática de acuerdo a la fecha que tenga el computador que se utilice.</a:t>
            </a:r>
            <a:endParaRPr lang="es-EC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971DC0-3D5A-E8CA-FD76-11BDA73E2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6" y="1414069"/>
            <a:ext cx="8431620" cy="4379647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0FABE27-FDEC-37F8-6B6A-AEC76FD9FC7B}"/>
              </a:ext>
            </a:extLst>
          </p:cNvPr>
          <p:cNvCxnSpPr>
            <a:cxnSpLocks/>
          </p:cNvCxnSpPr>
          <p:nvPr/>
        </p:nvCxnSpPr>
        <p:spPr>
          <a:xfrm>
            <a:off x="602514" y="2224759"/>
            <a:ext cx="205560" cy="454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7A2C6C2-4862-5FE8-FCD7-30027AA7FE91}"/>
              </a:ext>
            </a:extLst>
          </p:cNvPr>
          <p:cNvSpPr txBox="1"/>
          <p:nvPr/>
        </p:nvSpPr>
        <p:spPr>
          <a:xfrm>
            <a:off x="9156068" y="3782628"/>
            <a:ext cx="2433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Tiene distintos botones como:</a:t>
            </a:r>
          </a:p>
          <a:p>
            <a:pPr algn="just"/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Agregar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Limpiar Campos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Actualizar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Borrar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Salir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Generar Reporte</a:t>
            </a: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159590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42CE-3195-C493-EB67-D65B124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67" y="568842"/>
            <a:ext cx="6815781" cy="627321"/>
          </a:xfrm>
        </p:spPr>
        <p:txBody>
          <a:bodyPr/>
          <a:lstStyle/>
          <a:p>
            <a:r>
              <a:rPr lang="es-E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VENTANA DE REGISTRO DE VENTAS</a:t>
            </a:r>
            <a:endParaRPr lang="es-EC" sz="32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41EE84-F7C4-501A-81D1-CE017B178D1A}"/>
              </a:ext>
            </a:extLst>
          </p:cNvPr>
          <p:cNvSpPr txBox="1"/>
          <p:nvPr/>
        </p:nvSpPr>
        <p:spPr>
          <a:xfrm>
            <a:off x="879167" y="4853760"/>
            <a:ext cx="48624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400" dirty="0"/>
              <a:t>Para el registro se tiene que seleccionar y llenar todos los campos solicitados, los cuales son: </a:t>
            </a:r>
          </a:p>
          <a:p>
            <a:pPr algn="just"/>
            <a:endParaRPr lang="es-EC" sz="1400" dirty="0"/>
          </a:p>
          <a:p>
            <a:pPr algn="just"/>
            <a:r>
              <a:rPr lang="es-EC" sz="1400" b="1" dirty="0"/>
              <a:t>Producto y servicio: </a:t>
            </a:r>
            <a:r>
              <a:rPr lang="es-EC" sz="1400" dirty="0"/>
              <a:t>Se debe seleccionar el producto a registrar</a:t>
            </a:r>
          </a:p>
          <a:p>
            <a:pPr algn="just"/>
            <a:r>
              <a:rPr lang="es-EC" sz="1400" b="1" dirty="0"/>
              <a:t>Precio de venta: </a:t>
            </a:r>
            <a:r>
              <a:rPr lang="es-EC" sz="1400" dirty="0"/>
              <a:t>Aparecerá automáticamente al seleccionar el producto.</a:t>
            </a:r>
            <a:br>
              <a:rPr lang="es-EC" sz="1400" dirty="0"/>
            </a:br>
            <a:r>
              <a:rPr lang="es-EC" sz="1400" b="1" dirty="0"/>
              <a:t>Cantidad: </a:t>
            </a:r>
            <a:r>
              <a:rPr lang="es-EC" sz="1400" dirty="0"/>
              <a:t>Se deberá ingresar solo valores enteros</a:t>
            </a:r>
            <a:endParaRPr lang="es-EC" sz="1200" dirty="0"/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971DC0-3D5A-E8CA-FD76-11BDA73E2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222" r="54424" b="6252"/>
          <a:stretch/>
        </p:blipFill>
        <p:spPr>
          <a:xfrm>
            <a:off x="1623239" y="1389680"/>
            <a:ext cx="3274455" cy="32705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1D09E4-FFC4-4DBC-B10D-772A69143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" t="5633" r="340" b="6375"/>
          <a:stretch/>
        </p:blipFill>
        <p:spPr>
          <a:xfrm>
            <a:off x="7215962" y="1353216"/>
            <a:ext cx="3352799" cy="33070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4322ACB-48B5-D4E0-365E-D06F5E8B492E}"/>
              </a:ext>
            </a:extLst>
          </p:cNvPr>
          <p:cNvSpPr txBox="1"/>
          <p:nvPr/>
        </p:nvSpPr>
        <p:spPr>
          <a:xfrm>
            <a:off x="6450420" y="4862618"/>
            <a:ext cx="48624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400" dirty="0"/>
              <a:t>Una vez ya seleccionado el producto o el servicio, aparece automáticamente el precio de venta del producto seleccionado y se deberá llenar la cantidad, luego se debe presionar el botón </a:t>
            </a:r>
            <a:r>
              <a:rPr lang="es-EC" sz="1400" dirty="0">
                <a:solidFill>
                  <a:srgbClr val="92D050"/>
                </a:solidFill>
              </a:rPr>
              <a:t>“Agregar” </a:t>
            </a:r>
            <a:r>
              <a:rPr lang="es-EC" sz="1400" dirty="0"/>
              <a:t>para registrar la venta.</a:t>
            </a:r>
          </a:p>
          <a:p>
            <a:pPr algn="just"/>
            <a:endParaRPr lang="es-EC" sz="1400" dirty="0"/>
          </a:p>
          <a:p>
            <a:pPr algn="just"/>
            <a:r>
              <a:rPr lang="es-EC" sz="1400" dirty="0"/>
              <a:t>Para eliminar la información ingresada se deberá presionar en el botón </a:t>
            </a:r>
            <a:r>
              <a:rPr lang="es-EC" sz="1400" dirty="0">
                <a:solidFill>
                  <a:srgbClr val="FFFF00"/>
                </a:solidFill>
              </a:rPr>
              <a:t>“Limpiar los campos”</a:t>
            </a:r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F7ED1A2-795C-CF0E-1519-7B7E2F8A9CFF}"/>
              </a:ext>
            </a:extLst>
          </p:cNvPr>
          <p:cNvCxnSpPr>
            <a:cxnSpLocks/>
          </p:cNvCxnSpPr>
          <p:nvPr/>
        </p:nvCxnSpPr>
        <p:spPr>
          <a:xfrm>
            <a:off x="7215962" y="3848986"/>
            <a:ext cx="351186" cy="340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9A414DC-7C5A-17DB-E7D7-121580CAE020}"/>
              </a:ext>
            </a:extLst>
          </p:cNvPr>
          <p:cNvCxnSpPr/>
          <p:nvPr/>
        </p:nvCxnSpPr>
        <p:spPr>
          <a:xfrm flipH="1">
            <a:off x="10366744" y="3848986"/>
            <a:ext cx="340242" cy="340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9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42CE-3195-C493-EB67-D65B124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67" y="389200"/>
            <a:ext cx="6815781" cy="627321"/>
          </a:xfrm>
        </p:spPr>
        <p:txBody>
          <a:bodyPr/>
          <a:lstStyle/>
          <a:p>
            <a:r>
              <a:rPr lang="es-E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VENTANA DE REGISTRO DE VENTAS</a:t>
            </a:r>
            <a:endParaRPr lang="es-EC" sz="32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41EE84-F7C4-501A-81D1-CE017B178D1A}"/>
              </a:ext>
            </a:extLst>
          </p:cNvPr>
          <p:cNvSpPr txBox="1"/>
          <p:nvPr/>
        </p:nvSpPr>
        <p:spPr>
          <a:xfrm>
            <a:off x="879166" y="4687094"/>
            <a:ext cx="48624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400" dirty="0"/>
              <a:t>Para el registro se tiene que seleccionar y llenar todos los campos solicitados, los cuales son: </a:t>
            </a:r>
          </a:p>
          <a:p>
            <a:pPr algn="just"/>
            <a:endParaRPr lang="es-EC" sz="1400" dirty="0"/>
          </a:p>
          <a:p>
            <a:pPr algn="just"/>
            <a:r>
              <a:rPr lang="es-EC" sz="1400" b="1" dirty="0"/>
              <a:t>Producto y servicio: </a:t>
            </a:r>
            <a:r>
              <a:rPr lang="es-EC" sz="1400" dirty="0"/>
              <a:t>Se debe seleccionar el producto a registrar</a:t>
            </a:r>
          </a:p>
          <a:p>
            <a:pPr algn="just"/>
            <a:r>
              <a:rPr lang="es-EC" sz="1400" b="1" dirty="0"/>
              <a:t>Precio de venta: </a:t>
            </a:r>
            <a:r>
              <a:rPr lang="es-EC" sz="1400" dirty="0"/>
              <a:t>Aparecerá automáticamente al seleccionar el producto.</a:t>
            </a:r>
            <a:br>
              <a:rPr lang="es-EC" sz="1400" dirty="0"/>
            </a:br>
            <a:r>
              <a:rPr lang="es-EC" sz="1400" b="1" dirty="0"/>
              <a:t>Cantidad: </a:t>
            </a:r>
            <a:r>
              <a:rPr lang="es-EC" sz="1400" dirty="0"/>
              <a:t>Se deberá ingresar solo valores enteros</a:t>
            </a:r>
            <a:endParaRPr lang="es-EC" sz="1200" dirty="0"/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971DC0-3D5A-E8CA-FD76-11BDA73E2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222" r="54424" b="6252"/>
          <a:stretch/>
        </p:blipFill>
        <p:spPr>
          <a:xfrm>
            <a:off x="1623239" y="1198294"/>
            <a:ext cx="3274455" cy="32705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1D09E4-FFC4-4DBC-B10D-772A69143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" t="5633" r="340" b="6375"/>
          <a:stretch/>
        </p:blipFill>
        <p:spPr>
          <a:xfrm>
            <a:off x="7215962" y="1198294"/>
            <a:ext cx="3352799" cy="33070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4322ACB-48B5-D4E0-365E-D06F5E8B492E}"/>
              </a:ext>
            </a:extLst>
          </p:cNvPr>
          <p:cNvSpPr txBox="1"/>
          <p:nvPr/>
        </p:nvSpPr>
        <p:spPr>
          <a:xfrm>
            <a:off x="6450420" y="4687094"/>
            <a:ext cx="48624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400" dirty="0"/>
              <a:t>Una vez ya seleccionado el producto o el servicio, aparece automáticamente el precio de venta del producto seleccionado y se deberá llenar la cantidad, luego se debe presionar el botón </a:t>
            </a:r>
            <a:r>
              <a:rPr lang="es-EC" sz="1400" dirty="0">
                <a:solidFill>
                  <a:srgbClr val="92D050"/>
                </a:solidFill>
              </a:rPr>
              <a:t>“Agregar” </a:t>
            </a:r>
            <a:r>
              <a:rPr lang="es-EC" sz="1400" dirty="0"/>
              <a:t>para registrar la venta.</a:t>
            </a:r>
          </a:p>
          <a:p>
            <a:pPr algn="just"/>
            <a:endParaRPr lang="es-EC" sz="1400" dirty="0"/>
          </a:p>
          <a:p>
            <a:pPr algn="just"/>
            <a:r>
              <a:rPr lang="es-EC" sz="1400" dirty="0"/>
              <a:t>Para eliminar la información ingresada se deberá presionar en el botón </a:t>
            </a:r>
            <a:r>
              <a:rPr lang="es-EC" sz="1400" dirty="0">
                <a:solidFill>
                  <a:srgbClr val="FFFF00"/>
                </a:solidFill>
              </a:rPr>
              <a:t>“Limpiar los campos”</a:t>
            </a:r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F7ED1A2-795C-CF0E-1519-7B7E2F8A9CFF}"/>
              </a:ext>
            </a:extLst>
          </p:cNvPr>
          <p:cNvCxnSpPr>
            <a:cxnSpLocks/>
          </p:cNvCxnSpPr>
          <p:nvPr/>
        </p:nvCxnSpPr>
        <p:spPr>
          <a:xfrm>
            <a:off x="7215962" y="3678865"/>
            <a:ext cx="351186" cy="340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9A414DC-7C5A-17DB-E7D7-121580CAE020}"/>
              </a:ext>
            </a:extLst>
          </p:cNvPr>
          <p:cNvCxnSpPr/>
          <p:nvPr/>
        </p:nvCxnSpPr>
        <p:spPr>
          <a:xfrm flipH="1">
            <a:off x="10398640" y="3678865"/>
            <a:ext cx="340242" cy="340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8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42CE-3195-C493-EB67-D65B124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67" y="389200"/>
            <a:ext cx="6815781" cy="627321"/>
          </a:xfrm>
        </p:spPr>
        <p:txBody>
          <a:bodyPr/>
          <a:lstStyle/>
          <a:p>
            <a:r>
              <a:rPr lang="es-E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VENTANA DE REGISTRO DE VENTAS</a:t>
            </a:r>
            <a:endParaRPr lang="es-EC" sz="32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41EE84-F7C4-501A-81D1-CE017B178D1A}"/>
              </a:ext>
            </a:extLst>
          </p:cNvPr>
          <p:cNvSpPr txBox="1"/>
          <p:nvPr/>
        </p:nvSpPr>
        <p:spPr>
          <a:xfrm>
            <a:off x="6347740" y="2221682"/>
            <a:ext cx="48624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400" dirty="0"/>
              <a:t>Ya en la tabla de  registro de ventas tenemos dos botones para corregir la cantidad digitado mal o no borrar un registro no deseado.</a:t>
            </a:r>
          </a:p>
          <a:p>
            <a:pPr algn="just"/>
            <a:endParaRPr lang="es-EC" sz="1400" dirty="0"/>
          </a:p>
          <a:p>
            <a:pPr algn="just"/>
            <a:r>
              <a:rPr lang="es-EC" sz="1400" b="1" dirty="0"/>
              <a:t>Actualizar: </a:t>
            </a:r>
            <a:r>
              <a:rPr lang="es-EC" sz="1400" dirty="0"/>
              <a:t>Se debe seleccionar el producto, luego se escribirá la cantidad correcta y se presionará el botón </a:t>
            </a:r>
            <a:r>
              <a:rPr lang="es-EC" sz="1400" dirty="0">
                <a:solidFill>
                  <a:srgbClr val="FFFF00"/>
                </a:solidFill>
              </a:rPr>
              <a:t>“Actualizar”.</a:t>
            </a:r>
          </a:p>
          <a:p>
            <a:pPr algn="just"/>
            <a:endParaRPr lang="es-EC" sz="1400" b="1" dirty="0"/>
          </a:p>
          <a:p>
            <a:pPr algn="just"/>
            <a:r>
              <a:rPr lang="es-EC" sz="1400" b="1" dirty="0"/>
              <a:t>Borrar: </a:t>
            </a:r>
            <a:r>
              <a:rPr lang="es-EC" sz="1400" dirty="0"/>
              <a:t>Se deberá seleccionar el producto y presionar el botón </a:t>
            </a:r>
            <a:r>
              <a:rPr lang="es-EC" sz="1400" dirty="0">
                <a:solidFill>
                  <a:srgbClr val="92D050"/>
                </a:solidFill>
              </a:rPr>
              <a:t>“Eliminar”.</a:t>
            </a:r>
          </a:p>
          <a:p>
            <a:pPr algn="just"/>
            <a:endParaRPr lang="es-EC" sz="1400" dirty="0">
              <a:solidFill>
                <a:srgbClr val="92D050"/>
              </a:solidFill>
            </a:endParaRPr>
          </a:p>
          <a:p>
            <a:pPr algn="just"/>
            <a:endParaRPr lang="es-EC" sz="1200" dirty="0">
              <a:solidFill>
                <a:srgbClr val="92D050"/>
              </a:solidFill>
            </a:endParaRPr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D7FB584-8321-5CB8-3091-616F646B2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4" y="1206020"/>
            <a:ext cx="5419725" cy="4924425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6C05D4A-1031-2880-DB68-AA8C1095A2AB}"/>
              </a:ext>
            </a:extLst>
          </p:cNvPr>
          <p:cNvCxnSpPr/>
          <p:nvPr/>
        </p:nvCxnSpPr>
        <p:spPr>
          <a:xfrm flipH="1">
            <a:off x="4635795" y="4316819"/>
            <a:ext cx="606056" cy="435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79FAFE6-05CC-BC6A-88A0-8089DA3948B4}"/>
              </a:ext>
            </a:extLst>
          </p:cNvPr>
          <p:cNvCxnSpPr>
            <a:cxnSpLocks/>
          </p:cNvCxnSpPr>
          <p:nvPr/>
        </p:nvCxnSpPr>
        <p:spPr>
          <a:xfrm flipH="1">
            <a:off x="3689498" y="5305647"/>
            <a:ext cx="946297" cy="159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88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42CE-3195-C493-EB67-D65B124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67" y="389200"/>
            <a:ext cx="6815781" cy="627321"/>
          </a:xfrm>
        </p:spPr>
        <p:txBody>
          <a:bodyPr/>
          <a:lstStyle/>
          <a:p>
            <a:r>
              <a:rPr lang="es-E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REPORTE DE VENTAS</a:t>
            </a:r>
            <a:endParaRPr lang="es-EC" sz="32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41EE84-F7C4-501A-81D1-CE017B178D1A}"/>
              </a:ext>
            </a:extLst>
          </p:cNvPr>
          <p:cNvSpPr txBox="1"/>
          <p:nvPr/>
        </p:nvSpPr>
        <p:spPr>
          <a:xfrm>
            <a:off x="6347740" y="2221682"/>
            <a:ext cx="48624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600" dirty="0"/>
              <a:t>Para obtener el reporte de ventas cuando se desee, se deberá presionar en el botón de </a:t>
            </a:r>
            <a:r>
              <a:rPr lang="es-EC" sz="1600" dirty="0">
                <a:solidFill>
                  <a:srgbClr val="FFFF00"/>
                </a:solidFill>
              </a:rPr>
              <a:t>“Generar reporte” </a:t>
            </a:r>
            <a:r>
              <a:rPr lang="es-EC" sz="1600" dirty="0"/>
              <a:t>este se guarda en documentos dentro del disco duro.</a:t>
            </a:r>
          </a:p>
          <a:p>
            <a:pPr algn="just"/>
            <a:endParaRPr lang="es-EC" sz="1600" dirty="0"/>
          </a:p>
          <a:p>
            <a:pPr algn="just"/>
            <a:r>
              <a:rPr lang="es-EC" sz="1600" dirty="0"/>
              <a:t>Finalizado el uso de aplicativo se podrá presionar el botón </a:t>
            </a:r>
            <a:r>
              <a:rPr lang="es-EC" sz="1600" dirty="0">
                <a:solidFill>
                  <a:schemeClr val="accent1"/>
                </a:solidFill>
              </a:rPr>
              <a:t>“Salir” </a:t>
            </a:r>
            <a:r>
              <a:rPr lang="es-EC" sz="1600" dirty="0"/>
              <a:t>para finalizar todas las tareas de aplicativo.</a:t>
            </a:r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D7FB584-8321-5CB8-3091-616F646B2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4" y="1206020"/>
            <a:ext cx="5419725" cy="4924425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061D1DD-AFAA-BF99-6F0C-2706BD9FDA2A}"/>
              </a:ext>
            </a:extLst>
          </p:cNvPr>
          <p:cNvSpPr/>
          <p:nvPr/>
        </p:nvSpPr>
        <p:spPr>
          <a:xfrm>
            <a:off x="4316819" y="5624623"/>
            <a:ext cx="1435395" cy="69532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E236903-C9D7-D845-BC8D-BC18D16500BD}"/>
              </a:ext>
            </a:extLst>
          </p:cNvPr>
          <p:cNvSpPr/>
          <p:nvPr/>
        </p:nvSpPr>
        <p:spPr>
          <a:xfrm>
            <a:off x="3476847" y="5784112"/>
            <a:ext cx="754911" cy="34633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550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42CE-3195-C493-EB67-D65B124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67" y="389200"/>
            <a:ext cx="6815781" cy="627321"/>
          </a:xfrm>
        </p:spPr>
        <p:txBody>
          <a:bodyPr/>
          <a:lstStyle/>
          <a:p>
            <a:r>
              <a:rPr lang="es-E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REPORTE DE VENTAS</a:t>
            </a:r>
            <a:endParaRPr lang="es-EC" sz="32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41EE84-F7C4-501A-81D1-CE017B178D1A}"/>
              </a:ext>
            </a:extLst>
          </p:cNvPr>
          <p:cNvSpPr txBox="1"/>
          <p:nvPr/>
        </p:nvSpPr>
        <p:spPr>
          <a:xfrm>
            <a:off x="1912892" y="1414559"/>
            <a:ext cx="8366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600" dirty="0"/>
              <a:t>Una vez generado el reporte de ventas, el mismo se obtiene en formato </a:t>
            </a:r>
            <a:r>
              <a:rPr lang="es-EC" sz="1600" dirty="0" err="1"/>
              <a:t>pdf</a:t>
            </a:r>
            <a:r>
              <a:rPr lang="es-EC" sz="1600" dirty="0"/>
              <a:t>, listo para ser usado acorde a las necesidades del usuario.</a:t>
            </a:r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4E3CD2-4C6A-D884-1745-9EF2D5EE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21" y="2298976"/>
            <a:ext cx="9043153" cy="42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41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657</Words>
  <Application>Microsoft Office PowerPoint</Application>
  <PresentationFormat>Panorámica</PresentationFormat>
  <Paragraphs>71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Bahnschrift SemiBold</vt:lpstr>
      <vt:lpstr>Calibri</vt:lpstr>
      <vt:lpstr>Century Gothic</vt:lpstr>
      <vt:lpstr>Wingdings 3</vt:lpstr>
      <vt:lpstr>Ion</vt:lpstr>
      <vt:lpstr>UNIVERSIDAD DE LAS FUERZAS ARMADAS “ESPE” </vt:lpstr>
      <vt:lpstr>INICIO DE SESIÓN </vt:lpstr>
      <vt:lpstr>INICIO DE SESIÓN </vt:lpstr>
      <vt:lpstr>VENTANA DE REGISTRO DE VENTAS</vt:lpstr>
      <vt:lpstr>VENTANA DE REGISTRO DE VENTAS</vt:lpstr>
      <vt:lpstr>VENTANA DE REGISTRO DE VENTAS</vt:lpstr>
      <vt:lpstr>VENTANA DE REGISTRO DE VENTAS</vt:lpstr>
      <vt:lpstr>REPORTE DE VENTAS</vt:lpstr>
      <vt:lpstr>REPORTE DE VENTAS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LAS FUERZAS ARMADAS “ESPE” </dc:title>
  <dc:creator>christian vasconez</dc:creator>
  <cp:lastModifiedBy>christian vasconez</cp:lastModifiedBy>
  <cp:revision>1</cp:revision>
  <dcterms:created xsi:type="dcterms:W3CDTF">2023-08-07T12:21:58Z</dcterms:created>
  <dcterms:modified xsi:type="dcterms:W3CDTF">2023-08-07T14:08:49Z</dcterms:modified>
</cp:coreProperties>
</file>