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409" r:id="rId3"/>
    <p:sldId id="413" r:id="rId4"/>
    <p:sldId id="411" r:id="rId5"/>
    <p:sldId id="412" r:id="rId6"/>
    <p:sldId id="414" r:id="rId7"/>
    <p:sldId id="415" r:id="rId8"/>
    <p:sldId id="418" r:id="rId10"/>
    <p:sldId id="462" r:id="rId11"/>
    <p:sldId id="419" r:id="rId12"/>
    <p:sldId id="463" r:id="rId13"/>
    <p:sldId id="444" r:id="rId14"/>
    <p:sldId id="445" r:id="rId15"/>
    <p:sldId id="421" r:id="rId16"/>
    <p:sldId id="422" r:id="rId17"/>
    <p:sldId id="424" r:id="rId18"/>
    <p:sldId id="439" r:id="rId19"/>
    <p:sldId id="455" r:id="rId20"/>
    <p:sldId id="456" r:id="rId21"/>
    <p:sldId id="459" r:id="rId22"/>
    <p:sldId id="460" r:id="rId23"/>
    <p:sldId id="461" r:id="rId24"/>
    <p:sldId id="477" r:id="rId25"/>
    <p:sldId id="478" r:id="rId26"/>
    <p:sldId id="479" r:id="rId27"/>
    <p:sldId id="480" r:id="rId28"/>
    <p:sldId id="481" r:id="rId29"/>
    <p:sldId id="482" r:id="rId30"/>
    <p:sldId id="483" r:id="rId31"/>
    <p:sldId id="484" r:id="rId32"/>
    <p:sldId id="485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24"/>
        <p:guide pos="388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67.xml"/><Relationship Id="rId7" Type="http://schemas.openxmlformats.org/officeDocument/2006/relationships/image" Target="../media/image3.png"/><Relationship Id="rId6" Type="http://schemas.openxmlformats.org/officeDocument/2006/relationships/tags" Target="../tags/tag66.xml"/><Relationship Id="rId5" Type="http://schemas.openxmlformats.org/officeDocument/2006/relationships/image" Target="../media/image2.png"/><Relationship Id="rId4" Type="http://schemas.openxmlformats.org/officeDocument/2006/relationships/tags" Target="../tags/tag65.xml"/><Relationship Id="rId3" Type="http://schemas.openxmlformats.org/officeDocument/2006/relationships/image" Target="../media/image1.pn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85.xml"/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tags" Target="../tags/tag84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87.xml"/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tags" Target="../tags/tag86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89.xml"/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tags" Target="../tags/tag88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91.xml"/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tags" Target="../tags/tag90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93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tags" Target="../tags/tag9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95.xml"/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tags" Target="../tags/tag94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97.xml"/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tags" Target="../tags/tag96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99.xml"/><Relationship Id="rId2" Type="http://schemas.openxmlformats.org/officeDocument/2006/relationships/image" Target="../media/image1.png"/><Relationship Id="rId1" Type="http://schemas.openxmlformats.org/officeDocument/2006/relationships/tags" Target="../tags/tag98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1.xml"/><Relationship Id="rId2" Type="http://schemas.openxmlformats.org/officeDocument/2006/relationships/image" Target="../media/image1.png"/><Relationship Id="rId1" Type="http://schemas.openxmlformats.org/officeDocument/2006/relationships/tags" Target="../tags/tag100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3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tags" Target="../tags/tag10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9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tags" Target="../tags/tag68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5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tags" Target="../tags/tag104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07.xml"/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tags" Target="../tags/tag106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9.xml"/><Relationship Id="rId2" Type="http://schemas.openxmlformats.org/officeDocument/2006/relationships/image" Target="../media/image1.png"/><Relationship Id="rId1" Type="http://schemas.openxmlformats.org/officeDocument/2006/relationships/tags" Target="../tags/tag108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1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tags" Target="../tags/tag111.xml"/><Relationship Id="rId2" Type="http://schemas.openxmlformats.org/officeDocument/2006/relationships/image" Target="../media/image1.png"/><Relationship Id="rId1" Type="http://schemas.openxmlformats.org/officeDocument/2006/relationships/tags" Target="../tags/tag110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1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tags" Target="../tags/tag113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1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tags" Target="../tags/tag115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18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tags" Target="../tags/tag117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0.xml"/><Relationship Id="rId2" Type="http://schemas.openxmlformats.org/officeDocument/2006/relationships/image" Target="../media/image1.png"/><Relationship Id="rId1" Type="http://schemas.openxmlformats.org/officeDocument/2006/relationships/tags" Target="../tags/tag119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22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tags" Target="../tags/tag121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124.xml"/><Relationship Id="rId7" Type="http://schemas.openxmlformats.org/officeDocument/2006/relationships/image" Target="../media/image41.png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tags" Target="../tags/tag123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7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tags" Target="../tags/tag70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26.xml"/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tags" Target="../tags/tag125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3.xml"/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5.xml"/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7.xml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tags" Target="../tags/tag7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9.xml"/><Relationship Id="rId2" Type="http://schemas.openxmlformats.org/officeDocument/2006/relationships/image" Target="../media/image1.png"/><Relationship Id="rId1" Type="http://schemas.openxmlformats.org/officeDocument/2006/relationships/tags" Target="../tags/tag78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81.xml"/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tags" Target="../tags/tag80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83.xml"/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tags" Target="../tags/tag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001315" y="4453845"/>
            <a:ext cx="9799200" cy="1472400"/>
          </a:xfrm>
        </p:spPr>
        <p:txBody>
          <a:bodyPr>
            <a:normAutofit lnSpcReduction="20000"/>
          </a:bodyPr>
          <a:p>
            <a:r>
              <a:rPr lang="zh-CN" altLang="en-US">
                <a:latin typeface="+mn-ea"/>
                <a:ea typeface="+mn-ea"/>
              </a:rPr>
              <a:t>条件参数化卷积(Conditionally Parameterized Convolutions)</a:t>
            </a:r>
            <a:endParaRPr lang="zh-CN" altLang="en-US">
              <a:latin typeface="+mn-ea"/>
              <a:ea typeface="+mn-ea"/>
            </a:endParaRPr>
          </a:p>
          <a:p>
            <a:r>
              <a:rPr lang="zh-CN" altLang="en-US">
                <a:latin typeface="+mn-ea"/>
                <a:ea typeface="+mn-ea"/>
              </a:rPr>
              <a:t> 动态卷积(Dynamic Convolution)</a:t>
            </a:r>
            <a:endParaRPr lang="zh-CN" altLang="en-US">
              <a:latin typeface="+mn-ea"/>
              <a:ea typeface="+mn-ea"/>
            </a:endParaRPr>
          </a:p>
          <a:p>
            <a:r>
              <a:rPr lang="zh-CN" altLang="en-US">
                <a:latin typeface="+mn-ea"/>
                <a:ea typeface="+mn-ea"/>
              </a:rPr>
              <a:t>幻影卷积(Ghost Convolution)</a:t>
            </a:r>
            <a:endParaRPr lang="zh-CN" altLang="en-US">
              <a:latin typeface="+mn-ea"/>
              <a:ea typeface="+mn-ea"/>
            </a:endParaRPr>
          </a:p>
        </p:txBody>
      </p:sp>
      <p:pic>
        <p:nvPicPr>
          <p:cNvPr id="4" name="图片 3" descr="K9FDCTZRYE(QQIQQJ%GF`@R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5905" y="154305"/>
            <a:ext cx="1638300" cy="1562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1131" r="335" b="2602"/>
          <a:stretch>
            <a:fillRect/>
          </a:stretch>
        </p:blipFill>
        <p:spPr>
          <a:xfrm>
            <a:off x="2112010" y="1638935"/>
            <a:ext cx="3927475" cy="26142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039485" y="1638935"/>
            <a:ext cx="3324225" cy="258127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K9FDCTZRYE(QQIQQJ%GF`@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26670"/>
            <a:ext cx="1638300" cy="156210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1704340" y="789305"/>
            <a:ext cx="878332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269855" y="262890"/>
            <a:ext cx="1550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李玉光</a:t>
            </a:r>
            <a:endParaRPr lang="zh-CN" altLang="en-US"/>
          </a:p>
        </p:txBody>
      </p:sp>
      <p:sp>
        <p:nvSpPr>
          <p:cNvPr id="34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9952020" y="6450290"/>
            <a:ext cx="2700000" cy="316800"/>
          </a:xfrm>
        </p:spPr>
        <p:txBody>
          <a:bodyPr/>
          <a:p>
            <a:fld id="{14FE7D4A-7B99-4F9B-9C7F-3AECE8C25A38}" type="slidenum">
              <a:rPr lang="zh-TW" altLang="en-US" smtClean="0"/>
            </a:fld>
            <a:endParaRPr lang="zh-TW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053590" y="262890"/>
            <a:ext cx="5933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+mn-ea"/>
                <a:sym typeface="+mn-ea"/>
              </a:rPr>
              <a:t>动态卷积(Dynamic Convolution)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642745"/>
            <a:ext cx="10287000" cy="35718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K9FDCTZRYE(QQIQQJ%GF`@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5905" y="154305"/>
            <a:ext cx="1638300" cy="156210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232025" y="1159510"/>
            <a:ext cx="878332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384155" y="432435"/>
            <a:ext cx="1550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李玉光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931035"/>
            <a:ext cx="11953875" cy="31146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63750" y="432435"/>
            <a:ext cx="5933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+mn-ea"/>
                <a:sym typeface="+mn-ea"/>
              </a:rPr>
              <a:t>动态卷积(Dynamic Convolution)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K9FDCTZRYE(QQIQQJ%GF`@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6065" y="154305"/>
            <a:ext cx="1638300" cy="156210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232025" y="1159510"/>
            <a:ext cx="878332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384155" y="432435"/>
            <a:ext cx="1550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李玉光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163445" y="512445"/>
            <a:ext cx="5933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+mn-ea"/>
                <a:sym typeface="+mn-ea"/>
              </a:rPr>
              <a:t>动态卷积(Dynamic Convolution)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r="18195" b="1535"/>
          <a:stretch>
            <a:fillRect/>
          </a:stretch>
        </p:blipFill>
        <p:spPr>
          <a:xfrm>
            <a:off x="2762250" y="1873885"/>
            <a:ext cx="7448550" cy="37071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K9FDCTZRYE(QQIQQJ%GF`@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5905" y="154305"/>
            <a:ext cx="1638300" cy="156210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232025" y="1159510"/>
            <a:ext cx="878332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384155" y="432435"/>
            <a:ext cx="1550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李玉光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434590" y="432435"/>
            <a:ext cx="32435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+mn-ea"/>
                <a:sym typeface="+mn-ea"/>
              </a:rPr>
              <a:t>幻影卷积(Ghost Convolution)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590" y="1551940"/>
            <a:ext cx="7861935" cy="471297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K9FDCTZRYE(QQIQQJ%GF`@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0485" y="0"/>
            <a:ext cx="1638300" cy="156210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199005" y="906145"/>
            <a:ext cx="878332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384155" y="432435"/>
            <a:ext cx="1550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李玉光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385060" y="372745"/>
            <a:ext cx="33026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+mn-ea"/>
                <a:sym typeface="+mn-ea"/>
              </a:rPr>
              <a:t>幻影卷积(Ghost Convolution)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065" y="1562100"/>
            <a:ext cx="9753600" cy="4089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4670" y="5840730"/>
            <a:ext cx="2276475" cy="4667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K9FDCTZRYE(QQIQQJ%GF`@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5905" y="154305"/>
            <a:ext cx="1638300" cy="156210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232025" y="1159510"/>
            <a:ext cx="878332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384155" y="432435"/>
            <a:ext cx="1550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李玉光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365375" y="432435"/>
            <a:ext cx="33026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+mn-ea"/>
                <a:sym typeface="+mn-ea"/>
              </a:rPr>
              <a:t>幻影卷积(Ghost Convolution)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350" y="1134745"/>
            <a:ext cx="4697730" cy="57232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K9FDCTZRYE(QQIQQJ%GF`@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645" y="104140"/>
            <a:ext cx="1638300" cy="156210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232025" y="1159510"/>
            <a:ext cx="878332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384155" y="432435"/>
            <a:ext cx="1550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李玉光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365375" y="432435"/>
            <a:ext cx="33026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+mn-ea"/>
                <a:sym typeface="+mn-ea"/>
              </a:rPr>
              <a:t>幻影卷积(Ghost Convolution)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130" y="1427480"/>
            <a:ext cx="9848215" cy="51917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K9FDCTZRYE(QQIQQJ%GF`@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645" y="104140"/>
            <a:ext cx="1638300" cy="156210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232025" y="1159510"/>
            <a:ext cx="878332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384155" y="432435"/>
            <a:ext cx="1550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李玉光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422525" y="432435"/>
            <a:ext cx="18986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+mn-ea"/>
                <a:sym typeface="+mn-ea"/>
              </a:rPr>
              <a:t>内卷(Involution)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37335" y="2639060"/>
            <a:ext cx="929703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Involution: Inverting the Inherence of Convolution for Visual Recognition</a:t>
            </a:r>
            <a:endParaRPr lang="zh-CN" altLang="en-US" sz="2800"/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K9FDCTZRYE(QQIQQJ%GF`@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645" y="104140"/>
            <a:ext cx="1638300" cy="156210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232025" y="1159510"/>
            <a:ext cx="878332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384155" y="432435"/>
            <a:ext cx="1550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李玉光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422525" y="432435"/>
            <a:ext cx="18986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+mn-ea"/>
                <a:sym typeface="+mn-ea"/>
              </a:rPr>
              <a:t>内卷(Involution)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68425" y="2101850"/>
            <a:ext cx="15970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convolution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416300" y="1421765"/>
            <a:ext cx="35013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空间不变性（spatial-agnostic）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416300" y="2411095"/>
            <a:ext cx="38639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通道特异性（channel-specific）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368425" y="4302760"/>
            <a:ext cx="18986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+mn-ea"/>
                <a:sym typeface="+mn-ea"/>
              </a:rPr>
              <a:t>内卷(Involution)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464560" y="3620770"/>
            <a:ext cx="37680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通道不变性（channel-agnostic）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510915" y="4830445"/>
            <a:ext cx="34067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空间特异性（spatial-specific）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K9FDCTZRYE(QQIQQJ%GF`@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645" y="104140"/>
            <a:ext cx="1638300" cy="156210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232025" y="1159510"/>
            <a:ext cx="878332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384155" y="432435"/>
            <a:ext cx="1550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李玉光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605" y="1330960"/>
            <a:ext cx="6362700" cy="3314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1605" y="4724400"/>
            <a:ext cx="6600825" cy="11239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K9FDCTZRYE(QQIQQJ%GF`@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5905" y="154305"/>
            <a:ext cx="1638300" cy="156210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232025" y="1159510"/>
            <a:ext cx="878332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232025" y="495300"/>
            <a:ext cx="7026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+mn-ea"/>
                <a:sym typeface="+mn-ea"/>
              </a:rPr>
              <a:t>条件参数化卷积(Conditionally Parameterized Convolutions)</a:t>
            </a:r>
            <a:endParaRPr lang="zh-CN" altLang="en-US">
              <a:latin typeface="+mn-ea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384155" y="432435"/>
            <a:ext cx="1550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李玉光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835" y="1958340"/>
            <a:ext cx="9922510" cy="38811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K9FDCTZRYE(QQIQQJ%GF`@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645" y="104140"/>
            <a:ext cx="1638300" cy="156210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232025" y="1159510"/>
            <a:ext cx="878332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384155" y="432435"/>
            <a:ext cx="1550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李玉光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422525" y="432435"/>
            <a:ext cx="18986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+mn-ea"/>
                <a:sym typeface="+mn-ea"/>
              </a:rPr>
              <a:t>内卷(Involution)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025" y="1947545"/>
            <a:ext cx="7889875" cy="177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6775" y="4238625"/>
            <a:ext cx="7637780" cy="13906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K9FDCTZRYE(QQIQQJ%GF`@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645" y="104140"/>
            <a:ext cx="1638300" cy="156210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232025" y="1159510"/>
            <a:ext cx="878332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384155" y="432435"/>
            <a:ext cx="1550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李玉光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422525" y="432435"/>
            <a:ext cx="18986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+mn-ea"/>
                <a:sym typeface="+mn-ea"/>
              </a:rPr>
              <a:t>内卷(Involution)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95" y="1866900"/>
            <a:ext cx="10287000" cy="35814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K9FDCTZRYE(QQIQQJ%GF`@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645" y="104140"/>
            <a:ext cx="1638300" cy="156210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232025" y="1159510"/>
            <a:ext cx="878332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384155" y="432435"/>
            <a:ext cx="1550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李玉光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884680" y="432435"/>
            <a:ext cx="75533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>
                <a:latin typeface="+mn-ea"/>
                <a:sym typeface="+mn-ea"/>
              </a:rPr>
              <a:t> 逐深度过参数化卷积(Depthwise Over-parameterized Convolution)</a:t>
            </a:r>
            <a:endParaRPr lang="zh-CN" altLang="en-US">
              <a:latin typeface="+mn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1305" y="2955925"/>
            <a:ext cx="114090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latin typeface="+mn-ea"/>
                <a:sym typeface="+mn-ea"/>
              </a:rPr>
              <a:t> </a:t>
            </a:r>
            <a:r>
              <a:rPr lang="zh-CN" altLang="en-US" sz="3600">
                <a:latin typeface="+mn-ea"/>
                <a:sym typeface="+mn-ea"/>
              </a:rPr>
              <a:t>逐深度过参数化卷积(Depthwise Over-parameterized Convolution)</a:t>
            </a:r>
            <a:endParaRPr lang="zh-CN" altLang="en-US" sz="3600">
              <a:latin typeface="+mn-ea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K9FDCTZRYE(QQIQQJ%GF`@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645" y="104140"/>
            <a:ext cx="1638300" cy="156210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232025" y="1159510"/>
            <a:ext cx="878332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384155" y="432435"/>
            <a:ext cx="1550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李玉光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884680" y="432435"/>
            <a:ext cx="75533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>
                <a:latin typeface="+mn-ea"/>
                <a:sym typeface="+mn-ea"/>
              </a:rPr>
              <a:t> 逐深度过参数化卷积(Depthwise Over-parameterized Convolution)</a:t>
            </a:r>
            <a:endParaRPr lang="zh-CN" altLang="en-US">
              <a:latin typeface="+mn-ea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23975" y="994410"/>
            <a:ext cx="8674735" cy="30384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2025" y="4216400"/>
            <a:ext cx="7401560" cy="190627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K9FDCTZRYE(QQIQQJ%GF`@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645" y="104140"/>
            <a:ext cx="1638300" cy="156210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232025" y="1159510"/>
            <a:ext cx="878332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384155" y="432435"/>
            <a:ext cx="1550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李玉光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884680" y="432435"/>
            <a:ext cx="75533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>
                <a:latin typeface="+mn-ea"/>
                <a:sym typeface="+mn-ea"/>
              </a:rPr>
              <a:t> 逐深度过参数化卷积(Depthwise Over-parameterized Convolution)</a:t>
            </a:r>
            <a:endParaRPr lang="zh-CN" altLang="en-US">
              <a:latin typeface="+mn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175" y="1478915"/>
            <a:ext cx="2764790" cy="51955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620" y="2244725"/>
            <a:ext cx="6534150" cy="1355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445" y="4171315"/>
            <a:ext cx="6438900" cy="120015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K9FDCTZRYE(QQIQQJ%GF`@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645" y="104140"/>
            <a:ext cx="1638300" cy="15621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384155" y="432435"/>
            <a:ext cx="1550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李玉光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460" y="0"/>
            <a:ext cx="8865235" cy="33369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71595" y="32448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feature composition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106410" y="32448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kernel composition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535" y="3613150"/>
            <a:ext cx="8499475" cy="18446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4785" y="5854065"/>
            <a:ext cx="5381625" cy="61912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K9FDCTZRYE(QQIQQJ%GF`@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645" y="104140"/>
            <a:ext cx="1638300" cy="156210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232025" y="1159510"/>
            <a:ext cx="878332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384155" y="432435"/>
            <a:ext cx="1550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李玉光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884680" y="432435"/>
            <a:ext cx="75533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>
                <a:latin typeface="+mn-ea"/>
                <a:sym typeface="+mn-ea"/>
              </a:rPr>
              <a:t> 逐深度过参数化卷积(Depthwise Over-parameterized Convolution)</a:t>
            </a:r>
            <a:endParaRPr lang="zh-CN" altLang="en-US">
              <a:latin typeface="+mn-ea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80" y="2178685"/>
            <a:ext cx="11496675" cy="12763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19200" y="1413510"/>
            <a:ext cx="101961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在ImageNet数据集上，测试Plane、ResNet-v1、ResNet-v1b和ResNet-v2这4个网络以及使用DO-Conv替换其中传统卷积的网络，Top1分类正确率如下图所示：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860" y="3545205"/>
            <a:ext cx="10287000" cy="31337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K9FDCTZRYE(QQIQQJ%GF`@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645" y="104140"/>
            <a:ext cx="1638300" cy="156210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232025" y="1159510"/>
            <a:ext cx="878332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384155" y="432435"/>
            <a:ext cx="1550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李玉光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884680" y="432435"/>
            <a:ext cx="75533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>
                <a:latin typeface="+mn-ea"/>
                <a:sym typeface="+mn-ea"/>
              </a:rPr>
              <a:t>自校正卷积(Self-Calibrated Convolution)</a:t>
            </a:r>
            <a:endParaRPr lang="zh-CN" altLang="en-US">
              <a:latin typeface="+mn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19020" y="3333750"/>
            <a:ext cx="755332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3200">
                <a:latin typeface="+mn-ea"/>
                <a:sym typeface="+mn-ea"/>
              </a:rPr>
              <a:t>自校正卷积(Self-Calibrated Convolution)</a:t>
            </a:r>
            <a:endParaRPr lang="zh-CN" altLang="en-US" sz="3200">
              <a:latin typeface="+mn-ea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K9FDCTZRYE(QQIQQJ%GF`@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645" y="104140"/>
            <a:ext cx="1638300" cy="156210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232025" y="1159510"/>
            <a:ext cx="878332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384155" y="432435"/>
            <a:ext cx="1550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李玉光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884680" y="432435"/>
            <a:ext cx="75533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>
                <a:latin typeface="+mn-ea"/>
                <a:sym typeface="+mn-ea"/>
              </a:rPr>
              <a:t>自校正卷积(Self-Calibrated Convolution)</a:t>
            </a:r>
            <a:endParaRPr lang="zh-CN" altLang="en-US">
              <a:latin typeface="+mn-ea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750" y="1387475"/>
            <a:ext cx="5924550" cy="3267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655" y="4860925"/>
            <a:ext cx="2985135" cy="65468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K9FDCTZRYE(QQIQQJ%GF`@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645" y="104140"/>
            <a:ext cx="1638300" cy="156210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232025" y="1159510"/>
            <a:ext cx="878332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384155" y="432435"/>
            <a:ext cx="1550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李玉光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884680" y="432435"/>
            <a:ext cx="75533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>
                <a:latin typeface="+mn-ea"/>
                <a:sym typeface="+mn-ea"/>
              </a:rPr>
              <a:t>自校正卷积(Self-Calibrated Convolution)</a:t>
            </a:r>
            <a:endParaRPr lang="zh-CN" altLang="en-US">
              <a:latin typeface="+mn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225" y="1159510"/>
            <a:ext cx="10223500" cy="32937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3560" y="4972050"/>
            <a:ext cx="2200275" cy="5143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8920" y="4933950"/>
            <a:ext cx="3981450" cy="5524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3560" y="5925185"/>
            <a:ext cx="3333750" cy="4572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3725" y="5925185"/>
            <a:ext cx="2733675" cy="48577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K9FDCTZRYE(QQIQQJ%GF`@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5905" y="154305"/>
            <a:ext cx="1638300" cy="156210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232025" y="1159510"/>
            <a:ext cx="878332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384155" y="432435"/>
            <a:ext cx="1550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李玉光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856865" y="381000"/>
            <a:ext cx="4883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+mn-ea"/>
                <a:sym typeface="+mn-ea"/>
              </a:rPr>
              <a:t>非对称卷积(Asymmetric Convolution)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9545"/>
            <a:ext cx="11856085" cy="8375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4205" y="4182110"/>
            <a:ext cx="8382000" cy="8001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489835" y="5821680"/>
            <a:ext cx="3851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R是一层具有n个神经元的fc层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K9FDCTZRYE(QQIQQJ%GF`@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645" y="104140"/>
            <a:ext cx="1638300" cy="156210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232025" y="1159510"/>
            <a:ext cx="878332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384155" y="432435"/>
            <a:ext cx="1550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李玉光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884680" y="432435"/>
            <a:ext cx="75533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>
                <a:latin typeface="+mn-ea"/>
                <a:sym typeface="+mn-ea"/>
              </a:rPr>
              <a:t>自校正卷积(Self-Calibrated Convolution)</a:t>
            </a:r>
            <a:endParaRPr lang="zh-CN" altLang="en-US">
              <a:latin typeface="+mn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530985"/>
            <a:ext cx="6096000" cy="48101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K9FDCTZRYE(QQIQQJ%GF`@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0190" y="58420"/>
            <a:ext cx="1638300" cy="156210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232025" y="1159510"/>
            <a:ext cx="878332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384155" y="432435"/>
            <a:ext cx="1550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李玉光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720" y="1620520"/>
            <a:ext cx="7019925" cy="46482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32025" y="495300"/>
            <a:ext cx="7026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+mn-ea"/>
                <a:sym typeface="+mn-ea"/>
              </a:rPr>
              <a:t>条件参数化卷积(Conditionally Parameterized Convolutions)</a:t>
            </a:r>
            <a:endParaRPr lang="zh-CN" altLang="en-US">
              <a:latin typeface="+mn-ea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K9FDCTZRYE(QQIQQJ%GF`@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9235" y="75565"/>
            <a:ext cx="1638300" cy="156210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232025" y="1159510"/>
            <a:ext cx="878332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384155" y="432435"/>
            <a:ext cx="1550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李玉光</a:t>
            </a:r>
            <a:endParaRPr lang="zh-CN" altLang="en-US"/>
          </a:p>
        </p:txBody>
      </p:sp>
      <p:sp>
        <p:nvSpPr>
          <p:cNvPr id="120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4FE7D4A-7B99-4F9B-9C7F-3AECE8C25A38}" type="slidenum">
              <a:rPr lang="zh-TW" altLang="en-US" smtClean="0"/>
            </a:fld>
            <a:endParaRPr lang="zh-TW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232025" y="504190"/>
            <a:ext cx="7026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+mn-ea"/>
                <a:sym typeface="+mn-ea"/>
              </a:rPr>
              <a:t>条件参数化卷积(Conditionally Parameterized Convolutions)</a:t>
            </a:r>
            <a:endParaRPr lang="zh-CN" altLang="en-US">
              <a:latin typeface="+mn-ea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05" y="2192020"/>
            <a:ext cx="11020425" cy="29718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K9FDCTZRYE(QQIQQJ%GF`@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5905" y="154305"/>
            <a:ext cx="1638300" cy="156210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232025" y="1159510"/>
            <a:ext cx="878332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384155" y="432435"/>
            <a:ext cx="1550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李玉光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232025" y="495300"/>
            <a:ext cx="7026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+mn-ea"/>
                <a:sym typeface="+mn-ea"/>
              </a:rPr>
              <a:t>条件参数化卷积(Conditionally Parameterized Convolutions)</a:t>
            </a:r>
            <a:endParaRPr lang="zh-CN" altLang="en-US">
              <a:latin typeface="+mn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870" y="1716405"/>
            <a:ext cx="6615430" cy="41357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K9FDCTZRYE(QQIQQJ%GF`@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910" y="0"/>
            <a:ext cx="1638300" cy="156210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232025" y="1159510"/>
            <a:ext cx="878332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384155" y="432435"/>
            <a:ext cx="1550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李玉光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63750" y="432435"/>
            <a:ext cx="5933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+mn-ea"/>
                <a:sym typeface="+mn-ea"/>
              </a:rPr>
              <a:t>动态卷积(Dynamic Convolution)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790700" y="3244850"/>
            <a:ext cx="9081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+mn-ea"/>
                <a:sym typeface="+mn-ea"/>
              </a:rPr>
              <a:t>动态卷积(Dynamic Convolution)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K9FDCTZRYE(QQIQQJ%GF`@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910" y="0"/>
            <a:ext cx="1638300" cy="156210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232025" y="1159510"/>
            <a:ext cx="878332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384155" y="432435"/>
            <a:ext cx="1550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李玉光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63750" y="432435"/>
            <a:ext cx="5933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+mn-ea"/>
                <a:sym typeface="+mn-ea"/>
              </a:rPr>
              <a:t>动态卷积(Dynamic Convolution)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390" y="1562100"/>
            <a:ext cx="7862570" cy="37566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K9FDCTZRYE(QQIQQJ%GF`@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26670"/>
            <a:ext cx="1638300" cy="156210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1704340" y="789305"/>
            <a:ext cx="878332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269855" y="262890"/>
            <a:ext cx="1550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李玉光</a:t>
            </a:r>
            <a:endParaRPr lang="zh-CN" altLang="en-US"/>
          </a:p>
        </p:txBody>
      </p:sp>
      <p:sp>
        <p:nvSpPr>
          <p:cNvPr id="34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9952020" y="6450290"/>
            <a:ext cx="2700000" cy="316800"/>
          </a:xfrm>
        </p:spPr>
        <p:txBody>
          <a:bodyPr/>
          <a:p>
            <a:fld id="{14FE7D4A-7B99-4F9B-9C7F-3AECE8C25A38}" type="slidenum">
              <a:rPr lang="zh-TW" altLang="en-US" smtClean="0"/>
            </a:fld>
            <a:endParaRPr lang="zh-TW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053590" y="262890"/>
            <a:ext cx="5933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+mn-ea"/>
                <a:sym typeface="+mn-ea"/>
              </a:rPr>
              <a:t>动态卷积(Dynamic Convolution)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765" y="1017905"/>
            <a:ext cx="8496935" cy="50450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FULL_TEXT_BEAUTIFY_COPY_ID" val="4"/>
  <p:tag name="KSO_WM_UNIT_PLACING_PICTURE_USER_VIEWPORT" val="{&quot;height&quot;:2460,&quot;width&quot;:2580}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2.xml><?xml version="1.0" encoding="utf-8"?>
<p:tagLst xmlns:p="http://schemas.openxmlformats.org/presentationml/2006/main">
  <p:tag name="KSO_WM_FULL_TEXT_BEAUTIFY_COPY_ID" val="4"/>
  <p:tag name="KSO_WM_UNIT_PLACING_PICTURE_USER_VIEWPORT" val="{&quot;height&quot;:2460,&quot;width&quot;:2580}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4.xml><?xml version="1.0" encoding="utf-8"?>
<p:tagLst xmlns:p="http://schemas.openxmlformats.org/presentationml/2006/main">
  <p:tag name="KSO_WM_FULL_TEXT_BEAUTIFY_COPY_ID" val="4"/>
  <p:tag name="KSO_WM_UNIT_PLACING_PICTURE_USER_VIEWPORT" val="{&quot;height&quot;:2460,&quot;width&quot;:2580}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6.xml><?xml version="1.0" encoding="utf-8"?>
<p:tagLst xmlns:p="http://schemas.openxmlformats.org/presentationml/2006/main">
  <p:tag name="KSO_WM_FULL_TEXT_BEAUTIFY_COPY_ID" val="4"/>
  <p:tag name="KSO_WM_UNIT_PLACING_PICTURE_USER_VIEWPORT" val="{&quot;height&quot;:2460,&quot;width&quot;:2580}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8.xml><?xml version="1.0" encoding="utf-8"?>
<p:tagLst xmlns:p="http://schemas.openxmlformats.org/presentationml/2006/main">
  <p:tag name="KSO_WM_FULL_TEXT_BEAUTIFY_COPY_ID" val="4"/>
  <p:tag name="KSO_WM_UNIT_PLACING_PICTURE_USER_VIEWPORT" val="{&quot;height&quot;:2460,&quot;width&quot;:2580}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FULL_TEXT_BEAUTIFY_COPY_ID" val="4"/>
  <p:tag name="KSO_WM_UNIT_PLACING_PICTURE_USER_VIEWPORT" val="{&quot;height&quot;:2460,&quot;width&quot;:2580}"/>
</p:tagLst>
</file>

<file path=ppt/tags/tag111.xml><?xml version="1.0" encoding="utf-8"?>
<p:tagLst xmlns:p="http://schemas.openxmlformats.org/presentationml/2006/main">
  <p:tag name="KSO_WM_UNIT_PLACING_PICTURE_USER_VIEWPORT" val="{&quot;height&quot;:4785,&quot;width&quot;:14460}"/>
</p:tagLst>
</file>

<file path=ppt/tags/tag1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3.xml><?xml version="1.0" encoding="utf-8"?>
<p:tagLst xmlns:p="http://schemas.openxmlformats.org/presentationml/2006/main">
  <p:tag name="KSO_WM_FULL_TEXT_BEAUTIFY_COPY_ID" val="4"/>
  <p:tag name="KSO_WM_UNIT_PLACING_PICTURE_USER_VIEWPORT" val="{&quot;height&quot;:2460,&quot;width&quot;:2580}"/>
</p:tagLst>
</file>

<file path=ppt/tags/tag1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5.xml><?xml version="1.0" encoding="utf-8"?>
<p:tagLst xmlns:p="http://schemas.openxmlformats.org/presentationml/2006/main">
  <p:tag name="KSO_WM_FULL_TEXT_BEAUTIFY_COPY_ID" val="4"/>
  <p:tag name="KSO_WM_UNIT_PLACING_PICTURE_USER_VIEWPORT" val="{&quot;height&quot;:2460,&quot;width&quot;:2580}"/>
</p:tagLst>
</file>

<file path=ppt/tags/tag1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7.xml><?xml version="1.0" encoding="utf-8"?>
<p:tagLst xmlns:p="http://schemas.openxmlformats.org/presentationml/2006/main">
  <p:tag name="KSO_WM_FULL_TEXT_BEAUTIFY_COPY_ID" val="4"/>
  <p:tag name="KSO_WM_UNIT_PLACING_PICTURE_USER_VIEWPORT" val="{&quot;height&quot;:2460,&quot;width&quot;:2580}"/>
</p:tagLst>
</file>

<file path=ppt/tags/tag1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9.xml><?xml version="1.0" encoding="utf-8"?>
<p:tagLst xmlns:p="http://schemas.openxmlformats.org/presentationml/2006/main">
  <p:tag name="KSO_WM_FULL_TEXT_BEAUTIFY_COPY_ID" val="4"/>
  <p:tag name="KSO_WM_UNIT_PLACING_PICTURE_USER_VIEWPORT" val="{&quot;height&quot;:2460,&quot;width&quot;:2580}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1.xml><?xml version="1.0" encoding="utf-8"?>
<p:tagLst xmlns:p="http://schemas.openxmlformats.org/presentationml/2006/main">
  <p:tag name="KSO_WM_FULL_TEXT_BEAUTIFY_COPY_ID" val="4"/>
  <p:tag name="KSO_WM_UNIT_PLACING_PICTURE_USER_VIEWPORT" val="{&quot;height&quot;:2460,&quot;width&quot;:2580}"/>
</p:tagLst>
</file>

<file path=ppt/tags/tag1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3.xml><?xml version="1.0" encoding="utf-8"?>
<p:tagLst xmlns:p="http://schemas.openxmlformats.org/presentationml/2006/main">
  <p:tag name="KSO_WM_FULL_TEXT_BEAUTIFY_COPY_ID" val="4"/>
  <p:tag name="KSO_WM_UNIT_PLACING_PICTURE_USER_VIEWPORT" val="{&quot;height&quot;:2460,&quot;width&quot;:2580}"/>
</p:tagLst>
</file>

<file path=ppt/tags/tag1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5.xml><?xml version="1.0" encoding="utf-8"?>
<p:tagLst xmlns:p="http://schemas.openxmlformats.org/presentationml/2006/main">
  <p:tag name="KSO_WM_FULL_TEXT_BEAUTIFY_COPY_ID" val="4"/>
  <p:tag name="KSO_WM_UNIT_PLACING_PICTURE_USER_VIEWPORT" val="{&quot;height&quot;:2460,&quot;width&quot;:2580}"/>
</p:tagLst>
</file>

<file path=ppt/tags/tag1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FULL_TEXT_BEAUTIFY_COPY_ID" val="3"/>
</p:tagLst>
</file>

<file path=ppt/tags/tag64.xml><?xml version="1.0" encoding="utf-8"?>
<p:tagLst xmlns:p="http://schemas.openxmlformats.org/presentationml/2006/main">
  <p:tag name="KSO_WM_FULL_TEXT_BEAUTIFY_COPY_ID" val="4"/>
</p:tagLst>
</file>

<file path=ppt/tags/tag65.xml><?xml version="1.0" encoding="utf-8"?>
<p:tagLst xmlns:p="http://schemas.openxmlformats.org/presentationml/2006/main">
  <p:tag name="KSO_WM_FULL_TEXT_BEAUTIFY_COPY_ID" val="5"/>
</p:tagLst>
</file>

<file path=ppt/tags/tag66.xml><?xml version="1.0" encoding="utf-8"?>
<p:tagLst xmlns:p="http://schemas.openxmlformats.org/presentationml/2006/main">
  <p:tag name="KSO_WM_FULL_TEXT_BEAUTIFY_COPY_ID" val="6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FULL_TEXT_BEAUTIFY_COPY_ID" val="150995353"/>
</p:tagLst>
</file>

<file path=ppt/tags/tag68.xml><?xml version="1.0" encoding="utf-8"?>
<p:tagLst xmlns:p="http://schemas.openxmlformats.org/presentationml/2006/main">
  <p:tag name="KSO_WM_FULL_TEXT_BEAUTIFY_COPY_ID" val="4"/>
  <p:tag name="KSO_WM_UNIT_PLACING_PICTURE_USER_VIEWPORT" val="{&quot;height&quot;:2460,&quot;width&quot;:2580}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FULL_TEXT_BEAUTIFY_COPY_ID" val="4"/>
  <p:tag name="KSO_WM_UNIT_PLACING_PICTURE_USER_VIEWPORT" val="{&quot;height&quot;:2460,&quot;width&quot;:2580}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FULL_TEXT_BEAUTIFY_COPY_ID" val="4"/>
  <p:tag name="KSO_WM_UNIT_PLACING_PICTURE_USER_VIEWPORT" val="{&quot;height&quot;:2460,&quot;width&quot;:2580}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FULL_TEXT_BEAUTIFY_COPY_ID" val="4"/>
  <p:tag name="KSO_WM_UNIT_PLACING_PICTURE_USER_VIEWPORT" val="{&quot;height&quot;:2460,&quot;width&quot;:2580}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FULL_TEXT_BEAUTIFY_COPY_ID" val="4"/>
  <p:tag name="KSO_WM_UNIT_PLACING_PICTURE_USER_VIEWPORT" val="{&quot;height&quot;:2460,&quot;width&quot;:2580}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FULL_TEXT_BEAUTIFY_COPY_ID" val="4"/>
  <p:tag name="KSO_WM_UNIT_PLACING_PICTURE_USER_VIEWPORT" val="{&quot;height&quot;:2460,&quot;width&quot;:2580}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FULL_TEXT_BEAUTIFY_COPY_ID" val="4"/>
  <p:tag name="KSO_WM_UNIT_PLACING_PICTURE_USER_VIEWPORT" val="{&quot;height&quot;:2460,&quot;width&quot;:2580}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p="http://schemas.openxmlformats.org/presentationml/2006/main">
  <p:tag name="KSO_WM_FULL_TEXT_BEAUTIFY_COPY_ID" val="4"/>
  <p:tag name="KSO_WM_UNIT_PLACING_PICTURE_USER_VIEWPORT" val="{&quot;height&quot;:2460,&quot;width&quot;:2580}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p="http://schemas.openxmlformats.org/presentationml/2006/main">
  <p:tag name="KSO_WM_FULL_TEXT_BEAUTIFY_COPY_ID" val="4"/>
  <p:tag name="KSO_WM_UNIT_PLACING_PICTURE_USER_VIEWPORT" val="{&quot;height&quot;:2460,&quot;width&quot;:2580}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p="http://schemas.openxmlformats.org/presentationml/2006/main">
  <p:tag name="KSO_WM_FULL_TEXT_BEAUTIFY_COPY_ID" val="4"/>
  <p:tag name="KSO_WM_UNIT_PLACING_PICTURE_USER_VIEWPORT" val="{&quot;height&quot;:2460,&quot;width&quot;:2580}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8.xml><?xml version="1.0" encoding="utf-8"?>
<p:tagLst xmlns:p="http://schemas.openxmlformats.org/presentationml/2006/main">
  <p:tag name="KSO_WM_FULL_TEXT_BEAUTIFY_COPY_ID" val="4"/>
  <p:tag name="KSO_WM_UNIT_PLACING_PICTURE_USER_VIEWPORT" val="{&quot;height&quot;:2460,&quot;width&quot;:2580}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FULL_TEXT_BEAUTIFY_COPY_ID" val="4"/>
  <p:tag name="KSO_WM_UNIT_PLACING_PICTURE_USER_VIEWPORT" val="{&quot;height&quot;:2460,&quot;width&quot;:2580}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2.xml><?xml version="1.0" encoding="utf-8"?>
<p:tagLst xmlns:p="http://schemas.openxmlformats.org/presentationml/2006/main">
  <p:tag name="KSO_WM_FULL_TEXT_BEAUTIFY_COPY_ID" val="4"/>
  <p:tag name="KSO_WM_UNIT_PLACING_PICTURE_USER_VIEWPORT" val="{&quot;height&quot;:2460,&quot;width&quot;:2580}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4.xml><?xml version="1.0" encoding="utf-8"?>
<p:tagLst xmlns:p="http://schemas.openxmlformats.org/presentationml/2006/main">
  <p:tag name="KSO_WM_FULL_TEXT_BEAUTIFY_COPY_ID" val="4"/>
  <p:tag name="KSO_WM_UNIT_PLACING_PICTURE_USER_VIEWPORT" val="{&quot;height&quot;:2460,&quot;width&quot;:2580}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6.xml><?xml version="1.0" encoding="utf-8"?>
<p:tagLst xmlns:p="http://schemas.openxmlformats.org/presentationml/2006/main">
  <p:tag name="KSO_WM_FULL_TEXT_BEAUTIFY_COPY_ID" val="4"/>
  <p:tag name="KSO_WM_UNIT_PLACING_PICTURE_USER_VIEWPORT" val="{&quot;height&quot;:2460,&quot;width&quot;:2580}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8.xml><?xml version="1.0" encoding="utf-8"?>
<p:tagLst xmlns:p="http://schemas.openxmlformats.org/presentationml/2006/main">
  <p:tag name="KSO_WM_FULL_TEXT_BEAUTIFY_COPY_ID" val="4"/>
  <p:tag name="KSO_WM_UNIT_PLACING_PICTURE_USER_VIEWPORT" val="{&quot;height&quot;:2460,&quot;width&quot;:2580}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1503</Words>
  <Application>WPS 演示</Application>
  <PresentationFormat>宽屏</PresentationFormat>
  <Paragraphs>150</Paragraphs>
  <Slides>30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ancher</cp:lastModifiedBy>
  <cp:revision>184</cp:revision>
  <dcterms:created xsi:type="dcterms:W3CDTF">2019-06-19T02:08:00Z</dcterms:created>
  <dcterms:modified xsi:type="dcterms:W3CDTF">2021-07-23T03:32:10Z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