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wdp" ContentType="image/vnd.ms-photo"/>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92" r:id="rId3"/>
    <p:sldId id="289" r:id="rId4"/>
    <p:sldId id="366" r:id="rId5"/>
    <p:sldId id="365" r:id="rId6"/>
    <p:sldId id="364" r:id="rId7"/>
    <p:sldId id="363" r:id="rId8"/>
    <p:sldId id="362" r:id="rId9"/>
    <p:sldId id="361" r:id="rId10"/>
    <p:sldId id="360" r:id="rId11"/>
    <p:sldId id="359" r:id="rId12"/>
    <p:sldId id="358" r:id="rId13"/>
    <p:sldId id="357" r:id="rId14"/>
    <p:sldId id="356" r:id="rId15"/>
    <p:sldId id="355" r:id="rId16"/>
    <p:sldId id="354" r:id="rId17"/>
    <p:sldId id="353" r:id="rId18"/>
    <p:sldId id="351" r:id="rId19"/>
    <p:sldId id="350" r:id="rId20"/>
    <p:sldId id="396" r:id="rId21"/>
    <p:sldId id="397" r:id="rId22"/>
    <p:sldId id="398" r:id="rId23"/>
    <p:sldId id="399" r:id="rId24"/>
    <p:sldId id="494" r:id="rId25"/>
    <p:sldId id="400" r:id="rId26"/>
    <p:sldId id="401" r:id="rId27"/>
    <p:sldId id="402" r:id="rId28"/>
    <p:sldId id="403" r:id="rId29"/>
    <p:sldId id="404" r:id="rId30"/>
    <p:sldId id="348" r:id="rId31"/>
    <p:sldId id="347" r:id="rId32"/>
    <p:sldId id="346" r:id="rId33"/>
    <p:sldId id="345" r:id="rId34"/>
    <p:sldId id="344" r:id="rId35"/>
    <p:sldId id="405" r:id="rId36"/>
    <p:sldId id="406" r:id="rId37"/>
    <p:sldId id="343" r:id="rId38"/>
    <p:sldId id="342" r:id="rId39"/>
    <p:sldId id="341" r:id="rId40"/>
    <p:sldId id="340" r:id="rId41"/>
    <p:sldId id="339" r:id="rId42"/>
    <p:sldId id="338" r:id="rId43"/>
    <p:sldId id="434" r:id="rId44"/>
    <p:sldId id="337" r:id="rId45"/>
    <p:sldId id="421" r:id="rId46"/>
    <p:sldId id="407" r:id="rId47"/>
    <p:sldId id="408" r:id="rId48"/>
    <p:sldId id="409" r:id="rId49"/>
    <p:sldId id="413" r:id="rId50"/>
    <p:sldId id="414" r:id="rId51"/>
    <p:sldId id="415" r:id="rId52"/>
    <p:sldId id="416" r:id="rId53"/>
    <p:sldId id="417" r:id="rId54"/>
    <p:sldId id="418" r:id="rId55"/>
    <p:sldId id="419" r:id="rId56"/>
    <p:sldId id="420" r:id="rId57"/>
    <p:sldId id="449" r:id="rId58"/>
    <p:sldId id="450" r:id="rId59"/>
    <p:sldId id="451" r:id="rId60"/>
    <p:sldId id="452" r:id="rId61"/>
    <p:sldId id="453" r:id="rId62"/>
    <p:sldId id="454" r:id="rId63"/>
    <p:sldId id="455" r:id="rId64"/>
    <p:sldId id="456" r:id="rId65"/>
    <p:sldId id="457" r:id="rId66"/>
    <p:sldId id="458" r:id="rId67"/>
    <p:sldId id="473" r:id="rId68"/>
    <p:sldId id="459" r:id="rId69"/>
    <p:sldId id="461" r:id="rId70"/>
    <p:sldId id="462" r:id="rId71"/>
    <p:sldId id="463" r:id="rId72"/>
    <p:sldId id="464" r:id="rId73"/>
    <p:sldId id="474" r:id="rId74"/>
    <p:sldId id="465" r:id="rId75"/>
    <p:sldId id="467" r:id="rId76"/>
    <p:sldId id="466" r:id="rId77"/>
    <p:sldId id="468" r:id="rId78"/>
    <p:sldId id="469" r:id="rId79"/>
    <p:sldId id="470" r:id="rId80"/>
    <p:sldId id="471" r:id="rId81"/>
    <p:sldId id="477" r:id="rId82"/>
    <p:sldId id="478" r:id="rId83"/>
    <p:sldId id="479" r:id="rId84"/>
    <p:sldId id="496" r:id="rId85"/>
    <p:sldId id="495" r:id="rId86"/>
    <p:sldId id="497" r:id="rId87"/>
    <p:sldId id="498" r:id="rId88"/>
    <p:sldId id="499" r:id="rId89"/>
    <p:sldId id="500" r:id="rId90"/>
    <p:sldId id="502" r:id="rId91"/>
    <p:sldId id="279" r:id="rId9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36BF"/>
    <a:srgbClr val="4A61A5"/>
    <a:srgbClr val="2E75B6"/>
    <a:srgbClr val="74B2EA"/>
    <a:srgbClr val="50D1D4"/>
    <a:srgbClr val="6EDCCC"/>
    <a:srgbClr val="6EF2E9"/>
    <a:srgbClr val="6DF3ED"/>
    <a:srgbClr val="7F7F7F"/>
    <a:srgbClr val="224D9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20" autoAdjust="0"/>
    <p:restoredTop sz="98169" autoAdjust="0"/>
  </p:normalViewPr>
  <p:slideViewPr>
    <p:cSldViewPr snapToGrid="0">
      <p:cViewPr varScale="1">
        <p:scale>
          <a:sx n="112" d="100"/>
          <a:sy n="112" d="100"/>
        </p:scale>
        <p:origin x="-378" y="-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image" Target="../media/image5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4.jpeg"/><Relationship Id="rId5" Type="http://schemas.openxmlformats.org/officeDocument/2006/relationships/image" Target="../media/image3.jpeg"/><Relationship Id="rId4" Type="http://schemas.microsoft.com/office/2007/relationships/hdphoto" Target="../media/image3.wd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2021/7/27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2021/7/27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2021/7/27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grpSp>
        <p:nvGrpSpPr>
          <p:cNvPr id="7" name="组合 6"/>
          <p:cNvGrpSpPr/>
          <p:nvPr userDrawn="1"/>
        </p:nvGrpSpPr>
        <p:grpSpPr>
          <a:xfrm>
            <a:off x="9305322" y="218232"/>
            <a:ext cx="2610453" cy="672001"/>
            <a:chOff x="9305322" y="218232"/>
            <a:chExt cx="2610453" cy="672001"/>
          </a:xfrm>
        </p:grpSpPr>
        <p:pic>
          <p:nvPicPr>
            <p:cNvPr id="8" name="图片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305322" y="218232"/>
              <a:ext cx="672001" cy="672001"/>
            </a:xfrm>
            <a:prstGeom prst="rect">
              <a:avLst/>
            </a:prstGeom>
          </p:spPr>
        </p:pic>
        <p:pic>
          <p:nvPicPr>
            <p:cNvPr id="9" name="图片 8"/>
            <p:cNvPicPr>
              <a:picLocks noChangeAspect="1"/>
            </p:cNvPicPr>
            <p:nvPr/>
          </p:nvPicPr>
          <p:blipFill>
            <a:blip r:embed="rId3" cstate="print">
              <a:duotone>
                <a:schemeClr val="accent5">
                  <a:shade val="45000"/>
                  <a:satMod val="135000"/>
                </a:schemeClr>
                <a:prstClr val="white"/>
              </a:duotone>
              <a:extLst>
                <a:ext uri="{BEBA8EAE-BF5A-486C-A8C5-ECC9F3942E4B}">
                  <a14:imgProps xmlns:a14="http://schemas.microsoft.com/office/drawing/2010/main" xmlns="">
                    <a14:imgLayer r:embed="rId4">
                      <a14:imgEffect>
                        <a14:colorTemperature colorTemp="11200"/>
                      </a14:imgEffect>
                    </a14:imgLayer>
                  </a14:imgProps>
                </a:ext>
                <a:ext uri="{28A0092B-C50C-407E-A947-70E740481C1C}">
                  <a14:useLocalDpi xmlns:a14="http://schemas.microsoft.com/office/drawing/2010/main" xmlns="" val="0"/>
                </a:ext>
              </a:extLst>
            </a:blip>
            <a:stretch>
              <a:fillRect/>
            </a:stretch>
          </p:blipFill>
          <p:spPr>
            <a:xfrm>
              <a:off x="10125075" y="276645"/>
              <a:ext cx="1790700" cy="555177"/>
            </a:xfrm>
            <a:prstGeom prst="rect">
              <a:avLst/>
            </a:prstGeom>
          </p:spPr>
        </p:pic>
      </p:grpSp>
      <p:grpSp>
        <p:nvGrpSpPr>
          <p:cNvPr id="10" name="组合 9"/>
          <p:cNvGrpSpPr/>
          <p:nvPr userDrawn="1"/>
        </p:nvGrpSpPr>
        <p:grpSpPr>
          <a:xfrm>
            <a:off x="180103" y="6335884"/>
            <a:ext cx="2382122" cy="385591"/>
            <a:chOff x="517775" y="278808"/>
            <a:chExt cx="3397000" cy="549868"/>
          </a:xfrm>
        </p:grpSpPr>
        <p:pic>
          <p:nvPicPr>
            <p:cNvPr id="11" name="图片 10"/>
            <p:cNvPicPr>
              <a:picLocks noChangeAspect="1"/>
            </p:cNvPicPr>
            <p:nvPr/>
          </p:nvPicPr>
          <p:blipFill rotWithShape="1">
            <a:blip r:embed="rId5" cstate="print">
              <a:lum bright="70000" contrast="-70000"/>
              <a:extLst>
                <a:ext uri="{28A0092B-C50C-407E-A947-70E740481C1C}">
                  <a14:useLocalDpi xmlns:a14="http://schemas.microsoft.com/office/drawing/2010/main" xmlns="" val="0"/>
                </a:ext>
              </a:extLst>
            </a:blip>
            <a:srcRect b="49919"/>
            <a:stretch>
              <a:fillRect/>
            </a:stretch>
          </p:blipFill>
          <p:spPr>
            <a:xfrm>
              <a:off x="517775" y="278808"/>
              <a:ext cx="1615825" cy="549868"/>
            </a:xfrm>
            <a:prstGeom prst="rect">
              <a:avLst/>
            </a:prstGeom>
          </p:spPr>
        </p:pic>
        <p:pic>
          <p:nvPicPr>
            <p:cNvPr id="12" name="图片 11"/>
            <p:cNvPicPr>
              <a:picLocks noChangeAspect="1"/>
            </p:cNvPicPr>
            <p:nvPr/>
          </p:nvPicPr>
          <p:blipFill rotWithShape="1">
            <a:blip r:embed="rId6" cstate="print">
              <a:lum bright="70000" contrast="-70000"/>
              <a:extLst>
                <a:ext uri="{28A0092B-C50C-407E-A947-70E740481C1C}">
                  <a14:useLocalDpi xmlns:a14="http://schemas.microsoft.com/office/drawing/2010/main" xmlns="" val="0"/>
                </a:ext>
              </a:extLst>
            </a:blip>
            <a:srcRect t="50081"/>
            <a:stretch>
              <a:fillRect/>
            </a:stretch>
          </p:blipFill>
          <p:spPr>
            <a:xfrm>
              <a:off x="2298950" y="278808"/>
              <a:ext cx="1615825" cy="548092"/>
            </a:xfrm>
            <a:prstGeom prst="rect">
              <a:avLst/>
            </a:prstGeom>
          </p:spPr>
        </p:pic>
      </p:grpSp>
      <p:grpSp>
        <p:nvGrpSpPr>
          <p:cNvPr id="13" name="组合 12"/>
          <p:cNvGrpSpPr/>
          <p:nvPr userDrawn="1"/>
        </p:nvGrpSpPr>
        <p:grpSpPr>
          <a:xfrm>
            <a:off x="0" y="321560"/>
            <a:ext cx="550126" cy="495300"/>
            <a:chOff x="0" y="321560"/>
            <a:chExt cx="550126" cy="495300"/>
          </a:xfrm>
        </p:grpSpPr>
        <p:sp>
          <p:nvSpPr>
            <p:cNvPr id="14" name="流程图: 延期 13"/>
            <p:cNvSpPr/>
            <p:nvPr/>
          </p:nvSpPr>
          <p:spPr>
            <a:xfrm>
              <a:off x="54826" y="321560"/>
              <a:ext cx="495300" cy="495300"/>
            </a:xfrm>
            <a:prstGeom prst="flowChartDelay">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延期 14"/>
            <p:cNvSpPr/>
            <p:nvPr/>
          </p:nvSpPr>
          <p:spPr>
            <a:xfrm>
              <a:off x="0" y="321560"/>
              <a:ext cx="495300" cy="495300"/>
            </a:xfrm>
            <a:prstGeom prst="flowChartDelay">
              <a:avLst/>
            </a:prstGeom>
            <a:solidFill>
              <a:srgbClr val="0836B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1111" y="458527"/>
              <a:ext cx="221365" cy="221365"/>
            </a:xfrm>
            <a:prstGeom prst="ellipse">
              <a:avLst/>
            </a:prstGeom>
            <a:solidFill>
              <a:schemeClr val="bg1"/>
            </a:solidFill>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2021/7/27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2021/7/27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pPr/>
              <a:t>2021/7/27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pPr/>
              <a:t>2021/7/27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pPr/>
              <a:t>2021/7/27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2021/7/27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2021/7/27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pPr/>
              <a:t>2021/7/27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3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5.jpe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3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jpeg"/></Relationships>
</file>

<file path=ppt/slides/_rels/slide4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jpe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7.png"/><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7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7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1.gi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jpeg"/></Relationships>
</file>

<file path=ppt/slides/_rels/slide8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9050" y="2377646"/>
            <a:ext cx="12215004" cy="4037328"/>
            <a:chOff x="-17252" y="1431581"/>
            <a:chExt cx="12215004" cy="4037328"/>
          </a:xfrm>
        </p:grpSpPr>
        <p:grpSp>
          <p:nvGrpSpPr>
            <p:cNvPr id="11" name="组合 10"/>
            <p:cNvGrpSpPr/>
            <p:nvPr/>
          </p:nvGrpSpPr>
          <p:grpSpPr>
            <a:xfrm>
              <a:off x="-2875" y="1431581"/>
              <a:ext cx="12192000" cy="4037328"/>
              <a:chOff x="0" y="1457461"/>
              <a:chExt cx="12192000" cy="4037328"/>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xmlns="" val="0"/>
                  </a:ext>
                </a:extLst>
              </a:blip>
              <a:srcRect t="14292"/>
              <a:stretch>
                <a:fillRect/>
              </a:stretch>
            </p:blipFill>
            <p:spPr>
              <a:xfrm>
                <a:off x="0" y="1911585"/>
                <a:ext cx="12192000" cy="3299854"/>
              </a:xfrm>
              <a:prstGeom prst="rect">
                <a:avLst/>
              </a:prstGeom>
            </p:spPr>
          </p:pic>
          <p:sp>
            <p:nvSpPr>
              <p:cNvPr id="6" name="矩形 5"/>
              <p:cNvSpPr/>
              <p:nvPr/>
            </p:nvSpPr>
            <p:spPr>
              <a:xfrm>
                <a:off x="0" y="1457461"/>
                <a:ext cx="12192000" cy="1585519"/>
              </a:xfrm>
              <a:custGeom>
                <a:avLst/>
                <a:gdLst>
                  <a:gd name="connsiteX0" fmla="*/ 0 w 12192000"/>
                  <a:gd name="connsiteY0" fmla="*/ 0 h 989901"/>
                  <a:gd name="connsiteX1" fmla="*/ 12192000 w 12192000"/>
                  <a:gd name="connsiteY1" fmla="*/ 0 h 989901"/>
                  <a:gd name="connsiteX2" fmla="*/ 12192000 w 12192000"/>
                  <a:gd name="connsiteY2" fmla="*/ 989901 h 989901"/>
                  <a:gd name="connsiteX3" fmla="*/ 0 w 12192000"/>
                  <a:gd name="connsiteY3" fmla="*/ 989901 h 989901"/>
                  <a:gd name="connsiteX4" fmla="*/ 0 w 12192000"/>
                  <a:gd name="connsiteY4" fmla="*/ 0 h 989901"/>
                  <a:gd name="connsiteX0-1" fmla="*/ 0 w 12192000"/>
                  <a:gd name="connsiteY0-2" fmla="*/ 0 h 989901"/>
                  <a:gd name="connsiteX1-3" fmla="*/ 12192000 w 12192000"/>
                  <a:gd name="connsiteY1-4" fmla="*/ 0 h 989901"/>
                  <a:gd name="connsiteX2-5" fmla="*/ 12192000 w 12192000"/>
                  <a:gd name="connsiteY2-6" fmla="*/ 989901 h 989901"/>
                  <a:gd name="connsiteX3-7" fmla="*/ 5721292 w 12192000"/>
                  <a:gd name="connsiteY3-8" fmla="*/ 989901 h 989901"/>
                  <a:gd name="connsiteX4-9" fmla="*/ 0 w 12192000"/>
                  <a:gd name="connsiteY4-10" fmla="*/ 989901 h 989901"/>
                  <a:gd name="connsiteX5" fmla="*/ 0 w 12192000"/>
                  <a:gd name="connsiteY5" fmla="*/ 0 h 989901"/>
                  <a:gd name="connsiteX0-11" fmla="*/ 0 w 12192000"/>
                  <a:gd name="connsiteY0-12" fmla="*/ 0 h 1063227"/>
                  <a:gd name="connsiteX1-13" fmla="*/ 12192000 w 12192000"/>
                  <a:gd name="connsiteY1-14" fmla="*/ 0 h 1063227"/>
                  <a:gd name="connsiteX2-15" fmla="*/ 12192000 w 12192000"/>
                  <a:gd name="connsiteY2-16" fmla="*/ 989901 h 1063227"/>
                  <a:gd name="connsiteX3-17" fmla="*/ 5721292 w 12192000"/>
                  <a:gd name="connsiteY3-18" fmla="*/ 989901 h 1063227"/>
                  <a:gd name="connsiteX4-19" fmla="*/ 0 w 12192000"/>
                  <a:gd name="connsiteY4-20" fmla="*/ 989901 h 1063227"/>
                  <a:gd name="connsiteX5-21" fmla="*/ 0 w 12192000"/>
                  <a:gd name="connsiteY5-22" fmla="*/ 0 h 1063227"/>
                  <a:gd name="connsiteX0-23" fmla="*/ 0 w 12192000"/>
                  <a:gd name="connsiteY0-24" fmla="*/ 0 h 1585519"/>
                  <a:gd name="connsiteX1-25" fmla="*/ 12192000 w 12192000"/>
                  <a:gd name="connsiteY1-26" fmla="*/ 0 h 1585519"/>
                  <a:gd name="connsiteX2-27" fmla="*/ 12192000 w 12192000"/>
                  <a:gd name="connsiteY2-28" fmla="*/ 989901 h 1585519"/>
                  <a:gd name="connsiteX3-29" fmla="*/ 5746459 w 12192000"/>
                  <a:gd name="connsiteY3-30" fmla="*/ 1585519 h 1585519"/>
                  <a:gd name="connsiteX4-31" fmla="*/ 0 w 12192000"/>
                  <a:gd name="connsiteY4-32" fmla="*/ 989901 h 1585519"/>
                  <a:gd name="connsiteX5-33" fmla="*/ 0 w 12192000"/>
                  <a:gd name="connsiteY5-34" fmla="*/ 0 h 1585519"/>
                  <a:gd name="connsiteX0-35" fmla="*/ 0 w 12192000"/>
                  <a:gd name="connsiteY0-36" fmla="*/ 0 h 1585519"/>
                  <a:gd name="connsiteX1-37" fmla="*/ 12192000 w 12192000"/>
                  <a:gd name="connsiteY1-38" fmla="*/ 0 h 1585519"/>
                  <a:gd name="connsiteX2-39" fmla="*/ 12192000 w 12192000"/>
                  <a:gd name="connsiteY2-40" fmla="*/ 989901 h 1585519"/>
                  <a:gd name="connsiteX3-41" fmla="*/ 5972961 w 12192000"/>
                  <a:gd name="connsiteY3-42" fmla="*/ 1585519 h 1585519"/>
                  <a:gd name="connsiteX4-43" fmla="*/ 0 w 12192000"/>
                  <a:gd name="connsiteY4-44" fmla="*/ 989901 h 1585519"/>
                  <a:gd name="connsiteX5-45" fmla="*/ 0 w 12192000"/>
                  <a:gd name="connsiteY5-46" fmla="*/ 0 h 1585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2192000" h="1585519">
                    <a:moveTo>
                      <a:pt x="0" y="0"/>
                    </a:moveTo>
                    <a:lnTo>
                      <a:pt x="12192000" y="0"/>
                    </a:lnTo>
                    <a:lnTo>
                      <a:pt x="12192000" y="989901"/>
                    </a:lnTo>
                    <a:cubicBezTo>
                      <a:pt x="11113549" y="1154885"/>
                      <a:pt x="8004961" y="1585519"/>
                      <a:pt x="5972961" y="1585519"/>
                    </a:cubicBezTo>
                    <a:cubicBezTo>
                      <a:pt x="3940961" y="1585519"/>
                      <a:pt x="953549" y="1154884"/>
                      <a:pt x="0" y="989901"/>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5"/>
              <p:cNvSpPr/>
              <p:nvPr/>
            </p:nvSpPr>
            <p:spPr>
              <a:xfrm flipV="1">
                <a:off x="0" y="4620015"/>
                <a:ext cx="12192000" cy="874774"/>
              </a:xfrm>
              <a:custGeom>
                <a:avLst/>
                <a:gdLst>
                  <a:gd name="connsiteX0" fmla="*/ 0 w 12192000"/>
                  <a:gd name="connsiteY0" fmla="*/ 0 h 989901"/>
                  <a:gd name="connsiteX1" fmla="*/ 12192000 w 12192000"/>
                  <a:gd name="connsiteY1" fmla="*/ 0 h 989901"/>
                  <a:gd name="connsiteX2" fmla="*/ 12192000 w 12192000"/>
                  <a:gd name="connsiteY2" fmla="*/ 989901 h 989901"/>
                  <a:gd name="connsiteX3" fmla="*/ 0 w 12192000"/>
                  <a:gd name="connsiteY3" fmla="*/ 989901 h 989901"/>
                  <a:gd name="connsiteX4" fmla="*/ 0 w 12192000"/>
                  <a:gd name="connsiteY4" fmla="*/ 0 h 989901"/>
                  <a:gd name="connsiteX0-1" fmla="*/ 0 w 12192000"/>
                  <a:gd name="connsiteY0-2" fmla="*/ 0 h 989901"/>
                  <a:gd name="connsiteX1-3" fmla="*/ 12192000 w 12192000"/>
                  <a:gd name="connsiteY1-4" fmla="*/ 0 h 989901"/>
                  <a:gd name="connsiteX2-5" fmla="*/ 12192000 w 12192000"/>
                  <a:gd name="connsiteY2-6" fmla="*/ 989901 h 989901"/>
                  <a:gd name="connsiteX3-7" fmla="*/ 5721292 w 12192000"/>
                  <a:gd name="connsiteY3-8" fmla="*/ 989901 h 989901"/>
                  <a:gd name="connsiteX4-9" fmla="*/ 0 w 12192000"/>
                  <a:gd name="connsiteY4-10" fmla="*/ 989901 h 989901"/>
                  <a:gd name="connsiteX5" fmla="*/ 0 w 12192000"/>
                  <a:gd name="connsiteY5" fmla="*/ 0 h 989901"/>
                  <a:gd name="connsiteX0-11" fmla="*/ 0 w 12192000"/>
                  <a:gd name="connsiteY0-12" fmla="*/ 0 h 1063227"/>
                  <a:gd name="connsiteX1-13" fmla="*/ 12192000 w 12192000"/>
                  <a:gd name="connsiteY1-14" fmla="*/ 0 h 1063227"/>
                  <a:gd name="connsiteX2-15" fmla="*/ 12192000 w 12192000"/>
                  <a:gd name="connsiteY2-16" fmla="*/ 989901 h 1063227"/>
                  <a:gd name="connsiteX3-17" fmla="*/ 5721292 w 12192000"/>
                  <a:gd name="connsiteY3-18" fmla="*/ 989901 h 1063227"/>
                  <a:gd name="connsiteX4-19" fmla="*/ 0 w 12192000"/>
                  <a:gd name="connsiteY4-20" fmla="*/ 989901 h 1063227"/>
                  <a:gd name="connsiteX5-21" fmla="*/ 0 w 12192000"/>
                  <a:gd name="connsiteY5-22" fmla="*/ 0 h 1063227"/>
                  <a:gd name="connsiteX0-23" fmla="*/ 0 w 12192000"/>
                  <a:gd name="connsiteY0-24" fmla="*/ 0 h 1585519"/>
                  <a:gd name="connsiteX1-25" fmla="*/ 12192000 w 12192000"/>
                  <a:gd name="connsiteY1-26" fmla="*/ 0 h 1585519"/>
                  <a:gd name="connsiteX2-27" fmla="*/ 12192000 w 12192000"/>
                  <a:gd name="connsiteY2-28" fmla="*/ 989901 h 1585519"/>
                  <a:gd name="connsiteX3-29" fmla="*/ 5746459 w 12192000"/>
                  <a:gd name="connsiteY3-30" fmla="*/ 1585519 h 1585519"/>
                  <a:gd name="connsiteX4-31" fmla="*/ 0 w 12192000"/>
                  <a:gd name="connsiteY4-32" fmla="*/ 989901 h 1585519"/>
                  <a:gd name="connsiteX5-33" fmla="*/ 0 w 12192000"/>
                  <a:gd name="connsiteY5-34" fmla="*/ 0 h 1585519"/>
                  <a:gd name="connsiteX0-35" fmla="*/ 0 w 12192000"/>
                  <a:gd name="connsiteY0-36" fmla="*/ 0 h 1585519"/>
                  <a:gd name="connsiteX1-37" fmla="*/ 12192000 w 12192000"/>
                  <a:gd name="connsiteY1-38" fmla="*/ 0 h 1585519"/>
                  <a:gd name="connsiteX2-39" fmla="*/ 12192000 w 12192000"/>
                  <a:gd name="connsiteY2-40" fmla="*/ 989901 h 1585519"/>
                  <a:gd name="connsiteX3-41" fmla="*/ 5972961 w 12192000"/>
                  <a:gd name="connsiteY3-42" fmla="*/ 1585519 h 1585519"/>
                  <a:gd name="connsiteX4-43" fmla="*/ 0 w 12192000"/>
                  <a:gd name="connsiteY4-44" fmla="*/ 989901 h 1585519"/>
                  <a:gd name="connsiteX5-45" fmla="*/ 0 w 12192000"/>
                  <a:gd name="connsiteY5-46" fmla="*/ 0 h 1585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2192000" h="1585519">
                    <a:moveTo>
                      <a:pt x="0" y="0"/>
                    </a:moveTo>
                    <a:lnTo>
                      <a:pt x="12192000" y="0"/>
                    </a:lnTo>
                    <a:lnTo>
                      <a:pt x="12192000" y="989901"/>
                    </a:lnTo>
                    <a:cubicBezTo>
                      <a:pt x="11113549" y="1154885"/>
                      <a:pt x="8004961" y="1585519"/>
                      <a:pt x="5972961" y="1585519"/>
                    </a:cubicBezTo>
                    <a:cubicBezTo>
                      <a:pt x="3940961" y="1585519"/>
                      <a:pt x="953549" y="1154884"/>
                      <a:pt x="0" y="989901"/>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任意多边形: 形状 9"/>
            <p:cNvSpPr/>
            <p:nvPr/>
          </p:nvSpPr>
          <p:spPr>
            <a:xfrm>
              <a:off x="-4073" y="2382811"/>
              <a:ext cx="12193198" cy="617920"/>
            </a:xfrm>
            <a:custGeom>
              <a:avLst/>
              <a:gdLst>
                <a:gd name="connsiteX0" fmla="*/ 0 w 12206377"/>
                <a:gd name="connsiteY0" fmla="*/ 0 h 603877"/>
                <a:gd name="connsiteX1" fmla="*/ 5503653 w 12206377"/>
                <a:gd name="connsiteY1" fmla="*/ 603849 h 603877"/>
                <a:gd name="connsiteX2" fmla="*/ 12206377 w 12206377"/>
                <a:gd name="connsiteY2" fmla="*/ 25880 h 603877"/>
                <a:gd name="connsiteX0-1" fmla="*/ 0 w 12206377"/>
                <a:gd name="connsiteY0-2" fmla="*/ 0 h 603877"/>
                <a:gd name="connsiteX1-3" fmla="*/ 5796951 w 12206377"/>
                <a:gd name="connsiteY1-4" fmla="*/ 603849 h 603877"/>
                <a:gd name="connsiteX2-5" fmla="*/ 12206377 w 12206377"/>
                <a:gd name="connsiteY2-6" fmla="*/ 25880 h 603877"/>
                <a:gd name="connsiteX0-7" fmla="*/ 0 w 12206377"/>
                <a:gd name="connsiteY0-8" fmla="*/ 0 h 609259"/>
                <a:gd name="connsiteX1-9" fmla="*/ 5796951 w 12206377"/>
                <a:gd name="connsiteY1-10" fmla="*/ 603849 h 609259"/>
                <a:gd name="connsiteX2-11" fmla="*/ 12206377 w 12206377"/>
                <a:gd name="connsiteY2-12" fmla="*/ 25880 h 609259"/>
                <a:gd name="connsiteX0-13" fmla="*/ 0 w 12206377"/>
                <a:gd name="connsiteY0-14" fmla="*/ 0 h 625650"/>
                <a:gd name="connsiteX1-15" fmla="*/ 6003985 w 12206377"/>
                <a:gd name="connsiteY1-16" fmla="*/ 620451 h 625650"/>
                <a:gd name="connsiteX2-17" fmla="*/ 12206377 w 12206377"/>
                <a:gd name="connsiteY2-18" fmla="*/ 25880 h 625650"/>
                <a:gd name="connsiteX0-19" fmla="*/ 0 w 12206377"/>
                <a:gd name="connsiteY0-20" fmla="*/ 0 h 622129"/>
                <a:gd name="connsiteX1-21" fmla="*/ 6003985 w 12206377"/>
                <a:gd name="connsiteY1-22" fmla="*/ 620451 h 622129"/>
                <a:gd name="connsiteX2-23" fmla="*/ 12206377 w 12206377"/>
                <a:gd name="connsiteY2-24" fmla="*/ 25880 h 622129"/>
                <a:gd name="connsiteX0-25" fmla="*/ 0 w 12180498"/>
                <a:gd name="connsiteY0-26" fmla="*/ 15622 h 594589"/>
                <a:gd name="connsiteX1-27" fmla="*/ 5978106 w 12180498"/>
                <a:gd name="connsiteY1-28" fmla="*/ 594571 h 594589"/>
                <a:gd name="connsiteX2-29" fmla="*/ 12180498 w 12180498"/>
                <a:gd name="connsiteY2-30" fmla="*/ 0 h 594589"/>
                <a:gd name="connsiteX0-31" fmla="*/ 0 w 12180498"/>
                <a:gd name="connsiteY0-32" fmla="*/ 15622 h 594588"/>
                <a:gd name="connsiteX1-33" fmla="*/ 5978106 w 12180498"/>
                <a:gd name="connsiteY1-34" fmla="*/ 594571 h 594588"/>
                <a:gd name="connsiteX2-35" fmla="*/ 12180498 w 12180498"/>
                <a:gd name="connsiteY2-36" fmla="*/ 0 h 594588"/>
                <a:gd name="connsiteX0-37" fmla="*/ 0 w 12180498"/>
                <a:gd name="connsiteY0-38" fmla="*/ 15622 h 594588"/>
                <a:gd name="connsiteX1-39" fmla="*/ 5978106 w 12180498"/>
                <a:gd name="connsiteY1-40" fmla="*/ 594571 h 594588"/>
                <a:gd name="connsiteX2-41" fmla="*/ 12180498 w 12180498"/>
                <a:gd name="connsiteY2-42" fmla="*/ 0 h 594588"/>
                <a:gd name="connsiteX0-43" fmla="*/ 0 w 12193198"/>
                <a:gd name="connsiteY0-44" fmla="*/ 3401 h 594571"/>
                <a:gd name="connsiteX1-45" fmla="*/ 5990806 w 12193198"/>
                <a:gd name="connsiteY1-46" fmla="*/ 594571 h 594571"/>
                <a:gd name="connsiteX2-47" fmla="*/ 12193198 w 12193198"/>
                <a:gd name="connsiteY2-48" fmla="*/ 0 h 594571"/>
              </a:gdLst>
              <a:ahLst/>
              <a:cxnLst>
                <a:cxn ang="0">
                  <a:pos x="connsiteX0-1" y="connsiteY0-2"/>
                </a:cxn>
                <a:cxn ang="0">
                  <a:pos x="connsiteX1-3" y="connsiteY1-4"/>
                </a:cxn>
                <a:cxn ang="0">
                  <a:pos x="connsiteX2-5" y="connsiteY2-6"/>
                </a:cxn>
              </a:cxnLst>
              <a:rect l="l" t="t" r="r" b="b"/>
              <a:pathLst>
                <a:path w="12193198" h="594571">
                  <a:moveTo>
                    <a:pt x="0" y="3401"/>
                  </a:moveTo>
                  <a:cubicBezTo>
                    <a:pt x="1734628" y="303169"/>
                    <a:pt x="3958606" y="595138"/>
                    <a:pt x="5990806" y="594571"/>
                  </a:cubicBezTo>
                  <a:cubicBezTo>
                    <a:pt x="8023006" y="594004"/>
                    <a:pt x="11135025" y="165608"/>
                    <a:pt x="12193198" y="0"/>
                  </a:cubicBezTo>
                </a:path>
              </a:pathLst>
            </a:custGeom>
            <a:noFill/>
            <a:ln w="76200">
              <a:solidFill>
                <a:srgbClr val="0836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74B2EA"/>
                  </a:solidFill>
                </a:ln>
              </a:endParaRPr>
            </a:p>
          </p:txBody>
        </p:sp>
        <p:sp>
          <p:nvSpPr>
            <p:cNvPr id="12" name="任意多边形: 形状 11"/>
            <p:cNvSpPr/>
            <p:nvPr/>
          </p:nvSpPr>
          <p:spPr>
            <a:xfrm flipV="1">
              <a:off x="-17252" y="4611626"/>
              <a:ext cx="12215004" cy="342899"/>
            </a:xfrm>
            <a:custGeom>
              <a:avLst/>
              <a:gdLst>
                <a:gd name="connsiteX0" fmla="*/ 0 w 12206377"/>
                <a:gd name="connsiteY0" fmla="*/ 0 h 603877"/>
                <a:gd name="connsiteX1" fmla="*/ 5503653 w 12206377"/>
                <a:gd name="connsiteY1" fmla="*/ 603849 h 603877"/>
                <a:gd name="connsiteX2" fmla="*/ 12206377 w 12206377"/>
                <a:gd name="connsiteY2" fmla="*/ 25880 h 603877"/>
                <a:gd name="connsiteX0-1" fmla="*/ 0 w 12206377"/>
                <a:gd name="connsiteY0-2" fmla="*/ 0 h 603877"/>
                <a:gd name="connsiteX1-3" fmla="*/ 5796951 w 12206377"/>
                <a:gd name="connsiteY1-4" fmla="*/ 603849 h 603877"/>
                <a:gd name="connsiteX2-5" fmla="*/ 12206377 w 12206377"/>
                <a:gd name="connsiteY2-6" fmla="*/ 25880 h 603877"/>
                <a:gd name="connsiteX0-7" fmla="*/ 0 w 12206377"/>
                <a:gd name="connsiteY0-8" fmla="*/ 0 h 609259"/>
                <a:gd name="connsiteX1-9" fmla="*/ 5796951 w 12206377"/>
                <a:gd name="connsiteY1-10" fmla="*/ 603849 h 609259"/>
                <a:gd name="connsiteX2-11" fmla="*/ 12206377 w 12206377"/>
                <a:gd name="connsiteY2-12" fmla="*/ 25880 h 609259"/>
                <a:gd name="connsiteX0-13" fmla="*/ 0 w 12206377"/>
                <a:gd name="connsiteY0-14" fmla="*/ 0 h 625650"/>
                <a:gd name="connsiteX1-15" fmla="*/ 6003985 w 12206377"/>
                <a:gd name="connsiteY1-16" fmla="*/ 620451 h 625650"/>
                <a:gd name="connsiteX2-17" fmla="*/ 12206377 w 12206377"/>
                <a:gd name="connsiteY2-18" fmla="*/ 25880 h 625650"/>
                <a:gd name="connsiteX0-19" fmla="*/ 0 w 12206377"/>
                <a:gd name="connsiteY0-20" fmla="*/ 0 h 622129"/>
                <a:gd name="connsiteX1-21" fmla="*/ 6003985 w 12206377"/>
                <a:gd name="connsiteY1-22" fmla="*/ 620451 h 622129"/>
                <a:gd name="connsiteX2-23" fmla="*/ 12206377 w 12206377"/>
                <a:gd name="connsiteY2-24" fmla="*/ 25880 h 622129"/>
                <a:gd name="connsiteX0-25" fmla="*/ 0 w 12240882"/>
                <a:gd name="connsiteY0-26" fmla="*/ 281237 h 608772"/>
                <a:gd name="connsiteX1-27" fmla="*/ 6038490 w 12240882"/>
                <a:gd name="connsiteY1-28" fmla="*/ 594571 h 608772"/>
                <a:gd name="connsiteX2-29" fmla="*/ 12240882 w 12240882"/>
                <a:gd name="connsiteY2-30" fmla="*/ 0 h 608772"/>
                <a:gd name="connsiteX0-31" fmla="*/ 0 w 12240882"/>
                <a:gd name="connsiteY0-32" fmla="*/ 281237 h 602214"/>
                <a:gd name="connsiteX1-33" fmla="*/ 6038490 w 12240882"/>
                <a:gd name="connsiteY1-34" fmla="*/ 594571 h 602214"/>
                <a:gd name="connsiteX2-35" fmla="*/ 12240882 w 12240882"/>
                <a:gd name="connsiteY2-36" fmla="*/ 0 h 602214"/>
                <a:gd name="connsiteX0-37" fmla="*/ 0 w 12275388"/>
                <a:gd name="connsiteY0-38" fmla="*/ 0 h 313334"/>
                <a:gd name="connsiteX1-39" fmla="*/ 6038490 w 12275388"/>
                <a:gd name="connsiteY1-40" fmla="*/ 313334 h 313334"/>
                <a:gd name="connsiteX2-41" fmla="*/ 12275388 w 12275388"/>
                <a:gd name="connsiteY2-42" fmla="*/ 978 h 313334"/>
                <a:gd name="connsiteX0-43" fmla="*/ 0 w 12197751"/>
                <a:gd name="connsiteY0-44" fmla="*/ 32225 h 345713"/>
                <a:gd name="connsiteX1-45" fmla="*/ 6038490 w 12197751"/>
                <a:gd name="connsiteY1-46" fmla="*/ 345559 h 345713"/>
                <a:gd name="connsiteX2-47" fmla="*/ 12197751 w 12197751"/>
                <a:gd name="connsiteY2-48" fmla="*/ 0 h 345713"/>
                <a:gd name="connsiteX0-49" fmla="*/ 0 w 12249510"/>
                <a:gd name="connsiteY0-50" fmla="*/ 7324 h 320666"/>
                <a:gd name="connsiteX1-51" fmla="*/ 6038490 w 12249510"/>
                <a:gd name="connsiteY1-52" fmla="*/ 320658 h 320666"/>
                <a:gd name="connsiteX2-53" fmla="*/ 12249510 w 12249510"/>
                <a:gd name="connsiteY2-54" fmla="*/ 0 h 320666"/>
                <a:gd name="connsiteX0-55" fmla="*/ 0 w 12215004"/>
                <a:gd name="connsiteY0-56" fmla="*/ 0 h 329942"/>
                <a:gd name="connsiteX1-57" fmla="*/ 6003984 w 12215004"/>
                <a:gd name="connsiteY1-58" fmla="*/ 329935 h 329942"/>
                <a:gd name="connsiteX2-59" fmla="*/ 12215004 w 12215004"/>
                <a:gd name="connsiteY2-60" fmla="*/ 9277 h 329942"/>
              </a:gdLst>
              <a:ahLst/>
              <a:cxnLst>
                <a:cxn ang="0">
                  <a:pos x="connsiteX0-1" y="connsiteY0-2"/>
                </a:cxn>
                <a:cxn ang="0">
                  <a:pos x="connsiteX1-3" y="connsiteY1-4"/>
                </a:cxn>
                <a:cxn ang="0">
                  <a:pos x="connsiteX2-5" y="connsiteY2-6"/>
                </a:cxn>
              </a:cxnLst>
              <a:rect l="l" t="t" r="r" b="b"/>
              <a:pathLst>
                <a:path w="12215004" h="329942">
                  <a:moveTo>
                    <a:pt x="0" y="0"/>
                  </a:moveTo>
                  <a:cubicBezTo>
                    <a:pt x="1829518" y="183562"/>
                    <a:pt x="3968150" y="328389"/>
                    <a:pt x="6003984" y="329935"/>
                  </a:cubicBezTo>
                  <a:cubicBezTo>
                    <a:pt x="8039818" y="331481"/>
                    <a:pt x="11122325" y="108481"/>
                    <a:pt x="12215004" y="9277"/>
                  </a:cubicBezTo>
                </a:path>
              </a:pathLst>
            </a:custGeom>
            <a:noFill/>
            <a:ln w="57150">
              <a:solidFill>
                <a:srgbClr val="0836B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74B2EA"/>
                  </a:solidFill>
                </a:ln>
                <a:solidFill>
                  <a:schemeClr val="tx1">
                    <a:lumMod val="65000"/>
                    <a:lumOff val="35000"/>
                  </a:schemeClr>
                </a:solidFill>
              </a:endParaRPr>
            </a:p>
          </p:txBody>
        </p:sp>
      </p:grpSp>
      <p:pic>
        <p:nvPicPr>
          <p:cNvPr id="14" name="图片 1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482432" y="314852"/>
            <a:ext cx="1311173" cy="1311173"/>
          </a:xfrm>
          <a:prstGeom prst="rect">
            <a:avLst/>
          </a:prstGeom>
        </p:spPr>
      </p:pic>
      <p:sp>
        <p:nvSpPr>
          <p:cNvPr id="16" name="文本框 15"/>
          <p:cNvSpPr txBox="1"/>
          <p:nvPr/>
        </p:nvSpPr>
        <p:spPr>
          <a:xfrm>
            <a:off x="728980" y="1767840"/>
            <a:ext cx="10228580"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zh-CN" sz="5400" b="1" dirty="0">
                <a:solidFill>
                  <a:srgbClr val="0836BF"/>
                </a:solidFill>
                <a:effectLst>
                  <a:outerShdw blurRad="38100" dist="38100" dir="2700000" algn="tl">
                    <a:srgbClr val="000000">
                      <a:alpha val="43137"/>
                    </a:srgbClr>
                  </a:outerShdw>
                </a:effectLst>
                <a:latin typeface="Times New Roman" panose="02020603050405020304" charset="0"/>
                <a:ea typeface="微软雅黑" panose="020B0503020204020204" charset="-122"/>
                <a:cs typeface="Times New Roman" panose="02020603050405020304" charset="0"/>
              </a:rPr>
              <a:t>原始卷积</a:t>
            </a:r>
            <a:r>
              <a:rPr lang="en-US" altLang="zh-CN" sz="5400" b="1" dirty="0">
                <a:solidFill>
                  <a:srgbClr val="0836BF"/>
                </a:solidFill>
                <a:effectLst>
                  <a:outerShdw blurRad="38100" dist="38100" dir="2700000" algn="tl">
                    <a:srgbClr val="000000">
                      <a:alpha val="43137"/>
                    </a:srgbClr>
                  </a:outerShdw>
                </a:effectLst>
                <a:latin typeface="Times New Roman" panose="02020603050405020304" charset="0"/>
                <a:ea typeface="微软雅黑" panose="020B0503020204020204" charset="-122"/>
                <a:cs typeface="Times New Roman" panose="02020603050405020304" charset="0"/>
              </a:rPr>
              <a:t> (Vanilla Convolution)</a:t>
            </a:r>
          </a:p>
        </p:txBody>
      </p:sp>
      <p:grpSp>
        <p:nvGrpSpPr>
          <p:cNvPr id="23" name="组合 22"/>
          <p:cNvGrpSpPr/>
          <p:nvPr/>
        </p:nvGrpSpPr>
        <p:grpSpPr>
          <a:xfrm>
            <a:off x="281263" y="224484"/>
            <a:ext cx="2810984" cy="455010"/>
            <a:chOff x="517775" y="278808"/>
            <a:chExt cx="3397000" cy="549868"/>
          </a:xfrm>
        </p:grpSpPr>
        <p:pic>
          <p:nvPicPr>
            <p:cNvPr id="24" name="图片 23"/>
            <p:cNvPicPr>
              <a:picLocks noChangeAspect="1"/>
            </p:cNvPicPr>
            <p:nvPr/>
          </p:nvPicPr>
          <p:blipFill rotWithShape="1">
            <a:blip r:embed="rId4" cstate="print">
              <a:lum bright="70000" contrast="-70000"/>
              <a:extLst>
                <a:ext uri="{28A0092B-C50C-407E-A947-70E740481C1C}">
                  <a14:useLocalDpi xmlns:a14="http://schemas.microsoft.com/office/drawing/2010/main" xmlns="" val="0"/>
                </a:ext>
              </a:extLst>
            </a:blip>
            <a:srcRect b="49919"/>
            <a:stretch>
              <a:fillRect/>
            </a:stretch>
          </p:blipFill>
          <p:spPr>
            <a:xfrm>
              <a:off x="517775" y="278808"/>
              <a:ext cx="1615825" cy="549868"/>
            </a:xfrm>
            <a:prstGeom prst="rect">
              <a:avLst/>
            </a:prstGeom>
          </p:spPr>
        </p:pic>
        <p:pic>
          <p:nvPicPr>
            <p:cNvPr id="25" name="图片 24"/>
            <p:cNvPicPr>
              <a:picLocks noChangeAspect="1"/>
            </p:cNvPicPr>
            <p:nvPr/>
          </p:nvPicPr>
          <p:blipFill rotWithShape="1">
            <a:blip r:embed="rId5" cstate="print">
              <a:lum bright="70000" contrast="-70000"/>
              <a:extLst>
                <a:ext uri="{28A0092B-C50C-407E-A947-70E740481C1C}">
                  <a14:useLocalDpi xmlns:a14="http://schemas.microsoft.com/office/drawing/2010/main" xmlns="" val="0"/>
                </a:ext>
              </a:extLst>
            </a:blip>
            <a:srcRect t="50081"/>
            <a:stretch>
              <a:fillRect/>
            </a:stretch>
          </p:blipFill>
          <p:spPr>
            <a:xfrm>
              <a:off x="2298950" y="278808"/>
              <a:ext cx="1615825" cy="548092"/>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643052" y="263807"/>
            <a:ext cx="7857490"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sz="3200" b="1" i="0" u="none" strike="noStrike" kern="1200" cap="none" spc="0" normalizeH="0" baseline="0" noProof="0" dirty="0">
                <a:ln>
                  <a:noFill/>
                </a:ln>
                <a:solidFill>
                  <a:srgbClr val="224D9B"/>
                </a:solidFill>
                <a:effectLst/>
                <a:uLnTx/>
                <a:uFillTx/>
                <a:latin typeface="微软雅黑" panose="020B0503020204020204" charset="-122"/>
                <a:ea typeface="微软雅黑" panose="020B0503020204020204" charset="-122"/>
                <a:cs typeface="+mn-cs"/>
                <a:sym typeface="+mn-ea"/>
              </a:rPr>
              <a:t>离散卷积</a:t>
            </a:r>
          </a:p>
        </p:txBody>
      </p:sp>
      <mc:AlternateContent xmlns:mc="http://schemas.openxmlformats.org/markup-compatibility/2006">
        <mc:Choice xmlns:a14="http://schemas.microsoft.com/office/drawing/2010/main" xmlns="" Requires="a14">
          <p:sp>
            <p:nvSpPr>
              <p:cNvPr id="2" name="文本框 1"/>
              <p:cNvSpPr txBox="1"/>
              <p:nvPr/>
            </p:nvSpPr>
            <p:spPr>
              <a:xfrm>
                <a:off x="805815" y="1303655"/>
                <a:ext cx="10580370" cy="2721610"/>
              </a:xfrm>
              <a:prstGeom prst="rect">
                <a:avLst/>
              </a:prstGeom>
              <a:noFill/>
            </p:spPr>
            <p:txBody>
              <a:bodyPr wrap="square" rtlCol="0" anchor="t">
                <a:spAutoFit/>
              </a:bodyPr>
              <a:p>
                <a:r>
                  <a:rPr lang="zh-CN" altLang="en-US" sz="2800">
                    <a:latin typeface="微软雅黑" panose="020B0503020204020204" charset="-122"/>
                    <a:ea typeface="微软雅黑" panose="020B0503020204020204" charset="-122"/>
                    <a:cs typeface="微软雅黑" panose="020B0503020204020204" charset="-122"/>
                    <a:sym typeface="+mn-ea"/>
                  </a:rPr>
                  <a:t>如此一来，我们便得到了卷积公式。这里，我们令b=c-a，则得到：</a:t>
                </a:r>
                <a:endParaRPr lang="zh-CN" altLang="en-US" sz="2800">
                  <a:latin typeface="微软雅黑" panose="020B0503020204020204" charset="-122"/>
                  <a:ea typeface="微软雅黑" panose="020B0503020204020204" charset="-122"/>
                  <a:cs typeface="微软雅黑" panose="020B0503020204020204" charset="-122"/>
                  <a:sym typeface="+mn-ea"/>
                </a:endParaRPr>
              </a:p>
              <a:p>
                <a:endParaRPr lang="zh-CN" altLang="en-US" sz="2800">
                  <a:latin typeface="微软雅黑" panose="020B0503020204020204" charset="-122"/>
                  <a:ea typeface="微软雅黑" panose="020B0503020204020204" charset="-122"/>
                  <a:cs typeface="微软雅黑" panose="020B0503020204020204" charset="-122"/>
                  <a:sym typeface="+mn-ea"/>
                </a:endParaRPr>
              </a:p>
              <a:p>
                <a14:m>
                  <m:oMathPara xmlns:m="http://schemas.openxmlformats.org/officeDocument/2006/math">
                    <m:oMathParaPr>
                      <m:jc m:val="centerGroup"/>
                    </m:oMathParaPr>
                    <m:oMath xmlns:m="http://schemas.openxmlformats.org/officeDocument/2006/math">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𝑓</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𝑔</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𝑐</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nary>
                        <m:naryPr>
                          <m:chr m:val="∑"/>
                          <m:limLoc m:val="undOvr"/>
                          <m:supHide m:val="on"/>
                          <m:ctrlPr>
                            <a:rPr lang="en-US" altLang="zh-CN" sz="2800" i="1">
                              <a:solidFill>
                                <a:srgbClr val="0836BF"/>
                              </a:solidFill>
                              <a:latin typeface="Cambria Math" panose="02040503050406030204" charset="0"/>
                              <a:ea typeface="微软雅黑" panose="020B0503020204020204" charset="-122"/>
                              <a:cs typeface="Cambria Math" panose="02040503050406030204" charset="0"/>
                            </a:rPr>
                          </m:ctrlPr>
                        </m:naryPr>
                        <m:sub>
                          <m:r>
                            <a:rPr lang="en-US" altLang="zh-CN" sz="2800" i="1">
                              <a:solidFill>
                                <a:srgbClr val="0836BF"/>
                              </a:solidFill>
                              <a:latin typeface="Cambria Math" panose="02040503050406030204" charset="0"/>
                              <a:ea typeface="微软雅黑" panose="020B0503020204020204" charset="-122"/>
                              <a:cs typeface="Cambria Math" panose="02040503050406030204" charset="0"/>
                            </a:rPr>
                            <m:t>𝑎</m:t>
                          </m:r>
                        </m:sub>
                        <m:sup/>
                        <m:e>
                          <m:r>
                            <a:rPr lang="en-US" altLang="zh-CN" sz="2800" i="1">
                              <a:solidFill>
                                <a:srgbClr val="0836BF"/>
                              </a:solidFill>
                              <a:latin typeface="Cambria Math" panose="02040503050406030204" charset="0"/>
                              <a:ea typeface="微软雅黑" panose="020B0503020204020204" charset="-122"/>
                              <a:cs typeface="Cambria Math" panose="02040503050406030204" charset="0"/>
                            </a:rPr>
                            <m:t>𝑓</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𝑎</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𝑔</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𝑐</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𝑎</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e>
                      </m:nary>
                    </m:oMath>
                  </m:oMathPara>
                </a14:m>
                <a:endParaRPr lang="zh-CN" altLang="en-US" sz="2800">
                  <a:latin typeface="微软雅黑" panose="020B0503020204020204" charset="-122"/>
                  <a:ea typeface="微软雅黑" panose="020B0503020204020204" charset="-122"/>
                  <a:cs typeface="微软雅黑" panose="020B0503020204020204" charset="-122"/>
                  <a:sym typeface="+mn-ea"/>
                </a:endParaRPr>
              </a:p>
              <a:p>
                <a:pPr indent="711200" fontAlgn="auto">
                  <a:extLst>
                    <a:ext uri="{35155182-B16C-46BC-9424-99874614C6A1}">
                      <wpsdc:indentchars xmlns:wpsdc="http://www.wps.cn/officeDocument/2017/drawingmlCustomData" val="200" checksum="3773799597"/>
                    </a:ext>
                  </a:extLst>
                </a:pPr>
                <a:r>
                  <a:rPr lang="zh-CN" altLang="en-US" sz="2800">
                    <a:latin typeface="微软雅黑" panose="020B0503020204020204" charset="-122"/>
                    <a:ea typeface="微软雅黑" panose="020B0503020204020204" charset="-122"/>
                    <a:cs typeface="微软雅黑" panose="020B0503020204020204" charset="-122"/>
                    <a:sym typeface="+mn-ea"/>
                  </a:rPr>
                  <a:t>这便是我们在开头所定义出来的离散形式下的卷积形式！总的来说，离散卷积操作便是找出所有满足给定条件的概率分布之和。</a:t>
                </a:r>
                <a:endParaRPr lang="zh-CN" altLang="en-US" sz="2800">
                  <a:latin typeface="微软雅黑" panose="020B0503020204020204" charset="-122"/>
                  <a:ea typeface="微软雅黑" panose="020B0503020204020204" charset="-122"/>
                  <a:cs typeface="微软雅黑" panose="020B0503020204020204"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805815" y="1303655"/>
                <a:ext cx="10580370" cy="2721610"/>
              </a:xfrm>
              <a:prstGeom prst="rect">
                <a:avLst/>
              </a:prstGeom>
              <a:blipFill rotWithShape="1">
                <a:blip r:embed="rId2" cstate="print"/>
                <a:stretch>
                  <a:fillRect r="-1248"/>
                </a:stretch>
              </a:blipFill>
            </p:spPr>
            <p:txBody>
              <a:bodyPr/>
              <a:lstStyle/>
              <a:p>
                <a:r>
                  <a:rPr lang="zh-CN" alt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643052" y="263807"/>
            <a:ext cx="7857490" cy="583565"/>
          </a:xfrm>
          <a:prstGeom prst="rect">
            <a:avLst/>
          </a:prstGeom>
          <a:noFill/>
        </p:spPr>
        <p:txBody>
          <a:bodyPr wrap="square" rtlCol="0">
            <a:spAutoFit/>
          </a:bodyPr>
          <a:lstStyle/>
          <a:p>
            <a:pPr marR="0" indent="0" defTabSz="914400" fontAlgn="auto">
              <a:lnSpc>
                <a:spcPct val="100000"/>
              </a:lnSpc>
              <a:spcBef>
                <a:spcPts val="0"/>
              </a:spcBef>
              <a:spcAft>
                <a:spcPts val="0"/>
              </a:spcAft>
              <a:buClrTx/>
              <a:buSzTx/>
              <a:buFontTx/>
              <a:buNone/>
              <a:defRPr/>
            </a:pPr>
            <a:r>
              <a:rPr kumimoji="0" lang="zh-CN" sz="3200" b="1" i="0" kern="1200" cap="none" spc="0" normalizeH="0" baseline="0" noProof="0" dirty="0">
                <a:solidFill>
                  <a:srgbClr val="224D9B"/>
                </a:solidFill>
                <a:latin typeface="微软雅黑" panose="020B0503020204020204" charset="-122"/>
                <a:ea typeface="微软雅黑" panose="020B0503020204020204" charset="-122"/>
                <a:cs typeface="+mn-cs"/>
                <a:sym typeface="+mn-ea"/>
              </a:rPr>
              <a:t>工作原理</a:t>
            </a:r>
          </a:p>
        </p:txBody>
      </p:sp>
      <p:sp>
        <p:nvSpPr>
          <p:cNvPr id="2" name="文本框 1"/>
          <p:cNvSpPr txBox="1"/>
          <p:nvPr/>
        </p:nvSpPr>
        <p:spPr>
          <a:xfrm>
            <a:off x="2687320" y="847090"/>
            <a:ext cx="1351280" cy="521970"/>
          </a:xfrm>
          <a:prstGeom prst="rect">
            <a:avLst/>
          </a:prstGeom>
          <a:noFill/>
        </p:spPr>
        <p:txBody>
          <a:bodyPr wrap="square" rtlCol="0">
            <a:spAutoFit/>
          </a:bodyPr>
          <a:lstStyle/>
          <a:p>
            <a:r>
              <a:rPr lang="zh-CN" altLang="en-US" sz="2800">
                <a:solidFill>
                  <a:srgbClr val="0836BF"/>
                </a:solidFill>
                <a:latin typeface="微软雅黑" panose="020B0503020204020204" charset="-122"/>
                <a:ea typeface="微软雅黑" panose="020B0503020204020204" charset="-122"/>
              </a:rPr>
              <a:t>输入层</a:t>
            </a:r>
          </a:p>
        </p:txBody>
      </p:sp>
      <p:sp>
        <p:nvSpPr>
          <p:cNvPr id="3" name="文本框 2"/>
          <p:cNvSpPr txBox="1"/>
          <p:nvPr/>
        </p:nvSpPr>
        <p:spPr>
          <a:xfrm>
            <a:off x="5382260" y="847090"/>
            <a:ext cx="1428115" cy="521970"/>
          </a:xfrm>
          <a:prstGeom prst="rect">
            <a:avLst/>
          </a:prstGeom>
          <a:noFill/>
        </p:spPr>
        <p:txBody>
          <a:bodyPr wrap="square" rtlCol="0">
            <a:spAutoFit/>
          </a:bodyPr>
          <a:lstStyle/>
          <a:p>
            <a:r>
              <a:rPr lang="zh-CN" altLang="en-US" sz="2800">
                <a:solidFill>
                  <a:srgbClr val="0836BF"/>
                </a:solidFill>
                <a:latin typeface="微软雅黑" panose="020B0503020204020204" charset="-122"/>
                <a:ea typeface="微软雅黑" panose="020B0503020204020204" charset="-122"/>
              </a:rPr>
              <a:t>卷积核</a:t>
            </a:r>
          </a:p>
        </p:txBody>
      </p:sp>
      <p:sp>
        <p:nvSpPr>
          <p:cNvPr id="4" name="文本框 3"/>
          <p:cNvSpPr txBox="1"/>
          <p:nvPr/>
        </p:nvSpPr>
        <p:spPr>
          <a:xfrm>
            <a:off x="8154035" y="847090"/>
            <a:ext cx="1418590" cy="521970"/>
          </a:xfrm>
          <a:prstGeom prst="rect">
            <a:avLst/>
          </a:prstGeom>
          <a:noFill/>
        </p:spPr>
        <p:txBody>
          <a:bodyPr wrap="square" rtlCol="0">
            <a:spAutoFit/>
          </a:bodyPr>
          <a:lstStyle/>
          <a:p>
            <a:r>
              <a:rPr lang="zh-CN" altLang="en-US" sz="2800">
                <a:solidFill>
                  <a:srgbClr val="0836BF"/>
                </a:solidFill>
                <a:latin typeface="微软雅黑" panose="020B0503020204020204" charset="-122"/>
                <a:ea typeface="微软雅黑" panose="020B0503020204020204" charset="-122"/>
              </a:rPr>
              <a:t>输出层</a:t>
            </a:r>
          </a:p>
        </p:txBody>
      </p:sp>
      <p:sp>
        <p:nvSpPr>
          <p:cNvPr id="5" name="文本框 4"/>
          <p:cNvSpPr txBox="1"/>
          <p:nvPr/>
        </p:nvSpPr>
        <p:spPr>
          <a:xfrm>
            <a:off x="1821815" y="3954780"/>
            <a:ext cx="8730615" cy="2245360"/>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solidFill>
                  <a:schemeClr val="tx1"/>
                </a:solidFill>
                <a:latin typeface="Times New Roman" panose="02020603050405020304" charset="0"/>
                <a:ea typeface="微软雅黑" panose="020B0503020204020204" charset="-122"/>
                <a:cs typeface="Times New Roman" panose="02020603050405020304" charset="0"/>
              </a:rPr>
              <a:t>CNNs中的卷积，也称为滤波器，其本质上是由一组带参数的卷积核所组成，它是通过卷积核来提取出图片中的局部特征。如图所示，卷积的过程其实就是通过将滤波器从上到下，从左到右进行遍历，每匹配一次即对相应位置的元素进行加权求和输出。</a:t>
            </a:r>
          </a:p>
        </p:txBody>
      </p:sp>
      <p:pic>
        <p:nvPicPr>
          <p:cNvPr id="6" name="图片 5" descr="677e1f8807b4c2c88f13abd838d80694"/>
          <p:cNvPicPr>
            <a:picLocks noChangeAspect="1"/>
          </p:cNvPicPr>
          <p:nvPr/>
        </p:nvPicPr>
        <p:blipFill>
          <a:blip r:embed="rId2" cstate="print"/>
          <a:stretch>
            <a:fillRect/>
          </a:stretch>
        </p:blipFill>
        <p:spPr>
          <a:xfrm>
            <a:off x="1969135" y="601980"/>
            <a:ext cx="8058785" cy="41414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643052" y="263807"/>
            <a:ext cx="7857490"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sz="3200" b="1" i="0" u="none" strike="noStrike" kern="1200" cap="none" spc="0" normalizeH="0" baseline="0" noProof="0" dirty="0">
                <a:ln>
                  <a:noFill/>
                </a:ln>
                <a:solidFill>
                  <a:srgbClr val="224D9B"/>
                </a:solidFill>
                <a:effectLst/>
                <a:uLnTx/>
                <a:uFillTx/>
                <a:latin typeface="微软雅黑" panose="020B0503020204020204" charset="-122"/>
                <a:ea typeface="微软雅黑" panose="020B0503020204020204" charset="-122"/>
                <a:cs typeface="+mn-cs"/>
                <a:sym typeface="+mn-ea"/>
              </a:rPr>
              <a:t>稀疏连接</a:t>
            </a:r>
          </a:p>
        </p:txBody>
      </p:sp>
      <p:pic>
        <p:nvPicPr>
          <p:cNvPr id="2" name="图片 1" descr="791891ea278603c99e3ac0b85a4ec30"/>
          <p:cNvPicPr>
            <a:picLocks noChangeAspect="1"/>
          </p:cNvPicPr>
          <p:nvPr/>
        </p:nvPicPr>
        <p:blipFill>
          <a:blip r:embed="rId2" cstate="print"/>
          <a:srcRect t="51677" r="-136"/>
          <a:stretch>
            <a:fillRect/>
          </a:stretch>
        </p:blipFill>
        <p:spPr>
          <a:xfrm>
            <a:off x="326390" y="1512570"/>
            <a:ext cx="4683125" cy="2186305"/>
          </a:xfrm>
          <a:prstGeom prst="rect">
            <a:avLst/>
          </a:prstGeom>
        </p:spPr>
      </p:pic>
      <p:pic>
        <p:nvPicPr>
          <p:cNvPr id="3" name="图片 2" descr="bf646cec473ce5049ec7d694d33ea1a"/>
          <p:cNvPicPr>
            <a:picLocks noChangeAspect="1"/>
          </p:cNvPicPr>
          <p:nvPr/>
        </p:nvPicPr>
        <p:blipFill>
          <a:blip r:embed="rId3" cstate="print"/>
          <a:stretch>
            <a:fillRect/>
          </a:stretch>
        </p:blipFill>
        <p:spPr>
          <a:xfrm>
            <a:off x="6390640" y="1372235"/>
            <a:ext cx="5019675" cy="2466975"/>
          </a:xfrm>
          <a:prstGeom prst="rect">
            <a:avLst/>
          </a:prstGeom>
        </p:spPr>
      </p:pic>
      <p:sp>
        <p:nvSpPr>
          <p:cNvPr id="4" name="文本框 3"/>
          <p:cNvSpPr txBox="1"/>
          <p:nvPr/>
        </p:nvSpPr>
        <p:spPr>
          <a:xfrm>
            <a:off x="1579880" y="4184650"/>
            <a:ext cx="2423160" cy="521970"/>
          </a:xfrm>
          <a:prstGeom prst="rect">
            <a:avLst/>
          </a:prstGeom>
          <a:noFill/>
        </p:spPr>
        <p:txBody>
          <a:bodyPr wrap="square" rtlCol="0">
            <a:spAutoFit/>
          </a:bodyPr>
          <a:lstStyle/>
          <a:p>
            <a:r>
              <a:rPr lang="zh-CN" altLang="en-US" sz="2800">
                <a:solidFill>
                  <a:srgbClr val="0836BF"/>
                </a:solidFill>
                <a:latin typeface="微软雅黑" panose="020B0503020204020204" charset="-122"/>
                <a:ea typeface="微软雅黑" panose="020B0503020204020204" charset="-122"/>
              </a:rPr>
              <a:t>传统神经网络</a:t>
            </a:r>
          </a:p>
        </p:txBody>
      </p:sp>
      <p:sp>
        <p:nvSpPr>
          <p:cNvPr id="5" name="文本框 4"/>
          <p:cNvSpPr txBox="1"/>
          <p:nvPr/>
        </p:nvSpPr>
        <p:spPr>
          <a:xfrm>
            <a:off x="7607300" y="4184650"/>
            <a:ext cx="2585720" cy="521970"/>
          </a:xfrm>
          <a:prstGeom prst="rect">
            <a:avLst/>
          </a:prstGeom>
          <a:noFill/>
        </p:spPr>
        <p:txBody>
          <a:bodyPr wrap="square" rtlCol="0">
            <a:spAutoFit/>
          </a:bodyPr>
          <a:lstStyle/>
          <a:p>
            <a:r>
              <a:rPr lang="zh-CN" altLang="en-US" sz="2800">
                <a:solidFill>
                  <a:srgbClr val="0836BF"/>
                </a:solidFill>
                <a:latin typeface="微软雅黑" panose="020B0503020204020204" charset="-122"/>
                <a:ea typeface="微软雅黑" panose="020B0503020204020204" charset="-122"/>
              </a:rPr>
              <a:t>卷积神经网络</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643052" y="263807"/>
            <a:ext cx="7857490"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sz="3200" b="1" i="0" u="none" strike="noStrike" kern="1200" cap="none" spc="0" normalizeH="0" baseline="0" noProof="0" dirty="0">
                <a:ln>
                  <a:noFill/>
                </a:ln>
                <a:solidFill>
                  <a:srgbClr val="224D9B"/>
                </a:solidFill>
                <a:effectLst/>
                <a:uLnTx/>
                <a:uFillTx/>
                <a:latin typeface="微软雅黑" panose="020B0503020204020204" charset="-122"/>
                <a:ea typeface="微软雅黑" panose="020B0503020204020204" charset="-122"/>
                <a:cs typeface="+mn-cs"/>
                <a:sym typeface="+mn-ea"/>
              </a:rPr>
              <a:t>稀疏连接</a:t>
            </a:r>
          </a:p>
        </p:txBody>
      </p:sp>
      <p:sp>
        <p:nvSpPr>
          <p:cNvPr id="6" name="文本框 5"/>
          <p:cNvSpPr txBox="1"/>
          <p:nvPr/>
        </p:nvSpPr>
        <p:spPr>
          <a:xfrm>
            <a:off x="1680845" y="1433195"/>
            <a:ext cx="8417560" cy="3107690"/>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solidFill>
                  <a:schemeClr val="tx1"/>
                </a:solidFill>
                <a:latin typeface="微软雅黑" panose="020B0503020204020204" charset="-122"/>
                <a:ea typeface="微软雅黑" panose="020B0503020204020204" charset="-122"/>
              </a:rPr>
              <a:t>举个例子，当处理一张图像时，输入的图像可能包含成千上万个像素点，但是我们可以通过只占用几十到上百个像素点的核来检测一些小的有意义的特征，例如图像的边缘。这意味着我们需要存储的参数更少，不仅减少了模型的存储需求，而且提高了它的统计效率。这也意味着为了得到输出我们只需要更少的计算量。这些效率上的提高往往是很显著的。</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643052" y="263807"/>
            <a:ext cx="7857490"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sz="3200" b="1" i="0" u="none" strike="noStrike" kern="1200" cap="none" spc="0" normalizeH="0" baseline="0" noProof="0" dirty="0">
                <a:ln>
                  <a:noFill/>
                </a:ln>
                <a:solidFill>
                  <a:srgbClr val="224D9B"/>
                </a:solidFill>
                <a:effectLst/>
                <a:uLnTx/>
                <a:uFillTx/>
                <a:latin typeface="微软雅黑" panose="020B0503020204020204" charset="-122"/>
                <a:ea typeface="微软雅黑" panose="020B0503020204020204" charset="-122"/>
                <a:cs typeface="+mn-cs"/>
                <a:sym typeface="+mn-ea"/>
              </a:rPr>
              <a:t>权值共享</a:t>
            </a:r>
          </a:p>
        </p:txBody>
      </p:sp>
      <p:sp>
        <p:nvSpPr>
          <p:cNvPr id="2" name="文本框 1"/>
          <p:cNvSpPr txBox="1"/>
          <p:nvPr/>
        </p:nvSpPr>
        <p:spPr>
          <a:xfrm>
            <a:off x="857250" y="1589405"/>
            <a:ext cx="10493375" cy="953135"/>
          </a:xfrm>
          <a:prstGeom prst="rect">
            <a:avLst/>
          </a:prstGeom>
          <a:noFill/>
        </p:spPr>
        <p:txBody>
          <a:bodyPr wrap="square" rtlCol="0">
            <a:spAutoFit/>
          </a:bodyPr>
          <a:lstStyle/>
          <a:p>
            <a:pPr indent="711200" fontAlgn="auto">
              <a:extLst>
                <a:ext uri="{35155182-B16C-46BC-9424-99874614C6A1}">
                  <wpsdc:indentchars xmlns:wpsdc="http://www.wps.cn/officeDocument/2017/drawingmlCustomData" xmlns="" val="200" checksum="3773799597"/>
                </a:ext>
              </a:extLst>
            </a:pPr>
            <a:r>
              <a:rPr lang="zh-CN" altLang="en-US" sz="2800">
                <a:solidFill>
                  <a:schemeClr val="tx1"/>
                </a:solidFill>
                <a:latin typeface="微软雅黑" panose="020B0503020204020204" charset="-122"/>
                <a:ea typeface="微软雅黑" panose="020B0503020204020204" charset="-122"/>
                <a:cs typeface="微软雅黑" panose="020B0503020204020204" charset="-122"/>
              </a:rPr>
              <a:t>在</a:t>
            </a:r>
            <a:r>
              <a:rPr lang="en-US" altLang="zh-CN" sz="2800">
                <a:solidFill>
                  <a:schemeClr val="tx1"/>
                </a:solidFill>
                <a:latin typeface="微软雅黑" panose="020B0503020204020204" charset="-122"/>
                <a:ea typeface="微软雅黑" panose="020B0503020204020204" charset="-122"/>
                <a:cs typeface="微软雅黑" panose="020B0503020204020204" charset="-122"/>
              </a:rPr>
              <a:t>CNNs</a:t>
            </a:r>
            <a:r>
              <a:rPr lang="zh-CN" altLang="en-US" sz="2800">
                <a:solidFill>
                  <a:schemeClr val="tx1"/>
                </a:solidFill>
                <a:latin typeface="微软雅黑" panose="020B0503020204020204" charset="-122"/>
                <a:ea typeface="微软雅黑" panose="020B0503020204020204" charset="-122"/>
                <a:cs typeface="微软雅黑" panose="020B0503020204020204" charset="-122"/>
              </a:rPr>
              <a:t>中，卷积核参数是共享的。权值共享，也称为参数共享，是指在计算图层的输出时多次使用相同的参数进行卷积运算。</a:t>
            </a:r>
          </a:p>
        </p:txBody>
      </p:sp>
      <p:pic>
        <p:nvPicPr>
          <p:cNvPr id="6" name="图片 5" descr="677e1f8807b4c2c88f13abd838d80694"/>
          <p:cNvPicPr>
            <a:picLocks noChangeAspect="1"/>
          </p:cNvPicPr>
          <p:nvPr/>
        </p:nvPicPr>
        <p:blipFill>
          <a:blip r:embed="rId2" cstate="print"/>
          <a:stretch>
            <a:fillRect/>
          </a:stretch>
        </p:blipFill>
        <p:spPr>
          <a:xfrm>
            <a:off x="1969135" y="2475865"/>
            <a:ext cx="8058785" cy="414147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643052" y="263807"/>
            <a:ext cx="7857490"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sz="3200" b="1" i="0" u="none" strike="noStrike" kern="1200" cap="none" spc="0" normalizeH="0" baseline="0" noProof="0" dirty="0">
                <a:ln>
                  <a:noFill/>
                </a:ln>
                <a:solidFill>
                  <a:srgbClr val="224D9B"/>
                </a:solidFill>
                <a:effectLst/>
                <a:uLnTx/>
                <a:uFillTx/>
                <a:latin typeface="微软雅黑" panose="020B0503020204020204" charset="-122"/>
                <a:ea typeface="微软雅黑" panose="020B0503020204020204" charset="-122"/>
                <a:cs typeface="+mn-cs"/>
                <a:sym typeface="+mn-ea"/>
              </a:rPr>
              <a:t>平移不变性</a:t>
            </a:r>
          </a:p>
        </p:txBody>
      </p:sp>
      <p:sp>
        <p:nvSpPr>
          <p:cNvPr id="2" name="文本框 1"/>
          <p:cNvSpPr txBox="1"/>
          <p:nvPr/>
        </p:nvSpPr>
        <p:spPr>
          <a:xfrm>
            <a:off x="791210" y="1175385"/>
            <a:ext cx="10609580" cy="3076575"/>
          </a:xfrm>
          <a:prstGeom prst="rect">
            <a:avLst/>
          </a:prstGeom>
          <a:noFill/>
        </p:spPr>
        <p:txBody>
          <a:bodyPr wrap="square" rtlCol="0" anchor="t">
            <a:spAutoFit/>
          </a:bodyPr>
          <a:lstStyle/>
          <a:p>
            <a:r>
              <a:rPr lang="zh-CN" altLang="en-US" sz="2800">
                <a:solidFill>
                  <a:schemeClr val="tx1"/>
                </a:solidFill>
                <a:latin typeface="微软雅黑" panose="020B0503020204020204" charset="-122"/>
                <a:ea typeface="微软雅黑" panose="020B0503020204020204" charset="-122"/>
                <a:cs typeface="微软雅黑" panose="020B0503020204020204" charset="-122"/>
              </a:rPr>
              <a:t>卷积+最大池化约等于平移不变性。</a:t>
            </a:r>
          </a:p>
          <a:p>
            <a:endParaRPr lang="zh-CN" altLang="en-US" sz="2800">
              <a:solidFill>
                <a:schemeClr val="tx1"/>
              </a:solidFill>
              <a:latin typeface="微软雅黑" panose="020B0503020204020204" charset="-122"/>
              <a:ea typeface="微软雅黑" panose="020B0503020204020204" charset="-122"/>
              <a:cs typeface="微软雅黑" panose="020B0503020204020204" charset="-122"/>
            </a:endParaRPr>
          </a:p>
          <a:p>
            <a:pPr indent="711200" fontAlgn="auto">
              <a:extLst>
                <a:ext uri="{35155182-B16C-46BC-9424-99874614C6A1}">
                  <wpsdc:indentchars xmlns:wpsdc="http://www.wps.cn/officeDocument/2017/drawingmlCustomData" xmlns="" val="200" checksum="3773799597"/>
                </a:ext>
              </a:extLst>
            </a:pPr>
            <a:r>
              <a:rPr lang="zh-CN" altLang="en-US" sz="2800">
                <a:solidFill>
                  <a:schemeClr val="tx1"/>
                </a:solidFill>
                <a:latin typeface="微软雅黑" panose="020B0503020204020204" charset="-122"/>
                <a:ea typeface="微软雅黑" panose="020B0503020204020204" charset="-122"/>
                <a:cs typeface="微软雅黑" panose="020B0503020204020204" charset="-122"/>
              </a:rPr>
              <a:t>卷积：图像经过平移，相应的特征图上的表达也是平移的。例如，输入图像的左下角有一个人脸，经过卷积，人脸的特征（眼睛，鼻子）也位于特征图的左下角。</a:t>
            </a:r>
          </a:p>
          <a:p>
            <a:endParaRPr lang="zh-CN" altLang="en-US"/>
          </a:p>
          <a:p>
            <a:endParaRPr lang="zh-CN" altLang="en-US"/>
          </a:p>
          <a:p>
            <a:endParaRPr lang="zh-CN" altLang="en-US"/>
          </a:p>
        </p:txBody>
      </p:sp>
      <p:pic>
        <p:nvPicPr>
          <p:cNvPr id="3" name="图片 2" descr="4162ef802836e902b5f5e5a0222c475"/>
          <p:cNvPicPr>
            <a:picLocks noChangeAspect="1"/>
          </p:cNvPicPr>
          <p:nvPr/>
        </p:nvPicPr>
        <p:blipFill>
          <a:blip r:embed="rId2" cstate="print"/>
          <a:stretch>
            <a:fillRect/>
          </a:stretch>
        </p:blipFill>
        <p:spPr>
          <a:xfrm>
            <a:off x="3169920" y="3595370"/>
            <a:ext cx="7365365" cy="300291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643052" y="263807"/>
            <a:ext cx="7857490"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sz="3200" b="1" i="0" u="none" strike="noStrike" kern="1200" cap="none" spc="0" normalizeH="0" baseline="0" noProof="0" dirty="0">
                <a:ln>
                  <a:noFill/>
                </a:ln>
                <a:solidFill>
                  <a:srgbClr val="224D9B"/>
                </a:solidFill>
                <a:effectLst/>
                <a:uLnTx/>
                <a:uFillTx/>
                <a:latin typeface="微软雅黑" panose="020B0503020204020204" charset="-122"/>
                <a:ea typeface="微软雅黑" panose="020B0503020204020204" charset="-122"/>
                <a:cs typeface="+mn-cs"/>
                <a:sym typeface="+mn-ea"/>
              </a:rPr>
              <a:t>平移不变性</a:t>
            </a:r>
          </a:p>
        </p:txBody>
      </p:sp>
      <p:sp>
        <p:nvSpPr>
          <p:cNvPr id="2" name="文本框 1"/>
          <p:cNvSpPr txBox="1"/>
          <p:nvPr/>
        </p:nvSpPr>
        <p:spPr>
          <a:xfrm>
            <a:off x="1131570" y="951865"/>
            <a:ext cx="9258300" cy="3661410"/>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latin typeface="微软雅黑" panose="020B0503020204020204" charset="-122"/>
                <a:ea typeface="微软雅黑" panose="020B0503020204020204" charset="-122"/>
                <a:sym typeface="+mn-ea"/>
              </a:rPr>
              <a:t>假如人脸特征在图像的左上角，那么卷积后对应的特征也在特征图的左上角。</a:t>
            </a:r>
            <a:endParaRPr lang="zh-CN" altLang="en-US" sz="2800">
              <a:latin typeface="微软雅黑" panose="020B0503020204020204" charset="-122"/>
              <a:ea typeface="微软雅黑" panose="020B0503020204020204" charset="-122"/>
            </a:endParaRPr>
          </a:p>
          <a:p>
            <a:endParaRPr lang="zh-CN" altLang="en-US" sz="2800">
              <a:latin typeface="微软雅黑" panose="020B0503020204020204" charset="-122"/>
              <a:ea typeface="微软雅黑" panose="020B0503020204020204" charset="-122"/>
            </a:endParaRPr>
          </a:p>
          <a:p>
            <a:endParaRPr lang="zh-CN" altLang="en-US" sz="2800">
              <a:latin typeface="微软雅黑" panose="020B0503020204020204" charset="-122"/>
              <a:ea typeface="微软雅黑" panose="020B0503020204020204" charset="-122"/>
            </a:endParaRPr>
          </a:p>
          <a:p>
            <a:endParaRPr lang="zh-CN" altLang="en-US" sz="2800">
              <a:latin typeface="微软雅黑" panose="020B0503020204020204" charset="-122"/>
              <a:ea typeface="微软雅黑" panose="020B0503020204020204" charset="-122"/>
            </a:endParaRPr>
          </a:p>
          <a:p>
            <a:endParaRPr lang="zh-CN" altLang="en-US" sz="2800">
              <a:latin typeface="微软雅黑" panose="020B0503020204020204" charset="-122"/>
              <a:ea typeface="微软雅黑" panose="020B0503020204020204" charset="-122"/>
              <a:sym typeface="+mn-ea"/>
            </a:endParaRPr>
          </a:p>
          <a:p>
            <a:endParaRPr lang="zh-CN" altLang="en-US" sz="2800">
              <a:latin typeface="微软雅黑" panose="020B0503020204020204" charset="-122"/>
              <a:ea typeface="微软雅黑" panose="020B0503020204020204" charset="-122"/>
              <a:sym typeface="+mn-ea"/>
            </a:endParaRPr>
          </a:p>
          <a:p>
            <a:endParaRPr lang="zh-CN" altLang="en-US"/>
          </a:p>
          <a:p>
            <a:endParaRPr lang="zh-CN" altLang="en-US"/>
          </a:p>
        </p:txBody>
      </p:sp>
      <p:pic>
        <p:nvPicPr>
          <p:cNvPr id="3" name="图片 2" descr="14d95f7cb41bc1d8e1a7a5cee758c15"/>
          <p:cNvPicPr>
            <a:picLocks noChangeAspect="1"/>
          </p:cNvPicPr>
          <p:nvPr/>
        </p:nvPicPr>
        <p:blipFill>
          <a:blip r:embed="rId2" cstate="print"/>
          <a:stretch>
            <a:fillRect/>
          </a:stretch>
        </p:blipFill>
        <p:spPr>
          <a:xfrm>
            <a:off x="2176145" y="2299335"/>
            <a:ext cx="8284210" cy="33775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643052" y="263807"/>
            <a:ext cx="7857490"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sz="3200" b="1" i="0" u="none" strike="noStrike" kern="1200" cap="none" spc="0" normalizeH="0" baseline="0" noProof="0" dirty="0">
                <a:ln>
                  <a:noFill/>
                </a:ln>
                <a:solidFill>
                  <a:srgbClr val="224D9B"/>
                </a:solidFill>
                <a:effectLst/>
                <a:uLnTx/>
                <a:uFillTx/>
                <a:latin typeface="微软雅黑" panose="020B0503020204020204" charset="-122"/>
                <a:ea typeface="微软雅黑" panose="020B0503020204020204" charset="-122"/>
                <a:cs typeface="+mn-cs"/>
                <a:sym typeface="+mn-ea"/>
              </a:rPr>
              <a:t>平移不变性</a:t>
            </a:r>
          </a:p>
        </p:txBody>
      </p:sp>
      <p:sp>
        <p:nvSpPr>
          <p:cNvPr id="4" name="文本框 3"/>
          <p:cNvSpPr txBox="1"/>
          <p:nvPr/>
        </p:nvSpPr>
        <p:spPr>
          <a:xfrm>
            <a:off x="4114800" y="1469390"/>
            <a:ext cx="5646420" cy="521970"/>
          </a:xfrm>
          <a:prstGeom prst="rect">
            <a:avLst/>
          </a:prstGeom>
          <a:noFill/>
        </p:spPr>
        <p:txBody>
          <a:bodyPr wrap="square" rtlCol="0">
            <a:spAutoFit/>
          </a:bodyPr>
          <a:lstStyle/>
          <a:p>
            <a:r>
              <a:rPr lang="zh-CN" altLang="en-US" sz="2800">
                <a:solidFill>
                  <a:srgbClr val="0836BF"/>
                </a:solidFill>
                <a:latin typeface="微软雅黑" panose="020B0503020204020204" charset="-122"/>
                <a:ea typeface="微软雅黑" panose="020B0503020204020204" charset="-122"/>
              </a:rPr>
              <a:t>平均池化和最大池化</a:t>
            </a:r>
          </a:p>
        </p:txBody>
      </p:sp>
      <p:pic>
        <p:nvPicPr>
          <p:cNvPr id="5" name="图片 4" descr="e9369b87f35c41cd050bd26ca43b75d"/>
          <p:cNvPicPr>
            <a:picLocks noChangeAspect="1"/>
          </p:cNvPicPr>
          <p:nvPr/>
        </p:nvPicPr>
        <p:blipFill>
          <a:blip r:embed="rId2" cstate="print"/>
          <a:stretch>
            <a:fillRect/>
          </a:stretch>
        </p:blipFill>
        <p:spPr>
          <a:xfrm>
            <a:off x="772795" y="2277110"/>
            <a:ext cx="4881245" cy="3046730"/>
          </a:xfrm>
          <a:prstGeom prst="rect">
            <a:avLst/>
          </a:prstGeom>
        </p:spPr>
      </p:pic>
      <p:pic>
        <p:nvPicPr>
          <p:cNvPr id="6" name="图片 5" descr="0c7df7359f6bdbc12d8402f8b5ed959"/>
          <p:cNvPicPr>
            <a:picLocks noChangeAspect="1"/>
          </p:cNvPicPr>
          <p:nvPr/>
        </p:nvPicPr>
        <p:blipFill>
          <a:blip r:embed="rId3" cstate="print"/>
          <a:stretch>
            <a:fillRect/>
          </a:stretch>
        </p:blipFill>
        <p:spPr>
          <a:xfrm>
            <a:off x="6784340" y="2502535"/>
            <a:ext cx="5195570" cy="1853565"/>
          </a:xfrm>
          <a:prstGeom prst="rect">
            <a:avLst/>
          </a:prstGeom>
        </p:spPr>
      </p:pic>
      <p:sp>
        <p:nvSpPr>
          <p:cNvPr id="7" name="文本框 6"/>
          <p:cNvSpPr txBox="1"/>
          <p:nvPr/>
        </p:nvSpPr>
        <p:spPr>
          <a:xfrm>
            <a:off x="710565" y="5456555"/>
            <a:ext cx="11403330" cy="460375"/>
          </a:xfrm>
          <a:prstGeom prst="rect">
            <a:avLst/>
          </a:prstGeom>
          <a:noFill/>
        </p:spPr>
        <p:txBody>
          <a:bodyPr wrap="square" rtlCol="0">
            <a:spAutoFit/>
          </a:bodyPr>
          <a:lstStyle/>
          <a:p>
            <a:r>
              <a:rPr lang="zh-CN" altLang="en-US" sz="2400">
                <a:solidFill>
                  <a:srgbClr val="0836BF"/>
                </a:solidFill>
                <a:latin typeface="微软雅黑" panose="020B0503020204020204" charset="-122"/>
                <a:ea typeface="微软雅黑" panose="020B0503020204020204" charset="-122"/>
                <a:cs typeface="微软雅黑" panose="020B0503020204020204" charset="-122"/>
              </a:rPr>
              <a:t>池化：用</a:t>
            </a:r>
            <a:r>
              <a:rPr lang="en-US" altLang="zh-CN" sz="2400">
                <a:solidFill>
                  <a:srgbClr val="0836BF"/>
                </a:solidFill>
                <a:latin typeface="微软雅黑" panose="020B0503020204020204" charset="-122"/>
                <a:ea typeface="微软雅黑" panose="020B0503020204020204" charset="-122"/>
                <a:cs typeface="微软雅黑" panose="020B0503020204020204" charset="-122"/>
              </a:rPr>
              <a:t>2*2</a:t>
            </a:r>
            <a:r>
              <a:rPr lang="zh-CN" altLang="en-US" sz="2400">
                <a:solidFill>
                  <a:srgbClr val="0836BF"/>
                </a:solidFill>
                <a:latin typeface="微软雅黑" panose="020B0503020204020204" charset="-122"/>
                <a:ea typeface="微软雅黑" panose="020B0503020204020204" charset="-122"/>
                <a:cs typeface="微软雅黑" panose="020B0503020204020204" charset="-122"/>
              </a:rPr>
              <a:t>的卷积核，对</a:t>
            </a:r>
            <a:r>
              <a:rPr lang="en-US" altLang="zh-CN" sz="2400">
                <a:solidFill>
                  <a:srgbClr val="0836BF"/>
                </a:solidFill>
                <a:latin typeface="微软雅黑" panose="020B0503020204020204" charset="-122"/>
                <a:ea typeface="微软雅黑" panose="020B0503020204020204" charset="-122"/>
                <a:cs typeface="微软雅黑" panose="020B0503020204020204" charset="-122"/>
              </a:rPr>
              <a:t>4*4</a:t>
            </a:r>
            <a:r>
              <a:rPr lang="zh-CN" altLang="en-US" sz="2400">
                <a:solidFill>
                  <a:srgbClr val="0836BF"/>
                </a:solidFill>
                <a:latin typeface="微软雅黑" panose="020B0503020204020204" charset="-122"/>
                <a:ea typeface="微软雅黑" panose="020B0503020204020204" charset="-122"/>
                <a:cs typeface="微软雅黑" panose="020B0503020204020204" charset="-122"/>
              </a:rPr>
              <a:t>的图像分块不重叠的进行池化，池化后为</a:t>
            </a:r>
            <a:r>
              <a:rPr lang="en-US" altLang="zh-CN" sz="2400">
                <a:solidFill>
                  <a:srgbClr val="0836BF"/>
                </a:solidFill>
                <a:latin typeface="微软雅黑" panose="020B0503020204020204" charset="-122"/>
                <a:ea typeface="微软雅黑" panose="020B0503020204020204" charset="-122"/>
                <a:cs typeface="微软雅黑" panose="020B0503020204020204" charset="-122"/>
              </a:rPr>
              <a:t>2*2</a:t>
            </a:r>
            <a:r>
              <a:rPr lang="zh-CN" altLang="en-US" sz="2400">
                <a:solidFill>
                  <a:srgbClr val="0836BF"/>
                </a:solidFill>
                <a:latin typeface="微软雅黑" panose="020B0503020204020204" charset="-122"/>
                <a:ea typeface="微软雅黑" panose="020B0503020204020204" charset="-122"/>
                <a:cs typeface="微软雅黑" panose="020B0503020204020204" charset="-122"/>
              </a:rPr>
              <a:t>的大小。</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643052" y="263807"/>
            <a:ext cx="7857490"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sz="3200" b="1" i="0" u="none" strike="noStrike" kern="1200" cap="none" spc="0" normalizeH="0" baseline="0" noProof="0" dirty="0">
                <a:ln>
                  <a:noFill/>
                </a:ln>
                <a:solidFill>
                  <a:srgbClr val="224D9B"/>
                </a:solidFill>
                <a:effectLst/>
                <a:uLnTx/>
                <a:uFillTx/>
                <a:latin typeface="微软雅黑" panose="020B0503020204020204" charset="-122"/>
                <a:ea typeface="微软雅黑" panose="020B0503020204020204" charset="-122"/>
                <a:cs typeface="+mn-cs"/>
                <a:sym typeface="+mn-ea"/>
              </a:rPr>
              <a:t>平移不变性</a:t>
            </a:r>
          </a:p>
        </p:txBody>
      </p:sp>
      <p:sp>
        <p:nvSpPr>
          <p:cNvPr id="2" name="文本框 1"/>
          <p:cNvSpPr txBox="1"/>
          <p:nvPr/>
        </p:nvSpPr>
        <p:spPr>
          <a:xfrm>
            <a:off x="1906270" y="2388870"/>
            <a:ext cx="7923530" cy="1814830"/>
          </a:xfrm>
          <a:prstGeom prst="rect">
            <a:avLst/>
          </a:prstGeom>
          <a:noFill/>
        </p:spPr>
        <p:txBody>
          <a:bodyPr wrap="square" rtlCol="0">
            <a:spAutoFit/>
          </a:bodyPr>
          <a:lstStyle/>
          <a:p>
            <a:pPr indent="711200" fontAlgn="auto">
              <a:extLst>
                <a:ext uri="{35155182-B16C-46BC-9424-99874614C6A1}">
                  <wpsdc:indentchars xmlns:wpsdc="http://www.wps.cn/officeDocument/2017/drawingmlCustomData" xmlns="" val="200" checksum="3773799597"/>
                </a:ext>
              </a:extLst>
            </a:pPr>
            <a:r>
              <a:rPr lang="zh-CN" altLang="en-US" sz="2800">
                <a:latin typeface="微软雅黑" panose="020B0503020204020204" charset="-122"/>
                <a:ea typeface="微软雅黑" panose="020B0503020204020204" charset="-122"/>
                <a:cs typeface="微软雅黑" panose="020B0503020204020204" charset="-122"/>
              </a:rPr>
              <a:t>对于图像分类任务来说，我们希望</a:t>
            </a:r>
            <a:r>
              <a:rPr lang="en-US" altLang="zh-CN" sz="2800">
                <a:latin typeface="微软雅黑" panose="020B0503020204020204" charset="-122"/>
                <a:ea typeface="微软雅黑" panose="020B0503020204020204" charset="-122"/>
                <a:cs typeface="微软雅黑" panose="020B0503020204020204" charset="-122"/>
              </a:rPr>
              <a:t>CNNs</a:t>
            </a:r>
            <a:r>
              <a:rPr lang="zh-CN" altLang="en-US" sz="2800">
                <a:latin typeface="微软雅黑" panose="020B0503020204020204" charset="-122"/>
                <a:ea typeface="微软雅黑" panose="020B0503020204020204" charset="-122"/>
                <a:cs typeface="微软雅黑" panose="020B0503020204020204" charset="-122"/>
              </a:rPr>
              <a:t>具备平移不变性，因为当图像中目标发生位置偏移时输出结果应该保持一致。然而，</a:t>
            </a:r>
            <a:r>
              <a:rPr lang="en-US" altLang="zh-CN" sz="2800">
                <a:latin typeface="微软雅黑" panose="020B0503020204020204" charset="-122"/>
                <a:ea typeface="微软雅黑" panose="020B0503020204020204" charset="-122"/>
                <a:cs typeface="微软雅黑" panose="020B0503020204020204" charset="-122"/>
              </a:rPr>
              <a:t>CNNs</a:t>
            </a:r>
            <a:r>
              <a:rPr lang="zh-CN" altLang="en-US" sz="2800">
                <a:latin typeface="微软雅黑" panose="020B0503020204020204" charset="-122"/>
                <a:ea typeface="微软雅黑" panose="020B0503020204020204" charset="-122"/>
                <a:cs typeface="微软雅黑" panose="020B0503020204020204" charset="-122"/>
              </a:rPr>
              <a:t>结构本身所带来的平移不变性是非常脆弱的。</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643052" y="263807"/>
            <a:ext cx="7857490"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sz="3200" b="1" i="0" u="none" strike="noStrike" kern="1200" cap="none" spc="0" normalizeH="0" baseline="0" noProof="0" dirty="0">
                <a:ln>
                  <a:noFill/>
                </a:ln>
                <a:solidFill>
                  <a:srgbClr val="224D9B"/>
                </a:solidFill>
                <a:effectLst/>
                <a:uLnTx/>
                <a:uFillTx/>
                <a:latin typeface="微软雅黑" panose="020B0503020204020204" charset="-122"/>
                <a:ea typeface="微软雅黑" panose="020B0503020204020204" charset="-122"/>
                <a:cs typeface="+mn-cs"/>
                <a:sym typeface="+mn-ea"/>
              </a:rPr>
              <a:t>平移等变性</a:t>
            </a:r>
          </a:p>
        </p:txBody>
      </p:sp>
      <p:sp>
        <p:nvSpPr>
          <p:cNvPr id="3" name="文本框 2"/>
          <p:cNvSpPr txBox="1"/>
          <p:nvPr/>
        </p:nvSpPr>
        <p:spPr>
          <a:xfrm>
            <a:off x="1956435" y="2136775"/>
            <a:ext cx="8115935" cy="1814830"/>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latin typeface="微软雅黑" panose="020B0503020204020204" charset="-122"/>
                <a:ea typeface="微软雅黑" panose="020B0503020204020204" charset="-122"/>
                <a:cs typeface="微软雅黑" panose="020B0503020204020204" charset="-122"/>
              </a:rPr>
              <a:t>系统在不同位置的工作原理相同，但它的响应随着目标位置的变化而变化 。比如，实例分割任务，就需要平移同变性，目标如果被平移了，那么输出的实例掩码也应该相应地变化。</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643052" y="263807"/>
            <a:ext cx="7857490"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224D9B"/>
                </a:solidFill>
                <a:effectLst/>
                <a:uLnTx/>
                <a:uFillTx/>
                <a:latin typeface="微软雅黑" panose="020B0503020204020204" charset="-122"/>
                <a:ea typeface="微软雅黑" panose="020B0503020204020204" charset="-122"/>
                <a:cs typeface="+mn-cs"/>
                <a:sym typeface="+mn-ea"/>
              </a:rPr>
              <a:t>背景</a:t>
            </a:r>
          </a:p>
        </p:txBody>
      </p:sp>
      <p:sp>
        <p:nvSpPr>
          <p:cNvPr id="2" name="文本框 1"/>
          <p:cNvSpPr txBox="1"/>
          <p:nvPr/>
        </p:nvSpPr>
        <p:spPr>
          <a:xfrm>
            <a:off x="986790" y="1925320"/>
            <a:ext cx="10401300" cy="2676525"/>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solidFill>
                  <a:schemeClr val="tx1"/>
                </a:solidFill>
                <a:latin typeface="Times New Roman" panose="02020603050405020304" charset="0"/>
                <a:ea typeface="微软雅黑" panose="020B0503020204020204" charset="-122"/>
                <a:cs typeface="Times New Roman" panose="02020603050405020304" charset="0"/>
              </a:rPr>
              <a:t>卷积神经网络（Convolutional Neural Networks, CNNs）是一类包含卷积计算且具有深度结构的前馈神经网络（Feedforward Neural Networks），推动了深度学习（Deep Learning）的巨大发展。其中，卷积是整个CNNs最核心的部件，常用作特征提取。因此，理解卷积的定义和工作原理对于我们后续理解整个CNNs网络来说是至关重要的。</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9050" y="2377646"/>
            <a:ext cx="12215004" cy="4037328"/>
            <a:chOff x="-17252" y="1431581"/>
            <a:chExt cx="12215004" cy="4037328"/>
          </a:xfrm>
        </p:grpSpPr>
        <p:grpSp>
          <p:nvGrpSpPr>
            <p:cNvPr id="11" name="组合 10"/>
            <p:cNvGrpSpPr/>
            <p:nvPr/>
          </p:nvGrpSpPr>
          <p:grpSpPr>
            <a:xfrm>
              <a:off x="-2875" y="1431581"/>
              <a:ext cx="12192000" cy="4037328"/>
              <a:chOff x="0" y="1457461"/>
              <a:chExt cx="12192000" cy="4037328"/>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xmlns="" val="0"/>
                  </a:ext>
                </a:extLst>
              </a:blip>
              <a:srcRect t="14292"/>
              <a:stretch>
                <a:fillRect/>
              </a:stretch>
            </p:blipFill>
            <p:spPr>
              <a:xfrm>
                <a:off x="0" y="1911585"/>
                <a:ext cx="12192000" cy="3299854"/>
              </a:xfrm>
              <a:prstGeom prst="rect">
                <a:avLst/>
              </a:prstGeom>
            </p:spPr>
          </p:pic>
          <p:sp>
            <p:nvSpPr>
              <p:cNvPr id="6" name="矩形 5"/>
              <p:cNvSpPr/>
              <p:nvPr/>
            </p:nvSpPr>
            <p:spPr>
              <a:xfrm>
                <a:off x="0" y="1457461"/>
                <a:ext cx="12192000" cy="1585519"/>
              </a:xfrm>
              <a:custGeom>
                <a:avLst/>
                <a:gdLst>
                  <a:gd name="connsiteX0" fmla="*/ 0 w 12192000"/>
                  <a:gd name="connsiteY0" fmla="*/ 0 h 989901"/>
                  <a:gd name="connsiteX1" fmla="*/ 12192000 w 12192000"/>
                  <a:gd name="connsiteY1" fmla="*/ 0 h 989901"/>
                  <a:gd name="connsiteX2" fmla="*/ 12192000 w 12192000"/>
                  <a:gd name="connsiteY2" fmla="*/ 989901 h 989901"/>
                  <a:gd name="connsiteX3" fmla="*/ 0 w 12192000"/>
                  <a:gd name="connsiteY3" fmla="*/ 989901 h 989901"/>
                  <a:gd name="connsiteX4" fmla="*/ 0 w 12192000"/>
                  <a:gd name="connsiteY4" fmla="*/ 0 h 989901"/>
                  <a:gd name="connsiteX0-1" fmla="*/ 0 w 12192000"/>
                  <a:gd name="connsiteY0-2" fmla="*/ 0 h 989901"/>
                  <a:gd name="connsiteX1-3" fmla="*/ 12192000 w 12192000"/>
                  <a:gd name="connsiteY1-4" fmla="*/ 0 h 989901"/>
                  <a:gd name="connsiteX2-5" fmla="*/ 12192000 w 12192000"/>
                  <a:gd name="connsiteY2-6" fmla="*/ 989901 h 989901"/>
                  <a:gd name="connsiteX3-7" fmla="*/ 5721292 w 12192000"/>
                  <a:gd name="connsiteY3-8" fmla="*/ 989901 h 989901"/>
                  <a:gd name="connsiteX4-9" fmla="*/ 0 w 12192000"/>
                  <a:gd name="connsiteY4-10" fmla="*/ 989901 h 989901"/>
                  <a:gd name="connsiteX5" fmla="*/ 0 w 12192000"/>
                  <a:gd name="connsiteY5" fmla="*/ 0 h 989901"/>
                  <a:gd name="connsiteX0-11" fmla="*/ 0 w 12192000"/>
                  <a:gd name="connsiteY0-12" fmla="*/ 0 h 1063227"/>
                  <a:gd name="connsiteX1-13" fmla="*/ 12192000 w 12192000"/>
                  <a:gd name="connsiteY1-14" fmla="*/ 0 h 1063227"/>
                  <a:gd name="connsiteX2-15" fmla="*/ 12192000 w 12192000"/>
                  <a:gd name="connsiteY2-16" fmla="*/ 989901 h 1063227"/>
                  <a:gd name="connsiteX3-17" fmla="*/ 5721292 w 12192000"/>
                  <a:gd name="connsiteY3-18" fmla="*/ 989901 h 1063227"/>
                  <a:gd name="connsiteX4-19" fmla="*/ 0 w 12192000"/>
                  <a:gd name="connsiteY4-20" fmla="*/ 989901 h 1063227"/>
                  <a:gd name="connsiteX5-21" fmla="*/ 0 w 12192000"/>
                  <a:gd name="connsiteY5-22" fmla="*/ 0 h 1063227"/>
                  <a:gd name="connsiteX0-23" fmla="*/ 0 w 12192000"/>
                  <a:gd name="connsiteY0-24" fmla="*/ 0 h 1585519"/>
                  <a:gd name="connsiteX1-25" fmla="*/ 12192000 w 12192000"/>
                  <a:gd name="connsiteY1-26" fmla="*/ 0 h 1585519"/>
                  <a:gd name="connsiteX2-27" fmla="*/ 12192000 w 12192000"/>
                  <a:gd name="connsiteY2-28" fmla="*/ 989901 h 1585519"/>
                  <a:gd name="connsiteX3-29" fmla="*/ 5746459 w 12192000"/>
                  <a:gd name="connsiteY3-30" fmla="*/ 1585519 h 1585519"/>
                  <a:gd name="connsiteX4-31" fmla="*/ 0 w 12192000"/>
                  <a:gd name="connsiteY4-32" fmla="*/ 989901 h 1585519"/>
                  <a:gd name="connsiteX5-33" fmla="*/ 0 w 12192000"/>
                  <a:gd name="connsiteY5-34" fmla="*/ 0 h 1585519"/>
                  <a:gd name="connsiteX0-35" fmla="*/ 0 w 12192000"/>
                  <a:gd name="connsiteY0-36" fmla="*/ 0 h 1585519"/>
                  <a:gd name="connsiteX1-37" fmla="*/ 12192000 w 12192000"/>
                  <a:gd name="connsiteY1-38" fmla="*/ 0 h 1585519"/>
                  <a:gd name="connsiteX2-39" fmla="*/ 12192000 w 12192000"/>
                  <a:gd name="connsiteY2-40" fmla="*/ 989901 h 1585519"/>
                  <a:gd name="connsiteX3-41" fmla="*/ 5972961 w 12192000"/>
                  <a:gd name="connsiteY3-42" fmla="*/ 1585519 h 1585519"/>
                  <a:gd name="connsiteX4-43" fmla="*/ 0 w 12192000"/>
                  <a:gd name="connsiteY4-44" fmla="*/ 989901 h 1585519"/>
                  <a:gd name="connsiteX5-45" fmla="*/ 0 w 12192000"/>
                  <a:gd name="connsiteY5-46" fmla="*/ 0 h 1585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2192000" h="1585519">
                    <a:moveTo>
                      <a:pt x="0" y="0"/>
                    </a:moveTo>
                    <a:lnTo>
                      <a:pt x="12192000" y="0"/>
                    </a:lnTo>
                    <a:lnTo>
                      <a:pt x="12192000" y="989901"/>
                    </a:lnTo>
                    <a:cubicBezTo>
                      <a:pt x="11113549" y="1154885"/>
                      <a:pt x="8004961" y="1585519"/>
                      <a:pt x="5972961" y="1585519"/>
                    </a:cubicBezTo>
                    <a:cubicBezTo>
                      <a:pt x="3940961" y="1585519"/>
                      <a:pt x="953549" y="1154884"/>
                      <a:pt x="0" y="989901"/>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5"/>
              <p:cNvSpPr/>
              <p:nvPr/>
            </p:nvSpPr>
            <p:spPr>
              <a:xfrm flipV="1">
                <a:off x="0" y="4620015"/>
                <a:ext cx="12192000" cy="874774"/>
              </a:xfrm>
              <a:custGeom>
                <a:avLst/>
                <a:gdLst>
                  <a:gd name="connsiteX0" fmla="*/ 0 w 12192000"/>
                  <a:gd name="connsiteY0" fmla="*/ 0 h 989901"/>
                  <a:gd name="connsiteX1" fmla="*/ 12192000 w 12192000"/>
                  <a:gd name="connsiteY1" fmla="*/ 0 h 989901"/>
                  <a:gd name="connsiteX2" fmla="*/ 12192000 w 12192000"/>
                  <a:gd name="connsiteY2" fmla="*/ 989901 h 989901"/>
                  <a:gd name="connsiteX3" fmla="*/ 0 w 12192000"/>
                  <a:gd name="connsiteY3" fmla="*/ 989901 h 989901"/>
                  <a:gd name="connsiteX4" fmla="*/ 0 w 12192000"/>
                  <a:gd name="connsiteY4" fmla="*/ 0 h 989901"/>
                  <a:gd name="connsiteX0-1" fmla="*/ 0 w 12192000"/>
                  <a:gd name="connsiteY0-2" fmla="*/ 0 h 989901"/>
                  <a:gd name="connsiteX1-3" fmla="*/ 12192000 w 12192000"/>
                  <a:gd name="connsiteY1-4" fmla="*/ 0 h 989901"/>
                  <a:gd name="connsiteX2-5" fmla="*/ 12192000 w 12192000"/>
                  <a:gd name="connsiteY2-6" fmla="*/ 989901 h 989901"/>
                  <a:gd name="connsiteX3-7" fmla="*/ 5721292 w 12192000"/>
                  <a:gd name="connsiteY3-8" fmla="*/ 989901 h 989901"/>
                  <a:gd name="connsiteX4-9" fmla="*/ 0 w 12192000"/>
                  <a:gd name="connsiteY4-10" fmla="*/ 989901 h 989901"/>
                  <a:gd name="connsiteX5" fmla="*/ 0 w 12192000"/>
                  <a:gd name="connsiteY5" fmla="*/ 0 h 989901"/>
                  <a:gd name="connsiteX0-11" fmla="*/ 0 w 12192000"/>
                  <a:gd name="connsiteY0-12" fmla="*/ 0 h 1063227"/>
                  <a:gd name="connsiteX1-13" fmla="*/ 12192000 w 12192000"/>
                  <a:gd name="connsiteY1-14" fmla="*/ 0 h 1063227"/>
                  <a:gd name="connsiteX2-15" fmla="*/ 12192000 w 12192000"/>
                  <a:gd name="connsiteY2-16" fmla="*/ 989901 h 1063227"/>
                  <a:gd name="connsiteX3-17" fmla="*/ 5721292 w 12192000"/>
                  <a:gd name="connsiteY3-18" fmla="*/ 989901 h 1063227"/>
                  <a:gd name="connsiteX4-19" fmla="*/ 0 w 12192000"/>
                  <a:gd name="connsiteY4-20" fmla="*/ 989901 h 1063227"/>
                  <a:gd name="connsiteX5-21" fmla="*/ 0 w 12192000"/>
                  <a:gd name="connsiteY5-22" fmla="*/ 0 h 1063227"/>
                  <a:gd name="connsiteX0-23" fmla="*/ 0 w 12192000"/>
                  <a:gd name="connsiteY0-24" fmla="*/ 0 h 1585519"/>
                  <a:gd name="connsiteX1-25" fmla="*/ 12192000 w 12192000"/>
                  <a:gd name="connsiteY1-26" fmla="*/ 0 h 1585519"/>
                  <a:gd name="connsiteX2-27" fmla="*/ 12192000 w 12192000"/>
                  <a:gd name="connsiteY2-28" fmla="*/ 989901 h 1585519"/>
                  <a:gd name="connsiteX3-29" fmla="*/ 5746459 w 12192000"/>
                  <a:gd name="connsiteY3-30" fmla="*/ 1585519 h 1585519"/>
                  <a:gd name="connsiteX4-31" fmla="*/ 0 w 12192000"/>
                  <a:gd name="connsiteY4-32" fmla="*/ 989901 h 1585519"/>
                  <a:gd name="connsiteX5-33" fmla="*/ 0 w 12192000"/>
                  <a:gd name="connsiteY5-34" fmla="*/ 0 h 1585519"/>
                  <a:gd name="connsiteX0-35" fmla="*/ 0 w 12192000"/>
                  <a:gd name="connsiteY0-36" fmla="*/ 0 h 1585519"/>
                  <a:gd name="connsiteX1-37" fmla="*/ 12192000 w 12192000"/>
                  <a:gd name="connsiteY1-38" fmla="*/ 0 h 1585519"/>
                  <a:gd name="connsiteX2-39" fmla="*/ 12192000 w 12192000"/>
                  <a:gd name="connsiteY2-40" fmla="*/ 989901 h 1585519"/>
                  <a:gd name="connsiteX3-41" fmla="*/ 5972961 w 12192000"/>
                  <a:gd name="connsiteY3-42" fmla="*/ 1585519 h 1585519"/>
                  <a:gd name="connsiteX4-43" fmla="*/ 0 w 12192000"/>
                  <a:gd name="connsiteY4-44" fmla="*/ 989901 h 1585519"/>
                  <a:gd name="connsiteX5-45" fmla="*/ 0 w 12192000"/>
                  <a:gd name="connsiteY5-46" fmla="*/ 0 h 1585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2192000" h="1585519">
                    <a:moveTo>
                      <a:pt x="0" y="0"/>
                    </a:moveTo>
                    <a:lnTo>
                      <a:pt x="12192000" y="0"/>
                    </a:lnTo>
                    <a:lnTo>
                      <a:pt x="12192000" y="989901"/>
                    </a:lnTo>
                    <a:cubicBezTo>
                      <a:pt x="11113549" y="1154885"/>
                      <a:pt x="8004961" y="1585519"/>
                      <a:pt x="5972961" y="1585519"/>
                    </a:cubicBezTo>
                    <a:cubicBezTo>
                      <a:pt x="3940961" y="1585519"/>
                      <a:pt x="953549" y="1154884"/>
                      <a:pt x="0" y="989901"/>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任意多边形: 形状 9"/>
            <p:cNvSpPr/>
            <p:nvPr/>
          </p:nvSpPr>
          <p:spPr>
            <a:xfrm>
              <a:off x="-4073" y="2382811"/>
              <a:ext cx="12193198" cy="617920"/>
            </a:xfrm>
            <a:custGeom>
              <a:avLst/>
              <a:gdLst>
                <a:gd name="connsiteX0" fmla="*/ 0 w 12206377"/>
                <a:gd name="connsiteY0" fmla="*/ 0 h 603877"/>
                <a:gd name="connsiteX1" fmla="*/ 5503653 w 12206377"/>
                <a:gd name="connsiteY1" fmla="*/ 603849 h 603877"/>
                <a:gd name="connsiteX2" fmla="*/ 12206377 w 12206377"/>
                <a:gd name="connsiteY2" fmla="*/ 25880 h 603877"/>
                <a:gd name="connsiteX0-1" fmla="*/ 0 w 12206377"/>
                <a:gd name="connsiteY0-2" fmla="*/ 0 h 603877"/>
                <a:gd name="connsiteX1-3" fmla="*/ 5796951 w 12206377"/>
                <a:gd name="connsiteY1-4" fmla="*/ 603849 h 603877"/>
                <a:gd name="connsiteX2-5" fmla="*/ 12206377 w 12206377"/>
                <a:gd name="connsiteY2-6" fmla="*/ 25880 h 603877"/>
                <a:gd name="connsiteX0-7" fmla="*/ 0 w 12206377"/>
                <a:gd name="connsiteY0-8" fmla="*/ 0 h 609259"/>
                <a:gd name="connsiteX1-9" fmla="*/ 5796951 w 12206377"/>
                <a:gd name="connsiteY1-10" fmla="*/ 603849 h 609259"/>
                <a:gd name="connsiteX2-11" fmla="*/ 12206377 w 12206377"/>
                <a:gd name="connsiteY2-12" fmla="*/ 25880 h 609259"/>
                <a:gd name="connsiteX0-13" fmla="*/ 0 w 12206377"/>
                <a:gd name="connsiteY0-14" fmla="*/ 0 h 625650"/>
                <a:gd name="connsiteX1-15" fmla="*/ 6003985 w 12206377"/>
                <a:gd name="connsiteY1-16" fmla="*/ 620451 h 625650"/>
                <a:gd name="connsiteX2-17" fmla="*/ 12206377 w 12206377"/>
                <a:gd name="connsiteY2-18" fmla="*/ 25880 h 625650"/>
                <a:gd name="connsiteX0-19" fmla="*/ 0 w 12206377"/>
                <a:gd name="connsiteY0-20" fmla="*/ 0 h 622129"/>
                <a:gd name="connsiteX1-21" fmla="*/ 6003985 w 12206377"/>
                <a:gd name="connsiteY1-22" fmla="*/ 620451 h 622129"/>
                <a:gd name="connsiteX2-23" fmla="*/ 12206377 w 12206377"/>
                <a:gd name="connsiteY2-24" fmla="*/ 25880 h 622129"/>
                <a:gd name="connsiteX0-25" fmla="*/ 0 w 12180498"/>
                <a:gd name="connsiteY0-26" fmla="*/ 15622 h 594589"/>
                <a:gd name="connsiteX1-27" fmla="*/ 5978106 w 12180498"/>
                <a:gd name="connsiteY1-28" fmla="*/ 594571 h 594589"/>
                <a:gd name="connsiteX2-29" fmla="*/ 12180498 w 12180498"/>
                <a:gd name="connsiteY2-30" fmla="*/ 0 h 594589"/>
                <a:gd name="connsiteX0-31" fmla="*/ 0 w 12180498"/>
                <a:gd name="connsiteY0-32" fmla="*/ 15622 h 594588"/>
                <a:gd name="connsiteX1-33" fmla="*/ 5978106 w 12180498"/>
                <a:gd name="connsiteY1-34" fmla="*/ 594571 h 594588"/>
                <a:gd name="connsiteX2-35" fmla="*/ 12180498 w 12180498"/>
                <a:gd name="connsiteY2-36" fmla="*/ 0 h 594588"/>
                <a:gd name="connsiteX0-37" fmla="*/ 0 w 12180498"/>
                <a:gd name="connsiteY0-38" fmla="*/ 15622 h 594588"/>
                <a:gd name="connsiteX1-39" fmla="*/ 5978106 w 12180498"/>
                <a:gd name="connsiteY1-40" fmla="*/ 594571 h 594588"/>
                <a:gd name="connsiteX2-41" fmla="*/ 12180498 w 12180498"/>
                <a:gd name="connsiteY2-42" fmla="*/ 0 h 594588"/>
                <a:gd name="connsiteX0-43" fmla="*/ 0 w 12193198"/>
                <a:gd name="connsiteY0-44" fmla="*/ 3401 h 594571"/>
                <a:gd name="connsiteX1-45" fmla="*/ 5990806 w 12193198"/>
                <a:gd name="connsiteY1-46" fmla="*/ 594571 h 594571"/>
                <a:gd name="connsiteX2-47" fmla="*/ 12193198 w 12193198"/>
                <a:gd name="connsiteY2-48" fmla="*/ 0 h 594571"/>
              </a:gdLst>
              <a:ahLst/>
              <a:cxnLst>
                <a:cxn ang="0">
                  <a:pos x="connsiteX0-1" y="connsiteY0-2"/>
                </a:cxn>
                <a:cxn ang="0">
                  <a:pos x="connsiteX1-3" y="connsiteY1-4"/>
                </a:cxn>
                <a:cxn ang="0">
                  <a:pos x="connsiteX2-5" y="connsiteY2-6"/>
                </a:cxn>
              </a:cxnLst>
              <a:rect l="l" t="t" r="r" b="b"/>
              <a:pathLst>
                <a:path w="12193198" h="594571">
                  <a:moveTo>
                    <a:pt x="0" y="3401"/>
                  </a:moveTo>
                  <a:cubicBezTo>
                    <a:pt x="1734628" y="303169"/>
                    <a:pt x="3958606" y="595138"/>
                    <a:pt x="5990806" y="594571"/>
                  </a:cubicBezTo>
                  <a:cubicBezTo>
                    <a:pt x="8023006" y="594004"/>
                    <a:pt x="11135025" y="165608"/>
                    <a:pt x="12193198" y="0"/>
                  </a:cubicBezTo>
                </a:path>
              </a:pathLst>
            </a:custGeom>
            <a:noFill/>
            <a:ln w="76200">
              <a:solidFill>
                <a:srgbClr val="0836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74B2EA"/>
                  </a:solidFill>
                </a:ln>
              </a:endParaRPr>
            </a:p>
          </p:txBody>
        </p:sp>
        <p:sp>
          <p:nvSpPr>
            <p:cNvPr id="12" name="任意多边形: 形状 11"/>
            <p:cNvSpPr/>
            <p:nvPr/>
          </p:nvSpPr>
          <p:spPr>
            <a:xfrm flipV="1">
              <a:off x="-17252" y="4611626"/>
              <a:ext cx="12215004" cy="342899"/>
            </a:xfrm>
            <a:custGeom>
              <a:avLst/>
              <a:gdLst>
                <a:gd name="connsiteX0" fmla="*/ 0 w 12206377"/>
                <a:gd name="connsiteY0" fmla="*/ 0 h 603877"/>
                <a:gd name="connsiteX1" fmla="*/ 5503653 w 12206377"/>
                <a:gd name="connsiteY1" fmla="*/ 603849 h 603877"/>
                <a:gd name="connsiteX2" fmla="*/ 12206377 w 12206377"/>
                <a:gd name="connsiteY2" fmla="*/ 25880 h 603877"/>
                <a:gd name="connsiteX0-1" fmla="*/ 0 w 12206377"/>
                <a:gd name="connsiteY0-2" fmla="*/ 0 h 603877"/>
                <a:gd name="connsiteX1-3" fmla="*/ 5796951 w 12206377"/>
                <a:gd name="connsiteY1-4" fmla="*/ 603849 h 603877"/>
                <a:gd name="connsiteX2-5" fmla="*/ 12206377 w 12206377"/>
                <a:gd name="connsiteY2-6" fmla="*/ 25880 h 603877"/>
                <a:gd name="connsiteX0-7" fmla="*/ 0 w 12206377"/>
                <a:gd name="connsiteY0-8" fmla="*/ 0 h 609259"/>
                <a:gd name="connsiteX1-9" fmla="*/ 5796951 w 12206377"/>
                <a:gd name="connsiteY1-10" fmla="*/ 603849 h 609259"/>
                <a:gd name="connsiteX2-11" fmla="*/ 12206377 w 12206377"/>
                <a:gd name="connsiteY2-12" fmla="*/ 25880 h 609259"/>
                <a:gd name="connsiteX0-13" fmla="*/ 0 w 12206377"/>
                <a:gd name="connsiteY0-14" fmla="*/ 0 h 625650"/>
                <a:gd name="connsiteX1-15" fmla="*/ 6003985 w 12206377"/>
                <a:gd name="connsiteY1-16" fmla="*/ 620451 h 625650"/>
                <a:gd name="connsiteX2-17" fmla="*/ 12206377 w 12206377"/>
                <a:gd name="connsiteY2-18" fmla="*/ 25880 h 625650"/>
                <a:gd name="connsiteX0-19" fmla="*/ 0 w 12206377"/>
                <a:gd name="connsiteY0-20" fmla="*/ 0 h 622129"/>
                <a:gd name="connsiteX1-21" fmla="*/ 6003985 w 12206377"/>
                <a:gd name="connsiteY1-22" fmla="*/ 620451 h 622129"/>
                <a:gd name="connsiteX2-23" fmla="*/ 12206377 w 12206377"/>
                <a:gd name="connsiteY2-24" fmla="*/ 25880 h 622129"/>
                <a:gd name="connsiteX0-25" fmla="*/ 0 w 12240882"/>
                <a:gd name="connsiteY0-26" fmla="*/ 281237 h 608772"/>
                <a:gd name="connsiteX1-27" fmla="*/ 6038490 w 12240882"/>
                <a:gd name="connsiteY1-28" fmla="*/ 594571 h 608772"/>
                <a:gd name="connsiteX2-29" fmla="*/ 12240882 w 12240882"/>
                <a:gd name="connsiteY2-30" fmla="*/ 0 h 608772"/>
                <a:gd name="connsiteX0-31" fmla="*/ 0 w 12240882"/>
                <a:gd name="connsiteY0-32" fmla="*/ 281237 h 602214"/>
                <a:gd name="connsiteX1-33" fmla="*/ 6038490 w 12240882"/>
                <a:gd name="connsiteY1-34" fmla="*/ 594571 h 602214"/>
                <a:gd name="connsiteX2-35" fmla="*/ 12240882 w 12240882"/>
                <a:gd name="connsiteY2-36" fmla="*/ 0 h 602214"/>
                <a:gd name="connsiteX0-37" fmla="*/ 0 w 12275388"/>
                <a:gd name="connsiteY0-38" fmla="*/ 0 h 313334"/>
                <a:gd name="connsiteX1-39" fmla="*/ 6038490 w 12275388"/>
                <a:gd name="connsiteY1-40" fmla="*/ 313334 h 313334"/>
                <a:gd name="connsiteX2-41" fmla="*/ 12275388 w 12275388"/>
                <a:gd name="connsiteY2-42" fmla="*/ 978 h 313334"/>
                <a:gd name="connsiteX0-43" fmla="*/ 0 w 12197751"/>
                <a:gd name="connsiteY0-44" fmla="*/ 32225 h 345713"/>
                <a:gd name="connsiteX1-45" fmla="*/ 6038490 w 12197751"/>
                <a:gd name="connsiteY1-46" fmla="*/ 345559 h 345713"/>
                <a:gd name="connsiteX2-47" fmla="*/ 12197751 w 12197751"/>
                <a:gd name="connsiteY2-48" fmla="*/ 0 h 345713"/>
                <a:gd name="connsiteX0-49" fmla="*/ 0 w 12249510"/>
                <a:gd name="connsiteY0-50" fmla="*/ 7324 h 320666"/>
                <a:gd name="connsiteX1-51" fmla="*/ 6038490 w 12249510"/>
                <a:gd name="connsiteY1-52" fmla="*/ 320658 h 320666"/>
                <a:gd name="connsiteX2-53" fmla="*/ 12249510 w 12249510"/>
                <a:gd name="connsiteY2-54" fmla="*/ 0 h 320666"/>
                <a:gd name="connsiteX0-55" fmla="*/ 0 w 12215004"/>
                <a:gd name="connsiteY0-56" fmla="*/ 0 h 329942"/>
                <a:gd name="connsiteX1-57" fmla="*/ 6003984 w 12215004"/>
                <a:gd name="connsiteY1-58" fmla="*/ 329935 h 329942"/>
                <a:gd name="connsiteX2-59" fmla="*/ 12215004 w 12215004"/>
                <a:gd name="connsiteY2-60" fmla="*/ 9277 h 329942"/>
              </a:gdLst>
              <a:ahLst/>
              <a:cxnLst>
                <a:cxn ang="0">
                  <a:pos x="connsiteX0-1" y="connsiteY0-2"/>
                </a:cxn>
                <a:cxn ang="0">
                  <a:pos x="connsiteX1-3" y="connsiteY1-4"/>
                </a:cxn>
                <a:cxn ang="0">
                  <a:pos x="connsiteX2-5" y="connsiteY2-6"/>
                </a:cxn>
              </a:cxnLst>
              <a:rect l="l" t="t" r="r" b="b"/>
              <a:pathLst>
                <a:path w="12215004" h="329942">
                  <a:moveTo>
                    <a:pt x="0" y="0"/>
                  </a:moveTo>
                  <a:cubicBezTo>
                    <a:pt x="1829518" y="183562"/>
                    <a:pt x="3968150" y="328389"/>
                    <a:pt x="6003984" y="329935"/>
                  </a:cubicBezTo>
                  <a:cubicBezTo>
                    <a:pt x="8039818" y="331481"/>
                    <a:pt x="11122325" y="108481"/>
                    <a:pt x="12215004" y="9277"/>
                  </a:cubicBezTo>
                </a:path>
              </a:pathLst>
            </a:custGeom>
            <a:noFill/>
            <a:ln w="57150">
              <a:solidFill>
                <a:srgbClr val="0836B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74B2EA"/>
                  </a:solidFill>
                </a:ln>
                <a:solidFill>
                  <a:schemeClr val="tx1">
                    <a:lumMod val="65000"/>
                    <a:lumOff val="35000"/>
                  </a:schemeClr>
                </a:solidFill>
              </a:endParaRPr>
            </a:p>
          </p:txBody>
        </p:sp>
      </p:grpSp>
      <p:pic>
        <p:nvPicPr>
          <p:cNvPr id="14" name="图片 1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482432" y="314852"/>
            <a:ext cx="1311173" cy="1311173"/>
          </a:xfrm>
          <a:prstGeom prst="rect">
            <a:avLst/>
          </a:prstGeom>
        </p:spPr>
      </p:pic>
      <p:sp>
        <p:nvSpPr>
          <p:cNvPr id="16" name="文本框 15"/>
          <p:cNvSpPr txBox="1"/>
          <p:nvPr/>
        </p:nvSpPr>
        <p:spPr>
          <a:xfrm>
            <a:off x="1068705" y="1626235"/>
            <a:ext cx="972248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5400" b="1" dirty="0" smtClean="0">
                <a:solidFill>
                  <a:srgbClr val="0836BF"/>
                </a:solidFill>
                <a:effectLst>
                  <a:outerShdw blurRad="38100" dist="38100" dir="2700000" algn="tl">
                    <a:srgbClr val="000000">
                      <a:alpha val="43137"/>
                    </a:srgbClr>
                  </a:outerShdw>
                </a:effectLst>
                <a:latin typeface="Times New Roman" panose="02020603050405020304" charset="0"/>
                <a:ea typeface="微软雅黑" panose="020B0503020204020204" charset="-122"/>
                <a:cs typeface="Times New Roman" panose="02020603050405020304" charset="0"/>
              </a:rPr>
              <a:t>转置卷积</a:t>
            </a:r>
            <a:r>
              <a:rPr lang="en-US" altLang="zh-CN" sz="5400" b="1" dirty="0" smtClean="0">
                <a:solidFill>
                  <a:srgbClr val="0836BF"/>
                </a:solidFill>
                <a:effectLst>
                  <a:outerShdw blurRad="38100" dist="38100" dir="2700000" algn="tl">
                    <a:srgbClr val="000000">
                      <a:alpha val="43137"/>
                    </a:srgbClr>
                  </a:outerShdw>
                </a:effectLst>
                <a:latin typeface="Times New Roman" panose="02020603050405020304" charset="0"/>
                <a:ea typeface="微软雅黑" panose="020B0503020204020204" charset="-122"/>
                <a:cs typeface="Times New Roman" panose="02020603050405020304" charset="0"/>
              </a:rPr>
              <a:t> (Transposed Conv)</a:t>
            </a:r>
          </a:p>
        </p:txBody>
      </p:sp>
      <p:grpSp>
        <p:nvGrpSpPr>
          <p:cNvPr id="23" name="组合 22"/>
          <p:cNvGrpSpPr/>
          <p:nvPr/>
        </p:nvGrpSpPr>
        <p:grpSpPr>
          <a:xfrm>
            <a:off x="281263" y="224484"/>
            <a:ext cx="2810984" cy="455010"/>
            <a:chOff x="517775" y="278808"/>
            <a:chExt cx="3397000" cy="549868"/>
          </a:xfrm>
        </p:grpSpPr>
        <p:pic>
          <p:nvPicPr>
            <p:cNvPr id="24" name="图片 23"/>
            <p:cNvPicPr>
              <a:picLocks noChangeAspect="1"/>
            </p:cNvPicPr>
            <p:nvPr/>
          </p:nvPicPr>
          <p:blipFill rotWithShape="1">
            <a:blip r:embed="rId4" cstate="print">
              <a:lum bright="70000" contrast="-70000"/>
              <a:extLst>
                <a:ext uri="{28A0092B-C50C-407E-A947-70E740481C1C}">
                  <a14:useLocalDpi xmlns:a14="http://schemas.microsoft.com/office/drawing/2010/main" xmlns="" val="0"/>
                </a:ext>
              </a:extLst>
            </a:blip>
            <a:srcRect b="49919"/>
            <a:stretch>
              <a:fillRect/>
            </a:stretch>
          </p:blipFill>
          <p:spPr>
            <a:xfrm>
              <a:off x="517775" y="278808"/>
              <a:ext cx="1615825" cy="549868"/>
            </a:xfrm>
            <a:prstGeom prst="rect">
              <a:avLst/>
            </a:prstGeom>
          </p:spPr>
        </p:pic>
        <p:pic>
          <p:nvPicPr>
            <p:cNvPr id="25" name="图片 24"/>
            <p:cNvPicPr>
              <a:picLocks noChangeAspect="1"/>
            </p:cNvPicPr>
            <p:nvPr/>
          </p:nvPicPr>
          <p:blipFill rotWithShape="1">
            <a:blip r:embed="rId5" cstate="print">
              <a:lum bright="70000" contrast="-70000"/>
              <a:extLst>
                <a:ext uri="{28A0092B-C50C-407E-A947-70E740481C1C}">
                  <a14:useLocalDpi xmlns:a14="http://schemas.microsoft.com/office/drawing/2010/main" xmlns="" val="0"/>
                </a:ext>
              </a:extLst>
            </a:blip>
            <a:srcRect t="50081"/>
            <a:stretch>
              <a:fillRect/>
            </a:stretch>
          </p:blipFill>
          <p:spPr>
            <a:xfrm>
              <a:off x="2298950" y="278808"/>
              <a:ext cx="1615825" cy="548092"/>
            </a:xfrm>
            <a:prstGeom prst="rect">
              <a:avLst/>
            </a:prstGeom>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643052" y="263807"/>
            <a:ext cx="78574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smtClean="0">
                <a:solidFill>
                  <a:srgbClr val="224D9B"/>
                </a:solidFill>
                <a:latin typeface="微软雅黑" panose="020B0503020204020204" charset="-122"/>
                <a:ea typeface="微软雅黑" panose="020B0503020204020204" charset="-122"/>
                <a:sym typeface="+mn-ea"/>
              </a:rPr>
              <a:t>转置卷积</a:t>
            </a:r>
            <a:endParaRPr kumimoji="0" lang="zh-CN" altLang="en-US" sz="3200" b="1" i="0" u="none" strike="noStrike" kern="1200" cap="none" spc="0" normalizeH="0" baseline="0" noProof="0" dirty="0">
              <a:ln>
                <a:noFill/>
              </a:ln>
              <a:solidFill>
                <a:srgbClr val="224D9B"/>
              </a:solidFill>
              <a:effectLst/>
              <a:uLnTx/>
              <a:uFillTx/>
              <a:latin typeface="微软雅黑" panose="020B0503020204020204" charset="-122"/>
              <a:ea typeface="微软雅黑" panose="020B0503020204020204" charset="-122"/>
              <a:cs typeface="+mn-cs"/>
              <a:sym typeface="+mn-ea"/>
            </a:endParaRPr>
          </a:p>
        </p:txBody>
      </p:sp>
      <p:sp>
        <p:nvSpPr>
          <p:cNvPr id="15" name="矩形 14"/>
          <p:cNvSpPr/>
          <p:nvPr/>
        </p:nvSpPr>
        <p:spPr>
          <a:xfrm>
            <a:off x="2218055" y="2120900"/>
            <a:ext cx="8146415" cy="1383665"/>
          </a:xfrm>
          <a:prstGeom prst="rect">
            <a:avLst/>
          </a:prstGeom>
        </p:spPr>
        <p:txBody>
          <a:bodyPr wrap="square">
            <a:spAutoFit/>
          </a:bodyPr>
          <a:lstStyle/>
          <a:p>
            <a:pPr indent="711200" fontAlgn="auto">
              <a:extLst>
                <a:ext uri="{35155182-B16C-46BC-9424-99874614C6A1}">
                  <wpsdc:indentchars xmlns:wpsdc="http://www.wps.cn/officeDocument/2017/drawingmlCustomData" xmlns="" val="200" checksum="3773799597"/>
                </a:ext>
              </a:extLst>
            </a:pPr>
            <a:r>
              <a:rPr lang="zh-CN" altLang="en-US" sz="2800" dirty="0" smtClean="0">
                <a:latin typeface="微软雅黑" panose="020B0503020204020204" charset="-122"/>
                <a:ea typeface="微软雅黑" panose="020B0503020204020204" charset="-122"/>
              </a:rPr>
              <a:t>转置卷积又称反卷积，逆卷积。在主流的深度学习框架之中，如</a:t>
            </a:r>
            <a:r>
              <a:rPr lang="en-US" altLang="zh-CN" sz="2800" dirty="0" smtClean="0">
                <a:latin typeface="微软雅黑" panose="020B0503020204020204" charset="-122"/>
                <a:ea typeface="微软雅黑" panose="020B0503020204020204" charset="-122"/>
              </a:rPr>
              <a:t>Tensorflow</a:t>
            </a:r>
            <a:r>
              <a:rPr lang="zh-CN" altLang="en-US" sz="2800" dirty="0" smtClean="0">
                <a:latin typeface="微软雅黑" panose="020B0503020204020204" charset="-122"/>
                <a:ea typeface="微软雅黑" panose="020B0503020204020204" charset="-122"/>
              </a:rPr>
              <a:t>，</a:t>
            </a:r>
            <a:r>
              <a:rPr lang="en-US" altLang="zh-CN" sz="2800" dirty="0" smtClean="0">
                <a:latin typeface="微软雅黑" panose="020B0503020204020204" charset="-122"/>
                <a:ea typeface="微软雅黑" panose="020B0503020204020204" charset="-122"/>
              </a:rPr>
              <a:t>Pytorch</a:t>
            </a:r>
            <a:r>
              <a:rPr lang="zh-CN" altLang="en-US" sz="2800" dirty="0" smtClean="0">
                <a:latin typeface="微软雅黑" panose="020B0503020204020204" charset="-122"/>
                <a:ea typeface="微软雅黑" panose="020B0503020204020204" charset="-122"/>
              </a:rPr>
              <a:t>等中的函数名都是</a:t>
            </a:r>
            <a:r>
              <a:rPr lang="en-US" altLang="zh-CN" sz="2800" dirty="0" smtClean="0">
                <a:latin typeface="微软雅黑" panose="020B0503020204020204" charset="-122"/>
                <a:ea typeface="微软雅黑" panose="020B0503020204020204" charset="-122"/>
              </a:rPr>
              <a:t>conv_transpose</a:t>
            </a:r>
            <a:r>
              <a:rPr lang="zh-CN" altLang="en-US" sz="2800" dirty="0" smtClean="0">
                <a:latin typeface="微软雅黑" panose="020B0503020204020204" charset="-122"/>
                <a:ea typeface="微软雅黑" panose="020B0503020204020204" charset="-122"/>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6"/>
          <p:cNvSpPr txBox="1"/>
          <p:nvPr/>
        </p:nvSpPr>
        <p:spPr>
          <a:xfrm>
            <a:off x="643052" y="263807"/>
            <a:ext cx="78574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smtClean="0">
                <a:solidFill>
                  <a:srgbClr val="224D9B"/>
                </a:solidFill>
                <a:latin typeface="微软雅黑" panose="020B0503020204020204" charset="-122"/>
                <a:ea typeface="微软雅黑" panose="020B0503020204020204" charset="-122"/>
                <a:sym typeface="+mn-ea"/>
              </a:rPr>
              <a:t>转置卷积</a:t>
            </a:r>
            <a:endParaRPr kumimoji="0" lang="zh-CN" altLang="en-US" sz="3200" b="1" i="0" u="none" strike="noStrike" kern="1200" cap="none" spc="0" normalizeH="0" baseline="0" noProof="0" dirty="0">
              <a:ln>
                <a:noFill/>
              </a:ln>
              <a:solidFill>
                <a:srgbClr val="224D9B"/>
              </a:solidFill>
              <a:effectLst/>
              <a:uLnTx/>
              <a:uFillTx/>
              <a:latin typeface="微软雅黑" panose="020B0503020204020204" charset="-122"/>
              <a:ea typeface="微软雅黑" panose="020B0503020204020204" charset="-122"/>
              <a:cs typeface="+mn-cs"/>
              <a:sym typeface="+mn-ea"/>
            </a:endParaRPr>
          </a:p>
        </p:txBody>
      </p:sp>
      <p:sp>
        <p:nvSpPr>
          <p:cNvPr id="3" name="矩形 2"/>
          <p:cNvSpPr/>
          <p:nvPr/>
        </p:nvSpPr>
        <p:spPr>
          <a:xfrm>
            <a:off x="922655" y="3968750"/>
            <a:ext cx="10267950" cy="1814830"/>
          </a:xfrm>
          <a:prstGeom prst="rect">
            <a:avLst/>
          </a:prstGeom>
        </p:spPr>
        <p:txBody>
          <a:bodyPr wrap="square">
            <a:spAutoFit/>
          </a:bodyPr>
          <a:lstStyle/>
          <a:p>
            <a:pPr indent="711200" fontAlgn="auto">
              <a:extLst>
                <a:ext uri="{35155182-B16C-46BC-9424-99874614C6A1}">
                  <wpsdc:indentchars xmlns:wpsdc="http://www.wps.cn/officeDocument/2017/drawingmlCustomData" xmlns="" val="200" checksum="3773799597"/>
                </a:ext>
              </a:extLst>
            </a:pPr>
            <a:r>
              <a:rPr lang="zh-CN" altLang="en-US" sz="2800" dirty="0" smtClean="0">
                <a:latin typeface="微软雅黑" panose="020B0503020204020204" charset="-122"/>
                <a:ea typeface="微软雅黑" panose="020B0503020204020204" charset="-122"/>
              </a:rPr>
              <a:t>将一个</a:t>
            </a:r>
            <a:r>
              <a:rPr lang="en-US" altLang="zh-CN" sz="2800" dirty="0" smtClean="0">
                <a:latin typeface="微软雅黑" panose="020B0503020204020204" charset="-122"/>
                <a:ea typeface="微软雅黑" panose="020B0503020204020204" charset="-122"/>
              </a:rPr>
              <a:t>4*4</a:t>
            </a:r>
            <a:r>
              <a:rPr lang="zh-CN" altLang="en-US" sz="2800" dirty="0" smtClean="0">
                <a:latin typeface="微软雅黑" panose="020B0503020204020204" charset="-122"/>
                <a:ea typeface="微软雅黑" panose="020B0503020204020204" charset="-122"/>
              </a:rPr>
              <a:t>的输入通过</a:t>
            </a:r>
            <a:r>
              <a:rPr lang="en-US" altLang="zh-CN" sz="2800" dirty="0" smtClean="0">
                <a:latin typeface="微软雅黑" panose="020B0503020204020204" charset="-122"/>
                <a:ea typeface="微软雅黑" panose="020B0503020204020204" charset="-122"/>
              </a:rPr>
              <a:t>3*3</a:t>
            </a:r>
            <a:r>
              <a:rPr lang="zh-CN" altLang="en-US" sz="2800" dirty="0" smtClean="0">
                <a:latin typeface="微软雅黑" panose="020B0503020204020204" charset="-122"/>
                <a:ea typeface="微软雅黑" panose="020B0503020204020204" charset="-122"/>
              </a:rPr>
              <a:t>的卷积核进行普通卷积后</a:t>
            </a:r>
            <a:r>
              <a:rPr lang="en-US" altLang="zh-CN" sz="2800" dirty="0" smtClean="0">
                <a:latin typeface="微软雅黑" panose="020B0503020204020204" charset="-122"/>
                <a:ea typeface="微软雅黑" panose="020B0503020204020204" charset="-122"/>
              </a:rPr>
              <a:t>,</a:t>
            </a:r>
            <a:r>
              <a:rPr lang="zh-CN" altLang="en-US" sz="2800" dirty="0" smtClean="0">
                <a:latin typeface="微软雅黑" panose="020B0503020204020204" charset="-122"/>
                <a:ea typeface="微软雅黑" panose="020B0503020204020204" charset="-122"/>
              </a:rPr>
              <a:t>将得到</a:t>
            </a:r>
            <a:r>
              <a:rPr lang="en-US" altLang="zh-CN" sz="2800" dirty="0" smtClean="0">
                <a:latin typeface="微软雅黑" panose="020B0503020204020204" charset="-122"/>
                <a:ea typeface="微软雅黑" panose="020B0503020204020204" charset="-122"/>
              </a:rPr>
              <a:t>2*2</a:t>
            </a:r>
            <a:r>
              <a:rPr lang="zh-CN" altLang="en-US" sz="2800" dirty="0" smtClean="0">
                <a:latin typeface="微软雅黑" panose="020B0503020204020204" charset="-122"/>
                <a:ea typeface="微软雅黑" panose="020B0503020204020204" charset="-122"/>
              </a:rPr>
              <a:t>的输出。而转置卷积将一个</a:t>
            </a:r>
            <a:r>
              <a:rPr lang="en-US" altLang="zh-CN" sz="2800" dirty="0" smtClean="0">
                <a:latin typeface="微软雅黑" panose="020B0503020204020204" charset="-122"/>
                <a:ea typeface="微软雅黑" panose="020B0503020204020204" charset="-122"/>
              </a:rPr>
              <a:t>2*2</a:t>
            </a:r>
            <a:r>
              <a:rPr lang="zh-CN" altLang="en-US" sz="2800" dirty="0" smtClean="0">
                <a:latin typeface="微软雅黑" panose="020B0503020204020204" charset="-122"/>
                <a:ea typeface="微软雅黑" panose="020B0503020204020204" charset="-122"/>
              </a:rPr>
              <a:t>的输入通过同样的</a:t>
            </a:r>
            <a:r>
              <a:rPr lang="en-US" altLang="zh-CN" sz="2800" dirty="0" smtClean="0">
                <a:latin typeface="微软雅黑" panose="020B0503020204020204" charset="-122"/>
                <a:ea typeface="微软雅黑" panose="020B0503020204020204" charset="-122"/>
              </a:rPr>
              <a:t>3*3</a:t>
            </a:r>
            <a:r>
              <a:rPr lang="zh-CN" altLang="en-US" sz="2800" dirty="0" smtClean="0">
                <a:latin typeface="微软雅黑" panose="020B0503020204020204" charset="-122"/>
                <a:ea typeface="微软雅黑" panose="020B0503020204020204" charset="-122"/>
              </a:rPr>
              <a:t>的卷积核，将得到一个</a:t>
            </a:r>
            <a:r>
              <a:rPr lang="en-US" altLang="zh-CN" sz="2800" dirty="0" smtClean="0">
                <a:latin typeface="微软雅黑" panose="020B0503020204020204" charset="-122"/>
                <a:ea typeface="微软雅黑" panose="020B0503020204020204" charset="-122"/>
              </a:rPr>
              <a:t>4*4</a:t>
            </a:r>
            <a:r>
              <a:rPr lang="zh-CN" altLang="en-US" sz="2800" dirty="0" smtClean="0">
                <a:latin typeface="微软雅黑" panose="020B0503020204020204" charset="-122"/>
                <a:ea typeface="微软雅黑" panose="020B0503020204020204" charset="-122"/>
              </a:rPr>
              <a:t>的输出。这看起来像是普通卷积的逆过程。事实上，这两者没有任何关系，操作过程也是不可逆的。</a:t>
            </a:r>
            <a:endParaRPr lang="zh-CN" altLang="en-US" sz="2800" dirty="0">
              <a:latin typeface="微软雅黑" panose="020B0503020204020204" charset="-122"/>
              <a:ea typeface="微软雅黑" panose="020B0503020204020204" charset="-122"/>
            </a:endParaRPr>
          </a:p>
        </p:txBody>
      </p:sp>
      <p:pic>
        <p:nvPicPr>
          <p:cNvPr id="1026" name="Picture 2" descr="C:\Users\ADMINI~1\AppData\Local\Temp\WeChat Files\29bdac2714eccf943cfc6683d3e6f04.jpg"/>
          <p:cNvPicPr>
            <a:picLocks noChangeAspect="1" noChangeArrowheads="1"/>
          </p:cNvPicPr>
          <p:nvPr/>
        </p:nvPicPr>
        <p:blipFill>
          <a:blip r:embed="rId2" cstate="print"/>
          <a:srcRect/>
          <a:stretch>
            <a:fillRect/>
          </a:stretch>
        </p:blipFill>
        <p:spPr bwMode="auto">
          <a:xfrm>
            <a:off x="2294260" y="1278466"/>
            <a:ext cx="6230086" cy="2451629"/>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6"/>
          <p:cNvSpPr txBox="1"/>
          <p:nvPr/>
        </p:nvSpPr>
        <p:spPr>
          <a:xfrm>
            <a:off x="643052" y="263807"/>
            <a:ext cx="78574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smtClean="0">
                <a:solidFill>
                  <a:srgbClr val="224D9B"/>
                </a:solidFill>
                <a:latin typeface="微软雅黑" panose="020B0503020204020204" charset="-122"/>
                <a:ea typeface="微软雅黑" panose="020B0503020204020204" charset="-122"/>
                <a:sym typeface="+mn-ea"/>
              </a:rPr>
              <a:t>转置卷积</a:t>
            </a:r>
            <a:endParaRPr kumimoji="0" lang="zh-CN" altLang="en-US" sz="3200" b="1" i="0" u="none" strike="noStrike" kern="1200" cap="none" spc="0" normalizeH="0" baseline="0" noProof="0" dirty="0">
              <a:ln>
                <a:noFill/>
              </a:ln>
              <a:solidFill>
                <a:srgbClr val="224D9B"/>
              </a:solidFill>
              <a:effectLst/>
              <a:uLnTx/>
              <a:uFillTx/>
              <a:latin typeface="微软雅黑" panose="020B0503020204020204" charset="-122"/>
              <a:ea typeface="微软雅黑" panose="020B0503020204020204" charset="-122"/>
              <a:cs typeface="+mn-cs"/>
              <a:sym typeface="+mn-ea"/>
            </a:endParaRPr>
          </a:p>
        </p:txBody>
      </p:sp>
      <p:sp>
        <p:nvSpPr>
          <p:cNvPr id="4" name="矩形 3"/>
          <p:cNvSpPr/>
          <p:nvPr/>
        </p:nvSpPr>
        <p:spPr>
          <a:xfrm>
            <a:off x="313055" y="1002999"/>
            <a:ext cx="11760200" cy="1814830"/>
          </a:xfrm>
          <a:prstGeom prst="rect">
            <a:avLst/>
          </a:prstGeom>
        </p:spPr>
        <p:txBody>
          <a:bodyPr wrap="square">
            <a:spAutoFit/>
          </a:bodyPr>
          <a:lstStyle/>
          <a:p>
            <a:pPr indent="711200" fontAlgn="auto">
              <a:extLst>
                <a:ext uri="{35155182-B16C-46BC-9424-99874614C6A1}">
                  <wpsdc:indentchars xmlns:wpsdc="http://www.wps.cn/officeDocument/2017/drawingmlCustomData" xmlns="" val="200" checksum="3773799597"/>
                </a:ext>
              </a:extLst>
            </a:pPr>
            <a:r>
              <a:rPr lang="zh-CN" altLang="en-US" sz="2800" dirty="0" smtClean="0">
                <a:latin typeface="微软雅黑" panose="020B0503020204020204" charset="-122"/>
                <a:ea typeface="微软雅黑" panose="020B0503020204020204" charset="-122"/>
              </a:rPr>
              <a:t>但在实际计算中，并不是通过卷积核在输入上进行滑动计算，效率太低，而是将卷积核转换为等效矩阵，将输入转化为向量，通过输入向量核卷积核矩阵的相乘获得输出向量。输出的向量经过整形便可得到我们的二维输出特征。</a:t>
            </a:r>
            <a:endParaRPr lang="zh-CN" altLang="en-US" sz="2800" dirty="0"/>
          </a:p>
        </p:txBody>
      </p:sp>
      <p:pic>
        <p:nvPicPr>
          <p:cNvPr id="2050" name="Picture 2" descr="C:\Users\ADMINI~1\AppData\Local\Temp\WeChat Files\ca6647364cb37e1f9f65cf5272e77e0.jpg"/>
          <p:cNvPicPr>
            <a:picLocks noChangeAspect="1" noChangeArrowheads="1"/>
          </p:cNvPicPr>
          <p:nvPr/>
        </p:nvPicPr>
        <p:blipFill>
          <a:blip r:embed="rId2" cstate="print"/>
          <a:srcRect/>
          <a:stretch>
            <a:fillRect/>
          </a:stretch>
        </p:blipFill>
        <p:spPr bwMode="auto">
          <a:xfrm>
            <a:off x="2906606" y="2972823"/>
            <a:ext cx="6197600" cy="2745881"/>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6"/>
          <p:cNvSpPr txBox="1"/>
          <p:nvPr/>
        </p:nvSpPr>
        <p:spPr>
          <a:xfrm>
            <a:off x="643052" y="263807"/>
            <a:ext cx="78574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smtClean="0">
                <a:solidFill>
                  <a:srgbClr val="224D9B"/>
                </a:solidFill>
                <a:latin typeface="微软雅黑" panose="020B0503020204020204" charset="-122"/>
                <a:ea typeface="微软雅黑" panose="020B0503020204020204" charset="-122"/>
                <a:sym typeface="+mn-ea"/>
              </a:rPr>
              <a:t>转置卷积</a:t>
            </a:r>
            <a:endParaRPr kumimoji="0" lang="zh-CN" altLang="en-US" sz="3200" b="1" i="0" u="none" strike="noStrike" kern="1200" cap="none" spc="0" normalizeH="0" baseline="0" noProof="0" dirty="0">
              <a:ln>
                <a:noFill/>
              </a:ln>
              <a:solidFill>
                <a:srgbClr val="224D9B"/>
              </a:solidFill>
              <a:effectLst/>
              <a:uLnTx/>
              <a:uFillTx/>
              <a:latin typeface="微软雅黑" panose="020B0503020204020204" charset="-122"/>
              <a:ea typeface="微软雅黑" panose="020B0503020204020204" charset="-122"/>
              <a:cs typeface="+mn-cs"/>
              <a:sym typeface="+mn-ea"/>
            </a:endParaRPr>
          </a:p>
        </p:txBody>
      </p:sp>
      <p:sp>
        <p:nvSpPr>
          <p:cNvPr id="3" name="矩形 2"/>
          <p:cNvSpPr/>
          <p:nvPr/>
        </p:nvSpPr>
        <p:spPr>
          <a:xfrm>
            <a:off x="1291590" y="4072890"/>
            <a:ext cx="9970135" cy="1814830"/>
          </a:xfrm>
          <a:prstGeom prst="rect">
            <a:avLst/>
          </a:prstGeom>
        </p:spPr>
        <p:txBody>
          <a:bodyPr wrap="square">
            <a:spAutoFit/>
          </a:bodyPr>
          <a:lstStyle/>
          <a:p>
            <a:pPr indent="711200" fontAlgn="auto">
              <a:extLst>
                <a:ext uri="{35155182-B16C-46BC-9424-99874614C6A1}">
                  <wpsdc:indentchars xmlns:wpsdc="http://www.wps.cn/officeDocument/2017/drawingmlCustomData" xmlns="" val="200" checksum="3773799597"/>
                </a:ext>
              </a:extLst>
            </a:pPr>
            <a:r>
              <a:rPr lang="zh-CN" altLang="en-US" sz="2800" dirty="0" smtClean="0">
                <a:latin typeface="微软雅黑" panose="020B0503020204020204" charset="-122"/>
                <a:ea typeface="微软雅黑" panose="020B0503020204020204" charset="-122"/>
              </a:rPr>
              <a:t>具体操作如图所示，由于一个</a:t>
            </a:r>
            <a:r>
              <a:rPr lang="en-US" altLang="zh-CN" sz="2800" dirty="0" smtClean="0">
                <a:latin typeface="微软雅黑" panose="020B0503020204020204" charset="-122"/>
                <a:ea typeface="微软雅黑" panose="020B0503020204020204" charset="-122"/>
              </a:rPr>
              <a:t>3*3</a:t>
            </a:r>
            <a:r>
              <a:rPr lang="zh-CN" altLang="en-US" sz="2800" dirty="0" smtClean="0">
                <a:latin typeface="微软雅黑" panose="020B0503020204020204" charset="-122"/>
                <a:ea typeface="微软雅黑" panose="020B0503020204020204" charset="-122"/>
              </a:rPr>
              <a:t>的卷积核要在输入上不同位置卷积卷积</a:t>
            </a:r>
            <a:r>
              <a:rPr lang="en-US" altLang="zh-CN" sz="2800" dirty="0" smtClean="0">
                <a:latin typeface="微软雅黑" panose="020B0503020204020204" charset="-122"/>
                <a:ea typeface="微软雅黑" panose="020B0503020204020204" charset="-122"/>
              </a:rPr>
              <a:t>4</a:t>
            </a:r>
            <a:r>
              <a:rPr lang="zh-CN" altLang="en-US" sz="2800" dirty="0" smtClean="0">
                <a:latin typeface="微软雅黑" panose="020B0503020204020204" charset="-122"/>
                <a:ea typeface="微软雅黑" panose="020B0503020204020204" charset="-122"/>
              </a:rPr>
              <a:t>次，所以通过补</a:t>
            </a:r>
            <a:r>
              <a:rPr lang="en-US" altLang="zh-CN" sz="2800" dirty="0" smtClean="0">
                <a:latin typeface="微软雅黑" panose="020B0503020204020204" charset="-122"/>
                <a:ea typeface="微软雅黑" panose="020B0503020204020204" charset="-122"/>
              </a:rPr>
              <a:t>0</a:t>
            </a:r>
            <a:r>
              <a:rPr lang="zh-CN" altLang="en-US" sz="2800" dirty="0" smtClean="0">
                <a:latin typeface="微软雅黑" panose="020B0503020204020204" charset="-122"/>
                <a:ea typeface="微软雅黑" panose="020B0503020204020204" charset="-122"/>
              </a:rPr>
              <a:t>的方式，将卷积核分别置于一个</a:t>
            </a:r>
            <a:r>
              <a:rPr lang="en-US" altLang="zh-CN" sz="2800" dirty="0" smtClean="0">
                <a:latin typeface="微软雅黑" panose="020B0503020204020204" charset="-122"/>
                <a:ea typeface="微软雅黑" panose="020B0503020204020204" charset="-122"/>
              </a:rPr>
              <a:t>4*4</a:t>
            </a:r>
            <a:r>
              <a:rPr lang="zh-CN" altLang="en-US" sz="2800" dirty="0" smtClean="0">
                <a:latin typeface="微软雅黑" panose="020B0503020204020204" charset="-122"/>
                <a:ea typeface="微软雅黑" panose="020B0503020204020204" charset="-122"/>
              </a:rPr>
              <a:t>矩阵的四个角落，这样我们的输入可以直接和这四个</a:t>
            </a:r>
            <a:r>
              <a:rPr lang="en-US" altLang="zh-CN" sz="2800" dirty="0" smtClean="0">
                <a:latin typeface="微软雅黑" panose="020B0503020204020204" charset="-122"/>
                <a:ea typeface="微软雅黑" panose="020B0503020204020204" charset="-122"/>
              </a:rPr>
              <a:t>4*4</a:t>
            </a:r>
            <a:r>
              <a:rPr lang="zh-CN" altLang="en-US" sz="2800" dirty="0" smtClean="0">
                <a:latin typeface="微软雅黑" panose="020B0503020204020204" charset="-122"/>
                <a:ea typeface="微软雅黑" panose="020B0503020204020204" charset="-122"/>
              </a:rPr>
              <a:t>的矩阵进行卷积，而舍去了滑动操作。</a:t>
            </a:r>
            <a:endParaRPr lang="zh-CN" altLang="en-US" sz="2800" dirty="0">
              <a:latin typeface="微软雅黑" panose="020B0503020204020204" charset="-122"/>
              <a:ea typeface="微软雅黑" panose="020B0503020204020204" charset="-122"/>
            </a:endParaRPr>
          </a:p>
        </p:txBody>
      </p:sp>
      <p:pic>
        <p:nvPicPr>
          <p:cNvPr id="2050" name="Picture 2" descr="C:\Users\ADMINI~1\AppData\Local\Temp\WeChat Files\ca6647364cb37e1f9f65cf5272e77e0.jpg"/>
          <p:cNvPicPr>
            <a:picLocks noChangeAspect="1" noChangeArrowheads="1"/>
          </p:cNvPicPr>
          <p:nvPr/>
        </p:nvPicPr>
        <p:blipFill>
          <a:blip r:embed="rId2" cstate="print"/>
          <a:srcRect/>
          <a:stretch>
            <a:fillRect/>
          </a:stretch>
        </p:blipFill>
        <p:spPr bwMode="auto">
          <a:xfrm>
            <a:off x="2657686" y="966858"/>
            <a:ext cx="6197600" cy="2745881"/>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6"/>
          <p:cNvSpPr txBox="1"/>
          <p:nvPr/>
        </p:nvSpPr>
        <p:spPr>
          <a:xfrm>
            <a:off x="643052" y="263807"/>
            <a:ext cx="78574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smtClean="0">
                <a:solidFill>
                  <a:srgbClr val="224D9B"/>
                </a:solidFill>
                <a:latin typeface="微软雅黑" panose="020B0503020204020204" charset="-122"/>
                <a:ea typeface="微软雅黑" panose="020B0503020204020204" charset="-122"/>
                <a:sym typeface="+mn-ea"/>
              </a:rPr>
              <a:t>转置卷积</a:t>
            </a:r>
            <a:endParaRPr kumimoji="0" lang="zh-CN" altLang="en-US" sz="3200" b="1" i="0" u="none" strike="noStrike" kern="1200" cap="none" spc="0" normalizeH="0" baseline="0" noProof="0" dirty="0">
              <a:ln>
                <a:noFill/>
              </a:ln>
              <a:solidFill>
                <a:srgbClr val="224D9B"/>
              </a:solidFill>
              <a:effectLst/>
              <a:uLnTx/>
              <a:uFillTx/>
              <a:latin typeface="微软雅黑" panose="020B0503020204020204" charset="-122"/>
              <a:ea typeface="微软雅黑" panose="020B0503020204020204" charset="-122"/>
              <a:cs typeface="+mn-cs"/>
              <a:sym typeface="+mn-ea"/>
            </a:endParaRPr>
          </a:p>
        </p:txBody>
      </p:sp>
      <p:sp>
        <p:nvSpPr>
          <p:cNvPr id="3" name="矩形 2"/>
          <p:cNvSpPr/>
          <p:nvPr/>
        </p:nvSpPr>
        <p:spPr>
          <a:xfrm>
            <a:off x="389467" y="1361702"/>
            <a:ext cx="11243733" cy="521970"/>
          </a:xfrm>
          <a:prstGeom prst="rect">
            <a:avLst/>
          </a:prstGeom>
        </p:spPr>
        <p:txBody>
          <a:bodyPr wrap="square">
            <a:spAutoFit/>
          </a:bodyPr>
          <a:lstStyle/>
          <a:p>
            <a:r>
              <a:rPr lang="zh-CN" altLang="en-US" sz="2800" dirty="0" smtClean="0">
                <a:latin typeface="微软雅黑" panose="020B0503020204020204" charset="-122"/>
                <a:ea typeface="微软雅黑" panose="020B0503020204020204" charset="-122"/>
              </a:rPr>
              <a:t>进一步我们将输入拉成长向量，四个</a:t>
            </a:r>
            <a:r>
              <a:rPr lang="en-US" altLang="zh-CN" sz="2800" dirty="0" smtClean="0">
                <a:latin typeface="微软雅黑" panose="020B0503020204020204" charset="-122"/>
                <a:ea typeface="微软雅黑" panose="020B0503020204020204" charset="-122"/>
              </a:rPr>
              <a:t>4*4</a:t>
            </a:r>
            <a:r>
              <a:rPr lang="zh-CN" altLang="en-US" sz="2800" dirty="0" smtClean="0">
                <a:latin typeface="微软雅黑" panose="020B0503020204020204" charset="-122"/>
                <a:ea typeface="微软雅黑" panose="020B0503020204020204" charset="-122"/>
              </a:rPr>
              <a:t>的卷积核也进行拼接，如下图：</a:t>
            </a:r>
            <a:endParaRPr lang="zh-CN" altLang="en-US" sz="2800" dirty="0">
              <a:latin typeface="微软雅黑" panose="020B0503020204020204" charset="-122"/>
              <a:ea typeface="微软雅黑" panose="020B0503020204020204" charset="-122"/>
            </a:endParaRPr>
          </a:p>
        </p:txBody>
      </p:sp>
      <p:pic>
        <p:nvPicPr>
          <p:cNvPr id="3074" name="Picture 2" descr="C:\Users\ADMINI~1\AppData\Local\Temp\WeChat Files\18b8483e3f7f48f2ee2fe8b2421b4a2.jpg"/>
          <p:cNvPicPr>
            <a:picLocks noChangeAspect="1" noChangeArrowheads="1"/>
          </p:cNvPicPr>
          <p:nvPr/>
        </p:nvPicPr>
        <p:blipFill>
          <a:blip r:embed="rId2" cstate="print"/>
          <a:srcRect/>
          <a:stretch>
            <a:fillRect/>
          </a:stretch>
        </p:blipFill>
        <p:spPr bwMode="auto">
          <a:xfrm>
            <a:off x="2937935" y="2072217"/>
            <a:ext cx="6858000" cy="459105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6"/>
          <p:cNvSpPr txBox="1"/>
          <p:nvPr/>
        </p:nvSpPr>
        <p:spPr>
          <a:xfrm>
            <a:off x="643052" y="263807"/>
            <a:ext cx="78574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smtClean="0">
                <a:solidFill>
                  <a:srgbClr val="224D9B"/>
                </a:solidFill>
                <a:latin typeface="微软雅黑" panose="020B0503020204020204" charset="-122"/>
                <a:ea typeface="微软雅黑" panose="020B0503020204020204" charset="-122"/>
                <a:sym typeface="+mn-ea"/>
              </a:rPr>
              <a:t>转置卷积</a:t>
            </a:r>
            <a:endParaRPr kumimoji="0" lang="zh-CN" altLang="en-US" sz="3200" b="1" i="0" u="none" strike="noStrike" kern="1200" cap="none" spc="0" normalizeH="0" baseline="0" noProof="0" dirty="0">
              <a:ln>
                <a:noFill/>
              </a:ln>
              <a:solidFill>
                <a:srgbClr val="224D9B"/>
              </a:solidFill>
              <a:effectLst/>
              <a:uLnTx/>
              <a:uFillTx/>
              <a:latin typeface="微软雅黑" panose="020B0503020204020204" charset="-122"/>
              <a:ea typeface="微软雅黑" panose="020B0503020204020204" charset="-122"/>
              <a:cs typeface="+mn-cs"/>
              <a:sym typeface="+mn-ea"/>
            </a:endParaRPr>
          </a:p>
        </p:txBody>
      </p:sp>
      <p:sp>
        <p:nvSpPr>
          <p:cNvPr id="3" name="矩形 2"/>
          <p:cNvSpPr/>
          <p:nvPr/>
        </p:nvSpPr>
        <p:spPr>
          <a:xfrm>
            <a:off x="1793240" y="1243330"/>
            <a:ext cx="9010015" cy="1814830"/>
          </a:xfrm>
          <a:prstGeom prst="rect">
            <a:avLst/>
          </a:prstGeom>
        </p:spPr>
        <p:txBody>
          <a:bodyPr wrap="square">
            <a:spAutoFit/>
          </a:bodyPr>
          <a:lstStyle/>
          <a:p>
            <a:pPr indent="711200" fontAlgn="auto">
              <a:extLst>
                <a:ext uri="{35155182-B16C-46BC-9424-99874614C6A1}">
                  <wpsdc:indentchars xmlns:wpsdc="http://www.wps.cn/officeDocument/2017/drawingmlCustomData" xmlns="" val="200" checksum="3773799597"/>
                </a:ext>
              </a:extLst>
            </a:pPr>
            <a:r>
              <a:rPr lang="zh-CN" altLang="en-US" sz="2800" dirty="0" smtClean="0">
                <a:latin typeface="微软雅黑" panose="020B0503020204020204" charset="-122"/>
                <a:ea typeface="微软雅黑" panose="020B0503020204020204" charset="-122"/>
              </a:rPr>
              <a:t>我们记向量化的图像为 </a:t>
            </a:r>
            <a:r>
              <a:rPr lang="en-US" altLang="zh-CN" sz="2800" dirty="0" smtClean="0">
                <a:latin typeface="微软雅黑" panose="020B0503020204020204" charset="-122"/>
                <a:ea typeface="微软雅黑" panose="020B0503020204020204" charset="-122"/>
              </a:rPr>
              <a:t>I</a:t>
            </a:r>
            <a:r>
              <a:rPr lang="en-US" altLang="zh-CN" sz="2800" baseline="30000" dirty="0" smtClean="0">
                <a:latin typeface="微软雅黑" panose="020B0503020204020204" charset="-122"/>
                <a:ea typeface="微软雅黑" panose="020B0503020204020204" charset="-122"/>
              </a:rPr>
              <a:t>T</a:t>
            </a:r>
            <a:r>
              <a:rPr lang="en-US" altLang="zh-CN" sz="2800" dirty="0" smtClean="0">
                <a:latin typeface="微软雅黑" panose="020B0503020204020204" charset="-122"/>
                <a:ea typeface="微软雅黑" panose="020B0503020204020204" charset="-122"/>
              </a:rPr>
              <a:t> </a:t>
            </a:r>
            <a:r>
              <a:rPr lang="zh-CN" altLang="en-US" sz="2800" dirty="0" smtClean="0">
                <a:latin typeface="微软雅黑" panose="020B0503020204020204" charset="-122"/>
                <a:ea typeface="微软雅黑" panose="020B0503020204020204" charset="-122"/>
              </a:rPr>
              <a:t>， 向量化的卷积矩阵为</a:t>
            </a:r>
            <a:r>
              <a:rPr lang="en-US" altLang="zh-CN" sz="2800" dirty="0" smtClean="0">
                <a:latin typeface="微软雅黑" panose="020B0503020204020204" charset="-122"/>
                <a:ea typeface="微软雅黑" panose="020B0503020204020204" charset="-122"/>
              </a:rPr>
              <a:t>C </a:t>
            </a:r>
            <a:r>
              <a:rPr lang="zh-CN" altLang="en-US" sz="2800" dirty="0" smtClean="0">
                <a:latin typeface="微软雅黑" panose="020B0503020204020204" charset="-122"/>
                <a:ea typeface="微软雅黑" panose="020B0503020204020204" charset="-122"/>
              </a:rPr>
              <a:t>，输出特征向量为</a:t>
            </a:r>
            <a:r>
              <a:rPr lang="en-US" altLang="zh-CN" sz="2800" dirty="0" smtClean="0">
                <a:latin typeface="微软雅黑" panose="020B0503020204020204" charset="-122"/>
                <a:ea typeface="微软雅黑" panose="020B0503020204020204" charset="-122"/>
              </a:rPr>
              <a:t>O</a:t>
            </a:r>
            <a:r>
              <a:rPr lang="zh-CN" altLang="en-US" sz="2800" dirty="0" smtClean="0">
                <a:latin typeface="微软雅黑" panose="020B0503020204020204" charset="-122"/>
                <a:ea typeface="微软雅黑" panose="020B0503020204020204" charset="-122"/>
              </a:rPr>
              <a:t>，则：</a:t>
            </a:r>
          </a:p>
          <a:p>
            <a:endParaRPr lang="zh-CN" altLang="en-US" sz="2800" dirty="0" smtClean="0">
              <a:latin typeface="微软雅黑" panose="020B0503020204020204" charset="-122"/>
              <a:ea typeface="微软雅黑" panose="020B0503020204020204" charset="-122"/>
            </a:endParaRPr>
          </a:p>
          <a:p>
            <a:pPr algn="ctr"/>
            <a:r>
              <a:rPr lang="en-US" altLang="zh-CN" sz="2800" dirty="0" smtClean="0">
                <a:solidFill>
                  <a:srgbClr val="0836BF"/>
                </a:solidFill>
                <a:latin typeface="微软雅黑" panose="020B0503020204020204" charset="-122"/>
                <a:ea typeface="微软雅黑" panose="020B0503020204020204" charset="-122"/>
              </a:rPr>
              <a:t>I</a:t>
            </a:r>
            <a:r>
              <a:rPr lang="en-US" altLang="zh-CN" sz="2800" baseline="30000" dirty="0" smtClean="0">
                <a:solidFill>
                  <a:srgbClr val="0836BF"/>
                </a:solidFill>
                <a:latin typeface="微软雅黑" panose="020B0503020204020204" charset="-122"/>
                <a:ea typeface="微软雅黑" panose="020B0503020204020204" charset="-122"/>
              </a:rPr>
              <a:t>T</a:t>
            </a:r>
            <a:r>
              <a:rPr lang="en-US" altLang="zh-CN" sz="2800" dirty="0" smtClean="0">
                <a:solidFill>
                  <a:srgbClr val="0836BF"/>
                </a:solidFill>
                <a:latin typeface="微软雅黑" panose="020B0503020204020204" charset="-122"/>
                <a:ea typeface="微软雅黑" panose="020B0503020204020204" charset="-122"/>
                <a:sym typeface="+mn-ea"/>
              </a:rPr>
              <a:t>×</a:t>
            </a:r>
            <a:r>
              <a:rPr lang="en-US" altLang="zh-CN" sz="2800" dirty="0" smtClean="0">
                <a:solidFill>
                  <a:srgbClr val="0836BF"/>
                </a:solidFill>
                <a:latin typeface="微软雅黑" panose="020B0503020204020204" charset="-122"/>
                <a:ea typeface="微软雅黑" panose="020B0503020204020204" charset="-122"/>
              </a:rPr>
              <a:t>C=O</a:t>
            </a:r>
            <a:r>
              <a:rPr lang="en-US" altLang="zh-CN" sz="2800" baseline="30000" dirty="0" smtClean="0">
                <a:solidFill>
                  <a:srgbClr val="0836BF"/>
                </a:solidFill>
                <a:latin typeface="微软雅黑" panose="020B0503020204020204" charset="-122"/>
                <a:ea typeface="微软雅黑" panose="020B0503020204020204" charset="-122"/>
              </a:rPr>
              <a:t>T</a:t>
            </a:r>
          </a:p>
        </p:txBody>
      </p:sp>
      <p:pic>
        <p:nvPicPr>
          <p:cNvPr id="4098" name="Picture 2" descr="C:\Users\ADMINI~1\AppData\Local\Temp\WeChat Files\80fb7db406976d88ded49694fe26438.jpg"/>
          <p:cNvPicPr>
            <a:picLocks noChangeAspect="1" noChangeArrowheads="1"/>
          </p:cNvPicPr>
          <p:nvPr/>
        </p:nvPicPr>
        <p:blipFill>
          <a:blip r:embed="rId2" cstate="print"/>
          <a:srcRect/>
          <a:stretch>
            <a:fillRect/>
          </a:stretch>
        </p:blipFill>
        <p:spPr bwMode="auto">
          <a:xfrm>
            <a:off x="2260812" y="3058477"/>
            <a:ext cx="6858000" cy="3228975"/>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77950" y="4350385"/>
            <a:ext cx="8970010" cy="1814830"/>
          </a:xfrm>
          <a:prstGeom prst="rect">
            <a:avLst/>
          </a:prstGeom>
        </p:spPr>
        <p:txBody>
          <a:bodyPr wrap="square">
            <a:spAutoFit/>
          </a:bodyPr>
          <a:lstStyle/>
          <a:p>
            <a:pPr indent="711200" fontAlgn="auto">
              <a:extLst>
                <a:ext uri="{35155182-B16C-46BC-9424-99874614C6A1}">
                  <wpsdc:indentchars xmlns:wpsdc="http://www.wps.cn/officeDocument/2017/drawingmlCustomData" xmlns="" val="200" checksum="3773799597"/>
                </a:ext>
              </a:extLst>
            </a:pPr>
            <a:r>
              <a:rPr lang="zh-CN" altLang="en-US" sz="2800" dirty="0" smtClean="0">
                <a:latin typeface="微软雅黑" panose="020B0503020204020204" charset="-122"/>
                <a:ea typeface="微软雅黑" panose="020B0503020204020204" charset="-122"/>
              </a:rPr>
              <a:t>我们将一个</a:t>
            </a:r>
            <a:r>
              <a:rPr lang="en-US" altLang="zh-CN" sz="2800" dirty="0" smtClean="0">
                <a:latin typeface="微软雅黑" panose="020B0503020204020204" charset="-122"/>
                <a:ea typeface="微软雅黑" panose="020B0503020204020204" charset="-122"/>
              </a:rPr>
              <a:t>1*16</a:t>
            </a:r>
            <a:r>
              <a:rPr lang="zh-CN" altLang="en-US" sz="2800" dirty="0" smtClean="0">
                <a:latin typeface="微软雅黑" panose="020B0503020204020204" charset="-122"/>
                <a:ea typeface="微软雅黑" panose="020B0503020204020204" charset="-122"/>
              </a:rPr>
              <a:t>的行向量乘以一个</a:t>
            </a:r>
            <a:r>
              <a:rPr lang="en-US" altLang="zh-CN" sz="2800" dirty="0" smtClean="0">
                <a:latin typeface="微软雅黑" panose="020B0503020204020204" charset="-122"/>
                <a:ea typeface="微软雅黑" panose="020B0503020204020204" charset="-122"/>
              </a:rPr>
              <a:t>16*4</a:t>
            </a:r>
            <a:r>
              <a:rPr lang="zh-CN" altLang="en-US" sz="2800" dirty="0" smtClean="0">
                <a:latin typeface="微软雅黑" panose="020B0503020204020204" charset="-122"/>
                <a:ea typeface="微软雅黑" panose="020B0503020204020204" charset="-122"/>
              </a:rPr>
              <a:t>的矩阵，得到一个</a:t>
            </a:r>
            <a:r>
              <a:rPr lang="en-US" altLang="zh-CN" sz="2800" dirty="0" smtClean="0">
                <a:latin typeface="微软雅黑" panose="020B0503020204020204" charset="-122"/>
                <a:ea typeface="微软雅黑" panose="020B0503020204020204" charset="-122"/>
              </a:rPr>
              <a:t>1*4</a:t>
            </a:r>
            <a:r>
              <a:rPr lang="zh-CN" altLang="en-US" sz="2800" dirty="0" smtClean="0">
                <a:latin typeface="微软雅黑" panose="020B0503020204020204" charset="-122"/>
                <a:ea typeface="微软雅黑" panose="020B0503020204020204" charset="-122"/>
              </a:rPr>
              <a:t>的行向量，那么反过来一个</a:t>
            </a:r>
            <a:r>
              <a:rPr lang="en-US" altLang="zh-CN" sz="2800" dirty="0" smtClean="0">
                <a:latin typeface="微软雅黑" panose="020B0503020204020204" charset="-122"/>
                <a:ea typeface="微软雅黑" panose="020B0503020204020204" charset="-122"/>
              </a:rPr>
              <a:t>1*4</a:t>
            </a:r>
            <a:r>
              <a:rPr lang="zh-CN" altLang="en-US" sz="2800" dirty="0" smtClean="0">
                <a:latin typeface="微软雅黑" panose="020B0503020204020204" charset="-122"/>
                <a:ea typeface="微软雅黑" panose="020B0503020204020204" charset="-122"/>
              </a:rPr>
              <a:t>的向量乘以一个</a:t>
            </a:r>
            <a:r>
              <a:rPr lang="en-US" altLang="zh-CN" sz="2800" dirty="0" smtClean="0">
                <a:latin typeface="微软雅黑" panose="020B0503020204020204" charset="-122"/>
                <a:ea typeface="微软雅黑" panose="020B0503020204020204" charset="-122"/>
              </a:rPr>
              <a:t>4*16</a:t>
            </a:r>
            <a:r>
              <a:rPr lang="zh-CN" altLang="en-US" sz="2800" dirty="0" smtClean="0">
                <a:latin typeface="微软雅黑" panose="020B0503020204020204" charset="-122"/>
                <a:ea typeface="微软雅黑" panose="020B0503020204020204" charset="-122"/>
              </a:rPr>
              <a:t>的矩阵不就是能得到一个</a:t>
            </a:r>
            <a:r>
              <a:rPr lang="en-US" altLang="zh-CN" sz="2800" dirty="0" smtClean="0">
                <a:latin typeface="微软雅黑" panose="020B0503020204020204" charset="-122"/>
                <a:ea typeface="微软雅黑" panose="020B0503020204020204" charset="-122"/>
              </a:rPr>
              <a:t>1*16</a:t>
            </a:r>
            <a:r>
              <a:rPr lang="zh-CN" altLang="en-US" sz="2800" dirty="0" smtClean="0">
                <a:latin typeface="微软雅黑" panose="020B0503020204020204" charset="-122"/>
                <a:ea typeface="微软雅黑" panose="020B0503020204020204" charset="-122"/>
              </a:rPr>
              <a:t>的行向量，这就是转置卷积的思想。</a:t>
            </a:r>
            <a:endParaRPr lang="zh-CN" altLang="en-US" sz="2800" dirty="0">
              <a:latin typeface="微软雅黑" panose="020B0503020204020204" charset="-122"/>
              <a:ea typeface="微软雅黑" panose="020B0503020204020204" charset="-122"/>
            </a:endParaRPr>
          </a:p>
        </p:txBody>
      </p:sp>
      <p:sp>
        <p:nvSpPr>
          <p:cNvPr id="3" name="文本框 16"/>
          <p:cNvSpPr txBox="1"/>
          <p:nvPr/>
        </p:nvSpPr>
        <p:spPr>
          <a:xfrm>
            <a:off x="643052" y="263807"/>
            <a:ext cx="78574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smtClean="0">
                <a:solidFill>
                  <a:srgbClr val="224D9B"/>
                </a:solidFill>
                <a:latin typeface="微软雅黑" panose="020B0503020204020204" charset="-122"/>
                <a:ea typeface="微软雅黑" panose="020B0503020204020204" charset="-122"/>
                <a:sym typeface="+mn-ea"/>
              </a:rPr>
              <a:t>转置卷积</a:t>
            </a:r>
            <a:endParaRPr kumimoji="0" lang="zh-CN" altLang="en-US" sz="3200" b="1" i="0" u="none" strike="noStrike" kern="1200" cap="none" spc="0" normalizeH="0" baseline="0" noProof="0" dirty="0">
              <a:ln>
                <a:noFill/>
              </a:ln>
              <a:solidFill>
                <a:srgbClr val="224D9B"/>
              </a:solidFill>
              <a:effectLst/>
              <a:uLnTx/>
              <a:uFillTx/>
              <a:latin typeface="微软雅黑" panose="020B0503020204020204" charset="-122"/>
              <a:ea typeface="微软雅黑" panose="020B0503020204020204" charset="-122"/>
              <a:cs typeface="+mn-cs"/>
              <a:sym typeface="+mn-ea"/>
            </a:endParaRPr>
          </a:p>
        </p:txBody>
      </p:sp>
      <p:pic>
        <p:nvPicPr>
          <p:cNvPr id="4098" name="Picture 2" descr="C:\Users\ADMINI~1\AppData\Local\Temp\WeChat Files\80fb7db406976d88ded49694fe26438.jpg"/>
          <p:cNvPicPr>
            <a:picLocks noChangeAspect="1" noChangeArrowheads="1"/>
          </p:cNvPicPr>
          <p:nvPr/>
        </p:nvPicPr>
        <p:blipFill>
          <a:blip r:embed="rId2" cstate="print"/>
          <a:srcRect/>
          <a:stretch>
            <a:fillRect/>
          </a:stretch>
        </p:blipFill>
        <p:spPr bwMode="auto">
          <a:xfrm>
            <a:off x="2176357" y="985202"/>
            <a:ext cx="6858000" cy="3228975"/>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6"/>
          <p:cNvSpPr txBox="1"/>
          <p:nvPr/>
        </p:nvSpPr>
        <p:spPr>
          <a:xfrm>
            <a:off x="643052" y="263807"/>
            <a:ext cx="78574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smtClean="0">
                <a:solidFill>
                  <a:srgbClr val="224D9B"/>
                </a:solidFill>
                <a:latin typeface="微软雅黑" panose="020B0503020204020204" charset="-122"/>
                <a:ea typeface="微软雅黑" panose="020B0503020204020204" charset="-122"/>
                <a:sym typeface="+mn-ea"/>
              </a:rPr>
              <a:t>转置卷积</a:t>
            </a:r>
            <a:endParaRPr kumimoji="0" lang="zh-CN" altLang="en-US" sz="3200" b="1" i="0" u="none" strike="noStrike" kern="1200" cap="none" spc="0" normalizeH="0" baseline="0" noProof="0" dirty="0">
              <a:ln>
                <a:noFill/>
              </a:ln>
              <a:solidFill>
                <a:srgbClr val="224D9B"/>
              </a:solidFill>
              <a:effectLst/>
              <a:uLnTx/>
              <a:uFillTx/>
              <a:latin typeface="微软雅黑" panose="020B0503020204020204" charset="-122"/>
              <a:ea typeface="微软雅黑" panose="020B0503020204020204" charset="-122"/>
              <a:cs typeface="+mn-cs"/>
              <a:sym typeface="+mn-ea"/>
            </a:endParaRPr>
          </a:p>
        </p:txBody>
      </p:sp>
      <p:sp>
        <p:nvSpPr>
          <p:cNvPr id="3" name="矩形 2"/>
          <p:cNvSpPr/>
          <p:nvPr/>
        </p:nvSpPr>
        <p:spPr>
          <a:xfrm>
            <a:off x="643255" y="1770380"/>
            <a:ext cx="10987405" cy="2245360"/>
          </a:xfrm>
          <a:prstGeom prst="rect">
            <a:avLst/>
          </a:prstGeom>
        </p:spPr>
        <p:txBody>
          <a:bodyPr wrap="square">
            <a:spAutoFit/>
          </a:bodyPr>
          <a:lstStyle/>
          <a:p>
            <a:r>
              <a:rPr lang="zh-CN" altLang="en-US" sz="2800" dirty="0" smtClean="0">
                <a:latin typeface="微软雅黑" panose="020B0503020204020204" charset="-122"/>
                <a:ea typeface="微软雅黑" panose="020B0503020204020204" charset="-122"/>
              </a:rPr>
              <a:t>在数学上，转置卷积的操作非常简单，把正常的卷积操作反过来即可。</a:t>
            </a:r>
            <a:endParaRPr lang="en-US" altLang="zh-CN" sz="2800" dirty="0" smtClean="0">
              <a:latin typeface="微软雅黑" panose="020B0503020204020204" charset="-122"/>
              <a:ea typeface="微软雅黑" panose="020B0503020204020204" charset="-122"/>
            </a:endParaRPr>
          </a:p>
          <a:p>
            <a:endParaRPr lang="en-US" altLang="zh-CN" sz="2800" dirty="0" smtClean="0">
              <a:latin typeface="微软雅黑" panose="020B0503020204020204" charset="-122"/>
              <a:ea typeface="微软雅黑" panose="020B0503020204020204" charset="-122"/>
            </a:endParaRPr>
          </a:p>
          <a:p>
            <a:pPr algn="ctr"/>
            <a:r>
              <a:rPr lang="en-US" altLang="zh-CN" sz="2800" dirty="0" smtClean="0">
                <a:solidFill>
                  <a:srgbClr val="0836BF"/>
                </a:solidFill>
                <a:latin typeface="微软雅黑" panose="020B0503020204020204" charset="-122"/>
                <a:ea typeface="微软雅黑" panose="020B0503020204020204" charset="-122"/>
              </a:rPr>
              <a:t>O</a:t>
            </a:r>
            <a:r>
              <a:rPr lang="en-US" altLang="zh-CN" sz="2800" baseline="30000" dirty="0" smtClean="0">
                <a:solidFill>
                  <a:srgbClr val="0836BF"/>
                </a:solidFill>
                <a:latin typeface="微软雅黑" panose="020B0503020204020204" charset="-122"/>
                <a:ea typeface="微软雅黑" panose="020B0503020204020204" charset="-122"/>
              </a:rPr>
              <a:t>T</a:t>
            </a:r>
            <a:r>
              <a:rPr lang="en-US" altLang="zh-CN" sz="2800" dirty="0" smtClean="0">
                <a:solidFill>
                  <a:srgbClr val="0836BF"/>
                </a:solidFill>
                <a:latin typeface="微软雅黑" panose="020B0503020204020204" charset="-122"/>
                <a:ea typeface="微软雅黑" panose="020B0503020204020204" charset="-122"/>
              </a:rPr>
              <a:t>×C</a:t>
            </a:r>
            <a:r>
              <a:rPr lang="en-US" altLang="zh-CN" sz="2800" baseline="30000" dirty="0" smtClean="0">
                <a:solidFill>
                  <a:srgbClr val="0836BF"/>
                </a:solidFill>
                <a:latin typeface="微软雅黑" panose="020B0503020204020204" charset="-122"/>
                <a:ea typeface="微软雅黑" panose="020B0503020204020204" charset="-122"/>
              </a:rPr>
              <a:t>T</a:t>
            </a:r>
            <a:r>
              <a:rPr lang="en-US" altLang="zh-CN" sz="2800" dirty="0" smtClean="0">
                <a:solidFill>
                  <a:srgbClr val="0836BF"/>
                </a:solidFill>
                <a:latin typeface="微软雅黑" panose="020B0503020204020204" charset="-122"/>
                <a:ea typeface="微软雅黑" panose="020B0503020204020204" charset="-122"/>
              </a:rPr>
              <a:t>=I</a:t>
            </a:r>
            <a:r>
              <a:rPr lang="en-US" altLang="zh-CN" sz="2800" baseline="30000" dirty="0" smtClean="0">
                <a:solidFill>
                  <a:srgbClr val="0836BF"/>
                </a:solidFill>
                <a:latin typeface="微软雅黑" panose="020B0503020204020204" charset="-122"/>
                <a:ea typeface="微软雅黑" panose="020B0503020204020204" charset="-122"/>
              </a:rPr>
              <a:t>T</a:t>
            </a:r>
            <a:endParaRPr lang="en-US" altLang="zh-CN" sz="2800" dirty="0" smtClean="0">
              <a:solidFill>
                <a:srgbClr val="0836BF"/>
              </a:solidFill>
              <a:latin typeface="微软雅黑" panose="020B0503020204020204" charset="-122"/>
              <a:ea typeface="微软雅黑" panose="020B0503020204020204" charset="-122"/>
            </a:endParaRPr>
          </a:p>
          <a:p>
            <a:endParaRPr lang="en-US" altLang="zh-CN" sz="2800" dirty="0" smtClean="0">
              <a:latin typeface="微软雅黑" panose="020B0503020204020204" charset="-122"/>
              <a:ea typeface="微软雅黑" panose="020B0503020204020204" charset="-122"/>
            </a:endParaRPr>
          </a:p>
          <a:p>
            <a:endParaRPr lang="zh-CN" altLang="en-US" sz="2800" dirty="0">
              <a:latin typeface="微软雅黑" panose="020B0503020204020204" charset="-122"/>
              <a:ea typeface="微软雅黑" panose="020B0503020204020204" charset="-122"/>
            </a:endParaRPr>
          </a:p>
        </p:txBody>
      </p:sp>
      <p:sp>
        <p:nvSpPr>
          <p:cNvPr id="4" name="文本框 3"/>
          <p:cNvSpPr txBox="1"/>
          <p:nvPr/>
        </p:nvSpPr>
        <p:spPr>
          <a:xfrm>
            <a:off x="643255" y="3585845"/>
            <a:ext cx="11217275" cy="953135"/>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dirty="0" smtClean="0">
                <a:latin typeface="微软雅黑" panose="020B0503020204020204" charset="-122"/>
                <a:ea typeface="微软雅黑" panose="020B0503020204020204" charset="-122"/>
                <a:sym typeface="+mn-ea"/>
              </a:rPr>
              <a:t>这里需要注意的是，这两个操作并不是可逆的，对于用一个卷积核，经过转置卷积操作后并不能恢复到原始的数值，只是保留了原始的形状。</a:t>
            </a:r>
            <a:endParaRPr lang="zh-CN" altLang="en-US" sz="2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6"/>
          <p:cNvSpPr txBox="1"/>
          <p:nvPr/>
        </p:nvSpPr>
        <p:spPr>
          <a:xfrm>
            <a:off x="643052" y="263807"/>
            <a:ext cx="78574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smtClean="0">
                <a:solidFill>
                  <a:srgbClr val="224D9B"/>
                </a:solidFill>
                <a:latin typeface="微软雅黑" panose="020B0503020204020204" charset="-122"/>
                <a:ea typeface="微软雅黑" panose="020B0503020204020204" charset="-122"/>
                <a:sym typeface="+mn-ea"/>
              </a:rPr>
              <a:t>转置卷积</a:t>
            </a:r>
            <a:endParaRPr kumimoji="0" lang="zh-CN" altLang="en-US" sz="3200" b="1" i="0" u="none" strike="noStrike" kern="1200" cap="none" spc="0" normalizeH="0" baseline="0" noProof="0" dirty="0">
              <a:ln>
                <a:noFill/>
              </a:ln>
              <a:solidFill>
                <a:srgbClr val="224D9B"/>
              </a:solidFill>
              <a:effectLst/>
              <a:uLnTx/>
              <a:uFillTx/>
              <a:latin typeface="微软雅黑" panose="020B0503020204020204" charset="-122"/>
              <a:ea typeface="微软雅黑" panose="020B0503020204020204" charset="-122"/>
              <a:cs typeface="+mn-cs"/>
              <a:sym typeface="+mn-ea"/>
            </a:endParaRPr>
          </a:p>
        </p:txBody>
      </p:sp>
      <p:sp>
        <p:nvSpPr>
          <p:cNvPr id="3" name="文本框 2"/>
          <p:cNvSpPr txBox="1"/>
          <p:nvPr/>
        </p:nvSpPr>
        <p:spPr>
          <a:xfrm>
            <a:off x="5077460" y="1122045"/>
            <a:ext cx="1607820" cy="521970"/>
          </a:xfrm>
          <a:prstGeom prst="rect">
            <a:avLst/>
          </a:prstGeom>
          <a:noFill/>
        </p:spPr>
        <p:txBody>
          <a:bodyPr wrap="none" rtlCol="0" anchor="t">
            <a:spAutoFit/>
          </a:bodyPr>
          <a:lstStyle/>
          <a:p>
            <a:r>
              <a:rPr lang="en-US" altLang="zh-CN" sz="2800" dirty="0" smtClean="0">
                <a:solidFill>
                  <a:srgbClr val="0836BF"/>
                </a:solidFill>
                <a:latin typeface="微软雅黑" panose="020B0503020204020204" charset="-122"/>
                <a:ea typeface="微软雅黑" panose="020B0503020204020204" charset="-122"/>
                <a:sym typeface="+mn-ea"/>
              </a:rPr>
              <a:t>I</a:t>
            </a:r>
            <a:r>
              <a:rPr lang="en-US" altLang="zh-CN" sz="2800" baseline="30000" dirty="0" smtClean="0">
                <a:solidFill>
                  <a:srgbClr val="0836BF"/>
                </a:solidFill>
                <a:latin typeface="微软雅黑" panose="020B0503020204020204" charset="-122"/>
                <a:ea typeface="微软雅黑" panose="020B0503020204020204" charset="-122"/>
                <a:sym typeface="+mn-ea"/>
              </a:rPr>
              <a:t>T</a:t>
            </a:r>
            <a:r>
              <a:rPr lang="en-US" altLang="zh-CN" sz="2800" dirty="0" smtClean="0">
                <a:solidFill>
                  <a:srgbClr val="0836BF"/>
                </a:solidFill>
                <a:latin typeface="微软雅黑" panose="020B0503020204020204" charset="-122"/>
                <a:ea typeface="微软雅黑" panose="020B0503020204020204" charset="-122"/>
                <a:sym typeface="+mn-ea"/>
              </a:rPr>
              <a:t>×C=O</a:t>
            </a:r>
            <a:r>
              <a:rPr lang="en-US" altLang="zh-CN" sz="2800" baseline="30000" dirty="0" smtClean="0">
                <a:solidFill>
                  <a:srgbClr val="0836BF"/>
                </a:solidFill>
                <a:latin typeface="微软雅黑" panose="020B0503020204020204" charset="-122"/>
                <a:ea typeface="微软雅黑" panose="020B0503020204020204" charset="-122"/>
                <a:sym typeface="+mn-ea"/>
              </a:rPr>
              <a:t>T</a:t>
            </a:r>
            <a:endParaRPr lang="zh-CN" altLang="en-US" sz="2800"/>
          </a:p>
        </p:txBody>
      </p:sp>
      <p:sp>
        <p:nvSpPr>
          <p:cNvPr id="4" name="文本框 3"/>
          <p:cNvSpPr txBox="1"/>
          <p:nvPr/>
        </p:nvSpPr>
        <p:spPr>
          <a:xfrm>
            <a:off x="918845" y="1778000"/>
            <a:ext cx="11049635"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cs typeface="微软雅黑" panose="020B0503020204020204" charset="-122"/>
              </a:rPr>
              <a:t>为了得到I</a:t>
            </a:r>
            <a:r>
              <a:rPr lang="zh-CN" altLang="en-US" sz="2800" baseline="30000">
                <a:latin typeface="微软雅黑" panose="020B0503020204020204" charset="-122"/>
                <a:ea typeface="微软雅黑" panose="020B0503020204020204" charset="-122"/>
                <a:cs typeface="微软雅黑" panose="020B0503020204020204" charset="-122"/>
              </a:rPr>
              <a:t>T</a:t>
            </a:r>
            <a:r>
              <a:rPr lang="zh-CN" altLang="en-US" sz="2800">
                <a:latin typeface="微软雅黑" panose="020B0503020204020204" charset="-122"/>
                <a:ea typeface="微软雅黑" panose="020B0503020204020204" charset="-122"/>
                <a:cs typeface="微软雅黑" panose="020B0503020204020204" charset="-122"/>
              </a:rPr>
              <a:t>这个行向量，在数学上等式两端同时右乘</a:t>
            </a:r>
            <a:r>
              <a:rPr lang="en-US" altLang="zh-CN" sz="2800">
                <a:latin typeface="微软雅黑" panose="020B0503020204020204" charset="-122"/>
                <a:ea typeface="微软雅黑" panose="020B0503020204020204" charset="-122"/>
                <a:cs typeface="微软雅黑" panose="020B0503020204020204" charset="-122"/>
              </a:rPr>
              <a:t>C</a:t>
            </a:r>
            <a:r>
              <a:rPr lang="en-US" altLang="zh-CN" sz="2800" baseline="30000">
                <a:latin typeface="微软雅黑" panose="020B0503020204020204" charset="-122"/>
                <a:ea typeface="微软雅黑" panose="020B0503020204020204" charset="-122"/>
                <a:cs typeface="微软雅黑" panose="020B0503020204020204" charset="-122"/>
              </a:rPr>
              <a:t>-1</a:t>
            </a:r>
            <a:r>
              <a:rPr lang="zh-CN" altLang="en-US" sz="2800">
                <a:latin typeface="微软雅黑" panose="020B0503020204020204" charset="-122"/>
                <a:ea typeface="微软雅黑" panose="020B0503020204020204" charset="-122"/>
                <a:cs typeface="微软雅黑" panose="020B0503020204020204" charset="-122"/>
              </a:rPr>
              <a:t>即可得到</a:t>
            </a:r>
            <a:r>
              <a:rPr lang="zh-CN" altLang="en-US" sz="2800">
                <a:latin typeface="微软雅黑" panose="020B0503020204020204" charset="-122"/>
                <a:ea typeface="微软雅黑" panose="020B0503020204020204" charset="-122"/>
                <a:cs typeface="微软雅黑" panose="020B0503020204020204" charset="-122"/>
                <a:sym typeface="+mn-ea"/>
              </a:rPr>
              <a:t>I</a:t>
            </a:r>
            <a:r>
              <a:rPr lang="zh-CN" altLang="en-US" sz="2800" baseline="30000">
                <a:latin typeface="微软雅黑" panose="020B0503020204020204" charset="-122"/>
                <a:ea typeface="微软雅黑" panose="020B0503020204020204" charset="-122"/>
                <a:cs typeface="微软雅黑" panose="020B0503020204020204" charset="-122"/>
                <a:sym typeface="+mn-ea"/>
              </a:rPr>
              <a:t>T</a:t>
            </a:r>
            <a:r>
              <a:rPr lang="zh-CN" altLang="en-US" sz="2800">
                <a:latin typeface="微软雅黑" panose="020B0503020204020204" charset="-122"/>
                <a:ea typeface="微软雅黑" panose="020B0503020204020204" charset="-122"/>
                <a:cs typeface="微软雅黑" panose="020B0503020204020204" charset="-122"/>
                <a:sym typeface="+mn-ea"/>
              </a:rPr>
              <a:t>。</a:t>
            </a:r>
          </a:p>
        </p:txBody>
      </p:sp>
      <p:sp>
        <p:nvSpPr>
          <p:cNvPr id="5" name="文本框 4"/>
          <p:cNvSpPr txBox="1"/>
          <p:nvPr/>
        </p:nvSpPr>
        <p:spPr>
          <a:xfrm>
            <a:off x="4432935" y="2505710"/>
            <a:ext cx="3081020" cy="521970"/>
          </a:xfrm>
          <a:prstGeom prst="rect">
            <a:avLst/>
          </a:prstGeom>
          <a:noFill/>
        </p:spPr>
        <p:txBody>
          <a:bodyPr wrap="none" rtlCol="0" anchor="t">
            <a:spAutoFit/>
          </a:bodyPr>
          <a:lstStyle/>
          <a:p>
            <a:pPr algn="l"/>
            <a:r>
              <a:rPr lang="en-US" altLang="zh-CN" sz="2800" dirty="0" smtClean="0">
                <a:solidFill>
                  <a:srgbClr val="0836BF"/>
                </a:solidFill>
                <a:latin typeface="微软雅黑" panose="020B0503020204020204" charset="-122"/>
                <a:ea typeface="微软雅黑" panose="020B0503020204020204" charset="-122"/>
                <a:sym typeface="+mn-ea"/>
              </a:rPr>
              <a:t>I</a:t>
            </a:r>
            <a:r>
              <a:rPr lang="en-US" altLang="zh-CN" sz="2800" baseline="30000" dirty="0" smtClean="0">
                <a:solidFill>
                  <a:srgbClr val="0836BF"/>
                </a:solidFill>
                <a:latin typeface="微软雅黑" panose="020B0503020204020204" charset="-122"/>
                <a:ea typeface="微软雅黑" panose="020B0503020204020204" charset="-122"/>
                <a:sym typeface="+mn-ea"/>
              </a:rPr>
              <a:t>T</a:t>
            </a:r>
            <a:r>
              <a:rPr lang="en-US" altLang="zh-CN" sz="2800" dirty="0" smtClean="0">
                <a:solidFill>
                  <a:srgbClr val="0836BF"/>
                </a:solidFill>
                <a:latin typeface="微软雅黑" panose="020B0503020204020204" charset="-122"/>
                <a:ea typeface="微软雅黑" panose="020B0503020204020204" charset="-122"/>
                <a:sym typeface="+mn-ea"/>
              </a:rPr>
              <a:t>×C×C</a:t>
            </a:r>
            <a:r>
              <a:rPr lang="en-US" altLang="zh-CN" sz="2800" baseline="30000" dirty="0" smtClean="0">
                <a:solidFill>
                  <a:srgbClr val="0836BF"/>
                </a:solidFill>
                <a:latin typeface="微软雅黑" panose="020B0503020204020204" charset="-122"/>
                <a:ea typeface="微软雅黑" panose="020B0503020204020204" charset="-122"/>
                <a:sym typeface="+mn-ea"/>
              </a:rPr>
              <a:t>-1</a:t>
            </a:r>
            <a:r>
              <a:rPr lang="en-US" altLang="zh-CN" sz="2800" dirty="0" smtClean="0">
                <a:solidFill>
                  <a:srgbClr val="0836BF"/>
                </a:solidFill>
                <a:latin typeface="微软雅黑" panose="020B0503020204020204" charset="-122"/>
                <a:ea typeface="微软雅黑" panose="020B0503020204020204" charset="-122"/>
                <a:sym typeface="+mn-ea"/>
              </a:rPr>
              <a:t>=O</a:t>
            </a:r>
            <a:r>
              <a:rPr lang="en-US" altLang="zh-CN" sz="2800" baseline="30000" dirty="0" smtClean="0">
                <a:solidFill>
                  <a:srgbClr val="0836BF"/>
                </a:solidFill>
                <a:latin typeface="微软雅黑" panose="020B0503020204020204" charset="-122"/>
                <a:ea typeface="微软雅黑" panose="020B0503020204020204" charset="-122"/>
                <a:sym typeface="+mn-ea"/>
              </a:rPr>
              <a:t>T</a:t>
            </a:r>
            <a:r>
              <a:rPr lang="en-US" altLang="zh-CN" sz="2800" dirty="0" smtClean="0">
                <a:solidFill>
                  <a:srgbClr val="0836BF"/>
                </a:solidFill>
                <a:latin typeface="微软雅黑" panose="020B0503020204020204" charset="-122"/>
                <a:ea typeface="微软雅黑" panose="020B0503020204020204" charset="-122"/>
                <a:sym typeface="+mn-ea"/>
              </a:rPr>
              <a:t>×C</a:t>
            </a:r>
            <a:r>
              <a:rPr lang="en-US" altLang="zh-CN" sz="2800" baseline="30000" dirty="0" smtClean="0">
                <a:solidFill>
                  <a:srgbClr val="0836BF"/>
                </a:solidFill>
                <a:latin typeface="微软雅黑" panose="020B0503020204020204" charset="-122"/>
                <a:ea typeface="微软雅黑" panose="020B0503020204020204" charset="-122"/>
                <a:sym typeface="+mn-ea"/>
              </a:rPr>
              <a:t>-1</a:t>
            </a:r>
            <a:endParaRPr lang="zh-CN" altLang="en-US" sz="2800"/>
          </a:p>
        </p:txBody>
      </p:sp>
      <p:sp>
        <p:nvSpPr>
          <p:cNvPr id="6" name="文本框 5"/>
          <p:cNvSpPr txBox="1"/>
          <p:nvPr/>
        </p:nvSpPr>
        <p:spPr>
          <a:xfrm>
            <a:off x="4959985" y="3233420"/>
            <a:ext cx="1842770" cy="521970"/>
          </a:xfrm>
          <a:prstGeom prst="rect">
            <a:avLst/>
          </a:prstGeom>
          <a:noFill/>
        </p:spPr>
        <p:txBody>
          <a:bodyPr wrap="none" rtlCol="0" anchor="t">
            <a:spAutoFit/>
          </a:bodyPr>
          <a:lstStyle/>
          <a:p>
            <a:pPr algn="l"/>
            <a:r>
              <a:rPr lang="en-US" altLang="zh-CN" sz="2800" dirty="0" smtClean="0">
                <a:solidFill>
                  <a:srgbClr val="0836BF"/>
                </a:solidFill>
                <a:latin typeface="微软雅黑" panose="020B0503020204020204" charset="-122"/>
                <a:ea typeface="微软雅黑" panose="020B0503020204020204" charset="-122"/>
                <a:sym typeface="+mn-ea"/>
              </a:rPr>
              <a:t>I</a:t>
            </a:r>
            <a:r>
              <a:rPr lang="en-US" altLang="zh-CN" sz="2800" baseline="30000" dirty="0" smtClean="0">
                <a:solidFill>
                  <a:srgbClr val="0836BF"/>
                </a:solidFill>
                <a:latin typeface="微软雅黑" panose="020B0503020204020204" charset="-122"/>
                <a:ea typeface="微软雅黑" panose="020B0503020204020204" charset="-122"/>
                <a:sym typeface="+mn-ea"/>
              </a:rPr>
              <a:t>T</a:t>
            </a:r>
            <a:r>
              <a:rPr lang="en-US" altLang="zh-CN" sz="2800" dirty="0" smtClean="0">
                <a:solidFill>
                  <a:srgbClr val="0836BF"/>
                </a:solidFill>
                <a:latin typeface="微软雅黑" panose="020B0503020204020204" charset="-122"/>
                <a:ea typeface="微软雅黑" panose="020B0503020204020204" charset="-122"/>
                <a:sym typeface="+mn-ea"/>
              </a:rPr>
              <a:t>=O</a:t>
            </a:r>
            <a:r>
              <a:rPr lang="en-US" altLang="zh-CN" sz="2800" baseline="30000" dirty="0" smtClean="0">
                <a:solidFill>
                  <a:srgbClr val="0836BF"/>
                </a:solidFill>
                <a:latin typeface="微软雅黑" panose="020B0503020204020204" charset="-122"/>
                <a:ea typeface="微软雅黑" panose="020B0503020204020204" charset="-122"/>
                <a:sym typeface="+mn-ea"/>
              </a:rPr>
              <a:t>T</a:t>
            </a:r>
            <a:r>
              <a:rPr lang="en-US" altLang="zh-CN" sz="2800" dirty="0" smtClean="0">
                <a:solidFill>
                  <a:srgbClr val="0836BF"/>
                </a:solidFill>
                <a:latin typeface="微软雅黑" panose="020B0503020204020204" charset="-122"/>
                <a:ea typeface="微软雅黑" panose="020B0503020204020204" charset="-122"/>
                <a:sym typeface="+mn-ea"/>
              </a:rPr>
              <a:t>×C</a:t>
            </a:r>
            <a:r>
              <a:rPr lang="en-US" altLang="zh-CN" sz="2800" baseline="30000" dirty="0" smtClean="0">
                <a:solidFill>
                  <a:srgbClr val="0836BF"/>
                </a:solidFill>
                <a:latin typeface="微软雅黑" panose="020B0503020204020204" charset="-122"/>
                <a:ea typeface="微软雅黑" panose="020B0503020204020204" charset="-122"/>
                <a:sym typeface="+mn-ea"/>
              </a:rPr>
              <a:t>-1</a:t>
            </a:r>
            <a:endParaRPr lang="zh-CN" altLang="en-US" sz="2800"/>
          </a:p>
        </p:txBody>
      </p:sp>
      <p:sp>
        <p:nvSpPr>
          <p:cNvPr id="7" name="文本框 6"/>
          <p:cNvSpPr txBox="1"/>
          <p:nvPr/>
        </p:nvSpPr>
        <p:spPr>
          <a:xfrm>
            <a:off x="944245" y="3832225"/>
            <a:ext cx="10433050" cy="1383665"/>
          </a:xfrm>
          <a:prstGeom prst="rect">
            <a:avLst/>
          </a:prstGeom>
          <a:noFill/>
        </p:spPr>
        <p:txBody>
          <a:bodyPr wrap="square" rtlCol="0">
            <a:spAutoFit/>
          </a:bodyPr>
          <a:lstStyle/>
          <a:p>
            <a:pPr indent="711200" fontAlgn="auto">
              <a:extLst>
                <a:ext uri="{35155182-B16C-46BC-9424-99874614C6A1}">
                  <wpsdc:indentchars xmlns:wpsdc="http://www.wps.cn/officeDocument/2017/drawingmlCustomData" xmlns="" val="200" checksum="3773799597"/>
                </a:ext>
              </a:extLst>
            </a:pPr>
            <a:r>
              <a:rPr lang="zh-CN" altLang="en-US" sz="2800">
                <a:latin typeface="微软雅黑" panose="020B0503020204020204" charset="-122"/>
                <a:ea typeface="微软雅黑" panose="020B0503020204020204" charset="-122"/>
                <a:cs typeface="微软雅黑" panose="020B0503020204020204" charset="-122"/>
              </a:rPr>
              <a:t>尽管从数学角度来说等式虽然成立，但是矩阵</a:t>
            </a:r>
            <a:r>
              <a:rPr lang="en-US" altLang="zh-CN" sz="2800">
                <a:latin typeface="微软雅黑" panose="020B0503020204020204" charset="-122"/>
                <a:ea typeface="微软雅黑" panose="020B0503020204020204" charset="-122"/>
                <a:cs typeface="微软雅黑" panose="020B0503020204020204" charset="-122"/>
              </a:rPr>
              <a:t>C</a:t>
            </a:r>
            <a:r>
              <a:rPr lang="zh-CN" altLang="en-US" sz="2800">
                <a:latin typeface="微软雅黑" panose="020B0503020204020204" charset="-122"/>
                <a:ea typeface="微软雅黑" panose="020B0503020204020204" charset="-122"/>
                <a:cs typeface="微软雅黑" panose="020B0503020204020204" charset="-122"/>
              </a:rPr>
              <a:t>未必是方阵，本例子中的</a:t>
            </a:r>
            <a:r>
              <a:rPr lang="en-US" altLang="zh-CN" sz="2800">
                <a:latin typeface="微软雅黑" panose="020B0503020204020204" charset="-122"/>
                <a:ea typeface="微软雅黑" panose="020B0503020204020204" charset="-122"/>
                <a:cs typeface="微软雅黑" panose="020B0503020204020204" charset="-122"/>
              </a:rPr>
              <a:t>C</a:t>
            </a:r>
            <a:r>
              <a:rPr lang="zh-CN" altLang="en-US" sz="2800">
                <a:latin typeface="微软雅黑" panose="020B0503020204020204" charset="-122"/>
                <a:ea typeface="微软雅黑" panose="020B0503020204020204" charset="-122"/>
                <a:cs typeface="微软雅黑" panose="020B0503020204020204" charset="-122"/>
              </a:rPr>
              <a:t>就是</a:t>
            </a:r>
            <a:r>
              <a:rPr lang="en-US" altLang="zh-CN" sz="2800">
                <a:latin typeface="微软雅黑" panose="020B0503020204020204" charset="-122"/>
                <a:ea typeface="微软雅黑" panose="020B0503020204020204" charset="-122"/>
                <a:cs typeface="微软雅黑" panose="020B0503020204020204" charset="-122"/>
              </a:rPr>
              <a:t>16*4</a:t>
            </a:r>
            <a:r>
              <a:rPr lang="zh-CN" altLang="en-US" sz="2800">
                <a:latin typeface="微软雅黑" panose="020B0503020204020204" charset="-122"/>
                <a:ea typeface="微软雅黑" panose="020B0503020204020204" charset="-122"/>
                <a:cs typeface="微软雅黑" panose="020B0503020204020204" charset="-122"/>
              </a:rPr>
              <a:t>的矩阵，不存在逆矩阵，所以通过右乘C</a:t>
            </a:r>
            <a:r>
              <a:rPr lang="zh-CN" altLang="en-US" sz="2800" baseline="30000">
                <a:latin typeface="微软雅黑" panose="020B0503020204020204" charset="-122"/>
                <a:ea typeface="微软雅黑" panose="020B0503020204020204" charset="-122"/>
                <a:cs typeface="微软雅黑" panose="020B0503020204020204" charset="-122"/>
              </a:rPr>
              <a:t>-1</a:t>
            </a:r>
            <a:r>
              <a:rPr lang="zh-CN" altLang="en-US" sz="2800">
                <a:latin typeface="微软雅黑" panose="020B0503020204020204" charset="-122"/>
                <a:ea typeface="微软雅黑" panose="020B0503020204020204" charset="-122"/>
                <a:cs typeface="微软雅黑" panose="020B0503020204020204" charset="-122"/>
              </a:rPr>
              <a:t>得到I</a:t>
            </a:r>
            <a:r>
              <a:rPr lang="zh-CN" altLang="en-US" sz="2800" baseline="30000">
                <a:latin typeface="微软雅黑" panose="020B0503020204020204" charset="-122"/>
                <a:ea typeface="微软雅黑" panose="020B0503020204020204" charset="-122"/>
                <a:cs typeface="微软雅黑" panose="020B0503020204020204" charset="-122"/>
              </a:rPr>
              <a:t>T</a:t>
            </a:r>
            <a:r>
              <a:rPr lang="zh-CN" altLang="en-US" sz="2800">
                <a:latin typeface="微软雅黑" panose="020B0503020204020204" charset="-122"/>
                <a:ea typeface="微软雅黑" panose="020B0503020204020204" charset="-122"/>
                <a:cs typeface="微软雅黑" panose="020B0503020204020204" charset="-122"/>
              </a:rPr>
              <a:t>的方法不成立。</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643052" y="263807"/>
            <a:ext cx="7857490" cy="583565"/>
          </a:xfrm>
          <a:prstGeom prst="rect">
            <a:avLst/>
          </a:prstGeom>
          <a:noFill/>
        </p:spPr>
        <p:txBody>
          <a:bodyPr wrap="square" rtlCol="0">
            <a:spAutoFit/>
          </a:bodyPr>
          <a:lstStyle/>
          <a:p>
            <a:pPr marR="0" indent="0" defTabSz="914400" fontAlgn="auto">
              <a:lnSpc>
                <a:spcPct val="100000"/>
              </a:lnSpc>
              <a:spcBef>
                <a:spcPts val="0"/>
              </a:spcBef>
              <a:spcAft>
                <a:spcPts val="0"/>
              </a:spcAft>
              <a:buClrTx/>
              <a:buSzTx/>
              <a:buFontTx/>
              <a:buNone/>
              <a:defRPr/>
            </a:pPr>
            <a:r>
              <a:rPr kumimoji="0" lang="zh-CN" sz="3200" b="1" i="0" kern="1200" cap="none" spc="0" normalizeH="0" baseline="0" noProof="0" dirty="0">
                <a:solidFill>
                  <a:srgbClr val="224D9B"/>
                </a:solidFill>
                <a:latin typeface="微软雅黑" panose="020B0503020204020204" charset="-122"/>
                <a:ea typeface="微软雅黑" panose="020B0503020204020204" charset="-122"/>
                <a:cs typeface="+mn-cs"/>
                <a:sym typeface="+mn-ea"/>
              </a:rPr>
              <a:t>定义</a:t>
            </a:r>
          </a:p>
        </p:txBody>
      </p:sp>
      <p:sp>
        <p:nvSpPr>
          <p:cNvPr id="2" name="文本框 1"/>
          <p:cNvSpPr txBox="1"/>
          <p:nvPr/>
        </p:nvSpPr>
        <p:spPr>
          <a:xfrm>
            <a:off x="1706880" y="1091565"/>
            <a:ext cx="8486140" cy="1383665"/>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solidFill>
                  <a:schemeClr val="tx1"/>
                </a:solidFill>
                <a:latin typeface="微软雅黑" panose="020B0503020204020204" charset="-122"/>
                <a:ea typeface="微软雅黑" panose="020B0503020204020204" charset="-122"/>
              </a:rPr>
              <a:t>从物理意义上来说，卷积可以定义为一个单位响应（蓝色方波）函数在另一个输入信号（红色方波）函数上的加权输出：</a:t>
            </a:r>
          </a:p>
        </p:txBody>
      </p:sp>
      <p:pic>
        <p:nvPicPr>
          <p:cNvPr id="3" name="图片 2" descr="v2-a5b5870ab0a4030684c7f5796e3b83a6_b"/>
          <p:cNvPicPr>
            <a:picLocks noChangeAspect="1"/>
          </p:cNvPicPr>
          <p:nvPr/>
        </p:nvPicPr>
        <p:blipFill>
          <a:blip r:embed="rId2" cstate="print"/>
          <a:stretch>
            <a:fillRect/>
          </a:stretch>
        </p:blipFill>
        <p:spPr>
          <a:xfrm>
            <a:off x="1489710" y="3050540"/>
            <a:ext cx="8834120" cy="277495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6"/>
          <p:cNvSpPr txBox="1"/>
          <p:nvPr/>
        </p:nvSpPr>
        <p:spPr>
          <a:xfrm>
            <a:off x="643052" y="263807"/>
            <a:ext cx="78574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smtClean="0">
                <a:solidFill>
                  <a:srgbClr val="224D9B"/>
                </a:solidFill>
                <a:latin typeface="微软雅黑" panose="020B0503020204020204" charset="-122"/>
                <a:ea typeface="微软雅黑" panose="020B0503020204020204" charset="-122"/>
                <a:sym typeface="+mn-ea"/>
              </a:rPr>
              <a:t>转置卷积</a:t>
            </a:r>
            <a:endParaRPr kumimoji="0" lang="zh-CN" altLang="en-US" sz="3200" b="1" i="0" u="none" strike="noStrike" kern="1200" cap="none" spc="0" normalizeH="0" baseline="0" noProof="0" dirty="0">
              <a:ln>
                <a:noFill/>
              </a:ln>
              <a:solidFill>
                <a:srgbClr val="224D9B"/>
              </a:solidFill>
              <a:effectLst/>
              <a:uLnTx/>
              <a:uFillTx/>
              <a:latin typeface="微软雅黑" panose="020B0503020204020204" charset="-122"/>
              <a:ea typeface="微软雅黑" panose="020B0503020204020204" charset="-122"/>
              <a:cs typeface="+mn-cs"/>
              <a:sym typeface="+mn-ea"/>
            </a:endParaRPr>
          </a:p>
        </p:txBody>
      </p:sp>
      <p:sp>
        <p:nvSpPr>
          <p:cNvPr id="3" name="文本框 2"/>
          <p:cNvSpPr txBox="1"/>
          <p:nvPr/>
        </p:nvSpPr>
        <p:spPr>
          <a:xfrm>
            <a:off x="1501775" y="1254125"/>
            <a:ext cx="9822180"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cs typeface="微软雅黑" panose="020B0503020204020204" charset="-122"/>
              </a:rPr>
              <a:t>除此之外，还有另外一种方法来得到</a:t>
            </a:r>
            <a:r>
              <a:rPr lang="en-US" altLang="zh-CN" sz="2800">
                <a:latin typeface="微软雅黑" panose="020B0503020204020204" charset="-122"/>
                <a:ea typeface="微软雅黑" panose="020B0503020204020204" charset="-122"/>
                <a:cs typeface="微软雅黑" panose="020B0503020204020204" charset="-122"/>
              </a:rPr>
              <a:t>I</a:t>
            </a:r>
            <a:r>
              <a:rPr lang="en-US" altLang="zh-CN" sz="2800" baseline="30000">
                <a:latin typeface="微软雅黑" panose="020B0503020204020204" charset="-122"/>
                <a:ea typeface="微软雅黑" panose="020B0503020204020204" charset="-122"/>
                <a:cs typeface="微软雅黑" panose="020B0503020204020204" charset="-122"/>
              </a:rPr>
              <a:t>T</a:t>
            </a:r>
            <a:r>
              <a:rPr lang="zh-CN" altLang="en-US" sz="2800">
                <a:latin typeface="微软雅黑" panose="020B0503020204020204" charset="-122"/>
                <a:ea typeface="微软雅黑" panose="020B0503020204020204" charset="-122"/>
                <a:cs typeface="微软雅黑" panose="020B0503020204020204" charset="-122"/>
              </a:rPr>
              <a:t>，即等式两端同时乘</a:t>
            </a:r>
            <a:r>
              <a:rPr lang="en-US" altLang="zh-CN" sz="2800">
                <a:latin typeface="微软雅黑" panose="020B0503020204020204" charset="-122"/>
                <a:ea typeface="微软雅黑" panose="020B0503020204020204" charset="-122"/>
                <a:cs typeface="微软雅黑" panose="020B0503020204020204" charset="-122"/>
              </a:rPr>
              <a:t>C</a:t>
            </a:r>
            <a:r>
              <a:rPr lang="en-US" altLang="zh-CN" sz="2800" baseline="30000">
                <a:latin typeface="微软雅黑" panose="020B0503020204020204" charset="-122"/>
                <a:ea typeface="微软雅黑" panose="020B0503020204020204" charset="-122"/>
                <a:cs typeface="微软雅黑" panose="020B0503020204020204" charset="-122"/>
              </a:rPr>
              <a:t>T</a:t>
            </a:r>
            <a:r>
              <a:rPr lang="zh-CN" altLang="en-US" sz="2800">
                <a:latin typeface="微软雅黑" panose="020B0503020204020204" charset="-122"/>
                <a:ea typeface="微软雅黑" panose="020B0503020204020204" charset="-122"/>
                <a:cs typeface="微软雅黑" panose="020B0503020204020204" charset="-122"/>
              </a:rPr>
              <a:t>：</a:t>
            </a:r>
            <a:endParaRPr lang="zh-CN" altLang="en-US" sz="2800" baseline="30000">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5129530" y="1955165"/>
            <a:ext cx="1607820" cy="521970"/>
          </a:xfrm>
          <a:prstGeom prst="rect">
            <a:avLst/>
          </a:prstGeom>
          <a:noFill/>
        </p:spPr>
        <p:txBody>
          <a:bodyPr wrap="none" rtlCol="0" anchor="t">
            <a:spAutoFit/>
          </a:bodyPr>
          <a:lstStyle/>
          <a:p>
            <a:r>
              <a:rPr lang="en-US" altLang="zh-CN" sz="2800" dirty="0" smtClean="0">
                <a:solidFill>
                  <a:srgbClr val="0836BF"/>
                </a:solidFill>
                <a:latin typeface="微软雅黑" panose="020B0503020204020204" charset="-122"/>
                <a:ea typeface="微软雅黑" panose="020B0503020204020204" charset="-122"/>
                <a:sym typeface="+mn-ea"/>
              </a:rPr>
              <a:t>I</a:t>
            </a:r>
            <a:r>
              <a:rPr lang="en-US" altLang="zh-CN" sz="2800" baseline="30000" dirty="0" smtClean="0">
                <a:solidFill>
                  <a:srgbClr val="0836BF"/>
                </a:solidFill>
                <a:latin typeface="微软雅黑" panose="020B0503020204020204" charset="-122"/>
                <a:ea typeface="微软雅黑" panose="020B0503020204020204" charset="-122"/>
                <a:sym typeface="+mn-ea"/>
              </a:rPr>
              <a:t>T</a:t>
            </a:r>
            <a:r>
              <a:rPr lang="en-US" altLang="zh-CN" sz="2800" dirty="0" smtClean="0">
                <a:solidFill>
                  <a:srgbClr val="0836BF"/>
                </a:solidFill>
                <a:latin typeface="微软雅黑" panose="020B0503020204020204" charset="-122"/>
                <a:ea typeface="微软雅黑" panose="020B0503020204020204" charset="-122"/>
                <a:sym typeface="+mn-ea"/>
              </a:rPr>
              <a:t>×C=O</a:t>
            </a:r>
            <a:r>
              <a:rPr lang="en-US" altLang="zh-CN" sz="2800" baseline="30000" dirty="0" smtClean="0">
                <a:solidFill>
                  <a:srgbClr val="0836BF"/>
                </a:solidFill>
                <a:latin typeface="微软雅黑" panose="020B0503020204020204" charset="-122"/>
                <a:ea typeface="微软雅黑" panose="020B0503020204020204" charset="-122"/>
                <a:sym typeface="+mn-ea"/>
              </a:rPr>
              <a:t>T</a:t>
            </a:r>
            <a:endParaRPr lang="zh-CN" altLang="en-US" sz="2800" dirty="0"/>
          </a:p>
        </p:txBody>
      </p:sp>
      <p:sp>
        <p:nvSpPr>
          <p:cNvPr id="5" name="文本框 4"/>
          <p:cNvSpPr txBox="1"/>
          <p:nvPr/>
        </p:nvSpPr>
        <p:spPr>
          <a:xfrm>
            <a:off x="4587240" y="2544445"/>
            <a:ext cx="2876550" cy="521970"/>
          </a:xfrm>
          <a:prstGeom prst="rect">
            <a:avLst/>
          </a:prstGeom>
          <a:noFill/>
        </p:spPr>
        <p:txBody>
          <a:bodyPr wrap="none" rtlCol="0" anchor="t">
            <a:spAutoFit/>
          </a:bodyPr>
          <a:lstStyle/>
          <a:p>
            <a:pPr algn="l"/>
            <a:r>
              <a:rPr lang="en-US" altLang="zh-CN" sz="2800" dirty="0" smtClean="0">
                <a:solidFill>
                  <a:srgbClr val="0836BF"/>
                </a:solidFill>
                <a:latin typeface="微软雅黑" panose="020B0503020204020204" charset="-122"/>
                <a:ea typeface="微软雅黑" panose="020B0503020204020204" charset="-122"/>
                <a:sym typeface="+mn-ea"/>
              </a:rPr>
              <a:t>I</a:t>
            </a:r>
            <a:r>
              <a:rPr lang="en-US" altLang="zh-CN" sz="2800" baseline="30000" dirty="0" smtClean="0">
                <a:solidFill>
                  <a:srgbClr val="0836BF"/>
                </a:solidFill>
                <a:latin typeface="微软雅黑" panose="020B0503020204020204" charset="-122"/>
                <a:ea typeface="微软雅黑" panose="020B0503020204020204" charset="-122"/>
                <a:sym typeface="+mn-ea"/>
              </a:rPr>
              <a:t>T</a:t>
            </a:r>
            <a:r>
              <a:rPr lang="en-US" altLang="zh-CN" sz="2800" dirty="0" smtClean="0">
                <a:solidFill>
                  <a:srgbClr val="0836BF"/>
                </a:solidFill>
                <a:latin typeface="微软雅黑" panose="020B0503020204020204" charset="-122"/>
                <a:ea typeface="微软雅黑" panose="020B0503020204020204" charset="-122"/>
                <a:sym typeface="+mn-ea"/>
              </a:rPr>
              <a:t>×C×C</a:t>
            </a:r>
            <a:r>
              <a:rPr lang="en-US" altLang="zh-CN" sz="2800" baseline="30000" dirty="0" smtClean="0">
                <a:solidFill>
                  <a:srgbClr val="0836BF"/>
                </a:solidFill>
                <a:latin typeface="微软雅黑" panose="020B0503020204020204" charset="-122"/>
                <a:ea typeface="微软雅黑" panose="020B0503020204020204" charset="-122"/>
                <a:sym typeface="+mn-ea"/>
              </a:rPr>
              <a:t>T</a:t>
            </a:r>
            <a:r>
              <a:rPr lang="en-US" altLang="zh-CN" sz="2800" dirty="0" smtClean="0">
                <a:solidFill>
                  <a:srgbClr val="0836BF"/>
                </a:solidFill>
                <a:latin typeface="微软雅黑" panose="020B0503020204020204" charset="-122"/>
                <a:ea typeface="微软雅黑" panose="020B0503020204020204" charset="-122"/>
                <a:sym typeface="+mn-ea"/>
              </a:rPr>
              <a:t>=O</a:t>
            </a:r>
            <a:r>
              <a:rPr lang="en-US" altLang="zh-CN" sz="2800" baseline="30000" dirty="0" smtClean="0">
                <a:solidFill>
                  <a:srgbClr val="0836BF"/>
                </a:solidFill>
                <a:latin typeface="微软雅黑" panose="020B0503020204020204" charset="-122"/>
                <a:ea typeface="微软雅黑" panose="020B0503020204020204" charset="-122"/>
                <a:sym typeface="+mn-ea"/>
              </a:rPr>
              <a:t>T</a:t>
            </a:r>
            <a:r>
              <a:rPr lang="en-US" altLang="zh-CN" sz="2800" dirty="0" smtClean="0">
                <a:solidFill>
                  <a:srgbClr val="0836BF"/>
                </a:solidFill>
                <a:latin typeface="微软雅黑" panose="020B0503020204020204" charset="-122"/>
                <a:ea typeface="微软雅黑" panose="020B0503020204020204" charset="-122"/>
                <a:sym typeface="+mn-ea"/>
              </a:rPr>
              <a:t>×C</a:t>
            </a:r>
            <a:r>
              <a:rPr lang="en-US" altLang="zh-CN" sz="2800" baseline="30000" dirty="0" smtClean="0">
                <a:solidFill>
                  <a:srgbClr val="0836BF"/>
                </a:solidFill>
                <a:latin typeface="微软雅黑" panose="020B0503020204020204" charset="-122"/>
                <a:ea typeface="微软雅黑" panose="020B0503020204020204" charset="-122"/>
                <a:sym typeface="+mn-ea"/>
              </a:rPr>
              <a:t>T</a:t>
            </a:r>
            <a:endParaRPr lang="zh-CN" altLang="en-US" sz="2800"/>
          </a:p>
        </p:txBody>
      </p:sp>
      <p:sp>
        <p:nvSpPr>
          <p:cNvPr id="7" name="文本框 6"/>
          <p:cNvSpPr txBox="1"/>
          <p:nvPr/>
        </p:nvSpPr>
        <p:spPr>
          <a:xfrm>
            <a:off x="935990" y="3462655"/>
            <a:ext cx="10722610" cy="953135"/>
          </a:xfrm>
          <a:prstGeom prst="rect">
            <a:avLst/>
          </a:prstGeom>
          <a:noFill/>
        </p:spPr>
        <p:txBody>
          <a:bodyPr wrap="square" rtlCol="0">
            <a:spAutoFit/>
          </a:bodyPr>
          <a:lstStyle/>
          <a:p>
            <a:pPr indent="711200" fontAlgn="auto">
              <a:extLst>
                <a:ext uri="{35155182-B16C-46BC-9424-99874614C6A1}">
                  <wpsdc:indentchars xmlns:wpsdc="http://www.wps.cn/officeDocument/2017/drawingmlCustomData" xmlns="" val="200" checksum="3773799597"/>
                </a:ext>
              </a:extLst>
            </a:pPr>
            <a:r>
              <a:rPr lang="zh-CN" altLang="en-US" sz="2800">
                <a:latin typeface="微软雅黑" panose="020B0503020204020204" charset="-122"/>
                <a:ea typeface="微软雅黑" panose="020B0503020204020204" charset="-122"/>
                <a:cs typeface="微软雅黑" panose="020B0503020204020204" charset="-122"/>
              </a:rPr>
              <a:t>在这里依然存在问题，C×C</a:t>
            </a:r>
            <a:r>
              <a:rPr lang="zh-CN" altLang="en-US" sz="2800" baseline="30000">
                <a:latin typeface="微软雅黑" panose="020B0503020204020204" charset="-122"/>
                <a:ea typeface="微软雅黑" panose="020B0503020204020204" charset="-122"/>
                <a:cs typeface="微软雅黑" panose="020B0503020204020204" charset="-122"/>
              </a:rPr>
              <a:t>T</a:t>
            </a:r>
            <a:r>
              <a:rPr lang="zh-CN" altLang="en-US" sz="2800">
                <a:latin typeface="微软雅黑" panose="020B0503020204020204" charset="-122"/>
                <a:ea typeface="微软雅黑" panose="020B0503020204020204" charset="-122"/>
                <a:cs typeface="微软雅黑" panose="020B0503020204020204" charset="-122"/>
              </a:rPr>
              <a:t>的结果未必是单位阵</a:t>
            </a:r>
            <a:r>
              <a:rPr lang="en-US" altLang="zh-CN" sz="2800">
                <a:latin typeface="微软雅黑" panose="020B0503020204020204" charset="-122"/>
                <a:ea typeface="微软雅黑" panose="020B0503020204020204" charset="-122"/>
                <a:cs typeface="微软雅黑" panose="020B0503020204020204" charset="-122"/>
              </a:rPr>
              <a:t>E</a:t>
            </a:r>
            <a:r>
              <a:rPr lang="zh-CN" altLang="en-US" sz="2800">
                <a:latin typeface="微软雅黑" panose="020B0503020204020204" charset="-122"/>
                <a:ea typeface="微软雅黑" panose="020B0503020204020204" charset="-122"/>
                <a:cs typeface="微软雅黑" panose="020B0503020204020204" charset="-122"/>
              </a:rPr>
              <a:t>，接下来的想法很简单，就是在等式两端同时乘以</a:t>
            </a:r>
            <a:r>
              <a:rPr lang="en-US" altLang="zh-CN" sz="2800">
                <a:latin typeface="微软雅黑" panose="020B0503020204020204" charset="-122"/>
                <a:ea typeface="微软雅黑" panose="020B0503020204020204" charset="-122"/>
                <a:cs typeface="微软雅黑" panose="020B0503020204020204" charset="-122"/>
              </a:rPr>
              <a:t>(</a:t>
            </a:r>
            <a:r>
              <a:rPr lang="en-US" altLang="zh-CN" sz="2800" dirty="0" smtClean="0">
                <a:latin typeface="微软雅黑" panose="020B0503020204020204" charset="-122"/>
                <a:ea typeface="微软雅黑" panose="020B0503020204020204" charset="-122"/>
                <a:cs typeface="微软雅黑" panose="020B0503020204020204" charset="-122"/>
                <a:sym typeface="+mn-ea"/>
              </a:rPr>
              <a:t>C×C</a:t>
            </a:r>
            <a:r>
              <a:rPr lang="en-US" altLang="zh-CN" sz="2800" baseline="30000" dirty="0" smtClean="0">
                <a:latin typeface="微软雅黑" panose="020B0503020204020204" charset="-122"/>
                <a:ea typeface="微软雅黑" panose="020B0503020204020204" charset="-122"/>
                <a:cs typeface="微软雅黑" panose="020B0503020204020204" charset="-122"/>
                <a:sym typeface="+mn-ea"/>
              </a:rPr>
              <a:t>T</a:t>
            </a:r>
            <a:r>
              <a:rPr lang="en-US" altLang="zh-CN" sz="2800">
                <a:latin typeface="微软雅黑" panose="020B0503020204020204" charset="-122"/>
                <a:ea typeface="微软雅黑" panose="020B0503020204020204" charset="-122"/>
                <a:cs typeface="微软雅黑" panose="020B0503020204020204" charset="-122"/>
              </a:rPr>
              <a:t>)</a:t>
            </a:r>
            <a:r>
              <a:rPr lang="en-US" altLang="zh-CN" sz="2800" baseline="30000">
                <a:latin typeface="微软雅黑" panose="020B0503020204020204" charset="-122"/>
                <a:ea typeface="微软雅黑" panose="020B0503020204020204" charset="-122"/>
                <a:cs typeface="微软雅黑" panose="020B0503020204020204" charset="-122"/>
              </a:rPr>
              <a:t>-1</a:t>
            </a:r>
            <a:r>
              <a:rPr lang="zh-CN" altLang="en-US" sz="2800">
                <a:latin typeface="微软雅黑" panose="020B0503020204020204" charset="-122"/>
                <a:ea typeface="微软雅黑" panose="020B0503020204020204" charset="-122"/>
                <a:cs typeface="微软雅黑" panose="020B0503020204020204" charset="-122"/>
              </a:rPr>
              <a:t>即可把</a:t>
            </a:r>
            <a:r>
              <a:rPr lang="zh-CN" altLang="en-US" sz="2800">
                <a:latin typeface="微软雅黑" panose="020B0503020204020204" charset="-122"/>
                <a:ea typeface="微软雅黑" panose="020B0503020204020204" charset="-122"/>
                <a:cs typeface="微软雅黑" panose="020B0503020204020204" charset="-122"/>
                <a:sym typeface="+mn-ea"/>
              </a:rPr>
              <a:t>C×C</a:t>
            </a:r>
            <a:r>
              <a:rPr lang="zh-CN" altLang="en-US" sz="2800" baseline="30000">
                <a:latin typeface="微软雅黑" panose="020B0503020204020204" charset="-122"/>
                <a:ea typeface="微软雅黑" panose="020B0503020204020204" charset="-122"/>
                <a:cs typeface="微软雅黑" panose="020B0503020204020204" charset="-122"/>
                <a:sym typeface="+mn-ea"/>
              </a:rPr>
              <a:t>T</a:t>
            </a:r>
            <a:r>
              <a:rPr lang="zh-CN" altLang="en-US" sz="2800">
                <a:latin typeface="微软雅黑" panose="020B0503020204020204" charset="-122"/>
                <a:ea typeface="微软雅黑" panose="020B0503020204020204" charset="-122"/>
                <a:cs typeface="微软雅黑" panose="020B0503020204020204" charset="-122"/>
                <a:sym typeface="+mn-ea"/>
              </a:rPr>
              <a:t>消去：</a:t>
            </a:r>
            <a:endParaRPr lang="zh-CN" altLang="en-US" sz="2800" dirty="0" smtClean="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3279140" y="4622800"/>
            <a:ext cx="6093460" cy="521970"/>
          </a:xfrm>
          <a:prstGeom prst="rect">
            <a:avLst/>
          </a:prstGeom>
          <a:noFill/>
        </p:spPr>
        <p:txBody>
          <a:bodyPr wrap="none" rtlCol="0" anchor="t">
            <a:spAutoFit/>
          </a:bodyPr>
          <a:lstStyle/>
          <a:p>
            <a:pPr algn="l"/>
            <a:r>
              <a:rPr lang="en-US" altLang="zh-CN" sz="2800" dirty="0" smtClean="0">
                <a:solidFill>
                  <a:srgbClr val="0836BF"/>
                </a:solidFill>
                <a:latin typeface="微软雅黑" panose="020B0503020204020204" charset="-122"/>
                <a:ea typeface="微软雅黑" panose="020B0503020204020204" charset="-122"/>
                <a:sym typeface="+mn-ea"/>
              </a:rPr>
              <a:t>I</a:t>
            </a:r>
            <a:r>
              <a:rPr lang="en-US" altLang="zh-CN" sz="2800" baseline="30000" dirty="0" smtClean="0">
                <a:solidFill>
                  <a:srgbClr val="0836BF"/>
                </a:solidFill>
                <a:latin typeface="微软雅黑" panose="020B0503020204020204" charset="-122"/>
                <a:ea typeface="微软雅黑" panose="020B0503020204020204" charset="-122"/>
                <a:sym typeface="+mn-ea"/>
              </a:rPr>
              <a:t>T</a:t>
            </a:r>
            <a:r>
              <a:rPr lang="en-US" altLang="zh-CN" sz="2800" dirty="0" smtClean="0">
                <a:solidFill>
                  <a:srgbClr val="0836BF"/>
                </a:solidFill>
                <a:latin typeface="微软雅黑" panose="020B0503020204020204" charset="-122"/>
                <a:ea typeface="微软雅黑" panose="020B0503020204020204" charset="-122"/>
                <a:sym typeface="+mn-ea"/>
              </a:rPr>
              <a:t>×C×C</a:t>
            </a:r>
            <a:r>
              <a:rPr lang="en-US" altLang="zh-CN" sz="2800" baseline="30000" dirty="0" smtClean="0">
                <a:solidFill>
                  <a:srgbClr val="0836BF"/>
                </a:solidFill>
                <a:latin typeface="微软雅黑" panose="020B0503020204020204" charset="-122"/>
                <a:ea typeface="微软雅黑" panose="020B0503020204020204" charset="-122"/>
                <a:sym typeface="+mn-ea"/>
              </a:rPr>
              <a:t>T</a:t>
            </a:r>
            <a:r>
              <a:rPr lang="en-US" altLang="zh-CN" sz="2800" dirty="0" smtClean="0">
                <a:solidFill>
                  <a:srgbClr val="0836BF"/>
                </a:solidFill>
                <a:latin typeface="微软雅黑" panose="020B0503020204020204" charset="-122"/>
                <a:ea typeface="微软雅黑" panose="020B0503020204020204" charset="-122"/>
                <a:sym typeface="+mn-ea"/>
              </a:rPr>
              <a:t>×(C×C</a:t>
            </a:r>
            <a:r>
              <a:rPr lang="en-US" altLang="zh-CN" sz="2800" baseline="30000" dirty="0" smtClean="0">
                <a:solidFill>
                  <a:srgbClr val="0836BF"/>
                </a:solidFill>
                <a:latin typeface="微软雅黑" panose="020B0503020204020204" charset="-122"/>
                <a:ea typeface="微软雅黑" panose="020B0503020204020204" charset="-122"/>
                <a:sym typeface="+mn-ea"/>
              </a:rPr>
              <a:t>T</a:t>
            </a:r>
            <a:r>
              <a:rPr lang="en-US" altLang="zh-CN" sz="2800" dirty="0" smtClean="0">
                <a:solidFill>
                  <a:srgbClr val="0836BF"/>
                </a:solidFill>
                <a:latin typeface="微软雅黑" panose="020B0503020204020204" charset="-122"/>
                <a:ea typeface="微软雅黑" panose="020B0503020204020204" charset="-122"/>
                <a:sym typeface="+mn-ea"/>
              </a:rPr>
              <a:t>)</a:t>
            </a:r>
            <a:r>
              <a:rPr lang="en-US" altLang="zh-CN" sz="2800" baseline="30000" dirty="0" smtClean="0">
                <a:solidFill>
                  <a:srgbClr val="0836BF"/>
                </a:solidFill>
                <a:latin typeface="微软雅黑" panose="020B0503020204020204" charset="-122"/>
                <a:ea typeface="微软雅黑" panose="020B0503020204020204" charset="-122"/>
                <a:sym typeface="+mn-ea"/>
              </a:rPr>
              <a:t>-1</a:t>
            </a:r>
            <a:r>
              <a:rPr lang="en-US" altLang="zh-CN" sz="2800" dirty="0" smtClean="0">
                <a:solidFill>
                  <a:srgbClr val="0836BF"/>
                </a:solidFill>
                <a:latin typeface="微软雅黑" panose="020B0503020204020204" charset="-122"/>
                <a:ea typeface="微软雅黑" panose="020B0503020204020204" charset="-122"/>
                <a:sym typeface="+mn-ea"/>
              </a:rPr>
              <a:t>=O</a:t>
            </a:r>
            <a:r>
              <a:rPr lang="en-US" altLang="zh-CN" sz="2800" baseline="30000" dirty="0" smtClean="0">
                <a:solidFill>
                  <a:srgbClr val="0836BF"/>
                </a:solidFill>
                <a:latin typeface="微软雅黑" panose="020B0503020204020204" charset="-122"/>
                <a:ea typeface="微软雅黑" panose="020B0503020204020204" charset="-122"/>
                <a:sym typeface="+mn-ea"/>
              </a:rPr>
              <a:t>T</a:t>
            </a:r>
            <a:r>
              <a:rPr lang="en-US" altLang="zh-CN" sz="2800" dirty="0" smtClean="0">
                <a:solidFill>
                  <a:srgbClr val="0836BF"/>
                </a:solidFill>
                <a:latin typeface="微软雅黑" panose="020B0503020204020204" charset="-122"/>
                <a:ea typeface="微软雅黑" panose="020B0503020204020204" charset="-122"/>
                <a:sym typeface="+mn-ea"/>
              </a:rPr>
              <a:t>×C</a:t>
            </a:r>
            <a:r>
              <a:rPr lang="en-US" altLang="zh-CN" sz="2800" baseline="30000" dirty="0" smtClean="0">
                <a:solidFill>
                  <a:srgbClr val="0836BF"/>
                </a:solidFill>
                <a:latin typeface="微软雅黑" panose="020B0503020204020204" charset="-122"/>
                <a:ea typeface="微软雅黑" panose="020B0503020204020204" charset="-122"/>
                <a:sym typeface="+mn-ea"/>
              </a:rPr>
              <a:t>T</a:t>
            </a:r>
            <a:r>
              <a:rPr lang="en-US" altLang="zh-CN" sz="2800" dirty="0" smtClean="0">
                <a:solidFill>
                  <a:srgbClr val="0836BF"/>
                </a:solidFill>
                <a:latin typeface="微软雅黑" panose="020B0503020204020204" charset="-122"/>
                <a:ea typeface="微软雅黑" panose="020B0503020204020204" charset="-122"/>
                <a:sym typeface="+mn-ea"/>
              </a:rPr>
              <a:t>×(C×C</a:t>
            </a:r>
            <a:r>
              <a:rPr lang="en-US" altLang="zh-CN" sz="2800" baseline="30000" dirty="0" smtClean="0">
                <a:solidFill>
                  <a:srgbClr val="0836BF"/>
                </a:solidFill>
                <a:latin typeface="微软雅黑" panose="020B0503020204020204" charset="-122"/>
                <a:ea typeface="微软雅黑" panose="020B0503020204020204" charset="-122"/>
                <a:sym typeface="+mn-ea"/>
              </a:rPr>
              <a:t>T</a:t>
            </a:r>
            <a:r>
              <a:rPr lang="en-US" altLang="zh-CN" sz="2800" dirty="0" smtClean="0">
                <a:solidFill>
                  <a:srgbClr val="0836BF"/>
                </a:solidFill>
                <a:latin typeface="微软雅黑" panose="020B0503020204020204" charset="-122"/>
                <a:ea typeface="微软雅黑" panose="020B0503020204020204" charset="-122"/>
                <a:sym typeface="+mn-ea"/>
              </a:rPr>
              <a:t>)</a:t>
            </a:r>
            <a:r>
              <a:rPr lang="en-US" altLang="zh-CN" sz="2800" baseline="30000" dirty="0" smtClean="0">
                <a:solidFill>
                  <a:srgbClr val="0836BF"/>
                </a:solidFill>
                <a:latin typeface="微软雅黑" panose="020B0503020204020204" charset="-122"/>
                <a:ea typeface="微软雅黑" panose="020B0503020204020204" charset="-122"/>
                <a:sym typeface="+mn-ea"/>
              </a:rPr>
              <a:t>-1</a:t>
            </a:r>
            <a:endParaRPr lang="zh-CN" altLang="en-US" sz="2800"/>
          </a:p>
        </p:txBody>
      </p:sp>
      <p:sp>
        <p:nvSpPr>
          <p:cNvPr id="9" name="文本框 8"/>
          <p:cNvSpPr txBox="1"/>
          <p:nvPr/>
        </p:nvSpPr>
        <p:spPr>
          <a:xfrm>
            <a:off x="4512945" y="5351780"/>
            <a:ext cx="3525520" cy="953135"/>
          </a:xfrm>
          <a:prstGeom prst="rect">
            <a:avLst/>
          </a:prstGeom>
          <a:noFill/>
        </p:spPr>
        <p:txBody>
          <a:bodyPr wrap="square" rtlCol="0" anchor="t">
            <a:spAutoFit/>
          </a:bodyPr>
          <a:lstStyle/>
          <a:p>
            <a:pPr algn="l"/>
            <a:r>
              <a:rPr lang="en-US" altLang="zh-CN" sz="2800" dirty="0" smtClean="0">
                <a:solidFill>
                  <a:srgbClr val="0836BF"/>
                </a:solidFill>
                <a:latin typeface="微软雅黑" panose="020B0503020204020204" charset="-122"/>
                <a:ea typeface="微软雅黑" panose="020B0503020204020204" charset="-122"/>
                <a:sym typeface="+mn-ea"/>
              </a:rPr>
              <a:t>I</a:t>
            </a:r>
            <a:r>
              <a:rPr lang="en-US" altLang="zh-CN" sz="2800" baseline="30000" dirty="0" smtClean="0">
                <a:solidFill>
                  <a:srgbClr val="0836BF"/>
                </a:solidFill>
                <a:latin typeface="微软雅黑" panose="020B0503020204020204" charset="-122"/>
                <a:ea typeface="微软雅黑" panose="020B0503020204020204" charset="-122"/>
                <a:sym typeface="+mn-ea"/>
              </a:rPr>
              <a:t>T</a:t>
            </a:r>
            <a:r>
              <a:rPr lang="en-US" altLang="zh-CN" sz="2800" dirty="0" smtClean="0">
                <a:solidFill>
                  <a:srgbClr val="0836BF"/>
                </a:solidFill>
                <a:latin typeface="微软雅黑" panose="020B0503020204020204" charset="-122"/>
                <a:ea typeface="微软雅黑" panose="020B0503020204020204" charset="-122"/>
                <a:sym typeface="+mn-ea"/>
              </a:rPr>
              <a:t>=O</a:t>
            </a:r>
            <a:r>
              <a:rPr lang="en-US" altLang="zh-CN" sz="2800" baseline="30000" dirty="0" smtClean="0">
                <a:solidFill>
                  <a:srgbClr val="0836BF"/>
                </a:solidFill>
                <a:latin typeface="微软雅黑" panose="020B0503020204020204" charset="-122"/>
                <a:ea typeface="微软雅黑" panose="020B0503020204020204" charset="-122"/>
                <a:sym typeface="+mn-ea"/>
              </a:rPr>
              <a:t>T</a:t>
            </a:r>
            <a:r>
              <a:rPr lang="en-US" altLang="zh-CN" sz="2800" dirty="0" smtClean="0">
                <a:solidFill>
                  <a:srgbClr val="0836BF"/>
                </a:solidFill>
                <a:latin typeface="微软雅黑" panose="020B0503020204020204" charset="-122"/>
                <a:ea typeface="微软雅黑" panose="020B0503020204020204" charset="-122"/>
                <a:sym typeface="+mn-ea"/>
              </a:rPr>
              <a:t>×C</a:t>
            </a:r>
            <a:r>
              <a:rPr lang="en-US" altLang="zh-CN" sz="2800" baseline="30000" dirty="0" smtClean="0">
                <a:solidFill>
                  <a:srgbClr val="0836BF"/>
                </a:solidFill>
                <a:latin typeface="微软雅黑" panose="020B0503020204020204" charset="-122"/>
                <a:ea typeface="微软雅黑" panose="020B0503020204020204" charset="-122"/>
                <a:sym typeface="+mn-ea"/>
              </a:rPr>
              <a:t>T</a:t>
            </a:r>
            <a:r>
              <a:rPr lang="en-US" altLang="zh-CN" sz="2800" dirty="0" smtClean="0">
                <a:solidFill>
                  <a:srgbClr val="0836BF"/>
                </a:solidFill>
                <a:latin typeface="微软雅黑" panose="020B0503020204020204" charset="-122"/>
                <a:ea typeface="微软雅黑" panose="020B0503020204020204" charset="-122"/>
                <a:sym typeface="+mn-ea"/>
              </a:rPr>
              <a:t>×(C×C</a:t>
            </a:r>
            <a:r>
              <a:rPr lang="en-US" altLang="zh-CN" sz="2800" baseline="30000" dirty="0" smtClean="0">
                <a:solidFill>
                  <a:srgbClr val="0836BF"/>
                </a:solidFill>
                <a:latin typeface="微软雅黑" panose="020B0503020204020204" charset="-122"/>
                <a:ea typeface="微软雅黑" panose="020B0503020204020204" charset="-122"/>
                <a:sym typeface="+mn-ea"/>
              </a:rPr>
              <a:t>T</a:t>
            </a:r>
            <a:r>
              <a:rPr lang="en-US" altLang="zh-CN" sz="2800" dirty="0" smtClean="0">
                <a:solidFill>
                  <a:srgbClr val="0836BF"/>
                </a:solidFill>
                <a:latin typeface="微软雅黑" panose="020B0503020204020204" charset="-122"/>
                <a:ea typeface="微软雅黑" panose="020B0503020204020204" charset="-122"/>
                <a:sym typeface="+mn-ea"/>
              </a:rPr>
              <a:t>)</a:t>
            </a:r>
            <a:r>
              <a:rPr lang="en-US" altLang="zh-CN" sz="2800" baseline="30000" dirty="0" smtClean="0">
                <a:solidFill>
                  <a:srgbClr val="0836BF"/>
                </a:solidFill>
                <a:latin typeface="微软雅黑" panose="020B0503020204020204" charset="-122"/>
                <a:ea typeface="微软雅黑" panose="020B0503020204020204" charset="-122"/>
                <a:sym typeface="+mn-ea"/>
              </a:rPr>
              <a:t>-1</a:t>
            </a:r>
            <a:endParaRPr lang="zh-CN" altLang="en-US" sz="2800"/>
          </a:p>
          <a:p>
            <a:pPr algn="l"/>
            <a:endParaRPr lang="zh-CN" altLang="en-US" sz="2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6"/>
          <p:cNvSpPr txBox="1"/>
          <p:nvPr/>
        </p:nvSpPr>
        <p:spPr>
          <a:xfrm>
            <a:off x="643052" y="263807"/>
            <a:ext cx="78574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smtClean="0">
                <a:solidFill>
                  <a:srgbClr val="224D9B"/>
                </a:solidFill>
                <a:latin typeface="微软雅黑" panose="020B0503020204020204" charset="-122"/>
                <a:ea typeface="微软雅黑" panose="020B0503020204020204" charset="-122"/>
                <a:sym typeface="+mn-ea"/>
              </a:rPr>
              <a:t>转置卷积</a:t>
            </a:r>
            <a:endParaRPr kumimoji="0" lang="zh-CN" altLang="en-US" sz="3200" b="1" i="0" u="none" strike="noStrike" kern="1200" cap="none" spc="0" normalizeH="0" baseline="0" noProof="0" dirty="0">
              <a:ln>
                <a:noFill/>
              </a:ln>
              <a:solidFill>
                <a:srgbClr val="224D9B"/>
              </a:solidFill>
              <a:effectLst/>
              <a:uLnTx/>
              <a:uFillTx/>
              <a:latin typeface="微软雅黑" panose="020B0503020204020204" charset="-122"/>
              <a:ea typeface="微软雅黑" panose="020B0503020204020204" charset="-122"/>
              <a:cs typeface="+mn-cs"/>
              <a:sym typeface="+mn-ea"/>
            </a:endParaRPr>
          </a:p>
        </p:txBody>
      </p:sp>
      <p:sp>
        <p:nvSpPr>
          <p:cNvPr id="8" name="文本框 7"/>
          <p:cNvSpPr txBox="1"/>
          <p:nvPr/>
        </p:nvSpPr>
        <p:spPr>
          <a:xfrm>
            <a:off x="2987040" y="1609725"/>
            <a:ext cx="6093460" cy="521970"/>
          </a:xfrm>
          <a:prstGeom prst="rect">
            <a:avLst/>
          </a:prstGeom>
          <a:noFill/>
        </p:spPr>
        <p:txBody>
          <a:bodyPr wrap="none" rtlCol="0" anchor="t">
            <a:spAutoFit/>
          </a:bodyPr>
          <a:lstStyle/>
          <a:p>
            <a:pPr algn="l"/>
            <a:r>
              <a:rPr lang="en-US" altLang="zh-CN" sz="2800" dirty="0" smtClean="0">
                <a:solidFill>
                  <a:srgbClr val="0836BF"/>
                </a:solidFill>
                <a:latin typeface="微软雅黑" panose="020B0503020204020204" charset="-122"/>
                <a:ea typeface="微软雅黑" panose="020B0503020204020204" charset="-122"/>
                <a:sym typeface="+mn-ea"/>
              </a:rPr>
              <a:t>I</a:t>
            </a:r>
            <a:r>
              <a:rPr lang="en-US" altLang="zh-CN" sz="2800" baseline="30000" dirty="0" smtClean="0">
                <a:solidFill>
                  <a:srgbClr val="0836BF"/>
                </a:solidFill>
                <a:latin typeface="微软雅黑" panose="020B0503020204020204" charset="-122"/>
                <a:ea typeface="微软雅黑" panose="020B0503020204020204" charset="-122"/>
                <a:sym typeface="+mn-ea"/>
              </a:rPr>
              <a:t>T</a:t>
            </a:r>
            <a:r>
              <a:rPr lang="en-US" altLang="zh-CN" sz="2800" dirty="0" smtClean="0">
                <a:solidFill>
                  <a:srgbClr val="0836BF"/>
                </a:solidFill>
                <a:latin typeface="微软雅黑" panose="020B0503020204020204" charset="-122"/>
                <a:ea typeface="微软雅黑" panose="020B0503020204020204" charset="-122"/>
                <a:sym typeface="+mn-ea"/>
              </a:rPr>
              <a:t>×C×C</a:t>
            </a:r>
            <a:r>
              <a:rPr lang="en-US" altLang="zh-CN" sz="2800" baseline="30000" dirty="0" smtClean="0">
                <a:solidFill>
                  <a:srgbClr val="0836BF"/>
                </a:solidFill>
                <a:latin typeface="微软雅黑" panose="020B0503020204020204" charset="-122"/>
                <a:ea typeface="微软雅黑" panose="020B0503020204020204" charset="-122"/>
                <a:sym typeface="+mn-ea"/>
              </a:rPr>
              <a:t>T</a:t>
            </a:r>
            <a:r>
              <a:rPr lang="en-US" altLang="zh-CN" sz="2800" dirty="0" smtClean="0">
                <a:solidFill>
                  <a:srgbClr val="0836BF"/>
                </a:solidFill>
                <a:latin typeface="微软雅黑" panose="020B0503020204020204" charset="-122"/>
                <a:ea typeface="微软雅黑" panose="020B0503020204020204" charset="-122"/>
                <a:sym typeface="+mn-ea"/>
              </a:rPr>
              <a:t>×(C×C</a:t>
            </a:r>
            <a:r>
              <a:rPr lang="en-US" altLang="zh-CN" sz="2800" baseline="30000" dirty="0" smtClean="0">
                <a:solidFill>
                  <a:srgbClr val="0836BF"/>
                </a:solidFill>
                <a:latin typeface="微软雅黑" panose="020B0503020204020204" charset="-122"/>
                <a:ea typeface="微软雅黑" panose="020B0503020204020204" charset="-122"/>
                <a:sym typeface="+mn-ea"/>
              </a:rPr>
              <a:t>T</a:t>
            </a:r>
            <a:r>
              <a:rPr lang="en-US" altLang="zh-CN" sz="2800" dirty="0" smtClean="0">
                <a:solidFill>
                  <a:srgbClr val="0836BF"/>
                </a:solidFill>
                <a:latin typeface="微软雅黑" panose="020B0503020204020204" charset="-122"/>
                <a:ea typeface="微软雅黑" panose="020B0503020204020204" charset="-122"/>
                <a:sym typeface="+mn-ea"/>
              </a:rPr>
              <a:t>)</a:t>
            </a:r>
            <a:r>
              <a:rPr lang="en-US" altLang="zh-CN" sz="2800" baseline="30000" dirty="0" smtClean="0">
                <a:solidFill>
                  <a:srgbClr val="0836BF"/>
                </a:solidFill>
                <a:latin typeface="微软雅黑" panose="020B0503020204020204" charset="-122"/>
                <a:ea typeface="微软雅黑" panose="020B0503020204020204" charset="-122"/>
                <a:sym typeface="+mn-ea"/>
              </a:rPr>
              <a:t>-1</a:t>
            </a:r>
            <a:r>
              <a:rPr lang="en-US" altLang="zh-CN" sz="2800" dirty="0" smtClean="0">
                <a:solidFill>
                  <a:srgbClr val="0836BF"/>
                </a:solidFill>
                <a:latin typeface="微软雅黑" panose="020B0503020204020204" charset="-122"/>
                <a:ea typeface="微软雅黑" panose="020B0503020204020204" charset="-122"/>
                <a:sym typeface="+mn-ea"/>
              </a:rPr>
              <a:t>=O</a:t>
            </a:r>
            <a:r>
              <a:rPr lang="en-US" altLang="zh-CN" sz="2800" baseline="30000" dirty="0" smtClean="0">
                <a:solidFill>
                  <a:srgbClr val="0836BF"/>
                </a:solidFill>
                <a:latin typeface="微软雅黑" panose="020B0503020204020204" charset="-122"/>
                <a:ea typeface="微软雅黑" panose="020B0503020204020204" charset="-122"/>
                <a:sym typeface="+mn-ea"/>
              </a:rPr>
              <a:t>T</a:t>
            </a:r>
            <a:r>
              <a:rPr lang="en-US" altLang="zh-CN" sz="2800" dirty="0" smtClean="0">
                <a:solidFill>
                  <a:srgbClr val="0836BF"/>
                </a:solidFill>
                <a:latin typeface="微软雅黑" panose="020B0503020204020204" charset="-122"/>
                <a:ea typeface="微软雅黑" panose="020B0503020204020204" charset="-122"/>
                <a:sym typeface="+mn-ea"/>
              </a:rPr>
              <a:t>×C</a:t>
            </a:r>
            <a:r>
              <a:rPr lang="en-US" altLang="zh-CN" sz="2800" baseline="30000" dirty="0" smtClean="0">
                <a:solidFill>
                  <a:srgbClr val="0836BF"/>
                </a:solidFill>
                <a:latin typeface="微软雅黑" panose="020B0503020204020204" charset="-122"/>
                <a:ea typeface="微软雅黑" panose="020B0503020204020204" charset="-122"/>
                <a:sym typeface="+mn-ea"/>
              </a:rPr>
              <a:t>T</a:t>
            </a:r>
            <a:r>
              <a:rPr lang="en-US" altLang="zh-CN" sz="2800" dirty="0" smtClean="0">
                <a:solidFill>
                  <a:srgbClr val="0836BF"/>
                </a:solidFill>
                <a:latin typeface="微软雅黑" panose="020B0503020204020204" charset="-122"/>
                <a:ea typeface="微软雅黑" panose="020B0503020204020204" charset="-122"/>
                <a:sym typeface="+mn-ea"/>
              </a:rPr>
              <a:t>×(C×C</a:t>
            </a:r>
            <a:r>
              <a:rPr lang="en-US" altLang="zh-CN" sz="2800" baseline="30000" dirty="0" smtClean="0">
                <a:solidFill>
                  <a:srgbClr val="0836BF"/>
                </a:solidFill>
                <a:latin typeface="微软雅黑" panose="020B0503020204020204" charset="-122"/>
                <a:ea typeface="微软雅黑" panose="020B0503020204020204" charset="-122"/>
                <a:sym typeface="+mn-ea"/>
              </a:rPr>
              <a:t>T</a:t>
            </a:r>
            <a:r>
              <a:rPr lang="en-US" altLang="zh-CN" sz="2800" dirty="0" smtClean="0">
                <a:solidFill>
                  <a:srgbClr val="0836BF"/>
                </a:solidFill>
                <a:latin typeface="微软雅黑" panose="020B0503020204020204" charset="-122"/>
                <a:ea typeface="微软雅黑" panose="020B0503020204020204" charset="-122"/>
                <a:sym typeface="+mn-ea"/>
              </a:rPr>
              <a:t>)</a:t>
            </a:r>
            <a:r>
              <a:rPr lang="en-US" altLang="zh-CN" sz="2800" baseline="30000" dirty="0" smtClean="0">
                <a:solidFill>
                  <a:srgbClr val="0836BF"/>
                </a:solidFill>
                <a:latin typeface="微软雅黑" panose="020B0503020204020204" charset="-122"/>
                <a:ea typeface="微软雅黑" panose="020B0503020204020204" charset="-122"/>
                <a:sym typeface="+mn-ea"/>
              </a:rPr>
              <a:t>-1</a:t>
            </a:r>
            <a:endParaRPr lang="zh-CN" altLang="en-US" sz="2800"/>
          </a:p>
        </p:txBody>
      </p:sp>
      <p:sp>
        <p:nvSpPr>
          <p:cNvPr id="9" name="文本框 8"/>
          <p:cNvSpPr txBox="1"/>
          <p:nvPr/>
        </p:nvSpPr>
        <p:spPr>
          <a:xfrm>
            <a:off x="4220845" y="2338705"/>
            <a:ext cx="3525520" cy="521970"/>
          </a:xfrm>
          <a:prstGeom prst="rect">
            <a:avLst/>
          </a:prstGeom>
          <a:noFill/>
        </p:spPr>
        <p:txBody>
          <a:bodyPr wrap="square" rtlCol="0" anchor="t">
            <a:spAutoFit/>
          </a:bodyPr>
          <a:lstStyle/>
          <a:p>
            <a:pPr algn="l"/>
            <a:r>
              <a:rPr lang="en-US" altLang="zh-CN" sz="2800" dirty="0" smtClean="0">
                <a:solidFill>
                  <a:srgbClr val="0836BF"/>
                </a:solidFill>
                <a:latin typeface="微软雅黑" panose="020B0503020204020204" charset="-122"/>
                <a:ea typeface="微软雅黑" panose="020B0503020204020204" charset="-122"/>
                <a:sym typeface="+mn-ea"/>
              </a:rPr>
              <a:t>I</a:t>
            </a:r>
            <a:r>
              <a:rPr lang="en-US" altLang="zh-CN" sz="2800" baseline="30000" dirty="0" smtClean="0">
                <a:solidFill>
                  <a:srgbClr val="0836BF"/>
                </a:solidFill>
                <a:latin typeface="微软雅黑" panose="020B0503020204020204" charset="-122"/>
                <a:ea typeface="微软雅黑" panose="020B0503020204020204" charset="-122"/>
                <a:sym typeface="+mn-ea"/>
              </a:rPr>
              <a:t>T</a:t>
            </a:r>
            <a:r>
              <a:rPr lang="en-US" altLang="zh-CN" sz="2800" dirty="0" smtClean="0">
                <a:solidFill>
                  <a:srgbClr val="0836BF"/>
                </a:solidFill>
                <a:latin typeface="微软雅黑" panose="020B0503020204020204" charset="-122"/>
                <a:ea typeface="微软雅黑" panose="020B0503020204020204" charset="-122"/>
                <a:sym typeface="+mn-ea"/>
              </a:rPr>
              <a:t>=O</a:t>
            </a:r>
            <a:r>
              <a:rPr lang="en-US" altLang="zh-CN" sz="2800" baseline="30000" dirty="0" smtClean="0">
                <a:solidFill>
                  <a:srgbClr val="0836BF"/>
                </a:solidFill>
                <a:latin typeface="微软雅黑" panose="020B0503020204020204" charset="-122"/>
                <a:ea typeface="微软雅黑" panose="020B0503020204020204" charset="-122"/>
                <a:sym typeface="+mn-ea"/>
              </a:rPr>
              <a:t>T</a:t>
            </a:r>
            <a:r>
              <a:rPr lang="en-US" altLang="zh-CN" sz="2800" dirty="0" smtClean="0">
                <a:solidFill>
                  <a:srgbClr val="0836BF"/>
                </a:solidFill>
                <a:latin typeface="微软雅黑" panose="020B0503020204020204" charset="-122"/>
                <a:ea typeface="微软雅黑" panose="020B0503020204020204" charset="-122"/>
                <a:sym typeface="+mn-ea"/>
              </a:rPr>
              <a:t>×C</a:t>
            </a:r>
            <a:r>
              <a:rPr lang="en-US" altLang="zh-CN" sz="2800" baseline="30000" dirty="0" smtClean="0">
                <a:solidFill>
                  <a:srgbClr val="0836BF"/>
                </a:solidFill>
                <a:latin typeface="微软雅黑" panose="020B0503020204020204" charset="-122"/>
                <a:ea typeface="微软雅黑" panose="020B0503020204020204" charset="-122"/>
                <a:sym typeface="+mn-ea"/>
              </a:rPr>
              <a:t>T</a:t>
            </a:r>
            <a:r>
              <a:rPr lang="en-US" altLang="zh-CN" sz="2800" dirty="0" smtClean="0">
                <a:solidFill>
                  <a:srgbClr val="0836BF"/>
                </a:solidFill>
                <a:latin typeface="微软雅黑" panose="020B0503020204020204" charset="-122"/>
                <a:ea typeface="微软雅黑" panose="020B0503020204020204" charset="-122"/>
                <a:sym typeface="+mn-ea"/>
              </a:rPr>
              <a:t>×(C×C</a:t>
            </a:r>
            <a:r>
              <a:rPr lang="en-US" altLang="zh-CN" sz="2800" baseline="30000" dirty="0" smtClean="0">
                <a:solidFill>
                  <a:srgbClr val="0836BF"/>
                </a:solidFill>
                <a:latin typeface="微软雅黑" panose="020B0503020204020204" charset="-122"/>
                <a:ea typeface="微软雅黑" panose="020B0503020204020204" charset="-122"/>
                <a:sym typeface="+mn-ea"/>
              </a:rPr>
              <a:t>T</a:t>
            </a:r>
            <a:r>
              <a:rPr lang="en-US" altLang="zh-CN" sz="2800" dirty="0" smtClean="0">
                <a:solidFill>
                  <a:srgbClr val="0836BF"/>
                </a:solidFill>
                <a:latin typeface="微软雅黑" panose="020B0503020204020204" charset="-122"/>
                <a:ea typeface="微软雅黑" panose="020B0503020204020204" charset="-122"/>
                <a:sym typeface="+mn-ea"/>
              </a:rPr>
              <a:t>)</a:t>
            </a:r>
            <a:r>
              <a:rPr lang="en-US" altLang="zh-CN" sz="2800" baseline="30000" dirty="0" smtClean="0">
                <a:solidFill>
                  <a:srgbClr val="0836BF"/>
                </a:solidFill>
                <a:latin typeface="微软雅黑" panose="020B0503020204020204" charset="-122"/>
                <a:ea typeface="微软雅黑" panose="020B0503020204020204" charset="-122"/>
                <a:sym typeface="+mn-ea"/>
              </a:rPr>
              <a:t>-1</a:t>
            </a:r>
            <a:endParaRPr lang="zh-CN" altLang="en-US" sz="2800"/>
          </a:p>
        </p:txBody>
      </p:sp>
      <p:sp>
        <p:nvSpPr>
          <p:cNvPr id="3" name="文本框 2"/>
          <p:cNvSpPr txBox="1"/>
          <p:nvPr/>
        </p:nvSpPr>
        <p:spPr>
          <a:xfrm>
            <a:off x="1266190" y="3425190"/>
            <a:ext cx="9865995" cy="1383665"/>
          </a:xfrm>
          <a:prstGeom prst="rect">
            <a:avLst/>
          </a:prstGeom>
          <a:noFill/>
        </p:spPr>
        <p:txBody>
          <a:bodyPr wrap="square" rtlCol="0">
            <a:spAutoFit/>
          </a:bodyPr>
          <a:lstStyle/>
          <a:p>
            <a:pPr indent="711200" fontAlgn="auto">
              <a:extLst>
                <a:ext uri="{35155182-B16C-46BC-9424-99874614C6A1}">
                  <wpsdc:indentchars xmlns:wpsdc="http://www.wps.cn/officeDocument/2017/drawingmlCustomData" xmlns="" val="200" checksum="3773799597"/>
                </a:ext>
              </a:extLst>
            </a:pPr>
            <a:r>
              <a:rPr lang="zh-CN" altLang="en-US" sz="2800">
                <a:latin typeface="微软雅黑" panose="020B0503020204020204" charset="-122"/>
                <a:ea typeface="微软雅黑" panose="020B0503020204020204" charset="-122"/>
                <a:cs typeface="微软雅黑" panose="020B0503020204020204" charset="-122"/>
              </a:rPr>
              <a:t>在这里只需要验证</a:t>
            </a:r>
            <a:r>
              <a:rPr lang="en-US" altLang="zh-CN" sz="2800" dirty="0" smtClean="0">
                <a:solidFill>
                  <a:schemeClr val="tx1"/>
                </a:solidFill>
                <a:latin typeface="微软雅黑" panose="020B0503020204020204" charset="-122"/>
                <a:ea typeface="微软雅黑" panose="020B0503020204020204" charset="-122"/>
                <a:cs typeface="微软雅黑" panose="020B0503020204020204" charset="-122"/>
                <a:sym typeface="+mn-ea"/>
              </a:rPr>
              <a:t>(C×C</a:t>
            </a:r>
            <a:r>
              <a:rPr lang="en-US" altLang="zh-CN" sz="2800" baseline="30000" dirty="0" smtClean="0">
                <a:solidFill>
                  <a:schemeClr val="tx1"/>
                </a:solidFill>
                <a:latin typeface="微软雅黑" panose="020B0503020204020204" charset="-122"/>
                <a:ea typeface="微软雅黑" panose="020B0503020204020204" charset="-122"/>
                <a:cs typeface="微软雅黑" panose="020B0503020204020204" charset="-122"/>
                <a:sym typeface="+mn-ea"/>
              </a:rPr>
              <a:t>T</a:t>
            </a:r>
            <a:r>
              <a:rPr lang="en-US" altLang="zh-CN" sz="2800" dirty="0" smtClean="0">
                <a:solidFill>
                  <a:schemeClr val="tx1"/>
                </a:solidFill>
                <a:latin typeface="微软雅黑" panose="020B0503020204020204" charset="-122"/>
                <a:ea typeface="微软雅黑" panose="020B0503020204020204" charset="-122"/>
                <a:cs typeface="微软雅黑" panose="020B0503020204020204" charset="-122"/>
                <a:sym typeface="+mn-ea"/>
              </a:rPr>
              <a:t>)</a:t>
            </a:r>
            <a:r>
              <a:rPr lang="en-US" altLang="zh-CN" sz="2800" baseline="30000" dirty="0" smtClean="0">
                <a:solidFill>
                  <a:schemeClr val="tx1"/>
                </a:solidFill>
                <a:latin typeface="微软雅黑" panose="020B0503020204020204" charset="-122"/>
                <a:ea typeface="微软雅黑" panose="020B0503020204020204" charset="-122"/>
                <a:cs typeface="微软雅黑" panose="020B0503020204020204" charset="-122"/>
                <a:sym typeface="+mn-ea"/>
              </a:rPr>
              <a:t>-1</a:t>
            </a:r>
            <a:r>
              <a:rPr lang="zh-CN" altLang="en-US" sz="2800" dirty="0" smtClean="0">
                <a:solidFill>
                  <a:schemeClr val="tx1"/>
                </a:solidFill>
                <a:latin typeface="微软雅黑" panose="020B0503020204020204" charset="-122"/>
                <a:ea typeface="微软雅黑" panose="020B0503020204020204" charset="-122"/>
                <a:cs typeface="微软雅黑" panose="020B0503020204020204" charset="-122"/>
                <a:sym typeface="+mn-ea"/>
              </a:rPr>
              <a:t>是否存在即可，若不存在这种方法依然没有意义。</a:t>
            </a:r>
            <a:endParaRPr lang="zh-CN" altLang="en-US" sz="280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28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643052" y="263807"/>
            <a:ext cx="7857490"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sz="3200" b="1" i="0" u="none" strike="noStrike" kern="1200" cap="none" spc="0" normalizeH="0" baseline="0" noProof="0" dirty="0">
                <a:ln>
                  <a:noFill/>
                </a:ln>
                <a:solidFill>
                  <a:srgbClr val="224D9B"/>
                </a:solidFill>
                <a:effectLst/>
                <a:uLnTx/>
                <a:uFillTx/>
                <a:latin typeface="微软雅黑" panose="020B0503020204020204" charset="-122"/>
                <a:ea typeface="微软雅黑" panose="020B0503020204020204" charset="-122"/>
                <a:cs typeface="+mn-cs"/>
                <a:sym typeface="+mn-ea"/>
              </a:rPr>
              <a:t>转置卷积</a:t>
            </a:r>
          </a:p>
        </p:txBody>
      </p:sp>
      <p:pic>
        <p:nvPicPr>
          <p:cNvPr id="2" name="图片 1" descr="b2df76f7d66662af831c2bde30e90d3"/>
          <p:cNvPicPr>
            <a:picLocks noChangeAspect="1"/>
          </p:cNvPicPr>
          <p:nvPr/>
        </p:nvPicPr>
        <p:blipFill>
          <a:blip r:embed="rId2" cstate="print"/>
          <a:stretch>
            <a:fillRect/>
          </a:stretch>
        </p:blipFill>
        <p:spPr>
          <a:xfrm>
            <a:off x="3035300" y="4878070"/>
            <a:ext cx="5743575" cy="883920"/>
          </a:xfrm>
          <a:prstGeom prst="rect">
            <a:avLst/>
          </a:prstGeom>
        </p:spPr>
      </p:pic>
      <p:pic>
        <p:nvPicPr>
          <p:cNvPr id="3" name="图片 2" descr="c1398dd2f87593ab36025c3e6334274"/>
          <p:cNvPicPr>
            <a:picLocks noChangeAspect="1"/>
          </p:cNvPicPr>
          <p:nvPr/>
        </p:nvPicPr>
        <p:blipFill>
          <a:blip r:embed="rId3" cstate="print"/>
          <a:stretch>
            <a:fillRect/>
          </a:stretch>
        </p:blipFill>
        <p:spPr>
          <a:xfrm>
            <a:off x="2843530" y="3425190"/>
            <a:ext cx="8909685" cy="993140"/>
          </a:xfrm>
          <a:prstGeom prst="rect">
            <a:avLst/>
          </a:prstGeom>
        </p:spPr>
      </p:pic>
      <p:pic>
        <p:nvPicPr>
          <p:cNvPr id="4098" name="Picture 2" descr="C:\Users\ADMINI~1\AppData\Local\Temp\WeChat Files\80fb7db406976d88ded49694fe26438.jpg"/>
          <p:cNvPicPr>
            <a:picLocks noChangeAspect="1" noChangeArrowheads="1"/>
          </p:cNvPicPr>
          <p:nvPr/>
        </p:nvPicPr>
        <p:blipFill>
          <a:blip r:embed="rId4" cstate="print"/>
          <a:srcRect/>
          <a:stretch>
            <a:fillRect/>
          </a:stretch>
        </p:blipFill>
        <p:spPr bwMode="auto">
          <a:xfrm>
            <a:off x="2907030" y="847090"/>
            <a:ext cx="5268595" cy="2480310"/>
          </a:xfrm>
          <a:prstGeom prst="rect">
            <a:avLst/>
          </a:prstGeom>
          <a:noFill/>
        </p:spPr>
      </p:pic>
      <p:sp>
        <p:nvSpPr>
          <p:cNvPr id="4" name="文本框 3"/>
          <p:cNvSpPr txBox="1"/>
          <p:nvPr/>
        </p:nvSpPr>
        <p:spPr>
          <a:xfrm>
            <a:off x="797243" y="1826260"/>
            <a:ext cx="1607820" cy="521970"/>
          </a:xfrm>
          <a:prstGeom prst="rect">
            <a:avLst/>
          </a:prstGeom>
          <a:noFill/>
        </p:spPr>
        <p:txBody>
          <a:bodyPr wrap="none" rtlCol="0" anchor="t">
            <a:spAutoFit/>
          </a:bodyPr>
          <a:lstStyle/>
          <a:p>
            <a:pPr algn="ctr"/>
            <a:r>
              <a:rPr lang="en-US" altLang="zh-CN" sz="2800" dirty="0" smtClean="0">
                <a:solidFill>
                  <a:srgbClr val="0836BF"/>
                </a:solidFill>
                <a:latin typeface="微软雅黑" panose="020B0503020204020204" charset="-122"/>
                <a:ea typeface="微软雅黑" panose="020B0503020204020204" charset="-122"/>
                <a:sym typeface="+mn-ea"/>
              </a:rPr>
              <a:t>I</a:t>
            </a:r>
            <a:r>
              <a:rPr lang="en-US" altLang="zh-CN" sz="2800" baseline="30000" dirty="0" smtClean="0">
                <a:solidFill>
                  <a:srgbClr val="0836BF"/>
                </a:solidFill>
                <a:latin typeface="微软雅黑" panose="020B0503020204020204" charset="-122"/>
                <a:ea typeface="微软雅黑" panose="020B0503020204020204" charset="-122"/>
                <a:sym typeface="+mn-ea"/>
              </a:rPr>
              <a:t>T</a:t>
            </a:r>
            <a:r>
              <a:rPr lang="en-US" altLang="zh-CN" sz="2800" dirty="0" smtClean="0">
                <a:solidFill>
                  <a:srgbClr val="0836BF"/>
                </a:solidFill>
                <a:latin typeface="微软雅黑" panose="020B0503020204020204" charset="-122"/>
                <a:ea typeface="微软雅黑" panose="020B0503020204020204" charset="-122"/>
                <a:sym typeface="+mn-ea"/>
              </a:rPr>
              <a:t>×C=O</a:t>
            </a:r>
            <a:r>
              <a:rPr lang="en-US" altLang="zh-CN" sz="2800" baseline="30000" dirty="0" smtClean="0">
                <a:solidFill>
                  <a:srgbClr val="0836BF"/>
                </a:solidFill>
                <a:latin typeface="微软雅黑" panose="020B0503020204020204" charset="-122"/>
                <a:ea typeface="微软雅黑" panose="020B0503020204020204" charset="-122"/>
                <a:sym typeface="+mn-ea"/>
              </a:rPr>
              <a:t>T</a:t>
            </a:r>
            <a:endParaRPr lang="zh-CN" altLang="en-US" sz="2800" dirty="0"/>
          </a:p>
        </p:txBody>
      </p:sp>
      <p:sp>
        <p:nvSpPr>
          <p:cNvPr id="5" name="文本框 4"/>
          <p:cNvSpPr txBox="1"/>
          <p:nvPr/>
        </p:nvSpPr>
        <p:spPr>
          <a:xfrm>
            <a:off x="664210" y="3580130"/>
            <a:ext cx="1740535" cy="521970"/>
          </a:xfrm>
          <a:prstGeom prst="rect">
            <a:avLst/>
          </a:prstGeom>
          <a:noFill/>
        </p:spPr>
        <p:txBody>
          <a:bodyPr wrap="none" rtlCol="0" anchor="t">
            <a:spAutoFit/>
          </a:bodyPr>
          <a:lstStyle/>
          <a:p>
            <a:pPr algn="ctr"/>
            <a:r>
              <a:rPr lang="en-US" altLang="zh-CN" sz="2800" dirty="0" smtClean="0">
                <a:solidFill>
                  <a:srgbClr val="0836BF"/>
                </a:solidFill>
                <a:latin typeface="微软雅黑" panose="020B0503020204020204" charset="-122"/>
                <a:ea typeface="微软雅黑" panose="020B0503020204020204" charset="-122"/>
                <a:sym typeface="+mn-ea"/>
              </a:rPr>
              <a:t>O</a:t>
            </a:r>
            <a:r>
              <a:rPr lang="en-US" altLang="zh-CN" sz="2800" baseline="30000" dirty="0" smtClean="0">
                <a:solidFill>
                  <a:srgbClr val="0836BF"/>
                </a:solidFill>
                <a:latin typeface="微软雅黑" panose="020B0503020204020204" charset="-122"/>
                <a:ea typeface="微软雅黑" panose="020B0503020204020204" charset="-122"/>
                <a:sym typeface="+mn-ea"/>
              </a:rPr>
              <a:t>T</a:t>
            </a:r>
            <a:r>
              <a:rPr lang="en-US" altLang="zh-CN" sz="2800" dirty="0" smtClean="0">
                <a:solidFill>
                  <a:srgbClr val="0836BF"/>
                </a:solidFill>
                <a:latin typeface="微软雅黑" panose="020B0503020204020204" charset="-122"/>
                <a:ea typeface="微软雅黑" panose="020B0503020204020204" charset="-122"/>
                <a:sym typeface="+mn-ea"/>
              </a:rPr>
              <a:t>×C</a:t>
            </a:r>
            <a:r>
              <a:rPr lang="en-US" altLang="zh-CN" sz="2800" baseline="30000" dirty="0" smtClean="0">
                <a:solidFill>
                  <a:srgbClr val="0836BF"/>
                </a:solidFill>
                <a:latin typeface="微软雅黑" panose="020B0503020204020204" charset="-122"/>
                <a:ea typeface="微软雅黑" panose="020B0503020204020204" charset="-122"/>
                <a:sym typeface="+mn-ea"/>
              </a:rPr>
              <a:t>T</a:t>
            </a:r>
            <a:r>
              <a:rPr lang="en-US" altLang="zh-CN" sz="2800" dirty="0" smtClean="0">
                <a:solidFill>
                  <a:srgbClr val="0836BF"/>
                </a:solidFill>
                <a:latin typeface="微软雅黑" panose="020B0503020204020204" charset="-122"/>
                <a:ea typeface="微软雅黑" panose="020B0503020204020204" charset="-122"/>
                <a:sym typeface="+mn-ea"/>
              </a:rPr>
              <a:t>=I</a:t>
            </a:r>
            <a:r>
              <a:rPr lang="en-US" altLang="zh-CN" sz="2800" baseline="30000" dirty="0" smtClean="0">
                <a:solidFill>
                  <a:srgbClr val="0836BF"/>
                </a:solidFill>
                <a:latin typeface="微软雅黑" panose="020B0503020204020204" charset="-122"/>
                <a:ea typeface="微软雅黑" panose="020B0503020204020204" charset="-122"/>
                <a:sym typeface="+mn-ea"/>
              </a:rPr>
              <a:t>T</a:t>
            </a:r>
            <a:endParaRPr lang="zh-CN" altLang="en-US" sz="2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3052" y="263807"/>
            <a:ext cx="7857490"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sz="3200" b="1" i="0" u="none" strike="noStrike" kern="1200" cap="none" spc="0" normalizeH="0" baseline="0" noProof="0" dirty="0">
                <a:ln>
                  <a:noFill/>
                </a:ln>
                <a:solidFill>
                  <a:srgbClr val="224D9B"/>
                </a:solidFill>
                <a:effectLst/>
                <a:uLnTx/>
                <a:uFillTx/>
                <a:latin typeface="微软雅黑" panose="020B0503020204020204" charset="-122"/>
                <a:ea typeface="微软雅黑" panose="020B0503020204020204" charset="-122"/>
                <a:cs typeface="+mn-cs"/>
                <a:sym typeface="+mn-ea"/>
              </a:rPr>
              <a:t>转置卷积</a:t>
            </a:r>
          </a:p>
        </p:txBody>
      </p:sp>
      <p:sp>
        <p:nvSpPr>
          <p:cNvPr id="3" name="文本框 2"/>
          <p:cNvSpPr txBox="1"/>
          <p:nvPr/>
        </p:nvSpPr>
        <p:spPr>
          <a:xfrm>
            <a:off x="1149985" y="1202690"/>
            <a:ext cx="7880350"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rPr>
              <a:t>对每一列都可以做这样的变换：</a:t>
            </a:r>
          </a:p>
        </p:txBody>
      </p:sp>
      <p:pic>
        <p:nvPicPr>
          <p:cNvPr id="4" name="图片 3" descr="4fea83821402d0efc0c6d883d30cb79"/>
          <p:cNvPicPr>
            <a:picLocks noChangeAspect="1"/>
          </p:cNvPicPr>
          <p:nvPr/>
        </p:nvPicPr>
        <p:blipFill>
          <a:blip r:embed="rId2" cstate="print"/>
          <a:stretch>
            <a:fillRect/>
          </a:stretch>
        </p:blipFill>
        <p:spPr>
          <a:xfrm>
            <a:off x="3923665" y="1871345"/>
            <a:ext cx="4837430" cy="441896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b0997ba1b67803c0827f4157fbdf044"/>
          <p:cNvPicPr>
            <a:picLocks noChangeAspect="1"/>
          </p:cNvPicPr>
          <p:nvPr/>
        </p:nvPicPr>
        <p:blipFill>
          <a:blip r:embed="rId2" cstate="print"/>
          <a:stretch>
            <a:fillRect/>
          </a:stretch>
        </p:blipFill>
        <p:spPr>
          <a:xfrm>
            <a:off x="6463030" y="1139190"/>
            <a:ext cx="5397500" cy="5088255"/>
          </a:xfrm>
          <a:prstGeom prst="rect">
            <a:avLst/>
          </a:prstGeom>
        </p:spPr>
      </p:pic>
      <p:sp>
        <p:nvSpPr>
          <p:cNvPr id="3" name="文本框 2"/>
          <p:cNvSpPr txBox="1"/>
          <p:nvPr/>
        </p:nvSpPr>
        <p:spPr>
          <a:xfrm>
            <a:off x="643052" y="263807"/>
            <a:ext cx="7857490"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sz="3200" b="1" i="0" u="none" strike="noStrike" kern="1200" cap="none" spc="0" normalizeH="0" baseline="0" noProof="0" dirty="0">
                <a:ln>
                  <a:noFill/>
                </a:ln>
                <a:solidFill>
                  <a:srgbClr val="224D9B"/>
                </a:solidFill>
                <a:effectLst/>
                <a:uLnTx/>
                <a:uFillTx/>
                <a:latin typeface="微软雅黑" panose="020B0503020204020204" charset="-122"/>
                <a:ea typeface="微软雅黑" panose="020B0503020204020204" charset="-122"/>
                <a:cs typeface="+mn-cs"/>
                <a:sym typeface="+mn-ea"/>
              </a:rPr>
              <a:t>转置卷积</a:t>
            </a:r>
          </a:p>
        </p:txBody>
      </p:sp>
      <p:pic>
        <p:nvPicPr>
          <p:cNvPr id="4" name="图片 3" descr="b2df76f7d66662af831c2bde30e90d3"/>
          <p:cNvPicPr>
            <a:picLocks noChangeAspect="1"/>
          </p:cNvPicPr>
          <p:nvPr/>
        </p:nvPicPr>
        <p:blipFill>
          <a:blip r:embed="rId3" cstate="print"/>
          <a:stretch>
            <a:fillRect/>
          </a:stretch>
        </p:blipFill>
        <p:spPr>
          <a:xfrm>
            <a:off x="216535" y="1551940"/>
            <a:ext cx="5777230" cy="883920"/>
          </a:xfrm>
          <a:prstGeom prst="rect">
            <a:avLst/>
          </a:prstGeom>
        </p:spPr>
      </p:pic>
      <p:pic>
        <p:nvPicPr>
          <p:cNvPr id="2050" name="Picture 2" descr="C:\Users\ADMINI~1\AppData\Local\Temp\WeChat Files\ca6647364cb37e1f9f65cf5272e77e0.jpg"/>
          <p:cNvPicPr>
            <a:picLocks noChangeAspect="1" noChangeArrowheads="1"/>
          </p:cNvPicPr>
          <p:nvPr/>
        </p:nvPicPr>
        <p:blipFill>
          <a:blip r:embed="rId4" cstate="print"/>
          <a:srcRect l="41853" t="962" r="43050" b="68856"/>
          <a:stretch>
            <a:fillRect/>
          </a:stretch>
        </p:blipFill>
        <p:spPr bwMode="auto">
          <a:xfrm>
            <a:off x="3340100" y="3679190"/>
            <a:ext cx="937260" cy="817245"/>
          </a:xfrm>
          <a:prstGeom prst="rect">
            <a:avLst/>
          </a:prstGeom>
          <a:noFill/>
        </p:spPr>
      </p:pic>
      <p:pic>
        <p:nvPicPr>
          <p:cNvPr id="5" name="图片 4" descr="b2df76f7d66662af831c2bde30e90d3"/>
          <p:cNvPicPr>
            <a:picLocks noChangeAspect="1"/>
          </p:cNvPicPr>
          <p:nvPr/>
        </p:nvPicPr>
        <p:blipFill>
          <a:blip r:embed="rId3" cstate="print"/>
          <a:srcRect r="82996"/>
          <a:stretch>
            <a:fillRect/>
          </a:stretch>
        </p:blipFill>
        <p:spPr>
          <a:xfrm>
            <a:off x="928370" y="3679190"/>
            <a:ext cx="982345" cy="88392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6"/>
          <p:cNvSpPr txBox="1"/>
          <p:nvPr/>
        </p:nvSpPr>
        <p:spPr>
          <a:xfrm>
            <a:off x="643052" y="263807"/>
            <a:ext cx="78574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smtClean="0">
                <a:solidFill>
                  <a:srgbClr val="224D9B"/>
                </a:solidFill>
                <a:latin typeface="微软雅黑" panose="020B0503020204020204" charset="-122"/>
                <a:ea typeface="微软雅黑" panose="020B0503020204020204" charset="-122"/>
                <a:sym typeface="+mn-ea"/>
              </a:rPr>
              <a:t>转置卷积</a:t>
            </a:r>
            <a:endParaRPr kumimoji="0" lang="zh-CN" altLang="en-US" sz="3200" b="1" i="0" u="none" strike="noStrike" kern="1200" cap="none" spc="0" normalizeH="0" baseline="0" noProof="0" dirty="0">
              <a:ln>
                <a:noFill/>
              </a:ln>
              <a:solidFill>
                <a:srgbClr val="224D9B"/>
              </a:solidFill>
              <a:effectLst/>
              <a:uLnTx/>
              <a:uFillTx/>
              <a:latin typeface="微软雅黑" panose="020B0503020204020204" charset="-122"/>
              <a:ea typeface="微软雅黑" panose="020B0503020204020204" charset="-122"/>
              <a:cs typeface="+mn-cs"/>
              <a:sym typeface="+mn-ea"/>
            </a:endParaRPr>
          </a:p>
        </p:txBody>
      </p:sp>
      <p:sp>
        <p:nvSpPr>
          <p:cNvPr id="3" name="矩形 2"/>
          <p:cNvSpPr/>
          <p:nvPr/>
        </p:nvSpPr>
        <p:spPr>
          <a:xfrm>
            <a:off x="1185332" y="1227668"/>
            <a:ext cx="9042401" cy="1814830"/>
          </a:xfrm>
          <a:prstGeom prst="rect">
            <a:avLst/>
          </a:prstGeom>
        </p:spPr>
        <p:txBody>
          <a:bodyPr wrap="square">
            <a:spAutoFit/>
          </a:bodyPr>
          <a:lstStyle/>
          <a:p>
            <a:pPr indent="711200" fontAlgn="auto">
              <a:extLst>
                <a:ext uri="{35155182-B16C-46BC-9424-99874614C6A1}">
                  <wpsdc:indentchars xmlns:wpsdc="http://www.wps.cn/officeDocument/2017/drawingmlCustomData" xmlns="" val="200" checksum="3773799597"/>
                </a:ext>
              </a:extLst>
            </a:pPr>
            <a:r>
              <a:rPr lang="zh-CN" altLang="en-US" sz="2800" dirty="0" smtClean="0">
                <a:latin typeface="微软雅黑" panose="020B0503020204020204" charset="-122"/>
                <a:ea typeface="微软雅黑" panose="020B0503020204020204" charset="-122"/>
              </a:rPr>
              <a:t>转置卷积转换为直接卷积的步骤：设卷积核大小为</a:t>
            </a:r>
            <a:r>
              <a:rPr lang="en-US" altLang="zh-CN" sz="2800" dirty="0" smtClean="0">
                <a:latin typeface="微软雅黑" panose="020B0503020204020204" charset="-122"/>
                <a:ea typeface="微软雅黑" panose="020B0503020204020204" charset="-122"/>
              </a:rPr>
              <a:t>k*k</a:t>
            </a:r>
            <a:r>
              <a:rPr lang="zh-CN" altLang="en-US" sz="2800" dirty="0" smtClean="0">
                <a:latin typeface="微软雅黑" panose="020B0503020204020204" charset="-122"/>
                <a:ea typeface="微软雅黑" panose="020B0503020204020204" charset="-122"/>
              </a:rPr>
              <a:t>，输入为方形矩阵：</a:t>
            </a:r>
            <a:endParaRPr lang="en-US" altLang="zh-CN" sz="2800" dirty="0" smtClean="0">
              <a:latin typeface="微软雅黑" panose="020B0503020204020204" charset="-122"/>
              <a:ea typeface="微软雅黑" panose="020B0503020204020204" charset="-122"/>
            </a:endParaRPr>
          </a:p>
          <a:p>
            <a:r>
              <a:rPr lang="zh-CN" altLang="en-US" sz="2800" dirty="0" smtClean="0">
                <a:latin typeface="微软雅黑" panose="020B0503020204020204" charset="-122"/>
                <a:ea typeface="微软雅黑" panose="020B0503020204020204" charset="-122"/>
              </a:rPr>
              <a:t>（</a:t>
            </a:r>
            <a:r>
              <a:rPr lang="en-US" altLang="zh-CN" sz="2800" dirty="0" smtClean="0">
                <a:latin typeface="微软雅黑" panose="020B0503020204020204" charset="-122"/>
                <a:ea typeface="微软雅黑" panose="020B0503020204020204" charset="-122"/>
              </a:rPr>
              <a:t>1</a:t>
            </a:r>
            <a:r>
              <a:rPr lang="zh-CN" altLang="en-US" sz="2800" dirty="0" smtClean="0">
                <a:latin typeface="微软雅黑" panose="020B0503020204020204" charset="-122"/>
                <a:ea typeface="微软雅黑" panose="020B0503020204020204" charset="-122"/>
              </a:rPr>
              <a:t>）对输入进行四边补</a:t>
            </a:r>
            <a:r>
              <a:rPr lang="en-US" altLang="zh-CN" sz="2800" dirty="0" smtClean="0">
                <a:latin typeface="微软雅黑" panose="020B0503020204020204" charset="-122"/>
                <a:ea typeface="微软雅黑" panose="020B0503020204020204" charset="-122"/>
              </a:rPr>
              <a:t>0</a:t>
            </a:r>
            <a:r>
              <a:rPr lang="zh-CN" altLang="en-US" sz="2800" dirty="0" smtClean="0">
                <a:latin typeface="微软雅黑" panose="020B0503020204020204" charset="-122"/>
                <a:ea typeface="微软雅黑" panose="020B0503020204020204" charset="-122"/>
              </a:rPr>
              <a:t>，单边补</a:t>
            </a:r>
            <a:r>
              <a:rPr lang="en-US" altLang="zh-CN" sz="2800" dirty="0" smtClean="0">
                <a:latin typeface="微软雅黑" panose="020B0503020204020204" charset="-122"/>
                <a:ea typeface="微软雅黑" panose="020B0503020204020204" charset="-122"/>
              </a:rPr>
              <a:t>0</a:t>
            </a:r>
            <a:r>
              <a:rPr lang="zh-CN" altLang="en-US" sz="2800" dirty="0" smtClean="0">
                <a:latin typeface="微软雅黑" panose="020B0503020204020204" charset="-122"/>
                <a:ea typeface="微软雅黑" panose="020B0503020204020204" charset="-122"/>
              </a:rPr>
              <a:t>的数量为</a:t>
            </a:r>
            <a:r>
              <a:rPr lang="en-US" altLang="zh-CN" sz="2800" dirty="0" smtClean="0">
                <a:latin typeface="微软雅黑" panose="020B0503020204020204" charset="-122"/>
                <a:ea typeface="微软雅黑" panose="020B0503020204020204" charset="-122"/>
              </a:rPr>
              <a:t>k-1</a:t>
            </a:r>
            <a:r>
              <a:rPr lang="zh-CN" altLang="en-US" sz="2800" dirty="0" smtClean="0">
                <a:latin typeface="微软雅黑" panose="020B0503020204020204" charset="-122"/>
                <a:ea typeface="微软雅黑" panose="020B0503020204020204" charset="-122"/>
              </a:rPr>
              <a:t>。</a:t>
            </a:r>
            <a:endParaRPr lang="en-US" altLang="zh-CN" sz="2800" dirty="0" smtClean="0">
              <a:latin typeface="微软雅黑" panose="020B0503020204020204" charset="-122"/>
              <a:ea typeface="微软雅黑" panose="020B0503020204020204" charset="-122"/>
            </a:endParaRPr>
          </a:p>
          <a:p>
            <a:r>
              <a:rPr lang="zh-CN" altLang="en-US" sz="2800" dirty="0" smtClean="0">
                <a:latin typeface="微软雅黑" panose="020B0503020204020204" charset="-122"/>
                <a:ea typeface="微软雅黑" panose="020B0503020204020204" charset="-122"/>
              </a:rPr>
              <a:t>（</a:t>
            </a:r>
            <a:r>
              <a:rPr lang="en-US" altLang="zh-CN" sz="2800" dirty="0" smtClean="0">
                <a:latin typeface="微软雅黑" panose="020B0503020204020204" charset="-122"/>
                <a:ea typeface="微软雅黑" panose="020B0503020204020204" charset="-122"/>
              </a:rPr>
              <a:t>2</a:t>
            </a:r>
            <a:r>
              <a:rPr lang="zh-CN" altLang="en-US" sz="2800" dirty="0" smtClean="0">
                <a:latin typeface="微软雅黑" panose="020B0503020204020204" charset="-122"/>
                <a:ea typeface="微软雅黑" panose="020B0503020204020204" charset="-122"/>
              </a:rPr>
              <a:t>）将卷积核旋转</a:t>
            </a:r>
            <a:r>
              <a:rPr lang="en-US" altLang="zh-CN" sz="2800" dirty="0" smtClean="0">
                <a:latin typeface="微软雅黑" panose="020B0503020204020204" charset="-122"/>
                <a:ea typeface="微软雅黑" panose="020B0503020204020204" charset="-122"/>
              </a:rPr>
              <a:t>180</a:t>
            </a:r>
            <a:r>
              <a:rPr lang="zh-CN" altLang="en-US" sz="2800" dirty="0" smtClean="0">
                <a:latin typeface="微软雅黑" panose="020B0503020204020204" charset="-122"/>
                <a:ea typeface="微软雅黑" panose="020B0503020204020204" charset="-122"/>
              </a:rPr>
              <a:t>度，再新的输入上进行直接卷积。</a:t>
            </a:r>
            <a:endParaRPr lang="zh-CN" altLang="en-US" sz="2800" dirty="0">
              <a:latin typeface="微软雅黑" panose="020B0503020204020204" charset="-122"/>
              <a:ea typeface="微软雅黑" panose="020B0503020204020204" charset="-122"/>
            </a:endParaRPr>
          </a:p>
        </p:txBody>
      </p:sp>
      <p:pic>
        <p:nvPicPr>
          <p:cNvPr id="5122" name="Picture 2" descr="C:\Users\ADMINI~1\AppData\Local\Temp\WeChat Files\e80505639af2deeeee0c8bd8b359d41.jpg"/>
          <p:cNvPicPr>
            <a:picLocks noChangeAspect="1" noChangeArrowheads="1"/>
          </p:cNvPicPr>
          <p:nvPr/>
        </p:nvPicPr>
        <p:blipFill>
          <a:blip r:embed="rId2" cstate="print"/>
          <a:srcRect/>
          <a:stretch>
            <a:fillRect/>
          </a:stretch>
        </p:blipFill>
        <p:spPr bwMode="auto">
          <a:xfrm>
            <a:off x="2362201" y="3614737"/>
            <a:ext cx="6858000" cy="1762125"/>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4"/>
          <p:cNvGrpSpPr/>
          <p:nvPr/>
        </p:nvGrpSpPr>
        <p:grpSpPr>
          <a:xfrm>
            <a:off x="-19050" y="2377646"/>
            <a:ext cx="12215004" cy="4037328"/>
            <a:chOff x="-17252" y="1431581"/>
            <a:chExt cx="12215004" cy="4037328"/>
          </a:xfrm>
        </p:grpSpPr>
        <p:grpSp>
          <p:nvGrpSpPr>
            <p:cNvPr id="3" name="组合 10"/>
            <p:cNvGrpSpPr/>
            <p:nvPr/>
          </p:nvGrpSpPr>
          <p:grpSpPr>
            <a:xfrm>
              <a:off x="-2875" y="1431581"/>
              <a:ext cx="12192000" cy="4037328"/>
              <a:chOff x="0" y="1457461"/>
              <a:chExt cx="12192000" cy="4037328"/>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xmlns="" val="0"/>
                  </a:ext>
                </a:extLst>
              </a:blip>
              <a:srcRect t="14292"/>
              <a:stretch>
                <a:fillRect/>
              </a:stretch>
            </p:blipFill>
            <p:spPr>
              <a:xfrm>
                <a:off x="0" y="1911585"/>
                <a:ext cx="12192000" cy="3299854"/>
              </a:xfrm>
              <a:prstGeom prst="rect">
                <a:avLst/>
              </a:prstGeom>
            </p:spPr>
          </p:pic>
          <p:sp>
            <p:nvSpPr>
              <p:cNvPr id="6" name="矩形 5"/>
              <p:cNvSpPr/>
              <p:nvPr/>
            </p:nvSpPr>
            <p:spPr>
              <a:xfrm>
                <a:off x="0" y="1457461"/>
                <a:ext cx="12192000" cy="1585519"/>
              </a:xfrm>
              <a:custGeom>
                <a:avLst/>
                <a:gdLst>
                  <a:gd name="connsiteX0" fmla="*/ 0 w 12192000"/>
                  <a:gd name="connsiteY0" fmla="*/ 0 h 989901"/>
                  <a:gd name="connsiteX1" fmla="*/ 12192000 w 12192000"/>
                  <a:gd name="connsiteY1" fmla="*/ 0 h 989901"/>
                  <a:gd name="connsiteX2" fmla="*/ 12192000 w 12192000"/>
                  <a:gd name="connsiteY2" fmla="*/ 989901 h 989901"/>
                  <a:gd name="connsiteX3" fmla="*/ 0 w 12192000"/>
                  <a:gd name="connsiteY3" fmla="*/ 989901 h 989901"/>
                  <a:gd name="connsiteX4" fmla="*/ 0 w 12192000"/>
                  <a:gd name="connsiteY4" fmla="*/ 0 h 989901"/>
                  <a:gd name="connsiteX0-1" fmla="*/ 0 w 12192000"/>
                  <a:gd name="connsiteY0-2" fmla="*/ 0 h 989901"/>
                  <a:gd name="connsiteX1-3" fmla="*/ 12192000 w 12192000"/>
                  <a:gd name="connsiteY1-4" fmla="*/ 0 h 989901"/>
                  <a:gd name="connsiteX2-5" fmla="*/ 12192000 w 12192000"/>
                  <a:gd name="connsiteY2-6" fmla="*/ 989901 h 989901"/>
                  <a:gd name="connsiteX3-7" fmla="*/ 5721292 w 12192000"/>
                  <a:gd name="connsiteY3-8" fmla="*/ 989901 h 989901"/>
                  <a:gd name="connsiteX4-9" fmla="*/ 0 w 12192000"/>
                  <a:gd name="connsiteY4-10" fmla="*/ 989901 h 989901"/>
                  <a:gd name="connsiteX5" fmla="*/ 0 w 12192000"/>
                  <a:gd name="connsiteY5" fmla="*/ 0 h 989901"/>
                  <a:gd name="connsiteX0-11" fmla="*/ 0 w 12192000"/>
                  <a:gd name="connsiteY0-12" fmla="*/ 0 h 1063227"/>
                  <a:gd name="connsiteX1-13" fmla="*/ 12192000 w 12192000"/>
                  <a:gd name="connsiteY1-14" fmla="*/ 0 h 1063227"/>
                  <a:gd name="connsiteX2-15" fmla="*/ 12192000 w 12192000"/>
                  <a:gd name="connsiteY2-16" fmla="*/ 989901 h 1063227"/>
                  <a:gd name="connsiteX3-17" fmla="*/ 5721292 w 12192000"/>
                  <a:gd name="connsiteY3-18" fmla="*/ 989901 h 1063227"/>
                  <a:gd name="connsiteX4-19" fmla="*/ 0 w 12192000"/>
                  <a:gd name="connsiteY4-20" fmla="*/ 989901 h 1063227"/>
                  <a:gd name="connsiteX5-21" fmla="*/ 0 w 12192000"/>
                  <a:gd name="connsiteY5-22" fmla="*/ 0 h 1063227"/>
                  <a:gd name="connsiteX0-23" fmla="*/ 0 w 12192000"/>
                  <a:gd name="connsiteY0-24" fmla="*/ 0 h 1585519"/>
                  <a:gd name="connsiteX1-25" fmla="*/ 12192000 w 12192000"/>
                  <a:gd name="connsiteY1-26" fmla="*/ 0 h 1585519"/>
                  <a:gd name="connsiteX2-27" fmla="*/ 12192000 w 12192000"/>
                  <a:gd name="connsiteY2-28" fmla="*/ 989901 h 1585519"/>
                  <a:gd name="connsiteX3-29" fmla="*/ 5746459 w 12192000"/>
                  <a:gd name="connsiteY3-30" fmla="*/ 1585519 h 1585519"/>
                  <a:gd name="connsiteX4-31" fmla="*/ 0 w 12192000"/>
                  <a:gd name="connsiteY4-32" fmla="*/ 989901 h 1585519"/>
                  <a:gd name="connsiteX5-33" fmla="*/ 0 w 12192000"/>
                  <a:gd name="connsiteY5-34" fmla="*/ 0 h 1585519"/>
                  <a:gd name="connsiteX0-35" fmla="*/ 0 w 12192000"/>
                  <a:gd name="connsiteY0-36" fmla="*/ 0 h 1585519"/>
                  <a:gd name="connsiteX1-37" fmla="*/ 12192000 w 12192000"/>
                  <a:gd name="connsiteY1-38" fmla="*/ 0 h 1585519"/>
                  <a:gd name="connsiteX2-39" fmla="*/ 12192000 w 12192000"/>
                  <a:gd name="connsiteY2-40" fmla="*/ 989901 h 1585519"/>
                  <a:gd name="connsiteX3-41" fmla="*/ 5972961 w 12192000"/>
                  <a:gd name="connsiteY3-42" fmla="*/ 1585519 h 1585519"/>
                  <a:gd name="connsiteX4-43" fmla="*/ 0 w 12192000"/>
                  <a:gd name="connsiteY4-44" fmla="*/ 989901 h 1585519"/>
                  <a:gd name="connsiteX5-45" fmla="*/ 0 w 12192000"/>
                  <a:gd name="connsiteY5-46" fmla="*/ 0 h 1585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2192000" h="1585519">
                    <a:moveTo>
                      <a:pt x="0" y="0"/>
                    </a:moveTo>
                    <a:lnTo>
                      <a:pt x="12192000" y="0"/>
                    </a:lnTo>
                    <a:lnTo>
                      <a:pt x="12192000" y="989901"/>
                    </a:lnTo>
                    <a:cubicBezTo>
                      <a:pt x="11113549" y="1154885"/>
                      <a:pt x="8004961" y="1585519"/>
                      <a:pt x="5972961" y="1585519"/>
                    </a:cubicBezTo>
                    <a:cubicBezTo>
                      <a:pt x="3940961" y="1585519"/>
                      <a:pt x="953549" y="1154884"/>
                      <a:pt x="0" y="989901"/>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5"/>
              <p:cNvSpPr/>
              <p:nvPr/>
            </p:nvSpPr>
            <p:spPr>
              <a:xfrm flipV="1">
                <a:off x="0" y="4620015"/>
                <a:ext cx="12192000" cy="874774"/>
              </a:xfrm>
              <a:custGeom>
                <a:avLst/>
                <a:gdLst>
                  <a:gd name="connsiteX0" fmla="*/ 0 w 12192000"/>
                  <a:gd name="connsiteY0" fmla="*/ 0 h 989901"/>
                  <a:gd name="connsiteX1" fmla="*/ 12192000 w 12192000"/>
                  <a:gd name="connsiteY1" fmla="*/ 0 h 989901"/>
                  <a:gd name="connsiteX2" fmla="*/ 12192000 w 12192000"/>
                  <a:gd name="connsiteY2" fmla="*/ 989901 h 989901"/>
                  <a:gd name="connsiteX3" fmla="*/ 0 w 12192000"/>
                  <a:gd name="connsiteY3" fmla="*/ 989901 h 989901"/>
                  <a:gd name="connsiteX4" fmla="*/ 0 w 12192000"/>
                  <a:gd name="connsiteY4" fmla="*/ 0 h 989901"/>
                  <a:gd name="connsiteX0-1" fmla="*/ 0 w 12192000"/>
                  <a:gd name="connsiteY0-2" fmla="*/ 0 h 989901"/>
                  <a:gd name="connsiteX1-3" fmla="*/ 12192000 w 12192000"/>
                  <a:gd name="connsiteY1-4" fmla="*/ 0 h 989901"/>
                  <a:gd name="connsiteX2-5" fmla="*/ 12192000 w 12192000"/>
                  <a:gd name="connsiteY2-6" fmla="*/ 989901 h 989901"/>
                  <a:gd name="connsiteX3-7" fmla="*/ 5721292 w 12192000"/>
                  <a:gd name="connsiteY3-8" fmla="*/ 989901 h 989901"/>
                  <a:gd name="connsiteX4-9" fmla="*/ 0 w 12192000"/>
                  <a:gd name="connsiteY4-10" fmla="*/ 989901 h 989901"/>
                  <a:gd name="connsiteX5" fmla="*/ 0 w 12192000"/>
                  <a:gd name="connsiteY5" fmla="*/ 0 h 989901"/>
                  <a:gd name="connsiteX0-11" fmla="*/ 0 w 12192000"/>
                  <a:gd name="connsiteY0-12" fmla="*/ 0 h 1063227"/>
                  <a:gd name="connsiteX1-13" fmla="*/ 12192000 w 12192000"/>
                  <a:gd name="connsiteY1-14" fmla="*/ 0 h 1063227"/>
                  <a:gd name="connsiteX2-15" fmla="*/ 12192000 w 12192000"/>
                  <a:gd name="connsiteY2-16" fmla="*/ 989901 h 1063227"/>
                  <a:gd name="connsiteX3-17" fmla="*/ 5721292 w 12192000"/>
                  <a:gd name="connsiteY3-18" fmla="*/ 989901 h 1063227"/>
                  <a:gd name="connsiteX4-19" fmla="*/ 0 w 12192000"/>
                  <a:gd name="connsiteY4-20" fmla="*/ 989901 h 1063227"/>
                  <a:gd name="connsiteX5-21" fmla="*/ 0 w 12192000"/>
                  <a:gd name="connsiteY5-22" fmla="*/ 0 h 1063227"/>
                  <a:gd name="connsiteX0-23" fmla="*/ 0 w 12192000"/>
                  <a:gd name="connsiteY0-24" fmla="*/ 0 h 1585519"/>
                  <a:gd name="connsiteX1-25" fmla="*/ 12192000 w 12192000"/>
                  <a:gd name="connsiteY1-26" fmla="*/ 0 h 1585519"/>
                  <a:gd name="connsiteX2-27" fmla="*/ 12192000 w 12192000"/>
                  <a:gd name="connsiteY2-28" fmla="*/ 989901 h 1585519"/>
                  <a:gd name="connsiteX3-29" fmla="*/ 5746459 w 12192000"/>
                  <a:gd name="connsiteY3-30" fmla="*/ 1585519 h 1585519"/>
                  <a:gd name="connsiteX4-31" fmla="*/ 0 w 12192000"/>
                  <a:gd name="connsiteY4-32" fmla="*/ 989901 h 1585519"/>
                  <a:gd name="connsiteX5-33" fmla="*/ 0 w 12192000"/>
                  <a:gd name="connsiteY5-34" fmla="*/ 0 h 1585519"/>
                  <a:gd name="connsiteX0-35" fmla="*/ 0 w 12192000"/>
                  <a:gd name="connsiteY0-36" fmla="*/ 0 h 1585519"/>
                  <a:gd name="connsiteX1-37" fmla="*/ 12192000 w 12192000"/>
                  <a:gd name="connsiteY1-38" fmla="*/ 0 h 1585519"/>
                  <a:gd name="connsiteX2-39" fmla="*/ 12192000 w 12192000"/>
                  <a:gd name="connsiteY2-40" fmla="*/ 989901 h 1585519"/>
                  <a:gd name="connsiteX3-41" fmla="*/ 5972961 w 12192000"/>
                  <a:gd name="connsiteY3-42" fmla="*/ 1585519 h 1585519"/>
                  <a:gd name="connsiteX4-43" fmla="*/ 0 w 12192000"/>
                  <a:gd name="connsiteY4-44" fmla="*/ 989901 h 1585519"/>
                  <a:gd name="connsiteX5-45" fmla="*/ 0 w 12192000"/>
                  <a:gd name="connsiteY5-46" fmla="*/ 0 h 1585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2192000" h="1585519">
                    <a:moveTo>
                      <a:pt x="0" y="0"/>
                    </a:moveTo>
                    <a:lnTo>
                      <a:pt x="12192000" y="0"/>
                    </a:lnTo>
                    <a:lnTo>
                      <a:pt x="12192000" y="989901"/>
                    </a:lnTo>
                    <a:cubicBezTo>
                      <a:pt x="11113549" y="1154885"/>
                      <a:pt x="8004961" y="1585519"/>
                      <a:pt x="5972961" y="1585519"/>
                    </a:cubicBezTo>
                    <a:cubicBezTo>
                      <a:pt x="3940961" y="1585519"/>
                      <a:pt x="953549" y="1154884"/>
                      <a:pt x="0" y="989901"/>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任意多边形: 形状 9"/>
            <p:cNvSpPr/>
            <p:nvPr/>
          </p:nvSpPr>
          <p:spPr>
            <a:xfrm>
              <a:off x="-4073" y="2382811"/>
              <a:ext cx="12193198" cy="617920"/>
            </a:xfrm>
            <a:custGeom>
              <a:avLst/>
              <a:gdLst>
                <a:gd name="connsiteX0" fmla="*/ 0 w 12206377"/>
                <a:gd name="connsiteY0" fmla="*/ 0 h 603877"/>
                <a:gd name="connsiteX1" fmla="*/ 5503653 w 12206377"/>
                <a:gd name="connsiteY1" fmla="*/ 603849 h 603877"/>
                <a:gd name="connsiteX2" fmla="*/ 12206377 w 12206377"/>
                <a:gd name="connsiteY2" fmla="*/ 25880 h 603877"/>
                <a:gd name="connsiteX0-1" fmla="*/ 0 w 12206377"/>
                <a:gd name="connsiteY0-2" fmla="*/ 0 h 603877"/>
                <a:gd name="connsiteX1-3" fmla="*/ 5796951 w 12206377"/>
                <a:gd name="connsiteY1-4" fmla="*/ 603849 h 603877"/>
                <a:gd name="connsiteX2-5" fmla="*/ 12206377 w 12206377"/>
                <a:gd name="connsiteY2-6" fmla="*/ 25880 h 603877"/>
                <a:gd name="connsiteX0-7" fmla="*/ 0 w 12206377"/>
                <a:gd name="connsiteY0-8" fmla="*/ 0 h 609259"/>
                <a:gd name="connsiteX1-9" fmla="*/ 5796951 w 12206377"/>
                <a:gd name="connsiteY1-10" fmla="*/ 603849 h 609259"/>
                <a:gd name="connsiteX2-11" fmla="*/ 12206377 w 12206377"/>
                <a:gd name="connsiteY2-12" fmla="*/ 25880 h 609259"/>
                <a:gd name="connsiteX0-13" fmla="*/ 0 w 12206377"/>
                <a:gd name="connsiteY0-14" fmla="*/ 0 h 625650"/>
                <a:gd name="connsiteX1-15" fmla="*/ 6003985 w 12206377"/>
                <a:gd name="connsiteY1-16" fmla="*/ 620451 h 625650"/>
                <a:gd name="connsiteX2-17" fmla="*/ 12206377 w 12206377"/>
                <a:gd name="connsiteY2-18" fmla="*/ 25880 h 625650"/>
                <a:gd name="connsiteX0-19" fmla="*/ 0 w 12206377"/>
                <a:gd name="connsiteY0-20" fmla="*/ 0 h 622129"/>
                <a:gd name="connsiteX1-21" fmla="*/ 6003985 w 12206377"/>
                <a:gd name="connsiteY1-22" fmla="*/ 620451 h 622129"/>
                <a:gd name="connsiteX2-23" fmla="*/ 12206377 w 12206377"/>
                <a:gd name="connsiteY2-24" fmla="*/ 25880 h 622129"/>
                <a:gd name="connsiteX0-25" fmla="*/ 0 w 12180498"/>
                <a:gd name="connsiteY0-26" fmla="*/ 15622 h 594589"/>
                <a:gd name="connsiteX1-27" fmla="*/ 5978106 w 12180498"/>
                <a:gd name="connsiteY1-28" fmla="*/ 594571 h 594589"/>
                <a:gd name="connsiteX2-29" fmla="*/ 12180498 w 12180498"/>
                <a:gd name="connsiteY2-30" fmla="*/ 0 h 594589"/>
                <a:gd name="connsiteX0-31" fmla="*/ 0 w 12180498"/>
                <a:gd name="connsiteY0-32" fmla="*/ 15622 h 594588"/>
                <a:gd name="connsiteX1-33" fmla="*/ 5978106 w 12180498"/>
                <a:gd name="connsiteY1-34" fmla="*/ 594571 h 594588"/>
                <a:gd name="connsiteX2-35" fmla="*/ 12180498 w 12180498"/>
                <a:gd name="connsiteY2-36" fmla="*/ 0 h 594588"/>
                <a:gd name="connsiteX0-37" fmla="*/ 0 w 12180498"/>
                <a:gd name="connsiteY0-38" fmla="*/ 15622 h 594588"/>
                <a:gd name="connsiteX1-39" fmla="*/ 5978106 w 12180498"/>
                <a:gd name="connsiteY1-40" fmla="*/ 594571 h 594588"/>
                <a:gd name="connsiteX2-41" fmla="*/ 12180498 w 12180498"/>
                <a:gd name="connsiteY2-42" fmla="*/ 0 h 594588"/>
                <a:gd name="connsiteX0-43" fmla="*/ 0 w 12193198"/>
                <a:gd name="connsiteY0-44" fmla="*/ 3401 h 594571"/>
                <a:gd name="connsiteX1-45" fmla="*/ 5990806 w 12193198"/>
                <a:gd name="connsiteY1-46" fmla="*/ 594571 h 594571"/>
                <a:gd name="connsiteX2-47" fmla="*/ 12193198 w 12193198"/>
                <a:gd name="connsiteY2-48" fmla="*/ 0 h 594571"/>
              </a:gdLst>
              <a:ahLst/>
              <a:cxnLst>
                <a:cxn ang="0">
                  <a:pos x="connsiteX0-1" y="connsiteY0-2"/>
                </a:cxn>
                <a:cxn ang="0">
                  <a:pos x="connsiteX1-3" y="connsiteY1-4"/>
                </a:cxn>
                <a:cxn ang="0">
                  <a:pos x="connsiteX2-5" y="connsiteY2-6"/>
                </a:cxn>
              </a:cxnLst>
              <a:rect l="l" t="t" r="r" b="b"/>
              <a:pathLst>
                <a:path w="12193198" h="594571">
                  <a:moveTo>
                    <a:pt x="0" y="3401"/>
                  </a:moveTo>
                  <a:cubicBezTo>
                    <a:pt x="1734628" y="303169"/>
                    <a:pt x="3958606" y="595138"/>
                    <a:pt x="5990806" y="594571"/>
                  </a:cubicBezTo>
                  <a:cubicBezTo>
                    <a:pt x="8023006" y="594004"/>
                    <a:pt x="11135025" y="165608"/>
                    <a:pt x="12193198" y="0"/>
                  </a:cubicBezTo>
                </a:path>
              </a:pathLst>
            </a:custGeom>
            <a:noFill/>
            <a:ln w="76200">
              <a:solidFill>
                <a:srgbClr val="0836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74B2EA"/>
                  </a:solidFill>
                </a:ln>
              </a:endParaRPr>
            </a:p>
          </p:txBody>
        </p:sp>
        <p:sp>
          <p:nvSpPr>
            <p:cNvPr id="12" name="任意多边形: 形状 11"/>
            <p:cNvSpPr/>
            <p:nvPr/>
          </p:nvSpPr>
          <p:spPr>
            <a:xfrm flipV="1">
              <a:off x="-17252" y="4611626"/>
              <a:ext cx="12215004" cy="342899"/>
            </a:xfrm>
            <a:custGeom>
              <a:avLst/>
              <a:gdLst>
                <a:gd name="connsiteX0" fmla="*/ 0 w 12206377"/>
                <a:gd name="connsiteY0" fmla="*/ 0 h 603877"/>
                <a:gd name="connsiteX1" fmla="*/ 5503653 w 12206377"/>
                <a:gd name="connsiteY1" fmla="*/ 603849 h 603877"/>
                <a:gd name="connsiteX2" fmla="*/ 12206377 w 12206377"/>
                <a:gd name="connsiteY2" fmla="*/ 25880 h 603877"/>
                <a:gd name="connsiteX0-1" fmla="*/ 0 w 12206377"/>
                <a:gd name="connsiteY0-2" fmla="*/ 0 h 603877"/>
                <a:gd name="connsiteX1-3" fmla="*/ 5796951 w 12206377"/>
                <a:gd name="connsiteY1-4" fmla="*/ 603849 h 603877"/>
                <a:gd name="connsiteX2-5" fmla="*/ 12206377 w 12206377"/>
                <a:gd name="connsiteY2-6" fmla="*/ 25880 h 603877"/>
                <a:gd name="connsiteX0-7" fmla="*/ 0 w 12206377"/>
                <a:gd name="connsiteY0-8" fmla="*/ 0 h 609259"/>
                <a:gd name="connsiteX1-9" fmla="*/ 5796951 w 12206377"/>
                <a:gd name="connsiteY1-10" fmla="*/ 603849 h 609259"/>
                <a:gd name="connsiteX2-11" fmla="*/ 12206377 w 12206377"/>
                <a:gd name="connsiteY2-12" fmla="*/ 25880 h 609259"/>
                <a:gd name="connsiteX0-13" fmla="*/ 0 w 12206377"/>
                <a:gd name="connsiteY0-14" fmla="*/ 0 h 625650"/>
                <a:gd name="connsiteX1-15" fmla="*/ 6003985 w 12206377"/>
                <a:gd name="connsiteY1-16" fmla="*/ 620451 h 625650"/>
                <a:gd name="connsiteX2-17" fmla="*/ 12206377 w 12206377"/>
                <a:gd name="connsiteY2-18" fmla="*/ 25880 h 625650"/>
                <a:gd name="connsiteX0-19" fmla="*/ 0 w 12206377"/>
                <a:gd name="connsiteY0-20" fmla="*/ 0 h 622129"/>
                <a:gd name="connsiteX1-21" fmla="*/ 6003985 w 12206377"/>
                <a:gd name="connsiteY1-22" fmla="*/ 620451 h 622129"/>
                <a:gd name="connsiteX2-23" fmla="*/ 12206377 w 12206377"/>
                <a:gd name="connsiteY2-24" fmla="*/ 25880 h 622129"/>
                <a:gd name="connsiteX0-25" fmla="*/ 0 w 12240882"/>
                <a:gd name="connsiteY0-26" fmla="*/ 281237 h 608772"/>
                <a:gd name="connsiteX1-27" fmla="*/ 6038490 w 12240882"/>
                <a:gd name="connsiteY1-28" fmla="*/ 594571 h 608772"/>
                <a:gd name="connsiteX2-29" fmla="*/ 12240882 w 12240882"/>
                <a:gd name="connsiteY2-30" fmla="*/ 0 h 608772"/>
                <a:gd name="connsiteX0-31" fmla="*/ 0 w 12240882"/>
                <a:gd name="connsiteY0-32" fmla="*/ 281237 h 602214"/>
                <a:gd name="connsiteX1-33" fmla="*/ 6038490 w 12240882"/>
                <a:gd name="connsiteY1-34" fmla="*/ 594571 h 602214"/>
                <a:gd name="connsiteX2-35" fmla="*/ 12240882 w 12240882"/>
                <a:gd name="connsiteY2-36" fmla="*/ 0 h 602214"/>
                <a:gd name="connsiteX0-37" fmla="*/ 0 w 12275388"/>
                <a:gd name="connsiteY0-38" fmla="*/ 0 h 313334"/>
                <a:gd name="connsiteX1-39" fmla="*/ 6038490 w 12275388"/>
                <a:gd name="connsiteY1-40" fmla="*/ 313334 h 313334"/>
                <a:gd name="connsiteX2-41" fmla="*/ 12275388 w 12275388"/>
                <a:gd name="connsiteY2-42" fmla="*/ 978 h 313334"/>
                <a:gd name="connsiteX0-43" fmla="*/ 0 w 12197751"/>
                <a:gd name="connsiteY0-44" fmla="*/ 32225 h 345713"/>
                <a:gd name="connsiteX1-45" fmla="*/ 6038490 w 12197751"/>
                <a:gd name="connsiteY1-46" fmla="*/ 345559 h 345713"/>
                <a:gd name="connsiteX2-47" fmla="*/ 12197751 w 12197751"/>
                <a:gd name="connsiteY2-48" fmla="*/ 0 h 345713"/>
                <a:gd name="connsiteX0-49" fmla="*/ 0 w 12249510"/>
                <a:gd name="connsiteY0-50" fmla="*/ 7324 h 320666"/>
                <a:gd name="connsiteX1-51" fmla="*/ 6038490 w 12249510"/>
                <a:gd name="connsiteY1-52" fmla="*/ 320658 h 320666"/>
                <a:gd name="connsiteX2-53" fmla="*/ 12249510 w 12249510"/>
                <a:gd name="connsiteY2-54" fmla="*/ 0 h 320666"/>
                <a:gd name="connsiteX0-55" fmla="*/ 0 w 12215004"/>
                <a:gd name="connsiteY0-56" fmla="*/ 0 h 329942"/>
                <a:gd name="connsiteX1-57" fmla="*/ 6003984 w 12215004"/>
                <a:gd name="connsiteY1-58" fmla="*/ 329935 h 329942"/>
                <a:gd name="connsiteX2-59" fmla="*/ 12215004 w 12215004"/>
                <a:gd name="connsiteY2-60" fmla="*/ 9277 h 329942"/>
              </a:gdLst>
              <a:ahLst/>
              <a:cxnLst>
                <a:cxn ang="0">
                  <a:pos x="connsiteX0-1" y="connsiteY0-2"/>
                </a:cxn>
                <a:cxn ang="0">
                  <a:pos x="connsiteX1-3" y="connsiteY1-4"/>
                </a:cxn>
                <a:cxn ang="0">
                  <a:pos x="connsiteX2-5" y="connsiteY2-6"/>
                </a:cxn>
              </a:cxnLst>
              <a:rect l="l" t="t" r="r" b="b"/>
              <a:pathLst>
                <a:path w="12215004" h="329942">
                  <a:moveTo>
                    <a:pt x="0" y="0"/>
                  </a:moveTo>
                  <a:cubicBezTo>
                    <a:pt x="1829518" y="183562"/>
                    <a:pt x="3968150" y="328389"/>
                    <a:pt x="6003984" y="329935"/>
                  </a:cubicBezTo>
                  <a:cubicBezTo>
                    <a:pt x="8039818" y="331481"/>
                    <a:pt x="11122325" y="108481"/>
                    <a:pt x="12215004" y="9277"/>
                  </a:cubicBezTo>
                </a:path>
              </a:pathLst>
            </a:custGeom>
            <a:noFill/>
            <a:ln w="57150">
              <a:solidFill>
                <a:srgbClr val="0836B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74B2EA"/>
                  </a:solidFill>
                </a:ln>
                <a:solidFill>
                  <a:schemeClr val="tx1">
                    <a:lumMod val="65000"/>
                    <a:lumOff val="35000"/>
                  </a:schemeClr>
                </a:solidFill>
              </a:endParaRPr>
            </a:p>
          </p:txBody>
        </p:sp>
      </p:grpSp>
      <p:pic>
        <p:nvPicPr>
          <p:cNvPr id="14" name="图片 1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482432" y="314852"/>
            <a:ext cx="1311173" cy="1311173"/>
          </a:xfrm>
          <a:prstGeom prst="rect">
            <a:avLst/>
          </a:prstGeom>
        </p:spPr>
      </p:pic>
      <p:sp>
        <p:nvSpPr>
          <p:cNvPr id="16" name="文本框 15"/>
          <p:cNvSpPr txBox="1"/>
          <p:nvPr/>
        </p:nvSpPr>
        <p:spPr>
          <a:xfrm>
            <a:off x="279400" y="1809565"/>
            <a:ext cx="11675533"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5400" b="1" dirty="0" smtClean="0">
                <a:solidFill>
                  <a:srgbClr val="0836BF"/>
                </a:solidFill>
                <a:effectLst>
                  <a:outerShdw blurRad="38100" dist="38100" dir="2700000" algn="tl">
                    <a:srgbClr val="000000">
                      <a:alpha val="43137"/>
                    </a:srgbClr>
                  </a:outerShdw>
                </a:effectLst>
                <a:latin typeface="Times New Roman" panose="02020603050405020304" charset="0"/>
                <a:ea typeface="微软雅黑" panose="020B0503020204020204" charset="-122"/>
                <a:cs typeface="Times New Roman" panose="02020603050405020304" charset="0"/>
              </a:rPr>
              <a:t>空洞卷积</a:t>
            </a:r>
            <a:r>
              <a:rPr lang="en-US" altLang="zh-CN" sz="5400" b="1" dirty="0" smtClean="0">
                <a:solidFill>
                  <a:srgbClr val="0836BF"/>
                </a:solidFill>
                <a:effectLst>
                  <a:outerShdw blurRad="38100" dist="38100" dir="2700000" algn="tl">
                    <a:srgbClr val="000000">
                      <a:alpha val="43137"/>
                    </a:srgbClr>
                  </a:outerShdw>
                </a:effectLst>
                <a:latin typeface="Times New Roman" panose="02020603050405020304" charset="0"/>
                <a:ea typeface="微软雅黑" panose="020B0503020204020204" charset="-122"/>
                <a:cs typeface="Times New Roman" panose="02020603050405020304" charset="0"/>
              </a:rPr>
              <a:t> (Dilated Convolution)</a:t>
            </a:r>
            <a:endParaRPr lang="zh-CN" altLang="zh-CN" sz="5400" b="1" dirty="0">
              <a:solidFill>
                <a:srgbClr val="0836BF"/>
              </a:solidFill>
              <a:effectLst>
                <a:outerShdw blurRad="38100" dist="38100" dir="2700000" algn="tl">
                  <a:srgbClr val="000000">
                    <a:alpha val="43137"/>
                  </a:srgbClr>
                </a:outerShdw>
              </a:effectLst>
              <a:latin typeface="Times New Roman" panose="02020603050405020304" charset="0"/>
              <a:ea typeface="微软雅黑" panose="020B0503020204020204" charset="-122"/>
              <a:cs typeface="Times New Roman" panose="02020603050405020304" charset="0"/>
            </a:endParaRPr>
          </a:p>
        </p:txBody>
      </p:sp>
      <p:grpSp>
        <p:nvGrpSpPr>
          <p:cNvPr id="4" name="组合 22"/>
          <p:cNvGrpSpPr/>
          <p:nvPr/>
        </p:nvGrpSpPr>
        <p:grpSpPr>
          <a:xfrm>
            <a:off x="281263" y="224484"/>
            <a:ext cx="2810984" cy="455010"/>
            <a:chOff x="517775" y="278808"/>
            <a:chExt cx="3397000" cy="549868"/>
          </a:xfrm>
        </p:grpSpPr>
        <p:pic>
          <p:nvPicPr>
            <p:cNvPr id="24" name="图片 23"/>
            <p:cNvPicPr>
              <a:picLocks noChangeAspect="1"/>
            </p:cNvPicPr>
            <p:nvPr/>
          </p:nvPicPr>
          <p:blipFill rotWithShape="1">
            <a:blip r:embed="rId4" cstate="print">
              <a:lum bright="70000" contrast="-70000"/>
              <a:extLst>
                <a:ext uri="{28A0092B-C50C-407E-A947-70E740481C1C}">
                  <a14:useLocalDpi xmlns:a14="http://schemas.microsoft.com/office/drawing/2010/main" xmlns="" val="0"/>
                </a:ext>
              </a:extLst>
            </a:blip>
            <a:srcRect b="49919"/>
            <a:stretch>
              <a:fillRect/>
            </a:stretch>
          </p:blipFill>
          <p:spPr>
            <a:xfrm>
              <a:off x="517775" y="278808"/>
              <a:ext cx="1615825" cy="549868"/>
            </a:xfrm>
            <a:prstGeom prst="rect">
              <a:avLst/>
            </a:prstGeom>
          </p:spPr>
        </p:pic>
        <p:pic>
          <p:nvPicPr>
            <p:cNvPr id="25" name="图片 24"/>
            <p:cNvPicPr>
              <a:picLocks noChangeAspect="1"/>
            </p:cNvPicPr>
            <p:nvPr/>
          </p:nvPicPr>
          <p:blipFill rotWithShape="1">
            <a:blip r:embed="rId5" cstate="print">
              <a:lum bright="70000" contrast="-70000"/>
              <a:extLst>
                <a:ext uri="{28A0092B-C50C-407E-A947-70E740481C1C}">
                  <a14:useLocalDpi xmlns:a14="http://schemas.microsoft.com/office/drawing/2010/main" xmlns="" val="0"/>
                </a:ext>
              </a:extLst>
            </a:blip>
            <a:srcRect t="50081"/>
            <a:stretch>
              <a:fillRect/>
            </a:stretch>
          </p:blipFill>
          <p:spPr>
            <a:xfrm>
              <a:off x="2298950" y="278808"/>
              <a:ext cx="1615825" cy="548092"/>
            </a:xfrm>
            <a:prstGeom prst="rect">
              <a:avLst/>
            </a:prstGeom>
          </p:spPr>
        </p:pic>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643052" y="263807"/>
            <a:ext cx="7857490"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dirty="0" smtClean="0">
                <a:solidFill>
                  <a:srgbClr val="224D9B"/>
                </a:solidFill>
                <a:latin typeface="微软雅黑" panose="020B0503020204020204" charset="-122"/>
                <a:ea typeface="微软雅黑" panose="020B0503020204020204" charset="-122"/>
                <a:sym typeface="+mn-ea"/>
              </a:rPr>
              <a:t>空洞卷积</a:t>
            </a:r>
            <a:endParaRPr kumimoji="0" lang="zh-CN" sz="3200" b="1" i="0" u="none" strike="noStrike" kern="1200" cap="none" spc="0" normalizeH="0" baseline="0" noProof="0" dirty="0">
              <a:ln>
                <a:noFill/>
              </a:ln>
              <a:solidFill>
                <a:srgbClr val="224D9B"/>
              </a:solidFill>
              <a:effectLst/>
              <a:uLnTx/>
              <a:uFillTx/>
              <a:latin typeface="微软雅黑" panose="020B0503020204020204" charset="-122"/>
              <a:ea typeface="微软雅黑" panose="020B0503020204020204" charset="-122"/>
              <a:cs typeface="+mn-cs"/>
              <a:sym typeface="+mn-ea"/>
            </a:endParaRPr>
          </a:p>
        </p:txBody>
      </p:sp>
      <p:sp>
        <p:nvSpPr>
          <p:cNvPr id="3" name="矩形 2"/>
          <p:cNvSpPr/>
          <p:nvPr/>
        </p:nvSpPr>
        <p:spPr>
          <a:xfrm>
            <a:off x="1540934" y="2354700"/>
            <a:ext cx="8644465" cy="1384995"/>
          </a:xfrm>
          <a:prstGeom prst="rect">
            <a:avLst/>
          </a:prstGeom>
        </p:spPr>
        <p:txBody>
          <a:bodyPr wrap="square">
            <a:spAutoFit/>
          </a:bodyPr>
          <a:lstStyle/>
          <a:p>
            <a:pPr indent="711200" fontAlgn="auto">
              <a:extLst>
                <a:ext uri="{35155182-B16C-46BC-9424-99874614C6A1}">
                  <wpsdc:indentchars xmlns:wpsdc="http://www.wps.cn/officeDocument/2017/drawingmlCustomData" xmlns="" val="200" checksum="3773799597"/>
                </a:ext>
              </a:extLst>
            </a:pPr>
            <a:r>
              <a:rPr lang="zh-CN" altLang="en-US" sz="2800" dirty="0" smtClean="0">
                <a:latin typeface="微软雅黑" panose="020B0503020204020204" charset="-122"/>
                <a:ea typeface="微软雅黑" panose="020B0503020204020204" charset="-122"/>
              </a:rPr>
              <a:t>空洞卷积（</a:t>
            </a:r>
            <a:r>
              <a:rPr lang="en-US" altLang="zh-CN" sz="2800" dirty="0" smtClean="0">
                <a:latin typeface="微软雅黑" panose="020B0503020204020204" charset="-122"/>
                <a:ea typeface="微软雅黑" panose="020B0503020204020204" charset="-122"/>
              </a:rPr>
              <a:t>Dilated Convolution</a:t>
            </a:r>
            <a:r>
              <a:rPr lang="zh-CN" altLang="en-US" sz="2800" dirty="0" smtClean="0">
                <a:latin typeface="微软雅黑" panose="020B0503020204020204" charset="-122"/>
                <a:ea typeface="微软雅黑" panose="020B0503020204020204" charset="-122"/>
              </a:rPr>
              <a:t>）也称扩张卷积或者膨胀卷积，简单来说就是在卷积核元素之间加入一些空格</a:t>
            </a:r>
            <a:r>
              <a:rPr lang="en-US" altLang="zh-CN" sz="2800" dirty="0" smtClean="0">
                <a:latin typeface="微软雅黑" panose="020B0503020204020204" charset="-122"/>
                <a:ea typeface="微软雅黑" panose="020B0503020204020204" charset="-122"/>
              </a:rPr>
              <a:t>(</a:t>
            </a:r>
            <a:r>
              <a:rPr lang="zh-CN" altLang="en-US" sz="2800" dirty="0" smtClean="0">
                <a:latin typeface="微软雅黑" panose="020B0503020204020204" charset="-122"/>
                <a:ea typeface="微软雅黑" panose="020B0503020204020204" charset="-122"/>
              </a:rPr>
              <a:t>零</a:t>
            </a:r>
            <a:r>
              <a:rPr lang="en-US" altLang="zh-CN" sz="2800" dirty="0" smtClean="0">
                <a:latin typeface="微软雅黑" panose="020B0503020204020204" charset="-122"/>
                <a:ea typeface="微软雅黑" panose="020B0503020204020204" charset="-122"/>
              </a:rPr>
              <a:t>)</a:t>
            </a:r>
            <a:r>
              <a:rPr lang="zh-CN" altLang="en-US" sz="2800" dirty="0" smtClean="0">
                <a:latin typeface="微软雅黑" panose="020B0503020204020204" charset="-122"/>
                <a:ea typeface="微软雅黑" panose="020B0503020204020204" charset="-122"/>
              </a:rPr>
              <a:t>来扩大卷积核的过程。</a:t>
            </a:r>
            <a:endParaRPr lang="zh-CN" altLang="en-US" sz="2800" dirty="0">
              <a:latin typeface="微软雅黑" panose="020B0503020204020204" charset="-122"/>
              <a:ea typeface="微软雅黑" panose="020B050302020402020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19540" y="1203868"/>
            <a:ext cx="5929828" cy="523220"/>
          </a:xfrm>
          <a:prstGeom prst="rect">
            <a:avLst/>
          </a:prstGeom>
        </p:spPr>
        <p:txBody>
          <a:bodyPr wrap="none">
            <a:spAutoFit/>
          </a:bodyPr>
          <a:lstStyle/>
          <a:p>
            <a:r>
              <a:rPr lang="zh-CN" altLang="en-US" sz="2800" dirty="0" smtClean="0">
                <a:latin typeface="微软雅黑" panose="020B0503020204020204" charset="-122"/>
                <a:ea typeface="微软雅黑" panose="020B0503020204020204" charset="-122"/>
              </a:rPr>
              <a:t>下图是常规卷积和空洞卷积的对比：</a:t>
            </a:r>
            <a:endParaRPr lang="zh-CN" altLang="en-US" sz="2800" dirty="0"/>
          </a:p>
        </p:txBody>
      </p:sp>
      <p:sp>
        <p:nvSpPr>
          <p:cNvPr id="4" name="文本框 16"/>
          <p:cNvSpPr txBox="1"/>
          <p:nvPr/>
        </p:nvSpPr>
        <p:spPr>
          <a:xfrm>
            <a:off x="643052" y="263807"/>
            <a:ext cx="7857490"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dirty="0" smtClean="0">
                <a:solidFill>
                  <a:srgbClr val="224D9B"/>
                </a:solidFill>
                <a:latin typeface="微软雅黑" panose="020B0503020204020204" charset="-122"/>
                <a:ea typeface="微软雅黑" panose="020B0503020204020204" charset="-122"/>
                <a:sym typeface="+mn-ea"/>
              </a:rPr>
              <a:t>空洞卷积</a:t>
            </a:r>
            <a:endParaRPr kumimoji="0" lang="zh-CN" sz="3200" b="1" i="0" u="none" strike="noStrike" kern="1200" cap="none" spc="0" normalizeH="0" baseline="0" noProof="0" dirty="0">
              <a:ln>
                <a:noFill/>
              </a:ln>
              <a:solidFill>
                <a:srgbClr val="224D9B"/>
              </a:solidFill>
              <a:effectLst/>
              <a:uLnTx/>
              <a:uFillTx/>
              <a:latin typeface="微软雅黑" panose="020B0503020204020204" charset="-122"/>
              <a:ea typeface="微软雅黑" panose="020B0503020204020204" charset="-122"/>
              <a:cs typeface="+mn-cs"/>
              <a:sym typeface="+mn-ea"/>
            </a:endParaRPr>
          </a:p>
        </p:txBody>
      </p:sp>
      <p:pic>
        <p:nvPicPr>
          <p:cNvPr id="1027" name="Picture 3" descr="C:\Users\ADMINI~1\AppData\Local\Temp\WeChat Files\0ba6667b5b4ebae58f5c1da6979257b.jpg"/>
          <p:cNvPicPr>
            <a:picLocks noChangeAspect="1" noChangeArrowheads="1"/>
          </p:cNvPicPr>
          <p:nvPr/>
        </p:nvPicPr>
        <p:blipFill>
          <a:blip r:embed="rId2" cstate="print"/>
          <a:srcRect t="28519" r="2119" b="28395"/>
          <a:stretch>
            <a:fillRect/>
          </a:stretch>
        </p:blipFill>
        <p:spPr bwMode="auto">
          <a:xfrm>
            <a:off x="1279116" y="1981200"/>
            <a:ext cx="4500749" cy="4292600"/>
          </a:xfrm>
          <a:prstGeom prst="rect">
            <a:avLst/>
          </a:prstGeom>
          <a:noFill/>
        </p:spPr>
      </p:pic>
      <p:pic>
        <p:nvPicPr>
          <p:cNvPr id="1028" name="Picture 4" descr="C:\Users\ADMINI~1\AppData\Local\Temp\WeChat Files\a10a1a62f56eb9110248cae4cdf1b71.jpg"/>
          <p:cNvPicPr>
            <a:picLocks noChangeAspect="1" noChangeArrowheads="1"/>
          </p:cNvPicPr>
          <p:nvPr/>
        </p:nvPicPr>
        <p:blipFill>
          <a:blip r:embed="rId3" cstate="print"/>
          <a:srcRect t="28272" r="1316" b="28271"/>
          <a:stretch>
            <a:fillRect/>
          </a:stretch>
        </p:blipFill>
        <p:spPr bwMode="auto">
          <a:xfrm>
            <a:off x="7018867" y="2024467"/>
            <a:ext cx="4157133" cy="3966438"/>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643052" y="263807"/>
            <a:ext cx="7857490"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smtClean="0">
                <a:solidFill>
                  <a:srgbClr val="224D9B"/>
                </a:solidFill>
                <a:latin typeface="微软雅黑" panose="020B0503020204020204" charset="-122"/>
                <a:ea typeface="微软雅黑" panose="020B0503020204020204" charset="-122"/>
                <a:sym typeface="+mn-ea"/>
              </a:rPr>
              <a:t>空洞卷积</a:t>
            </a:r>
            <a:endParaRPr kumimoji="0" lang="zh-CN" sz="3200" b="1" i="0" u="none" strike="noStrike" kern="1200" cap="none" spc="0" normalizeH="0" baseline="0" noProof="0" dirty="0">
              <a:ln>
                <a:noFill/>
              </a:ln>
              <a:solidFill>
                <a:srgbClr val="224D9B"/>
              </a:solidFill>
              <a:effectLst/>
              <a:uLnTx/>
              <a:uFillTx/>
              <a:latin typeface="微软雅黑" panose="020B0503020204020204" charset="-122"/>
              <a:ea typeface="微软雅黑" panose="020B0503020204020204" charset="-122"/>
              <a:cs typeface="+mn-cs"/>
              <a:sym typeface="+mn-ea"/>
            </a:endParaRPr>
          </a:p>
        </p:txBody>
      </p:sp>
      <p:sp>
        <p:nvSpPr>
          <p:cNvPr id="3" name="矩形 2"/>
          <p:cNvSpPr/>
          <p:nvPr/>
        </p:nvSpPr>
        <p:spPr>
          <a:xfrm>
            <a:off x="1735667" y="2040467"/>
            <a:ext cx="8068733" cy="1815882"/>
          </a:xfrm>
          <a:prstGeom prst="rect">
            <a:avLst/>
          </a:prstGeom>
        </p:spPr>
        <p:txBody>
          <a:bodyPr wrap="square">
            <a:spAutoFit/>
          </a:bodyPr>
          <a:lstStyle/>
          <a:p>
            <a:pPr indent="711200" fontAlgn="auto">
              <a:extLst>
                <a:ext uri="{35155182-B16C-46BC-9424-99874614C6A1}">
                  <wpsdc:indentchars xmlns:wpsdc="http://www.wps.cn/officeDocument/2017/drawingmlCustomData" xmlns="" val="200" checksum="3773799597"/>
                </a:ext>
              </a:extLst>
            </a:pPr>
            <a:r>
              <a:rPr lang="zh-CN" altLang="en-US" sz="2800" dirty="0" smtClean="0">
                <a:latin typeface="微软雅黑" panose="020B0503020204020204" charset="-122"/>
                <a:ea typeface="微软雅黑" panose="020B0503020204020204" charset="-122"/>
              </a:rPr>
              <a:t>感受野</a:t>
            </a:r>
            <a:r>
              <a:rPr lang="en-US" altLang="zh-CN" sz="2800" dirty="0" smtClean="0">
                <a:latin typeface="微软雅黑" panose="020B0503020204020204" charset="-122"/>
                <a:ea typeface="微软雅黑" panose="020B0503020204020204" charset="-122"/>
              </a:rPr>
              <a:t>(Receptive Field)</a:t>
            </a:r>
            <a:r>
              <a:rPr lang="zh-CN" altLang="en-US" sz="2800" dirty="0" smtClean="0">
                <a:latin typeface="微软雅黑" panose="020B0503020204020204" charset="-122"/>
                <a:ea typeface="微软雅黑" panose="020B0503020204020204" charset="-122"/>
              </a:rPr>
              <a:t>是</a:t>
            </a:r>
            <a:r>
              <a:rPr lang="en-US" altLang="zh-CN" sz="2800" dirty="0" smtClean="0">
                <a:latin typeface="微软雅黑" panose="020B0503020204020204" charset="-122"/>
                <a:ea typeface="微软雅黑" panose="020B0503020204020204" charset="-122"/>
              </a:rPr>
              <a:t>CNN</a:t>
            </a:r>
            <a:r>
              <a:rPr lang="zh-CN" altLang="en-US" sz="2800" dirty="0" smtClean="0">
                <a:latin typeface="微软雅黑" panose="020B0503020204020204" charset="-122"/>
                <a:ea typeface="微软雅黑" panose="020B0503020204020204" charset="-122"/>
              </a:rPr>
              <a:t>中最重要的基础概念之一。深入理解感受野对于一些任务的网络结构设计和优化有着重要意义，比如语义分割模型的空洞卷积，其中就涉及到对感受野的深刻理解。</a:t>
            </a:r>
            <a:endParaRPr lang="en-US" altLang="zh-CN" sz="2800" dirty="0" smtClean="0">
              <a:latin typeface="微软雅黑" panose="020B0503020204020204" charset="-122"/>
              <a:ea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643052" y="263807"/>
            <a:ext cx="7857490"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sz="3200" b="1" i="0" u="none" strike="noStrike" kern="1200" cap="none" spc="0" normalizeH="0" baseline="0" noProof="0" dirty="0">
                <a:ln>
                  <a:noFill/>
                </a:ln>
                <a:solidFill>
                  <a:srgbClr val="224D9B"/>
                </a:solidFill>
                <a:effectLst/>
                <a:uLnTx/>
                <a:uFillTx/>
                <a:latin typeface="微软雅黑" panose="020B0503020204020204" charset="-122"/>
                <a:ea typeface="微软雅黑" panose="020B0503020204020204" charset="-122"/>
                <a:cs typeface="+mn-cs"/>
                <a:sym typeface="+mn-ea"/>
              </a:rPr>
              <a:t>定义</a:t>
            </a:r>
          </a:p>
        </p:txBody>
      </p:sp>
      <p:sp>
        <p:nvSpPr>
          <p:cNvPr id="2" name="文本框 1"/>
          <p:cNvSpPr txBox="1"/>
          <p:nvPr/>
        </p:nvSpPr>
        <p:spPr>
          <a:xfrm>
            <a:off x="1414780" y="1374775"/>
            <a:ext cx="9319260" cy="1383665"/>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solidFill>
                  <a:schemeClr val="tx1"/>
                </a:solidFill>
                <a:latin typeface="微软雅黑" panose="020B0503020204020204" charset="-122"/>
                <a:ea typeface="微软雅黑" panose="020B0503020204020204" charset="-122"/>
                <a:cs typeface="微软雅黑" panose="020B0503020204020204" charset="-122"/>
              </a:rPr>
              <a:t>从数学角度来分析的话，卷积代表的就是一种加权求和运算，它是通过两个函数f和g生成第三个函数的一种数学算子，其一般形式为：</a:t>
            </a:r>
          </a:p>
        </p:txBody>
      </p:sp>
      <mc:AlternateContent xmlns:mc="http://schemas.openxmlformats.org/markup-compatibility/2006">
        <mc:Choice xmlns:a14="http://schemas.microsoft.com/office/drawing/2010/main" xmlns="" Requires="a14">
          <p:sp>
            <p:nvSpPr>
              <p:cNvPr id="3" name="文本框 2"/>
              <p:cNvSpPr txBox="1"/>
              <p:nvPr/>
            </p:nvSpPr>
            <p:spPr>
              <a:xfrm>
                <a:off x="4377055" y="3437890"/>
                <a:ext cx="2787650" cy="58356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r>
                        <a:rPr lang="en-US" altLang="zh-CN" sz="3200" i="1">
                          <a:solidFill>
                            <a:srgbClr val="0836BF"/>
                          </a:solidFill>
                          <a:latin typeface="Cambria Math" panose="02040503050406030204" charset="0"/>
                          <a:cs typeface="Cambria Math" panose="02040503050406030204" charset="0"/>
                        </a:rPr>
                        <m:t>𝑓</m:t>
                      </m:r>
                      <m:r>
                        <a:rPr lang="en-US" altLang="zh-CN" sz="3200" i="1">
                          <a:solidFill>
                            <a:srgbClr val="0836BF"/>
                          </a:solidFill>
                          <a:latin typeface="Cambria Math" panose="02040503050406030204" charset="0"/>
                          <a:cs typeface="Cambria Math" panose="02040503050406030204" charset="0"/>
                        </a:rPr>
                        <m:t>(</m:t>
                      </m:r>
                      <m:r>
                        <a:rPr lang="en-US" altLang="zh-CN" sz="3200" i="1">
                          <a:solidFill>
                            <a:srgbClr val="0836BF"/>
                          </a:solidFill>
                          <a:latin typeface="Cambria Math" panose="02040503050406030204" charset="0"/>
                          <a:cs typeface="Cambria Math" panose="02040503050406030204" charset="0"/>
                        </a:rPr>
                        <m:t>𝑥</m:t>
                      </m:r>
                      <m:r>
                        <a:rPr lang="en-US" altLang="zh-CN" sz="3200" i="1">
                          <a:solidFill>
                            <a:srgbClr val="0836BF"/>
                          </a:solidFill>
                          <a:latin typeface="Cambria Math" panose="02040503050406030204" charset="0"/>
                          <a:cs typeface="Cambria Math" panose="02040503050406030204" charset="0"/>
                        </a:rPr>
                        <m:t>)</m:t>
                      </m:r>
                      <m:r>
                        <a:rPr lang="en-US" altLang="zh-CN" sz="3200" i="1">
                          <a:solidFill>
                            <a:srgbClr val="0836BF"/>
                          </a:solidFill>
                          <a:latin typeface="Cambria Math" panose="02040503050406030204" charset="0"/>
                          <a:cs typeface="Cambria Math" panose="02040503050406030204" charset="0"/>
                        </a:rPr>
                        <m:t>∗</m:t>
                      </m:r>
                      <m:r>
                        <a:rPr lang="en-US" altLang="zh-CN" sz="3200" i="1">
                          <a:solidFill>
                            <a:srgbClr val="0836BF"/>
                          </a:solidFill>
                          <a:latin typeface="Cambria Math" panose="02040503050406030204" charset="0"/>
                          <a:cs typeface="Cambria Math" panose="02040503050406030204" charset="0"/>
                        </a:rPr>
                        <m:t>𝑔</m:t>
                      </m:r>
                      <m:r>
                        <a:rPr lang="en-US" altLang="zh-CN" sz="3200" i="1">
                          <a:solidFill>
                            <a:srgbClr val="0836BF"/>
                          </a:solidFill>
                          <a:latin typeface="Cambria Math" panose="02040503050406030204" charset="0"/>
                          <a:cs typeface="Cambria Math" panose="02040503050406030204" charset="0"/>
                        </a:rPr>
                        <m:t>(</m:t>
                      </m:r>
                      <m:r>
                        <a:rPr lang="en-US" altLang="zh-CN" sz="3200" i="1">
                          <a:solidFill>
                            <a:srgbClr val="0836BF"/>
                          </a:solidFill>
                          <a:latin typeface="Cambria Math" panose="02040503050406030204" charset="0"/>
                          <a:cs typeface="Cambria Math" panose="02040503050406030204" charset="0"/>
                        </a:rPr>
                        <m:t>𝑥</m:t>
                      </m:r>
                      <m:r>
                        <a:rPr lang="en-US" altLang="zh-CN" sz="3200" i="1">
                          <a:solidFill>
                            <a:srgbClr val="0836BF"/>
                          </a:solidFill>
                          <a:latin typeface="Cambria Math" panose="02040503050406030204" charset="0"/>
                          <a:ea typeface="MS Mincho" charset="0"/>
                          <a:cs typeface="Cambria Math" panose="02040503050406030204" charset="0"/>
                        </a:rPr>
                        <m:t>)</m:t>
                      </m:r>
                    </m:oMath>
                  </m:oMathPara>
                </a14:m>
                <a:endParaRPr lang="en-US" altLang="zh-CN" sz="3200" i="1">
                  <a:solidFill>
                    <a:srgbClr val="0836BF"/>
                  </a:solidFill>
                  <a:latin typeface="Cambria Math" panose="02040503050406030204" charset="0"/>
                  <a:ea typeface="MS Mincho" charset="0"/>
                  <a:cs typeface="Cambria Math" panose="02040503050406030204"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4377055" y="3437890"/>
                <a:ext cx="2787650" cy="583565"/>
              </a:xfrm>
              <a:prstGeom prst="rect">
                <a:avLst/>
              </a:prstGeom>
              <a:blipFill rotWithShape="1">
                <a:blip r:embed="rId2" cstate="print"/>
                <a:stretch>
                  <a:fillRect/>
                </a:stretch>
              </a:blipFill>
            </p:spPr>
            <p:txBody>
              <a:bodyPr/>
              <a:lstStyle/>
              <a:p>
                <a:r>
                  <a:rPr lang="zh-CN" altLang="en-US">
                    <a:noFill/>
                  </a:rPr>
                  <a:t> </a:t>
                </a:r>
              </a:p>
            </p:txBody>
          </p:sp>
        </mc:Fallback>
      </mc:AlternateContent>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643052" y="263807"/>
            <a:ext cx="7857490"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smtClean="0">
                <a:solidFill>
                  <a:srgbClr val="224D9B"/>
                </a:solidFill>
                <a:latin typeface="微软雅黑" panose="020B0503020204020204" charset="-122"/>
                <a:ea typeface="微软雅黑" panose="020B0503020204020204" charset="-122"/>
                <a:sym typeface="+mn-ea"/>
              </a:rPr>
              <a:t>空洞卷积</a:t>
            </a:r>
            <a:endParaRPr kumimoji="0" lang="zh-CN" sz="3200" b="1" i="0" u="none" strike="noStrike" kern="1200" cap="none" spc="0" normalizeH="0" baseline="0" noProof="0" dirty="0">
              <a:ln>
                <a:noFill/>
              </a:ln>
              <a:solidFill>
                <a:srgbClr val="224D9B"/>
              </a:solidFill>
              <a:effectLst/>
              <a:uLnTx/>
              <a:uFillTx/>
              <a:latin typeface="微软雅黑" panose="020B0503020204020204" charset="-122"/>
              <a:ea typeface="微软雅黑" panose="020B0503020204020204" charset="-122"/>
              <a:cs typeface="+mn-cs"/>
              <a:sym typeface="+mn-ea"/>
            </a:endParaRPr>
          </a:p>
        </p:txBody>
      </p:sp>
      <p:sp>
        <p:nvSpPr>
          <p:cNvPr id="3" name="矩形 2"/>
          <p:cNvSpPr/>
          <p:nvPr/>
        </p:nvSpPr>
        <p:spPr>
          <a:xfrm>
            <a:off x="1675975" y="993968"/>
            <a:ext cx="8280402" cy="1384995"/>
          </a:xfrm>
          <a:prstGeom prst="rect">
            <a:avLst/>
          </a:prstGeom>
        </p:spPr>
        <p:txBody>
          <a:bodyPr wrap="square">
            <a:spAutoFit/>
          </a:bodyPr>
          <a:lstStyle/>
          <a:p>
            <a:pPr indent="711200" fontAlgn="auto">
              <a:extLst>
                <a:ext uri="{35155182-B16C-46BC-9424-99874614C6A1}">
                  <wpsdc:indentchars xmlns:wpsdc="http://www.wps.cn/officeDocument/2017/drawingmlCustomData" xmlns="" val="200" checksum="3773799597"/>
                </a:ext>
              </a:extLst>
            </a:pPr>
            <a:r>
              <a:rPr lang="zh-CN" altLang="en-US" sz="2800" dirty="0" smtClean="0">
                <a:latin typeface="微软雅黑" panose="020B0503020204020204" charset="-122"/>
                <a:ea typeface="微软雅黑" panose="020B0503020204020204" charset="-122"/>
              </a:rPr>
              <a:t>所谓感受野，是指输出特征图上某个像素对应到输入空间中的区域范围。所以感受野可以理解为特征图像素到输入区域的映射。</a:t>
            </a:r>
            <a:endParaRPr lang="zh-CN" altLang="en-US" sz="2800" dirty="0">
              <a:latin typeface="微软雅黑" panose="020B0503020204020204" charset="-122"/>
              <a:ea typeface="微软雅黑" panose="020B0503020204020204" charset="-122"/>
            </a:endParaRPr>
          </a:p>
        </p:txBody>
      </p:sp>
      <p:pic>
        <p:nvPicPr>
          <p:cNvPr id="1027" name="Picture 3" descr="C:\Users\ADMINI~1\AppData\Local\Temp\WeChat Files\0ba6667b5b4ebae58f5c1da6979257b.jpg"/>
          <p:cNvPicPr>
            <a:picLocks noChangeAspect="1" noChangeArrowheads="1"/>
          </p:cNvPicPr>
          <p:nvPr/>
        </p:nvPicPr>
        <p:blipFill>
          <a:blip r:embed="rId2" cstate="print"/>
          <a:srcRect t="28519" r="2119" b="28395"/>
          <a:stretch>
            <a:fillRect/>
          </a:stretch>
        </p:blipFill>
        <p:spPr bwMode="auto">
          <a:xfrm>
            <a:off x="1278890" y="2538095"/>
            <a:ext cx="3916680" cy="3735705"/>
          </a:xfrm>
          <a:prstGeom prst="rect">
            <a:avLst/>
          </a:prstGeom>
          <a:noFill/>
        </p:spPr>
      </p:pic>
      <p:pic>
        <p:nvPicPr>
          <p:cNvPr id="1028" name="Picture 4" descr="C:\Users\ADMINI~1\AppData\Local\Temp\WeChat Files\a10a1a62f56eb9110248cae4cdf1b71.jpg"/>
          <p:cNvPicPr>
            <a:picLocks noChangeAspect="1" noChangeArrowheads="1"/>
          </p:cNvPicPr>
          <p:nvPr/>
        </p:nvPicPr>
        <p:blipFill>
          <a:blip r:embed="rId3" cstate="print"/>
          <a:srcRect t="28272" r="1316" b="28271"/>
          <a:stretch>
            <a:fillRect/>
          </a:stretch>
        </p:blipFill>
        <p:spPr bwMode="auto">
          <a:xfrm>
            <a:off x="7018655" y="2491740"/>
            <a:ext cx="3667760" cy="3498850"/>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643052" y="263807"/>
            <a:ext cx="7857490"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smtClean="0">
                <a:solidFill>
                  <a:srgbClr val="224D9B"/>
                </a:solidFill>
                <a:latin typeface="微软雅黑" panose="020B0503020204020204" charset="-122"/>
                <a:ea typeface="微软雅黑" panose="020B0503020204020204" charset="-122"/>
                <a:sym typeface="+mn-ea"/>
              </a:rPr>
              <a:t>空洞卷积</a:t>
            </a:r>
            <a:endParaRPr kumimoji="0" lang="zh-CN" sz="3200" b="1" i="0" u="none" strike="noStrike" kern="1200" cap="none" spc="0" normalizeH="0" baseline="0" noProof="0" dirty="0">
              <a:ln>
                <a:noFill/>
              </a:ln>
              <a:solidFill>
                <a:srgbClr val="224D9B"/>
              </a:solidFill>
              <a:effectLst/>
              <a:uLnTx/>
              <a:uFillTx/>
              <a:latin typeface="微软雅黑" panose="020B0503020204020204" charset="-122"/>
              <a:ea typeface="微软雅黑" panose="020B0503020204020204" charset="-122"/>
              <a:cs typeface="+mn-cs"/>
              <a:sym typeface="+mn-ea"/>
            </a:endParaRPr>
          </a:p>
        </p:txBody>
      </p:sp>
      <p:sp>
        <p:nvSpPr>
          <p:cNvPr id="3" name="矩形 2"/>
          <p:cNvSpPr/>
          <p:nvPr/>
        </p:nvSpPr>
        <p:spPr>
          <a:xfrm>
            <a:off x="1109133" y="1081669"/>
            <a:ext cx="6096000" cy="523220"/>
          </a:xfrm>
          <a:prstGeom prst="rect">
            <a:avLst/>
          </a:prstGeom>
        </p:spPr>
        <p:txBody>
          <a:bodyPr>
            <a:spAutoFit/>
          </a:bodyPr>
          <a:lstStyle/>
          <a:p>
            <a:r>
              <a:rPr lang="zh-CN" altLang="en-US" sz="2800" dirty="0" smtClean="0">
                <a:latin typeface="微软雅黑" panose="020B0503020204020204" charset="-122"/>
                <a:ea typeface="微软雅黑" panose="020B0503020204020204" charset="-122"/>
              </a:rPr>
              <a:t>感受野大小的计算公式：</a:t>
            </a:r>
            <a:endParaRPr lang="zh-CN" altLang="en-US" sz="2800" dirty="0">
              <a:latin typeface="微软雅黑" panose="020B0503020204020204" charset="-122"/>
              <a:ea typeface="微软雅黑" panose="020B0503020204020204" charset="-122"/>
            </a:endParaRPr>
          </a:p>
        </p:txBody>
      </p:sp>
      <p:sp>
        <p:nvSpPr>
          <p:cNvPr id="4" name="矩形 3"/>
          <p:cNvSpPr/>
          <p:nvPr/>
        </p:nvSpPr>
        <p:spPr>
          <a:xfrm>
            <a:off x="728133" y="4132702"/>
            <a:ext cx="10879667" cy="1384995"/>
          </a:xfrm>
          <a:prstGeom prst="rect">
            <a:avLst/>
          </a:prstGeom>
        </p:spPr>
        <p:txBody>
          <a:bodyPr wrap="square">
            <a:spAutoFit/>
          </a:bodyPr>
          <a:lstStyle/>
          <a:p>
            <a:pPr indent="711200" fontAlgn="auto">
              <a:extLst>
                <a:ext uri="{35155182-B16C-46BC-9424-99874614C6A1}">
                  <wpsdc:indentchars xmlns:wpsdc="http://www.wps.cn/officeDocument/2017/drawingmlCustomData" xmlns="" val="200" checksum="3773799597"/>
                </a:ext>
              </a:extLst>
            </a:pPr>
            <a:r>
              <a:rPr lang="zh-CN" altLang="en-US" sz="2800" dirty="0" smtClean="0">
                <a:latin typeface="微软雅黑" panose="020B0503020204020204" charset="-122"/>
                <a:ea typeface="微软雅黑" panose="020B0503020204020204" charset="-122"/>
              </a:rPr>
              <a:t>其中</a:t>
            </a:r>
            <a:r>
              <a:rPr lang="en-US" altLang="zh-CN" sz="2800" dirty="0" smtClean="0">
                <a:latin typeface="微软雅黑" panose="020B0503020204020204" charset="-122"/>
                <a:ea typeface="微软雅黑" panose="020B0503020204020204" charset="-122"/>
              </a:rPr>
              <a:t>RF</a:t>
            </a:r>
            <a:r>
              <a:rPr lang="en-US" altLang="zh-CN" sz="2800" baseline="-25000" dirty="0" smtClean="0">
                <a:latin typeface="微软雅黑" panose="020B0503020204020204" charset="-122"/>
                <a:ea typeface="微软雅黑" panose="020B0503020204020204" charset="-122"/>
              </a:rPr>
              <a:t>l+1</a:t>
            </a:r>
            <a:r>
              <a:rPr lang="zh-CN" altLang="en-US" sz="2800" dirty="0" smtClean="0">
                <a:latin typeface="微软雅黑" panose="020B0503020204020204" charset="-122"/>
                <a:ea typeface="微软雅黑" panose="020B0503020204020204" charset="-122"/>
              </a:rPr>
              <a:t>为当前特征图对应的感受野大小，也就是我们要计算的目标感受野，</a:t>
            </a:r>
            <a:r>
              <a:rPr lang="en-US" altLang="zh-CN" sz="2800" dirty="0" smtClean="0">
                <a:latin typeface="微软雅黑" panose="020B0503020204020204" charset="-122"/>
                <a:ea typeface="微软雅黑" panose="020B0503020204020204" charset="-122"/>
              </a:rPr>
              <a:t>RF</a:t>
            </a:r>
            <a:r>
              <a:rPr lang="en-US" altLang="zh-CN" sz="2800" baseline="-25000" dirty="0" smtClean="0">
                <a:latin typeface="微软雅黑" panose="020B0503020204020204" charset="-122"/>
                <a:ea typeface="微软雅黑" panose="020B0503020204020204" charset="-122"/>
              </a:rPr>
              <a:t>l</a:t>
            </a:r>
            <a:r>
              <a:rPr lang="zh-CN" altLang="en-US" sz="2800" dirty="0" smtClean="0">
                <a:latin typeface="微软雅黑" panose="020B0503020204020204" charset="-122"/>
                <a:ea typeface="微软雅黑" panose="020B0503020204020204" charset="-122"/>
              </a:rPr>
              <a:t>为上一层特征图对应的感受野大小，</a:t>
            </a:r>
            <a:r>
              <a:rPr lang="en-US" altLang="zh-CN" sz="2800" dirty="0" smtClean="0">
                <a:latin typeface="微软雅黑" panose="020B0503020204020204" charset="-122"/>
                <a:ea typeface="微软雅黑" panose="020B0503020204020204" charset="-122"/>
              </a:rPr>
              <a:t>f</a:t>
            </a:r>
            <a:r>
              <a:rPr lang="en-US" altLang="zh-CN" sz="2800" baseline="-25000" dirty="0" smtClean="0">
                <a:latin typeface="微软雅黑" panose="020B0503020204020204" charset="-122"/>
                <a:ea typeface="微软雅黑" panose="020B0503020204020204" charset="-122"/>
              </a:rPr>
              <a:t>l+1</a:t>
            </a:r>
            <a:r>
              <a:rPr lang="zh-CN" altLang="en-US" sz="2800" dirty="0" smtClean="0">
                <a:latin typeface="微软雅黑" panose="020B0503020204020204" charset="-122"/>
                <a:ea typeface="微软雅黑" panose="020B0503020204020204" charset="-122"/>
              </a:rPr>
              <a:t>为当前卷积层卷积核大小，最后一项连乘项则表示之前卷积层的步长乘积。</a:t>
            </a:r>
            <a:endParaRPr lang="zh-CN" altLang="en-US" sz="2800" dirty="0">
              <a:latin typeface="微软雅黑" panose="020B0503020204020204" charset="-122"/>
              <a:ea typeface="微软雅黑" panose="020B0503020204020204" charset="-122"/>
            </a:endParaRPr>
          </a:p>
        </p:txBody>
      </p:sp>
      <mc:AlternateContent xmlns:mc="http://schemas.openxmlformats.org/markup-compatibility/2006">
        <mc:Choice xmlns:a14="http://schemas.microsoft.com/office/drawing/2010/main" xmlns="" Requires="a14">
          <p:sp>
            <p:nvSpPr>
              <p:cNvPr id="2" name="文本框 1"/>
              <p:cNvSpPr txBox="1"/>
              <p:nvPr/>
            </p:nvSpPr>
            <p:spPr>
              <a:xfrm>
                <a:off x="3259391" y="2251329"/>
                <a:ext cx="5366385" cy="131889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altLang="zh-CN" sz="2800" b="1" i="1">
                              <a:solidFill>
                                <a:srgbClr val="0836BF"/>
                              </a:solidFill>
                              <a:latin typeface="Cambria Math" panose="02040503050406030204" charset="0"/>
                              <a:cs typeface="Cambria Math" panose="02040503050406030204" charset="0"/>
                            </a:rPr>
                          </m:ctrlPr>
                        </m:sSubPr>
                        <m:e>
                          <m:r>
                            <a:rPr lang="en-US" altLang="zh-CN" sz="2800" b="1" i="1">
                              <a:solidFill>
                                <a:srgbClr val="0836BF"/>
                              </a:solidFill>
                              <a:latin typeface="Cambria Math" panose="02040503050406030204" charset="0"/>
                              <a:cs typeface="Cambria Math" panose="02040503050406030204" charset="0"/>
                            </a:rPr>
                            <m:t>𝑹𝑭</m:t>
                          </m:r>
                        </m:e>
                        <m:sub>
                          <m:r>
                            <a:rPr lang="en-US" altLang="zh-CN" sz="2800" b="1" i="1">
                              <a:solidFill>
                                <a:srgbClr val="0836BF"/>
                              </a:solidFill>
                              <a:latin typeface="Cambria Math" panose="02040503050406030204" charset="0"/>
                              <a:cs typeface="Cambria Math" panose="02040503050406030204" charset="0"/>
                            </a:rPr>
                            <m:t>𝒍</m:t>
                          </m:r>
                          <m:r>
                            <a:rPr lang="en-US" altLang="zh-CN" sz="2800" b="1" i="1">
                              <a:solidFill>
                                <a:srgbClr val="0836BF"/>
                              </a:solidFill>
                              <a:latin typeface="Cambria Math" panose="02040503050406030204" charset="0"/>
                              <a:cs typeface="Cambria Math" panose="02040503050406030204" charset="0"/>
                            </a:rPr>
                            <m:t>+</m:t>
                          </m:r>
                          <m:r>
                            <a:rPr lang="en-US" altLang="zh-CN" sz="2800" b="1" i="1">
                              <a:solidFill>
                                <a:srgbClr val="0836BF"/>
                              </a:solidFill>
                              <a:latin typeface="Cambria Math" panose="02040503050406030204" charset="0"/>
                              <a:cs typeface="Cambria Math" panose="02040503050406030204" charset="0"/>
                            </a:rPr>
                            <m:t>𝟏</m:t>
                          </m:r>
                        </m:sub>
                      </m:sSub>
                      <m:r>
                        <a:rPr lang="en-US" altLang="zh-CN" sz="2800" b="1" i="1">
                          <a:solidFill>
                            <a:srgbClr val="0836BF"/>
                          </a:solidFill>
                          <a:latin typeface="Cambria Math" panose="02040503050406030204" charset="0"/>
                          <a:cs typeface="Cambria Math" panose="02040503050406030204" charset="0"/>
                        </a:rPr>
                        <m:t>=</m:t>
                      </m:r>
                      <m:sSub>
                        <m:sSubPr>
                          <m:ctrlPr>
                            <a:rPr lang="en-US" altLang="zh-CN" sz="2800" b="1" i="1">
                              <a:solidFill>
                                <a:srgbClr val="0836BF"/>
                              </a:solidFill>
                              <a:latin typeface="Cambria Math" panose="02040503050406030204" charset="0"/>
                              <a:cs typeface="Cambria Math" panose="02040503050406030204" charset="0"/>
                            </a:rPr>
                          </m:ctrlPr>
                        </m:sSubPr>
                        <m:e>
                          <m:r>
                            <a:rPr lang="en-US" altLang="zh-CN" sz="2800" b="1" i="1">
                              <a:solidFill>
                                <a:srgbClr val="0836BF"/>
                              </a:solidFill>
                              <a:latin typeface="Cambria Math" panose="02040503050406030204" charset="0"/>
                              <a:cs typeface="Cambria Math" panose="02040503050406030204" charset="0"/>
                            </a:rPr>
                            <m:t>𝑹𝑭</m:t>
                          </m:r>
                        </m:e>
                        <m:sub>
                          <m:r>
                            <a:rPr lang="en-US" altLang="zh-CN" sz="2800" b="1" i="1">
                              <a:solidFill>
                                <a:srgbClr val="0836BF"/>
                              </a:solidFill>
                              <a:latin typeface="Cambria Math" panose="02040503050406030204" charset="0"/>
                              <a:cs typeface="Cambria Math" panose="02040503050406030204" charset="0"/>
                            </a:rPr>
                            <m:t>𝒍</m:t>
                          </m:r>
                        </m:sub>
                      </m:sSub>
                      <m:r>
                        <a:rPr lang="en-US" altLang="zh-CN" sz="2800" b="1" i="1">
                          <a:solidFill>
                            <a:srgbClr val="0836BF"/>
                          </a:solidFill>
                          <a:latin typeface="Cambria Math" panose="02040503050406030204" charset="0"/>
                          <a:cs typeface="Cambria Math" panose="02040503050406030204" charset="0"/>
                        </a:rPr>
                        <m:t>+(</m:t>
                      </m:r>
                      <m:sSub>
                        <m:sSubPr>
                          <m:ctrlPr>
                            <a:rPr lang="en-US" altLang="zh-CN" sz="2800" b="1" i="1">
                              <a:solidFill>
                                <a:srgbClr val="0836BF"/>
                              </a:solidFill>
                              <a:latin typeface="Cambria Math" panose="02040503050406030204" charset="0"/>
                              <a:cs typeface="Cambria Math" panose="02040503050406030204" charset="0"/>
                            </a:rPr>
                          </m:ctrlPr>
                        </m:sSubPr>
                        <m:e>
                          <m:r>
                            <a:rPr lang="en-US" altLang="zh-CN" sz="2800" b="1" i="1">
                              <a:solidFill>
                                <a:srgbClr val="0836BF"/>
                              </a:solidFill>
                              <a:latin typeface="Cambria Math" panose="02040503050406030204" charset="0"/>
                              <a:cs typeface="Cambria Math" panose="02040503050406030204" charset="0"/>
                            </a:rPr>
                            <m:t>𝒇</m:t>
                          </m:r>
                        </m:e>
                        <m:sub>
                          <m:r>
                            <a:rPr lang="en-US" altLang="zh-CN" sz="2800" b="1" i="1">
                              <a:solidFill>
                                <a:srgbClr val="0836BF"/>
                              </a:solidFill>
                              <a:latin typeface="Cambria Math" panose="02040503050406030204" charset="0"/>
                              <a:cs typeface="Cambria Math" panose="02040503050406030204" charset="0"/>
                            </a:rPr>
                            <m:t>𝒍</m:t>
                          </m:r>
                          <m:r>
                            <a:rPr lang="en-US" altLang="zh-CN" sz="2800" b="1" i="1">
                              <a:solidFill>
                                <a:srgbClr val="0836BF"/>
                              </a:solidFill>
                              <a:latin typeface="Cambria Math" panose="02040503050406030204" charset="0"/>
                              <a:cs typeface="Cambria Math" panose="02040503050406030204" charset="0"/>
                            </a:rPr>
                            <m:t>+</m:t>
                          </m:r>
                          <m:r>
                            <a:rPr lang="en-US" altLang="zh-CN" sz="2800" b="1" i="1">
                              <a:solidFill>
                                <a:srgbClr val="0836BF"/>
                              </a:solidFill>
                              <a:latin typeface="Cambria Math" panose="02040503050406030204" charset="0"/>
                              <a:cs typeface="Cambria Math" panose="02040503050406030204" charset="0"/>
                            </a:rPr>
                            <m:t>𝟏</m:t>
                          </m:r>
                        </m:sub>
                      </m:sSub>
                      <m:r>
                        <a:rPr lang="en-US" altLang="zh-CN" sz="2800" b="1" i="1">
                          <a:solidFill>
                            <a:srgbClr val="0836BF"/>
                          </a:solidFill>
                          <a:latin typeface="Cambria Math" panose="02040503050406030204" charset="0"/>
                          <a:cs typeface="Cambria Math" panose="02040503050406030204" charset="0"/>
                        </a:rPr>
                        <m:t>−</m:t>
                      </m:r>
                      <m:r>
                        <a:rPr lang="en-US" altLang="zh-CN" sz="2800" b="1" i="1">
                          <a:solidFill>
                            <a:srgbClr val="0836BF"/>
                          </a:solidFill>
                          <a:latin typeface="Cambria Math" panose="02040503050406030204" charset="0"/>
                          <a:cs typeface="Cambria Math" panose="02040503050406030204" charset="0"/>
                        </a:rPr>
                        <m:t>𝟏</m:t>
                      </m:r>
                      <m:r>
                        <a:rPr lang="en-US" altLang="zh-CN" sz="2800" b="1" i="1">
                          <a:solidFill>
                            <a:srgbClr val="0836BF"/>
                          </a:solidFill>
                          <a:latin typeface="Cambria Math" panose="02040503050406030204" charset="0"/>
                          <a:cs typeface="Cambria Math" panose="02040503050406030204" charset="0"/>
                        </a:rPr>
                        <m:t>)</m:t>
                      </m:r>
                      <m:r>
                        <a:rPr lang="en-US" altLang="zh-CN" sz="2800" b="1" i="1">
                          <a:solidFill>
                            <a:srgbClr val="0836BF"/>
                          </a:solidFill>
                          <a:latin typeface="Cambria Math" panose="02040503050406030204" charset="0"/>
                          <a:cs typeface="Cambria Math" panose="02040503050406030204" charset="0"/>
                        </a:rPr>
                        <m:t>∗</m:t>
                      </m:r>
                      <m:nary>
                        <m:naryPr>
                          <m:chr m:val="∏"/>
                          <m:limLoc m:val="undOvr"/>
                          <m:ctrlPr>
                            <a:rPr lang="en-US" altLang="zh-CN" sz="2800" b="1" i="1">
                              <a:solidFill>
                                <a:srgbClr val="0836BF"/>
                              </a:solidFill>
                              <a:latin typeface="Cambria Math" panose="02040503050406030204" charset="0"/>
                              <a:cs typeface="Cambria Math" panose="02040503050406030204" charset="0"/>
                            </a:rPr>
                          </m:ctrlPr>
                        </m:naryPr>
                        <m:sub>
                          <m:r>
                            <a:rPr lang="en-US" altLang="zh-CN" sz="2800" b="1" i="1">
                              <a:solidFill>
                                <a:srgbClr val="0836BF"/>
                              </a:solidFill>
                              <a:latin typeface="Cambria Math" panose="02040503050406030204" charset="0"/>
                              <a:cs typeface="Cambria Math" panose="02040503050406030204" charset="0"/>
                            </a:rPr>
                            <m:t>𝒊</m:t>
                          </m:r>
                          <m:r>
                            <a:rPr lang="en-US" altLang="zh-CN" sz="2800" b="1" i="1">
                              <a:solidFill>
                                <a:srgbClr val="0836BF"/>
                              </a:solidFill>
                              <a:latin typeface="Cambria Math" panose="02040503050406030204" charset="0"/>
                              <a:cs typeface="Cambria Math" panose="02040503050406030204" charset="0"/>
                            </a:rPr>
                            <m:t>=</m:t>
                          </m:r>
                          <m:r>
                            <a:rPr lang="en-US" altLang="zh-CN" sz="2800" b="1" i="1">
                              <a:solidFill>
                                <a:srgbClr val="0836BF"/>
                              </a:solidFill>
                              <a:latin typeface="Cambria Math" panose="02040503050406030204" charset="0"/>
                              <a:cs typeface="Cambria Math" panose="02040503050406030204" charset="0"/>
                            </a:rPr>
                            <m:t>𝟏</m:t>
                          </m:r>
                        </m:sub>
                        <m:sup>
                          <m:r>
                            <a:rPr lang="en-US" altLang="zh-CN" sz="2800" b="1" i="1">
                              <a:solidFill>
                                <a:srgbClr val="0836BF"/>
                              </a:solidFill>
                              <a:latin typeface="Cambria Math" panose="02040503050406030204" charset="0"/>
                              <a:cs typeface="Cambria Math" panose="02040503050406030204" charset="0"/>
                            </a:rPr>
                            <m:t>𝒍</m:t>
                          </m:r>
                        </m:sup>
                        <m:e>
                          <m:sSub>
                            <m:sSubPr>
                              <m:ctrlPr>
                                <a:rPr lang="en-US" altLang="zh-CN" sz="2800" b="1" i="1">
                                  <a:solidFill>
                                    <a:srgbClr val="0836BF"/>
                                  </a:solidFill>
                                  <a:latin typeface="Cambria Math" panose="02040503050406030204" charset="0"/>
                                  <a:cs typeface="Cambria Math" panose="02040503050406030204" charset="0"/>
                                </a:rPr>
                              </m:ctrlPr>
                            </m:sSubPr>
                            <m:e>
                              <m:r>
                                <a:rPr lang="en-US" altLang="zh-CN" sz="2800" b="1" i="1">
                                  <a:solidFill>
                                    <a:srgbClr val="0836BF"/>
                                  </a:solidFill>
                                  <a:latin typeface="Cambria Math" panose="02040503050406030204" charset="0"/>
                                  <a:cs typeface="Cambria Math" panose="02040503050406030204" charset="0"/>
                                </a:rPr>
                                <m:t>𝒔</m:t>
                              </m:r>
                            </m:e>
                            <m:sub>
                              <m:r>
                                <a:rPr lang="en-US" altLang="zh-CN" sz="2800" b="1" i="1">
                                  <a:solidFill>
                                    <a:srgbClr val="0836BF"/>
                                  </a:solidFill>
                                  <a:latin typeface="Cambria Math" panose="02040503050406030204" charset="0"/>
                                  <a:cs typeface="Cambria Math" panose="02040503050406030204" charset="0"/>
                                </a:rPr>
                                <m:t>𝒊</m:t>
                              </m:r>
                            </m:sub>
                          </m:sSub>
                        </m:e>
                      </m:nary>
                    </m:oMath>
                  </m:oMathPara>
                </a14:m>
                <a:endParaRPr lang="en-US" altLang="zh-CN" sz="2800" b="1" i="1">
                  <a:solidFill>
                    <a:srgbClr val="0836BF"/>
                  </a:solidFill>
                  <a:latin typeface="Cambria Math" panose="02040503050406030204" charset="0"/>
                  <a:cs typeface="Cambria Math" panose="02040503050406030204"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3259391" y="2251329"/>
                <a:ext cx="5366385" cy="1318895"/>
              </a:xfrm>
              <a:prstGeom prst="rect">
                <a:avLst/>
              </a:prstGeom>
              <a:blipFill rotWithShape="1">
                <a:blip r:embed="rId2" cstate="print"/>
                <a:stretch>
                  <a:fillRect l="-11" t="-19" r="-131" b="19"/>
                </a:stretch>
              </a:blipFill>
            </p:spPr>
            <p:txBody>
              <a:bodyPr/>
              <a:lstStyle/>
              <a:p>
                <a:r>
                  <a:rPr lang="zh-CN" altLang="en-US">
                    <a:noFill/>
                  </a:rPr>
                  <a:t> </a:t>
                </a:r>
              </a:p>
            </p:txBody>
          </p:sp>
        </mc:Fallback>
      </mc:AlternateContent>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643052" y="263807"/>
            <a:ext cx="7857490"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smtClean="0">
                <a:solidFill>
                  <a:srgbClr val="224D9B"/>
                </a:solidFill>
                <a:latin typeface="微软雅黑" panose="020B0503020204020204" charset="-122"/>
                <a:ea typeface="微软雅黑" panose="020B0503020204020204" charset="-122"/>
                <a:sym typeface="+mn-ea"/>
              </a:rPr>
              <a:t>空洞卷积</a:t>
            </a:r>
            <a:endParaRPr kumimoji="0" lang="zh-CN" sz="3200" b="1" i="0" u="none" strike="noStrike" kern="1200" cap="none" spc="0" normalizeH="0" baseline="0" noProof="0" dirty="0">
              <a:ln>
                <a:noFill/>
              </a:ln>
              <a:solidFill>
                <a:srgbClr val="224D9B"/>
              </a:solidFill>
              <a:effectLst/>
              <a:uLnTx/>
              <a:uFillTx/>
              <a:latin typeface="微软雅黑" panose="020B0503020204020204" charset="-122"/>
              <a:ea typeface="微软雅黑" panose="020B0503020204020204" charset="-122"/>
              <a:cs typeface="+mn-cs"/>
              <a:sym typeface="+mn-ea"/>
            </a:endParaRPr>
          </a:p>
        </p:txBody>
      </p:sp>
      <p:pic>
        <p:nvPicPr>
          <p:cNvPr id="1026" name="Picture 2" descr="C:\Users\ADMINI~1\AppData\Local\Temp\WeChat Files\b94928fa275ae84ab7c80534302a319.jpg"/>
          <p:cNvPicPr>
            <a:picLocks noChangeAspect="1" noChangeArrowheads="1"/>
          </p:cNvPicPr>
          <p:nvPr/>
        </p:nvPicPr>
        <p:blipFill>
          <a:blip r:embed="rId2" cstate="print"/>
          <a:srcRect/>
          <a:stretch>
            <a:fillRect/>
          </a:stretch>
        </p:blipFill>
        <p:spPr bwMode="auto">
          <a:xfrm>
            <a:off x="3119120" y="706755"/>
            <a:ext cx="5570855" cy="2975610"/>
          </a:xfrm>
          <a:prstGeom prst="rect">
            <a:avLst/>
          </a:prstGeom>
          <a:noFill/>
        </p:spPr>
      </p:pic>
      <mc:AlternateContent xmlns:mc="http://schemas.openxmlformats.org/markup-compatibility/2006">
        <mc:Choice xmlns:a14="http://schemas.microsoft.com/office/drawing/2010/main" xmlns="" Requires="a14">
          <p:sp>
            <p:nvSpPr>
              <p:cNvPr id="2" name="文本框 1"/>
              <p:cNvSpPr txBox="1"/>
              <p:nvPr/>
            </p:nvSpPr>
            <p:spPr>
              <a:xfrm>
                <a:off x="534606" y="3454654"/>
                <a:ext cx="5366385" cy="131889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altLang="zh-CN" sz="2800" b="1" i="1">
                              <a:solidFill>
                                <a:srgbClr val="0836BF"/>
                              </a:solidFill>
                              <a:latin typeface="Cambria Math" panose="02040503050406030204" charset="0"/>
                              <a:cs typeface="Cambria Math" panose="02040503050406030204" charset="0"/>
                            </a:rPr>
                          </m:ctrlPr>
                        </m:sSubPr>
                        <m:e>
                          <m:r>
                            <a:rPr lang="en-US" altLang="zh-CN" sz="2800" b="1" i="1">
                              <a:solidFill>
                                <a:srgbClr val="0836BF"/>
                              </a:solidFill>
                              <a:latin typeface="Cambria Math" panose="02040503050406030204" charset="0"/>
                              <a:cs typeface="Cambria Math" panose="02040503050406030204" charset="0"/>
                            </a:rPr>
                            <m:t>𝑹𝑭</m:t>
                          </m:r>
                        </m:e>
                        <m:sub>
                          <m:r>
                            <a:rPr lang="en-US" altLang="zh-CN" sz="2800" b="1" i="1">
                              <a:solidFill>
                                <a:srgbClr val="0836BF"/>
                              </a:solidFill>
                              <a:latin typeface="Cambria Math" panose="02040503050406030204" charset="0"/>
                              <a:cs typeface="Cambria Math" panose="02040503050406030204" charset="0"/>
                            </a:rPr>
                            <m:t>𝒍</m:t>
                          </m:r>
                          <m:r>
                            <a:rPr lang="en-US" altLang="zh-CN" sz="2800" b="1" i="1">
                              <a:solidFill>
                                <a:srgbClr val="0836BF"/>
                              </a:solidFill>
                              <a:latin typeface="Cambria Math" panose="02040503050406030204" charset="0"/>
                              <a:cs typeface="Cambria Math" panose="02040503050406030204" charset="0"/>
                            </a:rPr>
                            <m:t>+</m:t>
                          </m:r>
                          <m:r>
                            <a:rPr lang="en-US" altLang="zh-CN" sz="2800" b="1" i="1">
                              <a:solidFill>
                                <a:srgbClr val="0836BF"/>
                              </a:solidFill>
                              <a:latin typeface="Cambria Math" panose="02040503050406030204" charset="0"/>
                              <a:cs typeface="Cambria Math" panose="02040503050406030204" charset="0"/>
                            </a:rPr>
                            <m:t>𝟏</m:t>
                          </m:r>
                        </m:sub>
                      </m:sSub>
                      <m:r>
                        <a:rPr lang="en-US" altLang="zh-CN" sz="2800" b="1" i="1">
                          <a:solidFill>
                            <a:srgbClr val="0836BF"/>
                          </a:solidFill>
                          <a:latin typeface="Cambria Math" panose="02040503050406030204" charset="0"/>
                          <a:cs typeface="Cambria Math" panose="02040503050406030204" charset="0"/>
                        </a:rPr>
                        <m:t>=</m:t>
                      </m:r>
                      <m:sSub>
                        <m:sSubPr>
                          <m:ctrlPr>
                            <a:rPr lang="en-US" altLang="zh-CN" sz="2800" b="1" i="1">
                              <a:solidFill>
                                <a:srgbClr val="0836BF"/>
                              </a:solidFill>
                              <a:latin typeface="Cambria Math" panose="02040503050406030204" charset="0"/>
                              <a:cs typeface="Cambria Math" panose="02040503050406030204" charset="0"/>
                            </a:rPr>
                          </m:ctrlPr>
                        </m:sSubPr>
                        <m:e>
                          <m:r>
                            <a:rPr lang="en-US" altLang="zh-CN" sz="2800" b="1" i="1">
                              <a:solidFill>
                                <a:srgbClr val="0836BF"/>
                              </a:solidFill>
                              <a:latin typeface="Cambria Math" panose="02040503050406030204" charset="0"/>
                              <a:cs typeface="Cambria Math" panose="02040503050406030204" charset="0"/>
                            </a:rPr>
                            <m:t>𝑹𝑭</m:t>
                          </m:r>
                        </m:e>
                        <m:sub>
                          <m:r>
                            <a:rPr lang="en-US" altLang="zh-CN" sz="2800" b="1" i="1">
                              <a:solidFill>
                                <a:srgbClr val="0836BF"/>
                              </a:solidFill>
                              <a:latin typeface="Cambria Math" panose="02040503050406030204" charset="0"/>
                              <a:cs typeface="Cambria Math" panose="02040503050406030204" charset="0"/>
                            </a:rPr>
                            <m:t>𝒍</m:t>
                          </m:r>
                        </m:sub>
                      </m:sSub>
                      <m:r>
                        <a:rPr lang="en-US" altLang="zh-CN" sz="2800" b="1" i="1">
                          <a:solidFill>
                            <a:srgbClr val="0836BF"/>
                          </a:solidFill>
                          <a:latin typeface="Cambria Math" panose="02040503050406030204" charset="0"/>
                          <a:cs typeface="Cambria Math" panose="02040503050406030204" charset="0"/>
                        </a:rPr>
                        <m:t>+(</m:t>
                      </m:r>
                      <m:sSub>
                        <m:sSubPr>
                          <m:ctrlPr>
                            <a:rPr lang="en-US" altLang="zh-CN" sz="2800" b="1" i="1">
                              <a:solidFill>
                                <a:srgbClr val="0836BF"/>
                              </a:solidFill>
                              <a:latin typeface="Cambria Math" panose="02040503050406030204" charset="0"/>
                              <a:cs typeface="Cambria Math" panose="02040503050406030204" charset="0"/>
                            </a:rPr>
                          </m:ctrlPr>
                        </m:sSubPr>
                        <m:e>
                          <m:r>
                            <a:rPr lang="en-US" altLang="zh-CN" sz="2800" b="1" i="1">
                              <a:solidFill>
                                <a:srgbClr val="0836BF"/>
                              </a:solidFill>
                              <a:latin typeface="Cambria Math" panose="02040503050406030204" charset="0"/>
                              <a:cs typeface="Cambria Math" panose="02040503050406030204" charset="0"/>
                            </a:rPr>
                            <m:t>𝒇</m:t>
                          </m:r>
                        </m:e>
                        <m:sub>
                          <m:r>
                            <a:rPr lang="en-US" altLang="zh-CN" sz="2800" b="1" i="1">
                              <a:solidFill>
                                <a:srgbClr val="0836BF"/>
                              </a:solidFill>
                              <a:latin typeface="Cambria Math" panose="02040503050406030204" charset="0"/>
                              <a:cs typeface="Cambria Math" panose="02040503050406030204" charset="0"/>
                            </a:rPr>
                            <m:t>𝒍</m:t>
                          </m:r>
                          <m:r>
                            <a:rPr lang="en-US" altLang="zh-CN" sz="2800" b="1" i="1">
                              <a:solidFill>
                                <a:srgbClr val="0836BF"/>
                              </a:solidFill>
                              <a:latin typeface="Cambria Math" panose="02040503050406030204" charset="0"/>
                              <a:cs typeface="Cambria Math" panose="02040503050406030204" charset="0"/>
                            </a:rPr>
                            <m:t>+</m:t>
                          </m:r>
                          <m:r>
                            <a:rPr lang="en-US" altLang="zh-CN" sz="2800" b="1" i="1">
                              <a:solidFill>
                                <a:srgbClr val="0836BF"/>
                              </a:solidFill>
                              <a:latin typeface="Cambria Math" panose="02040503050406030204" charset="0"/>
                              <a:cs typeface="Cambria Math" panose="02040503050406030204" charset="0"/>
                            </a:rPr>
                            <m:t>𝟏</m:t>
                          </m:r>
                        </m:sub>
                      </m:sSub>
                      <m:r>
                        <a:rPr lang="en-US" altLang="zh-CN" sz="2800" b="1" i="1">
                          <a:solidFill>
                            <a:srgbClr val="0836BF"/>
                          </a:solidFill>
                          <a:latin typeface="Cambria Math" panose="02040503050406030204" charset="0"/>
                          <a:cs typeface="Cambria Math" panose="02040503050406030204" charset="0"/>
                        </a:rPr>
                        <m:t>−</m:t>
                      </m:r>
                      <m:r>
                        <a:rPr lang="en-US" altLang="zh-CN" sz="2800" b="1" i="1">
                          <a:solidFill>
                            <a:srgbClr val="0836BF"/>
                          </a:solidFill>
                          <a:latin typeface="Cambria Math" panose="02040503050406030204" charset="0"/>
                          <a:cs typeface="Cambria Math" panose="02040503050406030204" charset="0"/>
                        </a:rPr>
                        <m:t>𝟏</m:t>
                      </m:r>
                      <m:r>
                        <a:rPr lang="en-US" altLang="zh-CN" sz="2800" b="1" i="1">
                          <a:solidFill>
                            <a:srgbClr val="0836BF"/>
                          </a:solidFill>
                          <a:latin typeface="Cambria Math" panose="02040503050406030204" charset="0"/>
                          <a:cs typeface="Cambria Math" panose="02040503050406030204" charset="0"/>
                        </a:rPr>
                        <m:t>)</m:t>
                      </m:r>
                      <m:r>
                        <a:rPr lang="en-US" altLang="zh-CN" sz="2800" b="1" i="1">
                          <a:solidFill>
                            <a:srgbClr val="0836BF"/>
                          </a:solidFill>
                          <a:latin typeface="Cambria Math" panose="02040503050406030204" charset="0"/>
                          <a:cs typeface="Cambria Math" panose="02040503050406030204" charset="0"/>
                        </a:rPr>
                        <m:t>∗</m:t>
                      </m:r>
                      <m:nary>
                        <m:naryPr>
                          <m:chr m:val="∏"/>
                          <m:limLoc m:val="undOvr"/>
                          <m:ctrlPr>
                            <a:rPr lang="en-US" altLang="zh-CN" sz="2800" b="1" i="1">
                              <a:solidFill>
                                <a:srgbClr val="0836BF"/>
                              </a:solidFill>
                              <a:latin typeface="Cambria Math" panose="02040503050406030204" charset="0"/>
                              <a:cs typeface="Cambria Math" panose="02040503050406030204" charset="0"/>
                            </a:rPr>
                          </m:ctrlPr>
                        </m:naryPr>
                        <m:sub>
                          <m:r>
                            <a:rPr lang="en-US" altLang="zh-CN" sz="2800" b="1" i="1">
                              <a:solidFill>
                                <a:srgbClr val="0836BF"/>
                              </a:solidFill>
                              <a:latin typeface="Cambria Math" panose="02040503050406030204" charset="0"/>
                              <a:cs typeface="Cambria Math" panose="02040503050406030204" charset="0"/>
                            </a:rPr>
                            <m:t>𝒊</m:t>
                          </m:r>
                          <m:r>
                            <a:rPr lang="en-US" altLang="zh-CN" sz="2800" b="1" i="1">
                              <a:solidFill>
                                <a:srgbClr val="0836BF"/>
                              </a:solidFill>
                              <a:latin typeface="Cambria Math" panose="02040503050406030204" charset="0"/>
                              <a:cs typeface="Cambria Math" panose="02040503050406030204" charset="0"/>
                            </a:rPr>
                            <m:t>=</m:t>
                          </m:r>
                          <m:r>
                            <a:rPr lang="en-US" altLang="zh-CN" sz="2800" b="1" i="1">
                              <a:solidFill>
                                <a:srgbClr val="0836BF"/>
                              </a:solidFill>
                              <a:latin typeface="Cambria Math" panose="02040503050406030204" charset="0"/>
                              <a:cs typeface="Cambria Math" panose="02040503050406030204" charset="0"/>
                            </a:rPr>
                            <m:t>𝟏</m:t>
                          </m:r>
                        </m:sub>
                        <m:sup>
                          <m:r>
                            <a:rPr lang="en-US" altLang="zh-CN" sz="2800" b="1" i="1">
                              <a:solidFill>
                                <a:srgbClr val="0836BF"/>
                              </a:solidFill>
                              <a:latin typeface="Cambria Math" panose="02040503050406030204" charset="0"/>
                              <a:cs typeface="Cambria Math" panose="02040503050406030204" charset="0"/>
                            </a:rPr>
                            <m:t>𝒍</m:t>
                          </m:r>
                        </m:sup>
                        <m:e>
                          <m:sSub>
                            <m:sSubPr>
                              <m:ctrlPr>
                                <a:rPr lang="en-US" altLang="zh-CN" sz="2800" b="1" i="1">
                                  <a:solidFill>
                                    <a:srgbClr val="0836BF"/>
                                  </a:solidFill>
                                  <a:latin typeface="Cambria Math" panose="02040503050406030204" charset="0"/>
                                  <a:cs typeface="Cambria Math" panose="02040503050406030204" charset="0"/>
                                </a:rPr>
                              </m:ctrlPr>
                            </m:sSubPr>
                            <m:e>
                              <m:r>
                                <a:rPr lang="en-US" altLang="zh-CN" sz="2800" b="1" i="1">
                                  <a:solidFill>
                                    <a:srgbClr val="0836BF"/>
                                  </a:solidFill>
                                  <a:latin typeface="Cambria Math" panose="02040503050406030204" charset="0"/>
                                  <a:cs typeface="Cambria Math" panose="02040503050406030204" charset="0"/>
                                </a:rPr>
                                <m:t>𝒔</m:t>
                              </m:r>
                            </m:e>
                            <m:sub>
                              <m:r>
                                <a:rPr lang="en-US" altLang="zh-CN" sz="2800" b="1" i="1">
                                  <a:solidFill>
                                    <a:srgbClr val="0836BF"/>
                                  </a:solidFill>
                                  <a:latin typeface="Cambria Math" panose="02040503050406030204" charset="0"/>
                                  <a:cs typeface="Cambria Math" panose="02040503050406030204" charset="0"/>
                                </a:rPr>
                                <m:t>𝒊</m:t>
                              </m:r>
                            </m:sub>
                          </m:sSub>
                        </m:e>
                      </m:nary>
                    </m:oMath>
                  </m:oMathPara>
                </a14:m>
                <a:endParaRPr lang="en-US" altLang="zh-CN" sz="2800" b="1" i="1">
                  <a:solidFill>
                    <a:srgbClr val="0836BF"/>
                  </a:solidFill>
                  <a:latin typeface="Cambria Math" panose="02040503050406030204" charset="0"/>
                  <a:cs typeface="Cambria Math" panose="02040503050406030204"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534606" y="3454654"/>
                <a:ext cx="5366385" cy="1318895"/>
              </a:xfrm>
              <a:prstGeom prst="rect">
                <a:avLst/>
              </a:prstGeom>
              <a:blipFill rotWithShape="1">
                <a:blip r:embed="rId3" cstate="print"/>
                <a:stretch>
                  <a:fillRect l="-11" t="-19" r="-131" b="19"/>
                </a:stretch>
              </a:blipFill>
            </p:spPr>
            <p:txBody>
              <a:bodyPr/>
              <a:lstStyle/>
              <a:p>
                <a:r>
                  <a:rPr lang="zh-CN" altLang="en-US">
                    <a:noFill/>
                  </a:rPr>
                  <a:t> </a:t>
                </a:r>
              </a:p>
            </p:txBody>
          </p:sp>
        </mc:Fallback>
      </mc:AlternateContent>
      <p:sp>
        <p:nvSpPr>
          <p:cNvPr id="4" name="文本框 3"/>
          <p:cNvSpPr txBox="1"/>
          <p:nvPr/>
        </p:nvSpPr>
        <p:spPr>
          <a:xfrm>
            <a:off x="6297930" y="4154170"/>
            <a:ext cx="5366385" cy="1383665"/>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dirty="0" smtClean="0">
                <a:latin typeface="微软雅黑" panose="020B0503020204020204" charset="-122"/>
                <a:ea typeface="微软雅黑" panose="020B0503020204020204" charset="-122"/>
                <a:sym typeface="+mn-ea"/>
              </a:rPr>
              <a:t>根据公式计算可得第一层卷积后的特征图对应的输入空间的感受野大小为</a:t>
            </a:r>
            <a:r>
              <a:rPr lang="en-US" altLang="zh-CN" sz="2800" dirty="0" smtClean="0">
                <a:latin typeface="微软雅黑" panose="020B0503020204020204" charset="-122"/>
                <a:ea typeface="微软雅黑" panose="020B0503020204020204" charset="-122"/>
                <a:sym typeface="+mn-ea"/>
              </a:rPr>
              <a:t>1+(3-1) * 1=3</a:t>
            </a:r>
            <a:r>
              <a:rPr lang="zh-CN" altLang="en-US" sz="2800" dirty="0" smtClean="0">
                <a:latin typeface="微软雅黑" panose="020B0503020204020204" charset="-122"/>
                <a:ea typeface="微软雅黑" panose="020B0503020204020204" charset="-122"/>
                <a:sym typeface="+mn-ea"/>
              </a:rPr>
              <a:t>。</a:t>
            </a:r>
            <a:endParaRPr lang="zh-CN" altLang="en-US" sz="2800"/>
          </a:p>
        </p:txBody>
      </p:sp>
      <p:sp>
        <p:nvSpPr>
          <p:cNvPr id="5" name="文本框 4"/>
          <p:cNvSpPr txBox="1"/>
          <p:nvPr/>
        </p:nvSpPr>
        <p:spPr>
          <a:xfrm>
            <a:off x="643255" y="4563745"/>
            <a:ext cx="4911090" cy="1814830"/>
          </a:xfrm>
          <a:prstGeom prst="rect">
            <a:avLst/>
          </a:prstGeom>
          <a:noFill/>
        </p:spPr>
        <p:txBody>
          <a:bodyPr wrap="square" rtlCol="0" anchor="t">
            <a:spAutoFit/>
          </a:bodyPr>
          <a:lstStyle/>
          <a:p>
            <a:r>
              <a:rPr lang="zh-CN" altLang="en-US" sz="2800" dirty="0" smtClean="0">
                <a:latin typeface="微软雅黑" panose="020B0503020204020204" charset="-122"/>
                <a:ea typeface="微软雅黑" panose="020B0503020204020204" charset="-122"/>
                <a:sym typeface="+mn-ea"/>
              </a:rPr>
              <a:t>原始输入</a:t>
            </a:r>
            <a:r>
              <a:rPr lang="en-US" altLang="zh-CN" sz="2800" dirty="0" smtClean="0">
                <a:latin typeface="微软雅黑" panose="020B0503020204020204" charset="-122"/>
                <a:ea typeface="微软雅黑" panose="020B0503020204020204" charset="-122"/>
                <a:sym typeface="+mn-ea"/>
              </a:rPr>
              <a:t>size</a:t>
            </a:r>
            <a:r>
              <a:rPr lang="zh-CN" altLang="en-US" sz="2800" dirty="0" smtClean="0">
                <a:latin typeface="微软雅黑" panose="020B0503020204020204" charset="-122"/>
                <a:ea typeface="微软雅黑" panose="020B0503020204020204" charset="-122"/>
                <a:sym typeface="+mn-ea"/>
              </a:rPr>
              <a:t>为</a:t>
            </a:r>
            <a:r>
              <a:rPr lang="en-US" altLang="zh-CN" sz="2800" dirty="0" smtClean="0">
                <a:latin typeface="微软雅黑" panose="020B0503020204020204" charset="-122"/>
                <a:ea typeface="微软雅黑" panose="020B0503020204020204" charset="-122"/>
                <a:sym typeface="+mn-ea"/>
              </a:rPr>
              <a:t>5 * 5</a:t>
            </a:r>
            <a:r>
              <a:rPr lang="zh-CN" altLang="en-US" sz="2800" dirty="0" smtClean="0">
                <a:latin typeface="微软雅黑" panose="020B0503020204020204" charset="-122"/>
                <a:ea typeface="微软雅黑" panose="020B0503020204020204" charset="-122"/>
                <a:sym typeface="+mn-ea"/>
              </a:rPr>
              <a:t>，</a:t>
            </a:r>
          </a:p>
          <a:p>
            <a:r>
              <a:rPr lang="zh-CN" altLang="en-US" sz="2800" dirty="0" smtClean="0">
                <a:latin typeface="微软雅黑" panose="020B0503020204020204" charset="-122"/>
                <a:ea typeface="微软雅黑" panose="020B0503020204020204" charset="-122"/>
                <a:sym typeface="+mn-ea"/>
              </a:rPr>
              <a:t>第一层卷积核为</a:t>
            </a:r>
            <a:r>
              <a:rPr lang="en-US" altLang="zh-CN" sz="2800" dirty="0" smtClean="0">
                <a:latin typeface="微软雅黑" panose="020B0503020204020204" charset="-122"/>
                <a:ea typeface="微软雅黑" panose="020B0503020204020204" charset="-122"/>
                <a:sym typeface="+mn-ea"/>
              </a:rPr>
              <a:t>3 * 3</a:t>
            </a:r>
            <a:r>
              <a:rPr lang="zh-CN" altLang="en-US" sz="2800" dirty="0" smtClean="0">
                <a:latin typeface="微软雅黑" panose="020B0503020204020204" charset="-122"/>
                <a:ea typeface="微软雅黑" panose="020B0503020204020204" charset="-122"/>
                <a:sym typeface="+mn-ea"/>
              </a:rPr>
              <a:t>，</a:t>
            </a:r>
          </a:p>
          <a:p>
            <a:r>
              <a:rPr lang="zh-CN" altLang="en-US" sz="2800" dirty="0" smtClean="0">
                <a:latin typeface="微软雅黑" panose="020B0503020204020204" charset="-122"/>
                <a:ea typeface="微软雅黑" panose="020B0503020204020204" charset="-122"/>
                <a:sym typeface="+mn-ea"/>
              </a:rPr>
              <a:t>输入步长为</a:t>
            </a:r>
            <a:r>
              <a:rPr lang="en-US" altLang="zh-CN" sz="2800" dirty="0" smtClean="0">
                <a:latin typeface="微软雅黑" panose="020B0503020204020204" charset="-122"/>
                <a:ea typeface="微软雅黑" panose="020B0503020204020204" charset="-122"/>
                <a:sym typeface="+mn-ea"/>
              </a:rPr>
              <a:t>1</a:t>
            </a:r>
            <a:r>
              <a:rPr lang="zh-CN" altLang="en-US" sz="2800" dirty="0" smtClean="0">
                <a:latin typeface="微软雅黑" panose="020B0503020204020204" charset="-122"/>
                <a:ea typeface="微软雅黑" panose="020B0503020204020204" charset="-122"/>
                <a:sym typeface="+mn-ea"/>
              </a:rPr>
              <a:t>，</a:t>
            </a:r>
          </a:p>
          <a:p>
            <a:r>
              <a:rPr lang="zh-CN" altLang="en-US" sz="2800" dirty="0" smtClean="0">
                <a:latin typeface="微软雅黑" panose="020B0503020204020204" charset="-122"/>
                <a:ea typeface="微软雅黑" panose="020B0503020204020204" charset="-122"/>
                <a:sym typeface="+mn-ea"/>
              </a:rPr>
              <a:t>输入层初始化感受野为</a:t>
            </a:r>
            <a:r>
              <a:rPr lang="en-US" altLang="zh-CN" sz="2800" dirty="0" smtClean="0">
                <a:latin typeface="微软雅黑" panose="020B0503020204020204" charset="-122"/>
                <a:ea typeface="微软雅黑" panose="020B0503020204020204" charset="-122"/>
                <a:sym typeface="+mn-ea"/>
              </a:rPr>
              <a:t>1 * 1</a:t>
            </a:r>
            <a:r>
              <a:rPr lang="zh-CN" altLang="en-US" sz="2800" dirty="0" smtClean="0">
                <a:latin typeface="微软雅黑" panose="020B0503020204020204" charset="-122"/>
                <a:ea typeface="微软雅黑" panose="020B0503020204020204" charset="-122"/>
                <a:sym typeface="+mn-ea"/>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643052" y="263807"/>
            <a:ext cx="7857490"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smtClean="0">
                <a:solidFill>
                  <a:srgbClr val="224D9B"/>
                </a:solidFill>
                <a:latin typeface="微软雅黑" panose="020B0503020204020204" charset="-122"/>
                <a:ea typeface="微软雅黑" panose="020B0503020204020204" charset="-122"/>
                <a:sym typeface="+mn-ea"/>
              </a:rPr>
              <a:t>空洞卷积</a:t>
            </a:r>
            <a:endParaRPr kumimoji="0" lang="zh-CN" sz="3200" b="1" i="0" u="none" strike="noStrike" kern="1200" cap="none" spc="0" normalizeH="0" baseline="0" noProof="0" dirty="0">
              <a:ln>
                <a:noFill/>
              </a:ln>
              <a:solidFill>
                <a:srgbClr val="224D9B"/>
              </a:solidFill>
              <a:effectLst/>
              <a:uLnTx/>
              <a:uFillTx/>
              <a:latin typeface="微软雅黑" panose="020B0503020204020204" charset="-122"/>
              <a:ea typeface="微软雅黑" panose="020B0503020204020204" charset="-122"/>
              <a:cs typeface="+mn-cs"/>
              <a:sym typeface="+mn-ea"/>
            </a:endParaRPr>
          </a:p>
        </p:txBody>
      </p:sp>
      <p:sp>
        <p:nvSpPr>
          <p:cNvPr id="3" name="矩形 2"/>
          <p:cNvSpPr/>
          <p:nvPr/>
        </p:nvSpPr>
        <p:spPr>
          <a:xfrm>
            <a:off x="6986905" y="4116705"/>
            <a:ext cx="4850130" cy="1383665"/>
          </a:xfrm>
          <a:prstGeom prst="rect">
            <a:avLst/>
          </a:prstGeom>
        </p:spPr>
        <p:txBody>
          <a:bodyPr wrap="square">
            <a:spAutoFit/>
          </a:bodyPr>
          <a:lstStyle/>
          <a:p>
            <a:pPr indent="711200" fontAlgn="auto">
              <a:extLst>
                <a:ext uri="{35155182-B16C-46BC-9424-99874614C6A1}">
                  <wpsdc:indentchars xmlns:wpsdc="http://www.wps.cn/officeDocument/2017/drawingmlCustomData" xmlns="" val="200" checksum="3773799597"/>
                </a:ext>
              </a:extLst>
            </a:pPr>
            <a:r>
              <a:rPr lang="zh-CN" altLang="en-US" sz="2800" dirty="0" smtClean="0">
                <a:latin typeface="微软雅黑" panose="020B0503020204020204" charset="-122"/>
                <a:ea typeface="微软雅黑" panose="020B0503020204020204" charset="-122"/>
              </a:rPr>
              <a:t>第二层的的感受野</a:t>
            </a:r>
            <a:r>
              <a:rPr lang="en-US" altLang="zh-CN" sz="2800" dirty="0" smtClean="0">
                <a:latin typeface="微软雅黑" panose="020B0503020204020204" charset="-122"/>
                <a:ea typeface="微软雅黑" panose="020B0503020204020204" charset="-122"/>
              </a:rPr>
              <a:t>size</a:t>
            </a:r>
            <a:r>
              <a:rPr lang="zh-CN" altLang="en-US" sz="2800" dirty="0" smtClean="0">
                <a:latin typeface="微软雅黑" panose="020B0503020204020204" charset="-122"/>
                <a:ea typeface="微软雅黑" panose="020B0503020204020204" charset="-122"/>
              </a:rPr>
              <a:t>计算为</a:t>
            </a:r>
            <a:r>
              <a:rPr lang="en-US" altLang="zh-CN" sz="2800" dirty="0" smtClean="0">
                <a:latin typeface="微软雅黑" panose="020B0503020204020204" charset="-122"/>
                <a:ea typeface="微软雅黑" panose="020B0503020204020204" charset="-122"/>
              </a:rPr>
              <a:t>3+(3-1) * 2 * 1=7</a:t>
            </a:r>
            <a:r>
              <a:rPr lang="zh-CN" altLang="en-US" sz="2800" dirty="0" smtClean="0">
                <a:latin typeface="微软雅黑" panose="020B0503020204020204" charset="-122"/>
                <a:ea typeface="微软雅黑" panose="020B0503020204020204" charset="-122"/>
              </a:rPr>
              <a:t>。</a:t>
            </a:r>
            <a:endParaRPr lang="en-US" altLang="zh-CN" sz="2800" dirty="0" smtClean="0">
              <a:latin typeface="微软雅黑" panose="020B0503020204020204" charset="-122"/>
              <a:ea typeface="微软雅黑" panose="020B0503020204020204" charset="-122"/>
            </a:endParaRPr>
          </a:p>
          <a:p>
            <a:endParaRPr lang="zh-CN" altLang="en-US" sz="2800" dirty="0">
              <a:latin typeface="微软雅黑" panose="020B0503020204020204" charset="-122"/>
              <a:ea typeface="微软雅黑" panose="020B0503020204020204" charset="-122"/>
            </a:endParaRPr>
          </a:p>
        </p:txBody>
      </p:sp>
      <p:pic>
        <p:nvPicPr>
          <p:cNvPr id="1026" name="Picture 2" descr="C:\Users\ADMINI~1\AppData\Local\Temp\WeChat Files\b94928fa275ae84ab7c80534302a319.jpg"/>
          <p:cNvPicPr>
            <a:picLocks noChangeAspect="1" noChangeArrowheads="1"/>
          </p:cNvPicPr>
          <p:nvPr/>
        </p:nvPicPr>
        <p:blipFill>
          <a:blip r:embed="rId2" cstate="print"/>
          <a:srcRect/>
          <a:stretch>
            <a:fillRect/>
          </a:stretch>
        </p:blipFill>
        <p:spPr bwMode="auto">
          <a:xfrm>
            <a:off x="846137" y="1033892"/>
            <a:ext cx="3920596" cy="2094012"/>
          </a:xfrm>
          <a:prstGeom prst="rect">
            <a:avLst/>
          </a:prstGeom>
          <a:noFill/>
        </p:spPr>
      </p:pic>
      <p:pic>
        <p:nvPicPr>
          <p:cNvPr id="1027" name="Picture 3" descr="C:\Users\ADMINI~1\AppData\Local\Temp\WeChat Files\506848873981d225ca672d57f093efb.jpg"/>
          <p:cNvPicPr>
            <a:picLocks noChangeAspect="1" noChangeArrowheads="1"/>
          </p:cNvPicPr>
          <p:nvPr/>
        </p:nvPicPr>
        <p:blipFill>
          <a:blip r:embed="rId3" cstate="print"/>
          <a:srcRect/>
          <a:stretch>
            <a:fillRect/>
          </a:stretch>
        </p:blipFill>
        <p:spPr bwMode="auto">
          <a:xfrm>
            <a:off x="5626100" y="891588"/>
            <a:ext cx="4406900" cy="2626840"/>
          </a:xfrm>
          <a:prstGeom prst="rect">
            <a:avLst/>
          </a:prstGeom>
          <a:noFill/>
        </p:spPr>
      </p:pic>
      <mc:AlternateContent xmlns:mc="http://schemas.openxmlformats.org/markup-compatibility/2006">
        <mc:Choice xmlns:a14="http://schemas.microsoft.com/office/drawing/2010/main" xmlns="" Requires="a14">
          <p:sp>
            <p:nvSpPr>
              <p:cNvPr id="2" name="文本框 1"/>
              <p:cNvSpPr txBox="1"/>
              <p:nvPr/>
            </p:nvSpPr>
            <p:spPr>
              <a:xfrm>
                <a:off x="544131" y="3314954"/>
                <a:ext cx="5366385" cy="131889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altLang="zh-CN" sz="2800" b="1" i="1">
                              <a:solidFill>
                                <a:srgbClr val="0836BF"/>
                              </a:solidFill>
                              <a:latin typeface="Cambria Math" panose="02040503050406030204" charset="0"/>
                              <a:cs typeface="Cambria Math" panose="02040503050406030204" charset="0"/>
                            </a:rPr>
                          </m:ctrlPr>
                        </m:sSubPr>
                        <m:e>
                          <m:r>
                            <a:rPr lang="en-US" altLang="zh-CN" sz="2800" b="1" i="1">
                              <a:solidFill>
                                <a:srgbClr val="0836BF"/>
                              </a:solidFill>
                              <a:latin typeface="Cambria Math" panose="02040503050406030204" charset="0"/>
                              <a:cs typeface="Cambria Math" panose="02040503050406030204" charset="0"/>
                            </a:rPr>
                            <m:t>𝑹𝑭</m:t>
                          </m:r>
                        </m:e>
                        <m:sub>
                          <m:r>
                            <a:rPr lang="en-US" altLang="zh-CN" sz="2800" b="1" i="1">
                              <a:solidFill>
                                <a:srgbClr val="0836BF"/>
                              </a:solidFill>
                              <a:latin typeface="Cambria Math" panose="02040503050406030204" charset="0"/>
                              <a:cs typeface="Cambria Math" panose="02040503050406030204" charset="0"/>
                            </a:rPr>
                            <m:t>𝒍</m:t>
                          </m:r>
                          <m:r>
                            <a:rPr lang="en-US" altLang="zh-CN" sz="2800" b="1" i="1">
                              <a:solidFill>
                                <a:srgbClr val="0836BF"/>
                              </a:solidFill>
                              <a:latin typeface="Cambria Math" panose="02040503050406030204" charset="0"/>
                              <a:cs typeface="Cambria Math" panose="02040503050406030204" charset="0"/>
                            </a:rPr>
                            <m:t>+</m:t>
                          </m:r>
                          <m:r>
                            <a:rPr lang="en-US" altLang="zh-CN" sz="2800" b="1" i="1">
                              <a:solidFill>
                                <a:srgbClr val="0836BF"/>
                              </a:solidFill>
                              <a:latin typeface="Cambria Math" panose="02040503050406030204" charset="0"/>
                              <a:cs typeface="Cambria Math" panose="02040503050406030204" charset="0"/>
                            </a:rPr>
                            <m:t>𝟏</m:t>
                          </m:r>
                        </m:sub>
                      </m:sSub>
                      <m:r>
                        <a:rPr lang="en-US" altLang="zh-CN" sz="2800" b="1" i="1">
                          <a:solidFill>
                            <a:srgbClr val="0836BF"/>
                          </a:solidFill>
                          <a:latin typeface="Cambria Math" panose="02040503050406030204" charset="0"/>
                          <a:cs typeface="Cambria Math" panose="02040503050406030204" charset="0"/>
                        </a:rPr>
                        <m:t>=</m:t>
                      </m:r>
                      <m:sSub>
                        <m:sSubPr>
                          <m:ctrlPr>
                            <a:rPr lang="en-US" altLang="zh-CN" sz="2800" b="1" i="1">
                              <a:solidFill>
                                <a:srgbClr val="0836BF"/>
                              </a:solidFill>
                              <a:latin typeface="Cambria Math" panose="02040503050406030204" charset="0"/>
                              <a:cs typeface="Cambria Math" panose="02040503050406030204" charset="0"/>
                            </a:rPr>
                          </m:ctrlPr>
                        </m:sSubPr>
                        <m:e>
                          <m:r>
                            <a:rPr lang="en-US" altLang="zh-CN" sz="2800" b="1" i="1">
                              <a:solidFill>
                                <a:srgbClr val="0836BF"/>
                              </a:solidFill>
                              <a:latin typeface="Cambria Math" panose="02040503050406030204" charset="0"/>
                              <a:cs typeface="Cambria Math" panose="02040503050406030204" charset="0"/>
                            </a:rPr>
                            <m:t>𝑹𝑭</m:t>
                          </m:r>
                        </m:e>
                        <m:sub>
                          <m:r>
                            <a:rPr lang="en-US" altLang="zh-CN" sz="2800" b="1" i="1">
                              <a:solidFill>
                                <a:srgbClr val="0836BF"/>
                              </a:solidFill>
                              <a:latin typeface="Cambria Math" panose="02040503050406030204" charset="0"/>
                              <a:cs typeface="Cambria Math" panose="02040503050406030204" charset="0"/>
                            </a:rPr>
                            <m:t>𝒍</m:t>
                          </m:r>
                        </m:sub>
                      </m:sSub>
                      <m:r>
                        <a:rPr lang="en-US" altLang="zh-CN" sz="2800" b="1" i="1">
                          <a:solidFill>
                            <a:srgbClr val="0836BF"/>
                          </a:solidFill>
                          <a:latin typeface="Cambria Math" panose="02040503050406030204" charset="0"/>
                          <a:cs typeface="Cambria Math" panose="02040503050406030204" charset="0"/>
                        </a:rPr>
                        <m:t>+(</m:t>
                      </m:r>
                      <m:sSub>
                        <m:sSubPr>
                          <m:ctrlPr>
                            <a:rPr lang="en-US" altLang="zh-CN" sz="2800" b="1" i="1">
                              <a:solidFill>
                                <a:srgbClr val="0836BF"/>
                              </a:solidFill>
                              <a:latin typeface="Cambria Math" panose="02040503050406030204" charset="0"/>
                              <a:cs typeface="Cambria Math" panose="02040503050406030204" charset="0"/>
                            </a:rPr>
                          </m:ctrlPr>
                        </m:sSubPr>
                        <m:e>
                          <m:r>
                            <a:rPr lang="en-US" altLang="zh-CN" sz="2800" b="1" i="1">
                              <a:solidFill>
                                <a:srgbClr val="0836BF"/>
                              </a:solidFill>
                              <a:latin typeface="Cambria Math" panose="02040503050406030204" charset="0"/>
                              <a:cs typeface="Cambria Math" panose="02040503050406030204" charset="0"/>
                            </a:rPr>
                            <m:t>𝒇</m:t>
                          </m:r>
                        </m:e>
                        <m:sub>
                          <m:r>
                            <a:rPr lang="en-US" altLang="zh-CN" sz="2800" b="1" i="1">
                              <a:solidFill>
                                <a:srgbClr val="0836BF"/>
                              </a:solidFill>
                              <a:latin typeface="Cambria Math" panose="02040503050406030204" charset="0"/>
                              <a:cs typeface="Cambria Math" panose="02040503050406030204" charset="0"/>
                            </a:rPr>
                            <m:t>𝒍</m:t>
                          </m:r>
                          <m:r>
                            <a:rPr lang="en-US" altLang="zh-CN" sz="2800" b="1" i="1">
                              <a:solidFill>
                                <a:srgbClr val="0836BF"/>
                              </a:solidFill>
                              <a:latin typeface="Cambria Math" panose="02040503050406030204" charset="0"/>
                              <a:cs typeface="Cambria Math" panose="02040503050406030204" charset="0"/>
                            </a:rPr>
                            <m:t>+</m:t>
                          </m:r>
                          <m:r>
                            <a:rPr lang="en-US" altLang="zh-CN" sz="2800" b="1" i="1">
                              <a:solidFill>
                                <a:srgbClr val="0836BF"/>
                              </a:solidFill>
                              <a:latin typeface="Cambria Math" panose="02040503050406030204" charset="0"/>
                              <a:cs typeface="Cambria Math" panose="02040503050406030204" charset="0"/>
                            </a:rPr>
                            <m:t>𝟏</m:t>
                          </m:r>
                        </m:sub>
                      </m:sSub>
                      <m:r>
                        <a:rPr lang="en-US" altLang="zh-CN" sz="2800" b="1" i="1">
                          <a:solidFill>
                            <a:srgbClr val="0836BF"/>
                          </a:solidFill>
                          <a:latin typeface="Cambria Math" panose="02040503050406030204" charset="0"/>
                          <a:cs typeface="Cambria Math" panose="02040503050406030204" charset="0"/>
                        </a:rPr>
                        <m:t>−</m:t>
                      </m:r>
                      <m:r>
                        <a:rPr lang="en-US" altLang="zh-CN" sz="2800" b="1" i="1">
                          <a:solidFill>
                            <a:srgbClr val="0836BF"/>
                          </a:solidFill>
                          <a:latin typeface="Cambria Math" panose="02040503050406030204" charset="0"/>
                          <a:cs typeface="Cambria Math" panose="02040503050406030204" charset="0"/>
                        </a:rPr>
                        <m:t>𝟏</m:t>
                      </m:r>
                      <m:r>
                        <a:rPr lang="en-US" altLang="zh-CN" sz="2800" b="1" i="1">
                          <a:solidFill>
                            <a:srgbClr val="0836BF"/>
                          </a:solidFill>
                          <a:latin typeface="Cambria Math" panose="02040503050406030204" charset="0"/>
                          <a:cs typeface="Cambria Math" panose="02040503050406030204" charset="0"/>
                        </a:rPr>
                        <m:t>)</m:t>
                      </m:r>
                      <m:r>
                        <a:rPr lang="en-US" altLang="zh-CN" sz="2800" b="1" i="1">
                          <a:solidFill>
                            <a:srgbClr val="0836BF"/>
                          </a:solidFill>
                          <a:latin typeface="Cambria Math" panose="02040503050406030204" charset="0"/>
                          <a:cs typeface="Cambria Math" panose="02040503050406030204" charset="0"/>
                        </a:rPr>
                        <m:t>∗</m:t>
                      </m:r>
                      <m:nary>
                        <m:naryPr>
                          <m:chr m:val="∏"/>
                          <m:limLoc m:val="undOvr"/>
                          <m:ctrlPr>
                            <a:rPr lang="en-US" altLang="zh-CN" sz="2800" b="1" i="1">
                              <a:solidFill>
                                <a:srgbClr val="0836BF"/>
                              </a:solidFill>
                              <a:latin typeface="Cambria Math" panose="02040503050406030204" charset="0"/>
                              <a:cs typeface="Cambria Math" panose="02040503050406030204" charset="0"/>
                            </a:rPr>
                          </m:ctrlPr>
                        </m:naryPr>
                        <m:sub>
                          <m:r>
                            <a:rPr lang="en-US" altLang="zh-CN" sz="2800" b="1" i="1">
                              <a:solidFill>
                                <a:srgbClr val="0836BF"/>
                              </a:solidFill>
                              <a:latin typeface="Cambria Math" panose="02040503050406030204" charset="0"/>
                              <a:cs typeface="Cambria Math" panose="02040503050406030204" charset="0"/>
                            </a:rPr>
                            <m:t>𝒊</m:t>
                          </m:r>
                          <m:r>
                            <a:rPr lang="en-US" altLang="zh-CN" sz="2800" b="1" i="1">
                              <a:solidFill>
                                <a:srgbClr val="0836BF"/>
                              </a:solidFill>
                              <a:latin typeface="Cambria Math" panose="02040503050406030204" charset="0"/>
                              <a:cs typeface="Cambria Math" panose="02040503050406030204" charset="0"/>
                            </a:rPr>
                            <m:t>=</m:t>
                          </m:r>
                          <m:r>
                            <a:rPr lang="en-US" altLang="zh-CN" sz="2800" b="1" i="1">
                              <a:solidFill>
                                <a:srgbClr val="0836BF"/>
                              </a:solidFill>
                              <a:latin typeface="Cambria Math" panose="02040503050406030204" charset="0"/>
                              <a:cs typeface="Cambria Math" panose="02040503050406030204" charset="0"/>
                            </a:rPr>
                            <m:t>𝟏</m:t>
                          </m:r>
                        </m:sub>
                        <m:sup>
                          <m:r>
                            <a:rPr lang="en-US" altLang="zh-CN" sz="2800" b="1" i="1">
                              <a:solidFill>
                                <a:srgbClr val="0836BF"/>
                              </a:solidFill>
                              <a:latin typeface="Cambria Math" panose="02040503050406030204" charset="0"/>
                              <a:cs typeface="Cambria Math" panose="02040503050406030204" charset="0"/>
                            </a:rPr>
                            <m:t>𝒍</m:t>
                          </m:r>
                        </m:sup>
                        <m:e>
                          <m:sSub>
                            <m:sSubPr>
                              <m:ctrlPr>
                                <a:rPr lang="en-US" altLang="zh-CN" sz="2800" b="1" i="1">
                                  <a:solidFill>
                                    <a:srgbClr val="0836BF"/>
                                  </a:solidFill>
                                  <a:latin typeface="Cambria Math" panose="02040503050406030204" charset="0"/>
                                  <a:cs typeface="Cambria Math" panose="02040503050406030204" charset="0"/>
                                </a:rPr>
                              </m:ctrlPr>
                            </m:sSubPr>
                            <m:e>
                              <m:r>
                                <a:rPr lang="en-US" altLang="zh-CN" sz="2800" b="1" i="1">
                                  <a:solidFill>
                                    <a:srgbClr val="0836BF"/>
                                  </a:solidFill>
                                  <a:latin typeface="Cambria Math" panose="02040503050406030204" charset="0"/>
                                  <a:cs typeface="Cambria Math" panose="02040503050406030204" charset="0"/>
                                </a:rPr>
                                <m:t>𝒔</m:t>
                              </m:r>
                            </m:e>
                            <m:sub>
                              <m:r>
                                <a:rPr lang="en-US" altLang="zh-CN" sz="2800" b="1" i="1">
                                  <a:solidFill>
                                    <a:srgbClr val="0836BF"/>
                                  </a:solidFill>
                                  <a:latin typeface="Cambria Math" panose="02040503050406030204" charset="0"/>
                                  <a:cs typeface="Cambria Math" panose="02040503050406030204" charset="0"/>
                                </a:rPr>
                                <m:t>𝒊</m:t>
                              </m:r>
                            </m:sub>
                          </m:sSub>
                        </m:e>
                      </m:nary>
                    </m:oMath>
                  </m:oMathPara>
                </a14:m>
                <a:endParaRPr lang="en-US" altLang="zh-CN" sz="2800" b="1" i="1">
                  <a:solidFill>
                    <a:srgbClr val="0836BF"/>
                  </a:solidFill>
                  <a:latin typeface="Cambria Math" panose="02040503050406030204" charset="0"/>
                  <a:cs typeface="Cambria Math" panose="02040503050406030204"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544131" y="3314954"/>
                <a:ext cx="5366385" cy="1318895"/>
              </a:xfrm>
              <a:prstGeom prst="rect">
                <a:avLst/>
              </a:prstGeom>
              <a:blipFill rotWithShape="1">
                <a:blip r:embed="rId4" cstate="print"/>
                <a:stretch>
                  <a:fillRect l="-11" t="-19" r="-131" b="19"/>
                </a:stretch>
              </a:blipFill>
            </p:spPr>
            <p:txBody>
              <a:bodyPr/>
              <a:lstStyle/>
              <a:p>
                <a:r>
                  <a:rPr lang="zh-CN" altLang="en-US">
                    <a:noFill/>
                  </a:rPr>
                  <a:t> </a:t>
                </a:r>
              </a:p>
            </p:txBody>
          </p:sp>
        </mc:Fallback>
      </mc:AlternateContent>
      <p:sp>
        <p:nvSpPr>
          <p:cNvPr id="5" name="文本框 4"/>
          <p:cNvSpPr txBox="1"/>
          <p:nvPr/>
        </p:nvSpPr>
        <p:spPr>
          <a:xfrm>
            <a:off x="643255" y="4436745"/>
            <a:ext cx="4123690" cy="1814830"/>
          </a:xfrm>
          <a:prstGeom prst="rect">
            <a:avLst/>
          </a:prstGeom>
          <a:noFill/>
        </p:spPr>
        <p:txBody>
          <a:bodyPr wrap="square" rtlCol="0" anchor="t">
            <a:spAutoFit/>
          </a:bodyPr>
          <a:lstStyle/>
          <a:p>
            <a:r>
              <a:rPr lang="zh-CN" altLang="en-US" sz="2800" dirty="0" smtClean="0">
                <a:latin typeface="微软雅黑" panose="020B0503020204020204" charset="-122"/>
                <a:ea typeface="微软雅黑" panose="020B0503020204020204" charset="-122"/>
                <a:sym typeface="+mn-ea"/>
              </a:rPr>
              <a:t>第一层卷积输出特征图的感受野</a:t>
            </a:r>
            <a:r>
              <a:rPr lang="en-US" altLang="zh-CN" sz="2800" dirty="0" smtClean="0">
                <a:latin typeface="微软雅黑" panose="020B0503020204020204" charset="-122"/>
                <a:ea typeface="微软雅黑" panose="020B0503020204020204" charset="-122"/>
                <a:sym typeface="+mn-ea"/>
              </a:rPr>
              <a:t>size</a:t>
            </a:r>
            <a:r>
              <a:rPr lang="zh-CN" altLang="en-US" sz="2800" dirty="0" smtClean="0">
                <a:latin typeface="微软雅黑" panose="020B0503020204020204" charset="-122"/>
                <a:ea typeface="微软雅黑" panose="020B0503020204020204" charset="-122"/>
                <a:sym typeface="+mn-ea"/>
              </a:rPr>
              <a:t>为</a:t>
            </a:r>
            <a:r>
              <a:rPr lang="en-US" altLang="zh-CN" sz="2800" dirty="0" smtClean="0">
                <a:latin typeface="微软雅黑" panose="020B0503020204020204" charset="-122"/>
                <a:ea typeface="微软雅黑" panose="020B0503020204020204" charset="-122"/>
                <a:sym typeface="+mn-ea"/>
              </a:rPr>
              <a:t>3</a:t>
            </a:r>
            <a:r>
              <a:rPr lang="zh-CN" altLang="en-US" sz="2800" dirty="0" smtClean="0">
                <a:latin typeface="微软雅黑" panose="020B0503020204020204" charset="-122"/>
                <a:ea typeface="微软雅黑" panose="020B0503020204020204" charset="-122"/>
                <a:sym typeface="+mn-ea"/>
              </a:rPr>
              <a:t>，</a:t>
            </a:r>
            <a:endParaRPr lang="zh-CN" altLang="en-US" sz="2800" dirty="0" smtClean="0">
              <a:latin typeface="微软雅黑" panose="020B0503020204020204" charset="-122"/>
              <a:ea typeface="微软雅黑" panose="020B0503020204020204" charset="-122"/>
            </a:endParaRPr>
          </a:p>
          <a:p>
            <a:r>
              <a:rPr lang="zh-CN" altLang="en-US" sz="2800" dirty="0" smtClean="0">
                <a:latin typeface="微软雅黑" panose="020B0503020204020204" charset="-122"/>
                <a:ea typeface="微软雅黑" panose="020B0503020204020204" charset="-122"/>
                <a:sym typeface="+mn-ea"/>
              </a:rPr>
              <a:t>第二层卷积核</a:t>
            </a:r>
            <a:r>
              <a:rPr lang="en-US" altLang="zh-CN" sz="2800" dirty="0" smtClean="0">
                <a:latin typeface="微软雅黑" panose="020B0503020204020204" charset="-122"/>
                <a:ea typeface="微软雅黑" panose="020B0503020204020204" charset="-122"/>
                <a:sym typeface="+mn-ea"/>
              </a:rPr>
              <a:t>size</a:t>
            </a:r>
            <a:r>
              <a:rPr lang="zh-CN" altLang="en-US" sz="2800" dirty="0" smtClean="0">
                <a:latin typeface="微软雅黑" panose="020B0503020204020204" charset="-122"/>
                <a:ea typeface="微软雅黑" panose="020B0503020204020204" charset="-122"/>
                <a:sym typeface="+mn-ea"/>
              </a:rPr>
              <a:t>为</a:t>
            </a:r>
            <a:r>
              <a:rPr lang="en-US" altLang="zh-CN" sz="2800" dirty="0" smtClean="0">
                <a:latin typeface="微软雅黑" panose="020B0503020204020204" charset="-122"/>
                <a:ea typeface="微软雅黑" panose="020B0503020204020204" charset="-122"/>
                <a:sym typeface="+mn-ea"/>
              </a:rPr>
              <a:t>3</a:t>
            </a:r>
            <a:r>
              <a:rPr lang="zh-CN" altLang="en-US" sz="2800" dirty="0" smtClean="0">
                <a:latin typeface="微软雅黑" panose="020B0503020204020204" charset="-122"/>
                <a:ea typeface="微软雅黑" panose="020B0503020204020204" charset="-122"/>
                <a:sym typeface="+mn-ea"/>
              </a:rPr>
              <a:t>，</a:t>
            </a:r>
            <a:endParaRPr lang="zh-CN" altLang="en-US" sz="2800" dirty="0" smtClean="0">
              <a:latin typeface="微软雅黑" panose="020B0503020204020204" charset="-122"/>
              <a:ea typeface="微软雅黑" panose="020B0503020204020204" charset="-122"/>
            </a:endParaRPr>
          </a:p>
          <a:p>
            <a:r>
              <a:rPr lang="zh-CN" altLang="en-US" sz="2800" dirty="0" smtClean="0">
                <a:latin typeface="微软雅黑" panose="020B0503020204020204" charset="-122"/>
                <a:ea typeface="微软雅黑" panose="020B0503020204020204" charset="-122"/>
                <a:sym typeface="+mn-ea"/>
              </a:rPr>
              <a:t>卷积步长为</a:t>
            </a:r>
            <a:r>
              <a:rPr lang="en-US" altLang="zh-CN" sz="2800" dirty="0" smtClean="0">
                <a:latin typeface="微软雅黑" panose="020B0503020204020204" charset="-122"/>
                <a:ea typeface="微软雅黑" panose="020B0503020204020204" charset="-122"/>
                <a:sym typeface="+mn-ea"/>
              </a:rPr>
              <a:t>2</a:t>
            </a:r>
            <a:r>
              <a:rPr lang="zh-CN" altLang="en-US" sz="2800" dirty="0" smtClean="0">
                <a:latin typeface="微软雅黑" panose="020B0503020204020204" charset="-122"/>
                <a:ea typeface="微软雅黑" panose="020B0503020204020204" charset="-122"/>
                <a:sym typeface="+mn-ea"/>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643052" y="263807"/>
            <a:ext cx="7857490"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smtClean="0">
                <a:solidFill>
                  <a:srgbClr val="224D9B"/>
                </a:solidFill>
                <a:latin typeface="微软雅黑" panose="020B0503020204020204" charset="-122"/>
                <a:ea typeface="微软雅黑" panose="020B0503020204020204" charset="-122"/>
                <a:sym typeface="+mn-ea"/>
              </a:rPr>
              <a:t>空洞卷积</a:t>
            </a:r>
            <a:endParaRPr kumimoji="0" lang="zh-CN" sz="3200" b="1" i="0" u="none" strike="noStrike" kern="1200" cap="none" spc="0" normalizeH="0" baseline="0" noProof="0" dirty="0">
              <a:ln>
                <a:noFill/>
              </a:ln>
              <a:solidFill>
                <a:srgbClr val="224D9B"/>
              </a:solidFill>
              <a:effectLst/>
              <a:uLnTx/>
              <a:uFillTx/>
              <a:latin typeface="微软雅黑" panose="020B0503020204020204" charset="-122"/>
              <a:ea typeface="微软雅黑" panose="020B0503020204020204" charset="-122"/>
              <a:cs typeface="+mn-cs"/>
              <a:sym typeface="+mn-ea"/>
            </a:endParaRPr>
          </a:p>
        </p:txBody>
      </p:sp>
      <p:sp>
        <p:nvSpPr>
          <p:cNvPr id="3" name="矩形 2"/>
          <p:cNvSpPr/>
          <p:nvPr/>
        </p:nvSpPr>
        <p:spPr>
          <a:xfrm>
            <a:off x="981710" y="2225675"/>
            <a:ext cx="10109200" cy="2676525"/>
          </a:xfrm>
          <a:prstGeom prst="rect">
            <a:avLst/>
          </a:prstGeom>
        </p:spPr>
        <p:txBody>
          <a:bodyPr wrap="square">
            <a:spAutoFit/>
          </a:bodyPr>
          <a:lstStyle/>
          <a:p>
            <a:pPr indent="711200" fontAlgn="auto">
              <a:extLst>
                <a:ext uri="{35155182-B16C-46BC-9424-99874614C6A1}">
                  <wpsdc:indentchars xmlns:wpsdc="http://www.wps.cn/officeDocument/2017/drawingmlCustomData" xmlns="" val="200" checksum="3773799597"/>
                </a:ext>
              </a:extLst>
            </a:pPr>
            <a:r>
              <a:rPr lang="zh-CN" altLang="en-US" sz="2800" dirty="0" smtClean="0">
                <a:latin typeface="微软雅黑" panose="020B0503020204020204" charset="-122"/>
                <a:ea typeface="微软雅黑" panose="020B0503020204020204" charset="-122"/>
                <a:sym typeface="+mn-ea"/>
              </a:rPr>
              <a:t>所以我们可以看到当前层特征图的感受野大小对应到输入空间与前层的感受野和卷积步长以及当前层的卷积核大小密切相关。当步长大于</a:t>
            </a:r>
            <a:r>
              <a:rPr lang="en-US" altLang="zh-CN" sz="2800" dirty="0" smtClean="0">
                <a:latin typeface="微软雅黑" panose="020B0503020204020204" charset="-122"/>
                <a:ea typeface="微软雅黑" panose="020B0503020204020204" charset="-122"/>
                <a:sym typeface="+mn-ea"/>
              </a:rPr>
              <a:t>1</a:t>
            </a:r>
            <a:r>
              <a:rPr lang="zh-CN" altLang="en-US" sz="2800" dirty="0" smtClean="0">
                <a:latin typeface="微软雅黑" panose="020B0503020204020204" charset="-122"/>
                <a:ea typeface="微软雅黑" panose="020B0503020204020204" charset="-122"/>
                <a:sym typeface="+mn-ea"/>
              </a:rPr>
              <a:t>时，感受野的大小会呈现指数级增长。</a:t>
            </a:r>
          </a:p>
          <a:p>
            <a:pPr indent="711200" fontAlgn="auto">
              <a:extLst>
                <a:ext uri="{35155182-B16C-46BC-9424-99874614C6A1}">
                  <wpsdc:indentchars xmlns:wpsdc="http://www.wps.cn/officeDocument/2017/drawingmlCustomData" xmlns="" val="200" checksum="3773799597"/>
                </a:ext>
              </a:extLst>
            </a:pPr>
            <a:r>
              <a:rPr lang="zh-CN" altLang="en-US" sz="2800" dirty="0" smtClean="0">
                <a:latin typeface="微软雅黑" panose="020B0503020204020204" charset="-122"/>
                <a:ea typeface="微软雅黑" panose="020B0503020204020204" charset="-122"/>
              </a:rPr>
              <a:t>注意：感受野还有一点比较重要的是，对于一个卷积特征图而言，感受野中每个像素并不是同等重要的，越接近感受野中间的像素相对而言就越重要。</a:t>
            </a:r>
            <a:endParaRPr lang="zh-CN" altLang="en-US" sz="2800" dirty="0">
              <a:latin typeface="微软雅黑" panose="020B0503020204020204" charset="-122"/>
              <a:ea typeface="微软雅黑" panose="020B050302020402020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643052" y="263807"/>
            <a:ext cx="7857490"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smtClean="0">
                <a:solidFill>
                  <a:srgbClr val="224D9B"/>
                </a:solidFill>
                <a:latin typeface="微软雅黑" panose="020B0503020204020204" charset="-122"/>
                <a:ea typeface="微软雅黑" panose="020B0503020204020204" charset="-122"/>
                <a:sym typeface="+mn-ea"/>
              </a:rPr>
              <a:t>空洞卷积</a:t>
            </a:r>
            <a:endParaRPr kumimoji="0" lang="zh-CN" sz="3200" b="1" i="0" u="none" strike="noStrike" kern="1200" cap="none" spc="0" normalizeH="0" baseline="0" noProof="0" dirty="0">
              <a:ln>
                <a:noFill/>
              </a:ln>
              <a:solidFill>
                <a:srgbClr val="224D9B"/>
              </a:solidFill>
              <a:effectLst/>
              <a:uLnTx/>
              <a:uFillTx/>
              <a:latin typeface="微软雅黑" panose="020B0503020204020204" charset="-122"/>
              <a:ea typeface="微软雅黑" panose="020B0503020204020204" charset="-122"/>
              <a:cs typeface="+mn-cs"/>
              <a:sym typeface="+mn-ea"/>
            </a:endParaRPr>
          </a:p>
        </p:txBody>
      </p:sp>
      <p:sp>
        <p:nvSpPr>
          <p:cNvPr id="3" name="矩形 2"/>
          <p:cNvSpPr/>
          <p:nvPr/>
        </p:nvSpPr>
        <p:spPr>
          <a:xfrm>
            <a:off x="1828588" y="1444615"/>
            <a:ext cx="8534399" cy="3969385"/>
          </a:xfrm>
          <a:prstGeom prst="rect">
            <a:avLst/>
          </a:prstGeom>
        </p:spPr>
        <p:txBody>
          <a:bodyPr wrap="square">
            <a:spAutoFit/>
          </a:bodyPr>
          <a:lstStyle/>
          <a:p>
            <a:r>
              <a:rPr lang="zh-CN" altLang="en-US" sz="2800" dirty="0" smtClean="0">
                <a:latin typeface="微软雅黑" panose="020B0503020204020204" charset="-122"/>
                <a:ea typeface="微软雅黑" panose="020B0503020204020204" charset="-122"/>
              </a:rPr>
              <a:t>空洞卷积作用：</a:t>
            </a:r>
          </a:p>
          <a:p>
            <a:endParaRPr lang="en-US" altLang="zh-CN" sz="2800" dirty="0" smtClean="0">
              <a:latin typeface="微软雅黑" panose="020B0503020204020204" charset="-122"/>
              <a:ea typeface="微软雅黑" panose="020B0503020204020204" charset="-122"/>
            </a:endParaRPr>
          </a:p>
          <a:p>
            <a:r>
              <a:rPr lang="en-US" altLang="zh-CN" sz="2800" dirty="0" smtClean="0">
                <a:latin typeface="微软雅黑" panose="020B0503020204020204" charset="-122"/>
                <a:ea typeface="微软雅黑" panose="020B0503020204020204" charset="-122"/>
              </a:rPr>
              <a:t>1</a:t>
            </a:r>
            <a:r>
              <a:rPr lang="zh-CN" altLang="en-US" sz="2800" dirty="0" smtClean="0">
                <a:latin typeface="微软雅黑" panose="020B0503020204020204" charset="-122"/>
                <a:ea typeface="微软雅黑" panose="020B0503020204020204" charset="-122"/>
              </a:rPr>
              <a:t>、扩大感受野。池化也可以扩大感受野，但空间分辨率降低了，丢失了一些信息。相比之下，空洞卷积可以在扩大感受野的同时不丢失分辨率，且保持像素的相对空间位置不变。不同的感受野会带来多尺度信息，这对于分割任务是非常重要的。</a:t>
            </a:r>
          </a:p>
          <a:p>
            <a:endParaRPr lang="en-US" altLang="zh-CN" sz="2800" dirty="0" smtClean="0">
              <a:latin typeface="微软雅黑" panose="020B0503020204020204" charset="-122"/>
              <a:ea typeface="微软雅黑" panose="020B0503020204020204" charset="-122"/>
            </a:endParaRPr>
          </a:p>
          <a:p>
            <a:r>
              <a:rPr lang="en-US" altLang="zh-CN" sz="2800" dirty="0" smtClean="0">
                <a:latin typeface="微软雅黑" panose="020B0503020204020204" charset="-122"/>
                <a:ea typeface="微软雅黑" panose="020B0503020204020204" charset="-122"/>
              </a:rPr>
              <a:t>2</a:t>
            </a:r>
            <a:r>
              <a:rPr lang="zh-CN" altLang="en-US" sz="2800" dirty="0" smtClean="0">
                <a:latin typeface="微软雅黑" panose="020B0503020204020204" charset="-122"/>
                <a:ea typeface="微软雅黑" panose="020B0503020204020204" charset="-122"/>
              </a:rPr>
              <a:t>、可以降低计算量，不需要引入额外的参数。</a:t>
            </a:r>
            <a:endParaRPr lang="zh-CN" altLang="en-US" sz="2800" dirty="0">
              <a:latin typeface="微软雅黑" panose="020B0503020204020204" charset="-122"/>
              <a:ea typeface="微软雅黑" panose="020B050302020402020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4"/>
          <p:cNvGrpSpPr/>
          <p:nvPr/>
        </p:nvGrpSpPr>
        <p:grpSpPr>
          <a:xfrm>
            <a:off x="-19050" y="2377646"/>
            <a:ext cx="12215004" cy="4037328"/>
            <a:chOff x="-17252" y="1431581"/>
            <a:chExt cx="12215004" cy="4037328"/>
          </a:xfrm>
        </p:grpSpPr>
        <p:grpSp>
          <p:nvGrpSpPr>
            <p:cNvPr id="3" name="组合 10"/>
            <p:cNvGrpSpPr/>
            <p:nvPr/>
          </p:nvGrpSpPr>
          <p:grpSpPr>
            <a:xfrm>
              <a:off x="-2875" y="1431581"/>
              <a:ext cx="12192000" cy="4037328"/>
              <a:chOff x="0" y="1457461"/>
              <a:chExt cx="12192000" cy="4037328"/>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xmlns="" val="0"/>
                  </a:ext>
                </a:extLst>
              </a:blip>
              <a:srcRect t="14292"/>
              <a:stretch>
                <a:fillRect/>
              </a:stretch>
            </p:blipFill>
            <p:spPr>
              <a:xfrm>
                <a:off x="0" y="1911585"/>
                <a:ext cx="12192000" cy="3299854"/>
              </a:xfrm>
              <a:prstGeom prst="rect">
                <a:avLst/>
              </a:prstGeom>
            </p:spPr>
          </p:pic>
          <p:sp>
            <p:nvSpPr>
              <p:cNvPr id="6" name="矩形 5"/>
              <p:cNvSpPr/>
              <p:nvPr/>
            </p:nvSpPr>
            <p:spPr>
              <a:xfrm>
                <a:off x="0" y="1457461"/>
                <a:ext cx="12192000" cy="1585519"/>
              </a:xfrm>
              <a:custGeom>
                <a:avLst/>
                <a:gdLst>
                  <a:gd name="connsiteX0" fmla="*/ 0 w 12192000"/>
                  <a:gd name="connsiteY0" fmla="*/ 0 h 989901"/>
                  <a:gd name="connsiteX1" fmla="*/ 12192000 w 12192000"/>
                  <a:gd name="connsiteY1" fmla="*/ 0 h 989901"/>
                  <a:gd name="connsiteX2" fmla="*/ 12192000 w 12192000"/>
                  <a:gd name="connsiteY2" fmla="*/ 989901 h 989901"/>
                  <a:gd name="connsiteX3" fmla="*/ 0 w 12192000"/>
                  <a:gd name="connsiteY3" fmla="*/ 989901 h 989901"/>
                  <a:gd name="connsiteX4" fmla="*/ 0 w 12192000"/>
                  <a:gd name="connsiteY4" fmla="*/ 0 h 989901"/>
                  <a:gd name="connsiteX0-1" fmla="*/ 0 w 12192000"/>
                  <a:gd name="connsiteY0-2" fmla="*/ 0 h 989901"/>
                  <a:gd name="connsiteX1-3" fmla="*/ 12192000 w 12192000"/>
                  <a:gd name="connsiteY1-4" fmla="*/ 0 h 989901"/>
                  <a:gd name="connsiteX2-5" fmla="*/ 12192000 w 12192000"/>
                  <a:gd name="connsiteY2-6" fmla="*/ 989901 h 989901"/>
                  <a:gd name="connsiteX3-7" fmla="*/ 5721292 w 12192000"/>
                  <a:gd name="connsiteY3-8" fmla="*/ 989901 h 989901"/>
                  <a:gd name="connsiteX4-9" fmla="*/ 0 w 12192000"/>
                  <a:gd name="connsiteY4-10" fmla="*/ 989901 h 989901"/>
                  <a:gd name="connsiteX5" fmla="*/ 0 w 12192000"/>
                  <a:gd name="connsiteY5" fmla="*/ 0 h 989901"/>
                  <a:gd name="connsiteX0-11" fmla="*/ 0 w 12192000"/>
                  <a:gd name="connsiteY0-12" fmla="*/ 0 h 1063227"/>
                  <a:gd name="connsiteX1-13" fmla="*/ 12192000 w 12192000"/>
                  <a:gd name="connsiteY1-14" fmla="*/ 0 h 1063227"/>
                  <a:gd name="connsiteX2-15" fmla="*/ 12192000 w 12192000"/>
                  <a:gd name="connsiteY2-16" fmla="*/ 989901 h 1063227"/>
                  <a:gd name="connsiteX3-17" fmla="*/ 5721292 w 12192000"/>
                  <a:gd name="connsiteY3-18" fmla="*/ 989901 h 1063227"/>
                  <a:gd name="connsiteX4-19" fmla="*/ 0 w 12192000"/>
                  <a:gd name="connsiteY4-20" fmla="*/ 989901 h 1063227"/>
                  <a:gd name="connsiteX5-21" fmla="*/ 0 w 12192000"/>
                  <a:gd name="connsiteY5-22" fmla="*/ 0 h 1063227"/>
                  <a:gd name="connsiteX0-23" fmla="*/ 0 w 12192000"/>
                  <a:gd name="connsiteY0-24" fmla="*/ 0 h 1585519"/>
                  <a:gd name="connsiteX1-25" fmla="*/ 12192000 w 12192000"/>
                  <a:gd name="connsiteY1-26" fmla="*/ 0 h 1585519"/>
                  <a:gd name="connsiteX2-27" fmla="*/ 12192000 w 12192000"/>
                  <a:gd name="connsiteY2-28" fmla="*/ 989901 h 1585519"/>
                  <a:gd name="connsiteX3-29" fmla="*/ 5746459 w 12192000"/>
                  <a:gd name="connsiteY3-30" fmla="*/ 1585519 h 1585519"/>
                  <a:gd name="connsiteX4-31" fmla="*/ 0 w 12192000"/>
                  <a:gd name="connsiteY4-32" fmla="*/ 989901 h 1585519"/>
                  <a:gd name="connsiteX5-33" fmla="*/ 0 w 12192000"/>
                  <a:gd name="connsiteY5-34" fmla="*/ 0 h 1585519"/>
                  <a:gd name="connsiteX0-35" fmla="*/ 0 w 12192000"/>
                  <a:gd name="connsiteY0-36" fmla="*/ 0 h 1585519"/>
                  <a:gd name="connsiteX1-37" fmla="*/ 12192000 w 12192000"/>
                  <a:gd name="connsiteY1-38" fmla="*/ 0 h 1585519"/>
                  <a:gd name="connsiteX2-39" fmla="*/ 12192000 w 12192000"/>
                  <a:gd name="connsiteY2-40" fmla="*/ 989901 h 1585519"/>
                  <a:gd name="connsiteX3-41" fmla="*/ 5972961 w 12192000"/>
                  <a:gd name="connsiteY3-42" fmla="*/ 1585519 h 1585519"/>
                  <a:gd name="connsiteX4-43" fmla="*/ 0 w 12192000"/>
                  <a:gd name="connsiteY4-44" fmla="*/ 989901 h 1585519"/>
                  <a:gd name="connsiteX5-45" fmla="*/ 0 w 12192000"/>
                  <a:gd name="connsiteY5-46" fmla="*/ 0 h 1585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2192000" h="1585519">
                    <a:moveTo>
                      <a:pt x="0" y="0"/>
                    </a:moveTo>
                    <a:lnTo>
                      <a:pt x="12192000" y="0"/>
                    </a:lnTo>
                    <a:lnTo>
                      <a:pt x="12192000" y="989901"/>
                    </a:lnTo>
                    <a:cubicBezTo>
                      <a:pt x="11113549" y="1154885"/>
                      <a:pt x="8004961" y="1585519"/>
                      <a:pt x="5972961" y="1585519"/>
                    </a:cubicBezTo>
                    <a:cubicBezTo>
                      <a:pt x="3940961" y="1585519"/>
                      <a:pt x="953549" y="1154884"/>
                      <a:pt x="0" y="989901"/>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5"/>
              <p:cNvSpPr/>
              <p:nvPr/>
            </p:nvSpPr>
            <p:spPr>
              <a:xfrm flipV="1">
                <a:off x="0" y="4620015"/>
                <a:ext cx="12192000" cy="874774"/>
              </a:xfrm>
              <a:custGeom>
                <a:avLst/>
                <a:gdLst>
                  <a:gd name="connsiteX0" fmla="*/ 0 w 12192000"/>
                  <a:gd name="connsiteY0" fmla="*/ 0 h 989901"/>
                  <a:gd name="connsiteX1" fmla="*/ 12192000 w 12192000"/>
                  <a:gd name="connsiteY1" fmla="*/ 0 h 989901"/>
                  <a:gd name="connsiteX2" fmla="*/ 12192000 w 12192000"/>
                  <a:gd name="connsiteY2" fmla="*/ 989901 h 989901"/>
                  <a:gd name="connsiteX3" fmla="*/ 0 w 12192000"/>
                  <a:gd name="connsiteY3" fmla="*/ 989901 h 989901"/>
                  <a:gd name="connsiteX4" fmla="*/ 0 w 12192000"/>
                  <a:gd name="connsiteY4" fmla="*/ 0 h 989901"/>
                  <a:gd name="connsiteX0-1" fmla="*/ 0 w 12192000"/>
                  <a:gd name="connsiteY0-2" fmla="*/ 0 h 989901"/>
                  <a:gd name="connsiteX1-3" fmla="*/ 12192000 w 12192000"/>
                  <a:gd name="connsiteY1-4" fmla="*/ 0 h 989901"/>
                  <a:gd name="connsiteX2-5" fmla="*/ 12192000 w 12192000"/>
                  <a:gd name="connsiteY2-6" fmla="*/ 989901 h 989901"/>
                  <a:gd name="connsiteX3-7" fmla="*/ 5721292 w 12192000"/>
                  <a:gd name="connsiteY3-8" fmla="*/ 989901 h 989901"/>
                  <a:gd name="connsiteX4-9" fmla="*/ 0 w 12192000"/>
                  <a:gd name="connsiteY4-10" fmla="*/ 989901 h 989901"/>
                  <a:gd name="connsiteX5" fmla="*/ 0 w 12192000"/>
                  <a:gd name="connsiteY5" fmla="*/ 0 h 989901"/>
                  <a:gd name="connsiteX0-11" fmla="*/ 0 w 12192000"/>
                  <a:gd name="connsiteY0-12" fmla="*/ 0 h 1063227"/>
                  <a:gd name="connsiteX1-13" fmla="*/ 12192000 w 12192000"/>
                  <a:gd name="connsiteY1-14" fmla="*/ 0 h 1063227"/>
                  <a:gd name="connsiteX2-15" fmla="*/ 12192000 w 12192000"/>
                  <a:gd name="connsiteY2-16" fmla="*/ 989901 h 1063227"/>
                  <a:gd name="connsiteX3-17" fmla="*/ 5721292 w 12192000"/>
                  <a:gd name="connsiteY3-18" fmla="*/ 989901 h 1063227"/>
                  <a:gd name="connsiteX4-19" fmla="*/ 0 w 12192000"/>
                  <a:gd name="connsiteY4-20" fmla="*/ 989901 h 1063227"/>
                  <a:gd name="connsiteX5-21" fmla="*/ 0 w 12192000"/>
                  <a:gd name="connsiteY5-22" fmla="*/ 0 h 1063227"/>
                  <a:gd name="connsiteX0-23" fmla="*/ 0 w 12192000"/>
                  <a:gd name="connsiteY0-24" fmla="*/ 0 h 1585519"/>
                  <a:gd name="connsiteX1-25" fmla="*/ 12192000 w 12192000"/>
                  <a:gd name="connsiteY1-26" fmla="*/ 0 h 1585519"/>
                  <a:gd name="connsiteX2-27" fmla="*/ 12192000 w 12192000"/>
                  <a:gd name="connsiteY2-28" fmla="*/ 989901 h 1585519"/>
                  <a:gd name="connsiteX3-29" fmla="*/ 5746459 w 12192000"/>
                  <a:gd name="connsiteY3-30" fmla="*/ 1585519 h 1585519"/>
                  <a:gd name="connsiteX4-31" fmla="*/ 0 w 12192000"/>
                  <a:gd name="connsiteY4-32" fmla="*/ 989901 h 1585519"/>
                  <a:gd name="connsiteX5-33" fmla="*/ 0 w 12192000"/>
                  <a:gd name="connsiteY5-34" fmla="*/ 0 h 1585519"/>
                  <a:gd name="connsiteX0-35" fmla="*/ 0 w 12192000"/>
                  <a:gd name="connsiteY0-36" fmla="*/ 0 h 1585519"/>
                  <a:gd name="connsiteX1-37" fmla="*/ 12192000 w 12192000"/>
                  <a:gd name="connsiteY1-38" fmla="*/ 0 h 1585519"/>
                  <a:gd name="connsiteX2-39" fmla="*/ 12192000 w 12192000"/>
                  <a:gd name="connsiteY2-40" fmla="*/ 989901 h 1585519"/>
                  <a:gd name="connsiteX3-41" fmla="*/ 5972961 w 12192000"/>
                  <a:gd name="connsiteY3-42" fmla="*/ 1585519 h 1585519"/>
                  <a:gd name="connsiteX4-43" fmla="*/ 0 w 12192000"/>
                  <a:gd name="connsiteY4-44" fmla="*/ 989901 h 1585519"/>
                  <a:gd name="connsiteX5-45" fmla="*/ 0 w 12192000"/>
                  <a:gd name="connsiteY5-46" fmla="*/ 0 h 1585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2192000" h="1585519">
                    <a:moveTo>
                      <a:pt x="0" y="0"/>
                    </a:moveTo>
                    <a:lnTo>
                      <a:pt x="12192000" y="0"/>
                    </a:lnTo>
                    <a:lnTo>
                      <a:pt x="12192000" y="989901"/>
                    </a:lnTo>
                    <a:cubicBezTo>
                      <a:pt x="11113549" y="1154885"/>
                      <a:pt x="8004961" y="1585519"/>
                      <a:pt x="5972961" y="1585519"/>
                    </a:cubicBezTo>
                    <a:cubicBezTo>
                      <a:pt x="3940961" y="1585519"/>
                      <a:pt x="953549" y="1154884"/>
                      <a:pt x="0" y="989901"/>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任意多边形: 形状 9"/>
            <p:cNvSpPr/>
            <p:nvPr/>
          </p:nvSpPr>
          <p:spPr>
            <a:xfrm>
              <a:off x="-4073" y="2382811"/>
              <a:ext cx="12193198" cy="617920"/>
            </a:xfrm>
            <a:custGeom>
              <a:avLst/>
              <a:gdLst>
                <a:gd name="connsiteX0" fmla="*/ 0 w 12206377"/>
                <a:gd name="connsiteY0" fmla="*/ 0 h 603877"/>
                <a:gd name="connsiteX1" fmla="*/ 5503653 w 12206377"/>
                <a:gd name="connsiteY1" fmla="*/ 603849 h 603877"/>
                <a:gd name="connsiteX2" fmla="*/ 12206377 w 12206377"/>
                <a:gd name="connsiteY2" fmla="*/ 25880 h 603877"/>
                <a:gd name="connsiteX0-1" fmla="*/ 0 w 12206377"/>
                <a:gd name="connsiteY0-2" fmla="*/ 0 h 603877"/>
                <a:gd name="connsiteX1-3" fmla="*/ 5796951 w 12206377"/>
                <a:gd name="connsiteY1-4" fmla="*/ 603849 h 603877"/>
                <a:gd name="connsiteX2-5" fmla="*/ 12206377 w 12206377"/>
                <a:gd name="connsiteY2-6" fmla="*/ 25880 h 603877"/>
                <a:gd name="connsiteX0-7" fmla="*/ 0 w 12206377"/>
                <a:gd name="connsiteY0-8" fmla="*/ 0 h 609259"/>
                <a:gd name="connsiteX1-9" fmla="*/ 5796951 w 12206377"/>
                <a:gd name="connsiteY1-10" fmla="*/ 603849 h 609259"/>
                <a:gd name="connsiteX2-11" fmla="*/ 12206377 w 12206377"/>
                <a:gd name="connsiteY2-12" fmla="*/ 25880 h 609259"/>
                <a:gd name="connsiteX0-13" fmla="*/ 0 w 12206377"/>
                <a:gd name="connsiteY0-14" fmla="*/ 0 h 625650"/>
                <a:gd name="connsiteX1-15" fmla="*/ 6003985 w 12206377"/>
                <a:gd name="connsiteY1-16" fmla="*/ 620451 h 625650"/>
                <a:gd name="connsiteX2-17" fmla="*/ 12206377 w 12206377"/>
                <a:gd name="connsiteY2-18" fmla="*/ 25880 h 625650"/>
                <a:gd name="connsiteX0-19" fmla="*/ 0 w 12206377"/>
                <a:gd name="connsiteY0-20" fmla="*/ 0 h 622129"/>
                <a:gd name="connsiteX1-21" fmla="*/ 6003985 w 12206377"/>
                <a:gd name="connsiteY1-22" fmla="*/ 620451 h 622129"/>
                <a:gd name="connsiteX2-23" fmla="*/ 12206377 w 12206377"/>
                <a:gd name="connsiteY2-24" fmla="*/ 25880 h 622129"/>
                <a:gd name="connsiteX0-25" fmla="*/ 0 w 12180498"/>
                <a:gd name="connsiteY0-26" fmla="*/ 15622 h 594589"/>
                <a:gd name="connsiteX1-27" fmla="*/ 5978106 w 12180498"/>
                <a:gd name="connsiteY1-28" fmla="*/ 594571 h 594589"/>
                <a:gd name="connsiteX2-29" fmla="*/ 12180498 w 12180498"/>
                <a:gd name="connsiteY2-30" fmla="*/ 0 h 594589"/>
                <a:gd name="connsiteX0-31" fmla="*/ 0 w 12180498"/>
                <a:gd name="connsiteY0-32" fmla="*/ 15622 h 594588"/>
                <a:gd name="connsiteX1-33" fmla="*/ 5978106 w 12180498"/>
                <a:gd name="connsiteY1-34" fmla="*/ 594571 h 594588"/>
                <a:gd name="connsiteX2-35" fmla="*/ 12180498 w 12180498"/>
                <a:gd name="connsiteY2-36" fmla="*/ 0 h 594588"/>
                <a:gd name="connsiteX0-37" fmla="*/ 0 w 12180498"/>
                <a:gd name="connsiteY0-38" fmla="*/ 15622 h 594588"/>
                <a:gd name="connsiteX1-39" fmla="*/ 5978106 w 12180498"/>
                <a:gd name="connsiteY1-40" fmla="*/ 594571 h 594588"/>
                <a:gd name="connsiteX2-41" fmla="*/ 12180498 w 12180498"/>
                <a:gd name="connsiteY2-42" fmla="*/ 0 h 594588"/>
                <a:gd name="connsiteX0-43" fmla="*/ 0 w 12193198"/>
                <a:gd name="connsiteY0-44" fmla="*/ 3401 h 594571"/>
                <a:gd name="connsiteX1-45" fmla="*/ 5990806 w 12193198"/>
                <a:gd name="connsiteY1-46" fmla="*/ 594571 h 594571"/>
                <a:gd name="connsiteX2-47" fmla="*/ 12193198 w 12193198"/>
                <a:gd name="connsiteY2-48" fmla="*/ 0 h 594571"/>
              </a:gdLst>
              <a:ahLst/>
              <a:cxnLst>
                <a:cxn ang="0">
                  <a:pos x="connsiteX0-1" y="connsiteY0-2"/>
                </a:cxn>
                <a:cxn ang="0">
                  <a:pos x="connsiteX1-3" y="connsiteY1-4"/>
                </a:cxn>
                <a:cxn ang="0">
                  <a:pos x="connsiteX2-5" y="connsiteY2-6"/>
                </a:cxn>
              </a:cxnLst>
              <a:rect l="l" t="t" r="r" b="b"/>
              <a:pathLst>
                <a:path w="12193198" h="594571">
                  <a:moveTo>
                    <a:pt x="0" y="3401"/>
                  </a:moveTo>
                  <a:cubicBezTo>
                    <a:pt x="1734628" y="303169"/>
                    <a:pt x="3958606" y="595138"/>
                    <a:pt x="5990806" y="594571"/>
                  </a:cubicBezTo>
                  <a:cubicBezTo>
                    <a:pt x="8023006" y="594004"/>
                    <a:pt x="11135025" y="165608"/>
                    <a:pt x="12193198" y="0"/>
                  </a:cubicBezTo>
                </a:path>
              </a:pathLst>
            </a:custGeom>
            <a:noFill/>
            <a:ln w="76200">
              <a:solidFill>
                <a:srgbClr val="0836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74B2EA"/>
                  </a:solidFill>
                </a:ln>
              </a:endParaRPr>
            </a:p>
          </p:txBody>
        </p:sp>
        <p:sp>
          <p:nvSpPr>
            <p:cNvPr id="12" name="任意多边形: 形状 11"/>
            <p:cNvSpPr/>
            <p:nvPr/>
          </p:nvSpPr>
          <p:spPr>
            <a:xfrm flipV="1">
              <a:off x="-17252" y="4611626"/>
              <a:ext cx="12215004" cy="342899"/>
            </a:xfrm>
            <a:custGeom>
              <a:avLst/>
              <a:gdLst>
                <a:gd name="connsiteX0" fmla="*/ 0 w 12206377"/>
                <a:gd name="connsiteY0" fmla="*/ 0 h 603877"/>
                <a:gd name="connsiteX1" fmla="*/ 5503653 w 12206377"/>
                <a:gd name="connsiteY1" fmla="*/ 603849 h 603877"/>
                <a:gd name="connsiteX2" fmla="*/ 12206377 w 12206377"/>
                <a:gd name="connsiteY2" fmla="*/ 25880 h 603877"/>
                <a:gd name="connsiteX0-1" fmla="*/ 0 w 12206377"/>
                <a:gd name="connsiteY0-2" fmla="*/ 0 h 603877"/>
                <a:gd name="connsiteX1-3" fmla="*/ 5796951 w 12206377"/>
                <a:gd name="connsiteY1-4" fmla="*/ 603849 h 603877"/>
                <a:gd name="connsiteX2-5" fmla="*/ 12206377 w 12206377"/>
                <a:gd name="connsiteY2-6" fmla="*/ 25880 h 603877"/>
                <a:gd name="connsiteX0-7" fmla="*/ 0 w 12206377"/>
                <a:gd name="connsiteY0-8" fmla="*/ 0 h 609259"/>
                <a:gd name="connsiteX1-9" fmla="*/ 5796951 w 12206377"/>
                <a:gd name="connsiteY1-10" fmla="*/ 603849 h 609259"/>
                <a:gd name="connsiteX2-11" fmla="*/ 12206377 w 12206377"/>
                <a:gd name="connsiteY2-12" fmla="*/ 25880 h 609259"/>
                <a:gd name="connsiteX0-13" fmla="*/ 0 w 12206377"/>
                <a:gd name="connsiteY0-14" fmla="*/ 0 h 625650"/>
                <a:gd name="connsiteX1-15" fmla="*/ 6003985 w 12206377"/>
                <a:gd name="connsiteY1-16" fmla="*/ 620451 h 625650"/>
                <a:gd name="connsiteX2-17" fmla="*/ 12206377 w 12206377"/>
                <a:gd name="connsiteY2-18" fmla="*/ 25880 h 625650"/>
                <a:gd name="connsiteX0-19" fmla="*/ 0 w 12206377"/>
                <a:gd name="connsiteY0-20" fmla="*/ 0 h 622129"/>
                <a:gd name="connsiteX1-21" fmla="*/ 6003985 w 12206377"/>
                <a:gd name="connsiteY1-22" fmla="*/ 620451 h 622129"/>
                <a:gd name="connsiteX2-23" fmla="*/ 12206377 w 12206377"/>
                <a:gd name="connsiteY2-24" fmla="*/ 25880 h 622129"/>
                <a:gd name="connsiteX0-25" fmla="*/ 0 w 12240882"/>
                <a:gd name="connsiteY0-26" fmla="*/ 281237 h 608772"/>
                <a:gd name="connsiteX1-27" fmla="*/ 6038490 w 12240882"/>
                <a:gd name="connsiteY1-28" fmla="*/ 594571 h 608772"/>
                <a:gd name="connsiteX2-29" fmla="*/ 12240882 w 12240882"/>
                <a:gd name="connsiteY2-30" fmla="*/ 0 h 608772"/>
                <a:gd name="connsiteX0-31" fmla="*/ 0 w 12240882"/>
                <a:gd name="connsiteY0-32" fmla="*/ 281237 h 602214"/>
                <a:gd name="connsiteX1-33" fmla="*/ 6038490 w 12240882"/>
                <a:gd name="connsiteY1-34" fmla="*/ 594571 h 602214"/>
                <a:gd name="connsiteX2-35" fmla="*/ 12240882 w 12240882"/>
                <a:gd name="connsiteY2-36" fmla="*/ 0 h 602214"/>
                <a:gd name="connsiteX0-37" fmla="*/ 0 w 12275388"/>
                <a:gd name="connsiteY0-38" fmla="*/ 0 h 313334"/>
                <a:gd name="connsiteX1-39" fmla="*/ 6038490 w 12275388"/>
                <a:gd name="connsiteY1-40" fmla="*/ 313334 h 313334"/>
                <a:gd name="connsiteX2-41" fmla="*/ 12275388 w 12275388"/>
                <a:gd name="connsiteY2-42" fmla="*/ 978 h 313334"/>
                <a:gd name="connsiteX0-43" fmla="*/ 0 w 12197751"/>
                <a:gd name="connsiteY0-44" fmla="*/ 32225 h 345713"/>
                <a:gd name="connsiteX1-45" fmla="*/ 6038490 w 12197751"/>
                <a:gd name="connsiteY1-46" fmla="*/ 345559 h 345713"/>
                <a:gd name="connsiteX2-47" fmla="*/ 12197751 w 12197751"/>
                <a:gd name="connsiteY2-48" fmla="*/ 0 h 345713"/>
                <a:gd name="connsiteX0-49" fmla="*/ 0 w 12249510"/>
                <a:gd name="connsiteY0-50" fmla="*/ 7324 h 320666"/>
                <a:gd name="connsiteX1-51" fmla="*/ 6038490 w 12249510"/>
                <a:gd name="connsiteY1-52" fmla="*/ 320658 h 320666"/>
                <a:gd name="connsiteX2-53" fmla="*/ 12249510 w 12249510"/>
                <a:gd name="connsiteY2-54" fmla="*/ 0 h 320666"/>
                <a:gd name="connsiteX0-55" fmla="*/ 0 w 12215004"/>
                <a:gd name="connsiteY0-56" fmla="*/ 0 h 329942"/>
                <a:gd name="connsiteX1-57" fmla="*/ 6003984 w 12215004"/>
                <a:gd name="connsiteY1-58" fmla="*/ 329935 h 329942"/>
                <a:gd name="connsiteX2-59" fmla="*/ 12215004 w 12215004"/>
                <a:gd name="connsiteY2-60" fmla="*/ 9277 h 329942"/>
              </a:gdLst>
              <a:ahLst/>
              <a:cxnLst>
                <a:cxn ang="0">
                  <a:pos x="connsiteX0-1" y="connsiteY0-2"/>
                </a:cxn>
                <a:cxn ang="0">
                  <a:pos x="connsiteX1-3" y="connsiteY1-4"/>
                </a:cxn>
                <a:cxn ang="0">
                  <a:pos x="connsiteX2-5" y="connsiteY2-6"/>
                </a:cxn>
              </a:cxnLst>
              <a:rect l="l" t="t" r="r" b="b"/>
              <a:pathLst>
                <a:path w="12215004" h="329942">
                  <a:moveTo>
                    <a:pt x="0" y="0"/>
                  </a:moveTo>
                  <a:cubicBezTo>
                    <a:pt x="1829518" y="183562"/>
                    <a:pt x="3968150" y="328389"/>
                    <a:pt x="6003984" y="329935"/>
                  </a:cubicBezTo>
                  <a:cubicBezTo>
                    <a:pt x="8039818" y="331481"/>
                    <a:pt x="11122325" y="108481"/>
                    <a:pt x="12215004" y="9277"/>
                  </a:cubicBezTo>
                </a:path>
              </a:pathLst>
            </a:custGeom>
            <a:noFill/>
            <a:ln w="57150">
              <a:solidFill>
                <a:srgbClr val="0836B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74B2EA"/>
                  </a:solidFill>
                </a:ln>
                <a:solidFill>
                  <a:schemeClr val="tx1">
                    <a:lumMod val="65000"/>
                    <a:lumOff val="35000"/>
                  </a:schemeClr>
                </a:solidFill>
              </a:endParaRPr>
            </a:p>
          </p:txBody>
        </p:sp>
      </p:grpSp>
      <p:pic>
        <p:nvPicPr>
          <p:cNvPr id="14" name="图片 1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482432" y="314852"/>
            <a:ext cx="1311173" cy="1311173"/>
          </a:xfrm>
          <a:prstGeom prst="rect">
            <a:avLst/>
          </a:prstGeom>
        </p:spPr>
      </p:pic>
      <p:sp>
        <p:nvSpPr>
          <p:cNvPr id="16" name="文本框 15"/>
          <p:cNvSpPr txBox="1"/>
          <p:nvPr/>
        </p:nvSpPr>
        <p:spPr>
          <a:xfrm>
            <a:off x="279400" y="1809565"/>
            <a:ext cx="11675533"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5400" b="1" dirty="0" smtClean="0">
                <a:solidFill>
                  <a:srgbClr val="0836BF"/>
                </a:solidFill>
                <a:effectLst>
                  <a:outerShdw blurRad="38100" dist="38100" dir="2700000" algn="tl">
                    <a:srgbClr val="000000">
                      <a:alpha val="43137"/>
                    </a:srgbClr>
                  </a:outerShdw>
                </a:effectLst>
                <a:latin typeface="Times New Roman" panose="02020603050405020304" charset="0"/>
                <a:ea typeface="微软雅黑" panose="020B0503020204020204" charset="-122"/>
                <a:cs typeface="Times New Roman" panose="02020603050405020304" charset="0"/>
              </a:rPr>
              <a:t>1</a:t>
            </a:r>
            <a:r>
              <a:rPr lang="en-US" altLang="zh-CN" sz="5400" b="1" dirty="0" smtClean="0">
                <a:solidFill>
                  <a:srgbClr val="0836BF"/>
                </a:solidFill>
                <a:effectLst>
                  <a:outerShdw blurRad="38100" dist="38100" dir="2700000" algn="tl">
                    <a:srgbClr val="000000">
                      <a:alpha val="43137"/>
                    </a:srgbClr>
                  </a:outerShdw>
                </a:effectLst>
                <a:latin typeface="Times New Roman" panose="02020603050405020304" charset="0"/>
                <a:ea typeface="微软雅黑" panose="020B0503020204020204" charset="-122"/>
                <a:cs typeface="Times New Roman" panose="02020603050405020304" charset="0"/>
                <a:sym typeface="+mn-ea"/>
              </a:rPr>
              <a:t>×1</a:t>
            </a:r>
            <a:r>
              <a:rPr lang="zh-CN" altLang="en-US" sz="5400" b="1" dirty="0" smtClean="0">
                <a:solidFill>
                  <a:srgbClr val="0836BF"/>
                </a:solidFill>
                <a:effectLst>
                  <a:outerShdw blurRad="38100" dist="38100" dir="2700000" algn="tl">
                    <a:srgbClr val="000000">
                      <a:alpha val="43137"/>
                    </a:srgbClr>
                  </a:outerShdw>
                </a:effectLst>
                <a:latin typeface="Times New Roman" panose="02020603050405020304" charset="0"/>
                <a:ea typeface="微软雅黑" panose="020B0503020204020204" charset="-122"/>
                <a:cs typeface="Times New Roman" panose="02020603050405020304" charset="0"/>
                <a:sym typeface="+mn-ea"/>
              </a:rPr>
              <a:t>卷积</a:t>
            </a:r>
            <a:r>
              <a:rPr lang="en-US" altLang="zh-CN" sz="5400" b="1" dirty="0" smtClean="0">
                <a:solidFill>
                  <a:srgbClr val="0836BF"/>
                </a:solidFill>
                <a:effectLst>
                  <a:outerShdw blurRad="38100" dist="38100" dir="2700000" algn="tl">
                    <a:srgbClr val="000000">
                      <a:alpha val="43137"/>
                    </a:srgbClr>
                  </a:outerShdw>
                </a:effectLst>
                <a:latin typeface="Times New Roman" panose="02020603050405020304" charset="0"/>
                <a:ea typeface="微软雅黑" panose="020B0503020204020204" charset="-122"/>
                <a:cs typeface="Times New Roman" panose="02020603050405020304" charset="0"/>
                <a:sym typeface="+mn-ea"/>
              </a:rPr>
              <a:t> </a:t>
            </a:r>
            <a:r>
              <a:rPr lang="en-US" altLang="zh-CN" sz="5400" b="1" dirty="0" smtClean="0">
                <a:solidFill>
                  <a:srgbClr val="0836BF"/>
                </a:solidFill>
                <a:effectLst>
                  <a:outerShdw blurRad="38100" dist="38100" dir="2700000" algn="tl">
                    <a:srgbClr val="000000">
                      <a:alpha val="43137"/>
                    </a:srgbClr>
                  </a:outerShdw>
                </a:effectLst>
                <a:latin typeface="Times New Roman" panose="02020603050405020304" charset="0"/>
                <a:ea typeface="微软雅黑" panose="020B0503020204020204" charset="-122"/>
                <a:cs typeface="Times New Roman" panose="02020603050405020304" charset="0"/>
              </a:rPr>
              <a:t>(1</a:t>
            </a:r>
            <a:r>
              <a:rPr lang="en-US" altLang="zh-CN" sz="5400" b="1" dirty="0" smtClean="0">
                <a:solidFill>
                  <a:srgbClr val="0836BF"/>
                </a:solidFill>
                <a:effectLst>
                  <a:outerShdw blurRad="38100" dist="38100" dir="2700000" algn="tl">
                    <a:srgbClr val="000000">
                      <a:alpha val="43137"/>
                    </a:srgbClr>
                  </a:outerShdw>
                </a:effectLst>
                <a:latin typeface="Times New Roman" panose="02020603050405020304" charset="0"/>
                <a:ea typeface="微软雅黑" panose="020B0503020204020204" charset="-122"/>
                <a:cs typeface="Times New Roman" panose="02020603050405020304" charset="0"/>
                <a:sym typeface="+mn-ea"/>
              </a:rPr>
              <a:t>×1</a:t>
            </a:r>
            <a:r>
              <a:rPr lang="en-US" altLang="zh-CN" sz="5400" b="1" dirty="0" smtClean="0">
                <a:solidFill>
                  <a:srgbClr val="0836BF"/>
                </a:solidFill>
                <a:effectLst>
                  <a:outerShdw blurRad="38100" dist="38100" dir="2700000" algn="tl">
                    <a:srgbClr val="000000">
                      <a:alpha val="43137"/>
                    </a:srgbClr>
                  </a:outerShdw>
                </a:effectLst>
                <a:latin typeface="Times New Roman" panose="02020603050405020304" charset="0"/>
                <a:ea typeface="微软雅黑" panose="020B0503020204020204" charset="-122"/>
                <a:cs typeface="Times New Roman" panose="02020603050405020304" charset="0"/>
              </a:rPr>
              <a:t> Convolution)</a:t>
            </a:r>
            <a:endParaRPr lang="zh-CN" altLang="zh-CN" sz="5400" b="1" dirty="0">
              <a:solidFill>
                <a:srgbClr val="0836BF"/>
              </a:solidFill>
              <a:effectLst>
                <a:outerShdw blurRad="38100" dist="38100" dir="2700000" algn="tl">
                  <a:srgbClr val="000000">
                    <a:alpha val="43137"/>
                  </a:srgbClr>
                </a:outerShdw>
              </a:effectLst>
              <a:latin typeface="Times New Roman" panose="02020603050405020304" charset="0"/>
              <a:ea typeface="微软雅黑" panose="020B0503020204020204" charset="-122"/>
              <a:cs typeface="Times New Roman" panose="02020603050405020304" charset="0"/>
            </a:endParaRPr>
          </a:p>
        </p:txBody>
      </p:sp>
      <p:grpSp>
        <p:nvGrpSpPr>
          <p:cNvPr id="4" name="组合 22"/>
          <p:cNvGrpSpPr/>
          <p:nvPr/>
        </p:nvGrpSpPr>
        <p:grpSpPr>
          <a:xfrm>
            <a:off x="281263" y="224484"/>
            <a:ext cx="2810984" cy="455010"/>
            <a:chOff x="517775" y="278808"/>
            <a:chExt cx="3397000" cy="549868"/>
          </a:xfrm>
        </p:grpSpPr>
        <p:pic>
          <p:nvPicPr>
            <p:cNvPr id="24" name="图片 23"/>
            <p:cNvPicPr>
              <a:picLocks noChangeAspect="1"/>
            </p:cNvPicPr>
            <p:nvPr/>
          </p:nvPicPr>
          <p:blipFill rotWithShape="1">
            <a:blip r:embed="rId4" cstate="print">
              <a:lum bright="70000" contrast="-70000"/>
              <a:extLst>
                <a:ext uri="{28A0092B-C50C-407E-A947-70E740481C1C}">
                  <a14:useLocalDpi xmlns:a14="http://schemas.microsoft.com/office/drawing/2010/main" xmlns="" val="0"/>
                </a:ext>
              </a:extLst>
            </a:blip>
            <a:srcRect b="49919"/>
            <a:stretch>
              <a:fillRect/>
            </a:stretch>
          </p:blipFill>
          <p:spPr>
            <a:xfrm>
              <a:off x="517775" y="278808"/>
              <a:ext cx="1615825" cy="549868"/>
            </a:xfrm>
            <a:prstGeom prst="rect">
              <a:avLst/>
            </a:prstGeom>
          </p:spPr>
        </p:pic>
        <p:pic>
          <p:nvPicPr>
            <p:cNvPr id="25" name="图片 24"/>
            <p:cNvPicPr>
              <a:picLocks noChangeAspect="1"/>
            </p:cNvPicPr>
            <p:nvPr/>
          </p:nvPicPr>
          <p:blipFill rotWithShape="1">
            <a:blip r:embed="rId5" cstate="print">
              <a:lum bright="70000" contrast="-70000"/>
              <a:extLst>
                <a:ext uri="{28A0092B-C50C-407E-A947-70E740481C1C}">
                  <a14:useLocalDpi xmlns:a14="http://schemas.microsoft.com/office/drawing/2010/main" xmlns="" val="0"/>
                </a:ext>
              </a:extLst>
            </a:blip>
            <a:srcRect t="50081"/>
            <a:stretch>
              <a:fillRect/>
            </a:stretch>
          </p:blipFill>
          <p:spPr>
            <a:xfrm>
              <a:off x="2298950" y="278808"/>
              <a:ext cx="1615825" cy="548092"/>
            </a:xfrm>
            <a:prstGeom prst="rect">
              <a:avLst/>
            </a:prstGeom>
          </p:spPr>
        </p:pic>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6"/>
          <p:cNvSpPr txBox="1"/>
          <p:nvPr/>
        </p:nvSpPr>
        <p:spPr>
          <a:xfrm>
            <a:off x="643052" y="263807"/>
            <a:ext cx="7857490" cy="584775"/>
          </a:xfrm>
          <a:prstGeom prst="rect">
            <a:avLst/>
          </a:prstGeom>
          <a:noFill/>
        </p:spPr>
        <p:txBody>
          <a:bodyPr wrap="square" rtlCol="0">
            <a:spAutoFit/>
          </a:bodyPr>
          <a:lstStyle/>
          <a:p>
            <a:pPr lvl="0">
              <a:defRPr/>
            </a:pPr>
            <a:r>
              <a:rPr lang="en-US" altLang="zh-CN" sz="3200" b="1" dirty="0" smtClean="0">
                <a:solidFill>
                  <a:srgbClr val="0836BF"/>
                </a:solidFill>
                <a:latin typeface="微软雅黑" panose="020B0503020204020204" charset="-122"/>
                <a:ea typeface="微软雅黑" panose="020B0503020204020204" charset="-122"/>
              </a:rPr>
              <a:t>1</a:t>
            </a:r>
            <a:r>
              <a:rPr lang="en-US" altLang="zh-CN" sz="3200" b="1" dirty="0" smtClean="0">
                <a:solidFill>
                  <a:srgbClr val="0836BF"/>
                </a:solidFill>
                <a:latin typeface="微软雅黑" panose="020B0503020204020204" charset="-122"/>
                <a:ea typeface="微软雅黑" panose="020B0503020204020204" charset="-122"/>
                <a:sym typeface="+mn-ea"/>
              </a:rPr>
              <a:t>×1</a:t>
            </a:r>
            <a:r>
              <a:rPr lang="zh-CN" altLang="en-US" sz="3200" b="1" dirty="0" smtClean="0">
                <a:solidFill>
                  <a:srgbClr val="0836BF"/>
                </a:solidFill>
                <a:latin typeface="微软雅黑" panose="020B0503020204020204" charset="-122"/>
                <a:ea typeface="微软雅黑" panose="020B0503020204020204" charset="-122"/>
                <a:sym typeface="+mn-ea"/>
              </a:rPr>
              <a:t>卷积</a:t>
            </a:r>
            <a:endParaRPr kumimoji="0" lang="zh-CN" sz="3200" b="1" i="0" u="none" strike="noStrike" kern="1200" cap="none" spc="0" normalizeH="0" baseline="0" noProof="0" dirty="0">
              <a:ln>
                <a:noFill/>
              </a:ln>
              <a:solidFill>
                <a:srgbClr val="224D9B"/>
              </a:solidFill>
              <a:uLnTx/>
              <a:uFillTx/>
              <a:latin typeface="微软雅黑" panose="020B0503020204020204" charset="-122"/>
              <a:ea typeface="微软雅黑" panose="020B0503020204020204" charset="-122"/>
              <a:cs typeface="+mn-cs"/>
              <a:sym typeface="+mn-ea"/>
            </a:endParaRPr>
          </a:p>
        </p:txBody>
      </p:sp>
      <p:sp>
        <p:nvSpPr>
          <p:cNvPr id="7" name="TextBox 6"/>
          <p:cNvSpPr txBox="1"/>
          <p:nvPr/>
        </p:nvSpPr>
        <p:spPr>
          <a:xfrm>
            <a:off x="1507067" y="1583267"/>
            <a:ext cx="9558866" cy="523220"/>
          </a:xfrm>
          <a:prstGeom prst="rect">
            <a:avLst/>
          </a:prstGeom>
          <a:noFill/>
        </p:spPr>
        <p:txBody>
          <a:bodyPr wrap="square" rtlCol="0">
            <a:spAutoFit/>
          </a:bodyPr>
          <a:lstStyle/>
          <a:p>
            <a:r>
              <a:rPr lang="en-US" altLang="zh-CN" sz="2800" dirty="0" smtClean="0">
                <a:latin typeface="微软雅黑" panose="020B0503020204020204" charset="-122"/>
                <a:ea typeface="微软雅黑" panose="020B0503020204020204" charset="-122"/>
              </a:rPr>
              <a:t>1*1</a:t>
            </a:r>
            <a:r>
              <a:rPr lang="zh-CN" altLang="en-US" sz="2800" dirty="0" smtClean="0">
                <a:latin typeface="微软雅黑" panose="020B0503020204020204" charset="-122"/>
                <a:ea typeface="微软雅黑" panose="020B0503020204020204" charset="-122"/>
              </a:rPr>
              <a:t>卷积是比较特殊的一类卷积，仅仅在通道上进行卷积</a:t>
            </a:r>
            <a:endParaRPr lang="zh-CN" altLang="en-US" sz="2800" dirty="0">
              <a:latin typeface="微软雅黑" panose="020B0503020204020204" charset="-122"/>
              <a:ea typeface="微软雅黑" panose="020B0503020204020204" charset="-122"/>
            </a:endParaRPr>
          </a:p>
        </p:txBody>
      </p:sp>
      <p:pic>
        <p:nvPicPr>
          <p:cNvPr id="1026" name="Picture 2" descr="C:\Users\ADMINI~1\AppData\Local\Temp\WeChat Files\dda53afdf3d95b6e8a579882ccf61ce.jpg"/>
          <p:cNvPicPr>
            <a:picLocks noChangeAspect="1" noChangeArrowheads="1"/>
          </p:cNvPicPr>
          <p:nvPr/>
        </p:nvPicPr>
        <p:blipFill>
          <a:blip r:embed="rId2" cstate="print"/>
          <a:srcRect t="21481" r="7469" b="21729"/>
          <a:stretch>
            <a:fillRect/>
          </a:stretch>
        </p:blipFill>
        <p:spPr bwMode="auto">
          <a:xfrm>
            <a:off x="4657318" y="2421466"/>
            <a:ext cx="2928816" cy="3894667"/>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6"/>
          <p:cNvSpPr txBox="1"/>
          <p:nvPr/>
        </p:nvSpPr>
        <p:spPr>
          <a:xfrm>
            <a:off x="643052" y="263807"/>
            <a:ext cx="7857490" cy="584775"/>
          </a:xfrm>
          <a:prstGeom prst="rect">
            <a:avLst/>
          </a:prstGeom>
          <a:noFill/>
        </p:spPr>
        <p:txBody>
          <a:bodyPr wrap="square" rtlCol="0">
            <a:spAutoFit/>
          </a:bodyPr>
          <a:lstStyle/>
          <a:p>
            <a:pPr lvl="0">
              <a:defRPr/>
            </a:pPr>
            <a:r>
              <a:rPr lang="en-US" altLang="zh-CN" sz="3200" b="1" dirty="0" smtClean="0">
                <a:solidFill>
                  <a:srgbClr val="0836BF"/>
                </a:solidFill>
                <a:latin typeface="微软雅黑" panose="020B0503020204020204" charset="-122"/>
                <a:ea typeface="微软雅黑" panose="020B0503020204020204" charset="-122"/>
              </a:rPr>
              <a:t>1</a:t>
            </a:r>
            <a:r>
              <a:rPr lang="en-US" altLang="zh-CN" sz="3200" b="1" dirty="0" smtClean="0">
                <a:solidFill>
                  <a:srgbClr val="0836BF"/>
                </a:solidFill>
                <a:latin typeface="微软雅黑" panose="020B0503020204020204" charset="-122"/>
                <a:ea typeface="微软雅黑" panose="020B0503020204020204" charset="-122"/>
                <a:sym typeface="+mn-ea"/>
              </a:rPr>
              <a:t>×1</a:t>
            </a:r>
            <a:r>
              <a:rPr lang="zh-CN" altLang="en-US" sz="3200" b="1" dirty="0" smtClean="0">
                <a:solidFill>
                  <a:srgbClr val="0836BF"/>
                </a:solidFill>
                <a:latin typeface="微软雅黑" panose="020B0503020204020204" charset="-122"/>
                <a:ea typeface="微软雅黑" panose="020B0503020204020204" charset="-122"/>
                <a:sym typeface="+mn-ea"/>
              </a:rPr>
              <a:t>卷积</a:t>
            </a:r>
            <a:endParaRPr kumimoji="0" lang="zh-CN" sz="3200" b="1" i="0" u="none" strike="noStrike" kern="1200" cap="none" spc="0" normalizeH="0" baseline="0" noProof="0" dirty="0">
              <a:ln>
                <a:noFill/>
              </a:ln>
              <a:solidFill>
                <a:srgbClr val="224D9B"/>
              </a:solidFill>
              <a:uLnTx/>
              <a:uFillTx/>
              <a:latin typeface="微软雅黑" panose="020B0503020204020204" charset="-122"/>
              <a:ea typeface="微软雅黑" panose="020B0503020204020204" charset="-122"/>
              <a:cs typeface="+mn-cs"/>
              <a:sym typeface="+mn-ea"/>
            </a:endParaRPr>
          </a:p>
        </p:txBody>
      </p:sp>
      <p:sp>
        <p:nvSpPr>
          <p:cNvPr id="5" name="矩形 4"/>
          <p:cNvSpPr/>
          <p:nvPr/>
        </p:nvSpPr>
        <p:spPr>
          <a:xfrm>
            <a:off x="5715000" y="1730570"/>
            <a:ext cx="6096000" cy="3970318"/>
          </a:xfrm>
          <a:prstGeom prst="rect">
            <a:avLst/>
          </a:prstGeom>
        </p:spPr>
        <p:txBody>
          <a:bodyPr>
            <a:spAutoFit/>
          </a:bodyPr>
          <a:lstStyle/>
          <a:p>
            <a:pPr indent="711200" fontAlgn="auto">
              <a:extLst>
                <a:ext uri="{35155182-B16C-46BC-9424-99874614C6A1}">
                  <wpsdc:indentchars xmlns:wpsdc="http://www.wps.cn/officeDocument/2017/drawingmlCustomData" xmlns="" val="200" checksum="3773799597"/>
                </a:ext>
              </a:extLst>
            </a:pPr>
            <a:r>
              <a:rPr lang="zh-CN" altLang="en-US" sz="2800" dirty="0" smtClean="0">
                <a:latin typeface="微软雅黑" panose="020B0503020204020204" charset="-122"/>
                <a:ea typeface="微软雅黑" panose="020B0503020204020204" charset="-122"/>
              </a:rPr>
              <a:t>传统网络模型通过卷积层提取图像特征信息，但是很多物体可能都有同一类特征，比如人和猫、狗、鸟类都具有眼睛，汽车和自行车都有车轮。如果只用局部特征的话不足以确定具体类别，因此之前的传统神经网络在卷积层之后通常添加上全连接层来组合这些特征，将特征向量化，以实现图像分类。</a:t>
            </a:r>
            <a:endParaRPr lang="zh-CN" altLang="en-US" sz="2800" dirty="0">
              <a:latin typeface="微软雅黑" panose="020B0503020204020204" charset="-122"/>
              <a:ea typeface="微软雅黑" panose="020B0503020204020204" charset="-122"/>
            </a:endParaRPr>
          </a:p>
        </p:txBody>
      </p:sp>
      <p:pic>
        <p:nvPicPr>
          <p:cNvPr id="2050" name="Picture 2" descr="C:\Users\ADMINI~1\AppData\Local\Temp\WeChat Files\bd6e62c4edebb1776a6c1f61e2eda60.jpg"/>
          <p:cNvPicPr>
            <a:picLocks noChangeAspect="1" noChangeArrowheads="1"/>
          </p:cNvPicPr>
          <p:nvPr/>
        </p:nvPicPr>
        <p:blipFill>
          <a:blip r:embed="rId2" cstate="print"/>
          <a:srcRect/>
          <a:stretch>
            <a:fillRect/>
          </a:stretch>
        </p:blipFill>
        <p:spPr bwMode="auto">
          <a:xfrm>
            <a:off x="943991" y="2380479"/>
            <a:ext cx="4631352" cy="2588108"/>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6"/>
          <p:cNvSpPr txBox="1"/>
          <p:nvPr/>
        </p:nvSpPr>
        <p:spPr>
          <a:xfrm>
            <a:off x="643052" y="263807"/>
            <a:ext cx="7857490" cy="584775"/>
          </a:xfrm>
          <a:prstGeom prst="rect">
            <a:avLst/>
          </a:prstGeom>
          <a:noFill/>
        </p:spPr>
        <p:txBody>
          <a:bodyPr wrap="square" rtlCol="0">
            <a:spAutoFit/>
          </a:bodyPr>
          <a:lstStyle/>
          <a:p>
            <a:pPr lvl="0">
              <a:defRPr/>
            </a:pPr>
            <a:r>
              <a:rPr lang="en-US" altLang="zh-CN" sz="3200" b="1" dirty="0" smtClean="0">
                <a:solidFill>
                  <a:srgbClr val="0836BF"/>
                </a:solidFill>
                <a:latin typeface="微软雅黑" panose="020B0503020204020204" charset="-122"/>
                <a:ea typeface="微软雅黑" panose="020B0503020204020204" charset="-122"/>
              </a:rPr>
              <a:t>1</a:t>
            </a:r>
            <a:r>
              <a:rPr lang="en-US" altLang="zh-CN" sz="3200" b="1" dirty="0" smtClean="0">
                <a:solidFill>
                  <a:srgbClr val="0836BF"/>
                </a:solidFill>
                <a:latin typeface="微软雅黑" panose="020B0503020204020204" charset="-122"/>
                <a:ea typeface="微软雅黑" panose="020B0503020204020204" charset="-122"/>
                <a:sym typeface="+mn-ea"/>
              </a:rPr>
              <a:t>×1</a:t>
            </a:r>
            <a:r>
              <a:rPr lang="zh-CN" altLang="en-US" sz="3200" b="1" dirty="0" smtClean="0">
                <a:solidFill>
                  <a:srgbClr val="0836BF"/>
                </a:solidFill>
                <a:latin typeface="微软雅黑" panose="020B0503020204020204" charset="-122"/>
                <a:ea typeface="微软雅黑" panose="020B0503020204020204" charset="-122"/>
                <a:sym typeface="+mn-ea"/>
              </a:rPr>
              <a:t>卷积</a:t>
            </a:r>
            <a:endParaRPr kumimoji="0" lang="zh-CN" sz="3200" b="1" i="0" u="none" strike="noStrike" kern="1200" cap="none" spc="0" normalizeH="0" baseline="0" noProof="0" dirty="0">
              <a:ln>
                <a:noFill/>
              </a:ln>
              <a:solidFill>
                <a:srgbClr val="224D9B"/>
              </a:solidFill>
              <a:uLnTx/>
              <a:uFillTx/>
              <a:latin typeface="微软雅黑" panose="020B0503020204020204" charset="-122"/>
              <a:ea typeface="微软雅黑" panose="020B0503020204020204" charset="-122"/>
              <a:cs typeface="+mn-cs"/>
              <a:sym typeface="+mn-ea"/>
            </a:endParaRPr>
          </a:p>
        </p:txBody>
      </p:sp>
      <p:sp>
        <p:nvSpPr>
          <p:cNvPr id="6" name="矩形 5"/>
          <p:cNvSpPr/>
          <p:nvPr/>
        </p:nvSpPr>
        <p:spPr>
          <a:xfrm>
            <a:off x="1032933" y="1319368"/>
            <a:ext cx="10464800" cy="954107"/>
          </a:xfrm>
          <a:prstGeom prst="rect">
            <a:avLst/>
          </a:prstGeom>
        </p:spPr>
        <p:txBody>
          <a:bodyPr wrap="square">
            <a:spAutoFit/>
          </a:bodyPr>
          <a:lstStyle/>
          <a:p>
            <a:pPr indent="711200" fontAlgn="auto">
              <a:extLst>
                <a:ext uri="{35155182-B16C-46BC-9424-99874614C6A1}">
                  <wpsdc:indentchars xmlns:wpsdc="http://www.wps.cn/officeDocument/2017/drawingmlCustomData" xmlns="" val="200" checksum="3773799597"/>
                </a:ext>
              </a:extLst>
            </a:pPr>
            <a:r>
              <a:rPr lang="zh-CN" altLang="en-US" sz="2800" dirty="0" smtClean="0">
                <a:latin typeface="微软雅黑" panose="020B0503020204020204" charset="-122"/>
                <a:ea typeface="微软雅黑" panose="020B0503020204020204" charset="-122"/>
              </a:rPr>
              <a:t>多层全连接层理论上可以模拟任何非线性变换，但却产生了极大的训练参数数量。</a:t>
            </a:r>
            <a:endParaRPr lang="zh-CN" altLang="en-US" sz="2800" dirty="0">
              <a:latin typeface="微软雅黑" panose="020B0503020204020204" charset="-122"/>
              <a:ea typeface="微软雅黑" panose="020B0503020204020204" charset="-122"/>
            </a:endParaRPr>
          </a:p>
        </p:txBody>
      </p:sp>
      <p:pic>
        <p:nvPicPr>
          <p:cNvPr id="8" name="Picture 2" descr="C:\Users\ADMINI~1\AppData\Local\Temp\WeChat Files\bd6e62c4edebb1776a6c1f61e2eda60.jpg"/>
          <p:cNvPicPr>
            <a:picLocks noChangeAspect="1" noChangeArrowheads="1"/>
          </p:cNvPicPr>
          <p:nvPr/>
        </p:nvPicPr>
        <p:blipFill>
          <a:blip r:embed="rId2" cstate="print"/>
          <a:srcRect/>
          <a:stretch>
            <a:fillRect/>
          </a:stretch>
        </p:blipFill>
        <p:spPr bwMode="auto">
          <a:xfrm>
            <a:off x="3526324" y="2727612"/>
            <a:ext cx="4631352" cy="2588108"/>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643052" y="263807"/>
            <a:ext cx="7857490"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sz="3200" b="1" i="0" u="none" strike="noStrike" kern="1200" cap="none" spc="0" normalizeH="0" baseline="0" noProof="0" dirty="0">
                <a:ln>
                  <a:noFill/>
                </a:ln>
                <a:solidFill>
                  <a:srgbClr val="224D9B"/>
                </a:solidFill>
                <a:effectLst/>
                <a:uLnTx/>
                <a:uFillTx/>
                <a:latin typeface="微软雅黑" panose="020B0503020204020204" charset="-122"/>
                <a:ea typeface="微软雅黑" panose="020B0503020204020204" charset="-122"/>
                <a:cs typeface="+mn-cs"/>
                <a:sym typeface="+mn-ea"/>
              </a:rPr>
              <a:t>定义</a:t>
            </a:r>
          </a:p>
        </p:txBody>
      </p:sp>
      <mc:AlternateContent xmlns:mc="http://schemas.openxmlformats.org/markup-compatibility/2006">
        <mc:Choice xmlns:a14="http://schemas.microsoft.com/office/drawing/2010/main" xmlns="" Requires="a14">
          <p:sp>
            <p:nvSpPr>
              <p:cNvPr id="2" name="文本框 1"/>
              <p:cNvSpPr txBox="1"/>
              <p:nvPr/>
            </p:nvSpPr>
            <p:spPr>
              <a:xfrm>
                <a:off x="1706245" y="1169035"/>
                <a:ext cx="7971790" cy="4349750"/>
              </a:xfrm>
              <a:prstGeom prst="rect">
                <a:avLst/>
              </a:prstGeom>
              <a:noFill/>
            </p:spPr>
            <p:txBody>
              <a:bodyPr wrap="square" rtlCol="0" anchor="t">
                <a:spAutoFit/>
              </a:bodyPr>
              <a:p>
                <a:r>
                  <a:rPr lang="zh-CN" altLang="en-US" sz="2800">
                    <a:solidFill>
                      <a:schemeClr val="tx1"/>
                    </a:solidFill>
                    <a:latin typeface="微软雅黑" panose="020B0503020204020204" charset="-122"/>
                    <a:ea typeface="微软雅黑" panose="020B0503020204020204" charset="-122"/>
                  </a:rPr>
                  <a:t>从信号的种类来划分，卷积有两种定义：</a:t>
                </a:r>
                <a:endParaRPr lang="zh-CN" altLang="en-US" sz="2800">
                  <a:solidFill>
                    <a:schemeClr val="tx1"/>
                  </a:solidFill>
                  <a:latin typeface="微软雅黑" panose="020B0503020204020204" charset="-122"/>
                  <a:ea typeface="微软雅黑" panose="020B0503020204020204" charset="-122"/>
                </a:endParaRPr>
              </a:p>
              <a:p>
                <a:endParaRPr lang="zh-CN" altLang="en-US" sz="2800">
                  <a:solidFill>
                    <a:schemeClr val="tx1"/>
                  </a:solidFill>
                  <a:latin typeface="微软雅黑" panose="020B0503020204020204" charset="-122"/>
                  <a:ea typeface="微软雅黑" panose="020B0503020204020204" charset="-122"/>
                </a:endParaRPr>
              </a:p>
              <a:p>
                <a:r>
                  <a:rPr lang="zh-CN" altLang="en-US" sz="2800">
                    <a:solidFill>
                      <a:schemeClr val="tx1"/>
                    </a:solidFill>
                    <a:latin typeface="微软雅黑" panose="020B0503020204020204" charset="-122"/>
                    <a:ea typeface="微软雅黑" panose="020B0503020204020204" charset="-122"/>
                  </a:rPr>
                  <a:t>离散卷积：</a:t>
                </a:r>
                <a:endParaRPr lang="zh-CN" altLang="en-US" sz="2800">
                  <a:solidFill>
                    <a:schemeClr val="tx1"/>
                  </a:solidFill>
                  <a:latin typeface="微软雅黑" panose="020B0503020204020204" charset="-122"/>
                  <a:ea typeface="微软雅黑" panose="020B0503020204020204" charset="-122"/>
                </a:endParaRPr>
              </a:p>
              <a:p>
                <a14:m>
                  <m:oMathPara xmlns:m="http://schemas.openxmlformats.org/officeDocument/2006/math">
                    <m:oMathParaPr>
                      <m:jc m:val="centerGroup"/>
                    </m:oMathParaPr>
                    <m:oMath xmlns:m="http://schemas.openxmlformats.org/officeDocument/2006/math">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𝑓</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𝑔</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𝑐</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𝑓</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𝑥</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𝑔</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𝑥</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nary>
                        <m:naryPr>
                          <m:chr m:val="∑"/>
                          <m:limLoc m:val="undOvr"/>
                          <m:ctrlPr>
                            <a:rPr lang="en-US" altLang="zh-CN" sz="2800" i="1">
                              <a:solidFill>
                                <a:srgbClr val="0836BF"/>
                              </a:solidFill>
                              <a:latin typeface="Cambria Math" panose="02040503050406030204" charset="0"/>
                              <a:ea typeface="微软雅黑" panose="020B0503020204020204" charset="-122"/>
                              <a:cs typeface="Cambria Math" panose="02040503050406030204" charset="0"/>
                            </a:rPr>
                          </m:ctrlPr>
                        </m:naryPr>
                        <m:sub>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sub>
                        <m:sup>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sup>
                        <m:e>
                          <m:r>
                            <a:rPr lang="en-US" altLang="zh-CN" sz="2800" i="1">
                              <a:solidFill>
                                <a:srgbClr val="0836BF"/>
                              </a:solidFill>
                              <a:latin typeface="Cambria Math" panose="02040503050406030204" charset="0"/>
                              <a:ea typeface="微软雅黑" panose="020B0503020204020204" charset="-122"/>
                              <a:cs typeface="Cambria Math" panose="02040503050406030204" charset="0"/>
                            </a:rPr>
                            <m:t>𝑓</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𝜏</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𝑔</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𝑥</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𝜏</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e>
                      </m:nary>
                    </m:oMath>
                  </m:oMathPara>
                </a14:m>
                <a:endParaRPr lang="zh-CN" altLang="en-US" sz="2800">
                  <a:solidFill>
                    <a:srgbClr val="0836BF"/>
                  </a:solidFill>
                  <a:latin typeface="微软雅黑" panose="020B0503020204020204" charset="-122"/>
                  <a:ea typeface="微软雅黑" panose="020B0503020204020204" charset="-122"/>
                </a:endParaRPr>
              </a:p>
              <a:p>
                <a:endParaRPr lang="zh-CN" altLang="en-US" sz="2800">
                  <a:solidFill>
                    <a:schemeClr val="tx1"/>
                  </a:solidFill>
                  <a:latin typeface="微软雅黑" panose="020B0503020204020204" charset="-122"/>
                  <a:ea typeface="微软雅黑" panose="020B0503020204020204" charset="-122"/>
                </a:endParaRPr>
              </a:p>
              <a:p>
                <a:r>
                  <a:rPr lang="zh-CN" altLang="en-US" sz="2800">
                    <a:solidFill>
                      <a:schemeClr val="tx1"/>
                    </a:solidFill>
                    <a:latin typeface="微软雅黑" panose="020B0503020204020204" charset="-122"/>
                    <a:ea typeface="微软雅黑" panose="020B0503020204020204" charset="-122"/>
                  </a:rPr>
                  <a:t>连续卷积</a:t>
                </a:r>
                <a:endParaRPr lang="zh-CN" altLang="en-US" sz="2800">
                  <a:solidFill>
                    <a:schemeClr val="tx1"/>
                  </a:solidFill>
                  <a:latin typeface="微软雅黑" panose="020B0503020204020204" charset="-122"/>
                  <a:ea typeface="微软雅黑" panose="020B0503020204020204" charset="-122"/>
                </a:endParaRPr>
              </a:p>
              <a:p>
                <a14:m>
                  <m:oMathPara xmlns:m="http://schemas.openxmlformats.org/officeDocument/2006/math">
                    <m:oMathParaPr>
                      <m:jc m:val="centerGroup"/>
                    </m:oMathParaPr>
                    <m:oMath xmlns:m="http://schemas.openxmlformats.org/officeDocument/2006/math">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𝑓</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𝑔</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𝑐</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𝑓</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𝑥</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𝑔</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𝑥</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nary>
                        <m:naryPr>
                          <m:limLoc m:val="subSup"/>
                          <m:ctrlPr>
                            <a:rPr lang="en-US" altLang="zh-CN" sz="2800" i="1">
                              <a:solidFill>
                                <a:srgbClr val="0836BF"/>
                              </a:solidFill>
                              <a:latin typeface="Cambria Math" panose="02040503050406030204" charset="0"/>
                              <a:ea typeface="微软雅黑" panose="020B0503020204020204" charset="-122"/>
                              <a:cs typeface="Cambria Math" panose="02040503050406030204" charset="0"/>
                            </a:rPr>
                          </m:ctrlPr>
                        </m:naryPr>
                        <m:sub>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sub>
                        <m:sup>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sup>
                        <m:e>
                          <m:r>
                            <a:rPr lang="en-US" altLang="zh-CN" sz="2800" i="1">
                              <a:solidFill>
                                <a:srgbClr val="0836BF"/>
                              </a:solidFill>
                              <a:latin typeface="Cambria Math" panose="02040503050406030204" charset="0"/>
                              <a:ea typeface="微软雅黑" panose="020B0503020204020204" charset="-122"/>
                              <a:cs typeface="Cambria Math" panose="02040503050406030204" charset="0"/>
                            </a:rPr>
                            <m:t>𝑓</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𝜏</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𝑔</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𝑥</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𝜏</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𝑑</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𝜏</m:t>
                          </m:r>
                        </m:e>
                      </m:nary>
                    </m:oMath>
                  </m:oMathPara>
                </a14:m>
                <a:endParaRPr lang="zh-CN" altLang="en-US" sz="2800" i="1">
                  <a:solidFill>
                    <a:srgbClr val="0836BF"/>
                  </a:solidFill>
                  <a:latin typeface="Cambria Math" panose="02040503050406030204" charset="0"/>
                  <a:ea typeface="微软雅黑" panose="020B0503020204020204" charset="-122"/>
                  <a:cs typeface="Cambria Math" panose="02040503050406030204"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1706245" y="1169035"/>
                <a:ext cx="7971790" cy="4349750"/>
              </a:xfrm>
              <a:prstGeom prst="rect">
                <a:avLst/>
              </a:prstGeom>
              <a:blipFill rotWithShape="1">
                <a:blip r:embed="rId2" cstate="print"/>
                <a:stretch>
                  <a:fillRect/>
                </a:stretch>
              </a:blipFill>
            </p:spPr>
            <p:txBody>
              <a:bodyPr/>
              <a:lstStyle/>
              <a:p>
                <a:r>
                  <a:rPr lang="zh-CN" altLang="en-US">
                    <a:noFill/>
                  </a:rPr>
                  <a:t> </a:t>
                </a:r>
              </a:p>
            </p:txBody>
          </p:sp>
        </mc:Fallback>
      </mc:AlternateContent>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6"/>
          <p:cNvSpPr txBox="1"/>
          <p:nvPr/>
        </p:nvSpPr>
        <p:spPr>
          <a:xfrm>
            <a:off x="643052" y="263807"/>
            <a:ext cx="7857490" cy="584775"/>
          </a:xfrm>
          <a:prstGeom prst="rect">
            <a:avLst/>
          </a:prstGeom>
          <a:noFill/>
        </p:spPr>
        <p:txBody>
          <a:bodyPr wrap="square" rtlCol="0">
            <a:spAutoFit/>
          </a:bodyPr>
          <a:lstStyle/>
          <a:p>
            <a:pPr lvl="0">
              <a:defRPr/>
            </a:pPr>
            <a:r>
              <a:rPr lang="en-US" altLang="zh-CN" sz="3200" b="1" dirty="0" smtClean="0">
                <a:solidFill>
                  <a:srgbClr val="0836BF"/>
                </a:solidFill>
                <a:latin typeface="微软雅黑" panose="020B0503020204020204" charset="-122"/>
                <a:ea typeface="微软雅黑" panose="020B0503020204020204" charset="-122"/>
              </a:rPr>
              <a:t>1</a:t>
            </a:r>
            <a:r>
              <a:rPr lang="en-US" altLang="zh-CN" sz="3200" b="1" dirty="0" smtClean="0">
                <a:solidFill>
                  <a:srgbClr val="0836BF"/>
                </a:solidFill>
                <a:latin typeface="微软雅黑" panose="020B0503020204020204" charset="-122"/>
                <a:ea typeface="微软雅黑" panose="020B0503020204020204" charset="-122"/>
                <a:sym typeface="+mn-ea"/>
              </a:rPr>
              <a:t>×1</a:t>
            </a:r>
            <a:r>
              <a:rPr lang="zh-CN" altLang="en-US" sz="3200" b="1" dirty="0" smtClean="0">
                <a:solidFill>
                  <a:srgbClr val="0836BF"/>
                </a:solidFill>
                <a:latin typeface="微软雅黑" panose="020B0503020204020204" charset="-122"/>
                <a:ea typeface="微软雅黑" panose="020B0503020204020204" charset="-122"/>
                <a:sym typeface="+mn-ea"/>
              </a:rPr>
              <a:t>卷积</a:t>
            </a:r>
            <a:endParaRPr kumimoji="0" lang="zh-CN" sz="3200" b="1" i="0" u="none" strike="noStrike" kern="1200" cap="none" spc="0" normalizeH="0" baseline="0" noProof="0" dirty="0">
              <a:ln>
                <a:noFill/>
              </a:ln>
              <a:solidFill>
                <a:srgbClr val="224D9B"/>
              </a:solidFill>
              <a:uLnTx/>
              <a:uFillTx/>
              <a:latin typeface="微软雅黑" panose="020B0503020204020204" charset="-122"/>
              <a:ea typeface="微软雅黑" panose="020B0503020204020204" charset="-122"/>
              <a:cs typeface="+mn-cs"/>
              <a:sym typeface="+mn-ea"/>
            </a:endParaRPr>
          </a:p>
        </p:txBody>
      </p:sp>
      <p:pic>
        <p:nvPicPr>
          <p:cNvPr id="3074" name="Picture 2" descr="C:\Users\ADMINI~1\AppData\Local\Temp\WeChat Files\3d3b6f6b137c682d001193b11535755.jpg"/>
          <p:cNvPicPr>
            <a:picLocks noChangeAspect="1" noChangeArrowheads="1"/>
          </p:cNvPicPr>
          <p:nvPr/>
        </p:nvPicPr>
        <p:blipFill>
          <a:blip r:embed="rId2" cstate="print"/>
          <a:srcRect/>
          <a:stretch>
            <a:fillRect/>
          </a:stretch>
        </p:blipFill>
        <p:spPr bwMode="auto">
          <a:xfrm>
            <a:off x="523723" y="3220506"/>
            <a:ext cx="10923210" cy="2841626"/>
          </a:xfrm>
          <a:prstGeom prst="rect">
            <a:avLst/>
          </a:prstGeom>
          <a:noFill/>
        </p:spPr>
      </p:pic>
      <p:sp>
        <p:nvSpPr>
          <p:cNvPr id="4" name="TextBox 3"/>
          <p:cNvSpPr txBox="1"/>
          <p:nvPr/>
        </p:nvSpPr>
        <p:spPr>
          <a:xfrm>
            <a:off x="829733" y="1312333"/>
            <a:ext cx="10668000" cy="1814830"/>
          </a:xfrm>
          <a:prstGeom prst="rect">
            <a:avLst/>
          </a:prstGeom>
          <a:noFill/>
        </p:spPr>
        <p:txBody>
          <a:bodyPr wrap="square" rtlCol="0">
            <a:spAutoFit/>
          </a:bodyPr>
          <a:lstStyle/>
          <a:p>
            <a:pPr indent="711200" fontAlgn="auto">
              <a:extLst>
                <a:ext uri="{35155182-B16C-46BC-9424-99874614C6A1}">
                  <wpsdc:indentchars xmlns:wpsdc="http://www.wps.cn/officeDocument/2017/drawingmlCustomData" xmlns="" val="200" checksum="3773799597"/>
                </a:ext>
              </a:extLst>
            </a:pPr>
            <a:r>
              <a:rPr lang="en-US" altLang="zh-CN" sz="2800" dirty="0" smtClean="0">
                <a:latin typeface="微软雅黑" panose="020B0503020204020204" charset="-122"/>
                <a:ea typeface="微软雅黑" panose="020B0503020204020204" charset="-122"/>
              </a:rPr>
              <a:t>GoogLeNet</a:t>
            </a:r>
            <a:r>
              <a:rPr lang="zh-CN" altLang="en-US" sz="2800" dirty="0" smtClean="0">
                <a:latin typeface="微软雅黑" panose="020B0503020204020204" charset="-122"/>
                <a:ea typeface="微软雅黑" panose="020B0503020204020204" charset="-122"/>
              </a:rPr>
              <a:t>首先应用</a:t>
            </a:r>
            <a:r>
              <a:rPr lang="en-US" altLang="zh-CN" sz="2800" dirty="0" smtClean="0">
                <a:latin typeface="微软雅黑" panose="020B0503020204020204" charset="-122"/>
                <a:ea typeface="微软雅黑" panose="020B0503020204020204" charset="-122"/>
              </a:rPr>
              <a:t>1*1</a:t>
            </a:r>
            <a:r>
              <a:rPr lang="zh-CN" altLang="en-US" sz="2800" dirty="0" smtClean="0">
                <a:latin typeface="微软雅黑" panose="020B0503020204020204" charset="-122"/>
                <a:ea typeface="微软雅黑" panose="020B0503020204020204" charset="-122"/>
              </a:rPr>
              <a:t>卷积降低参数量，在</a:t>
            </a:r>
            <a:r>
              <a:rPr lang="en-US" altLang="zh-CN" sz="2800" dirty="0" smtClean="0">
                <a:latin typeface="微软雅黑" panose="020B0503020204020204" charset="-122"/>
                <a:ea typeface="微软雅黑" panose="020B0503020204020204" charset="-122"/>
              </a:rPr>
              <a:t>Incpetion</a:t>
            </a:r>
            <a:r>
              <a:rPr lang="zh-CN" altLang="en-US" sz="2800" dirty="0" smtClean="0">
                <a:latin typeface="微软雅黑" panose="020B0503020204020204" charset="-122"/>
                <a:ea typeface="微软雅黑" panose="020B0503020204020204" charset="-122"/>
              </a:rPr>
              <a:t>模块中，使用了</a:t>
            </a:r>
            <a:r>
              <a:rPr lang="en-US" altLang="zh-CN" sz="2800" dirty="0" smtClean="0">
                <a:latin typeface="微软雅黑" panose="020B0503020204020204" charset="-122"/>
                <a:ea typeface="微软雅黑" panose="020B0503020204020204" charset="-122"/>
              </a:rPr>
              <a:t>1*1,3*3,5*5</a:t>
            </a:r>
            <a:r>
              <a:rPr lang="zh-CN" altLang="en-US" sz="2800" dirty="0" smtClean="0">
                <a:latin typeface="微软雅黑" panose="020B0503020204020204" charset="-122"/>
                <a:ea typeface="微软雅黑" panose="020B0503020204020204" charset="-122"/>
              </a:rPr>
              <a:t>卷积核的输出，实现不同尺度的特征融合。在实际应用中，为了降低参数量，在</a:t>
            </a:r>
            <a:r>
              <a:rPr lang="en-US" altLang="zh-CN" sz="2800" dirty="0" smtClean="0">
                <a:latin typeface="微软雅黑" panose="020B0503020204020204" charset="-122"/>
                <a:ea typeface="微软雅黑" panose="020B0503020204020204" charset="-122"/>
              </a:rPr>
              <a:t>3*3,5*5</a:t>
            </a:r>
            <a:r>
              <a:rPr lang="zh-CN" altLang="en-US" sz="2800" dirty="0" smtClean="0">
                <a:latin typeface="微软雅黑" panose="020B0503020204020204" charset="-122"/>
                <a:ea typeface="微软雅黑" panose="020B0503020204020204" charset="-122"/>
              </a:rPr>
              <a:t>卷积前选择利用</a:t>
            </a:r>
            <a:r>
              <a:rPr lang="en-US" altLang="zh-CN" sz="2800" dirty="0" smtClean="0">
                <a:latin typeface="微软雅黑" panose="020B0503020204020204" charset="-122"/>
                <a:ea typeface="微软雅黑" panose="020B0503020204020204" charset="-122"/>
              </a:rPr>
              <a:t>1*1</a:t>
            </a:r>
            <a:r>
              <a:rPr lang="zh-CN" altLang="en-US" sz="2800" dirty="0" smtClean="0">
                <a:latin typeface="微软雅黑" panose="020B0503020204020204" charset="-122"/>
                <a:ea typeface="微软雅黑" panose="020B0503020204020204" charset="-122"/>
              </a:rPr>
              <a:t>卷积对</a:t>
            </a:r>
            <a:r>
              <a:rPr lang="en-US" altLang="zh-CN" sz="2800" dirty="0" smtClean="0">
                <a:latin typeface="微软雅黑" panose="020B0503020204020204" charset="-122"/>
                <a:ea typeface="微软雅黑" panose="020B0503020204020204" charset="-122"/>
              </a:rPr>
              <a:t>channel</a:t>
            </a:r>
            <a:r>
              <a:rPr lang="zh-CN" altLang="en-US" sz="2800" dirty="0" smtClean="0">
                <a:latin typeface="微软雅黑" panose="020B0503020204020204" charset="-122"/>
                <a:ea typeface="微软雅黑" panose="020B0503020204020204" charset="-122"/>
              </a:rPr>
              <a:t>数降维。</a:t>
            </a:r>
            <a:endParaRPr lang="zh-CN" altLang="en-US" sz="2800" dirty="0">
              <a:latin typeface="微软雅黑" panose="020B0503020204020204" charset="-122"/>
              <a:ea typeface="微软雅黑" panose="020B0503020204020204"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6"/>
          <p:cNvSpPr txBox="1"/>
          <p:nvPr/>
        </p:nvSpPr>
        <p:spPr>
          <a:xfrm>
            <a:off x="643052" y="263807"/>
            <a:ext cx="7857490" cy="584775"/>
          </a:xfrm>
          <a:prstGeom prst="rect">
            <a:avLst/>
          </a:prstGeom>
          <a:noFill/>
        </p:spPr>
        <p:txBody>
          <a:bodyPr wrap="square" rtlCol="0">
            <a:spAutoFit/>
          </a:bodyPr>
          <a:lstStyle/>
          <a:p>
            <a:pPr lvl="0">
              <a:defRPr/>
            </a:pPr>
            <a:r>
              <a:rPr lang="en-US" altLang="zh-CN" sz="3200" b="1" dirty="0" smtClean="0">
                <a:solidFill>
                  <a:srgbClr val="0836BF"/>
                </a:solidFill>
                <a:latin typeface="微软雅黑" panose="020B0503020204020204" charset="-122"/>
                <a:ea typeface="微软雅黑" panose="020B0503020204020204" charset="-122"/>
              </a:rPr>
              <a:t>1</a:t>
            </a:r>
            <a:r>
              <a:rPr lang="en-US" altLang="zh-CN" sz="3200" b="1" dirty="0" smtClean="0">
                <a:solidFill>
                  <a:srgbClr val="0836BF"/>
                </a:solidFill>
                <a:latin typeface="微软雅黑" panose="020B0503020204020204" charset="-122"/>
                <a:ea typeface="微软雅黑" panose="020B0503020204020204" charset="-122"/>
                <a:sym typeface="+mn-ea"/>
              </a:rPr>
              <a:t>×1</a:t>
            </a:r>
            <a:r>
              <a:rPr lang="zh-CN" altLang="en-US" sz="3200" b="1" dirty="0" smtClean="0">
                <a:solidFill>
                  <a:srgbClr val="0836BF"/>
                </a:solidFill>
                <a:latin typeface="微软雅黑" panose="020B0503020204020204" charset="-122"/>
                <a:ea typeface="微软雅黑" panose="020B0503020204020204" charset="-122"/>
                <a:sym typeface="+mn-ea"/>
              </a:rPr>
              <a:t>卷积</a:t>
            </a:r>
            <a:endParaRPr kumimoji="0" lang="zh-CN" sz="3200" b="1" i="0" u="none" strike="noStrike" kern="1200" cap="none" spc="0" normalizeH="0" baseline="0" noProof="0" dirty="0">
              <a:ln>
                <a:noFill/>
              </a:ln>
              <a:solidFill>
                <a:srgbClr val="224D9B"/>
              </a:solidFill>
              <a:uLnTx/>
              <a:uFillTx/>
              <a:latin typeface="微软雅黑" panose="020B0503020204020204" charset="-122"/>
              <a:ea typeface="微软雅黑" panose="020B0503020204020204" charset="-122"/>
              <a:cs typeface="+mn-cs"/>
              <a:sym typeface="+mn-ea"/>
            </a:endParaRPr>
          </a:p>
        </p:txBody>
      </p:sp>
      <p:pic>
        <p:nvPicPr>
          <p:cNvPr id="3" name="Picture 2" descr="C:\Users\ADMINI~1\AppData\Local\Temp\WeChat Files\3d3b6f6b137c682d001193b11535755.jpg"/>
          <p:cNvPicPr>
            <a:picLocks noChangeAspect="1" noChangeArrowheads="1"/>
          </p:cNvPicPr>
          <p:nvPr/>
        </p:nvPicPr>
        <p:blipFill>
          <a:blip r:embed="rId2" cstate="print"/>
          <a:srcRect/>
          <a:stretch>
            <a:fillRect/>
          </a:stretch>
        </p:blipFill>
        <p:spPr bwMode="auto">
          <a:xfrm>
            <a:off x="523723" y="3220506"/>
            <a:ext cx="10923210" cy="2841626"/>
          </a:xfrm>
          <a:prstGeom prst="rect">
            <a:avLst/>
          </a:prstGeom>
          <a:noFill/>
        </p:spPr>
      </p:pic>
      <p:sp>
        <p:nvSpPr>
          <p:cNvPr id="4" name="矩形 3"/>
          <p:cNvSpPr/>
          <p:nvPr/>
        </p:nvSpPr>
        <p:spPr>
          <a:xfrm>
            <a:off x="5555586" y="1086249"/>
            <a:ext cx="6409991" cy="1938992"/>
          </a:xfrm>
          <a:prstGeom prst="rect">
            <a:avLst/>
          </a:prstGeom>
        </p:spPr>
        <p:txBody>
          <a:bodyPr wrap="square">
            <a:spAutoFit/>
          </a:bodyPr>
          <a:lstStyle/>
          <a:p>
            <a:r>
              <a:rPr lang="zh-CN" altLang="en-US" sz="2400" dirty="0" smtClean="0">
                <a:latin typeface="微软雅黑" panose="020B0503020204020204" charset="-122"/>
                <a:ea typeface="微软雅黑" panose="020B0503020204020204" charset="-122"/>
              </a:rPr>
              <a:t>左图卷积核参数：</a:t>
            </a:r>
            <a:r>
              <a:rPr lang="en-US" altLang="zh-CN" sz="2400" dirty="0" smtClean="0">
                <a:latin typeface="微软雅黑" panose="020B0503020204020204" charset="-122"/>
                <a:ea typeface="微软雅黑" panose="020B0503020204020204" charset="-122"/>
              </a:rPr>
              <a:t>192 × (1×1×64) +192 × (3×3×128) + 192 × (5×5×32) = 387072</a:t>
            </a:r>
          </a:p>
          <a:p>
            <a:r>
              <a:rPr lang="zh-CN" altLang="en-US" sz="2400" dirty="0" smtClean="0">
                <a:latin typeface="微软雅黑" panose="020B0503020204020204" charset="-122"/>
                <a:ea typeface="微软雅黑" panose="020B0503020204020204" charset="-122"/>
              </a:rPr>
              <a:t>右图卷积核参数</a:t>
            </a:r>
            <a:r>
              <a:rPr lang="en-US" altLang="zh-CN" sz="2400" dirty="0" smtClean="0">
                <a:latin typeface="微软雅黑" panose="020B0503020204020204" charset="-122"/>
                <a:ea typeface="微软雅黑" panose="020B0503020204020204" charset="-122"/>
              </a:rPr>
              <a:t>:192 × (1×1×64) +</a:t>
            </a:r>
            <a:r>
              <a:rPr lang="zh-CN" altLang="en-US" sz="2400" dirty="0" smtClean="0">
                <a:latin typeface="微软雅黑" panose="020B0503020204020204" charset="-122"/>
                <a:ea typeface="微软雅黑" panose="020B0503020204020204" charset="-122"/>
              </a:rPr>
              <a:t>（</a:t>
            </a:r>
            <a:r>
              <a:rPr lang="en-US" altLang="zh-CN" sz="2400" dirty="0" smtClean="0">
                <a:latin typeface="微软雅黑" panose="020B0503020204020204" charset="-122"/>
                <a:ea typeface="微软雅黑" panose="020B0503020204020204" charset="-122"/>
              </a:rPr>
              <a:t>192×1×1×96+ 96 × 3×3×128</a:t>
            </a:r>
            <a:r>
              <a:rPr lang="zh-CN" altLang="en-US" sz="2400" dirty="0" smtClean="0">
                <a:latin typeface="微软雅黑" panose="020B0503020204020204" charset="-122"/>
                <a:ea typeface="微软雅黑" panose="020B0503020204020204" charset="-122"/>
              </a:rPr>
              <a:t>）</a:t>
            </a:r>
            <a:r>
              <a:rPr lang="en-US" altLang="zh-CN" sz="2400" dirty="0" smtClean="0">
                <a:latin typeface="微软雅黑" panose="020B0503020204020204" charset="-122"/>
                <a:ea typeface="微软雅黑" panose="020B0503020204020204" charset="-122"/>
              </a:rPr>
              <a:t>+</a:t>
            </a:r>
            <a:r>
              <a:rPr lang="zh-CN" altLang="en-US" sz="2400" dirty="0" smtClean="0">
                <a:latin typeface="微软雅黑" panose="020B0503020204020204" charset="-122"/>
                <a:ea typeface="微软雅黑" panose="020B0503020204020204" charset="-122"/>
              </a:rPr>
              <a:t>（</a:t>
            </a:r>
            <a:r>
              <a:rPr lang="en-US" altLang="zh-CN" sz="2400" dirty="0" smtClean="0">
                <a:latin typeface="微软雅黑" panose="020B0503020204020204" charset="-122"/>
                <a:ea typeface="微软雅黑" panose="020B0503020204020204" charset="-122"/>
              </a:rPr>
              <a:t>192×1×1×16+16×5×5×32</a:t>
            </a:r>
            <a:r>
              <a:rPr lang="zh-CN" altLang="en-US" sz="2400" dirty="0" smtClean="0">
                <a:latin typeface="微软雅黑" panose="020B0503020204020204" charset="-122"/>
                <a:ea typeface="微软雅黑" panose="020B0503020204020204" charset="-122"/>
              </a:rPr>
              <a:t>）</a:t>
            </a:r>
            <a:r>
              <a:rPr lang="en-US" altLang="zh-CN" sz="2400" dirty="0" smtClean="0">
                <a:latin typeface="微软雅黑" panose="020B0503020204020204" charset="-122"/>
                <a:ea typeface="微软雅黑" panose="020B0503020204020204" charset="-122"/>
              </a:rPr>
              <a:t>= 157184</a:t>
            </a:r>
            <a:endParaRPr lang="zh-CN" altLang="en-US" sz="2400" dirty="0">
              <a:latin typeface="微软雅黑" panose="020B0503020204020204" charset="-122"/>
              <a:ea typeface="微软雅黑" panose="020B0503020204020204" charset="-122"/>
            </a:endParaRPr>
          </a:p>
        </p:txBody>
      </p:sp>
      <p:sp>
        <p:nvSpPr>
          <p:cNvPr id="6" name="矩形 5"/>
          <p:cNvSpPr/>
          <p:nvPr/>
        </p:nvSpPr>
        <p:spPr>
          <a:xfrm>
            <a:off x="118533" y="1110104"/>
            <a:ext cx="6307666" cy="1569660"/>
          </a:xfrm>
          <a:prstGeom prst="rect">
            <a:avLst/>
          </a:prstGeom>
        </p:spPr>
        <p:txBody>
          <a:bodyPr wrap="square">
            <a:spAutoFit/>
          </a:bodyPr>
          <a:lstStyle/>
          <a:p>
            <a:r>
              <a:rPr lang="zh-CN" altLang="en-US" sz="2400" dirty="0" smtClean="0">
                <a:latin typeface="微软雅黑" panose="020B0503020204020204" charset="-122"/>
                <a:ea typeface="微软雅黑" panose="020B0503020204020204" charset="-122"/>
              </a:rPr>
              <a:t>输入的</a:t>
            </a:r>
            <a:r>
              <a:rPr lang="en-US" altLang="zh-CN" sz="2400" dirty="0" smtClean="0">
                <a:latin typeface="微软雅黑" panose="020B0503020204020204" charset="-122"/>
                <a:ea typeface="微软雅黑" panose="020B0503020204020204" charset="-122"/>
              </a:rPr>
              <a:t>feature map</a:t>
            </a:r>
            <a:r>
              <a:rPr lang="zh-CN" altLang="en-US" sz="2400" dirty="0" smtClean="0">
                <a:latin typeface="微软雅黑" panose="020B0503020204020204" charset="-122"/>
                <a:ea typeface="微软雅黑" panose="020B0503020204020204" charset="-122"/>
              </a:rPr>
              <a:t>是</a:t>
            </a:r>
            <a:r>
              <a:rPr lang="en-US" altLang="zh-CN" sz="2400" dirty="0" smtClean="0">
                <a:latin typeface="微软雅黑" panose="020B0503020204020204" charset="-122"/>
                <a:ea typeface="微软雅黑" panose="020B0503020204020204" charset="-122"/>
              </a:rPr>
              <a:t>28×28×192</a:t>
            </a:r>
          </a:p>
          <a:p>
            <a:r>
              <a:rPr lang="en-US" altLang="zh-CN" sz="2400" dirty="0" smtClean="0">
                <a:latin typeface="微软雅黑" panose="020B0503020204020204" charset="-122"/>
                <a:ea typeface="微软雅黑" panose="020B0503020204020204" charset="-122"/>
              </a:rPr>
              <a:t>1×1</a:t>
            </a:r>
            <a:r>
              <a:rPr lang="zh-CN" altLang="en-US" sz="2400" dirty="0" smtClean="0">
                <a:latin typeface="微软雅黑" panose="020B0503020204020204" charset="-122"/>
                <a:ea typeface="微软雅黑" panose="020B0503020204020204" charset="-122"/>
              </a:rPr>
              <a:t>卷积通道为</a:t>
            </a:r>
            <a:r>
              <a:rPr lang="en-US" altLang="zh-CN" sz="2400" dirty="0" smtClean="0">
                <a:latin typeface="微软雅黑" panose="020B0503020204020204" charset="-122"/>
                <a:ea typeface="微软雅黑" panose="020B0503020204020204" charset="-122"/>
              </a:rPr>
              <a:t>64</a:t>
            </a:r>
          </a:p>
          <a:p>
            <a:r>
              <a:rPr lang="en-US" altLang="zh-CN" sz="2400" dirty="0" smtClean="0">
                <a:latin typeface="微软雅黑" panose="020B0503020204020204" charset="-122"/>
                <a:ea typeface="微软雅黑" panose="020B0503020204020204" charset="-122"/>
              </a:rPr>
              <a:t>3×3</a:t>
            </a:r>
            <a:r>
              <a:rPr lang="zh-CN" altLang="en-US" sz="2400" dirty="0" smtClean="0">
                <a:latin typeface="微软雅黑" panose="020B0503020204020204" charset="-122"/>
                <a:ea typeface="微软雅黑" panose="020B0503020204020204" charset="-122"/>
              </a:rPr>
              <a:t>卷积通道为</a:t>
            </a:r>
            <a:r>
              <a:rPr lang="en-US" altLang="zh-CN" sz="2400" dirty="0" smtClean="0">
                <a:latin typeface="微软雅黑" panose="020B0503020204020204" charset="-122"/>
                <a:ea typeface="微软雅黑" panose="020B0503020204020204" charset="-122"/>
              </a:rPr>
              <a:t>128</a:t>
            </a:r>
          </a:p>
          <a:p>
            <a:r>
              <a:rPr lang="en-US" altLang="zh-CN" sz="2400" dirty="0" smtClean="0">
                <a:latin typeface="微软雅黑" panose="020B0503020204020204" charset="-122"/>
                <a:ea typeface="微软雅黑" panose="020B0503020204020204" charset="-122"/>
              </a:rPr>
              <a:t>5×5</a:t>
            </a:r>
            <a:r>
              <a:rPr lang="zh-CN" altLang="en-US" sz="2400" dirty="0" smtClean="0">
                <a:latin typeface="微软雅黑" panose="020B0503020204020204" charset="-122"/>
                <a:ea typeface="微软雅黑" panose="020B0503020204020204" charset="-122"/>
              </a:rPr>
              <a:t>卷积通道为</a:t>
            </a:r>
            <a:r>
              <a:rPr lang="en-US" altLang="zh-CN" sz="2400" dirty="0" smtClean="0">
                <a:latin typeface="微软雅黑" panose="020B0503020204020204" charset="-122"/>
                <a:ea typeface="微软雅黑" panose="020B0503020204020204" charset="-122"/>
              </a:rPr>
              <a:t>32</a:t>
            </a:r>
          </a:p>
        </p:txBody>
      </p:sp>
      <p:sp>
        <p:nvSpPr>
          <p:cNvPr id="7" name="TextBox 6"/>
          <p:cNvSpPr txBox="1"/>
          <p:nvPr/>
        </p:nvSpPr>
        <p:spPr>
          <a:xfrm>
            <a:off x="8009467" y="4961466"/>
            <a:ext cx="550334" cy="369332"/>
          </a:xfrm>
          <a:prstGeom prst="rect">
            <a:avLst/>
          </a:prstGeom>
          <a:noFill/>
        </p:spPr>
        <p:txBody>
          <a:bodyPr wrap="square" rtlCol="0">
            <a:spAutoFit/>
          </a:bodyPr>
          <a:lstStyle/>
          <a:p>
            <a:r>
              <a:rPr lang="en-US" altLang="zh-CN" dirty="0" smtClean="0">
                <a:solidFill>
                  <a:srgbClr val="FF0000"/>
                </a:solidFill>
                <a:latin typeface="微软雅黑" panose="020B0503020204020204" charset="-122"/>
                <a:ea typeface="微软雅黑" panose="020B0503020204020204" charset="-122"/>
              </a:rPr>
              <a:t>96</a:t>
            </a:r>
            <a:endParaRPr lang="zh-CN" altLang="en-US" dirty="0">
              <a:solidFill>
                <a:srgbClr val="FF0000"/>
              </a:solidFill>
              <a:latin typeface="微软雅黑" panose="020B0503020204020204" charset="-122"/>
              <a:ea typeface="微软雅黑" panose="020B0503020204020204" charset="-122"/>
            </a:endParaRPr>
          </a:p>
        </p:txBody>
      </p:sp>
      <p:sp>
        <p:nvSpPr>
          <p:cNvPr id="8" name="TextBox 7"/>
          <p:cNvSpPr txBox="1"/>
          <p:nvPr/>
        </p:nvSpPr>
        <p:spPr>
          <a:xfrm>
            <a:off x="9245600" y="4961467"/>
            <a:ext cx="1862667" cy="369332"/>
          </a:xfrm>
          <a:prstGeom prst="rect">
            <a:avLst/>
          </a:prstGeom>
          <a:noFill/>
        </p:spPr>
        <p:txBody>
          <a:bodyPr wrap="square" rtlCol="0">
            <a:spAutoFit/>
          </a:bodyPr>
          <a:lstStyle/>
          <a:p>
            <a:r>
              <a:rPr lang="en-US" altLang="zh-CN" dirty="0" smtClean="0">
                <a:solidFill>
                  <a:srgbClr val="FF0000"/>
                </a:solidFill>
                <a:latin typeface="微软雅黑" panose="020B0503020204020204" charset="-122"/>
                <a:ea typeface="微软雅黑" panose="020B0503020204020204" charset="-122"/>
              </a:rPr>
              <a:t>16</a:t>
            </a:r>
            <a:endParaRPr lang="zh-CN" altLang="en-US" dirty="0">
              <a:solidFill>
                <a:srgbClr val="FF0000"/>
              </a:solidFill>
              <a:latin typeface="微软雅黑" panose="020B0503020204020204" charset="-122"/>
              <a:ea typeface="微软雅黑" panose="020B0503020204020204"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6"/>
          <p:cNvSpPr txBox="1"/>
          <p:nvPr/>
        </p:nvSpPr>
        <p:spPr>
          <a:xfrm>
            <a:off x="643052" y="263807"/>
            <a:ext cx="7857490" cy="584775"/>
          </a:xfrm>
          <a:prstGeom prst="rect">
            <a:avLst/>
          </a:prstGeom>
          <a:noFill/>
        </p:spPr>
        <p:txBody>
          <a:bodyPr wrap="square" rtlCol="0">
            <a:spAutoFit/>
          </a:bodyPr>
          <a:lstStyle/>
          <a:p>
            <a:pPr lvl="0">
              <a:defRPr/>
            </a:pPr>
            <a:r>
              <a:rPr lang="en-US" altLang="zh-CN" sz="3200" b="1" dirty="0" smtClean="0">
                <a:solidFill>
                  <a:srgbClr val="0836BF"/>
                </a:solidFill>
                <a:latin typeface="微软雅黑" panose="020B0503020204020204" charset="-122"/>
                <a:ea typeface="微软雅黑" panose="020B0503020204020204" charset="-122"/>
              </a:rPr>
              <a:t>1</a:t>
            </a:r>
            <a:r>
              <a:rPr lang="en-US" altLang="zh-CN" sz="3200" b="1" dirty="0" smtClean="0">
                <a:solidFill>
                  <a:srgbClr val="0836BF"/>
                </a:solidFill>
                <a:latin typeface="微软雅黑" panose="020B0503020204020204" charset="-122"/>
                <a:ea typeface="微软雅黑" panose="020B0503020204020204" charset="-122"/>
                <a:sym typeface="+mn-ea"/>
              </a:rPr>
              <a:t>×1</a:t>
            </a:r>
            <a:r>
              <a:rPr lang="zh-CN" altLang="en-US" sz="3200" b="1" dirty="0" smtClean="0">
                <a:solidFill>
                  <a:srgbClr val="0836BF"/>
                </a:solidFill>
                <a:latin typeface="微软雅黑" panose="020B0503020204020204" charset="-122"/>
                <a:ea typeface="微软雅黑" panose="020B0503020204020204" charset="-122"/>
                <a:sym typeface="+mn-ea"/>
              </a:rPr>
              <a:t>卷积</a:t>
            </a:r>
            <a:endParaRPr kumimoji="0" lang="zh-CN" sz="3200" b="1" i="0" u="none" strike="noStrike" kern="1200" cap="none" spc="0" normalizeH="0" baseline="0" noProof="0" dirty="0">
              <a:ln>
                <a:noFill/>
              </a:ln>
              <a:solidFill>
                <a:srgbClr val="224D9B"/>
              </a:solidFill>
              <a:uLnTx/>
              <a:uFillTx/>
              <a:latin typeface="微软雅黑" panose="020B0503020204020204" charset="-122"/>
              <a:ea typeface="微软雅黑" panose="020B0503020204020204" charset="-122"/>
              <a:cs typeface="+mn-cs"/>
              <a:sym typeface="+mn-ea"/>
            </a:endParaRPr>
          </a:p>
        </p:txBody>
      </p:sp>
      <p:pic>
        <p:nvPicPr>
          <p:cNvPr id="3" name="Picture 2" descr="C:\Users\ADMINI~1\AppData\Local\Temp\WeChat Files\3d3b6f6b137c682d001193b11535755.jpg"/>
          <p:cNvPicPr>
            <a:picLocks noChangeAspect="1" noChangeArrowheads="1"/>
          </p:cNvPicPr>
          <p:nvPr/>
        </p:nvPicPr>
        <p:blipFill>
          <a:blip r:embed="rId2" cstate="print"/>
          <a:srcRect/>
          <a:stretch>
            <a:fillRect/>
          </a:stretch>
        </p:blipFill>
        <p:spPr bwMode="auto">
          <a:xfrm>
            <a:off x="523723" y="3220506"/>
            <a:ext cx="10923210" cy="2841626"/>
          </a:xfrm>
          <a:prstGeom prst="rect">
            <a:avLst/>
          </a:prstGeom>
          <a:noFill/>
        </p:spPr>
      </p:pic>
      <p:sp>
        <p:nvSpPr>
          <p:cNvPr id="4" name="矩形 3"/>
          <p:cNvSpPr/>
          <p:nvPr/>
        </p:nvSpPr>
        <p:spPr>
          <a:xfrm>
            <a:off x="347133" y="1287902"/>
            <a:ext cx="6096000" cy="1569660"/>
          </a:xfrm>
          <a:prstGeom prst="rect">
            <a:avLst/>
          </a:prstGeom>
        </p:spPr>
        <p:txBody>
          <a:bodyPr>
            <a:spAutoFit/>
          </a:bodyPr>
          <a:lstStyle/>
          <a:p>
            <a:r>
              <a:rPr lang="zh-CN" altLang="en-US" sz="2400" dirty="0" smtClean="0">
                <a:latin typeface="微软雅黑" panose="020B0503020204020204" charset="-122"/>
                <a:ea typeface="微软雅黑" panose="020B0503020204020204" charset="-122"/>
              </a:rPr>
              <a:t>输入的</a:t>
            </a:r>
            <a:r>
              <a:rPr lang="en-US" altLang="zh-CN" sz="2400" dirty="0" smtClean="0">
                <a:latin typeface="微软雅黑" panose="020B0503020204020204" charset="-122"/>
                <a:ea typeface="微软雅黑" panose="020B0503020204020204" charset="-122"/>
              </a:rPr>
              <a:t>feature map</a:t>
            </a:r>
            <a:r>
              <a:rPr lang="zh-CN" altLang="en-US" sz="2400" dirty="0" smtClean="0">
                <a:latin typeface="微软雅黑" panose="020B0503020204020204" charset="-122"/>
                <a:ea typeface="微软雅黑" panose="020B0503020204020204" charset="-122"/>
              </a:rPr>
              <a:t>是</a:t>
            </a:r>
            <a:r>
              <a:rPr lang="en-US" altLang="zh-CN" sz="2400" dirty="0" smtClean="0">
                <a:latin typeface="微软雅黑" panose="020B0503020204020204" charset="-122"/>
                <a:ea typeface="微软雅黑" panose="020B0503020204020204" charset="-122"/>
              </a:rPr>
              <a:t>28×28×192</a:t>
            </a:r>
          </a:p>
          <a:p>
            <a:r>
              <a:rPr lang="en-US" altLang="zh-CN" sz="2400" dirty="0" smtClean="0">
                <a:latin typeface="微软雅黑" panose="020B0503020204020204" charset="-122"/>
                <a:ea typeface="微软雅黑" panose="020B0503020204020204" charset="-122"/>
              </a:rPr>
              <a:t>1×1</a:t>
            </a:r>
            <a:r>
              <a:rPr lang="zh-CN" altLang="en-US" sz="2400" dirty="0" smtClean="0">
                <a:latin typeface="微软雅黑" panose="020B0503020204020204" charset="-122"/>
                <a:ea typeface="微软雅黑" panose="020B0503020204020204" charset="-122"/>
              </a:rPr>
              <a:t>卷积通道为</a:t>
            </a:r>
            <a:r>
              <a:rPr lang="en-US" altLang="zh-CN" sz="2400" dirty="0" smtClean="0">
                <a:latin typeface="微软雅黑" panose="020B0503020204020204" charset="-122"/>
                <a:ea typeface="微软雅黑" panose="020B0503020204020204" charset="-122"/>
              </a:rPr>
              <a:t>64</a:t>
            </a:r>
          </a:p>
          <a:p>
            <a:r>
              <a:rPr lang="en-US" altLang="zh-CN" sz="2400" dirty="0" smtClean="0">
                <a:latin typeface="微软雅黑" panose="020B0503020204020204" charset="-122"/>
                <a:ea typeface="微软雅黑" panose="020B0503020204020204" charset="-122"/>
              </a:rPr>
              <a:t>3×3</a:t>
            </a:r>
            <a:r>
              <a:rPr lang="zh-CN" altLang="en-US" sz="2400" dirty="0" smtClean="0">
                <a:latin typeface="微软雅黑" panose="020B0503020204020204" charset="-122"/>
                <a:ea typeface="微软雅黑" panose="020B0503020204020204" charset="-122"/>
              </a:rPr>
              <a:t>卷积通道为</a:t>
            </a:r>
            <a:r>
              <a:rPr lang="en-US" altLang="zh-CN" sz="2400" dirty="0" smtClean="0">
                <a:latin typeface="微软雅黑" panose="020B0503020204020204" charset="-122"/>
                <a:ea typeface="微软雅黑" panose="020B0503020204020204" charset="-122"/>
              </a:rPr>
              <a:t>128</a:t>
            </a:r>
          </a:p>
          <a:p>
            <a:r>
              <a:rPr lang="en-US" altLang="zh-CN" sz="2400" dirty="0" smtClean="0">
                <a:latin typeface="微软雅黑" panose="020B0503020204020204" charset="-122"/>
                <a:ea typeface="微软雅黑" panose="020B0503020204020204" charset="-122"/>
              </a:rPr>
              <a:t>5×5</a:t>
            </a:r>
            <a:r>
              <a:rPr lang="zh-CN" altLang="en-US" sz="2400" dirty="0" smtClean="0">
                <a:latin typeface="微软雅黑" panose="020B0503020204020204" charset="-122"/>
                <a:ea typeface="微软雅黑" panose="020B0503020204020204" charset="-122"/>
              </a:rPr>
              <a:t>卷积通道为</a:t>
            </a:r>
            <a:r>
              <a:rPr lang="en-US" altLang="zh-CN" sz="2400" dirty="0" smtClean="0">
                <a:latin typeface="微软雅黑" panose="020B0503020204020204" charset="-122"/>
                <a:ea typeface="微软雅黑" panose="020B0503020204020204" charset="-122"/>
              </a:rPr>
              <a:t>32</a:t>
            </a:r>
            <a:endParaRPr lang="zh-CN" altLang="en-US" sz="2400" dirty="0"/>
          </a:p>
        </p:txBody>
      </p:sp>
      <p:sp>
        <p:nvSpPr>
          <p:cNvPr id="6" name="矩形 5"/>
          <p:cNvSpPr/>
          <p:nvPr/>
        </p:nvSpPr>
        <p:spPr>
          <a:xfrm>
            <a:off x="5317066" y="983103"/>
            <a:ext cx="6874933" cy="1938992"/>
          </a:xfrm>
          <a:prstGeom prst="rect">
            <a:avLst/>
          </a:prstGeom>
        </p:spPr>
        <p:txBody>
          <a:bodyPr wrap="square">
            <a:spAutoFit/>
          </a:bodyPr>
          <a:lstStyle/>
          <a:p>
            <a:r>
              <a:rPr lang="zh-CN" altLang="en-US" sz="2400" dirty="0" smtClean="0">
                <a:latin typeface="微软雅黑" panose="020B0503020204020204" charset="-122"/>
                <a:ea typeface="微软雅黑" panose="020B0503020204020204" charset="-122"/>
              </a:rPr>
              <a:t>左图</a:t>
            </a:r>
            <a:r>
              <a:rPr lang="en-US" altLang="zh-CN" sz="2400" dirty="0" smtClean="0">
                <a:latin typeface="微软雅黑" panose="020B0503020204020204" charset="-122"/>
                <a:ea typeface="微软雅黑" panose="020B0503020204020204" charset="-122"/>
              </a:rPr>
              <a:t>feature map</a:t>
            </a:r>
            <a:r>
              <a:rPr lang="zh-CN" altLang="en-US" sz="2400" dirty="0" smtClean="0">
                <a:latin typeface="微软雅黑" panose="020B0503020204020204" charset="-122"/>
                <a:ea typeface="微软雅黑" panose="020B0503020204020204" charset="-122"/>
              </a:rPr>
              <a:t>数量：</a:t>
            </a:r>
            <a:r>
              <a:rPr lang="en-US" altLang="zh-CN" sz="2400" dirty="0" smtClean="0">
                <a:latin typeface="微软雅黑" panose="020B0503020204020204" charset="-122"/>
                <a:ea typeface="微软雅黑" panose="020B0503020204020204" charset="-122"/>
              </a:rPr>
              <a:t>64 + 128 + 32 + 192(pooling</a:t>
            </a:r>
            <a:r>
              <a:rPr lang="zh-CN" altLang="en-US" sz="2400" dirty="0" smtClean="0">
                <a:latin typeface="微软雅黑" panose="020B0503020204020204" charset="-122"/>
                <a:ea typeface="微软雅黑" panose="020B0503020204020204" charset="-122"/>
              </a:rPr>
              <a:t>后</a:t>
            </a:r>
            <a:r>
              <a:rPr lang="en-US" altLang="zh-CN" sz="2400" dirty="0" smtClean="0">
                <a:latin typeface="微软雅黑" panose="020B0503020204020204" charset="-122"/>
                <a:ea typeface="微软雅黑" panose="020B0503020204020204" charset="-122"/>
              </a:rPr>
              <a:t>feature map</a:t>
            </a:r>
            <a:r>
              <a:rPr lang="zh-CN" altLang="en-US" sz="2400" dirty="0" smtClean="0">
                <a:latin typeface="微软雅黑" panose="020B0503020204020204" charset="-122"/>
                <a:ea typeface="微软雅黑" panose="020B0503020204020204" charset="-122"/>
              </a:rPr>
              <a:t>不变</a:t>
            </a:r>
            <a:r>
              <a:rPr lang="en-US" altLang="zh-CN" sz="2400" dirty="0" smtClean="0">
                <a:latin typeface="微软雅黑" panose="020B0503020204020204" charset="-122"/>
                <a:ea typeface="微软雅黑" panose="020B0503020204020204" charset="-122"/>
              </a:rPr>
              <a:t>) = 416 </a:t>
            </a:r>
          </a:p>
          <a:p>
            <a:r>
              <a:rPr lang="zh-CN" altLang="en-US" sz="2400" dirty="0" smtClean="0">
                <a:latin typeface="微软雅黑" panose="020B0503020204020204" charset="-122"/>
                <a:ea typeface="微软雅黑" panose="020B0503020204020204" charset="-122"/>
              </a:rPr>
              <a:t>（如果每个模块都这样，网络的输出会越来越大）</a:t>
            </a:r>
            <a:endParaRPr lang="en-US" altLang="zh-CN" sz="2400" dirty="0" smtClean="0">
              <a:latin typeface="微软雅黑" panose="020B0503020204020204" charset="-122"/>
              <a:ea typeface="微软雅黑" panose="020B0503020204020204" charset="-122"/>
            </a:endParaRPr>
          </a:p>
          <a:p>
            <a:r>
              <a:rPr lang="zh-CN" altLang="en-US" sz="2400" dirty="0" smtClean="0">
                <a:latin typeface="微软雅黑" panose="020B0503020204020204" charset="-122"/>
                <a:ea typeface="微软雅黑" panose="020B0503020204020204" charset="-122"/>
              </a:rPr>
              <a:t>右图</a:t>
            </a:r>
            <a:r>
              <a:rPr lang="en-US" altLang="zh-CN" sz="2400" dirty="0" smtClean="0">
                <a:latin typeface="微软雅黑" panose="020B0503020204020204" charset="-122"/>
                <a:ea typeface="微软雅黑" panose="020B0503020204020204" charset="-122"/>
              </a:rPr>
              <a:t>feature map</a:t>
            </a:r>
            <a:r>
              <a:rPr lang="zh-CN" altLang="en-US" sz="2400" dirty="0" smtClean="0">
                <a:latin typeface="微软雅黑" panose="020B0503020204020204" charset="-122"/>
                <a:ea typeface="微软雅黑" panose="020B0503020204020204" charset="-122"/>
              </a:rPr>
              <a:t>数量：</a:t>
            </a:r>
            <a:r>
              <a:rPr lang="en-US" altLang="zh-CN" sz="2400" dirty="0" smtClean="0">
                <a:latin typeface="微软雅黑" panose="020B0503020204020204" charset="-122"/>
                <a:ea typeface="微软雅黑" panose="020B0503020204020204" charset="-122"/>
              </a:rPr>
              <a:t>64 + 128 + 32 + 32(pooling</a:t>
            </a:r>
            <a:r>
              <a:rPr lang="zh-CN" altLang="en-US" sz="2400" dirty="0" smtClean="0">
                <a:latin typeface="微软雅黑" panose="020B0503020204020204" charset="-122"/>
                <a:ea typeface="微软雅黑" panose="020B0503020204020204" charset="-122"/>
              </a:rPr>
              <a:t>后面加了通道为</a:t>
            </a:r>
            <a:r>
              <a:rPr lang="en-US" altLang="zh-CN" sz="2400" dirty="0" smtClean="0">
                <a:latin typeface="微软雅黑" panose="020B0503020204020204" charset="-122"/>
                <a:ea typeface="微软雅黑" panose="020B0503020204020204" charset="-122"/>
              </a:rPr>
              <a:t>32</a:t>
            </a:r>
            <a:r>
              <a:rPr lang="zh-CN" altLang="en-US" sz="2400" dirty="0" smtClean="0">
                <a:latin typeface="微软雅黑" panose="020B0503020204020204" charset="-122"/>
                <a:ea typeface="微软雅黑" panose="020B0503020204020204" charset="-122"/>
              </a:rPr>
              <a:t>的</a:t>
            </a:r>
            <a:r>
              <a:rPr lang="en-US" altLang="zh-CN" sz="2400" dirty="0" smtClean="0">
                <a:latin typeface="微软雅黑" panose="020B0503020204020204" charset="-122"/>
                <a:ea typeface="微软雅黑" panose="020B0503020204020204" charset="-122"/>
              </a:rPr>
              <a:t>1×1</a:t>
            </a:r>
            <a:r>
              <a:rPr lang="zh-CN" altLang="en-US" sz="2400" dirty="0" smtClean="0">
                <a:latin typeface="微软雅黑" panose="020B0503020204020204" charset="-122"/>
                <a:ea typeface="微软雅黑" panose="020B0503020204020204" charset="-122"/>
              </a:rPr>
              <a:t>卷积</a:t>
            </a:r>
            <a:r>
              <a:rPr lang="en-US" altLang="zh-CN" sz="2400" dirty="0" smtClean="0">
                <a:latin typeface="微软雅黑" panose="020B0503020204020204" charset="-122"/>
                <a:ea typeface="微软雅黑" panose="020B0503020204020204" charset="-122"/>
              </a:rPr>
              <a:t>) = 256</a:t>
            </a:r>
            <a:endParaRPr lang="zh-CN" altLang="en-US" sz="2400" dirty="0">
              <a:latin typeface="微软雅黑" panose="020B0503020204020204" charset="-122"/>
              <a:ea typeface="微软雅黑" panose="020B0503020204020204" charset="-122"/>
            </a:endParaRPr>
          </a:p>
        </p:txBody>
      </p:sp>
      <p:sp>
        <p:nvSpPr>
          <p:cNvPr id="7" name="TextBox 6"/>
          <p:cNvSpPr txBox="1"/>
          <p:nvPr/>
        </p:nvSpPr>
        <p:spPr>
          <a:xfrm>
            <a:off x="10524067" y="4013200"/>
            <a:ext cx="1236133" cy="369332"/>
          </a:xfrm>
          <a:prstGeom prst="rect">
            <a:avLst/>
          </a:prstGeom>
          <a:noFill/>
        </p:spPr>
        <p:txBody>
          <a:bodyPr wrap="square" rtlCol="0">
            <a:spAutoFit/>
          </a:bodyPr>
          <a:lstStyle/>
          <a:p>
            <a:r>
              <a:rPr lang="en-US" altLang="zh-CN" dirty="0" smtClean="0">
                <a:solidFill>
                  <a:srgbClr val="FF0000"/>
                </a:solidFill>
              </a:rPr>
              <a:t>32</a:t>
            </a:r>
            <a:endParaRPr lang="zh-CN" altLang="en-US" dirty="0">
              <a:solidFill>
                <a:srgbClr val="FF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6"/>
          <p:cNvSpPr txBox="1"/>
          <p:nvPr/>
        </p:nvSpPr>
        <p:spPr>
          <a:xfrm>
            <a:off x="643052" y="263807"/>
            <a:ext cx="7857490" cy="584775"/>
          </a:xfrm>
          <a:prstGeom prst="rect">
            <a:avLst/>
          </a:prstGeom>
          <a:noFill/>
        </p:spPr>
        <p:txBody>
          <a:bodyPr wrap="square" rtlCol="0">
            <a:spAutoFit/>
          </a:bodyPr>
          <a:lstStyle/>
          <a:p>
            <a:pPr lvl="0">
              <a:defRPr/>
            </a:pPr>
            <a:r>
              <a:rPr lang="en-US" altLang="zh-CN" sz="3200" b="1" dirty="0" smtClean="0">
                <a:solidFill>
                  <a:srgbClr val="0836BF"/>
                </a:solidFill>
                <a:latin typeface="微软雅黑" panose="020B0503020204020204" charset="-122"/>
                <a:ea typeface="微软雅黑" panose="020B0503020204020204" charset="-122"/>
              </a:rPr>
              <a:t>1</a:t>
            </a:r>
            <a:r>
              <a:rPr lang="en-US" altLang="zh-CN" sz="3200" b="1" dirty="0" smtClean="0">
                <a:solidFill>
                  <a:srgbClr val="0836BF"/>
                </a:solidFill>
                <a:latin typeface="微软雅黑" panose="020B0503020204020204" charset="-122"/>
                <a:ea typeface="微软雅黑" panose="020B0503020204020204" charset="-122"/>
                <a:sym typeface="+mn-ea"/>
              </a:rPr>
              <a:t>×1</a:t>
            </a:r>
            <a:r>
              <a:rPr lang="zh-CN" altLang="en-US" sz="3200" b="1" dirty="0" smtClean="0">
                <a:solidFill>
                  <a:srgbClr val="0836BF"/>
                </a:solidFill>
                <a:latin typeface="微软雅黑" panose="020B0503020204020204" charset="-122"/>
                <a:ea typeface="微软雅黑" panose="020B0503020204020204" charset="-122"/>
                <a:sym typeface="+mn-ea"/>
              </a:rPr>
              <a:t>卷积</a:t>
            </a:r>
            <a:endParaRPr kumimoji="0" lang="zh-CN" sz="3200" b="1" i="0" u="none" strike="noStrike" kern="1200" cap="none" spc="0" normalizeH="0" baseline="0" noProof="0" dirty="0">
              <a:ln>
                <a:noFill/>
              </a:ln>
              <a:solidFill>
                <a:srgbClr val="224D9B"/>
              </a:solidFill>
              <a:uLnTx/>
              <a:uFillTx/>
              <a:latin typeface="微软雅黑" panose="020B0503020204020204" charset="-122"/>
              <a:ea typeface="微软雅黑" panose="020B0503020204020204" charset="-122"/>
              <a:cs typeface="+mn-cs"/>
              <a:sym typeface="+mn-ea"/>
            </a:endParaRPr>
          </a:p>
        </p:txBody>
      </p:sp>
      <p:pic>
        <p:nvPicPr>
          <p:cNvPr id="1026" name="Picture 2" descr="C:\Users\ADMINI~1\AppData\Local\Temp\WeChat Files\abc3f7abfea16b7664b71f588f29c8e.jpg"/>
          <p:cNvPicPr>
            <a:picLocks noChangeAspect="1" noChangeArrowheads="1"/>
          </p:cNvPicPr>
          <p:nvPr/>
        </p:nvPicPr>
        <p:blipFill>
          <a:blip r:embed="rId2" cstate="print"/>
          <a:srcRect/>
          <a:stretch>
            <a:fillRect/>
          </a:stretch>
        </p:blipFill>
        <p:spPr bwMode="auto">
          <a:xfrm>
            <a:off x="1195916" y="1319740"/>
            <a:ext cx="9563100" cy="3371850"/>
          </a:xfrm>
          <a:prstGeom prst="rect">
            <a:avLst/>
          </a:prstGeom>
          <a:noFill/>
        </p:spPr>
      </p:pic>
      <p:sp>
        <p:nvSpPr>
          <p:cNvPr id="4" name="TextBox 3"/>
          <p:cNvSpPr txBox="1"/>
          <p:nvPr/>
        </p:nvSpPr>
        <p:spPr>
          <a:xfrm>
            <a:off x="2413000" y="5096933"/>
            <a:ext cx="2633133" cy="523220"/>
          </a:xfrm>
          <a:prstGeom prst="rect">
            <a:avLst/>
          </a:prstGeom>
          <a:noFill/>
        </p:spPr>
        <p:txBody>
          <a:bodyPr wrap="square" rtlCol="0">
            <a:spAutoFit/>
          </a:bodyPr>
          <a:lstStyle/>
          <a:p>
            <a:r>
              <a:rPr lang="en-US" altLang="zh-CN" sz="2800" b="1" dirty="0" smtClean="0">
                <a:solidFill>
                  <a:srgbClr val="0836BF"/>
                </a:solidFill>
                <a:effectLst>
                  <a:outerShdw blurRad="38100" dist="38100" dir="2700000" algn="tl">
                    <a:srgbClr val="000000">
                      <a:alpha val="43137"/>
                    </a:srgbClr>
                  </a:outerShdw>
                </a:effectLst>
                <a:latin typeface="微软雅黑" panose="020B0503020204020204" charset="-122"/>
                <a:ea typeface="微软雅黑" panose="020B0503020204020204" charset="-122"/>
              </a:rPr>
              <a:t>basic</a:t>
            </a:r>
            <a:endParaRPr lang="zh-CN" altLang="en-US" sz="2800" b="1" dirty="0">
              <a:solidFill>
                <a:srgbClr val="0836BF"/>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7" name="TextBox 6"/>
          <p:cNvSpPr txBox="1"/>
          <p:nvPr/>
        </p:nvSpPr>
        <p:spPr>
          <a:xfrm>
            <a:off x="7391400" y="5139266"/>
            <a:ext cx="2633133" cy="523220"/>
          </a:xfrm>
          <a:prstGeom prst="rect">
            <a:avLst/>
          </a:prstGeom>
          <a:noFill/>
        </p:spPr>
        <p:txBody>
          <a:bodyPr wrap="square" rtlCol="0">
            <a:spAutoFit/>
          </a:bodyPr>
          <a:lstStyle/>
          <a:p>
            <a:r>
              <a:rPr lang="en-US" altLang="zh-CN" sz="2800" b="1" dirty="0" smtClean="0">
                <a:solidFill>
                  <a:srgbClr val="0836BF"/>
                </a:solidFill>
                <a:effectLst>
                  <a:outerShdw blurRad="38100" dist="38100" dir="2700000" algn="tl">
                    <a:srgbClr val="000000">
                      <a:alpha val="43137"/>
                    </a:srgbClr>
                  </a:outerShdw>
                </a:effectLst>
                <a:latin typeface="微软雅黑" panose="020B0503020204020204" charset="-122"/>
                <a:ea typeface="微软雅黑" panose="020B0503020204020204" charset="-122"/>
              </a:rPr>
              <a:t>Bottleneck</a:t>
            </a:r>
            <a:endParaRPr lang="zh-CN" altLang="en-US" sz="2800" b="1" dirty="0">
              <a:solidFill>
                <a:srgbClr val="0836BF"/>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8" name="TextBox 7"/>
          <p:cNvSpPr txBox="1"/>
          <p:nvPr/>
        </p:nvSpPr>
        <p:spPr>
          <a:xfrm>
            <a:off x="1786467" y="5621866"/>
            <a:ext cx="3022600" cy="523220"/>
          </a:xfrm>
          <a:prstGeom prst="rect">
            <a:avLst/>
          </a:prstGeom>
          <a:noFill/>
        </p:spPr>
        <p:txBody>
          <a:bodyPr wrap="square" rtlCol="0">
            <a:spAutoFit/>
          </a:bodyPr>
          <a:lstStyle/>
          <a:p>
            <a:r>
              <a:rPr lang="en-US" altLang="zh-CN" sz="2800" dirty="0" smtClean="0">
                <a:latin typeface="微软雅黑" panose="020B0503020204020204" charset="-122"/>
                <a:ea typeface="微软雅黑" panose="020B0503020204020204" charset="-122"/>
              </a:rPr>
              <a:t>ResNet-18,34</a:t>
            </a:r>
            <a:endParaRPr lang="zh-CN" altLang="en-US" sz="2800" dirty="0">
              <a:latin typeface="微软雅黑" panose="020B0503020204020204" charset="-122"/>
              <a:ea typeface="微软雅黑" panose="020B0503020204020204" charset="-122"/>
            </a:endParaRPr>
          </a:p>
        </p:txBody>
      </p:sp>
      <p:sp>
        <p:nvSpPr>
          <p:cNvPr id="9" name="TextBox 8"/>
          <p:cNvSpPr txBox="1"/>
          <p:nvPr/>
        </p:nvSpPr>
        <p:spPr>
          <a:xfrm>
            <a:off x="6824133" y="5647266"/>
            <a:ext cx="3522134" cy="523220"/>
          </a:xfrm>
          <a:prstGeom prst="rect">
            <a:avLst/>
          </a:prstGeom>
          <a:noFill/>
        </p:spPr>
        <p:txBody>
          <a:bodyPr wrap="square" rtlCol="0">
            <a:spAutoFit/>
          </a:bodyPr>
          <a:lstStyle/>
          <a:p>
            <a:r>
              <a:rPr lang="en-US" altLang="zh-CN" sz="2800" dirty="0" smtClean="0">
                <a:latin typeface="微软雅黑" panose="020B0503020204020204" charset="-122"/>
                <a:ea typeface="微软雅黑" panose="020B0503020204020204" charset="-122"/>
              </a:rPr>
              <a:t>ResNet-50,101,152</a:t>
            </a:r>
            <a:endParaRPr lang="zh-CN" altLang="en-US" sz="2800" dirty="0">
              <a:latin typeface="微软雅黑" panose="020B0503020204020204" charset="-122"/>
              <a:ea typeface="微软雅黑" panose="020B0503020204020204"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6"/>
          <p:cNvSpPr txBox="1"/>
          <p:nvPr/>
        </p:nvSpPr>
        <p:spPr>
          <a:xfrm>
            <a:off x="643052" y="263807"/>
            <a:ext cx="7857490" cy="584775"/>
          </a:xfrm>
          <a:prstGeom prst="rect">
            <a:avLst/>
          </a:prstGeom>
          <a:noFill/>
        </p:spPr>
        <p:txBody>
          <a:bodyPr wrap="square" rtlCol="0">
            <a:spAutoFit/>
          </a:bodyPr>
          <a:lstStyle/>
          <a:p>
            <a:pPr lvl="0">
              <a:defRPr/>
            </a:pPr>
            <a:r>
              <a:rPr lang="en-US" altLang="zh-CN" sz="3200" b="1" dirty="0" smtClean="0">
                <a:solidFill>
                  <a:srgbClr val="0836BF"/>
                </a:solidFill>
                <a:latin typeface="微软雅黑" panose="020B0503020204020204" charset="-122"/>
                <a:ea typeface="微软雅黑" panose="020B0503020204020204" charset="-122"/>
              </a:rPr>
              <a:t>1</a:t>
            </a:r>
            <a:r>
              <a:rPr lang="en-US" altLang="zh-CN" sz="3200" b="1" dirty="0" smtClean="0">
                <a:solidFill>
                  <a:srgbClr val="0836BF"/>
                </a:solidFill>
                <a:latin typeface="微软雅黑" panose="020B0503020204020204" charset="-122"/>
                <a:ea typeface="微软雅黑" panose="020B0503020204020204" charset="-122"/>
                <a:sym typeface="+mn-ea"/>
              </a:rPr>
              <a:t>×1</a:t>
            </a:r>
            <a:r>
              <a:rPr lang="zh-CN" altLang="en-US" sz="3200" b="1" dirty="0" smtClean="0">
                <a:solidFill>
                  <a:srgbClr val="0836BF"/>
                </a:solidFill>
                <a:latin typeface="微软雅黑" panose="020B0503020204020204" charset="-122"/>
                <a:ea typeface="微软雅黑" panose="020B0503020204020204" charset="-122"/>
                <a:sym typeface="+mn-ea"/>
              </a:rPr>
              <a:t>卷积</a:t>
            </a:r>
            <a:endParaRPr kumimoji="0" lang="zh-CN" sz="3200" b="1" i="0" u="none" strike="noStrike" kern="1200" cap="none" spc="0" normalizeH="0" baseline="0" noProof="0" dirty="0">
              <a:ln>
                <a:noFill/>
              </a:ln>
              <a:solidFill>
                <a:srgbClr val="224D9B"/>
              </a:solidFill>
              <a:uLnTx/>
              <a:uFillTx/>
              <a:latin typeface="微软雅黑" panose="020B0503020204020204" charset="-122"/>
              <a:ea typeface="微软雅黑" panose="020B0503020204020204" charset="-122"/>
              <a:cs typeface="+mn-cs"/>
              <a:sym typeface="+mn-ea"/>
            </a:endParaRPr>
          </a:p>
        </p:txBody>
      </p:sp>
      <p:pic>
        <p:nvPicPr>
          <p:cNvPr id="3" name="Picture 2" descr="C:\Users\ADMINI~1\AppData\Local\Temp\WeChat Files\abc3f7abfea16b7664b71f588f29c8e.jpg"/>
          <p:cNvPicPr>
            <a:picLocks noChangeAspect="1" noChangeArrowheads="1"/>
          </p:cNvPicPr>
          <p:nvPr/>
        </p:nvPicPr>
        <p:blipFill>
          <a:blip r:embed="rId2" cstate="print"/>
          <a:srcRect/>
          <a:stretch>
            <a:fillRect/>
          </a:stretch>
        </p:blipFill>
        <p:spPr bwMode="auto">
          <a:xfrm>
            <a:off x="1187449" y="1226606"/>
            <a:ext cx="9563100" cy="3371850"/>
          </a:xfrm>
          <a:prstGeom prst="rect">
            <a:avLst/>
          </a:prstGeom>
          <a:noFill/>
        </p:spPr>
      </p:pic>
      <p:sp>
        <p:nvSpPr>
          <p:cNvPr id="4" name="TextBox 3"/>
          <p:cNvSpPr txBox="1"/>
          <p:nvPr/>
        </p:nvSpPr>
        <p:spPr>
          <a:xfrm>
            <a:off x="1440784" y="4685937"/>
            <a:ext cx="3418599" cy="954107"/>
          </a:xfrm>
          <a:prstGeom prst="rect">
            <a:avLst/>
          </a:prstGeom>
          <a:noFill/>
        </p:spPr>
        <p:txBody>
          <a:bodyPr wrap="square" rtlCol="0">
            <a:spAutoFit/>
          </a:bodyPr>
          <a:lstStyle/>
          <a:p>
            <a:r>
              <a:rPr lang="zh-CN" altLang="en-US" sz="2800" dirty="0" smtClean="0">
                <a:latin typeface="微软雅黑" panose="020B0503020204020204" charset="-122"/>
                <a:ea typeface="微软雅黑" panose="020B0503020204020204" charset="-122"/>
              </a:rPr>
              <a:t>参数量：</a:t>
            </a:r>
            <a:r>
              <a:rPr lang="en-US" altLang="zh-CN" sz="2800" dirty="0" smtClean="0">
                <a:latin typeface="微软雅黑" panose="020B0503020204020204" charset="-122"/>
                <a:ea typeface="微软雅黑" panose="020B0503020204020204" charset="-122"/>
              </a:rPr>
              <a:t>64*3*3*64</a:t>
            </a:r>
          </a:p>
          <a:p>
            <a:r>
              <a:rPr lang="en-US" altLang="zh-CN" sz="2800" dirty="0" smtClean="0">
                <a:latin typeface="微软雅黑" panose="020B0503020204020204" charset="-122"/>
                <a:ea typeface="微软雅黑" panose="020B0503020204020204" charset="-122"/>
              </a:rPr>
              <a:t>+64*3*3*64=72k</a:t>
            </a:r>
            <a:endParaRPr lang="zh-CN" altLang="en-US" sz="2800" dirty="0">
              <a:latin typeface="微软雅黑" panose="020B0503020204020204" charset="-122"/>
              <a:ea typeface="微软雅黑" panose="020B0503020204020204" charset="-122"/>
            </a:endParaRPr>
          </a:p>
        </p:txBody>
      </p:sp>
      <p:sp>
        <p:nvSpPr>
          <p:cNvPr id="6" name="TextBox 5"/>
          <p:cNvSpPr txBox="1"/>
          <p:nvPr/>
        </p:nvSpPr>
        <p:spPr>
          <a:xfrm>
            <a:off x="5959806" y="4691260"/>
            <a:ext cx="5885060" cy="954107"/>
          </a:xfrm>
          <a:prstGeom prst="rect">
            <a:avLst/>
          </a:prstGeom>
          <a:noFill/>
        </p:spPr>
        <p:txBody>
          <a:bodyPr wrap="square" rtlCol="0">
            <a:spAutoFit/>
          </a:bodyPr>
          <a:lstStyle/>
          <a:p>
            <a:r>
              <a:rPr lang="zh-CN" altLang="en-US" sz="2800" dirty="0" smtClean="0">
                <a:latin typeface="微软雅黑" panose="020B0503020204020204" charset="-122"/>
                <a:ea typeface="微软雅黑" panose="020B0503020204020204" charset="-122"/>
              </a:rPr>
              <a:t>参数量：</a:t>
            </a:r>
            <a:r>
              <a:rPr lang="en-US" altLang="zh-CN" sz="2800" dirty="0" smtClean="0">
                <a:latin typeface="微软雅黑" panose="020B0503020204020204" charset="-122"/>
                <a:ea typeface="微软雅黑" panose="020B0503020204020204" charset="-122"/>
              </a:rPr>
              <a:t>256*1*1*64+64*3*3*64</a:t>
            </a:r>
          </a:p>
          <a:p>
            <a:r>
              <a:rPr lang="en-US" altLang="zh-CN" sz="2800" dirty="0" smtClean="0">
                <a:latin typeface="微软雅黑" panose="020B0503020204020204" charset="-122"/>
                <a:ea typeface="微软雅黑" panose="020B0503020204020204" charset="-122"/>
              </a:rPr>
              <a:t>+64*1*1*256=68k</a:t>
            </a:r>
            <a:endParaRPr lang="zh-CN" altLang="en-US" sz="2800" dirty="0">
              <a:latin typeface="微软雅黑" panose="020B0503020204020204" charset="-122"/>
              <a:ea typeface="微软雅黑" panose="020B050302020402020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6"/>
          <p:cNvSpPr txBox="1"/>
          <p:nvPr/>
        </p:nvSpPr>
        <p:spPr>
          <a:xfrm>
            <a:off x="643052" y="263807"/>
            <a:ext cx="7857490" cy="584775"/>
          </a:xfrm>
          <a:prstGeom prst="rect">
            <a:avLst/>
          </a:prstGeom>
          <a:noFill/>
        </p:spPr>
        <p:txBody>
          <a:bodyPr wrap="square" rtlCol="0">
            <a:spAutoFit/>
          </a:bodyPr>
          <a:lstStyle/>
          <a:p>
            <a:pPr lvl="0">
              <a:defRPr/>
            </a:pPr>
            <a:r>
              <a:rPr lang="en-US" altLang="zh-CN" sz="3200" b="1" dirty="0" smtClean="0">
                <a:solidFill>
                  <a:srgbClr val="0836BF"/>
                </a:solidFill>
                <a:latin typeface="微软雅黑" panose="020B0503020204020204" charset="-122"/>
                <a:ea typeface="微软雅黑" panose="020B0503020204020204" charset="-122"/>
              </a:rPr>
              <a:t>1</a:t>
            </a:r>
            <a:r>
              <a:rPr lang="en-US" altLang="zh-CN" sz="3200" b="1" dirty="0" smtClean="0">
                <a:solidFill>
                  <a:srgbClr val="0836BF"/>
                </a:solidFill>
                <a:latin typeface="微软雅黑" panose="020B0503020204020204" charset="-122"/>
                <a:ea typeface="微软雅黑" panose="020B0503020204020204" charset="-122"/>
                <a:sym typeface="+mn-ea"/>
              </a:rPr>
              <a:t>×1</a:t>
            </a:r>
            <a:r>
              <a:rPr lang="zh-CN" altLang="en-US" sz="3200" b="1" dirty="0" smtClean="0">
                <a:solidFill>
                  <a:srgbClr val="0836BF"/>
                </a:solidFill>
                <a:latin typeface="微软雅黑" panose="020B0503020204020204" charset="-122"/>
                <a:ea typeface="微软雅黑" panose="020B0503020204020204" charset="-122"/>
                <a:sym typeface="+mn-ea"/>
              </a:rPr>
              <a:t>卷积</a:t>
            </a:r>
            <a:endParaRPr kumimoji="0" lang="zh-CN" sz="3200" b="1" i="0" u="none" strike="noStrike" kern="1200" cap="none" spc="0" normalizeH="0" baseline="0" noProof="0" dirty="0">
              <a:ln>
                <a:noFill/>
              </a:ln>
              <a:solidFill>
                <a:srgbClr val="224D9B"/>
              </a:solidFill>
              <a:uLnTx/>
              <a:uFillTx/>
              <a:latin typeface="微软雅黑" panose="020B0503020204020204" charset="-122"/>
              <a:ea typeface="微软雅黑" panose="020B0503020204020204" charset="-122"/>
              <a:cs typeface="+mn-cs"/>
              <a:sym typeface="+mn-ea"/>
            </a:endParaRPr>
          </a:p>
        </p:txBody>
      </p:sp>
      <p:sp>
        <p:nvSpPr>
          <p:cNvPr id="3" name="TextBox 2"/>
          <p:cNvSpPr txBox="1"/>
          <p:nvPr/>
        </p:nvSpPr>
        <p:spPr>
          <a:xfrm>
            <a:off x="1858645" y="2446655"/>
            <a:ext cx="8479155" cy="1814830"/>
          </a:xfrm>
          <a:prstGeom prst="rect">
            <a:avLst/>
          </a:prstGeom>
          <a:noFill/>
        </p:spPr>
        <p:txBody>
          <a:bodyPr wrap="square" rtlCol="0">
            <a:spAutoFit/>
          </a:bodyPr>
          <a:lstStyle/>
          <a:p>
            <a:pPr indent="711200" fontAlgn="auto">
              <a:extLst>
                <a:ext uri="{35155182-B16C-46BC-9424-99874614C6A1}">
                  <wpsdc:indentchars xmlns:wpsdc="http://www.wps.cn/officeDocument/2017/drawingmlCustomData" xmlns="" val="200" checksum="3773799597"/>
                </a:ext>
              </a:extLst>
            </a:pPr>
            <a:r>
              <a:rPr lang="zh-CN" altLang="en-US" sz="2800" dirty="0" smtClean="0">
                <a:latin typeface="微软雅黑" panose="020B0503020204020204" charset="-122"/>
                <a:ea typeface="微软雅黑" panose="020B0503020204020204" charset="-122"/>
              </a:rPr>
              <a:t>尽管第二个模块的参数量小于第一个模块的参数量，第一个模块的感受野要大于第二个模块的感受野，是因为</a:t>
            </a:r>
            <a:r>
              <a:rPr lang="en-US" altLang="zh-CN" sz="2800" dirty="0" smtClean="0">
                <a:latin typeface="微软雅黑" panose="020B0503020204020204" charset="-122"/>
                <a:ea typeface="微软雅黑" panose="020B0503020204020204" charset="-122"/>
              </a:rPr>
              <a:t>1*1</a:t>
            </a:r>
            <a:r>
              <a:rPr lang="zh-CN" altLang="en-US" sz="2800" dirty="0" smtClean="0">
                <a:latin typeface="微软雅黑" panose="020B0503020204020204" charset="-122"/>
                <a:ea typeface="微软雅黑" panose="020B0503020204020204" charset="-122"/>
              </a:rPr>
              <a:t>卷积是不能够提高感受野的大小的，这也是在不同深度的网络中采用不同模块的原因。</a:t>
            </a:r>
            <a:endParaRPr lang="zh-CN" altLang="en-US" sz="2800" dirty="0">
              <a:latin typeface="微软雅黑" panose="020B0503020204020204" charset="-122"/>
              <a:ea typeface="微软雅黑" panose="020B0503020204020204"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6"/>
          <p:cNvSpPr txBox="1"/>
          <p:nvPr/>
        </p:nvSpPr>
        <p:spPr>
          <a:xfrm>
            <a:off x="643052" y="263807"/>
            <a:ext cx="7857490" cy="584775"/>
          </a:xfrm>
          <a:prstGeom prst="rect">
            <a:avLst/>
          </a:prstGeom>
          <a:noFill/>
        </p:spPr>
        <p:txBody>
          <a:bodyPr wrap="square" rtlCol="0">
            <a:spAutoFit/>
          </a:bodyPr>
          <a:lstStyle/>
          <a:p>
            <a:pPr lvl="0">
              <a:defRPr/>
            </a:pPr>
            <a:r>
              <a:rPr lang="en-US" altLang="zh-CN" sz="3200" b="1" dirty="0" smtClean="0">
                <a:solidFill>
                  <a:srgbClr val="0836BF"/>
                </a:solidFill>
                <a:latin typeface="微软雅黑" panose="020B0503020204020204" charset="-122"/>
                <a:ea typeface="微软雅黑" panose="020B0503020204020204" charset="-122"/>
              </a:rPr>
              <a:t>1</a:t>
            </a:r>
            <a:r>
              <a:rPr lang="en-US" altLang="zh-CN" sz="3200" b="1" dirty="0" smtClean="0">
                <a:solidFill>
                  <a:srgbClr val="0836BF"/>
                </a:solidFill>
                <a:latin typeface="微软雅黑" panose="020B0503020204020204" charset="-122"/>
                <a:ea typeface="微软雅黑" panose="020B0503020204020204" charset="-122"/>
                <a:sym typeface="+mn-ea"/>
              </a:rPr>
              <a:t>×1</a:t>
            </a:r>
            <a:r>
              <a:rPr lang="zh-CN" altLang="en-US" sz="3200" b="1" dirty="0" smtClean="0">
                <a:solidFill>
                  <a:srgbClr val="0836BF"/>
                </a:solidFill>
                <a:latin typeface="微软雅黑" panose="020B0503020204020204" charset="-122"/>
                <a:ea typeface="微软雅黑" panose="020B0503020204020204" charset="-122"/>
                <a:sym typeface="+mn-ea"/>
              </a:rPr>
              <a:t>卷积</a:t>
            </a:r>
            <a:endParaRPr kumimoji="0" lang="zh-CN" sz="3200" b="1" i="0" u="none" strike="noStrike" kern="1200" cap="none" spc="0" normalizeH="0" baseline="0" noProof="0" dirty="0">
              <a:ln>
                <a:noFill/>
              </a:ln>
              <a:solidFill>
                <a:srgbClr val="224D9B"/>
              </a:solidFill>
              <a:uLnTx/>
              <a:uFillTx/>
              <a:latin typeface="微软雅黑" panose="020B0503020204020204" charset="-122"/>
              <a:ea typeface="微软雅黑" panose="020B0503020204020204" charset="-122"/>
              <a:cs typeface="+mn-cs"/>
              <a:sym typeface="+mn-ea"/>
            </a:endParaRPr>
          </a:p>
        </p:txBody>
      </p:sp>
      <p:sp>
        <p:nvSpPr>
          <p:cNvPr id="3" name="TextBox 2"/>
          <p:cNvSpPr txBox="1"/>
          <p:nvPr/>
        </p:nvSpPr>
        <p:spPr>
          <a:xfrm>
            <a:off x="2370667" y="2260600"/>
            <a:ext cx="7315200" cy="1383665"/>
          </a:xfrm>
          <a:prstGeom prst="rect">
            <a:avLst/>
          </a:prstGeom>
          <a:noFill/>
        </p:spPr>
        <p:txBody>
          <a:bodyPr wrap="square" rtlCol="0">
            <a:spAutoFit/>
          </a:bodyPr>
          <a:lstStyle/>
          <a:p>
            <a:pPr indent="711200" fontAlgn="auto">
              <a:extLst>
                <a:ext uri="{35155182-B16C-46BC-9424-99874614C6A1}">
                  <wpsdc:indentchars xmlns:wpsdc="http://www.wps.cn/officeDocument/2017/drawingmlCustomData" xmlns="" val="200" checksum="3773799597"/>
                </a:ext>
              </a:extLst>
            </a:pPr>
            <a:r>
              <a:rPr lang="zh-CN" altLang="en-US" sz="2800" dirty="0" smtClean="0">
                <a:latin typeface="微软雅黑" panose="020B0503020204020204" charset="-122"/>
                <a:ea typeface="微软雅黑" panose="020B0503020204020204" charset="-122"/>
              </a:rPr>
              <a:t>除了降维以外，</a:t>
            </a:r>
            <a:r>
              <a:rPr lang="en-US" altLang="zh-CN" sz="2800" dirty="0" smtClean="0">
                <a:latin typeface="微软雅黑" panose="020B0503020204020204" charset="-122"/>
                <a:ea typeface="微软雅黑" panose="020B0503020204020204" charset="-122"/>
              </a:rPr>
              <a:t>1*1</a:t>
            </a:r>
            <a:r>
              <a:rPr lang="zh-CN" altLang="en-US" sz="2800" dirty="0" smtClean="0">
                <a:latin typeface="微软雅黑" panose="020B0503020204020204" charset="-122"/>
                <a:ea typeface="微软雅黑" panose="020B0503020204020204" charset="-122"/>
              </a:rPr>
              <a:t>卷积的另一个重要作用是提取通道相关信息。因为</a:t>
            </a:r>
            <a:r>
              <a:rPr lang="en-US" altLang="zh-CN" sz="2800" dirty="0" smtClean="0">
                <a:latin typeface="微软雅黑" panose="020B0503020204020204" charset="-122"/>
                <a:ea typeface="微软雅黑" panose="020B0503020204020204" charset="-122"/>
              </a:rPr>
              <a:t>1*1</a:t>
            </a:r>
            <a:r>
              <a:rPr lang="zh-CN" altLang="en-US" sz="2800" dirty="0" smtClean="0">
                <a:latin typeface="微软雅黑" panose="020B0503020204020204" charset="-122"/>
                <a:ea typeface="微软雅黑" panose="020B0503020204020204" charset="-122"/>
              </a:rPr>
              <a:t>卷积本身就是在通道上进行卷积。</a:t>
            </a:r>
            <a:endParaRPr lang="zh-CN" altLang="en-US" sz="2800" dirty="0">
              <a:latin typeface="微软雅黑" panose="020B0503020204020204" charset="-122"/>
              <a:ea typeface="微软雅黑" panose="020B0503020204020204"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4"/>
          <p:cNvGrpSpPr/>
          <p:nvPr/>
        </p:nvGrpSpPr>
        <p:grpSpPr>
          <a:xfrm>
            <a:off x="-19050" y="2377646"/>
            <a:ext cx="12215004" cy="4037328"/>
            <a:chOff x="-17252" y="1431581"/>
            <a:chExt cx="12215004" cy="4037328"/>
          </a:xfrm>
        </p:grpSpPr>
        <p:grpSp>
          <p:nvGrpSpPr>
            <p:cNvPr id="3" name="组合 10"/>
            <p:cNvGrpSpPr/>
            <p:nvPr/>
          </p:nvGrpSpPr>
          <p:grpSpPr>
            <a:xfrm>
              <a:off x="-2875" y="1431581"/>
              <a:ext cx="12192000" cy="4037328"/>
              <a:chOff x="0" y="1457461"/>
              <a:chExt cx="12192000" cy="4037328"/>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xmlns="" val="0"/>
                  </a:ext>
                </a:extLst>
              </a:blip>
              <a:srcRect t="14292"/>
              <a:stretch>
                <a:fillRect/>
              </a:stretch>
            </p:blipFill>
            <p:spPr>
              <a:xfrm>
                <a:off x="0" y="1911585"/>
                <a:ext cx="12192000" cy="3299854"/>
              </a:xfrm>
              <a:prstGeom prst="rect">
                <a:avLst/>
              </a:prstGeom>
            </p:spPr>
          </p:pic>
          <p:sp>
            <p:nvSpPr>
              <p:cNvPr id="6" name="矩形 5"/>
              <p:cNvSpPr/>
              <p:nvPr/>
            </p:nvSpPr>
            <p:spPr>
              <a:xfrm>
                <a:off x="0" y="1457461"/>
                <a:ext cx="12192000" cy="1585519"/>
              </a:xfrm>
              <a:custGeom>
                <a:avLst/>
                <a:gdLst>
                  <a:gd name="connsiteX0" fmla="*/ 0 w 12192000"/>
                  <a:gd name="connsiteY0" fmla="*/ 0 h 989901"/>
                  <a:gd name="connsiteX1" fmla="*/ 12192000 w 12192000"/>
                  <a:gd name="connsiteY1" fmla="*/ 0 h 989901"/>
                  <a:gd name="connsiteX2" fmla="*/ 12192000 w 12192000"/>
                  <a:gd name="connsiteY2" fmla="*/ 989901 h 989901"/>
                  <a:gd name="connsiteX3" fmla="*/ 0 w 12192000"/>
                  <a:gd name="connsiteY3" fmla="*/ 989901 h 989901"/>
                  <a:gd name="connsiteX4" fmla="*/ 0 w 12192000"/>
                  <a:gd name="connsiteY4" fmla="*/ 0 h 989901"/>
                  <a:gd name="connsiteX0-1" fmla="*/ 0 w 12192000"/>
                  <a:gd name="connsiteY0-2" fmla="*/ 0 h 989901"/>
                  <a:gd name="connsiteX1-3" fmla="*/ 12192000 w 12192000"/>
                  <a:gd name="connsiteY1-4" fmla="*/ 0 h 989901"/>
                  <a:gd name="connsiteX2-5" fmla="*/ 12192000 w 12192000"/>
                  <a:gd name="connsiteY2-6" fmla="*/ 989901 h 989901"/>
                  <a:gd name="connsiteX3-7" fmla="*/ 5721292 w 12192000"/>
                  <a:gd name="connsiteY3-8" fmla="*/ 989901 h 989901"/>
                  <a:gd name="connsiteX4-9" fmla="*/ 0 w 12192000"/>
                  <a:gd name="connsiteY4-10" fmla="*/ 989901 h 989901"/>
                  <a:gd name="connsiteX5" fmla="*/ 0 w 12192000"/>
                  <a:gd name="connsiteY5" fmla="*/ 0 h 989901"/>
                  <a:gd name="connsiteX0-11" fmla="*/ 0 w 12192000"/>
                  <a:gd name="connsiteY0-12" fmla="*/ 0 h 1063227"/>
                  <a:gd name="connsiteX1-13" fmla="*/ 12192000 w 12192000"/>
                  <a:gd name="connsiteY1-14" fmla="*/ 0 h 1063227"/>
                  <a:gd name="connsiteX2-15" fmla="*/ 12192000 w 12192000"/>
                  <a:gd name="connsiteY2-16" fmla="*/ 989901 h 1063227"/>
                  <a:gd name="connsiteX3-17" fmla="*/ 5721292 w 12192000"/>
                  <a:gd name="connsiteY3-18" fmla="*/ 989901 h 1063227"/>
                  <a:gd name="connsiteX4-19" fmla="*/ 0 w 12192000"/>
                  <a:gd name="connsiteY4-20" fmla="*/ 989901 h 1063227"/>
                  <a:gd name="connsiteX5-21" fmla="*/ 0 w 12192000"/>
                  <a:gd name="connsiteY5-22" fmla="*/ 0 h 1063227"/>
                  <a:gd name="connsiteX0-23" fmla="*/ 0 w 12192000"/>
                  <a:gd name="connsiteY0-24" fmla="*/ 0 h 1585519"/>
                  <a:gd name="connsiteX1-25" fmla="*/ 12192000 w 12192000"/>
                  <a:gd name="connsiteY1-26" fmla="*/ 0 h 1585519"/>
                  <a:gd name="connsiteX2-27" fmla="*/ 12192000 w 12192000"/>
                  <a:gd name="connsiteY2-28" fmla="*/ 989901 h 1585519"/>
                  <a:gd name="connsiteX3-29" fmla="*/ 5746459 w 12192000"/>
                  <a:gd name="connsiteY3-30" fmla="*/ 1585519 h 1585519"/>
                  <a:gd name="connsiteX4-31" fmla="*/ 0 w 12192000"/>
                  <a:gd name="connsiteY4-32" fmla="*/ 989901 h 1585519"/>
                  <a:gd name="connsiteX5-33" fmla="*/ 0 w 12192000"/>
                  <a:gd name="connsiteY5-34" fmla="*/ 0 h 1585519"/>
                  <a:gd name="connsiteX0-35" fmla="*/ 0 w 12192000"/>
                  <a:gd name="connsiteY0-36" fmla="*/ 0 h 1585519"/>
                  <a:gd name="connsiteX1-37" fmla="*/ 12192000 w 12192000"/>
                  <a:gd name="connsiteY1-38" fmla="*/ 0 h 1585519"/>
                  <a:gd name="connsiteX2-39" fmla="*/ 12192000 w 12192000"/>
                  <a:gd name="connsiteY2-40" fmla="*/ 989901 h 1585519"/>
                  <a:gd name="connsiteX3-41" fmla="*/ 5972961 w 12192000"/>
                  <a:gd name="connsiteY3-42" fmla="*/ 1585519 h 1585519"/>
                  <a:gd name="connsiteX4-43" fmla="*/ 0 w 12192000"/>
                  <a:gd name="connsiteY4-44" fmla="*/ 989901 h 1585519"/>
                  <a:gd name="connsiteX5-45" fmla="*/ 0 w 12192000"/>
                  <a:gd name="connsiteY5-46" fmla="*/ 0 h 1585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2192000" h="1585519">
                    <a:moveTo>
                      <a:pt x="0" y="0"/>
                    </a:moveTo>
                    <a:lnTo>
                      <a:pt x="12192000" y="0"/>
                    </a:lnTo>
                    <a:lnTo>
                      <a:pt x="12192000" y="989901"/>
                    </a:lnTo>
                    <a:cubicBezTo>
                      <a:pt x="11113549" y="1154885"/>
                      <a:pt x="8004961" y="1585519"/>
                      <a:pt x="5972961" y="1585519"/>
                    </a:cubicBezTo>
                    <a:cubicBezTo>
                      <a:pt x="3940961" y="1585519"/>
                      <a:pt x="953549" y="1154884"/>
                      <a:pt x="0" y="989901"/>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5"/>
              <p:cNvSpPr/>
              <p:nvPr/>
            </p:nvSpPr>
            <p:spPr>
              <a:xfrm flipV="1">
                <a:off x="0" y="4620015"/>
                <a:ext cx="12192000" cy="874774"/>
              </a:xfrm>
              <a:custGeom>
                <a:avLst/>
                <a:gdLst>
                  <a:gd name="connsiteX0" fmla="*/ 0 w 12192000"/>
                  <a:gd name="connsiteY0" fmla="*/ 0 h 989901"/>
                  <a:gd name="connsiteX1" fmla="*/ 12192000 w 12192000"/>
                  <a:gd name="connsiteY1" fmla="*/ 0 h 989901"/>
                  <a:gd name="connsiteX2" fmla="*/ 12192000 w 12192000"/>
                  <a:gd name="connsiteY2" fmla="*/ 989901 h 989901"/>
                  <a:gd name="connsiteX3" fmla="*/ 0 w 12192000"/>
                  <a:gd name="connsiteY3" fmla="*/ 989901 h 989901"/>
                  <a:gd name="connsiteX4" fmla="*/ 0 w 12192000"/>
                  <a:gd name="connsiteY4" fmla="*/ 0 h 989901"/>
                  <a:gd name="connsiteX0-1" fmla="*/ 0 w 12192000"/>
                  <a:gd name="connsiteY0-2" fmla="*/ 0 h 989901"/>
                  <a:gd name="connsiteX1-3" fmla="*/ 12192000 w 12192000"/>
                  <a:gd name="connsiteY1-4" fmla="*/ 0 h 989901"/>
                  <a:gd name="connsiteX2-5" fmla="*/ 12192000 w 12192000"/>
                  <a:gd name="connsiteY2-6" fmla="*/ 989901 h 989901"/>
                  <a:gd name="connsiteX3-7" fmla="*/ 5721292 w 12192000"/>
                  <a:gd name="connsiteY3-8" fmla="*/ 989901 h 989901"/>
                  <a:gd name="connsiteX4-9" fmla="*/ 0 w 12192000"/>
                  <a:gd name="connsiteY4-10" fmla="*/ 989901 h 989901"/>
                  <a:gd name="connsiteX5" fmla="*/ 0 w 12192000"/>
                  <a:gd name="connsiteY5" fmla="*/ 0 h 989901"/>
                  <a:gd name="connsiteX0-11" fmla="*/ 0 w 12192000"/>
                  <a:gd name="connsiteY0-12" fmla="*/ 0 h 1063227"/>
                  <a:gd name="connsiteX1-13" fmla="*/ 12192000 w 12192000"/>
                  <a:gd name="connsiteY1-14" fmla="*/ 0 h 1063227"/>
                  <a:gd name="connsiteX2-15" fmla="*/ 12192000 w 12192000"/>
                  <a:gd name="connsiteY2-16" fmla="*/ 989901 h 1063227"/>
                  <a:gd name="connsiteX3-17" fmla="*/ 5721292 w 12192000"/>
                  <a:gd name="connsiteY3-18" fmla="*/ 989901 h 1063227"/>
                  <a:gd name="connsiteX4-19" fmla="*/ 0 w 12192000"/>
                  <a:gd name="connsiteY4-20" fmla="*/ 989901 h 1063227"/>
                  <a:gd name="connsiteX5-21" fmla="*/ 0 w 12192000"/>
                  <a:gd name="connsiteY5-22" fmla="*/ 0 h 1063227"/>
                  <a:gd name="connsiteX0-23" fmla="*/ 0 w 12192000"/>
                  <a:gd name="connsiteY0-24" fmla="*/ 0 h 1585519"/>
                  <a:gd name="connsiteX1-25" fmla="*/ 12192000 w 12192000"/>
                  <a:gd name="connsiteY1-26" fmla="*/ 0 h 1585519"/>
                  <a:gd name="connsiteX2-27" fmla="*/ 12192000 w 12192000"/>
                  <a:gd name="connsiteY2-28" fmla="*/ 989901 h 1585519"/>
                  <a:gd name="connsiteX3-29" fmla="*/ 5746459 w 12192000"/>
                  <a:gd name="connsiteY3-30" fmla="*/ 1585519 h 1585519"/>
                  <a:gd name="connsiteX4-31" fmla="*/ 0 w 12192000"/>
                  <a:gd name="connsiteY4-32" fmla="*/ 989901 h 1585519"/>
                  <a:gd name="connsiteX5-33" fmla="*/ 0 w 12192000"/>
                  <a:gd name="connsiteY5-34" fmla="*/ 0 h 1585519"/>
                  <a:gd name="connsiteX0-35" fmla="*/ 0 w 12192000"/>
                  <a:gd name="connsiteY0-36" fmla="*/ 0 h 1585519"/>
                  <a:gd name="connsiteX1-37" fmla="*/ 12192000 w 12192000"/>
                  <a:gd name="connsiteY1-38" fmla="*/ 0 h 1585519"/>
                  <a:gd name="connsiteX2-39" fmla="*/ 12192000 w 12192000"/>
                  <a:gd name="connsiteY2-40" fmla="*/ 989901 h 1585519"/>
                  <a:gd name="connsiteX3-41" fmla="*/ 5972961 w 12192000"/>
                  <a:gd name="connsiteY3-42" fmla="*/ 1585519 h 1585519"/>
                  <a:gd name="connsiteX4-43" fmla="*/ 0 w 12192000"/>
                  <a:gd name="connsiteY4-44" fmla="*/ 989901 h 1585519"/>
                  <a:gd name="connsiteX5-45" fmla="*/ 0 w 12192000"/>
                  <a:gd name="connsiteY5-46" fmla="*/ 0 h 1585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2192000" h="1585519">
                    <a:moveTo>
                      <a:pt x="0" y="0"/>
                    </a:moveTo>
                    <a:lnTo>
                      <a:pt x="12192000" y="0"/>
                    </a:lnTo>
                    <a:lnTo>
                      <a:pt x="12192000" y="989901"/>
                    </a:lnTo>
                    <a:cubicBezTo>
                      <a:pt x="11113549" y="1154885"/>
                      <a:pt x="8004961" y="1585519"/>
                      <a:pt x="5972961" y="1585519"/>
                    </a:cubicBezTo>
                    <a:cubicBezTo>
                      <a:pt x="3940961" y="1585519"/>
                      <a:pt x="953549" y="1154884"/>
                      <a:pt x="0" y="989901"/>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任意多边形: 形状 9"/>
            <p:cNvSpPr/>
            <p:nvPr/>
          </p:nvSpPr>
          <p:spPr>
            <a:xfrm>
              <a:off x="-4073" y="2382811"/>
              <a:ext cx="12193198" cy="617920"/>
            </a:xfrm>
            <a:custGeom>
              <a:avLst/>
              <a:gdLst>
                <a:gd name="connsiteX0" fmla="*/ 0 w 12206377"/>
                <a:gd name="connsiteY0" fmla="*/ 0 h 603877"/>
                <a:gd name="connsiteX1" fmla="*/ 5503653 w 12206377"/>
                <a:gd name="connsiteY1" fmla="*/ 603849 h 603877"/>
                <a:gd name="connsiteX2" fmla="*/ 12206377 w 12206377"/>
                <a:gd name="connsiteY2" fmla="*/ 25880 h 603877"/>
                <a:gd name="connsiteX0-1" fmla="*/ 0 w 12206377"/>
                <a:gd name="connsiteY0-2" fmla="*/ 0 h 603877"/>
                <a:gd name="connsiteX1-3" fmla="*/ 5796951 w 12206377"/>
                <a:gd name="connsiteY1-4" fmla="*/ 603849 h 603877"/>
                <a:gd name="connsiteX2-5" fmla="*/ 12206377 w 12206377"/>
                <a:gd name="connsiteY2-6" fmla="*/ 25880 h 603877"/>
                <a:gd name="connsiteX0-7" fmla="*/ 0 w 12206377"/>
                <a:gd name="connsiteY0-8" fmla="*/ 0 h 609259"/>
                <a:gd name="connsiteX1-9" fmla="*/ 5796951 w 12206377"/>
                <a:gd name="connsiteY1-10" fmla="*/ 603849 h 609259"/>
                <a:gd name="connsiteX2-11" fmla="*/ 12206377 w 12206377"/>
                <a:gd name="connsiteY2-12" fmla="*/ 25880 h 609259"/>
                <a:gd name="connsiteX0-13" fmla="*/ 0 w 12206377"/>
                <a:gd name="connsiteY0-14" fmla="*/ 0 h 625650"/>
                <a:gd name="connsiteX1-15" fmla="*/ 6003985 w 12206377"/>
                <a:gd name="connsiteY1-16" fmla="*/ 620451 h 625650"/>
                <a:gd name="connsiteX2-17" fmla="*/ 12206377 w 12206377"/>
                <a:gd name="connsiteY2-18" fmla="*/ 25880 h 625650"/>
                <a:gd name="connsiteX0-19" fmla="*/ 0 w 12206377"/>
                <a:gd name="connsiteY0-20" fmla="*/ 0 h 622129"/>
                <a:gd name="connsiteX1-21" fmla="*/ 6003985 w 12206377"/>
                <a:gd name="connsiteY1-22" fmla="*/ 620451 h 622129"/>
                <a:gd name="connsiteX2-23" fmla="*/ 12206377 w 12206377"/>
                <a:gd name="connsiteY2-24" fmla="*/ 25880 h 622129"/>
                <a:gd name="connsiteX0-25" fmla="*/ 0 w 12180498"/>
                <a:gd name="connsiteY0-26" fmla="*/ 15622 h 594589"/>
                <a:gd name="connsiteX1-27" fmla="*/ 5978106 w 12180498"/>
                <a:gd name="connsiteY1-28" fmla="*/ 594571 h 594589"/>
                <a:gd name="connsiteX2-29" fmla="*/ 12180498 w 12180498"/>
                <a:gd name="connsiteY2-30" fmla="*/ 0 h 594589"/>
                <a:gd name="connsiteX0-31" fmla="*/ 0 w 12180498"/>
                <a:gd name="connsiteY0-32" fmla="*/ 15622 h 594588"/>
                <a:gd name="connsiteX1-33" fmla="*/ 5978106 w 12180498"/>
                <a:gd name="connsiteY1-34" fmla="*/ 594571 h 594588"/>
                <a:gd name="connsiteX2-35" fmla="*/ 12180498 w 12180498"/>
                <a:gd name="connsiteY2-36" fmla="*/ 0 h 594588"/>
                <a:gd name="connsiteX0-37" fmla="*/ 0 w 12180498"/>
                <a:gd name="connsiteY0-38" fmla="*/ 15622 h 594588"/>
                <a:gd name="connsiteX1-39" fmla="*/ 5978106 w 12180498"/>
                <a:gd name="connsiteY1-40" fmla="*/ 594571 h 594588"/>
                <a:gd name="connsiteX2-41" fmla="*/ 12180498 w 12180498"/>
                <a:gd name="connsiteY2-42" fmla="*/ 0 h 594588"/>
                <a:gd name="connsiteX0-43" fmla="*/ 0 w 12193198"/>
                <a:gd name="connsiteY0-44" fmla="*/ 3401 h 594571"/>
                <a:gd name="connsiteX1-45" fmla="*/ 5990806 w 12193198"/>
                <a:gd name="connsiteY1-46" fmla="*/ 594571 h 594571"/>
                <a:gd name="connsiteX2-47" fmla="*/ 12193198 w 12193198"/>
                <a:gd name="connsiteY2-48" fmla="*/ 0 h 594571"/>
              </a:gdLst>
              <a:ahLst/>
              <a:cxnLst>
                <a:cxn ang="0">
                  <a:pos x="connsiteX0-1" y="connsiteY0-2"/>
                </a:cxn>
                <a:cxn ang="0">
                  <a:pos x="connsiteX1-3" y="connsiteY1-4"/>
                </a:cxn>
                <a:cxn ang="0">
                  <a:pos x="connsiteX2-5" y="connsiteY2-6"/>
                </a:cxn>
              </a:cxnLst>
              <a:rect l="l" t="t" r="r" b="b"/>
              <a:pathLst>
                <a:path w="12193198" h="594571">
                  <a:moveTo>
                    <a:pt x="0" y="3401"/>
                  </a:moveTo>
                  <a:cubicBezTo>
                    <a:pt x="1734628" y="303169"/>
                    <a:pt x="3958606" y="595138"/>
                    <a:pt x="5990806" y="594571"/>
                  </a:cubicBezTo>
                  <a:cubicBezTo>
                    <a:pt x="8023006" y="594004"/>
                    <a:pt x="11135025" y="165608"/>
                    <a:pt x="12193198" y="0"/>
                  </a:cubicBezTo>
                </a:path>
              </a:pathLst>
            </a:custGeom>
            <a:noFill/>
            <a:ln w="76200">
              <a:solidFill>
                <a:srgbClr val="0836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74B2EA"/>
                  </a:solidFill>
                </a:ln>
              </a:endParaRPr>
            </a:p>
          </p:txBody>
        </p:sp>
        <p:sp>
          <p:nvSpPr>
            <p:cNvPr id="12" name="任意多边形: 形状 11"/>
            <p:cNvSpPr/>
            <p:nvPr/>
          </p:nvSpPr>
          <p:spPr>
            <a:xfrm flipV="1">
              <a:off x="-17252" y="4611626"/>
              <a:ext cx="12215004" cy="342899"/>
            </a:xfrm>
            <a:custGeom>
              <a:avLst/>
              <a:gdLst>
                <a:gd name="connsiteX0" fmla="*/ 0 w 12206377"/>
                <a:gd name="connsiteY0" fmla="*/ 0 h 603877"/>
                <a:gd name="connsiteX1" fmla="*/ 5503653 w 12206377"/>
                <a:gd name="connsiteY1" fmla="*/ 603849 h 603877"/>
                <a:gd name="connsiteX2" fmla="*/ 12206377 w 12206377"/>
                <a:gd name="connsiteY2" fmla="*/ 25880 h 603877"/>
                <a:gd name="connsiteX0-1" fmla="*/ 0 w 12206377"/>
                <a:gd name="connsiteY0-2" fmla="*/ 0 h 603877"/>
                <a:gd name="connsiteX1-3" fmla="*/ 5796951 w 12206377"/>
                <a:gd name="connsiteY1-4" fmla="*/ 603849 h 603877"/>
                <a:gd name="connsiteX2-5" fmla="*/ 12206377 w 12206377"/>
                <a:gd name="connsiteY2-6" fmla="*/ 25880 h 603877"/>
                <a:gd name="connsiteX0-7" fmla="*/ 0 w 12206377"/>
                <a:gd name="connsiteY0-8" fmla="*/ 0 h 609259"/>
                <a:gd name="connsiteX1-9" fmla="*/ 5796951 w 12206377"/>
                <a:gd name="connsiteY1-10" fmla="*/ 603849 h 609259"/>
                <a:gd name="connsiteX2-11" fmla="*/ 12206377 w 12206377"/>
                <a:gd name="connsiteY2-12" fmla="*/ 25880 h 609259"/>
                <a:gd name="connsiteX0-13" fmla="*/ 0 w 12206377"/>
                <a:gd name="connsiteY0-14" fmla="*/ 0 h 625650"/>
                <a:gd name="connsiteX1-15" fmla="*/ 6003985 w 12206377"/>
                <a:gd name="connsiteY1-16" fmla="*/ 620451 h 625650"/>
                <a:gd name="connsiteX2-17" fmla="*/ 12206377 w 12206377"/>
                <a:gd name="connsiteY2-18" fmla="*/ 25880 h 625650"/>
                <a:gd name="connsiteX0-19" fmla="*/ 0 w 12206377"/>
                <a:gd name="connsiteY0-20" fmla="*/ 0 h 622129"/>
                <a:gd name="connsiteX1-21" fmla="*/ 6003985 w 12206377"/>
                <a:gd name="connsiteY1-22" fmla="*/ 620451 h 622129"/>
                <a:gd name="connsiteX2-23" fmla="*/ 12206377 w 12206377"/>
                <a:gd name="connsiteY2-24" fmla="*/ 25880 h 622129"/>
                <a:gd name="connsiteX0-25" fmla="*/ 0 w 12240882"/>
                <a:gd name="connsiteY0-26" fmla="*/ 281237 h 608772"/>
                <a:gd name="connsiteX1-27" fmla="*/ 6038490 w 12240882"/>
                <a:gd name="connsiteY1-28" fmla="*/ 594571 h 608772"/>
                <a:gd name="connsiteX2-29" fmla="*/ 12240882 w 12240882"/>
                <a:gd name="connsiteY2-30" fmla="*/ 0 h 608772"/>
                <a:gd name="connsiteX0-31" fmla="*/ 0 w 12240882"/>
                <a:gd name="connsiteY0-32" fmla="*/ 281237 h 602214"/>
                <a:gd name="connsiteX1-33" fmla="*/ 6038490 w 12240882"/>
                <a:gd name="connsiteY1-34" fmla="*/ 594571 h 602214"/>
                <a:gd name="connsiteX2-35" fmla="*/ 12240882 w 12240882"/>
                <a:gd name="connsiteY2-36" fmla="*/ 0 h 602214"/>
                <a:gd name="connsiteX0-37" fmla="*/ 0 w 12275388"/>
                <a:gd name="connsiteY0-38" fmla="*/ 0 h 313334"/>
                <a:gd name="connsiteX1-39" fmla="*/ 6038490 w 12275388"/>
                <a:gd name="connsiteY1-40" fmla="*/ 313334 h 313334"/>
                <a:gd name="connsiteX2-41" fmla="*/ 12275388 w 12275388"/>
                <a:gd name="connsiteY2-42" fmla="*/ 978 h 313334"/>
                <a:gd name="connsiteX0-43" fmla="*/ 0 w 12197751"/>
                <a:gd name="connsiteY0-44" fmla="*/ 32225 h 345713"/>
                <a:gd name="connsiteX1-45" fmla="*/ 6038490 w 12197751"/>
                <a:gd name="connsiteY1-46" fmla="*/ 345559 h 345713"/>
                <a:gd name="connsiteX2-47" fmla="*/ 12197751 w 12197751"/>
                <a:gd name="connsiteY2-48" fmla="*/ 0 h 345713"/>
                <a:gd name="connsiteX0-49" fmla="*/ 0 w 12249510"/>
                <a:gd name="connsiteY0-50" fmla="*/ 7324 h 320666"/>
                <a:gd name="connsiteX1-51" fmla="*/ 6038490 w 12249510"/>
                <a:gd name="connsiteY1-52" fmla="*/ 320658 h 320666"/>
                <a:gd name="connsiteX2-53" fmla="*/ 12249510 w 12249510"/>
                <a:gd name="connsiteY2-54" fmla="*/ 0 h 320666"/>
                <a:gd name="connsiteX0-55" fmla="*/ 0 w 12215004"/>
                <a:gd name="connsiteY0-56" fmla="*/ 0 h 329942"/>
                <a:gd name="connsiteX1-57" fmla="*/ 6003984 w 12215004"/>
                <a:gd name="connsiteY1-58" fmla="*/ 329935 h 329942"/>
                <a:gd name="connsiteX2-59" fmla="*/ 12215004 w 12215004"/>
                <a:gd name="connsiteY2-60" fmla="*/ 9277 h 329942"/>
              </a:gdLst>
              <a:ahLst/>
              <a:cxnLst>
                <a:cxn ang="0">
                  <a:pos x="connsiteX0-1" y="connsiteY0-2"/>
                </a:cxn>
                <a:cxn ang="0">
                  <a:pos x="connsiteX1-3" y="connsiteY1-4"/>
                </a:cxn>
                <a:cxn ang="0">
                  <a:pos x="connsiteX2-5" y="connsiteY2-6"/>
                </a:cxn>
              </a:cxnLst>
              <a:rect l="l" t="t" r="r" b="b"/>
              <a:pathLst>
                <a:path w="12215004" h="329942">
                  <a:moveTo>
                    <a:pt x="0" y="0"/>
                  </a:moveTo>
                  <a:cubicBezTo>
                    <a:pt x="1829518" y="183562"/>
                    <a:pt x="3968150" y="328389"/>
                    <a:pt x="6003984" y="329935"/>
                  </a:cubicBezTo>
                  <a:cubicBezTo>
                    <a:pt x="8039818" y="331481"/>
                    <a:pt x="11122325" y="108481"/>
                    <a:pt x="12215004" y="9277"/>
                  </a:cubicBezTo>
                </a:path>
              </a:pathLst>
            </a:custGeom>
            <a:noFill/>
            <a:ln w="57150">
              <a:solidFill>
                <a:srgbClr val="0836B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74B2EA"/>
                  </a:solidFill>
                </a:ln>
                <a:solidFill>
                  <a:schemeClr val="tx1">
                    <a:lumMod val="65000"/>
                    <a:lumOff val="35000"/>
                  </a:schemeClr>
                </a:solidFill>
              </a:endParaRPr>
            </a:p>
          </p:txBody>
        </p:sp>
      </p:grpSp>
      <p:pic>
        <p:nvPicPr>
          <p:cNvPr id="14" name="图片 1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482432" y="314852"/>
            <a:ext cx="1311173" cy="1311173"/>
          </a:xfrm>
          <a:prstGeom prst="rect">
            <a:avLst/>
          </a:prstGeom>
        </p:spPr>
      </p:pic>
      <p:sp>
        <p:nvSpPr>
          <p:cNvPr id="16" name="文本框 15"/>
          <p:cNvSpPr txBox="1"/>
          <p:nvPr/>
        </p:nvSpPr>
        <p:spPr>
          <a:xfrm>
            <a:off x="279400" y="1809565"/>
            <a:ext cx="11675533"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5400" b="1" dirty="0" smtClean="0">
                <a:solidFill>
                  <a:srgbClr val="0836BF"/>
                </a:solidFill>
                <a:effectLst>
                  <a:outerShdw blurRad="38100" dist="38100" dir="2700000" algn="tl">
                    <a:srgbClr val="000000">
                      <a:alpha val="43137"/>
                    </a:srgbClr>
                  </a:outerShdw>
                </a:effectLst>
                <a:latin typeface="Times New Roman" panose="02020603050405020304" charset="0"/>
                <a:ea typeface="微软雅黑" panose="020B0503020204020204" charset="-122"/>
                <a:cs typeface="Times New Roman" panose="02020603050405020304" charset="0"/>
                <a:sym typeface="+mn-ea"/>
              </a:rPr>
              <a:t>可变形卷积</a:t>
            </a:r>
            <a:r>
              <a:rPr lang="en-US" altLang="zh-CN" sz="5400" b="1" dirty="0" smtClean="0">
                <a:solidFill>
                  <a:srgbClr val="0836BF"/>
                </a:solidFill>
                <a:effectLst>
                  <a:outerShdw blurRad="38100" dist="38100" dir="2700000" algn="tl">
                    <a:srgbClr val="000000">
                      <a:alpha val="43137"/>
                    </a:srgbClr>
                  </a:outerShdw>
                </a:effectLst>
                <a:latin typeface="Times New Roman" panose="02020603050405020304" charset="0"/>
                <a:ea typeface="微软雅黑" panose="020B0503020204020204" charset="-122"/>
                <a:cs typeface="Times New Roman" panose="02020603050405020304" charset="0"/>
              </a:rPr>
              <a:t>  (Deformable Conv)</a:t>
            </a:r>
            <a:endParaRPr lang="zh-CN" altLang="zh-CN" sz="5400" b="1" dirty="0">
              <a:solidFill>
                <a:srgbClr val="0836BF"/>
              </a:solidFill>
              <a:effectLst>
                <a:outerShdw blurRad="38100" dist="38100" dir="2700000" algn="tl">
                  <a:srgbClr val="000000">
                    <a:alpha val="43137"/>
                  </a:srgbClr>
                </a:outerShdw>
              </a:effectLst>
              <a:latin typeface="Times New Roman" panose="02020603050405020304" charset="0"/>
              <a:ea typeface="微软雅黑" panose="020B0503020204020204" charset="-122"/>
              <a:cs typeface="Times New Roman" panose="02020603050405020304" charset="0"/>
            </a:endParaRPr>
          </a:p>
        </p:txBody>
      </p:sp>
      <p:grpSp>
        <p:nvGrpSpPr>
          <p:cNvPr id="4" name="组合 22"/>
          <p:cNvGrpSpPr/>
          <p:nvPr/>
        </p:nvGrpSpPr>
        <p:grpSpPr>
          <a:xfrm>
            <a:off x="281263" y="224484"/>
            <a:ext cx="2810984" cy="455010"/>
            <a:chOff x="517775" y="278808"/>
            <a:chExt cx="3397000" cy="549868"/>
          </a:xfrm>
        </p:grpSpPr>
        <p:pic>
          <p:nvPicPr>
            <p:cNvPr id="24" name="图片 23"/>
            <p:cNvPicPr>
              <a:picLocks noChangeAspect="1"/>
            </p:cNvPicPr>
            <p:nvPr/>
          </p:nvPicPr>
          <p:blipFill rotWithShape="1">
            <a:blip r:embed="rId4" cstate="print">
              <a:lum bright="70000" contrast="-70000"/>
              <a:extLst>
                <a:ext uri="{28A0092B-C50C-407E-A947-70E740481C1C}">
                  <a14:useLocalDpi xmlns:a14="http://schemas.microsoft.com/office/drawing/2010/main" xmlns="" val="0"/>
                </a:ext>
              </a:extLst>
            </a:blip>
            <a:srcRect b="49919"/>
            <a:stretch>
              <a:fillRect/>
            </a:stretch>
          </p:blipFill>
          <p:spPr>
            <a:xfrm>
              <a:off x="517775" y="278808"/>
              <a:ext cx="1615825" cy="549868"/>
            </a:xfrm>
            <a:prstGeom prst="rect">
              <a:avLst/>
            </a:prstGeom>
          </p:spPr>
        </p:pic>
        <p:pic>
          <p:nvPicPr>
            <p:cNvPr id="25" name="图片 24"/>
            <p:cNvPicPr>
              <a:picLocks noChangeAspect="1"/>
            </p:cNvPicPr>
            <p:nvPr/>
          </p:nvPicPr>
          <p:blipFill rotWithShape="1">
            <a:blip r:embed="rId5" cstate="print">
              <a:lum bright="70000" contrast="-70000"/>
              <a:extLst>
                <a:ext uri="{28A0092B-C50C-407E-A947-70E740481C1C}">
                  <a14:useLocalDpi xmlns:a14="http://schemas.microsoft.com/office/drawing/2010/main" xmlns="" val="0"/>
                </a:ext>
              </a:extLst>
            </a:blip>
            <a:srcRect t="50081"/>
            <a:stretch>
              <a:fillRect/>
            </a:stretch>
          </p:blipFill>
          <p:spPr>
            <a:xfrm>
              <a:off x="2298950" y="278808"/>
              <a:ext cx="1615825" cy="548092"/>
            </a:xfrm>
            <a:prstGeom prst="rect">
              <a:avLst/>
            </a:prstGeom>
          </p:spPr>
        </p:pic>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6"/>
          <p:cNvSpPr txBox="1"/>
          <p:nvPr/>
        </p:nvSpPr>
        <p:spPr>
          <a:xfrm>
            <a:off x="643052" y="263807"/>
            <a:ext cx="7857490" cy="583565"/>
          </a:xfrm>
          <a:prstGeom prst="rect">
            <a:avLst/>
          </a:prstGeom>
          <a:noFill/>
        </p:spPr>
        <p:txBody>
          <a:bodyPr wrap="square" rtlCol="0">
            <a:spAutoFit/>
          </a:bodyPr>
          <a:lstStyle/>
          <a:p>
            <a:pPr lvl="0">
              <a:defRPr/>
            </a:pPr>
            <a:r>
              <a:rPr lang="zh-CN" altLang="en-US" sz="3200" b="1" dirty="0" smtClean="0">
                <a:solidFill>
                  <a:srgbClr val="0836BF"/>
                </a:solidFill>
                <a:latin typeface="微软雅黑" panose="020B0503020204020204" charset="-122"/>
                <a:ea typeface="微软雅黑" panose="020B0503020204020204" charset="-122"/>
                <a:sym typeface="+mn-ea"/>
              </a:rPr>
              <a:t>可变形卷积</a:t>
            </a:r>
            <a:endParaRPr kumimoji="0" lang="zh-CN" sz="3200" b="1" i="0" u="none" strike="noStrike" kern="1200" cap="none" spc="0" normalizeH="0" baseline="0" noProof="0" dirty="0">
              <a:ln>
                <a:noFill/>
              </a:ln>
              <a:solidFill>
                <a:srgbClr val="224D9B"/>
              </a:solidFill>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978535" y="1536700"/>
            <a:ext cx="10133330" cy="3538220"/>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latin typeface="微软雅黑" panose="020B0503020204020204" charset="-122"/>
                <a:ea typeface="微软雅黑" panose="020B0503020204020204" charset="-122"/>
                <a:cs typeface="微软雅黑" panose="020B0503020204020204" charset="-122"/>
              </a:rPr>
              <a:t>在计算机视觉领域，同一物体在不同场景，角度中未知的几何变换是检测/识别的一大挑战，通常来说我们有两种做法:</a:t>
            </a:r>
          </a:p>
          <a:p>
            <a:endParaRPr lang="zh-CN" altLang="en-US" sz="2800">
              <a:latin typeface="微软雅黑" panose="020B0503020204020204" charset="-122"/>
              <a:ea typeface="微软雅黑" panose="020B0503020204020204" charset="-122"/>
              <a:cs typeface="微软雅黑" panose="020B0503020204020204" charset="-122"/>
            </a:endParaRPr>
          </a:p>
          <a:p>
            <a:r>
              <a:rPr lang="zh-CN" altLang="en-US" sz="2800">
                <a:latin typeface="微软雅黑" panose="020B0503020204020204" charset="-122"/>
                <a:ea typeface="微软雅黑" panose="020B0503020204020204" charset="-122"/>
                <a:cs typeface="微软雅黑" panose="020B0503020204020204" charset="-122"/>
              </a:rPr>
              <a:t>(1)通过充足的数据增强，扩充足够多的样本去增强模型适应尺度变换的能力。</a:t>
            </a:r>
          </a:p>
          <a:p>
            <a:endParaRPr lang="zh-CN" altLang="en-US" sz="2800">
              <a:latin typeface="微软雅黑" panose="020B0503020204020204" charset="-122"/>
              <a:ea typeface="微软雅黑" panose="020B0503020204020204" charset="-122"/>
              <a:cs typeface="微软雅黑" panose="020B0503020204020204" charset="-122"/>
            </a:endParaRPr>
          </a:p>
          <a:p>
            <a:r>
              <a:rPr lang="zh-CN" altLang="en-US" sz="2800">
                <a:latin typeface="微软雅黑" panose="020B0503020204020204" charset="-122"/>
                <a:ea typeface="微软雅黑" panose="020B0503020204020204" charset="-122"/>
                <a:cs typeface="微软雅黑" panose="020B0503020204020204" charset="-122"/>
              </a:rPr>
              <a:t>(2)设置一些针对几何变换不变的特征或者算法，比如SIFT和sliding windows。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6"/>
          <p:cNvSpPr txBox="1"/>
          <p:nvPr/>
        </p:nvSpPr>
        <p:spPr>
          <a:xfrm>
            <a:off x="643052" y="263807"/>
            <a:ext cx="7857490" cy="583565"/>
          </a:xfrm>
          <a:prstGeom prst="rect">
            <a:avLst/>
          </a:prstGeom>
          <a:noFill/>
        </p:spPr>
        <p:txBody>
          <a:bodyPr wrap="square" rtlCol="0">
            <a:spAutoFit/>
          </a:bodyPr>
          <a:lstStyle/>
          <a:p>
            <a:pPr lvl="0">
              <a:defRPr/>
            </a:pPr>
            <a:r>
              <a:rPr lang="zh-CN" altLang="en-US" sz="3200" b="1" dirty="0" smtClean="0">
                <a:solidFill>
                  <a:srgbClr val="0836BF"/>
                </a:solidFill>
                <a:latin typeface="微软雅黑" panose="020B0503020204020204" charset="-122"/>
                <a:ea typeface="微软雅黑" panose="020B0503020204020204" charset="-122"/>
                <a:sym typeface="+mn-ea"/>
              </a:rPr>
              <a:t>可变形卷积</a:t>
            </a:r>
            <a:endParaRPr kumimoji="0" lang="zh-CN" sz="3200" b="1" i="0" u="none" strike="noStrike" kern="1200" cap="none" spc="0" normalizeH="0" baseline="0" noProof="0" dirty="0">
              <a:ln>
                <a:noFill/>
              </a:ln>
              <a:solidFill>
                <a:srgbClr val="224D9B"/>
              </a:solidFill>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737235" y="4065270"/>
            <a:ext cx="10692765" cy="1383665"/>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latin typeface="微软雅黑" panose="020B0503020204020204" charset="-122"/>
                <a:ea typeface="微软雅黑" panose="020B0503020204020204" charset="-122"/>
                <a:cs typeface="微软雅黑" panose="020B0503020204020204" charset="-122"/>
              </a:rPr>
              <a:t>两种方法都有缺陷，第一种方法因为样本的局限性显然模型的泛化能力比较低，无法泛化到一般场景中，第二种方法则因为手工设计的不变特征和算法对于过于复杂的变换是很难的而无法设计。</a:t>
            </a:r>
          </a:p>
        </p:txBody>
      </p:sp>
      <p:sp>
        <p:nvSpPr>
          <p:cNvPr id="3" name="文本框 2"/>
          <p:cNvSpPr txBox="1"/>
          <p:nvPr/>
        </p:nvSpPr>
        <p:spPr>
          <a:xfrm>
            <a:off x="1200785" y="1371600"/>
            <a:ext cx="10066655" cy="2245360"/>
          </a:xfrm>
          <a:prstGeom prst="rect">
            <a:avLst/>
          </a:prstGeom>
          <a:noFill/>
        </p:spPr>
        <p:txBody>
          <a:bodyPr wrap="square" rtlCol="0" anchor="t">
            <a:spAutoFit/>
          </a:bodyPr>
          <a:lstStyle/>
          <a:p>
            <a:r>
              <a:rPr lang="zh-CN" altLang="en-US" sz="2800">
                <a:latin typeface="微软雅黑" panose="020B0503020204020204" charset="-122"/>
                <a:ea typeface="微软雅黑" panose="020B0503020204020204" charset="-122"/>
                <a:cs typeface="微软雅黑" panose="020B0503020204020204" charset="-122"/>
                <a:sym typeface="+mn-ea"/>
              </a:rPr>
              <a:t>(1)通过充足的数据增强，扩充足够多的样本去增强模型适应尺度变换的能力。</a:t>
            </a:r>
            <a:endParaRPr lang="zh-CN" altLang="en-US" sz="2800">
              <a:latin typeface="微软雅黑" panose="020B0503020204020204" charset="-122"/>
              <a:ea typeface="微软雅黑" panose="020B0503020204020204" charset="-122"/>
              <a:cs typeface="微软雅黑" panose="020B0503020204020204" charset="-122"/>
            </a:endParaRPr>
          </a:p>
          <a:p>
            <a:endParaRPr lang="zh-CN" altLang="en-US" sz="2800">
              <a:latin typeface="微软雅黑" panose="020B0503020204020204" charset="-122"/>
              <a:ea typeface="微软雅黑" panose="020B0503020204020204" charset="-122"/>
              <a:cs typeface="微软雅黑" panose="020B0503020204020204" charset="-122"/>
            </a:endParaRPr>
          </a:p>
          <a:p>
            <a:r>
              <a:rPr lang="zh-CN" altLang="en-US" sz="2800">
                <a:latin typeface="微软雅黑" panose="020B0503020204020204" charset="-122"/>
                <a:ea typeface="微软雅黑" panose="020B0503020204020204" charset="-122"/>
                <a:cs typeface="微软雅黑" panose="020B0503020204020204" charset="-122"/>
                <a:sym typeface="+mn-ea"/>
              </a:rPr>
              <a:t>(2)设置一些针对几何变换不变的特征或者算法，比如SIFT和sliding windows。</a:t>
            </a:r>
            <a:endParaRPr lang="zh-CN" alt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643052" y="263807"/>
            <a:ext cx="7857490" cy="583565"/>
          </a:xfrm>
          <a:prstGeom prst="rect">
            <a:avLst/>
          </a:prstGeom>
          <a:noFill/>
        </p:spPr>
        <p:txBody>
          <a:bodyPr wrap="square" rtlCol="0">
            <a:spAutoFit/>
          </a:bodyPr>
          <a:lstStyle/>
          <a:p>
            <a:pPr marR="0" indent="0" defTabSz="914400" fontAlgn="auto">
              <a:lnSpc>
                <a:spcPct val="100000"/>
              </a:lnSpc>
              <a:spcBef>
                <a:spcPts val="0"/>
              </a:spcBef>
              <a:spcAft>
                <a:spcPts val="0"/>
              </a:spcAft>
              <a:buClrTx/>
              <a:buSzTx/>
              <a:buFontTx/>
              <a:buNone/>
              <a:defRPr/>
            </a:pPr>
            <a:r>
              <a:rPr kumimoji="0" lang="zh-CN" altLang="en-US" sz="3200" b="1" i="0" kern="1200" cap="none" spc="0" normalizeH="0" baseline="0" noProof="0" dirty="0">
                <a:solidFill>
                  <a:srgbClr val="224D9B"/>
                </a:solidFill>
                <a:latin typeface="微软雅黑" panose="020B0503020204020204" charset="-122"/>
                <a:ea typeface="微软雅黑" panose="020B0503020204020204" charset="-122"/>
                <a:cs typeface="+mn-cs"/>
                <a:sym typeface="+mn-ea"/>
              </a:rPr>
              <a:t>离散卷积</a:t>
            </a:r>
          </a:p>
        </p:txBody>
      </p:sp>
      <p:pic>
        <p:nvPicPr>
          <p:cNvPr id="2" name="图片 1" descr="41ad597dcb87fd83df66c20c8d496cf"/>
          <p:cNvPicPr>
            <a:picLocks noChangeAspect="1"/>
          </p:cNvPicPr>
          <p:nvPr/>
        </p:nvPicPr>
        <p:blipFill>
          <a:blip r:embed="rId2" cstate="print"/>
          <a:stretch>
            <a:fillRect/>
          </a:stretch>
        </p:blipFill>
        <p:spPr>
          <a:xfrm>
            <a:off x="1709420" y="999490"/>
            <a:ext cx="8772525" cy="5324475"/>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6"/>
          <p:cNvSpPr txBox="1"/>
          <p:nvPr/>
        </p:nvSpPr>
        <p:spPr>
          <a:xfrm>
            <a:off x="643052" y="263807"/>
            <a:ext cx="7857490" cy="583565"/>
          </a:xfrm>
          <a:prstGeom prst="rect">
            <a:avLst/>
          </a:prstGeom>
          <a:noFill/>
        </p:spPr>
        <p:txBody>
          <a:bodyPr wrap="square" rtlCol="0">
            <a:spAutoFit/>
          </a:bodyPr>
          <a:lstStyle/>
          <a:p>
            <a:pPr lvl="0">
              <a:defRPr/>
            </a:pPr>
            <a:r>
              <a:rPr lang="zh-CN" altLang="en-US" sz="3200" b="1" dirty="0" smtClean="0">
                <a:solidFill>
                  <a:srgbClr val="0836BF"/>
                </a:solidFill>
                <a:latin typeface="微软雅黑" panose="020B0503020204020204" charset="-122"/>
                <a:ea typeface="微软雅黑" panose="020B0503020204020204" charset="-122"/>
                <a:sym typeface="+mn-ea"/>
              </a:rPr>
              <a:t>可变形卷积</a:t>
            </a:r>
            <a:endParaRPr kumimoji="0" lang="zh-CN" sz="3200" b="1" i="0" u="none" strike="noStrike" kern="1200" cap="none" spc="0" normalizeH="0" baseline="0" noProof="0" dirty="0">
              <a:ln>
                <a:noFill/>
              </a:ln>
              <a:solidFill>
                <a:srgbClr val="224D9B"/>
              </a:solidFill>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388110" y="2058035"/>
            <a:ext cx="9621520" cy="1814830"/>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latin typeface="微软雅黑" panose="020B0503020204020204" charset="-122"/>
                <a:ea typeface="微软雅黑" panose="020B0503020204020204" charset="-122"/>
                <a:cs typeface="微软雅黑" panose="020B0503020204020204" charset="-122"/>
              </a:rPr>
              <a:t>可变形卷积，顾名思义就是卷积的位置是可变形的，并非在传统的N × N的网格上做卷积，这样的好处就是更准确地提取到我们想要的特征（传统的卷积仅仅只能提取到矩形框的特征），通过一张图我们可以更直观地了解：</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6"/>
          <p:cNvSpPr txBox="1"/>
          <p:nvPr/>
        </p:nvSpPr>
        <p:spPr>
          <a:xfrm>
            <a:off x="643052" y="263807"/>
            <a:ext cx="7857490" cy="583565"/>
          </a:xfrm>
          <a:prstGeom prst="rect">
            <a:avLst/>
          </a:prstGeom>
          <a:noFill/>
        </p:spPr>
        <p:txBody>
          <a:bodyPr wrap="square" rtlCol="0">
            <a:spAutoFit/>
          </a:bodyPr>
          <a:lstStyle/>
          <a:p>
            <a:pPr lvl="0">
              <a:defRPr/>
            </a:pPr>
            <a:r>
              <a:rPr lang="zh-CN" altLang="en-US" sz="3200" b="1" dirty="0" smtClean="0">
                <a:solidFill>
                  <a:srgbClr val="0836BF"/>
                </a:solidFill>
                <a:latin typeface="微软雅黑" panose="020B0503020204020204" charset="-122"/>
                <a:ea typeface="微软雅黑" panose="020B0503020204020204" charset="-122"/>
                <a:sym typeface="+mn-ea"/>
              </a:rPr>
              <a:t>可变形卷积</a:t>
            </a:r>
            <a:endParaRPr kumimoji="0" lang="zh-CN" sz="3200" b="1" i="0" u="none" strike="noStrike" kern="1200" cap="none" spc="0" normalizeH="0" baseline="0" noProof="0" dirty="0">
              <a:ln>
                <a:noFill/>
              </a:ln>
              <a:solidFill>
                <a:srgbClr val="224D9B"/>
              </a:solidFill>
              <a:uLnTx/>
              <a:uFillTx/>
              <a:latin typeface="微软雅黑" panose="020B0503020204020204" charset="-122"/>
              <a:ea typeface="微软雅黑" panose="020B0503020204020204" charset="-122"/>
              <a:cs typeface="+mn-cs"/>
              <a:sym typeface="+mn-ea"/>
            </a:endParaRPr>
          </a:p>
        </p:txBody>
      </p:sp>
      <p:pic>
        <p:nvPicPr>
          <p:cNvPr id="2" name="图片 1" descr="f4586cb89cc01840909a9177c297b19"/>
          <p:cNvPicPr>
            <a:picLocks noChangeAspect="1"/>
          </p:cNvPicPr>
          <p:nvPr/>
        </p:nvPicPr>
        <p:blipFill>
          <a:blip r:embed="rId2" cstate="print"/>
          <a:stretch>
            <a:fillRect/>
          </a:stretch>
        </p:blipFill>
        <p:spPr>
          <a:xfrm>
            <a:off x="2151380" y="1196340"/>
            <a:ext cx="7254240" cy="3556000"/>
          </a:xfrm>
          <a:prstGeom prst="rect">
            <a:avLst/>
          </a:prstGeom>
        </p:spPr>
      </p:pic>
      <p:sp>
        <p:nvSpPr>
          <p:cNvPr id="3" name="文本框 2"/>
          <p:cNvSpPr txBox="1"/>
          <p:nvPr/>
        </p:nvSpPr>
        <p:spPr>
          <a:xfrm>
            <a:off x="594995" y="5101590"/>
            <a:ext cx="11002010" cy="953135"/>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latin typeface="微软雅黑" panose="020B0503020204020204" charset="-122"/>
                <a:ea typeface="微软雅黑" panose="020B0503020204020204" charset="-122"/>
              </a:rPr>
              <a:t>在上面这张图里面，左边传统的卷积显然没有提取到完整绵羊的特征，而右边的可变形卷积则提取到了完整的不规则绵羊的特征。</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6"/>
          <p:cNvSpPr txBox="1"/>
          <p:nvPr/>
        </p:nvSpPr>
        <p:spPr>
          <a:xfrm>
            <a:off x="643052" y="263807"/>
            <a:ext cx="7857490" cy="583565"/>
          </a:xfrm>
          <a:prstGeom prst="rect">
            <a:avLst/>
          </a:prstGeom>
          <a:noFill/>
        </p:spPr>
        <p:txBody>
          <a:bodyPr wrap="square" rtlCol="0">
            <a:spAutoFit/>
          </a:bodyPr>
          <a:lstStyle/>
          <a:p>
            <a:pPr lvl="0">
              <a:defRPr/>
            </a:pPr>
            <a:r>
              <a:rPr lang="zh-CN" altLang="en-US" sz="3200" b="1" dirty="0" smtClean="0">
                <a:solidFill>
                  <a:srgbClr val="0836BF"/>
                </a:solidFill>
                <a:latin typeface="微软雅黑" panose="020B0503020204020204" charset="-122"/>
                <a:ea typeface="微软雅黑" panose="020B0503020204020204" charset="-122"/>
                <a:sym typeface="+mn-ea"/>
              </a:rPr>
              <a:t>可变形卷积</a:t>
            </a:r>
            <a:endParaRPr kumimoji="0" lang="zh-CN" sz="3200" b="1" i="0" u="none" strike="noStrike" kern="1200" cap="none" spc="0" normalizeH="0" baseline="0" noProof="0" dirty="0">
              <a:ln>
                <a:noFill/>
              </a:ln>
              <a:solidFill>
                <a:srgbClr val="224D9B"/>
              </a:solidFill>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643255" y="1375410"/>
            <a:ext cx="11073130" cy="953135"/>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latin typeface="微软雅黑" panose="020B0503020204020204" charset="-122"/>
                <a:ea typeface="微软雅黑" panose="020B0503020204020204" charset="-122"/>
              </a:rPr>
              <a:t>可变卷积实际上是怎么做的呢？其实就是在每一个卷积采样点加上了一个偏移量，如下图所示：</a:t>
            </a:r>
          </a:p>
        </p:txBody>
      </p:sp>
      <p:pic>
        <p:nvPicPr>
          <p:cNvPr id="3" name="图片 2" descr="b2a6c857adeafaff88bb7ab6c02dfeb"/>
          <p:cNvPicPr>
            <a:picLocks noChangeAspect="1"/>
          </p:cNvPicPr>
          <p:nvPr/>
        </p:nvPicPr>
        <p:blipFill>
          <a:blip r:embed="rId2" cstate="print"/>
          <a:stretch>
            <a:fillRect/>
          </a:stretch>
        </p:blipFill>
        <p:spPr>
          <a:xfrm>
            <a:off x="1480185" y="2594610"/>
            <a:ext cx="9230995" cy="312547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6"/>
          <p:cNvSpPr txBox="1"/>
          <p:nvPr/>
        </p:nvSpPr>
        <p:spPr>
          <a:xfrm>
            <a:off x="643052" y="263807"/>
            <a:ext cx="7857490" cy="583565"/>
          </a:xfrm>
          <a:prstGeom prst="rect">
            <a:avLst/>
          </a:prstGeom>
          <a:noFill/>
        </p:spPr>
        <p:txBody>
          <a:bodyPr wrap="square" rtlCol="0">
            <a:spAutoFit/>
          </a:bodyPr>
          <a:lstStyle/>
          <a:p>
            <a:pPr lvl="0">
              <a:defRPr/>
            </a:pPr>
            <a:r>
              <a:rPr lang="zh-CN" altLang="en-US" sz="3200" b="1" dirty="0" smtClean="0">
                <a:solidFill>
                  <a:srgbClr val="0836BF"/>
                </a:solidFill>
                <a:latin typeface="微软雅黑" panose="020B0503020204020204" charset="-122"/>
                <a:ea typeface="微软雅黑" panose="020B0503020204020204" charset="-122"/>
                <a:sym typeface="+mn-ea"/>
              </a:rPr>
              <a:t>可变形卷积</a:t>
            </a:r>
            <a:endParaRPr kumimoji="0" lang="zh-CN" sz="3200" b="1" i="0" u="none" strike="noStrike" kern="1200" cap="none" spc="0" normalizeH="0" baseline="0" noProof="0" dirty="0">
              <a:ln>
                <a:noFill/>
              </a:ln>
              <a:solidFill>
                <a:srgbClr val="224D9B"/>
              </a:solidFill>
              <a:uLnTx/>
              <a:uFillTx/>
              <a:latin typeface="微软雅黑" panose="020B0503020204020204" charset="-122"/>
              <a:ea typeface="微软雅黑" panose="020B0503020204020204" charset="-122"/>
              <a:cs typeface="+mn-cs"/>
              <a:sym typeface="+mn-ea"/>
            </a:endParaRPr>
          </a:p>
        </p:txBody>
      </p:sp>
      <p:pic>
        <p:nvPicPr>
          <p:cNvPr id="3" name="图片 2" descr="b2a6c857adeafaff88bb7ab6c02dfeb"/>
          <p:cNvPicPr>
            <a:picLocks noChangeAspect="1"/>
          </p:cNvPicPr>
          <p:nvPr/>
        </p:nvPicPr>
        <p:blipFill>
          <a:blip r:embed="rId2" cstate="print"/>
          <a:stretch>
            <a:fillRect/>
          </a:stretch>
        </p:blipFill>
        <p:spPr>
          <a:xfrm>
            <a:off x="2933065" y="1048385"/>
            <a:ext cx="5767705" cy="1952625"/>
          </a:xfrm>
          <a:prstGeom prst="rect">
            <a:avLst/>
          </a:prstGeom>
        </p:spPr>
      </p:pic>
      <p:sp>
        <p:nvSpPr>
          <p:cNvPr id="2" name="文本框 1"/>
          <p:cNvSpPr txBox="1"/>
          <p:nvPr/>
        </p:nvSpPr>
        <p:spPr>
          <a:xfrm>
            <a:off x="448310" y="3202305"/>
            <a:ext cx="11743690" cy="1814830"/>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latin typeface="微软雅黑" panose="020B0503020204020204" charset="-122"/>
                <a:ea typeface="微软雅黑" panose="020B0503020204020204" charset="-122"/>
                <a:cs typeface="微软雅黑" panose="020B0503020204020204" charset="-122"/>
              </a:rPr>
              <a:t>(a) 所示的正常卷积规律的采样 9 个点（绿点），(b)(c)(d) 为可变形卷积，在正常的采样坐标上加上一个位移量（蓝色箭头），其中 (c)(d) 作为 (b) 的特殊情况，展示了可变形卷积可以作为尺度变换，比例变换和旋转变换等特殊情况。</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6"/>
          <p:cNvSpPr txBox="1"/>
          <p:nvPr/>
        </p:nvSpPr>
        <p:spPr>
          <a:xfrm>
            <a:off x="643052" y="263807"/>
            <a:ext cx="7857490" cy="583565"/>
          </a:xfrm>
          <a:prstGeom prst="rect">
            <a:avLst/>
          </a:prstGeom>
          <a:noFill/>
        </p:spPr>
        <p:txBody>
          <a:bodyPr wrap="square" rtlCol="0">
            <a:spAutoFit/>
          </a:bodyPr>
          <a:lstStyle/>
          <a:p>
            <a:pPr lvl="0">
              <a:defRPr/>
            </a:pPr>
            <a:r>
              <a:rPr lang="zh-CN" altLang="en-US" sz="3200" b="1" dirty="0" smtClean="0">
                <a:solidFill>
                  <a:srgbClr val="0836BF"/>
                </a:solidFill>
                <a:latin typeface="微软雅黑" panose="020B0503020204020204" charset="-122"/>
                <a:ea typeface="微软雅黑" panose="020B0503020204020204" charset="-122"/>
                <a:sym typeface="+mn-ea"/>
              </a:rPr>
              <a:t>可变形卷积</a:t>
            </a:r>
            <a:endParaRPr kumimoji="0" lang="zh-CN" sz="3200" b="1" i="0" u="none" strike="noStrike" kern="1200" cap="none" spc="0" normalizeH="0" baseline="0" noProof="0" dirty="0">
              <a:ln>
                <a:noFill/>
              </a:ln>
              <a:solidFill>
                <a:srgbClr val="224D9B"/>
              </a:solidFill>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643255" y="1721485"/>
            <a:ext cx="11130280" cy="2676525"/>
          </a:xfrm>
          <a:prstGeom prst="rect">
            <a:avLst/>
          </a:prstGeom>
          <a:noFill/>
        </p:spPr>
        <p:txBody>
          <a:bodyPr wrap="square" rtlCol="0" anchor="t">
            <a:spAutoFit/>
          </a:bodyPr>
          <a:lstStyle/>
          <a:p>
            <a:r>
              <a:rPr lang="zh-CN" altLang="en-US" sz="2800">
                <a:latin typeface="微软雅黑" panose="020B0503020204020204" charset="-122"/>
                <a:ea typeface="微软雅黑" panose="020B0503020204020204" charset="-122"/>
                <a:cs typeface="微软雅黑" panose="020B0503020204020204" charset="-122"/>
              </a:rPr>
              <a:t>可变形卷积具有诸多良好的性质。</a:t>
            </a:r>
          </a:p>
          <a:p>
            <a:endParaRPr lang="zh-CN" altLang="en-US" sz="2800">
              <a:latin typeface="微软雅黑" panose="020B0503020204020204" charset="-122"/>
              <a:ea typeface="微软雅黑" panose="020B0503020204020204" charset="-122"/>
              <a:cs typeface="微软雅黑" panose="020B0503020204020204" charset="-122"/>
            </a:endParaRPr>
          </a:p>
          <a:p>
            <a:r>
              <a:rPr lang="en-US" altLang="zh-CN" sz="2800">
                <a:latin typeface="微软雅黑" panose="020B0503020204020204" charset="-122"/>
                <a:ea typeface="微软雅黑" panose="020B0503020204020204" charset="-122"/>
                <a:cs typeface="微软雅黑" panose="020B0503020204020204" charset="-122"/>
              </a:rPr>
              <a:t>1</a:t>
            </a:r>
            <a:r>
              <a:rPr lang="zh-CN" altLang="en-US" sz="2800">
                <a:latin typeface="微软雅黑" panose="020B0503020204020204" charset="-122"/>
                <a:ea typeface="微软雅黑" panose="020B0503020204020204" charset="-122"/>
                <a:cs typeface="微软雅黑" panose="020B0503020204020204" charset="-122"/>
              </a:rPr>
              <a:t>、它不需要任何额外的监督信号，可以直接通过目标任务学习得到。</a:t>
            </a:r>
          </a:p>
          <a:p>
            <a:endParaRPr lang="zh-CN" altLang="en-US" sz="2800">
              <a:latin typeface="微软雅黑" panose="020B0503020204020204" charset="-122"/>
              <a:ea typeface="微软雅黑" panose="020B0503020204020204" charset="-122"/>
              <a:cs typeface="微软雅黑" panose="020B0503020204020204" charset="-122"/>
            </a:endParaRPr>
          </a:p>
          <a:p>
            <a:r>
              <a:rPr lang="en-US" altLang="zh-CN" sz="2800">
                <a:latin typeface="微软雅黑" panose="020B0503020204020204" charset="-122"/>
                <a:ea typeface="微软雅黑" panose="020B0503020204020204" charset="-122"/>
                <a:cs typeface="微软雅黑" panose="020B0503020204020204" charset="-122"/>
              </a:rPr>
              <a:t>2</a:t>
            </a:r>
            <a:r>
              <a:rPr lang="zh-CN" altLang="en-US" sz="2800">
                <a:latin typeface="微软雅黑" panose="020B0503020204020204" charset="-122"/>
                <a:ea typeface="微软雅黑" panose="020B0503020204020204" charset="-122"/>
                <a:cs typeface="微软雅黑" panose="020B0503020204020204" charset="-122"/>
              </a:rPr>
              <a:t>、它可以方便地取代任何已有视觉识别任务的卷积神经网络中的若干个标准卷积单元，并通过标准的反向传播进行端到端的训练。</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6"/>
          <p:cNvSpPr txBox="1"/>
          <p:nvPr/>
        </p:nvSpPr>
        <p:spPr>
          <a:xfrm>
            <a:off x="643052" y="263807"/>
            <a:ext cx="7857490" cy="583565"/>
          </a:xfrm>
          <a:prstGeom prst="rect">
            <a:avLst/>
          </a:prstGeom>
          <a:noFill/>
        </p:spPr>
        <p:txBody>
          <a:bodyPr wrap="square" rtlCol="0">
            <a:spAutoFit/>
          </a:bodyPr>
          <a:lstStyle/>
          <a:p>
            <a:pPr lvl="0">
              <a:defRPr/>
            </a:pPr>
            <a:r>
              <a:rPr lang="zh-CN" altLang="en-US" sz="3200" b="1" dirty="0" smtClean="0">
                <a:solidFill>
                  <a:srgbClr val="0836BF"/>
                </a:solidFill>
                <a:latin typeface="微软雅黑" panose="020B0503020204020204" charset="-122"/>
                <a:ea typeface="微软雅黑" panose="020B0503020204020204" charset="-122"/>
                <a:sym typeface="+mn-ea"/>
              </a:rPr>
              <a:t>可变形卷积</a:t>
            </a:r>
            <a:endParaRPr kumimoji="0" lang="zh-CN" sz="3200" b="1" i="0" u="none" strike="noStrike" kern="1200" cap="none" spc="0" normalizeH="0" baseline="0" noProof="0" dirty="0">
              <a:ln>
                <a:noFill/>
              </a:ln>
              <a:solidFill>
                <a:srgbClr val="224D9B"/>
              </a:solidFill>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422275" y="2091055"/>
            <a:ext cx="11347450" cy="2676525"/>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latin typeface="微软雅黑" panose="020B0503020204020204" charset="-122"/>
                <a:ea typeface="微软雅黑" panose="020B0503020204020204" charset="-122"/>
                <a:cs typeface="微软雅黑" panose="020B0503020204020204" charset="-122"/>
              </a:rPr>
              <a:t>可变形卷积网络是对于传统卷积网络的结构革新，具有重要的学术和实践意义。它适用于所有待识别目标具有一定几何形变的任务，可以直接由已有网络结构扩充而来，无需重新预训练。它仅增加了很少的模型复杂度和计算量，且显著提高了识别精度。</a:t>
            </a:r>
          </a:p>
          <a:p>
            <a:pPr indent="711200" fontAlgn="auto">
              <a:extLst>
                <a:ext uri="{35155182-B16C-46BC-9424-99874614C6A1}">
                  <wpsdc:indentchars xmlns:wpsdc="http://www.wps.cn/officeDocument/2017/drawingmlCustomData" xmlns="" val="200" checksum="3773799597"/>
                </a:ext>
              </a:extLst>
            </a:pPr>
            <a:r>
              <a:rPr lang="zh-CN" altLang="en-US" sz="2800">
                <a:latin typeface="微软雅黑" panose="020B0503020204020204" charset="-122"/>
                <a:ea typeface="微软雅黑" panose="020B0503020204020204" charset="-122"/>
                <a:cs typeface="微软雅黑" panose="020B0503020204020204" charset="-122"/>
              </a:rPr>
              <a:t>例如，在用于自动驾驶的图像语义分割数据集（CityScapes）上，可变形卷积神经网络将准确率由70%提高到了75%。</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6"/>
          <p:cNvSpPr txBox="1"/>
          <p:nvPr/>
        </p:nvSpPr>
        <p:spPr>
          <a:xfrm>
            <a:off x="643052" y="263807"/>
            <a:ext cx="7857490" cy="583565"/>
          </a:xfrm>
          <a:prstGeom prst="rect">
            <a:avLst/>
          </a:prstGeom>
          <a:noFill/>
        </p:spPr>
        <p:txBody>
          <a:bodyPr wrap="square" rtlCol="0">
            <a:spAutoFit/>
          </a:bodyPr>
          <a:lstStyle/>
          <a:p>
            <a:pPr lvl="0">
              <a:defRPr/>
            </a:pPr>
            <a:r>
              <a:rPr lang="zh-CN" altLang="en-US" sz="3200" b="1" dirty="0" smtClean="0">
                <a:solidFill>
                  <a:srgbClr val="0836BF"/>
                </a:solidFill>
                <a:latin typeface="微软雅黑" panose="020B0503020204020204" charset="-122"/>
                <a:ea typeface="微软雅黑" panose="020B0503020204020204" charset="-122"/>
                <a:sym typeface="+mn-ea"/>
              </a:rPr>
              <a:t>可变形卷积</a:t>
            </a:r>
            <a:endParaRPr kumimoji="0" lang="zh-CN" sz="3200" b="1" i="0" u="none" strike="noStrike" kern="1200" cap="none" spc="0" normalizeH="0" baseline="0" noProof="0" dirty="0">
              <a:ln>
                <a:noFill/>
              </a:ln>
              <a:solidFill>
                <a:srgbClr val="224D9B"/>
              </a:solidFill>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140460" y="2090420"/>
            <a:ext cx="10281920" cy="2676525"/>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latin typeface="微软雅黑" panose="020B0503020204020204" charset="-122"/>
                <a:ea typeface="微软雅黑" panose="020B0503020204020204" charset="-122"/>
              </a:rPr>
              <a:t>近年来，与神经网络结构相关的研究工作层出不穷，大多是对于各种基本网络单元连接关系的研究。</a:t>
            </a:r>
          </a:p>
          <a:p>
            <a:pPr indent="711200" fontAlgn="auto">
              <a:extLst>
                <a:ext uri="{35155182-B16C-46BC-9424-99874614C6A1}">
                  <wpsdc:indentchars xmlns:wpsdc="http://www.wps.cn/officeDocument/2017/drawingmlCustomData" xmlns="" val="200" checksum="3773799597"/>
                </a:ext>
              </a:extLst>
            </a:pPr>
            <a:r>
              <a:rPr lang="zh-CN" altLang="en-US" sz="2800">
                <a:latin typeface="微软雅黑" panose="020B0503020204020204" charset="-122"/>
                <a:ea typeface="微软雅黑" panose="020B0503020204020204" charset="-122"/>
              </a:rPr>
              <a:t>不同于大部分已有的工作，可变形卷积网络首次表明了可以在卷积网络中显式地学习几何形变。它修改了已使用二十余年的基本卷积单元结构，在重要的物体检测和语义分割等计算机视觉任务上获得了重大的性能提升。</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4"/>
          <p:cNvGrpSpPr/>
          <p:nvPr/>
        </p:nvGrpSpPr>
        <p:grpSpPr>
          <a:xfrm>
            <a:off x="-19050" y="2377646"/>
            <a:ext cx="12215004" cy="4037328"/>
            <a:chOff x="-17252" y="1431581"/>
            <a:chExt cx="12215004" cy="4037328"/>
          </a:xfrm>
        </p:grpSpPr>
        <p:grpSp>
          <p:nvGrpSpPr>
            <p:cNvPr id="3" name="组合 10"/>
            <p:cNvGrpSpPr/>
            <p:nvPr/>
          </p:nvGrpSpPr>
          <p:grpSpPr>
            <a:xfrm>
              <a:off x="-2875" y="1431581"/>
              <a:ext cx="12192000" cy="4037328"/>
              <a:chOff x="0" y="1457461"/>
              <a:chExt cx="12192000" cy="4037328"/>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xmlns="" val="0"/>
                  </a:ext>
                </a:extLst>
              </a:blip>
              <a:srcRect t="14292"/>
              <a:stretch>
                <a:fillRect/>
              </a:stretch>
            </p:blipFill>
            <p:spPr>
              <a:xfrm>
                <a:off x="0" y="1911585"/>
                <a:ext cx="12192000" cy="3299854"/>
              </a:xfrm>
              <a:prstGeom prst="rect">
                <a:avLst/>
              </a:prstGeom>
            </p:spPr>
          </p:pic>
          <p:sp>
            <p:nvSpPr>
              <p:cNvPr id="6" name="矩形 5"/>
              <p:cNvSpPr/>
              <p:nvPr/>
            </p:nvSpPr>
            <p:spPr>
              <a:xfrm>
                <a:off x="0" y="1457461"/>
                <a:ext cx="12192000" cy="1585519"/>
              </a:xfrm>
              <a:custGeom>
                <a:avLst/>
                <a:gdLst>
                  <a:gd name="connsiteX0" fmla="*/ 0 w 12192000"/>
                  <a:gd name="connsiteY0" fmla="*/ 0 h 989901"/>
                  <a:gd name="connsiteX1" fmla="*/ 12192000 w 12192000"/>
                  <a:gd name="connsiteY1" fmla="*/ 0 h 989901"/>
                  <a:gd name="connsiteX2" fmla="*/ 12192000 w 12192000"/>
                  <a:gd name="connsiteY2" fmla="*/ 989901 h 989901"/>
                  <a:gd name="connsiteX3" fmla="*/ 0 w 12192000"/>
                  <a:gd name="connsiteY3" fmla="*/ 989901 h 989901"/>
                  <a:gd name="connsiteX4" fmla="*/ 0 w 12192000"/>
                  <a:gd name="connsiteY4" fmla="*/ 0 h 989901"/>
                  <a:gd name="connsiteX0-1" fmla="*/ 0 w 12192000"/>
                  <a:gd name="connsiteY0-2" fmla="*/ 0 h 989901"/>
                  <a:gd name="connsiteX1-3" fmla="*/ 12192000 w 12192000"/>
                  <a:gd name="connsiteY1-4" fmla="*/ 0 h 989901"/>
                  <a:gd name="connsiteX2-5" fmla="*/ 12192000 w 12192000"/>
                  <a:gd name="connsiteY2-6" fmla="*/ 989901 h 989901"/>
                  <a:gd name="connsiteX3-7" fmla="*/ 5721292 w 12192000"/>
                  <a:gd name="connsiteY3-8" fmla="*/ 989901 h 989901"/>
                  <a:gd name="connsiteX4-9" fmla="*/ 0 w 12192000"/>
                  <a:gd name="connsiteY4-10" fmla="*/ 989901 h 989901"/>
                  <a:gd name="connsiteX5" fmla="*/ 0 w 12192000"/>
                  <a:gd name="connsiteY5" fmla="*/ 0 h 989901"/>
                  <a:gd name="connsiteX0-11" fmla="*/ 0 w 12192000"/>
                  <a:gd name="connsiteY0-12" fmla="*/ 0 h 1063227"/>
                  <a:gd name="connsiteX1-13" fmla="*/ 12192000 w 12192000"/>
                  <a:gd name="connsiteY1-14" fmla="*/ 0 h 1063227"/>
                  <a:gd name="connsiteX2-15" fmla="*/ 12192000 w 12192000"/>
                  <a:gd name="connsiteY2-16" fmla="*/ 989901 h 1063227"/>
                  <a:gd name="connsiteX3-17" fmla="*/ 5721292 w 12192000"/>
                  <a:gd name="connsiteY3-18" fmla="*/ 989901 h 1063227"/>
                  <a:gd name="connsiteX4-19" fmla="*/ 0 w 12192000"/>
                  <a:gd name="connsiteY4-20" fmla="*/ 989901 h 1063227"/>
                  <a:gd name="connsiteX5-21" fmla="*/ 0 w 12192000"/>
                  <a:gd name="connsiteY5-22" fmla="*/ 0 h 1063227"/>
                  <a:gd name="connsiteX0-23" fmla="*/ 0 w 12192000"/>
                  <a:gd name="connsiteY0-24" fmla="*/ 0 h 1585519"/>
                  <a:gd name="connsiteX1-25" fmla="*/ 12192000 w 12192000"/>
                  <a:gd name="connsiteY1-26" fmla="*/ 0 h 1585519"/>
                  <a:gd name="connsiteX2-27" fmla="*/ 12192000 w 12192000"/>
                  <a:gd name="connsiteY2-28" fmla="*/ 989901 h 1585519"/>
                  <a:gd name="connsiteX3-29" fmla="*/ 5746459 w 12192000"/>
                  <a:gd name="connsiteY3-30" fmla="*/ 1585519 h 1585519"/>
                  <a:gd name="connsiteX4-31" fmla="*/ 0 w 12192000"/>
                  <a:gd name="connsiteY4-32" fmla="*/ 989901 h 1585519"/>
                  <a:gd name="connsiteX5-33" fmla="*/ 0 w 12192000"/>
                  <a:gd name="connsiteY5-34" fmla="*/ 0 h 1585519"/>
                  <a:gd name="connsiteX0-35" fmla="*/ 0 w 12192000"/>
                  <a:gd name="connsiteY0-36" fmla="*/ 0 h 1585519"/>
                  <a:gd name="connsiteX1-37" fmla="*/ 12192000 w 12192000"/>
                  <a:gd name="connsiteY1-38" fmla="*/ 0 h 1585519"/>
                  <a:gd name="connsiteX2-39" fmla="*/ 12192000 w 12192000"/>
                  <a:gd name="connsiteY2-40" fmla="*/ 989901 h 1585519"/>
                  <a:gd name="connsiteX3-41" fmla="*/ 5972961 w 12192000"/>
                  <a:gd name="connsiteY3-42" fmla="*/ 1585519 h 1585519"/>
                  <a:gd name="connsiteX4-43" fmla="*/ 0 w 12192000"/>
                  <a:gd name="connsiteY4-44" fmla="*/ 989901 h 1585519"/>
                  <a:gd name="connsiteX5-45" fmla="*/ 0 w 12192000"/>
                  <a:gd name="connsiteY5-46" fmla="*/ 0 h 1585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2192000" h="1585519">
                    <a:moveTo>
                      <a:pt x="0" y="0"/>
                    </a:moveTo>
                    <a:lnTo>
                      <a:pt x="12192000" y="0"/>
                    </a:lnTo>
                    <a:lnTo>
                      <a:pt x="12192000" y="989901"/>
                    </a:lnTo>
                    <a:cubicBezTo>
                      <a:pt x="11113549" y="1154885"/>
                      <a:pt x="8004961" y="1585519"/>
                      <a:pt x="5972961" y="1585519"/>
                    </a:cubicBezTo>
                    <a:cubicBezTo>
                      <a:pt x="3940961" y="1585519"/>
                      <a:pt x="953549" y="1154884"/>
                      <a:pt x="0" y="989901"/>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5"/>
              <p:cNvSpPr/>
              <p:nvPr/>
            </p:nvSpPr>
            <p:spPr>
              <a:xfrm flipV="1">
                <a:off x="0" y="4620015"/>
                <a:ext cx="12192000" cy="874774"/>
              </a:xfrm>
              <a:custGeom>
                <a:avLst/>
                <a:gdLst>
                  <a:gd name="connsiteX0" fmla="*/ 0 w 12192000"/>
                  <a:gd name="connsiteY0" fmla="*/ 0 h 989901"/>
                  <a:gd name="connsiteX1" fmla="*/ 12192000 w 12192000"/>
                  <a:gd name="connsiteY1" fmla="*/ 0 h 989901"/>
                  <a:gd name="connsiteX2" fmla="*/ 12192000 w 12192000"/>
                  <a:gd name="connsiteY2" fmla="*/ 989901 h 989901"/>
                  <a:gd name="connsiteX3" fmla="*/ 0 w 12192000"/>
                  <a:gd name="connsiteY3" fmla="*/ 989901 h 989901"/>
                  <a:gd name="connsiteX4" fmla="*/ 0 w 12192000"/>
                  <a:gd name="connsiteY4" fmla="*/ 0 h 989901"/>
                  <a:gd name="connsiteX0-1" fmla="*/ 0 w 12192000"/>
                  <a:gd name="connsiteY0-2" fmla="*/ 0 h 989901"/>
                  <a:gd name="connsiteX1-3" fmla="*/ 12192000 w 12192000"/>
                  <a:gd name="connsiteY1-4" fmla="*/ 0 h 989901"/>
                  <a:gd name="connsiteX2-5" fmla="*/ 12192000 w 12192000"/>
                  <a:gd name="connsiteY2-6" fmla="*/ 989901 h 989901"/>
                  <a:gd name="connsiteX3-7" fmla="*/ 5721292 w 12192000"/>
                  <a:gd name="connsiteY3-8" fmla="*/ 989901 h 989901"/>
                  <a:gd name="connsiteX4-9" fmla="*/ 0 w 12192000"/>
                  <a:gd name="connsiteY4-10" fmla="*/ 989901 h 989901"/>
                  <a:gd name="connsiteX5" fmla="*/ 0 w 12192000"/>
                  <a:gd name="connsiteY5" fmla="*/ 0 h 989901"/>
                  <a:gd name="connsiteX0-11" fmla="*/ 0 w 12192000"/>
                  <a:gd name="connsiteY0-12" fmla="*/ 0 h 1063227"/>
                  <a:gd name="connsiteX1-13" fmla="*/ 12192000 w 12192000"/>
                  <a:gd name="connsiteY1-14" fmla="*/ 0 h 1063227"/>
                  <a:gd name="connsiteX2-15" fmla="*/ 12192000 w 12192000"/>
                  <a:gd name="connsiteY2-16" fmla="*/ 989901 h 1063227"/>
                  <a:gd name="connsiteX3-17" fmla="*/ 5721292 w 12192000"/>
                  <a:gd name="connsiteY3-18" fmla="*/ 989901 h 1063227"/>
                  <a:gd name="connsiteX4-19" fmla="*/ 0 w 12192000"/>
                  <a:gd name="connsiteY4-20" fmla="*/ 989901 h 1063227"/>
                  <a:gd name="connsiteX5-21" fmla="*/ 0 w 12192000"/>
                  <a:gd name="connsiteY5-22" fmla="*/ 0 h 1063227"/>
                  <a:gd name="connsiteX0-23" fmla="*/ 0 w 12192000"/>
                  <a:gd name="connsiteY0-24" fmla="*/ 0 h 1585519"/>
                  <a:gd name="connsiteX1-25" fmla="*/ 12192000 w 12192000"/>
                  <a:gd name="connsiteY1-26" fmla="*/ 0 h 1585519"/>
                  <a:gd name="connsiteX2-27" fmla="*/ 12192000 w 12192000"/>
                  <a:gd name="connsiteY2-28" fmla="*/ 989901 h 1585519"/>
                  <a:gd name="connsiteX3-29" fmla="*/ 5746459 w 12192000"/>
                  <a:gd name="connsiteY3-30" fmla="*/ 1585519 h 1585519"/>
                  <a:gd name="connsiteX4-31" fmla="*/ 0 w 12192000"/>
                  <a:gd name="connsiteY4-32" fmla="*/ 989901 h 1585519"/>
                  <a:gd name="connsiteX5-33" fmla="*/ 0 w 12192000"/>
                  <a:gd name="connsiteY5-34" fmla="*/ 0 h 1585519"/>
                  <a:gd name="connsiteX0-35" fmla="*/ 0 w 12192000"/>
                  <a:gd name="connsiteY0-36" fmla="*/ 0 h 1585519"/>
                  <a:gd name="connsiteX1-37" fmla="*/ 12192000 w 12192000"/>
                  <a:gd name="connsiteY1-38" fmla="*/ 0 h 1585519"/>
                  <a:gd name="connsiteX2-39" fmla="*/ 12192000 w 12192000"/>
                  <a:gd name="connsiteY2-40" fmla="*/ 989901 h 1585519"/>
                  <a:gd name="connsiteX3-41" fmla="*/ 5972961 w 12192000"/>
                  <a:gd name="connsiteY3-42" fmla="*/ 1585519 h 1585519"/>
                  <a:gd name="connsiteX4-43" fmla="*/ 0 w 12192000"/>
                  <a:gd name="connsiteY4-44" fmla="*/ 989901 h 1585519"/>
                  <a:gd name="connsiteX5-45" fmla="*/ 0 w 12192000"/>
                  <a:gd name="connsiteY5-46" fmla="*/ 0 h 1585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2192000" h="1585519">
                    <a:moveTo>
                      <a:pt x="0" y="0"/>
                    </a:moveTo>
                    <a:lnTo>
                      <a:pt x="12192000" y="0"/>
                    </a:lnTo>
                    <a:lnTo>
                      <a:pt x="12192000" y="989901"/>
                    </a:lnTo>
                    <a:cubicBezTo>
                      <a:pt x="11113549" y="1154885"/>
                      <a:pt x="8004961" y="1585519"/>
                      <a:pt x="5972961" y="1585519"/>
                    </a:cubicBezTo>
                    <a:cubicBezTo>
                      <a:pt x="3940961" y="1585519"/>
                      <a:pt x="953549" y="1154884"/>
                      <a:pt x="0" y="989901"/>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任意多边形: 形状 9"/>
            <p:cNvSpPr/>
            <p:nvPr/>
          </p:nvSpPr>
          <p:spPr>
            <a:xfrm>
              <a:off x="-4073" y="2382811"/>
              <a:ext cx="12193198" cy="617920"/>
            </a:xfrm>
            <a:custGeom>
              <a:avLst/>
              <a:gdLst>
                <a:gd name="connsiteX0" fmla="*/ 0 w 12206377"/>
                <a:gd name="connsiteY0" fmla="*/ 0 h 603877"/>
                <a:gd name="connsiteX1" fmla="*/ 5503653 w 12206377"/>
                <a:gd name="connsiteY1" fmla="*/ 603849 h 603877"/>
                <a:gd name="connsiteX2" fmla="*/ 12206377 w 12206377"/>
                <a:gd name="connsiteY2" fmla="*/ 25880 h 603877"/>
                <a:gd name="connsiteX0-1" fmla="*/ 0 w 12206377"/>
                <a:gd name="connsiteY0-2" fmla="*/ 0 h 603877"/>
                <a:gd name="connsiteX1-3" fmla="*/ 5796951 w 12206377"/>
                <a:gd name="connsiteY1-4" fmla="*/ 603849 h 603877"/>
                <a:gd name="connsiteX2-5" fmla="*/ 12206377 w 12206377"/>
                <a:gd name="connsiteY2-6" fmla="*/ 25880 h 603877"/>
                <a:gd name="connsiteX0-7" fmla="*/ 0 w 12206377"/>
                <a:gd name="connsiteY0-8" fmla="*/ 0 h 609259"/>
                <a:gd name="connsiteX1-9" fmla="*/ 5796951 w 12206377"/>
                <a:gd name="connsiteY1-10" fmla="*/ 603849 h 609259"/>
                <a:gd name="connsiteX2-11" fmla="*/ 12206377 w 12206377"/>
                <a:gd name="connsiteY2-12" fmla="*/ 25880 h 609259"/>
                <a:gd name="connsiteX0-13" fmla="*/ 0 w 12206377"/>
                <a:gd name="connsiteY0-14" fmla="*/ 0 h 625650"/>
                <a:gd name="connsiteX1-15" fmla="*/ 6003985 w 12206377"/>
                <a:gd name="connsiteY1-16" fmla="*/ 620451 h 625650"/>
                <a:gd name="connsiteX2-17" fmla="*/ 12206377 w 12206377"/>
                <a:gd name="connsiteY2-18" fmla="*/ 25880 h 625650"/>
                <a:gd name="connsiteX0-19" fmla="*/ 0 w 12206377"/>
                <a:gd name="connsiteY0-20" fmla="*/ 0 h 622129"/>
                <a:gd name="connsiteX1-21" fmla="*/ 6003985 w 12206377"/>
                <a:gd name="connsiteY1-22" fmla="*/ 620451 h 622129"/>
                <a:gd name="connsiteX2-23" fmla="*/ 12206377 w 12206377"/>
                <a:gd name="connsiteY2-24" fmla="*/ 25880 h 622129"/>
                <a:gd name="connsiteX0-25" fmla="*/ 0 w 12180498"/>
                <a:gd name="connsiteY0-26" fmla="*/ 15622 h 594589"/>
                <a:gd name="connsiteX1-27" fmla="*/ 5978106 w 12180498"/>
                <a:gd name="connsiteY1-28" fmla="*/ 594571 h 594589"/>
                <a:gd name="connsiteX2-29" fmla="*/ 12180498 w 12180498"/>
                <a:gd name="connsiteY2-30" fmla="*/ 0 h 594589"/>
                <a:gd name="connsiteX0-31" fmla="*/ 0 w 12180498"/>
                <a:gd name="connsiteY0-32" fmla="*/ 15622 h 594588"/>
                <a:gd name="connsiteX1-33" fmla="*/ 5978106 w 12180498"/>
                <a:gd name="connsiteY1-34" fmla="*/ 594571 h 594588"/>
                <a:gd name="connsiteX2-35" fmla="*/ 12180498 w 12180498"/>
                <a:gd name="connsiteY2-36" fmla="*/ 0 h 594588"/>
                <a:gd name="connsiteX0-37" fmla="*/ 0 w 12180498"/>
                <a:gd name="connsiteY0-38" fmla="*/ 15622 h 594588"/>
                <a:gd name="connsiteX1-39" fmla="*/ 5978106 w 12180498"/>
                <a:gd name="connsiteY1-40" fmla="*/ 594571 h 594588"/>
                <a:gd name="connsiteX2-41" fmla="*/ 12180498 w 12180498"/>
                <a:gd name="connsiteY2-42" fmla="*/ 0 h 594588"/>
                <a:gd name="connsiteX0-43" fmla="*/ 0 w 12193198"/>
                <a:gd name="connsiteY0-44" fmla="*/ 3401 h 594571"/>
                <a:gd name="connsiteX1-45" fmla="*/ 5990806 w 12193198"/>
                <a:gd name="connsiteY1-46" fmla="*/ 594571 h 594571"/>
                <a:gd name="connsiteX2-47" fmla="*/ 12193198 w 12193198"/>
                <a:gd name="connsiteY2-48" fmla="*/ 0 h 594571"/>
              </a:gdLst>
              <a:ahLst/>
              <a:cxnLst>
                <a:cxn ang="0">
                  <a:pos x="connsiteX0-1" y="connsiteY0-2"/>
                </a:cxn>
                <a:cxn ang="0">
                  <a:pos x="connsiteX1-3" y="connsiteY1-4"/>
                </a:cxn>
                <a:cxn ang="0">
                  <a:pos x="connsiteX2-5" y="connsiteY2-6"/>
                </a:cxn>
              </a:cxnLst>
              <a:rect l="l" t="t" r="r" b="b"/>
              <a:pathLst>
                <a:path w="12193198" h="594571">
                  <a:moveTo>
                    <a:pt x="0" y="3401"/>
                  </a:moveTo>
                  <a:cubicBezTo>
                    <a:pt x="1734628" y="303169"/>
                    <a:pt x="3958606" y="595138"/>
                    <a:pt x="5990806" y="594571"/>
                  </a:cubicBezTo>
                  <a:cubicBezTo>
                    <a:pt x="8023006" y="594004"/>
                    <a:pt x="11135025" y="165608"/>
                    <a:pt x="12193198" y="0"/>
                  </a:cubicBezTo>
                </a:path>
              </a:pathLst>
            </a:custGeom>
            <a:noFill/>
            <a:ln w="76200">
              <a:solidFill>
                <a:srgbClr val="0836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74B2EA"/>
                  </a:solidFill>
                </a:ln>
              </a:endParaRPr>
            </a:p>
          </p:txBody>
        </p:sp>
        <p:sp>
          <p:nvSpPr>
            <p:cNvPr id="12" name="任意多边形: 形状 11"/>
            <p:cNvSpPr/>
            <p:nvPr/>
          </p:nvSpPr>
          <p:spPr>
            <a:xfrm flipV="1">
              <a:off x="-17252" y="4611626"/>
              <a:ext cx="12215004" cy="342899"/>
            </a:xfrm>
            <a:custGeom>
              <a:avLst/>
              <a:gdLst>
                <a:gd name="connsiteX0" fmla="*/ 0 w 12206377"/>
                <a:gd name="connsiteY0" fmla="*/ 0 h 603877"/>
                <a:gd name="connsiteX1" fmla="*/ 5503653 w 12206377"/>
                <a:gd name="connsiteY1" fmla="*/ 603849 h 603877"/>
                <a:gd name="connsiteX2" fmla="*/ 12206377 w 12206377"/>
                <a:gd name="connsiteY2" fmla="*/ 25880 h 603877"/>
                <a:gd name="connsiteX0-1" fmla="*/ 0 w 12206377"/>
                <a:gd name="connsiteY0-2" fmla="*/ 0 h 603877"/>
                <a:gd name="connsiteX1-3" fmla="*/ 5796951 w 12206377"/>
                <a:gd name="connsiteY1-4" fmla="*/ 603849 h 603877"/>
                <a:gd name="connsiteX2-5" fmla="*/ 12206377 w 12206377"/>
                <a:gd name="connsiteY2-6" fmla="*/ 25880 h 603877"/>
                <a:gd name="connsiteX0-7" fmla="*/ 0 w 12206377"/>
                <a:gd name="connsiteY0-8" fmla="*/ 0 h 609259"/>
                <a:gd name="connsiteX1-9" fmla="*/ 5796951 w 12206377"/>
                <a:gd name="connsiteY1-10" fmla="*/ 603849 h 609259"/>
                <a:gd name="connsiteX2-11" fmla="*/ 12206377 w 12206377"/>
                <a:gd name="connsiteY2-12" fmla="*/ 25880 h 609259"/>
                <a:gd name="connsiteX0-13" fmla="*/ 0 w 12206377"/>
                <a:gd name="connsiteY0-14" fmla="*/ 0 h 625650"/>
                <a:gd name="connsiteX1-15" fmla="*/ 6003985 w 12206377"/>
                <a:gd name="connsiteY1-16" fmla="*/ 620451 h 625650"/>
                <a:gd name="connsiteX2-17" fmla="*/ 12206377 w 12206377"/>
                <a:gd name="connsiteY2-18" fmla="*/ 25880 h 625650"/>
                <a:gd name="connsiteX0-19" fmla="*/ 0 w 12206377"/>
                <a:gd name="connsiteY0-20" fmla="*/ 0 h 622129"/>
                <a:gd name="connsiteX1-21" fmla="*/ 6003985 w 12206377"/>
                <a:gd name="connsiteY1-22" fmla="*/ 620451 h 622129"/>
                <a:gd name="connsiteX2-23" fmla="*/ 12206377 w 12206377"/>
                <a:gd name="connsiteY2-24" fmla="*/ 25880 h 622129"/>
                <a:gd name="connsiteX0-25" fmla="*/ 0 w 12240882"/>
                <a:gd name="connsiteY0-26" fmla="*/ 281237 h 608772"/>
                <a:gd name="connsiteX1-27" fmla="*/ 6038490 w 12240882"/>
                <a:gd name="connsiteY1-28" fmla="*/ 594571 h 608772"/>
                <a:gd name="connsiteX2-29" fmla="*/ 12240882 w 12240882"/>
                <a:gd name="connsiteY2-30" fmla="*/ 0 h 608772"/>
                <a:gd name="connsiteX0-31" fmla="*/ 0 w 12240882"/>
                <a:gd name="connsiteY0-32" fmla="*/ 281237 h 602214"/>
                <a:gd name="connsiteX1-33" fmla="*/ 6038490 w 12240882"/>
                <a:gd name="connsiteY1-34" fmla="*/ 594571 h 602214"/>
                <a:gd name="connsiteX2-35" fmla="*/ 12240882 w 12240882"/>
                <a:gd name="connsiteY2-36" fmla="*/ 0 h 602214"/>
                <a:gd name="connsiteX0-37" fmla="*/ 0 w 12275388"/>
                <a:gd name="connsiteY0-38" fmla="*/ 0 h 313334"/>
                <a:gd name="connsiteX1-39" fmla="*/ 6038490 w 12275388"/>
                <a:gd name="connsiteY1-40" fmla="*/ 313334 h 313334"/>
                <a:gd name="connsiteX2-41" fmla="*/ 12275388 w 12275388"/>
                <a:gd name="connsiteY2-42" fmla="*/ 978 h 313334"/>
                <a:gd name="connsiteX0-43" fmla="*/ 0 w 12197751"/>
                <a:gd name="connsiteY0-44" fmla="*/ 32225 h 345713"/>
                <a:gd name="connsiteX1-45" fmla="*/ 6038490 w 12197751"/>
                <a:gd name="connsiteY1-46" fmla="*/ 345559 h 345713"/>
                <a:gd name="connsiteX2-47" fmla="*/ 12197751 w 12197751"/>
                <a:gd name="connsiteY2-48" fmla="*/ 0 h 345713"/>
                <a:gd name="connsiteX0-49" fmla="*/ 0 w 12249510"/>
                <a:gd name="connsiteY0-50" fmla="*/ 7324 h 320666"/>
                <a:gd name="connsiteX1-51" fmla="*/ 6038490 w 12249510"/>
                <a:gd name="connsiteY1-52" fmla="*/ 320658 h 320666"/>
                <a:gd name="connsiteX2-53" fmla="*/ 12249510 w 12249510"/>
                <a:gd name="connsiteY2-54" fmla="*/ 0 h 320666"/>
                <a:gd name="connsiteX0-55" fmla="*/ 0 w 12215004"/>
                <a:gd name="connsiteY0-56" fmla="*/ 0 h 329942"/>
                <a:gd name="connsiteX1-57" fmla="*/ 6003984 w 12215004"/>
                <a:gd name="connsiteY1-58" fmla="*/ 329935 h 329942"/>
                <a:gd name="connsiteX2-59" fmla="*/ 12215004 w 12215004"/>
                <a:gd name="connsiteY2-60" fmla="*/ 9277 h 329942"/>
              </a:gdLst>
              <a:ahLst/>
              <a:cxnLst>
                <a:cxn ang="0">
                  <a:pos x="connsiteX0-1" y="connsiteY0-2"/>
                </a:cxn>
                <a:cxn ang="0">
                  <a:pos x="connsiteX1-3" y="connsiteY1-4"/>
                </a:cxn>
                <a:cxn ang="0">
                  <a:pos x="connsiteX2-5" y="connsiteY2-6"/>
                </a:cxn>
              </a:cxnLst>
              <a:rect l="l" t="t" r="r" b="b"/>
              <a:pathLst>
                <a:path w="12215004" h="329942">
                  <a:moveTo>
                    <a:pt x="0" y="0"/>
                  </a:moveTo>
                  <a:cubicBezTo>
                    <a:pt x="1829518" y="183562"/>
                    <a:pt x="3968150" y="328389"/>
                    <a:pt x="6003984" y="329935"/>
                  </a:cubicBezTo>
                  <a:cubicBezTo>
                    <a:pt x="8039818" y="331481"/>
                    <a:pt x="11122325" y="108481"/>
                    <a:pt x="12215004" y="9277"/>
                  </a:cubicBezTo>
                </a:path>
              </a:pathLst>
            </a:custGeom>
            <a:noFill/>
            <a:ln w="57150">
              <a:solidFill>
                <a:srgbClr val="0836B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74B2EA"/>
                  </a:solidFill>
                </a:ln>
                <a:solidFill>
                  <a:schemeClr val="tx1">
                    <a:lumMod val="65000"/>
                    <a:lumOff val="35000"/>
                  </a:schemeClr>
                </a:solidFill>
              </a:endParaRPr>
            </a:p>
          </p:txBody>
        </p:sp>
      </p:grpSp>
      <p:pic>
        <p:nvPicPr>
          <p:cNvPr id="14" name="图片 1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482432" y="314852"/>
            <a:ext cx="1311173" cy="1311173"/>
          </a:xfrm>
          <a:prstGeom prst="rect">
            <a:avLst/>
          </a:prstGeom>
        </p:spPr>
      </p:pic>
      <p:sp>
        <p:nvSpPr>
          <p:cNvPr id="16" name="文本框 15"/>
          <p:cNvSpPr txBox="1"/>
          <p:nvPr/>
        </p:nvSpPr>
        <p:spPr>
          <a:xfrm>
            <a:off x="219075" y="1809750"/>
            <a:ext cx="11736070" cy="17532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5400" b="1" dirty="0" smtClean="0">
                <a:solidFill>
                  <a:srgbClr val="0836BF"/>
                </a:solidFill>
                <a:effectLst>
                  <a:outerShdw blurRad="38100" dist="38100" dir="2700000" algn="tl">
                    <a:srgbClr val="000000">
                      <a:alpha val="43137"/>
                    </a:srgbClr>
                  </a:outerShdw>
                </a:effectLst>
                <a:latin typeface="Times New Roman" panose="02020603050405020304" charset="0"/>
                <a:ea typeface="微软雅黑" panose="020B0503020204020204" charset="-122"/>
                <a:cs typeface="Times New Roman" panose="02020603050405020304" charset="0"/>
                <a:sym typeface="+mn-ea"/>
              </a:rPr>
              <a:t>图卷积</a:t>
            </a:r>
            <a:r>
              <a:rPr lang="en-US" altLang="zh-CN" sz="5400" b="1" dirty="0" smtClean="0">
                <a:solidFill>
                  <a:srgbClr val="0836BF"/>
                </a:solidFill>
                <a:effectLst>
                  <a:outerShdw blurRad="38100" dist="38100" dir="2700000" algn="tl">
                    <a:srgbClr val="000000">
                      <a:alpha val="43137"/>
                    </a:srgbClr>
                  </a:outerShdw>
                </a:effectLst>
                <a:latin typeface="Times New Roman" panose="02020603050405020304" charset="0"/>
                <a:ea typeface="微软雅黑" panose="020B0503020204020204" charset="-122"/>
                <a:cs typeface="Times New Roman" panose="02020603050405020304" charset="0"/>
              </a:rPr>
              <a:t>  (Graph Convolutional Network)</a:t>
            </a:r>
            <a:endParaRPr lang="zh-CN" altLang="zh-CN" sz="5400" b="1" dirty="0">
              <a:solidFill>
                <a:srgbClr val="0836BF"/>
              </a:solidFill>
              <a:effectLst>
                <a:outerShdw blurRad="38100" dist="38100" dir="2700000" algn="tl">
                  <a:srgbClr val="000000">
                    <a:alpha val="43137"/>
                  </a:srgbClr>
                </a:outerShdw>
              </a:effectLst>
              <a:latin typeface="Times New Roman" panose="02020603050405020304" charset="0"/>
              <a:ea typeface="微软雅黑" panose="020B0503020204020204" charset="-122"/>
              <a:cs typeface="Times New Roman" panose="02020603050405020304" charset="0"/>
            </a:endParaRPr>
          </a:p>
        </p:txBody>
      </p:sp>
      <p:grpSp>
        <p:nvGrpSpPr>
          <p:cNvPr id="4" name="组合 22"/>
          <p:cNvGrpSpPr/>
          <p:nvPr/>
        </p:nvGrpSpPr>
        <p:grpSpPr>
          <a:xfrm>
            <a:off x="281263" y="224484"/>
            <a:ext cx="2810984" cy="455010"/>
            <a:chOff x="517775" y="278808"/>
            <a:chExt cx="3397000" cy="549868"/>
          </a:xfrm>
        </p:grpSpPr>
        <p:pic>
          <p:nvPicPr>
            <p:cNvPr id="24" name="图片 23"/>
            <p:cNvPicPr>
              <a:picLocks noChangeAspect="1"/>
            </p:cNvPicPr>
            <p:nvPr/>
          </p:nvPicPr>
          <p:blipFill rotWithShape="1">
            <a:blip r:embed="rId4" cstate="print">
              <a:lum bright="70000" contrast="-70000"/>
              <a:extLst>
                <a:ext uri="{28A0092B-C50C-407E-A947-70E740481C1C}">
                  <a14:useLocalDpi xmlns:a14="http://schemas.microsoft.com/office/drawing/2010/main" xmlns="" val="0"/>
                </a:ext>
              </a:extLst>
            </a:blip>
            <a:srcRect b="49919"/>
            <a:stretch>
              <a:fillRect/>
            </a:stretch>
          </p:blipFill>
          <p:spPr>
            <a:xfrm>
              <a:off x="517775" y="278808"/>
              <a:ext cx="1615825" cy="549868"/>
            </a:xfrm>
            <a:prstGeom prst="rect">
              <a:avLst/>
            </a:prstGeom>
          </p:spPr>
        </p:pic>
        <p:pic>
          <p:nvPicPr>
            <p:cNvPr id="25" name="图片 24"/>
            <p:cNvPicPr>
              <a:picLocks noChangeAspect="1"/>
            </p:cNvPicPr>
            <p:nvPr/>
          </p:nvPicPr>
          <p:blipFill rotWithShape="1">
            <a:blip r:embed="rId5" cstate="print">
              <a:lum bright="70000" contrast="-70000"/>
              <a:extLst>
                <a:ext uri="{28A0092B-C50C-407E-A947-70E740481C1C}">
                  <a14:useLocalDpi xmlns:a14="http://schemas.microsoft.com/office/drawing/2010/main" xmlns="" val="0"/>
                </a:ext>
              </a:extLst>
            </a:blip>
            <a:srcRect t="50081"/>
            <a:stretch>
              <a:fillRect/>
            </a:stretch>
          </p:blipFill>
          <p:spPr>
            <a:xfrm>
              <a:off x="2298950" y="278808"/>
              <a:ext cx="1615825" cy="548092"/>
            </a:xfrm>
            <a:prstGeom prst="rect">
              <a:avLst/>
            </a:prstGeom>
          </p:spPr>
        </p:pic>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6"/>
          <p:cNvSpPr txBox="1"/>
          <p:nvPr/>
        </p:nvSpPr>
        <p:spPr>
          <a:xfrm>
            <a:off x="643052" y="263807"/>
            <a:ext cx="7857490" cy="583565"/>
          </a:xfrm>
          <a:prstGeom prst="rect">
            <a:avLst/>
          </a:prstGeom>
          <a:noFill/>
        </p:spPr>
        <p:txBody>
          <a:bodyPr wrap="square" rtlCol="0">
            <a:spAutoFit/>
          </a:bodyPr>
          <a:lstStyle/>
          <a:p>
            <a:pPr lvl="0">
              <a:defRPr/>
            </a:pPr>
            <a:r>
              <a:rPr lang="zh-CN" altLang="en-US" sz="3200" b="1" dirty="0" smtClean="0">
                <a:solidFill>
                  <a:srgbClr val="0836BF"/>
                </a:solidFill>
                <a:latin typeface="微软雅黑" panose="020B0503020204020204" charset="-122"/>
                <a:ea typeface="微软雅黑" panose="020B0503020204020204" charset="-122"/>
                <a:sym typeface="+mn-ea"/>
              </a:rPr>
              <a:t>图卷积</a:t>
            </a:r>
            <a:endParaRPr kumimoji="0" lang="zh-CN" sz="3200" b="1" i="0" u="none" strike="noStrike" kern="1200" cap="none" spc="0" normalizeH="0" baseline="0" noProof="0" dirty="0">
              <a:ln>
                <a:noFill/>
              </a:ln>
              <a:solidFill>
                <a:srgbClr val="224D9B"/>
              </a:solidFill>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663700" y="1998345"/>
            <a:ext cx="8545830" cy="1814830"/>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latin typeface="微软雅黑" panose="020B0503020204020204" charset="-122"/>
                <a:ea typeface="微软雅黑" panose="020B0503020204020204" charset="-122"/>
                <a:cs typeface="微软雅黑" panose="020B0503020204020204" charset="-122"/>
              </a:rPr>
              <a:t>深度学习一直都是被几大经典模型给统治着，如CNN、RNN、GCN等。</a:t>
            </a:r>
            <a:r>
              <a:rPr lang="en-US" altLang="zh-CN" sz="2800">
                <a:latin typeface="微软雅黑" panose="020B0503020204020204" charset="-122"/>
                <a:ea typeface="微软雅黑" panose="020B0503020204020204" charset="-122"/>
                <a:cs typeface="微软雅黑" panose="020B0503020204020204" charset="-122"/>
              </a:rPr>
              <a:t>GCN</a:t>
            </a:r>
            <a:r>
              <a:rPr lang="zh-CN" altLang="en-US" sz="2800">
                <a:latin typeface="微软雅黑" panose="020B0503020204020204" charset="-122"/>
                <a:ea typeface="微软雅黑" panose="020B0503020204020204" charset="-122"/>
                <a:cs typeface="微软雅黑" panose="020B0503020204020204" charset="-122"/>
              </a:rPr>
              <a:t>能够与</a:t>
            </a:r>
            <a:r>
              <a:rPr lang="en-US" altLang="zh-CN" sz="2800">
                <a:latin typeface="微软雅黑" panose="020B0503020204020204" charset="-122"/>
                <a:ea typeface="微软雅黑" panose="020B0503020204020204" charset="-122"/>
                <a:cs typeface="微软雅黑" panose="020B0503020204020204" charset="-122"/>
              </a:rPr>
              <a:t>CNN</a:t>
            </a:r>
            <a:r>
              <a:rPr lang="zh-CN" altLang="en-US" sz="2800">
                <a:latin typeface="微软雅黑" panose="020B0503020204020204" charset="-122"/>
                <a:ea typeface="微软雅黑" panose="020B0503020204020204" charset="-122"/>
                <a:cs typeface="微软雅黑" panose="020B0503020204020204" charset="-122"/>
              </a:rPr>
              <a:t>、</a:t>
            </a:r>
            <a:r>
              <a:rPr lang="en-US" altLang="zh-CN" sz="2800">
                <a:latin typeface="微软雅黑" panose="020B0503020204020204" charset="-122"/>
                <a:ea typeface="微软雅黑" panose="020B0503020204020204" charset="-122"/>
                <a:cs typeface="微软雅黑" panose="020B0503020204020204" charset="-122"/>
              </a:rPr>
              <a:t>RNN</a:t>
            </a:r>
            <a:r>
              <a:rPr lang="zh-CN" altLang="en-US" sz="2800">
                <a:latin typeface="微软雅黑" panose="020B0503020204020204" charset="-122"/>
                <a:ea typeface="微软雅黑" panose="020B0503020204020204" charset="-122"/>
                <a:cs typeface="微软雅黑" panose="020B0503020204020204" charset="-122"/>
              </a:rPr>
              <a:t>等并列的原因是因为很多CNN、RNN无法解决或者效果不好的问题——图结构的数据。</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6"/>
          <p:cNvSpPr txBox="1"/>
          <p:nvPr/>
        </p:nvSpPr>
        <p:spPr>
          <a:xfrm>
            <a:off x="643052" y="263807"/>
            <a:ext cx="7857490" cy="583565"/>
          </a:xfrm>
          <a:prstGeom prst="rect">
            <a:avLst/>
          </a:prstGeom>
          <a:noFill/>
        </p:spPr>
        <p:txBody>
          <a:bodyPr wrap="square" rtlCol="0">
            <a:spAutoFit/>
          </a:bodyPr>
          <a:lstStyle/>
          <a:p>
            <a:pPr lvl="0">
              <a:defRPr/>
            </a:pPr>
            <a:r>
              <a:rPr lang="zh-CN" altLang="en-US" sz="3200" b="1" dirty="0" smtClean="0">
                <a:solidFill>
                  <a:srgbClr val="0836BF"/>
                </a:solidFill>
                <a:latin typeface="微软雅黑" panose="020B0503020204020204" charset="-122"/>
                <a:ea typeface="微软雅黑" panose="020B0503020204020204" charset="-122"/>
                <a:sym typeface="+mn-ea"/>
              </a:rPr>
              <a:t>图卷积</a:t>
            </a:r>
            <a:endParaRPr kumimoji="0" lang="zh-CN" sz="3200" b="1" i="0" u="none" strike="noStrike" kern="1200" cap="none" spc="0" normalizeH="0" baseline="0" noProof="0" dirty="0">
              <a:ln>
                <a:noFill/>
              </a:ln>
              <a:solidFill>
                <a:srgbClr val="224D9B"/>
              </a:solidFill>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902335" y="1033145"/>
            <a:ext cx="5196205" cy="4831080"/>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latin typeface="微软雅黑" panose="020B0503020204020204" charset="-122"/>
                <a:ea typeface="微软雅黑" panose="020B0503020204020204" charset="-122"/>
                <a:cs typeface="微软雅黑" panose="020B0503020204020204" charset="-122"/>
              </a:rPr>
              <a:t>图像识别的对象是图片，是一个二维的结构，于是用CNN来提取图片的特征。CNN的核心在于它的kernel，在图片上平移，通过卷积的方式来提取特征。这里的关键在于图片结构上的平移不变性：一个小窗口无论移动到图片的哪一个位置，其内部的结构都是一模一样的，因此CNN可以实现参数共享。这就是CNN的精髓所在。</a:t>
            </a:r>
          </a:p>
        </p:txBody>
      </p:sp>
      <p:pic>
        <p:nvPicPr>
          <p:cNvPr id="1027" name="Picture 3" descr="C:\Users\ADMINI~1\AppData\Local\Temp\WeChat Files\0ba6667b5b4ebae58f5c1da6979257b.jpg"/>
          <p:cNvPicPr>
            <a:picLocks noChangeAspect="1" noChangeArrowheads="1"/>
          </p:cNvPicPr>
          <p:nvPr/>
        </p:nvPicPr>
        <p:blipFill>
          <a:blip r:embed="rId2" cstate="print"/>
          <a:srcRect t="28519" r="2119" b="28395"/>
          <a:stretch>
            <a:fillRect/>
          </a:stretch>
        </p:blipFill>
        <p:spPr bwMode="auto">
          <a:xfrm>
            <a:off x="7088096" y="1490980"/>
            <a:ext cx="4500749" cy="42926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643052" y="263807"/>
            <a:ext cx="7857490"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sz="3200" b="1" i="0" u="none" strike="noStrike" kern="1200" cap="none" spc="0" normalizeH="0" baseline="0" noProof="0" dirty="0">
                <a:ln>
                  <a:noFill/>
                </a:ln>
                <a:solidFill>
                  <a:srgbClr val="224D9B"/>
                </a:solidFill>
                <a:effectLst/>
                <a:uLnTx/>
                <a:uFillTx/>
                <a:latin typeface="微软雅黑" panose="020B0503020204020204" charset="-122"/>
                <a:ea typeface="微软雅黑" panose="020B0503020204020204" charset="-122"/>
                <a:cs typeface="+mn-cs"/>
                <a:sym typeface="+mn-ea"/>
              </a:rPr>
              <a:t>离散卷积</a:t>
            </a:r>
          </a:p>
        </p:txBody>
      </p:sp>
      <p:sp>
        <p:nvSpPr>
          <p:cNvPr id="3" name="椭圆 2"/>
          <p:cNvSpPr/>
          <p:nvPr/>
        </p:nvSpPr>
        <p:spPr>
          <a:xfrm>
            <a:off x="3204210" y="1758950"/>
            <a:ext cx="464185" cy="464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5723890" y="4219575"/>
            <a:ext cx="464185" cy="464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723890" y="1758950"/>
            <a:ext cx="464185" cy="464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7498080" y="4219575"/>
            <a:ext cx="464185" cy="464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3212465" y="1391285"/>
            <a:ext cx="455930" cy="21463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 name="右箭头 7"/>
          <p:cNvSpPr/>
          <p:nvPr/>
        </p:nvSpPr>
        <p:spPr>
          <a:xfrm>
            <a:off x="5723890" y="1391285"/>
            <a:ext cx="455930" cy="21463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2" name="直接连接符 1"/>
          <p:cNvCxnSpPr/>
          <p:nvPr/>
        </p:nvCxnSpPr>
        <p:spPr>
          <a:xfrm>
            <a:off x="1003935" y="4683760"/>
            <a:ext cx="10184130" cy="0"/>
          </a:xfrm>
          <a:prstGeom prst="line">
            <a:avLst/>
          </a:prstGeom>
        </p:spPr>
        <p:style>
          <a:lnRef idx="3">
            <a:schemeClr val="dk1"/>
          </a:lnRef>
          <a:fillRef idx="0">
            <a:schemeClr val="dk1"/>
          </a:fillRef>
          <a:effectRef idx="2">
            <a:schemeClr val="dk1"/>
          </a:effectRef>
          <a:fontRef idx="minor">
            <a:schemeClr val="tx1"/>
          </a:fontRef>
        </p:style>
      </p:cxnSp>
      <p:sp>
        <p:nvSpPr>
          <p:cNvPr id="9" name="文本框 8"/>
          <p:cNvSpPr txBox="1"/>
          <p:nvPr/>
        </p:nvSpPr>
        <p:spPr>
          <a:xfrm>
            <a:off x="1003935" y="4113530"/>
            <a:ext cx="1778635"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rPr>
              <a:t>地面</a:t>
            </a:r>
          </a:p>
        </p:txBody>
      </p:sp>
      <p:sp>
        <p:nvSpPr>
          <p:cNvPr id="10" name="弧形 9"/>
          <p:cNvSpPr/>
          <p:nvPr/>
        </p:nvSpPr>
        <p:spPr>
          <a:xfrm>
            <a:off x="1656715" y="1975485"/>
            <a:ext cx="4250690" cy="4056380"/>
          </a:xfrm>
          <a:prstGeom prst="arc">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弧形 10"/>
          <p:cNvSpPr/>
          <p:nvPr/>
        </p:nvSpPr>
        <p:spPr>
          <a:xfrm>
            <a:off x="4808855" y="1975485"/>
            <a:ext cx="2905125" cy="4056380"/>
          </a:xfrm>
          <a:prstGeom prst="arc">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2" name="直接连接符 11"/>
          <p:cNvCxnSpPr>
            <a:stCxn id="3" idx="4"/>
          </p:cNvCxnSpPr>
          <p:nvPr/>
        </p:nvCxnSpPr>
        <p:spPr>
          <a:xfrm>
            <a:off x="3436620" y="2223135"/>
            <a:ext cx="0" cy="311785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5" idx="4"/>
          </p:cNvCxnSpPr>
          <p:nvPr/>
        </p:nvCxnSpPr>
        <p:spPr>
          <a:xfrm>
            <a:off x="5956300" y="2223135"/>
            <a:ext cx="0" cy="31750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737475" y="4650740"/>
            <a:ext cx="0" cy="78613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3434080" y="5034280"/>
            <a:ext cx="2520315" cy="0"/>
          </a:xfrm>
          <a:prstGeom prst="straightConnector1">
            <a:avLst/>
          </a:prstGeom>
          <a:ln w="25400">
            <a:solidFill>
              <a:srgbClr val="00206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5954395" y="5043805"/>
            <a:ext cx="1773555" cy="0"/>
          </a:xfrm>
          <a:prstGeom prst="straightConnector1">
            <a:avLst/>
          </a:prstGeom>
          <a:ln w="25400">
            <a:solidFill>
              <a:srgbClr val="00206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3434080" y="5321935"/>
            <a:ext cx="4293870" cy="0"/>
          </a:xfrm>
          <a:prstGeom prst="straightConnector1">
            <a:avLst/>
          </a:prstGeom>
          <a:ln w="25400">
            <a:solidFill>
              <a:srgbClr val="00206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507865" y="4635500"/>
            <a:ext cx="584200" cy="521970"/>
          </a:xfrm>
          <a:prstGeom prst="rect">
            <a:avLst/>
          </a:prstGeom>
          <a:noFill/>
        </p:spPr>
        <p:txBody>
          <a:bodyPr wrap="square" rtlCol="0">
            <a:spAutoFit/>
          </a:bodyPr>
          <a:lstStyle/>
          <a:p>
            <a:r>
              <a:rPr lang="en-US" altLang="zh-CN" sz="2800"/>
              <a:t>a</a:t>
            </a:r>
          </a:p>
        </p:txBody>
      </p:sp>
      <p:sp>
        <p:nvSpPr>
          <p:cNvPr id="20" name="文本框 19"/>
          <p:cNvSpPr txBox="1"/>
          <p:nvPr/>
        </p:nvSpPr>
        <p:spPr>
          <a:xfrm>
            <a:off x="6680200" y="4650740"/>
            <a:ext cx="661035" cy="521970"/>
          </a:xfrm>
          <a:prstGeom prst="rect">
            <a:avLst/>
          </a:prstGeom>
          <a:noFill/>
        </p:spPr>
        <p:txBody>
          <a:bodyPr wrap="square" rtlCol="0">
            <a:spAutoFit/>
          </a:bodyPr>
          <a:lstStyle/>
          <a:p>
            <a:r>
              <a:rPr lang="en-US" altLang="zh-CN" sz="2800"/>
              <a:t>b</a:t>
            </a:r>
          </a:p>
        </p:txBody>
      </p:sp>
      <p:sp>
        <p:nvSpPr>
          <p:cNvPr id="21" name="文本框 20"/>
          <p:cNvSpPr txBox="1"/>
          <p:nvPr/>
        </p:nvSpPr>
        <p:spPr>
          <a:xfrm>
            <a:off x="5163185" y="5231765"/>
            <a:ext cx="3009900" cy="521970"/>
          </a:xfrm>
          <a:prstGeom prst="rect">
            <a:avLst/>
          </a:prstGeom>
          <a:noFill/>
        </p:spPr>
        <p:txBody>
          <a:bodyPr wrap="square" rtlCol="0">
            <a:spAutoFit/>
          </a:bodyPr>
          <a:lstStyle/>
          <a:p>
            <a:r>
              <a:rPr lang="en-US" altLang="zh-CN" sz="2800"/>
              <a:t>c=a+b</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6"/>
          <p:cNvSpPr txBox="1"/>
          <p:nvPr/>
        </p:nvSpPr>
        <p:spPr>
          <a:xfrm>
            <a:off x="643052" y="263807"/>
            <a:ext cx="7857490" cy="583565"/>
          </a:xfrm>
          <a:prstGeom prst="rect">
            <a:avLst/>
          </a:prstGeom>
          <a:noFill/>
        </p:spPr>
        <p:txBody>
          <a:bodyPr wrap="square" rtlCol="0">
            <a:spAutoFit/>
          </a:bodyPr>
          <a:lstStyle/>
          <a:p>
            <a:pPr lvl="0">
              <a:defRPr/>
            </a:pPr>
            <a:r>
              <a:rPr lang="zh-CN" altLang="en-US" sz="3200" b="1" dirty="0" smtClean="0">
                <a:solidFill>
                  <a:srgbClr val="0836BF"/>
                </a:solidFill>
                <a:latin typeface="微软雅黑" panose="020B0503020204020204" charset="-122"/>
                <a:ea typeface="微软雅黑" panose="020B0503020204020204" charset="-122"/>
                <a:sym typeface="+mn-ea"/>
              </a:rPr>
              <a:t>图卷积</a:t>
            </a:r>
            <a:endParaRPr kumimoji="0" lang="zh-CN" sz="3200" b="1" i="0" u="none" strike="noStrike" kern="1200" cap="none" spc="0" normalizeH="0" baseline="0" noProof="0" dirty="0">
              <a:ln>
                <a:noFill/>
              </a:ln>
              <a:solidFill>
                <a:srgbClr val="224D9B"/>
              </a:solidFill>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713654" y="1362922"/>
            <a:ext cx="8950325" cy="2245360"/>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latin typeface="微软雅黑" panose="020B0503020204020204" charset="-122"/>
                <a:ea typeface="微软雅黑" panose="020B0503020204020204" charset="-122"/>
              </a:rPr>
              <a:t>上面讲的图片概念属于欧式空间的数据，因此才有维度的概念。欧式空间的数据的特点就是结构很规则。但是现实生活中，其实有很多很多不规则的数据结构，典型的就是图结构，或称拓扑结构，如社交网络、化学分子结构、知识图谱等等。</a:t>
            </a:r>
          </a:p>
        </p:txBody>
      </p:sp>
      <p:pic>
        <p:nvPicPr>
          <p:cNvPr id="1026" name="Picture 2" descr="C:\Users\ADMINI~1\AppData\Local\Temp\WeChat Files\eea34a5f8c54710e2e87bb852674e80.jpg"/>
          <p:cNvPicPr>
            <a:picLocks noChangeAspect="1" noChangeArrowheads="1"/>
          </p:cNvPicPr>
          <p:nvPr/>
        </p:nvPicPr>
        <p:blipFill>
          <a:blip r:embed="rId2" cstate="print"/>
          <a:srcRect/>
          <a:stretch>
            <a:fillRect/>
          </a:stretch>
        </p:blipFill>
        <p:spPr bwMode="auto">
          <a:xfrm>
            <a:off x="3862386" y="3620301"/>
            <a:ext cx="4291013" cy="2872045"/>
          </a:xfrm>
          <a:prstGeom prst="rect">
            <a:avLst/>
          </a:prstGeom>
          <a:noFill/>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6"/>
          <p:cNvSpPr txBox="1"/>
          <p:nvPr/>
        </p:nvSpPr>
        <p:spPr>
          <a:xfrm>
            <a:off x="643052" y="263807"/>
            <a:ext cx="7857490" cy="583565"/>
          </a:xfrm>
          <a:prstGeom prst="rect">
            <a:avLst/>
          </a:prstGeom>
          <a:noFill/>
        </p:spPr>
        <p:txBody>
          <a:bodyPr wrap="square" rtlCol="0">
            <a:spAutoFit/>
          </a:bodyPr>
          <a:lstStyle/>
          <a:p>
            <a:pPr lvl="0">
              <a:defRPr/>
            </a:pPr>
            <a:r>
              <a:rPr lang="zh-CN" altLang="en-US" sz="3200" b="1" dirty="0" smtClean="0">
                <a:solidFill>
                  <a:srgbClr val="0836BF"/>
                </a:solidFill>
                <a:latin typeface="微软雅黑" panose="020B0503020204020204" charset="-122"/>
                <a:ea typeface="微软雅黑" panose="020B0503020204020204" charset="-122"/>
                <a:sym typeface="+mn-ea"/>
              </a:rPr>
              <a:t>图卷积</a:t>
            </a:r>
            <a:endParaRPr kumimoji="0" lang="zh-CN" sz="3200" b="1" i="0" u="none" strike="noStrike" kern="1200" cap="none" spc="0" normalizeH="0" baseline="0" noProof="0" dirty="0">
              <a:ln>
                <a:noFill/>
              </a:ln>
              <a:solidFill>
                <a:srgbClr val="224D9B"/>
              </a:solidFill>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484630" y="1870710"/>
            <a:ext cx="8940800" cy="2245360"/>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latin typeface="微软雅黑" panose="020B0503020204020204" charset="-122"/>
                <a:ea typeface="微软雅黑" panose="020B0503020204020204" charset="-122"/>
                <a:cs typeface="微软雅黑" panose="020B0503020204020204" charset="-122"/>
              </a:rPr>
              <a:t>图的结构一般来说是十分不规则的，可以认为是无限维的一种数据。每一个节点的周围结构可能都是独一无二的，这种结构的数据，就让传统的CNN、RNN瞬间失效。为了解决这个问题，出现了很多方法，例如GNN、DeepWalk、node2vec等等，GCN只是其中一种。</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6"/>
          <p:cNvSpPr txBox="1"/>
          <p:nvPr/>
        </p:nvSpPr>
        <p:spPr>
          <a:xfrm>
            <a:off x="643052" y="263807"/>
            <a:ext cx="7857490" cy="583565"/>
          </a:xfrm>
          <a:prstGeom prst="rect">
            <a:avLst/>
          </a:prstGeom>
          <a:noFill/>
        </p:spPr>
        <p:txBody>
          <a:bodyPr wrap="square" rtlCol="0">
            <a:spAutoFit/>
          </a:bodyPr>
          <a:lstStyle/>
          <a:p>
            <a:pPr lvl="0">
              <a:defRPr/>
            </a:pPr>
            <a:r>
              <a:rPr lang="zh-CN" altLang="en-US" sz="3200" b="1" dirty="0" smtClean="0">
                <a:solidFill>
                  <a:srgbClr val="0836BF"/>
                </a:solidFill>
                <a:latin typeface="微软雅黑" panose="020B0503020204020204" charset="-122"/>
                <a:ea typeface="微软雅黑" panose="020B0503020204020204" charset="-122"/>
                <a:sym typeface="+mn-ea"/>
              </a:rPr>
              <a:t>图卷积</a:t>
            </a:r>
            <a:endParaRPr kumimoji="0" lang="zh-CN" sz="3200" b="1" i="0" u="none" strike="noStrike" kern="1200" cap="none" spc="0" normalizeH="0" baseline="0" noProof="0" dirty="0">
              <a:ln>
                <a:noFill/>
              </a:ln>
              <a:solidFill>
                <a:srgbClr val="224D9B"/>
              </a:solidFill>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880870" y="1875155"/>
            <a:ext cx="8603615" cy="3107690"/>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latin typeface="微软雅黑" panose="020B0503020204020204" charset="-122"/>
                <a:ea typeface="微软雅黑" panose="020B0503020204020204" charset="-122"/>
                <a:cs typeface="微软雅黑" panose="020B0503020204020204" charset="-122"/>
              </a:rPr>
              <a:t>GCN，图卷积神经网络，实际上跟CNN的作用一样，就是一个特征提取器，只不过它的对象是图数据。GCN精妙地设计了一种从图数据中提取特征的方法，从而让我们可以使用这些特征去对图数据进行节点分类（node classification）、图分类（graph classification）、边预测（link prediction），还可以顺便得到图的嵌入表示（graph embedding）。</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643052" y="263807"/>
            <a:ext cx="7857490" cy="583565"/>
          </a:xfrm>
          <a:prstGeom prst="rect">
            <a:avLst/>
          </a:prstGeom>
          <a:noFill/>
        </p:spPr>
        <p:txBody>
          <a:bodyPr wrap="square" rtlCol="0">
            <a:spAutoFit/>
          </a:bodyPr>
          <a:lstStyle/>
          <a:p>
            <a:pPr lvl="0">
              <a:defRPr/>
            </a:pPr>
            <a:r>
              <a:rPr lang="zh-CN" altLang="en-US" sz="3200" b="1" dirty="0" smtClean="0">
                <a:solidFill>
                  <a:srgbClr val="0836BF"/>
                </a:solidFill>
                <a:latin typeface="微软雅黑" panose="020B0503020204020204" charset="-122"/>
                <a:ea typeface="微软雅黑" panose="020B0503020204020204" charset="-122"/>
                <a:sym typeface="+mn-ea"/>
              </a:rPr>
              <a:t>图卷积</a:t>
            </a:r>
            <a:endParaRPr kumimoji="0" lang="zh-CN" sz="3200" b="1" i="0" u="none" strike="noStrike" kern="1200" cap="none" spc="0" normalizeH="0" baseline="0" noProof="0" dirty="0">
              <a:ln>
                <a:noFill/>
              </a:ln>
              <a:solidFill>
                <a:srgbClr val="224D9B"/>
              </a:solidFill>
              <a:effectLst/>
              <a:uLnTx/>
              <a:uFillTx/>
              <a:latin typeface="微软雅黑" panose="020B0503020204020204" charset="-122"/>
              <a:ea typeface="微软雅黑" panose="020B0503020204020204" charset="-122"/>
              <a:cs typeface="+mn-cs"/>
              <a:sym typeface="+mn-ea"/>
            </a:endParaRPr>
          </a:p>
        </p:txBody>
      </p:sp>
      <mc:AlternateContent xmlns:mc="http://schemas.openxmlformats.org/markup-compatibility/2006">
        <mc:Choice xmlns:a14="http://schemas.microsoft.com/office/drawing/2010/main" xmlns="" Requires="a14">
          <p:sp>
            <p:nvSpPr>
              <p:cNvPr id="2" name="文本框 1"/>
              <p:cNvSpPr txBox="1"/>
              <p:nvPr/>
            </p:nvSpPr>
            <p:spPr>
              <a:xfrm>
                <a:off x="1981200" y="1195070"/>
                <a:ext cx="7971790" cy="1470025"/>
              </a:xfrm>
              <a:prstGeom prst="rect">
                <a:avLst/>
              </a:prstGeom>
              <a:noFill/>
            </p:spPr>
            <p:txBody>
              <a:bodyPr wrap="square" rtlCol="0" anchor="t">
                <a:spAutoFit/>
              </a:bodyPr>
              <a:p>
                <a:endParaRPr lang="zh-CN" altLang="en-US" sz="2800">
                  <a:solidFill>
                    <a:schemeClr val="tx1"/>
                  </a:solidFill>
                  <a:latin typeface="微软雅黑" panose="020B0503020204020204" charset="-122"/>
                  <a:ea typeface="微软雅黑" panose="020B0503020204020204" charset="-122"/>
                </a:endParaRPr>
              </a:p>
              <a:p>
                <a14:m>
                  <m:oMathPara xmlns:m="http://schemas.openxmlformats.org/officeDocument/2006/math">
                    <m:oMathParaPr>
                      <m:jc m:val="centerGroup"/>
                    </m:oMathParaPr>
                    <m:oMath xmlns:m="http://schemas.openxmlformats.org/officeDocument/2006/math">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𝑓</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𝑔</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𝑐</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𝑓</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𝑥</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𝑔</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𝑥</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nary>
                        <m:naryPr>
                          <m:limLoc m:val="subSup"/>
                          <m:ctrlPr>
                            <a:rPr lang="en-US" altLang="zh-CN" sz="2800" i="1">
                              <a:solidFill>
                                <a:srgbClr val="0836BF"/>
                              </a:solidFill>
                              <a:latin typeface="Cambria Math" panose="02040503050406030204" charset="0"/>
                              <a:ea typeface="微软雅黑" panose="020B0503020204020204" charset="-122"/>
                              <a:cs typeface="Cambria Math" panose="02040503050406030204" charset="0"/>
                            </a:rPr>
                          </m:ctrlPr>
                        </m:naryPr>
                        <m:sub>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sub>
                        <m:sup>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sup>
                        <m:e>
                          <m:r>
                            <a:rPr lang="en-US" altLang="zh-CN" sz="2800" i="1">
                              <a:solidFill>
                                <a:srgbClr val="0836BF"/>
                              </a:solidFill>
                              <a:latin typeface="Cambria Math" panose="02040503050406030204" charset="0"/>
                              <a:ea typeface="微软雅黑" panose="020B0503020204020204" charset="-122"/>
                              <a:cs typeface="Cambria Math" panose="02040503050406030204" charset="0"/>
                            </a:rPr>
                            <m:t>𝑓</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𝜏</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𝑔</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𝑥</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𝜏</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𝑑</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𝜏</m:t>
                          </m:r>
                        </m:e>
                      </m:nary>
                    </m:oMath>
                  </m:oMathPara>
                </a14:m>
                <a:endParaRPr lang="zh-CN" altLang="en-US" sz="2800" i="1">
                  <a:solidFill>
                    <a:srgbClr val="0836BF"/>
                  </a:solidFill>
                  <a:latin typeface="Cambria Math" panose="02040503050406030204" charset="0"/>
                  <a:ea typeface="微软雅黑" panose="020B0503020204020204" charset="-122"/>
                  <a:cs typeface="Cambria Math" panose="02040503050406030204"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1981200" y="1195070"/>
                <a:ext cx="7971790" cy="1470025"/>
              </a:xfrm>
              <a:prstGeom prst="rect">
                <a:avLst/>
              </a:prstGeom>
              <a:blipFill rotWithShape="1">
                <a:blip r:embed="rId2" cstate="print"/>
                <a:stretch>
                  <a:fillRect/>
                </a:stretch>
              </a:blipFill>
            </p:spPr>
            <p:txBody>
              <a:bodyPr/>
              <a:lstStyle/>
              <a:p>
                <a:r>
                  <a:rPr lang="zh-CN" altLang="en-US">
                    <a:noFill/>
                  </a:rPr>
                  <a:t> </a:t>
                </a:r>
              </a:p>
            </p:txBody>
          </p:sp>
        </mc:Fallback>
      </mc:AlternateContent>
      <p:sp>
        <p:nvSpPr>
          <p:cNvPr id="3" name="文本框 2"/>
          <p:cNvSpPr txBox="1"/>
          <p:nvPr/>
        </p:nvSpPr>
        <p:spPr>
          <a:xfrm>
            <a:off x="2439035" y="3368675"/>
            <a:ext cx="7734300"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cs typeface="微软雅黑" panose="020B0503020204020204" charset="-122"/>
              </a:rPr>
              <a:t>一般称</a:t>
            </a:r>
            <a:r>
              <a:rPr lang="en-US" altLang="zh-CN" sz="2800">
                <a:latin typeface="微软雅黑" panose="020B0503020204020204" charset="-122"/>
                <a:ea typeface="微软雅黑" panose="020B0503020204020204" charset="-122"/>
                <a:cs typeface="微软雅黑" panose="020B0503020204020204" charset="-122"/>
              </a:rPr>
              <a:t>g(x)</a:t>
            </a:r>
            <a:r>
              <a:rPr lang="zh-CN" altLang="en-US" sz="2800">
                <a:latin typeface="微软雅黑" panose="020B0503020204020204" charset="-122"/>
                <a:ea typeface="微软雅黑" panose="020B0503020204020204" charset="-122"/>
                <a:cs typeface="微软雅黑" panose="020B0503020204020204" charset="-122"/>
              </a:rPr>
              <a:t>为作用在</a:t>
            </a:r>
            <a:r>
              <a:rPr lang="en-US" altLang="zh-CN" sz="2800">
                <a:latin typeface="微软雅黑" panose="020B0503020204020204" charset="-122"/>
                <a:ea typeface="微软雅黑" panose="020B0503020204020204" charset="-122"/>
                <a:cs typeface="微软雅黑" panose="020B0503020204020204" charset="-122"/>
              </a:rPr>
              <a:t>f(x)</a:t>
            </a:r>
            <a:r>
              <a:rPr lang="zh-CN" altLang="en-US" sz="2800">
                <a:latin typeface="微软雅黑" panose="020B0503020204020204" charset="-122"/>
                <a:ea typeface="微软雅黑" panose="020B0503020204020204" charset="-122"/>
                <a:cs typeface="微软雅黑" panose="020B0503020204020204" charset="-122"/>
              </a:rPr>
              <a:t>上的</a:t>
            </a:r>
            <a:r>
              <a:rPr lang="en-US" altLang="zh-CN" sz="2800">
                <a:latin typeface="微软雅黑" panose="020B0503020204020204" charset="-122"/>
                <a:ea typeface="微软雅黑" panose="020B0503020204020204" charset="-122"/>
                <a:cs typeface="微软雅黑" panose="020B0503020204020204" charset="-122"/>
              </a:rPr>
              <a:t>fliter</a:t>
            </a:r>
            <a:r>
              <a:rPr lang="zh-CN" altLang="en-US" sz="2800">
                <a:latin typeface="微软雅黑" panose="020B0503020204020204" charset="-122"/>
                <a:ea typeface="微软雅黑" panose="020B0503020204020204" charset="-122"/>
                <a:cs typeface="微软雅黑" panose="020B0503020204020204" charset="-122"/>
              </a:rPr>
              <a:t>或</a:t>
            </a:r>
            <a:r>
              <a:rPr lang="en-US" altLang="zh-CN" sz="2800">
                <a:latin typeface="微软雅黑" panose="020B0503020204020204" charset="-122"/>
                <a:ea typeface="微软雅黑" panose="020B0503020204020204" charset="-122"/>
                <a:cs typeface="微软雅黑" panose="020B0503020204020204" charset="-122"/>
              </a:rPr>
              <a:t>kernel</a:t>
            </a:r>
            <a:r>
              <a:rPr lang="zh-CN" altLang="en-US" sz="2800">
                <a:latin typeface="微软雅黑" panose="020B0503020204020204" charset="-122"/>
                <a:ea typeface="微软雅黑" panose="020B0503020204020204" charset="-122"/>
                <a:cs typeface="微软雅黑" panose="020B0503020204020204" charset="-122"/>
              </a:rPr>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6"/>
          <p:cNvSpPr txBox="1"/>
          <p:nvPr/>
        </p:nvSpPr>
        <p:spPr>
          <a:xfrm>
            <a:off x="643052" y="263807"/>
            <a:ext cx="7857490" cy="583565"/>
          </a:xfrm>
          <a:prstGeom prst="rect">
            <a:avLst/>
          </a:prstGeom>
          <a:noFill/>
        </p:spPr>
        <p:txBody>
          <a:bodyPr wrap="square" rtlCol="0">
            <a:spAutoFit/>
          </a:bodyPr>
          <a:lstStyle/>
          <a:p>
            <a:pPr lvl="0">
              <a:defRPr/>
            </a:pPr>
            <a:r>
              <a:rPr lang="zh-CN" altLang="en-US" sz="3200" b="1" dirty="0" smtClean="0">
                <a:solidFill>
                  <a:srgbClr val="0836BF"/>
                </a:solidFill>
                <a:latin typeface="微软雅黑" panose="020B0503020204020204" charset="-122"/>
                <a:ea typeface="微软雅黑" panose="020B0503020204020204" charset="-122"/>
                <a:sym typeface="+mn-ea"/>
              </a:rPr>
              <a:t>图卷积</a:t>
            </a:r>
            <a:endParaRPr kumimoji="0" lang="zh-CN" sz="3200" b="1" i="0" u="none" strike="noStrike" kern="1200" cap="none" spc="0" normalizeH="0" baseline="0" noProof="0" dirty="0">
              <a:ln>
                <a:noFill/>
              </a:ln>
              <a:solidFill>
                <a:srgbClr val="224D9B"/>
              </a:solidFill>
              <a:uLnTx/>
              <a:uFillTx/>
              <a:latin typeface="微软雅黑" panose="020B0503020204020204" charset="-122"/>
              <a:ea typeface="微软雅黑" panose="020B0503020204020204" charset="-122"/>
              <a:cs typeface="+mn-cs"/>
              <a:sym typeface="+mn-ea"/>
            </a:endParaRPr>
          </a:p>
        </p:txBody>
      </p:sp>
      <mc:AlternateContent xmlns:mc="http://schemas.openxmlformats.org/markup-compatibility/2006">
        <mc:Choice xmlns:a14="http://schemas.microsoft.com/office/drawing/2010/main" xmlns="" Requires="a14">
          <p:sp>
            <p:nvSpPr>
              <p:cNvPr id="2" name="文本框 1"/>
              <p:cNvSpPr txBox="1"/>
              <p:nvPr/>
            </p:nvSpPr>
            <p:spPr>
              <a:xfrm>
                <a:off x="2150110" y="902970"/>
                <a:ext cx="7385685" cy="1038860"/>
              </a:xfrm>
              <a:prstGeom prst="rect">
                <a:avLst/>
              </a:prstGeom>
              <a:noFill/>
            </p:spPr>
            <p:txBody>
              <a:bodyPr wrap="none" rtlCol="0" anchor="t">
                <a:spAutoFit/>
              </a:bodyPr>
              <a:p>
                <a14:m>
                  <m:oMathPara xmlns:m="http://schemas.openxmlformats.org/officeDocument/2006/math">
                    <m:oMathParaPr>
                      <m:jc m:val="centerGroup"/>
                    </m:oMathParaPr>
                    <m:oMath xmlns:m="http://schemas.openxmlformats.org/officeDocument/2006/math">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𝑓</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𝑔</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𝑐</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𝑓</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𝑥</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𝑔</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𝑥</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nary>
                        <m:naryPr>
                          <m:limLoc m:val="subSup"/>
                          <m:ctrlPr>
                            <a:rPr lang="en-US" altLang="zh-CN" sz="2800" i="1">
                              <a:solidFill>
                                <a:srgbClr val="0836BF"/>
                              </a:solidFill>
                              <a:latin typeface="Cambria Math" panose="02040503050406030204" charset="0"/>
                              <a:ea typeface="微软雅黑" panose="020B0503020204020204" charset="-122"/>
                              <a:cs typeface="Cambria Math" panose="02040503050406030204" charset="0"/>
                            </a:rPr>
                          </m:ctrlPr>
                        </m:naryPr>
                        <m:sub>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sub>
                        <m:sup>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sup>
                        <m:e>
                          <m:r>
                            <a:rPr lang="en-US" altLang="zh-CN" sz="2800" i="1">
                              <a:solidFill>
                                <a:srgbClr val="0836BF"/>
                              </a:solidFill>
                              <a:latin typeface="Cambria Math" panose="02040503050406030204" charset="0"/>
                              <a:ea typeface="微软雅黑" panose="020B0503020204020204" charset="-122"/>
                              <a:cs typeface="Cambria Math" panose="02040503050406030204" charset="0"/>
                            </a:rPr>
                            <m:t>𝑓</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𝜏</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𝑔</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𝑥</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𝜏</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𝑑</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𝜏</m:t>
                          </m:r>
                        </m:e>
                      </m:nary>
                    </m:oMath>
                  </m:oMathPara>
                </a14:m>
                <a:endParaRPr lang="zh-CN" altLang="en-US" sz="2800"/>
              </a:p>
            </p:txBody>
          </p:sp>
        </mc:Choice>
        <mc:Fallback>
          <p:sp>
            <p:nvSpPr>
              <p:cNvPr id="2" name="文本框 1"/>
              <p:cNvSpPr txBox="1">
                <a:spLocks noRot="1" noChangeAspect="1" noMove="1" noResize="1" noEditPoints="1" noAdjustHandles="1" noChangeArrowheads="1" noChangeShapeType="1" noTextEdit="1"/>
              </p:cNvSpPr>
              <p:nvPr/>
            </p:nvSpPr>
            <p:spPr>
              <a:xfrm>
                <a:off x="2150110" y="902970"/>
                <a:ext cx="7385685" cy="1038860"/>
              </a:xfrm>
              <a:prstGeom prst="rect">
                <a:avLst/>
              </a:prstGeom>
              <a:blipFill rotWithShape="1">
                <a:blip r:embed="rId2" cstate="print"/>
                <a:stretch>
                  <a:fillRect/>
                </a:stretch>
              </a:blipFill>
            </p:spPr>
            <p:txBody>
              <a:bodyPr/>
              <a:lstStyle/>
              <a:p>
                <a:r>
                  <a:rPr lang="zh-CN" altLang="en-US">
                    <a:noFill/>
                  </a:rPr>
                  <a:t> </a:t>
                </a:r>
              </a:p>
            </p:txBody>
          </p:sp>
        </mc:Fallback>
      </mc:AlternateContent>
      <p:pic>
        <p:nvPicPr>
          <p:cNvPr id="3" name="图片 2" descr="360720bb62c7fd544eb75c16e5f7f2c"/>
          <p:cNvPicPr>
            <a:picLocks noChangeAspect="1"/>
          </p:cNvPicPr>
          <p:nvPr/>
        </p:nvPicPr>
        <p:blipFill>
          <a:blip r:embed="rId3" cstate="print"/>
          <a:stretch>
            <a:fillRect/>
          </a:stretch>
        </p:blipFill>
        <p:spPr>
          <a:xfrm>
            <a:off x="2640965" y="1951355"/>
            <a:ext cx="6403975" cy="2680970"/>
          </a:xfrm>
          <a:prstGeom prst="rect">
            <a:avLst/>
          </a:prstGeom>
        </p:spPr>
      </p:pic>
      <p:sp>
        <p:nvSpPr>
          <p:cNvPr id="4" name="文本框 3"/>
          <p:cNvSpPr txBox="1"/>
          <p:nvPr/>
        </p:nvSpPr>
        <p:spPr>
          <a:xfrm>
            <a:off x="1264920" y="4837430"/>
            <a:ext cx="9550400" cy="1383665"/>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latin typeface="微软雅黑" panose="020B0503020204020204" charset="-122"/>
                <a:ea typeface="微软雅黑" panose="020B0503020204020204" charset="-122"/>
                <a:cs typeface="微软雅黑" panose="020B0503020204020204" charset="-122"/>
              </a:rPr>
              <a:t>比如这个社交网络抽象出来的graph里面，有的社交vip会关联上万的节点，这些节点没有空间上的位置关系，也就没办法通过上面给出的传统卷积公式进行计算。</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6"/>
          <p:cNvSpPr txBox="1"/>
          <p:nvPr/>
        </p:nvSpPr>
        <p:spPr>
          <a:xfrm>
            <a:off x="643052" y="263807"/>
            <a:ext cx="7857490" cy="583565"/>
          </a:xfrm>
          <a:prstGeom prst="rect">
            <a:avLst/>
          </a:prstGeom>
          <a:noFill/>
        </p:spPr>
        <p:txBody>
          <a:bodyPr wrap="square" rtlCol="0">
            <a:spAutoFit/>
          </a:bodyPr>
          <a:lstStyle/>
          <a:p>
            <a:pPr lvl="0">
              <a:defRPr/>
            </a:pPr>
            <a:r>
              <a:rPr lang="zh-CN" altLang="en-US" sz="3200" b="1" dirty="0" smtClean="0">
                <a:solidFill>
                  <a:srgbClr val="0836BF"/>
                </a:solidFill>
                <a:latin typeface="微软雅黑" panose="020B0503020204020204" charset="-122"/>
                <a:ea typeface="微软雅黑" panose="020B0503020204020204" charset="-122"/>
                <a:sym typeface="+mn-ea"/>
              </a:rPr>
              <a:t>图卷积</a:t>
            </a:r>
            <a:endParaRPr kumimoji="0" lang="zh-CN" sz="3200" b="1" i="0" u="none" strike="noStrike" kern="1200" cap="none" spc="0" normalizeH="0" baseline="0" noProof="0" dirty="0">
              <a:ln>
                <a:noFill/>
              </a:ln>
              <a:solidFill>
                <a:srgbClr val="224D9B"/>
              </a:solidFill>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408430" y="1340485"/>
            <a:ext cx="9178290"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rPr>
              <a:t>根据卷积定理，卷积公式还可以写成：</a:t>
            </a:r>
          </a:p>
        </p:txBody>
      </p:sp>
      <mc:AlternateContent xmlns:mc="http://schemas.openxmlformats.org/markup-compatibility/2006">
        <mc:Choice xmlns:a14="http://schemas.microsoft.com/office/drawing/2010/main" xmlns="" Requires="a14">
          <p:sp>
            <p:nvSpPr>
              <p:cNvPr id="3" name="文本框 2"/>
              <p:cNvSpPr txBox="1"/>
              <p:nvPr/>
            </p:nvSpPr>
            <p:spPr>
              <a:xfrm>
                <a:off x="3775646" y="2664079"/>
                <a:ext cx="3959860" cy="50927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sz="2800" i="1">
                          <a:solidFill>
                            <a:srgbClr val="0836BF"/>
                          </a:solidFill>
                          <a:latin typeface="Cambria Math" panose="02040503050406030204" charset="0"/>
                          <a:ea typeface="微软雅黑" panose="020B0503020204020204" charset="-122"/>
                          <a:cs typeface="Cambria Math" panose="02040503050406030204" charset="0"/>
                        </a:rPr>
                        <m:t>𝑓</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𝑔</m:t>
                      </m:r>
                      <m:r>
                        <a:rPr lang="en-US" altLang="zh-CN" sz="2800" i="1">
                          <a:solidFill>
                            <a:srgbClr val="0836BF"/>
                          </a:solidFill>
                          <a:latin typeface="Cambria Math" panose="02040503050406030204" charset="0"/>
                          <a:ea typeface="MS Mincho" charset="0"/>
                          <a:cs typeface="Cambria Math" panose="02040503050406030204" charset="0"/>
                        </a:rPr>
                        <m:t>=</m:t>
                      </m:r>
                      <m:sSup>
                        <m:sSupPr>
                          <m:ctrlPr>
                            <a:rPr lang="en-US" altLang="zh-CN" sz="2800" i="1">
                              <a:solidFill>
                                <a:srgbClr val="0836BF"/>
                              </a:solidFill>
                              <a:latin typeface="Cambria Math" panose="02040503050406030204" charset="0"/>
                              <a:ea typeface="微软雅黑" panose="020B0503020204020204" charset="-122"/>
                              <a:cs typeface="Cambria Math" panose="02040503050406030204" charset="0"/>
                            </a:rPr>
                          </m:ctrlPr>
                        </m:sSupPr>
                        <m:e>
                          <m:r>
                            <a:rPr lang="en-US" altLang="zh-CN" sz="2800" i="1">
                              <a:solidFill>
                                <a:srgbClr val="0836BF"/>
                              </a:solidFill>
                              <a:latin typeface="Cambria Math" panose="02040503050406030204" charset="0"/>
                              <a:ea typeface="微软雅黑" panose="020B0503020204020204" charset="-122"/>
                              <a:cs typeface="Cambria Math" panose="02040503050406030204" charset="0"/>
                            </a:rPr>
                            <m:t>𝐹</m:t>
                          </m:r>
                        </m:e>
                        <m:sup>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MS Mincho" charset="0"/>
                              <a:cs typeface="Cambria Math" panose="02040503050406030204" charset="0"/>
                            </a:rPr>
                            <m:t>1</m:t>
                          </m:r>
                        </m:sup>
                      </m:sSup>
                      <m:r>
                        <a:rPr lang="en-US" altLang="zh-CN" sz="2800" i="1">
                          <a:solidFill>
                            <a:srgbClr val="0836BF"/>
                          </a:solidFill>
                          <a:latin typeface="Cambria Math" panose="02040503050406030204" charset="0"/>
                          <a:ea typeface="MS Mincho" charset="0"/>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𝐹</m:t>
                      </m:r>
                      <m:r>
                        <a:rPr lang="en-US" altLang="zh-CN" sz="2800" i="1">
                          <a:solidFill>
                            <a:srgbClr val="0836BF"/>
                          </a:solidFill>
                          <a:latin typeface="Cambria Math" panose="02040503050406030204" charset="0"/>
                          <a:ea typeface="MS Mincho" charset="0"/>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𝑓</m:t>
                      </m:r>
                      <m:r>
                        <a:rPr lang="en-US" altLang="zh-CN" sz="2800" i="1">
                          <a:solidFill>
                            <a:srgbClr val="0836BF"/>
                          </a:solidFill>
                          <a:latin typeface="Cambria Math" panose="02040503050406030204" charset="0"/>
                          <a:ea typeface="MS Mincho" charset="0"/>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𝐹</m:t>
                      </m:r>
                      <m:r>
                        <a:rPr lang="en-US" altLang="zh-CN" sz="2800" i="1">
                          <a:solidFill>
                            <a:srgbClr val="0836BF"/>
                          </a:solidFill>
                          <a:latin typeface="Cambria Math" panose="02040503050406030204" charset="0"/>
                          <a:ea typeface="MS Mincho" charset="0"/>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𝑔</m:t>
                      </m:r>
                      <m:r>
                        <a:rPr lang="en-US" altLang="zh-CN" sz="2800" i="1">
                          <a:solidFill>
                            <a:srgbClr val="0836BF"/>
                          </a:solidFill>
                          <a:latin typeface="Cambria Math" panose="02040503050406030204" charset="0"/>
                          <a:ea typeface="MS Mincho" charset="0"/>
                          <a:cs typeface="Cambria Math" panose="02040503050406030204" charset="0"/>
                        </a:rPr>
                        <m:t>}}</m:t>
                      </m:r>
                    </m:oMath>
                  </m:oMathPara>
                </a14:m>
                <a:endParaRPr lang="en-US" altLang="zh-CN" sz="2800" i="1">
                  <a:solidFill>
                    <a:srgbClr val="0836BF"/>
                  </a:solidFill>
                  <a:latin typeface="Cambria Math" panose="02040503050406030204" charset="0"/>
                  <a:ea typeface="MS Mincho" charset="0"/>
                  <a:cs typeface="Cambria Math" panose="02040503050406030204"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3775646" y="2664079"/>
                <a:ext cx="3959860" cy="509270"/>
              </a:xfrm>
              <a:prstGeom prst="rect">
                <a:avLst/>
              </a:prstGeom>
              <a:blipFill rotWithShape="1">
                <a:blip r:embed="rId2" cstate="print"/>
                <a:stretch>
                  <a:fillRect l="-14" t="-50" r="-178" b="50"/>
                </a:stretch>
              </a:blipFill>
            </p:spPr>
            <p:txBody>
              <a:bodyPr/>
              <a:lstStyle/>
              <a:p>
                <a:r>
                  <a:rPr lang="zh-CN" altLang="en-US">
                    <a:noFill/>
                  </a:rPr>
                  <a:t> </a:t>
                </a:r>
              </a:p>
            </p:txBody>
          </p:sp>
        </mc:Fallback>
      </mc:AlternateContent>
      <p:sp>
        <p:nvSpPr>
          <p:cNvPr id="4" name="文本框 3"/>
          <p:cNvSpPr txBox="1"/>
          <p:nvPr/>
        </p:nvSpPr>
        <p:spPr>
          <a:xfrm>
            <a:off x="1408430" y="3974465"/>
            <a:ext cx="7906385"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rPr>
              <a:t>接下来会对这个公式进行证明：</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6"/>
          <p:cNvSpPr txBox="1"/>
          <p:nvPr/>
        </p:nvSpPr>
        <p:spPr>
          <a:xfrm>
            <a:off x="643052" y="263807"/>
            <a:ext cx="7857490" cy="583565"/>
          </a:xfrm>
          <a:prstGeom prst="rect">
            <a:avLst/>
          </a:prstGeom>
          <a:noFill/>
        </p:spPr>
        <p:txBody>
          <a:bodyPr wrap="square" rtlCol="0">
            <a:spAutoFit/>
          </a:bodyPr>
          <a:lstStyle/>
          <a:p>
            <a:pPr lvl="0">
              <a:defRPr/>
            </a:pPr>
            <a:r>
              <a:rPr lang="zh-CN" altLang="en-US" sz="3200" b="1" dirty="0" smtClean="0">
                <a:solidFill>
                  <a:srgbClr val="0836BF"/>
                </a:solidFill>
                <a:latin typeface="微软雅黑" panose="020B0503020204020204" charset="-122"/>
                <a:ea typeface="微软雅黑" panose="020B0503020204020204" charset="-122"/>
                <a:sym typeface="+mn-ea"/>
              </a:rPr>
              <a:t>图卷积</a:t>
            </a:r>
            <a:endParaRPr kumimoji="0" lang="zh-CN" sz="3200" b="1" i="0" u="none" strike="noStrike" kern="1200" cap="none" spc="0" normalizeH="0" baseline="0" noProof="0" dirty="0">
              <a:ln>
                <a:noFill/>
              </a:ln>
              <a:solidFill>
                <a:srgbClr val="224D9B"/>
              </a:solidFill>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355725" y="1334135"/>
            <a:ext cx="9258935" cy="953135"/>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latin typeface="微软雅黑" panose="020B0503020204020204" charset="-122"/>
                <a:ea typeface="微软雅黑" panose="020B0503020204020204" charset="-122"/>
                <a:cs typeface="微软雅黑" panose="020B0503020204020204" charset="-122"/>
              </a:rPr>
              <a:t>为了解决graph上卷积计算的问题，我们首先介绍Fourier傅里叶变换。傅里叶变换的定义：</a:t>
            </a:r>
          </a:p>
        </p:txBody>
      </p:sp>
      <mc:AlternateContent xmlns:mc="http://schemas.openxmlformats.org/markup-compatibility/2006">
        <mc:Choice xmlns:a14="http://schemas.microsoft.com/office/drawing/2010/main" xmlns="" Requires="a14">
          <p:sp>
            <p:nvSpPr>
              <p:cNvPr id="3" name="文本框 2"/>
              <p:cNvSpPr txBox="1"/>
              <p:nvPr/>
            </p:nvSpPr>
            <p:spPr>
              <a:xfrm>
                <a:off x="3434016" y="2465324"/>
                <a:ext cx="4721860" cy="103886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sz="2800" i="1">
                          <a:solidFill>
                            <a:srgbClr val="0836BF"/>
                          </a:solidFill>
                          <a:latin typeface="Cambria Math" panose="02040503050406030204" charset="0"/>
                          <a:ea typeface="微软雅黑" panose="020B0503020204020204" charset="-122"/>
                          <a:cs typeface="Cambria Math" panose="02040503050406030204" charset="0"/>
                        </a:rPr>
                        <m:t>𝐹</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𝑓</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𝑣</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nary>
                        <m:naryPr>
                          <m:limLoc m:val="subSup"/>
                          <m:ctrlPr>
                            <a:rPr lang="en-US" altLang="zh-CN" sz="2800" i="1">
                              <a:solidFill>
                                <a:srgbClr val="0836BF"/>
                              </a:solidFill>
                              <a:latin typeface="Cambria Math" panose="02040503050406030204" charset="0"/>
                              <a:ea typeface="微软雅黑" panose="020B0503020204020204" charset="-122"/>
                              <a:cs typeface="Cambria Math" panose="02040503050406030204" charset="0"/>
                            </a:rPr>
                          </m:ctrlPr>
                        </m:naryPr>
                        <m:sub>
                          <m:r>
                            <a:rPr lang="en-US" altLang="zh-CN" sz="2800" i="1">
                              <a:solidFill>
                                <a:srgbClr val="0836BF"/>
                              </a:solidFill>
                              <a:latin typeface="Cambria Math" panose="02040503050406030204" charset="0"/>
                              <a:ea typeface="MS Mincho" charset="0"/>
                              <a:cs typeface="Cambria Math" panose="02040503050406030204" charset="0"/>
                            </a:rPr>
                            <m:t>−∞</m:t>
                          </m:r>
                        </m:sub>
                        <m:sup>
                          <m:r>
                            <a:rPr lang="en-US" altLang="zh-CN" sz="2800" i="1">
                              <a:solidFill>
                                <a:srgbClr val="0836BF"/>
                              </a:solidFill>
                              <a:latin typeface="Cambria Math" panose="02040503050406030204" charset="0"/>
                              <a:ea typeface="MS Mincho" charset="0"/>
                              <a:cs typeface="Cambria Math" panose="02040503050406030204" charset="0"/>
                            </a:rPr>
                            <m:t>+∞</m:t>
                          </m:r>
                        </m:sup>
                        <m:e>
                          <m:r>
                            <a:rPr lang="en-US" altLang="zh-CN" sz="2800" i="1">
                              <a:solidFill>
                                <a:srgbClr val="0836BF"/>
                              </a:solidFill>
                              <a:latin typeface="Cambria Math" panose="02040503050406030204" charset="0"/>
                              <a:ea typeface="微软雅黑" panose="020B0503020204020204" charset="-122"/>
                              <a:cs typeface="Cambria Math" panose="02040503050406030204" charset="0"/>
                            </a:rPr>
                            <m:t>𝑓</m:t>
                          </m:r>
                          <m:r>
                            <a:rPr lang="en-US" altLang="zh-CN" sz="2800" i="1">
                              <a:solidFill>
                                <a:srgbClr val="0836BF"/>
                              </a:solidFill>
                              <a:latin typeface="Cambria Math" panose="02040503050406030204" charset="0"/>
                              <a:ea typeface="MS Mincho" charset="0"/>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𝑥</m:t>
                          </m:r>
                          <m:r>
                            <a:rPr lang="en-US" altLang="zh-CN" sz="2800" i="1">
                              <a:solidFill>
                                <a:srgbClr val="0836BF"/>
                              </a:solidFill>
                              <a:latin typeface="Cambria Math" panose="02040503050406030204" charset="0"/>
                              <a:ea typeface="MS Mincho" charset="0"/>
                              <a:cs typeface="Cambria Math" panose="02040503050406030204" charset="0"/>
                            </a:rPr>
                            <m:t>)</m:t>
                          </m:r>
                          <m:sSup>
                            <m:sSupPr>
                              <m:ctrlPr>
                                <a:rPr lang="en-US" altLang="zh-CN" sz="2800" i="1">
                                  <a:solidFill>
                                    <a:srgbClr val="0836BF"/>
                                  </a:solidFill>
                                  <a:latin typeface="Cambria Math" panose="02040503050406030204" charset="0"/>
                                  <a:ea typeface="微软雅黑" panose="020B0503020204020204" charset="-122"/>
                                  <a:cs typeface="Cambria Math" panose="02040503050406030204" charset="0"/>
                                </a:rPr>
                              </m:ctrlPr>
                            </m:sSupPr>
                            <m:e>
                              <m:r>
                                <a:rPr lang="en-US" altLang="zh-CN" sz="2800" i="1">
                                  <a:solidFill>
                                    <a:srgbClr val="0836BF"/>
                                  </a:solidFill>
                                  <a:latin typeface="Cambria Math" panose="02040503050406030204" charset="0"/>
                                  <a:ea typeface="微软雅黑" panose="020B0503020204020204" charset="-122"/>
                                  <a:cs typeface="Cambria Math" panose="02040503050406030204" charset="0"/>
                                </a:rPr>
                                <m:t>𝑒</m:t>
                              </m:r>
                            </m:e>
                            <m:sup>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MS Mincho" charset="0"/>
                                  <a:cs typeface="Cambria Math" panose="02040503050406030204" charset="0"/>
                                </a:rPr>
                                <m:t>2</m:t>
                              </m:r>
                              <m:r>
                                <a:rPr lang="en-US" altLang="zh-CN" sz="2800" i="1">
                                  <a:solidFill>
                                    <a:srgbClr val="0836BF"/>
                                  </a:solidFill>
                                  <a:latin typeface="Cambria Math" panose="02040503050406030204" charset="0"/>
                                  <a:ea typeface="MS Mincho" charset="0"/>
                                  <a:cs typeface="Cambria Math" panose="02040503050406030204" charset="0"/>
                                </a:rPr>
                                <m:t>𝜋</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𝑖𝑥𝑣</m:t>
                              </m:r>
                            </m:sup>
                          </m:sSup>
                          <m:r>
                            <a:rPr lang="en-US" altLang="zh-CN" sz="2800" i="1">
                              <a:solidFill>
                                <a:srgbClr val="0836BF"/>
                              </a:solidFill>
                              <a:latin typeface="Cambria Math" panose="02040503050406030204" charset="0"/>
                              <a:ea typeface="微软雅黑" panose="020B0503020204020204" charset="-122"/>
                              <a:cs typeface="Cambria Math" panose="02040503050406030204" charset="0"/>
                            </a:rPr>
                            <m:t>𝑑𝑥</m:t>
                          </m:r>
                        </m:e>
                      </m:nary>
                    </m:oMath>
                  </m:oMathPara>
                </a14:m>
                <a:endParaRPr lang="en-US" altLang="zh-CN" sz="2800" i="1">
                  <a:solidFill>
                    <a:srgbClr val="0836BF"/>
                  </a:solidFill>
                  <a:latin typeface="微软雅黑" panose="020B0503020204020204" charset="-122"/>
                  <a:ea typeface="微软雅黑" panose="020B0503020204020204" charset="-122"/>
                  <a:cs typeface="微软雅黑" panose="020B0503020204020204"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3434016" y="2465324"/>
                <a:ext cx="4721860" cy="1038860"/>
              </a:xfrm>
              <a:prstGeom prst="rect">
                <a:avLst/>
              </a:prstGeom>
              <a:blipFill rotWithShape="1">
                <a:blip r:embed="rId2" cstate="print"/>
                <a:stretch>
                  <a:fillRect l="-12" t="-24" r="-1871" b="24"/>
                </a:stretch>
              </a:blipFill>
            </p:spPr>
            <p:txBody>
              <a:bodyPr/>
              <a:lstStyle/>
              <a:p>
                <a:r>
                  <a:rPr lang="zh-CN" altLang="en-US">
                    <a:noFill/>
                  </a:rPr>
                  <a:t> </a:t>
                </a:r>
              </a:p>
            </p:txBody>
          </p:sp>
        </mc:Fallback>
      </mc:AlternateContent>
      <p:sp>
        <p:nvSpPr>
          <p:cNvPr id="4" name="文本框 3"/>
          <p:cNvSpPr txBox="1"/>
          <p:nvPr/>
        </p:nvSpPr>
        <p:spPr>
          <a:xfrm>
            <a:off x="1355725" y="3503930"/>
            <a:ext cx="8422005"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rPr>
              <a:t>傅里叶逆变换定义为：</a:t>
            </a:r>
          </a:p>
        </p:txBody>
      </p:sp>
      <mc:AlternateContent xmlns:mc="http://schemas.openxmlformats.org/markup-compatibility/2006">
        <mc:Choice xmlns:a14="http://schemas.microsoft.com/office/drawing/2010/main" xmlns="" Requires="a14">
          <p:sp>
            <p:nvSpPr>
              <p:cNvPr id="6" name="文本框 5"/>
              <p:cNvSpPr txBox="1"/>
              <p:nvPr/>
            </p:nvSpPr>
            <p:spPr>
              <a:xfrm>
                <a:off x="3211766" y="4289679"/>
                <a:ext cx="4979035" cy="103886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p>
                        <m:sSupPr>
                          <m:ctrlPr>
                            <a:rPr lang="en-US" altLang="zh-CN" sz="2800" i="1">
                              <a:solidFill>
                                <a:srgbClr val="0836BF"/>
                              </a:solidFill>
                              <a:latin typeface="Cambria Math" panose="02040503050406030204" charset="0"/>
                              <a:ea typeface="微软雅黑" panose="020B0503020204020204" charset="-122"/>
                              <a:cs typeface="Cambria Math" panose="02040503050406030204" charset="0"/>
                            </a:rPr>
                          </m:ctrlPr>
                        </m:sSupPr>
                        <m:e>
                          <m:r>
                            <a:rPr lang="en-US" altLang="zh-CN" sz="2800" i="1">
                              <a:solidFill>
                                <a:srgbClr val="0836BF"/>
                              </a:solidFill>
                              <a:latin typeface="Cambria Math" panose="02040503050406030204" charset="0"/>
                              <a:ea typeface="微软雅黑" panose="020B0503020204020204" charset="-122"/>
                              <a:cs typeface="Cambria Math" panose="02040503050406030204" charset="0"/>
                            </a:rPr>
                            <m:t>𝐹</m:t>
                          </m:r>
                        </m:e>
                        <m:sup>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1</m:t>
                          </m:r>
                        </m:sup>
                      </m:sSup>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𝑓</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𝑥</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nary>
                        <m:naryPr>
                          <m:limLoc m:val="subSup"/>
                          <m:ctrlPr>
                            <a:rPr lang="en-US" altLang="zh-CN" sz="2800" i="1">
                              <a:solidFill>
                                <a:srgbClr val="0836BF"/>
                              </a:solidFill>
                              <a:latin typeface="Cambria Math" panose="02040503050406030204" charset="0"/>
                              <a:ea typeface="微软雅黑" panose="020B0503020204020204" charset="-122"/>
                              <a:cs typeface="Cambria Math" panose="02040503050406030204" charset="0"/>
                            </a:rPr>
                          </m:ctrlPr>
                        </m:naryPr>
                        <m:sub>
                          <m:r>
                            <a:rPr lang="en-US" altLang="zh-CN" sz="2800" i="1">
                              <a:solidFill>
                                <a:srgbClr val="0836BF"/>
                              </a:solidFill>
                              <a:latin typeface="Cambria Math" panose="02040503050406030204" charset="0"/>
                              <a:ea typeface="MS Mincho" charset="0"/>
                              <a:cs typeface="Cambria Math" panose="02040503050406030204" charset="0"/>
                            </a:rPr>
                            <m:t>−∞</m:t>
                          </m:r>
                        </m:sub>
                        <m:sup>
                          <m:r>
                            <a:rPr lang="en-US" altLang="zh-CN" sz="2800" i="1">
                              <a:solidFill>
                                <a:srgbClr val="0836BF"/>
                              </a:solidFill>
                              <a:latin typeface="Cambria Math" panose="02040503050406030204" charset="0"/>
                              <a:ea typeface="MS Mincho" charset="0"/>
                              <a:cs typeface="Cambria Math" panose="02040503050406030204" charset="0"/>
                            </a:rPr>
                            <m:t>+∞</m:t>
                          </m:r>
                        </m:sup>
                        <m:e>
                          <m:r>
                            <a:rPr lang="en-US" altLang="zh-CN" sz="2800" i="1">
                              <a:solidFill>
                                <a:srgbClr val="0836BF"/>
                              </a:solidFill>
                              <a:latin typeface="Cambria Math" panose="02040503050406030204" charset="0"/>
                              <a:ea typeface="微软雅黑" panose="020B0503020204020204" charset="-122"/>
                              <a:cs typeface="Cambria Math" panose="02040503050406030204" charset="0"/>
                            </a:rPr>
                            <m:t>𝑓</m:t>
                          </m:r>
                          <m:r>
                            <a:rPr lang="en-US" altLang="zh-CN" sz="2800" i="1">
                              <a:solidFill>
                                <a:srgbClr val="0836BF"/>
                              </a:solidFill>
                              <a:latin typeface="Cambria Math" panose="02040503050406030204" charset="0"/>
                              <a:ea typeface="MS Mincho" charset="0"/>
                              <a:cs typeface="Cambria Math" panose="02040503050406030204" charset="0"/>
                            </a:rPr>
                            <m:t>(</m:t>
                          </m:r>
                          <m:r>
                            <a:rPr lang="en-US" altLang="zh-CN" sz="2800" i="1">
                              <a:solidFill>
                                <a:srgbClr val="0836BF"/>
                              </a:solidFill>
                              <a:latin typeface="Cambria Math" panose="02040503050406030204" charset="0"/>
                              <a:ea typeface="MS Mincho" charset="0"/>
                              <a:cs typeface="Cambria Math" panose="02040503050406030204" charset="0"/>
                            </a:rPr>
                            <m:t>𝑣</m:t>
                          </m:r>
                          <m:r>
                            <a:rPr lang="en-US" altLang="zh-CN" sz="2800" i="1">
                              <a:solidFill>
                                <a:srgbClr val="0836BF"/>
                              </a:solidFill>
                              <a:latin typeface="Cambria Math" panose="02040503050406030204" charset="0"/>
                              <a:ea typeface="MS Mincho" charset="0"/>
                              <a:cs typeface="Cambria Math" panose="02040503050406030204" charset="0"/>
                            </a:rPr>
                            <m:t>)</m:t>
                          </m:r>
                          <m:sSup>
                            <m:sSupPr>
                              <m:ctrlPr>
                                <a:rPr lang="en-US" altLang="zh-CN" sz="2800" i="1">
                                  <a:solidFill>
                                    <a:srgbClr val="0836BF"/>
                                  </a:solidFill>
                                  <a:latin typeface="Cambria Math" panose="02040503050406030204" charset="0"/>
                                  <a:ea typeface="微软雅黑" panose="020B0503020204020204" charset="-122"/>
                                  <a:cs typeface="Cambria Math" panose="02040503050406030204" charset="0"/>
                                </a:rPr>
                              </m:ctrlPr>
                            </m:sSupPr>
                            <m:e>
                              <m:r>
                                <a:rPr lang="en-US" altLang="zh-CN" sz="2800" i="1">
                                  <a:solidFill>
                                    <a:srgbClr val="0836BF"/>
                                  </a:solidFill>
                                  <a:latin typeface="Cambria Math" panose="02040503050406030204" charset="0"/>
                                  <a:ea typeface="微软雅黑" panose="020B0503020204020204" charset="-122"/>
                                  <a:cs typeface="Cambria Math" panose="02040503050406030204" charset="0"/>
                                </a:rPr>
                                <m:t>𝑒</m:t>
                              </m:r>
                            </m:e>
                            <m:sup>
                              <m:r>
                                <a:rPr lang="en-US" altLang="zh-CN" sz="2800" i="1">
                                  <a:solidFill>
                                    <a:srgbClr val="0836BF"/>
                                  </a:solidFill>
                                  <a:latin typeface="Cambria Math" panose="02040503050406030204" charset="0"/>
                                  <a:ea typeface="MS Mincho" charset="0"/>
                                  <a:cs typeface="Cambria Math" panose="02040503050406030204" charset="0"/>
                                </a:rPr>
                                <m:t>2</m:t>
                              </m:r>
                              <m:r>
                                <a:rPr lang="en-US" altLang="zh-CN" sz="2800" i="1">
                                  <a:solidFill>
                                    <a:srgbClr val="0836BF"/>
                                  </a:solidFill>
                                  <a:latin typeface="Cambria Math" panose="02040503050406030204" charset="0"/>
                                  <a:ea typeface="MS Mincho" charset="0"/>
                                  <a:cs typeface="Cambria Math" panose="02040503050406030204" charset="0"/>
                                </a:rPr>
                                <m:t>𝜋</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𝑖𝑣𝑥</m:t>
                              </m:r>
                            </m:sup>
                          </m:sSup>
                          <m:r>
                            <a:rPr lang="en-US" altLang="zh-CN" sz="2800" i="1">
                              <a:solidFill>
                                <a:srgbClr val="0836BF"/>
                              </a:solidFill>
                              <a:latin typeface="Cambria Math" panose="02040503050406030204" charset="0"/>
                              <a:ea typeface="微软雅黑" panose="020B0503020204020204" charset="-122"/>
                              <a:cs typeface="Cambria Math" panose="02040503050406030204" charset="0"/>
                            </a:rPr>
                            <m:t>𝑑𝑣</m:t>
                          </m:r>
                        </m:e>
                      </m:nary>
                    </m:oMath>
                  </m:oMathPara>
                </a14:m>
                <a:endParaRPr lang="en-US" altLang="zh-CN" sz="2800" i="1">
                  <a:solidFill>
                    <a:srgbClr val="0836BF"/>
                  </a:solidFill>
                  <a:latin typeface="微软雅黑" panose="020B0503020204020204" charset="-122"/>
                  <a:ea typeface="微软雅黑" panose="020B0503020204020204" charset="-122"/>
                  <a:cs typeface="微软雅黑" panose="020B0503020204020204" charset="-122"/>
                </a:endParaRPr>
              </a:p>
            </p:txBody>
          </p:sp>
        </mc:Choice>
        <mc:Fallback>
          <p:sp>
            <p:nvSpPr>
              <p:cNvPr id="6" name="文本框 5"/>
              <p:cNvSpPr txBox="1">
                <a:spLocks noRot="1" noChangeAspect="1" noMove="1" noResize="1" noEditPoints="1" noAdjustHandles="1" noChangeArrowheads="1" noChangeShapeType="1" noTextEdit="1"/>
              </p:cNvSpPr>
              <p:nvPr/>
            </p:nvSpPr>
            <p:spPr>
              <a:xfrm>
                <a:off x="3211766" y="4289679"/>
                <a:ext cx="4979035" cy="1038860"/>
              </a:xfrm>
              <a:prstGeom prst="rect">
                <a:avLst/>
              </a:prstGeom>
              <a:blipFill rotWithShape="1">
                <a:blip r:embed="rId3" cstate="print"/>
                <a:stretch>
                  <a:fillRect l="-11" t="-24" r="-843" b="24"/>
                </a:stretch>
              </a:blipFill>
            </p:spPr>
            <p:txBody>
              <a:bodyPr/>
              <a:lstStyle/>
              <a:p>
                <a:r>
                  <a:rPr lang="zh-CN" altLang="en-US">
                    <a:noFill/>
                  </a:rPr>
                  <a:t> </a:t>
                </a:r>
              </a:p>
            </p:txBody>
          </p:sp>
        </mc:Fallback>
      </mc:AlternateContent>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6"/>
          <p:cNvSpPr txBox="1"/>
          <p:nvPr/>
        </p:nvSpPr>
        <p:spPr>
          <a:xfrm>
            <a:off x="643052" y="263807"/>
            <a:ext cx="7857490" cy="583565"/>
          </a:xfrm>
          <a:prstGeom prst="rect">
            <a:avLst/>
          </a:prstGeom>
          <a:noFill/>
        </p:spPr>
        <p:txBody>
          <a:bodyPr wrap="square" rtlCol="0">
            <a:spAutoFit/>
          </a:bodyPr>
          <a:lstStyle/>
          <a:p>
            <a:pPr>
              <a:defRPr/>
            </a:pPr>
            <a:r>
              <a:rPr lang="zh-CN" altLang="en-US" sz="3200" b="1" dirty="0" smtClean="0">
                <a:solidFill>
                  <a:srgbClr val="0836BF"/>
                </a:solidFill>
                <a:latin typeface="微软雅黑" panose="020B0503020204020204" charset="-122"/>
                <a:ea typeface="微软雅黑" panose="020B0503020204020204" charset="-122"/>
                <a:sym typeface="+mn-ea"/>
              </a:rPr>
              <a:t>图卷积</a:t>
            </a:r>
            <a:endParaRPr kumimoji="0" lang="zh-CN" sz="3200" b="1" i="0" kern="1200" cap="none" spc="0" normalizeH="0" baseline="0" noProof="0" dirty="0">
              <a:solidFill>
                <a:srgbClr val="224D9B"/>
              </a:solidFill>
              <a:latin typeface="微软雅黑" panose="020B0503020204020204" charset="-122"/>
              <a:ea typeface="微软雅黑" panose="020B0503020204020204" charset="-122"/>
              <a:cs typeface="+mn-cs"/>
              <a:sym typeface="+mn-ea"/>
            </a:endParaRPr>
          </a:p>
        </p:txBody>
      </p:sp>
      <p:sp>
        <p:nvSpPr>
          <p:cNvPr id="3" name="TextBox 2"/>
          <p:cNvSpPr txBox="1"/>
          <p:nvPr/>
        </p:nvSpPr>
        <p:spPr>
          <a:xfrm>
            <a:off x="1828800" y="1530350"/>
            <a:ext cx="8111067" cy="521970"/>
          </a:xfrm>
          <a:prstGeom prst="rect">
            <a:avLst/>
          </a:prstGeom>
          <a:noFill/>
        </p:spPr>
        <p:txBody>
          <a:bodyPr wrap="square" rtlCol="0">
            <a:spAutoFit/>
          </a:bodyPr>
          <a:lstStyle/>
          <a:p>
            <a:r>
              <a:rPr lang="zh-CN" altLang="en-US" sz="2800" dirty="0" smtClean="0">
                <a:latin typeface="微软雅黑" panose="020B0503020204020204" charset="-122"/>
                <a:ea typeface="微软雅黑" panose="020B0503020204020204" charset="-122"/>
              </a:rPr>
              <a:t>我们定义</a:t>
            </a:r>
            <a:r>
              <a:rPr lang="en-US" altLang="zh-CN" sz="2800" dirty="0" smtClean="0">
                <a:latin typeface="微软雅黑" panose="020B0503020204020204" charset="-122"/>
                <a:ea typeface="微软雅黑" panose="020B0503020204020204" charset="-122"/>
              </a:rPr>
              <a:t>h</a:t>
            </a:r>
            <a:r>
              <a:rPr lang="zh-CN" altLang="en-US" sz="2800" dirty="0" smtClean="0">
                <a:latin typeface="微软雅黑" panose="020B0503020204020204" charset="-122"/>
                <a:ea typeface="微软雅黑" panose="020B0503020204020204" charset="-122"/>
              </a:rPr>
              <a:t>是</a:t>
            </a:r>
            <a:r>
              <a:rPr lang="en-US" altLang="zh-CN" sz="2800" dirty="0" smtClean="0">
                <a:latin typeface="微软雅黑" panose="020B0503020204020204" charset="-122"/>
                <a:ea typeface="微软雅黑" panose="020B0503020204020204" charset="-122"/>
              </a:rPr>
              <a:t>f</a:t>
            </a:r>
            <a:r>
              <a:rPr lang="zh-CN" altLang="en-US" sz="2800" dirty="0" smtClean="0">
                <a:latin typeface="微软雅黑" panose="020B0503020204020204" charset="-122"/>
                <a:ea typeface="微软雅黑" panose="020B0503020204020204" charset="-122"/>
              </a:rPr>
              <a:t>和</a:t>
            </a:r>
            <a:r>
              <a:rPr lang="en-US" altLang="zh-CN" sz="2800" dirty="0" smtClean="0">
                <a:latin typeface="微软雅黑" panose="020B0503020204020204" charset="-122"/>
                <a:ea typeface="微软雅黑" panose="020B0503020204020204" charset="-122"/>
              </a:rPr>
              <a:t>g</a:t>
            </a:r>
            <a:r>
              <a:rPr lang="zh-CN" altLang="en-US" sz="2800" dirty="0" smtClean="0">
                <a:latin typeface="微软雅黑" panose="020B0503020204020204" charset="-122"/>
                <a:ea typeface="微软雅黑" panose="020B0503020204020204" charset="-122"/>
              </a:rPr>
              <a:t>的卷积，那么：</a:t>
            </a:r>
            <a:endParaRPr lang="zh-CN" altLang="en-US" sz="2800" dirty="0">
              <a:latin typeface="微软雅黑" panose="020B0503020204020204" charset="-122"/>
              <a:ea typeface="微软雅黑" panose="020B0503020204020204" charset="-122"/>
            </a:endParaRPr>
          </a:p>
        </p:txBody>
      </p:sp>
      <mc:AlternateContent xmlns:mc="http://schemas.openxmlformats.org/markup-compatibility/2006">
        <mc:Choice xmlns:a14="http://schemas.microsoft.com/office/drawing/2010/main" xmlns="" Requires="a14">
          <p:sp>
            <p:nvSpPr>
              <p:cNvPr id="6" name="文本框 5"/>
              <p:cNvSpPr txBox="1"/>
              <p:nvPr/>
            </p:nvSpPr>
            <p:spPr>
              <a:xfrm>
                <a:off x="3474720" y="2251710"/>
                <a:ext cx="4231005" cy="583565"/>
              </a:xfrm>
              <a:prstGeom prst="rect">
                <a:avLst/>
              </a:prstGeom>
              <a:noFill/>
            </p:spPr>
            <p:txBody>
              <a:bodyPr wrap="square" rtlCol="0" anchor="t">
                <a:spAutoFit/>
              </a:bodyPr>
              <a:p>
                <a14:m>
                  <m:oMathPara xmlns:m="http://schemas.openxmlformats.org/officeDocument/2006/math">
                    <m:oMathParaPr>
                      <m:jc m:val="centerGroup"/>
                    </m:oMathParaPr>
                    <m:oMath xmlns:m="http://schemas.openxmlformats.org/officeDocument/2006/math">
                      <m:r>
                        <a:rPr lang="en-US" altLang="zh-CN" sz="3200" i="1">
                          <a:solidFill>
                            <a:srgbClr val="0836BF"/>
                          </a:solidFill>
                          <a:latin typeface="Cambria Math" panose="02040503050406030204" charset="0"/>
                          <a:cs typeface="Cambria Math" panose="02040503050406030204" charset="0"/>
                        </a:rPr>
                        <m:t>ℎ</m:t>
                      </m:r>
                      <m:r>
                        <a:rPr lang="en-US" altLang="zh-CN" sz="3200" i="1">
                          <a:solidFill>
                            <a:srgbClr val="0836BF"/>
                          </a:solidFill>
                          <a:latin typeface="Cambria Math" panose="02040503050406030204" charset="0"/>
                          <a:ea typeface="MS Mincho" charset="0"/>
                          <a:cs typeface="Cambria Math" panose="02040503050406030204" charset="0"/>
                        </a:rPr>
                        <m:t>(</m:t>
                      </m:r>
                      <m:r>
                        <a:rPr lang="en-US" altLang="zh-CN" sz="3200" i="1">
                          <a:solidFill>
                            <a:srgbClr val="0836BF"/>
                          </a:solidFill>
                          <a:latin typeface="Cambria Math" panose="02040503050406030204" charset="0"/>
                          <a:cs typeface="Cambria Math" panose="02040503050406030204" charset="0"/>
                        </a:rPr>
                        <m:t>𝑥</m:t>
                      </m:r>
                      <m:r>
                        <a:rPr lang="en-US" altLang="zh-CN" sz="3200" i="1">
                          <a:solidFill>
                            <a:srgbClr val="0836BF"/>
                          </a:solidFill>
                          <a:latin typeface="Cambria Math" panose="02040503050406030204" charset="0"/>
                          <a:ea typeface="MS Mincho" charset="0"/>
                          <a:cs typeface="Cambria Math" panose="02040503050406030204" charset="0"/>
                        </a:rPr>
                        <m:t>)=</m:t>
                      </m:r>
                      <m:r>
                        <a:rPr lang="en-US" altLang="zh-CN" sz="3200" i="1">
                          <a:solidFill>
                            <a:srgbClr val="0836BF"/>
                          </a:solidFill>
                          <a:latin typeface="Cambria Math" panose="02040503050406030204" charset="0"/>
                          <a:cs typeface="Cambria Math" panose="02040503050406030204" charset="0"/>
                        </a:rPr>
                        <m:t>𝑓</m:t>
                      </m:r>
                      <m:r>
                        <a:rPr lang="en-US" altLang="zh-CN" sz="3200" i="1">
                          <a:solidFill>
                            <a:srgbClr val="0836BF"/>
                          </a:solidFill>
                          <a:latin typeface="Cambria Math" panose="02040503050406030204" charset="0"/>
                          <a:ea typeface="MS Mincho" charset="0"/>
                          <a:cs typeface="Cambria Math" panose="02040503050406030204" charset="0"/>
                        </a:rPr>
                        <m:t>(</m:t>
                      </m:r>
                      <m:r>
                        <a:rPr lang="en-US" altLang="zh-CN" sz="3200" i="1">
                          <a:solidFill>
                            <a:srgbClr val="0836BF"/>
                          </a:solidFill>
                          <a:latin typeface="Cambria Math" panose="02040503050406030204" charset="0"/>
                          <a:cs typeface="Cambria Math" panose="02040503050406030204" charset="0"/>
                        </a:rPr>
                        <m:t>𝑥</m:t>
                      </m:r>
                      <m:r>
                        <a:rPr lang="en-US" altLang="zh-CN" sz="3200" i="1">
                          <a:solidFill>
                            <a:srgbClr val="0836BF"/>
                          </a:solidFill>
                          <a:latin typeface="Cambria Math" panose="02040503050406030204" charset="0"/>
                          <a:ea typeface="MS Mincho" charset="0"/>
                          <a:cs typeface="Cambria Math" panose="02040503050406030204" charset="0"/>
                        </a:rPr>
                        <m:t>)∗</m:t>
                      </m:r>
                      <m:r>
                        <a:rPr lang="en-US" altLang="zh-CN" sz="3200" i="1">
                          <a:solidFill>
                            <a:srgbClr val="0836BF"/>
                          </a:solidFill>
                          <a:latin typeface="Cambria Math" panose="02040503050406030204" charset="0"/>
                          <a:cs typeface="Cambria Math" panose="02040503050406030204" charset="0"/>
                        </a:rPr>
                        <m:t>𝑔</m:t>
                      </m:r>
                      <m:r>
                        <a:rPr lang="en-US" altLang="zh-CN" sz="3200" i="1">
                          <a:solidFill>
                            <a:srgbClr val="0836BF"/>
                          </a:solidFill>
                          <a:latin typeface="Cambria Math" panose="02040503050406030204" charset="0"/>
                          <a:ea typeface="MS Mincho" charset="0"/>
                          <a:cs typeface="Cambria Math" panose="02040503050406030204" charset="0"/>
                        </a:rPr>
                        <m:t>(</m:t>
                      </m:r>
                      <m:r>
                        <a:rPr lang="en-US" altLang="zh-CN" sz="3200" i="1">
                          <a:solidFill>
                            <a:srgbClr val="0836BF"/>
                          </a:solidFill>
                          <a:latin typeface="Cambria Math" panose="02040503050406030204" charset="0"/>
                          <a:cs typeface="Cambria Math" panose="02040503050406030204" charset="0"/>
                        </a:rPr>
                        <m:t>𝑥</m:t>
                      </m:r>
                      <m:r>
                        <a:rPr lang="en-US" altLang="zh-CN" sz="3200" i="1">
                          <a:solidFill>
                            <a:srgbClr val="0836BF"/>
                          </a:solidFill>
                          <a:latin typeface="Cambria Math" panose="02040503050406030204" charset="0"/>
                          <a:ea typeface="MS Mincho" charset="0"/>
                          <a:cs typeface="Cambria Math" panose="02040503050406030204" charset="0"/>
                        </a:rPr>
                        <m:t>)</m:t>
                      </m:r>
                    </m:oMath>
                  </m:oMathPara>
                </a14:m>
                <a:endParaRPr lang="en-US" altLang="zh-CN" sz="3200" i="1">
                  <a:solidFill>
                    <a:srgbClr val="0836BF"/>
                  </a:solidFill>
                  <a:latin typeface="Cambria Math" panose="02040503050406030204" charset="0"/>
                  <a:ea typeface="MS Mincho" charset="0"/>
                  <a:cs typeface="Cambria Math" panose="02040503050406030204"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3474720" y="2251710"/>
                <a:ext cx="4231005" cy="583565"/>
              </a:xfrm>
              <a:prstGeom prst="rect">
                <a:avLst/>
              </a:prstGeom>
              <a:blipFill rotWithShape="1">
                <a:blip r:embed="rId3" cstate="print"/>
                <a:stretch>
                  <a:fillRect/>
                </a:stretch>
              </a:blipFill>
            </p:spPr>
            <p:txBody>
              <a:bodyPr/>
              <a:lstStyle/>
              <a:p>
                <a:r>
                  <a:rPr lang="zh-CN" altLang="en-US">
                    <a:noFill/>
                  </a:rPr>
                  <a:t> </a:t>
                </a:r>
              </a:p>
            </p:txBody>
          </p:sp>
        </mc:Fallback>
      </mc:AlternateContent>
      <p:graphicFrame>
        <p:nvGraphicFramePr>
          <p:cNvPr id="23" name="对象 22">
            <a:hlinkClick r:id="" action="ppaction://ole?verb=0"/>
          </p:cNvPr>
          <p:cNvGraphicFramePr>
            <a:graphicFrameLocks/>
          </p:cNvGraphicFramePr>
          <p:nvPr/>
        </p:nvGraphicFramePr>
        <p:xfrm>
          <a:off x="5638800" y="3321050"/>
          <a:ext cx="914400" cy="215900"/>
        </p:xfrm>
        <a:graphic>
          <a:graphicData uri="http://schemas.openxmlformats.org/presentationml/2006/ole">
            <p:oleObj spid="_x0000_s1027" r:id="rId4" imgW="914400" imgH="215640" progId="Equations">
              <p:embed/>
            </p:oleObj>
          </a:graphicData>
        </a:graphic>
      </p:graphicFrame>
      <p:graphicFrame>
        <p:nvGraphicFramePr>
          <p:cNvPr id="24" name="对象 23">
            <a:hlinkClick r:id="" action="ppaction://ole?verb=0"/>
          </p:cNvPr>
          <p:cNvGraphicFramePr>
            <a:graphicFrameLocks/>
          </p:cNvGraphicFramePr>
          <p:nvPr/>
        </p:nvGraphicFramePr>
        <p:xfrm>
          <a:off x="3452495" y="3324225"/>
          <a:ext cx="5286375" cy="209550"/>
        </p:xfrm>
        <a:graphic>
          <a:graphicData uri="http://schemas.openxmlformats.org/presentationml/2006/ole">
            <p:oleObj spid="_x0000_s1028" r:id="rId5" imgW="5276880" imgH="199985" progId="Word.Document.8">
              <p:embed/>
            </p:oleObj>
          </a:graphicData>
        </a:graphic>
      </p:graphicFrame>
      <p:pic>
        <p:nvPicPr>
          <p:cNvPr id="2" name="图片 1" descr="公式.docx - WPS Office 2021_7_23 10_06_17"/>
          <p:cNvPicPr>
            <a:picLocks noChangeAspect="1"/>
          </p:cNvPicPr>
          <p:nvPr/>
        </p:nvPicPr>
        <p:blipFill>
          <a:blip r:embed="rId6" cstate="print"/>
          <a:srcRect l="40792" t="20635" r="43495" b="72654"/>
          <a:stretch>
            <a:fillRect/>
          </a:stretch>
        </p:blipFill>
        <p:spPr>
          <a:xfrm>
            <a:off x="3609340" y="3753485"/>
            <a:ext cx="5129530" cy="1186815"/>
          </a:xfrm>
          <a:prstGeom prst="rect">
            <a:avLst/>
          </a:prstGeom>
        </p:spPr>
      </p:pic>
      <p:sp>
        <p:nvSpPr>
          <p:cNvPr id="4" name="文本框 3"/>
          <p:cNvSpPr txBox="1"/>
          <p:nvPr/>
        </p:nvSpPr>
        <p:spPr>
          <a:xfrm>
            <a:off x="1828800" y="3033395"/>
            <a:ext cx="6153150"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rPr>
              <a:t>根据卷积的定义，我们可以得到：</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6"/>
          <p:cNvSpPr txBox="1"/>
          <p:nvPr/>
        </p:nvSpPr>
        <p:spPr>
          <a:xfrm>
            <a:off x="643052" y="263807"/>
            <a:ext cx="7857490" cy="583565"/>
          </a:xfrm>
          <a:prstGeom prst="rect">
            <a:avLst/>
          </a:prstGeom>
          <a:noFill/>
        </p:spPr>
        <p:txBody>
          <a:bodyPr wrap="square" rtlCol="0">
            <a:spAutoFit/>
          </a:bodyPr>
          <a:lstStyle/>
          <a:p>
            <a:pPr lvl="0">
              <a:defRPr/>
            </a:pPr>
            <a:r>
              <a:rPr lang="zh-CN" altLang="en-US" sz="3200" b="1" dirty="0" smtClean="0">
                <a:solidFill>
                  <a:srgbClr val="0836BF"/>
                </a:solidFill>
                <a:latin typeface="微软雅黑" panose="020B0503020204020204" charset="-122"/>
                <a:ea typeface="微软雅黑" panose="020B0503020204020204" charset="-122"/>
                <a:sym typeface="+mn-ea"/>
              </a:rPr>
              <a:t>图卷积</a:t>
            </a:r>
            <a:endParaRPr kumimoji="0" lang="zh-CN" sz="3200" b="1" i="0" u="none" strike="noStrike" kern="1200" cap="none" spc="0" normalizeH="0" baseline="0" noProof="0" dirty="0">
              <a:ln>
                <a:noFill/>
              </a:ln>
              <a:solidFill>
                <a:srgbClr val="224D9B"/>
              </a:solidFill>
              <a:uLnTx/>
              <a:uFillTx/>
              <a:latin typeface="微软雅黑" panose="020B0503020204020204" charset="-122"/>
              <a:ea typeface="微软雅黑" panose="020B0503020204020204" charset="-122"/>
              <a:cs typeface="+mn-cs"/>
              <a:sym typeface="+mn-ea"/>
            </a:endParaRPr>
          </a:p>
        </p:txBody>
      </p:sp>
      <p:pic>
        <p:nvPicPr>
          <p:cNvPr id="2" name="图片 1" descr="公式.docx - WPS Office 2021_7_23 10_13_39"/>
          <p:cNvPicPr>
            <a:picLocks noChangeAspect="1"/>
          </p:cNvPicPr>
          <p:nvPr/>
        </p:nvPicPr>
        <p:blipFill>
          <a:blip r:embed="rId2" cstate="print"/>
          <a:srcRect l="42651" t="27798" r="32958" b="45577"/>
          <a:stretch>
            <a:fillRect/>
          </a:stretch>
        </p:blipFill>
        <p:spPr>
          <a:xfrm>
            <a:off x="3057525" y="2369185"/>
            <a:ext cx="7564120" cy="4220210"/>
          </a:xfrm>
          <a:prstGeom prst="rect">
            <a:avLst/>
          </a:prstGeom>
        </p:spPr>
      </p:pic>
      <p:pic>
        <p:nvPicPr>
          <p:cNvPr id="3" name="图片 2" descr="公式.docx - WPS Office 2021_7_23 10_06_17"/>
          <p:cNvPicPr>
            <a:picLocks noChangeAspect="1"/>
          </p:cNvPicPr>
          <p:nvPr/>
        </p:nvPicPr>
        <p:blipFill>
          <a:blip r:embed="rId3" cstate="print"/>
          <a:srcRect l="40792" t="20635" r="43495" b="72654"/>
          <a:stretch>
            <a:fillRect/>
          </a:stretch>
        </p:blipFill>
        <p:spPr>
          <a:xfrm>
            <a:off x="2963545" y="1454785"/>
            <a:ext cx="4545330" cy="1051560"/>
          </a:xfrm>
          <a:prstGeom prst="rect">
            <a:avLst/>
          </a:prstGeom>
        </p:spPr>
      </p:pic>
      <p:pic>
        <p:nvPicPr>
          <p:cNvPr id="4" name="图片 3"/>
          <p:cNvPicPr>
            <a:picLocks noChangeAspect="1"/>
          </p:cNvPicPr>
          <p:nvPr/>
        </p:nvPicPr>
        <p:blipFill>
          <a:blip r:embed="rId4" cstate="print"/>
          <a:stretch>
            <a:fillRect/>
          </a:stretch>
        </p:blipFill>
        <p:spPr>
          <a:xfrm>
            <a:off x="3178810" y="525145"/>
            <a:ext cx="4819650" cy="104775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6"/>
          <p:cNvSpPr txBox="1"/>
          <p:nvPr/>
        </p:nvSpPr>
        <p:spPr>
          <a:xfrm>
            <a:off x="643052" y="263807"/>
            <a:ext cx="7857490" cy="583565"/>
          </a:xfrm>
          <a:prstGeom prst="rect">
            <a:avLst/>
          </a:prstGeom>
          <a:noFill/>
        </p:spPr>
        <p:txBody>
          <a:bodyPr wrap="square" rtlCol="0">
            <a:spAutoFit/>
          </a:bodyPr>
          <a:lstStyle/>
          <a:p>
            <a:pPr lvl="0">
              <a:defRPr/>
            </a:pPr>
            <a:r>
              <a:rPr lang="zh-CN" altLang="en-US" sz="3200" b="1" dirty="0" smtClean="0">
                <a:solidFill>
                  <a:srgbClr val="0836BF"/>
                </a:solidFill>
                <a:latin typeface="微软雅黑" panose="020B0503020204020204" charset="-122"/>
                <a:ea typeface="微软雅黑" panose="020B0503020204020204" charset="-122"/>
                <a:sym typeface="+mn-ea"/>
              </a:rPr>
              <a:t>图卷积</a:t>
            </a:r>
            <a:endParaRPr kumimoji="0" lang="zh-CN" sz="3200" b="1" i="0" u="none" strike="noStrike" kern="1200" cap="none" spc="0" normalizeH="0" baseline="0" noProof="0" dirty="0">
              <a:ln>
                <a:noFill/>
              </a:ln>
              <a:solidFill>
                <a:srgbClr val="224D9B"/>
              </a:solidFill>
              <a:uLnTx/>
              <a:uFillTx/>
              <a:latin typeface="微软雅黑" panose="020B0503020204020204" charset="-122"/>
              <a:ea typeface="微软雅黑" panose="020B0503020204020204" charset="-122"/>
              <a:cs typeface="+mn-cs"/>
              <a:sym typeface="+mn-ea"/>
            </a:endParaRPr>
          </a:p>
        </p:txBody>
      </p:sp>
      <p:pic>
        <p:nvPicPr>
          <p:cNvPr id="4" name="图片 3" descr="公式.docx - WPS Office 2021_7_23 10_18_21"/>
          <p:cNvPicPr>
            <a:picLocks noChangeAspect="1"/>
          </p:cNvPicPr>
          <p:nvPr/>
        </p:nvPicPr>
        <p:blipFill>
          <a:blip r:embed="rId2" cstate="print"/>
          <a:srcRect l="37833" t="54942" r="36396" b="17865"/>
          <a:stretch>
            <a:fillRect/>
          </a:stretch>
        </p:blipFill>
        <p:spPr>
          <a:xfrm>
            <a:off x="2856865" y="2428240"/>
            <a:ext cx="7228205" cy="4131945"/>
          </a:xfrm>
          <a:prstGeom prst="rect">
            <a:avLst/>
          </a:prstGeom>
        </p:spPr>
      </p:pic>
      <p:sp>
        <p:nvSpPr>
          <p:cNvPr id="6" name="文本框 5"/>
          <p:cNvSpPr txBox="1"/>
          <p:nvPr/>
        </p:nvSpPr>
        <p:spPr>
          <a:xfrm>
            <a:off x="1236345" y="847090"/>
            <a:ext cx="8035290"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cs typeface="微软雅黑" panose="020B0503020204020204" charset="-122"/>
              </a:rPr>
              <a:t>令</a:t>
            </a:r>
            <a:r>
              <a:rPr lang="en-US" altLang="zh-CN" sz="2800">
                <a:latin typeface="微软雅黑" panose="020B0503020204020204" charset="-122"/>
                <a:ea typeface="微软雅黑" panose="020B0503020204020204" charset="-122"/>
                <a:cs typeface="微软雅黑" panose="020B0503020204020204" charset="-122"/>
              </a:rPr>
              <a:t>y=z-x</a:t>
            </a:r>
            <a:r>
              <a:rPr lang="zh-CN" altLang="en-US" sz="2800">
                <a:latin typeface="微软雅黑" panose="020B0503020204020204" charset="-122"/>
                <a:ea typeface="微软雅黑" panose="020B0503020204020204" charset="-122"/>
                <a:cs typeface="微软雅黑" panose="020B0503020204020204" charset="-122"/>
              </a:rPr>
              <a:t>，则</a:t>
            </a:r>
            <a:r>
              <a:rPr lang="en-US" altLang="zh-CN" sz="2800">
                <a:latin typeface="微软雅黑" panose="020B0503020204020204" charset="-122"/>
                <a:ea typeface="微软雅黑" panose="020B0503020204020204" charset="-122"/>
                <a:cs typeface="微软雅黑" panose="020B0503020204020204" charset="-122"/>
              </a:rPr>
              <a:t>dy=dz</a:t>
            </a:r>
            <a:r>
              <a:rPr lang="zh-CN" altLang="en-US" sz="2800">
                <a:latin typeface="微软雅黑" panose="020B0503020204020204" charset="-122"/>
                <a:ea typeface="微软雅黑" panose="020B0503020204020204" charset="-122"/>
                <a:cs typeface="微软雅黑" panose="020B0503020204020204" charset="-122"/>
              </a:rPr>
              <a:t>。</a:t>
            </a:r>
          </a:p>
        </p:txBody>
      </p:sp>
      <p:pic>
        <p:nvPicPr>
          <p:cNvPr id="7" name="图片 6" descr="公式.docx - WPS Office 2021_7_23 10_13_39"/>
          <p:cNvPicPr>
            <a:picLocks noChangeAspect="1"/>
          </p:cNvPicPr>
          <p:nvPr/>
        </p:nvPicPr>
        <p:blipFill>
          <a:blip r:embed="rId3" cstate="print"/>
          <a:srcRect l="49746" t="47873" r="32958" b="45577"/>
          <a:stretch>
            <a:fillRect/>
          </a:stretch>
        </p:blipFill>
        <p:spPr>
          <a:xfrm>
            <a:off x="4867910" y="1379220"/>
            <a:ext cx="4745990" cy="10382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643052" y="263807"/>
            <a:ext cx="7857490" cy="583565"/>
          </a:xfrm>
          <a:prstGeom prst="rect">
            <a:avLst/>
          </a:prstGeom>
          <a:noFill/>
        </p:spPr>
        <p:txBody>
          <a:bodyPr wrap="square" rtlCol="0">
            <a:spAutoFit/>
          </a:bodyPr>
          <a:lstStyle/>
          <a:p>
            <a:pPr marR="0" indent="0" defTabSz="914400" fontAlgn="auto">
              <a:lnSpc>
                <a:spcPct val="100000"/>
              </a:lnSpc>
              <a:spcBef>
                <a:spcPts val="0"/>
              </a:spcBef>
              <a:spcAft>
                <a:spcPts val="0"/>
              </a:spcAft>
              <a:buClrTx/>
              <a:buSzTx/>
              <a:buFontTx/>
              <a:buNone/>
              <a:defRPr/>
            </a:pPr>
            <a:r>
              <a:rPr kumimoji="0" lang="zh-CN" sz="3200" b="1" i="0" kern="1200" cap="none" spc="0" normalizeH="0" baseline="0" noProof="0" dirty="0">
                <a:solidFill>
                  <a:srgbClr val="224D9B"/>
                </a:solidFill>
                <a:latin typeface="微软雅黑" panose="020B0503020204020204" charset="-122"/>
                <a:ea typeface="微软雅黑" panose="020B0503020204020204" charset="-122"/>
                <a:cs typeface="+mn-cs"/>
                <a:sym typeface="+mn-ea"/>
              </a:rPr>
              <a:t>离散卷积</a:t>
            </a:r>
          </a:p>
        </p:txBody>
      </p:sp>
      <mc:AlternateContent xmlns:mc="http://schemas.openxmlformats.org/markup-compatibility/2006">
        <mc:Choice xmlns:a14="http://schemas.microsoft.com/office/drawing/2010/main" xmlns="" Requires="a14">
          <p:sp>
            <p:nvSpPr>
              <p:cNvPr id="2" name="文本框 1"/>
              <p:cNvSpPr txBox="1"/>
              <p:nvPr/>
            </p:nvSpPr>
            <p:spPr>
              <a:xfrm>
                <a:off x="1660525" y="1426210"/>
                <a:ext cx="8846185" cy="1814830"/>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latin typeface="Times New Roman" panose="02020603050405020304" charset="0"/>
                    <a:ea typeface="微软雅黑" panose="020B0503020204020204" charset="-122"/>
                    <a:cs typeface="Times New Roman" panose="02020603050405020304" charset="0"/>
                  </a:rPr>
                  <a:t>写成卷积的形式，我们可以将其定义为</a:t>
                </a:r>
                <a14:m>
                  <m:oMath xmlns:m="http://schemas.openxmlformats.org/officeDocument/2006/math">
                    <m:r>
                      <a:rPr lang="en-US" altLang="zh-CN" sz="2800" i="1">
                        <a:latin typeface="Cambria Math" panose="02040503050406030204" charset="0"/>
                        <a:ea typeface="微软雅黑" panose="020B0503020204020204" charset="-122"/>
                        <a:cs typeface="Cambria Math" panose="02040503050406030204" charset="0"/>
                      </a:rPr>
                      <m:t>𝑓</m:t>
                    </m:r>
                    <m:r>
                      <a:rPr lang="en-US" altLang="zh-CN" sz="2800" i="1">
                        <a:latin typeface="Cambria Math" panose="02040503050406030204" charset="0"/>
                        <a:ea typeface="MS Mincho" charset="0"/>
                        <a:cs typeface="Cambria Math" panose="02040503050406030204" charset="0"/>
                      </a:rPr>
                      <m:t>(</m:t>
                    </m:r>
                    <m:r>
                      <a:rPr lang="en-US" altLang="zh-CN" sz="2800" i="1">
                        <a:latin typeface="Cambria Math" panose="02040503050406030204" charset="0"/>
                        <a:ea typeface="微软雅黑" panose="020B0503020204020204" charset="-122"/>
                        <a:cs typeface="Cambria Math" panose="02040503050406030204" charset="0"/>
                      </a:rPr>
                      <m:t>𝑎</m:t>
                    </m:r>
                    <m:r>
                      <a:rPr lang="en-US" altLang="zh-CN" sz="2800" i="1">
                        <a:latin typeface="Cambria Math" panose="02040503050406030204" charset="0"/>
                        <a:ea typeface="MS Mincho" charset="0"/>
                        <a:cs typeface="Cambria Math" panose="02040503050406030204" charset="0"/>
                      </a:rPr>
                      <m:t>)</m:t>
                    </m:r>
                    <m:r>
                      <a:rPr lang="en-US" altLang="zh-CN" sz="2800" i="1">
                        <a:latin typeface="Cambria Math" panose="02040503050406030204" charset="0"/>
                        <a:ea typeface="微软雅黑" panose="020B0503020204020204" charset="-122"/>
                        <a:cs typeface="Cambria Math" panose="02040503050406030204" charset="0"/>
                      </a:rPr>
                      <m:t>∗</m:t>
                    </m:r>
                    <m:r>
                      <a:rPr lang="en-US" altLang="zh-CN" sz="2800" i="1">
                        <a:latin typeface="Cambria Math" panose="02040503050406030204" charset="0"/>
                        <a:ea typeface="微软雅黑" panose="020B0503020204020204" charset="-122"/>
                        <a:cs typeface="Cambria Math" panose="02040503050406030204" charset="0"/>
                      </a:rPr>
                      <m:t>𝑔</m:t>
                    </m:r>
                    <m:r>
                      <a:rPr lang="en-US" altLang="zh-CN" sz="2800" i="1">
                        <a:latin typeface="Cambria Math" panose="02040503050406030204" charset="0"/>
                        <a:ea typeface="MS Mincho" charset="0"/>
                        <a:cs typeface="Cambria Math" panose="02040503050406030204" charset="0"/>
                      </a:rPr>
                      <m:t>(</m:t>
                    </m:r>
                    <m:r>
                      <a:rPr lang="en-US" altLang="zh-CN" sz="2800" i="1">
                        <a:latin typeface="Cambria Math" panose="02040503050406030204" charset="0"/>
                        <a:ea typeface="微软雅黑" panose="020B0503020204020204" charset="-122"/>
                        <a:cs typeface="Cambria Math" panose="02040503050406030204" charset="0"/>
                      </a:rPr>
                      <m:t>𝑏</m:t>
                    </m:r>
                    <m:r>
                      <a:rPr lang="en-US" altLang="zh-CN" sz="2800" i="1">
                        <a:latin typeface="Cambria Math" panose="02040503050406030204" charset="0"/>
                        <a:ea typeface="MS Mincho" charset="0"/>
                        <a:cs typeface="Cambria Math" panose="02040503050406030204" charset="0"/>
                      </a:rPr>
                      <m:t>)</m:t>
                    </m:r>
                  </m:oMath>
                </a14:m>
                <a:r>
                  <a:rPr lang="zh-CN" altLang="en-US" sz="2800">
                    <a:latin typeface="Times New Roman" panose="02020603050405020304" charset="0"/>
                    <a:ea typeface="微软雅黑" panose="020B0503020204020204" charset="-122"/>
                    <a:cs typeface="Times New Roman" panose="02020603050405020304" charset="0"/>
                  </a:rPr>
                  <a:t>，其中函数</a:t>
                </a:r>
                <a14:m>
                  <m:oMath xmlns:m="http://schemas.openxmlformats.org/officeDocument/2006/math">
                    <m:r>
                      <a:rPr lang="en-US" altLang="zh-CN" sz="2800" i="1">
                        <a:latin typeface="Cambria Math" panose="02040503050406030204" charset="0"/>
                        <a:ea typeface="微软雅黑" panose="020B0503020204020204" charset="-122"/>
                        <a:cs typeface="Cambria Math" panose="02040503050406030204" charset="0"/>
                      </a:rPr>
                      <m:t>𝑓</m:t>
                    </m:r>
                    <m:r>
                      <a:rPr lang="en-US" altLang="zh-CN" sz="2800" i="1">
                        <a:latin typeface="Cambria Math" panose="02040503050406030204" charset="0"/>
                        <a:ea typeface="MS Mincho" charset="0"/>
                        <a:cs typeface="Cambria Math" panose="02040503050406030204" charset="0"/>
                      </a:rPr>
                      <m:t>(·)</m:t>
                    </m:r>
                  </m:oMath>
                </a14:m>
                <a:r>
                  <a:rPr lang="zh-CN" altLang="en-US" sz="2800">
                    <a:latin typeface="Times New Roman" panose="02020603050405020304" charset="0"/>
                    <a:ea typeface="微软雅黑" panose="020B0503020204020204" charset="-122"/>
                    <a:cs typeface="Times New Roman" panose="02020603050405020304" charset="0"/>
                  </a:rPr>
                  <a:t>和</a:t>
                </a:r>
                <a14:m>
                  <m:oMath xmlns:m="http://schemas.openxmlformats.org/officeDocument/2006/math">
                    <m:r>
                      <a:rPr lang="en-US" altLang="zh-CN" sz="2800" i="1">
                        <a:latin typeface="Cambria Math" panose="02040503050406030204" charset="0"/>
                        <a:ea typeface="微软雅黑" panose="020B0503020204020204" charset="-122"/>
                        <a:cs typeface="Cambria Math" panose="02040503050406030204" charset="0"/>
                      </a:rPr>
                      <m:t>𝑔</m:t>
                    </m:r>
                    <m:r>
                      <a:rPr lang="en-US" altLang="zh-CN" sz="2800" i="1">
                        <a:latin typeface="Cambria Math" panose="02040503050406030204" charset="0"/>
                        <a:ea typeface="MS Mincho" charset="0"/>
                        <a:cs typeface="Cambria Math" panose="02040503050406030204" charset="0"/>
                      </a:rPr>
                      <m:t>(·)</m:t>
                    </m:r>
                  </m:oMath>
                </a14:m>
                <a:r>
                  <a:rPr lang="zh-CN" altLang="en-US" sz="2800">
                    <a:latin typeface="Times New Roman" panose="02020603050405020304" charset="0"/>
                    <a:ea typeface="微软雅黑" panose="020B0503020204020204" charset="-122"/>
                    <a:cs typeface="Times New Roman" panose="02020603050405020304" charset="0"/>
                  </a:rPr>
                  <a:t>分别代表各自所产生的概率分布函数。假如我们现在希望c=3，那么可以有多种情况可以满足条件，比如：</a:t>
                </a:r>
                <a:endParaRPr lang="zh-CN" altLang="en-US" sz="2800">
                  <a:latin typeface="Times New Roman" panose="02020603050405020304" charset="0"/>
                  <a:ea typeface="微软雅黑" panose="020B0503020204020204" charset="-122"/>
                  <a:cs typeface="Times New Roman" panose="02020603050405020304"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1660525" y="1426210"/>
                <a:ext cx="8846185" cy="1814830"/>
              </a:xfrm>
              <a:prstGeom prst="rect">
                <a:avLst/>
              </a:prstGeom>
              <a:blipFill rotWithShape="1">
                <a:blip r:embed="rId2" cstate="print"/>
                <a:stretch>
                  <a:fillRect r="-91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3" name="文本框 2"/>
              <p:cNvSpPr txBox="1"/>
              <p:nvPr/>
            </p:nvSpPr>
            <p:spPr>
              <a:xfrm>
                <a:off x="1361376" y="5808599"/>
                <a:ext cx="129286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b="1" i="1">
                          <a:solidFill>
                            <a:srgbClr val="0836BF"/>
                          </a:solidFill>
                          <a:latin typeface="Cambria Math" panose="02040503050406030204" charset="0"/>
                          <a:cs typeface="Cambria Math" panose="02040503050406030204" charset="0"/>
                        </a:rPr>
                        <m:t>𝒇</m:t>
                      </m:r>
                      <m:r>
                        <a:rPr lang="en-US" altLang="zh-CN" b="1" i="1">
                          <a:solidFill>
                            <a:srgbClr val="0836BF"/>
                          </a:solidFill>
                          <a:latin typeface="Cambria Math" panose="02040503050406030204" charset="0"/>
                          <a:cs typeface="Cambria Math" panose="02040503050406030204" charset="0"/>
                        </a:rPr>
                        <m:t>(</m:t>
                      </m:r>
                      <m:r>
                        <a:rPr lang="en-US" altLang="zh-CN" b="1" i="1">
                          <a:solidFill>
                            <a:srgbClr val="0836BF"/>
                          </a:solidFill>
                          <a:latin typeface="Cambria Math" panose="02040503050406030204" charset="0"/>
                          <a:cs typeface="Cambria Math" panose="02040503050406030204" charset="0"/>
                        </a:rPr>
                        <m:t>𝟐</m:t>
                      </m:r>
                      <m:r>
                        <a:rPr lang="en-US" altLang="zh-CN" b="1" i="1">
                          <a:solidFill>
                            <a:srgbClr val="0836BF"/>
                          </a:solidFill>
                          <a:latin typeface="Cambria Math" panose="02040503050406030204" charset="0"/>
                          <a:cs typeface="Cambria Math" panose="02040503050406030204" charset="0"/>
                        </a:rPr>
                        <m:t>)</m:t>
                      </m:r>
                      <m:r>
                        <a:rPr lang="en-US" altLang="zh-CN" b="1" i="1">
                          <a:solidFill>
                            <a:srgbClr val="0836BF"/>
                          </a:solidFill>
                          <a:latin typeface="Cambria Math" panose="02040503050406030204" charset="0"/>
                          <a:cs typeface="Cambria Math" panose="02040503050406030204" charset="0"/>
                        </a:rPr>
                        <m:t>∗</m:t>
                      </m:r>
                      <m:r>
                        <a:rPr lang="en-US" altLang="zh-CN" b="1" i="1">
                          <a:solidFill>
                            <a:srgbClr val="0836BF"/>
                          </a:solidFill>
                          <a:latin typeface="Cambria Math" panose="02040503050406030204" charset="0"/>
                          <a:cs typeface="Cambria Math" panose="02040503050406030204" charset="0"/>
                        </a:rPr>
                        <m:t>𝒈</m:t>
                      </m:r>
                      <m:r>
                        <a:rPr lang="en-US" altLang="zh-CN" b="1" i="1">
                          <a:solidFill>
                            <a:srgbClr val="0836BF"/>
                          </a:solidFill>
                          <a:latin typeface="Cambria Math" panose="02040503050406030204" charset="0"/>
                          <a:cs typeface="Cambria Math" panose="02040503050406030204" charset="0"/>
                        </a:rPr>
                        <m:t>(</m:t>
                      </m:r>
                      <m:r>
                        <a:rPr lang="en-US" altLang="zh-CN" b="1" i="1">
                          <a:solidFill>
                            <a:srgbClr val="0836BF"/>
                          </a:solidFill>
                          <a:latin typeface="Cambria Math" panose="02040503050406030204" charset="0"/>
                          <a:cs typeface="Cambria Math" panose="02040503050406030204" charset="0"/>
                        </a:rPr>
                        <m:t>𝟏</m:t>
                      </m:r>
                      <m:r>
                        <a:rPr lang="en-US" altLang="zh-CN" b="1" i="1">
                          <a:solidFill>
                            <a:srgbClr val="0836BF"/>
                          </a:solidFill>
                          <a:latin typeface="Cambria Math" panose="02040503050406030204" charset="0"/>
                          <a:ea typeface="MS Mincho" charset="0"/>
                          <a:cs typeface="Cambria Math" panose="02040503050406030204" charset="0"/>
                        </a:rPr>
                        <m:t>)</m:t>
                      </m:r>
                    </m:oMath>
                  </m:oMathPara>
                </a14:m>
                <a:endParaRPr lang="en-US" altLang="zh-CN" b="1" i="1">
                  <a:solidFill>
                    <a:srgbClr val="0836BF"/>
                  </a:solidFill>
                  <a:latin typeface="Cambria Math" panose="02040503050406030204" charset="0"/>
                  <a:ea typeface="MS Mincho" charset="0"/>
                  <a:cs typeface="Cambria Math" panose="02040503050406030204"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1361376" y="5808599"/>
                <a:ext cx="1292860" cy="368300"/>
              </a:xfrm>
              <a:prstGeom prst="rect">
                <a:avLst/>
              </a:prstGeom>
              <a:blipFill rotWithShape="1">
                <a:blip r:embed="rId3" cstate="print"/>
                <a:stretch>
                  <a:fillRect l="-44" t="-69" r="-791"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4" name="文本框 3"/>
              <p:cNvSpPr txBox="1"/>
              <p:nvPr/>
            </p:nvSpPr>
            <p:spPr>
              <a:xfrm>
                <a:off x="5499671" y="5808599"/>
                <a:ext cx="133159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b="1" i="1">
                          <a:solidFill>
                            <a:srgbClr val="0836BF"/>
                          </a:solidFill>
                          <a:latin typeface="Cambria Math" panose="02040503050406030204" charset="0"/>
                          <a:cs typeface="Cambria Math" panose="02040503050406030204" charset="0"/>
                        </a:rPr>
                        <m:t>𝒇</m:t>
                      </m:r>
                      <m:r>
                        <a:rPr lang="en-US" altLang="zh-CN" b="1" i="1">
                          <a:solidFill>
                            <a:srgbClr val="0836BF"/>
                          </a:solidFill>
                          <a:latin typeface="Cambria Math" panose="02040503050406030204" charset="0"/>
                          <a:cs typeface="Cambria Math" panose="02040503050406030204" charset="0"/>
                        </a:rPr>
                        <m:t>(</m:t>
                      </m:r>
                      <m:r>
                        <a:rPr lang="en-US" altLang="zh-CN" b="1" i="1">
                          <a:solidFill>
                            <a:srgbClr val="0836BF"/>
                          </a:solidFill>
                          <a:latin typeface="Cambria Math" panose="02040503050406030204" charset="0"/>
                          <a:cs typeface="Cambria Math" panose="02040503050406030204" charset="0"/>
                        </a:rPr>
                        <m:t>𝟏</m:t>
                      </m:r>
                      <m:r>
                        <a:rPr lang="en-US" altLang="zh-CN" b="1" i="1">
                          <a:solidFill>
                            <a:srgbClr val="0836BF"/>
                          </a:solidFill>
                          <a:latin typeface="Cambria Math" panose="02040503050406030204" charset="0"/>
                          <a:cs typeface="Cambria Math" panose="02040503050406030204" charset="0"/>
                        </a:rPr>
                        <m:t>)</m:t>
                      </m:r>
                      <m:r>
                        <a:rPr lang="en-US" altLang="zh-CN" b="1" i="1">
                          <a:solidFill>
                            <a:srgbClr val="0836BF"/>
                          </a:solidFill>
                          <a:latin typeface="Cambria Math" panose="02040503050406030204" charset="0"/>
                          <a:cs typeface="Cambria Math" panose="02040503050406030204" charset="0"/>
                        </a:rPr>
                        <m:t>∗</m:t>
                      </m:r>
                      <m:r>
                        <a:rPr lang="en-US" altLang="zh-CN" b="1" i="1">
                          <a:solidFill>
                            <a:srgbClr val="0836BF"/>
                          </a:solidFill>
                          <a:latin typeface="Cambria Math" panose="02040503050406030204" charset="0"/>
                          <a:cs typeface="Cambria Math" panose="02040503050406030204" charset="0"/>
                        </a:rPr>
                        <m:t>𝒈</m:t>
                      </m:r>
                      <m:r>
                        <a:rPr lang="en-US" altLang="zh-CN" b="1" i="1">
                          <a:solidFill>
                            <a:srgbClr val="0836BF"/>
                          </a:solidFill>
                          <a:latin typeface="Cambria Math" panose="02040503050406030204" charset="0"/>
                          <a:cs typeface="Cambria Math" panose="02040503050406030204" charset="0"/>
                        </a:rPr>
                        <m:t>(</m:t>
                      </m:r>
                      <m:r>
                        <a:rPr lang="en-US" altLang="zh-CN" b="1" i="1">
                          <a:solidFill>
                            <a:srgbClr val="0836BF"/>
                          </a:solidFill>
                          <a:latin typeface="Cambria Math" panose="02040503050406030204" charset="0"/>
                          <a:cs typeface="Cambria Math" panose="02040503050406030204" charset="0"/>
                        </a:rPr>
                        <m:t>𝟐</m:t>
                      </m:r>
                      <m:r>
                        <a:rPr lang="en-US" altLang="zh-CN" b="1" i="1">
                          <a:solidFill>
                            <a:srgbClr val="0836BF"/>
                          </a:solidFill>
                          <a:latin typeface="Cambria Math" panose="02040503050406030204" charset="0"/>
                          <a:ea typeface="MS Mincho" charset="0"/>
                          <a:cs typeface="Cambria Math" panose="02040503050406030204" charset="0"/>
                        </a:rPr>
                        <m:t>)</m:t>
                      </m:r>
                    </m:oMath>
                  </m:oMathPara>
                </a14:m>
                <a:endParaRPr lang="en-US" altLang="zh-CN" b="1" i="1">
                  <a:solidFill>
                    <a:srgbClr val="0836BF"/>
                  </a:solidFill>
                  <a:latin typeface="Cambria Math" panose="02040503050406030204" charset="0"/>
                  <a:ea typeface="MS Mincho" charset="0"/>
                  <a:cs typeface="Cambria Math" panose="02040503050406030204"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5499671" y="5808599"/>
                <a:ext cx="1331595" cy="368300"/>
              </a:xfrm>
              <a:prstGeom prst="rect">
                <a:avLst/>
              </a:prstGeom>
              <a:blipFill rotWithShape="1">
                <a:blip r:embed="rId4" cstate="print"/>
                <a:stretch>
                  <a:fillRect l="-43" t="-69" r="43"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5" name="文本框 4"/>
              <p:cNvSpPr txBox="1"/>
              <p:nvPr/>
            </p:nvSpPr>
            <p:spPr>
              <a:xfrm>
                <a:off x="9676701" y="5808599"/>
                <a:ext cx="133159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b="1" i="1">
                          <a:solidFill>
                            <a:srgbClr val="0836BF"/>
                          </a:solidFill>
                          <a:latin typeface="Cambria Math" panose="02040503050406030204" charset="0"/>
                          <a:cs typeface="Cambria Math" panose="02040503050406030204" charset="0"/>
                        </a:rPr>
                        <m:t>𝒇</m:t>
                      </m:r>
                      <m:r>
                        <a:rPr lang="en-US" altLang="zh-CN" b="1" i="1">
                          <a:solidFill>
                            <a:srgbClr val="0836BF"/>
                          </a:solidFill>
                          <a:latin typeface="Cambria Math" panose="02040503050406030204" charset="0"/>
                          <a:cs typeface="Cambria Math" panose="02040503050406030204" charset="0"/>
                        </a:rPr>
                        <m:t>(</m:t>
                      </m:r>
                      <m:r>
                        <a:rPr lang="en-US" altLang="zh-CN" b="1" i="1">
                          <a:solidFill>
                            <a:srgbClr val="0836BF"/>
                          </a:solidFill>
                          <a:latin typeface="Cambria Math" panose="02040503050406030204" charset="0"/>
                          <a:cs typeface="Cambria Math" panose="02040503050406030204" charset="0"/>
                        </a:rPr>
                        <m:t>𝟎</m:t>
                      </m:r>
                      <m:r>
                        <a:rPr lang="en-US" altLang="zh-CN" b="1" i="1">
                          <a:solidFill>
                            <a:srgbClr val="0836BF"/>
                          </a:solidFill>
                          <a:latin typeface="Cambria Math" panose="02040503050406030204" charset="0"/>
                          <a:cs typeface="Cambria Math" panose="02040503050406030204" charset="0"/>
                        </a:rPr>
                        <m:t>)</m:t>
                      </m:r>
                      <m:r>
                        <a:rPr lang="en-US" altLang="zh-CN" b="1" i="1">
                          <a:solidFill>
                            <a:srgbClr val="0836BF"/>
                          </a:solidFill>
                          <a:latin typeface="Cambria Math" panose="02040503050406030204" charset="0"/>
                          <a:cs typeface="Cambria Math" panose="02040503050406030204" charset="0"/>
                        </a:rPr>
                        <m:t>∗</m:t>
                      </m:r>
                      <m:r>
                        <a:rPr lang="en-US" altLang="zh-CN" b="1" i="1">
                          <a:solidFill>
                            <a:srgbClr val="0836BF"/>
                          </a:solidFill>
                          <a:latin typeface="Cambria Math" panose="02040503050406030204" charset="0"/>
                          <a:cs typeface="Cambria Math" panose="02040503050406030204" charset="0"/>
                        </a:rPr>
                        <m:t>𝒈</m:t>
                      </m:r>
                      <m:r>
                        <a:rPr lang="en-US" altLang="zh-CN" b="1" i="1">
                          <a:solidFill>
                            <a:srgbClr val="0836BF"/>
                          </a:solidFill>
                          <a:latin typeface="Cambria Math" panose="02040503050406030204" charset="0"/>
                          <a:cs typeface="Cambria Math" panose="02040503050406030204" charset="0"/>
                        </a:rPr>
                        <m:t>(</m:t>
                      </m:r>
                      <m:r>
                        <a:rPr lang="en-US" altLang="zh-CN" b="1" i="1">
                          <a:solidFill>
                            <a:srgbClr val="0836BF"/>
                          </a:solidFill>
                          <a:latin typeface="Cambria Math" panose="02040503050406030204" charset="0"/>
                          <a:cs typeface="Cambria Math" panose="02040503050406030204" charset="0"/>
                        </a:rPr>
                        <m:t>𝟑</m:t>
                      </m:r>
                      <m:r>
                        <a:rPr lang="en-US" altLang="zh-CN" b="1" i="1">
                          <a:solidFill>
                            <a:srgbClr val="0836BF"/>
                          </a:solidFill>
                          <a:latin typeface="Cambria Math" panose="02040503050406030204" charset="0"/>
                          <a:ea typeface="MS Mincho" charset="0"/>
                          <a:cs typeface="Cambria Math" panose="02040503050406030204" charset="0"/>
                        </a:rPr>
                        <m:t>)</m:t>
                      </m:r>
                    </m:oMath>
                  </m:oMathPara>
                </a14:m>
                <a:endParaRPr lang="en-US" altLang="zh-CN" b="1" i="1">
                  <a:solidFill>
                    <a:srgbClr val="0836BF"/>
                  </a:solidFill>
                  <a:latin typeface="Cambria Math" panose="02040503050406030204" charset="0"/>
                  <a:ea typeface="MS Mincho" charset="0"/>
                  <a:cs typeface="Cambria Math" panose="02040503050406030204"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9676701" y="5808599"/>
                <a:ext cx="1331595" cy="368300"/>
              </a:xfrm>
              <a:prstGeom prst="rect">
                <a:avLst/>
              </a:prstGeom>
              <a:blipFill rotWithShape="1">
                <a:blip r:embed="rId5" cstate="print"/>
                <a:stretch>
                  <a:fillRect l="-43" t="-69" r="43" b="69"/>
                </a:stretch>
              </a:blipFill>
            </p:spPr>
            <p:txBody>
              <a:bodyPr/>
              <a:lstStyle/>
              <a:p>
                <a:r>
                  <a:rPr lang="zh-CN" altLang="en-US">
                    <a:noFill/>
                  </a:rPr>
                  <a:t> </a:t>
                </a:r>
              </a:p>
            </p:txBody>
          </p:sp>
        </mc:Fallback>
      </mc:AlternateContent>
      <p:pic>
        <p:nvPicPr>
          <p:cNvPr id="6" name="图片 5" descr="b5660963ed28e1b1c1c46cc7a5de3ef"/>
          <p:cNvPicPr>
            <a:picLocks noChangeAspect="1"/>
          </p:cNvPicPr>
          <p:nvPr/>
        </p:nvPicPr>
        <p:blipFill>
          <a:blip r:embed="rId6" cstate="print"/>
          <a:srcRect l="29339" r="17130"/>
          <a:stretch>
            <a:fillRect/>
          </a:stretch>
        </p:blipFill>
        <p:spPr>
          <a:xfrm>
            <a:off x="483870" y="3820160"/>
            <a:ext cx="3305810" cy="1737360"/>
          </a:xfrm>
          <a:prstGeom prst="rect">
            <a:avLst/>
          </a:prstGeom>
        </p:spPr>
      </p:pic>
      <p:pic>
        <p:nvPicPr>
          <p:cNvPr id="7" name="图片 6" descr="da701fd306cdcc98e015436e0ac07f6"/>
          <p:cNvPicPr>
            <a:picLocks noChangeAspect="1"/>
          </p:cNvPicPr>
          <p:nvPr/>
        </p:nvPicPr>
        <p:blipFill>
          <a:blip r:embed="rId7" cstate="print"/>
          <a:stretch>
            <a:fillRect/>
          </a:stretch>
        </p:blipFill>
        <p:spPr>
          <a:xfrm>
            <a:off x="4494530" y="3725545"/>
            <a:ext cx="7303770" cy="1831975"/>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6"/>
          <p:cNvSpPr txBox="1"/>
          <p:nvPr/>
        </p:nvSpPr>
        <p:spPr>
          <a:xfrm>
            <a:off x="643052" y="263807"/>
            <a:ext cx="7857490" cy="583565"/>
          </a:xfrm>
          <a:prstGeom prst="rect">
            <a:avLst/>
          </a:prstGeom>
          <a:noFill/>
        </p:spPr>
        <p:txBody>
          <a:bodyPr wrap="square" rtlCol="0">
            <a:spAutoFit/>
          </a:bodyPr>
          <a:lstStyle/>
          <a:p>
            <a:pPr lvl="0">
              <a:defRPr/>
            </a:pPr>
            <a:r>
              <a:rPr lang="zh-CN" altLang="en-US" sz="3200" b="1" dirty="0" smtClean="0">
                <a:solidFill>
                  <a:srgbClr val="0836BF"/>
                </a:solidFill>
                <a:latin typeface="微软雅黑" panose="020B0503020204020204" charset="-122"/>
                <a:ea typeface="微软雅黑" panose="020B0503020204020204" charset="-122"/>
                <a:sym typeface="+mn-ea"/>
              </a:rPr>
              <a:t>图卷积</a:t>
            </a:r>
            <a:endParaRPr kumimoji="0" lang="zh-CN" sz="3200" b="1" i="0" u="none" strike="noStrike" kern="1200" cap="none" spc="0" normalizeH="0" baseline="0" noProof="0" dirty="0">
              <a:ln>
                <a:noFill/>
              </a:ln>
              <a:solidFill>
                <a:srgbClr val="224D9B"/>
              </a:solidFill>
              <a:uLnTx/>
              <a:uFillTx/>
              <a:latin typeface="微软雅黑" panose="020B0503020204020204" charset="-122"/>
              <a:ea typeface="微软雅黑" panose="020B0503020204020204" charset="-122"/>
              <a:cs typeface="+mn-cs"/>
              <a:sym typeface="+mn-ea"/>
            </a:endParaRPr>
          </a:p>
        </p:txBody>
      </p:sp>
      <p:pic>
        <p:nvPicPr>
          <p:cNvPr id="2" name="图片 1" descr="公式.docx - WPS Office 2021_7_23 10_18_21"/>
          <p:cNvPicPr>
            <a:picLocks noChangeAspect="1"/>
          </p:cNvPicPr>
          <p:nvPr/>
        </p:nvPicPr>
        <p:blipFill>
          <a:blip r:embed="rId2" cstate="print"/>
          <a:srcRect l="38120" t="81875" r="40802" b="9788"/>
          <a:stretch>
            <a:fillRect/>
          </a:stretch>
        </p:blipFill>
        <p:spPr>
          <a:xfrm>
            <a:off x="1804035" y="1950085"/>
            <a:ext cx="8826500" cy="1891030"/>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6"/>
          <p:cNvSpPr txBox="1"/>
          <p:nvPr/>
        </p:nvSpPr>
        <p:spPr>
          <a:xfrm>
            <a:off x="643052" y="263807"/>
            <a:ext cx="7857490" cy="583565"/>
          </a:xfrm>
          <a:prstGeom prst="rect">
            <a:avLst/>
          </a:prstGeom>
          <a:noFill/>
        </p:spPr>
        <p:txBody>
          <a:bodyPr wrap="square" rtlCol="0">
            <a:spAutoFit/>
          </a:bodyPr>
          <a:lstStyle/>
          <a:p>
            <a:pPr lvl="0">
              <a:defRPr/>
            </a:pPr>
            <a:r>
              <a:rPr lang="zh-CN" altLang="en-US" sz="3200" b="1" dirty="0" smtClean="0">
                <a:solidFill>
                  <a:srgbClr val="0836BF"/>
                </a:solidFill>
                <a:latin typeface="微软雅黑" panose="020B0503020204020204" charset="-122"/>
                <a:ea typeface="微软雅黑" panose="020B0503020204020204" charset="-122"/>
                <a:sym typeface="+mn-ea"/>
              </a:rPr>
              <a:t>图卷积</a:t>
            </a:r>
            <a:endParaRPr kumimoji="0" lang="zh-CN" sz="3200" b="1" i="0" u="none" strike="noStrike" kern="1200" cap="none" spc="0" normalizeH="0" baseline="0" noProof="0" dirty="0">
              <a:ln>
                <a:noFill/>
              </a:ln>
              <a:solidFill>
                <a:srgbClr val="224D9B"/>
              </a:solidFill>
              <a:uLnTx/>
              <a:uFillTx/>
              <a:latin typeface="微软雅黑" panose="020B0503020204020204" charset="-122"/>
              <a:ea typeface="微软雅黑" panose="020B0503020204020204" charset="-122"/>
              <a:cs typeface="+mn-cs"/>
              <a:sym typeface="+mn-ea"/>
            </a:endParaRPr>
          </a:p>
        </p:txBody>
      </p:sp>
      <p:sp>
        <p:nvSpPr>
          <p:cNvPr id="3" name="矩形 2"/>
          <p:cNvSpPr/>
          <p:nvPr/>
        </p:nvSpPr>
        <p:spPr>
          <a:xfrm>
            <a:off x="239395" y="1348105"/>
            <a:ext cx="7853680" cy="4831080"/>
          </a:xfrm>
          <a:prstGeom prst="rect">
            <a:avLst/>
          </a:prstGeom>
        </p:spPr>
        <p:txBody>
          <a:bodyPr wrap="square">
            <a:spAutoFit/>
          </a:bodyPr>
          <a:lstStyle/>
          <a:p>
            <a:r>
              <a:rPr lang="zh-CN" altLang="en-US" sz="2800" dirty="0" smtClean="0">
                <a:latin typeface="微软雅黑" panose="020B0503020204020204" charset="-122"/>
                <a:ea typeface="微软雅黑" panose="020B0503020204020204" charset="-122"/>
              </a:rPr>
              <a:t>图卷积神经网络具有卷积神经网络的以下性质：</a:t>
            </a:r>
            <a:endParaRPr lang="en-US" altLang="zh-CN" sz="2800" dirty="0" smtClean="0">
              <a:latin typeface="微软雅黑" panose="020B0503020204020204" charset="-122"/>
              <a:ea typeface="微软雅黑" panose="020B0503020204020204" charset="-122"/>
            </a:endParaRPr>
          </a:p>
          <a:p>
            <a:endParaRPr lang="en-US" altLang="zh-CN" sz="2800" dirty="0" smtClean="0">
              <a:latin typeface="微软雅黑" panose="020B0503020204020204" charset="-122"/>
              <a:ea typeface="微软雅黑" panose="020B0503020204020204" charset="-122"/>
            </a:endParaRPr>
          </a:p>
          <a:p>
            <a:r>
              <a:rPr lang="en-US" altLang="zh-CN" sz="2800" dirty="0" smtClean="0">
                <a:latin typeface="微软雅黑" panose="020B0503020204020204" charset="-122"/>
                <a:ea typeface="微软雅黑" panose="020B0503020204020204" charset="-122"/>
              </a:rPr>
              <a:t>1</a:t>
            </a:r>
            <a:r>
              <a:rPr lang="zh-CN" altLang="en-US" sz="2800" dirty="0" smtClean="0">
                <a:latin typeface="微软雅黑" panose="020B0503020204020204" charset="-122"/>
                <a:ea typeface="微软雅黑" panose="020B0503020204020204" charset="-122"/>
              </a:rPr>
              <a:t>、局部参数共享，算子是适用于每个</a:t>
            </a:r>
          </a:p>
          <a:p>
            <a:r>
              <a:rPr lang="zh-CN" altLang="en-US" sz="2800" dirty="0" smtClean="0">
                <a:latin typeface="微软雅黑" panose="020B0503020204020204" charset="-122"/>
                <a:ea typeface="微软雅黑" panose="020B0503020204020204" charset="-122"/>
              </a:rPr>
              <a:t>节点（圆圈代表算子），处处共享。</a:t>
            </a:r>
            <a:endParaRPr lang="en-US" altLang="zh-CN" sz="2800" dirty="0" smtClean="0">
              <a:latin typeface="微软雅黑" panose="020B0503020204020204" charset="-122"/>
              <a:ea typeface="微软雅黑" panose="020B0503020204020204" charset="-122"/>
            </a:endParaRPr>
          </a:p>
          <a:p>
            <a:endParaRPr lang="en-US" altLang="zh-CN" sz="2800" dirty="0" smtClean="0">
              <a:latin typeface="微软雅黑" panose="020B0503020204020204" charset="-122"/>
              <a:ea typeface="微软雅黑" panose="020B0503020204020204" charset="-122"/>
            </a:endParaRPr>
          </a:p>
          <a:p>
            <a:r>
              <a:rPr lang="en-US" altLang="zh-CN" sz="2800" dirty="0" smtClean="0">
                <a:latin typeface="微软雅黑" panose="020B0503020204020204" charset="-122"/>
                <a:ea typeface="微软雅黑" panose="020B0503020204020204" charset="-122"/>
              </a:rPr>
              <a:t>2</a:t>
            </a:r>
            <a:r>
              <a:rPr lang="zh-CN" altLang="en-US" sz="2800" dirty="0" smtClean="0">
                <a:latin typeface="微软雅黑" panose="020B0503020204020204" charset="-122"/>
                <a:ea typeface="微软雅黑" panose="020B0503020204020204" charset="-122"/>
              </a:rPr>
              <a:t>、感受域正比于层数，最开始的时候，</a:t>
            </a:r>
          </a:p>
          <a:p>
            <a:r>
              <a:rPr lang="zh-CN" altLang="en-US" sz="2800" dirty="0" smtClean="0">
                <a:latin typeface="微软雅黑" panose="020B0503020204020204" charset="-122"/>
                <a:ea typeface="微软雅黑" panose="020B0503020204020204" charset="-122"/>
              </a:rPr>
              <a:t>每个节点包含了直接邻居的信息，再计</a:t>
            </a:r>
          </a:p>
          <a:p>
            <a:r>
              <a:rPr lang="zh-CN" altLang="en-US" sz="2800" dirty="0" smtClean="0">
                <a:latin typeface="微软雅黑" panose="020B0503020204020204" charset="-122"/>
                <a:ea typeface="微软雅黑" panose="020B0503020204020204" charset="-122"/>
              </a:rPr>
              <a:t>算第二层时就能把邻居的信息包含进来，</a:t>
            </a:r>
          </a:p>
          <a:p>
            <a:r>
              <a:rPr lang="zh-CN" altLang="en-US" sz="2800" dirty="0" smtClean="0">
                <a:latin typeface="微软雅黑" panose="020B0503020204020204" charset="-122"/>
                <a:ea typeface="微软雅黑" panose="020B0503020204020204" charset="-122"/>
              </a:rPr>
              <a:t>这样参与运算的信息就更多更充分。层</a:t>
            </a:r>
          </a:p>
          <a:p>
            <a:r>
              <a:rPr lang="zh-CN" altLang="en-US" sz="2800" dirty="0" smtClean="0">
                <a:latin typeface="微软雅黑" panose="020B0503020204020204" charset="-122"/>
                <a:ea typeface="微软雅黑" panose="020B0503020204020204" charset="-122"/>
              </a:rPr>
              <a:t>数越多，感受域就更广，参与运算的信</a:t>
            </a:r>
          </a:p>
          <a:p>
            <a:r>
              <a:rPr lang="zh-CN" altLang="en-US" sz="2800" dirty="0" smtClean="0">
                <a:latin typeface="微软雅黑" panose="020B0503020204020204" charset="-122"/>
                <a:ea typeface="微软雅黑" panose="020B0503020204020204" charset="-122"/>
              </a:rPr>
              <a:t>息就更多。</a:t>
            </a:r>
            <a:endParaRPr lang="zh-CN" altLang="en-US" sz="2800" dirty="0">
              <a:latin typeface="微软雅黑" panose="020B0503020204020204" charset="-122"/>
              <a:ea typeface="微软雅黑" panose="020B0503020204020204" charset="-122"/>
            </a:endParaRPr>
          </a:p>
        </p:txBody>
      </p:sp>
      <p:pic>
        <p:nvPicPr>
          <p:cNvPr id="2" name="图片 1" descr="640 (3)"/>
          <p:cNvPicPr>
            <a:picLocks noChangeAspect="1"/>
          </p:cNvPicPr>
          <p:nvPr/>
        </p:nvPicPr>
        <p:blipFill>
          <a:blip r:embed="rId2" cstate="print"/>
          <a:stretch>
            <a:fillRect/>
          </a:stretch>
        </p:blipFill>
        <p:spPr>
          <a:xfrm>
            <a:off x="6997700" y="2102485"/>
            <a:ext cx="4902200" cy="3681095"/>
          </a:xfrm>
          <a:prstGeom prst="rect">
            <a:avLst/>
          </a:prstGeom>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6"/>
          <p:cNvSpPr txBox="1"/>
          <p:nvPr/>
        </p:nvSpPr>
        <p:spPr>
          <a:xfrm>
            <a:off x="643052" y="263807"/>
            <a:ext cx="7857490" cy="583565"/>
          </a:xfrm>
          <a:prstGeom prst="rect">
            <a:avLst/>
          </a:prstGeom>
          <a:noFill/>
        </p:spPr>
        <p:txBody>
          <a:bodyPr wrap="square" rtlCol="0">
            <a:spAutoFit/>
          </a:bodyPr>
          <a:lstStyle/>
          <a:p>
            <a:pPr lvl="0">
              <a:defRPr/>
            </a:pPr>
            <a:r>
              <a:rPr lang="zh-CN" altLang="en-US" sz="3200" b="1" dirty="0" smtClean="0">
                <a:solidFill>
                  <a:srgbClr val="0836BF"/>
                </a:solidFill>
                <a:latin typeface="微软雅黑" panose="020B0503020204020204" charset="-122"/>
                <a:ea typeface="微软雅黑" panose="020B0503020204020204" charset="-122"/>
                <a:sym typeface="+mn-ea"/>
              </a:rPr>
              <a:t>图卷积</a:t>
            </a:r>
            <a:endParaRPr kumimoji="0" lang="zh-CN" sz="3200" b="1" i="0" u="none" strike="noStrike" kern="1200" cap="none" spc="0" normalizeH="0" baseline="0" noProof="0" dirty="0">
              <a:ln>
                <a:noFill/>
              </a:ln>
              <a:solidFill>
                <a:srgbClr val="224D9B"/>
              </a:solidFill>
              <a:uLnTx/>
              <a:uFillTx/>
              <a:latin typeface="微软雅黑" panose="020B0503020204020204" charset="-122"/>
              <a:ea typeface="微软雅黑" panose="020B0503020204020204" charset="-122"/>
              <a:cs typeface="+mn-cs"/>
              <a:sym typeface="+mn-ea"/>
            </a:endParaRPr>
          </a:p>
        </p:txBody>
      </p:sp>
      <p:sp>
        <p:nvSpPr>
          <p:cNvPr id="4" name="矩形 3"/>
          <p:cNvSpPr/>
          <p:nvPr/>
        </p:nvSpPr>
        <p:spPr>
          <a:xfrm>
            <a:off x="1092200" y="1657402"/>
            <a:ext cx="10439400" cy="2676525"/>
          </a:xfrm>
          <a:prstGeom prst="rect">
            <a:avLst/>
          </a:prstGeom>
        </p:spPr>
        <p:txBody>
          <a:bodyPr wrap="square">
            <a:spAutoFit/>
          </a:bodyPr>
          <a:lstStyle/>
          <a:p>
            <a:r>
              <a:rPr lang="en-US" altLang="zh-CN" sz="2800" dirty="0" smtClean="0">
                <a:latin typeface="微软雅黑" panose="020B0503020204020204" charset="-122"/>
                <a:ea typeface="微软雅黑" panose="020B0503020204020204" charset="-122"/>
              </a:rPr>
              <a:t>GCN</a:t>
            </a:r>
            <a:r>
              <a:rPr lang="zh-CN" altLang="en-US" sz="2800" dirty="0" smtClean="0">
                <a:latin typeface="微软雅黑" panose="020B0503020204020204" charset="-122"/>
                <a:ea typeface="微软雅黑" panose="020B0503020204020204" charset="-122"/>
              </a:rPr>
              <a:t>模型同样具备深度学习的三种性质：</a:t>
            </a:r>
            <a:endParaRPr lang="en-US" altLang="zh-CN" sz="2800" dirty="0" smtClean="0">
              <a:latin typeface="微软雅黑" panose="020B0503020204020204" charset="-122"/>
              <a:ea typeface="微软雅黑" panose="020B0503020204020204" charset="-122"/>
            </a:endParaRPr>
          </a:p>
          <a:p>
            <a:endParaRPr lang="en-US" altLang="zh-CN" sz="2800" dirty="0" smtClean="0">
              <a:latin typeface="微软雅黑" panose="020B0503020204020204" charset="-122"/>
              <a:ea typeface="微软雅黑" panose="020B0503020204020204" charset="-122"/>
            </a:endParaRPr>
          </a:p>
          <a:p>
            <a:r>
              <a:rPr lang="en-US" altLang="zh-CN" sz="2800" dirty="0" smtClean="0">
                <a:latin typeface="微软雅黑" panose="020B0503020204020204" charset="-122"/>
                <a:ea typeface="微软雅黑" panose="020B0503020204020204" charset="-122"/>
              </a:rPr>
              <a:t>1</a:t>
            </a:r>
            <a:r>
              <a:rPr lang="zh-CN" altLang="en-US" sz="2800" dirty="0" smtClean="0">
                <a:latin typeface="微软雅黑" panose="020B0503020204020204" charset="-122"/>
                <a:ea typeface="微软雅黑" panose="020B0503020204020204" charset="-122"/>
              </a:rPr>
              <a:t>、层级结构。（特征一层一层抽取，一层比一层更抽象，更高级）</a:t>
            </a:r>
            <a:endParaRPr lang="en-US" altLang="zh-CN" sz="2800" dirty="0" smtClean="0">
              <a:latin typeface="微软雅黑" panose="020B0503020204020204" charset="-122"/>
              <a:ea typeface="微软雅黑" panose="020B0503020204020204" charset="-122"/>
            </a:endParaRPr>
          </a:p>
          <a:p>
            <a:r>
              <a:rPr lang="en-US" altLang="zh-CN" sz="2800" dirty="0" smtClean="0">
                <a:latin typeface="微软雅黑" panose="020B0503020204020204" charset="-122"/>
                <a:ea typeface="微软雅黑" panose="020B0503020204020204" charset="-122"/>
              </a:rPr>
              <a:t>2</a:t>
            </a:r>
            <a:r>
              <a:rPr lang="zh-CN" altLang="en-US" sz="2800" dirty="0" smtClean="0">
                <a:latin typeface="微软雅黑" panose="020B0503020204020204" charset="-122"/>
                <a:ea typeface="微软雅黑" panose="020B0503020204020204" charset="-122"/>
              </a:rPr>
              <a:t>、非线性变换。（增加模型的表达能力）</a:t>
            </a:r>
            <a:endParaRPr lang="en-US" altLang="zh-CN" sz="2800" dirty="0" smtClean="0">
              <a:latin typeface="微软雅黑" panose="020B0503020204020204" charset="-122"/>
              <a:ea typeface="微软雅黑" panose="020B0503020204020204" charset="-122"/>
            </a:endParaRPr>
          </a:p>
          <a:p>
            <a:r>
              <a:rPr lang="en-US" altLang="zh-CN" sz="2800" dirty="0" smtClean="0">
                <a:latin typeface="微软雅黑" panose="020B0503020204020204" charset="-122"/>
                <a:ea typeface="微软雅黑" panose="020B0503020204020204" charset="-122"/>
              </a:rPr>
              <a:t>3</a:t>
            </a:r>
            <a:r>
              <a:rPr lang="zh-CN" altLang="en-US" sz="2800" dirty="0" smtClean="0">
                <a:latin typeface="微软雅黑" panose="020B0503020204020204" charset="-122"/>
                <a:ea typeface="微软雅黑" panose="020B0503020204020204" charset="-122"/>
              </a:rPr>
              <a:t>、端对端训练。（不需要再去定义任何规则，只需要给图的节点一个标记，让模型自己学习，融合特征信息和结构信息）</a:t>
            </a:r>
            <a:endParaRPr lang="zh-CN" altLang="en-US" sz="28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6"/>
          <p:cNvSpPr txBox="1"/>
          <p:nvPr/>
        </p:nvSpPr>
        <p:spPr>
          <a:xfrm>
            <a:off x="643052" y="263807"/>
            <a:ext cx="7857490" cy="583565"/>
          </a:xfrm>
          <a:prstGeom prst="rect">
            <a:avLst/>
          </a:prstGeom>
          <a:noFill/>
        </p:spPr>
        <p:txBody>
          <a:bodyPr wrap="square" rtlCol="0">
            <a:spAutoFit/>
          </a:bodyPr>
          <a:lstStyle/>
          <a:p>
            <a:pPr lvl="0">
              <a:defRPr/>
            </a:pPr>
            <a:r>
              <a:rPr lang="zh-CN" altLang="en-US" sz="3200" b="1" dirty="0" smtClean="0">
                <a:solidFill>
                  <a:srgbClr val="0836BF"/>
                </a:solidFill>
                <a:latin typeface="微软雅黑" panose="020B0503020204020204" charset="-122"/>
                <a:ea typeface="微软雅黑" panose="020B0503020204020204" charset="-122"/>
                <a:sym typeface="+mn-ea"/>
              </a:rPr>
              <a:t>图卷积</a:t>
            </a:r>
            <a:endParaRPr kumimoji="0" lang="zh-CN" sz="3200" b="1" i="0" u="none" strike="noStrike" kern="1200" cap="none" spc="0" normalizeH="0" baseline="0" noProof="0" dirty="0">
              <a:ln>
                <a:noFill/>
              </a:ln>
              <a:solidFill>
                <a:srgbClr val="224D9B"/>
              </a:solidFill>
              <a:uLnTx/>
              <a:uFillTx/>
              <a:latin typeface="微软雅黑" panose="020B0503020204020204" charset="-122"/>
              <a:ea typeface="微软雅黑" panose="020B0503020204020204" charset="-122"/>
              <a:cs typeface="+mn-cs"/>
              <a:sym typeface="+mn-ea"/>
            </a:endParaRPr>
          </a:p>
        </p:txBody>
      </p:sp>
      <p:sp>
        <p:nvSpPr>
          <p:cNvPr id="3" name="矩形 2"/>
          <p:cNvSpPr/>
          <p:nvPr/>
        </p:nvSpPr>
        <p:spPr>
          <a:xfrm>
            <a:off x="1566333" y="1214104"/>
            <a:ext cx="9203267" cy="3539430"/>
          </a:xfrm>
          <a:prstGeom prst="rect">
            <a:avLst/>
          </a:prstGeom>
        </p:spPr>
        <p:txBody>
          <a:bodyPr wrap="square">
            <a:spAutoFit/>
          </a:bodyPr>
          <a:lstStyle/>
          <a:p>
            <a:r>
              <a:rPr lang="en-US" altLang="zh-CN" sz="2800" dirty="0" smtClean="0">
                <a:latin typeface="微软雅黑" panose="020B0503020204020204" charset="-122"/>
                <a:ea typeface="微软雅黑" panose="020B0503020204020204" charset="-122"/>
              </a:rPr>
              <a:t>GCN</a:t>
            </a:r>
            <a:r>
              <a:rPr lang="zh-CN" altLang="en-US" sz="2800" dirty="0" smtClean="0">
                <a:latin typeface="微软雅黑" panose="020B0503020204020204" charset="-122"/>
                <a:ea typeface="微软雅黑" panose="020B0503020204020204" charset="-122"/>
              </a:rPr>
              <a:t>四个特征：</a:t>
            </a:r>
            <a:endParaRPr lang="en-US" altLang="zh-CN" sz="2800" dirty="0" smtClean="0">
              <a:latin typeface="微软雅黑" panose="020B0503020204020204" charset="-122"/>
              <a:ea typeface="微软雅黑" panose="020B0503020204020204" charset="-122"/>
            </a:endParaRPr>
          </a:p>
          <a:p>
            <a:endParaRPr lang="en-US" altLang="zh-CN" sz="2800" dirty="0" smtClean="0">
              <a:latin typeface="微软雅黑" panose="020B0503020204020204" charset="-122"/>
              <a:ea typeface="微软雅黑" panose="020B0503020204020204" charset="-122"/>
            </a:endParaRPr>
          </a:p>
          <a:p>
            <a:r>
              <a:rPr lang="en-US" altLang="zh-CN" sz="2800" dirty="0" smtClean="0">
                <a:latin typeface="微软雅黑" panose="020B0503020204020204" charset="-122"/>
                <a:ea typeface="微软雅黑" panose="020B0503020204020204" charset="-122"/>
              </a:rPr>
              <a:t>1</a:t>
            </a:r>
            <a:r>
              <a:rPr lang="zh-CN" altLang="en-US" sz="2800" dirty="0" smtClean="0">
                <a:latin typeface="微软雅黑" panose="020B0503020204020204" charset="-122"/>
                <a:ea typeface="微软雅黑" panose="020B0503020204020204" charset="-122"/>
              </a:rPr>
              <a:t>、</a:t>
            </a:r>
            <a:r>
              <a:rPr lang="en-US" altLang="zh-CN" sz="2800" dirty="0" smtClean="0">
                <a:latin typeface="微软雅黑" panose="020B0503020204020204" charset="-122"/>
                <a:ea typeface="微软雅黑" panose="020B0503020204020204" charset="-122"/>
              </a:rPr>
              <a:t>GCN </a:t>
            </a:r>
            <a:r>
              <a:rPr lang="zh-CN" altLang="en-US" sz="2800" dirty="0" smtClean="0">
                <a:latin typeface="微软雅黑" panose="020B0503020204020204" charset="-122"/>
                <a:ea typeface="微软雅黑" panose="020B0503020204020204" charset="-122"/>
              </a:rPr>
              <a:t>是对卷积神经网络的自然推广。</a:t>
            </a:r>
            <a:endParaRPr lang="en-US" altLang="zh-CN" sz="2800" dirty="0" smtClean="0">
              <a:latin typeface="微软雅黑" panose="020B0503020204020204" charset="-122"/>
              <a:ea typeface="微软雅黑" panose="020B0503020204020204" charset="-122"/>
            </a:endParaRPr>
          </a:p>
          <a:p>
            <a:r>
              <a:rPr lang="en-US" altLang="zh-CN" sz="2800" dirty="0" smtClean="0">
                <a:latin typeface="微软雅黑" panose="020B0503020204020204" charset="-122"/>
                <a:ea typeface="微软雅黑" panose="020B0503020204020204" charset="-122"/>
              </a:rPr>
              <a:t>2</a:t>
            </a:r>
            <a:r>
              <a:rPr lang="zh-CN" altLang="en-US" sz="2800" dirty="0" smtClean="0">
                <a:latin typeface="微软雅黑" panose="020B0503020204020204" charset="-122"/>
                <a:ea typeface="微软雅黑" panose="020B0503020204020204" charset="-122"/>
              </a:rPr>
              <a:t>、它能同时对节点特征信息与结构信息进行端对端学习，是目前对图数据学习任务的最佳选择。</a:t>
            </a:r>
            <a:endParaRPr lang="en-US" altLang="zh-CN" sz="2800" dirty="0" smtClean="0">
              <a:latin typeface="微软雅黑" panose="020B0503020204020204" charset="-122"/>
              <a:ea typeface="微软雅黑" panose="020B0503020204020204" charset="-122"/>
            </a:endParaRPr>
          </a:p>
          <a:p>
            <a:r>
              <a:rPr lang="en-US" altLang="zh-CN" sz="2800" dirty="0" smtClean="0">
                <a:latin typeface="微软雅黑" panose="020B0503020204020204" charset="-122"/>
                <a:ea typeface="微软雅黑" panose="020B0503020204020204" charset="-122"/>
              </a:rPr>
              <a:t>3</a:t>
            </a:r>
            <a:r>
              <a:rPr lang="zh-CN" altLang="en-US" sz="2800" dirty="0" smtClean="0">
                <a:latin typeface="微软雅黑" panose="020B0503020204020204" charset="-122"/>
                <a:ea typeface="微软雅黑" panose="020B0503020204020204" charset="-122"/>
              </a:rPr>
              <a:t>、图卷积适用性极广，适用于任意拓扑结构的节点与图。</a:t>
            </a:r>
            <a:r>
              <a:rPr lang="en-US" altLang="zh-CN" sz="2800" dirty="0" smtClean="0">
                <a:latin typeface="微软雅黑" panose="020B0503020204020204" charset="-122"/>
                <a:ea typeface="微软雅黑" panose="020B0503020204020204" charset="-122"/>
              </a:rPr>
              <a:t>4</a:t>
            </a:r>
            <a:r>
              <a:rPr lang="zh-CN" altLang="en-US" sz="2800" dirty="0" smtClean="0">
                <a:latin typeface="微软雅黑" panose="020B0503020204020204" charset="-122"/>
                <a:ea typeface="微软雅黑" panose="020B0503020204020204" charset="-122"/>
              </a:rPr>
              <a:t>、在节点分类与边预测等任务上，在公开数据集上效果要远远优于其他方法。</a:t>
            </a:r>
            <a:endParaRPr lang="zh-CN" altLang="en-US" sz="2800" dirty="0">
              <a:latin typeface="微软雅黑" panose="020B0503020204020204" charset="-122"/>
              <a:ea typeface="微软雅黑" panose="020B0503020204020204"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4"/>
          <p:cNvGrpSpPr/>
          <p:nvPr/>
        </p:nvGrpSpPr>
        <p:grpSpPr>
          <a:xfrm>
            <a:off x="-19050" y="2377646"/>
            <a:ext cx="12215004" cy="4037328"/>
            <a:chOff x="-17252" y="1431581"/>
            <a:chExt cx="12215004" cy="4037328"/>
          </a:xfrm>
        </p:grpSpPr>
        <p:grpSp>
          <p:nvGrpSpPr>
            <p:cNvPr id="3" name="组合 10"/>
            <p:cNvGrpSpPr/>
            <p:nvPr/>
          </p:nvGrpSpPr>
          <p:grpSpPr>
            <a:xfrm>
              <a:off x="-2875" y="1431581"/>
              <a:ext cx="12192000" cy="4037328"/>
              <a:chOff x="0" y="1457461"/>
              <a:chExt cx="12192000" cy="4037328"/>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xmlns="" val="0"/>
                  </a:ext>
                </a:extLst>
              </a:blip>
              <a:srcRect t="14292"/>
              <a:stretch>
                <a:fillRect/>
              </a:stretch>
            </p:blipFill>
            <p:spPr>
              <a:xfrm>
                <a:off x="0" y="1911585"/>
                <a:ext cx="12192000" cy="3299854"/>
              </a:xfrm>
              <a:prstGeom prst="rect">
                <a:avLst/>
              </a:prstGeom>
            </p:spPr>
          </p:pic>
          <p:sp>
            <p:nvSpPr>
              <p:cNvPr id="6" name="矩形 5"/>
              <p:cNvSpPr/>
              <p:nvPr/>
            </p:nvSpPr>
            <p:spPr>
              <a:xfrm>
                <a:off x="0" y="1457461"/>
                <a:ext cx="12192000" cy="1585519"/>
              </a:xfrm>
              <a:custGeom>
                <a:avLst/>
                <a:gdLst>
                  <a:gd name="connsiteX0" fmla="*/ 0 w 12192000"/>
                  <a:gd name="connsiteY0" fmla="*/ 0 h 989901"/>
                  <a:gd name="connsiteX1" fmla="*/ 12192000 w 12192000"/>
                  <a:gd name="connsiteY1" fmla="*/ 0 h 989901"/>
                  <a:gd name="connsiteX2" fmla="*/ 12192000 w 12192000"/>
                  <a:gd name="connsiteY2" fmla="*/ 989901 h 989901"/>
                  <a:gd name="connsiteX3" fmla="*/ 0 w 12192000"/>
                  <a:gd name="connsiteY3" fmla="*/ 989901 h 989901"/>
                  <a:gd name="connsiteX4" fmla="*/ 0 w 12192000"/>
                  <a:gd name="connsiteY4" fmla="*/ 0 h 989901"/>
                  <a:gd name="connsiteX0-1" fmla="*/ 0 w 12192000"/>
                  <a:gd name="connsiteY0-2" fmla="*/ 0 h 989901"/>
                  <a:gd name="connsiteX1-3" fmla="*/ 12192000 w 12192000"/>
                  <a:gd name="connsiteY1-4" fmla="*/ 0 h 989901"/>
                  <a:gd name="connsiteX2-5" fmla="*/ 12192000 w 12192000"/>
                  <a:gd name="connsiteY2-6" fmla="*/ 989901 h 989901"/>
                  <a:gd name="connsiteX3-7" fmla="*/ 5721292 w 12192000"/>
                  <a:gd name="connsiteY3-8" fmla="*/ 989901 h 989901"/>
                  <a:gd name="connsiteX4-9" fmla="*/ 0 w 12192000"/>
                  <a:gd name="connsiteY4-10" fmla="*/ 989901 h 989901"/>
                  <a:gd name="connsiteX5" fmla="*/ 0 w 12192000"/>
                  <a:gd name="connsiteY5" fmla="*/ 0 h 989901"/>
                  <a:gd name="connsiteX0-11" fmla="*/ 0 w 12192000"/>
                  <a:gd name="connsiteY0-12" fmla="*/ 0 h 1063227"/>
                  <a:gd name="connsiteX1-13" fmla="*/ 12192000 w 12192000"/>
                  <a:gd name="connsiteY1-14" fmla="*/ 0 h 1063227"/>
                  <a:gd name="connsiteX2-15" fmla="*/ 12192000 w 12192000"/>
                  <a:gd name="connsiteY2-16" fmla="*/ 989901 h 1063227"/>
                  <a:gd name="connsiteX3-17" fmla="*/ 5721292 w 12192000"/>
                  <a:gd name="connsiteY3-18" fmla="*/ 989901 h 1063227"/>
                  <a:gd name="connsiteX4-19" fmla="*/ 0 w 12192000"/>
                  <a:gd name="connsiteY4-20" fmla="*/ 989901 h 1063227"/>
                  <a:gd name="connsiteX5-21" fmla="*/ 0 w 12192000"/>
                  <a:gd name="connsiteY5-22" fmla="*/ 0 h 1063227"/>
                  <a:gd name="connsiteX0-23" fmla="*/ 0 w 12192000"/>
                  <a:gd name="connsiteY0-24" fmla="*/ 0 h 1585519"/>
                  <a:gd name="connsiteX1-25" fmla="*/ 12192000 w 12192000"/>
                  <a:gd name="connsiteY1-26" fmla="*/ 0 h 1585519"/>
                  <a:gd name="connsiteX2-27" fmla="*/ 12192000 w 12192000"/>
                  <a:gd name="connsiteY2-28" fmla="*/ 989901 h 1585519"/>
                  <a:gd name="connsiteX3-29" fmla="*/ 5746459 w 12192000"/>
                  <a:gd name="connsiteY3-30" fmla="*/ 1585519 h 1585519"/>
                  <a:gd name="connsiteX4-31" fmla="*/ 0 w 12192000"/>
                  <a:gd name="connsiteY4-32" fmla="*/ 989901 h 1585519"/>
                  <a:gd name="connsiteX5-33" fmla="*/ 0 w 12192000"/>
                  <a:gd name="connsiteY5-34" fmla="*/ 0 h 1585519"/>
                  <a:gd name="connsiteX0-35" fmla="*/ 0 w 12192000"/>
                  <a:gd name="connsiteY0-36" fmla="*/ 0 h 1585519"/>
                  <a:gd name="connsiteX1-37" fmla="*/ 12192000 w 12192000"/>
                  <a:gd name="connsiteY1-38" fmla="*/ 0 h 1585519"/>
                  <a:gd name="connsiteX2-39" fmla="*/ 12192000 w 12192000"/>
                  <a:gd name="connsiteY2-40" fmla="*/ 989901 h 1585519"/>
                  <a:gd name="connsiteX3-41" fmla="*/ 5972961 w 12192000"/>
                  <a:gd name="connsiteY3-42" fmla="*/ 1585519 h 1585519"/>
                  <a:gd name="connsiteX4-43" fmla="*/ 0 w 12192000"/>
                  <a:gd name="connsiteY4-44" fmla="*/ 989901 h 1585519"/>
                  <a:gd name="connsiteX5-45" fmla="*/ 0 w 12192000"/>
                  <a:gd name="connsiteY5-46" fmla="*/ 0 h 1585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2192000" h="1585519">
                    <a:moveTo>
                      <a:pt x="0" y="0"/>
                    </a:moveTo>
                    <a:lnTo>
                      <a:pt x="12192000" y="0"/>
                    </a:lnTo>
                    <a:lnTo>
                      <a:pt x="12192000" y="989901"/>
                    </a:lnTo>
                    <a:cubicBezTo>
                      <a:pt x="11113549" y="1154885"/>
                      <a:pt x="8004961" y="1585519"/>
                      <a:pt x="5972961" y="1585519"/>
                    </a:cubicBezTo>
                    <a:cubicBezTo>
                      <a:pt x="3940961" y="1585519"/>
                      <a:pt x="953549" y="1154884"/>
                      <a:pt x="0" y="989901"/>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5"/>
              <p:cNvSpPr/>
              <p:nvPr/>
            </p:nvSpPr>
            <p:spPr>
              <a:xfrm flipV="1">
                <a:off x="0" y="4620015"/>
                <a:ext cx="12192000" cy="874774"/>
              </a:xfrm>
              <a:custGeom>
                <a:avLst/>
                <a:gdLst>
                  <a:gd name="connsiteX0" fmla="*/ 0 w 12192000"/>
                  <a:gd name="connsiteY0" fmla="*/ 0 h 989901"/>
                  <a:gd name="connsiteX1" fmla="*/ 12192000 w 12192000"/>
                  <a:gd name="connsiteY1" fmla="*/ 0 h 989901"/>
                  <a:gd name="connsiteX2" fmla="*/ 12192000 w 12192000"/>
                  <a:gd name="connsiteY2" fmla="*/ 989901 h 989901"/>
                  <a:gd name="connsiteX3" fmla="*/ 0 w 12192000"/>
                  <a:gd name="connsiteY3" fmla="*/ 989901 h 989901"/>
                  <a:gd name="connsiteX4" fmla="*/ 0 w 12192000"/>
                  <a:gd name="connsiteY4" fmla="*/ 0 h 989901"/>
                  <a:gd name="connsiteX0-1" fmla="*/ 0 w 12192000"/>
                  <a:gd name="connsiteY0-2" fmla="*/ 0 h 989901"/>
                  <a:gd name="connsiteX1-3" fmla="*/ 12192000 w 12192000"/>
                  <a:gd name="connsiteY1-4" fmla="*/ 0 h 989901"/>
                  <a:gd name="connsiteX2-5" fmla="*/ 12192000 w 12192000"/>
                  <a:gd name="connsiteY2-6" fmla="*/ 989901 h 989901"/>
                  <a:gd name="connsiteX3-7" fmla="*/ 5721292 w 12192000"/>
                  <a:gd name="connsiteY3-8" fmla="*/ 989901 h 989901"/>
                  <a:gd name="connsiteX4-9" fmla="*/ 0 w 12192000"/>
                  <a:gd name="connsiteY4-10" fmla="*/ 989901 h 989901"/>
                  <a:gd name="connsiteX5" fmla="*/ 0 w 12192000"/>
                  <a:gd name="connsiteY5" fmla="*/ 0 h 989901"/>
                  <a:gd name="connsiteX0-11" fmla="*/ 0 w 12192000"/>
                  <a:gd name="connsiteY0-12" fmla="*/ 0 h 1063227"/>
                  <a:gd name="connsiteX1-13" fmla="*/ 12192000 w 12192000"/>
                  <a:gd name="connsiteY1-14" fmla="*/ 0 h 1063227"/>
                  <a:gd name="connsiteX2-15" fmla="*/ 12192000 w 12192000"/>
                  <a:gd name="connsiteY2-16" fmla="*/ 989901 h 1063227"/>
                  <a:gd name="connsiteX3-17" fmla="*/ 5721292 w 12192000"/>
                  <a:gd name="connsiteY3-18" fmla="*/ 989901 h 1063227"/>
                  <a:gd name="connsiteX4-19" fmla="*/ 0 w 12192000"/>
                  <a:gd name="connsiteY4-20" fmla="*/ 989901 h 1063227"/>
                  <a:gd name="connsiteX5-21" fmla="*/ 0 w 12192000"/>
                  <a:gd name="connsiteY5-22" fmla="*/ 0 h 1063227"/>
                  <a:gd name="connsiteX0-23" fmla="*/ 0 w 12192000"/>
                  <a:gd name="connsiteY0-24" fmla="*/ 0 h 1585519"/>
                  <a:gd name="connsiteX1-25" fmla="*/ 12192000 w 12192000"/>
                  <a:gd name="connsiteY1-26" fmla="*/ 0 h 1585519"/>
                  <a:gd name="connsiteX2-27" fmla="*/ 12192000 w 12192000"/>
                  <a:gd name="connsiteY2-28" fmla="*/ 989901 h 1585519"/>
                  <a:gd name="connsiteX3-29" fmla="*/ 5746459 w 12192000"/>
                  <a:gd name="connsiteY3-30" fmla="*/ 1585519 h 1585519"/>
                  <a:gd name="connsiteX4-31" fmla="*/ 0 w 12192000"/>
                  <a:gd name="connsiteY4-32" fmla="*/ 989901 h 1585519"/>
                  <a:gd name="connsiteX5-33" fmla="*/ 0 w 12192000"/>
                  <a:gd name="connsiteY5-34" fmla="*/ 0 h 1585519"/>
                  <a:gd name="connsiteX0-35" fmla="*/ 0 w 12192000"/>
                  <a:gd name="connsiteY0-36" fmla="*/ 0 h 1585519"/>
                  <a:gd name="connsiteX1-37" fmla="*/ 12192000 w 12192000"/>
                  <a:gd name="connsiteY1-38" fmla="*/ 0 h 1585519"/>
                  <a:gd name="connsiteX2-39" fmla="*/ 12192000 w 12192000"/>
                  <a:gd name="connsiteY2-40" fmla="*/ 989901 h 1585519"/>
                  <a:gd name="connsiteX3-41" fmla="*/ 5972961 w 12192000"/>
                  <a:gd name="connsiteY3-42" fmla="*/ 1585519 h 1585519"/>
                  <a:gd name="connsiteX4-43" fmla="*/ 0 w 12192000"/>
                  <a:gd name="connsiteY4-44" fmla="*/ 989901 h 1585519"/>
                  <a:gd name="connsiteX5-45" fmla="*/ 0 w 12192000"/>
                  <a:gd name="connsiteY5-46" fmla="*/ 0 h 1585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2192000" h="1585519">
                    <a:moveTo>
                      <a:pt x="0" y="0"/>
                    </a:moveTo>
                    <a:lnTo>
                      <a:pt x="12192000" y="0"/>
                    </a:lnTo>
                    <a:lnTo>
                      <a:pt x="12192000" y="989901"/>
                    </a:lnTo>
                    <a:cubicBezTo>
                      <a:pt x="11113549" y="1154885"/>
                      <a:pt x="8004961" y="1585519"/>
                      <a:pt x="5972961" y="1585519"/>
                    </a:cubicBezTo>
                    <a:cubicBezTo>
                      <a:pt x="3940961" y="1585519"/>
                      <a:pt x="953549" y="1154884"/>
                      <a:pt x="0" y="989901"/>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任意多边形: 形状 9"/>
            <p:cNvSpPr/>
            <p:nvPr/>
          </p:nvSpPr>
          <p:spPr>
            <a:xfrm>
              <a:off x="-4073" y="2382811"/>
              <a:ext cx="12193198" cy="617920"/>
            </a:xfrm>
            <a:custGeom>
              <a:avLst/>
              <a:gdLst>
                <a:gd name="connsiteX0" fmla="*/ 0 w 12206377"/>
                <a:gd name="connsiteY0" fmla="*/ 0 h 603877"/>
                <a:gd name="connsiteX1" fmla="*/ 5503653 w 12206377"/>
                <a:gd name="connsiteY1" fmla="*/ 603849 h 603877"/>
                <a:gd name="connsiteX2" fmla="*/ 12206377 w 12206377"/>
                <a:gd name="connsiteY2" fmla="*/ 25880 h 603877"/>
                <a:gd name="connsiteX0-1" fmla="*/ 0 w 12206377"/>
                <a:gd name="connsiteY0-2" fmla="*/ 0 h 603877"/>
                <a:gd name="connsiteX1-3" fmla="*/ 5796951 w 12206377"/>
                <a:gd name="connsiteY1-4" fmla="*/ 603849 h 603877"/>
                <a:gd name="connsiteX2-5" fmla="*/ 12206377 w 12206377"/>
                <a:gd name="connsiteY2-6" fmla="*/ 25880 h 603877"/>
                <a:gd name="connsiteX0-7" fmla="*/ 0 w 12206377"/>
                <a:gd name="connsiteY0-8" fmla="*/ 0 h 609259"/>
                <a:gd name="connsiteX1-9" fmla="*/ 5796951 w 12206377"/>
                <a:gd name="connsiteY1-10" fmla="*/ 603849 h 609259"/>
                <a:gd name="connsiteX2-11" fmla="*/ 12206377 w 12206377"/>
                <a:gd name="connsiteY2-12" fmla="*/ 25880 h 609259"/>
                <a:gd name="connsiteX0-13" fmla="*/ 0 w 12206377"/>
                <a:gd name="connsiteY0-14" fmla="*/ 0 h 625650"/>
                <a:gd name="connsiteX1-15" fmla="*/ 6003985 w 12206377"/>
                <a:gd name="connsiteY1-16" fmla="*/ 620451 h 625650"/>
                <a:gd name="connsiteX2-17" fmla="*/ 12206377 w 12206377"/>
                <a:gd name="connsiteY2-18" fmla="*/ 25880 h 625650"/>
                <a:gd name="connsiteX0-19" fmla="*/ 0 w 12206377"/>
                <a:gd name="connsiteY0-20" fmla="*/ 0 h 622129"/>
                <a:gd name="connsiteX1-21" fmla="*/ 6003985 w 12206377"/>
                <a:gd name="connsiteY1-22" fmla="*/ 620451 h 622129"/>
                <a:gd name="connsiteX2-23" fmla="*/ 12206377 w 12206377"/>
                <a:gd name="connsiteY2-24" fmla="*/ 25880 h 622129"/>
                <a:gd name="connsiteX0-25" fmla="*/ 0 w 12180498"/>
                <a:gd name="connsiteY0-26" fmla="*/ 15622 h 594589"/>
                <a:gd name="connsiteX1-27" fmla="*/ 5978106 w 12180498"/>
                <a:gd name="connsiteY1-28" fmla="*/ 594571 h 594589"/>
                <a:gd name="connsiteX2-29" fmla="*/ 12180498 w 12180498"/>
                <a:gd name="connsiteY2-30" fmla="*/ 0 h 594589"/>
                <a:gd name="connsiteX0-31" fmla="*/ 0 w 12180498"/>
                <a:gd name="connsiteY0-32" fmla="*/ 15622 h 594588"/>
                <a:gd name="connsiteX1-33" fmla="*/ 5978106 w 12180498"/>
                <a:gd name="connsiteY1-34" fmla="*/ 594571 h 594588"/>
                <a:gd name="connsiteX2-35" fmla="*/ 12180498 w 12180498"/>
                <a:gd name="connsiteY2-36" fmla="*/ 0 h 594588"/>
                <a:gd name="connsiteX0-37" fmla="*/ 0 w 12180498"/>
                <a:gd name="connsiteY0-38" fmla="*/ 15622 h 594588"/>
                <a:gd name="connsiteX1-39" fmla="*/ 5978106 w 12180498"/>
                <a:gd name="connsiteY1-40" fmla="*/ 594571 h 594588"/>
                <a:gd name="connsiteX2-41" fmla="*/ 12180498 w 12180498"/>
                <a:gd name="connsiteY2-42" fmla="*/ 0 h 594588"/>
                <a:gd name="connsiteX0-43" fmla="*/ 0 w 12193198"/>
                <a:gd name="connsiteY0-44" fmla="*/ 3401 h 594571"/>
                <a:gd name="connsiteX1-45" fmla="*/ 5990806 w 12193198"/>
                <a:gd name="connsiteY1-46" fmla="*/ 594571 h 594571"/>
                <a:gd name="connsiteX2-47" fmla="*/ 12193198 w 12193198"/>
                <a:gd name="connsiteY2-48" fmla="*/ 0 h 594571"/>
              </a:gdLst>
              <a:ahLst/>
              <a:cxnLst>
                <a:cxn ang="0">
                  <a:pos x="connsiteX0-1" y="connsiteY0-2"/>
                </a:cxn>
                <a:cxn ang="0">
                  <a:pos x="connsiteX1-3" y="connsiteY1-4"/>
                </a:cxn>
                <a:cxn ang="0">
                  <a:pos x="connsiteX2-5" y="connsiteY2-6"/>
                </a:cxn>
              </a:cxnLst>
              <a:rect l="l" t="t" r="r" b="b"/>
              <a:pathLst>
                <a:path w="12193198" h="594571">
                  <a:moveTo>
                    <a:pt x="0" y="3401"/>
                  </a:moveTo>
                  <a:cubicBezTo>
                    <a:pt x="1734628" y="303169"/>
                    <a:pt x="3958606" y="595138"/>
                    <a:pt x="5990806" y="594571"/>
                  </a:cubicBezTo>
                  <a:cubicBezTo>
                    <a:pt x="8023006" y="594004"/>
                    <a:pt x="11135025" y="165608"/>
                    <a:pt x="12193198" y="0"/>
                  </a:cubicBezTo>
                </a:path>
              </a:pathLst>
            </a:custGeom>
            <a:noFill/>
            <a:ln w="76200">
              <a:solidFill>
                <a:srgbClr val="0836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74B2EA"/>
                  </a:solidFill>
                </a:ln>
              </a:endParaRPr>
            </a:p>
          </p:txBody>
        </p:sp>
        <p:sp>
          <p:nvSpPr>
            <p:cNvPr id="12" name="任意多边形: 形状 11"/>
            <p:cNvSpPr/>
            <p:nvPr/>
          </p:nvSpPr>
          <p:spPr>
            <a:xfrm flipV="1">
              <a:off x="-17252" y="4611626"/>
              <a:ext cx="12215004" cy="342899"/>
            </a:xfrm>
            <a:custGeom>
              <a:avLst/>
              <a:gdLst>
                <a:gd name="connsiteX0" fmla="*/ 0 w 12206377"/>
                <a:gd name="connsiteY0" fmla="*/ 0 h 603877"/>
                <a:gd name="connsiteX1" fmla="*/ 5503653 w 12206377"/>
                <a:gd name="connsiteY1" fmla="*/ 603849 h 603877"/>
                <a:gd name="connsiteX2" fmla="*/ 12206377 w 12206377"/>
                <a:gd name="connsiteY2" fmla="*/ 25880 h 603877"/>
                <a:gd name="connsiteX0-1" fmla="*/ 0 w 12206377"/>
                <a:gd name="connsiteY0-2" fmla="*/ 0 h 603877"/>
                <a:gd name="connsiteX1-3" fmla="*/ 5796951 w 12206377"/>
                <a:gd name="connsiteY1-4" fmla="*/ 603849 h 603877"/>
                <a:gd name="connsiteX2-5" fmla="*/ 12206377 w 12206377"/>
                <a:gd name="connsiteY2-6" fmla="*/ 25880 h 603877"/>
                <a:gd name="connsiteX0-7" fmla="*/ 0 w 12206377"/>
                <a:gd name="connsiteY0-8" fmla="*/ 0 h 609259"/>
                <a:gd name="connsiteX1-9" fmla="*/ 5796951 w 12206377"/>
                <a:gd name="connsiteY1-10" fmla="*/ 603849 h 609259"/>
                <a:gd name="connsiteX2-11" fmla="*/ 12206377 w 12206377"/>
                <a:gd name="connsiteY2-12" fmla="*/ 25880 h 609259"/>
                <a:gd name="connsiteX0-13" fmla="*/ 0 w 12206377"/>
                <a:gd name="connsiteY0-14" fmla="*/ 0 h 625650"/>
                <a:gd name="connsiteX1-15" fmla="*/ 6003985 w 12206377"/>
                <a:gd name="connsiteY1-16" fmla="*/ 620451 h 625650"/>
                <a:gd name="connsiteX2-17" fmla="*/ 12206377 w 12206377"/>
                <a:gd name="connsiteY2-18" fmla="*/ 25880 h 625650"/>
                <a:gd name="connsiteX0-19" fmla="*/ 0 w 12206377"/>
                <a:gd name="connsiteY0-20" fmla="*/ 0 h 622129"/>
                <a:gd name="connsiteX1-21" fmla="*/ 6003985 w 12206377"/>
                <a:gd name="connsiteY1-22" fmla="*/ 620451 h 622129"/>
                <a:gd name="connsiteX2-23" fmla="*/ 12206377 w 12206377"/>
                <a:gd name="connsiteY2-24" fmla="*/ 25880 h 622129"/>
                <a:gd name="connsiteX0-25" fmla="*/ 0 w 12240882"/>
                <a:gd name="connsiteY0-26" fmla="*/ 281237 h 608772"/>
                <a:gd name="connsiteX1-27" fmla="*/ 6038490 w 12240882"/>
                <a:gd name="connsiteY1-28" fmla="*/ 594571 h 608772"/>
                <a:gd name="connsiteX2-29" fmla="*/ 12240882 w 12240882"/>
                <a:gd name="connsiteY2-30" fmla="*/ 0 h 608772"/>
                <a:gd name="connsiteX0-31" fmla="*/ 0 w 12240882"/>
                <a:gd name="connsiteY0-32" fmla="*/ 281237 h 602214"/>
                <a:gd name="connsiteX1-33" fmla="*/ 6038490 w 12240882"/>
                <a:gd name="connsiteY1-34" fmla="*/ 594571 h 602214"/>
                <a:gd name="connsiteX2-35" fmla="*/ 12240882 w 12240882"/>
                <a:gd name="connsiteY2-36" fmla="*/ 0 h 602214"/>
                <a:gd name="connsiteX0-37" fmla="*/ 0 w 12275388"/>
                <a:gd name="connsiteY0-38" fmla="*/ 0 h 313334"/>
                <a:gd name="connsiteX1-39" fmla="*/ 6038490 w 12275388"/>
                <a:gd name="connsiteY1-40" fmla="*/ 313334 h 313334"/>
                <a:gd name="connsiteX2-41" fmla="*/ 12275388 w 12275388"/>
                <a:gd name="connsiteY2-42" fmla="*/ 978 h 313334"/>
                <a:gd name="connsiteX0-43" fmla="*/ 0 w 12197751"/>
                <a:gd name="connsiteY0-44" fmla="*/ 32225 h 345713"/>
                <a:gd name="connsiteX1-45" fmla="*/ 6038490 w 12197751"/>
                <a:gd name="connsiteY1-46" fmla="*/ 345559 h 345713"/>
                <a:gd name="connsiteX2-47" fmla="*/ 12197751 w 12197751"/>
                <a:gd name="connsiteY2-48" fmla="*/ 0 h 345713"/>
                <a:gd name="connsiteX0-49" fmla="*/ 0 w 12249510"/>
                <a:gd name="connsiteY0-50" fmla="*/ 7324 h 320666"/>
                <a:gd name="connsiteX1-51" fmla="*/ 6038490 w 12249510"/>
                <a:gd name="connsiteY1-52" fmla="*/ 320658 h 320666"/>
                <a:gd name="connsiteX2-53" fmla="*/ 12249510 w 12249510"/>
                <a:gd name="connsiteY2-54" fmla="*/ 0 h 320666"/>
                <a:gd name="connsiteX0-55" fmla="*/ 0 w 12215004"/>
                <a:gd name="connsiteY0-56" fmla="*/ 0 h 329942"/>
                <a:gd name="connsiteX1-57" fmla="*/ 6003984 w 12215004"/>
                <a:gd name="connsiteY1-58" fmla="*/ 329935 h 329942"/>
                <a:gd name="connsiteX2-59" fmla="*/ 12215004 w 12215004"/>
                <a:gd name="connsiteY2-60" fmla="*/ 9277 h 329942"/>
              </a:gdLst>
              <a:ahLst/>
              <a:cxnLst>
                <a:cxn ang="0">
                  <a:pos x="connsiteX0-1" y="connsiteY0-2"/>
                </a:cxn>
                <a:cxn ang="0">
                  <a:pos x="connsiteX1-3" y="connsiteY1-4"/>
                </a:cxn>
                <a:cxn ang="0">
                  <a:pos x="connsiteX2-5" y="connsiteY2-6"/>
                </a:cxn>
              </a:cxnLst>
              <a:rect l="l" t="t" r="r" b="b"/>
              <a:pathLst>
                <a:path w="12215004" h="329942">
                  <a:moveTo>
                    <a:pt x="0" y="0"/>
                  </a:moveTo>
                  <a:cubicBezTo>
                    <a:pt x="1829518" y="183562"/>
                    <a:pt x="3968150" y="328389"/>
                    <a:pt x="6003984" y="329935"/>
                  </a:cubicBezTo>
                  <a:cubicBezTo>
                    <a:pt x="8039818" y="331481"/>
                    <a:pt x="11122325" y="108481"/>
                    <a:pt x="12215004" y="9277"/>
                  </a:cubicBezTo>
                </a:path>
              </a:pathLst>
            </a:custGeom>
            <a:noFill/>
            <a:ln w="57150">
              <a:solidFill>
                <a:srgbClr val="0836B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74B2EA"/>
                  </a:solidFill>
                </a:ln>
                <a:solidFill>
                  <a:schemeClr val="tx1">
                    <a:lumMod val="65000"/>
                    <a:lumOff val="35000"/>
                  </a:schemeClr>
                </a:solidFill>
              </a:endParaRPr>
            </a:p>
          </p:txBody>
        </p:sp>
      </p:grpSp>
      <p:pic>
        <p:nvPicPr>
          <p:cNvPr id="14" name="图片 1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482432" y="314852"/>
            <a:ext cx="1311173" cy="1311173"/>
          </a:xfrm>
          <a:prstGeom prst="rect">
            <a:avLst/>
          </a:prstGeom>
        </p:spPr>
      </p:pic>
      <p:sp>
        <p:nvSpPr>
          <p:cNvPr id="16" name="文本框 15"/>
          <p:cNvSpPr txBox="1"/>
          <p:nvPr/>
        </p:nvSpPr>
        <p:spPr>
          <a:xfrm>
            <a:off x="219075" y="1809750"/>
            <a:ext cx="11736070" cy="17543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5400" b="1" dirty="0" smtClean="0">
                <a:solidFill>
                  <a:srgbClr val="0836BF"/>
                </a:solidFill>
                <a:effectLst>
                  <a:outerShdw blurRad="38100" dist="38100" dir="2700000" algn="tl">
                    <a:srgbClr val="000000">
                      <a:alpha val="43137"/>
                    </a:srgbClr>
                  </a:outerShdw>
                </a:effectLst>
                <a:latin typeface="Times New Roman" panose="02020603050405020304" charset="0"/>
                <a:ea typeface="微软雅黑" panose="020B0503020204020204" charset="-122"/>
                <a:cs typeface="Times New Roman" panose="02020603050405020304" charset="0"/>
                <a:sym typeface="+mn-ea"/>
              </a:rPr>
              <a:t>空间可分离卷积</a:t>
            </a:r>
            <a:r>
              <a:rPr lang="en-US" altLang="zh-CN" sz="5400" b="1" dirty="0" smtClean="0">
                <a:solidFill>
                  <a:srgbClr val="0836BF"/>
                </a:solidFill>
                <a:effectLst>
                  <a:outerShdw blurRad="38100" dist="38100" dir="2700000" algn="tl">
                    <a:srgbClr val="000000">
                      <a:alpha val="43137"/>
                    </a:srgbClr>
                  </a:outerShdw>
                </a:effectLst>
                <a:latin typeface="Times New Roman" panose="02020603050405020304" charset="0"/>
                <a:ea typeface="微软雅黑" panose="020B0503020204020204" charset="-122"/>
                <a:cs typeface="Times New Roman" panose="02020603050405020304" charset="0"/>
              </a:rPr>
              <a:t>  (Spatially </a:t>
            </a:r>
          </a:p>
          <a:p>
            <a:pPr algn="ctr"/>
            <a:r>
              <a:rPr lang="en-US" altLang="zh-CN" sz="5400" b="1" dirty="0" smtClean="0">
                <a:solidFill>
                  <a:srgbClr val="0836BF"/>
                </a:solidFill>
                <a:effectLst>
                  <a:outerShdw blurRad="38100" dist="38100" dir="2700000" algn="tl">
                    <a:srgbClr val="000000">
                      <a:alpha val="43137"/>
                    </a:srgbClr>
                  </a:outerShdw>
                </a:effectLst>
                <a:latin typeface="Times New Roman" panose="02020603050405020304" charset="0"/>
                <a:ea typeface="微软雅黑" panose="020B0503020204020204" charset="-122"/>
                <a:cs typeface="Times New Roman" panose="02020603050405020304" charset="0"/>
              </a:rPr>
              <a:t>Separable Convolutional)</a:t>
            </a:r>
            <a:endParaRPr lang="zh-CN" altLang="zh-CN" sz="5400" b="1" dirty="0">
              <a:solidFill>
                <a:srgbClr val="0836BF"/>
              </a:solidFill>
              <a:effectLst>
                <a:outerShdw blurRad="38100" dist="38100" dir="2700000" algn="tl">
                  <a:srgbClr val="000000">
                    <a:alpha val="43137"/>
                  </a:srgbClr>
                </a:outerShdw>
              </a:effectLst>
              <a:latin typeface="Times New Roman" panose="02020603050405020304" charset="0"/>
              <a:ea typeface="微软雅黑" panose="020B0503020204020204" charset="-122"/>
              <a:cs typeface="Times New Roman" panose="02020603050405020304" charset="0"/>
            </a:endParaRPr>
          </a:p>
        </p:txBody>
      </p:sp>
      <p:grpSp>
        <p:nvGrpSpPr>
          <p:cNvPr id="4" name="组合 22"/>
          <p:cNvGrpSpPr/>
          <p:nvPr/>
        </p:nvGrpSpPr>
        <p:grpSpPr>
          <a:xfrm>
            <a:off x="281263" y="224484"/>
            <a:ext cx="2810984" cy="455010"/>
            <a:chOff x="517775" y="278808"/>
            <a:chExt cx="3397000" cy="549868"/>
          </a:xfrm>
        </p:grpSpPr>
        <p:pic>
          <p:nvPicPr>
            <p:cNvPr id="24" name="图片 23"/>
            <p:cNvPicPr>
              <a:picLocks noChangeAspect="1"/>
            </p:cNvPicPr>
            <p:nvPr/>
          </p:nvPicPr>
          <p:blipFill rotWithShape="1">
            <a:blip r:embed="rId4" cstate="print">
              <a:lum bright="70000" contrast="-70000"/>
              <a:extLst>
                <a:ext uri="{28A0092B-C50C-407E-A947-70E740481C1C}">
                  <a14:useLocalDpi xmlns:a14="http://schemas.microsoft.com/office/drawing/2010/main" xmlns="" val="0"/>
                </a:ext>
              </a:extLst>
            </a:blip>
            <a:srcRect b="49919"/>
            <a:stretch>
              <a:fillRect/>
            </a:stretch>
          </p:blipFill>
          <p:spPr>
            <a:xfrm>
              <a:off x="517775" y="278808"/>
              <a:ext cx="1615825" cy="549868"/>
            </a:xfrm>
            <a:prstGeom prst="rect">
              <a:avLst/>
            </a:prstGeom>
          </p:spPr>
        </p:pic>
        <p:pic>
          <p:nvPicPr>
            <p:cNvPr id="25" name="图片 24"/>
            <p:cNvPicPr>
              <a:picLocks noChangeAspect="1"/>
            </p:cNvPicPr>
            <p:nvPr/>
          </p:nvPicPr>
          <p:blipFill rotWithShape="1">
            <a:blip r:embed="rId5" cstate="print">
              <a:lum bright="70000" contrast="-70000"/>
              <a:extLst>
                <a:ext uri="{28A0092B-C50C-407E-A947-70E740481C1C}">
                  <a14:useLocalDpi xmlns:a14="http://schemas.microsoft.com/office/drawing/2010/main" xmlns="" val="0"/>
                </a:ext>
              </a:extLst>
            </a:blip>
            <a:srcRect t="50081"/>
            <a:stretch>
              <a:fillRect/>
            </a:stretch>
          </p:blipFill>
          <p:spPr>
            <a:xfrm>
              <a:off x="2298950" y="278808"/>
              <a:ext cx="1615825" cy="548092"/>
            </a:xfrm>
            <a:prstGeom prst="rect">
              <a:avLst/>
            </a:prstGeom>
          </p:spPr>
        </p:pic>
      </p:gr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6"/>
          <p:cNvSpPr txBox="1"/>
          <p:nvPr/>
        </p:nvSpPr>
        <p:spPr>
          <a:xfrm>
            <a:off x="643052" y="263807"/>
            <a:ext cx="7857490" cy="583565"/>
          </a:xfrm>
          <a:prstGeom prst="rect">
            <a:avLst/>
          </a:prstGeom>
          <a:noFill/>
        </p:spPr>
        <p:txBody>
          <a:bodyPr wrap="square" rtlCol="0">
            <a:spAutoFit/>
          </a:bodyPr>
          <a:lstStyle/>
          <a:p>
            <a:pPr lvl="0">
              <a:defRPr/>
            </a:pPr>
            <a:r>
              <a:rPr lang="zh-CN" altLang="en-US" sz="3200" b="1" noProof="0" dirty="0" smtClean="0">
                <a:solidFill>
                  <a:srgbClr val="0836BF"/>
                </a:solidFill>
                <a:latin typeface="微软雅黑" panose="020B0503020204020204" charset="-122"/>
                <a:ea typeface="微软雅黑" panose="020B0503020204020204" charset="-122"/>
                <a:sym typeface="+mn-ea"/>
              </a:rPr>
              <a:t>空间可分离卷积</a:t>
            </a:r>
            <a:endParaRPr kumimoji="0" lang="zh-CN" sz="3200" b="1" i="0" u="none" strike="noStrike" kern="1200" cap="none" spc="0" normalizeH="0" baseline="0" noProof="0" dirty="0">
              <a:ln>
                <a:noFill/>
              </a:ln>
              <a:solidFill>
                <a:srgbClr val="224D9B"/>
              </a:solidFill>
              <a:uLnTx/>
              <a:uFillTx/>
              <a:latin typeface="微软雅黑" panose="020B0503020204020204" charset="-122"/>
              <a:ea typeface="微软雅黑" panose="020B0503020204020204" charset="-122"/>
              <a:cs typeface="+mn-cs"/>
              <a:sym typeface="+mn-ea"/>
            </a:endParaRPr>
          </a:p>
        </p:txBody>
      </p:sp>
      <p:sp>
        <p:nvSpPr>
          <p:cNvPr id="3" name="矩形 2"/>
          <p:cNvSpPr/>
          <p:nvPr/>
        </p:nvSpPr>
        <p:spPr>
          <a:xfrm>
            <a:off x="770467" y="1508036"/>
            <a:ext cx="10244666" cy="1815882"/>
          </a:xfrm>
          <a:prstGeom prst="rect">
            <a:avLst/>
          </a:prstGeom>
        </p:spPr>
        <p:txBody>
          <a:bodyPr wrap="square">
            <a:spAutoFit/>
          </a:bodyPr>
          <a:lstStyle/>
          <a:p>
            <a:pPr indent="720000"/>
            <a:r>
              <a:rPr lang="zh-CN" altLang="en-US" sz="2800" dirty="0" smtClean="0">
                <a:latin typeface="微软雅黑" pitchFamily="34" charset="-122"/>
                <a:ea typeface="微软雅黑" pitchFamily="34" charset="-122"/>
              </a:rPr>
              <a:t>空间可分离卷积，主要用来处理图像和卷积核（</a:t>
            </a:r>
            <a:r>
              <a:rPr lang="en-US" altLang="zh-CN" sz="2800" dirty="0" smtClean="0">
                <a:latin typeface="微软雅黑" pitchFamily="34" charset="-122"/>
                <a:ea typeface="微软雅黑" pitchFamily="34" charset="-122"/>
              </a:rPr>
              <a:t>kernel</a:t>
            </a:r>
            <a:r>
              <a:rPr lang="zh-CN" altLang="en-US" sz="2800" dirty="0" smtClean="0">
                <a:latin typeface="微软雅黑" pitchFamily="34" charset="-122"/>
                <a:ea typeface="微软雅黑" pitchFamily="34" charset="-122"/>
              </a:rPr>
              <a:t>）的空间维度：宽度和高度。空间可分离卷积简单地将卷积核划分为两个较小的卷积核。 最常见的情况是将</a:t>
            </a:r>
            <a:r>
              <a:rPr lang="en-US" altLang="zh-CN" sz="2800" dirty="0" smtClean="0">
                <a:latin typeface="微软雅黑" pitchFamily="34" charset="-122"/>
                <a:ea typeface="微软雅黑" pitchFamily="34" charset="-122"/>
              </a:rPr>
              <a:t>3x3</a:t>
            </a:r>
            <a:r>
              <a:rPr lang="zh-CN" altLang="en-US" sz="2800" dirty="0" smtClean="0">
                <a:latin typeface="微软雅黑" pitchFamily="34" charset="-122"/>
                <a:ea typeface="微软雅黑" pitchFamily="34" charset="-122"/>
              </a:rPr>
              <a:t>的卷积核划分为</a:t>
            </a:r>
            <a:r>
              <a:rPr lang="en-US" altLang="zh-CN" sz="2800" dirty="0" smtClean="0">
                <a:latin typeface="微软雅黑" pitchFamily="34" charset="-122"/>
                <a:ea typeface="微软雅黑" pitchFamily="34" charset="-122"/>
              </a:rPr>
              <a:t>3x1</a:t>
            </a:r>
            <a:r>
              <a:rPr lang="zh-CN" altLang="en-US" sz="2800" dirty="0" smtClean="0">
                <a:latin typeface="微软雅黑" pitchFamily="34" charset="-122"/>
                <a:ea typeface="微软雅黑" pitchFamily="34" charset="-122"/>
              </a:rPr>
              <a:t>和</a:t>
            </a:r>
            <a:r>
              <a:rPr lang="en-US" altLang="zh-CN" sz="2800" dirty="0" smtClean="0">
                <a:latin typeface="微软雅黑" pitchFamily="34" charset="-122"/>
                <a:ea typeface="微软雅黑" pitchFamily="34" charset="-122"/>
              </a:rPr>
              <a:t>1x3</a:t>
            </a:r>
            <a:r>
              <a:rPr lang="zh-CN" altLang="en-US" sz="2800" dirty="0" smtClean="0">
                <a:latin typeface="微软雅黑" pitchFamily="34" charset="-122"/>
                <a:ea typeface="微软雅黑" pitchFamily="34" charset="-122"/>
              </a:rPr>
              <a:t>的卷积核，如下所示：</a:t>
            </a:r>
            <a:endParaRPr lang="zh-CN" altLang="en-US" sz="2800" dirty="0">
              <a:latin typeface="微软雅黑" pitchFamily="34" charset="-122"/>
              <a:ea typeface="微软雅黑" pitchFamily="34" charset="-122"/>
            </a:endParaRPr>
          </a:p>
        </p:txBody>
      </p:sp>
      <p:pic>
        <p:nvPicPr>
          <p:cNvPr id="92162" name="Picture 2" descr="C:\Users\ADMINI~1\AppData\Local\Temp\WeChat Files\3250a29a3272ef4fb0d8790d0b7c9cb.png"/>
          <p:cNvPicPr>
            <a:picLocks noChangeAspect="1" noChangeArrowheads="1"/>
          </p:cNvPicPr>
          <p:nvPr/>
        </p:nvPicPr>
        <p:blipFill>
          <a:blip r:embed="rId2" cstate="print"/>
          <a:srcRect/>
          <a:stretch>
            <a:fillRect/>
          </a:stretch>
        </p:blipFill>
        <p:spPr bwMode="auto">
          <a:xfrm>
            <a:off x="1405466" y="3689350"/>
            <a:ext cx="9314498" cy="2110316"/>
          </a:xfrm>
          <a:prstGeom prst="rect">
            <a:avLst/>
          </a:prstGeom>
          <a:noFill/>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6"/>
          <p:cNvSpPr txBox="1"/>
          <p:nvPr/>
        </p:nvSpPr>
        <p:spPr>
          <a:xfrm>
            <a:off x="643052" y="263807"/>
            <a:ext cx="7857490" cy="583565"/>
          </a:xfrm>
          <a:prstGeom prst="rect">
            <a:avLst/>
          </a:prstGeom>
          <a:noFill/>
        </p:spPr>
        <p:txBody>
          <a:bodyPr wrap="square" rtlCol="0">
            <a:spAutoFit/>
          </a:bodyPr>
          <a:lstStyle/>
          <a:p>
            <a:pPr lvl="0">
              <a:defRPr/>
            </a:pPr>
            <a:r>
              <a:rPr lang="zh-CN" altLang="en-US" sz="3200" b="1" noProof="0" dirty="0" smtClean="0">
                <a:solidFill>
                  <a:srgbClr val="0836BF"/>
                </a:solidFill>
                <a:latin typeface="微软雅黑" panose="020B0503020204020204" charset="-122"/>
                <a:ea typeface="微软雅黑" panose="020B0503020204020204" charset="-122"/>
                <a:sym typeface="+mn-ea"/>
              </a:rPr>
              <a:t>空间可分离卷积</a:t>
            </a:r>
            <a:endParaRPr kumimoji="0" lang="zh-CN" sz="3200" b="1" i="0" u="none" strike="noStrike" kern="1200" cap="none" spc="0" normalizeH="0" baseline="0" noProof="0" dirty="0">
              <a:ln>
                <a:noFill/>
              </a:ln>
              <a:solidFill>
                <a:srgbClr val="224D9B"/>
              </a:solidFill>
              <a:uLnTx/>
              <a:uFillTx/>
              <a:latin typeface="微软雅黑" panose="020B0503020204020204" charset="-122"/>
              <a:ea typeface="微软雅黑" panose="020B0503020204020204" charset="-122"/>
              <a:cs typeface="+mn-cs"/>
              <a:sym typeface="+mn-ea"/>
            </a:endParaRPr>
          </a:p>
        </p:txBody>
      </p:sp>
      <p:sp>
        <p:nvSpPr>
          <p:cNvPr id="3" name="矩形 2"/>
          <p:cNvSpPr/>
          <p:nvPr/>
        </p:nvSpPr>
        <p:spPr>
          <a:xfrm>
            <a:off x="855134" y="1028468"/>
            <a:ext cx="10405533" cy="1384995"/>
          </a:xfrm>
          <a:prstGeom prst="rect">
            <a:avLst/>
          </a:prstGeom>
        </p:spPr>
        <p:txBody>
          <a:bodyPr wrap="square">
            <a:spAutoFit/>
          </a:bodyPr>
          <a:lstStyle/>
          <a:p>
            <a:pPr indent="720000"/>
            <a:r>
              <a:rPr lang="zh-CN" altLang="en-US" sz="2800" dirty="0" smtClean="0">
                <a:latin typeface="微软雅黑" pitchFamily="34" charset="-122"/>
                <a:ea typeface="微软雅黑" pitchFamily="34" charset="-122"/>
              </a:rPr>
              <a:t>现在，我们不是用</a:t>
            </a:r>
            <a:r>
              <a:rPr lang="en-US" altLang="zh-CN" sz="2800" dirty="0" smtClean="0">
                <a:latin typeface="微软雅黑" pitchFamily="34" charset="-122"/>
                <a:ea typeface="微软雅黑" pitchFamily="34" charset="-122"/>
              </a:rPr>
              <a:t>9</a:t>
            </a:r>
            <a:r>
              <a:rPr lang="zh-CN" altLang="en-US" sz="2800" dirty="0" smtClean="0">
                <a:latin typeface="微软雅黑" pitchFamily="34" charset="-122"/>
                <a:ea typeface="微软雅黑" pitchFamily="34" charset="-122"/>
              </a:rPr>
              <a:t>次乘法进行一次卷积，而是进行两次卷积，每次</a:t>
            </a:r>
            <a:r>
              <a:rPr lang="en-US" altLang="zh-CN" sz="2800" dirty="0" smtClean="0">
                <a:latin typeface="微软雅黑" pitchFamily="34" charset="-122"/>
                <a:ea typeface="微软雅黑" pitchFamily="34" charset="-122"/>
              </a:rPr>
              <a:t>3</a:t>
            </a:r>
            <a:r>
              <a:rPr lang="zh-CN" altLang="en-US" sz="2800" dirty="0" smtClean="0">
                <a:latin typeface="微软雅黑" pitchFamily="34" charset="-122"/>
                <a:ea typeface="微软雅黑" pitchFamily="34" charset="-122"/>
              </a:rPr>
              <a:t>次乘法（总共</a:t>
            </a:r>
            <a:r>
              <a:rPr lang="en-US" altLang="zh-CN" sz="2800" dirty="0" smtClean="0">
                <a:latin typeface="微软雅黑" pitchFamily="34" charset="-122"/>
                <a:ea typeface="微软雅黑" pitchFamily="34" charset="-122"/>
              </a:rPr>
              <a:t>6</a:t>
            </a:r>
            <a:r>
              <a:rPr lang="zh-CN" altLang="en-US" sz="2800" dirty="0" smtClean="0">
                <a:latin typeface="微软雅黑" pitchFamily="34" charset="-122"/>
                <a:ea typeface="微软雅黑" pitchFamily="34" charset="-122"/>
              </a:rPr>
              <a:t>次），以达到相同的效果。乘法较少，计算复杂性下降，网络运行速度更快。</a:t>
            </a:r>
            <a:endParaRPr lang="zh-CN" altLang="en-US" sz="2800" dirty="0">
              <a:latin typeface="微软雅黑" pitchFamily="34" charset="-122"/>
              <a:ea typeface="微软雅黑" pitchFamily="34" charset="-122"/>
            </a:endParaRPr>
          </a:p>
        </p:txBody>
      </p:sp>
      <p:pic>
        <p:nvPicPr>
          <p:cNvPr id="93186" name="Picture 2" descr="C:\Users\ADMINI~1\AppData\Local\Temp\WeChat Files\c4550cb0c4bcef69954e8f49f4f42f8.png"/>
          <p:cNvPicPr>
            <a:picLocks noChangeAspect="1" noChangeArrowheads="1"/>
          </p:cNvPicPr>
          <p:nvPr/>
        </p:nvPicPr>
        <p:blipFill>
          <a:blip r:embed="rId2" cstate="print"/>
          <a:srcRect/>
          <a:stretch>
            <a:fillRect/>
          </a:stretch>
        </p:blipFill>
        <p:spPr bwMode="auto">
          <a:xfrm>
            <a:off x="2853265" y="2407179"/>
            <a:ext cx="7086602" cy="4027737"/>
          </a:xfrm>
          <a:prstGeom prst="rect">
            <a:avLst/>
          </a:prstGeom>
          <a:noFill/>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6"/>
          <p:cNvSpPr txBox="1"/>
          <p:nvPr/>
        </p:nvSpPr>
        <p:spPr>
          <a:xfrm>
            <a:off x="643052" y="263807"/>
            <a:ext cx="7857490" cy="583565"/>
          </a:xfrm>
          <a:prstGeom prst="rect">
            <a:avLst/>
          </a:prstGeom>
          <a:noFill/>
        </p:spPr>
        <p:txBody>
          <a:bodyPr wrap="square" rtlCol="0">
            <a:spAutoFit/>
          </a:bodyPr>
          <a:lstStyle/>
          <a:p>
            <a:pPr lvl="0">
              <a:defRPr/>
            </a:pPr>
            <a:r>
              <a:rPr lang="zh-CN" altLang="en-US" sz="3200" b="1" noProof="0" dirty="0" smtClean="0">
                <a:solidFill>
                  <a:srgbClr val="0836BF"/>
                </a:solidFill>
                <a:latin typeface="微软雅黑" panose="020B0503020204020204" charset="-122"/>
                <a:ea typeface="微软雅黑" panose="020B0503020204020204" charset="-122"/>
                <a:sym typeface="+mn-ea"/>
              </a:rPr>
              <a:t>空间可分离卷积</a:t>
            </a:r>
            <a:endParaRPr kumimoji="0" lang="zh-CN" sz="3200" b="1" i="0" u="none" strike="noStrike" kern="1200" cap="none" spc="0" normalizeH="0" baseline="0" noProof="0" dirty="0">
              <a:ln>
                <a:noFill/>
              </a:ln>
              <a:solidFill>
                <a:srgbClr val="224D9B"/>
              </a:solidFill>
              <a:uLnTx/>
              <a:uFillTx/>
              <a:latin typeface="微软雅黑" panose="020B0503020204020204" charset="-122"/>
              <a:ea typeface="微软雅黑" panose="020B0503020204020204" charset="-122"/>
              <a:cs typeface="+mn-cs"/>
              <a:sym typeface="+mn-ea"/>
            </a:endParaRPr>
          </a:p>
        </p:txBody>
      </p:sp>
      <p:sp>
        <p:nvSpPr>
          <p:cNvPr id="3" name="矩形 2"/>
          <p:cNvSpPr/>
          <p:nvPr/>
        </p:nvSpPr>
        <p:spPr>
          <a:xfrm>
            <a:off x="795867" y="1169370"/>
            <a:ext cx="10244666" cy="954107"/>
          </a:xfrm>
          <a:prstGeom prst="rect">
            <a:avLst/>
          </a:prstGeom>
        </p:spPr>
        <p:txBody>
          <a:bodyPr wrap="square">
            <a:spAutoFit/>
          </a:bodyPr>
          <a:lstStyle/>
          <a:p>
            <a:pPr indent="720000"/>
            <a:r>
              <a:rPr lang="zh-CN" altLang="en-US" sz="2800" dirty="0" smtClean="0">
                <a:latin typeface="微软雅黑" pitchFamily="34" charset="-122"/>
                <a:ea typeface="微软雅黑" pitchFamily="34" charset="-122"/>
              </a:rPr>
              <a:t>如下图所示，以</a:t>
            </a:r>
            <a:r>
              <a:rPr lang="en-US" altLang="zh-CN" sz="2800" dirty="0" smtClean="0">
                <a:latin typeface="微软雅黑" pitchFamily="34" charset="-122"/>
                <a:ea typeface="微软雅黑" pitchFamily="34" charset="-122"/>
              </a:rPr>
              <a:t>5*5</a:t>
            </a:r>
            <a:r>
              <a:rPr lang="zh-CN" altLang="en-US" sz="2800" dirty="0" smtClean="0">
                <a:latin typeface="微软雅黑" pitchFamily="34" charset="-122"/>
                <a:ea typeface="微软雅黑" pitchFamily="34" charset="-122"/>
              </a:rPr>
              <a:t>的输入特征图为例，如果我们直接用一个</a:t>
            </a:r>
            <a:r>
              <a:rPr lang="en-US" altLang="zh-CN" sz="2800" dirty="0" smtClean="0">
                <a:latin typeface="微软雅黑" pitchFamily="34" charset="-122"/>
                <a:ea typeface="微软雅黑" pitchFamily="34" charset="-122"/>
              </a:rPr>
              <a:t>3*3</a:t>
            </a:r>
            <a:r>
              <a:rPr lang="zh-CN" altLang="en-US" sz="2800" dirty="0" smtClean="0">
                <a:latin typeface="微软雅黑" pitchFamily="34" charset="-122"/>
                <a:ea typeface="微软雅黑" pitchFamily="34" charset="-122"/>
              </a:rPr>
              <a:t>的卷积核去卷积，一共需要</a:t>
            </a:r>
            <a:r>
              <a:rPr lang="en-US" altLang="zh-CN" sz="2800" dirty="0" smtClean="0">
                <a:latin typeface="微软雅黑" pitchFamily="34" charset="-122"/>
                <a:ea typeface="微软雅黑" pitchFamily="34" charset="-122"/>
              </a:rPr>
              <a:t>9*9=81</a:t>
            </a:r>
            <a:r>
              <a:rPr lang="zh-CN" altLang="en-US" sz="2800" dirty="0" smtClean="0">
                <a:latin typeface="微软雅黑" pitchFamily="34" charset="-122"/>
                <a:ea typeface="微软雅黑" pitchFamily="34" charset="-122"/>
              </a:rPr>
              <a:t>次乘法运算。</a:t>
            </a:r>
            <a:endParaRPr lang="zh-CN" altLang="en-US" sz="2800" dirty="0">
              <a:latin typeface="微软雅黑" pitchFamily="34" charset="-122"/>
              <a:ea typeface="微软雅黑" pitchFamily="34" charset="-122"/>
            </a:endParaRPr>
          </a:p>
        </p:txBody>
      </p:sp>
      <p:pic>
        <p:nvPicPr>
          <p:cNvPr id="4" name="图片 3" descr="677e1f8807b4c2c88f13abd838d80694"/>
          <p:cNvPicPr>
            <a:picLocks noChangeAspect="1"/>
          </p:cNvPicPr>
          <p:nvPr/>
        </p:nvPicPr>
        <p:blipFill>
          <a:blip r:embed="rId2" cstate="print"/>
          <a:stretch>
            <a:fillRect/>
          </a:stretch>
        </p:blipFill>
        <p:spPr>
          <a:xfrm>
            <a:off x="1977602" y="2323465"/>
            <a:ext cx="8058785" cy="4141470"/>
          </a:xfrm>
          <a:prstGeom prst="rect">
            <a:avLst/>
          </a:prstGeom>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6"/>
          <p:cNvSpPr txBox="1"/>
          <p:nvPr/>
        </p:nvSpPr>
        <p:spPr>
          <a:xfrm>
            <a:off x="643052" y="263807"/>
            <a:ext cx="7857490" cy="583565"/>
          </a:xfrm>
          <a:prstGeom prst="rect">
            <a:avLst/>
          </a:prstGeom>
          <a:noFill/>
        </p:spPr>
        <p:txBody>
          <a:bodyPr wrap="square" rtlCol="0">
            <a:spAutoFit/>
          </a:bodyPr>
          <a:lstStyle/>
          <a:p>
            <a:pPr lvl="0">
              <a:defRPr/>
            </a:pPr>
            <a:r>
              <a:rPr lang="zh-CN" altLang="en-US" sz="3200" b="1" noProof="0" dirty="0" smtClean="0">
                <a:solidFill>
                  <a:srgbClr val="0836BF"/>
                </a:solidFill>
                <a:latin typeface="微软雅黑" panose="020B0503020204020204" charset="-122"/>
                <a:ea typeface="微软雅黑" panose="020B0503020204020204" charset="-122"/>
                <a:sym typeface="+mn-ea"/>
              </a:rPr>
              <a:t>空间可分离卷积</a:t>
            </a:r>
            <a:endParaRPr kumimoji="0" lang="zh-CN" sz="3200" b="1" i="0" u="none" strike="noStrike" kern="1200" cap="none" spc="0" normalizeH="0" baseline="0" noProof="0" dirty="0">
              <a:ln>
                <a:noFill/>
              </a:ln>
              <a:solidFill>
                <a:srgbClr val="224D9B"/>
              </a:solidFill>
              <a:uLnTx/>
              <a:uFillTx/>
              <a:latin typeface="微软雅黑" panose="020B0503020204020204" charset="-122"/>
              <a:ea typeface="微软雅黑" panose="020B0503020204020204" charset="-122"/>
              <a:cs typeface="+mn-cs"/>
              <a:sym typeface="+mn-ea"/>
            </a:endParaRPr>
          </a:p>
        </p:txBody>
      </p:sp>
      <p:sp>
        <p:nvSpPr>
          <p:cNvPr id="3" name="矩形 2"/>
          <p:cNvSpPr/>
          <p:nvPr/>
        </p:nvSpPr>
        <p:spPr>
          <a:xfrm>
            <a:off x="795867" y="1169370"/>
            <a:ext cx="10244666" cy="954107"/>
          </a:xfrm>
          <a:prstGeom prst="rect">
            <a:avLst/>
          </a:prstGeom>
        </p:spPr>
        <p:txBody>
          <a:bodyPr wrap="square">
            <a:spAutoFit/>
          </a:bodyPr>
          <a:lstStyle/>
          <a:p>
            <a:pPr indent="720000"/>
            <a:r>
              <a:rPr lang="zh-CN" altLang="en-US" sz="2800" dirty="0" smtClean="0">
                <a:latin typeface="微软雅黑" pitchFamily="34" charset="-122"/>
                <a:ea typeface="微软雅黑" pitchFamily="34" charset="-122"/>
              </a:rPr>
              <a:t>而如果换成空间可分离卷积，那么计算量为</a:t>
            </a:r>
            <a:r>
              <a:rPr lang="en-US" altLang="zh-CN" sz="2800" dirty="0" smtClean="0">
                <a:latin typeface="微软雅黑" pitchFamily="34" charset="-122"/>
                <a:ea typeface="微软雅黑" pitchFamily="34" charset="-122"/>
              </a:rPr>
              <a:t>15*3+9*3=72</a:t>
            </a:r>
            <a:r>
              <a:rPr lang="zh-CN" altLang="en-US" sz="2800" dirty="0" smtClean="0">
                <a:latin typeface="微软雅黑" pitchFamily="34" charset="-122"/>
                <a:ea typeface="微软雅黑" pitchFamily="34" charset="-122"/>
              </a:rPr>
              <a:t>次乘法运算，共节约了约</a:t>
            </a:r>
            <a:r>
              <a:rPr lang="en-US" altLang="zh-CN" sz="2800" dirty="0" smtClean="0">
                <a:latin typeface="微软雅黑" pitchFamily="34" charset="-122"/>
                <a:ea typeface="微软雅黑" pitchFamily="34" charset="-122"/>
              </a:rPr>
              <a:t>11%</a:t>
            </a:r>
            <a:r>
              <a:rPr lang="zh-CN" altLang="en-US" sz="2800" dirty="0" smtClean="0">
                <a:latin typeface="微软雅黑" pitchFamily="34" charset="-122"/>
                <a:ea typeface="微软雅黑" pitchFamily="34" charset="-122"/>
              </a:rPr>
              <a:t>的计算量。</a:t>
            </a:r>
            <a:endParaRPr lang="zh-CN" altLang="en-US" sz="2800" dirty="0">
              <a:latin typeface="微软雅黑" pitchFamily="34" charset="-122"/>
              <a:ea typeface="微软雅黑" pitchFamily="34" charset="-122"/>
            </a:endParaRPr>
          </a:p>
        </p:txBody>
      </p:sp>
      <p:pic>
        <p:nvPicPr>
          <p:cNvPr id="94210" name="Picture 2" descr="C:\Users\ADMINI~1\AppData\Local\Temp\WeChat Files\046cfa9b6c063af79c356e2b3603cc4.jpg"/>
          <p:cNvPicPr>
            <a:picLocks noChangeAspect="1" noChangeArrowheads="1"/>
          </p:cNvPicPr>
          <p:nvPr/>
        </p:nvPicPr>
        <p:blipFill>
          <a:blip r:embed="rId2" cstate="print"/>
          <a:srcRect/>
          <a:stretch>
            <a:fillRect/>
          </a:stretch>
        </p:blipFill>
        <p:spPr bwMode="auto">
          <a:xfrm>
            <a:off x="1583266" y="2499783"/>
            <a:ext cx="9746673" cy="2978150"/>
          </a:xfrm>
          <a:prstGeom prst="rect">
            <a:avLst/>
          </a:prstGeom>
          <a:noFill/>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6"/>
          <p:cNvSpPr txBox="1"/>
          <p:nvPr/>
        </p:nvSpPr>
        <p:spPr>
          <a:xfrm>
            <a:off x="643052" y="263807"/>
            <a:ext cx="7857490" cy="583565"/>
          </a:xfrm>
          <a:prstGeom prst="rect">
            <a:avLst/>
          </a:prstGeom>
          <a:noFill/>
        </p:spPr>
        <p:txBody>
          <a:bodyPr wrap="square" rtlCol="0">
            <a:spAutoFit/>
          </a:bodyPr>
          <a:lstStyle/>
          <a:p>
            <a:pPr lvl="0">
              <a:defRPr/>
            </a:pPr>
            <a:r>
              <a:rPr lang="zh-CN" altLang="en-US" sz="3200" b="1" noProof="0" dirty="0" smtClean="0">
                <a:solidFill>
                  <a:srgbClr val="0836BF"/>
                </a:solidFill>
                <a:latin typeface="微软雅黑" panose="020B0503020204020204" charset="-122"/>
                <a:ea typeface="微软雅黑" panose="020B0503020204020204" charset="-122"/>
                <a:sym typeface="+mn-ea"/>
              </a:rPr>
              <a:t>空间可分离卷积</a:t>
            </a:r>
            <a:endParaRPr kumimoji="0" lang="zh-CN" sz="3200" b="1" i="0" u="none" strike="noStrike" kern="1200" cap="none" spc="0" normalizeH="0" baseline="0" noProof="0" dirty="0">
              <a:ln>
                <a:noFill/>
              </a:ln>
              <a:solidFill>
                <a:srgbClr val="224D9B"/>
              </a:solidFill>
              <a:uLnTx/>
              <a:uFillTx/>
              <a:latin typeface="微软雅黑" panose="020B0503020204020204" charset="-122"/>
              <a:ea typeface="微软雅黑" panose="020B0503020204020204" charset="-122"/>
              <a:cs typeface="+mn-cs"/>
              <a:sym typeface="+mn-ea"/>
            </a:endParaRPr>
          </a:p>
        </p:txBody>
      </p:sp>
      <p:sp>
        <p:nvSpPr>
          <p:cNvPr id="3" name="矩形 2"/>
          <p:cNvSpPr/>
          <p:nvPr/>
        </p:nvSpPr>
        <p:spPr>
          <a:xfrm>
            <a:off x="719667" y="1234701"/>
            <a:ext cx="10981266" cy="2092881"/>
          </a:xfrm>
          <a:prstGeom prst="rect">
            <a:avLst/>
          </a:prstGeom>
        </p:spPr>
        <p:txBody>
          <a:bodyPr wrap="square">
            <a:spAutoFit/>
          </a:bodyPr>
          <a:lstStyle/>
          <a:p>
            <a:pPr indent="720000"/>
            <a:r>
              <a:rPr lang="zh-CN" altLang="en-US" sz="2800" dirty="0" smtClean="0">
                <a:latin typeface="微软雅黑" pitchFamily="34" charset="-122"/>
                <a:ea typeface="微软雅黑" pitchFamily="34" charset="-122"/>
              </a:rPr>
              <a:t>遗憾的是，空间可分卷积有一些明显的局限性，这意味着它在深度学习中没有得到广泛的应用。</a:t>
            </a:r>
            <a:endParaRPr lang="en-US" altLang="zh-CN" sz="2800" dirty="0" smtClean="0">
              <a:latin typeface="微软雅黑" pitchFamily="34" charset="-122"/>
              <a:ea typeface="微软雅黑" pitchFamily="34" charset="-122"/>
            </a:endParaRPr>
          </a:p>
          <a:p>
            <a:pPr indent="720000"/>
            <a:r>
              <a:rPr lang="zh-CN" altLang="en-US" sz="2800" dirty="0" smtClean="0">
                <a:latin typeface="微软雅黑" pitchFamily="34" charset="-122"/>
                <a:ea typeface="微软雅黑" pitchFamily="34" charset="-122"/>
              </a:rPr>
              <a:t>空间可分离卷积的主要问题是，并非所有的内核都可以“分离”成两个更小的内核。这就使得在实际中很少被广泛应用。</a:t>
            </a:r>
          </a:p>
          <a:p>
            <a:endParaRPr lang="zh-CN" altLang="en-US" dirty="0"/>
          </a:p>
        </p:txBody>
      </p:sp>
      <p:pic>
        <p:nvPicPr>
          <p:cNvPr id="5" name="图片 4" descr="677e1f8807b4c2c88f13abd838d80694"/>
          <p:cNvPicPr>
            <a:picLocks noChangeAspect="1"/>
          </p:cNvPicPr>
          <p:nvPr/>
        </p:nvPicPr>
        <p:blipFill>
          <a:blip r:embed="rId2" cstate="print"/>
          <a:stretch>
            <a:fillRect/>
          </a:stretch>
        </p:blipFill>
        <p:spPr>
          <a:xfrm>
            <a:off x="1935268" y="2509731"/>
            <a:ext cx="8058785" cy="41414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643052" y="263807"/>
            <a:ext cx="7857490"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224D9B"/>
                </a:solidFill>
                <a:effectLst/>
                <a:uLnTx/>
                <a:uFillTx/>
                <a:latin typeface="微软雅黑" panose="020B0503020204020204" charset="-122"/>
                <a:ea typeface="微软雅黑" panose="020B0503020204020204" charset="-122"/>
                <a:cs typeface="+mn-cs"/>
                <a:sym typeface="+mn-ea"/>
              </a:rPr>
              <a:t>离散卷积</a:t>
            </a:r>
          </a:p>
        </p:txBody>
      </p:sp>
      <mc:AlternateContent xmlns:mc="http://schemas.openxmlformats.org/markup-compatibility/2006">
        <mc:Choice xmlns:a14="http://schemas.microsoft.com/office/drawing/2010/main" xmlns="" Requires="a14">
          <p:sp>
            <p:nvSpPr>
              <p:cNvPr id="2" name="文本框 1"/>
              <p:cNvSpPr txBox="1"/>
              <p:nvPr/>
            </p:nvSpPr>
            <p:spPr>
              <a:xfrm>
                <a:off x="1812290" y="1619885"/>
                <a:ext cx="8568055" cy="4199255"/>
              </a:xfrm>
              <a:prstGeom prst="rect">
                <a:avLst/>
              </a:prstGeom>
              <a:noFill/>
            </p:spPr>
            <p:txBody>
              <a:bodyPr wrap="square" rtlCol="0" anchor="t">
                <a:spAutoFit/>
              </a:bodyPr>
              <a:p>
                <a:r>
                  <a:rPr lang="zh-CN" altLang="en-US" sz="2800">
                    <a:latin typeface="微软雅黑" panose="020B0503020204020204" charset="-122"/>
                    <a:ea typeface="微软雅黑" panose="020B0503020204020204" charset="-122"/>
                  </a:rPr>
                  <a:t>总的来说，我们可以将所有满足条件的情况表示为：</a:t>
                </a:r>
                <a:endParaRPr lang="zh-CN" altLang="en-US" sz="2800">
                  <a:latin typeface="微软雅黑" panose="020B0503020204020204" charset="-122"/>
                  <a:ea typeface="微软雅黑" panose="020B0503020204020204" charset="-122"/>
                </a:endParaRPr>
              </a:p>
              <a:p>
                <a:endParaRPr lang="en-US" altLang="zh-CN" sz="2800" i="1">
                  <a:latin typeface="Cambria Math" panose="02040503050406030204" charset="0"/>
                  <a:ea typeface="微软雅黑" panose="020B0503020204020204" charset="-122"/>
                  <a:cs typeface="Cambria Math" panose="02040503050406030204" charset="0"/>
                </a:endParaRPr>
              </a:p>
              <a:p>
                <a14:m>
                  <m:oMathPara xmlns:m="http://schemas.openxmlformats.org/officeDocument/2006/math">
                    <m:oMathParaPr>
                      <m:jc m:val="centerGroup"/>
                    </m:oMathParaPr>
                    <m:oMath xmlns:m="http://schemas.openxmlformats.org/officeDocument/2006/math">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𝑓</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0</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𝑔</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3</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𝑓</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1</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𝑔</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2</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𝑓</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2</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𝑔</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1</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oMath>
                  </m:oMathPara>
                </a14:m>
                <a:endParaRPr lang="zh-CN" altLang="en-US" sz="2800">
                  <a:solidFill>
                    <a:srgbClr val="0836BF"/>
                  </a:solidFill>
                  <a:latin typeface="微软雅黑" panose="020B0503020204020204" charset="-122"/>
                  <a:ea typeface="微软雅黑" panose="020B0503020204020204" charset="-122"/>
                </a:endParaRPr>
              </a:p>
              <a:p>
                <a:endParaRPr lang="zh-CN" altLang="en-US" sz="2800">
                  <a:latin typeface="微软雅黑" panose="020B0503020204020204" charset="-122"/>
                  <a:ea typeface="微软雅黑" panose="020B0503020204020204" charset="-122"/>
                </a:endParaRPr>
              </a:p>
              <a:p>
                <a:r>
                  <a:rPr lang="zh-CN" altLang="en-US" sz="2800">
                    <a:latin typeface="微软雅黑" panose="020B0503020204020204" charset="-122"/>
                    <a:ea typeface="微软雅黑" panose="020B0503020204020204" charset="-122"/>
                  </a:rPr>
                  <a:t>如果写成概率和的形式则可以表示为：</a:t>
                </a:r>
                <a:endParaRPr lang="zh-CN" altLang="en-US" sz="2800">
                  <a:latin typeface="微软雅黑" panose="020B0503020204020204" charset="-122"/>
                  <a:ea typeface="微软雅黑" panose="020B0503020204020204" charset="-122"/>
                </a:endParaRPr>
              </a:p>
              <a:p>
                <a:endParaRPr lang="zh-CN" altLang="en-US" sz="2800">
                  <a:latin typeface="微软雅黑" panose="020B0503020204020204" charset="-122"/>
                  <a:ea typeface="微软雅黑" panose="020B0503020204020204" charset="-122"/>
                </a:endParaRPr>
              </a:p>
              <a:p>
                <a14:m>
                  <m:oMathPara xmlns:m="http://schemas.openxmlformats.org/officeDocument/2006/math">
                    <m:oMathParaPr>
                      <m:jc m:val="centerGroup"/>
                    </m:oMathParaPr>
                    <m:oMath xmlns:m="http://schemas.openxmlformats.org/officeDocument/2006/math">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𝑓</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𝑔</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𝑐</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nary>
                        <m:naryPr>
                          <m:chr m:val="∑"/>
                          <m:limLoc m:val="undOvr"/>
                          <m:supHide m:val="on"/>
                          <m:ctrlPr>
                            <a:rPr lang="en-US" altLang="zh-CN" sz="2800" i="1">
                              <a:solidFill>
                                <a:srgbClr val="0836BF"/>
                              </a:solidFill>
                              <a:latin typeface="Cambria Math" panose="02040503050406030204" charset="0"/>
                              <a:ea typeface="微软雅黑" panose="020B0503020204020204" charset="-122"/>
                              <a:cs typeface="Cambria Math" panose="02040503050406030204" charset="0"/>
                            </a:rPr>
                          </m:ctrlPr>
                        </m:naryPr>
                        <m:sub>
                          <m:r>
                            <a:rPr lang="en-US" altLang="zh-CN" sz="2800" i="1">
                              <a:solidFill>
                                <a:srgbClr val="0836BF"/>
                              </a:solidFill>
                              <a:latin typeface="Cambria Math" panose="02040503050406030204" charset="0"/>
                              <a:ea typeface="微软雅黑" panose="020B0503020204020204" charset="-122"/>
                              <a:cs typeface="Cambria Math" panose="02040503050406030204" charset="0"/>
                            </a:rPr>
                            <m:t>𝑎</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𝑏</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𝑐</m:t>
                          </m:r>
                        </m:sub>
                        <m:sup/>
                        <m:e>
                          <m:r>
                            <a:rPr lang="en-US" altLang="zh-CN" sz="2800" i="1">
                              <a:solidFill>
                                <a:srgbClr val="0836BF"/>
                              </a:solidFill>
                              <a:latin typeface="Cambria Math" panose="02040503050406030204" charset="0"/>
                              <a:ea typeface="微软雅黑" panose="020B0503020204020204" charset="-122"/>
                              <a:cs typeface="Cambria Math" panose="02040503050406030204" charset="0"/>
                            </a:rPr>
                            <m:t>𝑓</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𝑎</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𝑔</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𝑏</m:t>
                          </m:r>
                          <m:r>
                            <a:rPr lang="en-US" altLang="zh-CN" sz="2800" i="1">
                              <a:solidFill>
                                <a:srgbClr val="0836BF"/>
                              </a:solidFill>
                              <a:latin typeface="Cambria Math" panose="02040503050406030204" charset="0"/>
                              <a:ea typeface="微软雅黑" panose="020B0503020204020204" charset="-122"/>
                              <a:cs typeface="Cambria Math" panose="02040503050406030204" charset="0"/>
                            </a:rPr>
                            <m:t>)</m:t>
                          </m:r>
                        </m:e>
                      </m:nary>
                    </m:oMath>
                  </m:oMathPara>
                </a14:m>
                <a:endParaRPr lang="zh-CN" altLang="en-US" sz="2800"/>
              </a:p>
              <a:p>
                <a:endParaRPr lang="zh-CN" altLang="en-US"/>
              </a:p>
              <a:p>
                <a:endParaRPr lang="zh-CN" altLang="en-US"/>
              </a:p>
            </p:txBody>
          </p:sp>
        </mc:Choice>
        <mc:Fallback>
          <p:sp>
            <p:nvSpPr>
              <p:cNvPr id="2" name="文本框 1"/>
              <p:cNvSpPr txBox="1">
                <a:spLocks noRot="1" noChangeAspect="1" noMove="1" noResize="1" noEditPoints="1" noAdjustHandles="1" noChangeArrowheads="1" noChangeShapeType="1" noTextEdit="1"/>
              </p:cNvSpPr>
              <p:nvPr/>
            </p:nvSpPr>
            <p:spPr>
              <a:xfrm>
                <a:off x="1812290" y="1619885"/>
                <a:ext cx="8568055" cy="4199255"/>
              </a:xfrm>
              <a:prstGeom prst="rect">
                <a:avLst/>
              </a:prstGeom>
              <a:blipFill rotWithShape="1">
                <a:blip r:embed="rId2" cstate="print"/>
                <a:stretch>
                  <a:fillRect/>
                </a:stretch>
              </a:blipFill>
            </p:spPr>
            <p:txBody>
              <a:bodyPr/>
              <a:lstStyle/>
              <a:p>
                <a:r>
                  <a:rPr lang="zh-CN" altLang="en-US">
                    <a:noFill/>
                  </a:rPr>
                  <a:t> </a:t>
                </a:r>
              </a:p>
            </p:txBody>
          </p:sp>
        </mc:Fallback>
      </mc:AlternateContent>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6"/>
          <p:cNvSpPr txBox="1"/>
          <p:nvPr/>
        </p:nvSpPr>
        <p:spPr>
          <a:xfrm>
            <a:off x="643052" y="263807"/>
            <a:ext cx="7857490" cy="583565"/>
          </a:xfrm>
          <a:prstGeom prst="rect">
            <a:avLst/>
          </a:prstGeom>
          <a:noFill/>
        </p:spPr>
        <p:txBody>
          <a:bodyPr wrap="square" rtlCol="0">
            <a:spAutoFit/>
          </a:bodyPr>
          <a:lstStyle/>
          <a:p>
            <a:pPr lvl="0">
              <a:defRPr/>
            </a:pPr>
            <a:r>
              <a:rPr lang="zh-CN" altLang="en-US" sz="3200" b="1" noProof="0" dirty="0" smtClean="0">
                <a:solidFill>
                  <a:srgbClr val="0836BF"/>
                </a:solidFill>
                <a:latin typeface="微软雅黑" panose="020B0503020204020204" charset="-122"/>
                <a:ea typeface="微软雅黑" panose="020B0503020204020204" charset="-122"/>
                <a:sym typeface="+mn-ea"/>
              </a:rPr>
              <a:t>空间可分离卷积</a:t>
            </a:r>
            <a:endParaRPr kumimoji="0" lang="zh-CN" sz="3200" b="1" i="0" u="none" strike="noStrike" kern="1200" cap="none" spc="0" normalizeH="0" baseline="0" noProof="0" dirty="0">
              <a:ln>
                <a:noFill/>
              </a:ln>
              <a:solidFill>
                <a:srgbClr val="224D9B"/>
              </a:solidFill>
              <a:uLnTx/>
              <a:uFillTx/>
              <a:latin typeface="微软雅黑" panose="020B0503020204020204" charset="-122"/>
              <a:ea typeface="微软雅黑" panose="020B0503020204020204" charset="-122"/>
              <a:cs typeface="+mn-cs"/>
              <a:sym typeface="+mn-ea"/>
            </a:endParaRPr>
          </a:p>
        </p:txBody>
      </p:sp>
      <p:pic>
        <p:nvPicPr>
          <p:cNvPr id="92162" name="Picture 2" descr="C:\Users\ADMINI~1\AppData\Local\Temp\WeChat Files\3250a29a3272ef4fb0d8790d0b7c9cb.png"/>
          <p:cNvPicPr>
            <a:picLocks noChangeAspect="1" noChangeArrowheads="1"/>
          </p:cNvPicPr>
          <p:nvPr/>
        </p:nvPicPr>
        <p:blipFill>
          <a:blip r:embed="rId2" cstate="print"/>
          <a:srcRect/>
          <a:stretch>
            <a:fillRect/>
          </a:stretch>
        </p:blipFill>
        <p:spPr bwMode="auto">
          <a:xfrm>
            <a:off x="1456025" y="1267641"/>
            <a:ext cx="9314498" cy="2110316"/>
          </a:xfrm>
          <a:prstGeom prst="rect">
            <a:avLst/>
          </a:prstGeom>
          <a:noFill/>
        </p:spPr>
      </p:pic>
      <p:sp>
        <p:nvSpPr>
          <p:cNvPr id="5" name="TextBox 4"/>
          <p:cNvSpPr txBox="1"/>
          <p:nvPr/>
        </p:nvSpPr>
        <p:spPr>
          <a:xfrm>
            <a:off x="2123683" y="3377475"/>
            <a:ext cx="1533917" cy="523220"/>
          </a:xfrm>
          <a:prstGeom prst="rect">
            <a:avLst/>
          </a:prstGeom>
          <a:noFill/>
        </p:spPr>
        <p:txBody>
          <a:bodyPr wrap="square" rtlCol="0">
            <a:spAutoFit/>
          </a:bodyPr>
          <a:lstStyle/>
          <a:p>
            <a:r>
              <a:rPr lang="en-US" altLang="zh-CN" sz="2800" dirty="0" smtClean="0">
                <a:solidFill>
                  <a:srgbClr val="0836BF"/>
                </a:solidFill>
                <a:latin typeface="微软雅黑" pitchFamily="34" charset="-122"/>
                <a:ea typeface="微软雅黑" pitchFamily="34" charset="-122"/>
              </a:rPr>
              <a:t>A=BC</a:t>
            </a:r>
            <a:endParaRPr lang="zh-CN" altLang="en-US" sz="2800" dirty="0">
              <a:solidFill>
                <a:srgbClr val="0836BF"/>
              </a:solidFill>
              <a:latin typeface="微软雅黑" pitchFamily="34" charset="-122"/>
              <a:ea typeface="微软雅黑" pitchFamily="34" charset="-122"/>
            </a:endParaRPr>
          </a:p>
        </p:txBody>
      </p:sp>
      <p:sp>
        <p:nvSpPr>
          <p:cNvPr id="6" name="TextBox 5"/>
          <p:cNvSpPr txBox="1"/>
          <p:nvPr/>
        </p:nvSpPr>
        <p:spPr>
          <a:xfrm>
            <a:off x="1622942" y="3913052"/>
            <a:ext cx="2261082" cy="523220"/>
          </a:xfrm>
          <a:prstGeom prst="rect">
            <a:avLst/>
          </a:prstGeom>
          <a:noFill/>
        </p:spPr>
        <p:txBody>
          <a:bodyPr wrap="square" rtlCol="0">
            <a:spAutoFit/>
          </a:bodyPr>
          <a:lstStyle/>
          <a:p>
            <a:r>
              <a:rPr lang="en-US" altLang="zh-CN" sz="2800" dirty="0" smtClean="0">
                <a:solidFill>
                  <a:srgbClr val="0836BF"/>
                </a:solidFill>
                <a:latin typeface="微软雅黑" pitchFamily="34" charset="-122"/>
                <a:ea typeface="微软雅黑" pitchFamily="34" charset="-122"/>
              </a:rPr>
              <a:t>R(A)=R(BC)</a:t>
            </a:r>
            <a:endParaRPr lang="zh-CN" altLang="en-US" sz="2800" dirty="0">
              <a:solidFill>
                <a:srgbClr val="0836BF"/>
              </a:solidFill>
              <a:latin typeface="微软雅黑" pitchFamily="34" charset="-122"/>
              <a:ea typeface="微软雅黑" pitchFamily="34" charset="-122"/>
            </a:endParaRPr>
          </a:p>
        </p:txBody>
      </p:sp>
      <p:sp>
        <p:nvSpPr>
          <p:cNvPr id="7" name="TextBox 6"/>
          <p:cNvSpPr txBox="1"/>
          <p:nvPr/>
        </p:nvSpPr>
        <p:spPr>
          <a:xfrm>
            <a:off x="505097" y="4500882"/>
            <a:ext cx="4746171" cy="954107"/>
          </a:xfrm>
          <a:prstGeom prst="rect">
            <a:avLst/>
          </a:prstGeom>
          <a:noFill/>
        </p:spPr>
        <p:txBody>
          <a:bodyPr wrap="square" rtlCol="0">
            <a:spAutoFit/>
          </a:bodyPr>
          <a:lstStyle/>
          <a:p>
            <a:pPr algn="ctr"/>
            <a:r>
              <a:rPr lang="zh-CN" altLang="en-US" sz="2800" dirty="0" smtClean="0">
                <a:solidFill>
                  <a:srgbClr val="0836BF"/>
                </a:solidFill>
                <a:latin typeface="微软雅黑" pitchFamily="34" charset="-122"/>
                <a:ea typeface="微软雅黑" pitchFamily="34" charset="-122"/>
              </a:rPr>
              <a:t>∵</a:t>
            </a:r>
            <a:r>
              <a:rPr lang="en-US" altLang="zh-CN" sz="2800" dirty="0" smtClean="0">
                <a:solidFill>
                  <a:srgbClr val="0836BF"/>
                </a:solidFill>
                <a:latin typeface="微软雅黑" pitchFamily="34" charset="-122"/>
                <a:ea typeface="微软雅黑" pitchFamily="34" charset="-122"/>
              </a:rPr>
              <a:t>R(B)</a:t>
            </a:r>
            <a:r>
              <a:rPr lang="zh-CN" altLang="en-US" sz="2800" dirty="0" smtClean="0">
                <a:solidFill>
                  <a:srgbClr val="0836BF"/>
                </a:solidFill>
                <a:latin typeface="微软雅黑" pitchFamily="34" charset="-122"/>
                <a:ea typeface="微软雅黑" pitchFamily="34" charset="-122"/>
              </a:rPr>
              <a:t>≤</a:t>
            </a:r>
            <a:r>
              <a:rPr lang="en-US" altLang="zh-CN" sz="2800" dirty="0" smtClean="0">
                <a:solidFill>
                  <a:srgbClr val="0836BF"/>
                </a:solidFill>
                <a:latin typeface="微软雅黑" pitchFamily="34" charset="-122"/>
                <a:ea typeface="微软雅黑" pitchFamily="34" charset="-122"/>
              </a:rPr>
              <a:t>min{m,n}</a:t>
            </a:r>
          </a:p>
          <a:p>
            <a:pPr algn="ctr"/>
            <a:r>
              <a:rPr lang="zh-CN" altLang="en-US" sz="2800" dirty="0" smtClean="0">
                <a:solidFill>
                  <a:srgbClr val="0836BF"/>
                </a:solidFill>
                <a:latin typeface="微软雅黑" pitchFamily="34" charset="-122"/>
                <a:ea typeface="微软雅黑" pitchFamily="34" charset="-122"/>
              </a:rPr>
              <a:t>（</a:t>
            </a:r>
            <a:r>
              <a:rPr lang="en-US" altLang="zh-CN" sz="2800" dirty="0" smtClean="0">
                <a:solidFill>
                  <a:srgbClr val="0836BF"/>
                </a:solidFill>
                <a:latin typeface="微软雅黑" pitchFamily="34" charset="-122"/>
                <a:ea typeface="微软雅黑" pitchFamily="34" charset="-122"/>
              </a:rPr>
              <a:t>m,n</a:t>
            </a:r>
            <a:r>
              <a:rPr lang="zh-CN" altLang="en-US" sz="2800" dirty="0" smtClean="0">
                <a:solidFill>
                  <a:srgbClr val="0836BF"/>
                </a:solidFill>
                <a:latin typeface="微软雅黑" pitchFamily="34" charset="-122"/>
                <a:ea typeface="微软雅黑" pitchFamily="34" charset="-122"/>
              </a:rPr>
              <a:t>为矩阵的行数和列数）</a:t>
            </a:r>
            <a:endParaRPr lang="zh-CN" altLang="en-US" sz="2800" dirty="0">
              <a:solidFill>
                <a:srgbClr val="0836BF"/>
              </a:solidFill>
              <a:latin typeface="微软雅黑" pitchFamily="34" charset="-122"/>
              <a:ea typeface="微软雅黑" pitchFamily="34" charset="-122"/>
            </a:endParaRPr>
          </a:p>
        </p:txBody>
      </p:sp>
      <p:sp>
        <p:nvSpPr>
          <p:cNvPr id="8" name="TextBox 7"/>
          <p:cNvSpPr txBox="1"/>
          <p:nvPr/>
        </p:nvSpPr>
        <p:spPr>
          <a:xfrm>
            <a:off x="1045029" y="5476240"/>
            <a:ext cx="3387634" cy="523220"/>
          </a:xfrm>
          <a:prstGeom prst="rect">
            <a:avLst/>
          </a:prstGeom>
          <a:noFill/>
        </p:spPr>
        <p:txBody>
          <a:bodyPr wrap="square" rtlCol="0">
            <a:spAutoFit/>
          </a:bodyPr>
          <a:lstStyle/>
          <a:p>
            <a:r>
              <a:rPr lang="zh-CN" altLang="en-US" sz="2800" dirty="0" smtClean="0">
                <a:solidFill>
                  <a:srgbClr val="0836BF"/>
                </a:solidFill>
                <a:latin typeface="微软雅黑" pitchFamily="34" charset="-122"/>
                <a:ea typeface="微软雅黑" pitchFamily="34" charset="-122"/>
              </a:rPr>
              <a:t>而</a:t>
            </a:r>
            <a:r>
              <a:rPr lang="en-US" altLang="zh-CN" sz="2800" dirty="0" smtClean="0">
                <a:solidFill>
                  <a:srgbClr val="0836BF"/>
                </a:solidFill>
                <a:latin typeface="微软雅黑" pitchFamily="34" charset="-122"/>
                <a:ea typeface="微软雅黑" pitchFamily="34" charset="-122"/>
              </a:rPr>
              <a:t>R(B)</a:t>
            </a:r>
            <a:r>
              <a:rPr lang="zh-CN" altLang="en-US" sz="2800" dirty="0" smtClean="0">
                <a:solidFill>
                  <a:srgbClr val="0836BF"/>
                </a:solidFill>
                <a:latin typeface="微软雅黑" pitchFamily="34" charset="-122"/>
                <a:ea typeface="微软雅黑" pitchFamily="34" charset="-122"/>
              </a:rPr>
              <a:t>≠</a:t>
            </a:r>
            <a:r>
              <a:rPr lang="en-US" altLang="zh-CN" sz="2800" dirty="0" smtClean="0">
                <a:solidFill>
                  <a:srgbClr val="0836BF"/>
                </a:solidFill>
                <a:latin typeface="微软雅黑" pitchFamily="34" charset="-122"/>
                <a:ea typeface="微软雅黑" pitchFamily="34" charset="-122"/>
              </a:rPr>
              <a:t>0</a:t>
            </a:r>
            <a:r>
              <a:rPr lang="zh-CN" altLang="en-US" sz="2800" dirty="0" smtClean="0">
                <a:solidFill>
                  <a:srgbClr val="0836BF"/>
                </a:solidFill>
                <a:latin typeface="微软雅黑" pitchFamily="34" charset="-122"/>
                <a:ea typeface="微软雅黑" pitchFamily="34" charset="-122"/>
              </a:rPr>
              <a:t>，</a:t>
            </a:r>
            <a:r>
              <a:rPr lang="en-US" altLang="zh-CN" sz="2800" dirty="0" smtClean="0">
                <a:solidFill>
                  <a:srgbClr val="0836BF"/>
                </a:solidFill>
                <a:latin typeface="微软雅黑" pitchFamily="34" charset="-122"/>
                <a:ea typeface="微软雅黑" pitchFamily="34" charset="-122"/>
              </a:rPr>
              <a:t>R(C)</a:t>
            </a:r>
            <a:r>
              <a:rPr lang="zh-CN" altLang="en-US" sz="2800" dirty="0" smtClean="0">
                <a:solidFill>
                  <a:srgbClr val="0836BF"/>
                </a:solidFill>
                <a:latin typeface="微软雅黑" pitchFamily="34" charset="-122"/>
                <a:ea typeface="微软雅黑" pitchFamily="34" charset="-122"/>
              </a:rPr>
              <a:t> ≠</a:t>
            </a:r>
            <a:r>
              <a:rPr lang="en-US" altLang="zh-CN" sz="2800" dirty="0" smtClean="0">
                <a:solidFill>
                  <a:srgbClr val="0836BF"/>
                </a:solidFill>
                <a:latin typeface="微软雅黑" pitchFamily="34" charset="-122"/>
                <a:ea typeface="微软雅黑" pitchFamily="34" charset="-122"/>
              </a:rPr>
              <a:t>0</a:t>
            </a:r>
            <a:endParaRPr lang="zh-CN" altLang="en-US" sz="2800" dirty="0">
              <a:solidFill>
                <a:srgbClr val="0836BF"/>
              </a:solidFill>
              <a:latin typeface="微软雅黑" pitchFamily="34" charset="-122"/>
              <a:ea typeface="微软雅黑" pitchFamily="34" charset="-122"/>
            </a:endParaRPr>
          </a:p>
        </p:txBody>
      </p:sp>
      <p:sp>
        <p:nvSpPr>
          <p:cNvPr id="9" name="TextBox 8"/>
          <p:cNvSpPr txBox="1"/>
          <p:nvPr/>
        </p:nvSpPr>
        <p:spPr>
          <a:xfrm>
            <a:off x="6170023" y="3329577"/>
            <a:ext cx="3387634" cy="523220"/>
          </a:xfrm>
          <a:prstGeom prst="rect">
            <a:avLst/>
          </a:prstGeom>
          <a:noFill/>
        </p:spPr>
        <p:txBody>
          <a:bodyPr wrap="square" rtlCol="0">
            <a:spAutoFit/>
          </a:bodyPr>
          <a:lstStyle/>
          <a:p>
            <a:r>
              <a:rPr lang="zh-CN" altLang="en-US" sz="2800" dirty="0" smtClean="0">
                <a:solidFill>
                  <a:srgbClr val="0836BF"/>
                </a:solidFill>
                <a:latin typeface="微软雅黑" pitchFamily="34" charset="-122"/>
                <a:ea typeface="微软雅黑" pitchFamily="34" charset="-122"/>
              </a:rPr>
              <a:t>∴</a:t>
            </a:r>
            <a:r>
              <a:rPr lang="en-US" altLang="zh-CN" sz="2800" dirty="0" smtClean="0">
                <a:solidFill>
                  <a:srgbClr val="0836BF"/>
                </a:solidFill>
                <a:latin typeface="微软雅黑" pitchFamily="34" charset="-122"/>
                <a:ea typeface="微软雅黑" pitchFamily="34" charset="-122"/>
              </a:rPr>
              <a:t>R(B)=1</a:t>
            </a:r>
            <a:r>
              <a:rPr lang="zh-CN" altLang="en-US" sz="2800" dirty="0" smtClean="0">
                <a:solidFill>
                  <a:srgbClr val="0836BF"/>
                </a:solidFill>
                <a:latin typeface="微软雅黑" pitchFamily="34" charset="-122"/>
                <a:ea typeface="微软雅黑" pitchFamily="34" charset="-122"/>
              </a:rPr>
              <a:t>，</a:t>
            </a:r>
            <a:r>
              <a:rPr lang="en-US" altLang="zh-CN" sz="2800" dirty="0" smtClean="0">
                <a:solidFill>
                  <a:srgbClr val="0836BF"/>
                </a:solidFill>
                <a:latin typeface="微软雅黑" pitchFamily="34" charset="-122"/>
                <a:ea typeface="微软雅黑" pitchFamily="34" charset="-122"/>
              </a:rPr>
              <a:t>R(C)=1</a:t>
            </a:r>
            <a:endParaRPr lang="zh-CN" altLang="en-US" sz="2800" dirty="0">
              <a:solidFill>
                <a:srgbClr val="0836BF"/>
              </a:solidFill>
              <a:latin typeface="微软雅黑" pitchFamily="34" charset="-122"/>
              <a:ea typeface="微软雅黑" pitchFamily="34" charset="-122"/>
            </a:endParaRPr>
          </a:p>
        </p:txBody>
      </p:sp>
      <p:sp>
        <p:nvSpPr>
          <p:cNvPr id="10" name="TextBox 9"/>
          <p:cNvSpPr txBox="1"/>
          <p:nvPr/>
        </p:nvSpPr>
        <p:spPr>
          <a:xfrm>
            <a:off x="5368834" y="3921762"/>
            <a:ext cx="4746171" cy="523220"/>
          </a:xfrm>
          <a:prstGeom prst="rect">
            <a:avLst/>
          </a:prstGeom>
          <a:noFill/>
        </p:spPr>
        <p:txBody>
          <a:bodyPr wrap="square" rtlCol="0">
            <a:spAutoFit/>
          </a:bodyPr>
          <a:lstStyle/>
          <a:p>
            <a:pPr algn="ctr"/>
            <a:r>
              <a:rPr lang="zh-CN" altLang="en-US" sz="2800" dirty="0" smtClean="0">
                <a:solidFill>
                  <a:srgbClr val="0836BF"/>
                </a:solidFill>
                <a:latin typeface="微软雅黑" pitchFamily="34" charset="-122"/>
                <a:ea typeface="微软雅黑" pitchFamily="34" charset="-122"/>
              </a:rPr>
              <a:t>∵</a:t>
            </a:r>
            <a:r>
              <a:rPr lang="en-US" altLang="zh-CN" sz="2800" dirty="0" smtClean="0">
                <a:solidFill>
                  <a:srgbClr val="0836BF"/>
                </a:solidFill>
                <a:latin typeface="微软雅黑" pitchFamily="34" charset="-122"/>
                <a:ea typeface="微软雅黑" pitchFamily="34" charset="-122"/>
              </a:rPr>
              <a:t>R(BC)</a:t>
            </a:r>
            <a:r>
              <a:rPr lang="zh-CN" altLang="en-US" sz="2800" dirty="0" smtClean="0">
                <a:solidFill>
                  <a:srgbClr val="0836BF"/>
                </a:solidFill>
                <a:latin typeface="微软雅黑" pitchFamily="34" charset="-122"/>
                <a:ea typeface="微软雅黑" pitchFamily="34" charset="-122"/>
              </a:rPr>
              <a:t>≤</a:t>
            </a:r>
            <a:r>
              <a:rPr lang="en-US" altLang="zh-CN" sz="2800" dirty="0" smtClean="0">
                <a:solidFill>
                  <a:srgbClr val="0836BF"/>
                </a:solidFill>
                <a:latin typeface="微软雅黑" pitchFamily="34" charset="-122"/>
                <a:ea typeface="微软雅黑" pitchFamily="34" charset="-122"/>
              </a:rPr>
              <a:t>min{R(B),R(C)}</a:t>
            </a:r>
          </a:p>
        </p:txBody>
      </p:sp>
      <p:sp>
        <p:nvSpPr>
          <p:cNvPr id="11" name="TextBox 10"/>
          <p:cNvSpPr txBox="1"/>
          <p:nvPr/>
        </p:nvSpPr>
        <p:spPr>
          <a:xfrm>
            <a:off x="6657703" y="4513943"/>
            <a:ext cx="2181497" cy="523220"/>
          </a:xfrm>
          <a:prstGeom prst="rect">
            <a:avLst/>
          </a:prstGeom>
          <a:noFill/>
        </p:spPr>
        <p:txBody>
          <a:bodyPr wrap="square" rtlCol="0">
            <a:spAutoFit/>
          </a:bodyPr>
          <a:lstStyle/>
          <a:p>
            <a:r>
              <a:rPr lang="zh-CN" altLang="en-US" sz="2800" dirty="0" smtClean="0">
                <a:solidFill>
                  <a:srgbClr val="0836BF"/>
                </a:solidFill>
                <a:latin typeface="微软雅黑" pitchFamily="34" charset="-122"/>
                <a:ea typeface="微软雅黑" pitchFamily="34" charset="-122"/>
              </a:rPr>
              <a:t>且</a:t>
            </a:r>
            <a:r>
              <a:rPr lang="en-US" altLang="zh-CN" sz="2800" dirty="0" smtClean="0">
                <a:solidFill>
                  <a:srgbClr val="0836BF"/>
                </a:solidFill>
                <a:latin typeface="微软雅黑" pitchFamily="34" charset="-122"/>
                <a:ea typeface="微软雅黑" pitchFamily="34" charset="-122"/>
              </a:rPr>
              <a:t>R(BC)</a:t>
            </a:r>
            <a:r>
              <a:rPr lang="zh-CN" altLang="en-US" sz="2800" dirty="0" smtClean="0">
                <a:solidFill>
                  <a:srgbClr val="0836BF"/>
                </a:solidFill>
                <a:latin typeface="微软雅黑" pitchFamily="34" charset="-122"/>
                <a:ea typeface="微软雅黑" pitchFamily="34" charset="-122"/>
              </a:rPr>
              <a:t>≠</a:t>
            </a:r>
            <a:r>
              <a:rPr lang="en-US" altLang="zh-CN" sz="2800" dirty="0" smtClean="0">
                <a:solidFill>
                  <a:srgbClr val="0836BF"/>
                </a:solidFill>
                <a:latin typeface="微软雅黑" pitchFamily="34" charset="-122"/>
                <a:ea typeface="微软雅黑" pitchFamily="34" charset="-122"/>
              </a:rPr>
              <a:t>0</a:t>
            </a:r>
            <a:endParaRPr lang="zh-CN" altLang="en-US" sz="2800" dirty="0">
              <a:solidFill>
                <a:srgbClr val="0836BF"/>
              </a:solidFill>
              <a:latin typeface="微软雅黑" pitchFamily="34" charset="-122"/>
              <a:ea typeface="微软雅黑" pitchFamily="34" charset="-122"/>
            </a:endParaRPr>
          </a:p>
        </p:txBody>
      </p:sp>
      <p:sp>
        <p:nvSpPr>
          <p:cNvPr id="13" name="TextBox 12"/>
          <p:cNvSpPr txBox="1"/>
          <p:nvPr/>
        </p:nvSpPr>
        <p:spPr>
          <a:xfrm>
            <a:off x="6582473" y="5145316"/>
            <a:ext cx="2261082" cy="523220"/>
          </a:xfrm>
          <a:prstGeom prst="rect">
            <a:avLst/>
          </a:prstGeom>
          <a:noFill/>
        </p:spPr>
        <p:txBody>
          <a:bodyPr wrap="square" rtlCol="0">
            <a:spAutoFit/>
          </a:bodyPr>
          <a:lstStyle/>
          <a:p>
            <a:r>
              <a:rPr lang="zh-CN" altLang="en-US" sz="2800" dirty="0" smtClean="0">
                <a:solidFill>
                  <a:srgbClr val="0836BF"/>
                </a:solidFill>
                <a:latin typeface="微软雅黑" pitchFamily="34" charset="-122"/>
                <a:ea typeface="微软雅黑" pitchFamily="34" charset="-122"/>
              </a:rPr>
              <a:t>∴</a:t>
            </a:r>
            <a:r>
              <a:rPr lang="en-US" altLang="zh-CN" sz="2800" dirty="0" smtClean="0">
                <a:solidFill>
                  <a:srgbClr val="0836BF"/>
                </a:solidFill>
                <a:latin typeface="微软雅黑" pitchFamily="34" charset="-122"/>
                <a:ea typeface="微软雅黑" pitchFamily="34" charset="-122"/>
              </a:rPr>
              <a:t>R(BC)=1</a:t>
            </a:r>
            <a:endParaRPr lang="zh-CN" altLang="en-US" sz="2800" dirty="0">
              <a:solidFill>
                <a:srgbClr val="0836BF"/>
              </a:solidFill>
              <a:latin typeface="微软雅黑" pitchFamily="34" charset="-122"/>
              <a:ea typeface="微软雅黑" pitchFamily="34"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9050" y="2377646"/>
            <a:ext cx="12215004" cy="4037328"/>
            <a:chOff x="-17252" y="1431581"/>
            <a:chExt cx="12215004" cy="4037328"/>
          </a:xfrm>
        </p:grpSpPr>
        <p:grpSp>
          <p:nvGrpSpPr>
            <p:cNvPr id="11" name="组合 10"/>
            <p:cNvGrpSpPr/>
            <p:nvPr/>
          </p:nvGrpSpPr>
          <p:grpSpPr>
            <a:xfrm>
              <a:off x="-2875" y="1431581"/>
              <a:ext cx="12192000" cy="4037328"/>
              <a:chOff x="0" y="1457461"/>
              <a:chExt cx="12192000" cy="4037328"/>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xmlns="" val="0"/>
                  </a:ext>
                </a:extLst>
              </a:blip>
              <a:srcRect t="14292"/>
              <a:stretch>
                <a:fillRect/>
              </a:stretch>
            </p:blipFill>
            <p:spPr>
              <a:xfrm>
                <a:off x="0" y="1911585"/>
                <a:ext cx="12192000" cy="3299854"/>
              </a:xfrm>
              <a:prstGeom prst="rect">
                <a:avLst/>
              </a:prstGeom>
            </p:spPr>
          </p:pic>
          <p:sp>
            <p:nvSpPr>
              <p:cNvPr id="6" name="矩形 5"/>
              <p:cNvSpPr/>
              <p:nvPr/>
            </p:nvSpPr>
            <p:spPr>
              <a:xfrm>
                <a:off x="0" y="1457461"/>
                <a:ext cx="12192000" cy="1585519"/>
              </a:xfrm>
              <a:custGeom>
                <a:avLst/>
                <a:gdLst>
                  <a:gd name="connsiteX0" fmla="*/ 0 w 12192000"/>
                  <a:gd name="connsiteY0" fmla="*/ 0 h 989901"/>
                  <a:gd name="connsiteX1" fmla="*/ 12192000 w 12192000"/>
                  <a:gd name="connsiteY1" fmla="*/ 0 h 989901"/>
                  <a:gd name="connsiteX2" fmla="*/ 12192000 w 12192000"/>
                  <a:gd name="connsiteY2" fmla="*/ 989901 h 989901"/>
                  <a:gd name="connsiteX3" fmla="*/ 0 w 12192000"/>
                  <a:gd name="connsiteY3" fmla="*/ 989901 h 989901"/>
                  <a:gd name="connsiteX4" fmla="*/ 0 w 12192000"/>
                  <a:gd name="connsiteY4" fmla="*/ 0 h 989901"/>
                  <a:gd name="connsiteX0-1" fmla="*/ 0 w 12192000"/>
                  <a:gd name="connsiteY0-2" fmla="*/ 0 h 989901"/>
                  <a:gd name="connsiteX1-3" fmla="*/ 12192000 w 12192000"/>
                  <a:gd name="connsiteY1-4" fmla="*/ 0 h 989901"/>
                  <a:gd name="connsiteX2-5" fmla="*/ 12192000 w 12192000"/>
                  <a:gd name="connsiteY2-6" fmla="*/ 989901 h 989901"/>
                  <a:gd name="connsiteX3-7" fmla="*/ 5721292 w 12192000"/>
                  <a:gd name="connsiteY3-8" fmla="*/ 989901 h 989901"/>
                  <a:gd name="connsiteX4-9" fmla="*/ 0 w 12192000"/>
                  <a:gd name="connsiteY4-10" fmla="*/ 989901 h 989901"/>
                  <a:gd name="connsiteX5" fmla="*/ 0 w 12192000"/>
                  <a:gd name="connsiteY5" fmla="*/ 0 h 989901"/>
                  <a:gd name="connsiteX0-11" fmla="*/ 0 w 12192000"/>
                  <a:gd name="connsiteY0-12" fmla="*/ 0 h 1063227"/>
                  <a:gd name="connsiteX1-13" fmla="*/ 12192000 w 12192000"/>
                  <a:gd name="connsiteY1-14" fmla="*/ 0 h 1063227"/>
                  <a:gd name="connsiteX2-15" fmla="*/ 12192000 w 12192000"/>
                  <a:gd name="connsiteY2-16" fmla="*/ 989901 h 1063227"/>
                  <a:gd name="connsiteX3-17" fmla="*/ 5721292 w 12192000"/>
                  <a:gd name="connsiteY3-18" fmla="*/ 989901 h 1063227"/>
                  <a:gd name="connsiteX4-19" fmla="*/ 0 w 12192000"/>
                  <a:gd name="connsiteY4-20" fmla="*/ 989901 h 1063227"/>
                  <a:gd name="connsiteX5-21" fmla="*/ 0 w 12192000"/>
                  <a:gd name="connsiteY5-22" fmla="*/ 0 h 1063227"/>
                  <a:gd name="connsiteX0-23" fmla="*/ 0 w 12192000"/>
                  <a:gd name="connsiteY0-24" fmla="*/ 0 h 1585519"/>
                  <a:gd name="connsiteX1-25" fmla="*/ 12192000 w 12192000"/>
                  <a:gd name="connsiteY1-26" fmla="*/ 0 h 1585519"/>
                  <a:gd name="connsiteX2-27" fmla="*/ 12192000 w 12192000"/>
                  <a:gd name="connsiteY2-28" fmla="*/ 989901 h 1585519"/>
                  <a:gd name="connsiteX3-29" fmla="*/ 5746459 w 12192000"/>
                  <a:gd name="connsiteY3-30" fmla="*/ 1585519 h 1585519"/>
                  <a:gd name="connsiteX4-31" fmla="*/ 0 w 12192000"/>
                  <a:gd name="connsiteY4-32" fmla="*/ 989901 h 1585519"/>
                  <a:gd name="connsiteX5-33" fmla="*/ 0 w 12192000"/>
                  <a:gd name="connsiteY5-34" fmla="*/ 0 h 1585519"/>
                  <a:gd name="connsiteX0-35" fmla="*/ 0 w 12192000"/>
                  <a:gd name="connsiteY0-36" fmla="*/ 0 h 1585519"/>
                  <a:gd name="connsiteX1-37" fmla="*/ 12192000 w 12192000"/>
                  <a:gd name="connsiteY1-38" fmla="*/ 0 h 1585519"/>
                  <a:gd name="connsiteX2-39" fmla="*/ 12192000 w 12192000"/>
                  <a:gd name="connsiteY2-40" fmla="*/ 989901 h 1585519"/>
                  <a:gd name="connsiteX3-41" fmla="*/ 5972961 w 12192000"/>
                  <a:gd name="connsiteY3-42" fmla="*/ 1585519 h 1585519"/>
                  <a:gd name="connsiteX4-43" fmla="*/ 0 w 12192000"/>
                  <a:gd name="connsiteY4-44" fmla="*/ 989901 h 1585519"/>
                  <a:gd name="connsiteX5-45" fmla="*/ 0 w 12192000"/>
                  <a:gd name="connsiteY5-46" fmla="*/ 0 h 1585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2192000" h="1585519">
                    <a:moveTo>
                      <a:pt x="0" y="0"/>
                    </a:moveTo>
                    <a:lnTo>
                      <a:pt x="12192000" y="0"/>
                    </a:lnTo>
                    <a:lnTo>
                      <a:pt x="12192000" y="989901"/>
                    </a:lnTo>
                    <a:cubicBezTo>
                      <a:pt x="11113549" y="1154885"/>
                      <a:pt x="8004961" y="1585519"/>
                      <a:pt x="5972961" y="1585519"/>
                    </a:cubicBezTo>
                    <a:cubicBezTo>
                      <a:pt x="3940961" y="1585519"/>
                      <a:pt x="953549" y="1154884"/>
                      <a:pt x="0" y="989901"/>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5"/>
              <p:cNvSpPr/>
              <p:nvPr/>
            </p:nvSpPr>
            <p:spPr>
              <a:xfrm flipV="1">
                <a:off x="0" y="4620015"/>
                <a:ext cx="12192000" cy="874774"/>
              </a:xfrm>
              <a:custGeom>
                <a:avLst/>
                <a:gdLst>
                  <a:gd name="connsiteX0" fmla="*/ 0 w 12192000"/>
                  <a:gd name="connsiteY0" fmla="*/ 0 h 989901"/>
                  <a:gd name="connsiteX1" fmla="*/ 12192000 w 12192000"/>
                  <a:gd name="connsiteY1" fmla="*/ 0 h 989901"/>
                  <a:gd name="connsiteX2" fmla="*/ 12192000 w 12192000"/>
                  <a:gd name="connsiteY2" fmla="*/ 989901 h 989901"/>
                  <a:gd name="connsiteX3" fmla="*/ 0 w 12192000"/>
                  <a:gd name="connsiteY3" fmla="*/ 989901 h 989901"/>
                  <a:gd name="connsiteX4" fmla="*/ 0 w 12192000"/>
                  <a:gd name="connsiteY4" fmla="*/ 0 h 989901"/>
                  <a:gd name="connsiteX0-1" fmla="*/ 0 w 12192000"/>
                  <a:gd name="connsiteY0-2" fmla="*/ 0 h 989901"/>
                  <a:gd name="connsiteX1-3" fmla="*/ 12192000 w 12192000"/>
                  <a:gd name="connsiteY1-4" fmla="*/ 0 h 989901"/>
                  <a:gd name="connsiteX2-5" fmla="*/ 12192000 w 12192000"/>
                  <a:gd name="connsiteY2-6" fmla="*/ 989901 h 989901"/>
                  <a:gd name="connsiteX3-7" fmla="*/ 5721292 w 12192000"/>
                  <a:gd name="connsiteY3-8" fmla="*/ 989901 h 989901"/>
                  <a:gd name="connsiteX4-9" fmla="*/ 0 w 12192000"/>
                  <a:gd name="connsiteY4-10" fmla="*/ 989901 h 989901"/>
                  <a:gd name="connsiteX5" fmla="*/ 0 w 12192000"/>
                  <a:gd name="connsiteY5" fmla="*/ 0 h 989901"/>
                  <a:gd name="connsiteX0-11" fmla="*/ 0 w 12192000"/>
                  <a:gd name="connsiteY0-12" fmla="*/ 0 h 1063227"/>
                  <a:gd name="connsiteX1-13" fmla="*/ 12192000 w 12192000"/>
                  <a:gd name="connsiteY1-14" fmla="*/ 0 h 1063227"/>
                  <a:gd name="connsiteX2-15" fmla="*/ 12192000 w 12192000"/>
                  <a:gd name="connsiteY2-16" fmla="*/ 989901 h 1063227"/>
                  <a:gd name="connsiteX3-17" fmla="*/ 5721292 w 12192000"/>
                  <a:gd name="connsiteY3-18" fmla="*/ 989901 h 1063227"/>
                  <a:gd name="connsiteX4-19" fmla="*/ 0 w 12192000"/>
                  <a:gd name="connsiteY4-20" fmla="*/ 989901 h 1063227"/>
                  <a:gd name="connsiteX5-21" fmla="*/ 0 w 12192000"/>
                  <a:gd name="connsiteY5-22" fmla="*/ 0 h 1063227"/>
                  <a:gd name="connsiteX0-23" fmla="*/ 0 w 12192000"/>
                  <a:gd name="connsiteY0-24" fmla="*/ 0 h 1585519"/>
                  <a:gd name="connsiteX1-25" fmla="*/ 12192000 w 12192000"/>
                  <a:gd name="connsiteY1-26" fmla="*/ 0 h 1585519"/>
                  <a:gd name="connsiteX2-27" fmla="*/ 12192000 w 12192000"/>
                  <a:gd name="connsiteY2-28" fmla="*/ 989901 h 1585519"/>
                  <a:gd name="connsiteX3-29" fmla="*/ 5746459 w 12192000"/>
                  <a:gd name="connsiteY3-30" fmla="*/ 1585519 h 1585519"/>
                  <a:gd name="connsiteX4-31" fmla="*/ 0 w 12192000"/>
                  <a:gd name="connsiteY4-32" fmla="*/ 989901 h 1585519"/>
                  <a:gd name="connsiteX5-33" fmla="*/ 0 w 12192000"/>
                  <a:gd name="connsiteY5-34" fmla="*/ 0 h 1585519"/>
                  <a:gd name="connsiteX0-35" fmla="*/ 0 w 12192000"/>
                  <a:gd name="connsiteY0-36" fmla="*/ 0 h 1585519"/>
                  <a:gd name="connsiteX1-37" fmla="*/ 12192000 w 12192000"/>
                  <a:gd name="connsiteY1-38" fmla="*/ 0 h 1585519"/>
                  <a:gd name="connsiteX2-39" fmla="*/ 12192000 w 12192000"/>
                  <a:gd name="connsiteY2-40" fmla="*/ 989901 h 1585519"/>
                  <a:gd name="connsiteX3-41" fmla="*/ 5972961 w 12192000"/>
                  <a:gd name="connsiteY3-42" fmla="*/ 1585519 h 1585519"/>
                  <a:gd name="connsiteX4-43" fmla="*/ 0 w 12192000"/>
                  <a:gd name="connsiteY4-44" fmla="*/ 989901 h 1585519"/>
                  <a:gd name="connsiteX5-45" fmla="*/ 0 w 12192000"/>
                  <a:gd name="connsiteY5-46" fmla="*/ 0 h 1585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2192000" h="1585519">
                    <a:moveTo>
                      <a:pt x="0" y="0"/>
                    </a:moveTo>
                    <a:lnTo>
                      <a:pt x="12192000" y="0"/>
                    </a:lnTo>
                    <a:lnTo>
                      <a:pt x="12192000" y="989901"/>
                    </a:lnTo>
                    <a:cubicBezTo>
                      <a:pt x="11113549" y="1154885"/>
                      <a:pt x="8004961" y="1585519"/>
                      <a:pt x="5972961" y="1585519"/>
                    </a:cubicBezTo>
                    <a:cubicBezTo>
                      <a:pt x="3940961" y="1585519"/>
                      <a:pt x="953549" y="1154884"/>
                      <a:pt x="0" y="989901"/>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任意多边形: 形状 9"/>
            <p:cNvSpPr/>
            <p:nvPr/>
          </p:nvSpPr>
          <p:spPr>
            <a:xfrm>
              <a:off x="-4073" y="2382811"/>
              <a:ext cx="12193198" cy="617920"/>
            </a:xfrm>
            <a:custGeom>
              <a:avLst/>
              <a:gdLst>
                <a:gd name="connsiteX0" fmla="*/ 0 w 12206377"/>
                <a:gd name="connsiteY0" fmla="*/ 0 h 603877"/>
                <a:gd name="connsiteX1" fmla="*/ 5503653 w 12206377"/>
                <a:gd name="connsiteY1" fmla="*/ 603849 h 603877"/>
                <a:gd name="connsiteX2" fmla="*/ 12206377 w 12206377"/>
                <a:gd name="connsiteY2" fmla="*/ 25880 h 603877"/>
                <a:gd name="connsiteX0-1" fmla="*/ 0 w 12206377"/>
                <a:gd name="connsiteY0-2" fmla="*/ 0 h 603877"/>
                <a:gd name="connsiteX1-3" fmla="*/ 5796951 w 12206377"/>
                <a:gd name="connsiteY1-4" fmla="*/ 603849 h 603877"/>
                <a:gd name="connsiteX2-5" fmla="*/ 12206377 w 12206377"/>
                <a:gd name="connsiteY2-6" fmla="*/ 25880 h 603877"/>
                <a:gd name="connsiteX0-7" fmla="*/ 0 w 12206377"/>
                <a:gd name="connsiteY0-8" fmla="*/ 0 h 609259"/>
                <a:gd name="connsiteX1-9" fmla="*/ 5796951 w 12206377"/>
                <a:gd name="connsiteY1-10" fmla="*/ 603849 h 609259"/>
                <a:gd name="connsiteX2-11" fmla="*/ 12206377 w 12206377"/>
                <a:gd name="connsiteY2-12" fmla="*/ 25880 h 609259"/>
                <a:gd name="connsiteX0-13" fmla="*/ 0 w 12206377"/>
                <a:gd name="connsiteY0-14" fmla="*/ 0 h 625650"/>
                <a:gd name="connsiteX1-15" fmla="*/ 6003985 w 12206377"/>
                <a:gd name="connsiteY1-16" fmla="*/ 620451 h 625650"/>
                <a:gd name="connsiteX2-17" fmla="*/ 12206377 w 12206377"/>
                <a:gd name="connsiteY2-18" fmla="*/ 25880 h 625650"/>
                <a:gd name="connsiteX0-19" fmla="*/ 0 w 12206377"/>
                <a:gd name="connsiteY0-20" fmla="*/ 0 h 622129"/>
                <a:gd name="connsiteX1-21" fmla="*/ 6003985 w 12206377"/>
                <a:gd name="connsiteY1-22" fmla="*/ 620451 h 622129"/>
                <a:gd name="connsiteX2-23" fmla="*/ 12206377 w 12206377"/>
                <a:gd name="connsiteY2-24" fmla="*/ 25880 h 622129"/>
                <a:gd name="connsiteX0-25" fmla="*/ 0 w 12180498"/>
                <a:gd name="connsiteY0-26" fmla="*/ 15622 h 594589"/>
                <a:gd name="connsiteX1-27" fmla="*/ 5978106 w 12180498"/>
                <a:gd name="connsiteY1-28" fmla="*/ 594571 h 594589"/>
                <a:gd name="connsiteX2-29" fmla="*/ 12180498 w 12180498"/>
                <a:gd name="connsiteY2-30" fmla="*/ 0 h 594589"/>
                <a:gd name="connsiteX0-31" fmla="*/ 0 w 12180498"/>
                <a:gd name="connsiteY0-32" fmla="*/ 15622 h 594588"/>
                <a:gd name="connsiteX1-33" fmla="*/ 5978106 w 12180498"/>
                <a:gd name="connsiteY1-34" fmla="*/ 594571 h 594588"/>
                <a:gd name="connsiteX2-35" fmla="*/ 12180498 w 12180498"/>
                <a:gd name="connsiteY2-36" fmla="*/ 0 h 594588"/>
                <a:gd name="connsiteX0-37" fmla="*/ 0 w 12180498"/>
                <a:gd name="connsiteY0-38" fmla="*/ 15622 h 594588"/>
                <a:gd name="connsiteX1-39" fmla="*/ 5978106 w 12180498"/>
                <a:gd name="connsiteY1-40" fmla="*/ 594571 h 594588"/>
                <a:gd name="connsiteX2-41" fmla="*/ 12180498 w 12180498"/>
                <a:gd name="connsiteY2-42" fmla="*/ 0 h 594588"/>
                <a:gd name="connsiteX0-43" fmla="*/ 0 w 12193198"/>
                <a:gd name="connsiteY0-44" fmla="*/ 3401 h 594571"/>
                <a:gd name="connsiteX1-45" fmla="*/ 5990806 w 12193198"/>
                <a:gd name="connsiteY1-46" fmla="*/ 594571 h 594571"/>
                <a:gd name="connsiteX2-47" fmla="*/ 12193198 w 12193198"/>
                <a:gd name="connsiteY2-48" fmla="*/ 0 h 594571"/>
              </a:gdLst>
              <a:ahLst/>
              <a:cxnLst>
                <a:cxn ang="0">
                  <a:pos x="connsiteX0-1" y="connsiteY0-2"/>
                </a:cxn>
                <a:cxn ang="0">
                  <a:pos x="connsiteX1-3" y="connsiteY1-4"/>
                </a:cxn>
                <a:cxn ang="0">
                  <a:pos x="connsiteX2-5" y="connsiteY2-6"/>
                </a:cxn>
              </a:cxnLst>
              <a:rect l="l" t="t" r="r" b="b"/>
              <a:pathLst>
                <a:path w="12193198" h="594571">
                  <a:moveTo>
                    <a:pt x="0" y="3401"/>
                  </a:moveTo>
                  <a:cubicBezTo>
                    <a:pt x="1734628" y="303169"/>
                    <a:pt x="3958606" y="595138"/>
                    <a:pt x="5990806" y="594571"/>
                  </a:cubicBezTo>
                  <a:cubicBezTo>
                    <a:pt x="8023006" y="594004"/>
                    <a:pt x="11135025" y="165608"/>
                    <a:pt x="12193198" y="0"/>
                  </a:cubicBezTo>
                </a:path>
              </a:pathLst>
            </a:custGeom>
            <a:noFill/>
            <a:ln w="76200">
              <a:solidFill>
                <a:srgbClr val="0836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74B2EA"/>
                  </a:solidFill>
                </a:ln>
              </a:endParaRPr>
            </a:p>
          </p:txBody>
        </p:sp>
        <p:sp>
          <p:nvSpPr>
            <p:cNvPr id="12" name="任意多边形: 形状 11"/>
            <p:cNvSpPr/>
            <p:nvPr/>
          </p:nvSpPr>
          <p:spPr>
            <a:xfrm flipV="1">
              <a:off x="-17252" y="4620015"/>
              <a:ext cx="12215004" cy="342899"/>
            </a:xfrm>
            <a:custGeom>
              <a:avLst/>
              <a:gdLst>
                <a:gd name="connsiteX0" fmla="*/ 0 w 12206377"/>
                <a:gd name="connsiteY0" fmla="*/ 0 h 603877"/>
                <a:gd name="connsiteX1" fmla="*/ 5503653 w 12206377"/>
                <a:gd name="connsiteY1" fmla="*/ 603849 h 603877"/>
                <a:gd name="connsiteX2" fmla="*/ 12206377 w 12206377"/>
                <a:gd name="connsiteY2" fmla="*/ 25880 h 603877"/>
                <a:gd name="connsiteX0-1" fmla="*/ 0 w 12206377"/>
                <a:gd name="connsiteY0-2" fmla="*/ 0 h 603877"/>
                <a:gd name="connsiteX1-3" fmla="*/ 5796951 w 12206377"/>
                <a:gd name="connsiteY1-4" fmla="*/ 603849 h 603877"/>
                <a:gd name="connsiteX2-5" fmla="*/ 12206377 w 12206377"/>
                <a:gd name="connsiteY2-6" fmla="*/ 25880 h 603877"/>
                <a:gd name="connsiteX0-7" fmla="*/ 0 w 12206377"/>
                <a:gd name="connsiteY0-8" fmla="*/ 0 h 609259"/>
                <a:gd name="connsiteX1-9" fmla="*/ 5796951 w 12206377"/>
                <a:gd name="connsiteY1-10" fmla="*/ 603849 h 609259"/>
                <a:gd name="connsiteX2-11" fmla="*/ 12206377 w 12206377"/>
                <a:gd name="connsiteY2-12" fmla="*/ 25880 h 609259"/>
                <a:gd name="connsiteX0-13" fmla="*/ 0 w 12206377"/>
                <a:gd name="connsiteY0-14" fmla="*/ 0 h 625650"/>
                <a:gd name="connsiteX1-15" fmla="*/ 6003985 w 12206377"/>
                <a:gd name="connsiteY1-16" fmla="*/ 620451 h 625650"/>
                <a:gd name="connsiteX2-17" fmla="*/ 12206377 w 12206377"/>
                <a:gd name="connsiteY2-18" fmla="*/ 25880 h 625650"/>
                <a:gd name="connsiteX0-19" fmla="*/ 0 w 12206377"/>
                <a:gd name="connsiteY0-20" fmla="*/ 0 h 622129"/>
                <a:gd name="connsiteX1-21" fmla="*/ 6003985 w 12206377"/>
                <a:gd name="connsiteY1-22" fmla="*/ 620451 h 622129"/>
                <a:gd name="connsiteX2-23" fmla="*/ 12206377 w 12206377"/>
                <a:gd name="connsiteY2-24" fmla="*/ 25880 h 622129"/>
                <a:gd name="connsiteX0-25" fmla="*/ 0 w 12240882"/>
                <a:gd name="connsiteY0-26" fmla="*/ 281237 h 608772"/>
                <a:gd name="connsiteX1-27" fmla="*/ 6038490 w 12240882"/>
                <a:gd name="connsiteY1-28" fmla="*/ 594571 h 608772"/>
                <a:gd name="connsiteX2-29" fmla="*/ 12240882 w 12240882"/>
                <a:gd name="connsiteY2-30" fmla="*/ 0 h 608772"/>
                <a:gd name="connsiteX0-31" fmla="*/ 0 w 12240882"/>
                <a:gd name="connsiteY0-32" fmla="*/ 281237 h 602214"/>
                <a:gd name="connsiteX1-33" fmla="*/ 6038490 w 12240882"/>
                <a:gd name="connsiteY1-34" fmla="*/ 594571 h 602214"/>
                <a:gd name="connsiteX2-35" fmla="*/ 12240882 w 12240882"/>
                <a:gd name="connsiteY2-36" fmla="*/ 0 h 602214"/>
                <a:gd name="connsiteX0-37" fmla="*/ 0 w 12275388"/>
                <a:gd name="connsiteY0-38" fmla="*/ 0 h 313334"/>
                <a:gd name="connsiteX1-39" fmla="*/ 6038490 w 12275388"/>
                <a:gd name="connsiteY1-40" fmla="*/ 313334 h 313334"/>
                <a:gd name="connsiteX2-41" fmla="*/ 12275388 w 12275388"/>
                <a:gd name="connsiteY2-42" fmla="*/ 978 h 313334"/>
                <a:gd name="connsiteX0-43" fmla="*/ 0 w 12197751"/>
                <a:gd name="connsiteY0-44" fmla="*/ 32225 h 345713"/>
                <a:gd name="connsiteX1-45" fmla="*/ 6038490 w 12197751"/>
                <a:gd name="connsiteY1-46" fmla="*/ 345559 h 345713"/>
                <a:gd name="connsiteX2-47" fmla="*/ 12197751 w 12197751"/>
                <a:gd name="connsiteY2-48" fmla="*/ 0 h 345713"/>
                <a:gd name="connsiteX0-49" fmla="*/ 0 w 12249510"/>
                <a:gd name="connsiteY0-50" fmla="*/ 7324 h 320666"/>
                <a:gd name="connsiteX1-51" fmla="*/ 6038490 w 12249510"/>
                <a:gd name="connsiteY1-52" fmla="*/ 320658 h 320666"/>
                <a:gd name="connsiteX2-53" fmla="*/ 12249510 w 12249510"/>
                <a:gd name="connsiteY2-54" fmla="*/ 0 h 320666"/>
                <a:gd name="connsiteX0-55" fmla="*/ 0 w 12215004"/>
                <a:gd name="connsiteY0-56" fmla="*/ 0 h 329942"/>
                <a:gd name="connsiteX1-57" fmla="*/ 6003984 w 12215004"/>
                <a:gd name="connsiteY1-58" fmla="*/ 329935 h 329942"/>
                <a:gd name="connsiteX2-59" fmla="*/ 12215004 w 12215004"/>
                <a:gd name="connsiteY2-60" fmla="*/ 9277 h 329942"/>
              </a:gdLst>
              <a:ahLst/>
              <a:cxnLst>
                <a:cxn ang="0">
                  <a:pos x="connsiteX0-1" y="connsiteY0-2"/>
                </a:cxn>
                <a:cxn ang="0">
                  <a:pos x="connsiteX1-3" y="connsiteY1-4"/>
                </a:cxn>
                <a:cxn ang="0">
                  <a:pos x="connsiteX2-5" y="connsiteY2-6"/>
                </a:cxn>
              </a:cxnLst>
              <a:rect l="l" t="t" r="r" b="b"/>
              <a:pathLst>
                <a:path w="12215004" h="329942">
                  <a:moveTo>
                    <a:pt x="0" y="0"/>
                  </a:moveTo>
                  <a:cubicBezTo>
                    <a:pt x="1829518" y="183562"/>
                    <a:pt x="3968150" y="328389"/>
                    <a:pt x="6003984" y="329935"/>
                  </a:cubicBezTo>
                  <a:cubicBezTo>
                    <a:pt x="8039818" y="331481"/>
                    <a:pt x="11122325" y="108481"/>
                    <a:pt x="12215004" y="9277"/>
                  </a:cubicBezTo>
                </a:path>
              </a:pathLst>
            </a:custGeom>
            <a:noFill/>
            <a:ln w="57150">
              <a:solidFill>
                <a:srgbClr val="0836B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74B2EA"/>
                  </a:solidFill>
                </a:ln>
                <a:solidFill>
                  <a:schemeClr val="tx1">
                    <a:lumMod val="65000"/>
                    <a:lumOff val="35000"/>
                  </a:schemeClr>
                </a:solidFill>
              </a:endParaRPr>
            </a:p>
          </p:txBody>
        </p:sp>
      </p:grpSp>
      <p:pic>
        <p:nvPicPr>
          <p:cNvPr id="14" name="图片 1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482432" y="314852"/>
            <a:ext cx="1311173" cy="1311173"/>
          </a:xfrm>
          <a:prstGeom prst="rect">
            <a:avLst/>
          </a:prstGeom>
        </p:spPr>
      </p:pic>
      <p:sp>
        <p:nvSpPr>
          <p:cNvPr id="16" name="文本框 15"/>
          <p:cNvSpPr txBox="1"/>
          <p:nvPr/>
        </p:nvSpPr>
        <p:spPr>
          <a:xfrm>
            <a:off x="1686755" y="2173376"/>
            <a:ext cx="8803394"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5400" b="1" dirty="0">
                <a:solidFill>
                  <a:srgbClr val="0836BF"/>
                </a:solidFill>
                <a:effectLst>
                  <a:outerShdw blurRad="38100" dist="38100" dir="2700000" algn="tl">
                    <a:srgbClr val="000000">
                      <a:alpha val="43137"/>
                    </a:srgbClr>
                  </a:outerShdw>
                </a:effectLst>
                <a:latin typeface="微软雅黑" panose="020B0503020204020204" charset="-122"/>
                <a:ea typeface="微软雅黑" panose="020B0503020204020204" charset="-122"/>
              </a:rPr>
              <a:t>感谢您的聆听，请批评指导！</a:t>
            </a:r>
            <a:endParaRPr lang="zh-CN" altLang="zh-CN" sz="5400" b="1" dirty="0">
              <a:solidFill>
                <a:srgbClr val="0836BF"/>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nvGrpSpPr>
          <p:cNvPr id="23" name="组合 22"/>
          <p:cNvGrpSpPr/>
          <p:nvPr/>
        </p:nvGrpSpPr>
        <p:grpSpPr>
          <a:xfrm>
            <a:off x="281263" y="224484"/>
            <a:ext cx="2810984" cy="455010"/>
            <a:chOff x="517775" y="278808"/>
            <a:chExt cx="3397000" cy="549868"/>
          </a:xfrm>
        </p:grpSpPr>
        <p:pic>
          <p:nvPicPr>
            <p:cNvPr id="24" name="图片 23"/>
            <p:cNvPicPr>
              <a:picLocks noChangeAspect="1"/>
            </p:cNvPicPr>
            <p:nvPr/>
          </p:nvPicPr>
          <p:blipFill rotWithShape="1">
            <a:blip r:embed="rId4" cstate="print">
              <a:lum bright="70000" contrast="-70000"/>
              <a:extLst>
                <a:ext uri="{28A0092B-C50C-407E-A947-70E740481C1C}">
                  <a14:useLocalDpi xmlns:a14="http://schemas.microsoft.com/office/drawing/2010/main" xmlns="" val="0"/>
                </a:ext>
              </a:extLst>
            </a:blip>
            <a:srcRect b="49919"/>
            <a:stretch>
              <a:fillRect/>
            </a:stretch>
          </p:blipFill>
          <p:spPr>
            <a:xfrm>
              <a:off x="517775" y="278808"/>
              <a:ext cx="1615825" cy="549868"/>
            </a:xfrm>
            <a:prstGeom prst="rect">
              <a:avLst/>
            </a:prstGeom>
          </p:spPr>
        </p:pic>
        <p:pic>
          <p:nvPicPr>
            <p:cNvPr id="25" name="图片 24"/>
            <p:cNvPicPr>
              <a:picLocks noChangeAspect="1"/>
            </p:cNvPicPr>
            <p:nvPr/>
          </p:nvPicPr>
          <p:blipFill rotWithShape="1">
            <a:blip r:embed="rId5" cstate="print">
              <a:lum bright="70000" contrast="-70000"/>
              <a:extLst>
                <a:ext uri="{28A0092B-C50C-407E-A947-70E740481C1C}">
                  <a14:useLocalDpi xmlns:a14="http://schemas.microsoft.com/office/drawing/2010/main" xmlns="" val="0"/>
                </a:ext>
              </a:extLst>
            </a:blip>
            <a:srcRect t="50081"/>
            <a:stretch>
              <a:fillRect/>
            </a:stretch>
          </p:blipFill>
          <p:spPr>
            <a:xfrm>
              <a:off x="2298950" y="278808"/>
              <a:ext cx="1615825" cy="548092"/>
            </a:xfrm>
            <a:prstGeom prst="rect">
              <a:avLst/>
            </a:prstGeom>
          </p:spPr>
        </p:pic>
      </p:gr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TotalTime>
  <Words>6027</Words>
  <Application>Microsoft Office PowerPoint</Application>
  <PresentationFormat>自定义</PresentationFormat>
  <Paragraphs>295</Paragraphs>
  <Slides>91</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91</vt:i4>
      </vt:variant>
    </vt:vector>
  </HeadingPairs>
  <TitlesOfParts>
    <vt:vector size="94" baseType="lpstr">
      <vt:lpstr>Office 主题</vt:lpstr>
      <vt:lpstr>A Equation(公式3.1)</vt:lpstr>
      <vt:lpstr>Microsoft Word 97-2003 文档</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Administrator</cp:lastModifiedBy>
  <cp:revision>245</cp:revision>
  <dcterms:created xsi:type="dcterms:W3CDTF">2015-05-05T08:02:00Z</dcterms:created>
  <dcterms:modified xsi:type="dcterms:W3CDTF">2021-07-27T08:07:47Z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2052-11.1.0.10667</vt:lpwstr>
  </property>
  <property fmtid="{D5CDD505-2E9C-101B-9397-08002B2CF9AE}" pid="3" name="KSOTemplateUUID">
    <vt:lpwstr>v1.0_mb_H0Bcm3EvHtQdGs0y1t81PQ==</vt:lpwstr>
  </property>
  <property fmtid="{D5CDD505-2E9C-101B-9397-08002B2CF9AE}" pid="4" name="ICV">
    <vt:lpwstr>3BC21B93F867457296B7D1FFD6CABD58</vt:lpwstr>
  </property>
</Properties>
</file>