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1" r:id="rId4"/>
    <p:sldId id="266" r:id="rId5"/>
    <p:sldId id="260" r:id="rId6"/>
    <p:sldId id="263" r:id="rId7"/>
    <p:sldId id="259" r:id="rId8"/>
    <p:sldId id="264" r:id="rId9"/>
    <p:sldId id="265" r:id="rId10"/>
    <p:sldId id="26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14" autoAdjust="0"/>
    <p:restoredTop sz="94660"/>
  </p:normalViewPr>
  <p:slideViewPr>
    <p:cSldViewPr>
      <p:cViewPr varScale="1">
        <p:scale>
          <a:sx n="92" d="100"/>
          <a:sy n="92" d="100"/>
        </p:scale>
        <p:origin x="-37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468" y="-8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E802A-C50A-4C97-ABC2-B0431D6F3BC1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FB3D-2E15-417A-92F2-F6EFF687C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B425-1CF3-40B9-B003-494699ED8BC7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CAE7F-2E96-4CE3-95A9-550142E6EC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CAE7F-2E96-4CE3-95A9-550142E6EC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presentationml/2006/ole">
            <p:oleObj spid="_x0000_s13313" name="Visio" r:id="rId3" imgW="5742791" imgH="3250331" progId="Visio.Drawing.1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345-96B6-4E6E-9100-3CA829BF8CBD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8DF-E740-4AB4-8A0D-664D00F67859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-1" y="4786328"/>
          <a:ext cx="9144001" cy="357172"/>
        </p:xfrm>
        <a:graphic>
          <a:graphicData uri="http://schemas.openxmlformats.org/presentationml/2006/ole">
            <p:oleObj spid="_x0000_s12293" name="Visio" r:id="rId3" imgW="6167000" imgH="262770" progId="Visio.Drawing.1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"/>
            <a:ext cx="8229600" cy="428610"/>
          </a:xfrm>
        </p:spPr>
        <p:txBody>
          <a:bodyPr>
            <a:normAutofit/>
          </a:bodyPr>
          <a:lstStyle>
            <a:lvl1pPr algn="l"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3951699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4849200"/>
            <a:ext cx="500066" cy="288000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42861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2844" y="71420"/>
          <a:ext cx="296117" cy="285733"/>
        </p:xfrm>
        <a:graphic>
          <a:graphicData uri="http://schemas.openxmlformats.org/presentationml/2006/ole">
            <p:oleObj spid="_x0000_s12289" name="Visio" r:id="rId4" imgW="3505559" imgH="3507687" progId="Visio.Drawing.11">
              <p:embed/>
            </p:oleObj>
          </a:graphicData>
        </a:graphic>
      </p:graphicFrame>
      <p:sp>
        <p:nvSpPr>
          <p:cNvPr id="1229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6E2-DB62-4AC4-B739-B6AEF1F4709F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9E1-808A-4AC4-8A36-D88DF3FBF35E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AED-86CF-4ABB-8F9B-F1B40737FFC7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516E-C34C-46DB-BE29-F6F790055F7E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E49-8068-4A55-B131-F820FAA2CAB5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presentationml/2006/ole">
            <p:oleObj spid="_x0000_s18434" name="Visio" r:id="rId3" imgW="5742791" imgH="3250331" progId="Visio.Drawing.11">
              <p:embed/>
            </p:oleObj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7F72-6579-4A88-80CA-41DCB1096D64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D699-A9EA-45ED-96BD-27F155CDC4B7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5915-E2F8-41F1-8500-1C69464635FB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290" y="1214428"/>
            <a:ext cx="6286544" cy="83105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开发计划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57290" y="2045483"/>
            <a:ext cx="6415110" cy="35719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/>
              <a:t>软件开发系列文档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3714758"/>
            <a:ext cx="471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rights reserved, 2016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2428874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 0.9.7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zhaoyg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2016/8/23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7290" y="857238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MineWar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0430" y="1698963"/>
            <a:ext cx="3071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The End</a:t>
            </a:r>
            <a:endParaRPr lang="zh-CN" altLang="en-US" sz="6000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2786064"/>
            <a:ext cx="471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rights reserved, 2016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928926" y="1928808"/>
          <a:ext cx="592156" cy="571504"/>
        </p:xfrm>
        <a:graphic>
          <a:graphicData uri="http://schemas.openxmlformats.org/presentationml/2006/ole">
            <p:oleObj spid="_x0000_s24577" name="Visio" r:id="rId3" imgW="4714718" imgH="45533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670" y="785800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项目基本信息及估计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71670" y="1428742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项目开发环境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71670" y="2071684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人员及分工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71670" y="2714626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项目目标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71670" y="3357568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详细日程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71670" y="4000510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开发流程裁剪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项目基本信息及估计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项目名称：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MineWar</a:t>
            </a:r>
            <a:r>
              <a:rPr lang="zh-CN" altLang="en-US" dirty="0" smtClean="0"/>
              <a:t>，编号</a:t>
            </a:r>
            <a:r>
              <a:rPr lang="en-US" altLang="zh-CN" dirty="0" smtClean="0"/>
              <a:t>T2016001</a:t>
            </a:r>
          </a:p>
          <a:p>
            <a:r>
              <a:rPr lang="zh-CN" altLang="en-US" dirty="0" smtClean="0"/>
              <a:t>工期：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2016/6/26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2016/9/30</a:t>
            </a:r>
          </a:p>
          <a:p>
            <a:r>
              <a:rPr lang="zh-CN" altLang="en-US" dirty="0" smtClean="0"/>
              <a:t>软件规模估计：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6000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工作量估计：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人月</a:t>
            </a:r>
            <a:r>
              <a:rPr lang="en-US" altLang="zh-CN" dirty="0" smtClean="0"/>
              <a:t>/</a:t>
            </a:r>
            <a:r>
              <a:rPr lang="zh-CN" altLang="en-US" dirty="0" smtClean="0"/>
              <a:t>人</a:t>
            </a:r>
            <a:r>
              <a:rPr lang="en-US" altLang="zh-CN" dirty="0" smtClean="0"/>
              <a:t>×5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=15</a:t>
            </a:r>
            <a:r>
              <a:rPr lang="zh-CN" altLang="en-US" dirty="0" smtClean="0"/>
              <a:t>人月</a:t>
            </a:r>
            <a:endParaRPr lang="en-US" altLang="zh-CN" dirty="0" smtClean="0"/>
          </a:p>
          <a:p>
            <a:r>
              <a:rPr lang="zh-CN" altLang="en-US" dirty="0" smtClean="0"/>
              <a:t>开发效率：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400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人月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5786446" y="1357304"/>
          <a:ext cx="2503472" cy="2415867"/>
        </p:xfrm>
        <a:graphic>
          <a:graphicData uri="http://schemas.openxmlformats.org/presentationml/2006/ole">
            <p:oleObj spid="_x0000_s32769" name="Visio" r:id="rId3" imgW="4714718" imgH="45533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项目开发环境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7</a:t>
            </a:r>
          </a:p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VS2008</a:t>
            </a:r>
          </a:p>
          <a:p>
            <a:r>
              <a:rPr lang="zh-CN" altLang="en-US" dirty="0" smtClean="0"/>
              <a:t>文档工具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Office 2007</a:t>
            </a:r>
          </a:p>
          <a:p>
            <a:r>
              <a:rPr lang="zh-CN" altLang="en-US" dirty="0" smtClean="0"/>
              <a:t>图形化设计工具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Visio 2003</a:t>
            </a:r>
          </a:p>
          <a:p>
            <a:r>
              <a:rPr lang="zh-CN" altLang="en-US" dirty="0" smtClean="0"/>
              <a:t>开发过程管理工具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 1.6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357818" y="1071552"/>
          <a:ext cx="2786082" cy="2632077"/>
        </p:xfrm>
        <a:graphic>
          <a:graphicData uri="http://schemas.openxmlformats.org/presentationml/2006/ole">
            <p:oleObj spid="_x0000_s31745" name="Visio" r:id="rId3" imgW="2526254" imgH="238766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项目人员及分工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24"/>
            <a:ext cx="4543428" cy="39516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/>
              <a:t>XA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en-US" altLang="zh-CN" sz="1800" dirty="0" smtClean="0"/>
              <a:t>PM</a:t>
            </a:r>
            <a:r>
              <a:rPr lang="zh-CN" altLang="en-US" sz="1800" dirty="0" smtClean="0"/>
              <a:t>兼开发者，负责项目管理及</a:t>
            </a:r>
            <a:r>
              <a:rPr lang="en-US" altLang="zh-CN" sz="1800" dirty="0" smtClean="0"/>
              <a:t>Framework/Map/Queue</a:t>
            </a:r>
            <a:r>
              <a:rPr lang="zh-CN" altLang="en-US" sz="1800" dirty="0" smtClean="0"/>
              <a:t>开发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XB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开发者，负责游戏模块开发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XC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开发者，负责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控件库开发以及部分界面开发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XD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开发者，负责描画库开发及部分界面开发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XE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开发者，负责游戏主界面实现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ME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客户，负责需求定义及产品验收，另外负责开发环境搭建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4929190" y="785800"/>
          <a:ext cx="3786607" cy="3286148"/>
        </p:xfrm>
        <a:graphic>
          <a:graphicData uri="http://schemas.openxmlformats.org/presentationml/2006/ole">
            <p:oleObj spid="_x0000_s39937" name="Visio" r:id="rId3" imgW="3988577" imgH="345787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培养新人，使其掌握如下知识：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编码方法及规范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项目管理初步知识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协作与沟通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工作习惯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5072066" y="857238"/>
          <a:ext cx="3444536" cy="2930526"/>
        </p:xfrm>
        <a:graphic>
          <a:graphicData uri="http://schemas.openxmlformats.org/presentationml/2006/ole">
            <p:oleObj spid="_x0000_s29697" name="Visio" r:id="rId3" imgW="3274628" imgH="278867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28610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/>
              <a:t>详细日程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2840" y="500046"/>
          <a:ext cx="8858316" cy="421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33"/>
                <a:gridCol w="1000132"/>
                <a:gridCol w="545318"/>
                <a:gridCol w="542711"/>
                <a:gridCol w="576502"/>
                <a:gridCol w="576502"/>
                <a:gridCol w="576502"/>
                <a:gridCol w="576502"/>
                <a:gridCol w="576502"/>
                <a:gridCol w="576502"/>
                <a:gridCol w="576502"/>
                <a:gridCol w="576502"/>
                <a:gridCol w="576502"/>
                <a:gridCol w="576502"/>
                <a:gridCol w="576502"/>
              </a:tblGrid>
              <a:tr h="21263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PG</a:t>
                      </a:r>
                      <a:endParaRPr lang="zh-CN" altLang="en-US" sz="900" dirty="0"/>
                    </a:p>
                  </a:txBody>
                  <a:tcPr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Module</a:t>
                      </a:r>
                      <a:endParaRPr lang="zh-CN" altLang="en-US" sz="9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marT="34290" marB="3429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2126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0w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11w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12w</a:t>
                      </a:r>
                      <a:endParaRPr lang="zh-CN" altLang="en-US" sz="900" dirty="0"/>
                    </a:p>
                  </a:txBody>
                  <a:tcPr marT="34290" marB="34290"/>
                </a:tc>
              </a:tr>
              <a:tr h="28556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XA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Framework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</a:tr>
              <a:tr h="35812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Calibration/Map/Queue</a:t>
                      </a:r>
                      <a:endParaRPr lang="en-US" altLang="zh-CN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</a:tr>
              <a:tr h="28556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XB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War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</a:tr>
              <a:tr h="28556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War</a:t>
                      </a:r>
                      <a:endParaRPr lang="zh-CN" alt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</a:tr>
              <a:tr h="28556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XC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UI Lib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</a:tr>
              <a:tr h="35812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UI(Map/Help/Statistic)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</a:tr>
              <a:tr h="28556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XD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GL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</a:tr>
              <a:tr h="35812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UI(Cal/</a:t>
                      </a:r>
                      <a:r>
                        <a:rPr lang="en-US" altLang="zh-CN" sz="900" dirty="0" err="1" smtClean="0"/>
                        <a:t>MapEdit</a:t>
                      </a:r>
                      <a:r>
                        <a:rPr lang="en-US" altLang="zh-CN" sz="900" dirty="0" smtClean="0"/>
                        <a:t>/</a:t>
                      </a:r>
                      <a:r>
                        <a:rPr lang="en-US" altLang="zh-CN" sz="900" dirty="0" err="1" smtClean="0"/>
                        <a:t>QueueEdit</a:t>
                      </a:r>
                      <a:r>
                        <a:rPr lang="en-US" altLang="zh-CN" sz="900" dirty="0" smtClean="0"/>
                        <a:t>)</a:t>
                      </a:r>
                      <a:endParaRPr lang="zh-CN" alt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</a:tr>
              <a:tr h="28556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XE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UI(Game)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</a:tr>
              <a:tr h="35812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UI(Game/Honor)</a:t>
                      </a:r>
                      <a:endParaRPr lang="zh-CN" alt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</a:tr>
              <a:tr h="35812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ME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Requirement/Simulator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</a:tr>
              <a:tr h="28556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Requirement</a:t>
                      </a:r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五边形 4"/>
          <p:cNvSpPr/>
          <p:nvPr/>
        </p:nvSpPr>
        <p:spPr>
          <a:xfrm>
            <a:off x="2214546" y="955664"/>
            <a:ext cx="357190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6" name="五边形 5"/>
          <p:cNvSpPr/>
          <p:nvPr/>
        </p:nvSpPr>
        <p:spPr>
          <a:xfrm>
            <a:off x="2643174" y="955664"/>
            <a:ext cx="285752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7" name="五边形 6"/>
          <p:cNvSpPr/>
          <p:nvPr/>
        </p:nvSpPr>
        <p:spPr>
          <a:xfrm>
            <a:off x="3000364" y="955664"/>
            <a:ext cx="714380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8" name="五边形 7"/>
          <p:cNvSpPr/>
          <p:nvPr/>
        </p:nvSpPr>
        <p:spPr>
          <a:xfrm>
            <a:off x="3786182" y="955664"/>
            <a:ext cx="714380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9" name="五边形 8"/>
          <p:cNvSpPr/>
          <p:nvPr/>
        </p:nvSpPr>
        <p:spPr>
          <a:xfrm>
            <a:off x="4643438" y="1285866"/>
            <a:ext cx="857256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10" name="五边形 9"/>
          <p:cNvSpPr/>
          <p:nvPr/>
        </p:nvSpPr>
        <p:spPr>
          <a:xfrm>
            <a:off x="5857884" y="1285866"/>
            <a:ext cx="857256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11" name="五边形 10"/>
          <p:cNvSpPr/>
          <p:nvPr/>
        </p:nvSpPr>
        <p:spPr>
          <a:xfrm>
            <a:off x="6786578" y="1285866"/>
            <a:ext cx="857256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12" name="五边形 11"/>
          <p:cNvSpPr/>
          <p:nvPr/>
        </p:nvSpPr>
        <p:spPr>
          <a:xfrm>
            <a:off x="7643834" y="1285866"/>
            <a:ext cx="714380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33" name="五边形 32"/>
          <p:cNvSpPr/>
          <p:nvPr/>
        </p:nvSpPr>
        <p:spPr>
          <a:xfrm>
            <a:off x="2214546" y="4143385"/>
            <a:ext cx="2286016" cy="214314"/>
          </a:xfrm>
          <a:prstGeom prst="homePlate">
            <a:avLst>
              <a:gd name="adj" fmla="val 24321"/>
            </a:avLst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REQ 1.X</a:t>
            </a:r>
            <a:endParaRPr lang="zh-CN" altLang="en-US" sz="1000" dirty="0"/>
          </a:p>
        </p:txBody>
      </p:sp>
      <p:sp>
        <p:nvSpPr>
          <p:cNvPr id="36" name="五边形 35"/>
          <p:cNvSpPr/>
          <p:nvPr/>
        </p:nvSpPr>
        <p:spPr>
          <a:xfrm>
            <a:off x="4643438" y="4460888"/>
            <a:ext cx="4286280" cy="214314"/>
          </a:xfrm>
          <a:prstGeom prst="homePlate">
            <a:avLst>
              <a:gd name="adj" fmla="val 24321"/>
            </a:avLst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REQ 2.X</a:t>
            </a:r>
            <a:endParaRPr lang="zh-CN" altLang="en-US" sz="1000" dirty="0"/>
          </a:p>
        </p:txBody>
      </p:sp>
      <p:sp>
        <p:nvSpPr>
          <p:cNvPr id="57" name="五边形 56"/>
          <p:cNvSpPr/>
          <p:nvPr/>
        </p:nvSpPr>
        <p:spPr>
          <a:xfrm>
            <a:off x="2214546" y="1603368"/>
            <a:ext cx="785818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58" name="五边形 57"/>
          <p:cNvSpPr/>
          <p:nvPr/>
        </p:nvSpPr>
        <p:spPr>
          <a:xfrm>
            <a:off x="3000364" y="1603368"/>
            <a:ext cx="642942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59" name="五边形 58"/>
          <p:cNvSpPr/>
          <p:nvPr/>
        </p:nvSpPr>
        <p:spPr>
          <a:xfrm>
            <a:off x="3714744" y="1603368"/>
            <a:ext cx="1071570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60" name="五边形 59"/>
          <p:cNvSpPr/>
          <p:nvPr/>
        </p:nvSpPr>
        <p:spPr>
          <a:xfrm>
            <a:off x="4786314" y="1603368"/>
            <a:ext cx="714380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61" name="五边形 60"/>
          <p:cNvSpPr/>
          <p:nvPr/>
        </p:nvSpPr>
        <p:spPr>
          <a:xfrm>
            <a:off x="5572132" y="1876420"/>
            <a:ext cx="857256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62" name="五边形 61"/>
          <p:cNvSpPr/>
          <p:nvPr/>
        </p:nvSpPr>
        <p:spPr>
          <a:xfrm>
            <a:off x="6500826" y="1876420"/>
            <a:ext cx="642942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63" name="五边形 62"/>
          <p:cNvSpPr/>
          <p:nvPr/>
        </p:nvSpPr>
        <p:spPr>
          <a:xfrm>
            <a:off x="7215206" y="1876420"/>
            <a:ext cx="571504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64" name="五边形 63"/>
          <p:cNvSpPr/>
          <p:nvPr/>
        </p:nvSpPr>
        <p:spPr>
          <a:xfrm>
            <a:off x="7858148" y="1876420"/>
            <a:ext cx="714380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65" name="五边形 64"/>
          <p:cNvSpPr/>
          <p:nvPr/>
        </p:nvSpPr>
        <p:spPr>
          <a:xfrm>
            <a:off x="2214546" y="2168522"/>
            <a:ext cx="285752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66" name="五边形 65"/>
          <p:cNvSpPr/>
          <p:nvPr/>
        </p:nvSpPr>
        <p:spPr>
          <a:xfrm>
            <a:off x="2571736" y="2168522"/>
            <a:ext cx="428628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67" name="五边形 66"/>
          <p:cNvSpPr/>
          <p:nvPr/>
        </p:nvSpPr>
        <p:spPr>
          <a:xfrm>
            <a:off x="3071802" y="2168522"/>
            <a:ext cx="357190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68" name="五边形 67"/>
          <p:cNvSpPr/>
          <p:nvPr/>
        </p:nvSpPr>
        <p:spPr>
          <a:xfrm>
            <a:off x="3428992" y="2168522"/>
            <a:ext cx="1143008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69" name="五边形 68"/>
          <p:cNvSpPr/>
          <p:nvPr/>
        </p:nvSpPr>
        <p:spPr>
          <a:xfrm>
            <a:off x="4643438" y="2500312"/>
            <a:ext cx="857256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70" name="五边形 69"/>
          <p:cNvSpPr/>
          <p:nvPr/>
        </p:nvSpPr>
        <p:spPr>
          <a:xfrm>
            <a:off x="5572132" y="2500312"/>
            <a:ext cx="857256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71" name="五边形 70"/>
          <p:cNvSpPr/>
          <p:nvPr/>
        </p:nvSpPr>
        <p:spPr>
          <a:xfrm>
            <a:off x="6500826" y="2500312"/>
            <a:ext cx="857256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72" name="五边形 71"/>
          <p:cNvSpPr/>
          <p:nvPr/>
        </p:nvSpPr>
        <p:spPr>
          <a:xfrm>
            <a:off x="7429520" y="2500312"/>
            <a:ext cx="714380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81" name="五边形 80"/>
          <p:cNvSpPr/>
          <p:nvPr/>
        </p:nvSpPr>
        <p:spPr>
          <a:xfrm>
            <a:off x="2214546" y="2817813"/>
            <a:ext cx="357190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82" name="五边形 81"/>
          <p:cNvSpPr/>
          <p:nvPr/>
        </p:nvSpPr>
        <p:spPr>
          <a:xfrm>
            <a:off x="2571736" y="2817813"/>
            <a:ext cx="500066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83" name="五边形 82"/>
          <p:cNvSpPr/>
          <p:nvPr/>
        </p:nvSpPr>
        <p:spPr>
          <a:xfrm>
            <a:off x="3143240" y="2817813"/>
            <a:ext cx="357190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84" name="五边形 83"/>
          <p:cNvSpPr/>
          <p:nvPr/>
        </p:nvSpPr>
        <p:spPr>
          <a:xfrm>
            <a:off x="3571868" y="2817813"/>
            <a:ext cx="1000132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85" name="五边形 84"/>
          <p:cNvSpPr/>
          <p:nvPr/>
        </p:nvSpPr>
        <p:spPr>
          <a:xfrm>
            <a:off x="4643438" y="3143253"/>
            <a:ext cx="857256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86" name="五边形 85"/>
          <p:cNvSpPr/>
          <p:nvPr/>
        </p:nvSpPr>
        <p:spPr>
          <a:xfrm>
            <a:off x="5572132" y="3143253"/>
            <a:ext cx="857256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87" name="五边形 86"/>
          <p:cNvSpPr/>
          <p:nvPr/>
        </p:nvSpPr>
        <p:spPr>
          <a:xfrm>
            <a:off x="6500826" y="3143253"/>
            <a:ext cx="857256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88" name="五边形 87"/>
          <p:cNvSpPr/>
          <p:nvPr/>
        </p:nvSpPr>
        <p:spPr>
          <a:xfrm>
            <a:off x="7429520" y="3143253"/>
            <a:ext cx="714380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89" name="五边形 88"/>
          <p:cNvSpPr/>
          <p:nvPr/>
        </p:nvSpPr>
        <p:spPr>
          <a:xfrm>
            <a:off x="2214546" y="3462343"/>
            <a:ext cx="857256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90" name="五边形 89"/>
          <p:cNvSpPr/>
          <p:nvPr/>
        </p:nvSpPr>
        <p:spPr>
          <a:xfrm>
            <a:off x="3143240" y="3462343"/>
            <a:ext cx="857256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91" name="五边形 90"/>
          <p:cNvSpPr/>
          <p:nvPr/>
        </p:nvSpPr>
        <p:spPr>
          <a:xfrm>
            <a:off x="4071934" y="3462343"/>
            <a:ext cx="857256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92" name="五边形 91"/>
          <p:cNvSpPr/>
          <p:nvPr/>
        </p:nvSpPr>
        <p:spPr>
          <a:xfrm>
            <a:off x="5000628" y="3462343"/>
            <a:ext cx="714380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93" name="五边形 92"/>
          <p:cNvSpPr/>
          <p:nvPr/>
        </p:nvSpPr>
        <p:spPr>
          <a:xfrm>
            <a:off x="5715008" y="3786196"/>
            <a:ext cx="500066" cy="214314"/>
          </a:xfrm>
          <a:prstGeom prst="homePlate">
            <a:avLst>
              <a:gd name="adj" fmla="val 24321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RU</a:t>
            </a:r>
            <a:endParaRPr lang="zh-CN" altLang="en-US" sz="1000" dirty="0"/>
          </a:p>
        </p:txBody>
      </p:sp>
      <p:sp>
        <p:nvSpPr>
          <p:cNvPr id="94" name="五边形 93"/>
          <p:cNvSpPr/>
          <p:nvPr/>
        </p:nvSpPr>
        <p:spPr>
          <a:xfrm>
            <a:off x="6286512" y="3786196"/>
            <a:ext cx="500066" cy="214314"/>
          </a:xfrm>
          <a:prstGeom prst="homePlate">
            <a:avLst>
              <a:gd name="adj" fmla="val 2432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DES</a:t>
            </a:r>
            <a:endParaRPr lang="zh-CN" altLang="en-US" sz="1000" dirty="0"/>
          </a:p>
        </p:txBody>
      </p:sp>
      <p:sp>
        <p:nvSpPr>
          <p:cNvPr id="95" name="五边形 94"/>
          <p:cNvSpPr/>
          <p:nvPr/>
        </p:nvSpPr>
        <p:spPr>
          <a:xfrm>
            <a:off x="6786578" y="3786196"/>
            <a:ext cx="500066" cy="214314"/>
          </a:xfrm>
          <a:prstGeom prst="homePlate">
            <a:avLst>
              <a:gd name="adj" fmla="val 24321"/>
            </a:avLst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COD</a:t>
            </a:r>
            <a:endParaRPr lang="zh-CN" altLang="en-US" sz="1000" dirty="0"/>
          </a:p>
        </p:txBody>
      </p:sp>
      <p:sp>
        <p:nvSpPr>
          <p:cNvPr id="96" name="五边形 95"/>
          <p:cNvSpPr/>
          <p:nvPr/>
        </p:nvSpPr>
        <p:spPr>
          <a:xfrm>
            <a:off x="7358082" y="3786196"/>
            <a:ext cx="714380" cy="214314"/>
          </a:xfrm>
          <a:prstGeom prst="homePlate">
            <a:avLst>
              <a:gd name="adj" fmla="val 24321"/>
            </a:avLst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TEST</a:t>
            </a:r>
            <a:endParaRPr lang="zh-CN" altLang="en-US" sz="1000" dirty="0"/>
          </a:p>
        </p:txBody>
      </p:sp>
      <p:sp>
        <p:nvSpPr>
          <p:cNvPr id="46" name="五边形 45"/>
          <p:cNvSpPr/>
          <p:nvPr/>
        </p:nvSpPr>
        <p:spPr>
          <a:xfrm>
            <a:off x="1643042" y="4143385"/>
            <a:ext cx="428628" cy="214314"/>
          </a:xfrm>
          <a:prstGeom prst="homePlate">
            <a:avLst>
              <a:gd name="adj" fmla="val 24321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err="1" smtClean="0"/>
              <a:t>Sim</a:t>
            </a:r>
            <a:endParaRPr lang="zh-CN" altLang="en-US" sz="1000" dirty="0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详细日程说明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项目分为两个阶段：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Sample 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2016/6/26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2016/8/13</a:t>
            </a:r>
            <a:r>
              <a:rPr lang="zh-CN" altLang="en-US" dirty="0" smtClean="0"/>
              <a:t>，完成基本框架、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框架以及</a:t>
            </a:r>
            <a:r>
              <a:rPr lang="en-US" altLang="zh-CN" dirty="0" smtClean="0"/>
              <a:t>MineWar</a:t>
            </a:r>
            <a:r>
              <a:rPr lang="zh-CN" altLang="en-US" dirty="0" smtClean="0"/>
              <a:t>基本功能，进行简单评估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Sample 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2016/8/14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2016/9/30</a:t>
            </a:r>
            <a:r>
              <a:rPr lang="zh-CN" altLang="en-US" dirty="0" smtClean="0"/>
              <a:t>，细化功能，使其成为较完整的软件</a:t>
            </a:r>
            <a:endParaRPr lang="en-US" altLang="zh-CN" dirty="0" smtClean="0"/>
          </a:p>
          <a:p>
            <a:r>
              <a:rPr lang="zh-CN" altLang="en-US" dirty="0" smtClean="0"/>
              <a:t>基本开发流程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RU(</a:t>
            </a:r>
            <a:r>
              <a:rPr lang="zh-CN" altLang="en-US" dirty="0" smtClean="0"/>
              <a:t>需求理解</a:t>
            </a:r>
            <a:r>
              <a:rPr lang="en-US" altLang="zh-CN" dirty="0" smtClean="0"/>
              <a:t>)-&gt;DES(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)-&gt;COD(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)-&gt;TEST(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关于培训：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根据项目进度进行相应培训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开发流程裁剪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24"/>
            <a:ext cx="4329114" cy="395169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开发流程裁剪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根据项目规模以及日程，项目开发流程如右图蓝色部分，其余流程可能涉及，但不作为执行重点</a:t>
            </a:r>
            <a:endParaRPr lang="en-US" altLang="zh-CN" dirty="0" smtClean="0"/>
          </a:p>
          <a:p>
            <a:r>
              <a:rPr lang="zh-CN" altLang="en-US" dirty="0" smtClean="0"/>
              <a:t>成果物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开发计划（本文档）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设计书（包括接口定义书）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Buglist</a:t>
            </a:r>
          </a:p>
          <a:p>
            <a:pPr lvl="1"/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5000628" y="1071552"/>
          <a:ext cx="3649182" cy="3000396"/>
        </p:xfrm>
        <a:graphic>
          <a:graphicData uri="http://schemas.openxmlformats.org/presentationml/2006/ole">
            <p:oleObj spid="_x0000_s25601" name="Visio" r:id="rId3" imgW="5614775" imgH="364087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441</Words>
  <PresentationFormat>全屏显示(16:9)</PresentationFormat>
  <Paragraphs>168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Visio</vt:lpstr>
      <vt:lpstr>开发计划</vt:lpstr>
      <vt:lpstr>目录</vt:lpstr>
      <vt:lpstr>项目基本信息及估计</vt:lpstr>
      <vt:lpstr>项目开发环境</vt:lpstr>
      <vt:lpstr>项目人员及分工</vt:lpstr>
      <vt:lpstr>项目目标</vt:lpstr>
      <vt:lpstr>详细日程</vt:lpstr>
      <vt:lpstr>详细日程说明</vt:lpstr>
      <vt:lpstr>开发流程裁剪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MineWar Dev Plan</dc:title>
  <dc:creator>zhaoyg</dc:creator>
  <cp:lastModifiedBy>zhaoyg</cp:lastModifiedBy>
  <cp:revision>196</cp:revision>
  <dcterms:created xsi:type="dcterms:W3CDTF">2018-06-04T13:58:45Z</dcterms:created>
  <dcterms:modified xsi:type="dcterms:W3CDTF">2019-01-17T13:56:15Z</dcterms:modified>
</cp:coreProperties>
</file>