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70" r:id="rId5"/>
    <p:sldId id="272" r:id="rId6"/>
    <p:sldId id="274" r:id="rId7"/>
    <p:sldId id="273" r:id="rId8"/>
    <p:sldId id="269" r:id="rId9"/>
    <p:sldId id="271" r:id="rId10"/>
    <p:sldId id="26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14" autoAdjust="0"/>
    <p:restoredTop sz="94660"/>
  </p:normalViewPr>
  <p:slideViewPr>
    <p:cSldViewPr>
      <p:cViewPr varScale="1">
        <p:scale>
          <a:sx n="92" d="100"/>
          <a:sy n="92" d="100"/>
        </p:scale>
        <p:origin x="-376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468" y="-8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Dev\2018\lcppWinTem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Dev\2018\minewar-bugli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Dev\2018\minewar-bugli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pivotSource>
    <c:name>[lcppWinTemp.xlsx]Sheet2!数据透视表1</c:name>
    <c:fmtId val="4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view3D>
      <c:rotX val="30"/>
      <c:perspective val="30"/>
    </c:view3D>
    <c:plotArea>
      <c:layout>
        <c:manualLayout>
          <c:layoutTarget val="inner"/>
          <c:xMode val="edge"/>
          <c:yMode val="edge"/>
          <c:x val="0.17500000000000004"/>
          <c:y val="1.3888888888888911E-2"/>
          <c:w val="0.69491797900262386"/>
          <c:h val="0.89814814814814814"/>
        </c:manualLayout>
      </c:layout>
      <c:pie3D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汇总</c:v>
                </c:pt>
              </c:strCache>
            </c:strRef>
          </c:tx>
          <c:cat>
            <c:strRef>
              <c:f>Sheet2!$A$4:$A$11</c:f>
              <c:strCache>
                <c:ptCount val="7"/>
                <c:pt idx="0">
                  <c:v>Game</c:v>
                </c:pt>
                <c:pt idx="1">
                  <c:v>GL</c:v>
                </c:pt>
                <c:pt idx="2">
                  <c:v>Opt</c:v>
                </c:pt>
                <c:pt idx="3">
                  <c:v>Other</c:v>
                </c:pt>
                <c:pt idx="4">
                  <c:v>UI</c:v>
                </c:pt>
                <c:pt idx="5">
                  <c:v>UI Lib</c:v>
                </c:pt>
                <c:pt idx="6">
                  <c:v>App Framework</c:v>
                </c:pt>
              </c:strCache>
            </c:strRef>
          </c:cat>
          <c:val>
            <c:numRef>
              <c:f>Sheet2!$B$4:$B$11</c:f>
              <c:numCache>
                <c:formatCode>General</c:formatCode>
                <c:ptCount val="7"/>
                <c:pt idx="0">
                  <c:v>3268</c:v>
                </c:pt>
                <c:pt idx="1">
                  <c:v>396</c:v>
                </c:pt>
                <c:pt idx="2">
                  <c:v>253</c:v>
                </c:pt>
                <c:pt idx="3">
                  <c:v>145</c:v>
                </c:pt>
                <c:pt idx="4">
                  <c:v>3571</c:v>
                </c:pt>
                <c:pt idx="5">
                  <c:v>808</c:v>
                </c:pt>
                <c:pt idx="6">
                  <c:v>339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11436242344706912"/>
          <c:y val="0.81810075823855422"/>
          <c:w val="0.79674868766404283"/>
          <c:h val="0.17861293379994184"/>
        </c:manualLayout>
      </c:layout>
      <c:txPr>
        <a:bodyPr/>
        <a:lstStyle/>
        <a:p>
          <a:pPr>
            <a:defRPr sz="1200"/>
          </a:pPr>
          <a:endParaRPr lang="zh-CN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pivotSource>
    <c:name>[minewar-buglist.xlsx]透视表!数据透视表1</c:name>
    <c:fmtId val="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stacked"/>
        <c:ser>
          <c:idx val="0"/>
          <c:order val="0"/>
          <c:tx>
            <c:strRef>
              <c:f>透视表!$D$4</c:f>
              <c:strCache>
                <c:ptCount val="1"/>
                <c:pt idx="0">
                  <c:v>汇总</c:v>
                </c:pt>
              </c:strCache>
            </c:strRef>
          </c:tx>
          <c:cat>
            <c:strRef>
              <c:f>透视表!$C$5:$C$15</c:f>
              <c:strCache>
                <c:ptCount val="10"/>
                <c:pt idx="0">
                  <c:v>AppFramework</c:v>
                </c:pt>
                <c:pt idx="1">
                  <c:v>Game</c:v>
                </c:pt>
                <c:pt idx="2">
                  <c:v>GL</c:v>
                </c:pt>
                <c:pt idx="3">
                  <c:v>VCal</c:v>
                </c:pt>
                <c:pt idx="4">
                  <c:v>VGame</c:v>
                </c:pt>
                <c:pt idx="5">
                  <c:v>VHelp</c:v>
                </c:pt>
                <c:pt idx="6">
                  <c:v>VHonor</c:v>
                </c:pt>
                <c:pt idx="7">
                  <c:v>VMap</c:v>
                </c:pt>
                <c:pt idx="8">
                  <c:v>VOpening</c:v>
                </c:pt>
                <c:pt idx="9">
                  <c:v>VQEdit</c:v>
                </c:pt>
              </c:strCache>
            </c:strRef>
          </c:cat>
          <c:val>
            <c:numRef>
              <c:f>透视表!$D$5:$D$15</c:f>
              <c:numCache>
                <c:formatCode>General</c:formatCode>
                <c:ptCount val="10"/>
                <c:pt idx="0">
                  <c:v>1</c:v>
                </c:pt>
                <c:pt idx="1">
                  <c:v>8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</c:ser>
        <c:shape val="box"/>
        <c:axId val="208914304"/>
        <c:axId val="208915840"/>
        <c:axId val="0"/>
      </c:bar3DChart>
      <c:catAx>
        <c:axId val="208914304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208915840"/>
        <c:crosses val="autoZero"/>
        <c:auto val="1"/>
        <c:lblAlgn val="ctr"/>
        <c:lblOffset val="100"/>
      </c:catAx>
      <c:valAx>
        <c:axId val="2089158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208914304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pivotSource>
    <c:name>[minewar-buglist.xlsx]透视表!数据透视表2</c:name>
    <c:fmtId val="4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view3D>
      <c:rotX val="30"/>
      <c:perspective val="30"/>
    </c:view3D>
    <c:plotArea>
      <c:layout>
        <c:manualLayout>
          <c:layoutTarget val="inner"/>
          <c:xMode val="edge"/>
          <c:yMode val="edge"/>
          <c:x val="6.3888888888888884E-2"/>
          <c:y val="5.0925925925925923E-2"/>
          <c:w val="0.85897353455818226"/>
          <c:h val="0.89814814814814814"/>
        </c:manualLayout>
      </c:layout>
      <c:pie3DChart>
        <c:varyColors val="1"/>
        <c:ser>
          <c:idx val="0"/>
          <c:order val="0"/>
          <c:tx>
            <c:strRef>
              <c:f>透视表!$D$19</c:f>
              <c:strCache>
                <c:ptCount val="1"/>
                <c:pt idx="0">
                  <c:v>汇总</c:v>
                </c:pt>
              </c:strCache>
            </c:strRef>
          </c:tx>
          <c:cat>
            <c:strRef>
              <c:f>透视表!$C$20:$C$24</c:f>
              <c:strCache>
                <c:ptCount val="4"/>
                <c:pt idx="0">
                  <c:v>B</c:v>
                </c:pt>
                <c:pt idx="1">
                  <c:v>C</c:v>
                </c:pt>
                <c:pt idx="2">
                  <c:v>S</c:v>
                </c:pt>
                <c:pt idx="3">
                  <c:v>A</c:v>
                </c:pt>
              </c:strCache>
            </c:strRef>
          </c:cat>
          <c:val>
            <c:numRef>
              <c:f>透视表!$D$20:$D$24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21730686789151371"/>
          <c:y val="0.84552907766174934"/>
          <c:w val="0.54658202099737441"/>
          <c:h val="0.15060918208796475"/>
        </c:manualLayout>
      </c:layout>
      <c:txPr>
        <a:bodyPr/>
        <a:lstStyle/>
        <a:p>
          <a:pPr>
            <a:defRPr sz="1800"/>
          </a:pPr>
          <a:endParaRPr lang="zh-CN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E802A-C50A-4C97-ABC2-B0431D6F3BC1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FB3D-2E15-417A-92F2-F6EFF687C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FB425-1CF3-40B9-B003-494699ED8BC7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CAE7F-2E96-4CE3-95A9-550142E6EC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0" y="0"/>
          <a:ext cx="9144000" cy="5143500"/>
        </p:xfrm>
        <a:graphic>
          <a:graphicData uri="http://schemas.openxmlformats.org/presentationml/2006/ole">
            <p:oleObj spid="_x0000_s13313" name="Visio" r:id="rId3" imgW="5742791" imgH="3250331" progId="Visio.Drawing.11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345-96B6-4E6E-9100-3CA829BF8CBD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8DF-E740-4AB4-8A0D-664D00F67859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0" y="4786313"/>
          <a:ext cx="9144000" cy="357187"/>
        </p:xfrm>
        <a:graphic>
          <a:graphicData uri="http://schemas.openxmlformats.org/presentationml/2006/ole">
            <p:oleObj spid="_x0000_s12291" name="Visio" r:id="rId3" imgW="6167000" imgH="262770" progId="Visio.Drawing.11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"/>
            <a:ext cx="8229600" cy="428610"/>
          </a:xfrm>
        </p:spPr>
        <p:txBody>
          <a:bodyPr>
            <a:normAutofit/>
          </a:bodyPr>
          <a:lstStyle>
            <a:lvl1pPr algn="l"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24"/>
            <a:ext cx="8229600" cy="3951699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8082" y="4857766"/>
            <a:ext cx="571504" cy="2857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42861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2844" y="71420"/>
          <a:ext cx="296117" cy="285733"/>
        </p:xfrm>
        <a:graphic>
          <a:graphicData uri="http://schemas.openxmlformats.org/presentationml/2006/ole">
            <p:oleObj spid="_x0000_s12289" name="Visio" r:id="rId4" imgW="3505559" imgH="3507687" progId="Visio.Drawing.11">
              <p:embed/>
            </p:oleObj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C6E2-DB62-4AC4-B739-B6AEF1F4709F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9E1-808A-4AC4-8A36-D88DF3FBF35E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AED-86CF-4ABB-8F9B-F1B40737FFC7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516E-C34C-46DB-BE29-F6F790055F7E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E49-8068-4A55-B131-F820FAA2CAB5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0" y="0"/>
          <a:ext cx="9144000" cy="5143500"/>
        </p:xfrm>
        <a:graphic>
          <a:graphicData uri="http://schemas.openxmlformats.org/presentationml/2006/ole">
            <p:oleObj spid="_x0000_s18434" name="Visio" r:id="rId3" imgW="5742791" imgH="3250331" progId="Visio.Drawing.11">
              <p:embed/>
            </p:oleObj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7F72-6579-4A88-80CA-41DCB1096D64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D699-A9EA-45ED-96BD-27F155CDC4B7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5915-E2F8-41F1-8500-1C69464635FB}" type="datetime1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7290" y="1214428"/>
            <a:ext cx="6286544" cy="83105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项目总结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57290" y="2045483"/>
            <a:ext cx="6415110" cy="357190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smtClean="0"/>
              <a:t>软件开发系列文档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3714758"/>
            <a:ext cx="4714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rights reserved, 2016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90" y="2428874"/>
            <a:ext cx="471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 1.0.0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zhaoyg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2016/9/29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7290" y="857238"/>
            <a:ext cx="478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MineWar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0430" y="1698963"/>
            <a:ext cx="3071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The End</a:t>
            </a:r>
            <a:endParaRPr lang="zh-CN" altLang="en-US" sz="6000" dirty="0">
              <a:solidFill>
                <a:schemeClr val="bg1"/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108" y="2786064"/>
            <a:ext cx="4714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rights reserved, 2016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928926" y="1928808"/>
          <a:ext cx="592156" cy="571504"/>
        </p:xfrm>
        <a:graphic>
          <a:graphicData uri="http://schemas.openxmlformats.org/presentationml/2006/ole">
            <p:oleObj spid="_x0000_s24577" name="Visio" r:id="rId3" imgW="4714718" imgH="455335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71670" y="785800"/>
            <a:ext cx="4643470" cy="428628"/>
          </a:xfrm>
          <a:prstGeom prst="roundRect">
            <a:avLst>
              <a:gd name="adj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开发效率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71670" y="1500180"/>
            <a:ext cx="4643470" cy="428628"/>
          </a:xfrm>
          <a:prstGeom prst="roundRect">
            <a:avLst>
              <a:gd name="adj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质量数据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71670" y="2214560"/>
            <a:ext cx="4643470" cy="428628"/>
          </a:xfrm>
          <a:prstGeom prst="roundRect">
            <a:avLst>
              <a:gd name="adj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延期状况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71670" y="2928940"/>
            <a:ext cx="4643470" cy="428628"/>
          </a:xfrm>
          <a:prstGeom prst="roundRect">
            <a:avLst>
              <a:gd name="adj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可复用资产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71670" y="3643320"/>
            <a:ext cx="4643470" cy="428628"/>
          </a:xfrm>
          <a:prstGeom prst="roundRect">
            <a:avLst>
              <a:gd name="adj" fmla="val 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经验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教训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开发效率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357290" y="928676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数据项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单位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投入工作量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完成代码行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人月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代码行统计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000100" y="785800"/>
          <a:ext cx="29289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72"/>
                <a:gridCol w="1292386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/>
                        <a:t>模块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/>
                        <a:t>有效代码行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/>
                        <a:t>App </a:t>
                      </a:r>
                      <a:r>
                        <a:rPr lang="en-US" sz="1800" u="none" strike="noStrike" dirty="0" smtClean="0"/>
                        <a:t>F</a:t>
                      </a:r>
                      <a:r>
                        <a:rPr lang="en-US" altLang="zh-CN" sz="1800" u="none" strike="noStrike" dirty="0" smtClean="0"/>
                        <a:t>ramework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339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/>
                        <a:t>Game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3268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/>
                        <a:t>G</a:t>
                      </a:r>
                      <a:r>
                        <a:rPr lang="en-US" altLang="zh-CN" sz="1800" u="none" strike="noStrike" dirty="0" smtClean="0"/>
                        <a:t>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396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/>
                        <a:t>Opt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253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/>
                        <a:t>Other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145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/>
                        <a:t>UI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3571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/>
                        <a:t>UI Lib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808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/>
                        <a:t>总计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8780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4071934" y="785800"/>
          <a:ext cx="4572000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质量数据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4143372" y="714362"/>
          <a:ext cx="4500562" cy="3857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1538" y="857238"/>
          <a:ext cx="2453002" cy="328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2"/>
                <a:gridCol w="824230"/>
              </a:tblGrid>
              <a:tr h="36552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Bug</a:t>
                      </a:r>
                      <a:r>
                        <a:rPr lang="zh-CN" altLang="en-US" dirty="0" smtClean="0"/>
                        <a:t>数</a:t>
                      </a:r>
                      <a:endParaRPr lang="zh-CN" altLang="en-US" dirty="0"/>
                    </a:p>
                  </a:txBody>
                  <a:tcPr/>
                </a:tc>
              </a:tr>
              <a:tr h="292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/>
                        <a:t>AppFramework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92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Game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92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GL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92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92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VGame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92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VHelp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92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VHonor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92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92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VOpening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92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VQEdit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质量数据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642924"/>
            <a:ext cx="4757742" cy="3951699"/>
          </a:xfrm>
        </p:spPr>
        <p:txBody>
          <a:bodyPr/>
          <a:lstStyle/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前期未进行正式的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管理，因此数据偏少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类问题占大多数</a:t>
            </a:r>
            <a:endParaRPr lang="en-US" altLang="zh-CN" dirty="0" smtClean="0"/>
          </a:p>
          <a:p>
            <a:r>
              <a:rPr lang="zh-CN" altLang="en-US" dirty="0" smtClean="0"/>
              <a:t>缺陷密度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/8.780</a:t>
            </a:r>
            <a:r>
              <a:rPr lang="zh-CN" altLang="en-US" dirty="0" smtClean="0"/>
              <a:t>千行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3.08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千行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由于未记录所有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，数据对实际项目参考价值不大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/>
        </p:nvGraphicFramePr>
        <p:xfrm>
          <a:off x="5500694" y="571486"/>
          <a:ext cx="2928926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延期状况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延期状况总结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Sample A</a:t>
            </a:r>
            <a:r>
              <a:rPr lang="zh-CN" altLang="en-US" dirty="0" smtClean="0"/>
              <a:t>延迟一周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整体上按期完成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开发过程中存在多次成果物提交延期状况</a:t>
            </a:r>
            <a:endParaRPr lang="en-US" altLang="zh-CN" dirty="0" smtClean="0"/>
          </a:p>
          <a:p>
            <a:r>
              <a:rPr lang="zh-CN" altLang="en-US" dirty="0" smtClean="0"/>
              <a:t>培训项目， 没有实际项目的日程压力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可复用资产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 Framework</a:t>
            </a:r>
            <a:r>
              <a:rPr lang="zh-CN" altLang="en-US" dirty="0" smtClean="0"/>
              <a:t>：应用框架</a:t>
            </a:r>
            <a:endParaRPr lang="en-US" altLang="zh-CN" dirty="0" smtClean="0"/>
          </a:p>
          <a:p>
            <a:r>
              <a:rPr lang="en-US" altLang="zh-CN" dirty="0" smtClean="0"/>
              <a:t>Graphic Lib</a:t>
            </a:r>
            <a:r>
              <a:rPr lang="zh-CN" altLang="en-US" dirty="0" smtClean="0"/>
              <a:t>：图形库</a:t>
            </a:r>
            <a:endParaRPr lang="en-US" altLang="zh-CN" dirty="0" smtClean="0"/>
          </a:p>
          <a:p>
            <a:r>
              <a:rPr lang="en-US" altLang="zh-CN" dirty="0" smtClean="0"/>
              <a:t>UI Lib</a:t>
            </a:r>
            <a:r>
              <a:rPr lang="zh-CN" altLang="en-US" dirty="0" smtClean="0"/>
              <a:t>：界面库</a:t>
            </a:r>
            <a:endParaRPr lang="en-US" altLang="zh-CN" dirty="0" smtClean="0"/>
          </a:p>
          <a:p>
            <a:r>
              <a:rPr lang="en-US" altLang="zh-CN" dirty="0" smtClean="0"/>
              <a:t>Unit Test API</a:t>
            </a:r>
            <a:r>
              <a:rPr lang="zh-CN" altLang="en-US" dirty="0" smtClean="0"/>
              <a:t>：单体测试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Log API</a:t>
            </a:r>
            <a:r>
              <a:rPr lang="zh-CN" altLang="en-US" dirty="0" smtClean="0"/>
              <a:t>：日志</a:t>
            </a:r>
            <a:r>
              <a:rPr lang="en-US" altLang="zh-CN" dirty="0" smtClean="0"/>
              <a:t>API</a:t>
            </a:r>
          </a:p>
          <a:p>
            <a:r>
              <a:rPr lang="en-US" altLang="zh-CN" dirty="0" err="1" smtClean="0"/>
              <a:t>Doxygen</a:t>
            </a:r>
            <a:r>
              <a:rPr lang="en-US" altLang="zh-CN" dirty="0" smtClean="0"/>
              <a:t> Comments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Doxygen</a:t>
            </a:r>
            <a:r>
              <a:rPr lang="zh-CN" altLang="en-US" dirty="0" smtClean="0"/>
              <a:t>注释规范</a:t>
            </a:r>
            <a:endParaRPr lang="en-US" altLang="zh-CN" dirty="0" smtClean="0"/>
          </a:p>
          <a:p>
            <a:r>
              <a:rPr lang="zh-CN" altLang="en-US" dirty="0" smtClean="0"/>
              <a:t>各种开发成果物模板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经验</a:t>
            </a:r>
            <a:r>
              <a:rPr lang="en-US" altLang="zh-CN" dirty="0" smtClean="0"/>
              <a:t>/</a:t>
            </a:r>
            <a:r>
              <a:rPr lang="zh-CN" altLang="en-US" dirty="0" smtClean="0"/>
              <a:t>教训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24"/>
            <a:ext cx="4972056" cy="3951699"/>
          </a:xfrm>
        </p:spPr>
        <p:txBody>
          <a:bodyPr/>
          <a:lstStyle/>
          <a:p>
            <a:r>
              <a:rPr lang="zh-CN" altLang="en-US" dirty="0" smtClean="0"/>
              <a:t>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结合项目实例培训效果较好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讲解和练习穿插知识掌握较好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不要期望新人不犯错误</a:t>
            </a:r>
            <a:endParaRPr lang="en-US" altLang="zh-CN" dirty="0" smtClean="0"/>
          </a:p>
          <a:p>
            <a:r>
              <a:rPr lang="zh-CN" altLang="en-US" dirty="0" smtClean="0"/>
              <a:t>教训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只听取进度报告无法掌握实际进展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没有培训资料的课程平时会耗费更多时间来解答问题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281</Words>
  <PresentationFormat>全屏显示(16:9)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Visio</vt:lpstr>
      <vt:lpstr>项目总结</vt:lpstr>
      <vt:lpstr>目录</vt:lpstr>
      <vt:lpstr>开发效率</vt:lpstr>
      <vt:lpstr>代码行统计</vt:lpstr>
      <vt:lpstr>质量数据</vt:lpstr>
      <vt:lpstr>质量数据</vt:lpstr>
      <vt:lpstr>延期状况</vt:lpstr>
      <vt:lpstr>可复用资产</vt:lpstr>
      <vt:lpstr>经验/教训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MineWar Summary</dc:title>
  <dc:creator>zhaoyg</dc:creator>
  <cp:lastModifiedBy>zhaoyg</cp:lastModifiedBy>
  <cp:revision>214</cp:revision>
  <dcterms:created xsi:type="dcterms:W3CDTF">2018-06-04T13:58:45Z</dcterms:created>
  <dcterms:modified xsi:type="dcterms:W3CDTF">2018-12-24T12:33:29Z</dcterms:modified>
</cp:coreProperties>
</file>