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F9751-4452-400C-BA4C-1CD029308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FBF08A-EDF1-4DA3-B4BA-B765F13E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C1C8E-FE2F-4643-9E9F-52349938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DC604-AA26-4A50-A111-8D5DEBB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16134-C196-45EC-9700-EE944383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0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D6C6D-E596-464C-904E-0AC62F8A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7B6FD-8343-4CFD-BD76-8B631E44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34D18-8310-44D4-B99D-50E7AD8B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F3662-A907-4E49-AE01-BEC93CF8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B2A66-103E-4E45-9B89-41BEDCEC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9A56FD-B139-4C6F-A008-1BA86B337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C0040-9241-4764-A7D3-6452ED91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28F0A-A524-448E-9520-60CF8996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204EA-54F6-402E-9A51-28D07D75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4C808-1495-4270-B4AF-A47FEAB4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B12E-0AC4-439D-8141-C9B3AEFD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44F72-DEE2-4528-8C1F-93340B5F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EF688-BCF7-4FDF-82CE-B9EB9C47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5643D-D38C-4630-974E-D0A4681C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6D266-C0BF-47BB-9BDD-8CCE5D9C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2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E2F1-F0C5-4A90-89EA-85C87CAE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6130E-A23C-405E-9A1E-29DD9062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B48EF-A37F-4053-81B4-4DA4783F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A254-A178-477B-9667-EACDAD47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D1686-F6A1-405C-A146-E5A3D221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8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097C-F181-493F-870C-CF472555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9B4B-E339-491E-8490-F2AF59F5C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FAD50-FBD1-4629-B43F-E8BE84CDC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2787E-618D-4890-A895-44EBEE08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062D9-E623-40D0-B5A9-D8CEDA03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AA9E6-74BA-4ED0-81C4-6B32788E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7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9684E-9246-4DA3-B26C-4324C6D5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65DAB-1D1B-457D-B8A0-1B6D749B2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0D7E0-18A0-4D87-BAD7-02C1EC42E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0477E-361E-4BDE-A06B-6FBFDDA96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ED8516-E87F-44AB-A917-4C27BECF7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75994-EAF4-4F1E-9A71-3CDD7938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98648-5F10-41DD-8B4B-72E8254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B776A5-14EF-415E-8686-87325E99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4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316B4-8AA3-426A-A93E-22870BD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C9DB2-7FA2-4152-BC17-0D21134B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46F056-C43C-4E81-B4CD-B102A26D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1ACCF-B744-4146-B7D5-B0F3B29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2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069FDC-FA9A-42EF-9578-6143F603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FF13CD-523B-4DAA-B33C-190CBB12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9C73F-ABE0-460E-8E38-5FD9AD0C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C476-5A69-4F35-B224-DE0E3EC1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F0AFB-000F-415C-B838-7A3F08FB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22B83-AA4B-4AF4-B796-891232C38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6CB5B-F031-4A73-8185-D1EB86CD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0DACA-87CC-4A6C-93DC-B48B6689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12106-0AC2-444F-A663-1E863017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3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E12C8-F550-4A12-98F4-3AA8578E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33321-A810-4F50-BBAA-A5B5B91A1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1D80D-CFF9-4314-AF95-122FB8516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D0AD2-989B-404C-8B04-2B460799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9926A-D94F-443D-8821-4468B11E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58E24-FBC1-487D-B254-C0413718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7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C3D263-1CC9-449D-879D-7113AB32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5A3B2-A81C-4220-BA5D-452B6D84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FE5B1-4179-4714-A43C-5949C1F05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C486-5C72-42FB-B82D-851E0FE0AFD0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4DE9B-7C76-4856-9EA4-254C0CE63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F3CB-161E-4E78-B691-4FA533C71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7E798-437C-445C-AC42-B9987D9CF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2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971F3-0DDC-450A-B0B0-FEC4B3024FDA}"/>
              </a:ext>
            </a:extLst>
          </p:cNvPr>
          <p:cNvSpPr txBox="1"/>
          <p:nvPr/>
        </p:nvSpPr>
        <p:spPr>
          <a:xfrm>
            <a:off x="1872144" y="1950932"/>
            <a:ext cx="8447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계산된 필드에 자주 사용하는 함수</a:t>
            </a:r>
          </a:p>
        </p:txBody>
      </p:sp>
    </p:spTree>
    <p:extLst>
      <p:ext uri="{BB962C8B-B14F-4D97-AF65-F5344CB8AC3E}">
        <p14:creationId xmlns:p14="http://schemas.microsoft.com/office/powerpoint/2010/main" val="421424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AF5F19-A310-4710-B9C4-F4AF9A562BF5}"/>
              </a:ext>
            </a:extLst>
          </p:cNvPr>
          <p:cNvSpPr txBox="1"/>
          <p:nvPr/>
        </p:nvSpPr>
        <p:spPr>
          <a:xfrm>
            <a:off x="439203" y="237995"/>
            <a:ext cx="22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1C2AC-9E87-4CD4-B699-789859C60F7A}"/>
              </a:ext>
            </a:extLst>
          </p:cNvPr>
          <p:cNvSpPr txBox="1"/>
          <p:nvPr/>
        </p:nvSpPr>
        <p:spPr>
          <a:xfrm>
            <a:off x="439203" y="1040235"/>
            <a:ext cx="113389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666666"/>
                </a:solidFill>
                <a:effectLst/>
                <a:latin typeface="Noto Sans KR"/>
              </a:rPr>
              <a:t>ABS(Number)</a:t>
            </a:r>
          </a:p>
          <a:p>
            <a:pPr lvl="1"/>
            <a:r>
              <a:rPr lang="ko-KR" altLang="en-US" sz="1600" dirty="0">
                <a:solidFill>
                  <a:srgbClr val="0070C0"/>
                </a:solidFill>
                <a:latin typeface="Noto Sans KR"/>
              </a:rPr>
              <a:t>절대값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 반환</a:t>
            </a:r>
            <a:endParaRPr lang="en-US" altLang="ko-KR" sz="1600" dirty="0">
              <a:solidFill>
                <a:srgbClr val="666666"/>
              </a:solidFill>
              <a:latin typeface="Noto Sans KR"/>
            </a:endParaRPr>
          </a:p>
          <a:p>
            <a:pPr lvl="1"/>
            <a:r>
              <a:rPr lang="en-US" altLang="ko-KR" sz="1600" i="0" dirty="0">
                <a:solidFill>
                  <a:srgbClr val="666666"/>
                </a:solidFill>
                <a:effectLst/>
                <a:latin typeface="Noto Sans KR"/>
              </a:rPr>
              <a:t>ex) ABS(-3) = 3</a:t>
            </a:r>
          </a:p>
          <a:p>
            <a:pPr lvl="1"/>
            <a:endParaRPr lang="en-US" altLang="ko-KR" sz="160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ROUND(NUMBER, [</a:t>
            </a:r>
            <a:r>
              <a:rPr lang="ko-KR" altLang="en-US" sz="1600" b="1" dirty="0">
                <a:solidFill>
                  <a:srgbClr val="666666"/>
                </a:solidFill>
                <a:latin typeface="Noto Sans KR"/>
              </a:rPr>
              <a:t>소수점 자릿수</a:t>
            </a:r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])</a:t>
            </a:r>
          </a:p>
          <a:p>
            <a:pPr lvl="1"/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 반올림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/ </a:t>
            </a:r>
            <a:r>
              <a:rPr lang="ko-KR" altLang="en-US" sz="1600" dirty="0" err="1">
                <a:solidFill>
                  <a:srgbClr val="666666"/>
                </a:solidFill>
                <a:latin typeface="Noto Sans KR"/>
              </a:rPr>
              <a:t>반내림</a:t>
            </a:r>
            <a:endParaRPr lang="en-US" altLang="ko-KR" sz="1600" dirty="0">
              <a:solidFill>
                <a:srgbClr val="666666"/>
              </a:solidFill>
              <a:latin typeface="Noto Sans KR"/>
            </a:endParaRPr>
          </a:p>
          <a:p>
            <a:pPr lvl="1"/>
            <a:endParaRPr lang="en-US" altLang="ko-KR" sz="1600" b="1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CEILING(Number)</a:t>
            </a:r>
            <a:endParaRPr lang="ko-KR" altLang="en-US" sz="1600" b="1" dirty="0">
              <a:solidFill>
                <a:srgbClr val="666666"/>
              </a:solidFill>
              <a:latin typeface="Noto Sans KR"/>
            </a:endParaRPr>
          </a:p>
          <a:p>
            <a:pPr lvl="1" algn="l"/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소수점 아래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숫자를 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Noto Sans KR"/>
              </a:rPr>
              <a:t>올림</a:t>
            </a:r>
            <a:endParaRPr lang="en-US" altLang="ko-KR" sz="1600" b="0" i="0" dirty="0">
              <a:solidFill>
                <a:srgbClr val="0070C0"/>
              </a:solidFill>
              <a:effectLst/>
              <a:latin typeface="Noto Sans KR"/>
            </a:endParaRPr>
          </a:p>
          <a:p>
            <a:pPr lvl="1" algn="l"/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/>
              </a:rPr>
              <a:t>ex) CELING(3.3) = 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FLOOR(Number)</a:t>
            </a:r>
          </a:p>
          <a:p>
            <a:pPr lvl="1" algn="l"/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소수점 아래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숫자를 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Noto Sans KR"/>
              </a:rPr>
              <a:t>내림</a:t>
            </a:r>
            <a:endParaRPr lang="en-US" altLang="ko-KR" sz="1600" dirty="0">
              <a:solidFill>
                <a:srgbClr val="0070C0"/>
              </a:solidFill>
              <a:latin typeface="Noto Sans KR"/>
            </a:endParaRPr>
          </a:p>
          <a:p>
            <a:pPr lvl="1" algn="l"/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/>
              </a:rPr>
              <a:t>ex) FLOOR(3.3) = 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MAX(Number), MIN(Number)</a:t>
            </a:r>
          </a:p>
          <a:p>
            <a:pPr lvl="1"/>
            <a:r>
              <a:rPr lang="ko-KR" altLang="en-US" sz="1600" i="0" dirty="0">
                <a:solidFill>
                  <a:srgbClr val="0070C0"/>
                </a:solidFill>
                <a:effectLst/>
                <a:latin typeface="Noto Sans KR"/>
              </a:rPr>
              <a:t>최대</a:t>
            </a:r>
            <a:r>
              <a:rPr lang="en-US" altLang="ko-KR" sz="1600" i="0" dirty="0">
                <a:solidFill>
                  <a:srgbClr val="0070C0"/>
                </a:solidFill>
                <a:effectLst/>
                <a:latin typeface="Noto Sans KR"/>
              </a:rPr>
              <a:t>/ </a:t>
            </a:r>
            <a:r>
              <a:rPr lang="ko-KR" altLang="en-US" sz="1600" i="0" dirty="0">
                <a:solidFill>
                  <a:srgbClr val="0070C0"/>
                </a:solidFill>
                <a:effectLst/>
                <a:latin typeface="Noto Sans KR"/>
              </a:rPr>
              <a:t>최소</a:t>
            </a:r>
            <a:endParaRPr lang="en-US" altLang="ko-KR" sz="1600" b="0" i="0" dirty="0">
              <a:solidFill>
                <a:srgbClr val="0070C0"/>
              </a:solidFill>
              <a:effectLst/>
              <a:latin typeface="Noto Sans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PI()</a:t>
            </a:r>
            <a:endParaRPr lang="ko-KR" altLang="en-US" sz="1600" b="1" dirty="0">
              <a:solidFill>
                <a:srgbClr val="666666"/>
              </a:solidFill>
              <a:latin typeface="Noto Sans KR"/>
            </a:endParaRPr>
          </a:p>
          <a:p>
            <a:pPr lvl="1" algn="l"/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원주율 상수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를 반환</a:t>
            </a:r>
            <a:endParaRPr lang="en-US" altLang="ko-KR" sz="1600" b="1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ZN([</a:t>
            </a:r>
            <a:r>
              <a:rPr lang="ko-KR" altLang="en-US" sz="1600" b="1" dirty="0">
                <a:solidFill>
                  <a:srgbClr val="666666"/>
                </a:solidFill>
                <a:latin typeface="Noto Sans KR"/>
              </a:rPr>
              <a:t>식</a:t>
            </a:r>
            <a:r>
              <a:rPr lang="en-US" altLang="ko-KR" sz="1600" b="1" dirty="0">
                <a:solidFill>
                  <a:srgbClr val="666666"/>
                </a:solidFill>
                <a:latin typeface="Noto Sans KR"/>
              </a:rPr>
              <a:t>])</a:t>
            </a:r>
            <a:endParaRPr lang="ko-KR" altLang="en-US" sz="1600" b="1" dirty="0">
              <a:solidFill>
                <a:srgbClr val="666666"/>
              </a:solidFill>
              <a:latin typeface="Noto Sans KR"/>
            </a:endParaRPr>
          </a:p>
          <a:p>
            <a:pPr lvl="1" algn="l"/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식이  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Noto Sans KR"/>
              </a:rPr>
              <a:t>NULL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Noto Sans KR"/>
              </a:rPr>
              <a:t>이 아니면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Noto Sans KR"/>
              </a:rPr>
              <a:t>[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Noto Sans KR"/>
              </a:rPr>
              <a:t>식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Noto Sans KR"/>
              </a:rPr>
              <a:t>]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Noto Sans KR"/>
              </a:rPr>
              <a:t>을 반환하고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Noto Sans KR"/>
              </a:rPr>
              <a:t>, NULL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Noto Sans KR"/>
              </a:rPr>
              <a:t>이면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Noto Sans KR"/>
              </a:rPr>
              <a:t>0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Noto Sans KR"/>
              </a:rPr>
              <a:t>을 반환 </a:t>
            </a:r>
            <a:endParaRPr lang="en-US" altLang="ko-KR" sz="1600" b="0" i="0" dirty="0">
              <a:solidFill>
                <a:srgbClr val="0070C0"/>
              </a:solidFill>
              <a:effectLst/>
              <a:latin typeface="Noto Sans KR"/>
            </a:endParaRPr>
          </a:p>
          <a:p>
            <a:pPr lvl="1" algn="l"/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/>
              </a:rPr>
              <a:t>ex) ZN([Profit]) -&gt; Profit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이 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/>
              </a:rPr>
              <a:t>NULL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이 아니면 해당 값을 반환하고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/>
              </a:rPr>
              <a:t>, NULL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이면 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/>
              </a:rPr>
              <a:t>0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Noto Sans KR"/>
              </a:rPr>
              <a:t>을 반환</a:t>
            </a:r>
            <a:endParaRPr lang="en-US" altLang="ko-KR" sz="16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5080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AF5F19-A310-4710-B9C4-F4AF9A562BF5}"/>
              </a:ext>
            </a:extLst>
          </p:cNvPr>
          <p:cNvSpPr txBox="1"/>
          <p:nvPr/>
        </p:nvSpPr>
        <p:spPr>
          <a:xfrm>
            <a:off x="439203" y="237995"/>
            <a:ext cx="22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B434B-134C-4A13-92ED-FC82D451399E}"/>
              </a:ext>
            </a:extLst>
          </p:cNvPr>
          <p:cNvSpPr txBox="1"/>
          <p:nvPr/>
        </p:nvSpPr>
        <p:spPr>
          <a:xfrm>
            <a:off x="439203" y="936272"/>
            <a:ext cx="11140580" cy="5389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LEFT(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숫자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_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)</a:t>
            </a:r>
            <a:endParaRPr lang="ko-KR" altLang="en-US" sz="1400" b="1" dirty="0">
              <a:solidFill>
                <a:srgbClr val="666666"/>
              </a:solidFill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입력한 </a:t>
            </a:r>
            <a:r>
              <a:rPr lang="ko-KR" altLang="en-US" sz="1400" b="0" i="0" dirty="0">
                <a:solidFill>
                  <a:srgbClr val="006DD7"/>
                </a:solidFill>
                <a:effectLst/>
                <a:latin typeface="Noto Sans KR"/>
              </a:rPr>
              <a:t>문자열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의 시작부터 </a:t>
            </a:r>
            <a:r>
              <a:rPr lang="ko-KR" altLang="en-US" sz="1400" b="0" i="0" dirty="0">
                <a:solidFill>
                  <a:srgbClr val="006DD7"/>
                </a:solidFill>
                <a:effectLst/>
                <a:latin typeface="Noto Sans KR"/>
              </a:rPr>
              <a:t>숫자</a:t>
            </a:r>
            <a:r>
              <a:rPr lang="en-US" altLang="ko-KR" sz="1400" b="0" i="0" dirty="0">
                <a:solidFill>
                  <a:srgbClr val="006DD7"/>
                </a:solidFill>
                <a:effectLst/>
                <a:latin typeface="Noto Sans KR"/>
              </a:rPr>
              <a:t>_</a:t>
            </a:r>
            <a:r>
              <a:rPr lang="ko-KR" altLang="en-US" sz="1400" b="0" i="0" dirty="0">
                <a:solidFill>
                  <a:srgbClr val="006DD7"/>
                </a:solidFill>
                <a:effectLst/>
                <a:latin typeface="Noto Sans KR"/>
              </a:rPr>
              <a:t>문자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 만큼의 문자를 반환</a:t>
            </a: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ex) LEFT(“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University”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, 4) = “Univ“</a:t>
            </a:r>
          </a:p>
          <a:p>
            <a:pPr lvl="1" algn="l">
              <a:lnSpc>
                <a:spcPct val="130000"/>
              </a:lnSpc>
            </a:pP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CONTAINS(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입력 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)</a:t>
            </a:r>
          </a:p>
          <a:p>
            <a:pPr marL="742950" lvl="1" indent="-285750">
              <a:lnSpc>
                <a:spcPct val="130000"/>
              </a:lnSpc>
            </a:pP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주어진 문자열에 입력 문자열이 </a:t>
            </a: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포함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 되어있으면 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TRUE 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반환</a:t>
            </a:r>
            <a:endParaRPr lang="en-US" altLang="ko-KR" sz="1400" dirty="0">
              <a:solidFill>
                <a:srgbClr val="666666"/>
              </a:solidFill>
              <a:latin typeface="Noto Sans KR"/>
            </a:endParaRPr>
          </a:p>
          <a:p>
            <a:pPr marL="742950" lvl="1" indent="-285750">
              <a:lnSpc>
                <a:spcPct val="130000"/>
              </a:lnSpc>
            </a:pP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ex)CONTAINS(“University”, “</a:t>
            </a:r>
            <a:r>
              <a:rPr lang="en-US" altLang="ko-KR" sz="1400" dirty="0" err="1">
                <a:solidFill>
                  <a:srgbClr val="666666"/>
                </a:solidFill>
                <a:latin typeface="Noto Sans KR"/>
              </a:rPr>
              <a:t>ver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”) = TRUE</a:t>
            </a:r>
          </a:p>
          <a:p>
            <a:pPr marL="742950" lvl="1" indent="-285750">
              <a:lnSpc>
                <a:spcPct val="130000"/>
              </a:lnSpc>
            </a:pPr>
            <a:endParaRPr lang="en-US" altLang="ko-KR" sz="1400" dirty="0">
              <a:solidFill>
                <a:srgbClr val="666666"/>
              </a:solidFill>
              <a:latin typeface="Noto Sans KR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ENDSWITH(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입력문자열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)</a:t>
            </a:r>
          </a:p>
          <a:p>
            <a:pPr marL="742950" lvl="1" indent="-285750">
              <a:lnSpc>
                <a:spcPct val="130000"/>
              </a:lnSpc>
            </a:pPr>
            <a:r>
              <a:rPr lang="ko-KR" altLang="en-US" sz="1400" i="0" dirty="0">
                <a:solidFill>
                  <a:srgbClr val="666666"/>
                </a:solidFill>
                <a:effectLst/>
                <a:latin typeface="Noto Sans KR"/>
              </a:rPr>
              <a:t>주어진 문자열이 입력 문자열로 </a:t>
            </a:r>
            <a:r>
              <a:rPr lang="ko-KR" altLang="en-US" sz="1400" i="0" dirty="0">
                <a:solidFill>
                  <a:srgbClr val="0070C0"/>
                </a:solidFill>
                <a:effectLst/>
                <a:latin typeface="Noto Sans KR"/>
              </a:rPr>
              <a:t>끝나면</a:t>
            </a:r>
            <a:r>
              <a:rPr lang="ko-KR" altLang="en-US" sz="140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sz="1400" i="0" dirty="0">
                <a:solidFill>
                  <a:srgbClr val="666666"/>
                </a:solidFill>
                <a:effectLst/>
                <a:latin typeface="Noto Sans KR"/>
              </a:rPr>
              <a:t>TRUE </a:t>
            </a:r>
            <a:r>
              <a:rPr lang="ko-KR" altLang="en-US" sz="1400" i="0" dirty="0">
                <a:solidFill>
                  <a:srgbClr val="666666"/>
                </a:solidFill>
                <a:effectLst/>
                <a:latin typeface="Noto Sans KR"/>
              </a:rPr>
              <a:t>반환</a:t>
            </a:r>
            <a:endParaRPr lang="en-US" altLang="ko-KR" sz="140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742950" lvl="1" indent="-285750">
              <a:lnSpc>
                <a:spcPct val="130000"/>
              </a:lnSpc>
            </a:pP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ex)ENDSWITH(“University”, “</a:t>
            </a:r>
            <a:r>
              <a:rPr lang="en-US" altLang="ko-KR" sz="1400" dirty="0" err="1">
                <a:solidFill>
                  <a:srgbClr val="666666"/>
                </a:solidFill>
                <a:latin typeface="Noto Sans KR"/>
              </a:rPr>
              <a:t>sity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”) = TRUE</a:t>
            </a:r>
          </a:p>
          <a:p>
            <a:pPr marL="742950" lvl="1" indent="-285750">
              <a:lnSpc>
                <a:spcPct val="130000"/>
              </a:lnSpc>
            </a:pPr>
            <a:endParaRPr lang="en-US" altLang="ko-KR" sz="140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STARTSWITH(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입력문자열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)</a:t>
            </a:r>
          </a:p>
          <a:p>
            <a:pPr marL="742950" lvl="1" indent="-285750">
              <a:lnSpc>
                <a:spcPct val="130000"/>
              </a:lnSpc>
            </a:pPr>
            <a:r>
              <a:rPr lang="ko-KR" altLang="en-US" sz="1400" i="0" dirty="0">
                <a:solidFill>
                  <a:srgbClr val="666666"/>
                </a:solidFill>
                <a:effectLst/>
                <a:latin typeface="Noto Sans KR"/>
              </a:rPr>
              <a:t>주어진 문자열이 입력 문자열로 </a:t>
            </a: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시작하</a:t>
            </a:r>
            <a:r>
              <a:rPr lang="ko-KR" altLang="en-US" sz="1400" i="0" dirty="0">
                <a:solidFill>
                  <a:srgbClr val="0070C0"/>
                </a:solidFill>
                <a:effectLst/>
                <a:latin typeface="Noto Sans KR"/>
              </a:rPr>
              <a:t>면</a:t>
            </a:r>
            <a:r>
              <a:rPr lang="ko-KR" altLang="en-US" sz="140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sz="1400" i="0" dirty="0">
                <a:solidFill>
                  <a:srgbClr val="666666"/>
                </a:solidFill>
                <a:effectLst/>
                <a:latin typeface="Noto Sans KR"/>
              </a:rPr>
              <a:t>TRUE </a:t>
            </a:r>
            <a:r>
              <a:rPr lang="ko-KR" altLang="en-US" sz="1400" i="0" dirty="0">
                <a:solidFill>
                  <a:srgbClr val="666666"/>
                </a:solidFill>
                <a:effectLst/>
                <a:latin typeface="Noto Sans KR"/>
              </a:rPr>
              <a:t>반환</a:t>
            </a:r>
            <a:endParaRPr lang="en-US" altLang="ko-KR" sz="140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742950" lvl="1" indent="-285750">
              <a:lnSpc>
                <a:spcPct val="130000"/>
              </a:lnSpc>
            </a:pP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ex)ENDSWITH(“University”, “Uni”) = TRUE</a:t>
            </a:r>
          </a:p>
          <a:p>
            <a:pPr marL="742950" lvl="1" indent="-285750">
              <a:lnSpc>
                <a:spcPct val="130000"/>
              </a:lnSpc>
            </a:pPr>
            <a:endParaRPr lang="en-US" altLang="ko-KR" sz="1400" b="1" dirty="0">
              <a:solidFill>
                <a:srgbClr val="666666"/>
              </a:solidFill>
              <a:latin typeface="Noto Sans KR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TRIM(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)</a:t>
            </a:r>
          </a:p>
          <a:p>
            <a:pPr marL="742950" lvl="1" indent="-285750">
              <a:lnSpc>
                <a:spcPct val="13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Noto Sans KR"/>
              </a:rPr>
              <a:t>앞뒤로 </a:t>
            </a:r>
            <a:r>
              <a:rPr lang="ko-KR" altLang="en-US" sz="1400" i="0" dirty="0">
                <a:solidFill>
                  <a:srgbClr val="0070C0"/>
                </a:solidFill>
                <a:effectLst/>
                <a:latin typeface="Noto Sans KR"/>
              </a:rPr>
              <a:t>공백이 제거</a:t>
            </a:r>
            <a:r>
              <a:rPr lang="ko-KR" altLang="en-US" sz="1400" i="0" dirty="0">
                <a:solidFill>
                  <a:srgbClr val="666666"/>
                </a:solidFill>
                <a:effectLst/>
                <a:latin typeface="Noto Sans KR"/>
              </a:rPr>
              <a:t>된 문자열 반환</a:t>
            </a:r>
            <a:endParaRPr lang="en-US" altLang="ko-KR" sz="140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742950" lvl="1" indent="-285750">
              <a:lnSpc>
                <a:spcPct val="130000"/>
              </a:lnSpc>
            </a:pP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ex)TRIM(“       University         ”) = “University”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118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AF5F19-A310-4710-B9C4-F4AF9A562BF5}"/>
              </a:ext>
            </a:extLst>
          </p:cNvPr>
          <p:cNvSpPr txBox="1"/>
          <p:nvPr/>
        </p:nvSpPr>
        <p:spPr>
          <a:xfrm>
            <a:off x="439203" y="237995"/>
            <a:ext cx="22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B434B-134C-4A13-92ED-FC82D451399E}"/>
              </a:ext>
            </a:extLst>
          </p:cNvPr>
          <p:cNvSpPr txBox="1"/>
          <p:nvPr/>
        </p:nvSpPr>
        <p:spPr>
          <a:xfrm>
            <a:off x="439203" y="866729"/>
            <a:ext cx="11140580" cy="564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RIGHT(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숫자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_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)</a:t>
            </a:r>
            <a:endParaRPr lang="ko-KR" altLang="en-US" sz="1400" b="1" dirty="0">
              <a:solidFill>
                <a:srgbClr val="666666"/>
              </a:solidFill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문자열 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끝부터 숫자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_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문자 만큼 문자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반환 </a:t>
            </a: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ex) RIGHT("Calculation", 4) = "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Noto Sans KR"/>
              </a:rPr>
              <a:t>tion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"</a:t>
            </a:r>
          </a:p>
          <a:p>
            <a:pPr>
              <a:lnSpc>
                <a:spcPct val="120000"/>
              </a:lnSpc>
            </a:pPr>
            <a:endParaRPr lang="en-US" altLang="ko-KR" sz="1400" b="1" dirty="0">
              <a:solidFill>
                <a:srgbClr val="666666"/>
              </a:solidFill>
              <a:latin typeface="Noto Sans KR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MID(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시작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, [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길이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])</a:t>
            </a:r>
            <a:endParaRPr lang="ko-KR" altLang="en-US" sz="1400" b="1" dirty="0">
              <a:solidFill>
                <a:srgbClr val="666666"/>
              </a:solidFill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문자열의 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시작 위치부터 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[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길이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latin typeface="Noto Sans KR"/>
              </a:rPr>
              <a:t>]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 만큼 문자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 반환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//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가운데 부분을 추출 할 때</a:t>
            </a:r>
          </a:p>
          <a:p>
            <a:pPr lvl="1" algn="l">
              <a:lnSpc>
                <a:spcPct val="130000"/>
              </a:lnSpc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ex) MID("Calculation", 2, 3) = "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Noto Sans KR"/>
              </a:rPr>
              <a:t>alc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" </a:t>
            </a:r>
          </a:p>
          <a:p>
            <a:pPr lvl="1" algn="l">
              <a:lnSpc>
                <a:spcPct val="130000"/>
              </a:lnSpc>
            </a:pP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SPLIT(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구분 기호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위치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)</a:t>
            </a:r>
            <a:endParaRPr lang="ko-KR" altLang="en-US" sz="1400" b="1" dirty="0">
              <a:solidFill>
                <a:srgbClr val="666666"/>
              </a:solidFill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ko-KR" altLang="en-US" sz="1400" b="0" i="0" dirty="0">
                <a:solidFill>
                  <a:srgbClr val="006DD7"/>
                </a:solidFill>
                <a:effectLst/>
                <a:latin typeface="Noto Sans KR"/>
              </a:rPr>
              <a:t>문자열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을 </a:t>
            </a:r>
            <a:r>
              <a:rPr lang="ko-KR" altLang="en-US" sz="1400" b="0" i="0" dirty="0">
                <a:solidFill>
                  <a:srgbClr val="006DD7"/>
                </a:solidFill>
                <a:effectLst/>
                <a:latin typeface="Noto Sans KR"/>
              </a:rPr>
              <a:t>구분 기호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로 분해하여 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latin typeface="Noto Sans KR"/>
              </a:rPr>
              <a:t>위치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에 해당하는 문자 반환</a:t>
            </a: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ex) SPLIT('a-b-c-d', '-', 2) = 'b' -&gt;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두 번째에 위치한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'b’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반환</a:t>
            </a:r>
            <a:endParaRPr lang="en-US" altLang="ko-KR" sz="1400" dirty="0">
              <a:solidFill>
                <a:srgbClr val="666666"/>
              </a:solidFill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ex) SPLIT('a-b-c-d', '-', -2) = 'c' -&gt;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뒤에서 두 번째에 위치한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'c’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반환</a:t>
            </a: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lvl="1" algn="l">
              <a:lnSpc>
                <a:spcPct val="130000"/>
              </a:lnSpc>
            </a:pPr>
            <a:endParaRPr lang="ko-KR" altLang="en-US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UPPER(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)</a:t>
            </a:r>
            <a:endParaRPr lang="ko-KR" altLang="en-US" sz="1400" b="1" dirty="0">
              <a:solidFill>
                <a:srgbClr val="666666"/>
              </a:solidFill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ko-KR" altLang="en-US" sz="1400" b="0" i="0" dirty="0">
                <a:solidFill>
                  <a:srgbClr val="006DD7"/>
                </a:solidFill>
                <a:effectLst/>
                <a:latin typeface="Noto Sans KR"/>
              </a:rPr>
              <a:t>문자열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을 모두 </a:t>
            </a:r>
            <a:r>
              <a:rPr lang="ko-KR" altLang="en-US" sz="1400" b="1" i="0" dirty="0">
                <a:solidFill>
                  <a:srgbClr val="666666"/>
                </a:solidFill>
                <a:effectLst/>
                <a:latin typeface="Noto Sans KR"/>
              </a:rPr>
              <a:t>대문자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로 변경</a:t>
            </a:r>
          </a:p>
          <a:p>
            <a:pPr lvl="1" algn="l">
              <a:lnSpc>
                <a:spcPct val="130000"/>
              </a:lnSpc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ex) UPPER("product") = "PRODUCT“</a:t>
            </a:r>
          </a:p>
          <a:p>
            <a:pPr lvl="1" algn="l">
              <a:lnSpc>
                <a:spcPct val="130000"/>
              </a:lnSpc>
            </a:pPr>
            <a:endParaRPr lang="en-US" altLang="ko-KR" sz="1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LOWER(</a:t>
            </a:r>
            <a:r>
              <a:rPr lang="ko-KR" altLang="en-US" sz="1400" b="1" dirty="0">
                <a:solidFill>
                  <a:srgbClr val="666666"/>
                </a:solidFill>
                <a:latin typeface="Noto Sans KR"/>
              </a:rPr>
              <a:t>문자열</a:t>
            </a:r>
            <a:r>
              <a:rPr lang="en-US" altLang="ko-KR" sz="1400" b="1" dirty="0">
                <a:solidFill>
                  <a:srgbClr val="666666"/>
                </a:solidFill>
                <a:latin typeface="Noto Sans KR"/>
              </a:rPr>
              <a:t>)</a:t>
            </a:r>
            <a:endParaRPr lang="ko-KR" altLang="en-US" sz="1400" b="1" dirty="0">
              <a:solidFill>
                <a:srgbClr val="666666"/>
              </a:solidFill>
              <a:latin typeface="Noto Sans KR"/>
            </a:endParaRPr>
          </a:p>
          <a:p>
            <a:pPr lvl="1" algn="l">
              <a:lnSpc>
                <a:spcPct val="130000"/>
              </a:lnSpc>
            </a:pPr>
            <a:r>
              <a:rPr lang="ko-KR" altLang="en-US" sz="1400" b="0" i="0" dirty="0">
                <a:solidFill>
                  <a:srgbClr val="006DD7"/>
                </a:solidFill>
                <a:effectLst/>
                <a:latin typeface="Noto Sans KR"/>
              </a:rPr>
              <a:t>문자열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을 모두</a:t>
            </a:r>
            <a:r>
              <a:rPr lang="ko-KR" altLang="en-US" sz="1400" b="1" i="0" dirty="0">
                <a:solidFill>
                  <a:srgbClr val="666666"/>
                </a:solidFill>
                <a:effectLst/>
                <a:latin typeface="Noto Sans KR"/>
              </a:rPr>
              <a:t> 소문자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 KR"/>
              </a:rPr>
              <a:t>로 변경</a:t>
            </a:r>
          </a:p>
          <a:p>
            <a:pPr lvl="1" algn="l">
              <a:lnSpc>
                <a:spcPct val="130000"/>
              </a:lnSpc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 KR"/>
              </a:rPr>
              <a:t>ex) UPPER("PRODUCT") = "product"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870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AF5F19-A310-4710-B9C4-F4AF9A562BF5}"/>
              </a:ext>
            </a:extLst>
          </p:cNvPr>
          <p:cNvSpPr txBox="1"/>
          <p:nvPr/>
        </p:nvSpPr>
        <p:spPr>
          <a:xfrm>
            <a:off x="439203" y="237995"/>
            <a:ext cx="22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9F850-5578-4061-832D-B19B1A22A1DB}"/>
              </a:ext>
            </a:extLst>
          </p:cNvPr>
          <p:cNvSpPr txBox="1"/>
          <p:nvPr/>
        </p:nvSpPr>
        <p:spPr>
          <a:xfrm>
            <a:off x="662731" y="1291905"/>
            <a:ext cx="662730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66666"/>
                </a:solidFill>
                <a:latin typeface="Noto Sans KR"/>
              </a:rPr>
              <a:t>IF </a:t>
            </a:r>
            <a:r>
              <a:rPr lang="ko-KR" altLang="en-US" b="1" dirty="0">
                <a:solidFill>
                  <a:srgbClr val="666666"/>
                </a:solidFill>
                <a:latin typeface="Noto Sans KR"/>
              </a:rPr>
              <a:t>함수</a:t>
            </a:r>
            <a:endParaRPr lang="en-US" altLang="ko-KR" b="1" i="0" dirty="0">
              <a:solidFill>
                <a:srgbClr val="666666"/>
              </a:solidFill>
              <a:effectLst/>
              <a:latin typeface="Noto Sans KR"/>
            </a:endParaRPr>
          </a:p>
          <a:p>
            <a:pPr lvl="1"/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IF [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매출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] &gt; 0  	   THEN  ‘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상승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’</a:t>
            </a:r>
          </a:p>
          <a:p>
            <a:pPr lvl="1" indent="0">
              <a:buNone/>
            </a:pP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    ELSEIF [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매출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] = 0    THEN '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유지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’</a:t>
            </a:r>
          </a:p>
          <a:p>
            <a:pPr lvl="1" indent="0">
              <a:buNone/>
            </a:pP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   ELSE ‘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하락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’</a:t>
            </a:r>
            <a:endParaRPr lang="en-US" altLang="ko-KR" b="1" dirty="0">
              <a:solidFill>
                <a:srgbClr val="666666"/>
              </a:solidFill>
              <a:latin typeface="Noto Sans KR"/>
            </a:endParaRPr>
          </a:p>
          <a:p>
            <a:pPr lvl="1" indent="0">
              <a:buNone/>
            </a:pP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END</a:t>
            </a:r>
          </a:p>
          <a:p>
            <a:pPr marL="0" indent="0" algn="l">
              <a:buNone/>
            </a:pPr>
            <a:endParaRPr lang="en-US" altLang="ko-KR" b="1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indent="0" algn="l">
              <a:buNone/>
            </a:pPr>
            <a:endParaRPr lang="en-US" altLang="ko-KR" b="1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666666"/>
                </a:solidFill>
                <a:effectLst/>
                <a:latin typeface="Noto Sans KR"/>
              </a:rPr>
              <a:t>CASE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함수</a:t>
            </a:r>
            <a:endParaRPr lang="en-US" altLang="ko-KR" b="1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666666"/>
              </a:solidFill>
              <a:effectLst/>
              <a:latin typeface="Noto Sans KR"/>
            </a:endParaRPr>
          </a:p>
          <a:p>
            <a:pPr lvl="1"/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CASE [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이름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] </a:t>
            </a:r>
          </a:p>
          <a:p>
            <a:pPr lvl="1"/>
            <a:endParaRPr lang="en-US" altLang="ko-KR" sz="1600" dirty="0">
              <a:solidFill>
                <a:srgbClr val="666666"/>
              </a:solidFill>
              <a:latin typeface="Noto Sans KR"/>
            </a:endParaRPr>
          </a:p>
          <a:p>
            <a:pPr lvl="1" indent="0">
              <a:buNone/>
            </a:pP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WHEN '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수연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' THEN 1</a:t>
            </a:r>
          </a:p>
          <a:p>
            <a:pPr lvl="1" indent="0">
              <a:buNone/>
            </a:pP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WHEN ‘</a:t>
            </a:r>
            <a:r>
              <a:rPr lang="ko-KR" altLang="en-US" sz="1600" dirty="0">
                <a:solidFill>
                  <a:srgbClr val="666666"/>
                </a:solidFill>
                <a:latin typeface="Noto Sans KR"/>
              </a:rPr>
              <a:t>건우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’ THEN 2</a:t>
            </a:r>
          </a:p>
          <a:p>
            <a:pPr lvl="1" indent="0">
              <a:buNone/>
            </a:pP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WHEN ‘</a:t>
            </a:r>
            <a:r>
              <a:rPr lang="ko-KR" altLang="en-US" sz="1600" dirty="0" err="1">
                <a:solidFill>
                  <a:srgbClr val="666666"/>
                </a:solidFill>
                <a:latin typeface="Noto Sans KR"/>
              </a:rPr>
              <a:t>쭈니</a:t>
            </a: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’ THEN 3</a:t>
            </a:r>
          </a:p>
          <a:p>
            <a:pPr lvl="1" indent="0">
              <a:buNone/>
            </a:pPr>
            <a:endParaRPr lang="en-US" altLang="ko-KR" sz="1600" dirty="0">
              <a:solidFill>
                <a:srgbClr val="666666"/>
              </a:solidFill>
              <a:latin typeface="Noto Sans KR"/>
            </a:endParaRPr>
          </a:p>
          <a:p>
            <a:pPr lvl="1" indent="0">
              <a:buNone/>
            </a:pPr>
            <a:r>
              <a:rPr lang="en-US" altLang="ko-KR" sz="1600" dirty="0">
                <a:solidFill>
                  <a:srgbClr val="666666"/>
                </a:solidFill>
                <a:latin typeface="Noto Sans KR"/>
              </a:rPr>
              <a:t>END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72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463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계산된 필드에 자주 사용하는 함수</dc:title>
  <dc:creator>마케팅 에스피에이치</dc:creator>
  <cp:lastModifiedBy>한성준</cp:lastModifiedBy>
  <cp:revision>7</cp:revision>
  <dcterms:created xsi:type="dcterms:W3CDTF">2022-01-13T07:31:46Z</dcterms:created>
  <dcterms:modified xsi:type="dcterms:W3CDTF">2022-01-13T13:21:08Z</dcterms:modified>
</cp:coreProperties>
</file>