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77" r:id="rId5"/>
    <p:sldId id="257" r:id="rId6"/>
    <p:sldId id="258" r:id="rId7"/>
    <p:sldId id="267" r:id="rId8"/>
    <p:sldId id="268" r:id="rId9"/>
    <p:sldId id="274" r:id="rId10"/>
    <p:sldId id="278" r:id="rId11"/>
    <p:sldId id="262" r:id="rId12"/>
    <p:sldId id="266" r:id="rId13"/>
    <p:sldId id="269" r:id="rId14"/>
    <p:sldId id="270" r:id="rId15"/>
    <p:sldId id="261" r:id="rId16"/>
    <p:sldId id="271" r:id="rId17"/>
    <p:sldId id="272" r:id="rId18"/>
    <p:sldId id="279" r:id="rId19"/>
    <p:sldId id="276" r:id="rId20"/>
    <p:sldId id="273" r:id="rId21"/>
    <p:sldId id="275"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15"/>
    <p:restoredTop sz="94702"/>
  </p:normalViewPr>
  <p:slideViewPr>
    <p:cSldViewPr snapToGrid="0" snapToObjects="1">
      <p:cViewPr>
        <p:scale>
          <a:sx n="164" d="100"/>
          <a:sy n="164" d="100"/>
        </p:scale>
        <p:origin x="-136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10/6/18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10/6/18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10/6/18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10/6/18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10/6/18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ker.com/" TargetMode="External"/><Relationship Id="rId3" Type="http://schemas.openxmlformats.org/officeDocument/2006/relationships/hyperlink" Target="https://golang.org/d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upyterhub/jupyterhub" TargetMode="External"/><Relationship Id="rId3" Type="http://schemas.openxmlformats.org/officeDocument/2006/relationships/hyperlink" Target="https://github.com/jupyter/repo2dock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upyterhub.github.io/helm/chart" TargetMode="Externa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upyterhub/binderh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upyterhub/binderhu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6000" dirty="0" smtClean="0"/>
              <a:t>Repo2Docker </a:t>
            </a:r>
            <a:br>
              <a:rPr kumimoji="1" lang="en-US" altLang="zh-CN" sz="6000" dirty="0" smtClean="0"/>
            </a:br>
            <a:r>
              <a:rPr kumimoji="1" lang="en-US" altLang="zh-CN" sz="6000" dirty="0" smtClean="0"/>
              <a:t> </a:t>
            </a:r>
            <a:r>
              <a:rPr lang="en-US" altLang="zh-CN" sz="6000" dirty="0" smtClean="0"/>
              <a:t>Binder </a:t>
            </a:r>
            <a:r>
              <a:rPr lang="en-US" altLang="zh-CN" sz="6000" dirty="0"/>
              <a:t>Hub &amp; </a:t>
            </a:r>
            <a:r>
              <a:rPr lang="en-US" altLang="zh-CN" sz="6000" dirty="0" smtClean="0"/>
              <a:t>S2I</a:t>
            </a:r>
            <a:r>
              <a:rPr kumimoji="1" lang="zh-CN" altLang="en-US" sz="6000" dirty="0"/>
              <a:t/>
            </a:r>
            <a:br>
              <a:rPr kumimoji="1" lang="zh-CN" altLang="en-US" sz="6000" dirty="0"/>
            </a:br>
            <a:endParaRPr kumimoji="1" lang="zh-CN" altLang="en-US" sz="6000" dirty="0"/>
          </a:p>
        </p:txBody>
      </p:sp>
      <p:sp>
        <p:nvSpPr>
          <p:cNvPr id="3" name="副标题 2"/>
          <p:cNvSpPr>
            <a:spLocks noGrp="1"/>
          </p:cNvSpPr>
          <p:nvPr>
            <p:ph type="subTitle" idx="1"/>
          </p:nvPr>
        </p:nvSpPr>
        <p:spPr>
          <a:xfrm>
            <a:off x="943897" y="3899673"/>
            <a:ext cx="10161638" cy="1218017"/>
          </a:xfrm>
        </p:spPr>
        <p:txBody>
          <a:bodyPr>
            <a:noAutofit/>
          </a:bodyPr>
          <a:lstStyle/>
          <a:p>
            <a:endParaRPr kumimoji="1" lang="zh-CN" altLang="en-US" sz="3200" dirty="0"/>
          </a:p>
        </p:txBody>
      </p:sp>
    </p:spTree>
    <p:extLst>
      <p:ext uri="{BB962C8B-B14F-4D97-AF65-F5344CB8AC3E}">
        <p14:creationId xmlns:p14="http://schemas.microsoft.com/office/powerpoint/2010/main" val="107747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INstallation</a:t>
            </a:r>
            <a:endParaRPr kumimoji="1" lang="zh-CN" altLang="en-US" dirty="0"/>
          </a:p>
        </p:txBody>
      </p:sp>
      <p:sp>
        <p:nvSpPr>
          <p:cNvPr id="3" name="内容占位符 2"/>
          <p:cNvSpPr>
            <a:spLocks noGrp="1"/>
          </p:cNvSpPr>
          <p:nvPr>
            <p:ph idx="1"/>
          </p:nvPr>
        </p:nvSpPr>
        <p:spPr/>
        <p:txBody>
          <a:bodyPr/>
          <a:lstStyle/>
          <a:p>
            <a:r>
              <a:rPr lang="en-US" altLang="zh-CN" dirty="0"/>
              <a:t>pip install </a:t>
            </a:r>
            <a:r>
              <a:rPr lang="en-US" altLang="zh-CN" dirty="0" smtClean="0"/>
              <a:t>jupyter-repo2docker</a:t>
            </a:r>
          </a:p>
          <a:p>
            <a:endParaRPr kumimoji="1" lang="en-US" altLang="zh-CN" dirty="0"/>
          </a:p>
          <a:p>
            <a:pPr marL="0" indent="0">
              <a:buNone/>
            </a:pPr>
            <a:endParaRPr kumimoji="1" lang="en-US" altLang="zh-CN" dirty="0" smtClean="0"/>
          </a:p>
          <a:p>
            <a:pPr marL="0" indent="0">
              <a:buNone/>
            </a:pPr>
            <a:r>
              <a:rPr kumimoji="1" lang="en-US" altLang="zh-CN" sz="2800" dirty="0" smtClean="0"/>
              <a:t>OR</a:t>
            </a:r>
          </a:p>
          <a:p>
            <a:endParaRPr kumimoji="1" lang="en-US" altLang="zh-CN" dirty="0"/>
          </a:p>
          <a:p>
            <a:r>
              <a:rPr lang="en-US" altLang="zh-CN" dirty="0" err="1"/>
              <a:t>git</a:t>
            </a:r>
            <a:r>
              <a:rPr lang="en-US" altLang="zh-CN" dirty="0"/>
              <a:t> clone https://</a:t>
            </a:r>
            <a:r>
              <a:rPr lang="en-US" altLang="zh-CN" dirty="0" err="1"/>
              <a:t>github.com</a:t>
            </a:r>
            <a:r>
              <a:rPr lang="en-US" altLang="zh-CN" dirty="0"/>
              <a:t>/</a:t>
            </a:r>
            <a:r>
              <a:rPr lang="en-US" altLang="zh-CN" dirty="0" err="1"/>
              <a:t>jupyter</a:t>
            </a:r>
            <a:r>
              <a:rPr lang="en-US" altLang="zh-CN" dirty="0"/>
              <a:t>/repo2docker.git </a:t>
            </a:r>
            <a:endParaRPr lang="en-US" altLang="zh-CN" dirty="0" smtClean="0"/>
          </a:p>
          <a:p>
            <a:r>
              <a:rPr lang="en-US" altLang="zh-CN" dirty="0" smtClean="0"/>
              <a:t>cd </a:t>
            </a:r>
            <a:r>
              <a:rPr lang="en-US" altLang="zh-CN" dirty="0"/>
              <a:t>repo2docker </a:t>
            </a:r>
            <a:endParaRPr lang="en-US" altLang="zh-CN" dirty="0" smtClean="0"/>
          </a:p>
          <a:p>
            <a:r>
              <a:rPr lang="en-US" altLang="zh-CN" dirty="0" smtClean="0"/>
              <a:t>pip </a:t>
            </a:r>
            <a:r>
              <a:rPr lang="en-US" altLang="zh-CN" dirty="0"/>
              <a:t>install -e .</a:t>
            </a:r>
            <a:endParaRPr kumimoji="1" lang="en-US" altLang="zh-CN" dirty="0" smtClean="0"/>
          </a:p>
        </p:txBody>
      </p:sp>
    </p:spTree>
    <p:extLst>
      <p:ext uri="{BB962C8B-B14F-4D97-AF65-F5344CB8AC3E}">
        <p14:creationId xmlns:p14="http://schemas.microsoft.com/office/powerpoint/2010/main" val="205845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S2I  </a:t>
            </a:r>
            <a:r>
              <a:rPr lang="en-US" altLang="zh-CN" sz="4000" dirty="0" smtClean="0"/>
              <a:t>(</a:t>
            </a:r>
            <a:r>
              <a:rPr lang="en-US" altLang="zh-CN" sz="4000" dirty="0"/>
              <a:t>Source to image</a:t>
            </a:r>
            <a:r>
              <a:rPr lang="en-US" altLang="zh-CN" sz="4000" dirty="0" smtClean="0"/>
              <a:t>)??</a:t>
            </a:r>
            <a:endParaRPr kumimoji="1" lang="zh-CN" altLang="en-US" sz="4000" dirty="0"/>
          </a:p>
        </p:txBody>
      </p:sp>
      <p:sp>
        <p:nvSpPr>
          <p:cNvPr id="3" name="内容占位符 2"/>
          <p:cNvSpPr>
            <a:spLocks noGrp="1"/>
          </p:cNvSpPr>
          <p:nvPr>
            <p:ph idx="1"/>
          </p:nvPr>
        </p:nvSpPr>
        <p:spPr/>
        <p:txBody>
          <a:bodyPr/>
          <a:lstStyle/>
          <a:p>
            <a:r>
              <a:rPr lang="en-US" altLang="zh-CN" dirty="0"/>
              <a:t>Source-to-Image (S2I) is a toolkit and workflow for </a:t>
            </a:r>
            <a:r>
              <a:rPr lang="en-US" altLang="zh-CN" b="1" dirty="0"/>
              <a:t>building reproducible </a:t>
            </a:r>
            <a:r>
              <a:rPr lang="en-US" altLang="zh-CN" b="1" dirty="0" err="1"/>
              <a:t>Docker</a:t>
            </a:r>
            <a:r>
              <a:rPr lang="en-US" altLang="zh-CN" b="1" dirty="0"/>
              <a:t> images from source code</a:t>
            </a:r>
            <a:r>
              <a:rPr lang="en-US" altLang="zh-CN" dirty="0"/>
              <a:t>. </a:t>
            </a:r>
          </a:p>
          <a:p>
            <a:endParaRPr lang="en-US" altLang="zh-CN" dirty="0" smtClean="0"/>
          </a:p>
          <a:p>
            <a:r>
              <a:rPr lang="en-US" altLang="zh-CN" dirty="0"/>
              <a:t>S2I produces ready-to-run images by injecting source code into a </a:t>
            </a:r>
            <a:r>
              <a:rPr lang="en-US" altLang="zh-CN" dirty="0" err="1"/>
              <a:t>Docker</a:t>
            </a:r>
            <a:r>
              <a:rPr lang="en-US" altLang="zh-CN" dirty="0"/>
              <a:t> container and letting the container prepare that source code for execution. </a:t>
            </a:r>
            <a:endParaRPr lang="en-US" altLang="zh-CN" dirty="0" smtClean="0"/>
          </a:p>
          <a:p>
            <a:endParaRPr lang="en-US" altLang="zh-CN" dirty="0" smtClean="0"/>
          </a:p>
          <a:p>
            <a:r>
              <a:rPr lang="en-US" altLang="zh-CN" dirty="0" smtClean="0"/>
              <a:t>By </a:t>
            </a:r>
            <a:r>
              <a:rPr lang="en-US" altLang="zh-CN" dirty="0"/>
              <a:t>creating self-assembling </a:t>
            </a:r>
            <a:r>
              <a:rPr lang="en-US" altLang="zh-CN" b="1" dirty="0"/>
              <a:t>builder images</a:t>
            </a:r>
            <a:r>
              <a:rPr lang="en-US" altLang="zh-CN" dirty="0"/>
              <a:t>, you can version and control your build environments exactly like you use </a:t>
            </a:r>
            <a:r>
              <a:rPr lang="en-US" altLang="zh-CN" dirty="0" err="1"/>
              <a:t>Docker</a:t>
            </a:r>
            <a:r>
              <a:rPr lang="en-US" altLang="zh-CN" dirty="0"/>
              <a:t> images to version your runtime environments.</a:t>
            </a:r>
            <a:endParaRPr kumimoji="1" lang="zh-CN" altLang="en-US" dirty="0"/>
          </a:p>
        </p:txBody>
      </p:sp>
    </p:spTree>
    <p:extLst>
      <p:ext uri="{BB962C8B-B14F-4D97-AF65-F5344CB8AC3E}">
        <p14:creationId xmlns:p14="http://schemas.microsoft.com/office/powerpoint/2010/main" val="689492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067" y="958645"/>
            <a:ext cx="8833596" cy="4980448"/>
          </a:xfrm>
        </p:spPr>
      </p:pic>
    </p:spTree>
    <p:extLst>
      <p:ext uri="{BB962C8B-B14F-4D97-AF65-F5344CB8AC3E}">
        <p14:creationId xmlns:p14="http://schemas.microsoft.com/office/powerpoint/2010/main" val="1748896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1251678" y="382385"/>
            <a:ext cx="10178322" cy="5900428"/>
          </a:xfrm>
        </p:spPr>
        <p:txBody>
          <a:bodyPr>
            <a:normAutofit fontScale="85000" lnSpcReduction="20000"/>
          </a:bodyPr>
          <a:lstStyle/>
          <a:p>
            <a:pPr marL="0" indent="0">
              <a:buNone/>
            </a:pPr>
            <a:r>
              <a:rPr lang="en-US" altLang="zh-CN" sz="2400" b="1" dirty="0"/>
              <a:t>Goals</a:t>
            </a:r>
          </a:p>
          <a:p>
            <a:r>
              <a:rPr lang="en-US" altLang="zh-CN" b="1" dirty="0"/>
              <a:t>Reproducibility</a:t>
            </a:r>
          </a:p>
          <a:p>
            <a:r>
              <a:rPr lang="en-US" altLang="zh-CN" dirty="0"/>
              <a:t>Allow build environments to be tightly versioned by encapsulating them within a </a:t>
            </a:r>
            <a:r>
              <a:rPr lang="en-US" altLang="zh-CN" dirty="0" err="1"/>
              <a:t>Docker</a:t>
            </a:r>
            <a:r>
              <a:rPr lang="en-US" altLang="zh-CN" dirty="0"/>
              <a:t> image and defining a simple interface (injected source code) for callers. Reproducible builds are a key requirement to enabling security updates and continuous integration in containerized infrastructure, and builder images help ensure repeatability as well as the ability to swap runtimes.</a:t>
            </a:r>
          </a:p>
          <a:p>
            <a:r>
              <a:rPr lang="en-US" altLang="zh-CN" b="1" dirty="0"/>
              <a:t>Flexibility</a:t>
            </a:r>
          </a:p>
          <a:p>
            <a:r>
              <a:rPr lang="en-US" altLang="zh-CN" dirty="0"/>
              <a:t>Any existing build system that can run on Linux can be run inside of a container, and each individual builder can also be part of a larger pipeline. In addition, the scripts that process the application source code can be injected into the builder image, allowing authors to adapt existing images to enable source handling.</a:t>
            </a:r>
          </a:p>
          <a:p>
            <a:r>
              <a:rPr lang="en-US" altLang="zh-CN" b="1" dirty="0"/>
              <a:t>Speed</a:t>
            </a:r>
          </a:p>
          <a:p>
            <a:r>
              <a:rPr lang="en-US" altLang="zh-CN" dirty="0"/>
              <a:t>Instead of building multiple layers in a single </a:t>
            </a:r>
            <a:r>
              <a:rPr lang="en-US" altLang="zh-CN" dirty="0" err="1"/>
              <a:t>Dockerfile</a:t>
            </a:r>
            <a:r>
              <a:rPr lang="en-US" altLang="zh-CN" dirty="0"/>
              <a:t>, S2I encourages authors to represent an application in a single image layer. This saves time during creation and deployment, and allows for better control over the output of the final image.</a:t>
            </a:r>
          </a:p>
          <a:p>
            <a:r>
              <a:rPr lang="en-US" altLang="zh-CN" b="1" dirty="0"/>
              <a:t>Security</a:t>
            </a:r>
          </a:p>
          <a:p>
            <a:r>
              <a:rPr lang="en-US" altLang="zh-CN" dirty="0" err="1"/>
              <a:t>Dockerfiles</a:t>
            </a:r>
            <a:r>
              <a:rPr lang="en-US" altLang="zh-CN" dirty="0"/>
              <a:t> are run without many of the normal operational controls of containers, usually running as root and having access to the container network. S2I can be used to control what permissions and privileges are available to the builder image since the build is launched in a single container. In concert with platforms like </a:t>
            </a:r>
            <a:r>
              <a:rPr lang="en-US" altLang="zh-CN" dirty="0" err="1"/>
              <a:t>OpenShift</a:t>
            </a:r>
            <a:r>
              <a:rPr lang="en-US" altLang="zh-CN" dirty="0"/>
              <a:t>, source-to-image can enable admins to tightly control what privileges developers have at build time</a:t>
            </a:r>
            <a:r>
              <a:rPr lang="en-US" altLang="zh-CN" dirty="0" smtClean="0"/>
              <a:t>.</a:t>
            </a:r>
            <a:r>
              <a:rPr lang="en-US" altLang="zh-CN" dirty="0"/>
              <a:t/>
            </a:r>
            <a:br>
              <a:rPr lang="en-US" altLang="zh-CN" dirty="0"/>
            </a:br>
            <a:endParaRPr kumimoji="1" lang="zh-CN" altLang="en-US" dirty="0"/>
          </a:p>
        </p:txBody>
      </p:sp>
    </p:spTree>
    <p:extLst>
      <p:ext uri="{BB962C8B-B14F-4D97-AF65-F5344CB8AC3E}">
        <p14:creationId xmlns:p14="http://schemas.microsoft.com/office/powerpoint/2010/main" val="2117087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mr-IN" altLang="zh-CN" dirty="0">
                <a:hlinkClick r:id="rId2"/>
              </a:rPr>
              <a:t>docker</a:t>
            </a:r>
            <a:r>
              <a:rPr lang="mr-IN" altLang="zh-CN" dirty="0"/>
              <a:t> &gt;= 1.6</a:t>
            </a:r>
            <a:br>
              <a:rPr lang="mr-IN" altLang="zh-CN" dirty="0"/>
            </a:br>
            <a:r>
              <a:rPr lang="mr-IN" altLang="zh-CN" dirty="0">
                <a:hlinkClick r:id="rId3"/>
              </a:rPr>
              <a:t>Go</a:t>
            </a:r>
            <a:r>
              <a:rPr lang="mr-IN" altLang="zh-CN" dirty="0"/>
              <a:t> &gt;= 1.7.1</a:t>
            </a:r>
            <a:br>
              <a:rPr lang="mr-IN" altLang="zh-CN" dirty="0"/>
            </a:br>
            <a:endParaRPr kumimoji="1" lang="zh-CN" altLang="en-US" dirty="0"/>
          </a:p>
        </p:txBody>
      </p:sp>
      <p:sp>
        <p:nvSpPr>
          <p:cNvPr id="3" name="内容占位符 2"/>
          <p:cNvSpPr>
            <a:spLocks noGrp="1"/>
          </p:cNvSpPr>
          <p:nvPr>
            <p:ph idx="1"/>
          </p:nvPr>
        </p:nvSpPr>
        <p:spPr/>
        <p:txBody>
          <a:bodyPr/>
          <a:lstStyle/>
          <a:p>
            <a:r>
              <a:rPr kumimoji="1" lang="en-US" altLang="zh-CN" dirty="0" smtClean="0"/>
              <a:t>Installation </a:t>
            </a:r>
          </a:p>
          <a:p>
            <a:r>
              <a:rPr lang="en-US" altLang="zh-CN" dirty="0"/>
              <a:t> </a:t>
            </a:r>
            <a:r>
              <a:rPr lang="en-US" altLang="zh-CN" dirty="0" smtClean="0"/>
              <a:t>Mac: $ brew </a:t>
            </a:r>
            <a:r>
              <a:rPr lang="en-US" altLang="zh-CN" dirty="0"/>
              <a:t>install </a:t>
            </a:r>
            <a:r>
              <a:rPr lang="en-US" altLang="zh-CN" dirty="0" smtClean="0"/>
              <a:t>source-to-image</a:t>
            </a:r>
          </a:p>
          <a:p>
            <a:r>
              <a:rPr kumimoji="1" lang="en-US" altLang="zh-CN" dirty="0" smtClean="0"/>
              <a:t>Windows: </a:t>
            </a:r>
          </a:p>
          <a:p>
            <a:r>
              <a:rPr lang="en-US" altLang="zh-CN" dirty="0" smtClean="0"/>
              <a:t>$ </a:t>
            </a:r>
            <a:r>
              <a:rPr lang="en-US" altLang="zh-CN" dirty="0"/>
              <a:t>go get </a:t>
            </a:r>
            <a:r>
              <a:rPr lang="en-US" altLang="zh-CN" dirty="0" err="1"/>
              <a:t>github.com</a:t>
            </a:r>
            <a:r>
              <a:rPr lang="en-US" altLang="zh-CN" dirty="0"/>
              <a:t>/</a:t>
            </a:r>
            <a:r>
              <a:rPr lang="en-US" altLang="zh-CN" dirty="0" err="1"/>
              <a:t>openshift</a:t>
            </a:r>
            <a:r>
              <a:rPr lang="en-US" altLang="zh-CN" dirty="0"/>
              <a:t>/source-to-image $ cd ${GOPATH}/</a:t>
            </a:r>
            <a:r>
              <a:rPr lang="en-US" altLang="zh-CN" dirty="0" err="1"/>
              <a:t>src</a:t>
            </a:r>
            <a:r>
              <a:rPr lang="en-US" altLang="zh-CN" dirty="0"/>
              <a:t>/</a:t>
            </a:r>
            <a:r>
              <a:rPr lang="en-US" altLang="zh-CN" dirty="0" err="1"/>
              <a:t>github.com</a:t>
            </a:r>
            <a:r>
              <a:rPr lang="en-US" altLang="zh-CN" dirty="0"/>
              <a:t>/</a:t>
            </a:r>
            <a:r>
              <a:rPr lang="en-US" altLang="zh-CN" dirty="0" err="1"/>
              <a:t>openshift</a:t>
            </a:r>
            <a:r>
              <a:rPr lang="en-US" altLang="zh-CN" dirty="0"/>
              <a:t>/source-to-image $ export PATH=$PATH:${GOPATH}/</a:t>
            </a:r>
            <a:r>
              <a:rPr lang="en-US" altLang="zh-CN" dirty="0" err="1"/>
              <a:t>src</a:t>
            </a:r>
            <a:r>
              <a:rPr lang="en-US" altLang="zh-CN" dirty="0"/>
              <a:t>/</a:t>
            </a:r>
            <a:r>
              <a:rPr lang="en-US" altLang="zh-CN" dirty="0" err="1"/>
              <a:t>github.com</a:t>
            </a:r>
            <a:r>
              <a:rPr lang="en-US" altLang="zh-CN" dirty="0"/>
              <a:t>/</a:t>
            </a:r>
            <a:r>
              <a:rPr lang="en-US" altLang="zh-CN" dirty="0" err="1"/>
              <a:t>openshift</a:t>
            </a:r>
            <a:r>
              <a:rPr lang="en-US" altLang="zh-CN" dirty="0"/>
              <a:t>/source-to-image/_output/local/bin/</a:t>
            </a:r>
            <a:r>
              <a:rPr lang="en-US" altLang="zh-CN" dirty="0" err="1"/>
              <a:t>linux</a:t>
            </a:r>
            <a:r>
              <a:rPr lang="en-US" altLang="zh-CN" dirty="0"/>
              <a:t>/amd64/ $ </a:t>
            </a:r>
            <a:r>
              <a:rPr lang="en-US" altLang="zh-CN" dirty="0" smtClean="0"/>
              <a:t>hack/build-</a:t>
            </a:r>
            <a:r>
              <a:rPr lang="en-US" altLang="zh-CN" dirty="0" err="1" smtClean="0"/>
              <a:t>go.sh</a:t>
            </a:r>
            <a:endParaRPr lang="en-US" altLang="zh-CN" dirty="0"/>
          </a:p>
          <a:p>
            <a:r>
              <a:rPr kumimoji="1" lang="en-US" altLang="zh-CN" sz="2800" b="1" dirty="0" smtClean="0"/>
              <a:t>WILL SHARE THE LINKS &amp; DOCS LATER </a:t>
            </a:r>
            <a:r>
              <a:rPr kumimoji="1" lang="en-US" altLang="zh-CN" sz="2800" b="1" dirty="0" smtClean="0">
                <a:sym typeface="Wingdings"/>
              </a:rPr>
              <a:t></a:t>
            </a:r>
            <a:endParaRPr kumimoji="1" lang="en-US" altLang="zh-CN" sz="2800" b="1" dirty="0" smtClean="0"/>
          </a:p>
        </p:txBody>
      </p:sp>
    </p:spTree>
    <p:extLst>
      <p:ext uri="{BB962C8B-B14F-4D97-AF65-F5344CB8AC3E}">
        <p14:creationId xmlns:p14="http://schemas.microsoft.com/office/powerpoint/2010/main" val="1318340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t>Binder </a:t>
            </a:r>
            <a:r>
              <a:rPr lang="en-US" altLang="zh-CN" sz="5400" dirty="0" smtClean="0"/>
              <a:t>Hub??</a:t>
            </a:r>
            <a:endParaRPr kumimoji="1" lang="zh-CN" altLang="en-US" dirty="0"/>
          </a:p>
        </p:txBody>
      </p:sp>
      <p:sp>
        <p:nvSpPr>
          <p:cNvPr id="3" name="内容占位符 2"/>
          <p:cNvSpPr>
            <a:spLocks noGrp="1"/>
          </p:cNvSpPr>
          <p:nvPr>
            <p:ph idx="1"/>
          </p:nvPr>
        </p:nvSpPr>
        <p:spPr/>
        <p:txBody>
          <a:bodyPr/>
          <a:lstStyle/>
          <a:p>
            <a:r>
              <a:rPr lang="en-US" altLang="zh-CN" dirty="0"/>
              <a:t>The primary goal of </a:t>
            </a:r>
            <a:r>
              <a:rPr lang="en-US" altLang="zh-CN" dirty="0" err="1"/>
              <a:t>BinderHub</a:t>
            </a:r>
            <a:r>
              <a:rPr lang="en-US" altLang="zh-CN" dirty="0"/>
              <a:t> is </a:t>
            </a:r>
            <a:r>
              <a:rPr lang="en-US" altLang="zh-CN" sz="2400" b="1" dirty="0"/>
              <a:t>creating custom computing environments </a:t>
            </a:r>
            <a:r>
              <a:rPr lang="en-US" altLang="zh-CN" dirty="0"/>
              <a:t>that can be used by many </a:t>
            </a:r>
            <a:r>
              <a:rPr lang="en-US" altLang="zh-CN" sz="2400" b="1" dirty="0"/>
              <a:t>remote users</a:t>
            </a:r>
            <a:r>
              <a:rPr lang="en-US" altLang="zh-CN" dirty="0"/>
              <a:t>. </a:t>
            </a:r>
            <a:endParaRPr lang="en-US" altLang="zh-CN" dirty="0" smtClean="0"/>
          </a:p>
          <a:p>
            <a:endParaRPr lang="en-US" altLang="zh-CN" dirty="0" smtClean="0"/>
          </a:p>
          <a:p>
            <a:r>
              <a:rPr lang="en-US" altLang="zh-CN" dirty="0" err="1" smtClean="0"/>
              <a:t>BinderHub</a:t>
            </a:r>
            <a:r>
              <a:rPr lang="en-US" altLang="zh-CN" dirty="0" smtClean="0"/>
              <a:t> </a:t>
            </a:r>
            <a:r>
              <a:rPr lang="en-US" altLang="zh-CN" dirty="0"/>
              <a:t>enables an end user to easily specify a desired computing environment from a </a:t>
            </a:r>
            <a:r>
              <a:rPr lang="en-US" altLang="zh-CN" dirty="0" err="1"/>
              <a:t>GitHub</a:t>
            </a:r>
            <a:r>
              <a:rPr lang="en-US" altLang="zh-CN" dirty="0"/>
              <a:t> repo</a:t>
            </a:r>
            <a:r>
              <a:rPr lang="en-US" altLang="zh-CN" dirty="0" smtClean="0"/>
              <a:t>.</a:t>
            </a:r>
          </a:p>
          <a:p>
            <a:endParaRPr lang="en-US" altLang="zh-CN" dirty="0" smtClean="0"/>
          </a:p>
          <a:p>
            <a:r>
              <a:rPr lang="en-US" altLang="zh-CN" dirty="0" smtClean="0"/>
              <a:t> </a:t>
            </a:r>
            <a:r>
              <a:rPr lang="en-US" altLang="zh-CN" dirty="0" err="1"/>
              <a:t>BinderHub</a:t>
            </a:r>
            <a:r>
              <a:rPr lang="en-US" altLang="zh-CN" dirty="0"/>
              <a:t> then serves the </a:t>
            </a:r>
            <a:r>
              <a:rPr lang="en-US" altLang="zh-CN" b="1" dirty="0"/>
              <a:t>custom</a:t>
            </a:r>
            <a:r>
              <a:rPr lang="en-US" altLang="zh-CN" dirty="0"/>
              <a:t> computing environment at </a:t>
            </a:r>
            <a:r>
              <a:rPr lang="en-US" altLang="zh-CN" sz="2400" b="1" dirty="0"/>
              <a:t>a URL </a:t>
            </a:r>
            <a:r>
              <a:rPr lang="en-US" altLang="zh-CN" dirty="0"/>
              <a:t>which </a:t>
            </a:r>
            <a:r>
              <a:rPr lang="en-US" altLang="zh-CN" sz="2400" b="1" dirty="0"/>
              <a:t>users can access remotely.</a:t>
            </a:r>
            <a:endParaRPr kumimoji="1" lang="zh-CN" altLang="en-US" sz="2400" b="1" dirty="0"/>
          </a:p>
        </p:txBody>
      </p:sp>
    </p:spTree>
    <p:extLst>
      <p:ext uri="{BB962C8B-B14F-4D97-AF65-F5344CB8AC3E}">
        <p14:creationId xmlns:p14="http://schemas.microsoft.com/office/powerpoint/2010/main" val="193286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1251678" y="1637071"/>
            <a:ext cx="10178322" cy="4242521"/>
          </a:xfrm>
        </p:spPr>
        <p:txBody>
          <a:bodyPr>
            <a:normAutofit/>
          </a:bodyPr>
          <a:lstStyle/>
          <a:p>
            <a:r>
              <a:rPr lang="en-US" altLang="zh-CN" b="1" dirty="0" err="1"/>
              <a:t>BinderHub</a:t>
            </a:r>
            <a:r>
              <a:rPr lang="en-US" altLang="zh-CN" dirty="0"/>
              <a:t> allows you to BUILD and REGISTER a </a:t>
            </a:r>
            <a:r>
              <a:rPr lang="en-US" altLang="zh-CN" dirty="0" err="1"/>
              <a:t>Docker</a:t>
            </a:r>
            <a:r>
              <a:rPr lang="en-US" altLang="zh-CN" dirty="0"/>
              <a:t> image using a </a:t>
            </a:r>
            <a:r>
              <a:rPr lang="en-US" altLang="zh-CN" dirty="0" err="1"/>
              <a:t>GitHub</a:t>
            </a:r>
            <a:r>
              <a:rPr lang="en-US" altLang="zh-CN" dirty="0"/>
              <a:t> repository, then CONNECT with </a:t>
            </a:r>
            <a:r>
              <a:rPr lang="en-US" altLang="zh-CN" dirty="0" err="1"/>
              <a:t>JupyterHub</a:t>
            </a:r>
            <a:r>
              <a:rPr lang="en-US" altLang="zh-CN" dirty="0"/>
              <a:t>, allowing you to create a public IP address that allows users to interact with the code and environment within a live </a:t>
            </a:r>
            <a:r>
              <a:rPr lang="en-US" altLang="zh-CN" dirty="0" err="1"/>
              <a:t>JupyterHub</a:t>
            </a:r>
            <a:r>
              <a:rPr lang="en-US" altLang="zh-CN" dirty="0"/>
              <a:t> instance. You can select a specific branch name, commit, or tag to serve.</a:t>
            </a:r>
          </a:p>
          <a:p>
            <a:r>
              <a:rPr lang="en-US" altLang="zh-CN" dirty="0" err="1"/>
              <a:t>BinderHub</a:t>
            </a:r>
            <a:r>
              <a:rPr lang="en-US" altLang="zh-CN" dirty="0"/>
              <a:t> ties together:</a:t>
            </a:r>
          </a:p>
          <a:p>
            <a:r>
              <a:rPr lang="en-US" altLang="zh-CN" dirty="0">
                <a:hlinkClick r:id="rId2"/>
              </a:rPr>
              <a:t>JupyterHub</a:t>
            </a:r>
            <a:r>
              <a:rPr lang="en-US" altLang="zh-CN" dirty="0"/>
              <a:t> </a:t>
            </a:r>
            <a:r>
              <a:rPr lang="en-US" altLang="zh-CN" dirty="0" smtClean="0"/>
              <a:t>---to </a:t>
            </a:r>
            <a:r>
              <a:rPr lang="en-US" altLang="zh-CN" dirty="0"/>
              <a:t>provide a scalable system for authenticating users and spawning single user </a:t>
            </a:r>
            <a:r>
              <a:rPr lang="en-US" altLang="zh-CN" dirty="0" err="1"/>
              <a:t>Jupyter</a:t>
            </a:r>
            <a:r>
              <a:rPr lang="en-US" altLang="zh-CN" dirty="0"/>
              <a:t> Notebook servers, and</a:t>
            </a:r>
          </a:p>
          <a:p>
            <a:r>
              <a:rPr lang="en-US" altLang="zh-CN" dirty="0">
                <a:hlinkClick r:id="rId3"/>
              </a:rPr>
              <a:t>Repo2Docker</a:t>
            </a:r>
            <a:r>
              <a:rPr lang="en-US" altLang="zh-CN" dirty="0"/>
              <a:t> </a:t>
            </a:r>
            <a:r>
              <a:rPr lang="en-US" altLang="zh-CN" dirty="0" smtClean="0"/>
              <a:t>---- </a:t>
            </a:r>
            <a:r>
              <a:rPr lang="en-US" altLang="zh-CN" dirty="0"/>
              <a:t>generates a </a:t>
            </a:r>
            <a:r>
              <a:rPr lang="en-US" altLang="zh-CN" dirty="0" err="1"/>
              <a:t>Docker</a:t>
            </a:r>
            <a:r>
              <a:rPr lang="en-US" altLang="zh-CN" dirty="0"/>
              <a:t> image using a </a:t>
            </a:r>
            <a:r>
              <a:rPr lang="en-US" altLang="zh-CN" dirty="0" err="1"/>
              <a:t>Git</a:t>
            </a:r>
            <a:r>
              <a:rPr lang="en-US" altLang="zh-CN" dirty="0"/>
              <a:t> repository hosted online.</a:t>
            </a:r>
          </a:p>
          <a:p>
            <a:r>
              <a:rPr lang="en-US" altLang="zh-CN" dirty="0" err="1"/>
              <a:t>BinderHub</a:t>
            </a:r>
            <a:r>
              <a:rPr lang="en-US" altLang="zh-CN" dirty="0"/>
              <a:t> is created using Python, </a:t>
            </a:r>
            <a:r>
              <a:rPr lang="en-US" altLang="zh-CN" dirty="0" err="1"/>
              <a:t>kubernetes</a:t>
            </a:r>
            <a:r>
              <a:rPr lang="en-US" altLang="zh-CN" dirty="0"/>
              <a:t>, tornado, and </a:t>
            </a:r>
            <a:r>
              <a:rPr lang="en-US" altLang="zh-CN" dirty="0" err="1"/>
              <a:t>traitlets</a:t>
            </a:r>
            <a:r>
              <a:rPr lang="en-US" altLang="zh-CN" dirty="0"/>
              <a:t>. As such, it should be a familiar technical foundation for </a:t>
            </a:r>
            <a:r>
              <a:rPr lang="en-US" altLang="zh-CN" dirty="0" err="1"/>
              <a:t>Jupyter</a:t>
            </a:r>
            <a:r>
              <a:rPr lang="en-US" altLang="zh-CN" dirty="0"/>
              <a:t> developers.</a:t>
            </a:r>
          </a:p>
          <a:p>
            <a:endParaRPr kumimoji="1" lang="zh-CN" altLang="en-US" dirty="0"/>
          </a:p>
        </p:txBody>
      </p:sp>
    </p:spTree>
    <p:extLst>
      <p:ext uri="{BB962C8B-B14F-4D97-AF65-F5344CB8AC3E}">
        <p14:creationId xmlns:p14="http://schemas.microsoft.com/office/powerpoint/2010/main" val="2057945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Who need </a:t>
            </a:r>
            <a:r>
              <a:rPr kumimoji="1" lang="en-US" altLang="zh-CN" dirty="0" err="1" smtClean="0"/>
              <a:t>binderhub</a:t>
            </a:r>
            <a:endParaRPr kumimoji="1" lang="zh-CN" altLang="en-US" dirty="0"/>
          </a:p>
        </p:txBody>
      </p:sp>
      <p:sp>
        <p:nvSpPr>
          <p:cNvPr id="3" name="内容占位符 2"/>
          <p:cNvSpPr>
            <a:spLocks noGrp="1"/>
          </p:cNvSpPr>
          <p:nvPr>
            <p:ph idx="1"/>
          </p:nvPr>
        </p:nvSpPr>
        <p:spPr>
          <a:xfrm>
            <a:off x="1251678" y="1874517"/>
            <a:ext cx="10178322" cy="3593591"/>
          </a:xfrm>
        </p:spPr>
        <p:txBody>
          <a:bodyPr>
            <a:normAutofit lnSpcReduction="10000"/>
          </a:bodyPr>
          <a:lstStyle/>
          <a:p>
            <a:r>
              <a:rPr lang="en-US" altLang="zh-CN" sz="2400" b="1" dirty="0"/>
              <a:t>Users</a:t>
            </a:r>
            <a:r>
              <a:rPr lang="en-US" altLang="zh-CN" sz="2400" dirty="0"/>
              <a:t> who want to easily interact with computational environments that others have created</a:t>
            </a:r>
            <a:r>
              <a:rPr lang="en-US" altLang="zh-CN" sz="2400" dirty="0" smtClean="0"/>
              <a:t>.</a:t>
            </a:r>
          </a:p>
          <a:p>
            <a:endParaRPr lang="en-US" altLang="zh-CN" sz="2400" dirty="0"/>
          </a:p>
          <a:p>
            <a:r>
              <a:rPr lang="en-US" altLang="zh-CN" sz="2400" b="1" dirty="0"/>
              <a:t>Authors</a:t>
            </a:r>
            <a:r>
              <a:rPr lang="en-US" altLang="zh-CN" sz="2400" dirty="0"/>
              <a:t> who want to create links that allow users to immediately interact with a computational </a:t>
            </a:r>
            <a:r>
              <a:rPr lang="en-US" altLang="zh-CN" sz="2400" dirty="0" err="1"/>
              <a:t>enviroment</a:t>
            </a:r>
            <a:r>
              <a:rPr lang="en-US" altLang="zh-CN" sz="2400" dirty="0"/>
              <a:t> that you specify</a:t>
            </a:r>
            <a:r>
              <a:rPr lang="en-US" altLang="zh-CN" sz="2400" dirty="0" smtClean="0"/>
              <a:t>.</a:t>
            </a:r>
          </a:p>
          <a:p>
            <a:endParaRPr lang="en-US" altLang="zh-CN" sz="2400" dirty="0"/>
          </a:p>
          <a:p>
            <a:r>
              <a:rPr lang="en-US" altLang="zh-CN" sz="2400" b="1" dirty="0" err="1"/>
              <a:t>Deployers</a:t>
            </a:r>
            <a:r>
              <a:rPr lang="en-US" altLang="zh-CN" sz="2400" dirty="0"/>
              <a:t> who want to create their own </a:t>
            </a:r>
            <a:r>
              <a:rPr lang="en-US" altLang="zh-CN" sz="2400" dirty="0" err="1"/>
              <a:t>BinderHub</a:t>
            </a:r>
            <a:r>
              <a:rPr lang="en-US" altLang="zh-CN" sz="2400" dirty="0"/>
              <a:t> to run on whatever hardware they choose.</a:t>
            </a:r>
          </a:p>
          <a:p>
            <a:endParaRPr kumimoji="1" lang="zh-CN" altLang="en-US" dirty="0"/>
          </a:p>
        </p:txBody>
      </p:sp>
    </p:spTree>
    <p:extLst>
      <p:ext uri="{BB962C8B-B14F-4D97-AF65-F5344CB8AC3E}">
        <p14:creationId xmlns:p14="http://schemas.microsoft.com/office/powerpoint/2010/main" val="1569466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Set up </a:t>
            </a:r>
            <a:r>
              <a:rPr kumimoji="1" lang="en-US" altLang="zh-CN" dirty="0" err="1" smtClean="0"/>
              <a:t>binderhub</a:t>
            </a:r>
            <a:endParaRPr kumimoji="1" lang="zh-CN" altLang="en-US" dirty="0"/>
          </a:p>
        </p:txBody>
      </p:sp>
      <p:sp>
        <p:nvSpPr>
          <p:cNvPr id="3" name="内容占位符 2"/>
          <p:cNvSpPr>
            <a:spLocks noGrp="1"/>
          </p:cNvSpPr>
          <p:nvPr>
            <p:ph idx="1"/>
          </p:nvPr>
        </p:nvSpPr>
        <p:spPr>
          <a:xfrm>
            <a:off x="1251678" y="1209368"/>
            <a:ext cx="10178322" cy="5102941"/>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Set up </a:t>
            </a:r>
            <a:r>
              <a:rPr kumimoji="1" lang="en-US" altLang="zh-CN" dirty="0" err="1" smtClean="0"/>
              <a:t>Kubernete</a:t>
            </a:r>
            <a:r>
              <a:rPr kumimoji="1" lang="en-US" altLang="zh-CN" dirty="0" smtClean="0"/>
              <a:t> on Cloud.</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marL="0" lvl="0" indent="0">
              <a:lnSpc>
                <a:spcPct val="100000"/>
              </a:lnSpc>
              <a:spcBef>
                <a:spcPts val="0"/>
              </a:spcBef>
              <a:buClrTx/>
              <a:buNone/>
            </a:pPr>
            <a:r>
              <a:rPr kumimoji="1" lang="en-US" altLang="zh-CN" dirty="0" smtClean="0"/>
              <a:t>Install Helm(Package manager for </a:t>
            </a:r>
            <a:r>
              <a:rPr kumimoji="1" lang="en-US" altLang="zh-CN" dirty="0" err="1" smtClean="0"/>
              <a:t>Kubernetes</a:t>
            </a:r>
            <a:r>
              <a:rPr kumimoji="1" lang="en-US" altLang="zh-CN" dirty="0" smtClean="0"/>
              <a:t>, a useful tool for installing and managing applications on </a:t>
            </a:r>
            <a:r>
              <a:rPr kumimoji="1" lang="en-US" altLang="zh-CN" dirty="0" err="1" smtClean="0"/>
              <a:t>Kubernete</a:t>
            </a:r>
            <a:r>
              <a:rPr kumimoji="1" lang="en-US" altLang="zh-CN" dirty="0" smtClean="0"/>
              <a:t> cluster).</a:t>
            </a:r>
          </a:p>
          <a:p>
            <a:pPr marL="0" lvl="0" indent="0">
              <a:lnSpc>
                <a:spcPct val="100000"/>
              </a:lnSpc>
              <a:spcBef>
                <a:spcPts val="0"/>
              </a:spcBef>
              <a:buClrTx/>
              <a:buNone/>
            </a:pPr>
            <a:endParaRPr kumimoji="1" lang="en-US" altLang="zh-CN" dirty="0"/>
          </a:p>
          <a:p>
            <a:pPr marL="0" lvl="0" indent="0">
              <a:lnSpc>
                <a:spcPct val="100000"/>
              </a:lnSpc>
              <a:spcBef>
                <a:spcPts val="0"/>
              </a:spcBef>
              <a:buClrTx/>
              <a:buNone/>
            </a:pPr>
            <a:r>
              <a:rPr kumimoji="1" lang="en-US" altLang="zh-CN" dirty="0" smtClean="0"/>
              <a:t>Set up Container Registry(provide </a:t>
            </a:r>
            <a:r>
              <a:rPr kumimoji="1" lang="en-US" altLang="zh-CN" dirty="0" err="1" smtClean="0"/>
              <a:t>Binderhub</a:t>
            </a:r>
            <a:r>
              <a:rPr kumimoji="1" lang="zh-CN" altLang="en-US" dirty="0" smtClean="0"/>
              <a:t> </a:t>
            </a:r>
            <a:r>
              <a:rPr kumimoji="1" lang="en-US" altLang="zh-CN" dirty="0" smtClean="0"/>
              <a:t>with</a:t>
            </a:r>
            <a:r>
              <a:rPr kumimoji="1" lang="zh-CN" altLang="en-US" dirty="0" smtClean="0"/>
              <a:t> </a:t>
            </a:r>
            <a:r>
              <a:rPr kumimoji="1" lang="en-US" altLang="zh-CN" dirty="0" smtClean="0"/>
              <a:t>proper</a:t>
            </a:r>
            <a:r>
              <a:rPr kumimoji="1" lang="zh-CN" altLang="en-US" dirty="0" smtClean="0"/>
              <a:t> </a:t>
            </a:r>
            <a:r>
              <a:rPr kumimoji="1" lang="en-US" altLang="zh-CN" dirty="0" smtClean="0"/>
              <a:t>credentials</a:t>
            </a:r>
            <a:r>
              <a:rPr kumimoji="1" lang="zh-CN" altLang="en-US" dirty="0" smtClean="0"/>
              <a:t> </a:t>
            </a:r>
            <a:r>
              <a:rPr kumimoji="1" lang="en-US" altLang="zh-CN" dirty="0" smtClean="0"/>
              <a:t>so</a:t>
            </a:r>
            <a:r>
              <a:rPr kumimoji="1" lang="zh-CN" altLang="en-US" dirty="0" smtClean="0"/>
              <a:t> </a:t>
            </a:r>
            <a:r>
              <a:rPr kumimoji="1" lang="en-US" altLang="zh-CN" dirty="0" smtClean="0"/>
              <a:t>it</a:t>
            </a:r>
            <a:r>
              <a:rPr kumimoji="1" lang="zh-CN" altLang="en-US" dirty="0" smtClean="0"/>
              <a:t> </a:t>
            </a:r>
            <a:r>
              <a:rPr kumimoji="1" lang="en-US" altLang="zh-CN" dirty="0" smtClean="0"/>
              <a:t>can</a:t>
            </a:r>
            <a:r>
              <a:rPr kumimoji="1" lang="zh-CN" altLang="en-US" dirty="0" smtClean="0"/>
              <a:t> </a:t>
            </a:r>
            <a:r>
              <a:rPr kumimoji="1" lang="en-US" altLang="zh-CN" dirty="0" smtClean="0"/>
              <a:t>push</a:t>
            </a:r>
            <a:r>
              <a:rPr kumimoji="1" lang="zh-CN" altLang="en-US" dirty="0" smtClean="0"/>
              <a:t> </a:t>
            </a:r>
            <a:r>
              <a:rPr kumimoji="1" lang="en-US" altLang="zh-CN" dirty="0" smtClean="0"/>
              <a:t>image</a:t>
            </a:r>
            <a:r>
              <a:rPr kumimoji="1" lang="en-US" altLang="zh-CN" dirty="0" smtClean="0"/>
              <a:t>)</a:t>
            </a:r>
          </a:p>
          <a:p>
            <a:pPr marL="0" lvl="0" indent="0">
              <a:lnSpc>
                <a:spcPct val="100000"/>
              </a:lnSpc>
              <a:spcBef>
                <a:spcPts val="0"/>
              </a:spcBef>
              <a:buClrTx/>
              <a:buNone/>
            </a:pPr>
            <a:endParaRPr kumimoji="1" lang="en-US" altLang="zh-CN" dirty="0" smtClean="0"/>
          </a:p>
          <a:p>
            <a:pPr marL="0" lvl="0" indent="0">
              <a:lnSpc>
                <a:spcPct val="100000"/>
              </a:lnSpc>
              <a:spcBef>
                <a:spcPts val="0"/>
              </a:spcBef>
              <a:buClrTx/>
              <a:buNone/>
            </a:pPr>
            <a:endParaRPr kumimoji="1" lang="en-US" altLang="zh-CN" dirty="0"/>
          </a:p>
          <a:p>
            <a:pPr marL="0" lvl="0" indent="0">
              <a:lnSpc>
                <a:spcPct val="100000"/>
              </a:lnSpc>
              <a:spcBef>
                <a:spcPts val="0"/>
              </a:spcBef>
              <a:buClrTx/>
              <a:buNone/>
            </a:pPr>
            <a:endParaRPr kumimoji="1" lang="en-US" altLang="zh-CN" dirty="0" smtClean="0"/>
          </a:p>
          <a:p>
            <a:pPr marL="0" lvl="0" indent="0">
              <a:lnSpc>
                <a:spcPct val="100000"/>
              </a:lnSpc>
              <a:spcBef>
                <a:spcPts val="0"/>
              </a:spcBef>
              <a:buClrTx/>
              <a:buNone/>
            </a:pPr>
            <a:endParaRPr kumimoji="1" lang="en-US" altLang="zh-CN" dirty="0"/>
          </a:p>
          <a:p>
            <a:pPr marL="0" lvl="0" indent="0">
              <a:lnSpc>
                <a:spcPct val="100000"/>
              </a:lnSpc>
              <a:spcBef>
                <a:spcPts val="0"/>
              </a:spcBef>
              <a:buClrTx/>
              <a:buNone/>
            </a:pPr>
            <a:endParaRPr kumimoji="1" lang="en-US" altLang="zh-CN" dirty="0" smtClean="0"/>
          </a:p>
          <a:p>
            <a:pPr marL="0" lvl="0" indent="0">
              <a:lnSpc>
                <a:spcPct val="100000"/>
              </a:lnSpc>
              <a:spcBef>
                <a:spcPts val="0"/>
              </a:spcBef>
              <a:buClrTx/>
              <a:buNone/>
            </a:pPr>
            <a:r>
              <a:rPr kumimoji="1" lang="en-US" altLang="zh-CN" dirty="0" smtClean="0"/>
              <a:t>install</a:t>
            </a:r>
            <a:r>
              <a:rPr kumimoji="1" lang="en-US" altLang="zh-CN" dirty="0" smtClean="0"/>
              <a:t> </a:t>
            </a:r>
            <a:r>
              <a:rPr kumimoji="1" lang="en-US" altLang="zh-CN" dirty="0" err="1" smtClean="0"/>
              <a:t>binderhub</a:t>
            </a:r>
            <a:r>
              <a:rPr kumimoji="1" lang="en-US" altLang="zh-CN" dirty="0" smtClean="0"/>
              <a:t> </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(helm repo add </a:t>
            </a:r>
            <a:r>
              <a:rPr kumimoji="1" lang="en-US" altLang="zh-CN" dirty="0" err="1" smtClean="0"/>
              <a:t>jupyterhub</a:t>
            </a:r>
            <a:r>
              <a:rPr kumimoji="1" lang="en-US" altLang="zh-CN" dirty="0" smtClean="0"/>
              <a:t> </a:t>
            </a:r>
            <a:r>
              <a:rPr kumimoji="1" lang="en-US" altLang="zh-CN" dirty="0" smtClean="0">
                <a:hlinkClick r:id="rId2"/>
              </a:rPr>
              <a:t>http://jupyterhub.github.io/helm/chart</a:t>
            </a:r>
            <a:endParaRPr kumimoji="1"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h</a:t>
            </a:r>
            <a:r>
              <a:rPr kumimoji="1" lang="en-US" altLang="zh-CN" dirty="0" smtClean="0"/>
              <a:t>elm repo update</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smtClean="0"/>
              <a:t>Helm install </a:t>
            </a:r>
            <a:r>
              <a:rPr kumimoji="1" lang="en-US" altLang="zh-CN" dirty="0" err="1" smtClean="0"/>
              <a:t>jupyterhub</a:t>
            </a:r>
            <a:r>
              <a:rPr kumimoji="1" lang="en-US" altLang="zh-CN" dirty="0" smtClean="0"/>
              <a:t>/</a:t>
            </a:r>
            <a:r>
              <a:rPr kumimoji="1" lang="en-US" altLang="zh-CN" dirty="0" err="1" smtClean="0"/>
              <a:t>binderhub</a:t>
            </a:r>
            <a:r>
              <a:rPr kumimoji="1" lang="en-US" altLang="zh-CN" dirty="0" smtClean="0"/>
              <a:t>)</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099" y="3108406"/>
            <a:ext cx="6868243" cy="1581581"/>
          </a:xfrm>
          <a:prstGeom prst="rect">
            <a:avLst/>
          </a:prstGeom>
        </p:spPr>
      </p:pic>
    </p:spTree>
    <p:extLst>
      <p:ext uri="{BB962C8B-B14F-4D97-AF65-F5344CB8AC3E}">
        <p14:creationId xmlns:p14="http://schemas.microsoft.com/office/powerpoint/2010/main" val="200306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err="1"/>
              <a:t>BinderHub</a:t>
            </a:r>
            <a:r>
              <a:rPr lang="en-US" altLang="zh-CN" dirty="0"/>
              <a:t> is based on Python 3, it's currently only hosted on </a:t>
            </a:r>
            <a:r>
              <a:rPr lang="en-US" altLang="zh-CN" dirty="0" err="1"/>
              <a:t>GitHub</a:t>
            </a:r>
            <a:r>
              <a:rPr lang="en-US" altLang="zh-CN" dirty="0"/>
              <a:t> (pip release soon). However, it can be installed using pip</a:t>
            </a:r>
            <a:r>
              <a:rPr lang="en-US" altLang="zh-CN" dirty="0" smtClean="0"/>
              <a:t>:</a:t>
            </a:r>
          </a:p>
          <a:p>
            <a:endParaRPr kumimoji="1" lang="en-US" altLang="zh-CN" dirty="0"/>
          </a:p>
          <a:p>
            <a:r>
              <a:rPr lang="en-US" altLang="zh-CN" dirty="0"/>
              <a:t>pip install </a:t>
            </a:r>
            <a:r>
              <a:rPr lang="en-US" altLang="zh-CN" dirty="0" err="1"/>
              <a:t>git+</a:t>
            </a:r>
            <a:r>
              <a:rPr lang="en-US" altLang="zh-CN" dirty="0" err="1">
                <a:hlinkClick r:id="rId2"/>
              </a:rPr>
              <a:t>https</a:t>
            </a:r>
            <a:r>
              <a:rPr lang="en-US" altLang="zh-CN" dirty="0">
                <a:hlinkClick r:id="rId2"/>
              </a:rPr>
              <a:t>://github.com/jupyterhub/binderhub</a:t>
            </a:r>
            <a:endParaRPr kumimoji="1" lang="zh-CN" altLang="en-US" dirty="0"/>
          </a:p>
        </p:txBody>
      </p:sp>
    </p:spTree>
    <p:extLst>
      <p:ext uri="{BB962C8B-B14F-4D97-AF65-F5344CB8AC3E}">
        <p14:creationId xmlns:p14="http://schemas.microsoft.com/office/powerpoint/2010/main" val="7054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1678" y="2286001"/>
            <a:ext cx="10178322" cy="1492132"/>
          </a:xfrm>
        </p:spPr>
        <p:txBody>
          <a:bodyPr/>
          <a:lstStyle/>
          <a:p>
            <a:r>
              <a:rPr kumimoji="1" lang="en-US" altLang="zh-CN" dirty="0" smtClean="0"/>
              <a:t>It’s all about reproducibility</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548819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Binder</a:t>
            </a:r>
            <a:endParaRPr kumimoji="1" lang="zh-CN" altLang="en-US" dirty="0"/>
          </a:p>
        </p:txBody>
      </p:sp>
      <p:sp>
        <p:nvSpPr>
          <p:cNvPr id="3" name="内容占位符 2"/>
          <p:cNvSpPr>
            <a:spLocks noGrp="1"/>
          </p:cNvSpPr>
          <p:nvPr>
            <p:ph idx="1"/>
          </p:nvPr>
        </p:nvSpPr>
        <p:spPr>
          <a:xfrm>
            <a:off x="1251678" y="2227007"/>
            <a:ext cx="9662128" cy="3652586"/>
          </a:xfrm>
        </p:spPr>
        <p:txBody>
          <a:bodyPr/>
          <a:lstStyle/>
          <a:p>
            <a:r>
              <a:rPr lang="en-US" altLang="zh-CN" b="1" dirty="0"/>
              <a:t>Binder</a:t>
            </a:r>
            <a:r>
              <a:rPr lang="en-US" altLang="zh-CN" dirty="0"/>
              <a:t> allows you to create custom computing environments that can be shared and used by many remote users. It is powered by </a:t>
            </a:r>
            <a:r>
              <a:rPr lang="en-US" altLang="zh-CN" dirty="0" smtClean="0">
                <a:hlinkClick r:id="rId2"/>
              </a:rPr>
              <a:t>BinderHub</a:t>
            </a:r>
            <a:endParaRPr lang="en-US" altLang="zh-CN" dirty="0" smtClean="0"/>
          </a:p>
          <a:p>
            <a:endParaRPr kumimoji="1" lang="en-US" altLang="zh-CN" dirty="0"/>
          </a:p>
          <a:p>
            <a:r>
              <a:rPr kumimoji="1" lang="en-US" altLang="zh-CN" dirty="0" smtClean="0"/>
              <a:t>Turn</a:t>
            </a:r>
            <a:r>
              <a:rPr kumimoji="1" lang="zh-CN" altLang="en-US" dirty="0" smtClean="0"/>
              <a:t> </a:t>
            </a:r>
            <a:r>
              <a:rPr kumimoji="1" lang="en-US" altLang="zh-CN" dirty="0" smtClean="0"/>
              <a:t>terminal to UI Interface</a:t>
            </a:r>
            <a:endParaRPr kumimoji="1" lang="zh-CN" altLang="en-US" dirty="0"/>
          </a:p>
        </p:txBody>
      </p:sp>
    </p:spTree>
    <p:extLst>
      <p:ext uri="{BB962C8B-B14F-4D97-AF65-F5344CB8AC3E}">
        <p14:creationId xmlns:p14="http://schemas.microsoft.com/office/powerpoint/2010/main" val="944718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mybinder.org</a:t>
            </a:r>
            <a:endParaRPr kumimoji="1" lang="zh-CN" altLang="en-US" dirty="0"/>
          </a:p>
        </p:txBody>
      </p:sp>
      <p:sp>
        <p:nvSpPr>
          <p:cNvPr id="3" name="内容占位符 2"/>
          <p:cNvSpPr>
            <a:spLocks noGrp="1"/>
          </p:cNvSpPr>
          <p:nvPr>
            <p:ph idx="1"/>
          </p:nvPr>
        </p:nvSpPr>
        <p:spPr/>
        <p:txBody>
          <a:bodyPr/>
          <a:lstStyle/>
          <a:p>
            <a:r>
              <a:rPr lang="en-US" altLang="zh-CN" dirty="0"/>
              <a:t>Binder turns a </a:t>
            </a:r>
            <a:r>
              <a:rPr lang="en-US" altLang="zh-CN" dirty="0" err="1"/>
              <a:t>GitHub</a:t>
            </a:r>
            <a:r>
              <a:rPr lang="en-US" altLang="zh-CN" dirty="0"/>
              <a:t> repository into a collection of interactive notebooks that can be shared and access by anyone, anywhere. </a:t>
            </a:r>
            <a:endParaRPr lang="en-US" altLang="zh-CN" dirty="0" smtClean="0"/>
          </a:p>
          <a:p>
            <a:r>
              <a:rPr lang="en-US" altLang="zh-CN" dirty="0" smtClean="0"/>
              <a:t>To </a:t>
            </a:r>
            <a:r>
              <a:rPr lang="en-US" altLang="zh-CN" dirty="0"/>
              <a:t>make Binder work, you'll need a URL for a </a:t>
            </a:r>
            <a:r>
              <a:rPr lang="en-US" altLang="zh-CN" dirty="0" err="1"/>
              <a:t>Git</a:t>
            </a:r>
            <a:r>
              <a:rPr lang="en-US" altLang="zh-CN" dirty="0"/>
              <a:t> repository, which could be </a:t>
            </a:r>
            <a:r>
              <a:rPr lang="en-US" altLang="zh-CN" dirty="0" err="1"/>
              <a:t>GitHub</a:t>
            </a:r>
            <a:r>
              <a:rPr lang="en-US" altLang="zh-CN" dirty="0"/>
              <a:t>, that contains </a:t>
            </a:r>
            <a:r>
              <a:rPr lang="en-US" altLang="zh-CN" dirty="0" err="1"/>
              <a:t>Jupyter</a:t>
            </a:r>
            <a:r>
              <a:rPr lang="en-US" altLang="zh-CN" dirty="0"/>
              <a:t> notebooks and a configuration file that contains the dependencies for running your </a:t>
            </a:r>
            <a:r>
              <a:rPr lang="en-US" altLang="zh-CN" dirty="0" err="1"/>
              <a:t>Jupyter</a:t>
            </a:r>
            <a:r>
              <a:rPr lang="en-US" altLang="zh-CN" dirty="0"/>
              <a:t> notebooks.</a:t>
            </a:r>
            <a:endParaRPr kumimoji="1" lang="zh-CN" altLang="en-US" dirty="0"/>
          </a:p>
        </p:txBody>
      </p:sp>
    </p:spTree>
    <p:extLst>
      <p:ext uri="{BB962C8B-B14F-4D97-AF65-F5344CB8AC3E}">
        <p14:creationId xmlns:p14="http://schemas.microsoft.com/office/powerpoint/2010/main" val="128513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 we have done</a:t>
            </a:r>
            <a:endParaRPr kumimoji="1" lang="zh-CN" altLang="en-US" dirty="0"/>
          </a:p>
        </p:txBody>
      </p:sp>
      <p:sp>
        <p:nvSpPr>
          <p:cNvPr id="3" name="内容占位符 2"/>
          <p:cNvSpPr>
            <a:spLocks noGrp="1"/>
          </p:cNvSpPr>
          <p:nvPr>
            <p:ph idx="1"/>
          </p:nvPr>
        </p:nvSpPr>
        <p:spPr>
          <a:xfrm>
            <a:off x="1251678" y="1874517"/>
            <a:ext cx="10178322" cy="3593592"/>
          </a:xfrm>
        </p:spPr>
        <p:txBody>
          <a:bodyPr/>
          <a:lstStyle/>
          <a:p>
            <a:endParaRPr lang="en-US" altLang="zh-CN" dirty="0" smtClean="0"/>
          </a:p>
          <a:p>
            <a:r>
              <a:rPr lang="en-US" altLang="zh-CN" dirty="0" smtClean="0"/>
              <a:t>Use </a:t>
            </a:r>
            <a:r>
              <a:rPr lang="en-US" altLang="zh-CN" dirty="0"/>
              <a:t>Repo2docker </a:t>
            </a:r>
            <a:r>
              <a:rPr lang="en-US" altLang="zh-CN" dirty="0" smtClean="0"/>
              <a:t>to </a:t>
            </a:r>
            <a:r>
              <a:rPr lang="en-US" altLang="zh-CN" dirty="0" err="1"/>
              <a:t>dockerize</a:t>
            </a:r>
            <a:r>
              <a:rPr lang="en-US" altLang="zh-CN" dirty="0"/>
              <a:t> </a:t>
            </a:r>
          </a:p>
          <a:p>
            <a:r>
              <a:rPr lang="en-US" altLang="zh-CN" dirty="0" smtClean="0"/>
              <a:t>Use s2i </a:t>
            </a:r>
            <a:r>
              <a:rPr lang="en-US" altLang="zh-CN" dirty="0"/>
              <a:t>to </a:t>
            </a:r>
            <a:r>
              <a:rPr lang="en-US" altLang="zh-CN" dirty="0" err="1"/>
              <a:t>dockerize</a:t>
            </a:r>
            <a:r>
              <a:rPr lang="en-US" altLang="zh-CN" dirty="0"/>
              <a:t> </a:t>
            </a:r>
            <a:endParaRPr lang="en-US" altLang="zh-CN" dirty="0" smtClean="0"/>
          </a:p>
          <a:p>
            <a:r>
              <a:rPr lang="en-US" altLang="zh-CN" dirty="0"/>
              <a:t>Cloud </a:t>
            </a:r>
            <a:r>
              <a:rPr lang="en-US" altLang="zh-CN" dirty="0" smtClean="0"/>
              <a:t>deployment on AWS</a:t>
            </a:r>
          </a:p>
          <a:p>
            <a:pPr fontAlgn="base"/>
            <a:r>
              <a:rPr lang="en-US" altLang="zh-CN" dirty="0" smtClean="0"/>
              <a:t>Setting </a:t>
            </a:r>
            <a:r>
              <a:rPr lang="en-US" altLang="zh-CN" dirty="0"/>
              <a:t>Up a </a:t>
            </a:r>
            <a:r>
              <a:rPr lang="en-US" altLang="zh-CN" dirty="0" err="1"/>
              <a:t>Kubernetes</a:t>
            </a:r>
            <a:r>
              <a:rPr lang="en-US" altLang="zh-CN" dirty="0"/>
              <a:t> Cluster on </a:t>
            </a:r>
            <a:r>
              <a:rPr lang="en-US" altLang="zh-CN" dirty="0" smtClean="0"/>
              <a:t>AWS</a:t>
            </a:r>
          </a:p>
          <a:p>
            <a:pPr fontAlgn="base"/>
            <a:r>
              <a:rPr lang="en-US" altLang="zh-CN" dirty="0"/>
              <a:t>Create cluster and EC2 </a:t>
            </a:r>
            <a:r>
              <a:rPr lang="en-US" altLang="zh-CN" dirty="0" smtClean="0"/>
              <a:t>instances</a:t>
            </a:r>
          </a:p>
        </p:txBody>
      </p:sp>
    </p:spTree>
    <p:extLst>
      <p:ext uri="{BB962C8B-B14F-4D97-AF65-F5344CB8AC3E}">
        <p14:creationId xmlns:p14="http://schemas.microsoft.com/office/powerpoint/2010/main" val="854264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387" y="2107946"/>
            <a:ext cx="13081819" cy="1492132"/>
          </a:xfrm>
        </p:spPr>
        <p:txBody>
          <a:bodyPr>
            <a:normAutofit fontScale="90000"/>
          </a:bodyPr>
          <a:lstStyle/>
          <a:p>
            <a:r>
              <a:rPr kumimoji="1" lang="en-US" altLang="zh-CN" sz="4000" dirty="0" err="1" smtClean="0"/>
              <a:t>Docker</a:t>
            </a:r>
            <a:r>
              <a:rPr kumimoji="1" lang="en-US" altLang="zh-CN" sz="4000" dirty="0" smtClean="0"/>
              <a:t>  - ‘containerize’ your application</a:t>
            </a:r>
            <a:br>
              <a:rPr kumimoji="1" lang="en-US" altLang="zh-CN" sz="4000" dirty="0" smtClean="0"/>
            </a:br>
            <a:r>
              <a:rPr kumimoji="1" lang="en-US" altLang="zh-CN" sz="4000" dirty="0" smtClean="0"/>
              <a:t> </a:t>
            </a:r>
            <a:br>
              <a:rPr kumimoji="1" lang="en-US" altLang="zh-CN" sz="4000" dirty="0" smtClean="0"/>
            </a:br>
            <a:r>
              <a:rPr kumimoji="1" lang="en-US" altLang="zh-CN" sz="4000" dirty="0" err="1" smtClean="0"/>
              <a:t>Kubernete</a:t>
            </a:r>
            <a:r>
              <a:rPr kumimoji="1" lang="en-US" altLang="zh-CN" sz="4000" dirty="0" smtClean="0"/>
              <a:t> - </a:t>
            </a:r>
            <a:r>
              <a:rPr lang="en-US" altLang="zh-CN" sz="3600" dirty="0" smtClean="0"/>
              <a:t>manager </a:t>
            </a:r>
            <a:r>
              <a:rPr lang="en-US" altLang="zh-CN" sz="3600" dirty="0"/>
              <a:t>of </a:t>
            </a:r>
            <a:r>
              <a:rPr lang="en-US" altLang="zh-CN" sz="3600" dirty="0" smtClean="0"/>
              <a:t>ur containerized </a:t>
            </a:r>
            <a:r>
              <a:rPr lang="en-US" altLang="zh-CN" sz="3600" dirty="0"/>
              <a:t>applications</a:t>
            </a:r>
            <a:br>
              <a:rPr lang="en-US" altLang="zh-CN" sz="3600" dirty="0"/>
            </a:br>
            <a:endParaRPr kumimoji="1" lang="zh-CN" altLang="en-US" sz="4000"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450261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241" y="1445341"/>
            <a:ext cx="7525010" cy="4293010"/>
          </a:xfrm>
        </p:spPr>
      </p:pic>
    </p:spTree>
    <p:extLst>
      <p:ext uri="{BB962C8B-B14F-4D97-AF65-F5344CB8AC3E}">
        <p14:creationId xmlns:p14="http://schemas.microsoft.com/office/powerpoint/2010/main" val="1285921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698" y="1842475"/>
            <a:ext cx="10178322" cy="1492132"/>
          </a:xfrm>
        </p:spPr>
        <p:txBody>
          <a:bodyPr>
            <a:normAutofit/>
          </a:bodyPr>
          <a:lstStyle/>
          <a:p>
            <a:r>
              <a:rPr kumimoji="1" lang="en-US" altLang="zh-CN" sz="8000" dirty="0" smtClean="0"/>
              <a:t>Repo2Docker ??</a:t>
            </a:r>
            <a:endParaRPr kumimoji="1" lang="zh-CN" altLang="en-US" sz="8000"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849776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Repo2Docker</a:t>
            </a:r>
            <a:endParaRPr kumimoji="1" lang="zh-CN" altLang="en-US" dirty="0"/>
          </a:p>
        </p:txBody>
      </p:sp>
      <p:sp>
        <p:nvSpPr>
          <p:cNvPr id="3" name="内容占位符 2"/>
          <p:cNvSpPr>
            <a:spLocks noGrp="1"/>
          </p:cNvSpPr>
          <p:nvPr>
            <p:ph idx="1"/>
          </p:nvPr>
        </p:nvSpPr>
        <p:spPr>
          <a:xfrm>
            <a:off x="1251678" y="2286001"/>
            <a:ext cx="9824361" cy="3593591"/>
          </a:xfrm>
        </p:spPr>
        <p:txBody>
          <a:bodyPr>
            <a:normAutofit/>
          </a:bodyPr>
          <a:lstStyle/>
          <a:p>
            <a:r>
              <a:rPr lang="en-US" altLang="zh-CN" sz="2800" dirty="0"/>
              <a:t>T</a:t>
            </a:r>
            <a:r>
              <a:rPr lang="en-US" altLang="zh-CN" sz="2800" dirty="0" smtClean="0"/>
              <a:t>akes </a:t>
            </a:r>
            <a:r>
              <a:rPr lang="en-US" altLang="zh-CN" sz="2800" dirty="0"/>
              <a:t>as input a repository source, such as a </a:t>
            </a:r>
            <a:r>
              <a:rPr lang="en-US" altLang="zh-CN" sz="2800" dirty="0" err="1"/>
              <a:t>GitHub</a:t>
            </a:r>
            <a:r>
              <a:rPr lang="en-US" altLang="zh-CN" sz="2800" dirty="0"/>
              <a:t> repository. </a:t>
            </a:r>
            <a:endParaRPr lang="en-US" altLang="zh-CN" sz="2800" dirty="0" smtClean="0"/>
          </a:p>
          <a:p>
            <a:endParaRPr lang="en-US" altLang="zh-CN" sz="2800" dirty="0"/>
          </a:p>
          <a:p>
            <a:r>
              <a:rPr lang="en-US" altLang="zh-CN" sz="2800" dirty="0" smtClean="0"/>
              <a:t>It </a:t>
            </a:r>
            <a:r>
              <a:rPr lang="en-US" altLang="zh-CN" sz="2800" dirty="0"/>
              <a:t>then builds, runs, and/or pushes </a:t>
            </a:r>
            <a:r>
              <a:rPr lang="en-US" altLang="zh-CN" sz="3200" b="1" dirty="0" err="1"/>
              <a:t>Docker</a:t>
            </a:r>
            <a:r>
              <a:rPr lang="en-US" altLang="zh-CN" sz="3200" b="1" dirty="0"/>
              <a:t> images </a:t>
            </a:r>
            <a:r>
              <a:rPr lang="en-US" altLang="zh-CN" sz="2800" dirty="0"/>
              <a:t>built from that source.</a:t>
            </a:r>
            <a:endParaRPr kumimoji="1" lang="zh-CN" altLang="en-US" sz="2800" dirty="0"/>
          </a:p>
        </p:txBody>
      </p:sp>
    </p:spTree>
    <p:extLst>
      <p:ext uri="{BB962C8B-B14F-4D97-AF65-F5344CB8AC3E}">
        <p14:creationId xmlns:p14="http://schemas.microsoft.com/office/powerpoint/2010/main" val="2093859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 is it?</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a:t/>
            </a:r>
            <a:br>
              <a:rPr lang="en-US" altLang="zh-CN" dirty="0"/>
            </a:br>
            <a:r>
              <a:rPr lang="en-US" altLang="zh-CN" dirty="0"/>
              <a:t>The </a:t>
            </a:r>
            <a:r>
              <a:rPr lang="en-US" altLang="zh-CN" sz="3600" b="1" dirty="0"/>
              <a:t>core</a:t>
            </a:r>
            <a:r>
              <a:rPr lang="en-US" altLang="zh-CN" dirty="0"/>
              <a:t> feature of repo2docker is to </a:t>
            </a:r>
            <a:r>
              <a:rPr lang="en-US" altLang="zh-CN" sz="2800" b="1" dirty="0"/>
              <a:t>fetch a repository</a:t>
            </a:r>
            <a:r>
              <a:rPr lang="en-US" altLang="zh-CN" dirty="0"/>
              <a:t> (from </a:t>
            </a:r>
            <a:r>
              <a:rPr lang="en-US" altLang="zh-CN" dirty="0" err="1"/>
              <a:t>GitHub</a:t>
            </a:r>
            <a:r>
              <a:rPr lang="en-US" altLang="zh-CN" dirty="0"/>
              <a:t> or locally), build a container image based on the specifications found in the repository &amp; optionally launch a local </a:t>
            </a:r>
            <a:r>
              <a:rPr lang="en-US" altLang="zh-CN" sz="2800" b="1" dirty="0" err="1"/>
              <a:t>Jupyter</a:t>
            </a:r>
            <a:r>
              <a:rPr lang="en-US" altLang="zh-CN" sz="2800" b="1" dirty="0"/>
              <a:t> Notebook </a:t>
            </a:r>
            <a:r>
              <a:rPr lang="en-US" altLang="zh-CN" dirty="0"/>
              <a:t>you can use to explore it.</a:t>
            </a:r>
            <a:endParaRPr kumimoji="1" lang="zh-CN" altLang="en-US" dirty="0"/>
          </a:p>
        </p:txBody>
      </p:sp>
    </p:spTree>
    <p:extLst>
      <p:ext uri="{BB962C8B-B14F-4D97-AF65-F5344CB8AC3E}">
        <p14:creationId xmlns:p14="http://schemas.microsoft.com/office/powerpoint/2010/main" val="369623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ONLY ONE COMMAND </a:t>
            </a:r>
            <a:endParaRPr kumimoji="1" lang="zh-CN" altLang="en-US" dirty="0"/>
          </a:p>
        </p:txBody>
      </p:sp>
      <p:sp>
        <p:nvSpPr>
          <p:cNvPr id="3" name="内容占位符 2"/>
          <p:cNvSpPr>
            <a:spLocks noGrp="1"/>
          </p:cNvSpPr>
          <p:nvPr>
            <p:ph idx="1"/>
          </p:nvPr>
        </p:nvSpPr>
        <p:spPr>
          <a:xfrm>
            <a:off x="927214" y="2713704"/>
            <a:ext cx="10178322" cy="3593591"/>
          </a:xfrm>
        </p:spPr>
        <p:txBody>
          <a:bodyPr/>
          <a:lstStyle/>
          <a:p>
            <a:r>
              <a:rPr lang="en-US" altLang="zh-CN" dirty="0">
                <a:solidFill>
                  <a:schemeClr val="tx1"/>
                </a:solidFill>
              </a:rPr>
              <a:t>jupyter-repo2docker &lt;URL-</a:t>
            </a:r>
            <a:r>
              <a:rPr lang="en-US" altLang="zh-CN" b="1" dirty="0">
                <a:solidFill>
                  <a:schemeClr val="tx1"/>
                </a:solidFill>
              </a:rPr>
              <a:t>or</a:t>
            </a:r>
            <a:r>
              <a:rPr lang="en-US" altLang="zh-CN" dirty="0">
                <a:solidFill>
                  <a:schemeClr val="tx1"/>
                </a:solidFill>
              </a:rPr>
              <a:t>-path to repository</a:t>
            </a:r>
            <a:r>
              <a:rPr lang="en-US" altLang="zh-CN" dirty="0" smtClean="0">
                <a:solidFill>
                  <a:schemeClr val="tx1"/>
                </a:solidFill>
              </a:rPr>
              <a:t>&gt;</a:t>
            </a:r>
          </a:p>
          <a:p>
            <a:endParaRPr lang="en-US" altLang="zh-CN" dirty="0" smtClean="0"/>
          </a:p>
          <a:p>
            <a:r>
              <a:rPr lang="en-US" altLang="zh-CN" dirty="0" smtClean="0"/>
              <a:t>Terminal will return a URL with token id </a:t>
            </a:r>
          </a:p>
          <a:p>
            <a:endParaRPr lang="en-US" altLang="zh-CN" dirty="0"/>
          </a:p>
          <a:p>
            <a:r>
              <a:rPr lang="en-US" altLang="zh-CN" dirty="0" smtClean="0"/>
              <a:t>Paste into your browser and ready to launch</a:t>
            </a:r>
          </a:p>
          <a:p>
            <a:endParaRPr kumimoji="1" lang="en-US" altLang="zh-CN" dirty="0"/>
          </a:p>
          <a:p>
            <a:endParaRPr kumimoji="1" lang="en-US" altLang="zh-CN" dirty="0" smtClean="0"/>
          </a:p>
        </p:txBody>
      </p:sp>
    </p:spTree>
    <p:extLst>
      <p:ext uri="{BB962C8B-B14F-4D97-AF65-F5344CB8AC3E}">
        <p14:creationId xmlns:p14="http://schemas.microsoft.com/office/powerpoint/2010/main" val="383624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Prerequisites</a:t>
            </a:r>
            <a:endParaRPr kumimoji="1" lang="zh-CN" altLang="en-US" dirty="0"/>
          </a:p>
        </p:txBody>
      </p:sp>
      <p:sp>
        <p:nvSpPr>
          <p:cNvPr id="3" name="内容占位符 2"/>
          <p:cNvSpPr>
            <a:spLocks noGrp="1"/>
          </p:cNvSpPr>
          <p:nvPr>
            <p:ph idx="1"/>
          </p:nvPr>
        </p:nvSpPr>
        <p:spPr/>
        <p:txBody>
          <a:bodyPr/>
          <a:lstStyle/>
          <a:p>
            <a:r>
              <a:rPr kumimoji="1" lang="en-US" altLang="zh-CN" dirty="0" err="1" smtClean="0"/>
              <a:t>Docker</a:t>
            </a:r>
            <a:endParaRPr kumimoji="1" lang="en-US" altLang="zh-CN" dirty="0" smtClean="0"/>
          </a:p>
          <a:p>
            <a:endParaRPr kumimoji="1" lang="en-US" altLang="zh-CN" dirty="0"/>
          </a:p>
          <a:p>
            <a:r>
              <a:rPr kumimoji="1" lang="en-US" altLang="zh-CN" dirty="0" smtClean="0"/>
              <a:t>Python 3.4+</a:t>
            </a:r>
          </a:p>
          <a:p>
            <a:endParaRPr kumimoji="1" lang="en-US" altLang="zh-CN" dirty="0"/>
          </a:p>
          <a:p>
            <a:r>
              <a:rPr kumimoji="1" lang="en-US" altLang="zh-CN" dirty="0" smtClean="0"/>
              <a:t>Pip installed </a:t>
            </a:r>
            <a:endParaRPr kumimoji="1" lang="zh-CN" altLang="en-US" dirty="0"/>
          </a:p>
        </p:txBody>
      </p:sp>
    </p:spTree>
    <p:extLst>
      <p:ext uri="{BB962C8B-B14F-4D97-AF65-F5344CB8AC3E}">
        <p14:creationId xmlns:p14="http://schemas.microsoft.com/office/powerpoint/2010/main" val="1504318733"/>
      </p:ext>
    </p:extLst>
  </p:cSld>
  <p:clrMapOvr>
    <a:masterClrMapping/>
  </p:clrMapOvr>
</p:sld>
</file>

<file path=ppt/theme/theme1.xml><?xml version="1.0" encoding="utf-8"?>
<a:theme xmlns:a="http://schemas.openxmlformats.org/drawingml/2006/main" name="徽章">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徽章</Template>
  <TotalTime>2856</TotalTime>
  <Words>630</Words>
  <Application>Microsoft Macintosh PowerPoint</Application>
  <PresentationFormat>宽屏</PresentationFormat>
  <Paragraphs>101</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Gill Sans MT</vt:lpstr>
      <vt:lpstr>Impact</vt:lpstr>
      <vt:lpstr>Mangal</vt:lpstr>
      <vt:lpstr>Wingdings</vt:lpstr>
      <vt:lpstr>华文中宋</vt:lpstr>
      <vt:lpstr>宋体</vt:lpstr>
      <vt:lpstr>Arial</vt:lpstr>
      <vt:lpstr>徽章</vt:lpstr>
      <vt:lpstr>Repo2Docker   Binder Hub &amp; S2I </vt:lpstr>
      <vt:lpstr>It’s all about reproducibility</vt:lpstr>
      <vt:lpstr>Docker  - ‘containerize’ your application   Kubernete - manager of ur containerized applications </vt:lpstr>
      <vt:lpstr>PowerPoint 演示文稿</vt:lpstr>
      <vt:lpstr>Repo2Docker ??</vt:lpstr>
      <vt:lpstr>Repo2Docker</vt:lpstr>
      <vt:lpstr>What is it?</vt:lpstr>
      <vt:lpstr>ONLY ONE COMMAND </vt:lpstr>
      <vt:lpstr>Prerequisites</vt:lpstr>
      <vt:lpstr>INstallation</vt:lpstr>
      <vt:lpstr>S2I  (Source to image)??</vt:lpstr>
      <vt:lpstr>PowerPoint 演示文稿</vt:lpstr>
      <vt:lpstr>PowerPoint 演示文稿</vt:lpstr>
      <vt:lpstr>docker &gt;= 1.6 Go &gt;= 1.7.1 </vt:lpstr>
      <vt:lpstr>Binder Hub??</vt:lpstr>
      <vt:lpstr>PowerPoint 演示文稿</vt:lpstr>
      <vt:lpstr>Who need binderhub</vt:lpstr>
      <vt:lpstr>Set up binderhub</vt:lpstr>
      <vt:lpstr>PowerPoint 演示文稿</vt:lpstr>
      <vt:lpstr>Binder</vt:lpstr>
      <vt:lpstr>mybinder.org</vt:lpstr>
      <vt:lpstr>What we have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Repo2Docker</dc:title>
  <dc:creator>Microsoft Office 用户</dc:creator>
  <cp:lastModifiedBy>Microsoft Office 用户</cp:lastModifiedBy>
  <cp:revision>45</cp:revision>
  <dcterms:created xsi:type="dcterms:W3CDTF">2018-10-03T15:59:10Z</dcterms:created>
  <dcterms:modified xsi:type="dcterms:W3CDTF">2018-10-06T14:12:50Z</dcterms:modified>
</cp:coreProperties>
</file>