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64" r:id="rId2"/>
    <p:sldId id="628" r:id="rId3"/>
    <p:sldId id="265" r:id="rId4"/>
    <p:sldId id="344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79CC-5A82-874E-A619-EA2998B36EDB}" type="datetimeFigureOut">
              <a:rPr kumimoji="1" lang="zh-CN" altLang="en-US" smtClean="0"/>
              <a:t>2023/3/1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7F95B-3DA1-1C4A-AD93-83AF94EBD1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5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5983-16AF-4A7C-A491-FE8CC20A799F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A6D-5EE2-49CF-ACC6-D57A13AA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7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彩色点，观测值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是什么？</a:t>
            </a:r>
            <a:r>
              <a:rPr lang="en-US" altLang="zh-CN" dirty="0"/>
              <a:t>D</a:t>
            </a:r>
            <a:r>
              <a:rPr lang="zh-CN" altLang="en-US" dirty="0"/>
              <a:t>代表什么？？</a:t>
            </a:r>
            <a:endParaRPr lang="en-US" altLang="zh-CN" dirty="0"/>
          </a:p>
          <a:p>
            <a:r>
              <a:rPr lang="zh-CN" altLang="en-US" dirty="0"/>
              <a:t>画一下这个图；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2E8C8-36D5-45CD-A8D4-1B9C789966A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7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b="0" u="none" dirty="0">
                <a:solidFill>
                  <a:schemeClr val="bg2"/>
                </a:solidFill>
                <a:ea typeface="隶书" pitchFamily="49" charset="-122"/>
              </a:rPr>
              <a:t>同学，那个点、词语不懂呢？</a:t>
            </a: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b="0" u="none" dirty="0">
                <a:solidFill>
                  <a:schemeClr val="bg2"/>
                </a:solidFill>
                <a:ea typeface="隶书" pitchFamily="49" charset="-122"/>
              </a:rPr>
              <a:t>对应五章，学习后肯定就可以掌握了。</a:t>
            </a: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6A466-3C91-47BF-9100-FFC84AA5B82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8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117" y="297073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latin typeface="Times New Roman"/>
                <a:cs typeface="Times New Roman"/>
              </a:rPr>
              <a:t>Computation of Marine Hydrologic Factors</a:t>
            </a:r>
            <a:endParaRPr lang="zh-CN" altLang="en-US" sz="24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B28A0-A869-A75F-3B9C-CAAE81650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34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74800"/>
            <a:ext cx="2057400" cy="4703763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74800"/>
            <a:ext cx="6019800" cy="4703763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6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7800" y="445083"/>
            <a:ext cx="6144210" cy="365124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399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9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4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1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52550"/>
            <a:ext cx="5111750" cy="4773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616201"/>
            <a:ext cx="3008313" cy="3509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31899"/>
            <a:ext cx="5486400" cy="3495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-06">
            <a:extLst>
              <a:ext uri="{FF2B5EF4-FFF2-40B4-BE49-F238E27FC236}">
                <a16:creationId xmlns:a16="http://schemas.microsoft.com/office/drawing/2014/main" id="{F392C4A4-39C9-6E33-7AE1-17284EBD17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5715"/>
            <a:ext cx="9144000" cy="105524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1546" y="376237"/>
            <a:ext cx="567949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043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1381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 descr="1-07">
            <a:extLst>
              <a:ext uri="{FF2B5EF4-FFF2-40B4-BE49-F238E27FC236}">
                <a16:creationId xmlns:a16="http://schemas.microsoft.com/office/drawing/2014/main" id="{DA51DE2F-EF5E-347E-2B16-DCA6B13AB10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0" y="6734830"/>
            <a:ext cx="9157970" cy="126248"/>
          </a:xfrm>
          <a:prstGeom prst="rect">
            <a:avLst/>
          </a:prstGeom>
        </p:spPr>
      </p:pic>
      <p:pic>
        <p:nvPicPr>
          <p:cNvPr id="9" name="图片 8" descr="1-03">
            <a:extLst>
              <a:ext uri="{FF2B5EF4-FFF2-40B4-BE49-F238E27FC236}">
                <a16:creationId xmlns:a16="http://schemas.microsoft.com/office/drawing/2014/main" id="{D144B9F3-CED7-BEE9-1E8C-1C7AB0184C7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06690" y="302279"/>
            <a:ext cx="1618464" cy="418351"/>
          </a:xfrm>
          <a:prstGeom prst="rect">
            <a:avLst/>
          </a:prstGeom>
        </p:spPr>
      </p:pic>
      <p:pic>
        <p:nvPicPr>
          <p:cNvPr id="11" name="图片 10" descr="1-07">
            <a:extLst>
              <a:ext uri="{FF2B5EF4-FFF2-40B4-BE49-F238E27FC236}">
                <a16:creationId xmlns:a16="http://schemas.microsoft.com/office/drawing/2014/main" id="{91F7F8F4-89F3-67EA-60D5-6589C94A8C9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98600" y="6678481"/>
            <a:ext cx="756000" cy="36000"/>
          </a:xfrm>
          <a:prstGeom prst="rect">
            <a:avLst/>
          </a:prstGeom>
        </p:spPr>
      </p:pic>
      <p:pic>
        <p:nvPicPr>
          <p:cNvPr id="12" name="图片 11" descr="1-07">
            <a:extLst>
              <a:ext uri="{FF2B5EF4-FFF2-40B4-BE49-F238E27FC236}">
                <a16:creationId xmlns:a16="http://schemas.microsoft.com/office/drawing/2014/main" id="{961843C8-6CE5-E670-7B61-4901A84771C8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14500" y="6614981"/>
            <a:ext cx="540000" cy="3600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0732A03-F1EA-55C0-96AE-B5927D2C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6500" y="6332449"/>
            <a:ext cx="540000" cy="369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&lt;#&gt;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Hei"/>
          <a:ea typeface="Hei"/>
          <a:cs typeface="He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p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“海洋要素计算”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编程作业</a:t>
            </a:r>
            <a:r>
              <a:rPr kumimoji="1" lang="en-US" altLang="zh-CN" dirty="0"/>
              <a:t>1</a:t>
            </a:r>
            <a:br>
              <a:rPr kumimoji="1" lang="en-US" altLang="zh-CN" dirty="0"/>
            </a:br>
            <a:r>
              <a:rPr kumimoji="1" lang="en-US" altLang="zh-CN" dirty="0"/>
              <a:t>-</a:t>
            </a:r>
            <a:r>
              <a:rPr kumimoji="1" lang="zh-CN" altLang="en-US" dirty="0"/>
              <a:t>拓展作业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2023</a:t>
            </a:r>
            <a:r>
              <a:rPr kumimoji="1" lang="zh-CN" altLang="en-US" b="1" dirty="0">
                <a:solidFill>
                  <a:schemeClr val="tx1"/>
                </a:solidFill>
              </a:rPr>
              <a:t>年春季学期</a:t>
            </a:r>
          </a:p>
        </p:txBody>
      </p:sp>
    </p:spTree>
    <p:extLst>
      <p:ext uri="{BB962C8B-B14F-4D97-AF65-F5344CB8AC3E}">
        <p14:creationId xmlns:p14="http://schemas.microsoft.com/office/powerpoint/2010/main" val="34886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Object 5">
            <a:extLst>
              <a:ext uri="{FF2B5EF4-FFF2-40B4-BE49-F238E27FC236}">
                <a16:creationId xmlns:a16="http://schemas.microsoft.com/office/drawing/2014/main" id="{72821512-16C5-3F4A-AA93-464AA0F30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1143" y="1280496"/>
          <a:ext cx="194468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4" imgW="1041120" imgH="888840" progId="Equation.3">
                  <p:embed/>
                </p:oleObj>
              </mc:Choice>
              <mc:Fallback>
                <p:oleObj name="公式" r:id="rId4" imgW="1041120" imgH="888840" progId="Equation.3">
                  <p:embed/>
                  <p:pic>
                    <p:nvPicPr>
                      <p:cNvPr id="86" name="Object 5">
                        <a:extLst>
                          <a:ext uri="{FF2B5EF4-FFF2-40B4-BE49-F238E27FC236}">
                            <a16:creationId xmlns:a16="http://schemas.microsoft.com/office/drawing/2014/main" id="{72821512-16C5-3F4A-AA93-464AA0F30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143" y="1280496"/>
                        <a:ext cx="1944688" cy="165893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8">
            <a:extLst>
              <a:ext uri="{FF2B5EF4-FFF2-40B4-BE49-F238E27FC236}">
                <a16:creationId xmlns:a16="http://schemas.microsoft.com/office/drawing/2014/main" id="{DFBBB838-1108-5F45-9938-695F743D136D}"/>
              </a:ext>
            </a:extLst>
          </p:cNvPr>
          <p:cNvGrpSpPr>
            <a:grpSpLocks/>
          </p:cNvGrpSpPr>
          <p:nvPr/>
        </p:nvGrpSpPr>
        <p:grpSpPr bwMode="auto">
          <a:xfrm>
            <a:off x="691385" y="1203876"/>
            <a:ext cx="2985912" cy="2677655"/>
            <a:chOff x="5290592" y="2913212"/>
            <a:chExt cx="1981488" cy="1912340"/>
          </a:xfrm>
        </p:grpSpPr>
        <p:cxnSp>
          <p:nvCxnSpPr>
            <p:cNvPr id="61" name="直接连接符 14">
              <a:extLst>
                <a:ext uri="{FF2B5EF4-FFF2-40B4-BE49-F238E27FC236}">
                  <a16:creationId xmlns:a16="http://schemas.microsoft.com/office/drawing/2014/main" id="{8AC2CEB9-4570-AB40-A866-46FA858F4C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0689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2" name="直接连接符 15">
              <a:extLst>
                <a:ext uri="{FF2B5EF4-FFF2-40B4-BE49-F238E27FC236}">
                  <a16:creationId xmlns:a16="http://schemas.microsoft.com/office/drawing/2014/main" id="{2AF64E73-6047-F14E-9459-BA53FF0320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2213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3" name="直接连接符 16">
              <a:extLst>
                <a:ext uri="{FF2B5EF4-FFF2-40B4-BE49-F238E27FC236}">
                  <a16:creationId xmlns:a16="http://schemas.microsoft.com/office/drawing/2014/main" id="{C716088C-B7F5-BE43-9BA6-3A23248EF2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3737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4" name="直接连接符 17">
              <a:extLst>
                <a:ext uri="{FF2B5EF4-FFF2-40B4-BE49-F238E27FC236}">
                  <a16:creationId xmlns:a16="http://schemas.microsoft.com/office/drawing/2014/main" id="{D0896EF5-5E61-F64F-A91B-5683411A4B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5261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5" name="直接连接符 18">
              <a:extLst>
                <a:ext uri="{FF2B5EF4-FFF2-40B4-BE49-F238E27FC236}">
                  <a16:creationId xmlns:a16="http://schemas.microsoft.com/office/drawing/2014/main" id="{CF79C9D5-9E1E-A34E-846D-BAB60244C9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0592" y="36785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6" name="直接连接符 19">
              <a:extLst>
                <a:ext uri="{FF2B5EF4-FFF2-40B4-BE49-F238E27FC236}">
                  <a16:creationId xmlns:a16="http://schemas.microsoft.com/office/drawing/2014/main" id="{4D4412AC-77F4-E849-B947-1C315DCF1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8309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7" name="直接连接符 20">
              <a:extLst>
                <a:ext uri="{FF2B5EF4-FFF2-40B4-BE49-F238E27FC236}">
                  <a16:creationId xmlns:a16="http://schemas.microsoft.com/office/drawing/2014/main" id="{15541530-986F-6941-8047-781A776FA1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9833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8" name="直接连接符 21">
              <a:extLst>
                <a:ext uri="{FF2B5EF4-FFF2-40B4-BE49-F238E27FC236}">
                  <a16:creationId xmlns:a16="http://schemas.microsoft.com/office/drawing/2014/main" id="{4DA8910C-F230-5648-803D-03FE90B3B8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41357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69" name="直接连接符 22">
              <a:extLst>
                <a:ext uri="{FF2B5EF4-FFF2-40B4-BE49-F238E27FC236}">
                  <a16:creationId xmlns:a16="http://schemas.microsoft.com/office/drawing/2014/main" id="{04CF676C-9548-4940-8029-4E291F2EA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42881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0" name="直接连接符 23">
              <a:extLst>
                <a:ext uri="{FF2B5EF4-FFF2-40B4-BE49-F238E27FC236}">
                  <a16:creationId xmlns:a16="http://schemas.microsoft.com/office/drawing/2014/main" id="{FFC480C2-58EF-AE4E-90F0-24FFA8375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44405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1" name="直接连接符 24">
              <a:extLst>
                <a:ext uri="{FF2B5EF4-FFF2-40B4-BE49-F238E27FC236}">
                  <a16:creationId xmlns:a16="http://schemas.microsoft.com/office/drawing/2014/main" id="{15865F61-A79B-DA4E-BCEC-3EE5EB8C46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4592960"/>
              <a:ext cx="1980000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直接连接符 26">
              <a:extLst>
                <a:ext uri="{FF2B5EF4-FFF2-40B4-BE49-F238E27FC236}">
                  <a16:creationId xmlns:a16="http://schemas.microsoft.com/office/drawing/2014/main" id="{7C0D22B5-F0F3-3247-AD39-1B2B67027F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27984" y="3861048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直接连接符 27">
              <a:extLst>
                <a:ext uri="{FF2B5EF4-FFF2-40B4-BE49-F238E27FC236}">
                  <a16:creationId xmlns:a16="http://schemas.microsoft.com/office/drawing/2014/main" id="{0B6150E1-95B0-D641-812C-5062355B71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803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直接连接符 28">
              <a:extLst>
                <a:ext uri="{FF2B5EF4-FFF2-40B4-BE49-F238E27FC236}">
                  <a16:creationId xmlns:a16="http://schemas.microsoft.com/office/drawing/2014/main" id="{CB362864-A3DF-194B-9070-8F7BA96D6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32784" y="3877816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5" name="直接连接符 29">
              <a:extLst>
                <a:ext uri="{FF2B5EF4-FFF2-40B4-BE49-F238E27FC236}">
                  <a16:creationId xmlns:a16="http://schemas.microsoft.com/office/drawing/2014/main" id="{C771E1DD-FDD8-624F-B693-02EE2DE7F1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85184" y="3848522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6" name="直接连接符 30">
              <a:extLst>
                <a:ext uri="{FF2B5EF4-FFF2-40B4-BE49-F238E27FC236}">
                  <a16:creationId xmlns:a16="http://schemas.microsoft.com/office/drawing/2014/main" id="{D5972D52-F0A4-2F48-8283-F44582A531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375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7" name="直接连接符 31">
              <a:extLst>
                <a:ext uri="{FF2B5EF4-FFF2-40B4-BE49-F238E27FC236}">
                  <a16:creationId xmlns:a16="http://schemas.microsoft.com/office/drawing/2014/main" id="{CE1B7249-FC9B-1746-8757-81843D0AF6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899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8" name="直接连接符 32">
              <a:extLst>
                <a:ext uri="{FF2B5EF4-FFF2-40B4-BE49-F238E27FC236}">
                  <a16:creationId xmlns:a16="http://schemas.microsoft.com/office/drawing/2014/main" id="{9CA5CD95-C160-6C46-BAAE-9DEA55D9B7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342384" y="3855218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79" name="直接连接符 33">
              <a:extLst>
                <a:ext uri="{FF2B5EF4-FFF2-40B4-BE49-F238E27FC236}">
                  <a16:creationId xmlns:a16="http://schemas.microsoft.com/office/drawing/2014/main" id="{6B3BC683-891D-D44C-BC6D-02D01B4FAF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94784" y="3876128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0" name="直接连接符 34">
              <a:extLst>
                <a:ext uri="{FF2B5EF4-FFF2-40B4-BE49-F238E27FC236}">
                  <a16:creationId xmlns:a16="http://schemas.microsoft.com/office/drawing/2014/main" id="{E57FAE13-D26C-EE42-8BC2-BA6DE9DBD9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647184" y="38886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1" name="直接连接符 35">
              <a:extLst>
                <a:ext uri="{FF2B5EF4-FFF2-40B4-BE49-F238E27FC236}">
                  <a16:creationId xmlns:a16="http://schemas.microsoft.com/office/drawing/2014/main" id="{90FA1A19-AF67-CF45-AA75-343E0644A2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995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2" name="直接连接符 36">
              <a:extLst>
                <a:ext uri="{FF2B5EF4-FFF2-40B4-BE49-F238E27FC236}">
                  <a16:creationId xmlns:a16="http://schemas.microsoft.com/office/drawing/2014/main" id="{DEB06D76-5A5E-974D-996E-69DB6B12C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519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3" name="直接连接符 37">
              <a:extLst>
                <a:ext uri="{FF2B5EF4-FFF2-40B4-BE49-F238E27FC236}">
                  <a16:creationId xmlns:a16="http://schemas.microsoft.com/office/drawing/2014/main" id="{3B5769A8-91DD-E745-800F-AD4744592C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043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84" name="直接连接符 38">
              <a:extLst>
                <a:ext uri="{FF2B5EF4-FFF2-40B4-BE49-F238E27FC236}">
                  <a16:creationId xmlns:a16="http://schemas.microsoft.com/office/drawing/2014/main" id="{EF689D91-23DF-F242-9571-5A1E333967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256784" y="3860254"/>
              <a:ext cx="1872208" cy="1588"/>
            </a:xfrm>
            <a:prstGeom prst="line">
              <a:avLst/>
            </a:prstGeom>
            <a:noFill/>
            <a:ln w="12700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57" name="流程图: 联系 56"/>
          <p:cNvSpPr>
            <a:spLocks noChangeArrowheads="1"/>
          </p:cNvSpPr>
          <p:nvPr/>
        </p:nvSpPr>
        <p:spPr bwMode="auto">
          <a:xfrm>
            <a:off x="2173538" y="3859803"/>
            <a:ext cx="1366837" cy="1296988"/>
          </a:xfrm>
          <a:prstGeom prst="flowChartConnector">
            <a:avLst/>
          </a:prstGeom>
          <a:solidFill>
            <a:srgbClr val="92D050">
              <a:alpha val="50195"/>
            </a:srgbClr>
          </a:solidFill>
          <a:ln w="19050" algn="ctr">
            <a:solidFill>
              <a:srgbClr val="009900"/>
            </a:solidFill>
            <a:prstDash val="sys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342900" indent="-342900"/>
            <a:endParaRPr lang="zh-CN" altLang="en-US"/>
          </a:p>
        </p:txBody>
      </p:sp>
      <p:sp>
        <p:nvSpPr>
          <p:cNvPr id="58" name="流程图: 联系 57"/>
          <p:cNvSpPr>
            <a:spLocks noChangeArrowheads="1"/>
          </p:cNvSpPr>
          <p:nvPr/>
        </p:nvSpPr>
        <p:spPr bwMode="auto">
          <a:xfrm>
            <a:off x="1049731" y="1980578"/>
            <a:ext cx="1368425" cy="1296988"/>
          </a:xfrm>
          <a:prstGeom prst="flowChartConnector">
            <a:avLst/>
          </a:prstGeom>
          <a:solidFill>
            <a:srgbClr val="00FFFF">
              <a:alpha val="43000"/>
            </a:srgbClr>
          </a:solidFill>
          <a:ln w="19050" algn="ctr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wrap="none" lIns="90000" tIns="46800" rIns="90000" bIns="46800" anchor="ctr">
            <a:noAutofit/>
          </a:bodyPr>
          <a:lstStyle/>
          <a:p>
            <a:pPr marL="342900" indent="-342900"/>
            <a:endParaRPr lang="zh-CN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6" y="411433"/>
            <a:ext cx="7357866" cy="411863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sz="2400" dirty="0"/>
              <a:t>复习：客观分析法</a:t>
            </a:r>
            <a:br>
              <a:rPr lang="en-US" altLang="zh-CN" sz="2400" dirty="0"/>
            </a:br>
            <a:r>
              <a:rPr lang="zh-CN" altLang="en-US" sz="2400" dirty="0"/>
              <a:t>   </a:t>
            </a:r>
            <a:r>
              <a:rPr lang="en-US" altLang="zh-CN" sz="2400" dirty="0"/>
              <a:t>----</a:t>
            </a:r>
            <a:r>
              <a:rPr lang="zh-CN" altLang="en-US" sz="2400" dirty="0"/>
              <a:t>反距离加权空间内插法（</a:t>
            </a:r>
            <a:r>
              <a:rPr lang="zh-CN" altLang="en-US" sz="2400" i="0" dirty="0">
                <a:effectLst/>
                <a:latin typeface="Helvetica Neue" panose="02000503000000020004" pitchFamily="2" charset="0"/>
              </a:rPr>
              <a:t>距离倒数法</a:t>
            </a:r>
            <a:r>
              <a:rPr lang="zh-CN" altLang="en-US" sz="2400" dirty="0"/>
              <a:t>）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82D6BA-9FDB-4498-B474-56088947D06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4176042" y="2993192"/>
            <a:ext cx="462065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itchFamily="18" charset="0"/>
              </a:rPr>
              <a:t>Z </a:t>
            </a:r>
            <a:r>
              <a:rPr lang="zh-CN" altLang="en-US" sz="2000" b="1" dirty="0">
                <a:latin typeface="Times New Roman" pitchFamily="18" charset="0"/>
              </a:rPr>
              <a:t>是估计值，</a:t>
            </a:r>
            <a:r>
              <a:rPr lang="en-US" altLang="zh-CN" sz="2000" b="1" i="1" dirty="0" err="1">
                <a:latin typeface="Times New Roman" pitchFamily="18" charset="0"/>
              </a:rPr>
              <a:t>Z</a:t>
            </a:r>
            <a:r>
              <a:rPr lang="en-US" altLang="zh-CN" sz="2000" b="1" i="1" baseline="-25000" dirty="0" err="1">
                <a:latin typeface="Times New Roman" pitchFamily="18" charset="0"/>
              </a:rPr>
              <a:t>i</a:t>
            </a:r>
            <a:r>
              <a:rPr lang="en-US" altLang="zh-CN" sz="2000" b="1" i="1" baseline="-25000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是第 </a:t>
            </a:r>
            <a:r>
              <a:rPr lang="en-US" altLang="zh-CN" sz="2000" b="1" i="1" dirty="0">
                <a:latin typeface="Times New Roman" pitchFamily="18" charset="0"/>
              </a:rPr>
              <a:t>i </a:t>
            </a:r>
            <a:r>
              <a:rPr lang="zh-CN" altLang="en-US" sz="2000" b="1" dirty="0">
                <a:latin typeface="Times New Roman" pitchFamily="18" charset="0"/>
              </a:rPr>
              <a:t>个样本（观测值）；</a:t>
            </a:r>
            <a:r>
              <a:rPr lang="en-US" altLang="zh-CN" sz="2000" b="1" i="1" dirty="0">
                <a:latin typeface="Times New Roman" pitchFamily="18" charset="0"/>
              </a:rPr>
              <a:t>D</a:t>
            </a:r>
            <a:r>
              <a:rPr lang="en-US" altLang="zh-CN" sz="2000" b="1" i="1" baseline="-25000" dirty="0">
                <a:latin typeface="Times New Roman" pitchFamily="18" charset="0"/>
              </a:rPr>
              <a:t>i </a:t>
            </a:r>
            <a:r>
              <a:rPr lang="zh-CN" altLang="en-US" sz="2000" b="1" dirty="0">
                <a:latin typeface="Times New Roman" pitchFamily="18" charset="0"/>
              </a:rPr>
              <a:t>是距离，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itchFamily="18" charset="0"/>
              </a:rPr>
              <a:t>p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是幂次</a:t>
            </a:r>
            <a:r>
              <a:rPr lang="zh-CN" altLang="en-US" sz="2000" b="1" i="1" dirty="0">
                <a:solidFill>
                  <a:srgbClr val="C00000"/>
                </a:solidFill>
                <a:latin typeface="Times New Roman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它显著影响内插的结果，其选择标准是使平均绝对误差最小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984882" y="1556215"/>
            <a:ext cx="2282815" cy="2252674"/>
            <a:chOff x="690" y="2024"/>
            <a:chExt cx="1438" cy="1419"/>
          </a:xfrm>
        </p:grpSpPr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1836" y="2024"/>
              <a:ext cx="91" cy="9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2037" y="2931"/>
              <a:ext cx="91" cy="91"/>
            </a:xfrm>
            <a:prstGeom prst="ellipse">
              <a:avLst/>
            </a:prstGeom>
            <a:solidFill>
              <a:srgbClr val="CC0099"/>
            </a:solidFill>
            <a:ln w="9525" algn="ctr">
              <a:solidFill>
                <a:srgbClr val="CC0099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690" y="3352"/>
              <a:ext cx="91" cy="91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93" y="2614"/>
              <a:ext cx="91" cy="91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1111" y="2432"/>
              <a:ext cx="91" cy="91"/>
            </a:xfrm>
            <a:prstGeom prst="ellipse">
              <a:avLst/>
            </a:prstGeom>
            <a:solidFill>
              <a:srgbClr val="009900"/>
            </a:solidFill>
            <a:ln w="9525" algn="ctr">
              <a:solidFill>
                <a:srgbClr val="0099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1292" y="2750"/>
              <a:ext cx="91" cy="9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1679245" y="2648934"/>
            <a:ext cx="85725" cy="873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43957D0-2392-CF46-93E6-8114E8E71FAB}"/>
              </a:ext>
            </a:extLst>
          </p:cNvPr>
          <p:cNvSpPr txBox="1"/>
          <p:nvPr/>
        </p:nvSpPr>
        <p:spPr>
          <a:xfrm>
            <a:off x="4121825" y="4542682"/>
            <a:ext cx="48348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itchFamily="18" charset="0"/>
              </a:rPr>
              <a:t>当采样点与网格点重合时，该网格点被赋予和观测点一致的值，因此这是一个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准确插值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itchFamily="18" charset="0"/>
              </a:rPr>
              <a:t>产生围绕观测点位置的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“靶心效应”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6AFF5B2-5C8C-834E-901C-7FC3E67F1FD9}"/>
              </a:ext>
            </a:extLst>
          </p:cNvPr>
          <p:cNvGrpSpPr/>
          <p:nvPr/>
        </p:nvGrpSpPr>
        <p:grpSpPr>
          <a:xfrm>
            <a:off x="691384" y="4082071"/>
            <a:ext cx="2985912" cy="2677657"/>
            <a:chOff x="691384" y="4082071"/>
            <a:chExt cx="2985912" cy="2677657"/>
          </a:xfrm>
        </p:grpSpPr>
        <p:grpSp>
          <p:nvGrpSpPr>
            <p:cNvPr id="118" name="组合 58">
              <a:extLst>
                <a:ext uri="{FF2B5EF4-FFF2-40B4-BE49-F238E27FC236}">
                  <a16:creationId xmlns:a16="http://schemas.microsoft.com/office/drawing/2014/main" id="{A058613B-EE46-2C40-99B9-D623AFE88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384" y="4082071"/>
              <a:ext cx="2985912" cy="2677657"/>
              <a:chOff x="5290519" y="2913211"/>
              <a:chExt cx="1981461" cy="1912341"/>
            </a:xfrm>
          </p:grpSpPr>
          <p:cxnSp>
            <p:nvCxnSpPr>
              <p:cNvPr id="119" name="直接连接符 14">
                <a:extLst>
                  <a:ext uri="{FF2B5EF4-FFF2-40B4-BE49-F238E27FC236}">
                    <a16:creationId xmlns:a16="http://schemas.microsoft.com/office/drawing/2014/main" id="{9DC04095-86EF-DB45-B854-796DD5F283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30689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0" name="直接连接符 15">
                <a:extLst>
                  <a:ext uri="{FF2B5EF4-FFF2-40B4-BE49-F238E27FC236}">
                    <a16:creationId xmlns:a16="http://schemas.microsoft.com/office/drawing/2014/main" id="{E2A2B10C-486D-3749-A107-E5CD2C129B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32213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1" name="直接连接符 16">
                <a:extLst>
                  <a:ext uri="{FF2B5EF4-FFF2-40B4-BE49-F238E27FC236}">
                    <a16:creationId xmlns:a16="http://schemas.microsoft.com/office/drawing/2014/main" id="{1F6450B8-1801-624F-AA22-671F9482AB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33737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2" name="直接连接符 17">
                <a:extLst>
                  <a:ext uri="{FF2B5EF4-FFF2-40B4-BE49-F238E27FC236}">
                    <a16:creationId xmlns:a16="http://schemas.microsoft.com/office/drawing/2014/main" id="{1660B86F-7522-1C46-881E-EE24B824FA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35261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3" name="直接连接符 18">
                <a:extLst>
                  <a:ext uri="{FF2B5EF4-FFF2-40B4-BE49-F238E27FC236}">
                    <a16:creationId xmlns:a16="http://schemas.microsoft.com/office/drawing/2014/main" id="{11212EAC-A0A9-424A-9379-4AFE78F2CA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0519" y="36785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4" name="直接连接符 19">
                <a:extLst>
                  <a:ext uri="{FF2B5EF4-FFF2-40B4-BE49-F238E27FC236}">
                    <a16:creationId xmlns:a16="http://schemas.microsoft.com/office/drawing/2014/main" id="{D7D46D6C-3D2F-2F42-B17B-15DD42B5AE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38309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5" name="直接连接符 20">
                <a:extLst>
                  <a:ext uri="{FF2B5EF4-FFF2-40B4-BE49-F238E27FC236}">
                    <a16:creationId xmlns:a16="http://schemas.microsoft.com/office/drawing/2014/main" id="{76498420-EC84-DE43-97D2-757DF1BB23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39833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6" name="直接连接符 21">
                <a:extLst>
                  <a:ext uri="{FF2B5EF4-FFF2-40B4-BE49-F238E27FC236}">
                    <a16:creationId xmlns:a16="http://schemas.microsoft.com/office/drawing/2014/main" id="{DDC1C1CD-E54B-D24B-9C91-129FFF6674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41357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7" name="直接连接符 22">
                <a:extLst>
                  <a:ext uri="{FF2B5EF4-FFF2-40B4-BE49-F238E27FC236}">
                    <a16:creationId xmlns:a16="http://schemas.microsoft.com/office/drawing/2014/main" id="{1690757D-6987-334D-A4DC-CA0635D951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42881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8" name="直接连接符 23">
                <a:extLst>
                  <a:ext uri="{FF2B5EF4-FFF2-40B4-BE49-F238E27FC236}">
                    <a16:creationId xmlns:a16="http://schemas.microsoft.com/office/drawing/2014/main" id="{E6C3AFB6-620C-6544-B53B-2D5D43C55B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44405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9" name="直接连接符 24">
                <a:extLst>
                  <a:ext uri="{FF2B5EF4-FFF2-40B4-BE49-F238E27FC236}">
                    <a16:creationId xmlns:a16="http://schemas.microsoft.com/office/drawing/2014/main" id="{712B97CD-5316-4C49-9135-869FB21C88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92007" y="4592958"/>
                <a:ext cx="1979973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0" name="直接连接符 26">
                <a:extLst>
                  <a:ext uri="{FF2B5EF4-FFF2-40B4-BE49-F238E27FC236}">
                    <a16:creationId xmlns:a16="http://schemas.microsoft.com/office/drawing/2014/main" id="{D310D2CC-E221-7A49-8F61-8DBB5BEE99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27910" y="3861046"/>
                <a:ext cx="1872207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1" name="直接连接符 27">
                <a:extLst>
                  <a:ext uri="{FF2B5EF4-FFF2-40B4-BE49-F238E27FC236}">
                    <a16:creationId xmlns:a16="http://schemas.microsoft.com/office/drawing/2014/main" id="{B9C4241D-D279-8642-95CC-1A4597A4BA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580308" y="3860252"/>
                <a:ext cx="1872207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2" name="直接连接符 28">
                <a:extLst>
                  <a:ext uri="{FF2B5EF4-FFF2-40B4-BE49-F238E27FC236}">
                    <a16:creationId xmlns:a16="http://schemas.microsoft.com/office/drawing/2014/main" id="{87360130-B26E-324B-B798-C799002A34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732707" y="3877814"/>
                <a:ext cx="1872207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3" name="直接连接符 29">
                <a:extLst>
                  <a:ext uri="{FF2B5EF4-FFF2-40B4-BE49-F238E27FC236}">
                    <a16:creationId xmlns:a16="http://schemas.microsoft.com/office/drawing/2014/main" id="{DBDAB9C1-B203-3842-9D53-F7BBB1A131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885104" y="3848521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4" name="直接连接符 30">
                <a:extLst>
                  <a:ext uri="{FF2B5EF4-FFF2-40B4-BE49-F238E27FC236}">
                    <a16:creationId xmlns:a16="http://schemas.microsoft.com/office/drawing/2014/main" id="{CEC8BB7B-90C6-B148-A63B-03A1AB9459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037502" y="3860253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5" name="直接连接符 31">
                <a:extLst>
                  <a:ext uri="{FF2B5EF4-FFF2-40B4-BE49-F238E27FC236}">
                    <a16:creationId xmlns:a16="http://schemas.microsoft.com/office/drawing/2014/main" id="{BF761492-B59A-554B-BF39-4705450696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89901" y="3860253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6" name="直接连接符 32">
                <a:extLst>
                  <a:ext uri="{FF2B5EF4-FFF2-40B4-BE49-F238E27FC236}">
                    <a16:creationId xmlns:a16="http://schemas.microsoft.com/office/drawing/2014/main" id="{3E9553B9-71DA-4A4F-B201-42943173A1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42298" y="3855217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7" name="直接连接符 33">
                <a:extLst>
                  <a:ext uri="{FF2B5EF4-FFF2-40B4-BE49-F238E27FC236}">
                    <a16:creationId xmlns:a16="http://schemas.microsoft.com/office/drawing/2014/main" id="{61440C85-D27F-1A48-BCA8-13CC734655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494694" y="3876128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8" name="直接连接符 34">
                <a:extLst>
                  <a:ext uri="{FF2B5EF4-FFF2-40B4-BE49-F238E27FC236}">
                    <a16:creationId xmlns:a16="http://schemas.microsoft.com/office/drawing/2014/main" id="{56C1FBED-EEFD-194A-9A1A-D2F5F6F136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647094" y="3888654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39" name="直接连接符 35">
                <a:extLst>
                  <a:ext uri="{FF2B5EF4-FFF2-40B4-BE49-F238E27FC236}">
                    <a16:creationId xmlns:a16="http://schemas.microsoft.com/office/drawing/2014/main" id="{2E629779-352C-3347-8A16-335945C8CB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99495" y="3860254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40" name="直接连接符 36">
                <a:extLst>
                  <a:ext uri="{FF2B5EF4-FFF2-40B4-BE49-F238E27FC236}">
                    <a16:creationId xmlns:a16="http://schemas.microsoft.com/office/drawing/2014/main" id="{46A0CB81-72AF-0844-AC8D-2AC78A0EBE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951890" y="3860254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41" name="直接连接符 37">
                <a:extLst>
                  <a:ext uri="{FF2B5EF4-FFF2-40B4-BE49-F238E27FC236}">
                    <a16:creationId xmlns:a16="http://schemas.microsoft.com/office/drawing/2014/main" id="{0E4C0D3D-665A-CC4D-96B1-9F6C662C2D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104276" y="3860254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42" name="直接连接符 38">
                <a:extLst>
                  <a:ext uri="{FF2B5EF4-FFF2-40B4-BE49-F238E27FC236}">
                    <a16:creationId xmlns:a16="http://schemas.microsoft.com/office/drawing/2014/main" id="{BFA1D8A4-D78C-AD45-BD6D-801E427D0F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256784" y="3860254"/>
                <a:ext cx="1872208" cy="1588"/>
              </a:xfrm>
              <a:prstGeom prst="line">
                <a:avLst/>
              </a:prstGeom>
              <a:noFill/>
              <a:ln w="12700" algn="ctr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grpSp>
          <p:nvGrpSpPr>
            <p:cNvPr id="143" name="Group 15">
              <a:extLst>
                <a:ext uri="{FF2B5EF4-FFF2-40B4-BE49-F238E27FC236}">
                  <a16:creationId xmlns:a16="http://schemas.microsoft.com/office/drawing/2014/main" id="{E40970B0-8CC2-C641-8E0F-F192D761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882" y="4434409"/>
              <a:ext cx="2282815" cy="2252674"/>
              <a:chOff x="690" y="2024"/>
              <a:chExt cx="1438" cy="1419"/>
            </a:xfrm>
          </p:grpSpPr>
          <p:sp>
            <p:nvSpPr>
              <p:cNvPr id="144" name="Oval 9">
                <a:extLst>
                  <a:ext uri="{FF2B5EF4-FFF2-40B4-BE49-F238E27FC236}">
                    <a16:creationId xmlns:a16="http://schemas.microsoft.com/office/drawing/2014/main" id="{9E5BBF9A-9E88-2E46-93B5-93DCC10D4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2024"/>
                <a:ext cx="91" cy="9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Oval 10">
                <a:extLst>
                  <a:ext uri="{FF2B5EF4-FFF2-40B4-BE49-F238E27FC236}">
                    <a16:creationId xmlns:a16="http://schemas.microsoft.com/office/drawing/2014/main" id="{15BE29E2-A071-5B4C-AC6B-4C8F0A19A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2931"/>
                <a:ext cx="91" cy="91"/>
              </a:xfrm>
              <a:prstGeom prst="ellipse">
                <a:avLst/>
              </a:prstGeom>
              <a:solidFill>
                <a:srgbClr val="CC0099"/>
              </a:solidFill>
              <a:ln w="9525" algn="ctr">
                <a:solidFill>
                  <a:srgbClr val="CC0099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Oval 11">
                <a:extLst>
                  <a:ext uri="{FF2B5EF4-FFF2-40B4-BE49-F238E27FC236}">
                    <a16:creationId xmlns:a16="http://schemas.microsoft.com/office/drawing/2014/main" id="{EBBCED7B-4714-DF4D-B5C8-D3288F09F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3352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Oval 12">
                <a:extLst>
                  <a:ext uri="{FF2B5EF4-FFF2-40B4-BE49-F238E27FC236}">
                    <a16:creationId xmlns:a16="http://schemas.microsoft.com/office/drawing/2014/main" id="{F5841B5D-D790-8A44-8C5C-F8DF73E6A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614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" name="Oval 13">
                <a:extLst>
                  <a:ext uri="{FF2B5EF4-FFF2-40B4-BE49-F238E27FC236}">
                    <a16:creationId xmlns:a16="http://schemas.microsoft.com/office/drawing/2014/main" id="{D4803DCB-92B8-A947-8D6E-F88AE1669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432"/>
                <a:ext cx="91" cy="91"/>
              </a:xfrm>
              <a:prstGeom prst="ellipse">
                <a:avLst/>
              </a:prstGeom>
              <a:solidFill>
                <a:srgbClr val="009900"/>
              </a:solidFill>
              <a:ln w="9525" algn="ctr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" name="Oval 14">
                <a:extLst>
                  <a:ext uri="{FF2B5EF4-FFF2-40B4-BE49-F238E27FC236}">
                    <a16:creationId xmlns:a16="http://schemas.microsoft.com/office/drawing/2014/main" id="{2AE488A5-7A73-C041-8FE4-BCDA64AAF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750"/>
                <a:ext cx="91" cy="9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algn="ctr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0" name="Oval 10">
            <a:extLst>
              <a:ext uri="{FF2B5EF4-FFF2-40B4-BE49-F238E27FC236}">
                <a16:creationId xmlns:a16="http://schemas.microsoft.com/office/drawing/2014/main" id="{C46D3555-C6EF-6A4F-BC0A-EC7D29F2F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894" y="4459490"/>
            <a:ext cx="87313" cy="87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AC0EB3-6C86-2B43-BE6D-E79C100BE8EE}"/>
              </a:ext>
            </a:extLst>
          </p:cNvPr>
          <p:cNvSpPr/>
          <p:nvPr/>
        </p:nvSpPr>
        <p:spPr>
          <a:xfrm>
            <a:off x="5136517" y="1259131"/>
            <a:ext cx="655936" cy="89302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318A748-55C4-2743-89C1-F5DB1146FF3D}"/>
              </a:ext>
            </a:extLst>
          </p:cNvPr>
          <p:cNvSpPr/>
          <p:nvPr/>
        </p:nvSpPr>
        <p:spPr>
          <a:xfrm>
            <a:off x="6564703" y="1470607"/>
            <a:ext cx="877002" cy="59151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47FA3C-FB6F-0D4B-90C3-0D37C13DDDF6}"/>
              </a:ext>
            </a:extLst>
          </p:cNvPr>
          <p:cNvSpPr txBox="1"/>
          <p:nvPr/>
        </p:nvSpPr>
        <p:spPr>
          <a:xfrm>
            <a:off x="6644026" y="1589365"/>
            <a:ext cx="7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3DD9E2-D9DC-524D-B88C-73C7A508C471}"/>
                  </a:ext>
                </a:extLst>
              </p:cNvPr>
              <p:cNvSpPr txBox="1"/>
              <p:nvPr/>
            </p:nvSpPr>
            <p:spPr>
              <a:xfrm>
                <a:off x="1617134" y="2743202"/>
                <a:ext cx="19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3DD9E2-D9DC-524D-B88C-73C7A508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34" y="2743202"/>
                <a:ext cx="19479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0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424416"/>
            <a:ext cx="6144210" cy="36512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拓展作业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客观分析法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1158" y="1298963"/>
            <a:ext cx="8229600" cy="51346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数据：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sst_Argo_201511.mat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ersst.v5.201511.nc</a:t>
            </a:r>
          </a:p>
          <a:p>
            <a:pPr marL="457200" lvl="1" indent="0">
              <a:buNone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提示：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Argo floats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观测数据，见数据文件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作业内容：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选择任意海域；使用该数据生成网格化数据（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水平分辨率建议选用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度或更高，可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自行测试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），并绘制空间分布图；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ERSST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数据（或者自行寻找的其他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SST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数据）比较，验证网格化结果。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原创</a:t>
            </a:r>
            <a:r>
              <a:rPr lang="en-US" altLang="zh-CN" sz="2400" dirty="0">
                <a:solidFill>
                  <a:srgbClr val="C00000"/>
                </a:solidFill>
              </a:rPr>
              <a:t>+</a:t>
            </a:r>
            <a:r>
              <a:rPr lang="zh-CN" altLang="en-US" sz="2400" dirty="0">
                <a:solidFill>
                  <a:srgbClr val="C00000"/>
                </a:solidFill>
              </a:rPr>
              <a:t>按时</a:t>
            </a:r>
            <a:endParaRPr lang="zh-CN" alt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/>
              <a:t>截止日期：</a:t>
            </a:r>
            <a:r>
              <a:rPr lang="en-US" altLang="zh-CN" sz="2400" dirty="0"/>
              <a:t>2023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19</a:t>
            </a:r>
            <a:r>
              <a:rPr lang="zh-CN" altLang="en-US" sz="2400" dirty="0"/>
              <a:t>日</a:t>
            </a:r>
            <a:r>
              <a:rPr lang="en-US" altLang="zh-CN" sz="2400" dirty="0"/>
              <a:t>24</a:t>
            </a:r>
            <a:r>
              <a:rPr lang="zh-CN" altLang="en-US" sz="2400" dirty="0"/>
              <a:t>点；拓展作业，不做硬性要求</a:t>
            </a:r>
            <a:endParaRPr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/>
              <a:t>邮箱：</a:t>
            </a:r>
            <a:r>
              <a:rPr lang="en-US" altLang="zh-CN" sz="2400" u="sng" dirty="0">
                <a:latin typeface="Times" pitchFamily="2" charset="0"/>
              </a:rPr>
              <a:t>haiyangyaosu111@163.com</a:t>
            </a:r>
            <a:endParaRPr lang="en-US" altLang="zh-CN" sz="2400" dirty="0">
              <a:latin typeface="Times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/>
          </a:p>
          <a:p>
            <a:pPr marL="109855" indent="0">
              <a:buNone/>
            </a:pPr>
            <a:endParaRPr lang="en-US" altLang="zh-C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19" y="378601"/>
            <a:ext cx="4737224" cy="4884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作业</a:t>
            </a:r>
            <a:r>
              <a:rPr lang="en-US" altLang="zh-CN" dirty="0"/>
              <a:t>1-</a:t>
            </a:r>
            <a:r>
              <a:rPr lang="zh-CN" altLang="en-US" dirty="0"/>
              <a:t>拓展作业要求：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D18B17-0968-4AF9-8BF2-6F559E764067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150B-9397-544A-90AF-49D7C842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604448" cy="5760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上交：编程作业的压缩包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命名：姓名</a:t>
            </a:r>
            <a:r>
              <a:rPr lang="en-US" altLang="zh-CN" dirty="0"/>
              <a:t>+</a:t>
            </a:r>
            <a:r>
              <a:rPr lang="en" altLang="zh-CN" dirty="0"/>
              <a:t>hw1</a:t>
            </a:r>
            <a:r>
              <a:rPr lang="en-US" altLang="zh-CN" dirty="0"/>
              <a:t>+</a:t>
            </a:r>
            <a:r>
              <a:rPr lang="en-US" altLang="zh-CN" dirty="0" err="1"/>
              <a:t>tuozhan</a:t>
            </a:r>
            <a:r>
              <a:rPr lang="zh-CN" altLang="en" dirty="0"/>
              <a:t>，</a:t>
            </a:r>
            <a:r>
              <a:rPr lang="zh-CN" altLang="en-US" dirty="0"/>
              <a:t>如</a:t>
            </a:r>
            <a:r>
              <a:rPr lang="en-US" altLang="zh-CN" dirty="0"/>
              <a:t>:</a:t>
            </a:r>
            <a:r>
              <a:rPr lang="en" altLang="zh-CN" dirty="0"/>
              <a:t>Wangyingying-hw1-tuozhan.zip</a:t>
            </a:r>
          </a:p>
          <a:p>
            <a:pPr marL="0" indent="0">
              <a:buNone/>
            </a:pPr>
            <a:r>
              <a:rPr lang="zh-CN" altLang="en" dirty="0"/>
              <a:t>内容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小论文</a:t>
            </a:r>
            <a:r>
              <a:rPr lang="en" altLang="zh-CN" dirty="0">
                <a:solidFill>
                  <a:srgbClr val="C00000"/>
                </a:solidFill>
              </a:rPr>
              <a:t>word:</a:t>
            </a:r>
          </a:p>
          <a:p>
            <a:pPr marL="0" indent="0">
              <a:buNone/>
            </a:pPr>
            <a:r>
              <a:rPr lang="zh-CN" altLang="en-US" dirty="0"/>
              <a:t>摘要、数据介绍、分析步骤</a:t>
            </a:r>
            <a:r>
              <a:rPr lang="en-US" altLang="zh-CN" dirty="0"/>
              <a:t>(</a:t>
            </a:r>
            <a:r>
              <a:rPr lang="zh-CN" altLang="en-US" dirty="0"/>
              <a:t>流程图</a:t>
            </a:r>
            <a:r>
              <a:rPr lang="en-US" altLang="zh-CN" dirty="0"/>
              <a:t>)</a:t>
            </a:r>
            <a:r>
              <a:rPr lang="zh-CN" altLang="en-US" dirty="0"/>
              <a:t>、结果详细分析、参考文献和相关素材。	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	</a:t>
            </a:r>
            <a:r>
              <a:rPr lang="zh-CN" altLang="en-US" dirty="0"/>
              <a:t>*</a:t>
            </a:r>
            <a:r>
              <a:rPr lang="en-US" altLang="zh-CN" dirty="0"/>
              <a:t>·</a:t>
            </a:r>
            <a:r>
              <a:rPr lang="en" altLang="zh-CN" dirty="0"/>
              <a:t>word</a:t>
            </a:r>
            <a:r>
              <a:rPr lang="zh-CN" altLang="en-US" dirty="0"/>
              <a:t>里不要放程序和公式截图；规范书写图注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相关程序：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全部程序，按步骤排序，程序的注释直接写在程序中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数据文件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中间过程、结果；不包括作业原始</a:t>
            </a:r>
            <a:r>
              <a:rPr lang="en" altLang="zh-CN" dirty="0"/>
              <a:t>data)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图片 </a:t>
            </a:r>
            <a:r>
              <a:rPr lang="en-US" altLang="zh-CN" dirty="0">
                <a:solidFill>
                  <a:srgbClr val="C00000"/>
                </a:solidFill>
              </a:rPr>
              <a:t>1.2.3….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全部图片，按小论文排序</a:t>
            </a:r>
            <a:r>
              <a:rPr lang="en-US" altLang="zh-CN" dirty="0"/>
              <a:t>)	</a:t>
            </a:r>
            <a:r>
              <a:rPr lang="zh-CN" altLang="en-US" dirty="0"/>
              <a:t>	</a:t>
            </a:r>
          </a:p>
          <a:p>
            <a:pPr marL="0" indent="0">
              <a:buNone/>
            </a:pPr>
            <a:r>
              <a:rPr lang="zh-CN" altLang="en-US" dirty="0"/>
              <a:t>非必选</a:t>
            </a:r>
            <a:r>
              <a:rPr lang="en-US" altLang="zh-CN" dirty="0"/>
              <a:t>:</a:t>
            </a:r>
            <a:r>
              <a:rPr lang="zh-CN" altLang="en-US" dirty="0"/>
              <a:t>可包括程序演示视频、多媒体</a:t>
            </a:r>
            <a:r>
              <a:rPr lang="en" altLang="zh-CN" dirty="0"/>
              <a:t>ppt</a:t>
            </a:r>
            <a:r>
              <a:rPr lang="zh-CN" altLang="e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40660"/>
      </p:ext>
    </p:extLst>
  </p:cSld>
  <p:clrMapOvr>
    <a:masterClrMapping/>
  </p:clrMapOvr>
</p:sld>
</file>

<file path=ppt/theme/theme1.xml><?xml version="1.0" encoding="utf-8"?>
<a:theme xmlns:a="http://schemas.openxmlformats.org/drawingml/2006/main" name="1_【模板】CMHF-0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416</Words>
  <Application>Microsoft Macintosh PowerPoint</Application>
  <PresentationFormat>全屏显示(4:3)</PresentationFormat>
  <Paragraphs>44</Paragraphs>
  <Slides>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黑体</vt:lpstr>
      <vt:lpstr>Arial Unicode MS</vt:lpstr>
      <vt:lpstr>Hei</vt:lpstr>
      <vt:lpstr>Arial</vt:lpstr>
      <vt:lpstr>Calibri</vt:lpstr>
      <vt:lpstr>Cambria Math</vt:lpstr>
      <vt:lpstr>Helvetica Neue</vt:lpstr>
      <vt:lpstr>Times</vt:lpstr>
      <vt:lpstr>Times New Roman</vt:lpstr>
      <vt:lpstr>Wingdings</vt:lpstr>
      <vt:lpstr>1_【模板】CMHF-01</vt:lpstr>
      <vt:lpstr>公式</vt:lpstr>
      <vt:lpstr>“海洋要素计算”-编程作业1 -拓展作业</vt:lpstr>
      <vt:lpstr>复习：客观分析法    ----反距离加权空间内插法（距离倒数法）</vt:lpstr>
      <vt:lpstr>1.拓展作业-客观分析法</vt:lpstr>
      <vt:lpstr>作业1-拓展作业要求：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数据初步分析</dc:title>
  <dc:creator>DELL</dc:creator>
  <cp:lastModifiedBy>wang yingying</cp:lastModifiedBy>
  <cp:revision>41</cp:revision>
  <dcterms:created xsi:type="dcterms:W3CDTF">2012-03-09T03:35:26Z</dcterms:created>
  <dcterms:modified xsi:type="dcterms:W3CDTF">2023-03-01T00:50:14Z</dcterms:modified>
</cp:coreProperties>
</file>