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6"/>
  </p:notesMasterIdLst>
  <p:handoutMasterIdLst>
    <p:handoutMasterId r:id="rId7"/>
  </p:handoutMasterIdLst>
  <p:sldIdLst>
    <p:sldId id="624" r:id="rId2"/>
    <p:sldId id="629" r:id="rId3"/>
    <p:sldId id="630" r:id="rId4"/>
    <p:sldId id="62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3"/>
  </p:normalViewPr>
  <p:slideViewPr>
    <p:cSldViewPr>
      <p:cViewPr varScale="1">
        <p:scale>
          <a:sx n="90" d="100"/>
          <a:sy n="90" d="100"/>
        </p:scale>
        <p:origin x="17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679CC-5A82-874E-A619-EA2998B36EDB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7F95B-3DA1-1C4A-AD93-83AF94EBD1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18565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15983-16AF-4A7C-A491-FE8CC20A799F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4AA6D-5EE2-49CF-ACC6-D57A13AA6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5478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and is characterized as cold SSTAs in the central North Pacific surrounded by warm anomalies along the west coast of North America.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" pitchFamily="2" charset="0"/>
              <a:ea typeface="宋体" panose="0201060003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4AA6D-5EE2-49CF-ACC6-D57A13AA66B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732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and is characterized as cold SSTAs in the central North Pacific surrounded by warm anomalies along the west coast of North America.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" pitchFamily="2" charset="0"/>
              <a:ea typeface="宋体" panose="0201060003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4AA6D-5EE2-49CF-ACC6-D57A13AA66B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415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itchFamily="49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4117" y="297073"/>
            <a:ext cx="5739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chemeClr val="bg1"/>
                </a:solidFill>
                <a:latin typeface="Times New Roman"/>
                <a:cs typeface="Times New Roman"/>
              </a:rPr>
              <a:t>Computation of Marine Hydrologic Factors</a:t>
            </a:r>
            <a:endParaRPr lang="zh-CN" altLang="en-US" sz="2400" b="1" i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6B28A0-A869-A75F-3B9C-CAAE816508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34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1654" y="376237"/>
            <a:ext cx="5679490" cy="365126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838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74800"/>
            <a:ext cx="2057400" cy="4703763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74800"/>
            <a:ext cx="6019800" cy="4703763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269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77800" y="445083"/>
            <a:ext cx="6144210" cy="365124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53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1654" y="376237"/>
            <a:ext cx="5679490" cy="365126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399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94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1654" y="376237"/>
            <a:ext cx="5679490" cy="365126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345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1654" y="376237"/>
            <a:ext cx="5679490" cy="365126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590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112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52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352550"/>
            <a:ext cx="5111750" cy="47736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616201"/>
            <a:ext cx="3008313" cy="35099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90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231899"/>
            <a:ext cx="5486400" cy="3495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59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-06">
            <a:extLst>
              <a:ext uri="{FF2B5EF4-FFF2-40B4-BE49-F238E27FC236}">
                <a16:creationId xmlns:a16="http://schemas.microsoft.com/office/drawing/2014/main" id="{F392C4A4-39C9-6E33-7AE1-17284EBD174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5715"/>
            <a:ext cx="9144000" cy="1055247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1546" y="376237"/>
            <a:ext cx="5679490" cy="36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043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81381" y="92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fld id="{B85E9FD8-3B8F-A544-A637-2056F27F8393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4" name="图片 3" descr="1-07">
            <a:extLst>
              <a:ext uri="{FF2B5EF4-FFF2-40B4-BE49-F238E27FC236}">
                <a16:creationId xmlns:a16="http://schemas.microsoft.com/office/drawing/2014/main" id="{DA51DE2F-EF5E-347E-2B16-DCA6B13AB10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430" y="6734830"/>
            <a:ext cx="9157970" cy="126248"/>
          </a:xfrm>
          <a:prstGeom prst="rect">
            <a:avLst/>
          </a:prstGeom>
        </p:spPr>
      </p:pic>
      <p:pic>
        <p:nvPicPr>
          <p:cNvPr id="9" name="图片 8" descr="1-03">
            <a:extLst>
              <a:ext uri="{FF2B5EF4-FFF2-40B4-BE49-F238E27FC236}">
                <a16:creationId xmlns:a16="http://schemas.microsoft.com/office/drawing/2014/main" id="{D144B9F3-CED7-BEE9-1E8C-1C7AB0184C7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406690" y="302279"/>
            <a:ext cx="1618464" cy="418351"/>
          </a:xfrm>
          <a:prstGeom prst="rect">
            <a:avLst/>
          </a:prstGeom>
        </p:spPr>
      </p:pic>
      <p:pic>
        <p:nvPicPr>
          <p:cNvPr id="11" name="图片 10" descr="1-07">
            <a:extLst>
              <a:ext uri="{FF2B5EF4-FFF2-40B4-BE49-F238E27FC236}">
                <a16:creationId xmlns:a16="http://schemas.microsoft.com/office/drawing/2014/main" id="{91F7F8F4-89F3-67EA-60D5-6589C94A8C94}"/>
              </a:ext>
            </a:extLst>
          </p:cNvPr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98600" y="6678481"/>
            <a:ext cx="756000" cy="36000"/>
          </a:xfrm>
          <a:prstGeom prst="rect">
            <a:avLst/>
          </a:prstGeom>
        </p:spPr>
      </p:pic>
      <p:pic>
        <p:nvPicPr>
          <p:cNvPr id="12" name="图片 11" descr="1-07">
            <a:extLst>
              <a:ext uri="{FF2B5EF4-FFF2-40B4-BE49-F238E27FC236}">
                <a16:creationId xmlns:a16="http://schemas.microsoft.com/office/drawing/2014/main" id="{961843C8-6CE5-E670-7B61-4901A84771C8}"/>
              </a:ext>
            </a:extLst>
          </p:cNvPr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14500" y="6614981"/>
            <a:ext cx="540000" cy="36000"/>
          </a:xfrm>
          <a:prstGeom prst="rect">
            <a:avLst/>
          </a:prstGeom>
        </p:spPr>
      </p:pic>
      <p:sp>
        <p:nvSpPr>
          <p:cNvPr id="7" name="页脚占位符 6">
            <a:extLst>
              <a:ext uri="{FF2B5EF4-FFF2-40B4-BE49-F238E27FC236}">
                <a16:creationId xmlns:a16="http://schemas.microsoft.com/office/drawing/2014/main" id="{30732A03-F1EA-55C0-96AE-B5927D2C4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06500" y="6332449"/>
            <a:ext cx="540000" cy="369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 dirty="0"/>
              <a:t>&lt;#&gt;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16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Hei"/>
          <a:ea typeface="Hei"/>
          <a:cs typeface="He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p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toffice.gov.uk/hadobs/hadiss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ei.noaa.gov/access/monitoring/pdo/" TargetMode="External"/><Relationship Id="rId5" Type="http://schemas.openxmlformats.org/officeDocument/2006/relationships/hyperlink" Target="https://psl.noaa.gov/data/gridded/data.noaa.erslp.html" TargetMode="External"/><Relationship Id="rId4" Type="http://schemas.openxmlformats.org/officeDocument/2006/relationships/hyperlink" Target="https://psl.noaa.gov/data/gridded/data.noaa.ersst.v5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topics/earth-and-planetary-sciences/pacific-decadal-oscill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“海洋要素计算”</a:t>
            </a:r>
            <a:r>
              <a:rPr kumimoji="1" lang="en-US" altLang="zh-CN" dirty="0"/>
              <a:t>-</a:t>
            </a:r>
            <a:r>
              <a:rPr kumimoji="1" lang="zh-CN" altLang="en-US" dirty="0"/>
              <a:t>编程作业</a:t>
            </a:r>
            <a:r>
              <a:rPr kumimoji="1" lang="en-US" altLang="zh-CN" dirty="0"/>
              <a:t>2part1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/>
                </a:solidFill>
              </a:rPr>
              <a:t>2023</a:t>
            </a:r>
            <a:r>
              <a:rPr kumimoji="1" lang="zh-CN" altLang="en-US" b="1" dirty="0">
                <a:solidFill>
                  <a:schemeClr val="tx1"/>
                </a:solidFill>
              </a:rPr>
              <a:t>年春季学期</a:t>
            </a:r>
          </a:p>
        </p:txBody>
      </p:sp>
    </p:spTree>
    <p:extLst>
      <p:ext uri="{BB962C8B-B14F-4D97-AF65-F5344CB8AC3E}">
        <p14:creationId xmlns:p14="http://schemas.microsoft.com/office/powerpoint/2010/main" val="216604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44974" y="1166018"/>
            <a:ext cx="9036496" cy="4525963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b="1" kern="0" dirty="0">
                <a:solidFill>
                  <a:srgbClr val="C00000"/>
                </a:solidFill>
                <a:latin typeface="黑体"/>
                <a:ea typeface="黑体"/>
                <a:cs typeface="黑体"/>
              </a:rPr>
              <a:t>要求：</a:t>
            </a:r>
            <a:endParaRPr lang="en-US" altLang="zh-CN" sz="2800" b="1" kern="0" dirty="0">
              <a:solidFill>
                <a:srgbClr val="C00000"/>
              </a:solidFill>
              <a:latin typeface="黑体"/>
              <a:ea typeface="黑体"/>
              <a:cs typeface="黑体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CN" sz="2800" kern="0" dirty="0">
              <a:solidFill>
                <a:srgbClr val="C00000"/>
              </a:solidFill>
              <a:latin typeface="黑体"/>
              <a:ea typeface="黑体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zh-CN" sz="2400" b="0" dirty="0">
                <a:solidFill>
                  <a:prstClr val="black"/>
                </a:solidFill>
                <a:latin typeface="Times" pitchFamily="2" charset="0"/>
                <a:ea typeface="宋体" panose="02010600030101010101" pitchFamily="2" charset="-122"/>
              </a:rPr>
              <a:t>1. R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2" charset="0"/>
                <a:ea typeface="宋体" panose="02010600030101010101" pitchFamily="2" charset="-122"/>
              </a:rPr>
              <a:t>egression distributions of monthly </a:t>
            </a:r>
            <a:r>
              <a:rPr kumimoji="0" lang="e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2" charset="0"/>
                <a:ea typeface="宋体" panose="02010600030101010101" pitchFamily="2" charset="-122"/>
              </a:rPr>
              <a:t>surface sea temperature (SST)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2" charset="0"/>
                <a:ea typeface="宋体" panose="02010600030101010101" pitchFamily="2" charset="-122"/>
              </a:rPr>
              <a:t>on the PDO index (1900-2020)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zh-CN" sz="2400" b="0" dirty="0">
                <a:solidFill>
                  <a:prstClr val="black"/>
                </a:solidFill>
                <a:latin typeface="Times" pitchFamily="2" charset="0"/>
                <a:ea typeface="宋体" panose="02010600030101010101" pitchFamily="2" charset="-122"/>
              </a:rPr>
              <a:t>Region:</a:t>
            </a:r>
            <a:r>
              <a:rPr kumimoji="0" lang="e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2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2" charset="0"/>
                <a:ea typeface="宋体" panose="02010600030101010101" pitchFamily="2" charset="-122"/>
              </a:rPr>
              <a:t>40S-70N;120E-60W</a:t>
            </a:r>
            <a:r>
              <a:rPr lang="zh-CN" altLang="en-US" sz="2400" b="0" i="0" dirty="0">
                <a:solidFill>
                  <a:srgbClr val="2E2E2E"/>
                </a:solidFill>
                <a:effectLst/>
                <a:latin typeface="Times" pitchFamily="2" charset="0"/>
              </a:rPr>
              <a:t> </a:t>
            </a:r>
            <a:endParaRPr lang="en-US" altLang="zh-CN" sz="2400" b="0" i="0" dirty="0">
              <a:solidFill>
                <a:srgbClr val="2E2E2E"/>
              </a:solidFill>
              <a:effectLst/>
              <a:latin typeface="Times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2" charset="0"/>
              <a:ea typeface="宋体" panose="02010600030101010101" pitchFamily="2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zh-CN" sz="2400" b="0" dirty="0">
                <a:solidFill>
                  <a:prstClr val="black"/>
                </a:solidFill>
                <a:latin typeface="Times" pitchFamily="2" charset="0"/>
                <a:ea typeface="宋体" panose="02010600030101010101" pitchFamily="2" charset="-122"/>
              </a:rPr>
              <a:t>2. Regression distributions of global monthly </a:t>
            </a:r>
            <a:r>
              <a:rPr kumimoji="1" lang="en" altLang="zh-CN" sz="2400" b="0" dirty="0">
                <a:solidFill>
                  <a:prstClr val="black"/>
                </a:solidFill>
                <a:latin typeface="Times" pitchFamily="2" charset="0"/>
                <a:ea typeface="宋体" panose="02010600030101010101" pitchFamily="2" charset="-122"/>
              </a:rPr>
              <a:t>sea level pressure (SLP)</a:t>
            </a:r>
            <a:r>
              <a:rPr kumimoji="1" lang="zh-CN" altLang="en-US" sz="2400" b="0" dirty="0">
                <a:solidFill>
                  <a:prstClr val="black"/>
                </a:solidFill>
                <a:latin typeface="Times" pitchFamily="2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0" dirty="0">
                <a:solidFill>
                  <a:prstClr val="black"/>
                </a:solidFill>
                <a:latin typeface="Times" pitchFamily="2" charset="0"/>
                <a:ea typeface="宋体" panose="02010600030101010101" pitchFamily="2" charset="-122"/>
              </a:rPr>
              <a:t>        on the PDO index (1900-1990)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kumimoji="1" lang="en-US" altLang="zh-CN" sz="2400" b="0" dirty="0">
                <a:solidFill>
                  <a:prstClr val="black"/>
                </a:solidFill>
                <a:latin typeface="Times" pitchFamily="2" charset="0"/>
                <a:ea typeface="宋体" panose="02010600030101010101" pitchFamily="2" charset="-122"/>
              </a:rPr>
              <a:t>Region: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2" charset="0"/>
                <a:ea typeface="宋体" panose="02010600030101010101" pitchFamily="2" charset="-122"/>
              </a:rPr>
              <a:t> 40S-70N;120E-60W</a:t>
            </a:r>
            <a:r>
              <a:rPr lang="zh-CN" altLang="en-US" sz="2400" b="0" i="0" dirty="0">
                <a:solidFill>
                  <a:srgbClr val="2E2E2E"/>
                </a:solidFill>
                <a:effectLst/>
                <a:latin typeface="Times" pitchFamily="2" charset="0"/>
              </a:rPr>
              <a:t> </a:t>
            </a:r>
            <a:endParaRPr lang="en-US" altLang="zh-CN" sz="2400" b="0" i="0" dirty="0">
              <a:solidFill>
                <a:srgbClr val="2E2E2E"/>
              </a:solidFill>
              <a:effectLst/>
              <a:latin typeface="Times" pitchFamily="2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kumimoji="1" lang="en-US" altLang="zh-CN" sz="2400" b="0" dirty="0">
              <a:solidFill>
                <a:prstClr val="black"/>
              </a:solidFill>
              <a:latin typeface="Times" pitchFamily="2" charset="0"/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2" charset="0"/>
                <a:ea typeface="宋体" panose="02010600030101010101" pitchFamily="2" charset="-122"/>
              </a:rPr>
              <a:t>3. Regression maps of surface sea temperature (SST) in January-February</a:t>
            </a:r>
            <a:r>
              <a:rPr kumimoji="1" lang="en-US" altLang="zh-CN" sz="2400" b="0" dirty="0">
                <a:solidFill>
                  <a:prstClr val="black"/>
                </a:solidFill>
                <a:latin typeface="Times" pitchFamily="2" charset="0"/>
                <a:ea typeface="宋体" panose="02010600030101010101" pitchFamily="2" charset="-122"/>
              </a:rPr>
              <a:t>-March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2" charset="0"/>
                <a:ea typeface="宋体" panose="02010600030101010101" pitchFamily="2" charset="-122"/>
              </a:rPr>
              <a:t>(JFM) onto PDO JFM in P1(1958–1994) and P2 (1995–2017).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2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2" charset="0"/>
                <a:ea typeface="宋体" panose="02010600030101010101" pitchFamily="2" charset="-122"/>
              </a:rPr>
              <a:t> Region: 20N-70N;110E-100W</a:t>
            </a:r>
            <a:r>
              <a:rPr lang="zh-CN" altLang="en-US" b="0" i="0" dirty="0">
                <a:solidFill>
                  <a:srgbClr val="2E2E2E"/>
                </a:solidFill>
                <a:effectLst/>
                <a:latin typeface="Times" pitchFamily="2" charset="0"/>
              </a:rPr>
              <a:t> </a:t>
            </a:r>
            <a:endParaRPr lang="en" altLang="zh-CN" b="0" i="0" dirty="0">
              <a:solidFill>
                <a:srgbClr val="2E2E2E"/>
              </a:solidFill>
              <a:effectLst/>
              <a:latin typeface="Times" pitchFamily="2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CF1DCA-76B7-E24F-993C-2F7C7D10EEF7}"/>
              </a:ext>
            </a:extLst>
          </p:cNvPr>
          <p:cNvSpPr txBox="1"/>
          <p:nvPr/>
        </p:nvSpPr>
        <p:spPr>
          <a:xfrm>
            <a:off x="267273" y="302071"/>
            <a:ext cx="46505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SimHei" panose="02010609060101010101" pitchFamily="49" charset="-122"/>
                <a:ea typeface="SimHei" panose="02010609060101010101" pitchFamily="49" charset="-122"/>
              </a:rPr>
              <a:t>一元线性回归的应用</a:t>
            </a:r>
          </a:p>
        </p:txBody>
      </p:sp>
    </p:spTree>
    <p:extLst>
      <p:ext uri="{BB962C8B-B14F-4D97-AF65-F5344CB8AC3E}">
        <p14:creationId xmlns:p14="http://schemas.microsoft.com/office/powerpoint/2010/main" val="326830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44974" y="1166018"/>
            <a:ext cx="9036496" cy="4525963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b="1" kern="0" dirty="0">
                <a:solidFill>
                  <a:srgbClr val="C00000"/>
                </a:solidFill>
                <a:latin typeface="黑体"/>
                <a:ea typeface="黑体"/>
                <a:cs typeface="黑体"/>
              </a:rPr>
              <a:t>数据：</a:t>
            </a:r>
            <a:endParaRPr lang="en-US" altLang="zh-CN" sz="2800" b="1" kern="0" dirty="0">
              <a:solidFill>
                <a:srgbClr val="C00000"/>
              </a:solidFill>
              <a:latin typeface="黑体"/>
              <a:ea typeface="黑体"/>
              <a:cs typeface="黑体"/>
            </a:endParaRPr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b="1" dirty="0"/>
              <a:t>自行下载</a:t>
            </a:r>
            <a:r>
              <a:rPr lang="en-US" altLang="zh-CN" b="1" dirty="0"/>
              <a:t>monthly SST</a:t>
            </a:r>
            <a:r>
              <a:rPr lang="zh-CN" altLang="en-US" b="1" dirty="0"/>
              <a:t>数据</a:t>
            </a:r>
            <a:endParaRPr lang="en-US" altLang="zh-CN" b="1" dirty="0"/>
          </a:p>
          <a:p>
            <a:pPr marL="400050" lvl="1" indent="0">
              <a:buNone/>
            </a:pPr>
            <a:r>
              <a:rPr lang="en-US" altLang="zh-CN" sz="2000" b="1" dirty="0"/>
              <a:t>HadISST </a:t>
            </a:r>
            <a:r>
              <a:rPr lang="en-US" altLang="zh-CN" sz="2000" dirty="0"/>
              <a:t>(</a:t>
            </a:r>
            <a:r>
              <a:rPr lang="en-US" altLang="zh-CN" sz="2000" dirty="0">
                <a:hlinkClick r:id="rId3"/>
              </a:rPr>
              <a:t>https://www.metoffice.gov.uk/hadobs/hadisst/</a:t>
            </a:r>
            <a:r>
              <a:rPr lang="en-US" altLang="zh-CN" sz="2000" dirty="0"/>
              <a:t>)</a:t>
            </a:r>
          </a:p>
          <a:p>
            <a:pPr marL="400050" lvl="1" indent="0">
              <a:buNone/>
            </a:pPr>
            <a:r>
              <a:rPr lang="en-US" altLang="zh-CN" sz="2000" b="1" dirty="0"/>
              <a:t>ERSST5</a:t>
            </a:r>
            <a:r>
              <a:rPr lang="en-US" altLang="zh-CN" sz="2000" dirty="0"/>
              <a:t>(</a:t>
            </a:r>
            <a:r>
              <a:rPr lang="en" altLang="zh-CN" sz="2000" b="1" dirty="0">
                <a:hlinkClick r:id="rId4"/>
              </a:rPr>
              <a:t>https://psl.noaa.gov/data/gridded/data.noaa.ersst.v5.html</a:t>
            </a:r>
            <a:r>
              <a:rPr lang="en-US" altLang="zh-CN" sz="2000" dirty="0"/>
              <a:t>)</a:t>
            </a:r>
          </a:p>
          <a:p>
            <a:pPr marL="400050" lvl="1" indent="0">
              <a:buNone/>
            </a:pPr>
            <a:r>
              <a:rPr lang="zh-CN" altLang="en-US" sz="3200" dirty="0"/>
              <a:t>自行下载</a:t>
            </a:r>
            <a:r>
              <a:rPr lang="en-US" altLang="zh-CN" sz="3600" b="1" dirty="0"/>
              <a:t>monthly </a:t>
            </a:r>
            <a:r>
              <a:rPr lang="en-US" altLang="zh-CN" sz="3200" dirty="0"/>
              <a:t>SLP</a:t>
            </a:r>
            <a:r>
              <a:rPr lang="zh-CN" altLang="en-US" sz="3200" dirty="0"/>
              <a:t>数据</a:t>
            </a:r>
            <a:endParaRPr lang="en-US" altLang="zh-CN" sz="3200" dirty="0"/>
          </a:p>
          <a:p>
            <a:pPr marL="400050" lvl="1" indent="0">
              <a:buNone/>
            </a:pPr>
            <a:r>
              <a:rPr lang="en-US" altLang="zh-CN" sz="2000" dirty="0"/>
              <a:t>NOAA</a:t>
            </a:r>
            <a:r>
              <a:rPr lang="en-US" altLang="zh-CN" sz="2000" dirty="0">
                <a:hlinkClick r:id="rId5"/>
              </a:rPr>
              <a:t>(https://psl.noaa.gov/data/gridded/data.noaa.erslp.html)</a:t>
            </a:r>
            <a:endParaRPr lang="en-US" altLang="zh-CN" sz="32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自行下载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monthly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PDO index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数据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   from </a:t>
            </a:r>
            <a:r>
              <a:rPr lang="en-US" altLang="zh-CN" sz="2000" dirty="0"/>
              <a:t>NOAA (</a:t>
            </a:r>
            <a:r>
              <a:rPr lang="en-US" altLang="zh-CN" sz="2000" dirty="0">
                <a:hlinkClick r:id="rId6"/>
              </a:rPr>
              <a:t>https://www.ncei.noaa.gov/access/monitoring/pdo/</a:t>
            </a:r>
            <a:r>
              <a:rPr lang="en-US" altLang="zh-CN" sz="2000" dirty="0"/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altLang="zh-CN" sz="20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zh-CN" altLang="en-US" sz="2400" b="0" i="0" dirty="0">
                <a:solidFill>
                  <a:srgbClr val="2E2E2E"/>
                </a:solidFill>
                <a:effectLst/>
                <a:latin typeface="Times" pitchFamily="2" charset="0"/>
              </a:rPr>
              <a:t>     </a:t>
            </a:r>
            <a:endParaRPr lang="en" altLang="zh-CN" sz="2400" b="0" i="0" dirty="0">
              <a:solidFill>
                <a:srgbClr val="2E2E2E"/>
              </a:solidFill>
              <a:effectLst/>
              <a:latin typeface="Times" pitchFamily="2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46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2AF46-31FE-7343-9A16-9FC48622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4544" y="471487"/>
            <a:ext cx="2402522" cy="463637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Tips: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5FFEA-8BAA-DD43-A2BC-3430281AC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zh-CN" sz="2400" b="0" i="0" dirty="0">
                <a:solidFill>
                  <a:srgbClr val="2E2E2E"/>
                </a:solidFill>
                <a:effectLst/>
                <a:latin typeface="Times" pitchFamily="2" charset="0"/>
              </a:rPr>
              <a:t>The PDO is defined as the pattern and time series of leading </a:t>
            </a:r>
            <a:r>
              <a:rPr lang="en" altLang="zh-CN" sz="2400" b="0" dirty="0">
                <a:solidFill>
                  <a:srgbClr val="2E2E2E"/>
                </a:solidFill>
                <a:latin typeface="Times" pitchFamily="2" charset="0"/>
              </a:rPr>
              <a:t>EOF</a:t>
            </a:r>
            <a:r>
              <a:rPr lang="en" altLang="zh-CN" sz="2400" b="0" i="0" dirty="0">
                <a:solidFill>
                  <a:srgbClr val="2E2E2E"/>
                </a:solidFill>
                <a:effectLst/>
                <a:latin typeface="Times" pitchFamily="2" charset="0"/>
              </a:rPr>
              <a:t> of monthly SSTAs over the North Pacific (north of 20N), after removing the global mean </a:t>
            </a:r>
            <a:r>
              <a:rPr lang="en" altLang="zh-CN" sz="2400" b="0" dirty="0">
                <a:solidFill>
                  <a:srgbClr val="2E2E2E"/>
                </a:solidFill>
                <a:latin typeface="Times" pitchFamily="2" charset="0"/>
              </a:rPr>
              <a:t>SST</a:t>
            </a:r>
            <a:r>
              <a:rPr lang="en" altLang="zh-CN" sz="2400" b="0" i="0" dirty="0">
                <a:solidFill>
                  <a:srgbClr val="2E2E2E"/>
                </a:solidFill>
                <a:effectLst/>
                <a:latin typeface="Times" pitchFamily="2" charset="0"/>
              </a:rPr>
              <a:t> anomaly (Mantua et al., 1997; </a:t>
            </a:r>
            <a:r>
              <a:rPr lang="en" altLang="zh-CN" sz="2400" b="0" i="0" dirty="0" err="1">
                <a:solidFill>
                  <a:srgbClr val="2E2E2E"/>
                </a:solidFill>
                <a:effectLst/>
                <a:latin typeface="Times" pitchFamily="2" charset="0"/>
              </a:rPr>
              <a:t>Deser</a:t>
            </a:r>
            <a:r>
              <a:rPr lang="en" altLang="zh-CN" sz="2400" b="0" i="0" dirty="0">
                <a:solidFill>
                  <a:srgbClr val="2E2E2E"/>
                </a:solidFill>
                <a:effectLst/>
                <a:latin typeface="Times" pitchFamily="2" charset="0"/>
              </a:rPr>
              <a:t> et al., 2004). </a:t>
            </a:r>
          </a:p>
          <a:p>
            <a:pPr marL="0" indent="0">
              <a:buNone/>
            </a:pPr>
            <a:r>
              <a:rPr lang="en" altLang="zh-CN" sz="2400" b="0" dirty="0" err="1">
                <a:solidFill>
                  <a:srgbClr val="2E2E2E"/>
                </a:solidFill>
                <a:latin typeface="Times" pitchFamily="2" charset="0"/>
              </a:rPr>
              <a:t>reference:</a:t>
            </a:r>
            <a:r>
              <a:rPr kumimoji="1" lang="en" altLang="zh-CN" sz="2400" b="0" dirty="0" err="1">
                <a:latin typeface="Times" pitchFamily="2" charset="0"/>
                <a:hlinkClick r:id="rId2"/>
              </a:rPr>
              <a:t>https</a:t>
            </a:r>
            <a:r>
              <a:rPr kumimoji="1" lang="en" altLang="zh-CN" sz="2400" b="0" dirty="0">
                <a:latin typeface="Times" pitchFamily="2" charset="0"/>
                <a:hlinkClick r:id="rId2"/>
              </a:rPr>
              <a:t>://www.sciencedirect.com/topics/earth-and-planetary-sciences/pacific-decadal-oscillation</a:t>
            </a:r>
            <a:endParaRPr kumimoji="1" lang="en" altLang="zh-CN" sz="2400" b="0" dirty="0">
              <a:latin typeface="Times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" sz="2400" b="0" dirty="0">
                <a:latin typeface="Times" pitchFamily="2" charset="0"/>
              </a:rPr>
              <a:t>明确</a:t>
            </a:r>
            <a:r>
              <a:rPr kumimoji="1" lang="zh-CN" altLang="en-US" sz="2400" b="0" dirty="0">
                <a:latin typeface="Times" pitchFamily="2" charset="0"/>
              </a:rPr>
              <a:t>研究区域，研究变量，研究时间段</a:t>
            </a:r>
            <a:endParaRPr kumimoji="1" lang="en-US" altLang="zh-CN" sz="2400" b="0" dirty="0">
              <a:latin typeface="Times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sz="2400" b="0" dirty="0">
                <a:latin typeface="Times" pitchFamily="2" charset="0"/>
              </a:rPr>
              <a:t>思考回归分析的意义</a:t>
            </a:r>
            <a:endParaRPr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F879BC-06E7-8542-B665-892C8FE3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005602"/>
      </p:ext>
    </p:extLst>
  </p:cSld>
  <p:clrMapOvr>
    <a:masterClrMapping/>
  </p:clrMapOvr>
</p:sld>
</file>

<file path=ppt/theme/theme1.xml><?xml version="1.0" encoding="utf-8"?>
<a:theme xmlns:a="http://schemas.openxmlformats.org/drawingml/2006/main" name="1_【模板】CMHF-0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1677</TotalTime>
  <Words>335</Words>
  <Application>Microsoft Macintosh PowerPoint</Application>
  <PresentationFormat>全屏显示(4:3)</PresentationFormat>
  <Paragraphs>34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黑体</vt:lpstr>
      <vt:lpstr>黑体</vt:lpstr>
      <vt:lpstr>Hei</vt:lpstr>
      <vt:lpstr>Arial</vt:lpstr>
      <vt:lpstr>Calibri</vt:lpstr>
      <vt:lpstr>Times</vt:lpstr>
      <vt:lpstr>Times New Roman</vt:lpstr>
      <vt:lpstr>Wingdings</vt:lpstr>
      <vt:lpstr>1_【模板】CMHF-01</vt:lpstr>
      <vt:lpstr>“海洋要素计算”-编程作业2part1</vt:lpstr>
      <vt:lpstr>PowerPoint 演示文稿</vt:lpstr>
      <vt:lpstr>PowerPoint 演示文稿</vt:lpstr>
      <vt:lpstr>Tips: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数据初步分析</dc:title>
  <dc:creator>DELL</dc:creator>
  <cp:lastModifiedBy>wang yingying</cp:lastModifiedBy>
  <cp:revision>50</cp:revision>
  <dcterms:created xsi:type="dcterms:W3CDTF">2012-03-09T03:35:26Z</dcterms:created>
  <dcterms:modified xsi:type="dcterms:W3CDTF">2023-03-15T01:38:58Z</dcterms:modified>
</cp:coreProperties>
</file>