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626" r:id="rId2"/>
    <p:sldId id="630" r:id="rId3"/>
    <p:sldId id="344" r:id="rId4"/>
    <p:sldId id="631" r:id="rId5"/>
    <p:sldId id="420" r:id="rId6"/>
    <p:sldId id="421" r:id="rId7"/>
    <p:sldId id="632" r:id="rId8"/>
    <p:sldId id="63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79CC-5A82-874E-A619-EA2998B36EDB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7F95B-3DA1-1C4A-AD93-83AF94EBD1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565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15983-16AF-4A7C-A491-FE8CC20A799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AA6D-5EE2-49CF-ACC6-D57A13AA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7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CN" b="0" u="none" dirty="0">
              <a:solidFill>
                <a:schemeClr val="bg2"/>
              </a:solidFill>
              <a:ea typeface="隶书" pitchFamily="49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6A466-3C91-47BF-9100-FFC84AA5B82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28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A6D-5EE2-49CF-ACC6-D57A13AA66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3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B7FA5-72D8-41F0-8AAE-E76B0492E9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65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B7FA5-72D8-41F0-8AAE-E76B0492E9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84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A6D-5EE2-49CF-ACC6-D57A13AA66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6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4AA6D-5EE2-49CF-ACC6-D57A13AA66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9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117" y="297073"/>
            <a:ext cx="5739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chemeClr val="bg1"/>
                </a:solidFill>
                <a:latin typeface="Times New Roman"/>
                <a:cs typeface="Times New Roman"/>
              </a:rPr>
              <a:t>Computation of Marine Hydrologic Factors</a:t>
            </a:r>
            <a:endParaRPr lang="zh-CN" altLang="en-US" sz="24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B28A0-A869-A75F-3B9C-CAAE81650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34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38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74800"/>
            <a:ext cx="2057400" cy="4703763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74800"/>
            <a:ext cx="6019800" cy="4703763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69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7800" y="445083"/>
            <a:ext cx="6144210" cy="365124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3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399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94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345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654" y="376237"/>
            <a:ext cx="5679490" cy="36512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9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1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52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52550"/>
            <a:ext cx="5111750" cy="47736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616201"/>
            <a:ext cx="3008313" cy="3509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31899"/>
            <a:ext cx="5486400" cy="3495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-06">
            <a:extLst>
              <a:ext uri="{FF2B5EF4-FFF2-40B4-BE49-F238E27FC236}">
                <a16:creationId xmlns:a16="http://schemas.microsoft.com/office/drawing/2014/main" id="{F392C4A4-39C9-6E33-7AE1-17284EBD17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5715"/>
            <a:ext cx="9144000" cy="105524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1546" y="376237"/>
            <a:ext cx="567949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043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81381" y="92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B85E9FD8-3B8F-A544-A637-2056F27F83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4" name="图片 3" descr="1-07">
            <a:extLst>
              <a:ext uri="{FF2B5EF4-FFF2-40B4-BE49-F238E27FC236}">
                <a16:creationId xmlns:a16="http://schemas.microsoft.com/office/drawing/2014/main" id="{DA51DE2F-EF5E-347E-2B16-DCA6B13AB10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30" y="6734830"/>
            <a:ext cx="9157970" cy="126248"/>
          </a:xfrm>
          <a:prstGeom prst="rect">
            <a:avLst/>
          </a:prstGeom>
        </p:spPr>
      </p:pic>
      <p:pic>
        <p:nvPicPr>
          <p:cNvPr id="9" name="图片 8" descr="1-03">
            <a:extLst>
              <a:ext uri="{FF2B5EF4-FFF2-40B4-BE49-F238E27FC236}">
                <a16:creationId xmlns:a16="http://schemas.microsoft.com/office/drawing/2014/main" id="{D144B9F3-CED7-BEE9-1E8C-1C7AB0184C7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06690" y="302279"/>
            <a:ext cx="1618464" cy="418351"/>
          </a:xfrm>
          <a:prstGeom prst="rect">
            <a:avLst/>
          </a:prstGeom>
        </p:spPr>
      </p:pic>
      <p:pic>
        <p:nvPicPr>
          <p:cNvPr id="11" name="图片 10" descr="1-07">
            <a:extLst>
              <a:ext uri="{FF2B5EF4-FFF2-40B4-BE49-F238E27FC236}">
                <a16:creationId xmlns:a16="http://schemas.microsoft.com/office/drawing/2014/main" id="{91F7F8F4-89F3-67EA-60D5-6589C94A8C9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98600" y="6678481"/>
            <a:ext cx="756000" cy="36000"/>
          </a:xfrm>
          <a:prstGeom prst="rect">
            <a:avLst/>
          </a:prstGeom>
        </p:spPr>
      </p:pic>
      <p:pic>
        <p:nvPicPr>
          <p:cNvPr id="12" name="图片 11" descr="1-07">
            <a:extLst>
              <a:ext uri="{FF2B5EF4-FFF2-40B4-BE49-F238E27FC236}">
                <a16:creationId xmlns:a16="http://schemas.microsoft.com/office/drawing/2014/main" id="{961843C8-6CE5-E670-7B61-4901A84771C8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14500" y="6614981"/>
            <a:ext cx="540000" cy="36000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0732A03-F1EA-55C0-96AE-B5927D2C4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6500" y="6332449"/>
            <a:ext cx="540000" cy="369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/>
              <a:t>&lt;#&gt;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16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Hei"/>
          <a:ea typeface="Hei"/>
          <a:cs typeface="He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p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70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tif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“海洋要素计算”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编程作业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</a:rPr>
              <a:t>2023</a:t>
            </a:r>
            <a:r>
              <a:rPr kumimoji="1" lang="zh-CN" altLang="en-US" b="1" dirty="0">
                <a:solidFill>
                  <a:schemeClr val="tx1"/>
                </a:solidFill>
              </a:rPr>
              <a:t>年春季学期</a:t>
            </a:r>
          </a:p>
        </p:txBody>
      </p:sp>
    </p:spTree>
    <p:extLst>
      <p:ext uri="{BB962C8B-B14F-4D97-AF65-F5344CB8AC3E}">
        <p14:creationId xmlns:p14="http://schemas.microsoft.com/office/powerpoint/2010/main" val="7421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A3DB5-D88E-5046-B1FF-110CDE00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5019871" cy="618607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/>
              <a:t>作业</a:t>
            </a:r>
            <a:r>
              <a:rPr kumimoji="1" lang="en-US" altLang="zh-CN" dirty="0"/>
              <a:t>4</a:t>
            </a:r>
            <a:r>
              <a:rPr kumimoji="1" lang="zh-CN" altLang="en-US" dirty="0"/>
              <a:t>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53CF2-7958-4F47-AE69-6448E25E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1196752"/>
            <a:ext cx="8507288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数据：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TS_201801_GLB.nc </a:t>
            </a:r>
            <a:r>
              <a:rPr lang="zh-CN" altLang="en-US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， 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TS_201807_GLB.nc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2018</a:t>
            </a:r>
            <a:r>
              <a:rPr lang="zh-CN" altLang="en-US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年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月和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</a:t>
            </a:r>
            <a:r>
              <a:rPr lang="zh-CN" altLang="en-US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月的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ARGO</a:t>
            </a:r>
            <a:r>
              <a:rPr lang="zh-CN" altLang="en-US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客观分析资料</a:t>
            </a:r>
            <a:endParaRPr lang="en-US" altLang="zh-CN" sz="28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zh-CN" altLang="en-US" sz="2800" kern="0" dirty="0">
                <a:solidFill>
                  <a:srgbClr val="C00000"/>
                </a:solidFill>
                <a:latin typeface="黑体"/>
                <a:ea typeface="黑体"/>
              </a:rPr>
              <a:t>要求（满分</a:t>
            </a:r>
            <a:r>
              <a:rPr lang="en-US" altLang="zh-CN" sz="2800" kern="0" dirty="0">
                <a:solidFill>
                  <a:srgbClr val="C00000"/>
                </a:solidFill>
                <a:latin typeface="黑体"/>
                <a:ea typeface="黑体"/>
              </a:rPr>
              <a:t>8</a:t>
            </a:r>
            <a:r>
              <a:rPr lang="zh-CN" altLang="en-US" sz="2800" kern="0" dirty="0">
                <a:solidFill>
                  <a:srgbClr val="C00000"/>
                </a:solidFill>
                <a:latin typeface="黑体"/>
                <a:ea typeface="黑体"/>
              </a:rPr>
              <a:t>分）</a:t>
            </a:r>
            <a:endParaRPr lang="en-US" altLang="zh-CN" sz="2000" b="1" dirty="0"/>
          </a:p>
          <a:p>
            <a:pPr marL="400050" lvl="1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+mn-ea"/>
                <a:cs typeface="Arial" panose="020B0604020202020204" pitchFamily="34" charset="0"/>
              </a:rPr>
              <a:t>1.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利用两月的月平均资料计算北太平洋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6°N-35°N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范围内的地转流，选取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1500db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作为参考零面；画出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10 </a:t>
            </a:r>
            <a:r>
              <a:rPr lang="en-US" altLang="zh-CN" dirty="0" err="1">
                <a:latin typeface="+mn-ea"/>
                <a:cs typeface="Arial" panose="020B0604020202020204" pitchFamily="34" charset="0"/>
              </a:rPr>
              <a:t>db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100 </a:t>
            </a:r>
            <a:r>
              <a:rPr lang="en-US" altLang="zh-CN" dirty="0" err="1">
                <a:latin typeface="+mn-ea"/>
                <a:cs typeface="Arial" panose="020B0604020202020204" pitchFamily="34" charset="0"/>
              </a:rPr>
              <a:t>db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250 </a:t>
            </a:r>
            <a:r>
              <a:rPr lang="en-US" altLang="zh-CN" dirty="0" err="1">
                <a:latin typeface="+mn-ea"/>
                <a:cs typeface="Arial" panose="020B0604020202020204" pitchFamily="34" charset="0"/>
              </a:rPr>
              <a:t>db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500 </a:t>
            </a:r>
            <a:r>
              <a:rPr lang="en-US" altLang="zh-CN" dirty="0" err="1">
                <a:latin typeface="+mn-ea"/>
                <a:cs typeface="Arial" panose="020B0604020202020204" pitchFamily="34" charset="0"/>
              </a:rPr>
              <a:t>db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等四个深度层上的流场和流速；</a:t>
            </a:r>
          </a:p>
          <a:p>
            <a:pPr marL="400050" lvl="1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+mn-ea"/>
                <a:cs typeface="Arial" panose="020B0604020202020204" pitchFamily="34" charset="0"/>
              </a:rPr>
              <a:t>2.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利用上面计算结果，计算北赤道流水体输运（如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130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E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8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N-18</a:t>
            </a:r>
            <a:r>
              <a:rPr lang="en-US" altLang="zh-CN" baseline="30000" dirty="0">
                <a:latin typeface="+mn-ea"/>
                <a:cs typeface="Arial" panose="020B0604020202020204" pitchFamily="34" charset="0"/>
              </a:rPr>
              <a:t>o</a:t>
            </a:r>
            <a:r>
              <a:rPr lang="en-US" altLang="zh-CN" dirty="0">
                <a:latin typeface="+mn-ea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断面），比较讨论两月结果差异，也可进一步比较不同断面的差异。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原创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按时；步骤按课堂教授的方式，</a:t>
            </a:r>
            <a:r>
              <a:rPr lang="zh-CN" altLang="en-US" dirty="0">
                <a:solidFill>
                  <a:srgbClr val="0000FF"/>
                </a:solidFill>
              </a:rPr>
              <a:t>仅计算比容异常这步（公式比较复杂）允许用程序包（如</a:t>
            </a:r>
            <a:r>
              <a:rPr lang="en-US" altLang="zh-CN" dirty="0">
                <a:solidFill>
                  <a:srgbClr val="0000FF"/>
                </a:solidFill>
              </a:rPr>
              <a:t>seawater </a:t>
            </a:r>
            <a:r>
              <a:rPr lang="zh-CN" altLang="en-US" dirty="0">
                <a:solidFill>
                  <a:srgbClr val="0000FF"/>
                </a:solidFill>
              </a:rPr>
              <a:t>）辅助计算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截止日期：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  <a:r>
              <a:rPr lang="en-US" altLang="zh-CN" dirty="0"/>
              <a:t>24</a:t>
            </a:r>
            <a:r>
              <a:rPr lang="zh-CN" altLang="en-US" dirty="0"/>
              <a:t>点；鼓励尽早上交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邮箱：</a:t>
            </a:r>
            <a:r>
              <a:rPr lang="en-US" altLang="zh-CN" u="sng" dirty="0">
                <a:latin typeface="Times" pitchFamily="2" charset="0"/>
              </a:rPr>
              <a:t>haiyangyaosu111@163.com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3ACF7-49A1-9347-A6E6-A1CF0DBA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9FD8-3B8F-A544-A637-2056F27F839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5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02229"/>
            <a:ext cx="4737224" cy="488474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提交格式：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D18B17-0968-4AF9-8BF2-6F559E764067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5150B-9397-544A-90AF-49D7C842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147248" cy="5517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上交：编程作业的压缩包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命名：姓名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r>
              <a:rPr lang="en-US" altLang="zh-CN" dirty="0"/>
              <a:t>+</a:t>
            </a:r>
            <a:r>
              <a:rPr lang="en" altLang="zh-CN" dirty="0"/>
              <a:t>hw</a:t>
            </a:r>
            <a:r>
              <a:rPr lang="en-US" altLang="zh-CN" dirty="0"/>
              <a:t>4</a:t>
            </a:r>
            <a:r>
              <a:rPr lang="zh-CN" altLang="en" dirty="0"/>
              <a:t>，</a:t>
            </a:r>
            <a:r>
              <a:rPr lang="zh-CN" altLang="en-US" dirty="0"/>
              <a:t>如</a:t>
            </a:r>
            <a:r>
              <a:rPr lang="en-US" altLang="zh-CN" dirty="0"/>
              <a:t>:</a:t>
            </a:r>
            <a:r>
              <a:rPr lang="zh-CN" altLang="en-US" dirty="0"/>
              <a:t>杨俊超</a:t>
            </a:r>
            <a:r>
              <a:rPr lang="en-US" altLang="zh-CN" dirty="0"/>
              <a:t>+010022010061+</a:t>
            </a:r>
            <a:r>
              <a:rPr lang="en" altLang="zh-CN" dirty="0"/>
              <a:t>hw</a:t>
            </a:r>
            <a:r>
              <a:rPr lang="en-US" altLang="zh-CN" dirty="0"/>
              <a:t>4</a:t>
            </a:r>
            <a:r>
              <a:rPr lang="en" altLang="zh-CN" dirty="0"/>
              <a:t>.zip</a:t>
            </a:r>
          </a:p>
          <a:p>
            <a:pPr marL="0" indent="0">
              <a:buNone/>
            </a:pPr>
            <a:r>
              <a:rPr lang="zh-CN" altLang="en" dirty="0"/>
              <a:t>内容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小论文</a:t>
            </a:r>
            <a:r>
              <a:rPr lang="en" altLang="zh-CN" dirty="0">
                <a:solidFill>
                  <a:srgbClr val="C00000"/>
                </a:solidFill>
              </a:rPr>
              <a:t>word:</a:t>
            </a:r>
          </a:p>
          <a:p>
            <a:pPr marL="0" indent="0">
              <a:buNone/>
            </a:pPr>
            <a:r>
              <a:rPr lang="zh-CN" altLang="en-US" dirty="0"/>
              <a:t>摘要、数据介绍、分析步骤</a:t>
            </a:r>
            <a:r>
              <a:rPr lang="en-US" altLang="zh-CN" dirty="0"/>
              <a:t>(</a:t>
            </a:r>
            <a:r>
              <a:rPr lang="zh-CN" altLang="en-US" dirty="0"/>
              <a:t>流程图</a:t>
            </a:r>
            <a:r>
              <a:rPr lang="en-US" altLang="zh-CN" dirty="0"/>
              <a:t>)</a:t>
            </a:r>
            <a:r>
              <a:rPr lang="zh-CN" altLang="en-US" dirty="0"/>
              <a:t>、结果详细分析、参考文献和相关素材。	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en-US" altLang="zh-CN" dirty="0"/>
              <a:t>:	</a:t>
            </a:r>
            <a:r>
              <a:rPr lang="zh-CN" altLang="en-US" dirty="0"/>
              <a:t>*</a:t>
            </a:r>
            <a:r>
              <a:rPr lang="en-US" altLang="zh-CN" dirty="0"/>
              <a:t>·</a:t>
            </a:r>
            <a:r>
              <a:rPr lang="en" altLang="zh-CN" dirty="0"/>
              <a:t>word</a:t>
            </a:r>
            <a:r>
              <a:rPr lang="zh-CN" altLang="en-US" dirty="0"/>
              <a:t>里不要放程序和公式截图；规范书写图注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相关程序：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全部程序，按步骤排序，程序的注释直接写在程序中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数据文件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中间过程、结果；不包括作业原始</a:t>
            </a:r>
            <a:r>
              <a:rPr lang="en" altLang="zh-CN" dirty="0"/>
              <a:t>data)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图片 </a:t>
            </a:r>
            <a:r>
              <a:rPr lang="en-US" altLang="zh-CN" dirty="0">
                <a:solidFill>
                  <a:srgbClr val="C00000"/>
                </a:solidFill>
              </a:rPr>
              <a:t>1.2.3….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全部图片，按小论文排序</a:t>
            </a:r>
            <a:r>
              <a:rPr lang="en-US" altLang="zh-CN" dirty="0"/>
              <a:t>)	</a:t>
            </a:r>
            <a:r>
              <a:rPr lang="zh-CN" altLang="en-US" dirty="0"/>
              <a:t>	</a:t>
            </a:r>
          </a:p>
          <a:p>
            <a:pPr marL="0" indent="0">
              <a:buNone/>
            </a:pPr>
            <a:r>
              <a:rPr lang="zh-CN" altLang="en-US" dirty="0"/>
              <a:t>非必选</a:t>
            </a:r>
            <a:r>
              <a:rPr lang="en-US" altLang="zh-CN" dirty="0"/>
              <a:t>:</a:t>
            </a:r>
            <a:r>
              <a:rPr lang="zh-CN" altLang="en-US" dirty="0"/>
              <a:t>可包括程序演示视频、多媒体</a:t>
            </a:r>
            <a:r>
              <a:rPr lang="en" altLang="zh-CN" dirty="0"/>
              <a:t>ppt</a:t>
            </a:r>
            <a:r>
              <a:rPr lang="zh-CN" altLang="en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CF1DCA-76B7-E24F-993C-2F7C7D10EEF7}"/>
              </a:ext>
            </a:extLst>
          </p:cNvPr>
          <p:cNvSpPr txBox="1"/>
          <p:nvPr/>
        </p:nvSpPr>
        <p:spPr>
          <a:xfrm>
            <a:off x="211476" y="457508"/>
            <a:ext cx="4650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数据结构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62429D-71A9-6856-CC7A-2987B5C00FE0}"/>
              </a:ext>
            </a:extLst>
          </p:cNvPr>
          <p:cNvSpPr txBox="1"/>
          <p:nvPr/>
        </p:nvSpPr>
        <p:spPr>
          <a:xfrm>
            <a:off x="539552" y="2187734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Matlab</a:t>
            </a:r>
            <a:r>
              <a:rPr lang="zh-CN" altLang="en-US" sz="2400" b="1" dirty="0"/>
              <a:t>：</a:t>
            </a:r>
            <a:r>
              <a:rPr lang="en-US" altLang="zh-CN" sz="2400" b="1" dirty="0" err="1"/>
              <a:t>ncdisp</a:t>
            </a:r>
            <a:r>
              <a:rPr lang="zh-CN" altLang="en-US" sz="2400" b="1" dirty="0"/>
              <a:t>查变量</a:t>
            </a:r>
            <a:r>
              <a:rPr lang="en-US" altLang="zh-CN" sz="2400" b="1" dirty="0"/>
              <a:t>; </a:t>
            </a:r>
            <a:r>
              <a:rPr lang="en-US" altLang="zh-CN" sz="2400" b="1" dirty="0" err="1"/>
              <a:t>ncread</a:t>
            </a:r>
            <a:r>
              <a:rPr lang="zh-CN" altLang="en-US" sz="2400" b="1" dirty="0"/>
              <a:t>读变量；具体用法（</a:t>
            </a:r>
            <a:r>
              <a:rPr lang="en-US" altLang="zh-CN" sz="2400" b="1" dirty="0"/>
              <a:t>doc</a:t>
            </a:r>
            <a:r>
              <a:rPr lang="zh-CN" altLang="en-US" sz="2400" b="1" dirty="0"/>
              <a:t>查找）</a:t>
            </a:r>
            <a:endParaRPr lang="en-US" altLang="zh-CN" sz="2400" b="1" dirty="0"/>
          </a:p>
          <a:p>
            <a:r>
              <a:rPr lang="en-US" altLang="zh-CN" sz="2400" b="1" dirty="0"/>
              <a:t>LONGITUDE</a:t>
            </a:r>
            <a:r>
              <a:rPr lang="zh-CN" altLang="en-US" sz="2400" b="1" dirty="0"/>
              <a:t>（经度）</a:t>
            </a:r>
            <a:endParaRPr lang="en-US" altLang="zh-CN" sz="2400" b="1" dirty="0"/>
          </a:p>
          <a:p>
            <a:r>
              <a:rPr lang="en-US" altLang="zh-CN" sz="2400" b="1" dirty="0"/>
              <a:t>LATITUDE </a:t>
            </a:r>
            <a:r>
              <a:rPr lang="zh-CN" altLang="en-US" sz="2400" b="1" dirty="0"/>
              <a:t>（纬度）</a:t>
            </a:r>
            <a:endParaRPr lang="en-US" altLang="zh-CN" sz="2400" b="1" dirty="0"/>
          </a:p>
          <a:p>
            <a:r>
              <a:rPr lang="en-US" altLang="zh-CN" sz="2400" b="1" dirty="0"/>
              <a:t>PRES</a:t>
            </a:r>
            <a:r>
              <a:rPr lang="zh-CN" altLang="en-US" sz="2400" b="1" dirty="0"/>
              <a:t>（压力）</a:t>
            </a:r>
            <a:endParaRPr lang="en-US" altLang="zh-CN" sz="2400" b="1" dirty="0"/>
          </a:p>
          <a:p>
            <a:r>
              <a:rPr lang="en-US" altLang="zh-CN" sz="2400" b="1" dirty="0"/>
              <a:t>TOI</a:t>
            </a:r>
            <a:r>
              <a:rPr lang="zh-CN" altLang="en-US" sz="2400" b="1" dirty="0"/>
              <a:t>（温度）</a:t>
            </a:r>
            <a:endParaRPr lang="en-US" altLang="zh-CN" sz="2400" b="1" dirty="0"/>
          </a:p>
          <a:p>
            <a:r>
              <a:rPr lang="en-US" altLang="zh-CN" sz="2400" b="1" dirty="0"/>
              <a:t>SOI</a:t>
            </a:r>
            <a:r>
              <a:rPr lang="zh-CN" altLang="en-US" sz="2400" b="1" dirty="0"/>
              <a:t>（盐度）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读取数据，选取研究区域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6108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A31F6D-5101-4769-8657-B6F4E01399FF}" type="slidenum">
              <a:rPr lang="en-US" altLang="zh-CN" smtClean="0">
                <a:latin typeface="Arial" charset="0"/>
              </a:rPr>
              <a:pPr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52DF1-A598-8F1F-ADE2-D57A020BE408}"/>
              </a:ext>
            </a:extLst>
          </p:cNvPr>
          <p:cNvSpPr txBox="1"/>
          <p:nvPr/>
        </p:nvSpPr>
        <p:spPr>
          <a:xfrm>
            <a:off x="2146736" y="1267269"/>
            <a:ext cx="48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任意两等压面地转流相对速度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AC611-CDD2-990A-07A6-24CD87DD9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87338" y="376238"/>
            <a:ext cx="6143626" cy="3651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0">
                <a:extLst>
                  <a:ext uri="{FF2B5EF4-FFF2-40B4-BE49-F238E27FC236}">
                    <a16:creationId xmlns:a16="http://schemas.microsoft.com/office/drawing/2014/main" id="{5C112FAA-7C00-340D-C666-7BCD1008F37D}"/>
                  </a:ext>
                </a:extLst>
              </p:cNvPr>
              <p:cNvSpPr txBox="1"/>
              <p:nvPr/>
            </p:nvSpPr>
            <p:spPr bwMode="auto">
              <a:xfrm>
                <a:off x="1154845" y="2177797"/>
                <a:ext cx="3259260" cy="727075"/>
              </a:xfrm>
              <a:prstGeom prst="rect">
                <a:avLst/>
              </a:prstGeom>
              <a:solidFill>
                <a:schemeClr val="bg1"/>
              </a:solidFill>
              <a:ln w="57150" cmpd="thickThin">
                <a:solidFill>
                  <a:srgbClr val="0000FF"/>
                </a:solidFill>
                <a:prstDash val="sysDash"/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Object 30">
                <a:extLst>
                  <a:ext uri="{FF2B5EF4-FFF2-40B4-BE49-F238E27FC236}">
                    <a16:creationId xmlns:a16="http://schemas.microsoft.com/office/drawing/2014/main" id="{5C112FAA-7C00-340D-C666-7BCD1008F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4845" y="2177797"/>
                <a:ext cx="3259260" cy="727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 cmpd="thickThin">
                <a:solidFill>
                  <a:srgbClr val="0000FF"/>
                </a:solidFill>
                <a:prstDash val="sys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693FB33-0B9F-122C-D2A9-3C322F77C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60" y="1940570"/>
            <a:ext cx="3698841" cy="31269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5663BE-5975-1A72-C8A7-287B198D999D}"/>
              </a:ext>
            </a:extLst>
          </p:cNvPr>
          <p:cNvSpPr txBox="1"/>
          <p:nvPr/>
        </p:nvSpPr>
        <p:spPr>
          <a:xfrm>
            <a:off x="192278" y="318422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向上为正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52D0938-BD7A-1B0D-C769-FE6DF6729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073" y="3803898"/>
            <a:ext cx="1421682" cy="48366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A766E95-D980-B372-1989-761AC5F44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58" y="3000359"/>
            <a:ext cx="2982834" cy="80353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ADB1B11-ED05-FADB-616E-6F59FE623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486" y="5494713"/>
            <a:ext cx="3391421" cy="428800"/>
          </a:xfrm>
          <a:prstGeom prst="rect">
            <a:avLst/>
          </a:prstGeom>
        </p:spPr>
      </p:pic>
      <p:sp>
        <p:nvSpPr>
          <p:cNvPr id="28" name="右大括号 27">
            <a:extLst>
              <a:ext uri="{FF2B5EF4-FFF2-40B4-BE49-F238E27FC236}">
                <a16:creationId xmlns:a16="http://schemas.microsoft.com/office/drawing/2014/main" id="{CEA7060C-507A-9CF1-0025-1F2AE48E9EED}"/>
              </a:ext>
            </a:extLst>
          </p:cNvPr>
          <p:cNvSpPr/>
          <p:nvPr/>
        </p:nvSpPr>
        <p:spPr>
          <a:xfrm rot="5400000">
            <a:off x="3101188" y="4629441"/>
            <a:ext cx="426128" cy="10595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8D03FA-ACBD-A334-4060-5D4DE6433D34}"/>
              </a:ext>
            </a:extLst>
          </p:cNvPr>
          <p:cNvSpPr txBox="1"/>
          <p:nvPr/>
        </p:nvSpPr>
        <p:spPr>
          <a:xfrm>
            <a:off x="3271438" y="5181785"/>
            <a:ext cx="111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共有参考项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D840597-9C19-57EC-B6E5-1BBEAE964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486" y="6045943"/>
            <a:ext cx="3577038" cy="52729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D8E7BFF-B376-29A3-1248-33C43C84C1BC}"/>
              </a:ext>
            </a:extLst>
          </p:cNvPr>
          <p:cNvSpPr txBox="1"/>
          <p:nvPr/>
        </p:nvSpPr>
        <p:spPr>
          <a:xfrm>
            <a:off x="5024225" y="5161553"/>
            <a:ext cx="6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比容偏差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17A507B-C4F5-E0A6-72B9-DBB5AF2BA827}"/>
              </a:ext>
            </a:extLst>
          </p:cNvPr>
          <p:cNvCxnSpPr>
            <a:cxnSpLocks noChangeShapeType="1"/>
            <a:endCxn id="33" idx="1"/>
          </p:cNvCxnSpPr>
          <p:nvPr/>
        </p:nvCxnSpPr>
        <p:spPr bwMode="auto">
          <a:xfrm flipV="1">
            <a:off x="4583095" y="5453941"/>
            <a:ext cx="441130" cy="179220"/>
          </a:xfrm>
          <a:prstGeom prst="straightConnector1">
            <a:avLst/>
          </a:prstGeom>
          <a:noFill/>
          <a:ln w="76200" cap="sq" algn="ctr">
            <a:solidFill>
              <a:srgbClr val="CC00CC"/>
            </a:solidFill>
            <a:round/>
            <a:headEnd/>
            <a:tailEnd type="arrow" w="med" len="med"/>
          </a:ln>
        </p:spPr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D7015937-DA76-9394-4658-7A2C071C91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943" y="4287563"/>
            <a:ext cx="3982983" cy="77163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E748791-3BE9-B27D-3C41-890CC9D16F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9842" y="5746328"/>
            <a:ext cx="3709486" cy="729032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45AEA-3FE3-1D3C-9232-C9E180C86AFD}"/>
              </a:ext>
            </a:extLst>
          </p:cNvPr>
          <p:cNvSpPr txBox="1"/>
          <p:nvPr/>
        </p:nvSpPr>
        <p:spPr>
          <a:xfrm>
            <a:off x="6538717" y="52146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1500db</a:t>
            </a:r>
            <a:r>
              <a:rPr lang="zh-CN" altLang="en-US" b="1" dirty="0"/>
              <a:t>以上分段求和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996ACBE-17C7-3FF6-51D2-8C9565451F2C}"/>
              </a:ext>
            </a:extLst>
          </p:cNvPr>
          <p:cNvSpPr/>
          <p:nvPr/>
        </p:nvSpPr>
        <p:spPr>
          <a:xfrm>
            <a:off x="4084007" y="4414050"/>
            <a:ext cx="505688" cy="5487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8E9F5F1-4CB9-8E67-3127-A00825788B6B}"/>
              </a:ext>
            </a:extLst>
          </p:cNvPr>
          <p:cNvCxnSpPr>
            <a:stCxn id="7" idx="0"/>
          </p:cNvCxnSpPr>
          <p:nvPr/>
        </p:nvCxnSpPr>
        <p:spPr>
          <a:xfrm flipV="1">
            <a:off x="4336851" y="4045730"/>
            <a:ext cx="0" cy="368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92D4A1F-1489-F6AA-BBA2-A62E04B00BA0}"/>
              </a:ext>
            </a:extLst>
          </p:cNvPr>
          <p:cNvSpPr txBox="1"/>
          <p:nvPr/>
        </p:nvSpPr>
        <p:spPr>
          <a:xfrm>
            <a:off x="3721813" y="3553553"/>
            <a:ext cx="128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注意换算到标准单位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9AA996-752E-718C-B0F1-E6653C1B4017}"/>
              </a:ext>
            </a:extLst>
          </p:cNvPr>
          <p:cNvSpPr txBox="1"/>
          <p:nvPr/>
        </p:nvSpPr>
        <p:spPr>
          <a:xfrm>
            <a:off x="6300192" y="643837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A—B</a:t>
            </a:r>
            <a:r>
              <a:rPr lang="zh-CN" altLang="en-US" b="1" dirty="0"/>
              <a:t>向东或向南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8399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A31F6D-5101-4769-8657-B6F4E01399FF}" type="slidenum">
              <a:rPr lang="en-US" altLang="zh-CN" smtClean="0">
                <a:latin typeface="Arial" charset="0"/>
              </a:rPr>
              <a:pPr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52DF1-A598-8F1F-ADE2-D57A020BE408}"/>
              </a:ext>
            </a:extLst>
          </p:cNvPr>
          <p:cNvSpPr txBox="1"/>
          <p:nvPr/>
        </p:nvSpPr>
        <p:spPr>
          <a:xfrm>
            <a:off x="-1071384" y="1285462"/>
            <a:ext cx="48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比容的计算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AC611-CDD2-990A-07A6-24CD87DD9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87338" y="376238"/>
            <a:ext cx="6143626" cy="3651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B62C59D9-146A-31AB-E9BA-C786FF63E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22" y="2727689"/>
            <a:ext cx="7457033" cy="1368425"/>
          </a:xfrm>
          <a:prstGeom prst="rect">
            <a:avLst/>
          </a:prstGeom>
          <a:noFill/>
          <a:ln w="57150" cmpd="thinThick" algn="ctr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597250F6-E96D-E922-3D31-6DE0BB1C2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008" y="2196246"/>
          <a:ext cx="31464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2600" imgH="241200" progId="Equation.DSMT4">
                  <p:embed/>
                </p:oleObj>
              </mc:Choice>
              <mc:Fallback>
                <p:oleObj name="Equation" r:id="rId3" imgW="2082600" imgH="241200" progId="Equation.DSMT4">
                  <p:embed/>
                  <p:pic>
                    <p:nvPicPr>
                      <p:cNvPr id="5" name="Object 13">
                        <a:extLst>
                          <a:ext uri="{FF2B5EF4-FFF2-40B4-BE49-F238E27FC236}">
                            <a16:creationId xmlns:a16="http://schemas.microsoft.com/office/drawing/2014/main" id="{597250F6-E96D-E922-3D31-6DE0BB1C2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008" y="2196246"/>
                        <a:ext cx="3146425" cy="360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4777B53F-D166-0CDA-D78E-F4268AB7F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855" y="1249827"/>
          <a:ext cx="38639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419040" progId="Equation.DSMT4">
                  <p:embed/>
                </p:oleObj>
              </mc:Choice>
              <mc:Fallback>
                <p:oleObj name="Equation" r:id="rId5" imgW="2247840" imgH="419040" progId="Equation.DSMT4">
                  <p:embed/>
                  <p:pic>
                    <p:nvPicPr>
                      <p:cNvPr id="6" name="Object 25">
                        <a:extLst>
                          <a:ext uri="{FF2B5EF4-FFF2-40B4-BE49-F238E27FC236}">
                            <a16:creationId xmlns:a16="http://schemas.microsoft.com/office/drawing/2014/main" id="{4777B53F-D166-0CDA-D78E-F4268AB7F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855" y="1249827"/>
                        <a:ext cx="3863975" cy="720725"/>
                      </a:xfrm>
                      <a:prstGeom prst="rect">
                        <a:avLst/>
                      </a:prstGeom>
                      <a:noFill/>
                      <a:ln w="76200" cmpd="thickThin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>
            <a:extLst>
              <a:ext uri="{FF2B5EF4-FFF2-40B4-BE49-F238E27FC236}">
                <a16:creationId xmlns:a16="http://schemas.microsoft.com/office/drawing/2014/main" id="{9FED613D-98C8-FF69-5EFB-4BCDE1C4E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855" y="2101725"/>
          <a:ext cx="1644050" cy="54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419040" progId="Equation.DSMT4">
                  <p:embed/>
                </p:oleObj>
              </mc:Choice>
              <mc:Fallback>
                <p:oleObj name="Equation" r:id="rId7" imgW="1257120" imgH="419040" progId="Equation.DSMT4">
                  <p:embed/>
                  <p:pic>
                    <p:nvPicPr>
                      <p:cNvPr id="7" name="Object 28">
                        <a:extLst>
                          <a:ext uri="{FF2B5EF4-FFF2-40B4-BE49-F238E27FC236}">
                            <a16:creationId xmlns:a16="http://schemas.microsoft.com/office/drawing/2014/main" id="{9FED613D-98C8-FF69-5EFB-4BCDE1C4E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855" y="2101725"/>
                        <a:ext cx="1644050" cy="54940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>
            <a:extLst>
              <a:ext uri="{FF2B5EF4-FFF2-40B4-BE49-F238E27FC236}">
                <a16:creationId xmlns:a16="http://schemas.microsoft.com/office/drawing/2014/main" id="{722DD127-BADC-6823-9C02-3C7CD55E6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0470" y="2885501"/>
          <a:ext cx="682625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6870600" imgH="241200" progId="Equation.3">
                  <p:embed/>
                </p:oleObj>
              </mc:Choice>
              <mc:Fallback>
                <p:oleObj name="公式" r:id="rId9" imgW="6870600" imgH="241200" progId="Equation.3">
                  <p:embed/>
                  <p:pic>
                    <p:nvPicPr>
                      <p:cNvPr id="8" name="Object 31">
                        <a:extLst>
                          <a:ext uri="{FF2B5EF4-FFF2-40B4-BE49-F238E27FC236}">
                            <a16:creationId xmlns:a16="http://schemas.microsoft.com/office/drawing/2014/main" id="{722DD127-BADC-6823-9C02-3C7CD55E6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470" y="2885501"/>
                        <a:ext cx="6826250" cy="239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5">
            <a:extLst>
              <a:ext uri="{FF2B5EF4-FFF2-40B4-BE49-F238E27FC236}">
                <a16:creationId xmlns:a16="http://schemas.microsoft.com/office/drawing/2014/main" id="{D5647FAE-B20B-BF4B-E2B3-9FB8C23B5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2930" y="3181425"/>
          <a:ext cx="5181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181480" imgH="203040" progId="Equation.3">
                  <p:embed/>
                </p:oleObj>
              </mc:Choice>
              <mc:Fallback>
                <p:oleObj name="公式" r:id="rId11" imgW="5181480" imgH="203040" progId="Equation.3">
                  <p:embed/>
                  <p:pic>
                    <p:nvPicPr>
                      <p:cNvPr id="9" name="Object 35">
                        <a:extLst>
                          <a:ext uri="{FF2B5EF4-FFF2-40B4-BE49-F238E27FC236}">
                            <a16:creationId xmlns:a16="http://schemas.microsoft.com/office/drawing/2014/main" id="{D5647FAE-B20B-BF4B-E2B3-9FB8C23B5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930" y="3181425"/>
                        <a:ext cx="51816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4">
            <a:extLst>
              <a:ext uri="{FF2B5EF4-FFF2-40B4-BE49-F238E27FC236}">
                <a16:creationId xmlns:a16="http://schemas.microsoft.com/office/drawing/2014/main" id="{54F928B1-2715-BCA8-9D12-9EF7DF5DF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0945" y="3456451"/>
          <a:ext cx="31877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187440" imgH="203040" progId="Equation.3">
                  <p:embed/>
                </p:oleObj>
              </mc:Choice>
              <mc:Fallback>
                <p:oleObj name="公式" r:id="rId13" imgW="3187440" imgH="203040" progId="Equation.3">
                  <p:embed/>
                  <p:pic>
                    <p:nvPicPr>
                      <p:cNvPr id="10" name="Object 34">
                        <a:extLst>
                          <a:ext uri="{FF2B5EF4-FFF2-40B4-BE49-F238E27FC236}">
                            <a16:creationId xmlns:a16="http://schemas.microsoft.com/office/drawing/2014/main" id="{54F928B1-2715-BCA8-9D12-9EF7DF5DF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945" y="3456451"/>
                        <a:ext cx="31877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3">
            <a:extLst>
              <a:ext uri="{FF2B5EF4-FFF2-40B4-BE49-F238E27FC236}">
                <a16:creationId xmlns:a16="http://schemas.microsoft.com/office/drawing/2014/main" id="{02FAA401-6962-78ED-4B30-361906DE0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0470" y="3734264"/>
          <a:ext cx="10795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079280" imgH="203040" progId="Equation.3">
                  <p:embed/>
                </p:oleObj>
              </mc:Choice>
              <mc:Fallback>
                <p:oleObj name="公式" r:id="rId15" imgW="1079280" imgH="203040" progId="Equation.3">
                  <p:embed/>
                  <p:pic>
                    <p:nvPicPr>
                      <p:cNvPr id="11" name="Object 33">
                        <a:extLst>
                          <a:ext uri="{FF2B5EF4-FFF2-40B4-BE49-F238E27FC236}">
                            <a16:creationId xmlns:a16="http://schemas.microsoft.com/office/drawing/2014/main" id="{02FAA401-6962-78ED-4B30-361906DE0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470" y="3734264"/>
                        <a:ext cx="1079500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4FC72D4A-F970-D5F2-0F03-43D0F20374A7}"/>
              </a:ext>
            </a:extLst>
          </p:cNvPr>
          <p:cNvSpPr/>
          <p:nvPr/>
        </p:nvSpPr>
        <p:spPr>
          <a:xfrm>
            <a:off x="3975105" y="1308873"/>
            <a:ext cx="994299" cy="5935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AD833E6-902C-2363-19CA-D5C1E05021E3}"/>
              </a:ext>
            </a:extLst>
          </p:cNvPr>
          <p:cNvSpPr/>
          <p:nvPr/>
        </p:nvSpPr>
        <p:spPr>
          <a:xfrm>
            <a:off x="5322982" y="1528236"/>
            <a:ext cx="1254848" cy="54940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Object 51">
            <a:extLst>
              <a:ext uri="{FF2B5EF4-FFF2-40B4-BE49-F238E27FC236}">
                <a16:creationId xmlns:a16="http://schemas.microsoft.com/office/drawing/2014/main" id="{98461F1D-CCC6-66C0-3DDC-54FC01571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4680340"/>
          <a:ext cx="799782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001000" imgH="228600" progId="Equation.DSMT4">
                  <p:embed/>
                </p:oleObj>
              </mc:Choice>
              <mc:Fallback>
                <p:oleObj name="Equation" r:id="rId17" imgW="8001000" imgH="228600" progId="Equation.DSMT4">
                  <p:embed/>
                  <p:pic>
                    <p:nvPicPr>
                      <p:cNvPr id="32" name="Object 51">
                        <a:extLst>
                          <a:ext uri="{FF2B5EF4-FFF2-40B4-BE49-F238E27FC236}">
                            <a16:creationId xmlns:a16="http://schemas.microsoft.com/office/drawing/2014/main" id="{98461F1D-CCC6-66C0-3DDC-54FC01571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680340"/>
                        <a:ext cx="7997825" cy="23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0">
            <a:extLst>
              <a:ext uri="{FF2B5EF4-FFF2-40B4-BE49-F238E27FC236}">
                <a16:creationId xmlns:a16="http://schemas.microsoft.com/office/drawing/2014/main" id="{DB46FA23-33DE-5261-3549-09E484C68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4958054"/>
          <a:ext cx="49355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4940280" imgH="228600" progId="Equation.3">
                  <p:embed/>
                </p:oleObj>
              </mc:Choice>
              <mc:Fallback>
                <p:oleObj name="公式" r:id="rId19" imgW="4940280" imgH="228600" progId="Equation.3">
                  <p:embed/>
                  <p:pic>
                    <p:nvPicPr>
                      <p:cNvPr id="33" name="Object 50">
                        <a:extLst>
                          <a:ext uri="{FF2B5EF4-FFF2-40B4-BE49-F238E27FC236}">
                            <a16:creationId xmlns:a16="http://schemas.microsoft.com/office/drawing/2014/main" id="{DB46FA23-33DE-5261-3549-09E484C68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958054"/>
                        <a:ext cx="4935538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8">
            <a:extLst>
              <a:ext uri="{FF2B5EF4-FFF2-40B4-BE49-F238E27FC236}">
                <a16:creationId xmlns:a16="http://schemas.microsoft.com/office/drawing/2014/main" id="{96C0F10D-E86B-02A4-3E1E-068D6B383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5205529"/>
          <a:ext cx="39020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3898800" imgH="228600" progId="Equation.3">
                  <p:embed/>
                </p:oleObj>
              </mc:Choice>
              <mc:Fallback>
                <p:oleObj name="公式" r:id="rId21" imgW="3898800" imgH="228600" progId="Equation.3">
                  <p:embed/>
                  <p:pic>
                    <p:nvPicPr>
                      <p:cNvPr id="34" name="Object 48">
                        <a:extLst>
                          <a:ext uri="{FF2B5EF4-FFF2-40B4-BE49-F238E27FC236}">
                            <a16:creationId xmlns:a16="http://schemas.microsoft.com/office/drawing/2014/main" id="{96C0F10D-E86B-02A4-3E1E-068D6B383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205529"/>
                        <a:ext cx="39020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2">
            <a:extLst>
              <a:ext uri="{FF2B5EF4-FFF2-40B4-BE49-F238E27FC236}">
                <a16:creationId xmlns:a16="http://schemas.microsoft.com/office/drawing/2014/main" id="{98A4CBCC-2BD7-156E-E060-CE90624CC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1035" y="4172398"/>
          <a:ext cx="32496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057400" imgH="228600" progId="Equation.DSMT4">
                  <p:embed/>
                </p:oleObj>
              </mc:Choice>
              <mc:Fallback>
                <p:oleObj name="Equation" r:id="rId23" imgW="2057400" imgH="228600" progId="Equation.DSMT4">
                  <p:embed/>
                  <p:pic>
                    <p:nvPicPr>
                      <p:cNvPr id="35" name="Object 42">
                        <a:extLst>
                          <a:ext uri="{FF2B5EF4-FFF2-40B4-BE49-F238E27FC236}">
                            <a16:creationId xmlns:a16="http://schemas.microsoft.com/office/drawing/2014/main" id="{98A4CBCC-2BD7-156E-E060-CE90624CC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35" y="4172398"/>
                        <a:ext cx="3249613" cy="3603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41">
            <a:extLst>
              <a:ext uri="{FF2B5EF4-FFF2-40B4-BE49-F238E27FC236}">
                <a16:creationId xmlns:a16="http://schemas.microsoft.com/office/drawing/2014/main" id="{BB9105ED-E47C-967C-D847-6EB17AB0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629466"/>
            <a:ext cx="8280920" cy="864095"/>
          </a:xfrm>
          <a:prstGeom prst="rect">
            <a:avLst/>
          </a:prstGeom>
          <a:noFill/>
          <a:ln w="57150" cmpd="thinThick" algn="ctr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0DE2067C-52F9-4115-600B-A4DDD1CF3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3755" y="5977681"/>
          <a:ext cx="44100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4406760" imgH="228600" progId="Equation.3">
                  <p:embed/>
                </p:oleObj>
              </mc:Choice>
              <mc:Fallback>
                <p:oleObj name="公式" r:id="rId25" imgW="4406760" imgH="228600" progId="Equation.3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0DE2067C-52F9-4115-600B-A4DDD1CF3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755" y="5977681"/>
                        <a:ext cx="441007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009764B8-95AE-B28C-FF6E-A8937145B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3755" y="6265018"/>
          <a:ext cx="34321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3429000" imgH="228600" progId="Equation.3">
                  <p:embed/>
                </p:oleObj>
              </mc:Choice>
              <mc:Fallback>
                <p:oleObj name="公式" r:id="rId27" imgW="3429000" imgH="228600" progId="Equation.3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009764B8-95AE-B28C-FF6E-A8937145B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755" y="6265018"/>
                        <a:ext cx="343217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18C0CE68-22B3-1B10-8BC1-FFE8A961D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9067" y="5710981"/>
          <a:ext cx="5016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5016240" imgH="228600" progId="Equation.3">
                  <p:embed/>
                </p:oleObj>
              </mc:Choice>
              <mc:Fallback>
                <p:oleObj name="公式" r:id="rId29" imgW="5016240" imgH="228600" progId="Equation.3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18C0CE68-22B3-1B10-8BC1-FFE8A961D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067" y="5710981"/>
                        <a:ext cx="5016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1">
            <a:extLst>
              <a:ext uri="{FF2B5EF4-FFF2-40B4-BE49-F238E27FC236}">
                <a16:creationId xmlns:a16="http://schemas.microsoft.com/office/drawing/2014/main" id="{386222CC-74D1-6B35-129A-7C1B9F8C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739" y="5610944"/>
            <a:ext cx="5400600" cy="1008112"/>
          </a:xfrm>
          <a:prstGeom prst="rect">
            <a:avLst/>
          </a:prstGeom>
          <a:noFill/>
          <a:ln w="57150" cmpd="thinThick" algn="ctr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0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CF1DCA-76B7-E24F-993C-2F7C7D10EEF7}"/>
              </a:ext>
            </a:extLst>
          </p:cNvPr>
          <p:cNvSpPr txBox="1"/>
          <p:nvPr/>
        </p:nvSpPr>
        <p:spPr>
          <a:xfrm>
            <a:off x="211476" y="457508"/>
            <a:ext cx="4650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seawater</a:t>
            </a:r>
            <a:r>
              <a:rPr lang="zh-CN" altLang="en-US" sz="2800" b="1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程序包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429120-B9BB-0EEE-CB03-BC440E46EFDB}"/>
              </a:ext>
            </a:extLst>
          </p:cNvPr>
          <p:cNvSpPr txBox="1"/>
          <p:nvPr/>
        </p:nvSpPr>
        <p:spPr>
          <a:xfrm>
            <a:off x="539552" y="218773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添加路径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err="1"/>
              <a:t>sw_svan</a:t>
            </a:r>
            <a:r>
              <a:rPr lang="zh-CN" altLang="en-US" sz="2400" b="1" dirty="0"/>
              <a:t>：计算比容异常，</a:t>
            </a:r>
            <a:r>
              <a:rPr lang="en-US" altLang="zh-CN" sz="2400" b="1" dirty="0"/>
              <a:t>doc</a:t>
            </a:r>
            <a:r>
              <a:rPr lang="zh-CN" altLang="en-US" sz="2400" b="1" dirty="0"/>
              <a:t>查具体用法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也可自己编程直接计算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1872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CF1DCA-76B7-E24F-993C-2F7C7D10EEF7}"/>
              </a:ext>
            </a:extLst>
          </p:cNvPr>
          <p:cNvSpPr txBox="1"/>
          <p:nvPr/>
        </p:nvSpPr>
        <p:spPr>
          <a:xfrm>
            <a:off x="211476" y="457508"/>
            <a:ext cx="4650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关于空间场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A5E9B4-E29E-2674-A72E-C0C92D3DC979}"/>
              </a:ext>
            </a:extLst>
          </p:cNvPr>
          <p:cNvGrpSpPr/>
          <p:nvPr/>
        </p:nvGrpSpPr>
        <p:grpSpPr>
          <a:xfrm>
            <a:off x="2394216" y="1592796"/>
            <a:ext cx="4355568" cy="3672408"/>
            <a:chOff x="553626" y="1937518"/>
            <a:chExt cx="3948988" cy="335542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E3611E6-B54A-DA4A-7924-9A59BEA0B6B9}"/>
                </a:ext>
              </a:extLst>
            </p:cNvPr>
            <p:cNvGrpSpPr/>
            <p:nvPr/>
          </p:nvGrpSpPr>
          <p:grpSpPr>
            <a:xfrm>
              <a:off x="1057682" y="2290094"/>
              <a:ext cx="2808312" cy="2664296"/>
              <a:chOff x="2123728" y="2420888"/>
              <a:chExt cx="2808312" cy="2664296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C282055-2DE9-C9AD-65FE-556B6A08809A}"/>
                  </a:ext>
                </a:extLst>
              </p:cNvPr>
              <p:cNvCxnSpPr/>
              <p:nvPr/>
            </p:nvCxnSpPr>
            <p:spPr bwMode="auto">
              <a:xfrm>
                <a:off x="2123728" y="2708920"/>
                <a:ext cx="2808312" cy="0"/>
              </a:xfrm>
              <a:prstGeom prst="line">
                <a:avLst/>
              </a:prstGeom>
              <a:noFill/>
              <a:ln w="31750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D36F5377-1D8D-226B-BCC0-550515438DDC}"/>
                  </a:ext>
                </a:extLst>
              </p:cNvPr>
              <p:cNvCxnSpPr/>
              <p:nvPr/>
            </p:nvCxnSpPr>
            <p:spPr bwMode="auto">
              <a:xfrm>
                <a:off x="2123728" y="3808464"/>
                <a:ext cx="2808312" cy="0"/>
              </a:xfrm>
              <a:prstGeom prst="line">
                <a:avLst/>
              </a:prstGeom>
              <a:noFill/>
              <a:ln w="31750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88EF0C2-F7D5-B383-AAEE-B71B91CBC094}"/>
                  </a:ext>
                </a:extLst>
              </p:cNvPr>
              <p:cNvCxnSpPr/>
              <p:nvPr/>
            </p:nvCxnSpPr>
            <p:spPr bwMode="auto">
              <a:xfrm>
                <a:off x="2123728" y="4869160"/>
                <a:ext cx="2808312" cy="0"/>
              </a:xfrm>
              <a:prstGeom prst="line">
                <a:avLst/>
              </a:prstGeom>
              <a:noFill/>
              <a:ln w="31750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FC197B4-3D76-BBBC-D628-AC88F204EF54}"/>
                  </a:ext>
                </a:extLst>
              </p:cNvPr>
              <p:cNvCxnSpPr/>
              <p:nvPr/>
            </p:nvCxnSpPr>
            <p:spPr bwMode="auto">
              <a:xfrm>
                <a:off x="2411760" y="2420888"/>
                <a:ext cx="0" cy="2663404"/>
              </a:xfrm>
              <a:prstGeom prst="line">
                <a:avLst/>
              </a:prstGeom>
              <a:noFill/>
              <a:ln w="31750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DBC7AE31-693D-6ECF-13B1-7DCFCD860340}"/>
                  </a:ext>
                </a:extLst>
              </p:cNvPr>
              <p:cNvCxnSpPr/>
              <p:nvPr/>
            </p:nvCxnSpPr>
            <p:spPr bwMode="auto">
              <a:xfrm>
                <a:off x="3563888" y="2421780"/>
                <a:ext cx="0" cy="2663404"/>
              </a:xfrm>
              <a:prstGeom prst="line">
                <a:avLst/>
              </a:prstGeom>
              <a:noFill/>
              <a:ln w="31750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CA4E997-5401-3087-3FED-2D801FD420FF}"/>
                  </a:ext>
                </a:extLst>
              </p:cNvPr>
              <p:cNvCxnSpPr/>
              <p:nvPr/>
            </p:nvCxnSpPr>
            <p:spPr bwMode="auto">
              <a:xfrm>
                <a:off x="4612416" y="2421780"/>
                <a:ext cx="0" cy="2663404"/>
              </a:xfrm>
              <a:prstGeom prst="line">
                <a:avLst/>
              </a:prstGeom>
              <a:noFill/>
              <a:ln w="31750" cap="sq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D94E372-3818-ECD4-5FE5-E26C23AABD2B}"/>
                </a:ext>
              </a:extLst>
            </p:cNvPr>
            <p:cNvGrpSpPr/>
            <p:nvPr/>
          </p:nvGrpSpPr>
          <p:grpSpPr>
            <a:xfrm>
              <a:off x="1237714" y="2470126"/>
              <a:ext cx="2416656" cy="2376240"/>
              <a:chOff x="2303760" y="2600920"/>
              <a:chExt cx="2416656" cy="2376240"/>
            </a:xfrm>
          </p:grpSpPr>
          <p:sp>
            <p:nvSpPr>
              <p:cNvPr id="26" name="三十二角星 19">
                <a:extLst>
                  <a:ext uri="{FF2B5EF4-FFF2-40B4-BE49-F238E27FC236}">
                    <a16:creationId xmlns:a16="http://schemas.microsoft.com/office/drawing/2014/main" id="{79D46109-09C4-6B31-3601-CE4FBAD9C3B9}"/>
                  </a:ext>
                </a:extLst>
              </p:cNvPr>
              <p:cNvSpPr/>
              <p:nvPr/>
            </p:nvSpPr>
            <p:spPr bwMode="auto">
              <a:xfrm>
                <a:off x="2303760" y="3700464"/>
                <a:ext cx="216000" cy="216000"/>
              </a:xfrm>
              <a:prstGeom prst="star32">
                <a:avLst/>
              </a:prstGeom>
              <a:solidFill>
                <a:schemeClr val="accent3">
                  <a:lumMod val="50000"/>
                </a:schemeClr>
              </a:solidFill>
              <a:ln w="31750" cap="sq" cmpd="sng" algn="ctr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7188" marR="0" indent="-35718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Arial Unicode MS" pitchFamily="34" charset="-122"/>
                  <a:buNone/>
                  <a:tabLst/>
                </a:pPr>
                <a:endParaRPr kumimoji="0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三十二角星 20">
                <a:extLst>
                  <a:ext uri="{FF2B5EF4-FFF2-40B4-BE49-F238E27FC236}">
                    <a16:creationId xmlns:a16="http://schemas.microsoft.com/office/drawing/2014/main" id="{AF25ACF6-026F-66FF-8C49-A87320221410}"/>
                  </a:ext>
                </a:extLst>
              </p:cNvPr>
              <p:cNvSpPr/>
              <p:nvPr/>
            </p:nvSpPr>
            <p:spPr bwMode="auto">
              <a:xfrm>
                <a:off x="3455888" y="3653384"/>
                <a:ext cx="216000" cy="216000"/>
              </a:xfrm>
              <a:prstGeom prst="star32">
                <a:avLst/>
              </a:prstGeom>
              <a:solidFill>
                <a:schemeClr val="accent3">
                  <a:lumMod val="50000"/>
                </a:schemeClr>
              </a:solidFill>
              <a:ln w="31750" cap="sq" cmpd="sng" algn="ctr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7188" marR="0" indent="-35718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Arial Unicode MS" pitchFamily="34" charset="-122"/>
                  <a:buNone/>
                  <a:tabLst/>
                </a:pPr>
                <a:endParaRPr kumimoji="0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8" name="三十二角星 21">
                <a:extLst>
                  <a:ext uri="{FF2B5EF4-FFF2-40B4-BE49-F238E27FC236}">
                    <a16:creationId xmlns:a16="http://schemas.microsoft.com/office/drawing/2014/main" id="{FB9C063D-4DA0-FB6D-7FBE-6F7F3A5CE1D6}"/>
                  </a:ext>
                </a:extLst>
              </p:cNvPr>
              <p:cNvSpPr/>
              <p:nvPr/>
            </p:nvSpPr>
            <p:spPr bwMode="auto">
              <a:xfrm>
                <a:off x="4504416" y="3700464"/>
                <a:ext cx="216000" cy="216000"/>
              </a:xfrm>
              <a:prstGeom prst="star32">
                <a:avLst/>
              </a:prstGeom>
              <a:solidFill>
                <a:schemeClr val="accent3">
                  <a:lumMod val="50000"/>
                </a:schemeClr>
              </a:solidFill>
              <a:ln w="31750" cap="sq" cmpd="sng" algn="ctr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7188" marR="0" indent="-35718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Arial Unicode MS" pitchFamily="34" charset="-122"/>
                  <a:buNone/>
                  <a:tabLst/>
                </a:pPr>
                <a:endParaRPr kumimoji="0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" name="三十二角星 22">
                <a:extLst>
                  <a:ext uri="{FF2B5EF4-FFF2-40B4-BE49-F238E27FC236}">
                    <a16:creationId xmlns:a16="http://schemas.microsoft.com/office/drawing/2014/main" id="{5AD96E18-0EE3-B4FA-8A95-2499D0973408}"/>
                  </a:ext>
                </a:extLst>
              </p:cNvPr>
              <p:cNvSpPr/>
              <p:nvPr/>
            </p:nvSpPr>
            <p:spPr bwMode="auto">
              <a:xfrm>
                <a:off x="3438000" y="2600920"/>
                <a:ext cx="216000" cy="216000"/>
              </a:xfrm>
              <a:prstGeom prst="star32">
                <a:avLst/>
              </a:prstGeom>
              <a:solidFill>
                <a:schemeClr val="accent3">
                  <a:lumMod val="50000"/>
                </a:schemeClr>
              </a:solidFill>
              <a:ln w="31750" cap="sq" cmpd="sng" algn="ctr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7188" marR="0" indent="-35718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Arial Unicode MS" pitchFamily="34" charset="-122"/>
                  <a:buNone/>
                  <a:tabLst/>
                </a:pPr>
                <a:endParaRPr kumimoji="0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0" name="三十二角星 23">
                <a:extLst>
                  <a:ext uri="{FF2B5EF4-FFF2-40B4-BE49-F238E27FC236}">
                    <a16:creationId xmlns:a16="http://schemas.microsoft.com/office/drawing/2014/main" id="{E6E5BD56-A8C6-611E-E1D0-88263741A068}"/>
                  </a:ext>
                </a:extLst>
              </p:cNvPr>
              <p:cNvSpPr/>
              <p:nvPr/>
            </p:nvSpPr>
            <p:spPr bwMode="auto">
              <a:xfrm>
                <a:off x="3463685" y="4761160"/>
                <a:ext cx="216000" cy="216000"/>
              </a:xfrm>
              <a:prstGeom prst="star32">
                <a:avLst/>
              </a:prstGeom>
              <a:solidFill>
                <a:schemeClr val="accent3">
                  <a:lumMod val="50000"/>
                </a:schemeClr>
              </a:solidFill>
              <a:ln w="31750" cap="sq" cmpd="sng" algn="ctr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7188" marR="0" indent="-357188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Arial Unicode MS" pitchFamily="34" charset="-122"/>
                  <a:buNone/>
                  <a:tabLst/>
                </a:pPr>
                <a:endParaRPr kumimoji="0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3C264CF-D73E-9E2A-E355-9403E5F8D9EE}"/>
                </a:ext>
              </a:extLst>
            </p:cNvPr>
            <p:cNvSpPr txBox="1"/>
            <p:nvPr/>
          </p:nvSpPr>
          <p:spPr>
            <a:xfrm>
              <a:off x="2329211" y="3452519"/>
              <a:ext cx="34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ffectLst/>
                  <a:latin typeface="Albertus Extra Bold" pitchFamily="34" charset="0"/>
                </a:rPr>
                <a:t>O</a:t>
              </a:r>
              <a:endParaRPr lang="zh-CN" altLang="en-US" sz="1600" b="1" dirty="0">
                <a:solidFill>
                  <a:schemeClr val="bg1"/>
                </a:solidFill>
                <a:effectLst/>
                <a:latin typeface="Albertus Extra Bold" pitchFamily="34" charset="0"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F663A918-3B05-9FA1-75D0-DBD0ECC03FAC}"/>
                </a:ext>
              </a:extLst>
            </p:cNvPr>
            <p:cNvSpPr txBox="1"/>
            <p:nvPr/>
          </p:nvSpPr>
          <p:spPr>
            <a:xfrm>
              <a:off x="2329211" y="2396850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ffectLst/>
                  <a:latin typeface="Albertus Extra Bold" pitchFamily="34" charset="0"/>
                </a:rPr>
                <a:t>A</a:t>
              </a:r>
              <a:endParaRPr lang="zh-CN" altLang="en-US" sz="1600" b="1" dirty="0">
                <a:solidFill>
                  <a:schemeClr val="bg1"/>
                </a:solidFill>
                <a:effectLst/>
                <a:latin typeface="Albertus Extra Bold" pitchFamily="34" charset="0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5DD5E6F-2C82-0ED3-3910-6B71B7883090}"/>
                </a:ext>
              </a:extLst>
            </p:cNvPr>
            <p:cNvSpPr txBox="1"/>
            <p:nvPr/>
          </p:nvSpPr>
          <p:spPr>
            <a:xfrm>
              <a:off x="1181246" y="3503973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ffectLst/>
                  <a:latin typeface="Albertus Extra Bold" pitchFamily="34" charset="0"/>
                </a:rPr>
                <a:t>B</a:t>
              </a:r>
              <a:endParaRPr lang="zh-CN" altLang="en-US" sz="1600" b="1" dirty="0">
                <a:solidFill>
                  <a:schemeClr val="bg1"/>
                </a:solidFill>
                <a:effectLst/>
                <a:latin typeface="Albertus Extra Bold" pitchFamily="34" charset="0"/>
              </a:endParaRPr>
            </a:p>
          </p:txBody>
        </p:sp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0293B93A-2E20-B152-958B-89CB40095F33}"/>
                </a:ext>
              </a:extLst>
            </p:cNvPr>
            <p:cNvSpPr txBox="1"/>
            <p:nvPr/>
          </p:nvSpPr>
          <p:spPr>
            <a:xfrm>
              <a:off x="2371954" y="4569089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FFFF"/>
                  </a:solidFill>
                  <a:effectLst/>
                  <a:latin typeface="Albertus Extra Bold" pitchFamily="34" charset="0"/>
                </a:rPr>
                <a:t>C</a:t>
              </a:r>
              <a:endParaRPr lang="zh-CN" altLang="en-US" sz="1600" b="1" dirty="0">
                <a:solidFill>
                  <a:srgbClr val="FFFFFF"/>
                </a:solidFill>
                <a:effectLst/>
                <a:latin typeface="Albertus Extra Bold" pitchFamily="34" charset="0"/>
              </a:endParaRPr>
            </a:p>
          </p:txBody>
        </p:sp>
        <p:sp>
          <p:nvSpPr>
            <p:cNvPr id="13" name="TextBox 29">
              <a:extLst>
                <a:ext uri="{FF2B5EF4-FFF2-40B4-BE49-F238E27FC236}">
                  <a16:creationId xmlns:a16="http://schemas.microsoft.com/office/drawing/2014/main" id="{6A296756-1BA5-F0C0-8D93-6F66A21DBFF6}"/>
                </a:ext>
              </a:extLst>
            </p:cNvPr>
            <p:cNvSpPr txBox="1"/>
            <p:nvPr/>
          </p:nvSpPr>
          <p:spPr>
            <a:xfrm>
              <a:off x="3374688" y="3491448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FFFF"/>
                  </a:solidFill>
                  <a:effectLst/>
                  <a:latin typeface="Albertus Extra Bold" pitchFamily="34" charset="0"/>
                </a:rPr>
                <a:t>D</a:t>
              </a:r>
              <a:endParaRPr lang="zh-CN" altLang="en-US" sz="1600" b="1" dirty="0">
                <a:solidFill>
                  <a:srgbClr val="FFFFFF"/>
                </a:solidFill>
                <a:effectLst/>
                <a:latin typeface="Albertus Extra Bold" pitchFamily="34" charset="0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4541A7D6-AA82-0784-0135-06C522A409BA}"/>
                </a:ext>
              </a:extLst>
            </p:cNvPr>
            <p:cNvSpPr txBox="1"/>
            <p:nvPr/>
          </p:nvSpPr>
          <p:spPr>
            <a:xfrm>
              <a:off x="2238103" y="1937518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44AE3B47-1FB6-FA46-9399-C1603871BB22}"/>
                </a:ext>
              </a:extLst>
            </p:cNvPr>
            <p:cNvSpPr txBox="1"/>
            <p:nvPr/>
          </p:nvSpPr>
          <p:spPr>
            <a:xfrm>
              <a:off x="2281121" y="4954390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zh-CN" alt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34">
              <a:extLst>
                <a:ext uri="{FF2B5EF4-FFF2-40B4-BE49-F238E27FC236}">
                  <a16:creationId xmlns:a16="http://schemas.microsoft.com/office/drawing/2014/main" id="{A8B5F47F-F102-EB5A-5646-DD51E59EF716}"/>
                </a:ext>
              </a:extLst>
            </p:cNvPr>
            <p:cNvSpPr txBox="1"/>
            <p:nvPr/>
          </p:nvSpPr>
          <p:spPr>
            <a:xfrm>
              <a:off x="553626" y="3519361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1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35">
              <a:extLst>
                <a:ext uri="{FF2B5EF4-FFF2-40B4-BE49-F238E27FC236}">
                  <a16:creationId xmlns:a16="http://schemas.microsoft.com/office/drawing/2014/main" id="{A94847AC-14BC-67B8-F3AA-1875EE76F0ED}"/>
                </a:ext>
              </a:extLst>
            </p:cNvPr>
            <p:cNvSpPr txBox="1"/>
            <p:nvPr/>
          </p:nvSpPr>
          <p:spPr>
            <a:xfrm>
              <a:off x="3829032" y="3491448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+1, </a:t>
              </a:r>
              <a:r>
                <a:rPr lang="en-US" altLang="zh-CN" sz="16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1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3C36F1D-1D78-0638-662A-C686B79EA383}"/>
                </a:ext>
              </a:extLst>
            </p:cNvPr>
            <p:cNvGrpSpPr/>
            <p:nvPr/>
          </p:nvGrpSpPr>
          <p:grpSpPr>
            <a:xfrm>
              <a:off x="2729583" y="2578126"/>
              <a:ext cx="274434" cy="1116080"/>
              <a:chOff x="3795629" y="2708920"/>
              <a:chExt cx="274434" cy="1116080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54D882D-A647-A063-D3B2-8E08025C5A11}"/>
                  </a:ext>
                </a:extLst>
              </p:cNvPr>
              <p:cNvCxnSpPr/>
              <p:nvPr/>
            </p:nvCxnSpPr>
            <p:spPr bwMode="auto">
              <a:xfrm>
                <a:off x="3924000" y="3429000"/>
                <a:ext cx="0" cy="396000"/>
              </a:xfrm>
              <a:prstGeom prst="straightConnector1">
                <a:avLst/>
              </a:prstGeom>
              <a:noFill/>
              <a:ln w="31750" cap="sq" cmpd="sng" algn="ctr">
                <a:solidFill>
                  <a:srgbClr val="0000FF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1E18171-F1A3-86CE-6B57-25A83FFB6F10}"/>
                  </a:ext>
                </a:extLst>
              </p:cNvPr>
              <p:cNvCxnSpPr/>
              <p:nvPr/>
            </p:nvCxnSpPr>
            <p:spPr bwMode="auto">
              <a:xfrm flipV="1">
                <a:off x="3924000" y="2708920"/>
                <a:ext cx="0" cy="396000"/>
              </a:xfrm>
              <a:prstGeom prst="straightConnector1">
                <a:avLst/>
              </a:prstGeom>
              <a:noFill/>
              <a:ln w="31750" cap="sq" cmpd="sng" algn="ctr">
                <a:solidFill>
                  <a:srgbClr val="0000FF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" name="TextBox 42">
                <a:extLst>
                  <a:ext uri="{FF2B5EF4-FFF2-40B4-BE49-F238E27FC236}">
                    <a16:creationId xmlns:a16="http://schemas.microsoft.com/office/drawing/2014/main" id="{88400649-A775-A985-BF7C-269BAA31B23B}"/>
                  </a:ext>
                </a:extLst>
              </p:cNvPr>
              <p:cNvSpPr txBox="1"/>
              <p:nvPr/>
            </p:nvSpPr>
            <p:spPr>
              <a:xfrm>
                <a:off x="3795629" y="308238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1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FABDDA0-B45E-4E19-67F7-53444E6B060A}"/>
                </a:ext>
              </a:extLst>
            </p:cNvPr>
            <p:cNvGrpSpPr/>
            <p:nvPr/>
          </p:nvGrpSpPr>
          <p:grpSpPr>
            <a:xfrm>
              <a:off x="1345714" y="3864397"/>
              <a:ext cx="1152128" cy="307777"/>
              <a:chOff x="2411760" y="3995191"/>
              <a:chExt cx="1152128" cy="307777"/>
            </a:xfrm>
          </p:grpSpPr>
          <p:sp>
            <p:nvSpPr>
              <p:cNvPr id="20" name="TextBox 31">
                <a:extLst>
                  <a:ext uri="{FF2B5EF4-FFF2-40B4-BE49-F238E27FC236}">
                    <a16:creationId xmlns:a16="http://schemas.microsoft.com/office/drawing/2014/main" id="{A7443964-1574-7323-13BC-56CE5C6B8B56}"/>
                  </a:ext>
                </a:extLst>
              </p:cNvPr>
              <p:cNvSpPr txBox="1"/>
              <p:nvPr/>
            </p:nvSpPr>
            <p:spPr>
              <a:xfrm>
                <a:off x="2806002" y="3995191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zh-CN" altLang="en-US" sz="1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7FD95EF-F811-D80B-2DC3-FFBE09AA3FCE}"/>
                  </a:ext>
                </a:extLst>
              </p:cNvPr>
              <p:cNvCxnSpPr/>
              <p:nvPr/>
            </p:nvCxnSpPr>
            <p:spPr bwMode="auto">
              <a:xfrm>
                <a:off x="3131888" y="4149080"/>
                <a:ext cx="432000" cy="0"/>
              </a:xfrm>
              <a:prstGeom prst="straightConnector1">
                <a:avLst/>
              </a:prstGeom>
              <a:noFill/>
              <a:ln w="31750" cap="sq" cmpd="sng" algn="ctr">
                <a:solidFill>
                  <a:srgbClr val="0000FF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5F41581E-A8D7-1EA8-FE8D-C1B5825D1465}"/>
                  </a:ext>
                </a:extLst>
              </p:cNvPr>
              <p:cNvCxnSpPr/>
              <p:nvPr/>
            </p:nvCxnSpPr>
            <p:spPr bwMode="auto">
              <a:xfrm flipH="1">
                <a:off x="2411760" y="4149080"/>
                <a:ext cx="432000" cy="0"/>
              </a:xfrm>
              <a:prstGeom prst="straightConnector1">
                <a:avLst/>
              </a:prstGeom>
              <a:noFill/>
              <a:ln w="31750" cap="sq" cmpd="sng" algn="ctr">
                <a:solidFill>
                  <a:srgbClr val="0000FF"/>
                </a:solidFill>
                <a:prstDash val="sysDash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C31026BD-4C26-8D42-EA54-87200710C938}"/>
              </a:ext>
            </a:extLst>
          </p:cNvPr>
          <p:cNvSpPr/>
          <p:nvPr/>
        </p:nvSpPr>
        <p:spPr>
          <a:xfrm>
            <a:off x="4402659" y="2759576"/>
            <a:ext cx="232430" cy="235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5D88890-5850-3465-8471-1D5965ECCF64}"/>
              </a:ext>
            </a:extLst>
          </p:cNvPr>
          <p:cNvSpPr/>
          <p:nvPr/>
        </p:nvSpPr>
        <p:spPr>
          <a:xfrm>
            <a:off x="5578871" y="2753578"/>
            <a:ext cx="232430" cy="235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454F103-65FA-CFAA-A1D8-A62E1125966D}"/>
              </a:ext>
            </a:extLst>
          </p:cNvPr>
          <p:cNvSpPr/>
          <p:nvPr/>
        </p:nvSpPr>
        <p:spPr>
          <a:xfrm>
            <a:off x="5000852" y="2765212"/>
            <a:ext cx="232430" cy="235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46660F8-86D6-6AFC-02A8-84F2E84A8830}"/>
              </a:ext>
            </a:extLst>
          </p:cNvPr>
          <p:cNvSpPr/>
          <p:nvPr/>
        </p:nvSpPr>
        <p:spPr>
          <a:xfrm>
            <a:off x="4440208" y="3943321"/>
            <a:ext cx="232430" cy="235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F0CDC9F7-2E8B-0561-101D-D603357AE935}"/>
              </a:ext>
            </a:extLst>
          </p:cNvPr>
          <p:cNvSpPr/>
          <p:nvPr/>
        </p:nvSpPr>
        <p:spPr>
          <a:xfrm>
            <a:off x="3940854" y="2309581"/>
            <a:ext cx="322117" cy="236583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F1DC7637-85A5-B1A1-391F-4C0E533387BF}"/>
              </a:ext>
            </a:extLst>
          </p:cNvPr>
          <p:cNvSpPr/>
          <p:nvPr/>
        </p:nvSpPr>
        <p:spPr>
          <a:xfrm>
            <a:off x="4696205" y="2881476"/>
            <a:ext cx="258133" cy="116573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0A96283C-AEF2-C546-36D0-A6F6FC922757}"/>
              </a:ext>
            </a:extLst>
          </p:cNvPr>
          <p:cNvSpPr/>
          <p:nvPr/>
        </p:nvSpPr>
        <p:spPr>
          <a:xfrm rot="16200000">
            <a:off x="4988000" y="1999894"/>
            <a:ext cx="258133" cy="116573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6998038-F9D9-33DE-A94B-D9246B2AC5AC}"/>
              </a:ext>
            </a:extLst>
          </p:cNvPr>
          <p:cNvSpPr txBox="1"/>
          <p:nvPr/>
        </p:nvSpPr>
        <p:spPr>
          <a:xfrm>
            <a:off x="3220696" y="5475385"/>
            <a:ext cx="270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三种方式任选其一</a:t>
            </a:r>
          </a:p>
        </p:txBody>
      </p:sp>
    </p:spTree>
    <p:extLst>
      <p:ext uri="{BB962C8B-B14F-4D97-AF65-F5344CB8AC3E}">
        <p14:creationId xmlns:p14="http://schemas.microsoft.com/office/powerpoint/2010/main" val="1510491439"/>
      </p:ext>
    </p:extLst>
  </p:cSld>
  <p:clrMapOvr>
    <a:masterClrMapping/>
  </p:clrMapOvr>
</p:sld>
</file>

<file path=ppt/theme/theme1.xml><?xml version="1.0" encoding="utf-8"?>
<a:theme xmlns:a="http://schemas.openxmlformats.org/drawingml/2006/main" name="1_【模板】CMHF-0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6430</TotalTime>
  <Words>490</Words>
  <Application>Microsoft Office PowerPoint</Application>
  <PresentationFormat>全屏显示(4:3)</PresentationFormat>
  <Paragraphs>77</Paragraphs>
  <Slides>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Albertus Extra Bold</vt:lpstr>
      <vt:lpstr>Arial Unicode MS</vt:lpstr>
      <vt:lpstr>Hei</vt:lpstr>
      <vt:lpstr>黑体</vt:lpstr>
      <vt:lpstr>宋体</vt:lpstr>
      <vt:lpstr>Arial</vt:lpstr>
      <vt:lpstr>Calibri</vt:lpstr>
      <vt:lpstr>Cambria Math</vt:lpstr>
      <vt:lpstr>Times</vt:lpstr>
      <vt:lpstr>Times New Roman</vt:lpstr>
      <vt:lpstr>Wingdings</vt:lpstr>
      <vt:lpstr>1_【模板】CMHF-01</vt:lpstr>
      <vt:lpstr>Equation</vt:lpstr>
      <vt:lpstr>公式</vt:lpstr>
      <vt:lpstr>“海洋要素计算”-编程作业4</vt:lpstr>
      <vt:lpstr>作业4要求：</vt:lpstr>
      <vt:lpstr>作业3提交格式：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数据初步分析</dc:title>
  <dc:creator>DELL</dc:creator>
  <cp:lastModifiedBy>Jun-Chao</cp:lastModifiedBy>
  <cp:revision>81</cp:revision>
  <dcterms:created xsi:type="dcterms:W3CDTF">2012-03-09T03:35:26Z</dcterms:created>
  <dcterms:modified xsi:type="dcterms:W3CDTF">2023-05-16T10:20:16Z</dcterms:modified>
</cp:coreProperties>
</file>