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4" r:id="rId2"/>
    <p:sldId id="323" r:id="rId3"/>
    <p:sldId id="615" r:id="rId4"/>
    <p:sldId id="265" r:id="rId5"/>
    <p:sldId id="344" r:id="rId6"/>
    <p:sldId id="61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79CC-5A82-874E-A619-EA2998B36EDB}" type="datetimeFigureOut">
              <a:rPr kumimoji="1" lang="zh-CN" altLang="en-US" smtClean="0"/>
              <a:t>2023/2/28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7F95B-3DA1-1C4A-AD93-83AF94EBD1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8565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15983-16AF-4A7C-A491-FE8CC20A799F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AA6D-5EE2-49CF-ACC6-D57A13AA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47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E5956-AEB9-4A4E-9C4A-9DAC85A421F1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0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2000" b="0" dirty="0"/>
              <a:t>观察；</a:t>
            </a:r>
            <a:endParaRPr lang="en-US" altLang="zh-CN" sz="2000" b="0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2000" b="0" dirty="0"/>
              <a:t>剔除异常值，补齐数据；</a:t>
            </a:r>
            <a:endParaRPr lang="en-US" altLang="zh-CN" sz="2000" b="0" dirty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C11BF-A911-418C-8A8C-5AFDB6825DC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28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b="0" u="none" dirty="0">
                <a:solidFill>
                  <a:schemeClr val="bg2"/>
                </a:solidFill>
                <a:ea typeface="隶书" pitchFamily="49" charset="-122"/>
              </a:rPr>
              <a:t>同学，那个点、词语不懂呢？</a:t>
            </a:r>
            <a:endParaRPr lang="en-US" altLang="zh-CN" b="0" u="none" dirty="0">
              <a:solidFill>
                <a:schemeClr val="bg2"/>
              </a:solidFill>
              <a:ea typeface="隶书" pitchFamily="49" charset="-122"/>
            </a:endParaRP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b="0" u="none" dirty="0">
                <a:solidFill>
                  <a:schemeClr val="bg2"/>
                </a:solidFill>
                <a:ea typeface="隶书" pitchFamily="49" charset="-122"/>
              </a:rPr>
              <a:t>对应五章，学习后肯定就可以掌握了。</a:t>
            </a:r>
            <a:endParaRPr lang="en-US" altLang="zh-CN" b="0" u="none" dirty="0">
              <a:solidFill>
                <a:schemeClr val="bg2"/>
              </a:solidFill>
              <a:ea typeface="隶书" pitchFamily="49" charset="-122"/>
            </a:endParaRP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CN" b="0" u="none" dirty="0">
              <a:solidFill>
                <a:schemeClr val="bg2"/>
              </a:solidFill>
              <a:ea typeface="隶书" pitchFamily="49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6A466-3C91-47BF-9100-FFC84AA5B82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28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E5956-AEB9-4A4E-9C4A-9DAC85A421F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3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4117" y="297073"/>
            <a:ext cx="5739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chemeClr val="bg1"/>
                </a:solidFill>
                <a:latin typeface="Times New Roman"/>
                <a:cs typeface="Times New Roman"/>
              </a:rPr>
              <a:t>Computation of Marine Hydrologic Factors</a:t>
            </a:r>
            <a:endParaRPr lang="zh-CN" altLang="en-US" sz="2400" b="1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6B28A0-A869-A75F-3B9C-CAAE816508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34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38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74800"/>
            <a:ext cx="2057400" cy="4703763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74800"/>
            <a:ext cx="6019800" cy="4703763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69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7800" y="445083"/>
            <a:ext cx="6144210" cy="365124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3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399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94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45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9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12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52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52550"/>
            <a:ext cx="5111750" cy="47736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616201"/>
            <a:ext cx="3008313" cy="3509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0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31899"/>
            <a:ext cx="5486400" cy="3495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-06">
            <a:extLst>
              <a:ext uri="{FF2B5EF4-FFF2-40B4-BE49-F238E27FC236}">
                <a16:creationId xmlns:a16="http://schemas.microsoft.com/office/drawing/2014/main" id="{F392C4A4-39C9-6E33-7AE1-17284EBD174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5715"/>
            <a:ext cx="9144000" cy="105524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1546" y="376237"/>
            <a:ext cx="567949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043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81381" y="92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B85E9FD8-3B8F-A544-A637-2056F27F8393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4" name="图片 3" descr="1-07">
            <a:extLst>
              <a:ext uri="{FF2B5EF4-FFF2-40B4-BE49-F238E27FC236}">
                <a16:creationId xmlns:a16="http://schemas.microsoft.com/office/drawing/2014/main" id="{DA51DE2F-EF5E-347E-2B16-DCA6B13AB10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30" y="6734830"/>
            <a:ext cx="9157970" cy="126248"/>
          </a:xfrm>
          <a:prstGeom prst="rect">
            <a:avLst/>
          </a:prstGeom>
        </p:spPr>
      </p:pic>
      <p:pic>
        <p:nvPicPr>
          <p:cNvPr id="9" name="图片 8" descr="1-03">
            <a:extLst>
              <a:ext uri="{FF2B5EF4-FFF2-40B4-BE49-F238E27FC236}">
                <a16:creationId xmlns:a16="http://schemas.microsoft.com/office/drawing/2014/main" id="{D144B9F3-CED7-BEE9-1E8C-1C7AB0184C7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06690" y="302279"/>
            <a:ext cx="1618464" cy="418351"/>
          </a:xfrm>
          <a:prstGeom prst="rect">
            <a:avLst/>
          </a:prstGeom>
        </p:spPr>
      </p:pic>
      <p:pic>
        <p:nvPicPr>
          <p:cNvPr id="11" name="图片 10" descr="1-07">
            <a:extLst>
              <a:ext uri="{FF2B5EF4-FFF2-40B4-BE49-F238E27FC236}">
                <a16:creationId xmlns:a16="http://schemas.microsoft.com/office/drawing/2014/main" id="{91F7F8F4-89F3-67EA-60D5-6589C94A8C9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98600" y="6678481"/>
            <a:ext cx="756000" cy="36000"/>
          </a:xfrm>
          <a:prstGeom prst="rect">
            <a:avLst/>
          </a:prstGeom>
        </p:spPr>
      </p:pic>
      <p:pic>
        <p:nvPicPr>
          <p:cNvPr id="12" name="图片 11" descr="1-07">
            <a:extLst>
              <a:ext uri="{FF2B5EF4-FFF2-40B4-BE49-F238E27FC236}">
                <a16:creationId xmlns:a16="http://schemas.microsoft.com/office/drawing/2014/main" id="{961843C8-6CE5-E670-7B61-4901A84771C8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14500" y="6614981"/>
            <a:ext cx="540000" cy="36000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0732A03-F1EA-55C0-96AE-B5927D2C4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6500" y="6332449"/>
            <a:ext cx="540000" cy="369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dirty="0"/>
              <a:t>&lt;#&gt;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16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Hei"/>
          <a:ea typeface="Hei"/>
          <a:cs typeface="He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p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5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“海洋要素计算”</a:t>
            </a:r>
            <a:r>
              <a:rPr kumimoji="1" lang="en-US" altLang="zh-CN" dirty="0"/>
              <a:t>-</a:t>
            </a:r>
            <a:r>
              <a:rPr kumimoji="1" lang="zh-CN" altLang="en-US" dirty="0"/>
              <a:t>编程作业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/>
                </a:solidFill>
              </a:rPr>
              <a:t>2023</a:t>
            </a:r>
            <a:r>
              <a:rPr kumimoji="1" lang="zh-CN" altLang="en-US" b="1" dirty="0">
                <a:solidFill>
                  <a:schemeClr val="tx1"/>
                </a:solidFill>
              </a:rPr>
              <a:t>年春季学期</a:t>
            </a:r>
          </a:p>
        </p:txBody>
      </p:sp>
    </p:spTree>
    <p:extLst>
      <p:ext uri="{BB962C8B-B14F-4D97-AF65-F5344CB8AC3E}">
        <p14:creationId xmlns:p14="http://schemas.microsoft.com/office/powerpoint/2010/main" val="34886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3893"/>
            <a:ext cx="8229600" cy="1828800"/>
          </a:xfrm>
        </p:spPr>
        <p:txBody>
          <a:bodyPr>
            <a:normAutofit/>
          </a:bodyPr>
          <a:lstStyle/>
          <a:p>
            <a:pPr marL="363538" indent="-363538" eaLnBrk="1" hangingPunct="1">
              <a:buFont typeface="Arial" charset="0"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审查和控制资料质量需要进行的几项主要工作 ：</a:t>
            </a:r>
          </a:p>
          <a:p>
            <a:pPr marL="363538" indent="-363538" eaLnBrk="1" hangingPunct="1">
              <a:buFont typeface="Arial" charset="0"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）认真检验资料的统计特性。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C87F8F-F83F-4A33-9DF3-6BF7857C8FCD}" type="slidenum">
              <a:rPr lang="en-US" altLang="zh-CN" smtClean="0"/>
              <a:pPr/>
              <a:t>2</a:t>
            </a:fld>
            <a:endParaRPr lang="en-US" altLang="zh-CN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1207877" y="3162228"/>
          <a:ext cx="30162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公式" r:id="rId4" imgW="1473120" imgH="228600" progId="Equation.3">
                  <p:embed/>
                </p:oleObj>
              </mc:Choice>
              <mc:Fallback>
                <p:oleObj name="公式" r:id="rId4" imgW="1473120" imgH="228600" progId="Equation.3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877" y="3162228"/>
                        <a:ext cx="3016250" cy="468312"/>
                      </a:xfrm>
                      <a:prstGeom prst="rect">
                        <a:avLst/>
                      </a:prstGeom>
                      <a:solidFill>
                        <a:srgbClr val="E5FFE5"/>
                      </a:solidFill>
                      <a:ln w="19050">
                        <a:solidFill>
                          <a:srgbClr val="0000FF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2738304" y="2156790"/>
          <a:ext cx="14906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r:id="rId6" imgW="774364" imgH="431613" progId="">
                  <p:embed/>
                </p:oleObj>
              </mc:Choice>
              <mc:Fallback>
                <p:oleObj r:id="rId6" imgW="774364" imgH="431613" progId="">
                  <p:embed/>
                  <p:pic>
                    <p:nvPicPr>
                      <p:cNvPr id="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304" y="2156790"/>
                        <a:ext cx="1490663" cy="827087"/>
                      </a:xfrm>
                      <a:prstGeom prst="rect">
                        <a:avLst/>
                      </a:prstGeom>
                      <a:solidFill>
                        <a:srgbClr val="E5FFE5"/>
                      </a:solidFill>
                      <a:ln w="19050">
                        <a:solidFill>
                          <a:srgbClr val="0000FF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1212640" y="4774377"/>
          <a:ext cx="30114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r:id="rId8" imgW="1625600" imgH="431800" progId="">
                  <p:embed/>
                </p:oleObj>
              </mc:Choice>
              <mc:Fallback>
                <p:oleObj r:id="rId8" imgW="1625600" imgH="431800" progId="">
                  <p:embed/>
                  <p:pic>
                    <p:nvPicPr>
                      <p:cNvPr id="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640" y="4774377"/>
                        <a:ext cx="3011487" cy="792163"/>
                      </a:xfrm>
                      <a:prstGeom prst="rect">
                        <a:avLst/>
                      </a:prstGeom>
                      <a:solidFill>
                        <a:srgbClr val="E5FFE5"/>
                      </a:solidFill>
                      <a:ln w="19050">
                        <a:solidFill>
                          <a:srgbClr val="0000FF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518979" y="5742213"/>
          <a:ext cx="37099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公式" r:id="rId10" imgW="2006600" imgH="431800" progId="Equation.3">
                  <p:embed/>
                </p:oleObj>
              </mc:Choice>
              <mc:Fallback>
                <p:oleObj name="公式" r:id="rId10" imgW="2006600" imgH="431800" progId="Equation.3">
                  <p:embed/>
                  <p:pic>
                    <p:nvPicPr>
                      <p:cNvPr id="1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79" y="5742213"/>
                        <a:ext cx="3709988" cy="792163"/>
                      </a:xfrm>
                      <a:prstGeom prst="rect">
                        <a:avLst/>
                      </a:prstGeom>
                      <a:solidFill>
                        <a:srgbClr val="E5FFE5"/>
                      </a:solidFill>
                      <a:ln w="19050">
                        <a:solidFill>
                          <a:srgbClr val="0000FF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633650" y="2383139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</a:rPr>
              <a:t>平均值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2532" y="2380939"/>
            <a:ext cx="3960000" cy="400110"/>
          </a:xfrm>
          <a:prstGeom prst="rect">
            <a:avLst/>
          </a:prstGeom>
          <a:solidFill>
            <a:srgbClr val="E5FFFF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zh-CN" altLang="en-US" sz="2000" b="1" dirty="0"/>
              <a:t>代表</a:t>
            </a:r>
            <a:r>
              <a:rPr lang="zh-CN" altLang="en-US" sz="2000" b="1" dirty="0">
                <a:solidFill>
                  <a:prstClr val="black"/>
                </a:solidFill>
              </a:rPr>
              <a:t>参量观测值的</a:t>
            </a:r>
            <a:r>
              <a:rPr lang="zh-CN" altLang="en-US" sz="2000" b="1" dirty="0">
                <a:solidFill>
                  <a:srgbClr val="C00000"/>
                </a:solidFill>
              </a:rPr>
              <a:t>平均状况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1109" y="3162228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</a:rPr>
              <a:t>距平值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828477" y="3223677"/>
            <a:ext cx="2507418" cy="400110"/>
          </a:xfrm>
          <a:prstGeom prst="rect">
            <a:avLst/>
          </a:prstGeom>
          <a:solidFill>
            <a:srgbClr val="E5FFFF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zh-CN" altLang="en-US" sz="2000" b="1" dirty="0"/>
              <a:t>反映</a:t>
            </a:r>
            <a:r>
              <a:rPr lang="zh-CN" altLang="en-US" sz="2000" b="1" dirty="0">
                <a:solidFill>
                  <a:prstClr val="black"/>
                </a:solidFill>
              </a:rPr>
              <a:t>参量的</a:t>
            </a:r>
            <a:r>
              <a:rPr lang="zh-CN" altLang="en-US" sz="2000" b="1" dirty="0">
                <a:solidFill>
                  <a:srgbClr val="C00000"/>
                </a:solidFill>
              </a:rPr>
              <a:t>变异强度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54191" y="4034186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</a:rPr>
              <a:t>标准差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817326" y="4102583"/>
            <a:ext cx="3960000" cy="400110"/>
          </a:xfrm>
          <a:prstGeom prst="rect">
            <a:avLst/>
          </a:prstGeom>
          <a:solidFill>
            <a:srgbClr val="E5FFFF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</a:rPr>
              <a:t>描述要素观测值的</a:t>
            </a:r>
            <a:r>
              <a:rPr lang="zh-CN" altLang="en-US" sz="2000" b="1" dirty="0">
                <a:solidFill>
                  <a:srgbClr val="C00000"/>
                </a:solidFill>
              </a:rPr>
              <a:t>离散程度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5274" y="4982612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</a:rPr>
              <a:t>协方差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827713" y="4990194"/>
            <a:ext cx="3960000" cy="400110"/>
          </a:xfrm>
          <a:prstGeom prst="rect">
            <a:avLst/>
          </a:prstGeom>
          <a:solidFill>
            <a:srgbClr val="E5FFFF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342900" lvl="0" indent="-342900"/>
            <a:r>
              <a:rPr lang="zh-CN" altLang="en-US" sz="2000" b="1" dirty="0">
                <a:solidFill>
                  <a:prstClr val="black"/>
                </a:solidFill>
              </a:rPr>
              <a:t>描述两参量之间的</a:t>
            </a:r>
            <a:r>
              <a:rPr lang="zh-CN" altLang="en-US" sz="2000" b="1" dirty="0">
                <a:solidFill>
                  <a:srgbClr val="C00000"/>
                </a:solidFill>
              </a:rPr>
              <a:t>相互关系</a:t>
            </a:r>
          </a:p>
        </p:txBody>
      </p:sp>
      <p:sp>
        <p:nvSpPr>
          <p:cNvPr id="28" name="矩形 27"/>
          <p:cNvSpPr/>
          <p:nvPr/>
        </p:nvSpPr>
        <p:spPr>
          <a:xfrm>
            <a:off x="32067" y="5400363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</a:rPr>
              <a:t>自协方差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16562" y="6015394"/>
            <a:ext cx="3960000" cy="400110"/>
          </a:xfrm>
          <a:prstGeom prst="rect">
            <a:avLst/>
          </a:prstGeom>
          <a:solidFill>
            <a:srgbClr val="E5FFFF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342900" lvl="0" indent="-342900"/>
            <a:r>
              <a:rPr lang="zh-CN" altLang="en-US" sz="2000" b="1" dirty="0">
                <a:solidFill>
                  <a:prstClr val="black"/>
                </a:solidFill>
              </a:rPr>
              <a:t>衡量要素不同时刻间的</a:t>
            </a:r>
            <a:r>
              <a:rPr lang="zh-CN" altLang="en-US" sz="2000" b="1" dirty="0">
                <a:solidFill>
                  <a:srgbClr val="C00000"/>
                </a:solidFill>
              </a:rPr>
              <a:t>密切程度</a:t>
            </a:r>
          </a:p>
        </p:txBody>
      </p:sp>
      <p:sp>
        <p:nvSpPr>
          <p:cNvPr id="30" name="右箭头 29"/>
          <p:cNvSpPr/>
          <p:nvPr/>
        </p:nvSpPr>
        <p:spPr>
          <a:xfrm>
            <a:off x="4246429" y="2439194"/>
            <a:ext cx="576000" cy="288000"/>
          </a:xfrm>
          <a:prstGeom prst="rightArrow">
            <a:avLst>
              <a:gd name="adj1" fmla="val 50000"/>
              <a:gd name="adj2" fmla="val 7710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4252477" y="3247636"/>
            <a:ext cx="576000" cy="288000"/>
          </a:xfrm>
          <a:prstGeom prst="rightArrow">
            <a:avLst>
              <a:gd name="adj1" fmla="val 50000"/>
              <a:gd name="adj2" fmla="val 7710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4252477" y="4123951"/>
            <a:ext cx="576000" cy="288000"/>
          </a:xfrm>
          <a:prstGeom prst="rightArrow">
            <a:avLst>
              <a:gd name="adj1" fmla="val 50000"/>
              <a:gd name="adj2" fmla="val 7710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4239396" y="5015131"/>
            <a:ext cx="576000" cy="288000"/>
          </a:xfrm>
          <a:prstGeom prst="rightArrow">
            <a:avLst>
              <a:gd name="adj1" fmla="val 50000"/>
              <a:gd name="adj2" fmla="val 7710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4255030" y="6026545"/>
            <a:ext cx="576000" cy="288000"/>
          </a:xfrm>
          <a:prstGeom prst="rightArrow">
            <a:avLst>
              <a:gd name="adj1" fmla="val 50000"/>
              <a:gd name="adj2" fmla="val 7710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8291CBD-04D6-A64F-B6E4-FA602EEBF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83" y="445083"/>
            <a:ext cx="6144210" cy="365124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dirty="0"/>
              <a:t>复习：质量控制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C6DE2A1-9929-164C-92A4-B5D59206F859}"/>
              </a:ext>
            </a:extLst>
          </p:cNvPr>
          <p:cNvGrpSpPr/>
          <p:nvPr/>
        </p:nvGrpSpPr>
        <p:grpSpPr>
          <a:xfrm>
            <a:off x="50190" y="3821848"/>
            <a:ext cx="4663440" cy="792163"/>
            <a:chOff x="50190" y="1688248"/>
            <a:chExt cx="4663440" cy="79216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Object 15">
                  <a:extLst>
                    <a:ext uri="{FF2B5EF4-FFF2-40B4-BE49-F238E27FC236}">
                      <a16:creationId xmlns:a16="http://schemas.microsoft.com/office/drawing/2014/main" id="{42D37952-816B-6543-8C24-9BFC1D5EA10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36577" y="1688248"/>
                <a:ext cx="1987550" cy="792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29" r:id="rId12" imgW="1218671" imgH="482391" progId="">
                        <p:embed/>
                      </p:oleObj>
                    </mc:Choice>
                    <mc:Fallback>
                      <p:oleObj r:id="rId12" imgW="1218671" imgH="482391" progId="">
                        <p:embed/>
                        <p:pic>
                          <p:nvPicPr>
                            <p:cNvPr id="37" name="Object 15">
                              <a:extLst>
                                <a:ext uri="{FF2B5EF4-FFF2-40B4-BE49-F238E27FC236}">
                                  <a16:creationId xmlns:a16="http://schemas.microsoft.com/office/drawing/2014/main" id="{42D37952-816B-6543-8C24-9BFC1D5EA10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36577" y="1688248"/>
                              <a:ext cx="1987550" cy="792163"/>
                            </a:xfrm>
                            <a:prstGeom prst="rect">
                              <a:avLst/>
                            </a:prstGeom>
                            <a:solidFill>
                              <a:srgbClr val="E5FFE5"/>
                            </a:solidFill>
                            <a:ln w="19050">
                              <a:solidFill>
                                <a:srgbClr val="0000FF"/>
                              </a:solidFill>
                              <a:prstDash val="sysDash"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7" name="Object 15">
                  <a:extLst>
                    <a:ext uri="{FF2B5EF4-FFF2-40B4-BE49-F238E27FC236}">
                      <a16:creationId xmlns:a16="http://schemas.microsoft.com/office/drawing/2014/main" id="{42D37952-816B-6543-8C24-9BFC1D5EA10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50384386"/>
                    </p:ext>
                  </p:extLst>
                </p:nvPr>
              </p:nvGraphicFramePr>
              <p:xfrm>
                <a:off x="2236577" y="1688248"/>
                <a:ext cx="1987550" cy="792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057" r:id="rId15" imgW="1218671" imgH="482391" progId="">
                        <p:embed/>
                      </p:oleObj>
                    </mc:Choice>
                    <mc:Fallback>
                      <p:oleObj r:id="rId15" imgW="1218671" imgH="482391" progId="">
                        <p:embed/>
                        <p:pic>
                          <p:nvPicPr>
                            <p:cNvPr id="15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36577" y="1688248"/>
                              <a:ext cx="1987550" cy="792163"/>
                            </a:xfrm>
                            <a:prstGeom prst="rect">
                              <a:avLst/>
                            </a:prstGeom>
                            <a:solidFill>
                              <a:srgbClr val="E5FFE5"/>
                            </a:solidFill>
                            <a:ln w="19050">
                              <a:solidFill>
                                <a:srgbClr val="0000FF"/>
                              </a:solidFill>
                              <a:prstDash val="sysDash"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7F706D0-233B-4048-9C3A-B1478F28C5F5}"/>
                    </a:ext>
                  </a:extLst>
                </p:cNvPr>
                <p:cNvSpPr txBox="1"/>
                <p:nvPr/>
              </p:nvSpPr>
              <p:spPr>
                <a:xfrm>
                  <a:off x="50190" y="1912527"/>
                  <a:ext cx="466344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7F706D0-233B-4048-9C3A-B1478F28C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90" y="1912527"/>
                  <a:ext cx="466344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477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C4ED3-6B22-455D-A8F8-2FE9D5D21695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54508" y="2684794"/>
            <a:ext cx="4023294" cy="1938992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rgbClr val="00A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阈值判别法：</a:t>
            </a:r>
            <a:r>
              <a:rPr lang="zh-CN" altLang="en-US" sz="2400" dirty="0">
                <a:solidFill>
                  <a:schemeClr val="tx1"/>
                </a:solidFill>
              </a:rPr>
              <a:t>根据水文要素可能的取值范围设定相应的阈值，超过阈值的数据即可确认为异常数据或列为可疑异常数据。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40619" y="2684794"/>
            <a:ext cx="3875314" cy="208642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rgbClr val="00A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变率判别法：</a:t>
            </a:r>
            <a:r>
              <a:rPr lang="zh-CN" altLang="en-US" sz="2400" dirty="0">
                <a:solidFill>
                  <a:schemeClr val="tx1"/>
                </a:solidFill>
              </a:rPr>
              <a:t>水文要素的时间变化率应在一定的范围内，并具有某种规律性。利用这一特性对异常观测值进行判别。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37EFF-F3BE-4240-B206-907E15CF4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83" y="445083"/>
            <a:ext cx="6144210" cy="365124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dirty="0"/>
              <a:t>复习：质量控制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DC604D-56C6-514E-9E2A-3C85302D534E}"/>
              </a:ext>
            </a:extLst>
          </p:cNvPr>
          <p:cNvSpPr txBox="1"/>
          <p:nvPr/>
        </p:nvSpPr>
        <p:spPr>
          <a:xfrm>
            <a:off x="2103070" y="1853198"/>
            <a:ext cx="5475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3600" dirty="0"/>
              <a:t>如何判定错误的异常值？</a:t>
            </a:r>
            <a:endParaRPr lang="en-US" altLang="zh-CN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D471DC-8E4F-F840-B4A4-3427B2A79F83}"/>
              </a:ext>
            </a:extLst>
          </p:cNvPr>
          <p:cNvSpPr txBox="1"/>
          <p:nvPr/>
        </p:nvSpPr>
        <p:spPr>
          <a:xfrm>
            <a:off x="244529" y="1169815"/>
            <a:ext cx="7603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异常数据的判定与处理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05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1520" y="424416"/>
            <a:ext cx="6144210" cy="3651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海洋要素数据的</a:t>
            </a:r>
            <a:r>
              <a:rPr lang="zh-CN" altLang="en-US" sz="4000" dirty="0"/>
              <a:t>质量控制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1158" y="1298963"/>
            <a:ext cx="8229600" cy="4794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数据：</a:t>
            </a:r>
            <a:endParaRPr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400" b="1" dirty="0" err="1"/>
              <a:t>XM.</a:t>
            </a:r>
            <a:r>
              <a:rPr lang="en-US" altLang="zh-CN" sz="2400" dirty="0" err="1"/>
              <a:t>txt</a:t>
            </a:r>
            <a:r>
              <a:rPr lang="zh-CN" altLang="en-US" sz="2400" b="1" dirty="0"/>
              <a:t>。提示：</a:t>
            </a:r>
            <a:r>
              <a:rPr lang="en-US" altLang="zh-CN" sz="2400" dirty="0"/>
              <a:t>XM</a:t>
            </a:r>
            <a:r>
              <a:rPr lang="zh-CN" altLang="en-US" sz="2400" b="1" dirty="0"/>
              <a:t>观测站的</a:t>
            </a:r>
            <a:r>
              <a:rPr lang="zh-CN" altLang="en-US" sz="2400" b="1" dirty="0">
                <a:solidFill>
                  <a:srgbClr val="C00000"/>
                </a:solidFill>
              </a:rPr>
              <a:t>逐时水位</a:t>
            </a:r>
            <a:r>
              <a:rPr lang="zh-CN" altLang="en-US" sz="2400" b="1" dirty="0"/>
              <a:t>数据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作业内容：</a:t>
            </a:r>
            <a:endParaRPr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b="1" dirty="0"/>
              <a:t>奇异值判定与处理，生成新序列</a:t>
            </a:r>
            <a:endParaRPr lang="en-US" altLang="zh-CN" sz="2400" b="1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b="1" dirty="0"/>
              <a:t>分析两序列的平均值、标准差等统计特征的变化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</a:rPr>
              <a:t>原创</a:t>
            </a:r>
            <a:r>
              <a:rPr lang="en-US" altLang="zh-CN" sz="2400" dirty="0">
                <a:solidFill>
                  <a:srgbClr val="C00000"/>
                </a:solidFill>
              </a:rPr>
              <a:t>+</a:t>
            </a:r>
            <a:r>
              <a:rPr lang="zh-CN" altLang="en-US" sz="2400" dirty="0">
                <a:solidFill>
                  <a:srgbClr val="C00000"/>
                </a:solidFill>
              </a:rPr>
              <a:t>按时</a:t>
            </a:r>
            <a:endParaRPr lang="zh-CN" alt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/>
              <a:t>截止日期：</a:t>
            </a:r>
            <a:r>
              <a:rPr lang="en-US" altLang="zh-CN" sz="2400" dirty="0"/>
              <a:t>2023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</a:t>
            </a:r>
            <a:r>
              <a:rPr lang="en-US" altLang="zh-CN" sz="2400" dirty="0"/>
              <a:t>19</a:t>
            </a:r>
            <a:r>
              <a:rPr lang="zh-CN" altLang="en-US" sz="2400" dirty="0"/>
              <a:t>日</a:t>
            </a:r>
            <a:r>
              <a:rPr lang="en-US" altLang="zh-CN" sz="2400" dirty="0"/>
              <a:t>24</a:t>
            </a:r>
            <a:r>
              <a:rPr lang="zh-CN" altLang="en-US" sz="2400" dirty="0"/>
              <a:t>点；鼓励尽早上交</a:t>
            </a:r>
            <a:endParaRPr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/>
              <a:t>邮箱：</a:t>
            </a:r>
            <a:r>
              <a:rPr lang="en-US" altLang="zh-CN" sz="2400" u="sng" dirty="0">
                <a:latin typeface="Times" pitchFamily="2" charset="0"/>
              </a:rPr>
              <a:t>haiyangyaosu111@163.com</a:t>
            </a:r>
            <a:endParaRPr lang="en-US" altLang="zh-CN" sz="2400" dirty="0">
              <a:latin typeface="Times" pitchFamily="2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/>
          </a:p>
          <a:p>
            <a:pPr marL="109855" indent="0">
              <a:buNone/>
            </a:pPr>
            <a:endParaRPr lang="en-US" altLang="zh-C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-756592" y="410510"/>
            <a:ext cx="4737224" cy="4884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/>
              <a:t>要求：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5D18B17-0968-4AF9-8BF2-6F559E764067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5150B-9397-544A-90AF-49D7C842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147248" cy="55172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上交：编程作业的压缩包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命名：姓名</a:t>
            </a:r>
            <a:r>
              <a:rPr lang="en-US" altLang="zh-CN" dirty="0"/>
              <a:t>+</a:t>
            </a:r>
            <a:r>
              <a:rPr lang="en" altLang="zh-CN" dirty="0"/>
              <a:t>hw1</a:t>
            </a:r>
            <a:r>
              <a:rPr lang="zh-CN" altLang="en" dirty="0"/>
              <a:t>，</a:t>
            </a:r>
            <a:r>
              <a:rPr lang="zh-CN" altLang="en-US" dirty="0"/>
              <a:t>如</a:t>
            </a:r>
            <a:r>
              <a:rPr lang="en-US" altLang="zh-CN" dirty="0"/>
              <a:t>:</a:t>
            </a:r>
            <a:r>
              <a:rPr lang="en" altLang="zh-CN" dirty="0"/>
              <a:t>Wangyingying-hw1.zip</a:t>
            </a:r>
          </a:p>
          <a:p>
            <a:pPr marL="0" indent="0">
              <a:buNone/>
            </a:pPr>
            <a:r>
              <a:rPr lang="zh-CN" altLang="en" dirty="0"/>
              <a:t>内容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小论文</a:t>
            </a:r>
            <a:r>
              <a:rPr lang="en" altLang="zh-CN" dirty="0">
                <a:solidFill>
                  <a:srgbClr val="C00000"/>
                </a:solidFill>
              </a:rPr>
              <a:t>word:</a:t>
            </a:r>
          </a:p>
          <a:p>
            <a:pPr marL="0" indent="0">
              <a:buNone/>
            </a:pPr>
            <a:r>
              <a:rPr lang="zh-CN" altLang="en-US" dirty="0"/>
              <a:t>摘要、数据介绍、分析步骤</a:t>
            </a:r>
            <a:r>
              <a:rPr lang="en-US" altLang="zh-CN" dirty="0"/>
              <a:t>(</a:t>
            </a:r>
            <a:r>
              <a:rPr lang="zh-CN" altLang="en-US" dirty="0"/>
              <a:t>流程图</a:t>
            </a:r>
            <a:r>
              <a:rPr lang="en-US" altLang="zh-CN" dirty="0"/>
              <a:t>)</a:t>
            </a:r>
            <a:r>
              <a:rPr lang="zh-CN" altLang="en-US" dirty="0"/>
              <a:t>、结果详细分析、参考文献和相关素材。	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</a:t>
            </a:r>
            <a:r>
              <a:rPr lang="en-US" altLang="zh-CN" dirty="0"/>
              <a:t>:	</a:t>
            </a:r>
            <a:r>
              <a:rPr lang="zh-CN" altLang="en-US" dirty="0"/>
              <a:t>*</a:t>
            </a:r>
            <a:r>
              <a:rPr lang="en-US" altLang="zh-CN" dirty="0"/>
              <a:t>·</a:t>
            </a:r>
            <a:r>
              <a:rPr lang="en" altLang="zh-CN" dirty="0"/>
              <a:t>word</a:t>
            </a:r>
            <a:r>
              <a:rPr lang="zh-CN" altLang="en-US" dirty="0"/>
              <a:t>里不要放程序和公式截图；规范书写图注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相关程序：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全部程序，按步骤排序，程序的注释直接写在程序中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数据文件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中间过程、结果；不包括作业原始</a:t>
            </a:r>
            <a:r>
              <a:rPr lang="en" altLang="zh-CN" dirty="0"/>
              <a:t>data)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4.</a:t>
            </a:r>
            <a:r>
              <a:rPr lang="zh-CN" altLang="en-US" dirty="0">
                <a:solidFill>
                  <a:srgbClr val="C00000"/>
                </a:solidFill>
              </a:rPr>
              <a:t>图片 </a:t>
            </a:r>
            <a:r>
              <a:rPr lang="en-US" altLang="zh-CN" dirty="0">
                <a:solidFill>
                  <a:srgbClr val="C00000"/>
                </a:solidFill>
              </a:rPr>
              <a:t>1.2.3….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全部图片，按小论文排序</a:t>
            </a:r>
            <a:r>
              <a:rPr lang="en-US" altLang="zh-CN" dirty="0"/>
              <a:t>)	</a:t>
            </a:r>
            <a:r>
              <a:rPr lang="zh-CN" altLang="en-US" dirty="0"/>
              <a:t>	</a:t>
            </a:r>
          </a:p>
          <a:p>
            <a:pPr marL="0" indent="0">
              <a:buNone/>
            </a:pPr>
            <a:r>
              <a:rPr lang="zh-CN" altLang="en-US" dirty="0"/>
              <a:t>非必选</a:t>
            </a:r>
            <a:r>
              <a:rPr lang="en-US" altLang="zh-CN" dirty="0"/>
              <a:t>:</a:t>
            </a:r>
            <a:r>
              <a:rPr lang="zh-CN" altLang="en-US" dirty="0"/>
              <a:t>可包括程序演示视频、多媒体</a:t>
            </a:r>
            <a:r>
              <a:rPr lang="en" altLang="zh-CN" dirty="0"/>
              <a:t>ppt</a:t>
            </a:r>
            <a:r>
              <a:rPr lang="zh-CN" altLang="en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4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1828800"/>
          </a:xfrm>
        </p:spPr>
        <p:txBody>
          <a:bodyPr>
            <a:normAutofit/>
          </a:bodyPr>
          <a:lstStyle/>
          <a:p>
            <a:pPr marL="514350" indent="-514350" eaLnBrk="1" hangingPunct="1">
              <a:buFont typeface="Arial" charset="0"/>
              <a:buAutoNum type="arabicPeriod"/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*.txt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文件的读写</a:t>
            </a:r>
            <a:endParaRPr lang="en-US" altLang="zh-CN" sz="28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14350" indent="-514350" eaLnBrk="1" hangingPunct="1">
              <a:buAutoNum type="arabicPeriod" startAt="2"/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数据存在缺测值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missing value</a:t>
            </a:r>
          </a:p>
          <a:p>
            <a:pPr marL="457200" indent="-457200" eaLnBrk="1" hangingPunct="1">
              <a:buAutoNum type="arabicPeriod" startAt="2"/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关注水位数据的变化特征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3538" indent="-363538" eaLnBrk="1" hangingPunct="1">
              <a:buFont typeface="Arial" charset="0"/>
              <a:buNone/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C87F8F-F83F-4A33-9DF3-6BF7857C8FCD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8291CBD-04D6-A64F-B6E4-FA602EEBF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83" y="445083"/>
            <a:ext cx="6144210" cy="365124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dirty="0"/>
              <a:t>Tips: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762937"/>
      </p:ext>
    </p:extLst>
  </p:cSld>
  <p:clrMapOvr>
    <a:masterClrMapping/>
  </p:clrMapOvr>
</p:sld>
</file>

<file path=ppt/theme/theme1.xml><?xml version="1.0" encoding="utf-8"?>
<a:theme xmlns:a="http://schemas.openxmlformats.org/drawingml/2006/main" name="1_【模板】CMHF-0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443</Words>
  <Application>Microsoft Macintosh PowerPoint</Application>
  <PresentationFormat>全屏显示(4:3)</PresentationFormat>
  <Paragraphs>61</Paragraphs>
  <Slides>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黑体</vt:lpstr>
      <vt:lpstr>Hei</vt:lpstr>
      <vt:lpstr>Arial</vt:lpstr>
      <vt:lpstr>Calibri</vt:lpstr>
      <vt:lpstr>Cambria Math</vt:lpstr>
      <vt:lpstr>Times</vt:lpstr>
      <vt:lpstr>Times New Roman</vt:lpstr>
      <vt:lpstr>Wingdings</vt:lpstr>
      <vt:lpstr>1_【模板】CMHF-01</vt:lpstr>
      <vt:lpstr>公式</vt:lpstr>
      <vt:lpstr>“海洋要素计算”-编程作业1</vt:lpstr>
      <vt:lpstr>复习：质量控制</vt:lpstr>
      <vt:lpstr>复习：质量控制</vt:lpstr>
      <vt:lpstr>1.海洋要素数据的质量控制</vt:lpstr>
      <vt:lpstr>作业1要求：</vt:lpstr>
      <vt:lpstr>Tips: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数据初步分析</dc:title>
  <dc:creator>DELL</dc:creator>
  <cp:lastModifiedBy>wang yingying</cp:lastModifiedBy>
  <cp:revision>39</cp:revision>
  <dcterms:created xsi:type="dcterms:W3CDTF">2012-03-09T03:35:26Z</dcterms:created>
  <dcterms:modified xsi:type="dcterms:W3CDTF">2023-02-28T08:34:17Z</dcterms:modified>
</cp:coreProperties>
</file>