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70" r:id="rId5"/>
    <p:sldId id="271" r:id="rId6"/>
    <p:sldId id="264" r:id="rId7"/>
    <p:sldId id="274" r:id="rId8"/>
    <p:sldId id="275" r:id="rId9"/>
    <p:sldId id="272" r:id="rId10"/>
    <p:sldId id="273" r:id="rId11"/>
    <p:sldId id="266" r:id="rId12"/>
    <p:sldId id="269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E310-77AD-8026-779A-BF63A17A10D1}" v="21" dt="2024-10-01T07:40:50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b="1">
                <a:latin typeface="Malgun Gothic"/>
                <a:ea typeface="Malgun Gothic"/>
              </a:rPr>
              <a:t>프로젝트 </a:t>
            </a:r>
            <a:r>
              <a:rPr lang="en-US" altLang="ko-KR" b="1">
                <a:latin typeface="Malgun Gothic"/>
                <a:ea typeface="+mj-lt"/>
              </a:rPr>
              <a:t>YB</a:t>
            </a:r>
            <a:endParaRPr lang="ko-KR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5EC6F-BBF4-A0F3-A3F9-B75640A4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>
                <a:ea typeface="맑은 고딕"/>
              </a:rPr>
              <a:t>선수능력치-상태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749F8-FAB6-010D-3C06-4386D3E8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선수는 </a:t>
            </a:r>
            <a:r>
              <a:rPr lang="ko-KR" altLang="en-US" sz="2000" err="1">
                <a:ea typeface="맑은 고딕"/>
              </a:rPr>
              <a:t>공격력,방어력,컨디션,인기도의</a:t>
            </a:r>
            <a:r>
              <a:rPr lang="ko-KR" altLang="en-US" sz="2000">
                <a:ea typeface="맑은 고딕"/>
              </a:rPr>
              <a:t> 능력치 존재</a:t>
            </a:r>
          </a:p>
          <a:p>
            <a:r>
              <a:rPr lang="ko-KR" altLang="en-US" sz="2000">
                <a:ea typeface="맑은 고딕"/>
              </a:rPr>
              <a:t>능력치는 훈련을 통해 성장시킬 수 있지만 선수의 잠재력(등급)따라 최대 성장여부 결정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현재능력치 외에도 부상, </a:t>
            </a:r>
            <a:r>
              <a:rPr lang="ko-KR" altLang="en-US" sz="2000" err="1">
                <a:ea typeface="맑은 고딕"/>
              </a:rPr>
              <a:t>전성기등의</a:t>
            </a:r>
            <a:r>
              <a:rPr lang="ko-KR" altLang="en-US" sz="2000">
                <a:ea typeface="맑은 고딕"/>
              </a:rPr>
              <a:t> 요소로 기본 능력치가 변화 하기도 함</a:t>
            </a:r>
          </a:p>
        </p:txBody>
      </p:sp>
    </p:spTree>
    <p:extLst>
      <p:ext uri="{BB962C8B-B14F-4D97-AF65-F5344CB8AC3E}">
        <p14:creationId xmlns:p14="http://schemas.microsoft.com/office/powerpoint/2010/main" val="67491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8ACF3-A58B-7255-4269-393CBA30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선수의 등급(잠재력)-의논필요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C27E-DC80-6596-C720-17120674D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각 능력치들은 최대치가 존재하며 선수등급에 따라 최대치가 증가 하는 방식</a:t>
            </a:r>
            <a:endParaRPr lang="ko-KR"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r>
              <a:rPr lang="ko-KR" altLang="en-US" sz="1400">
                <a:ea typeface="+mn-lt"/>
                <a:cs typeface="+mn-lt"/>
              </a:rPr>
              <a:t>능력치의 최대치가 존재하지 않고 선수의 능력치에서 분배하는 형식</a:t>
            </a:r>
          </a:p>
          <a:p>
            <a:pPr>
              <a:buNone/>
            </a:pPr>
            <a:r>
              <a:rPr lang="ko-KR" sz="1400" err="1">
                <a:ea typeface="+mn-lt"/>
                <a:cs typeface="+mn-lt"/>
              </a:rPr>
              <a:t>ex</a:t>
            </a:r>
            <a:r>
              <a:rPr lang="ko-KR" sz="1400">
                <a:ea typeface="+mn-lt"/>
                <a:cs typeface="+mn-lt"/>
              </a:rPr>
              <a:t>) </a:t>
            </a:r>
            <a:r>
              <a:rPr lang="ko-KR" sz="1400" err="1">
                <a:ea typeface="+mn-lt"/>
                <a:cs typeface="+mn-lt"/>
              </a:rPr>
              <a:t>A등급</a:t>
            </a:r>
            <a:r>
              <a:rPr lang="ko-KR" sz="1400">
                <a:ea typeface="+mn-lt"/>
                <a:cs typeface="+mn-lt"/>
              </a:rPr>
              <a:t> 선수는 총 1000의 </a:t>
            </a:r>
            <a:r>
              <a:rPr lang="ko-KR" sz="1400" err="1">
                <a:ea typeface="+mn-lt"/>
                <a:cs typeface="+mn-lt"/>
              </a:rPr>
              <a:t>스탯을</a:t>
            </a:r>
            <a:r>
              <a:rPr lang="ko-KR" sz="1400">
                <a:ea typeface="+mn-lt"/>
                <a:cs typeface="+mn-lt"/>
              </a:rPr>
              <a:t> 능력치들에게 분배하는 형식</a:t>
            </a:r>
          </a:p>
          <a:p>
            <a:pPr>
              <a:buNone/>
            </a:pPr>
            <a:r>
              <a:rPr lang="ko-KR" sz="1400">
                <a:ea typeface="+mn-lt"/>
                <a:cs typeface="+mn-lt"/>
              </a:rPr>
              <a:t>  </a:t>
            </a:r>
            <a:r>
              <a:rPr lang="ko-KR" altLang="en-US" sz="1400">
                <a:ea typeface="+mn-lt"/>
                <a:cs typeface="+mn-lt"/>
              </a:rPr>
              <a:t>공격력 500 방어력500 </a:t>
            </a:r>
            <a:r>
              <a:rPr lang="ko-KR" altLang="en-US" sz="1400" err="1">
                <a:ea typeface="+mn-lt"/>
                <a:cs typeface="+mn-lt"/>
              </a:rPr>
              <a:t>or</a:t>
            </a:r>
            <a:r>
              <a:rPr lang="ko-KR" altLang="en-US" sz="1400">
                <a:ea typeface="+mn-lt"/>
                <a:cs typeface="+mn-lt"/>
              </a:rPr>
              <a:t> 공격력 1000 방어력 0</a:t>
            </a:r>
            <a:endParaRPr lang="ko-KR" sz="1400">
              <a:ea typeface="+mn-lt"/>
              <a:cs typeface="+mn-lt"/>
            </a:endParaRPr>
          </a:p>
          <a:p>
            <a:pPr>
              <a:buNone/>
            </a:pPr>
            <a:endParaRPr lang="ko-KR" sz="1400">
              <a:ea typeface="+mn-lt"/>
              <a:cs typeface="+mn-lt"/>
            </a:endParaRPr>
          </a:p>
          <a:p>
            <a:pPr>
              <a:buNone/>
            </a:pPr>
            <a:r>
              <a:rPr lang="ko-KR" altLang="en-US" sz="1400">
                <a:ea typeface="+mn-lt"/>
                <a:cs typeface="+mn-lt"/>
              </a:rPr>
              <a:t>능력치 최대치와 투자치가 동시에 존재 모든 능력치를 최대치로 올릴 수 없다.</a:t>
            </a:r>
            <a:endParaRPr lang="ko-KR" altLang="en-US"/>
          </a:p>
          <a:p>
            <a:pPr>
              <a:buNone/>
            </a:pPr>
            <a:r>
              <a:rPr lang="en-US" altLang="ko-KR" sz="1400">
                <a:ea typeface="+mn-lt"/>
                <a:cs typeface="+mn-lt"/>
              </a:rPr>
              <a:t>ex)</a:t>
            </a:r>
            <a:r>
              <a:rPr lang="ko-KR" altLang="en-US" sz="1400">
                <a:ea typeface="+mn-lt"/>
                <a:cs typeface="+mn-lt"/>
              </a:rPr>
              <a:t>위의 두 경우를 섞어 </a:t>
            </a:r>
            <a:r>
              <a:rPr lang="en-US" altLang="ko-KR" sz="1400">
                <a:ea typeface="+mn-lt"/>
                <a:cs typeface="+mn-lt"/>
              </a:rPr>
              <a:t>2</a:t>
            </a:r>
            <a:r>
              <a:rPr lang="ko-KR" altLang="en-US" sz="1400">
                <a:ea typeface="+mn-lt"/>
                <a:cs typeface="+mn-lt"/>
              </a:rPr>
              <a:t>안의 극단적인 능력치 분배를 최소화 시킬 수 있음</a:t>
            </a:r>
            <a:endParaRPr lang="ko-KR" altLang="en-US"/>
          </a:p>
          <a:p>
            <a:pPr marL="0" indent="0">
              <a:buNone/>
            </a:pPr>
            <a:r>
              <a:rPr lang="ko-KR" altLang="en-US" sz="1400">
                <a:ea typeface="+mn-lt"/>
                <a:cs typeface="+mn-lt"/>
              </a:rPr>
              <a:t>    능력치가 </a:t>
            </a:r>
            <a:r>
              <a:rPr lang="en-US" altLang="ko-KR" sz="1400">
                <a:ea typeface="+mn-lt"/>
                <a:cs typeface="+mn-lt"/>
              </a:rPr>
              <a:t>1000</a:t>
            </a:r>
            <a:r>
              <a:rPr lang="ko-KR" altLang="en-US" sz="1400">
                <a:ea typeface="+mn-lt"/>
                <a:cs typeface="+mn-lt"/>
              </a:rPr>
              <a:t>이 주어진다면 공격력이 최대 </a:t>
            </a:r>
            <a:r>
              <a:rPr lang="en-US" altLang="ko-KR" sz="1400">
                <a:ea typeface="+mn-lt"/>
                <a:cs typeface="+mn-lt"/>
              </a:rPr>
              <a:t>500</a:t>
            </a:r>
            <a:r>
              <a:rPr lang="ko-KR" altLang="en-US" sz="1400">
                <a:ea typeface="+mn-lt"/>
                <a:cs typeface="+mn-lt"/>
              </a:rPr>
              <a:t>까지만 올라가 더이상 투자 할 수 없음</a:t>
            </a:r>
            <a:endParaRPr lang="ko-KR"/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sz="1400">
              <a:ea typeface="맑은 고딕"/>
            </a:endParaRPr>
          </a:p>
          <a:p>
            <a:pPr marL="0" indent="0">
              <a:buNone/>
            </a:pPr>
            <a:endParaRPr lang="ko-KR" altLang="en-US" sz="1400">
              <a:ea typeface="맑은 고딕"/>
            </a:endParaRP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10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68FA4-CF4B-AC80-3C2A-83445BC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리그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5802B-7E6C-0BFC-AAA0-8E3C5703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소속한 리그의 팀들과 4번씩 경기</a:t>
            </a:r>
          </a:p>
          <a:p>
            <a:r>
              <a:rPr lang="ko-KR" altLang="en-US" sz="1400">
                <a:ea typeface="맑은 고딕"/>
              </a:rPr>
              <a:t>승3 무1 패0점 씩 점수 부여</a:t>
            </a:r>
          </a:p>
          <a:p>
            <a:r>
              <a:rPr lang="ko-KR" altLang="en-US" sz="1400">
                <a:ea typeface="맑은 고딕"/>
              </a:rPr>
              <a:t>시즌이 끝난 후 리그순위에 따라 상금 획득</a:t>
            </a:r>
          </a:p>
          <a:p>
            <a:r>
              <a:rPr lang="ko-KR" altLang="en-US" sz="1400">
                <a:ea typeface="맑은 고딕"/>
              </a:rPr>
              <a:t>리그에서 우승 시 다음리그로 진출 여부확인 </a:t>
            </a:r>
          </a:p>
          <a:p>
            <a:endParaRPr lang="ko-KR" altLang="en-US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※포스트 시즌</a:t>
            </a:r>
          </a:p>
          <a:p>
            <a:r>
              <a:rPr lang="ko-KR" sz="1400">
                <a:latin typeface="Malgun Gothic"/>
                <a:ea typeface="Malgun Gothic"/>
              </a:rPr>
              <a:t>※</a:t>
            </a:r>
            <a:r>
              <a:rPr lang="ko-KR" altLang="en-US" sz="1400">
                <a:latin typeface="Malgun Gothic"/>
                <a:ea typeface="Malgun Gothic"/>
              </a:rPr>
              <a:t>이적 시장</a:t>
            </a:r>
            <a:endParaRPr lang="ko-KR" alt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332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16D0-6E0A-2CDC-1819-5B3423DA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E4479-46D3-20E7-E62A-9BEFBE3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400">
                <a:ea typeface="맑은 고딕"/>
              </a:rPr>
              <a:t>게임의 재화인 "</a:t>
            </a:r>
            <a:r>
              <a:rPr lang="ko-KR" altLang="en-US" sz="1400" err="1">
                <a:ea typeface="맑은 고딕"/>
              </a:rPr>
              <a:t>돈"은</a:t>
            </a:r>
            <a:r>
              <a:rPr lang="ko-KR" altLang="en-US" sz="1400">
                <a:ea typeface="맑은 고딕"/>
              </a:rPr>
              <a:t> 팀의 일정을 소화하거나 새로운 선수를 영입 할 때 소모된다.</a:t>
            </a: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재화는 경기가 끝났을 때 팔린 팀 인기도에 따라 </a:t>
            </a:r>
            <a:r>
              <a:rPr lang="ko-KR" altLang="en-US" sz="1400" err="1">
                <a:ea typeface="맑은 고딕"/>
              </a:rPr>
              <a:t>티켓값</a:t>
            </a:r>
            <a:r>
              <a:rPr lang="ko-KR" altLang="en-US" sz="1400">
                <a:ea typeface="맑은 고딕"/>
              </a:rPr>
              <a:t>, 명성치에 따른 스폰서로 인해 고정적으로 획득하게 된다.</a:t>
            </a:r>
          </a:p>
        </p:txBody>
      </p:sp>
    </p:spTree>
    <p:extLst>
      <p:ext uri="{BB962C8B-B14F-4D97-AF65-F5344CB8AC3E}">
        <p14:creationId xmlns:p14="http://schemas.microsoft.com/office/powerpoint/2010/main" val="160446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번호, 평행이(가) 표시된 사진&#10;&#10;자동 생성된 설명">
            <a:extLst>
              <a:ext uri="{FF2B5EF4-FFF2-40B4-BE49-F238E27FC236}">
                <a16:creationId xmlns:a16="http://schemas.microsoft.com/office/drawing/2014/main" id="{065F0F66-3744-39DF-B37E-BBBCDB5C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74" y="1782"/>
            <a:ext cx="9308594" cy="685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04D3B-A265-B125-B81F-B42646FF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err="1">
                <a:ea typeface="맑은 고딕"/>
              </a:rPr>
              <a:t>메인메뉴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81D4F8E-9650-8C00-91D3-9AF454A2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52" y="1574968"/>
            <a:ext cx="4018548" cy="45919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</a:rPr>
              <a:t>①</a:t>
            </a:r>
            <a:r>
              <a:rPr lang="ko-KR" altLang="en-US" sz="2000" err="1">
                <a:ea typeface="맑은 고딕"/>
              </a:rPr>
              <a:t>팀명</a:t>
            </a:r>
            <a:endParaRPr lang="ko-KR" sz="2000" err="1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②팀의 인지도</a:t>
            </a: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③보유한 재화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④소속 리그와 현재 순위(버튼)</a:t>
            </a: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⑤선수 명부(버튼)</a:t>
            </a: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⑥일정 선택(버튼-일정이 종료 시 경기 버튼으로 변경)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배경, 버튼 이미지, 컨셉은 의논 필요</a:t>
            </a:r>
          </a:p>
        </p:txBody>
      </p:sp>
      <p:pic>
        <p:nvPicPr>
          <p:cNvPr id="13" name="그림 12" descr="스크린샷, 직사각형, 도표, 사각형이(가) 표시된 사진&#10;&#10;자동 생성된 설명">
            <a:extLst>
              <a:ext uri="{FF2B5EF4-FFF2-40B4-BE49-F238E27FC236}">
                <a16:creationId xmlns:a16="http://schemas.microsoft.com/office/drawing/2014/main" id="{0524CA38-C4D5-263D-2B9D-E930168D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471613"/>
            <a:ext cx="6296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E54B9-3DA0-038F-E9F6-78B3B0F6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일정선택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D04AF9-98C7-BCF3-0CA1-DC1F8912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229" y="1689046"/>
            <a:ext cx="3782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한달은 30일로 설정</a:t>
            </a:r>
          </a:p>
          <a:p>
            <a:r>
              <a:rPr lang="ko-KR" altLang="en-US" sz="2000">
                <a:ea typeface="맑은 고딕"/>
              </a:rPr>
              <a:t>경기일정은 빨간색으로 표시 팀 일정을 선택 시 해당 날짜에 일정 표시 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일정이 끝나면 일정 선택 버튼이 리그 경기 버튼으로 변경</a:t>
            </a:r>
          </a:p>
          <a:p>
            <a:r>
              <a:rPr lang="ko-KR" altLang="en-US" sz="2000">
                <a:ea typeface="맑은 고딕"/>
              </a:rPr>
              <a:t>경기는 1일부터 시작 29일 경기의 경우 30일 휴식 진행 후 1일 경기 진행</a:t>
            </a:r>
          </a:p>
          <a:p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4041798-3D13-EE7C-9B80-D8AA5D7D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09" y="2425371"/>
            <a:ext cx="3536281" cy="23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5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경기진행(</a:t>
            </a:r>
            <a:r>
              <a:rPr lang="ko-KR" altLang="en-US" sz="3600" dirty="0" err="1">
                <a:ea typeface="맑은 고딕"/>
              </a:rPr>
              <a:t>가안</a:t>
            </a:r>
            <a:r>
              <a:rPr lang="ko-KR" altLang="en-US" sz="3600" dirty="0">
                <a:ea typeface="맑은 고딕"/>
              </a:rPr>
              <a:t>)- </a:t>
            </a:r>
            <a:r>
              <a:rPr lang="ko-KR" altLang="en-US" sz="3600" dirty="0" err="1">
                <a:ea typeface="맑은 고딕"/>
              </a:rPr>
              <a:t>ui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29A14-EED7-3278-E945-E571929B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893" y="1587937"/>
            <a:ext cx="3450131" cy="4541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①</a:t>
            </a:r>
            <a:r>
              <a:rPr lang="ko-KR" altLang="en-US" sz="2000" dirty="0" err="1">
                <a:ea typeface="맑은 고딕"/>
              </a:rPr>
              <a:t>이닝별</a:t>
            </a:r>
            <a:r>
              <a:rPr lang="ko-KR" altLang="en-US" sz="2000" dirty="0">
                <a:ea typeface="맑은 고딕"/>
              </a:rPr>
              <a:t> 점수 표시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②아웃 UI</a:t>
            </a:r>
          </a:p>
          <a:p>
            <a:pPr marL="0" indent="0">
              <a:buNone/>
            </a:pPr>
            <a:r>
              <a:rPr lang="ko-KR" altLang="en-US" sz="2000">
                <a:ea typeface="맑은 고딕"/>
              </a:rPr>
              <a:t>③현재 필드 상황</a:t>
            </a:r>
            <a:endParaRPr lang="ko-KR" altLang="en-US" sz="2000" dirty="0">
              <a:ea typeface="맑은 고딕"/>
            </a:endParaRP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④플레이어의 현재 타자와 </a:t>
            </a:r>
            <a:r>
              <a:rPr lang="ko-KR" altLang="en-US" sz="2000">
                <a:ea typeface="맑은 고딕"/>
              </a:rPr>
              <a:t>다음 타자, 방어시에는 투수표시</a:t>
            </a:r>
          </a:p>
          <a:p>
            <a:pPr marL="0" indent="0">
              <a:buNone/>
            </a:pPr>
            <a:r>
              <a:rPr lang="ko-KR" altLang="en-US" sz="2000" dirty="0">
                <a:ea typeface="맑은 고딕"/>
              </a:rPr>
              <a:t>⑤※텍스트 해설</a:t>
            </a:r>
            <a:endParaRPr lang="ko-KR" sz="2000" dirty="0"/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B28-BDA6-8B84-ACA9-ABCE2B1E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600" dirty="0">
                <a:latin typeface="Malgun Gothic"/>
                <a:ea typeface="Malgun Gothic"/>
              </a:rPr>
              <a:t>경기진행</a:t>
            </a:r>
            <a:r>
              <a:rPr lang="ko-KR" altLang="en-US" sz="3600" dirty="0">
                <a:latin typeface="Malgun Gothic"/>
                <a:ea typeface="Malgun Gothic"/>
              </a:rPr>
              <a:t> </a:t>
            </a:r>
            <a:r>
              <a:rPr lang="ko-KR" altLang="en-US" sz="3600" dirty="0" err="1">
                <a:latin typeface="Malgun Gothic"/>
                <a:ea typeface="Malgun Gothic"/>
              </a:rPr>
              <a:t>방식_공격</a:t>
            </a:r>
            <a:endParaRPr lang="ko-KR" dirty="0" err="1"/>
          </a:p>
        </p:txBody>
      </p:sp>
      <p:pic>
        <p:nvPicPr>
          <p:cNvPr id="7" name="그림 6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2C0DF79F-45FB-1C92-17A5-111A3DA3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11" name="내용 개체 틀 10" descr="게임이(가) 표시된 사진&#10;&#10;자동 생성된 설명">
            <a:extLst>
              <a:ext uri="{FF2B5EF4-FFF2-40B4-BE49-F238E27FC236}">
                <a16:creationId xmlns:a16="http://schemas.microsoft.com/office/drawing/2014/main" id="{DAF0930F-B0FD-6B89-5AF7-32612210F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548" y="2856914"/>
            <a:ext cx="3806753" cy="3194326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C826E6-C3F6-0873-84F7-77585E2454BC}"/>
              </a:ext>
            </a:extLst>
          </p:cNvPr>
          <p:cNvSpPr txBox="1">
            <a:spLocks/>
          </p:cNvSpPr>
          <p:nvPr/>
        </p:nvSpPr>
        <p:spPr>
          <a:xfrm>
            <a:off x="7501732" y="1583942"/>
            <a:ext cx="4527097" cy="446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9명의 타자가 순서대로 공격 진행</a:t>
            </a:r>
          </a:p>
          <a:p>
            <a:r>
              <a:rPr lang="ko-KR" altLang="en-US" sz="2000" dirty="0">
                <a:ea typeface="맑은 고딕"/>
              </a:rPr>
              <a:t>타자의 공격력과 상대팀의 방어력 비교 후 공격 성공확률 계산(ex.300차이 난다면 30%확률)</a:t>
            </a:r>
          </a:p>
          <a:p>
            <a:r>
              <a:rPr lang="ko-KR" altLang="en-US" sz="2000" dirty="0">
                <a:ea typeface="맑은 고딕"/>
              </a:rPr>
              <a:t>공격 성공: 다음 베이스로 출루</a:t>
            </a:r>
          </a:p>
          <a:p>
            <a:r>
              <a:rPr lang="ko-KR" altLang="en-US" sz="2000" dirty="0">
                <a:ea typeface="맑은 고딕"/>
              </a:rPr>
              <a:t>공격 실패: 아웃 3아웃시 공수 교대</a:t>
            </a:r>
          </a:p>
          <a:p>
            <a:r>
              <a:rPr lang="ko-KR" altLang="en-US" sz="2000" dirty="0">
                <a:ea typeface="맑은 고딕"/>
              </a:rPr>
              <a:t>타자의 위치를 </a:t>
            </a:r>
            <a:r>
              <a:rPr lang="ko-KR" altLang="en-US" sz="2000" dirty="0" err="1">
                <a:ea typeface="맑은 고딕"/>
              </a:rPr>
              <a:t>미니맵</a:t>
            </a:r>
            <a:r>
              <a:rPr lang="ko-KR" altLang="en-US" sz="2000" dirty="0">
                <a:ea typeface="맑은 고딕"/>
              </a:rPr>
              <a:t> 표시 (등번호)</a:t>
            </a: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1822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A0B28-BDA6-8B84-ACA9-ABCE2B1E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sz="3600" dirty="0">
                <a:latin typeface="Malgun Gothic"/>
                <a:ea typeface="Malgun Gothic"/>
              </a:rPr>
              <a:t>경기진행</a:t>
            </a:r>
            <a:r>
              <a:rPr lang="ko-KR" altLang="en-US" sz="3600" dirty="0">
                <a:latin typeface="Malgun Gothic"/>
                <a:ea typeface="Malgun Gothic"/>
              </a:rPr>
              <a:t> </a:t>
            </a:r>
            <a:r>
              <a:rPr lang="ko-KR" altLang="en-US" sz="3600" dirty="0" err="1">
                <a:latin typeface="Malgun Gothic"/>
                <a:ea typeface="Malgun Gothic"/>
              </a:rPr>
              <a:t>방식_수비</a:t>
            </a:r>
            <a:endParaRPr lang="ko-KR" dirty="0" err="1"/>
          </a:p>
        </p:txBody>
      </p:sp>
      <p:pic>
        <p:nvPicPr>
          <p:cNvPr id="7" name="그림 6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2C0DF79F-45FB-1C92-17A5-111A3DA3B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11" name="내용 개체 틀 10" descr="게임이(가) 표시된 사진&#10;&#10;자동 생성된 설명">
            <a:extLst>
              <a:ext uri="{FF2B5EF4-FFF2-40B4-BE49-F238E27FC236}">
                <a16:creationId xmlns:a16="http://schemas.microsoft.com/office/drawing/2014/main" id="{DAF0930F-B0FD-6B89-5AF7-32612210F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5130" y="2856914"/>
            <a:ext cx="3768171" cy="3194326"/>
          </a:xfr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C826E6-C3F6-0873-84F7-77585E2454BC}"/>
              </a:ext>
            </a:extLst>
          </p:cNvPr>
          <p:cNvSpPr txBox="1">
            <a:spLocks/>
          </p:cNvSpPr>
          <p:nvPr/>
        </p:nvSpPr>
        <p:spPr>
          <a:xfrm>
            <a:off x="7501732" y="1583942"/>
            <a:ext cx="4527097" cy="446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3명의 투수가 3회씩 돌아가며 출전</a:t>
            </a:r>
          </a:p>
          <a:p>
            <a:r>
              <a:rPr lang="ko-KR" altLang="en-US" sz="2000" dirty="0">
                <a:ea typeface="맑은 고딕"/>
              </a:rPr>
              <a:t>투수의 방어력과 상대팀의 공격력 비교 후 공격 성공 여부 결정</a:t>
            </a:r>
          </a:p>
          <a:p>
            <a:r>
              <a:rPr lang="ko-KR" altLang="en-US" sz="2000" dirty="0">
                <a:ea typeface="맑은 고딕"/>
              </a:rPr>
              <a:t>상대방의 23베이스 출루는</a:t>
            </a:r>
          </a:p>
          <a:p>
            <a:r>
              <a:rPr lang="ko-KR" altLang="en-US" sz="2000" dirty="0">
                <a:ea typeface="맑은 고딕"/>
              </a:rPr>
              <a:t>플레이어 팀 전체의 방어력 비교 후 방어 성공 결정</a:t>
            </a:r>
          </a:p>
          <a:p>
            <a:r>
              <a:rPr lang="ko-KR" altLang="en-US" sz="2000">
                <a:ea typeface="맑은 고딕"/>
              </a:rPr>
              <a:t>상대방이 위치한 루(壘)는 붉은색 표시</a:t>
            </a:r>
            <a:endParaRPr lang="ko-KR" altLang="en-US" sz="2000" dirty="0">
              <a:ea typeface="맑은 고딕"/>
            </a:endParaRPr>
          </a:p>
          <a:p>
            <a:r>
              <a:rPr lang="ko-KR" altLang="en-US" sz="2000" dirty="0">
                <a:ea typeface="맑은 고딕"/>
              </a:rPr>
              <a:t>아군의 투수 표시</a:t>
            </a:r>
          </a:p>
          <a:p>
            <a:endParaRPr lang="ko-KR" altLang="en-US" sz="2000" dirty="0"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393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A64F-2F5A-D6A6-7DAA-39C44C944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ea typeface="맑은 고딕"/>
              </a:rPr>
              <a:t>경기진행(</a:t>
            </a:r>
            <a:r>
              <a:rPr lang="ko-KR" altLang="en-US" sz="3600" dirty="0" err="1">
                <a:ea typeface="맑은 고딕"/>
              </a:rPr>
              <a:t>가안</a:t>
            </a:r>
            <a:r>
              <a:rPr lang="ko-KR" altLang="en-US" sz="3600" dirty="0">
                <a:ea typeface="맑은 고딕"/>
              </a:rPr>
              <a:t>)- 점수 판, 타자 순서</a:t>
            </a:r>
          </a:p>
        </p:txBody>
      </p:sp>
      <p:pic>
        <p:nvPicPr>
          <p:cNvPr id="5" name="그림 4" descr="직사각형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D0AA5F7-0747-87B7-211B-2A37D584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68" y="1584157"/>
            <a:ext cx="6276474" cy="4702343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1AB2253-C41E-546C-2080-0398A35D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2" y="1581841"/>
            <a:ext cx="6278880" cy="470916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AE527B-D1D9-2525-720A-44BBFC65B4D4}"/>
              </a:ext>
            </a:extLst>
          </p:cNvPr>
          <p:cNvSpPr txBox="1">
            <a:spLocks/>
          </p:cNvSpPr>
          <p:nvPr/>
        </p:nvSpPr>
        <p:spPr>
          <a:xfrm>
            <a:off x="7731229" y="1689046"/>
            <a:ext cx="378261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ea typeface="맑은 고딕"/>
              </a:rPr>
              <a:t>각 이닝 점수표시</a:t>
            </a:r>
          </a:p>
          <a:p>
            <a:r>
              <a:rPr lang="ko-KR" altLang="en-US" sz="2000" dirty="0">
                <a:ea typeface="맑은 고딕"/>
              </a:rPr>
              <a:t>현재 공격중인 팀의 이닝에는 노란색으로 현재 스코어 표시</a:t>
            </a:r>
          </a:p>
          <a:p>
            <a:endParaRPr lang="ko-KR" altLang="en-US" sz="2000" dirty="0">
              <a:ea typeface="맑은 고딕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endParaRPr lang="ko-KR" altLang="en-US" sz="20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05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E544-440E-5E4A-2FB7-FB48D6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>
                <a:ea typeface="맑은 고딕"/>
              </a:rPr>
              <a:t>선수명부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BA2B3-16F8-4642-9E63-DB3039A4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3674" y="1825625"/>
            <a:ext cx="533012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>
                <a:ea typeface="맑은 고딕"/>
              </a:rPr>
              <a:t>보유한 선수들의 정보, 상태확인(능력치, 부상 상태)</a:t>
            </a:r>
          </a:p>
          <a:p>
            <a:r>
              <a:rPr lang="ko-KR" altLang="en-US" sz="2000">
                <a:ea typeface="맑은 고딕"/>
              </a:rPr>
              <a:t>선수들의 이름과 등번호를 변경 가능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투수3명, 타자 9명을 선택, 변경 가능(타자와 </a:t>
            </a:r>
            <a:r>
              <a:rPr lang="ko-KR" altLang="en-US" sz="2000" err="1">
                <a:ea typeface="맑은 고딕"/>
              </a:rPr>
              <a:t>투주</a:t>
            </a:r>
            <a:r>
              <a:rPr lang="ko-KR" altLang="en-US" sz="2000">
                <a:ea typeface="맑은 고딕"/>
              </a:rPr>
              <a:t> 중복 선택 가능)</a:t>
            </a:r>
          </a:p>
          <a:p>
            <a:r>
              <a:rPr lang="ko-KR" altLang="en-US" sz="2000">
                <a:ea typeface="맑은 고딕"/>
              </a:rPr>
              <a:t>선수는 최대 18명까지 보유가능</a:t>
            </a:r>
          </a:p>
          <a:p>
            <a:endParaRPr lang="ko-KR" altLang="en-US" sz="2000">
              <a:ea typeface="맑은 고딕"/>
            </a:endParaRPr>
          </a:p>
          <a:p>
            <a:r>
              <a:rPr lang="ko-KR" altLang="en-US" sz="2000">
                <a:ea typeface="맑은 고딕"/>
              </a:rPr>
              <a:t>선수 방출과 매각 가능</a:t>
            </a:r>
          </a:p>
          <a:p>
            <a:r>
              <a:rPr lang="ko-KR" altLang="en-US" sz="2000">
                <a:ea typeface="맑은 고딕"/>
              </a:rPr>
              <a:t>※</a:t>
            </a:r>
            <a:r>
              <a:rPr lang="ko-KR" altLang="en-US" sz="2000" err="1">
                <a:ea typeface="맑은 고딕"/>
              </a:rPr>
              <a:t>시즌중에</a:t>
            </a:r>
            <a:r>
              <a:rPr lang="ko-KR" altLang="en-US" sz="2000">
                <a:ea typeface="맑은 고딕"/>
              </a:rPr>
              <a:t> 영입한 선수 판매 시 판매불가 텍스트 출력</a:t>
            </a:r>
          </a:p>
        </p:txBody>
      </p:sp>
      <p:pic>
        <p:nvPicPr>
          <p:cNvPr id="4" name="그림 3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69115759-B572-1711-1A27-1FFB4091A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" y="1713720"/>
            <a:ext cx="5740831" cy="39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6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13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프로젝트 YB</vt:lpstr>
      <vt:lpstr>PowerPoint 프레젠테이션</vt:lpstr>
      <vt:lpstr>메인메뉴</vt:lpstr>
      <vt:lpstr>일정선택</vt:lpstr>
      <vt:lpstr>경기진행(가안)- ui</vt:lpstr>
      <vt:lpstr>경기진행 방식_공격</vt:lpstr>
      <vt:lpstr>경기진행 방식_수비</vt:lpstr>
      <vt:lpstr>경기진행(가안)- 점수 판, 타자 순서</vt:lpstr>
      <vt:lpstr>선수명부</vt:lpstr>
      <vt:lpstr>선수능력치-상태</vt:lpstr>
      <vt:lpstr>선수의 등급(잠재력)-의논필요</vt:lpstr>
      <vt:lpstr>리그</vt:lpstr>
      <vt:lpstr>재화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169</cp:revision>
  <dcterms:created xsi:type="dcterms:W3CDTF">2024-09-23T11:24:57Z</dcterms:created>
  <dcterms:modified xsi:type="dcterms:W3CDTF">2024-10-01T07:41:26Z</dcterms:modified>
</cp:coreProperties>
</file>