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845E32-D718-4DDC-9EFA-CB36FFC5B369}">
  <a:tblStyle styleId="{FD845E32-D718-4DDC-9EFA-CB36FFC5B3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619AE05-0BBD-4797-BF61-27F3D0896A8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93a140584_8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93a140584_8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Our memcached benchmark did not see the sudden jump (from 1 node to 2 nodes) as the ZHT paper data showed.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93a140584_1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93a140584_1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Diff: </a:t>
            </a:r>
            <a:endParaRPr/>
          </a:p>
          <a:p>
            <a:pPr indent="0" lvl="0" marL="0" rtl="0" algn="l">
              <a:spcBef>
                <a:spcPts val="0"/>
              </a:spcBef>
              <a:spcAft>
                <a:spcPts val="0"/>
              </a:spcAft>
              <a:buNone/>
            </a:pPr>
            <a:r>
              <a:rPr lang="en"/>
              <a:t>HEC-Cluster nodes -  dual processor quad-core, 8GB RAM</a:t>
            </a:r>
            <a:endParaRPr/>
          </a:p>
          <a:p>
            <a:pPr indent="0" lvl="0" marL="0" rtl="0" algn="l">
              <a:spcBef>
                <a:spcPts val="0"/>
              </a:spcBef>
              <a:spcAft>
                <a:spcPts val="0"/>
              </a:spcAft>
              <a:buNone/>
            </a:pPr>
            <a:r>
              <a:rPr lang="en"/>
              <a:t>m1.medium instances - 2 vcpus, 4GB RAM</a:t>
            </a:r>
            <a:endParaRPr/>
          </a:p>
          <a:p>
            <a:pPr indent="0" lvl="0" marL="0" rtl="0" algn="l">
              <a:spcBef>
                <a:spcPts val="0"/>
              </a:spcBef>
              <a:spcAft>
                <a:spcPts val="0"/>
              </a:spcAft>
              <a:buNone/>
            </a:pPr>
            <a:r>
              <a:rPr lang="en"/>
              <a:t>Software - ZHT paper did not specify these conditions.</a:t>
            </a:r>
            <a:endParaRPr/>
          </a:p>
          <a:p>
            <a:pPr indent="-298450" lvl="0" marL="457200" rtl="0" algn="l">
              <a:spcBef>
                <a:spcPts val="0"/>
              </a:spcBef>
              <a:spcAft>
                <a:spcPts val="0"/>
              </a:spcAft>
              <a:buSzPts val="1100"/>
              <a:buChar char="-"/>
            </a:pPr>
            <a:r>
              <a:rPr lang="en"/>
              <a:t>Memcached servers - default configs, </a:t>
            </a:r>
            <a:endParaRPr/>
          </a:p>
          <a:p>
            <a:pPr indent="-298450" lvl="1" marL="1371600" rtl="0" algn="l">
              <a:spcBef>
                <a:spcPts val="0"/>
              </a:spcBef>
              <a:spcAft>
                <a:spcPts val="0"/>
              </a:spcAft>
              <a:buSzPts val="1100"/>
              <a:buChar char="-"/>
            </a:pPr>
            <a:r>
              <a:rPr lang="en"/>
              <a:t>-m, --memory-limit default 64MB, </a:t>
            </a:r>
            <a:endParaRPr/>
          </a:p>
          <a:p>
            <a:pPr indent="-298450" lvl="1" marL="1371600" rtl="0" algn="l">
              <a:spcBef>
                <a:spcPts val="0"/>
              </a:spcBef>
              <a:spcAft>
                <a:spcPts val="0"/>
              </a:spcAft>
              <a:buSzPts val="1100"/>
              <a:buChar char="-"/>
            </a:pPr>
            <a:r>
              <a:rPr lang="en"/>
              <a:t>-n, </a:t>
            </a:r>
            <a:r>
              <a:rPr lang="en"/>
              <a:t>--slab-min-size=&lt;size&gt;, i.e. minimum size for key, value and flags, default 48bytes ~&gt; memory efficiency</a:t>
            </a:r>
            <a:endParaRPr/>
          </a:p>
          <a:p>
            <a:pPr indent="-298450" lvl="0" marL="457200" rtl="0" algn="l">
              <a:spcBef>
                <a:spcPts val="0"/>
              </a:spcBef>
              <a:spcAft>
                <a:spcPts val="0"/>
              </a:spcAft>
              <a:buSzPts val="1100"/>
              <a:buChar char="-"/>
            </a:pPr>
            <a:r>
              <a:rPr lang="en"/>
              <a:t>API is not specified, we used java with spymemcached (installed with maven)</a:t>
            </a:r>
            <a:endParaRPr/>
          </a:p>
          <a:p>
            <a:pPr indent="0" lvl="0" marL="0" rtl="0" algn="l">
              <a:spcBef>
                <a:spcPts val="0"/>
              </a:spcBef>
              <a:spcAft>
                <a:spcPts val="0"/>
              </a:spcAft>
              <a:buNone/>
            </a:pPr>
            <a:r>
              <a:rPr lang="en"/>
              <a:t>	Python-memcached</a:t>
            </a:r>
            <a:endParaRPr/>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Note: Our memcached benchmark did not see the sudden jump (from 1 node to 2 nodes) as the ZHT paper data showed. We don’t really know why there is a peak with 2 nodes.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3a140584_1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3a140584_1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Memcached benchmark data we obtained closely mimics as in the ZHT paper, only upscaled ~2x.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3a140584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3a140584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Memcached benchmark data we obtained closely resembles the ZHT paper, only upscaled ~2x.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9e8216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9e8216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9e8216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9e8216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9e8216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9e8216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b9e8216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b9e8216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93a140584_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3a140584_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93a140584_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3a140584_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93a140584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3a140584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93a140584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93a140584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93a140584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93a140584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93a140584_8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3a140584_8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93a140584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3a140584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9e821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9e821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93a140584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93a140584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93a140584_8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93a140584_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93a140584_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93a140584_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Riak is way slower - Riak uses Bitcask as default storage engine, which stores keys in an in-memory hashtable, which points directly to on-disk location of the stored value.</a:t>
            </a:r>
            <a:endParaRPr/>
          </a:p>
          <a:p>
            <a:pPr indent="0" lvl="0" marL="0" rtl="0" algn="l">
              <a:spcBef>
                <a:spcPts val="0"/>
              </a:spcBef>
              <a:spcAft>
                <a:spcPts val="0"/>
              </a:spcAft>
              <a:buNone/>
            </a:pPr>
            <a:r>
              <a:rPr lang="en"/>
              <a:t>(Bitcask - erlang application)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dustin.sallings.org/java-memcached-client/apidocs/" TargetMode="External"/><Relationship Id="rId4" Type="http://schemas.openxmlformats.org/officeDocument/2006/relationships/hyperlink" Target="https://docs.riak.com/riak/kv/latest/developing/getting-started/python/index.html" TargetMode="External"/><Relationship Id="rId5" Type="http://schemas.openxmlformats.org/officeDocument/2006/relationships/hyperlink" Target="https://docs.riak.com/riak/kv/latest/using/running-a-cluster/index.html" TargetMode="External"/><Relationship Id="rId6" Type="http://schemas.openxmlformats.org/officeDocument/2006/relationships/hyperlink" Target="https://pypi.org/project/redis-py-clus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linuxjournal.com/article/74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CS550 - Project Presentation</a:t>
            </a:r>
            <a:endParaRPr/>
          </a:p>
        </p:txBody>
      </p:sp>
      <p:sp>
        <p:nvSpPr>
          <p:cNvPr id="65" name="Google Shape;65;p13"/>
          <p:cNvSpPr txBox="1"/>
          <p:nvPr>
            <p:ph idx="1" type="subTitle"/>
          </p:nvPr>
        </p:nvSpPr>
        <p:spPr>
          <a:xfrm>
            <a:off x="311700" y="1878537"/>
            <a:ext cx="4260300" cy="16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5</a:t>
            </a:r>
            <a:endParaRPr/>
          </a:p>
          <a:p>
            <a:pPr indent="0" lvl="0" marL="0" rtl="0" algn="l">
              <a:spcBef>
                <a:spcPts val="0"/>
              </a:spcBef>
              <a:spcAft>
                <a:spcPts val="0"/>
              </a:spcAft>
              <a:buNone/>
            </a:pPr>
            <a:r>
              <a:rPr lang="en"/>
              <a:t>Ji Tin Justin Li 	A20423037</a:t>
            </a:r>
            <a:endParaRPr/>
          </a:p>
          <a:p>
            <a:pPr indent="0" lvl="0" marL="0" rtl="0" algn="l">
              <a:spcBef>
                <a:spcPts val="0"/>
              </a:spcBef>
              <a:spcAft>
                <a:spcPts val="0"/>
              </a:spcAft>
              <a:buNone/>
            </a:pPr>
            <a:r>
              <a:rPr lang="en"/>
              <a:t>Subowen Yan 	A20430537</a:t>
            </a:r>
            <a:endParaRPr/>
          </a:p>
          <a:p>
            <a:pPr indent="0" lvl="0" marL="0" rtl="0" algn="l">
              <a:spcBef>
                <a:spcPts val="0"/>
              </a:spcBef>
              <a:spcAft>
                <a:spcPts val="0"/>
              </a:spcAft>
              <a:buNone/>
            </a:pPr>
            <a:r>
              <a:rPr lang="en"/>
              <a:t>Yuhan Li    	A20431466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3706500" cy="8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Latency vs. Scale plot (without Riak)</a:t>
            </a:r>
            <a:endParaRPr sz="2000"/>
          </a:p>
          <a:p>
            <a:pPr indent="0" lvl="0" marL="0" rtl="0" algn="l">
              <a:spcBef>
                <a:spcPts val="0"/>
              </a:spcBef>
              <a:spcAft>
                <a:spcPts val="0"/>
              </a:spcAft>
              <a:buNone/>
            </a:pPr>
            <a:r>
              <a:t/>
            </a:r>
            <a:endParaRPr sz="2000"/>
          </a:p>
        </p:txBody>
      </p:sp>
      <p:sp>
        <p:nvSpPr>
          <p:cNvPr id="129" name="Google Shape;129;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4644675" y="459150"/>
            <a:ext cx="4140376" cy="4140376"/>
          </a:xfrm>
          <a:prstGeom prst="rect">
            <a:avLst/>
          </a:prstGeom>
          <a:noFill/>
          <a:ln>
            <a:noFill/>
          </a:ln>
        </p:spPr>
      </p:pic>
      <p:sp>
        <p:nvSpPr>
          <p:cNvPr id="131" name="Google Shape;131;p22"/>
          <p:cNvSpPr txBox="1"/>
          <p:nvPr>
            <p:ph type="title"/>
          </p:nvPr>
        </p:nvSpPr>
        <p:spPr>
          <a:xfrm>
            <a:off x="311725" y="1544200"/>
            <a:ext cx="4075500" cy="1577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Significant jump from 1 to 2 nodes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3706500" cy="8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Latency vs. Scale plot</a:t>
            </a:r>
            <a:endParaRPr sz="2000"/>
          </a:p>
          <a:p>
            <a:pPr indent="0" lvl="0" marL="0" rtl="0" algn="l">
              <a:spcBef>
                <a:spcPts val="0"/>
              </a:spcBef>
              <a:spcAft>
                <a:spcPts val="0"/>
              </a:spcAft>
              <a:buNone/>
            </a:pPr>
            <a:r>
              <a:rPr lang="en" sz="2000"/>
              <a:t>(Memcached)</a:t>
            </a:r>
            <a:endParaRPr sz="2000"/>
          </a:p>
          <a:p>
            <a:pPr indent="0" lvl="0" marL="0" rtl="0" algn="l">
              <a:spcBef>
                <a:spcPts val="0"/>
              </a:spcBef>
              <a:spcAft>
                <a:spcPts val="0"/>
              </a:spcAft>
              <a:buNone/>
            </a:pPr>
            <a:r>
              <a:t/>
            </a:r>
            <a:endParaRPr sz="2000"/>
          </a:p>
        </p:txBody>
      </p:sp>
      <p:sp>
        <p:nvSpPr>
          <p:cNvPr id="137" name="Google Shape;137;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8" name="Google Shape;138;p23"/>
          <p:cNvSpPr txBox="1"/>
          <p:nvPr>
            <p:ph type="title"/>
          </p:nvPr>
        </p:nvSpPr>
        <p:spPr>
          <a:xfrm>
            <a:off x="311725" y="1544200"/>
            <a:ext cx="4075500" cy="157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Possible reasons behind the difference:</a:t>
            </a:r>
            <a:endParaRPr sz="1200"/>
          </a:p>
          <a:p>
            <a:pPr indent="-304800" lvl="0" marL="457200" rtl="0" algn="l">
              <a:lnSpc>
                <a:spcPct val="150000"/>
              </a:lnSpc>
              <a:spcBef>
                <a:spcPts val="0"/>
              </a:spcBef>
              <a:spcAft>
                <a:spcPts val="0"/>
              </a:spcAft>
              <a:buSzPts val="1200"/>
              <a:buChar char="●"/>
            </a:pPr>
            <a:r>
              <a:rPr lang="en" sz="1200"/>
              <a:t>Hardware (HEC-Cluster, Chameleon)</a:t>
            </a:r>
            <a:endParaRPr sz="1200"/>
          </a:p>
          <a:p>
            <a:pPr indent="-304800" lvl="0" marL="457200" rtl="0" algn="l">
              <a:lnSpc>
                <a:spcPct val="150000"/>
              </a:lnSpc>
              <a:spcBef>
                <a:spcPts val="0"/>
              </a:spcBef>
              <a:spcAft>
                <a:spcPts val="0"/>
              </a:spcAft>
              <a:buSzPts val="1200"/>
              <a:buChar char="●"/>
            </a:pPr>
            <a:r>
              <a:rPr lang="en" sz="1200"/>
              <a:t>Software </a:t>
            </a:r>
            <a:endParaRPr sz="1200"/>
          </a:p>
          <a:p>
            <a:pPr indent="-304800" lvl="1" marL="914400" rtl="0" algn="l">
              <a:lnSpc>
                <a:spcPct val="150000"/>
              </a:lnSpc>
              <a:spcBef>
                <a:spcPts val="0"/>
              </a:spcBef>
              <a:spcAft>
                <a:spcPts val="0"/>
              </a:spcAft>
              <a:buSzPts val="1200"/>
              <a:buChar char="○"/>
            </a:pPr>
            <a:r>
              <a:rPr lang="en" sz="1200"/>
              <a:t>Memcached server configs</a:t>
            </a:r>
            <a:endParaRPr sz="1200"/>
          </a:p>
          <a:p>
            <a:pPr indent="-304800" lvl="1" marL="914400" rtl="0" algn="l">
              <a:lnSpc>
                <a:spcPct val="150000"/>
              </a:lnSpc>
              <a:spcBef>
                <a:spcPts val="0"/>
              </a:spcBef>
              <a:spcAft>
                <a:spcPts val="0"/>
              </a:spcAft>
              <a:buSzPts val="1200"/>
              <a:buChar char="○"/>
            </a:pPr>
            <a:r>
              <a:rPr lang="en" sz="1200"/>
              <a:t>client libraries &amp; APIs</a:t>
            </a:r>
            <a:endParaRPr sz="1200"/>
          </a:p>
        </p:txBody>
      </p:sp>
      <p:pic>
        <p:nvPicPr>
          <p:cNvPr id="139" name="Google Shape;139;p23"/>
          <p:cNvPicPr preferRelativeResize="0"/>
          <p:nvPr/>
        </p:nvPicPr>
        <p:blipFill>
          <a:blip r:embed="rId3">
            <a:alphaModFix/>
          </a:blip>
          <a:stretch>
            <a:fillRect/>
          </a:stretch>
        </p:blipFill>
        <p:spPr>
          <a:xfrm>
            <a:off x="4644675" y="500925"/>
            <a:ext cx="4098600" cy="409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Throughput</a:t>
            </a:r>
            <a:r>
              <a:rPr lang="en" sz="2000"/>
              <a:t> vs. Scale plot </a:t>
            </a:r>
            <a:endParaRPr sz="2000"/>
          </a:p>
          <a:p>
            <a:pPr indent="0" lvl="0" marL="0" rtl="0" algn="l">
              <a:spcBef>
                <a:spcPts val="0"/>
              </a:spcBef>
              <a:spcAft>
                <a:spcPts val="0"/>
              </a:spcAft>
              <a:buNone/>
            </a:pPr>
            <a:r>
              <a:t/>
            </a:r>
            <a:endParaRPr sz="2000"/>
          </a:p>
        </p:txBody>
      </p:sp>
      <p:sp>
        <p:nvSpPr>
          <p:cNvPr id="145" name="Google Shape;145;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4644675" y="500925"/>
            <a:ext cx="4131974" cy="4131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Throughput vs. Scale plot</a:t>
            </a:r>
            <a:endParaRPr sz="2000"/>
          </a:p>
          <a:p>
            <a:pPr indent="0" lvl="0" marL="0" rtl="0" algn="l">
              <a:spcBef>
                <a:spcPts val="0"/>
              </a:spcBef>
              <a:spcAft>
                <a:spcPts val="0"/>
              </a:spcAft>
              <a:buNone/>
            </a:pPr>
            <a:r>
              <a:rPr lang="en" sz="2000"/>
              <a:t>(for Riak) </a:t>
            </a:r>
            <a:endParaRPr sz="2000"/>
          </a:p>
          <a:p>
            <a:pPr indent="0" lvl="0" marL="0" rtl="0" algn="l">
              <a:spcBef>
                <a:spcPts val="0"/>
              </a:spcBef>
              <a:spcAft>
                <a:spcPts val="0"/>
              </a:spcAft>
              <a:buNone/>
            </a:pPr>
            <a:r>
              <a:t/>
            </a:r>
            <a:endParaRPr sz="2000"/>
          </a:p>
        </p:txBody>
      </p:sp>
      <p:sp>
        <p:nvSpPr>
          <p:cNvPr id="152" name="Google Shape;152;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4330425" y="0"/>
            <a:ext cx="481357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 ---redis.conf</a:t>
            </a:r>
            <a:endParaRPr/>
          </a:p>
        </p:txBody>
      </p:sp>
      <p:sp>
        <p:nvSpPr>
          <p:cNvPr id="159" name="Google Shape;159;p26"/>
          <p:cNvSpPr txBox="1"/>
          <p:nvPr>
            <p:ph idx="1" type="body"/>
          </p:nvPr>
        </p:nvSpPr>
        <p:spPr>
          <a:xfrm>
            <a:off x="311725" y="1899625"/>
            <a:ext cx="3830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Save option w</a:t>
            </a:r>
            <a:r>
              <a:rPr lang="en">
                <a:solidFill>
                  <a:srgbClr val="FFFFFF"/>
                </a:solidFill>
              </a:rPr>
              <a:t>ill save the DB if both the given number of seconds and the given number of write operations against the DB occurred.</a:t>
            </a:r>
            <a:endParaRPr>
              <a:solidFill>
                <a:srgbClr val="FFFFFF"/>
              </a:solidFill>
            </a:endParaRPr>
          </a:p>
          <a:p>
            <a:pPr indent="0" lvl="0" marL="0" rtl="0" algn="l">
              <a:spcBef>
                <a:spcPts val="1600"/>
              </a:spcBef>
              <a:spcAft>
                <a:spcPts val="0"/>
              </a:spcAft>
              <a:buNone/>
            </a:pPr>
            <a:r>
              <a:rPr lang="en">
                <a:solidFill>
                  <a:srgbClr val="FFFFFF"/>
                </a:solidFill>
              </a:rPr>
              <a:t>Save  &lt;second&gt; &lt;changes&gt;</a:t>
            </a:r>
            <a:endParaRPr>
              <a:solidFill>
                <a:srgbClr val="FFFFFF"/>
              </a:solidFill>
            </a:endParaRPr>
          </a:p>
          <a:p>
            <a:pPr indent="0" lvl="0" marL="0" rtl="0" algn="l">
              <a:spcBef>
                <a:spcPts val="1600"/>
              </a:spcBef>
              <a:spcAft>
                <a:spcPts val="1600"/>
              </a:spcAft>
              <a:buNone/>
            </a:pPr>
            <a:r>
              <a:rPr lang="en">
                <a:solidFill>
                  <a:srgbClr val="FFFFFF"/>
                </a:solidFill>
              </a:rPr>
              <a:t>We remove all the previously configured save points to get better performance.</a:t>
            </a:r>
            <a:endParaRPr>
              <a:solidFill>
                <a:srgbClr val="FFFFFF"/>
              </a:solidFill>
            </a:endParaRPr>
          </a:p>
        </p:txBody>
      </p:sp>
      <p:pic>
        <p:nvPicPr>
          <p:cNvPr id="160" name="Google Shape;160;p26"/>
          <p:cNvPicPr preferRelativeResize="0"/>
          <p:nvPr/>
        </p:nvPicPr>
        <p:blipFill>
          <a:blip r:embed="rId3">
            <a:alphaModFix/>
          </a:blip>
          <a:stretch>
            <a:fillRect/>
          </a:stretch>
        </p:blipFill>
        <p:spPr>
          <a:xfrm>
            <a:off x="4141825" y="667550"/>
            <a:ext cx="5002175" cy="37196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25" y="277450"/>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Redis-Throughput</a:t>
            </a:r>
            <a:endParaRPr/>
          </a:p>
        </p:txBody>
      </p:sp>
      <p:sp>
        <p:nvSpPr>
          <p:cNvPr id="166" name="Google Shape;166;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4311725" y="0"/>
            <a:ext cx="4832274" cy="5143499"/>
          </a:xfrm>
          <a:prstGeom prst="rect">
            <a:avLst/>
          </a:prstGeom>
          <a:noFill/>
          <a:ln>
            <a:noFill/>
          </a:ln>
        </p:spPr>
      </p:pic>
      <p:graphicFrame>
        <p:nvGraphicFramePr>
          <p:cNvPr id="168" name="Google Shape;168;p27"/>
          <p:cNvGraphicFramePr/>
          <p:nvPr/>
        </p:nvGraphicFramePr>
        <p:xfrm>
          <a:off x="277100" y="1746075"/>
          <a:ext cx="3000000" cy="3000000"/>
        </p:xfrm>
        <a:graphic>
          <a:graphicData uri="http://schemas.openxmlformats.org/drawingml/2006/table">
            <a:tbl>
              <a:tblPr>
                <a:noFill/>
                <a:tableStyleId>{0619AE05-0BBD-4797-BF61-27F3D0896A8B}</a:tableStyleId>
              </a:tblPr>
              <a:tblGrid>
                <a:gridCol w="975150"/>
                <a:gridCol w="758875"/>
                <a:gridCol w="806925"/>
                <a:gridCol w="765950"/>
                <a:gridCol w="727725"/>
              </a:tblGrid>
              <a:tr h="678300">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nchor="ctr"/>
                </a:tc>
              </a:tr>
              <a:tr h="678300">
                <a:tc>
                  <a:txBody>
                    <a:bodyPr/>
                    <a:lstStyle/>
                    <a:p>
                      <a:pPr indent="0" lvl="0" marL="0" rtl="0" algn="ctr">
                        <a:spcBef>
                          <a:spcPts val="0"/>
                        </a:spcBef>
                        <a:spcAft>
                          <a:spcPts val="0"/>
                        </a:spcAft>
                        <a:buNone/>
                      </a:pPr>
                      <a:r>
                        <a:rPr lang="en">
                          <a:solidFill>
                            <a:srgbClr val="FFFFFF"/>
                          </a:solidFill>
                        </a:rPr>
                        <a:t>redis(op/s)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21006</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33630</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58733</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91642</a:t>
                      </a:r>
                      <a:endParaRPr>
                        <a:solidFill>
                          <a:srgbClr val="FFFFFF"/>
                        </a:solidFill>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25" y="370550"/>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Redis-Latency</a:t>
            </a:r>
            <a:endParaRPr/>
          </a:p>
        </p:txBody>
      </p:sp>
      <p:sp>
        <p:nvSpPr>
          <p:cNvPr id="174" name="Google Shape;174;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28"/>
          <p:cNvPicPr preferRelativeResize="0"/>
          <p:nvPr/>
        </p:nvPicPr>
        <p:blipFill>
          <a:blip r:embed="rId3">
            <a:alphaModFix/>
          </a:blip>
          <a:stretch>
            <a:fillRect/>
          </a:stretch>
        </p:blipFill>
        <p:spPr>
          <a:xfrm>
            <a:off x="4293775" y="0"/>
            <a:ext cx="4850226" cy="5143501"/>
          </a:xfrm>
          <a:prstGeom prst="rect">
            <a:avLst/>
          </a:prstGeom>
          <a:noFill/>
          <a:ln>
            <a:noFill/>
          </a:ln>
        </p:spPr>
      </p:pic>
      <p:graphicFrame>
        <p:nvGraphicFramePr>
          <p:cNvPr id="176" name="Google Shape;176;p28"/>
          <p:cNvGraphicFramePr/>
          <p:nvPr/>
        </p:nvGraphicFramePr>
        <p:xfrm>
          <a:off x="191525" y="1737525"/>
          <a:ext cx="3000000" cy="3000000"/>
        </p:xfrm>
        <a:graphic>
          <a:graphicData uri="http://schemas.openxmlformats.org/drawingml/2006/table">
            <a:tbl>
              <a:tblPr>
                <a:noFill/>
                <a:tableStyleId>{0619AE05-0BBD-4797-BF61-27F3D0896A8B}</a:tableStyleId>
              </a:tblPr>
              <a:tblGrid>
                <a:gridCol w="1009350"/>
                <a:gridCol w="776525"/>
                <a:gridCol w="760500"/>
                <a:gridCol w="767575"/>
                <a:gridCol w="729275"/>
              </a:tblGrid>
              <a:tr h="699700">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nchor="ctr"/>
                </a:tc>
              </a:tr>
              <a:tr h="699700">
                <a:tc>
                  <a:txBody>
                    <a:bodyPr/>
                    <a:lstStyle/>
                    <a:p>
                      <a:pPr indent="0" lvl="0" marL="0" rtl="0" algn="ctr">
                        <a:spcBef>
                          <a:spcPts val="0"/>
                        </a:spcBef>
                        <a:spcAft>
                          <a:spcPts val="0"/>
                        </a:spcAft>
                        <a:buNone/>
                      </a:pPr>
                      <a:r>
                        <a:rPr lang="en">
                          <a:solidFill>
                            <a:srgbClr val="FFFFFF"/>
                          </a:solidFill>
                        </a:rPr>
                        <a:t>redis(ms/op)</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0.0341</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0.1242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0.1562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0.1831</a:t>
                      </a:r>
                      <a:endParaRPr>
                        <a:solidFill>
                          <a:srgbClr val="FFFFFF"/>
                        </a:solidFill>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with others</a:t>
            </a:r>
            <a:endParaRPr/>
          </a:p>
        </p:txBody>
      </p:sp>
      <p:sp>
        <p:nvSpPr>
          <p:cNvPr id="182" name="Google Shape;182;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Pretty fast.</a:t>
            </a:r>
            <a:endParaRPr/>
          </a:p>
        </p:txBody>
      </p:sp>
      <p:pic>
        <p:nvPicPr>
          <p:cNvPr id="183" name="Google Shape;183;p29"/>
          <p:cNvPicPr preferRelativeResize="0"/>
          <p:nvPr/>
        </p:nvPicPr>
        <p:blipFill>
          <a:blip r:embed="rId3">
            <a:alphaModFix/>
          </a:blip>
          <a:stretch>
            <a:fillRect/>
          </a:stretch>
        </p:blipFill>
        <p:spPr>
          <a:xfrm>
            <a:off x="4310800" y="0"/>
            <a:ext cx="483414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9" name="Google Shape;189;p30"/>
          <p:cNvSpPr txBox="1"/>
          <p:nvPr>
            <p:ph idx="1" type="body"/>
          </p:nvPr>
        </p:nvSpPr>
        <p:spPr>
          <a:xfrm>
            <a:off x="311700" y="1505700"/>
            <a:ext cx="8565600" cy="307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Throughput</a:t>
            </a:r>
            <a:endParaRPr sz="3000"/>
          </a:p>
          <a:p>
            <a:pPr indent="0" lvl="0" marL="0" rtl="0" algn="ctr">
              <a:spcBef>
                <a:spcPts val="1600"/>
              </a:spcBef>
              <a:spcAft>
                <a:spcPts val="1600"/>
              </a:spcAft>
              <a:buNone/>
            </a:pPr>
            <a:r>
              <a:rPr lang="en" sz="3000"/>
              <a:t>Latency</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5" name="Google Shape;195;p31"/>
          <p:cNvSpPr txBox="1"/>
          <p:nvPr>
            <p:ph idx="1" type="body"/>
          </p:nvPr>
        </p:nvSpPr>
        <p:spPr>
          <a:xfrm>
            <a:off x="311725" y="1505700"/>
            <a:ext cx="84093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Javadocs for spymemcached 2.4.2 - </a:t>
            </a:r>
            <a:r>
              <a:rPr lang="en" sz="1100" u="sng">
                <a:solidFill>
                  <a:schemeClr val="accent5"/>
                </a:solidFill>
                <a:latin typeface="Arial"/>
                <a:ea typeface="Arial"/>
                <a:cs typeface="Arial"/>
                <a:sym typeface="Arial"/>
                <a:hlinkClick r:id="rId3"/>
              </a:rPr>
              <a:t>http://dustin.sallings.org/java-memcached-client/apidocs/</a:t>
            </a:r>
            <a:endParaRPr/>
          </a:p>
          <a:p>
            <a:pPr indent="0" lvl="0" marL="0" rtl="0" algn="l">
              <a:lnSpc>
                <a:spcPct val="100000"/>
              </a:lnSpc>
              <a:spcBef>
                <a:spcPts val="0"/>
              </a:spcBef>
              <a:spcAft>
                <a:spcPts val="0"/>
              </a:spcAft>
              <a:buNone/>
            </a:pPr>
            <a:r>
              <a:rPr lang="en"/>
              <a:t>Server-world (Memcached quickstart) - </a:t>
            </a:r>
            <a:r>
              <a:rPr lang="en" sz="1100" u="sng">
                <a:solidFill>
                  <a:schemeClr val="accent5"/>
                </a:solidFill>
                <a:latin typeface="Arial"/>
                <a:ea typeface="Arial"/>
                <a:cs typeface="Arial"/>
                <a:sym typeface="Arial"/>
              </a:rPr>
              <a:t>https://www.server-world.info/en/note?os=CentOS_7&amp;p=memcached&amp;f=1</a:t>
            </a:r>
            <a:endParaRPr/>
          </a:p>
          <a:p>
            <a:pPr indent="0" lvl="0" marL="0" rtl="0" algn="l">
              <a:lnSpc>
                <a:spcPct val="100000"/>
              </a:lnSpc>
              <a:spcBef>
                <a:spcPts val="0"/>
              </a:spcBef>
              <a:spcAft>
                <a:spcPts val="0"/>
              </a:spcAft>
              <a:buNone/>
            </a:pPr>
            <a:r>
              <a:rPr lang="en"/>
              <a:t>Python for Riak - </a:t>
            </a:r>
            <a:r>
              <a:rPr lang="en" u="sng">
                <a:solidFill>
                  <a:schemeClr val="hlink"/>
                </a:solidFill>
                <a:hlinkClick r:id="rId4"/>
              </a:rPr>
              <a:t>https://docs.riak.com/riak/kv/latest/developing/getting-started/python/index.html</a:t>
            </a:r>
            <a:endParaRPr/>
          </a:p>
          <a:p>
            <a:pPr indent="0" lvl="0" marL="0" rtl="0" algn="l">
              <a:lnSpc>
                <a:spcPct val="100000"/>
              </a:lnSpc>
              <a:spcBef>
                <a:spcPts val="0"/>
              </a:spcBef>
              <a:spcAft>
                <a:spcPts val="0"/>
              </a:spcAft>
              <a:buNone/>
            </a:pPr>
            <a:r>
              <a:rPr lang="en"/>
              <a:t>Riak set-up - </a:t>
            </a:r>
            <a:r>
              <a:rPr lang="en" u="sng">
                <a:solidFill>
                  <a:schemeClr val="hlink"/>
                </a:solidFill>
                <a:hlinkClick r:id="rId5"/>
              </a:rPr>
              <a:t>https://docs.riak.com/riak/kv/latest/using/running-a-cluster/index.html</a:t>
            </a:r>
            <a:br>
              <a:rPr lang="en"/>
            </a:br>
            <a:r>
              <a:rPr lang="en"/>
              <a:t>Redis-py-cluster - </a:t>
            </a:r>
            <a:r>
              <a:rPr lang="en" sz="1100" u="sng">
                <a:solidFill>
                  <a:schemeClr val="hlink"/>
                </a:solidFill>
                <a:latin typeface="Arial"/>
                <a:ea typeface="Arial"/>
                <a:cs typeface="Arial"/>
                <a:sym typeface="Arial"/>
                <a:hlinkClick r:id="rId6"/>
              </a:rPr>
              <a:t>https://pypi.org/project/redis-py-cluster/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Outline</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a:p>
            <a:pPr indent="0" lvl="0" marL="0" rtl="0" algn="l">
              <a:spcBef>
                <a:spcPts val="1600"/>
              </a:spcBef>
              <a:spcAft>
                <a:spcPts val="0"/>
              </a:spcAft>
              <a:buNone/>
            </a:pPr>
            <a:r>
              <a:rPr lang="en"/>
              <a:t>Proposed Work</a:t>
            </a:r>
            <a:endParaRPr/>
          </a:p>
          <a:p>
            <a:pPr indent="0" lvl="0" marL="0" rtl="0" algn="l">
              <a:spcBef>
                <a:spcPts val="1600"/>
              </a:spcBef>
              <a:spcAft>
                <a:spcPts val="0"/>
              </a:spcAft>
              <a:buNone/>
            </a:pPr>
            <a:r>
              <a:rPr lang="en"/>
              <a:t>Brief Introduction to Used Systems</a:t>
            </a:r>
            <a:endParaRPr/>
          </a:p>
          <a:p>
            <a:pPr indent="0" lvl="0" marL="0" rtl="0" algn="l">
              <a:spcBef>
                <a:spcPts val="1600"/>
              </a:spcBef>
              <a:spcAft>
                <a:spcPts val="0"/>
              </a:spcAft>
              <a:buNone/>
            </a:pPr>
            <a:r>
              <a:rPr lang="en"/>
              <a:t>Results and Evaluation</a:t>
            </a:r>
            <a:endParaRPr/>
          </a:p>
          <a:p>
            <a:pPr indent="0" lvl="0" marL="0" rtl="0" algn="l">
              <a:spcBef>
                <a:spcPts val="1600"/>
              </a:spcBef>
              <a:spcAft>
                <a:spcPts val="0"/>
              </a:spcAft>
              <a:buNone/>
            </a:pPr>
            <a:r>
              <a:rPr lang="en"/>
              <a:t>Conclusions</a:t>
            </a:r>
            <a:endParaRPr/>
          </a:p>
          <a:p>
            <a:pPr indent="0" lvl="0" marL="0" rtl="0" algn="l">
              <a:spcBef>
                <a:spcPts val="1600"/>
              </a:spcBef>
              <a:spcAft>
                <a:spcPts val="1600"/>
              </a:spcAft>
              <a:buNone/>
            </a:pPr>
            <a:r>
              <a:rPr lang="en"/>
              <a:t>References</a:t>
            </a:r>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201" name="Google Shape;201;p32"/>
          <p:cNvSpPr txBox="1"/>
          <p:nvPr>
            <p:ph idx="1" type="body"/>
          </p:nvPr>
        </p:nvSpPr>
        <p:spPr>
          <a:xfrm>
            <a:off x="311700" y="1505700"/>
            <a:ext cx="8520600" cy="3076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600"/>
              <a:t>QUESTION?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Work</a:t>
            </a:r>
            <a:endParaRPr/>
          </a:p>
        </p:txBody>
      </p:sp>
      <p:pic>
        <p:nvPicPr>
          <p:cNvPr id="78" name="Google Shape;78;p15"/>
          <p:cNvPicPr preferRelativeResize="0"/>
          <p:nvPr/>
        </p:nvPicPr>
        <p:blipFill>
          <a:blip r:embed="rId3">
            <a:alphaModFix/>
          </a:blip>
          <a:stretch>
            <a:fillRect/>
          </a:stretch>
        </p:blipFill>
        <p:spPr>
          <a:xfrm>
            <a:off x="5365748" y="2198323"/>
            <a:ext cx="830325" cy="830350"/>
          </a:xfrm>
          <a:prstGeom prst="rect">
            <a:avLst/>
          </a:prstGeom>
          <a:noFill/>
          <a:ln>
            <a:noFill/>
          </a:ln>
        </p:spPr>
      </p:pic>
      <p:pic>
        <p:nvPicPr>
          <p:cNvPr id="79" name="Google Shape;79;p15"/>
          <p:cNvPicPr preferRelativeResize="0"/>
          <p:nvPr/>
        </p:nvPicPr>
        <p:blipFill rotWithShape="1">
          <a:blip r:embed="rId4">
            <a:alphaModFix/>
          </a:blip>
          <a:srcRect b="34700" l="0" r="0" t="0"/>
          <a:stretch/>
        </p:blipFill>
        <p:spPr>
          <a:xfrm>
            <a:off x="4863150" y="3708175"/>
            <a:ext cx="1933750" cy="767275"/>
          </a:xfrm>
          <a:prstGeom prst="rect">
            <a:avLst/>
          </a:prstGeom>
          <a:noFill/>
          <a:ln>
            <a:noFill/>
          </a:ln>
        </p:spPr>
      </p:pic>
      <p:pic>
        <p:nvPicPr>
          <p:cNvPr id="80" name="Google Shape;80;p15"/>
          <p:cNvPicPr preferRelativeResize="0"/>
          <p:nvPr/>
        </p:nvPicPr>
        <p:blipFill>
          <a:blip r:embed="rId5">
            <a:alphaModFix/>
          </a:blip>
          <a:stretch>
            <a:fillRect/>
          </a:stretch>
        </p:blipFill>
        <p:spPr>
          <a:xfrm>
            <a:off x="7005796" y="2528796"/>
            <a:ext cx="1466400" cy="1466400"/>
          </a:xfrm>
          <a:prstGeom prst="rect">
            <a:avLst/>
          </a:prstGeom>
          <a:noFill/>
          <a:ln>
            <a:noFill/>
          </a:ln>
        </p:spPr>
      </p:pic>
      <p:sp>
        <p:nvSpPr>
          <p:cNvPr id="81" name="Google Shape;81;p15"/>
          <p:cNvSpPr txBox="1"/>
          <p:nvPr>
            <p:ph idx="1" type="body"/>
          </p:nvPr>
        </p:nvSpPr>
        <p:spPr>
          <a:xfrm>
            <a:off x="409125" y="2349400"/>
            <a:ext cx="4685700" cy="1825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Benchmark 3 selected systems</a:t>
            </a:r>
            <a:endParaRPr/>
          </a:p>
          <a:p>
            <a:pPr indent="-311150" lvl="0" marL="457200" rtl="0" algn="l">
              <a:lnSpc>
                <a:spcPct val="150000"/>
              </a:lnSpc>
              <a:spcBef>
                <a:spcPts val="0"/>
              </a:spcBef>
              <a:spcAft>
                <a:spcPts val="0"/>
              </a:spcAft>
              <a:buSzPts val="1300"/>
              <a:buChar char="●"/>
            </a:pPr>
            <a:r>
              <a:rPr lang="en"/>
              <a:t>Compare and contrast the chosen systems to ZHT</a:t>
            </a:r>
            <a:endParaRPr/>
          </a:p>
          <a:p>
            <a:pPr indent="-311150" lvl="0" marL="457200" rtl="0" algn="l">
              <a:lnSpc>
                <a:spcPct val="150000"/>
              </a:lnSpc>
              <a:spcBef>
                <a:spcPts val="0"/>
              </a:spcBef>
              <a:spcAft>
                <a:spcPts val="0"/>
              </a:spcAft>
              <a:buSzPts val="1300"/>
              <a:buChar char="●"/>
            </a:pPr>
            <a:r>
              <a:rPr lang="en"/>
              <a:t>Metrics and scale: Latency and Throughput</a:t>
            </a:r>
            <a:endParaRPr/>
          </a:p>
          <a:p>
            <a:pPr indent="0" lvl="0" marL="0" rtl="0" algn="l">
              <a:spcBef>
                <a:spcPts val="1600"/>
              </a:spcBef>
              <a:spcAft>
                <a:spcPts val="1600"/>
              </a:spcAft>
              <a:buNone/>
            </a:pPr>
            <a:r>
              <a:t/>
            </a:r>
            <a:endParaRPr/>
          </a:p>
        </p:txBody>
      </p:sp>
      <p:sp>
        <p:nvSpPr>
          <p:cNvPr id="82" name="Google Shape;82;p15"/>
          <p:cNvSpPr txBox="1"/>
          <p:nvPr>
            <p:ph idx="1" type="body"/>
          </p:nvPr>
        </p:nvSpPr>
        <p:spPr>
          <a:xfrm>
            <a:off x="4633200" y="1547450"/>
            <a:ext cx="3999900" cy="18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Selected Systems:</a:t>
            </a:r>
            <a:endParaRPr u="sng"/>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Memcached</a:t>
            </a:r>
            <a:endParaRPr/>
          </a:p>
        </p:txBody>
      </p:sp>
      <p:sp>
        <p:nvSpPr>
          <p:cNvPr id="88" name="Google Shape;88;p16"/>
          <p:cNvSpPr txBox="1"/>
          <p:nvPr>
            <p:ph idx="1" type="body"/>
          </p:nvPr>
        </p:nvSpPr>
        <p:spPr>
          <a:xfrm>
            <a:off x="346500" y="1540500"/>
            <a:ext cx="8520600" cy="3076200"/>
          </a:xfrm>
          <a:prstGeom prst="rect">
            <a:avLst/>
          </a:prstGeom>
        </p:spPr>
        <p:txBody>
          <a:bodyPr anchorCtr="0" anchor="t" bIns="91425" lIns="91425" spcFirstLastPara="1" rIns="91425" wrap="square" tIns="91425">
            <a:noAutofit/>
          </a:bodyPr>
          <a:lstStyle/>
          <a:p>
            <a:pPr indent="-311150" lvl="0" marL="457200" marR="0" rtl="0" algn="l">
              <a:lnSpc>
                <a:spcPct val="150000"/>
              </a:lnSpc>
              <a:spcBef>
                <a:spcPts val="0"/>
              </a:spcBef>
              <a:spcAft>
                <a:spcPts val="0"/>
              </a:spcAft>
              <a:buSzPts val="1300"/>
              <a:buChar char="●"/>
            </a:pPr>
            <a:r>
              <a:rPr lang="en"/>
              <a:t>“Free &amp; open source, high-performance, distributed memory object caching system”</a:t>
            </a:r>
            <a:endParaRPr/>
          </a:p>
          <a:p>
            <a:pPr indent="-311150" lvl="0" marL="457200" marR="0" rtl="0" algn="l">
              <a:lnSpc>
                <a:spcPct val="150000"/>
              </a:lnSpc>
              <a:spcBef>
                <a:spcPts val="0"/>
              </a:spcBef>
              <a:spcAft>
                <a:spcPts val="0"/>
              </a:spcAft>
              <a:buSzPts val="1300"/>
              <a:buChar char="●"/>
            </a:pPr>
            <a:r>
              <a:rPr lang="en"/>
              <a:t>In-memory key-value store, does not support persistence out-of-the-box</a:t>
            </a:r>
            <a:endParaRPr/>
          </a:p>
          <a:p>
            <a:pPr indent="-311150" lvl="0" marL="457200" marR="0" rtl="0" algn="l">
              <a:lnSpc>
                <a:spcPct val="150000"/>
              </a:lnSpc>
              <a:spcBef>
                <a:spcPts val="0"/>
              </a:spcBef>
              <a:spcAft>
                <a:spcPts val="0"/>
              </a:spcAft>
              <a:buSzPts val="1300"/>
              <a:buChar char="●"/>
            </a:pPr>
            <a:r>
              <a:rPr lang="en"/>
              <a:t>Easily aggregate memory caches on multiple nodes</a:t>
            </a:r>
            <a:endParaRPr/>
          </a:p>
          <a:p>
            <a:pPr indent="0" lvl="0" marL="0" marR="0" rtl="0" algn="l">
              <a:lnSpc>
                <a:spcPct val="150000"/>
              </a:lnSpc>
              <a:spcBef>
                <a:spcPts val="1600"/>
              </a:spcBef>
              <a:spcAft>
                <a:spcPts val="0"/>
              </a:spcAft>
              <a:buNone/>
            </a:pPr>
            <a:r>
              <a:t/>
            </a:r>
            <a:endParaRPr/>
          </a:p>
          <a:p>
            <a:pPr indent="-311150" lvl="0" marL="457200" marR="0" rtl="0" algn="l">
              <a:lnSpc>
                <a:spcPct val="150000"/>
              </a:lnSpc>
              <a:spcBef>
                <a:spcPts val="1600"/>
              </a:spcBef>
              <a:spcAft>
                <a:spcPts val="0"/>
              </a:spcAft>
              <a:buSzPts val="1300"/>
              <a:buChar char="●"/>
            </a:pPr>
            <a:r>
              <a:rPr lang="en"/>
              <a:t>API used: spymemcached (java)</a:t>
            </a:r>
            <a:endParaRPr/>
          </a:p>
          <a:p>
            <a:pPr indent="0" lvl="0" marL="0" marR="0" rtl="0" algn="l">
              <a:lnSpc>
                <a:spcPct val="150000"/>
              </a:lnSpc>
              <a:spcBef>
                <a:spcPts val="1600"/>
              </a:spcBef>
              <a:spcAft>
                <a:spcPts val="0"/>
              </a:spcAft>
              <a:buNone/>
            </a:pPr>
            <a:r>
              <a:t/>
            </a:r>
            <a:endParaRPr/>
          </a:p>
          <a:p>
            <a:pPr indent="0" lvl="0" marL="0" marR="0" rtl="0" algn="l">
              <a:lnSpc>
                <a:spcPct val="150000"/>
              </a:lnSpc>
              <a:spcBef>
                <a:spcPts val="160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5000400" y="2379375"/>
            <a:ext cx="2850550" cy="2031025"/>
          </a:xfrm>
          <a:prstGeom prst="rect">
            <a:avLst/>
          </a:prstGeom>
          <a:noFill/>
          <a:ln>
            <a:noFill/>
          </a:ln>
        </p:spPr>
      </p:pic>
      <p:sp>
        <p:nvSpPr>
          <p:cNvPr id="90" name="Google Shape;90;p16"/>
          <p:cNvSpPr txBox="1"/>
          <p:nvPr/>
        </p:nvSpPr>
        <p:spPr>
          <a:xfrm>
            <a:off x="4809450" y="4477500"/>
            <a:ext cx="39534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a:t>
            </a:r>
            <a:r>
              <a:rPr lang="en"/>
              <a:t> </a:t>
            </a:r>
            <a:r>
              <a:rPr lang="en" sz="1100" u="sng">
                <a:solidFill>
                  <a:schemeClr val="hlink"/>
                </a:solidFill>
                <a:hlinkClick r:id="rId4"/>
              </a:rPr>
              <a:t>https://www.linuxjournal.com/article/7451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Riak</a:t>
            </a:r>
            <a:endParaRPr/>
          </a:p>
        </p:txBody>
      </p:sp>
      <p:sp>
        <p:nvSpPr>
          <p:cNvPr id="96" name="Google Shape;96;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333333"/>
                </a:solidFill>
                <a:latin typeface="Arial"/>
                <a:ea typeface="Arial"/>
                <a:cs typeface="Arial"/>
                <a:sym typeface="Arial"/>
              </a:rPr>
              <a:t>Riak</a:t>
            </a:r>
            <a:r>
              <a:rPr lang="en" sz="1400">
                <a:solidFill>
                  <a:srgbClr val="707070"/>
                </a:solidFill>
                <a:highlight>
                  <a:srgbClr val="FFFFFF"/>
                </a:highlight>
                <a:latin typeface="Arial"/>
                <a:ea typeface="Arial"/>
                <a:cs typeface="Arial"/>
                <a:sym typeface="Arial"/>
              </a:rPr>
              <a:t> is detailed as "</a:t>
            </a:r>
            <a:r>
              <a:rPr i="1" lang="en" sz="1400">
                <a:solidFill>
                  <a:srgbClr val="707070"/>
                </a:solidFill>
                <a:latin typeface="Arial"/>
                <a:ea typeface="Arial"/>
                <a:cs typeface="Arial"/>
                <a:sym typeface="Arial"/>
              </a:rPr>
              <a:t>A distributed, decentralized data storage system</a:t>
            </a:r>
            <a:r>
              <a:rPr lang="en" sz="1400">
                <a:solidFill>
                  <a:srgbClr val="707070"/>
                </a:solidFill>
                <a:highlight>
                  <a:srgbClr val="FFFFFF"/>
                </a:highlight>
                <a:latin typeface="Arial"/>
                <a:ea typeface="Arial"/>
                <a:cs typeface="Arial"/>
                <a:sym typeface="Arial"/>
              </a:rPr>
              <a:t>". Riak is a distributed database designed to deliver maximum data availability by distributing data across multiple servers. As long as your client can reach one Riak server, it should be able to write data. Riak is </a:t>
            </a:r>
            <a:r>
              <a:rPr lang="en" sz="1400">
                <a:solidFill>
                  <a:srgbClr val="707070"/>
                </a:solidFill>
                <a:highlight>
                  <a:srgbClr val="FFFFFF"/>
                </a:highlight>
                <a:latin typeface="Arial"/>
                <a:ea typeface="Arial"/>
                <a:cs typeface="Arial"/>
                <a:sym typeface="Arial"/>
              </a:rPr>
              <a:t>designed</a:t>
            </a:r>
            <a:r>
              <a:rPr lang="en" sz="1400">
                <a:solidFill>
                  <a:srgbClr val="707070"/>
                </a:solidFill>
                <a:highlight>
                  <a:srgbClr val="FFFFFF"/>
                </a:highlight>
                <a:latin typeface="Arial"/>
                <a:ea typeface="Arial"/>
                <a:cs typeface="Arial"/>
                <a:sym typeface="Arial"/>
              </a:rPr>
              <a:t> for horizontal scale and lets user easily add </a:t>
            </a:r>
            <a:r>
              <a:rPr lang="en" sz="1400">
                <a:solidFill>
                  <a:srgbClr val="707070"/>
                </a:solidFill>
                <a:highlight>
                  <a:srgbClr val="FFFFFF"/>
                </a:highlight>
                <a:latin typeface="Arial"/>
                <a:ea typeface="Arial"/>
                <a:cs typeface="Arial"/>
                <a:sym typeface="Arial"/>
              </a:rPr>
              <a:t>capacity</a:t>
            </a:r>
            <a:r>
              <a:rPr lang="en" sz="1400">
                <a:solidFill>
                  <a:srgbClr val="707070"/>
                </a:solidFill>
                <a:highlight>
                  <a:srgbClr val="FFFFFF"/>
                </a:highlight>
                <a:latin typeface="Arial"/>
                <a:ea typeface="Arial"/>
                <a:cs typeface="Arial"/>
                <a:sym typeface="Arial"/>
              </a:rPr>
              <a:t> by joining additional nodes to cluster.Bitcask is the most commonly used backends. It uses an in-memory hash-table of all keys users write to Riak, which points directly to the on-disk location of the value. Therefore; Bitcask cannot handle an extremely large number of keys.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Redis</a:t>
            </a:r>
            <a:endParaRPr/>
          </a:p>
        </p:txBody>
      </p:sp>
      <p:sp>
        <p:nvSpPr>
          <p:cNvPr id="102" name="Google Shape;102;p18"/>
          <p:cNvSpPr txBox="1"/>
          <p:nvPr>
            <p:ph idx="1" type="body"/>
          </p:nvPr>
        </p:nvSpPr>
        <p:spPr>
          <a:xfrm>
            <a:off x="311700" y="1266325"/>
            <a:ext cx="3993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Redis is an open source (BSD licensed), in-memory data structure store, used as a database, cache and message broker. </a:t>
            </a:r>
            <a:endParaRPr>
              <a:solidFill>
                <a:srgbClr val="FFFFFF"/>
              </a:solidFill>
            </a:endParaRPr>
          </a:p>
        </p:txBody>
      </p:sp>
      <p:pic>
        <p:nvPicPr>
          <p:cNvPr id="103" name="Google Shape;103;p18"/>
          <p:cNvPicPr preferRelativeResize="0"/>
          <p:nvPr/>
        </p:nvPicPr>
        <p:blipFill>
          <a:blip r:embed="rId3">
            <a:alphaModFix/>
          </a:blip>
          <a:stretch>
            <a:fillRect/>
          </a:stretch>
        </p:blipFill>
        <p:spPr>
          <a:xfrm>
            <a:off x="5109900" y="656725"/>
            <a:ext cx="154305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T</a:t>
            </a:r>
            <a:r>
              <a:rPr lang="en"/>
              <a:t>hroughput vs. Scale (operations per second)</a:t>
            </a:r>
            <a:endParaRPr/>
          </a:p>
        </p:txBody>
      </p:sp>
      <p:graphicFrame>
        <p:nvGraphicFramePr>
          <p:cNvPr id="109" name="Google Shape;109;p19"/>
          <p:cNvGraphicFramePr/>
          <p:nvPr/>
        </p:nvGraphicFramePr>
        <p:xfrm>
          <a:off x="700400" y="1621225"/>
          <a:ext cx="3000000" cy="3000000"/>
        </p:xfrm>
        <a:graphic>
          <a:graphicData uri="http://schemas.openxmlformats.org/drawingml/2006/table">
            <a:tbl>
              <a:tblPr>
                <a:noFill/>
                <a:tableStyleId>{FD845E32-D718-4DDC-9EFA-CB36FFC5B369}</a:tableStyleId>
              </a:tblPr>
              <a:tblGrid>
                <a:gridCol w="2392175"/>
                <a:gridCol w="1297000"/>
                <a:gridCol w="1408600"/>
                <a:gridCol w="1408600"/>
                <a:gridCol w="1425350"/>
              </a:tblGrid>
              <a:tr h="503700">
                <a:tc>
                  <a:txBody>
                    <a:bodyPr/>
                    <a:lstStyle/>
                    <a:p>
                      <a:pPr indent="0" lvl="0" marL="0" rtl="0" algn="l">
                        <a:lnSpc>
                          <a:spcPct val="115000"/>
                        </a:lnSpc>
                        <a:spcBef>
                          <a:spcPts val="0"/>
                        </a:spcBef>
                        <a:spcAft>
                          <a:spcPts val="0"/>
                        </a:spcAft>
                        <a:buNone/>
                      </a:pPr>
                      <a:r>
                        <a:t/>
                      </a:r>
                      <a:endParaRPr/>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1</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2</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4</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8</a:t>
                      </a:r>
                      <a:endParaRPr sz="1200"/>
                    </a:p>
                  </a:txBody>
                  <a:tcPr marT="9525" marB="91425" marR="9525" marL="9525" anchor="b">
                    <a:solidFill>
                      <a:srgbClr val="D9D9D9"/>
                    </a:solidFill>
                  </a:tcPr>
                </a:tc>
              </a:tr>
              <a:tr h="503700">
                <a:tc>
                  <a:txBody>
                    <a:bodyPr/>
                    <a:lstStyle/>
                    <a:p>
                      <a:pPr indent="0" lvl="0" marL="0" rtl="0" algn="ctr">
                        <a:lnSpc>
                          <a:spcPct val="115000"/>
                        </a:lnSpc>
                        <a:spcBef>
                          <a:spcPts val="0"/>
                        </a:spcBef>
                        <a:spcAft>
                          <a:spcPts val="0"/>
                        </a:spcAft>
                        <a:buNone/>
                      </a:pPr>
                      <a:r>
                        <a:rPr lang="en"/>
                        <a:t>ZHT </a:t>
                      </a:r>
                      <a:endParaRPr/>
                    </a:p>
                  </a:txBody>
                  <a:tcPr marT="9525" marB="91425" marR="9525" marL="9525" anchor="b"/>
                </a:tc>
                <a:tc>
                  <a:txBody>
                    <a:bodyPr/>
                    <a:lstStyle/>
                    <a:p>
                      <a:pPr indent="0" lvl="0" marL="0" rtl="0" algn="ctr">
                        <a:lnSpc>
                          <a:spcPct val="115000"/>
                        </a:lnSpc>
                        <a:spcBef>
                          <a:spcPts val="0"/>
                        </a:spcBef>
                        <a:spcAft>
                          <a:spcPts val="0"/>
                        </a:spcAft>
                        <a:buNone/>
                      </a:pPr>
                      <a:r>
                        <a:rPr lang="en" sz="1200"/>
                        <a:t>4117</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5524</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9813</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18680</a:t>
                      </a:r>
                      <a:endParaRPr sz="1200"/>
                    </a:p>
                  </a:txBody>
                  <a:tcPr marT="9525" marB="91425" marR="9525" marL="9525" anchor="b"/>
                </a:tc>
              </a:tr>
              <a:tr h="467225">
                <a:tc>
                  <a:txBody>
                    <a:bodyPr/>
                    <a:lstStyle/>
                    <a:p>
                      <a:pPr indent="0" lvl="0" marL="0" rtl="0" algn="ctr">
                        <a:lnSpc>
                          <a:spcPct val="115000"/>
                        </a:lnSpc>
                        <a:spcBef>
                          <a:spcPts val="0"/>
                        </a:spcBef>
                        <a:spcAft>
                          <a:spcPts val="0"/>
                        </a:spcAft>
                        <a:buNone/>
                      </a:pPr>
                      <a:r>
                        <a:rPr lang="en"/>
                        <a:t>Memcached (paper)</a:t>
                      </a:r>
                      <a:endParaRPr/>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7385</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7961</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14480</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40995</a:t>
                      </a:r>
                      <a:endParaRPr sz="1200"/>
                    </a:p>
                  </a:txBody>
                  <a:tcPr marT="9525" marB="91425" marR="9525" marL="9525" anchor="b">
                    <a:solidFill>
                      <a:srgbClr val="D9D9D9"/>
                    </a:solidFill>
                  </a:tcPr>
                </a:tc>
              </a:tr>
              <a:tr h="448675">
                <a:tc>
                  <a:txBody>
                    <a:bodyPr/>
                    <a:lstStyle/>
                    <a:p>
                      <a:pPr indent="0" lvl="0" marL="0" rtl="0" algn="ctr">
                        <a:lnSpc>
                          <a:spcPct val="115000"/>
                        </a:lnSpc>
                        <a:spcBef>
                          <a:spcPts val="0"/>
                        </a:spcBef>
                        <a:spcAft>
                          <a:spcPts val="0"/>
                        </a:spcAft>
                        <a:buNone/>
                      </a:pPr>
                      <a:r>
                        <a:rPr lang="en"/>
                        <a:t>Memcached</a:t>
                      </a:r>
                      <a:endParaRPr/>
                    </a:p>
                  </a:txBody>
                  <a:tcPr marT="9525" marB="91425" marR="9525" marL="9525" anchor="b"/>
                </a:tc>
                <a:tc>
                  <a:txBody>
                    <a:bodyPr/>
                    <a:lstStyle/>
                    <a:p>
                      <a:pPr indent="0" lvl="0" marL="0" rtl="0" algn="ctr">
                        <a:lnSpc>
                          <a:spcPct val="115000"/>
                        </a:lnSpc>
                        <a:spcBef>
                          <a:spcPts val="0"/>
                        </a:spcBef>
                        <a:spcAft>
                          <a:spcPts val="0"/>
                        </a:spcAft>
                        <a:buNone/>
                      </a:pPr>
                      <a:r>
                        <a:rPr lang="en" sz="1200"/>
                        <a:t>32794</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38938</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51998</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90099</a:t>
                      </a:r>
                      <a:endParaRPr sz="1200"/>
                    </a:p>
                  </a:txBody>
                  <a:tcPr marT="9525" marB="91425" marR="9525" marL="9525" anchor="b"/>
                </a:tc>
              </a:tr>
              <a:tr h="503700">
                <a:tc>
                  <a:txBody>
                    <a:bodyPr/>
                    <a:lstStyle/>
                    <a:p>
                      <a:pPr indent="0" lvl="0" marL="0" rtl="0" algn="ctr">
                        <a:lnSpc>
                          <a:spcPct val="115000"/>
                        </a:lnSpc>
                        <a:spcBef>
                          <a:spcPts val="0"/>
                        </a:spcBef>
                        <a:spcAft>
                          <a:spcPts val="0"/>
                        </a:spcAft>
                        <a:buNone/>
                      </a:pPr>
                      <a:r>
                        <a:rPr lang="en"/>
                        <a:t>Redis</a:t>
                      </a:r>
                      <a:endParaRPr/>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21006</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33630</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58733</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91642</a:t>
                      </a:r>
                      <a:endParaRPr sz="1200"/>
                    </a:p>
                  </a:txBody>
                  <a:tcPr marT="9525" marB="91425" marR="9525" marL="9525" anchor="b">
                    <a:solidFill>
                      <a:srgbClr val="D9D9D9"/>
                    </a:solidFill>
                  </a:tcPr>
                </a:tc>
              </a:tr>
              <a:tr h="503700">
                <a:tc>
                  <a:txBody>
                    <a:bodyPr/>
                    <a:lstStyle/>
                    <a:p>
                      <a:pPr indent="0" lvl="0" marL="0" rtl="0" algn="ctr">
                        <a:lnSpc>
                          <a:spcPct val="115000"/>
                        </a:lnSpc>
                        <a:spcBef>
                          <a:spcPts val="0"/>
                        </a:spcBef>
                        <a:spcAft>
                          <a:spcPts val="0"/>
                        </a:spcAft>
                        <a:buNone/>
                      </a:pPr>
                      <a:r>
                        <a:rPr lang="en"/>
                        <a:t>Riak</a:t>
                      </a:r>
                      <a:endParaRPr/>
                    </a:p>
                  </a:txBody>
                  <a:tcPr marT="9525" marB="91425" marR="9525" marL="9525" anchor="b"/>
                </a:tc>
                <a:tc>
                  <a:txBody>
                    <a:bodyPr/>
                    <a:lstStyle/>
                    <a:p>
                      <a:pPr indent="0" lvl="0" marL="0" rtl="0" algn="ctr">
                        <a:lnSpc>
                          <a:spcPct val="115000"/>
                        </a:lnSpc>
                        <a:spcBef>
                          <a:spcPts val="0"/>
                        </a:spcBef>
                        <a:spcAft>
                          <a:spcPts val="0"/>
                        </a:spcAft>
                        <a:buNone/>
                      </a:pPr>
                      <a:r>
                        <a:rPr lang="en" sz="1200"/>
                        <a:t>309</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507</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683</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723</a:t>
                      </a:r>
                      <a:endParaRPr sz="1200"/>
                    </a:p>
                  </a:txBody>
                  <a:tcPr marT="9525" marB="91425" marR="9525" marL="9525"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a:t>L</a:t>
            </a:r>
            <a:r>
              <a:rPr lang="en"/>
              <a:t>atency vs. Scale (milliseconds per operation)</a:t>
            </a:r>
            <a:endParaRPr/>
          </a:p>
          <a:p>
            <a:pPr indent="0" lvl="0" marL="0" rtl="0" algn="ctr">
              <a:spcBef>
                <a:spcPts val="1200"/>
              </a:spcBef>
              <a:spcAft>
                <a:spcPts val="0"/>
              </a:spcAft>
              <a:buNone/>
            </a:pPr>
            <a:r>
              <a:t/>
            </a:r>
            <a:endParaRPr/>
          </a:p>
        </p:txBody>
      </p:sp>
      <p:graphicFrame>
        <p:nvGraphicFramePr>
          <p:cNvPr id="115" name="Google Shape;115;p20"/>
          <p:cNvGraphicFramePr/>
          <p:nvPr/>
        </p:nvGraphicFramePr>
        <p:xfrm>
          <a:off x="561100" y="1801550"/>
          <a:ext cx="3000000" cy="3000000"/>
        </p:xfrm>
        <a:graphic>
          <a:graphicData uri="http://schemas.openxmlformats.org/drawingml/2006/table">
            <a:tbl>
              <a:tblPr>
                <a:noFill/>
                <a:tableStyleId>{FD845E32-D718-4DDC-9EFA-CB36FFC5B369}</a:tableStyleId>
              </a:tblPr>
              <a:tblGrid>
                <a:gridCol w="2376800"/>
                <a:gridCol w="1485475"/>
                <a:gridCol w="1485475"/>
                <a:gridCol w="1485475"/>
                <a:gridCol w="1485475"/>
              </a:tblGrid>
              <a:tr h="497600">
                <a:tc>
                  <a:txBody>
                    <a:bodyPr/>
                    <a:lstStyle/>
                    <a:p>
                      <a:pPr indent="0" lvl="0" marL="0" rtl="0" algn="ctr">
                        <a:lnSpc>
                          <a:spcPct val="115000"/>
                        </a:lnSpc>
                        <a:spcBef>
                          <a:spcPts val="0"/>
                        </a:spcBef>
                        <a:spcAft>
                          <a:spcPts val="0"/>
                        </a:spcAft>
                        <a:buNone/>
                      </a:pPr>
                      <a:r>
                        <a:t/>
                      </a:r>
                      <a:endParaRPr/>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1</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2</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4</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8</a:t>
                      </a:r>
                      <a:endParaRPr sz="1200"/>
                    </a:p>
                  </a:txBody>
                  <a:tcPr marT="9525" marB="91425" marR="9525" marL="9525" anchor="b">
                    <a:solidFill>
                      <a:srgbClr val="D9D9D9"/>
                    </a:solidFill>
                  </a:tcPr>
                </a:tc>
              </a:tr>
              <a:tr h="497600">
                <a:tc>
                  <a:txBody>
                    <a:bodyPr/>
                    <a:lstStyle/>
                    <a:p>
                      <a:pPr indent="0" lvl="0" marL="0" rtl="0" algn="ctr">
                        <a:lnSpc>
                          <a:spcPct val="115000"/>
                        </a:lnSpc>
                        <a:spcBef>
                          <a:spcPts val="0"/>
                        </a:spcBef>
                        <a:spcAft>
                          <a:spcPts val="0"/>
                        </a:spcAft>
                        <a:buNone/>
                      </a:pPr>
                      <a:r>
                        <a:rPr lang="en"/>
                        <a:t>ZHT </a:t>
                      </a:r>
                      <a:endParaRPr/>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0.243</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0.362</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0.408</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0.428</a:t>
                      </a:r>
                      <a:endParaRPr sz="1200"/>
                    </a:p>
                  </a:txBody>
                  <a:tcPr marT="9525" marB="91425" marR="9525" marL="9525" anchor="b">
                    <a:solidFill>
                      <a:srgbClr val="F3F3F3"/>
                    </a:solidFill>
                  </a:tcPr>
                </a:tc>
              </a:tr>
              <a:tr h="491650">
                <a:tc>
                  <a:txBody>
                    <a:bodyPr/>
                    <a:lstStyle/>
                    <a:p>
                      <a:pPr indent="0" lvl="0" marL="0" rtl="0" algn="ctr">
                        <a:lnSpc>
                          <a:spcPct val="115000"/>
                        </a:lnSpc>
                        <a:spcBef>
                          <a:spcPts val="0"/>
                        </a:spcBef>
                        <a:spcAft>
                          <a:spcPts val="0"/>
                        </a:spcAft>
                        <a:buNone/>
                      </a:pPr>
                      <a:r>
                        <a:rPr lang="en"/>
                        <a:t>Memcached (paper)</a:t>
                      </a:r>
                      <a:endParaRPr/>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0.122</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0.324</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0.272</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0.278</a:t>
                      </a:r>
                      <a:endParaRPr sz="1200"/>
                    </a:p>
                  </a:txBody>
                  <a:tcPr marT="9525" marB="91425" marR="9525" marL="9525" anchor="b">
                    <a:solidFill>
                      <a:srgbClr val="D9D9D9"/>
                    </a:solidFill>
                  </a:tcPr>
                </a:tc>
              </a:tr>
              <a:tr h="443250">
                <a:tc>
                  <a:txBody>
                    <a:bodyPr/>
                    <a:lstStyle/>
                    <a:p>
                      <a:pPr indent="0" lvl="0" marL="0" rtl="0" algn="ctr">
                        <a:lnSpc>
                          <a:spcPct val="115000"/>
                        </a:lnSpc>
                        <a:spcBef>
                          <a:spcPts val="0"/>
                        </a:spcBef>
                        <a:spcAft>
                          <a:spcPts val="0"/>
                        </a:spcAft>
                        <a:buNone/>
                      </a:pPr>
                      <a:r>
                        <a:rPr lang="en"/>
                        <a:t>Memcached</a:t>
                      </a:r>
                      <a:endParaRPr/>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0.0301</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0.0584</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0.0698</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0.0908</a:t>
                      </a:r>
                      <a:endParaRPr sz="1200"/>
                    </a:p>
                  </a:txBody>
                  <a:tcPr marT="9525" marB="91425" marR="9525" marL="9525" anchor="b">
                    <a:solidFill>
                      <a:srgbClr val="F3F3F3"/>
                    </a:solidFill>
                  </a:tcPr>
                </a:tc>
              </a:tr>
              <a:tr h="497600">
                <a:tc>
                  <a:txBody>
                    <a:bodyPr/>
                    <a:lstStyle/>
                    <a:p>
                      <a:pPr indent="0" lvl="0" marL="0" rtl="0" algn="ctr">
                        <a:lnSpc>
                          <a:spcPct val="115000"/>
                        </a:lnSpc>
                        <a:spcBef>
                          <a:spcPts val="0"/>
                        </a:spcBef>
                        <a:spcAft>
                          <a:spcPts val="0"/>
                        </a:spcAft>
                        <a:buNone/>
                      </a:pPr>
                      <a:r>
                        <a:rPr lang="en"/>
                        <a:t>Redis</a:t>
                      </a:r>
                      <a:endParaRPr/>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0.0341</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0.1242</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0.1562</a:t>
                      </a:r>
                      <a:endParaRPr sz="1200"/>
                    </a:p>
                  </a:txBody>
                  <a:tcPr marT="9525" marB="91425" marR="9525" marL="9525" anchor="b">
                    <a:solidFill>
                      <a:srgbClr val="D9D9D9"/>
                    </a:solidFill>
                  </a:tcPr>
                </a:tc>
                <a:tc>
                  <a:txBody>
                    <a:bodyPr/>
                    <a:lstStyle/>
                    <a:p>
                      <a:pPr indent="0" lvl="0" marL="0" rtl="0" algn="ctr">
                        <a:lnSpc>
                          <a:spcPct val="115000"/>
                        </a:lnSpc>
                        <a:spcBef>
                          <a:spcPts val="0"/>
                        </a:spcBef>
                        <a:spcAft>
                          <a:spcPts val="0"/>
                        </a:spcAft>
                        <a:buNone/>
                      </a:pPr>
                      <a:r>
                        <a:rPr lang="en" sz="1200"/>
                        <a:t>0.1821</a:t>
                      </a:r>
                      <a:endParaRPr sz="1200"/>
                    </a:p>
                  </a:txBody>
                  <a:tcPr marT="9525" marB="91425" marR="9525" marL="9525" anchor="b">
                    <a:solidFill>
                      <a:srgbClr val="D9D9D9"/>
                    </a:solidFill>
                  </a:tcPr>
                </a:tc>
              </a:tr>
              <a:tr h="497600">
                <a:tc>
                  <a:txBody>
                    <a:bodyPr/>
                    <a:lstStyle/>
                    <a:p>
                      <a:pPr indent="0" lvl="0" marL="0" rtl="0" algn="ctr">
                        <a:lnSpc>
                          <a:spcPct val="115000"/>
                        </a:lnSpc>
                        <a:spcBef>
                          <a:spcPts val="0"/>
                        </a:spcBef>
                        <a:spcAft>
                          <a:spcPts val="0"/>
                        </a:spcAft>
                        <a:buNone/>
                      </a:pPr>
                      <a:r>
                        <a:rPr lang="en"/>
                        <a:t>Riak</a:t>
                      </a:r>
                      <a:endParaRPr/>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3.182</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3.771</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5.843</a:t>
                      </a:r>
                      <a:endParaRPr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10.516</a:t>
                      </a:r>
                      <a:endParaRPr sz="1200"/>
                    </a:p>
                  </a:txBody>
                  <a:tcPr marT="9525" marB="91425" marR="9525" marL="9525" anchor="b">
                    <a:solidFill>
                      <a:srgbClr val="F3F3F3"/>
                    </a:solidFill>
                  </a:tcPr>
                </a:tc>
              </a:tr>
            </a:tbl>
          </a:graphicData>
        </a:graphic>
      </p:graphicFrame>
      <p:sp>
        <p:nvSpPr>
          <p:cNvPr id="116" name="Google Shape;116;p20"/>
          <p:cNvSpPr txBox="1"/>
          <p:nvPr/>
        </p:nvSpPr>
        <p:spPr>
          <a:xfrm>
            <a:off x="5319725" y="1428500"/>
            <a:ext cx="15849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4075500" cy="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Latency vs. Scale</a:t>
            </a:r>
            <a:r>
              <a:rPr lang="en" sz="2000"/>
              <a:t> plot</a:t>
            </a:r>
            <a:endParaRPr sz="2000"/>
          </a:p>
        </p:txBody>
      </p:sp>
      <p:sp>
        <p:nvSpPr>
          <p:cNvPr id="122" name="Google Shape;122;p21"/>
          <p:cNvSpPr txBox="1"/>
          <p:nvPr>
            <p:ph type="title"/>
          </p:nvPr>
        </p:nvSpPr>
        <p:spPr>
          <a:xfrm>
            <a:off x="311725" y="1272750"/>
            <a:ext cx="4075500" cy="478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Riak - slow due to disk I/O</a:t>
            </a:r>
            <a:endParaRPr sz="1200"/>
          </a:p>
        </p:txBody>
      </p:sp>
      <p:pic>
        <p:nvPicPr>
          <p:cNvPr id="123" name="Google Shape;123;p21"/>
          <p:cNvPicPr preferRelativeResize="0"/>
          <p:nvPr/>
        </p:nvPicPr>
        <p:blipFill>
          <a:blip r:embed="rId3">
            <a:alphaModFix/>
          </a:blip>
          <a:stretch>
            <a:fillRect/>
          </a:stretch>
        </p:blipFill>
        <p:spPr>
          <a:xfrm>
            <a:off x="4735450" y="657350"/>
            <a:ext cx="4075499" cy="4075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