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99" r:id="rId2"/>
    <p:sldId id="477" r:id="rId3"/>
    <p:sldId id="490" r:id="rId4"/>
    <p:sldId id="492" r:id="rId5"/>
    <p:sldId id="478" r:id="rId6"/>
    <p:sldId id="479" r:id="rId7"/>
    <p:sldId id="480" r:id="rId8"/>
    <p:sldId id="486" r:id="rId9"/>
    <p:sldId id="487" r:id="rId10"/>
    <p:sldId id="505" r:id="rId11"/>
    <p:sldId id="506" r:id="rId12"/>
    <p:sldId id="507" r:id="rId13"/>
    <p:sldId id="501" r:id="rId14"/>
    <p:sldId id="502" r:id="rId15"/>
    <p:sldId id="503" r:id="rId16"/>
    <p:sldId id="504" r:id="rId17"/>
    <p:sldId id="488" r:id="rId18"/>
    <p:sldId id="482" r:id="rId19"/>
    <p:sldId id="500" r:id="rId20"/>
    <p:sldId id="483" r:id="rId21"/>
    <p:sldId id="484" r:id="rId22"/>
    <p:sldId id="485" r:id="rId23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00"/>
    <a:srgbClr val="66FF33"/>
    <a:srgbClr val="990099"/>
    <a:srgbClr val="000066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5" autoAdjust="0"/>
  </p:normalViewPr>
  <p:slideViewPr>
    <p:cSldViewPr>
      <p:cViewPr varScale="1">
        <p:scale>
          <a:sx n="61" d="100"/>
          <a:sy n="61" d="100"/>
        </p:scale>
        <p:origin x="1440" y="48"/>
      </p:cViewPr>
      <p:guideLst>
        <p:guide orient="horz" pos="224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D33A96-53AE-4F4B-890A-3803260EF7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40EA6-25C3-4474-87A3-83670E427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64FB-E972-4EAF-826C-184B6A5303CA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49C06-4AB6-48D7-B2ED-88755731C1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A59E3-75E7-4A34-9620-48A5DFEA8A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BCC4-3C01-4094-BADC-9D0A4B5BF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1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ea typeface="宋体" pitchFamily="2" charset="-122"/>
              </a:defRPr>
            </a:lvl1pPr>
          </a:lstStyle>
          <a:p>
            <a:pPr>
              <a:defRPr/>
            </a:pPr>
            <a:fld id="{1EA2606B-A178-41DD-96D9-50F3C1B45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自动的：不需要改变外界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2606B-A178-41DD-96D9-50F3C1B459C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5CF3F-FEB0-458C-8471-72A96A456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FBBC11-AD7B-4935-9EE0-2C797CA327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200F95-B1D6-4CF5-965B-468942909F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9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3F5618-B47B-4D6D-8FBA-28CBCCDD6E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6612F-76F5-4A32-B263-827EBFA9D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5758-B31C-4EF8-887F-D5FB402C6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EF37F-C6D2-4EFE-A947-1DDAD3CF4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97AD-DAA1-4C6C-8482-D85BB8BFB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5ABB3-7C15-420A-9259-8C8F7F83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C833CEB-F151-44C1-8CB7-BE0E2CC6CC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3D46FB-8692-478F-8CAE-13D2DA752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ea typeface="宋体" pitchFamily="2" charset="-122"/>
              </a:defRPr>
            </a:lvl1pPr>
          </a:lstStyle>
          <a:p>
            <a:pPr>
              <a:defRPr/>
            </a:pPr>
            <a:fld id="{0E7D3FF7-095E-442E-AA10-5886F0C58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47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42.emf"/><Relationship Id="rId32" Type="http://schemas.openxmlformats.org/officeDocument/2006/relationships/image" Target="../media/image46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45.emf"/><Relationship Id="rId8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jpe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96863"/>
            <a:ext cx="3598862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8800" i="0">
                <a:solidFill>
                  <a:srgbClr val="FFFF00"/>
                </a:solidFill>
                <a:ea typeface="隶书" pitchFamily="49" charset="-122"/>
              </a:rPr>
              <a:t>第三篇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39750" y="1743075"/>
            <a:ext cx="34194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8800" i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8800" i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热学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7013" y="3906838"/>
            <a:ext cx="385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i="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i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i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章  </a:t>
            </a:r>
            <a:endParaRPr lang="zh-CN" altLang="en-US" sz="4000" i="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 i="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热力学基础</a:t>
            </a:r>
          </a:p>
        </p:txBody>
      </p:sp>
      <p:pic>
        <p:nvPicPr>
          <p:cNvPr id="3077" name="Picture 6" descr="Sun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1" y="116632"/>
            <a:ext cx="7762495" cy="5021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43608" y="5452390"/>
                <a:ext cx="67687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要弄清是谁减谁！可以按照自己的习惯给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写上下标，提示自己。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452390"/>
                <a:ext cx="6768752" cy="830997"/>
              </a:xfrm>
              <a:prstGeom prst="rect">
                <a:avLst/>
              </a:prstGeom>
              <a:blipFill>
                <a:blip r:embed="rId3"/>
                <a:stretch>
                  <a:fillRect l="-1350" t="-8029" r="-450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6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16632"/>
            <a:ext cx="6947778" cy="51558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7708" y="552963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写好过程，写完表达式再代值。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7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548680"/>
            <a:ext cx="7261359" cy="53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32025" y="225425"/>
            <a:ext cx="39957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i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已学内容回顾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3486" y="98398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热力学第一定律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888312" y="1141597"/>
            <a:ext cx="557994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0505" y="185121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 bwMode="auto">
          <a:xfrm rot="2818534">
            <a:off x="4913692" y="2480176"/>
            <a:ext cx="557994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7741515">
            <a:off x="3624108" y="2486879"/>
            <a:ext cx="557994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25835" y="290688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正循环：热机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21148" y="28889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逆循环：制冷机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 bwMode="auto">
          <a:xfrm rot="5400000">
            <a:off x="3343431" y="3480930"/>
            <a:ext cx="461152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5400000">
            <a:off x="5594882" y="3480930"/>
            <a:ext cx="461152" cy="23083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48059" y="395888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卡诺热机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59676" y="39588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卡诺制冷机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88824"/>
              </p:ext>
            </p:extLst>
          </p:nvPr>
        </p:nvGraphicFramePr>
        <p:xfrm>
          <a:off x="531947" y="3717032"/>
          <a:ext cx="18938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1587500" imgH="787400" progId="Equation.DSMT4">
                  <p:embed/>
                </p:oleObj>
              </mc:Choice>
              <mc:Fallback>
                <p:oleObj name="Equation" r:id="rId3" imgW="1587500" imgH="787400" progId="Equation.DSMT4">
                  <p:embed/>
                  <p:pic>
                    <p:nvPicPr>
                      <p:cNvPr id="204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47" y="3717032"/>
                        <a:ext cx="189388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35998"/>
              </p:ext>
            </p:extLst>
          </p:nvPr>
        </p:nvGraphicFramePr>
        <p:xfrm>
          <a:off x="6973630" y="3738462"/>
          <a:ext cx="18145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1777680" imgH="787320" progId="Equation.DSMT4">
                  <p:embed/>
                </p:oleObj>
              </mc:Choice>
              <mc:Fallback>
                <p:oleObj name="Equation" r:id="rId5" imgW="1777680" imgH="787320" progId="Equation.DSMT4">
                  <p:embed/>
                  <p:pic>
                    <p:nvPicPr>
                      <p:cNvPr id="420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630" y="3738462"/>
                        <a:ext cx="18145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 bwMode="auto">
          <a:xfrm rot="5400000">
            <a:off x="3345932" y="4645821"/>
            <a:ext cx="461152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5400000">
            <a:off x="5594882" y="4609389"/>
            <a:ext cx="461152" cy="23083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98845" y="515719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不存在理想热机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01622" y="516083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不存在理想制冷剂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89430" y="625173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热力学第二定律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08648" y="620919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开尔文表述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76880" y="620919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克劳修斯表述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右箭头 38"/>
          <p:cNvSpPr/>
          <p:nvPr/>
        </p:nvSpPr>
        <p:spPr bwMode="auto">
          <a:xfrm rot="10800000">
            <a:off x="3321686" y="6324614"/>
            <a:ext cx="419229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>
            <a:off x="6257651" y="6367146"/>
            <a:ext cx="419229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右箭头 40"/>
          <p:cNvSpPr/>
          <p:nvPr/>
        </p:nvSpPr>
        <p:spPr bwMode="auto">
          <a:xfrm rot="7139886">
            <a:off x="2918584" y="5798611"/>
            <a:ext cx="461152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右箭头 41"/>
          <p:cNvSpPr/>
          <p:nvPr/>
        </p:nvSpPr>
        <p:spPr bwMode="auto">
          <a:xfrm rot="3300710">
            <a:off x="6574141" y="5849957"/>
            <a:ext cx="461152" cy="23083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90553" y="98398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热力学过程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右箭头 34"/>
          <p:cNvSpPr/>
          <p:nvPr/>
        </p:nvSpPr>
        <p:spPr bwMode="auto">
          <a:xfrm rot="5400000">
            <a:off x="4356811" y="1534835"/>
            <a:ext cx="381117" cy="23083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6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8"/>
          <p:cNvSpPr txBox="1">
            <a:spLocks noChangeArrowheads="1"/>
          </p:cNvSpPr>
          <p:nvPr/>
        </p:nvSpPr>
        <p:spPr bwMode="auto">
          <a:xfrm>
            <a:off x="503238" y="1092200"/>
            <a:ext cx="292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rgbClr val="FFFF00"/>
                </a:solidFill>
              </a:rPr>
              <a:t>可逆过程</a:t>
            </a:r>
            <a:endParaRPr lang="zh-CN" altLang="en-US" b="0" i="0">
              <a:solidFill>
                <a:srgbClr val="FFFF00"/>
              </a:solidFill>
            </a:endParaRP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701675" y="1679575"/>
            <a:ext cx="806926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i="0">
                <a:solidFill>
                  <a:schemeClr val="bg1"/>
                </a:solidFill>
              </a:rPr>
              <a:t>若在某过程中系统由</a:t>
            </a:r>
            <a:r>
              <a:rPr lang="zh-CN" altLang="en-US" sz="2800" i="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a </a:t>
            </a:r>
            <a:r>
              <a:rPr lang="zh-CN" altLang="en-US" sz="2800" i="0">
                <a:solidFill>
                  <a:schemeClr val="bg1"/>
                </a:solidFill>
              </a:rPr>
              <a:t>态变化到 </a:t>
            </a:r>
            <a:r>
              <a:rPr lang="en-US" altLang="zh-CN" sz="2800">
                <a:solidFill>
                  <a:srgbClr val="FFFF00"/>
                </a:solidFill>
              </a:rPr>
              <a:t>b </a:t>
            </a:r>
            <a:r>
              <a:rPr lang="zh-CN" altLang="en-US" sz="2800" i="0">
                <a:solidFill>
                  <a:schemeClr val="bg1"/>
                </a:solidFill>
              </a:rPr>
              <a:t>态。如能使系统由 </a:t>
            </a:r>
            <a:r>
              <a:rPr lang="en-US" altLang="zh-CN" sz="2800">
                <a:solidFill>
                  <a:srgbClr val="FFFF00"/>
                </a:solidFill>
              </a:rPr>
              <a:t>b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 i="0">
                <a:solidFill>
                  <a:schemeClr val="bg1"/>
                </a:solidFill>
              </a:rPr>
              <a:t>态回到 </a:t>
            </a:r>
            <a:r>
              <a:rPr lang="en-US" altLang="zh-CN" sz="2800">
                <a:solidFill>
                  <a:srgbClr val="FFFF00"/>
                </a:solidFill>
              </a:rPr>
              <a:t>a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 i="0">
                <a:solidFill>
                  <a:schemeClr val="bg1"/>
                </a:solidFill>
              </a:rPr>
              <a:t>态，且周围一切也各自恢复原状，那么</a:t>
            </a:r>
            <a:r>
              <a:rPr lang="zh-CN" altLang="en-US" sz="2800" i="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ab</a:t>
            </a:r>
            <a:r>
              <a:rPr lang="en-US" altLang="zh-CN" sz="2800" i="0">
                <a:solidFill>
                  <a:srgbClr val="FFFF00"/>
                </a:solidFill>
              </a:rPr>
              <a:t> </a:t>
            </a:r>
            <a:r>
              <a:rPr lang="zh-CN" altLang="en-US" sz="2800" i="0">
                <a:solidFill>
                  <a:schemeClr val="bg1"/>
                </a:solidFill>
              </a:rPr>
              <a:t>过程称为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可逆过程</a:t>
            </a:r>
            <a:r>
              <a:rPr lang="zh-CN" altLang="en-US" sz="2800" i="0">
                <a:solidFill>
                  <a:schemeClr val="bg1"/>
                </a:solidFill>
              </a:rPr>
              <a:t>。</a:t>
            </a:r>
            <a:endParaRPr lang="zh-CN" altLang="en-US" b="0" i="0">
              <a:solidFill>
                <a:schemeClr val="bg1"/>
              </a:solidFill>
            </a:endParaRPr>
          </a:p>
        </p:txBody>
      </p:sp>
      <p:sp>
        <p:nvSpPr>
          <p:cNvPr id="12292" name="Text Box 20"/>
          <p:cNvSpPr txBox="1">
            <a:spLocks noChangeArrowheads="1"/>
          </p:cNvSpPr>
          <p:nvPr/>
        </p:nvSpPr>
        <p:spPr bwMode="auto">
          <a:xfrm>
            <a:off x="446088" y="3373438"/>
            <a:ext cx="8405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无摩擦的准静态过程都是可逆的</a:t>
            </a:r>
            <a:r>
              <a:rPr lang="en-US" altLang="zh-CN" sz="2800" i="0">
                <a:solidFill>
                  <a:srgbClr val="00FF00"/>
                </a:solidFill>
                <a:ea typeface="楷体_GB2312" pitchFamily="49" charset="-122"/>
              </a:rPr>
              <a:t>, 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即</a:t>
            </a:r>
            <a:r>
              <a:rPr lang="en-US" altLang="zh-CN" sz="2800">
                <a:solidFill>
                  <a:srgbClr val="00FF00"/>
                </a:solidFill>
                <a:ea typeface="楷体_GB2312" pitchFamily="49" charset="-122"/>
              </a:rPr>
              <a:t>P-V 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图上的过程</a:t>
            </a:r>
            <a:endParaRPr lang="en-US" altLang="zh-CN" sz="2800" i="0">
              <a:solidFill>
                <a:srgbClr val="00FF00"/>
              </a:solidFill>
              <a:ea typeface="楷体_GB2312" pitchFamily="49" charset="-122"/>
            </a:endParaRPr>
          </a:p>
          <a:p>
            <a:r>
              <a:rPr lang="en-US" altLang="zh-CN" sz="2800" i="0">
                <a:solidFill>
                  <a:srgbClr val="00FF00"/>
                </a:solidFill>
                <a:ea typeface="楷体_GB2312" pitchFamily="49" charset="-122"/>
              </a:rPr>
              <a:t>						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（</a:t>
            </a:r>
            <a:r>
              <a:rPr lang="en-US" altLang="zh-CN" sz="2800" i="0">
                <a:solidFill>
                  <a:srgbClr val="00FF00"/>
                </a:solidFill>
                <a:ea typeface="楷体_GB2312" pitchFamily="49" charset="-122"/>
              </a:rPr>
              <a:t>P43-44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811213" y="4576763"/>
            <a:ext cx="75580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i="0">
                <a:solidFill>
                  <a:srgbClr val="FFFF00"/>
                </a:solidFill>
              </a:rPr>
              <a:t>可逆过程</a:t>
            </a:r>
            <a:r>
              <a:rPr lang="zh-CN" altLang="en-US" sz="2800" i="0">
                <a:solidFill>
                  <a:schemeClr val="bg1"/>
                </a:solidFill>
              </a:rPr>
              <a:t>是一种理想情况，实际上散热、摩擦等情况总是存在的，并且实际过程也不可能“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无限缓慢地进行</a:t>
            </a:r>
            <a:r>
              <a:rPr lang="zh-CN" altLang="en-US" sz="2800" i="0">
                <a:solidFill>
                  <a:schemeClr val="bg1"/>
                </a:solidFill>
              </a:rPr>
              <a:t>”</a:t>
            </a:r>
            <a:r>
              <a:rPr lang="en-US" altLang="zh-CN" sz="28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232025" y="225425"/>
            <a:ext cx="39957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i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已学内容回顾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612F-76F5-4A32-B263-827EBFA9D8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2"/>
          <p:cNvGrpSpPr>
            <a:grpSpLocks/>
          </p:cNvGrpSpPr>
          <p:nvPr/>
        </p:nvGrpSpPr>
        <p:grpSpPr bwMode="auto">
          <a:xfrm>
            <a:off x="690563" y="1027113"/>
            <a:ext cx="3233737" cy="3733800"/>
            <a:chOff x="539552" y="2096852"/>
            <a:chExt cx="3233737" cy="3733800"/>
          </a:xfrm>
        </p:grpSpPr>
        <p:sp>
          <p:nvSpPr>
            <p:cNvPr id="11274" name="Line 73"/>
            <p:cNvSpPr>
              <a:spLocks noChangeShapeType="1"/>
            </p:cNvSpPr>
            <p:nvPr/>
          </p:nvSpPr>
          <p:spPr bwMode="auto">
            <a:xfrm>
              <a:off x="1015802" y="5336940"/>
              <a:ext cx="2438400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74"/>
            <p:cNvSpPr>
              <a:spLocks noChangeShapeType="1"/>
            </p:cNvSpPr>
            <p:nvPr/>
          </p:nvSpPr>
          <p:spPr bwMode="auto">
            <a:xfrm rot="-5400000">
              <a:off x="-420886" y="3889140"/>
              <a:ext cx="2895600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Arc 75"/>
            <p:cNvSpPr>
              <a:spLocks/>
            </p:cNvSpPr>
            <p:nvPr/>
          </p:nvSpPr>
          <p:spPr bwMode="auto">
            <a:xfrm rot="-5400000">
              <a:off x="1336477" y="2350852"/>
              <a:ext cx="1524000" cy="1400175"/>
            </a:xfrm>
            <a:custGeom>
              <a:avLst/>
              <a:gdLst>
                <a:gd name="T0" fmla="*/ 0 w 21522"/>
                <a:gd name="T1" fmla="*/ 2147483647 h 19373"/>
                <a:gd name="T2" fmla="*/ 2147483647 w 21522"/>
                <a:gd name="T3" fmla="*/ 0 h 19373"/>
                <a:gd name="T4" fmla="*/ 2147483647 w 21522"/>
                <a:gd name="T5" fmla="*/ 2147483647 h 19373"/>
                <a:gd name="T6" fmla="*/ 0 60000 65536"/>
                <a:gd name="T7" fmla="*/ 0 60000 65536"/>
                <a:gd name="T8" fmla="*/ 0 60000 65536"/>
                <a:gd name="T9" fmla="*/ 0 w 21522"/>
                <a:gd name="T10" fmla="*/ 0 h 19373"/>
                <a:gd name="T11" fmla="*/ 21522 w 21522"/>
                <a:gd name="T12" fmla="*/ 19373 h 193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2" h="19373" fill="none" extrusionOk="0">
                  <a:moveTo>
                    <a:pt x="0" y="17535"/>
                  </a:moveTo>
                  <a:cubicBezTo>
                    <a:pt x="644" y="9997"/>
                    <a:pt x="5184" y="3345"/>
                    <a:pt x="11969" y="-1"/>
                  </a:cubicBezTo>
                </a:path>
                <a:path w="21522" h="19373" stroke="0" extrusionOk="0">
                  <a:moveTo>
                    <a:pt x="0" y="17535"/>
                  </a:moveTo>
                  <a:cubicBezTo>
                    <a:pt x="644" y="9997"/>
                    <a:pt x="5184" y="3345"/>
                    <a:pt x="11969" y="-1"/>
                  </a:cubicBezTo>
                  <a:lnTo>
                    <a:pt x="21522" y="19373"/>
                  </a:lnTo>
                  <a:lnTo>
                    <a:pt x="0" y="17535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Arc 76"/>
            <p:cNvSpPr>
              <a:spLocks/>
            </p:cNvSpPr>
            <p:nvPr/>
          </p:nvSpPr>
          <p:spPr bwMode="auto">
            <a:xfrm rot="-5400000">
              <a:off x="2664421" y="3764521"/>
              <a:ext cx="1060450" cy="1157287"/>
            </a:xfrm>
            <a:custGeom>
              <a:avLst/>
              <a:gdLst>
                <a:gd name="T0" fmla="*/ 0 w 18780"/>
                <a:gd name="T1" fmla="*/ 2147483647 h 21600"/>
                <a:gd name="T2" fmla="*/ 2147483647 w 18780"/>
                <a:gd name="T3" fmla="*/ 2147483647 h 21600"/>
                <a:gd name="T4" fmla="*/ 2147483647 w 1878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8780"/>
                <a:gd name="T10" fmla="*/ 0 h 21600"/>
                <a:gd name="T11" fmla="*/ 18780 w 187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80" h="21600" fill="none" extrusionOk="0">
                  <a:moveTo>
                    <a:pt x="0" y="7403"/>
                  </a:moveTo>
                  <a:cubicBezTo>
                    <a:pt x="4102" y="2699"/>
                    <a:pt x="10037" y="-1"/>
                    <a:pt x="16279" y="0"/>
                  </a:cubicBezTo>
                  <a:cubicBezTo>
                    <a:pt x="17114" y="0"/>
                    <a:pt x="17949" y="48"/>
                    <a:pt x="18779" y="145"/>
                  </a:cubicBezTo>
                </a:path>
                <a:path w="18780" h="21600" stroke="0" extrusionOk="0">
                  <a:moveTo>
                    <a:pt x="0" y="7403"/>
                  </a:moveTo>
                  <a:cubicBezTo>
                    <a:pt x="4102" y="2699"/>
                    <a:pt x="10037" y="-1"/>
                    <a:pt x="16279" y="0"/>
                  </a:cubicBezTo>
                  <a:cubicBezTo>
                    <a:pt x="17114" y="0"/>
                    <a:pt x="17949" y="48"/>
                    <a:pt x="18779" y="145"/>
                  </a:cubicBezTo>
                  <a:lnTo>
                    <a:pt x="16279" y="21600"/>
                  </a:lnTo>
                  <a:lnTo>
                    <a:pt x="0" y="7403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278" name="Arc 77"/>
            <p:cNvSpPr>
              <a:spLocks/>
            </p:cNvSpPr>
            <p:nvPr/>
          </p:nvSpPr>
          <p:spPr bwMode="auto">
            <a:xfrm rot="-5400000">
              <a:off x="1232496" y="3145396"/>
              <a:ext cx="1414462" cy="1085850"/>
            </a:xfrm>
            <a:custGeom>
              <a:avLst/>
              <a:gdLst>
                <a:gd name="T0" fmla="*/ 0 w 18485"/>
                <a:gd name="T1" fmla="*/ 2147483647 h 21600"/>
                <a:gd name="T2" fmla="*/ 2147483647 w 18485"/>
                <a:gd name="T3" fmla="*/ 2147483647 h 21600"/>
                <a:gd name="T4" fmla="*/ 2147483647 w 1848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8485"/>
                <a:gd name="T10" fmla="*/ 0 h 21600"/>
                <a:gd name="T11" fmla="*/ 18485 w 184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5" h="21600" fill="none" extrusionOk="0">
                  <a:moveTo>
                    <a:pt x="-1" y="6915"/>
                  </a:moveTo>
                  <a:cubicBezTo>
                    <a:pt x="4087" y="2506"/>
                    <a:pt x="9828" y="-1"/>
                    <a:pt x="15841" y="0"/>
                  </a:cubicBezTo>
                  <a:cubicBezTo>
                    <a:pt x="16724" y="0"/>
                    <a:pt x="17607" y="54"/>
                    <a:pt x="18484" y="162"/>
                  </a:cubicBezTo>
                </a:path>
                <a:path w="18485" h="21600" stroke="0" extrusionOk="0">
                  <a:moveTo>
                    <a:pt x="-1" y="6915"/>
                  </a:moveTo>
                  <a:cubicBezTo>
                    <a:pt x="4087" y="2506"/>
                    <a:pt x="9828" y="-1"/>
                    <a:pt x="15841" y="0"/>
                  </a:cubicBezTo>
                  <a:cubicBezTo>
                    <a:pt x="16724" y="0"/>
                    <a:pt x="17607" y="54"/>
                    <a:pt x="18484" y="162"/>
                  </a:cubicBezTo>
                  <a:lnTo>
                    <a:pt x="15841" y="21600"/>
                  </a:lnTo>
                  <a:lnTo>
                    <a:pt x="-1" y="6915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Arc 78"/>
            <p:cNvSpPr>
              <a:spLocks/>
            </p:cNvSpPr>
            <p:nvPr/>
          </p:nvSpPr>
          <p:spPr bwMode="auto">
            <a:xfrm rot="-5400000">
              <a:off x="1644452" y="3268427"/>
              <a:ext cx="1676400" cy="1543050"/>
            </a:xfrm>
            <a:custGeom>
              <a:avLst/>
              <a:gdLst>
                <a:gd name="T0" fmla="*/ 0 w 21542"/>
                <a:gd name="T1" fmla="*/ 2147483647 h 16088"/>
                <a:gd name="T2" fmla="*/ 2147483647 w 21542"/>
                <a:gd name="T3" fmla="*/ 0 h 16088"/>
                <a:gd name="T4" fmla="*/ 2147483647 w 21542"/>
                <a:gd name="T5" fmla="*/ 2147483647 h 16088"/>
                <a:gd name="T6" fmla="*/ 0 60000 65536"/>
                <a:gd name="T7" fmla="*/ 0 60000 65536"/>
                <a:gd name="T8" fmla="*/ 0 60000 65536"/>
                <a:gd name="T9" fmla="*/ 0 w 21542"/>
                <a:gd name="T10" fmla="*/ 0 h 16088"/>
                <a:gd name="T11" fmla="*/ 21542 w 21542"/>
                <a:gd name="T12" fmla="*/ 16088 h 160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2" h="16088" fill="none" extrusionOk="0">
                  <a:moveTo>
                    <a:pt x="-1" y="14511"/>
                  </a:moveTo>
                  <a:cubicBezTo>
                    <a:pt x="407" y="8934"/>
                    <a:pt x="2963" y="3731"/>
                    <a:pt x="7128" y="-1"/>
                  </a:cubicBezTo>
                </a:path>
                <a:path w="21542" h="16088" stroke="0" extrusionOk="0">
                  <a:moveTo>
                    <a:pt x="-1" y="14511"/>
                  </a:moveTo>
                  <a:cubicBezTo>
                    <a:pt x="407" y="8934"/>
                    <a:pt x="2963" y="3731"/>
                    <a:pt x="7128" y="-1"/>
                  </a:cubicBezTo>
                  <a:lnTo>
                    <a:pt x="21542" y="16088"/>
                  </a:lnTo>
                  <a:lnTo>
                    <a:pt x="-1" y="14511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0" name="Object 11"/>
            <p:cNvGraphicFramePr>
              <a:graphicFrameLocks noChangeAspect="1"/>
            </p:cNvGraphicFramePr>
            <p:nvPr/>
          </p:nvGraphicFramePr>
          <p:xfrm>
            <a:off x="539552" y="2096852"/>
            <a:ext cx="438150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公式" r:id="rId3" imgW="153131" imgH="165892" progId="Equation.3">
                    <p:embed/>
                  </p:oleObj>
                </mc:Choice>
                <mc:Fallback>
                  <p:oleObj name="公式" r:id="rId3" imgW="153131" imgH="165892" progId="Equation.3">
                    <p:embed/>
                    <p:pic>
                      <p:nvPicPr>
                        <p:cNvPr id="1128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2096852"/>
                          <a:ext cx="438150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2"/>
            <p:cNvGraphicFramePr>
              <a:graphicFrameLocks noChangeAspect="1"/>
            </p:cNvGraphicFramePr>
            <p:nvPr/>
          </p:nvGraphicFramePr>
          <p:xfrm>
            <a:off x="3204964" y="5529027"/>
            <a:ext cx="29845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Equation" r:id="rId5" imgW="305596" imgH="305596" progId="Equation.DSMT4">
                    <p:embed/>
                  </p:oleObj>
                </mc:Choice>
                <mc:Fallback>
                  <p:oleObj name="Equation" r:id="rId5" imgW="305596" imgH="305596" progId="Equation.DSMT4">
                    <p:embed/>
                    <p:pic>
                      <p:nvPicPr>
                        <p:cNvPr id="1128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964" y="5529027"/>
                          <a:ext cx="298450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3"/>
            <p:cNvGraphicFramePr>
              <a:graphicFrameLocks noChangeAspect="1"/>
            </p:cNvGraphicFramePr>
            <p:nvPr/>
          </p:nvGraphicFramePr>
          <p:xfrm>
            <a:off x="1233289" y="2571515"/>
            <a:ext cx="2095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r:id="rId7" imgW="89288" imgH="165820" progId="Equation.3">
                    <p:embed/>
                  </p:oleObj>
                </mc:Choice>
                <mc:Fallback>
                  <p:oleObj r:id="rId7" imgW="89288" imgH="165820" progId="Equation.3">
                    <p:embed/>
                    <p:pic>
                      <p:nvPicPr>
                        <p:cNvPr id="1128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289" y="2571515"/>
                          <a:ext cx="20955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4"/>
            <p:cNvGraphicFramePr>
              <a:graphicFrameLocks noChangeAspect="1"/>
            </p:cNvGraphicFramePr>
            <p:nvPr/>
          </p:nvGraphicFramePr>
          <p:xfrm>
            <a:off x="2662039" y="3411302"/>
            <a:ext cx="287338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r:id="rId9" imgW="127554" imgH="165820" progId="Equation.3">
                    <p:embed/>
                  </p:oleObj>
                </mc:Choice>
                <mc:Fallback>
                  <p:oleObj r:id="rId9" imgW="127554" imgH="165820" progId="Equation.3">
                    <p:embed/>
                    <p:pic>
                      <p:nvPicPr>
                        <p:cNvPr id="1128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039" y="3411302"/>
                          <a:ext cx="287338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5"/>
            <p:cNvGraphicFramePr>
              <a:graphicFrameLocks noChangeAspect="1"/>
            </p:cNvGraphicFramePr>
            <p:nvPr/>
          </p:nvGraphicFramePr>
          <p:xfrm>
            <a:off x="1342827" y="4314590"/>
            <a:ext cx="28892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r:id="rId11" imgW="127554" imgH="165820" progId="Equation.3">
                    <p:embed/>
                  </p:oleObj>
                </mc:Choice>
                <mc:Fallback>
                  <p:oleObj r:id="rId11" imgW="127554" imgH="165820" progId="Equation.3">
                    <p:embed/>
                    <p:pic>
                      <p:nvPicPr>
                        <p:cNvPr id="1128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827" y="4314590"/>
                          <a:ext cx="28892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Text Box 84"/>
            <p:cNvSpPr txBox="1">
              <a:spLocks noChangeArrowheads="1"/>
            </p:cNvSpPr>
            <p:nvPr/>
          </p:nvSpPr>
          <p:spPr bwMode="auto">
            <a:xfrm>
              <a:off x="2989064" y="4817827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1286" name="AutoShape 85"/>
            <p:cNvSpPr>
              <a:spLocks noChangeArrowheads="1"/>
            </p:cNvSpPr>
            <p:nvPr/>
          </p:nvSpPr>
          <p:spPr bwMode="auto">
            <a:xfrm>
              <a:off x="2020689" y="2669940"/>
              <a:ext cx="762000" cy="609600"/>
            </a:xfrm>
            <a:prstGeom prst="wedgeRoundRectCallout">
              <a:avLst>
                <a:gd name="adj1" fmla="val -56458"/>
                <a:gd name="adj2" fmla="val 97657"/>
                <a:gd name="adj3" fmla="val 1666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</a:rPr>
                <a:t>T</a:t>
              </a:r>
              <a:r>
                <a:rPr lang="en-US" altLang="zh-CN" sz="2800" i="0" baseline="-25000">
                  <a:solidFill>
                    <a:srgbClr val="FFFF00"/>
                  </a:solidFill>
                </a:rPr>
                <a:t>1</a:t>
              </a:r>
              <a:endParaRPr lang="en-US" altLang="zh-CN" sz="2800" i="0">
                <a:solidFill>
                  <a:srgbClr val="FFFF00"/>
                </a:solidFill>
              </a:endParaRPr>
            </a:p>
          </p:txBody>
        </p:sp>
        <p:sp>
          <p:nvSpPr>
            <p:cNvPr id="11287" name="AutoShape 86"/>
            <p:cNvSpPr>
              <a:spLocks noChangeArrowheads="1"/>
            </p:cNvSpPr>
            <p:nvPr/>
          </p:nvSpPr>
          <p:spPr bwMode="auto">
            <a:xfrm>
              <a:off x="1168202" y="4803540"/>
              <a:ext cx="685800" cy="533400"/>
            </a:xfrm>
            <a:prstGeom prst="wedgeRoundRectCallout">
              <a:avLst>
                <a:gd name="adj1" fmla="val 70139"/>
                <a:gd name="adj2" fmla="val -109819"/>
                <a:gd name="adj3" fmla="val 16667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>
                  <a:solidFill>
                    <a:srgbClr val="FFFF00"/>
                  </a:solidFill>
                </a:rPr>
                <a:t>T</a:t>
              </a:r>
              <a:r>
                <a:rPr lang="en-US" altLang="zh-CN" sz="2800" i="0" baseline="-25000">
                  <a:solidFill>
                    <a:srgbClr val="FFFF00"/>
                  </a:solidFill>
                </a:rPr>
                <a:t>2</a:t>
              </a:r>
              <a:endParaRPr lang="en-US" altLang="zh-CN" sz="2800" i="0">
                <a:solidFill>
                  <a:srgbClr val="FFFF00"/>
                </a:solidFill>
              </a:endParaRPr>
            </a:p>
          </p:txBody>
        </p:sp>
        <p:sp>
          <p:nvSpPr>
            <p:cNvPr id="11288" name="Line 94"/>
            <p:cNvSpPr>
              <a:spLocks noChangeShapeType="1"/>
            </p:cNvSpPr>
            <p:nvPr/>
          </p:nvSpPr>
          <p:spPr bwMode="auto">
            <a:xfrm>
              <a:off x="1674614" y="3057290"/>
              <a:ext cx="152400" cy="685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Text Box 95"/>
            <p:cNvSpPr txBox="1">
              <a:spLocks noChangeArrowheads="1"/>
            </p:cNvSpPr>
            <p:nvPr/>
          </p:nvSpPr>
          <p:spPr bwMode="auto">
            <a:xfrm>
              <a:off x="1531739" y="2554052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FF00"/>
                  </a:solidFill>
                </a:rPr>
                <a:t>Q</a:t>
              </a:r>
              <a:r>
                <a:rPr lang="en-US" altLang="zh-CN" sz="2800" i="0" baseline="-25000">
                  <a:solidFill>
                    <a:srgbClr val="FFFF00"/>
                  </a:solidFill>
                </a:rPr>
                <a:t>1</a:t>
              </a:r>
              <a:endParaRPr lang="en-US" altLang="zh-CN" sz="3600" b="0" i="0" baseline="-25000">
                <a:solidFill>
                  <a:srgbClr val="FFFF00"/>
                </a:solidFill>
              </a:endParaRPr>
            </a:p>
          </p:txBody>
        </p:sp>
        <p:sp>
          <p:nvSpPr>
            <p:cNvPr id="11290" name="Line 112"/>
            <p:cNvSpPr>
              <a:spLocks noChangeShapeType="1"/>
            </p:cNvSpPr>
            <p:nvPr/>
          </p:nvSpPr>
          <p:spPr bwMode="auto">
            <a:xfrm>
              <a:off x="2071489" y="4425715"/>
              <a:ext cx="152400" cy="68580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Rectangle 113"/>
            <p:cNvSpPr>
              <a:spLocks noChangeArrowheads="1"/>
            </p:cNvSpPr>
            <p:nvPr/>
          </p:nvSpPr>
          <p:spPr bwMode="auto">
            <a:xfrm>
              <a:off x="2215952" y="4678127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rgbClr val="FFFF00"/>
                  </a:solidFill>
                </a:rPr>
                <a:t>Q</a:t>
              </a:r>
              <a:r>
                <a:rPr lang="en-US" altLang="zh-CN" sz="2800" i="0" baseline="-25000">
                  <a:solidFill>
                    <a:srgbClr val="FFFF00"/>
                  </a:solidFill>
                </a:rPr>
                <a:t>2</a:t>
              </a:r>
              <a:endParaRPr lang="en-US" altLang="zh-CN" i="0" baseline="-2500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1267" name="对象 70"/>
          <p:cNvGraphicFramePr>
            <a:graphicFrameLocks noChangeAspect="1"/>
          </p:cNvGraphicFramePr>
          <p:nvPr/>
        </p:nvGraphicFramePr>
        <p:xfrm>
          <a:off x="5078413" y="2616200"/>
          <a:ext cx="1727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r:id="rId13" imgW="1461769" imgH="813506" progId="Equation.DSMT4">
                  <p:embed/>
                </p:oleObj>
              </mc:Choice>
              <mc:Fallback>
                <p:oleObj r:id="rId13" imgW="1461769" imgH="813506" progId="Equation.DSMT4">
                  <p:embed/>
                  <p:pic>
                    <p:nvPicPr>
                      <p:cNvPr id="11267" name="对象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616200"/>
                        <a:ext cx="1727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72"/>
          <p:cNvGraphicFramePr>
            <a:graphicFrameLocks noChangeAspect="1"/>
          </p:cNvGraphicFramePr>
          <p:nvPr/>
        </p:nvGraphicFramePr>
        <p:xfrm>
          <a:off x="6846888" y="2609850"/>
          <a:ext cx="13414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r:id="rId15" imgW="1143993" imgH="788084" progId="Equation.DSMT4">
                  <p:embed/>
                </p:oleObj>
              </mc:Choice>
              <mc:Fallback>
                <p:oleObj r:id="rId15" imgW="1143993" imgH="788084" progId="Equation.DSMT4">
                  <p:embed/>
                  <p:pic>
                    <p:nvPicPr>
                      <p:cNvPr id="11268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2609850"/>
                        <a:ext cx="13414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3"/>
          <p:cNvGraphicFramePr>
            <a:graphicFrameLocks noChangeAspect="1"/>
          </p:cNvGraphicFramePr>
          <p:nvPr/>
        </p:nvGraphicFramePr>
        <p:xfrm>
          <a:off x="4554538" y="2767013"/>
          <a:ext cx="4683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7" imgW="393359" imgH="406048" progId="Equation.DSMT4">
                  <p:embed/>
                </p:oleObj>
              </mc:Choice>
              <mc:Fallback>
                <p:oleObj name="Equation" r:id="rId17" imgW="393359" imgH="406048" progId="Equation.DSMT4">
                  <p:embed/>
                  <p:pic>
                    <p:nvPicPr>
                      <p:cNvPr id="1126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767013"/>
                        <a:ext cx="4683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74"/>
          <p:cNvGraphicFramePr>
            <a:graphicFrameLocks noChangeAspect="1"/>
          </p:cNvGraphicFramePr>
          <p:nvPr/>
        </p:nvGraphicFramePr>
        <p:xfrm>
          <a:off x="4535488" y="3509963"/>
          <a:ext cx="34369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r:id="rId19" imgW="3365500" imgH="876300" progId="Equation.DSMT4">
                  <p:embed/>
                </p:oleObj>
              </mc:Choice>
              <mc:Fallback>
                <p:oleObj r:id="rId19" imgW="3365500" imgH="876300" progId="Equation.DSMT4">
                  <p:embed/>
                  <p:pic>
                    <p:nvPicPr>
                      <p:cNvPr id="11270" name="对象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509963"/>
                        <a:ext cx="34369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矩形 1"/>
          <p:cNvSpPr>
            <a:spLocks noChangeArrowheads="1"/>
          </p:cNvSpPr>
          <p:nvPr/>
        </p:nvSpPr>
        <p:spPr bwMode="auto">
          <a:xfrm>
            <a:off x="3852863" y="1566863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i="0">
                <a:solidFill>
                  <a:srgbClr val="00FF00"/>
                </a:solidFill>
                <a:ea typeface="楷体_GB2312" pitchFamily="49" charset="-122"/>
              </a:rPr>
              <a:t>卡诺循环：由两个等温和两个绝热过程组成的正循环</a:t>
            </a:r>
          </a:p>
        </p:txBody>
      </p:sp>
      <p:sp>
        <p:nvSpPr>
          <p:cNvPr id="11272" name="Text Box 4"/>
          <p:cNvSpPr txBox="1">
            <a:spLocks noChangeArrowheads="1"/>
          </p:cNvSpPr>
          <p:nvPr/>
        </p:nvSpPr>
        <p:spPr bwMode="auto">
          <a:xfrm>
            <a:off x="2232025" y="512763"/>
            <a:ext cx="39957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i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已学内容回顾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8" y="5094288"/>
            <a:ext cx="3314700" cy="1201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i="0" dirty="0">
                <a:solidFill>
                  <a:schemeClr val="bg1"/>
                </a:solidFill>
              </a:rPr>
              <a:t>理想循环：</a:t>
            </a:r>
            <a:endParaRPr lang="en-US" altLang="zh-CN" i="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i="0" dirty="0">
                <a:solidFill>
                  <a:schemeClr val="bg1"/>
                </a:solidFill>
              </a:rPr>
              <a:t>由准静态过程构成；</a:t>
            </a:r>
            <a:endParaRPr lang="en-US" altLang="zh-CN" i="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i="0" dirty="0">
                <a:solidFill>
                  <a:schemeClr val="bg1"/>
                </a:solidFill>
              </a:rPr>
              <a:t>不计摩擦等损耗。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612F-76F5-4A32-B263-827EBFA9D8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1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520950" y="296863"/>
            <a:ext cx="39957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i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已学内容回顾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119188" y="2276475"/>
            <a:ext cx="31242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rgbClr val="FFFF00"/>
                </a:solidFill>
              </a:rPr>
              <a:t>开尔文表述：</a:t>
            </a:r>
            <a:endParaRPr lang="zh-CN" altLang="en-US" sz="2800" b="0" i="0">
              <a:solidFill>
                <a:srgbClr val="FFFF00"/>
              </a:solidFill>
            </a:endParaRP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087438" y="2749550"/>
            <a:ext cx="75231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i="0">
                <a:solidFill>
                  <a:schemeClr val="bg1"/>
                </a:solidFill>
              </a:rPr>
              <a:t>     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不可能制成一种</a:t>
            </a:r>
            <a:r>
              <a:rPr lang="zh-CN" altLang="en-US" sz="2800" i="0">
                <a:solidFill>
                  <a:srgbClr val="66FF33"/>
                </a:solidFill>
                <a:ea typeface="楷体_GB2312" pitchFamily="49" charset="-122"/>
              </a:rPr>
              <a:t>循环动作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的热机，只从单一</a:t>
            </a:r>
          </a:p>
          <a:p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热源吸取热量</a:t>
            </a:r>
            <a:r>
              <a:rPr lang="en-US" altLang="zh-CN" sz="2800" i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使之完全变为有用的功而不产生</a:t>
            </a:r>
          </a:p>
          <a:p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其它任何变化</a:t>
            </a:r>
            <a:r>
              <a:rPr lang="zh-CN" altLang="en-US" sz="2800" i="0">
                <a:solidFill>
                  <a:schemeClr val="bg1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1100138" y="4494213"/>
            <a:ext cx="289560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rgbClr val="FFFF00"/>
                </a:solidFill>
              </a:rPr>
              <a:t>克劳修斯表述：</a:t>
            </a:r>
            <a:endParaRPr lang="zh-CN" altLang="en-US" sz="2800" b="0" i="0">
              <a:solidFill>
                <a:srgbClr val="FFFF00"/>
              </a:solidFill>
            </a:endParaRPr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1609725" y="4927600"/>
            <a:ext cx="6723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热量不能</a:t>
            </a:r>
            <a:r>
              <a:rPr lang="zh-CN" altLang="en-US" sz="2800" i="0">
                <a:solidFill>
                  <a:srgbClr val="66FF33"/>
                </a:solidFill>
                <a:ea typeface="楷体_GB2312" pitchFamily="49" charset="-122"/>
              </a:rPr>
              <a:t>自动地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从低温物体传向高温物体</a:t>
            </a:r>
            <a:endParaRPr lang="zh-CN" altLang="en-US" b="0" i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13319" name="组合 11"/>
          <p:cNvGrpSpPr>
            <a:grpSpLocks/>
          </p:cNvGrpSpPr>
          <p:nvPr/>
        </p:nvGrpSpPr>
        <p:grpSpPr bwMode="auto">
          <a:xfrm>
            <a:off x="195263" y="2133600"/>
            <a:ext cx="8466137" cy="3541713"/>
            <a:chOff x="195324" y="1196753"/>
            <a:chExt cx="8466076" cy="3542667"/>
          </a:xfrm>
        </p:grpSpPr>
        <p:sp>
          <p:nvSpPr>
            <p:cNvPr id="13321" name="Rectangle 10"/>
            <p:cNvSpPr>
              <a:spLocks noChangeArrowheads="1"/>
            </p:cNvSpPr>
            <p:nvPr/>
          </p:nvSpPr>
          <p:spPr bwMode="auto">
            <a:xfrm>
              <a:off x="1043037" y="1196753"/>
              <a:ext cx="7618363" cy="3542667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13322" name="Object 52"/>
            <p:cNvGraphicFramePr>
              <a:graphicFrameLocks noChangeAspect="1"/>
            </p:cNvGraphicFramePr>
            <p:nvPr/>
          </p:nvGraphicFramePr>
          <p:xfrm>
            <a:off x="195324" y="2476352"/>
            <a:ext cx="923864" cy="983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r:id="rId3" imgW="3286125" imgH="3038475" progId="">
                    <p:embed/>
                  </p:oleObj>
                </mc:Choice>
                <mc:Fallback>
                  <p:oleObj r:id="rId3" imgW="3286125" imgH="3038475" progId="">
                    <p:embed/>
                    <p:pic>
                      <p:nvPicPr>
                        <p:cNvPr id="1332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24" y="2476352"/>
                          <a:ext cx="923864" cy="983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0" name="Text Box 18"/>
          <p:cNvSpPr txBox="1">
            <a:spLocks noChangeArrowheads="1"/>
          </p:cNvSpPr>
          <p:nvPr/>
        </p:nvSpPr>
        <p:spPr bwMode="auto">
          <a:xfrm>
            <a:off x="468313" y="1212850"/>
            <a:ext cx="292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rgbClr val="FFFF00"/>
                </a:solidFill>
              </a:rPr>
              <a:t>热力学第二定律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17513" y="404813"/>
            <a:ext cx="7343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solidFill>
                  <a:srgbClr val="FFFF00"/>
                </a:solidFill>
              </a:rPr>
              <a:t>(3) </a:t>
            </a:r>
            <a:r>
              <a:rPr kumimoji="1" lang="zh-CN" altLang="en-US" sz="2800" i="0">
                <a:solidFill>
                  <a:srgbClr val="FFFF00"/>
                </a:solidFill>
              </a:rPr>
              <a:t>热力学第二定律的两种表述等价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68313" y="1017588"/>
            <a:ext cx="237490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1" lang="en-US" altLang="zh-CN" sz="2800" dirty="0">
                <a:solidFill>
                  <a:schemeClr val="accent1">
                    <a:lumMod val="20000"/>
                    <a:lumOff val="80000"/>
                  </a:schemeClr>
                </a:solidFill>
                <a:ea typeface="楷体_GB2312" pitchFamily="49" charset="-122"/>
              </a:rPr>
              <a:t>(1) </a:t>
            </a:r>
            <a:r>
              <a:rPr kumimoji="1" lang="zh-CN" altLang="en-US" sz="2800" dirty="0">
                <a:solidFill>
                  <a:schemeClr val="bg1"/>
                </a:solidFill>
              </a:rPr>
              <a:t>假设开尔文表述不成立          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19138" y="2538413"/>
            <a:ext cx="22701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i="0">
                <a:solidFill>
                  <a:schemeClr val="bg1"/>
                </a:solidFill>
              </a:rPr>
              <a:t>克劳修斯表述不成立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4375150" y="2068513"/>
            <a:ext cx="2195513" cy="581025"/>
            <a:chOff x="912" y="808"/>
            <a:chExt cx="819" cy="488"/>
          </a:xfrm>
        </p:grpSpPr>
        <p:sp>
          <p:nvSpPr>
            <p:cNvPr id="14409" name="Rectangle 6"/>
            <p:cNvSpPr>
              <a:spLocks noChangeArrowheads="1"/>
            </p:cNvSpPr>
            <p:nvPr/>
          </p:nvSpPr>
          <p:spPr bwMode="auto">
            <a:xfrm>
              <a:off x="912" y="912"/>
              <a:ext cx="816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10" name="Group 7"/>
            <p:cNvGrpSpPr>
              <a:grpSpLocks/>
            </p:cNvGrpSpPr>
            <p:nvPr/>
          </p:nvGrpSpPr>
          <p:grpSpPr bwMode="auto">
            <a:xfrm>
              <a:off x="1296" y="808"/>
              <a:ext cx="435" cy="477"/>
              <a:chOff x="1296" y="808"/>
              <a:chExt cx="435" cy="477"/>
            </a:xfrm>
          </p:grpSpPr>
          <p:graphicFrame>
            <p:nvGraphicFramePr>
              <p:cNvPr id="14411" name="Object 8"/>
              <p:cNvGraphicFramePr>
                <a:graphicFrameLocks noChangeAspect="1"/>
              </p:cNvGraphicFramePr>
              <p:nvPr/>
            </p:nvGraphicFramePr>
            <p:xfrm>
              <a:off x="1482" y="808"/>
              <a:ext cx="249" cy="4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8" name="Equation" r:id="rId3" imgW="95289" imgH="95287" progId="Equation.3">
                      <p:embed/>
                    </p:oleObj>
                  </mc:Choice>
                  <mc:Fallback>
                    <p:oleObj name="Equation" r:id="rId3" imgW="95289" imgH="95287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2" y="808"/>
                            <a:ext cx="249" cy="4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12" name="Line 9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FAB34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6119813" y="1636713"/>
            <a:ext cx="990600" cy="555625"/>
            <a:chOff x="2512" y="754"/>
            <a:chExt cx="624" cy="350"/>
          </a:xfrm>
        </p:grpSpPr>
        <p:sp>
          <p:nvSpPr>
            <p:cNvPr id="14406" name="Rectangle 11"/>
            <p:cNvSpPr>
              <a:spLocks noChangeArrowheads="1"/>
            </p:cNvSpPr>
            <p:nvPr/>
          </p:nvSpPr>
          <p:spPr bwMode="auto">
            <a:xfrm>
              <a:off x="2512" y="768"/>
              <a:ext cx="624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Line 12"/>
            <p:cNvSpPr>
              <a:spLocks noChangeShapeType="1"/>
            </p:cNvSpPr>
            <p:nvPr/>
          </p:nvSpPr>
          <p:spPr bwMode="auto">
            <a:xfrm>
              <a:off x="2637" y="7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408" name="Object 13"/>
            <p:cNvGraphicFramePr>
              <a:graphicFrameLocks noChangeAspect="1"/>
            </p:cNvGraphicFramePr>
            <p:nvPr/>
          </p:nvGraphicFramePr>
          <p:xfrm>
            <a:off x="2699" y="754"/>
            <a:ext cx="1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9" name="Equation" r:id="rId5" imgW="276150" imgH="352533" progId="Equation.DSMT4">
                    <p:embed/>
                  </p:oleObj>
                </mc:Choice>
                <mc:Fallback>
                  <p:oleObj name="Equation" r:id="rId5" imgW="276150" imgH="35253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754"/>
                          <a:ext cx="1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8" name="Object 14"/>
          <p:cNvGraphicFramePr>
            <a:graphicFrameLocks/>
          </p:cNvGraphicFramePr>
          <p:nvPr/>
        </p:nvGraphicFramePr>
        <p:xfrm>
          <a:off x="3165475" y="1636713"/>
          <a:ext cx="82073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0" name="Equation" r:id="rId7" imgW="895394" imgH="342816" progId="Equation.DSMT4">
                  <p:embed/>
                </p:oleObj>
              </mc:Choice>
              <mc:Fallback>
                <p:oleObj name="Equation" r:id="rId7" imgW="895394" imgH="342816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636713"/>
                        <a:ext cx="820738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9" name="Group 15"/>
          <p:cNvGrpSpPr>
            <a:grpSpLocks/>
          </p:cNvGrpSpPr>
          <p:nvPr/>
        </p:nvGrpSpPr>
        <p:grpSpPr bwMode="auto">
          <a:xfrm>
            <a:off x="6559550" y="2185988"/>
            <a:ext cx="552450" cy="747712"/>
            <a:chOff x="3651" y="1162"/>
            <a:chExt cx="348" cy="499"/>
          </a:xfrm>
        </p:grpSpPr>
        <p:sp>
          <p:nvSpPr>
            <p:cNvPr id="14403" name="Rectangle 16"/>
            <p:cNvSpPr>
              <a:spLocks noChangeArrowheads="1"/>
            </p:cNvSpPr>
            <p:nvPr/>
          </p:nvSpPr>
          <p:spPr bwMode="auto">
            <a:xfrm>
              <a:off x="3651" y="1162"/>
              <a:ext cx="348" cy="49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Line 17"/>
            <p:cNvSpPr>
              <a:spLocks noChangeShapeType="1"/>
            </p:cNvSpPr>
            <p:nvPr/>
          </p:nvSpPr>
          <p:spPr bwMode="auto">
            <a:xfrm>
              <a:off x="3697" y="1407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405" name="Object 18"/>
            <p:cNvGraphicFramePr>
              <a:graphicFrameLocks noChangeAspect="1"/>
            </p:cNvGraphicFramePr>
            <p:nvPr/>
          </p:nvGraphicFramePr>
          <p:xfrm>
            <a:off x="3742" y="1362"/>
            <a:ext cx="2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1" name="公式" r:id="rId9" imgW="314211" imgH="352533" progId="Equation.3">
                    <p:embed/>
                  </p:oleObj>
                </mc:Choice>
                <mc:Fallback>
                  <p:oleObj name="公式" r:id="rId9" imgW="314211" imgH="35253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362"/>
                          <a:ext cx="2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23" name="Group 19"/>
          <p:cNvGrpSpPr>
            <a:grpSpLocks/>
          </p:cNvGrpSpPr>
          <p:nvPr/>
        </p:nvGrpSpPr>
        <p:grpSpPr bwMode="auto">
          <a:xfrm>
            <a:off x="3833813" y="1204913"/>
            <a:ext cx="3657600" cy="468312"/>
            <a:chOff x="2415" y="799"/>
            <a:chExt cx="2304" cy="295"/>
          </a:xfrm>
        </p:grpSpPr>
        <p:sp>
          <p:nvSpPr>
            <p:cNvPr id="14400" name="Rectangle 20"/>
            <p:cNvSpPr>
              <a:spLocks noChangeArrowheads="1"/>
            </p:cNvSpPr>
            <p:nvPr/>
          </p:nvSpPr>
          <p:spPr bwMode="auto">
            <a:xfrm>
              <a:off x="2415" y="799"/>
              <a:ext cx="2304" cy="295"/>
            </a:xfrm>
            <a:prstGeom prst="rect">
              <a:avLst/>
            </a:prstGeom>
            <a:gradFill rotWithShape="1">
              <a:gsLst>
                <a:gs pos="0">
                  <a:srgbClr val="761847"/>
                </a:gs>
                <a:gs pos="5000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01" name="Object 21"/>
            <p:cNvGraphicFramePr>
              <a:graphicFrameLocks noChangeAspect="1"/>
            </p:cNvGraphicFramePr>
            <p:nvPr/>
          </p:nvGraphicFramePr>
          <p:xfrm>
            <a:off x="3905" y="801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2" name="公式" r:id="rId11" imgW="200026" imgH="352533" progId="Equation.3">
                    <p:embed/>
                  </p:oleObj>
                </mc:Choice>
                <mc:Fallback>
                  <p:oleObj name="公式" r:id="rId11" imgW="200026" imgH="35253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801"/>
                          <a:ext cx="24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2" name="Text Box 22"/>
            <p:cNvSpPr txBox="1">
              <a:spLocks noChangeArrowheads="1"/>
            </p:cNvSpPr>
            <p:nvPr/>
          </p:nvSpPr>
          <p:spPr bwMode="auto">
            <a:xfrm>
              <a:off x="2694" y="799"/>
              <a:ext cx="11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i="0">
                  <a:solidFill>
                    <a:schemeClr val="bg1"/>
                  </a:solidFill>
                </a:rPr>
                <a:t>高温热源</a:t>
              </a:r>
            </a:p>
          </p:txBody>
        </p:sp>
      </p:grpSp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3833813" y="2933700"/>
            <a:ext cx="3733800" cy="461963"/>
            <a:chOff x="2415" y="1888"/>
            <a:chExt cx="2352" cy="291"/>
          </a:xfrm>
        </p:grpSpPr>
        <p:sp>
          <p:nvSpPr>
            <p:cNvPr id="14397" name="Rectangle 24"/>
            <p:cNvSpPr>
              <a:spLocks noChangeArrowheads="1"/>
            </p:cNvSpPr>
            <p:nvPr/>
          </p:nvSpPr>
          <p:spPr bwMode="auto">
            <a:xfrm>
              <a:off x="2415" y="1907"/>
              <a:ext cx="2352" cy="272"/>
            </a:xfrm>
            <a:prstGeom prst="rect">
              <a:avLst/>
            </a:prstGeom>
            <a:gradFill rotWithShape="1">
              <a:gsLst>
                <a:gs pos="0">
                  <a:srgbClr val="471800"/>
                </a:gs>
                <a:gs pos="5000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98" name="Object 25"/>
            <p:cNvGraphicFramePr>
              <a:graphicFrameLocks noChangeAspect="1"/>
            </p:cNvGraphicFramePr>
            <p:nvPr/>
          </p:nvGraphicFramePr>
          <p:xfrm>
            <a:off x="3924" y="1917"/>
            <a:ext cx="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3" name="公式" r:id="rId13" imgW="238088" imgH="352533" progId="Equation.3">
                    <p:embed/>
                  </p:oleObj>
                </mc:Choice>
                <mc:Fallback>
                  <p:oleObj name="公式" r:id="rId13" imgW="238088" imgH="35253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917"/>
                          <a:ext cx="28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9" name="Text Box 26"/>
            <p:cNvSpPr txBox="1">
              <a:spLocks noChangeArrowheads="1"/>
            </p:cNvSpPr>
            <p:nvPr/>
          </p:nvSpPr>
          <p:spPr bwMode="auto">
            <a:xfrm>
              <a:off x="2700" y="1888"/>
              <a:ext cx="1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i="0">
                  <a:solidFill>
                    <a:schemeClr val="bg1"/>
                  </a:solidFill>
                </a:rPr>
                <a:t>低温热源</a:t>
              </a:r>
            </a:p>
          </p:txBody>
        </p:sp>
      </p:grp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4367213" y="1654175"/>
            <a:ext cx="608012" cy="541338"/>
            <a:chOff x="1408" y="765"/>
            <a:chExt cx="383" cy="341"/>
          </a:xfrm>
        </p:grpSpPr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1408" y="770"/>
              <a:ext cx="383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95" name="Object 29"/>
            <p:cNvGraphicFramePr>
              <a:graphicFrameLocks noChangeAspect="1"/>
            </p:cNvGraphicFramePr>
            <p:nvPr/>
          </p:nvGraphicFramePr>
          <p:xfrm>
            <a:off x="1542" y="765"/>
            <a:ext cx="20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4" name="Equation" r:id="rId15" imgW="304763" imgH="342816" progId="Equation.DSMT4">
                    <p:embed/>
                  </p:oleObj>
                </mc:Choice>
                <mc:Fallback>
                  <p:oleObj name="Equation" r:id="rId15" imgW="304763" imgH="342816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765"/>
                          <a:ext cx="20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6" name="Line 30"/>
            <p:cNvSpPr>
              <a:spLocks noChangeShapeType="1"/>
            </p:cNvSpPr>
            <p:nvPr/>
          </p:nvSpPr>
          <p:spPr bwMode="auto">
            <a:xfrm>
              <a:off x="1456" y="78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35" name="AutoShape 31"/>
          <p:cNvSpPr>
            <a:spLocks noChangeArrowheads="1"/>
          </p:cNvSpPr>
          <p:nvPr/>
        </p:nvSpPr>
        <p:spPr bwMode="auto">
          <a:xfrm>
            <a:off x="4062413" y="2039938"/>
            <a:ext cx="1295400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37" name="Object 33"/>
          <p:cNvGraphicFramePr>
            <a:graphicFrameLocks/>
          </p:cNvGraphicFramePr>
          <p:nvPr/>
        </p:nvGraphicFramePr>
        <p:xfrm>
          <a:off x="7135813" y="2166938"/>
          <a:ext cx="1403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5" name="公式" r:id="rId17" imgW="1581044" imgH="352533" progId="Equation.3">
                  <p:embed/>
                </p:oleObj>
              </mc:Choice>
              <mc:Fallback>
                <p:oleObj name="公式" r:id="rId17" imgW="1581044" imgH="352533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2166938"/>
                        <a:ext cx="1403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03238" y="3808413"/>
            <a:ext cx="266382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1" lang="en-US" altLang="zh-CN" sz="2800" i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(2) 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假设克劳修 斯表述不成立            </a:t>
            </a:r>
          </a:p>
        </p:txBody>
      </p: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1079500" y="5445125"/>
            <a:ext cx="18383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i="0">
                <a:solidFill>
                  <a:schemeClr val="bg1"/>
                </a:solidFill>
              </a:rPr>
              <a:t>开尔文表述不成立</a:t>
            </a:r>
          </a:p>
        </p:txBody>
      </p:sp>
      <p:grpSp>
        <p:nvGrpSpPr>
          <p:cNvPr id="72740" name="Group 36"/>
          <p:cNvGrpSpPr>
            <a:grpSpLocks/>
          </p:cNvGrpSpPr>
          <p:nvPr/>
        </p:nvGrpSpPr>
        <p:grpSpPr bwMode="auto">
          <a:xfrm>
            <a:off x="4133850" y="4941888"/>
            <a:ext cx="452438" cy="1143000"/>
            <a:chOff x="691" y="2789"/>
            <a:chExt cx="285" cy="720"/>
          </a:xfrm>
        </p:grpSpPr>
        <p:sp>
          <p:nvSpPr>
            <p:cNvPr id="14391" name="Rectangle 37"/>
            <p:cNvSpPr>
              <a:spLocks noChangeArrowheads="1"/>
            </p:cNvSpPr>
            <p:nvPr/>
          </p:nvSpPr>
          <p:spPr bwMode="auto">
            <a:xfrm>
              <a:off x="691" y="2789"/>
              <a:ext cx="284" cy="72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38"/>
            <p:cNvSpPr>
              <a:spLocks noChangeShapeType="1"/>
            </p:cNvSpPr>
            <p:nvPr/>
          </p:nvSpPr>
          <p:spPr bwMode="auto">
            <a:xfrm>
              <a:off x="748" y="324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3" name="Object 39"/>
            <p:cNvGraphicFramePr>
              <a:graphicFrameLocks noChangeAspect="1"/>
            </p:cNvGraphicFramePr>
            <p:nvPr/>
          </p:nvGraphicFramePr>
          <p:xfrm>
            <a:off x="770" y="3204"/>
            <a:ext cx="20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6" name="公式" r:id="rId19" imgW="314211" imgH="352533" progId="Equation.3">
                    <p:embed/>
                  </p:oleObj>
                </mc:Choice>
                <mc:Fallback>
                  <p:oleObj name="公式" r:id="rId19" imgW="314211" imgH="352533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3204"/>
                          <a:ext cx="206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44" name="Group 40"/>
          <p:cNvGrpSpPr>
            <a:grpSpLocks/>
          </p:cNvGrpSpPr>
          <p:nvPr/>
        </p:nvGrpSpPr>
        <p:grpSpPr bwMode="auto">
          <a:xfrm>
            <a:off x="4133850" y="4500563"/>
            <a:ext cx="450850" cy="550862"/>
            <a:chOff x="691" y="2442"/>
            <a:chExt cx="284" cy="347"/>
          </a:xfrm>
        </p:grpSpPr>
        <p:sp>
          <p:nvSpPr>
            <p:cNvPr id="14388" name="Rectangle 41"/>
            <p:cNvSpPr>
              <a:spLocks noChangeArrowheads="1"/>
            </p:cNvSpPr>
            <p:nvPr/>
          </p:nvSpPr>
          <p:spPr bwMode="auto">
            <a:xfrm>
              <a:off x="691" y="2453"/>
              <a:ext cx="284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42"/>
            <p:cNvSpPr>
              <a:spLocks noChangeShapeType="1"/>
            </p:cNvSpPr>
            <p:nvPr/>
          </p:nvSpPr>
          <p:spPr bwMode="auto">
            <a:xfrm flipH="1">
              <a:off x="748" y="2466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0" name="Object 43"/>
            <p:cNvGraphicFramePr>
              <a:graphicFrameLocks noChangeAspect="1"/>
            </p:cNvGraphicFramePr>
            <p:nvPr/>
          </p:nvGraphicFramePr>
          <p:xfrm>
            <a:off x="768" y="2442"/>
            <a:ext cx="20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7" name="公式" r:id="rId21" imgW="314211" imgH="352533" progId="Equation.3">
                    <p:embed/>
                  </p:oleObj>
                </mc:Choice>
                <mc:Fallback>
                  <p:oleObj name="公式" r:id="rId21" imgW="314211" imgH="35253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42"/>
                          <a:ext cx="20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3919538" y="5995988"/>
            <a:ext cx="3384550" cy="457200"/>
            <a:chOff x="2472" y="3732"/>
            <a:chExt cx="2132" cy="288"/>
          </a:xfrm>
        </p:grpSpPr>
        <p:sp>
          <p:nvSpPr>
            <p:cNvPr id="14385" name="Rectangle 45"/>
            <p:cNvSpPr>
              <a:spLocks noChangeArrowheads="1"/>
            </p:cNvSpPr>
            <p:nvPr/>
          </p:nvSpPr>
          <p:spPr bwMode="auto">
            <a:xfrm>
              <a:off x="2472" y="3748"/>
              <a:ext cx="2132" cy="272"/>
            </a:xfrm>
            <a:prstGeom prst="rect">
              <a:avLst/>
            </a:prstGeom>
            <a:gradFill rotWithShape="1">
              <a:gsLst>
                <a:gs pos="0">
                  <a:srgbClr val="471800"/>
                </a:gs>
                <a:gs pos="5000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86" name="Object 46"/>
            <p:cNvGraphicFramePr>
              <a:graphicFrameLocks noChangeAspect="1"/>
            </p:cNvGraphicFramePr>
            <p:nvPr/>
          </p:nvGraphicFramePr>
          <p:xfrm>
            <a:off x="3931" y="3753"/>
            <a:ext cx="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8" name="公式" r:id="rId23" imgW="238088" imgH="352533" progId="Equation.3">
                    <p:embed/>
                  </p:oleObj>
                </mc:Choice>
                <mc:Fallback>
                  <p:oleObj name="公式" r:id="rId23" imgW="238088" imgH="35253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753"/>
                          <a:ext cx="28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7" name="Text Box 47"/>
            <p:cNvSpPr txBox="1">
              <a:spLocks noChangeArrowheads="1"/>
            </p:cNvSpPr>
            <p:nvPr/>
          </p:nvSpPr>
          <p:spPr bwMode="auto">
            <a:xfrm>
              <a:off x="2719" y="3732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i="0">
                  <a:solidFill>
                    <a:schemeClr val="bg1"/>
                  </a:solidFill>
                </a:rPr>
                <a:t>低温热源</a:t>
              </a:r>
            </a:p>
          </p:txBody>
        </p:sp>
      </p:grpSp>
      <p:sp>
        <p:nvSpPr>
          <p:cNvPr id="72752" name="AutoShape 48"/>
          <p:cNvSpPr>
            <a:spLocks noChangeArrowheads="1"/>
          </p:cNvSpPr>
          <p:nvPr/>
        </p:nvSpPr>
        <p:spPr bwMode="auto">
          <a:xfrm>
            <a:off x="3997325" y="5022850"/>
            <a:ext cx="719138" cy="4937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53" name="Group 49"/>
          <p:cNvGrpSpPr>
            <a:grpSpLocks/>
          </p:cNvGrpSpPr>
          <p:nvPr/>
        </p:nvGrpSpPr>
        <p:grpSpPr bwMode="auto">
          <a:xfrm>
            <a:off x="5221288" y="5013325"/>
            <a:ext cx="719137" cy="993775"/>
            <a:chOff x="3606" y="3067"/>
            <a:chExt cx="533" cy="737"/>
          </a:xfrm>
        </p:grpSpPr>
        <p:sp>
          <p:nvSpPr>
            <p:cNvPr id="14382" name="Rectangle 50"/>
            <p:cNvSpPr>
              <a:spLocks noChangeArrowheads="1"/>
            </p:cNvSpPr>
            <p:nvPr/>
          </p:nvSpPr>
          <p:spPr bwMode="auto">
            <a:xfrm>
              <a:off x="3851" y="3067"/>
              <a:ext cx="288" cy="7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51"/>
            <p:cNvSpPr>
              <a:spLocks noChangeShapeType="1"/>
            </p:cNvSpPr>
            <p:nvPr/>
          </p:nvSpPr>
          <p:spPr bwMode="auto">
            <a:xfrm>
              <a:off x="3995" y="3566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4" name="Object 52"/>
            <p:cNvGraphicFramePr>
              <a:graphicFrameLocks noChangeAspect="1"/>
            </p:cNvGraphicFramePr>
            <p:nvPr/>
          </p:nvGraphicFramePr>
          <p:xfrm>
            <a:off x="3606" y="3521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19" name="公式" r:id="rId25" imgW="314211" imgH="352533" progId="Equation.3">
                    <p:embed/>
                  </p:oleObj>
                </mc:Choice>
                <mc:Fallback>
                  <p:oleObj name="公式" r:id="rId25" imgW="314211" imgH="352533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521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57" name="Group 53"/>
          <p:cNvGrpSpPr>
            <a:grpSpLocks/>
          </p:cNvGrpSpPr>
          <p:nvPr/>
        </p:nvGrpSpPr>
        <p:grpSpPr bwMode="auto">
          <a:xfrm>
            <a:off x="5305425" y="4608513"/>
            <a:ext cx="1905000" cy="1066800"/>
            <a:chOff x="3659" y="2903"/>
            <a:chExt cx="1200" cy="672"/>
          </a:xfrm>
        </p:grpSpPr>
        <p:grpSp>
          <p:nvGrpSpPr>
            <p:cNvPr id="14375" name="Group 54"/>
            <p:cNvGrpSpPr>
              <a:grpSpLocks/>
            </p:cNvGrpSpPr>
            <p:nvPr/>
          </p:nvGrpSpPr>
          <p:grpSpPr bwMode="auto">
            <a:xfrm>
              <a:off x="4139" y="2903"/>
              <a:ext cx="720" cy="672"/>
              <a:chOff x="1775" y="1685"/>
              <a:chExt cx="720" cy="672"/>
            </a:xfrm>
          </p:grpSpPr>
          <p:sp>
            <p:nvSpPr>
              <p:cNvPr id="14377" name="Oval 55"/>
              <p:cNvSpPr>
                <a:spLocks noChangeArrowheads="1"/>
              </p:cNvSpPr>
              <p:nvPr/>
            </p:nvSpPr>
            <p:spPr bwMode="auto">
              <a:xfrm>
                <a:off x="1919" y="1781"/>
                <a:ext cx="336" cy="240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78" name="Group 56"/>
              <p:cNvGrpSpPr>
                <a:grpSpLocks/>
              </p:cNvGrpSpPr>
              <p:nvPr/>
            </p:nvGrpSpPr>
            <p:grpSpPr bwMode="auto">
              <a:xfrm>
                <a:off x="1775" y="1685"/>
                <a:ext cx="720" cy="672"/>
                <a:chOff x="2603" y="1494"/>
                <a:chExt cx="720" cy="672"/>
              </a:xfrm>
            </p:grpSpPr>
            <p:sp>
              <p:nvSpPr>
                <p:cNvPr id="14379" name="Oval 57"/>
                <p:cNvSpPr>
                  <a:spLocks noChangeArrowheads="1"/>
                </p:cNvSpPr>
                <p:nvPr/>
              </p:nvSpPr>
              <p:spPr bwMode="auto">
                <a:xfrm rot="561456">
                  <a:off x="2603" y="1590"/>
                  <a:ext cx="528" cy="384"/>
                </a:xfrm>
                <a:prstGeom prst="ellipse">
                  <a:avLst/>
                </a:prstGeom>
                <a:noFill/>
                <a:ln w="28575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0" name="Rectangle 58"/>
                <p:cNvSpPr>
                  <a:spLocks noChangeArrowheads="1"/>
                </p:cNvSpPr>
                <p:nvPr/>
              </p:nvSpPr>
              <p:spPr bwMode="auto">
                <a:xfrm>
                  <a:off x="2747" y="1494"/>
                  <a:ext cx="576" cy="240"/>
                </a:xfrm>
                <a:prstGeom prst="rect">
                  <a:avLst/>
                </a:prstGeom>
                <a:solidFill>
                  <a:srgbClr val="006699"/>
                </a:solidFill>
                <a:ln w="9525">
                  <a:solidFill>
                    <a:srgbClr val="00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1" name="Rectangle 59"/>
                <p:cNvSpPr>
                  <a:spLocks noChangeArrowheads="1"/>
                </p:cNvSpPr>
                <p:nvPr/>
              </p:nvSpPr>
              <p:spPr bwMode="auto">
                <a:xfrm>
                  <a:off x="2939" y="1734"/>
                  <a:ext cx="240" cy="432"/>
                </a:xfrm>
                <a:prstGeom prst="rect">
                  <a:avLst/>
                </a:prstGeom>
                <a:solidFill>
                  <a:srgbClr val="006699"/>
                </a:solidFill>
                <a:ln w="9525">
                  <a:solidFill>
                    <a:srgbClr val="00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76" name="AutoShape 60"/>
            <p:cNvSpPr>
              <a:spLocks noChangeArrowheads="1"/>
            </p:cNvSpPr>
            <p:nvPr/>
          </p:nvSpPr>
          <p:spPr bwMode="auto">
            <a:xfrm>
              <a:off x="3659" y="3143"/>
              <a:ext cx="809" cy="42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65" name="Group 61"/>
          <p:cNvGrpSpPr>
            <a:grpSpLocks/>
          </p:cNvGrpSpPr>
          <p:nvPr/>
        </p:nvGrpSpPr>
        <p:grpSpPr bwMode="auto">
          <a:xfrm>
            <a:off x="5610225" y="4511675"/>
            <a:ext cx="685800" cy="485775"/>
            <a:chOff x="2315" y="1395"/>
            <a:chExt cx="432" cy="339"/>
          </a:xfrm>
        </p:grpSpPr>
        <p:sp>
          <p:nvSpPr>
            <p:cNvPr id="14372" name="Rectangle 62"/>
            <p:cNvSpPr>
              <a:spLocks noChangeArrowheads="1"/>
            </p:cNvSpPr>
            <p:nvPr/>
          </p:nvSpPr>
          <p:spPr bwMode="auto">
            <a:xfrm>
              <a:off x="2315" y="1398"/>
              <a:ext cx="432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63"/>
            <p:cNvSpPr>
              <a:spLocks noChangeShapeType="1"/>
            </p:cNvSpPr>
            <p:nvPr/>
          </p:nvSpPr>
          <p:spPr bwMode="auto">
            <a:xfrm>
              <a:off x="2411" y="144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4" name="Object 64"/>
            <p:cNvGraphicFramePr>
              <a:graphicFrameLocks noChangeAspect="1"/>
            </p:cNvGraphicFramePr>
            <p:nvPr/>
          </p:nvGraphicFramePr>
          <p:xfrm>
            <a:off x="2482" y="1395"/>
            <a:ext cx="21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0" name="公式" r:id="rId27" imgW="276150" imgH="352533" progId="Equation.3">
                    <p:embed/>
                  </p:oleObj>
                </mc:Choice>
                <mc:Fallback>
                  <p:oleObj name="公式" r:id="rId27" imgW="276150" imgH="352533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1395"/>
                          <a:ext cx="21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69" name="Group 65"/>
          <p:cNvGrpSpPr>
            <a:grpSpLocks/>
          </p:cNvGrpSpPr>
          <p:nvPr/>
        </p:nvGrpSpPr>
        <p:grpSpPr bwMode="auto">
          <a:xfrm>
            <a:off x="6578600" y="5073650"/>
            <a:ext cx="730250" cy="304800"/>
            <a:chOff x="4461" y="3196"/>
            <a:chExt cx="460" cy="192"/>
          </a:xfrm>
        </p:grpSpPr>
        <p:sp>
          <p:nvSpPr>
            <p:cNvPr id="14369" name="Rectangle 66"/>
            <p:cNvSpPr>
              <a:spLocks noChangeArrowheads="1"/>
            </p:cNvSpPr>
            <p:nvPr/>
          </p:nvSpPr>
          <p:spPr bwMode="auto">
            <a:xfrm>
              <a:off x="4475" y="3222"/>
              <a:ext cx="446" cy="1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67"/>
            <p:cNvSpPr>
              <a:spLocks noChangeShapeType="1"/>
            </p:cNvSpPr>
            <p:nvPr/>
          </p:nvSpPr>
          <p:spPr bwMode="auto">
            <a:xfrm>
              <a:off x="4461" y="330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1" name="Object 68"/>
            <p:cNvGraphicFramePr>
              <a:graphicFrameLocks noChangeAspect="1"/>
            </p:cNvGraphicFramePr>
            <p:nvPr/>
          </p:nvGraphicFramePr>
          <p:xfrm>
            <a:off x="4734" y="319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1" name="公式" r:id="rId29" imgW="209474" imgH="238081" progId="Equation.3">
                    <p:embed/>
                  </p:oleObj>
                </mc:Choice>
                <mc:Fallback>
                  <p:oleObj name="公式" r:id="rId29" imgW="209474" imgH="238081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4" y="319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73" name="Object 69"/>
          <p:cNvGraphicFramePr>
            <a:graphicFrameLocks/>
          </p:cNvGraphicFramePr>
          <p:nvPr/>
        </p:nvGraphicFramePr>
        <p:xfrm>
          <a:off x="6661150" y="5445125"/>
          <a:ext cx="1403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2" name="公式" r:id="rId31" imgW="1581044" imgH="352533" progId="Equation.3">
                  <p:embed/>
                </p:oleObj>
              </mc:Choice>
              <mc:Fallback>
                <p:oleObj name="公式" r:id="rId31" imgW="1581044" imgH="352533" progId="Equation.3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5445125"/>
                        <a:ext cx="1403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75" name="Group 71"/>
          <p:cNvGrpSpPr>
            <a:grpSpLocks/>
          </p:cNvGrpSpPr>
          <p:nvPr/>
        </p:nvGrpSpPr>
        <p:grpSpPr bwMode="auto">
          <a:xfrm>
            <a:off x="3919538" y="4094163"/>
            <a:ext cx="3313112" cy="487362"/>
            <a:chOff x="2472" y="2534"/>
            <a:chExt cx="2087" cy="307"/>
          </a:xfrm>
        </p:grpSpPr>
        <p:sp>
          <p:nvSpPr>
            <p:cNvPr id="14366" name="Rectangle 72"/>
            <p:cNvSpPr>
              <a:spLocks noChangeArrowheads="1"/>
            </p:cNvSpPr>
            <p:nvPr/>
          </p:nvSpPr>
          <p:spPr bwMode="auto">
            <a:xfrm>
              <a:off x="2472" y="2548"/>
              <a:ext cx="2087" cy="293"/>
            </a:xfrm>
            <a:prstGeom prst="rect">
              <a:avLst/>
            </a:prstGeom>
            <a:gradFill rotWithShape="1">
              <a:gsLst>
                <a:gs pos="0">
                  <a:srgbClr val="761847"/>
                </a:gs>
                <a:gs pos="5000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Text Box 73"/>
            <p:cNvSpPr txBox="1">
              <a:spLocks noChangeArrowheads="1"/>
            </p:cNvSpPr>
            <p:nvPr/>
          </p:nvSpPr>
          <p:spPr bwMode="auto">
            <a:xfrm>
              <a:off x="2708" y="2534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i="0">
                  <a:solidFill>
                    <a:schemeClr val="bg1"/>
                  </a:solidFill>
                </a:rPr>
                <a:t>高温热源</a:t>
              </a:r>
            </a:p>
          </p:txBody>
        </p:sp>
        <p:graphicFrame>
          <p:nvGraphicFramePr>
            <p:cNvPr id="14368" name="Object 74"/>
            <p:cNvGraphicFramePr>
              <a:graphicFrameLocks noChangeAspect="1"/>
            </p:cNvGraphicFramePr>
            <p:nvPr/>
          </p:nvGraphicFramePr>
          <p:xfrm>
            <a:off x="3869" y="2548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3" name="公式" r:id="rId33" imgW="200026" imgH="352533" progId="Equation.3">
                    <p:embed/>
                  </p:oleObj>
                </mc:Choice>
                <mc:Fallback>
                  <p:oleObj name="公式" r:id="rId33" imgW="200026" imgH="352533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548"/>
                          <a:ext cx="24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79" name="AutoShape 75"/>
          <p:cNvSpPr>
            <a:spLocks noChangeArrowheads="1"/>
          </p:cNvSpPr>
          <p:nvPr/>
        </p:nvSpPr>
        <p:spPr bwMode="auto">
          <a:xfrm>
            <a:off x="1619250" y="2068513"/>
            <a:ext cx="503238" cy="3905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780" name="AutoShape 76"/>
          <p:cNvSpPr>
            <a:spLocks noChangeArrowheads="1"/>
          </p:cNvSpPr>
          <p:nvPr/>
        </p:nvSpPr>
        <p:spPr bwMode="auto">
          <a:xfrm>
            <a:off x="1619250" y="4868863"/>
            <a:ext cx="503238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8" grpId="0"/>
      <p:bldP spid="72735" grpId="0" animBg="1"/>
      <p:bldP spid="72738" grpId="0" autoUpdateAnimBg="0"/>
      <p:bldP spid="72739" grpId="0" autoUpdateAnimBg="0"/>
      <p:bldP spid="72752" grpId="0" animBg="1"/>
      <p:bldP spid="72779" grpId="0" animBg="1"/>
      <p:bldP spid="727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36550" y="3298825"/>
            <a:ext cx="799623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i="0" dirty="0">
                <a:solidFill>
                  <a:srgbClr val="66FF33"/>
                </a:solidFill>
                <a:ea typeface="黑体" pitchFamily="2" charset="-122"/>
              </a:rPr>
              <a:t>注意：</a:t>
            </a:r>
          </a:p>
          <a:p>
            <a:pPr eaLnBrk="0" hangingPunct="0">
              <a:defRPr/>
            </a:pPr>
            <a:r>
              <a:rPr lang="zh-CN" altLang="en-US" i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i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i="0" dirty="0">
                <a:solidFill>
                  <a:schemeClr val="bg1"/>
                </a:solidFill>
                <a:ea typeface="黑体" pitchFamily="2" charset="-122"/>
              </a:rPr>
              <a:t>º   </a:t>
            </a: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若不是“</a:t>
            </a:r>
            <a:r>
              <a:rPr lang="zh-CN" altLang="en-US" i="0" dirty="0">
                <a:solidFill>
                  <a:srgbClr val="66FF33"/>
                </a:solidFill>
                <a:latin typeface="+mn-ea"/>
                <a:ea typeface="+mn-ea"/>
              </a:rPr>
              <a:t>循环动作</a:t>
            </a: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”的热机，只从单一热源吸热，</a:t>
            </a:r>
          </a:p>
          <a:p>
            <a:pPr eaLnBrk="0" hangingPunct="0">
              <a:defRPr/>
            </a:pP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     使之完全变为有用的功而不放热，是可以实现的。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639763" y="4625975"/>
            <a:ext cx="7693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i="0" dirty="0">
                <a:solidFill>
                  <a:schemeClr val="bg1"/>
                </a:solidFill>
                <a:latin typeface="+mn-ea"/>
                <a:ea typeface="+mn-ea"/>
              </a:rPr>
              <a:t>2º </a:t>
            </a: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“</a:t>
            </a:r>
            <a:r>
              <a:rPr lang="zh-CN" altLang="en-US" i="0" dirty="0">
                <a:solidFill>
                  <a:srgbClr val="66FF33"/>
                </a:solidFill>
                <a:latin typeface="+mn-ea"/>
                <a:ea typeface="+mn-ea"/>
              </a:rPr>
              <a:t>自动地</a:t>
            </a: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”表示不需借助外界的变化。不违</a:t>
            </a:r>
            <a:r>
              <a:rPr lang="zh-CN" altLang="en-US" i="0" dirty="0">
                <a:solidFill>
                  <a:schemeClr val="bg1"/>
                </a:solidFill>
                <a:latin typeface="+mn-ea"/>
              </a:rPr>
              <a:t>反热力学</a:t>
            </a:r>
            <a:endParaRPr lang="en-US" altLang="zh-CN" i="0" dirty="0">
              <a:solidFill>
                <a:schemeClr val="bg1"/>
              </a:solidFill>
              <a:latin typeface="+mn-ea"/>
            </a:endParaRPr>
          </a:p>
          <a:p>
            <a:pPr eaLnBrk="0" hangingPunct="0">
              <a:defRPr/>
            </a:pPr>
            <a:r>
              <a:rPr lang="en-US" altLang="zh-CN" i="0" dirty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i="0" dirty="0">
                <a:solidFill>
                  <a:schemeClr val="bg1"/>
                </a:solidFill>
                <a:latin typeface="+mn-ea"/>
              </a:rPr>
              <a:t>第一定律，但违背了热力学第二定律</a:t>
            </a: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2228" name="Text Box 45"/>
          <p:cNvSpPr txBox="1">
            <a:spLocks noChangeArrowheads="1"/>
          </p:cNvSpPr>
          <p:nvPr/>
        </p:nvSpPr>
        <p:spPr bwMode="auto">
          <a:xfrm>
            <a:off x="635000" y="5553075"/>
            <a:ext cx="7661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i="0" dirty="0">
                <a:solidFill>
                  <a:schemeClr val="bg1"/>
                </a:solidFill>
                <a:latin typeface="+mn-ea"/>
                <a:ea typeface="+mn-ea"/>
              </a:rPr>
              <a:t>3º </a:t>
            </a: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热力学第二定律的深刻含意在于它实际上说明了热</a:t>
            </a:r>
          </a:p>
          <a:p>
            <a:pPr eaLnBrk="0" hangingPunct="0">
              <a:defRPr/>
            </a:pPr>
            <a:r>
              <a:rPr lang="zh-CN" altLang="en-US" i="0" dirty="0">
                <a:solidFill>
                  <a:schemeClr val="bg1"/>
                </a:solidFill>
                <a:latin typeface="+mn-ea"/>
                <a:ea typeface="+mn-ea"/>
              </a:rPr>
              <a:t>   力学过程方向性的普遍规律。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53988" y="252413"/>
            <a:ext cx="8507412" cy="2971800"/>
            <a:chOff x="153927" y="252369"/>
            <a:chExt cx="8507529" cy="2971800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119183" y="1303315"/>
              <a:ext cx="3124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 i="0">
                  <a:solidFill>
                    <a:srgbClr val="FFFF00"/>
                  </a:solidFill>
                </a:rPr>
                <a:t>开尔文表述：</a:t>
              </a:r>
              <a:endParaRPr lang="zh-CN" altLang="en-US" sz="2800" b="0" i="0">
                <a:solidFill>
                  <a:srgbClr val="FFFF00"/>
                </a:solidFill>
              </a:endParaRP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1087515" y="1733666"/>
              <a:ext cx="752321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0">
                  <a:solidFill>
                    <a:schemeClr val="bg1"/>
                  </a:solidFill>
                </a:rPr>
                <a:t>     </a:t>
              </a:r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不可能制成一种</a:t>
              </a:r>
              <a:r>
                <a:rPr lang="zh-CN" altLang="en-US" sz="2800" i="0">
                  <a:solidFill>
                    <a:srgbClr val="66FF33"/>
                  </a:solidFill>
                  <a:ea typeface="楷体_GB2312" pitchFamily="49" charset="-122"/>
                </a:rPr>
                <a:t>循环动作</a:t>
              </a:r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的热机，只从单一</a:t>
              </a:r>
            </a:p>
            <a:p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热源吸取热量</a:t>
              </a:r>
              <a:r>
                <a:rPr lang="en-US" altLang="zh-CN" sz="2800" i="0">
                  <a:solidFill>
                    <a:schemeClr val="bg1"/>
                  </a:solidFill>
                  <a:ea typeface="楷体_GB2312" pitchFamily="49" charset="-122"/>
                </a:rPr>
                <a:t>,</a:t>
              </a:r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使之完全变为有用的功而不产生</a:t>
              </a:r>
            </a:p>
            <a:p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其它任何变化</a:t>
              </a:r>
              <a:r>
                <a:rPr lang="zh-CN" altLang="en-US" sz="2800" i="0">
                  <a:solidFill>
                    <a:schemeClr val="bg1"/>
                  </a:solidFill>
                  <a:ea typeface="黑体" pitchFamily="2" charset="-122"/>
                </a:rPr>
                <a:t>。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100138" y="325395"/>
              <a:ext cx="2895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 i="0">
                  <a:solidFill>
                    <a:srgbClr val="FFFF00"/>
                  </a:solidFill>
                </a:rPr>
                <a:t>克劳修斯表述：</a:t>
              </a:r>
              <a:endParaRPr lang="zh-CN" altLang="en-US" sz="2800" b="0" i="0">
                <a:solidFill>
                  <a:srgbClr val="FFFF00"/>
                </a:solidFill>
              </a:endParaRP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609725" y="769938"/>
              <a:ext cx="6723114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热量不能</a:t>
              </a:r>
              <a:r>
                <a:rPr lang="zh-CN" altLang="en-US" sz="2800" i="0">
                  <a:solidFill>
                    <a:srgbClr val="66FF33"/>
                  </a:solidFill>
                  <a:ea typeface="楷体_GB2312" pitchFamily="49" charset="-122"/>
                </a:rPr>
                <a:t>自动地</a:t>
              </a:r>
              <a:r>
                <a:rPr lang="zh-CN" altLang="en-US" sz="2800" i="0">
                  <a:solidFill>
                    <a:schemeClr val="bg1"/>
                  </a:solidFill>
                  <a:ea typeface="楷体_GB2312" pitchFamily="49" charset="-122"/>
                </a:rPr>
                <a:t>从低温物体传向高温物体</a:t>
              </a:r>
              <a:endParaRPr lang="zh-CN" altLang="en-US" b="0" i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042988" y="252369"/>
              <a:ext cx="7618468" cy="29718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15371" name="Object 52"/>
            <p:cNvGraphicFramePr>
              <a:graphicFrameLocks noChangeAspect="1"/>
            </p:cNvGraphicFramePr>
            <p:nvPr/>
          </p:nvGraphicFramePr>
          <p:xfrm>
            <a:off x="153927" y="1420785"/>
            <a:ext cx="923877" cy="923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r:id="rId3" imgW="3286125" imgH="3038475" progId="">
                    <p:embed/>
                  </p:oleObj>
                </mc:Choice>
                <mc:Fallback>
                  <p:oleObj r:id="rId3" imgW="3286125" imgH="3038475" progId="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27" y="1420785"/>
                          <a:ext cx="923877" cy="923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75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900113" y="406400"/>
            <a:ext cx="7848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i="0">
                <a:solidFill>
                  <a:schemeClr val="bg1"/>
                </a:solidFill>
              </a:rPr>
              <a:t>用热力学第二定律证明：在</a:t>
            </a:r>
            <a:r>
              <a:rPr kumimoji="1" lang="en-US" altLang="zh-CN" sz="2800" i="0">
                <a:solidFill>
                  <a:schemeClr val="bg1"/>
                </a:solidFill>
              </a:rPr>
              <a:t>p</a:t>
            </a:r>
            <a:r>
              <a:rPr kumimoji="1" lang="en-US" altLang="zh-CN" sz="2800" i="0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kumimoji="1" lang="en-US" altLang="zh-CN" sz="2800" i="0">
                <a:solidFill>
                  <a:schemeClr val="bg1"/>
                </a:solidFill>
              </a:rPr>
              <a:t>V </a:t>
            </a:r>
            <a:r>
              <a:rPr kumimoji="1" lang="zh-CN" altLang="en-US" sz="2800" i="0">
                <a:solidFill>
                  <a:schemeClr val="bg1"/>
                </a:solidFill>
              </a:rPr>
              <a:t>图上任意两条绝热线不可能相交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84213" y="1414463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solidFill>
                  <a:srgbClr val="00FFFF"/>
                </a:solidFill>
              </a:rPr>
              <a:t>反证法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25425" y="441325"/>
            <a:ext cx="7461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  <a:r>
              <a:rPr kumimoji="1" lang="en-US" altLang="zh-CN" sz="2800" i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  <a:endParaRPr kumimoji="1" lang="zh-CN" altLang="en-US" sz="2800" i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50825" y="1416050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solidFill>
                  <a:srgbClr val="FFFF00"/>
                </a:solidFill>
              </a:rPr>
              <a:t>证</a:t>
            </a:r>
          </a:p>
        </p:txBody>
      </p:sp>
      <p:sp>
        <p:nvSpPr>
          <p:cNvPr id="73734" name="Arc 6"/>
          <p:cNvSpPr>
            <a:spLocks/>
          </p:cNvSpPr>
          <p:nvPr/>
        </p:nvSpPr>
        <p:spPr bwMode="auto">
          <a:xfrm rot="-1356993">
            <a:off x="6629400" y="1754188"/>
            <a:ext cx="2119313" cy="1982787"/>
          </a:xfrm>
          <a:custGeom>
            <a:avLst/>
            <a:gdLst>
              <a:gd name="T0" fmla="*/ 61611667 w 21600"/>
              <a:gd name="T1" fmla="*/ 256003405 h 15357"/>
              <a:gd name="T2" fmla="*/ 0 w 21600"/>
              <a:gd name="T3" fmla="*/ 0 h 15357"/>
              <a:gd name="T4" fmla="*/ 207939240 w 21600"/>
              <a:gd name="T5" fmla="*/ 183340 h 153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357" fill="none" extrusionOk="0">
                <a:moveTo>
                  <a:pt x="6399" y="15357"/>
                </a:moveTo>
                <a:cubicBezTo>
                  <a:pt x="2304" y="11300"/>
                  <a:pt x="0" y="5775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15357" stroke="0" extrusionOk="0">
                <a:moveTo>
                  <a:pt x="6399" y="15357"/>
                </a:moveTo>
                <a:cubicBezTo>
                  <a:pt x="2304" y="11300"/>
                  <a:pt x="0" y="5775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6399" y="15357"/>
                </a:lnTo>
                <a:close/>
              </a:path>
            </a:pathLst>
          </a:cu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Arc 7"/>
          <p:cNvSpPr>
            <a:spLocks/>
          </p:cNvSpPr>
          <p:nvPr/>
        </p:nvSpPr>
        <p:spPr bwMode="auto">
          <a:xfrm rot="-837198">
            <a:off x="6034088" y="1144588"/>
            <a:ext cx="2279650" cy="2657475"/>
          </a:xfrm>
          <a:custGeom>
            <a:avLst/>
            <a:gdLst>
              <a:gd name="T0" fmla="*/ 176263284 w 20913"/>
              <a:gd name="T1" fmla="*/ 340723374 h 20727"/>
              <a:gd name="T2" fmla="*/ 0 w 20913"/>
              <a:gd name="T3" fmla="*/ 88850722 h 20727"/>
              <a:gd name="T4" fmla="*/ 248496348 w 20913"/>
              <a:gd name="T5" fmla="*/ 0 h 207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13" h="20727" fill="none" extrusionOk="0">
                <a:moveTo>
                  <a:pt x="14834" y="20726"/>
                </a:moveTo>
                <a:cubicBezTo>
                  <a:pt x="7537" y="18586"/>
                  <a:pt x="1902" y="12767"/>
                  <a:pt x="0" y="5404"/>
                </a:cubicBezTo>
              </a:path>
              <a:path w="20913" h="20727" stroke="0" extrusionOk="0">
                <a:moveTo>
                  <a:pt x="14834" y="20726"/>
                </a:moveTo>
                <a:cubicBezTo>
                  <a:pt x="7537" y="18586"/>
                  <a:pt x="1902" y="12767"/>
                  <a:pt x="0" y="5404"/>
                </a:cubicBezTo>
                <a:lnTo>
                  <a:pt x="20913" y="0"/>
                </a:lnTo>
                <a:lnTo>
                  <a:pt x="14834" y="20726"/>
                </a:lnTo>
                <a:close/>
              </a:path>
            </a:pathLst>
          </a:custGeom>
          <a:noFill/>
          <a:ln w="38100">
            <a:solidFill>
              <a:srgbClr val="FC505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Arc 8"/>
          <p:cNvSpPr>
            <a:spLocks/>
          </p:cNvSpPr>
          <p:nvPr/>
        </p:nvSpPr>
        <p:spPr bwMode="auto">
          <a:xfrm rot="-1075569">
            <a:off x="5534025" y="117475"/>
            <a:ext cx="1889125" cy="2562225"/>
          </a:xfrm>
          <a:custGeom>
            <a:avLst/>
            <a:gdLst>
              <a:gd name="T0" fmla="*/ 108569933 w 17337"/>
              <a:gd name="T1" fmla="*/ 328479783 h 19986"/>
              <a:gd name="T2" fmla="*/ 0 w 17337"/>
              <a:gd name="T3" fmla="*/ 211754961 h 19986"/>
              <a:gd name="T4" fmla="*/ 205848374 w 17337"/>
              <a:gd name="T5" fmla="*/ 0 h 199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37" h="19986" fill="none" extrusionOk="0">
                <a:moveTo>
                  <a:pt x="9144" y="19985"/>
                </a:moveTo>
                <a:cubicBezTo>
                  <a:pt x="5506" y="18494"/>
                  <a:pt x="2345" y="16039"/>
                  <a:pt x="0" y="12883"/>
                </a:cubicBezTo>
              </a:path>
              <a:path w="17337" h="19986" stroke="0" extrusionOk="0">
                <a:moveTo>
                  <a:pt x="9144" y="19985"/>
                </a:moveTo>
                <a:cubicBezTo>
                  <a:pt x="5506" y="18494"/>
                  <a:pt x="2345" y="16039"/>
                  <a:pt x="0" y="12883"/>
                </a:cubicBezTo>
                <a:lnTo>
                  <a:pt x="17337" y="0"/>
                </a:lnTo>
                <a:lnTo>
                  <a:pt x="9144" y="19985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5637213" y="2065338"/>
            <a:ext cx="446087" cy="519112"/>
            <a:chOff x="3969" y="1434"/>
            <a:chExt cx="281" cy="327"/>
          </a:xfrm>
        </p:grpSpPr>
        <p:sp>
          <p:nvSpPr>
            <p:cNvPr id="12316" name="Text Box 10"/>
            <p:cNvSpPr txBox="1">
              <a:spLocks noChangeArrowheads="1"/>
            </p:cNvSpPr>
            <p:nvPr/>
          </p:nvSpPr>
          <p:spPr bwMode="auto">
            <a:xfrm>
              <a:off x="3969" y="143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12317" name="Object 11"/>
            <p:cNvGraphicFramePr>
              <a:graphicFrameLocks noChangeAspect="1"/>
            </p:cNvGraphicFramePr>
            <p:nvPr/>
          </p:nvGraphicFramePr>
          <p:xfrm>
            <a:off x="4128" y="1480"/>
            <a:ext cx="1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公式" r:id="rId3" imgW="171534" imgH="171450" progId="Equation.3">
                    <p:embed/>
                  </p:oleObj>
                </mc:Choice>
                <mc:Fallback>
                  <p:oleObj name="公式" r:id="rId3" imgW="171534" imgH="171450" progId="Equation.3">
                    <p:embed/>
                    <p:pic>
                      <p:nvPicPr>
                        <p:cNvPr id="1231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0"/>
                          <a:ext cx="122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6365875" y="2089150"/>
            <a:ext cx="417513" cy="523875"/>
            <a:chOff x="4434" y="1434"/>
            <a:chExt cx="263" cy="330"/>
          </a:xfrm>
        </p:grpSpPr>
        <p:sp>
          <p:nvSpPr>
            <p:cNvPr id="12314" name="Text Box 13"/>
            <p:cNvSpPr txBox="1">
              <a:spLocks noChangeArrowheads="1"/>
            </p:cNvSpPr>
            <p:nvPr/>
          </p:nvSpPr>
          <p:spPr bwMode="auto">
            <a:xfrm>
              <a:off x="4468" y="143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</a:rPr>
                <a:t>b</a:t>
              </a:r>
            </a:p>
          </p:txBody>
        </p:sp>
        <p:graphicFrame>
          <p:nvGraphicFramePr>
            <p:cNvPr id="12315" name="Object 14"/>
            <p:cNvGraphicFramePr>
              <a:graphicFrameLocks noChangeAspect="1"/>
            </p:cNvGraphicFramePr>
            <p:nvPr/>
          </p:nvGraphicFramePr>
          <p:xfrm>
            <a:off x="4434" y="1616"/>
            <a:ext cx="1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0" name="公式" r:id="rId5" imgW="171534" imgH="171450" progId="Equation.3">
                    <p:embed/>
                  </p:oleObj>
                </mc:Choice>
                <mc:Fallback>
                  <p:oleObj name="公式" r:id="rId5" imgW="171534" imgH="171450" progId="Equation.3">
                    <p:embed/>
                    <p:pic>
                      <p:nvPicPr>
                        <p:cNvPr id="123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16"/>
                          <a:ext cx="122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6667500" y="3208338"/>
            <a:ext cx="533400" cy="519112"/>
            <a:chOff x="4422" y="2160"/>
            <a:chExt cx="336" cy="327"/>
          </a:xfrm>
        </p:grpSpPr>
        <p:sp>
          <p:nvSpPr>
            <p:cNvPr id="12312" name="Text Box 16"/>
            <p:cNvSpPr txBox="1">
              <a:spLocks noChangeArrowheads="1"/>
            </p:cNvSpPr>
            <p:nvPr/>
          </p:nvSpPr>
          <p:spPr bwMode="auto">
            <a:xfrm>
              <a:off x="4422" y="2160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bg1"/>
                  </a:solidFill>
                </a:rPr>
                <a:t>c</a:t>
              </a:r>
            </a:p>
          </p:txBody>
        </p:sp>
        <p:graphicFrame>
          <p:nvGraphicFramePr>
            <p:cNvPr id="12313" name="Object 17"/>
            <p:cNvGraphicFramePr>
              <a:graphicFrameLocks noChangeAspect="1"/>
            </p:cNvGraphicFramePr>
            <p:nvPr/>
          </p:nvGraphicFramePr>
          <p:xfrm>
            <a:off x="4636" y="2206"/>
            <a:ext cx="1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公式" r:id="rId7" imgW="171534" imgH="171450" progId="Equation.3">
                    <p:embed/>
                  </p:oleObj>
                </mc:Choice>
                <mc:Fallback>
                  <p:oleObj name="公式" r:id="rId7" imgW="171534" imgH="171450" progId="Equation.3">
                    <p:embed/>
                    <p:pic>
                      <p:nvPicPr>
                        <p:cNvPr id="1231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2206"/>
                          <a:ext cx="122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7118350" y="1936750"/>
            <a:ext cx="109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6600"/>
                </a:solidFill>
              </a:rPr>
              <a:t>绝热线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7118350" y="2320925"/>
            <a:ext cx="109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66FFFF"/>
                </a:solidFill>
              </a:rPr>
              <a:t>等温线</a:t>
            </a: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rot="-180000">
            <a:off x="6535738" y="2651125"/>
            <a:ext cx="200025" cy="3317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755650" y="1917700"/>
            <a:ext cx="4032250" cy="273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i="0" dirty="0">
                <a:solidFill>
                  <a:schemeClr val="bg1"/>
                </a:solidFill>
              </a:rPr>
              <a:t>设两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绝热线</a:t>
            </a:r>
            <a:r>
              <a:rPr lang="zh-CN" altLang="en-US" sz="2800" i="0" dirty="0">
                <a:solidFill>
                  <a:schemeClr val="bg1"/>
                </a:solidFill>
              </a:rPr>
              <a:t>相交于</a:t>
            </a:r>
            <a:r>
              <a:rPr lang="en-US" altLang="zh-CN" sz="2800" i="0" dirty="0">
                <a:solidFill>
                  <a:schemeClr val="bg1"/>
                </a:solidFill>
              </a:rPr>
              <a:t>c </a:t>
            </a:r>
            <a:r>
              <a:rPr lang="zh-CN" altLang="en-US" sz="2800" i="0" dirty="0">
                <a:solidFill>
                  <a:schemeClr val="bg1"/>
                </a:solidFill>
              </a:rPr>
              <a:t>点，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在两绝热线上寻找温度相同的两点</a:t>
            </a:r>
            <a:r>
              <a:rPr kumimoji="1" lang="en-US" altLang="zh-CN" sz="2800" i="0" dirty="0">
                <a:solidFill>
                  <a:schemeClr val="bg1"/>
                </a:solidFill>
              </a:rPr>
              <a:t>a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、</a:t>
            </a:r>
            <a:r>
              <a:rPr kumimoji="1" lang="en-US" altLang="zh-CN" sz="2800" i="0" dirty="0">
                <a:solidFill>
                  <a:schemeClr val="bg1"/>
                </a:solidFill>
              </a:rPr>
              <a:t>b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。在</a:t>
            </a:r>
            <a:r>
              <a:rPr kumimoji="1" lang="en-US" altLang="zh-CN" sz="2800" i="0" dirty="0">
                <a:solidFill>
                  <a:schemeClr val="bg1"/>
                </a:solidFill>
              </a:rPr>
              <a:t>ab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间作一条等温线， </a:t>
            </a:r>
            <a:r>
              <a:rPr kumimoji="1" lang="en-US" altLang="zh-CN" sz="2800" i="0" dirty="0" err="1">
                <a:solidFill>
                  <a:schemeClr val="bg1"/>
                </a:solidFill>
              </a:rPr>
              <a:t>abca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构成一循环过程</a:t>
            </a:r>
            <a:r>
              <a:rPr kumimoji="1" lang="zh-CN" altLang="en-US" sz="2800" i="0" dirty="0" smtClean="0">
                <a:solidFill>
                  <a:schemeClr val="bg1"/>
                </a:solidFill>
              </a:rPr>
              <a:t>。</a:t>
            </a:r>
            <a:endParaRPr lang="zh-CN" altLang="en-US" sz="2800" i="0" dirty="0">
              <a:solidFill>
                <a:schemeClr val="bg1"/>
              </a:solidFill>
            </a:endParaRPr>
          </a:p>
        </p:txBody>
      </p:sp>
      <p:grpSp>
        <p:nvGrpSpPr>
          <p:cNvPr id="73751" name="Group 23"/>
          <p:cNvGrpSpPr>
            <a:grpSpLocks/>
          </p:cNvGrpSpPr>
          <p:nvPr/>
        </p:nvGrpSpPr>
        <p:grpSpPr bwMode="auto">
          <a:xfrm>
            <a:off x="5100638" y="1647825"/>
            <a:ext cx="3314700" cy="2952750"/>
            <a:chOff x="3423" y="2024"/>
            <a:chExt cx="2088" cy="1860"/>
          </a:xfrm>
        </p:grpSpPr>
        <p:sp>
          <p:nvSpPr>
            <p:cNvPr id="12307" name="Line 24"/>
            <p:cNvSpPr>
              <a:spLocks noChangeShapeType="1"/>
            </p:cNvSpPr>
            <p:nvPr/>
          </p:nvSpPr>
          <p:spPr bwMode="auto">
            <a:xfrm flipV="1">
              <a:off x="3651" y="3596"/>
              <a:ext cx="1791" cy="1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25"/>
            <p:cNvSpPr>
              <a:spLocks noChangeShapeType="1"/>
            </p:cNvSpPr>
            <p:nvPr/>
          </p:nvSpPr>
          <p:spPr bwMode="auto">
            <a:xfrm flipH="1" flipV="1">
              <a:off x="3651" y="2160"/>
              <a:ext cx="11" cy="145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26"/>
            <p:cNvSpPr txBox="1">
              <a:spLocks noChangeArrowheads="1"/>
            </p:cNvSpPr>
            <p:nvPr/>
          </p:nvSpPr>
          <p:spPr bwMode="auto">
            <a:xfrm>
              <a:off x="5267" y="35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12310" name="Text Box 27"/>
            <p:cNvSpPr txBox="1">
              <a:spLocks noChangeArrowheads="1"/>
            </p:cNvSpPr>
            <p:nvPr/>
          </p:nvSpPr>
          <p:spPr bwMode="auto">
            <a:xfrm>
              <a:off x="3423" y="2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2311" name="Text Box 28"/>
            <p:cNvSpPr txBox="1">
              <a:spLocks noChangeArrowheads="1"/>
            </p:cNvSpPr>
            <p:nvPr/>
          </p:nvSpPr>
          <p:spPr bwMode="auto">
            <a:xfrm>
              <a:off x="3425" y="355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796925" y="5013176"/>
            <a:ext cx="76327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i="0" dirty="0" smtClean="0">
                <a:solidFill>
                  <a:schemeClr val="bg1"/>
                </a:solidFill>
              </a:rPr>
              <a:t>这构成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了从单一热源吸收热量的热机。这是违背</a:t>
            </a:r>
            <a:r>
              <a:rPr kumimoji="1" lang="zh-CN" altLang="en-US" sz="2800" i="0" dirty="0">
                <a:solidFill>
                  <a:srgbClr val="66FFFF"/>
                </a:solidFill>
              </a:rPr>
              <a:t>热力学第二定律的开尔文表述的</a:t>
            </a:r>
            <a:r>
              <a:rPr kumimoji="1" lang="zh-CN" altLang="en-US" sz="2800" i="0" dirty="0">
                <a:solidFill>
                  <a:schemeClr val="bg1"/>
                </a:solidFill>
              </a:rPr>
              <a:t>。因此任意两条绝热线不可能相交。</a:t>
            </a:r>
          </a:p>
        </p:txBody>
      </p:sp>
    </p:spTree>
    <p:extLst>
      <p:ext uri="{BB962C8B-B14F-4D97-AF65-F5344CB8AC3E}">
        <p14:creationId xmlns:p14="http://schemas.microsoft.com/office/powerpoint/2010/main" val="40270217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autoUpdateAnimBg="0"/>
      <p:bldP spid="73732" grpId="0"/>
      <p:bldP spid="73733" grpId="0"/>
      <p:bldP spid="73746" grpId="0"/>
      <p:bldP spid="73750" grpId="0"/>
      <p:bldP spid="737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58775" y="873125"/>
            <a:ext cx="5145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0" dirty="0">
                <a:solidFill>
                  <a:schemeClr val="bg1">
                    <a:lumMod val="85000"/>
                  </a:schemeClr>
                </a:solidFill>
                <a:latin typeface="+mn-lt"/>
                <a:ea typeface="宋体" charset="-122"/>
              </a:rPr>
              <a:t>The Second Law of Thermodynamics</a:t>
            </a:r>
            <a:endParaRPr lang="en-US" altLang="zh-CN" i="0" dirty="0">
              <a:solidFill>
                <a:schemeClr val="bg1">
                  <a:lumMod val="85000"/>
                </a:schemeClr>
              </a:solidFill>
              <a:latin typeface="+mn-lt"/>
              <a:ea typeface="隶书" pitchFamily="49" charset="-122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307975" y="325438"/>
            <a:ext cx="6243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i="0">
                <a:solidFill>
                  <a:srgbClr val="FFFF00"/>
                </a:solidFill>
              </a:rPr>
              <a:t>三、热力学第二定律</a:t>
            </a: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4710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0" dirty="0">
                <a:solidFill>
                  <a:srgbClr val="FFFF00"/>
                </a:solidFill>
                <a:latin typeface="+mn-lt"/>
                <a:ea typeface="宋体" charset="-122"/>
              </a:rPr>
              <a:t>1. </a:t>
            </a:r>
            <a:r>
              <a:rPr lang="zh-CN" altLang="en-US" sz="2800" i="0" dirty="0">
                <a:solidFill>
                  <a:srgbClr val="FFFF00"/>
                </a:solidFill>
                <a:latin typeface="+mn-lt"/>
                <a:ea typeface="宋体" charset="-122"/>
              </a:rPr>
              <a:t>可逆过程与不可逆过程</a:t>
            </a:r>
          </a:p>
        </p:txBody>
      </p:sp>
      <p:sp>
        <p:nvSpPr>
          <p:cNvPr id="47109" name="Text Box 18"/>
          <p:cNvSpPr txBox="1">
            <a:spLocks noChangeArrowheads="1"/>
          </p:cNvSpPr>
          <p:nvPr/>
        </p:nvSpPr>
        <p:spPr bwMode="auto">
          <a:xfrm>
            <a:off x="503238" y="2033588"/>
            <a:ext cx="292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i="0">
                <a:solidFill>
                  <a:srgbClr val="FFFF00"/>
                </a:solidFill>
              </a:rPr>
              <a:t>(1) </a:t>
            </a:r>
            <a:r>
              <a:rPr lang="zh-CN" altLang="en-US" sz="2800" i="0">
                <a:solidFill>
                  <a:srgbClr val="FFFF00"/>
                </a:solidFill>
              </a:rPr>
              <a:t>可逆过程</a:t>
            </a:r>
            <a:endParaRPr lang="zh-CN" altLang="en-US" b="0" i="0">
              <a:solidFill>
                <a:srgbClr val="FFFF00"/>
              </a:solidFill>
            </a:endParaRPr>
          </a:p>
        </p:txBody>
      </p:sp>
      <p:sp>
        <p:nvSpPr>
          <p:cNvPr id="47110" name="Text Box 19"/>
          <p:cNvSpPr txBox="1">
            <a:spLocks noChangeArrowheads="1"/>
          </p:cNvSpPr>
          <p:nvPr/>
        </p:nvSpPr>
        <p:spPr bwMode="auto">
          <a:xfrm>
            <a:off x="701675" y="2620963"/>
            <a:ext cx="806926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i="0">
                <a:solidFill>
                  <a:schemeClr val="bg1"/>
                </a:solidFill>
              </a:rPr>
              <a:t>若在某过程中系统由</a:t>
            </a:r>
            <a:r>
              <a:rPr lang="zh-CN" altLang="en-US" sz="2800" i="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a </a:t>
            </a:r>
            <a:r>
              <a:rPr lang="zh-CN" altLang="en-US" sz="2800" i="0">
                <a:solidFill>
                  <a:schemeClr val="bg1"/>
                </a:solidFill>
              </a:rPr>
              <a:t>态变化到 </a:t>
            </a:r>
            <a:r>
              <a:rPr lang="en-US" altLang="zh-CN" sz="2800">
                <a:solidFill>
                  <a:srgbClr val="FFFF00"/>
                </a:solidFill>
              </a:rPr>
              <a:t>b </a:t>
            </a:r>
            <a:r>
              <a:rPr lang="zh-CN" altLang="en-US" sz="2800" i="0">
                <a:solidFill>
                  <a:schemeClr val="bg1"/>
                </a:solidFill>
              </a:rPr>
              <a:t>态。如能使系统由 </a:t>
            </a:r>
            <a:r>
              <a:rPr lang="en-US" altLang="zh-CN" sz="2800">
                <a:solidFill>
                  <a:srgbClr val="FFFF00"/>
                </a:solidFill>
              </a:rPr>
              <a:t>b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 i="0">
                <a:solidFill>
                  <a:schemeClr val="bg1"/>
                </a:solidFill>
              </a:rPr>
              <a:t>态回到 </a:t>
            </a:r>
            <a:r>
              <a:rPr lang="en-US" altLang="zh-CN" sz="2800">
                <a:solidFill>
                  <a:srgbClr val="FFFF00"/>
                </a:solidFill>
              </a:rPr>
              <a:t>a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 i="0">
                <a:solidFill>
                  <a:schemeClr val="bg1"/>
                </a:solidFill>
              </a:rPr>
              <a:t>态，且周围一切也各自恢复原状，那么</a:t>
            </a:r>
            <a:r>
              <a:rPr lang="zh-CN" altLang="en-US" sz="2800" i="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ab</a:t>
            </a:r>
            <a:r>
              <a:rPr lang="en-US" altLang="zh-CN" sz="2800" i="0">
                <a:solidFill>
                  <a:srgbClr val="FFFF00"/>
                </a:solidFill>
              </a:rPr>
              <a:t> </a:t>
            </a:r>
            <a:r>
              <a:rPr lang="zh-CN" altLang="en-US" sz="2800" i="0">
                <a:solidFill>
                  <a:schemeClr val="bg1"/>
                </a:solidFill>
              </a:rPr>
              <a:t>过程称为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可逆过程</a:t>
            </a:r>
            <a:r>
              <a:rPr lang="zh-CN" altLang="en-US" sz="2800" i="0">
                <a:solidFill>
                  <a:schemeClr val="bg1"/>
                </a:solidFill>
              </a:rPr>
              <a:t>。</a:t>
            </a:r>
            <a:endParaRPr lang="zh-CN" altLang="en-US" b="0" i="0">
              <a:solidFill>
                <a:schemeClr val="bg1"/>
              </a:solidFill>
            </a:endParaRPr>
          </a:p>
        </p:txBody>
      </p:sp>
      <p:sp>
        <p:nvSpPr>
          <p:cNvPr id="47111" name="Text Box 20"/>
          <p:cNvSpPr txBox="1">
            <a:spLocks noChangeArrowheads="1"/>
          </p:cNvSpPr>
          <p:nvPr/>
        </p:nvSpPr>
        <p:spPr bwMode="auto">
          <a:xfrm>
            <a:off x="446088" y="4314825"/>
            <a:ext cx="8405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无摩擦的准静态过程都是可逆的</a:t>
            </a:r>
            <a:r>
              <a:rPr lang="en-US" altLang="zh-CN" sz="2800" i="0">
                <a:solidFill>
                  <a:srgbClr val="00FF00"/>
                </a:solidFill>
                <a:ea typeface="楷体_GB2312" pitchFamily="49" charset="-122"/>
              </a:rPr>
              <a:t>, 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即</a:t>
            </a:r>
            <a:r>
              <a:rPr lang="en-US" altLang="zh-CN" sz="2800">
                <a:solidFill>
                  <a:srgbClr val="00FF00"/>
                </a:solidFill>
                <a:ea typeface="楷体_GB2312" pitchFamily="49" charset="-122"/>
              </a:rPr>
              <a:t>P-V 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图上的过程</a:t>
            </a:r>
          </a:p>
        </p:txBody>
      </p:sp>
      <p:sp>
        <p:nvSpPr>
          <p:cNvPr id="47112" name="Rectangle 21"/>
          <p:cNvSpPr>
            <a:spLocks noChangeArrowheads="1"/>
          </p:cNvSpPr>
          <p:nvPr/>
        </p:nvSpPr>
        <p:spPr bwMode="auto">
          <a:xfrm>
            <a:off x="811213" y="4976813"/>
            <a:ext cx="75580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i="0">
                <a:solidFill>
                  <a:srgbClr val="FFFF00"/>
                </a:solidFill>
              </a:rPr>
              <a:t>可逆过程</a:t>
            </a:r>
            <a:r>
              <a:rPr lang="zh-CN" altLang="en-US" sz="2800" i="0">
                <a:solidFill>
                  <a:schemeClr val="bg1"/>
                </a:solidFill>
              </a:rPr>
              <a:t>是一种理想情况，实际上散热、摩擦等情况总是存在的，并且实际过程也不可能“</a:t>
            </a:r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无限缓慢地进行</a:t>
            </a:r>
            <a:r>
              <a:rPr lang="zh-CN" altLang="en-US" sz="2800" i="0">
                <a:solidFill>
                  <a:schemeClr val="bg1"/>
                </a:solidFill>
              </a:rPr>
              <a:t>”</a:t>
            </a:r>
            <a:r>
              <a:rPr lang="en-US" altLang="zh-CN" sz="2800" i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172" y="60883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u="sng" dirty="0" smtClean="0">
                <a:solidFill>
                  <a:schemeClr val="bg1"/>
                </a:solidFill>
              </a:rPr>
              <a:t>P172 </a:t>
            </a:r>
            <a:r>
              <a:rPr lang="zh-CN" altLang="en-US" sz="2800" u="sng" dirty="0" smtClean="0">
                <a:solidFill>
                  <a:schemeClr val="bg1"/>
                </a:solidFill>
              </a:rPr>
              <a:t>两个例子</a:t>
            </a:r>
            <a:endParaRPr lang="zh-CN" altLang="en-US" sz="2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75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utoUpdateAnimBg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3"/>
          <p:cNvSpPr txBox="1">
            <a:spLocks noChangeArrowheads="1"/>
          </p:cNvSpPr>
          <p:nvPr/>
        </p:nvSpPr>
        <p:spPr bwMode="auto">
          <a:xfrm>
            <a:off x="373063" y="325438"/>
            <a:ext cx="6697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FFFF00"/>
                </a:solidFill>
              </a:rPr>
              <a:t>(4) </a:t>
            </a:r>
            <a:r>
              <a:rPr lang="zh-CN" altLang="en-US" sz="2800" i="0">
                <a:solidFill>
                  <a:srgbClr val="FFFF00"/>
                </a:solidFill>
              </a:rPr>
              <a:t>热力学第二定律的微观解释</a:t>
            </a:r>
          </a:p>
        </p:txBody>
      </p:sp>
      <p:sp>
        <p:nvSpPr>
          <p:cNvPr id="53251" name="Text Box 14"/>
          <p:cNvSpPr txBox="1">
            <a:spLocks noChangeArrowheads="1"/>
          </p:cNvSpPr>
          <p:nvPr/>
        </p:nvSpPr>
        <p:spPr bwMode="auto">
          <a:xfrm>
            <a:off x="701675" y="873125"/>
            <a:ext cx="78136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从微观上看，任何热力学过程总包含大量分子的无序运动状态的变化。热力学第二定律给出了变化的规律。</a:t>
            </a:r>
          </a:p>
        </p:txBody>
      </p:sp>
      <p:sp>
        <p:nvSpPr>
          <p:cNvPr id="53252" name="Text Box 15"/>
          <p:cNvSpPr txBox="1">
            <a:spLocks noChangeArrowheads="1"/>
          </p:cNvSpPr>
          <p:nvPr/>
        </p:nvSpPr>
        <p:spPr bwMode="auto">
          <a:xfrm>
            <a:off x="552450" y="2333625"/>
            <a:ext cx="5005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FFFF00"/>
                </a:solidFill>
              </a:rPr>
              <a:t>(a)   </a:t>
            </a:r>
            <a:r>
              <a:rPr lang="zh-CN" altLang="en-US" sz="2800" i="0">
                <a:solidFill>
                  <a:srgbClr val="FFFF00"/>
                </a:solidFill>
              </a:rPr>
              <a:t>热功转换</a:t>
            </a:r>
            <a:endParaRPr lang="zh-CN" altLang="en-US" b="0" i="0">
              <a:solidFill>
                <a:srgbClr val="FFFF00"/>
              </a:solidFill>
            </a:endParaRPr>
          </a:p>
        </p:txBody>
      </p:sp>
      <p:sp>
        <p:nvSpPr>
          <p:cNvPr id="53253" name="Text Box 45"/>
          <p:cNvSpPr txBox="1">
            <a:spLocks noChangeArrowheads="1"/>
          </p:cNvSpPr>
          <p:nvPr/>
        </p:nvSpPr>
        <p:spPr bwMode="auto">
          <a:xfrm>
            <a:off x="3357563" y="2827338"/>
            <a:ext cx="117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功</a:t>
            </a:r>
          </a:p>
        </p:txBody>
      </p:sp>
      <p:sp>
        <p:nvSpPr>
          <p:cNvPr id="53254" name="Text Box 46"/>
          <p:cNvSpPr txBox="1">
            <a:spLocks noChangeArrowheads="1"/>
          </p:cNvSpPr>
          <p:nvPr/>
        </p:nvSpPr>
        <p:spPr bwMode="auto">
          <a:xfrm>
            <a:off x="5183188" y="2827338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66FF33"/>
                </a:solidFill>
                <a:ea typeface="楷体_GB2312" pitchFamily="49" charset="-122"/>
              </a:rPr>
              <a:t>热</a:t>
            </a:r>
            <a:endParaRPr lang="zh-CN" altLang="en-US" sz="2800" b="0" i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53255" name="Line 47"/>
          <p:cNvSpPr>
            <a:spLocks noChangeShapeType="1"/>
          </p:cNvSpPr>
          <p:nvPr/>
        </p:nvSpPr>
        <p:spPr bwMode="auto">
          <a:xfrm>
            <a:off x="3967163" y="3055938"/>
            <a:ext cx="1143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Text Box 48"/>
          <p:cNvSpPr txBox="1">
            <a:spLocks noChangeArrowheads="1"/>
          </p:cNvSpPr>
          <p:nvPr/>
        </p:nvSpPr>
        <p:spPr bwMode="auto">
          <a:xfrm>
            <a:off x="2747963" y="3208338"/>
            <a:ext cx="178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机械能</a:t>
            </a:r>
            <a:endParaRPr lang="zh-CN" altLang="en-US" sz="2800" b="0" i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3257" name="Text Box 49"/>
          <p:cNvSpPr txBox="1">
            <a:spLocks noChangeArrowheads="1"/>
          </p:cNvSpPr>
          <p:nvPr/>
        </p:nvSpPr>
        <p:spPr bwMode="auto">
          <a:xfrm>
            <a:off x="5110163" y="3208338"/>
            <a:ext cx="1514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66FF33"/>
                </a:solidFill>
                <a:ea typeface="楷体_GB2312" pitchFamily="49" charset="-122"/>
              </a:rPr>
              <a:t>内能</a:t>
            </a:r>
            <a:endParaRPr lang="zh-CN" altLang="en-US" sz="2800" b="0" i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53258" name="Line 50"/>
          <p:cNvSpPr>
            <a:spLocks noChangeShapeType="1"/>
          </p:cNvSpPr>
          <p:nvPr/>
        </p:nvSpPr>
        <p:spPr bwMode="auto">
          <a:xfrm>
            <a:off x="4119563" y="3436938"/>
            <a:ext cx="838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AutoShape 51"/>
          <p:cNvSpPr>
            <a:spLocks noChangeArrowheads="1"/>
          </p:cNvSpPr>
          <p:nvPr/>
        </p:nvSpPr>
        <p:spPr bwMode="auto">
          <a:xfrm>
            <a:off x="1368425" y="4332288"/>
            <a:ext cx="1597025" cy="806450"/>
          </a:xfrm>
          <a:prstGeom prst="wedgeRoundRectCallout">
            <a:avLst>
              <a:gd name="adj1" fmla="val 59444"/>
              <a:gd name="adj2" fmla="val -12657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b="0" i="0">
              <a:solidFill>
                <a:schemeClr val="bg1"/>
              </a:solidFill>
            </a:endParaRPr>
          </a:p>
        </p:txBody>
      </p:sp>
      <p:sp>
        <p:nvSpPr>
          <p:cNvPr id="53260" name="AutoShape 52"/>
          <p:cNvSpPr>
            <a:spLocks noChangeArrowheads="1"/>
          </p:cNvSpPr>
          <p:nvPr/>
        </p:nvSpPr>
        <p:spPr bwMode="auto">
          <a:xfrm>
            <a:off x="5327650" y="4256088"/>
            <a:ext cx="1966913" cy="936625"/>
          </a:xfrm>
          <a:prstGeom prst="wedgeEllipseCallout">
            <a:avLst>
              <a:gd name="adj1" fmla="val -36199"/>
              <a:gd name="adj2" fmla="val -113051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i="0">
              <a:solidFill>
                <a:schemeClr val="bg1"/>
              </a:solidFill>
            </a:endParaRPr>
          </a:p>
        </p:txBody>
      </p:sp>
      <p:sp>
        <p:nvSpPr>
          <p:cNvPr id="53261" name="AutoShape 53"/>
          <p:cNvSpPr>
            <a:spLocks noChangeArrowheads="1"/>
          </p:cNvSpPr>
          <p:nvPr/>
        </p:nvSpPr>
        <p:spPr bwMode="auto">
          <a:xfrm>
            <a:off x="2965450" y="4408488"/>
            <a:ext cx="2514600" cy="228600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262" name="Text Box 54"/>
          <p:cNvSpPr txBox="1">
            <a:spLocks noChangeArrowheads="1"/>
          </p:cNvSpPr>
          <p:nvPr/>
        </p:nvSpPr>
        <p:spPr bwMode="auto">
          <a:xfrm>
            <a:off x="3146425" y="4027488"/>
            <a:ext cx="257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自动地进行</a:t>
            </a:r>
          </a:p>
        </p:txBody>
      </p:sp>
      <p:sp>
        <p:nvSpPr>
          <p:cNvPr id="53263" name="Line 55"/>
          <p:cNvSpPr>
            <a:spLocks noChangeShapeType="1"/>
          </p:cNvSpPr>
          <p:nvPr/>
        </p:nvSpPr>
        <p:spPr bwMode="auto">
          <a:xfrm flipH="1">
            <a:off x="3967163" y="3208338"/>
            <a:ext cx="11430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4" name="Line 56"/>
          <p:cNvSpPr>
            <a:spLocks noChangeShapeType="1"/>
          </p:cNvSpPr>
          <p:nvPr/>
        </p:nvSpPr>
        <p:spPr bwMode="auto">
          <a:xfrm flipH="1">
            <a:off x="4043363" y="3589338"/>
            <a:ext cx="9144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AutoShape 57"/>
          <p:cNvSpPr>
            <a:spLocks noChangeArrowheads="1"/>
          </p:cNvSpPr>
          <p:nvPr/>
        </p:nvSpPr>
        <p:spPr bwMode="auto">
          <a:xfrm>
            <a:off x="2889250" y="4713288"/>
            <a:ext cx="2590800" cy="152400"/>
          </a:xfrm>
          <a:prstGeom prst="leftArrow">
            <a:avLst>
              <a:gd name="adj1" fmla="val 50000"/>
              <a:gd name="adj2" fmla="val 42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03650" y="4637088"/>
            <a:ext cx="914400" cy="304800"/>
            <a:chOff x="0" y="0"/>
            <a:chExt cx="576" cy="192"/>
          </a:xfrm>
        </p:grpSpPr>
        <p:sp>
          <p:nvSpPr>
            <p:cNvPr id="16414" name="Line 59"/>
            <p:cNvSpPr>
              <a:spLocks noChangeShapeType="1"/>
            </p:cNvSpPr>
            <p:nvPr/>
          </p:nvSpPr>
          <p:spPr bwMode="auto">
            <a:xfrm>
              <a:off x="0" y="0"/>
              <a:ext cx="57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60"/>
            <p:cNvSpPr>
              <a:spLocks noChangeShapeType="1"/>
            </p:cNvSpPr>
            <p:nvPr/>
          </p:nvSpPr>
          <p:spPr bwMode="auto">
            <a:xfrm flipV="1">
              <a:off x="0" y="0"/>
              <a:ext cx="57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271963" y="3513138"/>
            <a:ext cx="533400" cy="152400"/>
            <a:chOff x="0" y="0"/>
            <a:chExt cx="576" cy="192"/>
          </a:xfrm>
        </p:grpSpPr>
        <p:sp>
          <p:nvSpPr>
            <p:cNvPr id="16412" name="Line 62"/>
            <p:cNvSpPr>
              <a:spLocks noChangeShapeType="1"/>
            </p:cNvSpPr>
            <p:nvPr/>
          </p:nvSpPr>
          <p:spPr bwMode="auto">
            <a:xfrm>
              <a:off x="0" y="0"/>
              <a:ext cx="576" cy="19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63"/>
            <p:cNvSpPr>
              <a:spLocks noChangeShapeType="1"/>
            </p:cNvSpPr>
            <p:nvPr/>
          </p:nvSpPr>
          <p:spPr bwMode="auto">
            <a:xfrm flipV="1">
              <a:off x="0" y="0"/>
              <a:ext cx="576" cy="19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72" name="Text Box 64"/>
          <p:cNvSpPr txBox="1">
            <a:spLocks noChangeArrowheads="1"/>
          </p:cNvSpPr>
          <p:nvPr/>
        </p:nvSpPr>
        <p:spPr bwMode="auto">
          <a:xfrm>
            <a:off x="736600" y="5470525"/>
            <a:ext cx="7683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 sz="28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热功转换的自动过程总是使大量分子的</a:t>
            </a:r>
          </a:p>
          <a:p>
            <a:pPr eaLnBrk="1" hangingPunct="1"/>
            <a:r>
              <a:rPr lang="zh-CN" altLang="en-US" sz="28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运动从有序状态向无序状态转化。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195763" y="3132138"/>
            <a:ext cx="609600" cy="152400"/>
            <a:chOff x="0" y="0"/>
            <a:chExt cx="576" cy="192"/>
          </a:xfrm>
        </p:grpSpPr>
        <p:sp>
          <p:nvSpPr>
            <p:cNvPr id="16410" name="Line 66"/>
            <p:cNvSpPr>
              <a:spLocks noChangeShapeType="1"/>
            </p:cNvSpPr>
            <p:nvPr/>
          </p:nvSpPr>
          <p:spPr bwMode="auto">
            <a:xfrm>
              <a:off x="0" y="0"/>
              <a:ext cx="57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57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76" name="Line 69"/>
          <p:cNvSpPr>
            <a:spLocks noChangeShapeType="1"/>
          </p:cNvSpPr>
          <p:nvPr/>
        </p:nvSpPr>
        <p:spPr bwMode="auto">
          <a:xfrm>
            <a:off x="3017838" y="6450013"/>
            <a:ext cx="614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7" name="Line 70"/>
          <p:cNvSpPr>
            <a:spLocks noChangeShapeType="1"/>
          </p:cNvSpPr>
          <p:nvPr/>
        </p:nvSpPr>
        <p:spPr bwMode="auto">
          <a:xfrm>
            <a:off x="4827588" y="6423025"/>
            <a:ext cx="608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9" name="Text Box 73"/>
          <p:cNvSpPr txBox="1">
            <a:spLocks noChangeArrowheads="1"/>
          </p:cNvSpPr>
          <p:nvPr/>
        </p:nvSpPr>
        <p:spPr bwMode="auto">
          <a:xfrm>
            <a:off x="1476375" y="4329113"/>
            <a:ext cx="2684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/>
              <a:t>大量分子</a:t>
            </a:r>
          </a:p>
          <a:p>
            <a:pPr eaLnBrk="1" hangingPunct="1"/>
            <a:r>
              <a:rPr lang="zh-CN" altLang="en-US" i="0"/>
              <a:t>有序运动</a:t>
            </a:r>
          </a:p>
        </p:txBody>
      </p:sp>
      <p:sp>
        <p:nvSpPr>
          <p:cNvPr id="53280" name="Text Box 74"/>
          <p:cNvSpPr txBox="1">
            <a:spLocks noChangeArrowheads="1"/>
          </p:cNvSpPr>
          <p:nvPr/>
        </p:nvSpPr>
        <p:spPr bwMode="auto">
          <a:xfrm>
            <a:off x="5616575" y="4329113"/>
            <a:ext cx="2576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/>
              <a:t>大量分子</a:t>
            </a:r>
          </a:p>
          <a:p>
            <a:pPr eaLnBrk="1" hangingPunct="1"/>
            <a:r>
              <a:rPr lang="zh-CN" altLang="en-US" i="0"/>
              <a:t>无序运动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5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75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withGroup">
                            <p:stCondLst>
                              <p:cond delay="2625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125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  <p:bldP spid="53253" grpId="0" autoUpdateAnimBg="0"/>
      <p:bldP spid="53254" grpId="0" autoUpdateAnimBg="0"/>
      <p:bldP spid="53255" grpId="0" animBg="1"/>
      <p:bldP spid="53256" grpId="0" autoUpdateAnimBg="0"/>
      <p:bldP spid="53257" grpId="0" autoUpdateAnimBg="0"/>
      <p:bldP spid="53258" grpId="0" animBg="1"/>
      <p:bldP spid="53259" grpId="0" animBg="1" autoUpdateAnimBg="0"/>
      <p:bldP spid="53260" grpId="0" animBg="1" autoUpdateAnimBg="0"/>
      <p:bldP spid="53261" grpId="0" animBg="1" autoUpdateAnimBg="0"/>
      <p:bldP spid="53262" grpId="0" autoUpdateAnimBg="0"/>
      <p:bldP spid="53263" grpId="0" animBg="1"/>
      <p:bldP spid="53264" grpId="0" animBg="1"/>
      <p:bldP spid="53265" grpId="0" animBg="1" autoUpdateAnimBg="0"/>
      <p:bldP spid="53272" grpId="0" autoUpdateAnimBg="0"/>
      <p:bldP spid="53276" grpId="0" animBg="1"/>
      <p:bldP spid="53277" grpId="0" animBg="1"/>
      <p:bldP spid="53279" grpId="0" autoUpdateAnimBg="0"/>
      <p:bldP spid="532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50938" y="3635375"/>
            <a:ext cx="5976937" cy="519113"/>
            <a:chOff x="0" y="0"/>
            <a:chExt cx="3765" cy="327"/>
          </a:xfrm>
        </p:grpSpPr>
        <p:sp>
          <p:nvSpPr>
            <p:cNvPr id="1743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3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i="0">
                  <a:solidFill>
                    <a:schemeClr val="bg1"/>
                  </a:solidFill>
                </a:rPr>
                <a:t>初态：两系统</a:t>
              </a:r>
              <a:r>
                <a:rPr lang="en-US" altLang="zh-CN" sz="2800">
                  <a:solidFill>
                    <a:srgbClr val="FFFF00"/>
                  </a:solidFill>
                </a:rPr>
                <a:t>T</a:t>
              </a:r>
              <a:r>
                <a:rPr lang="zh-CN" altLang="en-US" sz="2800" i="0">
                  <a:solidFill>
                    <a:schemeClr val="bg1"/>
                  </a:solidFill>
                </a:rPr>
                <a:t>不同、</a:t>
              </a:r>
              <a:r>
                <a:rPr lang="zh-CN" altLang="en-US" sz="2800">
                  <a:solidFill>
                    <a:srgbClr val="FFFF00"/>
                  </a:solidFill>
                  <a:sym typeface="Symbol" pitchFamily="18" charset="2"/>
                </a:rPr>
                <a:t></a:t>
              </a:r>
              <a:r>
                <a:rPr lang="en-US" altLang="zh-CN" sz="2800" i="0" baseline="-25000">
                  <a:solidFill>
                    <a:srgbClr val="FFFF00"/>
                  </a:solidFill>
                  <a:sym typeface="Symbol" pitchFamily="18" charset="2"/>
                </a:rPr>
                <a:t>t</a:t>
              </a:r>
              <a:r>
                <a:rPr lang="zh-CN" altLang="en-US" sz="2800" i="0">
                  <a:solidFill>
                    <a:schemeClr val="bg1"/>
                  </a:solidFill>
                </a:rPr>
                <a:t>不同</a:t>
              </a:r>
            </a:p>
          </p:txBody>
        </p:sp>
        <p:sp>
          <p:nvSpPr>
            <p:cNvPr id="17438" name="Line 4"/>
            <p:cNvSpPr>
              <a:spLocks noChangeShapeType="1"/>
            </p:cNvSpPr>
            <p:nvPr/>
          </p:nvSpPr>
          <p:spPr bwMode="auto">
            <a:xfrm>
              <a:off x="2263" y="88"/>
              <a:ext cx="1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89038" y="4570413"/>
            <a:ext cx="5507037" cy="519112"/>
            <a:chOff x="0" y="0"/>
            <a:chExt cx="3469" cy="327"/>
          </a:xfrm>
        </p:grpSpPr>
        <p:sp>
          <p:nvSpPr>
            <p:cNvPr id="17435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34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i="0">
                  <a:solidFill>
                    <a:schemeClr val="bg1"/>
                  </a:solidFill>
                </a:rPr>
                <a:t>末态：两系统</a:t>
              </a:r>
              <a:r>
                <a:rPr lang="en-US" altLang="zh-CN" sz="2800">
                  <a:solidFill>
                    <a:srgbClr val="FFFF00"/>
                  </a:solidFill>
                </a:rPr>
                <a:t>T</a:t>
              </a:r>
              <a:r>
                <a:rPr lang="zh-CN" altLang="en-US" sz="2800" i="0">
                  <a:solidFill>
                    <a:schemeClr val="bg1"/>
                  </a:solidFill>
                </a:rPr>
                <a:t>相同、</a:t>
              </a:r>
              <a:r>
                <a:rPr lang="zh-CN" altLang="en-US" sz="2800">
                  <a:solidFill>
                    <a:srgbClr val="FFFF00"/>
                  </a:solidFill>
                  <a:sym typeface="Symbol" pitchFamily="18" charset="2"/>
                </a:rPr>
                <a:t></a:t>
              </a:r>
              <a:r>
                <a:rPr lang="en-US" altLang="zh-CN" sz="2800" i="0" baseline="-25000">
                  <a:solidFill>
                    <a:srgbClr val="FFFF00"/>
                  </a:solidFill>
                  <a:sym typeface="Symbol" pitchFamily="18" charset="2"/>
                </a:rPr>
                <a:t>t</a:t>
              </a:r>
              <a:r>
                <a:rPr lang="zh-CN" altLang="en-US" sz="2800" i="0">
                  <a:solidFill>
                    <a:schemeClr val="bg1"/>
                  </a:solidFill>
                  <a:sym typeface="Symbol" pitchFamily="18" charset="2"/>
                </a:rPr>
                <a:t>相</a:t>
              </a:r>
              <a:r>
                <a:rPr lang="zh-CN" altLang="en-US" sz="2800" i="0">
                  <a:solidFill>
                    <a:schemeClr val="bg1"/>
                  </a:solidFill>
                </a:rPr>
                <a:t>同</a:t>
              </a:r>
            </a:p>
          </p:txBody>
        </p:sp>
        <p:sp>
          <p:nvSpPr>
            <p:cNvPr id="17436" name="Line 13"/>
            <p:cNvSpPr>
              <a:spLocks noChangeShapeType="1"/>
            </p:cNvSpPr>
            <p:nvPr/>
          </p:nvSpPr>
          <p:spPr bwMode="auto">
            <a:xfrm>
              <a:off x="2244" y="97"/>
              <a:ext cx="1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0" name="Text Box 5"/>
          <p:cNvSpPr txBox="1">
            <a:spLocks noChangeArrowheads="1"/>
          </p:cNvSpPr>
          <p:nvPr/>
        </p:nvSpPr>
        <p:spPr bwMode="auto">
          <a:xfrm>
            <a:off x="576263" y="404813"/>
            <a:ext cx="2462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FFFF00"/>
                </a:solidFill>
              </a:rPr>
              <a:t>(b)   </a:t>
            </a:r>
            <a:r>
              <a:rPr lang="zh-CN" altLang="en-US" sz="2800" i="0">
                <a:solidFill>
                  <a:srgbClr val="FFFF00"/>
                </a:solidFill>
              </a:rPr>
              <a:t>热传导</a:t>
            </a:r>
          </a:p>
        </p:txBody>
      </p:sp>
      <p:sp>
        <p:nvSpPr>
          <p:cNvPr id="54281" name="Text Box 6"/>
          <p:cNvSpPr txBox="1">
            <a:spLocks noChangeArrowheads="1"/>
          </p:cNvSpPr>
          <p:nvPr/>
        </p:nvSpPr>
        <p:spPr bwMode="auto">
          <a:xfrm>
            <a:off x="2570163" y="1122363"/>
            <a:ext cx="1066800" cy="547687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i="0">
                <a:solidFill>
                  <a:schemeClr val="bg1"/>
                </a:solidFill>
              </a:rPr>
              <a:t>高温</a:t>
            </a:r>
          </a:p>
        </p:txBody>
      </p:sp>
      <p:sp>
        <p:nvSpPr>
          <p:cNvPr id="54282" name="Text Box 7"/>
          <p:cNvSpPr txBox="1">
            <a:spLocks noChangeArrowheads="1"/>
          </p:cNvSpPr>
          <p:nvPr/>
        </p:nvSpPr>
        <p:spPr bwMode="auto">
          <a:xfrm>
            <a:off x="5084763" y="1122363"/>
            <a:ext cx="1143000" cy="547687"/>
          </a:xfrm>
          <a:prstGeom prst="rect">
            <a:avLst/>
          </a:prstGeom>
          <a:noFill/>
          <a:ln w="28575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solidFill>
                  <a:schemeClr val="bg1"/>
                </a:solidFill>
              </a:rPr>
              <a:t>低温</a:t>
            </a:r>
          </a:p>
        </p:txBody>
      </p:sp>
      <p:sp>
        <p:nvSpPr>
          <p:cNvPr id="54283" name="Line 8"/>
          <p:cNvSpPr>
            <a:spLocks noChangeShapeType="1"/>
          </p:cNvSpPr>
          <p:nvPr/>
        </p:nvSpPr>
        <p:spPr bwMode="auto">
          <a:xfrm>
            <a:off x="3636963" y="1350963"/>
            <a:ext cx="14478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Text Box 9"/>
          <p:cNvSpPr txBox="1">
            <a:spLocks noChangeArrowheads="1"/>
          </p:cNvSpPr>
          <p:nvPr/>
        </p:nvSpPr>
        <p:spPr bwMode="auto">
          <a:xfrm>
            <a:off x="3732213" y="854075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自动地</a:t>
            </a:r>
          </a:p>
        </p:txBody>
      </p:sp>
      <p:sp>
        <p:nvSpPr>
          <p:cNvPr id="54285" name="Text Box 10"/>
          <p:cNvSpPr txBox="1">
            <a:spLocks noChangeArrowheads="1"/>
          </p:cNvSpPr>
          <p:nvPr/>
        </p:nvSpPr>
        <p:spPr bwMode="auto">
          <a:xfrm>
            <a:off x="3768725" y="1328738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传递</a:t>
            </a:r>
            <a:r>
              <a:rPr lang="en-US" altLang="zh-CN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274888" y="4097338"/>
            <a:ext cx="421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两系统可区分</a:t>
            </a:r>
            <a:endParaRPr lang="zh-CN" altLang="en-US" sz="2800" b="0" i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232025" y="4997450"/>
            <a:ext cx="4860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两系统变得不可区分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103938" y="4087813"/>
            <a:ext cx="3005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66FF33"/>
                </a:solidFill>
                <a:ea typeface="楷体_GB2312" pitchFamily="49" charset="-122"/>
                <a:sym typeface="Symbol" pitchFamily="18" charset="2"/>
              </a:rPr>
              <a:t>热传导使系统</a:t>
            </a:r>
          </a:p>
          <a:p>
            <a:pPr eaLnBrk="1" hangingPunct="1"/>
            <a:r>
              <a:rPr lang="zh-CN" altLang="en-US" sz="2800" i="0">
                <a:solidFill>
                  <a:srgbClr val="66FF33"/>
                </a:solidFill>
                <a:ea typeface="楷体_GB2312" pitchFamily="49" charset="-122"/>
                <a:sym typeface="Symbol" pitchFamily="18" charset="2"/>
              </a:rPr>
              <a:t>的无序性增大</a:t>
            </a:r>
            <a:endParaRPr lang="zh-CN" altLang="en-US" sz="2800" i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54289" name="AutoShape 17"/>
          <p:cNvSpPr>
            <a:spLocks/>
          </p:cNvSpPr>
          <p:nvPr/>
        </p:nvSpPr>
        <p:spPr bwMode="auto">
          <a:xfrm>
            <a:off x="5832475" y="3897313"/>
            <a:ext cx="215900" cy="1457325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 i="0">
              <a:solidFill>
                <a:schemeClr val="bg1"/>
              </a:solidFill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520950" y="2044700"/>
            <a:ext cx="1116013" cy="547688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i="0">
                <a:solidFill>
                  <a:schemeClr val="bg1"/>
                </a:solidFill>
              </a:rPr>
              <a:t>高温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102225" y="2044700"/>
            <a:ext cx="1127125" cy="547688"/>
          </a:xfrm>
          <a:prstGeom prst="rect">
            <a:avLst/>
          </a:prstGeom>
          <a:noFill/>
          <a:ln w="28575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solidFill>
                  <a:schemeClr val="bg1"/>
                </a:solidFill>
              </a:rPr>
              <a:t>低温</a:t>
            </a: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635375" y="2273300"/>
            <a:ext cx="14478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817938" y="1803400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自动地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857625" y="2260600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bg1"/>
                </a:solidFill>
                <a:ea typeface="楷体_GB2312" pitchFamily="49" charset="-122"/>
              </a:rPr>
              <a:t>传递</a:t>
            </a:r>
            <a:r>
              <a:rPr lang="en-US" altLang="zh-CN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1439863" y="2009775"/>
            <a:ext cx="262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反之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130800" y="2813050"/>
            <a:ext cx="1169988" cy="576263"/>
          </a:xfrm>
          <a:prstGeom prst="rect">
            <a:avLst/>
          </a:prstGeom>
          <a:noFill/>
          <a:ln w="57150" cmpd="thinThick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solidFill>
                  <a:schemeClr val="bg1"/>
                </a:solidFill>
                <a:sym typeface="Symbol" pitchFamily="18" charset="2"/>
              </a:rPr>
              <a:t>无序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557463" y="2813050"/>
            <a:ext cx="1116012" cy="576263"/>
          </a:xfrm>
          <a:prstGeom prst="rect">
            <a:avLst/>
          </a:prstGeom>
          <a:noFill/>
          <a:ln w="57150" cmpd="thinThick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有序</a:t>
            </a: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3743325" y="3371850"/>
            <a:ext cx="12954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852863" y="281305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bg1"/>
                </a:solidFill>
                <a:ea typeface="黑体" pitchFamily="2" charset="-122"/>
              </a:rPr>
              <a:t>不可能</a:t>
            </a: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3848100" y="1892300"/>
            <a:ext cx="1066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3924300" y="1892300"/>
            <a:ext cx="9906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684213" y="5589588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 sz="28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热传导的自然过程总是沿着使大量分子的</a:t>
            </a:r>
          </a:p>
          <a:p>
            <a:pPr eaLnBrk="1" hangingPunct="1"/>
            <a:r>
              <a:rPr lang="zh-CN" altLang="en-US" sz="28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运动向</a:t>
            </a:r>
            <a:r>
              <a:rPr lang="zh-CN" altLang="en-US" sz="2800" i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更加无序的方向</a:t>
            </a:r>
            <a:r>
              <a:rPr lang="zh-CN" altLang="en-US" sz="28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75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9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75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75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75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utoUpdateAnimBg="0"/>
      <p:bldP spid="54281" grpId="0" animBg="1" autoUpdateAnimBg="0"/>
      <p:bldP spid="54282" grpId="0" animBg="1" autoUpdateAnimBg="0"/>
      <p:bldP spid="54283" grpId="0" animBg="1"/>
      <p:bldP spid="54284" grpId="0" autoUpdateAnimBg="0"/>
      <p:bldP spid="54285" grpId="0" autoUpdateAnimBg="0"/>
      <p:bldP spid="54286" grpId="0" autoUpdateAnimBg="0"/>
      <p:bldP spid="54287" grpId="0" autoUpdateAnimBg="0"/>
      <p:bldP spid="54288" grpId="0" autoUpdateAnimBg="0"/>
      <p:bldP spid="54289" grpId="0" bldLvl="0" animBg="1" autoUpdateAnimBg="0"/>
      <p:bldP spid="54290" grpId="0" animBg="1" autoUpdateAnimBg="0"/>
      <p:bldP spid="54291" grpId="0" animBg="1" autoUpdateAnimBg="0"/>
      <p:bldP spid="54292" grpId="0" animBg="1"/>
      <p:bldP spid="54293" grpId="0" autoUpdateAnimBg="0"/>
      <p:bldP spid="54294" grpId="0" autoUpdateAnimBg="0"/>
      <p:bldP spid="54295" grpId="0" autoUpdateAnimBg="0"/>
      <p:bldP spid="54296" grpId="0" animBg="1" autoUpdateAnimBg="0"/>
      <p:bldP spid="54297" grpId="0" animBg="1" autoUpdateAnimBg="0"/>
      <p:bldP spid="54298" grpId="0" animBg="1"/>
      <p:bldP spid="54299" grpId="0" autoUpdateAnimBg="0"/>
      <p:bldP spid="54300" grpId="0" animBg="1"/>
      <p:bldP spid="54301" grpId="0" animBg="1"/>
      <p:bldP spid="5430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1"/>
          <p:cNvSpPr txBox="1">
            <a:spLocks noChangeArrowheads="1"/>
          </p:cNvSpPr>
          <p:nvPr/>
        </p:nvSpPr>
        <p:spPr bwMode="auto">
          <a:xfrm>
            <a:off x="539750" y="908050"/>
            <a:ext cx="442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i="0">
                <a:solidFill>
                  <a:srgbClr val="FFFF00"/>
                </a:solidFill>
                <a:latin typeface="+mn-lt"/>
                <a:ea typeface="+mn-ea"/>
              </a:rPr>
              <a:t>(c)  </a:t>
            </a:r>
            <a:r>
              <a:rPr lang="zh-CN" altLang="en-US" sz="2800" i="0" dirty="0">
                <a:solidFill>
                  <a:srgbClr val="FFFF00"/>
                </a:solidFill>
                <a:latin typeface="+mn-lt"/>
                <a:ea typeface="+mn-ea"/>
              </a:rPr>
              <a:t>气体的自由膨胀</a:t>
            </a:r>
          </a:p>
        </p:txBody>
      </p:sp>
      <p:sp>
        <p:nvSpPr>
          <p:cNvPr id="55299" name="Text Box 32"/>
          <p:cNvSpPr txBox="1">
            <a:spLocks noChangeArrowheads="1"/>
          </p:cNvSpPr>
          <p:nvPr/>
        </p:nvSpPr>
        <p:spPr bwMode="auto">
          <a:xfrm>
            <a:off x="1030288" y="2117911"/>
            <a:ext cx="6516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热力学第二定律的微观解释</a:t>
            </a:r>
            <a:r>
              <a:rPr lang="zh-CN" altLang="en-US" sz="2800" i="0">
                <a:solidFill>
                  <a:schemeClr val="bg1"/>
                </a:solidFill>
                <a:ea typeface="黑体" pitchFamily="2" charset="-122"/>
              </a:rPr>
              <a:t>：</a:t>
            </a:r>
          </a:p>
        </p:txBody>
      </p:sp>
      <p:sp>
        <p:nvSpPr>
          <p:cNvPr id="55300" name="Text Box 33"/>
          <p:cNvSpPr txBox="1">
            <a:spLocks noChangeArrowheads="1"/>
          </p:cNvSpPr>
          <p:nvPr/>
        </p:nvSpPr>
        <p:spPr bwMode="auto">
          <a:xfrm>
            <a:off x="784225" y="4240944"/>
            <a:ext cx="7658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66FF33"/>
                </a:solidFill>
              </a:rPr>
              <a:t>注意：</a:t>
            </a:r>
            <a:r>
              <a:rPr lang="zh-CN" altLang="en-US" sz="2800" i="0">
                <a:solidFill>
                  <a:schemeClr val="bg1"/>
                </a:solidFill>
              </a:rPr>
              <a:t>该定律是涉及大量分子运动的无序性变</a:t>
            </a:r>
          </a:p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　　　化规律，是统计规律，只适用于包含大</a:t>
            </a:r>
            <a:endParaRPr lang="en-US" altLang="zh-CN" sz="2800" i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800" i="0">
                <a:solidFill>
                  <a:schemeClr val="bg1"/>
                </a:solidFill>
              </a:rPr>
              <a:t>            </a:t>
            </a:r>
            <a:r>
              <a:rPr lang="zh-CN" altLang="en-US" sz="2800" i="0">
                <a:solidFill>
                  <a:schemeClr val="bg1"/>
                </a:solidFill>
              </a:rPr>
              <a:t>量分子的系统。</a:t>
            </a:r>
          </a:p>
        </p:txBody>
      </p:sp>
      <p:sp>
        <p:nvSpPr>
          <p:cNvPr id="55304" name="Text Box 39"/>
          <p:cNvSpPr txBox="1">
            <a:spLocks noChangeArrowheads="1"/>
          </p:cNvSpPr>
          <p:nvPr/>
        </p:nvSpPr>
        <p:spPr bwMode="auto">
          <a:xfrm>
            <a:off x="1066800" y="2806886"/>
            <a:ext cx="7229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一切自然过程总是沿着使系统的无序性增大的方向进行。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975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  <p:bldP spid="553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09575" y="404813"/>
            <a:ext cx="3348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i="0">
                <a:solidFill>
                  <a:srgbClr val="FFFF00"/>
                </a:solidFill>
              </a:rPr>
              <a:t>(2) </a:t>
            </a:r>
            <a:r>
              <a:rPr lang="zh-CN" altLang="en-US" sz="2800" i="0">
                <a:solidFill>
                  <a:srgbClr val="FFFF00"/>
                </a:solidFill>
              </a:rPr>
              <a:t>不可逆过程 </a:t>
            </a:r>
            <a:endParaRPr lang="zh-CN" altLang="en-US" sz="2800" b="0" i="0">
              <a:solidFill>
                <a:srgbClr val="FFFF00"/>
              </a:solidFill>
            </a:endParaRPr>
          </a:p>
        </p:txBody>
      </p:sp>
      <p:pic>
        <p:nvPicPr>
          <p:cNvPr id="3" name="Picture 2" descr="此为缩略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808163"/>
            <a:ext cx="56578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27200" y="61658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墨水扩散是一个不可逆过程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9138" y="105251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举例：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09575" y="404813"/>
            <a:ext cx="3348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i="0">
                <a:solidFill>
                  <a:srgbClr val="FFFF00"/>
                </a:solidFill>
              </a:rPr>
              <a:t>(2) </a:t>
            </a:r>
            <a:r>
              <a:rPr lang="zh-CN" altLang="en-US" sz="2800" i="0">
                <a:solidFill>
                  <a:srgbClr val="FFFF00"/>
                </a:solidFill>
              </a:rPr>
              <a:t>不可逆过程 </a:t>
            </a:r>
            <a:endParaRPr lang="zh-CN" altLang="en-US" sz="2800" b="0" i="0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03350" y="5934075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生命是一个不可逆过程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9138" y="1089025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举例：</a:t>
            </a: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287338" y="1952625"/>
            <a:ext cx="8562975" cy="3313113"/>
            <a:chOff x="295" y="1389"/>
            <a:chExt cx="5170" cy="2087"/>
          </a:xfrm>
        </p:grpSpPr>
        <p:pic>
          <p:nvPicPr>
            <p:cNvPr id="512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389"/>
              <a:ext cx="1270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1389"/>
              <a:ext cx="1270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389"/>
              <a:ext cx="1270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1389"/>
              <a:ext cx="1270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478"/>
              <a:ext cx="1451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2478"/>
              <a:ext cx="1225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478"/>
              <a:ext cx="1225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478"/>
              <a:ext cx="1270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409575" y="404813"/>
            <a:ext cx="3348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i="0">
                <a:solidFill>
                  <a:srgbClr val="FFFF00"/>
                </a:solidFill>
              </a:rPr>
              <a:t>(2) </a:t>
            </a:r>
            <a:r>
              <a:rPr lang="zh-CN" altLang="en-US" sz="2800" i="0">
                <a:solidFill>
                  <a:srgbClr val="FFFF00"/>
                </a:solidFill>
              </a:rPr>
              <a:t>不可逆过程</a:t>
            </a:r>
            <a:endParaRPr lang="zh-CN" altLang="en-US" sz="2800" b="0" i="0">
              <a:solidFill>
                <a:srgbClr val="FFFF00"/>
              </a:solidFill>
            </a:endParaRP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701675" y="1131888"/>
            <a:ext cx="7850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zh-CN" altLang="en-US" sz="2800" i="0" dirty="0">
                <a:solidFill>
                  <a:schemeClr val="bg1"/>
                </a:solidFill>
                <a:latin typeface="+mn-lt"/>
                <a:ea typeface="+mn-ea"/>
              </a:rPr>
              <a:t>若在某过程中系统由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+mn-ea"/>
              </a:rPr>
              <a:t>a</a:t>
            </a:r>
            <a:r>
              <a:rPr lang="zh-CN" altLang="en-US" sz="2800" i="0" dirty="0">
                <a:solidFill>
                  <a:schemeClr val="bg1"/>
                </a:solidFill>
                <a:latin typeface="+mn-lt"/>
                <a:ea typeface="+mn-ea"/>
              </a:rPr>
              <a:t>态变化到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+mn-ea"/>
              </a:rPr>
              <a:t>b</a:t>
            </a:r>
            <a:r>
              <a:rPr lang="zh-CN" altLang="en-US" sz="2800" i="0" dirty="0">
                <a:solidFill>
                  <a:schemeClr val="bg1"/>
                </a:solidFill>
                <a:latin typeface="+mn-lt"/>
                <a:ea typeface="+mn-ea"/>
              </a:rPr>
              <a:t>态。如果系统恢复不了原态，</a:t>
            </a:r>
            <a:r>
              <a:rPr lang="en-US" altLang="zh-CN" sz="2800" dirty="0" err="1">
                <a:solidFill>
                  <a:srgbClr val="FFFF00"/>
                </a:solidFill>
                <a:latin typeface="+mn-lt"/>
                <a:ea typeface="+mn-ea"/>
              </a:rPr>
              <a:t>ab</a:t>
            </a:r>
            <a:r>
              <a:rPr lang="zh-CN" altLang="en-US" sz="2800" i="0" dirty="0">
                <a:solidFill>
                  <a:schemeClr val="bg1"/>
                </a:solidFill>
                <a:latin typeface="+mn-lt"/>
                <a:ea typeface="+mn-ea"/>
              </a:rPr>
              <a:t>就是不可逆的；若系统恢复了原态却引起了外界的变化，</a:t>
            </a:r>
            <a:r>
              <a:rPr lang="en-US" altLang="zh-CN" sz="2800" dirty="0" err="1">
                <a:solidFill>
                  <a:srgbClr val="FFFF00"/>
                </a:solidFill>
                <a:latin typeface="+mn-lt"/>
                <a:ea typeface="+mn-ea"/>
              </a:rPr>
              <a:t>ab</a:t>
            </a:r>
            <a:r>
              <a:rPr lang="zh-CN" altLang="en-US" sz="2800" i="0" dirty="0">
                <a:solidFill>
                  <a:schemeClr val="bg1"/>
                </a:solidFill>
                <a:latin typeface="+mn-lt"/>
                <a:ea typeface="+mn-ea"/>
              </a:rPr>
              <a:t>也是不可逆的。</a:t>
            </a:r>
          </a:p>
        </p:txBody>
      </p:sp>
      <p:pic>
        <p:nvPicPr>
          <p:cNvPr id="6153" name="Picture 9" descr="c:\users\administrator\appdata\roaming\360se6\User Data\temp\fsi1023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924175"/>
            <a:ext cx="550703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12738" y="325438"/>
            <a:ext cx="68151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0" dirty="0">
                <a:solidFill>
                  <a:srgbClr val="FFFF00"/>
                </a:solidFill>
                <a:latin typeface="+mn-lt"/>
              </a:rPr>
              <a:t>2.</a:t>
            </a:r>
            <a:r>
              <a:rPr lang="zh-CN" altLang="en-US" sz="2800" i="0">
                <a:solidFill>
                  <a:srgbClr val="FFFF00"/>
                </a:solidFill>
              </a:rPr>
              <a:t>不可逆过程</a:t>
            </a:r>
            <a:r>
              <a:rPr lang="en-US" altLang="zh-CN" sz="2800" i="0">
                <a:solidFill>
                  <a:srgbClr val="FFFF00"/>
                </a:solidFill>
              </a:rPr>
              <a:t>—</a:t>
            </a:r>
            <a:r>
              <a:rPr lang="zh-CN" altLang="en-US" sz="2800" i="0">
                <a:solidFill>
                  <a:srgbClr val="FFFF00"/>
                </a:solidFill>
                <a:latin typeface="+mn-lt"/>
              </a:rPr>
              <a:t>自然</a:t>
            </a:r>
            <a:r>
              <a:rPr lang="zh-CN" altLang="en-US" sz="2800" i="0" dirty="0">
                <a:solidFill>
                  <a:srgbClr val="FFFF00"/>
                </a:solidFill>
                <a:latin typeface="+mn-lt"/>
              </a:rPr>
              <a:t>过程的方向</a:t>
            </a:r>
            <a:endParaRPr lang="zh-CN" altLang="en-US" sz="2800" b="0" i="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54013" y="981075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FFFF00"/>
                </a:solidFill>
              </a:rPr>
              <a:t>(1)  </a:t>
            </a:r>
            <a:r>
              <a:rPr lang="zh-CN" altLang="en-US" sz="2800" i="0">
                <a:solidFill>
                  <a:srgbClr val="FFFF00"/>
                </a:solidFill>
              </a:rPr>
              <a:t>功 </a:t>
            </a:r>
            <a:r>
              <a:rPr lang="en-US" altLang="zh-CN" sz="2800" i="0">
                <a:solidFill>
                  <a:srgbClr val="FFFF00"/>
                </a:solidFill>
              </a:rPr>
              <a:t>--</a:t>
            </a:r>
            <a:r>
              <a:rPr lang="zh-CN" altLang="en-US" sz="2800" i="0">
                <a:solidFill>
                  <a:srgbClr val="FFFF00"/>
                </a:solidFill>
              </a:rPr>
              <a:t>热转换</a:t>
            </a:r>
            <a:endParaRPr lang="zh-CN" altLang="en-US" b="0" i="0">
              <a:solidFill>
                <a:srgbClr val="FFFF00"/>
              </a:solidFill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244600" y="1470025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例：摩擦生热，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3692525" y="1468438"/>
            <a:ext cx="4421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摩擦使功变热过程不可逆</a:t>
            </a: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1295400" y="2133600"/>
            <a:ext cx="4554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热</a:t>
            </a:r>
            <a:r>
              <a:rPr lang="zh-CN" altLang="en-US" sz="2800" i="0">
                <a:solidFill>
                  <a:srgbClr val="66FF33"/>
                </a:solidFill>
                <a:sym typeface="Symbol" pitchFamily="18" charset="2"/>
              </a:rPr>
              <a:t></a:t>
            </a:r>
            <a:r>
              <a:rPr lang="zh-CN" altLang="en-US" sz="2800" i="0">
                <a:solidFill>
                  <a:schemeClr val="bg1"/>
                </a:solidFill>
              </a:rPr>
              <a:t>功的过程，如：</a:t>
            </a:r>
            <a:r>
              <a:rPr lang="zh-CN" altLang="en-US" sz="2800" i="0">
                <a:solidFill>
                  <a:schemeClr val="bg1"/>
                </a:solidFill>
                <a:ea typeface="楷体_GB2312" pitchFamily="49" charset="-122"/>
              </a:rPr>
              <a:t>热机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1285875" y="2673350"/>
            <a:ext cx="7073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热</a:t>
            </a:r>
            <a:r>
              <a:rPr lang="zh-CN" altLang="en-US" sz="2800" i="0">
                <a:solidFill>
                  <a:srgbClr val="66FF33"/>
                </a:solidFill>
                <a:sym typeface="Symbol" pitchFamily="18" charset="2"/>
              </a:rPr>
              <a:t></a:t>
            </a:r>
            <a:r>
              <a:rPr lang="zh-CN" altLang="en-US" sz="2800" i="0">
                <a:solidFill>
                  <a:schemeClr val="bg1"/>
                </a:solidFill>
              </a:rPr>
              <a:t>功的同时产生了其他效果</a:t>
            </a:r>
          </a:p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                            </a:t>
            </a:r>
            <a:r>
              <a:rPr lang="en-US" altLang="zh-CN" sz="2800" i="0">
                <a:solidFill>
                  <a:srgbClr val="FFFF00"/>
                </a:solidFill>
              </a:rPr>
              <a:t>—— </a:t>
            </a:r>
            <a:r>
              <a:rPr lang="zh-CN" altLang="en-US" sz="2800" i="0">
                <a:solidFill>
                  <a:srgbClr val="FFFF00"/>
                </a:solidFill>
              </a:rPr>
              <a:t>将</a:t>
            </a:r>
            <a:r>
              <a:rPr lang="en-US" altLang="zh-CN" sz="2800">
                <a:solidFill>
                  <a:srgbClr val="FFFF00"/>
                </a:solidFill>
              </a:rPr>
              <a:t>Q</a:t>
            </a:r>
            <a:r>
              <a:rPr lang="en-US" altLang="zh-CN" sz="2800" i="0" baseline="-25000">
                <a:solidFill>
                  <a:srgbClr val="FFFF00"/>
                </a:solidFill>
              </a:rPr>
              <a:t>2</a:t>
            </a:r>
            <a:r>
              <a:rPr lang="zh-CN" altLang="en-US" sz="2800" i="0">
                <a:solidFill>
                  <a:srgbClr val="FFFF00"/>
                </a:solidFill>
              </a:rPr>
              <a:t>热量传给</a:t>
            </a:r>
            <a:r>
              <a:rPr lang="en-US" altLang="zh-CN" sz="2800">
                <a:solidFill>
                  <a:srgbClr val="FFFF00"/>
                </a:solidFill>
              </a:rPr>
              <a:t>T</a:t>
            </a:r>
            <a:r>
              <a:rPr lang="en-US" altLang="zh-CN" sz="2800" i="0" baseline="-25000">
                <a:solidFill>
                  <a:srgbClr val="FFFF00"/>
                </a:solidFill>
              </a:rPr>
              <a:t>2</a:t>
            </a:r>
            <a:endParaRPr lang="en-US" altLang="zh-CN" sz="2800" i="0">
              <a:solidFill>
                <a:srgbClr val="FFFF00"/>
              </a:solidFill>
            </a:endParaRPr>
          </a:p>
        </p:txBody>
      </p:sp>
      <p:sp>
        <p:nvSpPr>
          <p:cNvPr id="49160" name="Text Box 10"/>
          <p:cNvSpPr txBox="1">
            <a:spLocks noChangeArrowheads="1"/>
          </p:cNvSpPr>
          <p:nvPr/>
        </p:nvSpPr>
        <p:spPr bwMode="auto">
          <a:xfrm>
            <a:off x="1295400" y="3738563"/>
            <a:ext cx="667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又如：理想气体的等温膨胀 </a:t>
            </a:r>
            <a:r>
              <a:rPr lang="en-US" altLang="zh-CN" sz="2800">
                <a:solidFill>
                  <a:srgbClr val="FFFF00"/>
                </a:solidFill>
              </a:rPr>
              <a:t>Q</a:t>
            </a:r>
            <a:r>
              <a:rPr lang="en-US" altLang="zh-CN" sz="2800" i="0">
                <a:solidFill>
                  <a:srgbClr val="FFFF00"/>
                </a:solidFill>
              </a:rPr>
              <a:t> = </a:t>
            </a:r>
            <a:r>
              <a:rPr lang="en-US" altLang="zh-CN" sz="280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1403350" y="4365625"/>
            <a:ext cx="4716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但也产生了其他效果 </a:t>
            </a:r>
          </a:p>
        </p:txBody>
      </p:sp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4775200" y="4343400"/>
            <a:ext cx="2630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FFFF00"/>
                </a:solidFill>
              </a:rPr>
              <a:t>——</a:t>
            </a:r>
            <a:r>
              <a:rPr lang="zh-CN" altLang="en-US" sz="2800" i="0">
                <a:solidFill>
                  <a:srgbClr val="FFFF00"/>
                </a:solidFill>
              </a:rPr>
              <a:t>体积增加</a:t>
            </a:r>
            <a:endParaRPr lang="zh-CN" altLang="en-US" b="0" i="0">
              <a:solidFill>
                <a:srgbClr val="FFFF00"/>
              </a:solidFill>
            </a:endParaRPr>
          </a:p>
        </p:txBody>
      </p:sp>
      <p:sp>
        <p:nvSpPr>
          <p:cNvPr id="49163" name="Text Box 13"/>
          <p:cNvSpPr txBox="1">
            <a:spLocks noChangeArrowheads="1"/>
          </p:cNvSpPr>
          <p:nvPr/>
        </p:nvSpPr>
        <p:spPr bwMode="auto">
          <a:xfrm>
            <a:off x="827088" y="5049838"/>
            <a:ext cx="8089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即：唯一效果是一定量的热全变成功的过程不可 </a:t>
            </a:r>
          </a:p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        能发生。</a:t>
            </a:r>
          </a:p>
        </p:txBody>
      </p:sp>
      <p:sp>
        <p:nvSpPr>
          <p:cNvPr id="49164" name="Text Box 14"/>
          <p:cNvSpPr txBox="1">
            <a:spLocks noChangeArrowheads="1"/>
          </p:cNvSpPr>
          <p:nvPr/>
        </p:nvSpPr>
        <p:spPr bwMode="auto">
          <a:xfrm>
            <a:off x="719138" y="6042025"/>
            <a:ext cx="824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结论：自然界里功热转换过程具有方向性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25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75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75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1" grpId="0" autoUpdateAnimBg="0"/>
      <p:bldP spid="49162" grpId="0" autoUpdateAnimBg="0"/>
      <p:bldP spid="49163" grpId="0"/>
      <p:bldP spid="491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3063" y="388938"/>
            <a:ext cx="2987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0" dirty="0">
                <a:solidFill>
                  <a:srgbClr val="FFFF00"/>
                </a:solidFill>
                <a:latin typeface="+mn-lt"/>
              </a:rPr>
              <a:t>(2)  </a:t>
            </a:r>
            <a:r>
              <a:rPr lang="zh-CN" altLang="en-US" sz="2800" i="0" dirty="0">
                <a:solidFill>
                  <a:srgbClr val="FFFF00"/>
                </a:solidFill>
                <a:latin typeface="+mn-lt"/>
              </a:rPr>
              <a:t>热传导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116013" y="965200"/>
            <a:ext cx="69977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solidFill>
                  <a:schemeClr val="bg1"/>
                </a:solidFill>
              </a:rPr>
              <a:t>两物体达热平衡过程：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i="0" dirty="0">
                <a:solidFill>
                  <a:schemeClr val="bg1"/>
                </a:solidFill>
              </a:rPr>
              <a:t>          </a:t>
            </a:r>
            <a:r>
              <a:rPr lang="zh-CN" altLang="en-US" sz="2800" i="0" dirty="0" smtClean="0">
                <a:solidFill>
                  <a:schemeClr val="bg1"/>
                </a:solidFill>
              </a:rPr>
              <a:t>是热从高温物体</a:t>
            </a:r>
            <a:r>
              <a:rPr lang="zh-CN" altLang="en-US" sz="2800" i="0" dirty="0" smtClean="0">
                <a:solidFill>
                  <a:srgbClr val="66FF33"/>
                </a:solidFill>
              </a:rPr>
              <a:t>              </a:t>
            </a:r>
            <a:r>
              <a:rPr lang="zh-CN" altLang="en-US" sz="2800" i="0" dirty="0" smtClean="0">
                <a:solidFill>
                  <a:schemeClr val="bg1"/>
                </a:solidFill>
              </a:rPr>
              <a:t>低温物体</a:t>
            </a:r>
            <a:endParaRPr lang="zh-CN" altLang="en-US" sz="2800" i="0" dirty="0">
              <a:solidFill>
                <a:schemeClr val="bg1"/>
              </a:solidFill>
            </a:endParaRP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4727575" y="1808820"/>
            <a:ext cx="10731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1139825" y="2260600"/>
            <a:ext cx="679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00FF00"/>
                </a:solidFill>
                <a:ea typeface="楷体_GB2312" pitchFamily="49" charset="-122"/>
              </a:rPr>
              <a:t>结论：自然界里热传导过程具有方向性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423863" y="3128963"/>
            <a:ext cx="4440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0" dirty="0">
                <a:solidFill>
                  <a:srgbClr val="FFFF00"/>
                </a:solidFill>
                <a:latin typeface="+mn-lt"/>
              </a:rPr>
              <a:t>(3)  </a:t>
            </a:r>
            <a:r>
              <a:rPr lang="zh-CN" altLang="en-US" sz="2800" i="0" dirty="0">
                <a:solidFill>
                  <a:srgbClr val="FFFF00"/>
                </a:solidFill>
                <a:latin typeface="+mn-lt"/>
              </a:rPr>
              <a:t>气体的自由膨胀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1176338" y="3968750"/>
            <a:ext cx="671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chemeClr val="bg1"/>
                </a:solidFill>
              </a:rPr>
              <a:t>显然气体的自由膨胀过程也是不可逆的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1122363" y="4721225"/>
            <a:ext cx="75025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总之：</a:t>
            </a:r>
          </a:p>
          <a:p>
            <a:pPr eaLnBrk="1" hangingPunct="1"/>
            <a:r>
              <a:rPr lang="zh-CN" altLang="en-US" sz="2800" i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    一切与热现象有关的实际宏观过程都是</a:t>
            </a:r>
          </a:p>
          <a:p>
            <a:pPr eaLnBrk="1" hangingPunct="1"/>
            <a:r>
              <a:rPr lang="zh-CN" altLang="en-US" sz="2800" i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不可逆的。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75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uiExpand="1" build="p" autoUpdateAnimBg="0"/>
      <p:bldP spid="50181" grpId="0" animBg="1"/>
      <p:bldP spid="50182" grpId="0" autoUpdateAnimBg="0"/>
      <p:bldP spid="50183" grpId="0" autoUpdateAnimBg="0"/>
      <p:bldP spid="50184" grpId="0" autoUpdateAnimBg="0"/>
      <p:bldP spid="501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7924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solidFill>
                  <a:srgbClr val="FFFF00"/>
                </a:solidFill>
              </a:rPr>
              <a:t>(1) </a:t>
            </a:r>
            <a:r>
              <a:rPr kumimoji="1" lang="zh-CN" altLang="en-US" sz="2800" i="0">
                <a:solidFill>
                  <a:srgbClr val="FFFF00"/>
                </a:solidFill>
              </a:rPr>
              <a:t>热力学第二定律的开尔文表述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55650" y="1476375"/>
            <a:ext cx="7920038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i="0">
                <a:solidFill>
                  <a:schemeClr val="bg1"/>
                </a:solidFill>
              </a:rPr>
              <a:t>不可能制成这样一种循环动作的热机，只从单一热源吸收热量并使之完全变为有用的功。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11188" y="3268663"/>
            <a:ext cx="482441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solidFill>
                  <a:srgbClr val="FFFFFF"/>
                </a:solidFill>
                <a:ea typeface="楷体_GB2312" pitchFamily="49" charset="-122"/>
              </a:rPr>
              <a:t> (a) </a:t>
            </a: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热力学第二定律开尔文表</a:t>
            </a:r>
            <a:endParaRPr kumimoji="1" lang="en-US" altLang="zh-CN" sz="2800" i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述的</a:t>
            </a:r>
            <a:r>
              <a:rPr kumimoji="1" lang="zh-CN" altLang="en-US" sz="2800" i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另一叙述形式</a:t>
            </a:r>
            <a:r>
              <a:rPr kumimoji="1" lang="en-US" altLang="zh-CN" sz="2800" i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i="0">
                <a:solidFill>
                  <a:srgbClr val="FFFFFF"/>
                </a:solidFill>
                <a:ea typeface="楷体_GB2312" pitchFamily="49" charset="-122"/>
              </a:rPr>
              <a:t>第二</a:t>
            </a: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类永</a:t>
            </a:r>
            <a:endParaRPr kumimoji="1" lang="en-US" altLang="zh-CN" sz="2800" i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动机不可能制成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49300" y="2725738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395288" y="269716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519238" y="5707063"/>
          <a:ext cx="28384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2790919" imgH="866757" progId="Equation.DSMT4">
                  <p:embed/>
                </p:oleObj>
              </mc:Choice>
              <mc:Fallback>
                <p:oleObj name="Equation" r:id="rId3" imgW="2790919" imgH="8667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5707063"/>
                        <a:ext cx="28384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719138" y="4670425"/>
            <a:ext cx="48244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0">
                <a:solidFill>
                  <a:schemeClr val="bg1"/>
                </a:solidFill>
                <a:ea typeface="楷体_GB2312" pitchFamily="49" charset="-122"/>
              </a:rPr>
              <a:t>(b) </a:t>
            </a: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热力学第二定律的开尔文表述</a:t>
            </a:r>
            <a:r>
              <a:rPr kumimoji="1" lang="zh-CN" altLang="en-US" sz="2800" i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实际上表明了</a:t>
            </a:r>
          </a:p>
        </p:txBody>
      </p:sp>
      <p:pic>
        <p:nvPicPr>
          <p:cNvPr id="70667" name="Picture 11" descr="理想热机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284" r="6390" b="7651"/>
          <a:stretch>
            <a:fillRect/>
          </a:stretch>
        </p:blipFill>
        <p:spPr bwMode="auto">
          <a:xfrm>
            <a:off x="5903913" y="2835275"/>
            <a:ext cx="2771775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07975" y="385763"/>
            <a:ext cx="6243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i="0" dirty="0">
                <a:solidFill>
                  <a:srgbClr val="FFFF00"/>
                </a:solidFill>
                <a:latin typeface="+mn-ea"/>
                <a:ea typeface="+mn-ea"/>
              </a:rPr>
              <a:t>3. </a:t>
            </a:r>
            <a:r>
              <a:rPr kumimoji="1" lang="zh-CN" altLang="en-US" sz="2800" i="0" dirty="0">
                <a:solidFill>
                  <a:srgbClr val="FFFF00"/>
                </a:solidFill>
                <a:latin typeface="+mn-ea"/>
                <a:ea typeface="+mn-ea"/>
              </a:rPr>
              <a:t>热力学第二定律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utoUpdateAnimBg="0"/>
      <p:bldP spid="70660" grpId="0" autoUpdateAnimBg="0"/>
      <p:bldP spid="70661" grpId="0" autoUpdateAnimBg="0"/>
      <p:bldP spid="70662" grpId="0" animBg="1"/>
      <p:bldP spid="70664" grpId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1965325" y="5411788"/>
            <a:ext cx="1693863" cy="754062"/>
            <a:chOff x="1469" y="3292"/>
            <a:chExt cx="1184" cy="528"/>
          </a:xfrm>
        </p:grpSpPr>
        <p:graphicFrame>
          <p:nvGraphicFramePr>
            <p:cNvPr id="10250" name="Object 3"/>
            <p:cNvGraphicFramePr>
              <a:graphicFrameLocks noChangeAspect="1"/>
            </p:cNvGraphicFramePr>
            <p:nvPr/>
          </p:nvGraphicFramePr>
          <p:xfrm>
            <a:off x="1469" y="3292"/>
            <a:ext cx="11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Equation" r:id="rId3" imgW="1838297" imgH="780918" progId="Equation.DSMT4">
                    <p:embed/>
                  </p:oleObj>
                </mc:Choice>
                <mc:Fallback>
                  <p:oleObj name="Equation" r:id="rId3" imgW="1838297" imgH="780918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3292"/>
                          <a:ext cx="118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4"/>
            <p:cNvSpPr>
              <a:spLocks noChangeShapeType="1"/>
            </p:cNvSpPr>
            <p:nvPr/>
          </p:nvSpPr>
          <p:spPr bwMode="auto">
            <a:xfrm>
              <a:off x="2219" y="3507"/>
              <a:ext cx="91" cy="13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39750" y="3060700"/>
            <a:ext cx="62277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solidFill>
                  <a:srgbClr val="FFFFFF"/>
                </a:solidFill>
                <a:ea typeface="楷体_GB2312" pitchFamily="49" charset="-122"/>
              </a:rPr>
              <a:t> (a)</a:t>
            </a: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热力学第二定律克劳修斯表述的</a:t>
            </a:r>
            <a:endParaRPr kumimoji="1" lang="en-US" altLang="zh-CN" sz="2800" i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i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另一叙述形式</a:t>
            </a:r>
            <a:r>
              <a:rPr kumimoji="1" lang="en-US" altLang="zh-CN" sz="2800" i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i="0">
                <a:solidFill>
                  <a:srgbClr val="66FFFF"/>
                </a:solidFill>
                <a:ea typeface="楷体_GB2312" pitchFamily="49" charset="-122"/>
              </a:rPr>
              <a:t>理想制冷机</a:t>
            </a: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不可能制成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84213" y="2365375"/>
            <a:ext cx="1727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i="0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49288" y="4114800"/>
            <a:ext cx="518318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i="0">
                <a:solidFill>
                  <a:schemeClr val="bg1"/>
                </a:solidFill>
                <a:ea typeface="楷体_GB2312" pitchFamily="49" charset="-122"/>
              </a:rPr>
              <a:t>(b)</a:t>
            </a:r>
            <a:r>
              <a:rPr kumimoji="1" lang="zh-CN" altLang="en-US" sz="2800" i="0">
                <a:solidFill>
                  <a:schemeClr val="bg1"/>
                </a:solidFill>
                <a:ea typeface="楷体_GB2312" pitchFamily="49" charset="-122"/>
              </a:rPr>
              <a:t>热力学第二定律的克劳 修斯表述实际上表明了</a:t>
            </a:r>
          </a:p>
        </p:txBody>
      </p:sp>
      <p:pic>
        <p:nvPicPr>
          <p:cNvPr id="71688" name="Picture 8" descr="理想致冷机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0" t="4814" r="23518" b="8379"/>
          <a:stretch>
            <a:fillRect/>
          </a:stretch>
        </p:blipFill>
        <p:spPr bwMode="auto">
          <a:xfrm>
            <a:off x="7164388" y="2635250"/>
            <a:ext cx="1636712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404813" y="23129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311150" y="996950"/>
            <a:ext cx="6529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solidFill>
                  <a:srgbClr val="FFFF00"/>
                </a:solidFill>
              </a:rPr>
              <a:t>(2) </a:t>
            </a:r>
            <a:r>
              <a:rPr kumimoji="1" lang="zh-CN" altLang="en-US" sz="2800" i="0">
                <a:solidFill>
                  <a:srgbClr val="FFFF00"/>
                </a:solidFill>
              </a:rPr>
              <a:t>热力学第二定律的克劳修斯表述</a:t>
            </a: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649288" y="1628775"/>
            <a:ext cx="676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solidFill>
                  <a:schemeClr val="bg1"/>
                </a:solidFill>
              </a:rPr>
              <a:t>热量不能自动地从低温物体传向高温物体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A66-9E0C-4BB8-BA87-8CCC71E629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6" grpId="0"/>
      <p:bldP spid="71687" grpId="0"/>
      <p:bldP spid="71689" grpId="0" animBg="1"/>
      <p:bldP spid="7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Pages>0</Pages>
  <Words>1202</Words>
  <Characters>0</Characters>
  <Application>Microsoft Office PowerPoint</Application>
  <DocSecurity>0</DocSecurity>
  <PresentationFormat>全屏显示(4:3)</PresentationFormat>
  <Lines>0</Lines>
  <Paragraphs>193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黑体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默认设计模板</vt:lpstr>
      <vt:lpstr>Equation</vt:lpstr>
      <vt:lpstr>公式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华中科技大学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项林川 Xiang Linchuan</dc:creator>
  <cp:lastModifiedBy>Xiaosong Zhu</cp:lastModifiedBy>
  <cp:revision>951</cp:revision>
  <cp:lastPrinted>2017-09-28T10:37:41Z</cp:lastPrinted>
  <dcterms:created xsi:type="dcterms:W3CDTF">2000-02-14T01:19:08Z</dcterms:created>
  <dcterms:modified xsi:type="dcterms:W3CDTF">2024-05-12T13:56:12Z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