
<file path=[Content_Types].xml><?xml version="1.0" encoding="utf-8"?>
<Types xmlns="http://schemas.openxmlformats.org/package/2006/content-types">
  <Default Extension="bin" ContentType="application/vnd.ms-office.activeX"/>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activeX/activeX1.xml" ContentType="application/vnd.ms-office.activeX+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activeX/activeX2.xml" ContentType="application/vnd.ms-office.activeX+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9" r:id="rId1"/>
  </p:sldMasterIdLst>
  <p:notesMasterIdLst>
    <p:notesMasterId r:id="rId46"/>
  </p:notesMasterIdLst>
  <p:handoutMasterIdLst>
    <p:handoutMasterId r:id="rId47"/>
  </p:handoutMasterIdLst>
  <p:sldIdLst>
    <p:sldId id="439" r:id="rId2"/>
    <p:sldId id="485" r:id="rId3"/>
    <p:sldId id="440" r:id="rId4"/>
    <p:sldId id="442" r:id="rId5"/>
    <p:sldId id="443" r:id="rId6"/>
    <p:sldId id="444" r:id="rId7"/>
    <p:sldId id="445" r:id="rId8"/>
    <p:sldId id="446"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60" r:id="rId22"/>
    <p:sldId id="462" r:id="rId23"/>
    <p:sldId id="463" r:id="rId24"/>
    <p:sldId id="464" r:id="rId25"/>
    <p:sldId id="470" r:id="rId26"/>
    <p:sldId id="471" r:id="rId27"/>
    <p:sldId id="472" r:id="rId28"/>
    <p:sldId id="473" r:id="rId29"/>
    <p:sldId id="474" r:id="rId30"/>
    <p:sldId id="475" r:id="rId31"/>
    <p:sldId id="476" r:id="rId32"/>
    <p:sldId id="477" r:id="rId33"/>
    <p:sldId id="478" r:id="rId34"/>
    <p:sldId id="479" r:id="rId35"/>
    <p:sldId id="480" r:id="rId36"/>
    <p:sldId id="482" r:id="rId37"/>
    <p:sldId id="483" r:id="rId38"/>
    <p:sldId id="484" r:id="rId39"/>
    <p:sldId id="491" r:id="rId40"/>
    <p:sldId id="487" r:id="rId41"/>
    <p:sldId id="488" r:id="rId42"/>
    <p:sldId id="489" r:id="rId43"/>
    <p:sldId id="490" r:id="rId44"/>
    <p:sldId id="486" r:id="rId45"/>
  </p:sldIdLst>
  <p:sldSz cx="9144000" cy="6858000" type="screen4x3"/>
  <p:notesSz cx="6845300" cy="9196388"/>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华文新魏"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华文新魏"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华文新魏"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华文新魏"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华文新魏" pitchFamily="2" charset="-122"/>
        <a:cs typeface="+mn-cs"/>
      </a:defRPr>
    </a:lvl9pPr>
  </p:defaultTextStyle>
  <p:extLst>
    <p:ext uri="{521415D9-36F7-43E2-AB2F-B90AF26B5E84}">
      <p14:sectionLst xmlns:p14="http://schemas.microsoft.com/office/powerpoint/2010/main">
        <p14:section name="默认节" id="{9FB82C58-95C0-4D95-9931-A172DB8FF003}">
          <p14:sldIdLst>
            <p14:sldId id="439"/>
            <p14:sldId id="485"/>
            <p14:sldId id="440"/>
            <p14:sldId id="442"/>
            <p14:sldId id="443"/>
            <p14:sldId id="444"/>
            <p14:sldId id="445"/>
            <p14:sldId id="446"/>
            <p14:sldId id="447"/>
            <p14:sldId id="448"/>
            <p14:sldId id="449"/>
            <p14:sldId id="450"/>
            <p14:sldId id="451"/>
            <p14:sldId id="452"/>
            <p14:sldId id="453"/>
            <p14:sldId id="454"/>
            <p14:sldId id="455"/>
            <p14:sldId id="456"/>
            <p14:sldId id="457"/>
            <p14:sldId id="458"/>
            <p14:sldId id="460"/>
            <p14:sldId id="462"/>
            <p14:sldId id="463"/>
            <p14:sldId id="464"/>
            <p14:sldId id="470"/>
            <p14:sldId id="471"/>
            <p14:sldId id="472"/>
            <p14:sldId id="473"/>
            <p14:sldId id="474"/>
            <p14:sldId id="475"/>
            <p14:sldId id="476"/>
            <p14:sldId id="477"/>
            <p14:sldId id="478"/>
            <p14:sldId id="479"/>
            <p14:sldId id="480"/>
            <p14:sldId id="482"/>
            <p14:sldId id="483"/>
            <p14:sldId id="484"/>
            <p14:sldId id="491"/>
            <p14:sldId id="487"/>
            <p14:sldId id="488"/>
            <p14:sldId id="489"/>
            <p14:sldId id="490"/>
            <p14:sldId id="48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9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39626F"/>
    <a:srgbClr val="FFFFFF"/>
    <a:srgbClr val="339933"/>
    <a:srgbClr val="660066"/>
    <a:srgbClr val="E3F4FD"/>
    <a:srgbClr val="009999"/>
    <a:srgbClr val="98D1D4"/>
    <a:srgbClr val="FF7C8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6639" autoAdjust="0"/>
  </p:normalViewPr>
  <p:slideViewPr>
    <p:cSldViewPr>
      <p:cViewPr varScale="1">
        <p:scale>
          <a:sx n="86" d="100"/>
          <a:sy n="86" d="100"/>
        </p:scale>
        <p:origin x="-168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844" y="-120"/>
      </p:cViewPr>
      <p:guideLst>
        <p:guide orient="horz" pos="2896"/>
        <p:guide pos="215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02848-586C-4D2E-8551-71CE17760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AB16A84-30AB-4ABA-8F5C-24C278C16FC7}">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a:effectLst>
          <a:outerShdw blurRad="50800" dist="38100" dir="5400000" algn="t" rotWithShape="0">
            <a:prstClr val="black">
              <a:alpha val="40000"/>
            </a:prstClr>
          </a:outerShdw>
        </a:effectLst>
      </dgm:spPr>
      <dgm:t>
        <a:bodyPr/>
        <a:lstStyle/>
        <a:p>
          <a:pPr algn="ctr" rtl="0"/>
          <a:r>
            <a:rPr lang="zh-CN" altLang="en-US" sz="2800" b="1"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考试范围与要求</a:t>
          </a:r>
          <a:endParaRPr lang="zh-CN" sz="2800" b="1"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E414CF2F-5D80-4E8D-9FF9-086DA1B64A6A}" type="parTrans" cxnId="{88D574BD-CC74-4468-A7FB-2A69D3711AE3}">
      <dgm:prSet/>
      <dgm:spPr/>
      <dgm:t>
        <a:bodyPr/>
        <a:lstStyle/>
        <a:p>
          <a:endParaRPr lang="zh-CN" altLang="en-US"/>
        </a:p>
      </dgm:t>
    </dgm:pt>
    <dgm:pt modelId="{5FE61FE9-4D5C-4979-A6BF-7F44C3B1B589}" type="sibTrans" cxnId="{88D574BD-CC74-4468-A7FB-2A69D3711AE3}">
      <dgm:prSet/>
      <dgm:spPr/>
      <dgm:t>
        <a:bodyPr/>
        <a:lstStyle/>
        <a:p>
          <a:endParaRPr lang="zh-CN" altLang="en-US"/>
        </a:p>
      </dgm:t>
    </dgm:pt>
    <dgm:pt modelId="{D2CA5EF0-FACA-4F52-9623-05A9E337674F}" type="pres">
      <dgm:prSet presAssocID="{72202848-586C-4D2E-8551-71CE177608FC}" presName="linear" presStyleCnt="0">
        <dgm:presLayoutVars>
          <dgm:animLvl val="lvl"/>
          <dgm:resizeHandles val="exact"/>
        </dgm:presLayoutVars>
      </dgm:prSet>
      <dgm:spPr/>
      <dgm:t>
        <a:bodyPr/>
        <a:lstStyle/>
        <a:p>
          <a:endParaRPr lang="zh-CN" altLang="en-US"/>
        </a:p>
      </dgm:t>
    </dgm:pt>
    <dgm:pt modelId="{BE0042FC-DAE1-4FE5-BE50-03BB0B312991}" type="pres">
      <dgm:prSet presAssocID="{CAB16A84-30AB-4ABA-8F5C-24C278C16FC7}" presName="parentText" presStyleLbl="node1" presStyleIdx="0" presStyleCnt="1" custLinFactY="100000" custLinFactNeighborX="-66250" custLinFactNeighborY="150109">
        <dgm:presLayoutVars>
          <dgm:chMax val="0"/>
          <dgm:bulletEnabled val="1"/>
        </dgm:presLayoutVars>
      </dgm:prSet>
      <dgm:spPr/>
      <dgm:t>
        <a:bodyPr/>
        <a:lstStyle/>
        <a:p>
          <a:endParaRPr lang="zh-CN" altLang="en-US"/>
        </a:p>
      </dgm:t>
    </dgm:pt>
  </dgm:ptLst>
  <dgm:cxnLst>
    <dgm:cxn modelId="{D1E0BAC3-FB45-4BF2-A0A7-5C9F2B495C62}" type="presOf" srcId="{72202848-586C-4D2E-8551-71CE177608FC}" destId="{D2CA5EF0-FACA-4F52-9623-05A9E337674F}" srcOrd="0" destOrd="0" presId="urn:microsoft.com/office/officeart/2005/8/layout/vList2"/>
    <dgm:cxn modelId="{3191C96A-ABB2-4437-AC4E-A99AC4A24491}" type="presOf" srcId="{CAB16A84-30AB-4ABA-8F5C-24C278C16FC7}" destId="{BE0042FC-DAE1-4FE5-BE50-03BB0B312991}" srcOrd="0" destOrd="0" presId="urn:microsoft.com/office/officeart/2005/8/layout/vList2"/>
    <dgm:cxn modelId="{88D574BD-CC74-4468-A7FB-2A69D3711AE3}" srcId="{72202848-586C-4D2E-8551-71CE177608FC}" destId="{CAB16A84-30AB-4ABA-8F5C-24C278C16FC7}" srcOrd="0" destOrd="0" parTransId="{E414CF2F-5D80-4E8D-9FF9-086DA1B64A6A}" sibTransId="{5FE61FE9-4D5C-4979-A6BF-7F44C3B1B589}"/>
    <dgm:cxn modelId="{8A6549A6-C564-4E80-B343-2C37B96D0D14}" type="presParOf" srcId="{D2CA5EF0-FACA-4F52-9623-05A9E337674F}" destId="{BE0042FC-DAE1-4FE5-BE50-03BB0B3129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A1F43CB6-5B4C-4398-B4F5-612E529DA259}">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r>
            <a:rPr lang="zh-CN" altLang="en-US" sz="2400" b="1" dirty="0">
              <a:solidFill>
                <a:schemeClr val="bg1"/>
              </a:solidFill>
              <a:latin typeface="华文隶书" pitchFamily="2" charset="-122"/>
              <a:ea typeface="华文隶书" pitchFamily="2" charset="-122"/>
            </a:rPr>
            <a:t>三   编程题（</a:t>
          </a:r>
          <a:r>
            <a:rPr lang="en-US" altLang="zh-CN" sz="2400" b="1" dirty="0">
              <a:solidFill>
                <a:schemeClr val="bg1"/>
              </a:solidFill>
              <a:latin typeface="华文隶书" pitchFamily="2" charset="-122"/>
              <a:ea typeface="华文隶书" pitchFamily="2" charset="-122"/>
            </a:rPr>
            <a:t>35</a:t>
          </a:r>
          <a:r>
            <a:rPr lang="zh-CN" altLang="en-US" sz="2400" b="1" dirty="0">
              <a:solidFill>
                <a:schemeClr val="bg1"/>
              </a:solidFill>
              <a:latin typeface="华文隶书" pitchFamily="2" charset="-122"/>
              <a:ea typeface="华文隶书" pitchFamily="2" charset="-122"/>
            </a:rPr>
            <a:t>分）</a:t>
          </a:r>
        </a:p>
      </dgm:t>
    </dgm:pt>
    <dgm:pt modelId="{A5EEB5E6-5CFB-483C-A401-46A0B3431AED}" type="parTrans" cxnId="{FF5C512A-A69D-4098-930B-C6FCE123BAA3}">
      <dgm:prSet/>
      <dgm:spPr/>
      <dgm:t>
        <a:bodyPr/>
        <a:lstStyle/>
        <a:p>
          <a:endParaRPr lang="zh-CN" altLang="en-US"/>
        </a:p>
      </dgm:t>
    </dgm:pt>
    <dgm:pt modelId="{F1ADC89E-36BC-4450-860A-3767447F3836}" type="sibTrans" cxnId="{FF5C512A-A69D-4098-930B-C6FCE123BAA3}">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FF5C512A-A69D-4098-930B-C6FCE123BAA3}" srcId="{127BC2A2-AC47-4DA5-9B4E-16D439134F7A}" destId="{A1F43CB6-5B4C-4398-B4F5-612E529DA259}" srcOrd="0" destOrd="0" parTransId="{A5EEB5E6-5CFB-483C-A401-46A0B3431AED}" sibTransId="{F1ADC89E-36BC-4450-860A-3767447F3836}"/>
    <dgm:cxn modelId="{C1BF6447-5F04-4794-8DD7-D3187DB9D245}" type="presOf" srcId="{A1F43CB6-5B4C-4398-B4F5-612E529DA259}" destId="{A84AC787-9413-4794-BC82-25FE01A6A81F}"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5E08B84D-86AD-4B59-8861-3949014F8D0C}" type="presOf" srcId="{127BC2A2-AC47-4DA5-9B4E-16D439134F7A}" destId="{E98BB43B-8A84-4153-AC13-B58D5CA692E4}" srcOrd="0" destOrd="0" presId="urn:microsoft.com/office/officeart/2005/8/layout/chevron2"/>
    <dgm:cxn modelId="{587A0E9D-B561-411B-973C-57733F02CC69}" type="presOf" srcId="{B48E14EE-0A29-4079-9652-76E852304672}" destId="{2D360976-56EC-4CF3-A796-671AD16A2123}" srcOrd="0" destOrd="0" presId="urn:microsoft.com/office/officeart/2005/8/layout/chevron2"/>
    <dgm:cxn modelId="{41C1D6C9-B107-4407-A288-F3608259496B}" type="presParOf" srcId="{2D360976-56EC-4CF3-A796-671AD16A2123}" destId="{64FA6BE9-4297-4937-B70D-985A4D8B085E}" srcOrd="0" destOrd="0" presId="urn:microsoft.com/office/officeart/2005/8/layout/chevron2"/>
    <dgm:cxn modelId="{661C9235-FF77-451C-9957-43FF1D5BD168}" type="presParOf" srcId="{64FA6BE9-4297-4937-B70D-985A4D8B085E}" destId="{E98BB43B-8A84-4153-AC13-B58D5CA692E4}" srcOrd="0" destOrd="0" presId="urn:microsoft.com/office/officeart/2005/8/layout/chevron2"/>
    <dgm:cxn modelId="{2C747E99-7862-4A65-8985-4CC173217DC6}"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202848-586C-4D2E-8551-71CE17760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AB16A84-30AB-4ABA-8F5C-24C278C16FC7}">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a:effectLst>
          <a:outerShdw blurRad="50800" dist="38100" dir="5400000" algn="t" rotWithShape="0">
            <a:prstClr val="black">
              <a:alpha val="40000"/>
            </a:prstClr>
          </a:outerShdw>
        </a:effectLst>
      </dgm:spPr>
      <dgm:t>
        <a:bodyPr/>
        <a:lstStyle/>
        <a:p>
          <a:pPr algn="ctr" rtl="0"/>
          <a:r>
            <a:rPr lang="zh-CN" altLang="en-US" sz="3600" b="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算法分析与总结</a:t>
          </a:r>
          <a:endParaRPr lang="zh-CN" sz="3600" b="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E414CF2F-5D80-4E8D-9FF9-086DA1B64A6A}" type="parTrans" cxnId="{88D574BD-CC74-4468-A7FB-2A69D3711AE3}">
      <dgm:prSet/>
      <dgm:spPr/>
      <dgm:t>
        <a:bodyPr/>
        <a:lstStyle/>
        <a:p>
          <a:endParaRPr lang="zh-CN" altLang="en-US"/>
        </a:p>
      </dgm:t>
    </dgm:pt>
    <dgm:pt modelId="{5FE61FE9-4D5C-4979-A6BF-7F44C3B1B589}" type="sibTrans" cxnId="{88D574BD-CC74-4468-A7FB-2A69D3711AE3}">
      <dgm:prSet/>
      <dgm:spPr/>
      <dgm:t>
        <a:bodyPr/>
        <a:lstStyle/>
        <a:p>
          <a:endParaRPr lang="zh-CN" altLang="en-US"/>
        </a:p>
      </dgm:t>
    </dgm:pt>
    <dgm:pt modelId="{D2CA5EF0-FACA-4F52-9623-05A9E337674F}" type="pres">
      <dgm:prSet presAssocID="{72202848-586C-4D2E-8551-71CE177608FC}" presName="linear" presStyleCnt="0">
        <dgm:presLayoutVars>
          <dgm:animLvl val="lvl"/>
          <dgm:resizeHandles val="exact"/>
        </dgm:presLayoutVars>
      </dgm:prSet>
      <dgm:spPr/>
      <dgm:t>
        <a:bodyPr/>
        <a:lstStyle/>
        <a:p>
          <a:endParaRPr lang="zh-CN" altLang="en-US"/>
        </a:p>
      </dgm:t>
    </dgm:pt>
    <dgm:pt modelId="{BE0042FC-DAE1-4FE5-BE50-03BB0B312991}" type="pres">
      <dgm:prSet presAssocID="{CAB16A84-30AB-4ABA-8F5C-24C278C16FC7}" presName="parentText" presStyleLbl="node1" presStyleIdx="0" presStyleCnt="1" custScaleY="148371" custLinFactY="100000" custLinFactNeighborX="-66250" custLinFactNeighborY="150109">
        <dgm:presLayoutVars>
          <dgm:chMax val="0"/>
          <dgm:bulletEnabled val="1"/>
        </dgm:presLayoutVars>
      </dgm:prSet>
      <dgm:spPr/>
      <dgm:t>
        <a:bodyPr/>
        <a:lstStyle/>
        <a:p>
          <a:endParaRPr lang="zh-CN" altLang="en-US"/>
        </a:p>
      </dgm:t>
    </dgm:pt>
  </dgm:ptLst>
  <dgm:cxnLst>
    <dgm:cxn modelId="{5763A562-14E3-4C28-B9AD-DD58A941B3AA}" type="presOf" srcId="{CAB16A84-30AB-4ABA-8F5C-24C278C16FC7}" destId="{BE0042FC-DAE1-4FE5-BE50-03BB0B312991}" srcOrd="0" destOrd="0" presId="urn:microsoft.com/office/officeart/2005/8/layout/vList2"/>
    <dgm:cxn modelId="{88D574BD-CC74-4468-A7FB-2A69D3711AE3}" srcId="{72202848-586C-4D2E-8551-71CE177608FC}" destId="{CAB16A84-30AB-4ABA-8F5C-24C278C16FC7}" srcOrd="0" destOrd="0" parTransId="{E414CF2F-5D80-4E8D-9FF9-086DA1B64A6A}" sibTransId="{5FE61FE9-4D5C-4979-A6BF-7F44C3B1B589}"/>
    <dgm:cxn modelId="{17553B2D-13A1-437D-9013-0A7221FDC905}" type="presOf" srcId="{72202848-586C-4D2E-8551-71CE177608FC}" destId="{D2CA5EF0-FACA-4F52-9623-05A9E337674F}" srcOrd="0" destOrd="0" presId="urn:microsoft.com/office/officeart/2005/8/layout/vList2"/>
    <dgm:cxn modelId="{48D4DD73-5959-4FE8-B3B8-72DBF8468029}" type="presParOf" srcId="{D2CA5EF0-FACA-4F52-9623-05A9E337674F}" destId="{BE0042FC-DAE1-4FE5-BE50-03BB0B3129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选择排序法</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6594704A-495A-4837-AFB7-7A6AD2F188CF}"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B6E781C4-5161-4C59-8CD8-CC1AF70D4164}" type="presOf" srcId="{4EF9D3F3-DA6C-48C8-B417-4A6C2F39DAA1}" destId="{A84AC787-9413-4794-BC82-25FE01A6A81F}" srcOrd="0" destOrd="0" presId="urn:microsoft.com/office/officeart/2005/8/layout/chevron2"/>
    <dgm:cxn modelId="{825B1303-2E4C-4118-BB6D-95D09F2F8F60}" type="presOf" srcId="{B48E14EE-0A29-4079-9652-76E852304672}" destId="{2D360976-56EC-4CF3-A796-671AD16A2123}" srcOrd="0" destOrd="0" presId="urn:microsoft.com/office/officeart/2005/8/layout/chevron2"/>
    <dgm:cxn modelId="{671E57B6-20A9-4FB8-B1D3-E8E15FC100BD}" type="presParOf" srcId="{2D360976-56EC-4CF3-A796-671AD16A2123}" destId="{64FA6BE9-4297-4937-B70D-985A4D8B085E}" srcOrd="0" destOrd="0" presId="urn:microsoft.com/office/officeart/2005/8/layout/chevron2"/>
    <dgm:cxn modelId="{93D40049-6160-4B97-B20C-007F771480AB}" type="presParOf" srcId="{64FA6BE9-4297-4937-B70D-985A4D8B085E}" destId="{E98BB43B-8A84-4153-AC13-B58D5CA692E4}" srcOrd="0" destOrd="0" presId="urn:microsoft.com/office/officeart/2005/8/layout/chevron2"/>
    <dgm:cxn modelId="{C05323E1-7234-4648-80C1-EB5D20319107}"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冒泡法排序法</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6F5BE83F-F954-4F73-9AAA-9CF5921BFCE2}" type="presOf" srcId="{4EF9D3F3-DA6C-48C8-B417-4A6C2F39DAA1}" destId="{A84AC787-9413-4794-BC82-25FE01A6A81F}"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0E033E73-F77F-4E53-8173-A2D298670159}" type="presOf" srcId="{B48E14EE-0A29-4079-9652-76E852304672}" destId="{2D360976-56EC-4CF3-A796-671AD16A2123}" srcOrd="0" destOrd="0" presId="urn:microsoft.com/office/officeart/2005/8/layout/chevron2"/>
    <dgm:cxn modelId="{24E4C9EB-67D1-4420-BD5F-5DD9311766DB}" type="presOf" srcId="{127BC2A2-AC47-4DA5-9B4E-16D439134F7A}" destId="{E98BB43B-8A84-4153-AC13-B58D5CA692E4}" srcOrd="0" destOrd="0" presId="urn:microsoft.com/office/officeart/2005/8/layout/chevron2"/>
    <dgm:cxn modelId="{AA929383-10E9-4476-BD17-04335D7DAE4A}" type="presParOf" srcId="{2D360976-56EC-4CF3-A796-671AD16A2123}" destId="{64FA6BE9-4297-4937-B70D-985A4D8B085E}" srcOrd="0" destOrd="0" presId="urn:microsoft.com/office/officeart/2005/8/layout/chevron2"/>
    <dgm:cxn modelId="{D23F0D68-3AE6-4158-A123-2FAF71D551FB}" type="presParOf" srcId="{64FA6BE9-4297-4937-B70D-985A4D8B085E}" destId="{E98BB43B-8A84-4153-AC13-B58D5CA692E4}" srcOrd="0" destOrd="0" presId="urn:microsoft.com/office/officeart/2005/8/layout/chevron2"/>
    <dgm:cxn modelId="{EDEC2997-CD1E-4A22-858B-E23DD8757FE3}"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求两个整数的最大公约数算法</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1860706A-60ED-42EF-991E-F7D1619A2BA9}" type="presOf" srcId="{B48E14EE-0A29-4079-9652-76E852304672}" destId="{2D360976-56EC-4CF3-A796-671AD16A2123}" srcOrd="0" destOrd="0" presId="urn:microsoft.com/office/officeart/2005/8/layout/chevron2"/>
    <dgm:cxn modelId="{5C0594F4-6E8C-4FE0-BAEC-1A0BCEE25B7B}" type="presOf" srcId="{4EF9D3F3-DA6C-48C8-B417-4A6C2F39DAA1}" destId="{A84AC787-9413-4794-BC82-25FE01A6A81F}" srcOrd="0" destOrd="0" presId="urn:microsoft.com/office/officeart/2005/8/layout/chevron2"/>
    <dgm:cxn modelId="{3186D112-1F05-4613-8C57-E4D113802AA0}"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BBA45A6D-B902-4945-AB22-91FD2DFFD52D}" type="presParOf" srcId="{2D360976-56EC-4CF3-A796-671AD16A2123}" destId="{64FA6BE9-4297-4937-B70D-985A4D8B085E}" srcOrd="0" destOrd="0" presId="urn:microsoft.com/office/officeart/2005/8/layout/chevron2"/>
    <dgm:cxn modelId="{6F5E1EE9-8398-4043-81B6-8B4D1FB5C7EC}" type="presParOf" srcId="{64FA6BE9-4297-4937-B70D-985A4D8B085E}" destId="{E98BB43B-8A84-4153-AC13-B58D5CA692E4}" srcOrd="0" destOrd="0" presId="urn:microsoft.com/office/officeart/2005/8/layout/chevron2"/>
    <dgm:cxn modelId="{8FDC6747-ABB4-42FA-A255-12B5F439B0B8}"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求两个整数的最小公倍数算法</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1CC90567-22AB-4F75-8F7F-011E493D1F4E}" type="presOf" srcId="{127BC2A2-AC47-4DA5-9B4E-16D439134F7A}" destId="{E98BB43B-8A84-4153-AC13-B58D5CA692E4}" srcOrd="0" destOrd="0" presId="urn:microsoft.com/office/officeart/2005/8/layout/chevron2"/>
    <dgm:cxn modelId="{B863406A-F90D-4663-A290-27A539E2623C}" type="presOf" srcId="{B48E14EE-0A29-4079-9652-76E852304672}" destId="{2D360976-56EC-4CF3-A796-671AD16A2123}" srcOrd="0" destOrd="0" presId="urn:microsoft.com/office/officeart/2005/8/layout/chevron2"/>
    <dgm:cxn modelId="{2AB84D61-B2CC-4EA3-A616-9E2B7201174F}" type="presOf" srcId="{4EF9D3F3-DA6C-48C8-B417-4A6C2F39DAA1}" destId="{A84AC787-9413-4794-BC82-25FE01A6A81F}"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A4920CD3-7FD7-4316-BC43-0C1A0CCC2B03}" type="presParOf" srcId="{2D360976-56EC-4CF3-A796-671AD16A2123}" destId="{64FA6BE9-4297-4937-B70D-985A4D8B085E}" srcOrd="0" destOrd="0" presId="urn:microsoft.com/office/officeart/2005/8/layout/chevron2"/>
    <dgm:cxn modelId="{D00F7727-2433-4021-8334-37C7422CE468}" type="presParOf" srcId="{64FA6BE9-4297-4937-B70D-985A4D8B085E}" destId="{E98BB43B-8A84-4153-AC13-B58D5CA692E4}" srcOrd="0" destOrd="0" presId="urn:microsoft.com/office/officeart/2005/8/layout/chevron2"/>
    <dgm:cxn modelId="{8560E816-B6FA-4176-9B6A-D8CF31422499}"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判断素数方法</a:t>
          </a:r>
          <a:endParaRPr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5B7C88CB-194E-41AA-9125-20F140C69EC3}" type="presOf" srcId="{4EF9D3F3-DA6C-48C8-B417-4A6C2F39DAA1}" destId="{A84AC787-9413-4794-BC82-25FE01A6A81F}" srcOrd="0" destOrd="0" presId="urn:microsoft.com/office/officeart/2005/8/layout/chevron2"/>
    <dgm:cxn modelId="{9EE34005-8678-4F47-A881-279859BA388F}"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859489B8-C14A-45F3-9A24-3A096D877AB9}" type="presOf" srcId="{B48E14EE-0A29-4079-9652-76E852304672}" destId="{2D360976-56EC-4CF3-A796-671AD16A2123}" srcOrd="0" destOrd="0" presId="urn:microsoft.com/office/officeart/2005/8/layout/chevron2"/>
    <dgm:cxn modelId="{A1B55097-6538-41B7-BD0D-52FDA3DFEC1B}" type="presParOf" srcId="{2D360976-56EC-4CF3-A796-671AD16A2123}" destId="{64FA6BE9-4297-4937-B70D-985A4D8B085E}" srcOrd="0" destOrd="0" presId="urn:microsoft.com/office/officeart/2005/8/layout/chevron2"/>
    <dgm:cxn modelId="{84F04CB7-F84A-4170-BE2D-4DCF6D138B6D}" type="presParOf" srcId="{64FA6BE9-4297-4937-B70D-985A4D8B085E}" destId="{E98BB43B-8A84-4153-AC13-B58D5CA692E4}" srcOrd="0" destOrd="0" presId="urn:microsoft.com/office/officeart/2005/8/layout/chevron2"/>
    <dgm:cxn modelId="{997F8951-6125-4505-8FB5-F077C2AD2F06}"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字符转换</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38A7E21E-4CAD-45C6-ADD9-852B53F2F745}" type="presOf" srcId="{B48E14EE-0A29-4079-9652-76E852304672}" destId="{2D360976-56EC-4CF3-A796-671AD16A2123}" srcOrd="0" destOrd="0" presId="urn:microsoft.com/office/officeart/2005/8/layout/chevron2"/>
    <dgm:cxn modelId="{1B9941F2-B275-4BFC-9964-8FF57E1DBE54}"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3AFC346F-9610-4AB0-896F-20DD837ED340}" type="presOf" srcId="{4EF9D3F3-DA6C-48C8-B417-4A6C2F39DAA1}" destId="{A84AC787-9413-4794-BC82-25FE01A6A81F}" srcOrd="0" destOrd="0" presId="urn:microsoft.com/office/officeart/2005/8/layout/chevron2"/>
    <dgm:cxn modelId="{11F9DB28-D168-4D4F-B361-2612B08F5DC5}" type="presParOf" srcId="{2D360976-56EC-4CF3-A796-671AD16A2123}" destId="{64FA6BE9-4297-4937-B70D-985A4D8B085E}" srcOrd="0" destOrd="0" presId="urn:microsoft.com/office/officeart/2005/8/layout/chevron2"/>
    <dgm:cxn modelId="{F021018F-A79D-4AD2-BF09-C38F7C18A807}" type="presParOf" srcId="{64FA6BE9-4297-4937-B70D-985A4D8B085E}" destId="{E98BB43B-8A84-4153-AC13-B58D5CA692E4}" srcOrd="0" destOrd="0" presId="urn:microsoft.com/office/officeart/2005/8/layout/chevron2"/>
    <dgm:cxn modelId="{B30B27EF-C09B-4169-A02B-65E949B9AD31}"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kumimoji="0"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计算某日是这一年的第几天</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864EE354-6807-45D8-94CD-EF3E70373279}" type="presOf" srcId="{127BC2A2-AC47-4DA5-9B4E-16D439134F7A}" destId="{E98BB43B-8A84-4153-AC13-B58D5CA692E4}" srcOrd="0" destOrd="0" presId="urn:microsoft.com/office/officeart/2005/8/layout/chevron2"/>
    <dgm:cxn modelId="{F045F748-B5E9-434C-B2A5-64E947A3002D}" type="presOf" srcId="{4EF9D3F3-DA6C-48C8-B417-4A6C2F39DAA1}" destId="{A84AC787-9413-4794-BC82-25FE01A6A81F}"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722D7982-A59E-4B06-8FF4-9C748F77C745}" type="presOf" srcId="{B48E14EE-0A29-4079-9652-76E852304672}" destId="{2D360976-56EC-4CF3-A796-671AD16A2123}" srcOrd="0" destOrd="0" presId="urn:microsoft.com/office/officeart/2005/8/layout/chevron2"/>
    <dgm:cxn modelId="{D4C1310E-986B-4B5F-BFCB-D6C03839FAAD}" type="presParOf" srcId="{2D360976-56EC-4CF3-A796-671AD16A2123}" destId="{64FA6BE9-4297-4937-B70D-985A4D8B085E}" srcOrd="0" destOrd="0" presId="urn:microsoft.com/office/officeart/2005/8/layout/chevron2"/>
    <dgm:cxn modelId="{7A918D5C-6B9D-4466-9DD5-13A37303A48A}" type="presParOf" srcId="{64FA6BE9-4297-4937-B70D-985A4D8B085E}" destId="{E98BB43B-8A84-4153-AC13-B58D5CA692E4}" srcOrd="0" destOrd="0" presId="urn:microsoft.com/office/officeart/2005/8/layout/chevron2"/>
    <dgm:cxn modelId="{A233276E-B206-4062-A1F1-F436254AC77E}"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4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solidFill>
            <a:srgbClr val="7030A0"/>
          </a:solid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4EF9D3F3-DA6C-48C8-B417-4A6C2F39DAA1}">
      <dgm:prSet custT="1">
        <dgm:style>
          <a:lnRef idx="1">
            <a:schemeClr val="accent1"/>
          </a:lnRef>
          <a:fillRef idx="3">
            <a:schemeClr val="accent1"/>
          </a:fillRef>
          <a:effectRef idx="2">
            <a:schemeClr val="accent1"/>
          </a:effectRef>
          <a:fontRef idx="minor">
            <a:schemeClr val="lt1"/>
          </a:fontRef>
        </dgm:style>
      </dgm:prSet>
      <dgm:spPr>
        <a:solidFill>
          <a:srgbClr val="7030A0"/>
        </a:solidFill>
        <a:ln>
          <a:solidFill>
            <a:srgbClr val="7030A0"/>
          </a:solidFill>
        </a:ln>
      </dgm:spPr>
      <dgm:t>
        <a:bodyPr/>
        <a:lstStyle/>
        <a:p>
          <a:pPr rtl="0"/>
          <a:r>
            <a:rPr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二分查找算法</a:t>
          </a:r>
          <a:endParaRPr lang="zh-CN" altLang="en-US" sz="2400" baseline="0" dirty="0">
            <a:solidFill>
              <a:schemeClr val="bg1"/>
            </a:solidFill>
            <a:latin typeface="华文隶书" pitchFamily="2" charset="-122"/>
            <a:ea typeface="华文隶书" pitchFamily="2" charset="-122"/>
          </a:endParaRPr>
        </a:p>
      </dgm:t>
    </dgm:pt>
    <dgm:pt modelId="{805FA4FD-5912-4063-B204-8A0D38541797}" type="parTrans" cxnId="{7ECDDA51-14ED-45B5-8AD2-B5BDBB9457C8}">
      <dgm:prSet/>
      <dgm:spPr/>
      <dgm:t>
        <a:bodyPr/>
        <a:lstStyle/>
        <a:p>
          <a:endParaRPr lang="zh-CN" altLang="en-US"/>
        </a:p>
      </dgm:t>
    </dgm:pt>
    <dgm:pt modelId="{194E00D8-9493-43E1-8386-543CE7F61212}" type="sibTrans" cxnId="{7ECDDA51-14ED-45B5-8AD2-B5BDBB9457C8}">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Y="100000" custLinFactNeighborX="-68464" custLinFactNeighborY="127642">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ScaleX="102272" custLinFactY="-200000" custLinFactNeighborX="-1136" custLinFactNeighborY="-242381">
        <dgm:presLayoutVars>
          <dgm:bulletEnabled val="1"/>
        </dgm:presLayoutVars>
      </dgm:prSet>
      <dgm:spPr/>
      <dgm:t>
        <a:bodyPr/>
        <a:lstStyle/>
        <a:p>
          <a:endParaRPr lang="zh-CN" altLang="en-US"/>
        </a:p>
      </dgm:t>
    </dgm:pt>
  </dgm:ptLst>
  <dgm:cxnLst>
    <dgm:cxn modelId="{7173CD8F-5377-407A-B57C-8DA2C7B6B43D}" type="presOf" srcId="{4EF9D3F3-DA6C-48C8-B417-4A6C2F39DAA1}" destId="{A84AC787-9413-4794-BC82-25FE01A6A81F}"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ECDDA51-14ED-45B5-8AD2-B5BDBB9457C8}" srcId="{127BC2A2-AC47-4DA5-9B4E-16D439134F7A}" destId="{4EF9D3F3-DA6C-48C8-B417-4A6C2F39DAA1}" srcOrd="0" destOrd="0" parTransId="{805FA4FD-5912-4063-B204-8A0D38541797}" sibTransId="{194E00D8-9493-43E1-8386-543CE7F61212}"/>
    <dgm:cxn modelId="{C808CF82-CF64-4E7A-B081-FEF5B185F274}" type="presOf" srcId="{B48E14EE-0A29-4079-9652-76E852304672}" destId="{2D360976-56EC-4CF3-A796-671AD16A2123}" srcOrd="0" destOrd="0" presId="urn:microsoft.com/office/officeart/2005/8/layout/chevron2"/>
    <dgm:cxn modelId="{9EA987D8-1ACC-47C3-ACD0-39DD2A079F50}" type="presOf" srcId="{127BC2A2-AC47-4DA5-9B4E-16D439134F7A}" destId="{E98BB43B-8A84-4153-AC13-B58D5CA692E4}" srcOrd="0" destOrd="0" presId="urn:microsoft.com/office/officeart/2005/8/layout/chevron2"/>
    <dgm:cxn modelId="{E7418D4B-EE68-4426-A98E-508B56401677}" type="presParOf" srcId="{2D360976-56EC-4CF3-A796-671AD16A2123}" destId="{64FA6BE9-4297-4937-B70D-985A4D8B085E}" srcOrd="0" destOrd="0" presId="urn:microsoft.com/office/officeart/2005/8/layout/chevron2"/>
    <dgm:cxn modelId="{49293371-5777-4E9A-9E8F-E91DA95B86AF}" type="presParOf" srcId="{64FA6BE9-4297-4937-B70D-985A4D8B085E}" destId="{E98BB43B-8A84-4153-AC13-B58D5CA692E4}" srcOrd="0" destOrd="0" presId="urn:microsoft.com/office/officeart/2005/8/layout/chevron2"/>
    <dgm:cxn modelId="{31D73AEC-A10F-4193-AF45-BD0F09CD591D}" type="presParOf" srcId="{64FA6BE9-4297-4937-B70D-985A4D8B085E}" destId="{A84AC787-9413-4794-BC82-25FE01A6A81F}" srcOrd="1" destOrd="0" presId="urn:microsoft.com/office/officeart/2005/8/layout/chevron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227706A0-B39B-4069-959B-5D9242C073C5}">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pPr rtl="0"/>
          <a:r>
            <a:rPr kumimoji="0"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考试形式与题型</a:t>
          </a:r>
          <a:endParaRPr lang="zh-CN" altLang="en-US" sz="2400" b="1" u="none" baseline="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4BB25BD9-A87B-407C-AD3F-0D0CA09513FA}" type="parTrans" cxnId="{CCB339D0-0125-41D2-AB4D-221D276163C7}">
      <dgm:prSet/>
      <dgm:spPr/>
      <dgm:t>
        <a:bodyPr/>
        <a:lstStyle/>
        <a:p>
          <a:endParaRPr lang="zh-CN" altLang="en-US"/>
        </a:p>
      </dgm:t>
    </dgm:pt>
    <dgm:pt modelId="{9A07A0E9-73FC-414D-A391-4053ADC61F8E}" type="sibTrans" cxnId="{CCB339D0-0125-41D2-AB4D-221D276163C7}">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NeighborX="0" custLinFactNeighborY="-98">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71484F56-E272-41C6-B076-DB7F4A90E693}" type="presOf" srcId="{227706A0-B39B-4069-959B-5D9242C073C5}" destId="{A84AC787-9413-4794-BC82-25FE01A6A81F}" srcOrd="0" destOrd="0" presId="urn:microsoft.com/office/officeart/2005/8/layout/chevron2"/>
    <dgm:cxn modelId="{613B5999-0307-4F73-9AE0-08E0A2C8CB39}" type="presOf" srcId="{B48E14EE-0A29-4079-9652-76E852304672}" destId="{2D360976-56EC-4CF3-A796-671AD16A2123}" srcOrd="0" destOrd="0" presId="urn:microsoft.com/office/officeart/2005/8/layout/chevron2"/>
    <dgm:cxn modelId="{CCB339D0-0125-41D2-AB4D-221D276163C7}" srcId="{127BC2A2-AC47-4DA5-9B4E-16D439134F7A}" destId="{227706A0-B39B-4069-959B-5D9242C073C5}" srcOrd="0" destOrd="0" parTransId="{4BB25BD9-A87B-407C-AD3F-0D0CA09513FA}" sibTransId="{9A07A0E9-73FC-414D-A391-4053ADC61F8E}"/>
    <dgm:cxn modelId="{F511CE71-2520-4EAC-BE4B-5972E0B16A07}" srcId="{B48E14EE-0A29-4079-9652-76E852304672}" destId="{127BC2A2-AC47-4DA5-9B4E-16D439134F7A}" srcOrd="0" destOrd="0" parTransId="{55CCA5B1-D948-41F4-A482-A29B938571F0}" sibTransId="{94944551-5B1E-4EF8-A424-2A071D2324DA}"/>
    <dgm:cxn modelId="{17671276-BE1A-4103-A62E-B845DC4A9F24}" type="presOf" srcId="{127BC2A2-AC47-4DA5-9B4E-16D439134F7A}" destId="{E98BB43B-8A84-4153-AC13-B58D5CA692E4}" srcOrd="0" destOrd="0" presId="urn:microsoft.com/office/officeart/2005/8/layout/chevron2"/>
    <dgm:cxn modelId="{2854F4C3-6C6C-437B-B6C8-0B9EA78610E8}" type="presParOf" srcId="{2D360976-56EC-4CF3-A796-671AD16A2123}" destId="{64FA6BE9-4297-4937-B70D-985A4D8B085E}" srcOrd="0" destOrd="0" presId="urn:microsoft.com/office/officeart/2005/8/layout/chevron2"/>
    <dgm:cxn modelId="{AAF796BD-D0A7-4B14-B2AB-2504281D2AA6}" type="presParOf" srcId="{64FA6BE9-4297-4937-B70D-985A4D8B085E}" destId="{E98BB43B-8A84-4153-AC13-B58D5CA692E4}" srcOrd="0" destOrd="0" presId="urn:microsoft.com/office/officeart/2005/8/layout/chevron2"/>
    <dgm:cxn modelId="{D7EFFCFC-C163-4358-BA5E-3322D265E7C7}" type="presParOf" srcId="{64FA6BE9-4297-4937-B70D-985A4D8B085E}" destId="{A84AC787-9413-4794-BC82-25FE01A6A81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202848-586C-4D2E-8551-71CE17760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AB16A84-30AB-4ABA-8F5C-24C278C16FC7}">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a:effectLst>
          <a:outerShdw blurRad="50800" dist="38100" dir="5400000" algn="t" rotWithShape="0">
            <a:prstClr val="black">
              <a:alpha val="40000"/>
            </a:prstClr>
          </a:outerShdw>
        </a:effectLst>
      </dgm:spPr>
      <dgm:t>
        <a:bodyPr/>
        <a:lstStyle/>
        <a:p>
          <a:pPr algn="ctr" rtl="0"/>
          <a:r>
            <a:rPr lang="zh-CN" altLang="en-US" sz="28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常见错误分析与总结</a:t>
          </a:r>
          <a:r>
            <a:rPr lang="zh-CN" altLang="en-US" sz="28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 </a:t>
          </a:r>
          <a:endParaRPr lang="zh-CN" sz="2800" b="1"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E414CF2F-5D80-4E8D-9FF9-086DA1B64A6A}" type="parTrans" cxnId="{88D574BD-CC74-4468-A7FB-2A69D3711AE3}">
      <dgm:prSet/>
      <dgm:spPr/>
      <dgm:t>
        <a:bodyPr/>
        <a:lstStyle/>
        <a:p>
          <a:endParaRPr lang="zh-CN" altLang="en-US"/>
        </a:p>
      </dgm:t>
    </dgm:pt>
    <dgm:pt modelId="{5FE61FE9-4D5C-4979-A6BF-7F44C3B1B589}" type="sibTrans" cxnId="{88D574BD-CC74-4468-A7FB-2A69D3711AE3}">
      <dgm:prSet/>
      <dgm:spPr/>
      <dgm:t>
        <a:bodyPr/>
        <a:lstStyle/>
        <a:p>
          <a:endParaRPr lang="zh-CN" altLang="en-US"/>
        </a:p>
      </dgm:t>
    </dgm:pt>
    <dgm:pt modelId="{D2CA5EF0-FACA-4F52-9623-05A9E337674F}" type="pres">
      <dgm:prSet presAssocID="{72202848-586C-4D2E-8551-71CE177608FC}" presName="linear" presStyleCnt="0">
        <dgm:presLayoutVars>
          <dgm:animLvl val="lvl"/>
          <dgm:resizeHandles val="exact"/>
        </dgm:presLayoutVars>
      </dgm:prSet>
      <dgm:spPr/>
      <dgm:t>
        <a:bodyPr/>
        <a:lstStyle/>
        <a:p>
          <a:endParaRPr lang="zh-CN" altLang="en-US"/>
        </a:p>
      </dgm:t>
    </dgm:pt>
    <dgm:pt modelId="{BE0042FC-DAE1-4FE5-BE50-03BB0B312991}" type="pres">
      <dgm:prSet presAssocID="{CAB16A84-30AB-4ABA-8F5C-24C278C16FC7}" presName="parentText" presStyleLbl="node1" presStyleIdx="0" presStyleCnt="1" custLinFactY="100000" custLinFactNeighborX="-66250" custLinFactNeighborY="150109">
        <dgm:presLayoutVars>
          <dgm:chMax val="0"/>
          <dgm:bulletEnabled val="1"/>
        </dgm:presLayoutVars>
      </dgm:prSet>
      <dgm:spPr/>
      <dgm:t>
        <a:bodyPr/>
        <a:lstStyle/>
        <a:p>
          <a:endParaRPr lang="zh-CN" altLang="en-US"/>
        </a:p>
      </dgm:t>
    </dgm:pt>
  </dgm:ptLst>
  <dgm:cxnLst>
    <dgm:cxn modelId="{46030E27-921F-4537-A636-3910BEFC7DE8}" type="presOf" srcId="{72202848-586C-4D2E-8551-71CE177608FC}" destId="{D2CA5EF0-FACA-4F52-9623-05A9E337674F}" srcOrd="0" destOrd="0" presId="urn:microsoft.com/office/officeart/2005/8/layout/vList2"/>
    <dgm:cxn modelId="{85A73B71-5030-4415-B8FA-FA88A45DF32D}" type="presOf" srcId="{CAB16A84-30AB-4ABA-8F5C-24C278C16FC7}" destId="{BE0042FC-DAE1-4FE5-BE50-03BB0B312991}" srcOrd="0" destOrd="0" presId="urn:microsoft.com/office/officeart/2005/8/layout/vList2"/>
    <dgm:cxn modelId="{88D574BD-CC74-4468-A7FB-2A69D3711AE3}" srcId="{72202848-586C-4D2E-8551-71CE177608FC}" destId="{CAB16A84-30AB-4ABA-8F5C-24C278C16FC7}" srcOrd="0" destOrd="0" parTransId="{E414CF2F-5D80-4E8D-9FF9-086DA1B64A6A}" sibTransId="{5FE61FE9-4D5C-4979-A6BF-7F44C3B1B589}"/>
    <dgm:cxn modelId="{E0DDD50C-0B2E-4484-B3C5-3C4D8FF9ECE8}" type="presParOf" srcId="{D2CA5EF0-FACA-4F52-9623-05A9E337674F}" destId="{BE0042FC-DAE1-4FE5-BE50-03BB0B3129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227706A0-B39B-4069-959B-5D9242C073C5}">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pPr rtl="0"/>
          <a:r>
            <a:rPr kumimoji="0" lang="en-US" altLang="zh-CN"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2.  </a:t>
          </a:r>
          <a:r>
            <a:rPr kumimoji="1"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逻辑错误 </a:t>
          </a:r>
          <a:endParaRPr lang="zh-CN" altLang="en-US" sz="2400" b="1" u="none"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4BB25BD9-A87B-407C-AD3F-0D0CA09513FA}" type="parTrans" cxnId="{CCB339D0-0125-41D2-AB4D-221D276163C7}">
      <dgm:prSet/>
      <dgm:spPr/>
      <dgm:t>
        <a:bodyPr/>
        <a:lstStyle/>
        <a:p>
          <a:endParaRPr lang="zh-CN" altLang="en-US"/>
        </a:p>
      </dgm:t>
    </dgm:pt>
    <dgm:pt modelId="{9A07A0E9-73FC-414D-A391-4053ADC61F8E}" type="sibTrans" cxnId="{CCB339D0-0125-41D2-AB4D-221D276163C7}">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NeighborX="0" custLinFactNeighborY="-98">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349E8034-EE8D-49A8-80AD-BB2DFDB440B2}" type="presOf" srcId="{B48E14EE-0A29-4079-9652-76E852304672}" destId="{2D360976-56EC-4CF3-A796-671AD16A2123}" srcOrd="0" destOrd="0" presId="urn:microsoft.com/office/officeart/2005/8/layout/chevron2"/>
    <dgm:cxn modelId="{E1009104-1074-4D47-B6F5-EB4BEC8692F8}" type="presOf" srcId="{127BC2A2-AC47-4DA5-9B4E-16D439134F7A}" destId="{E98BB43B-8A84-4153-AC13-B58D5CA692E4}" srcOrd="0" destOrd="0" presId="urn:microsoft.com/office/officeart/2005/8/layout/chevron2"/>
    <dgm:cxn modelId="{2A973F0A-507F-4671-8713-366E84424C3C}" type="presOf" srcId="{227706A0-B39B-4069-959B-5D9242C073C5}" destId="{A84AC787-9413-4794-BC82-25FE01A6A81F}" srcOrd="0" destOrd="0" presId="urn:microsoft.com/office/officeart/2005/8/layout/chevron2"/>
    <dgm:cxn modelId="{CCB339D0-0125-41D2-AB4D-221D276163C7}" srcId="{127BC2A2-AC47-4DA5-9B4E-16D439134F7A}" destId="{227706A0-B39B-4069-959B-5D9242C073C5}" srcOrd="0" destOrd="0" parTransId="{4BB25BD9-A87B-407C-AD3F-0D0CA09513FA}" sibTransId="{9A07A0E9-73FC-414D-A391-4053ADC61F8E}"/>
    <dgm:cxn modelId="{F511CE71-2520-4EAC-BE4B-5972E0B16A07}" srcId="{B48E14EE-0A29-4079-9652-76E852304672}" destId="{127BC2A2-AC47-4DA5-9B4E-16D439134F7A}" srcOrd="0" destOrd="0" parTransId="{55CCA5B1-D948-41F4-A482-A29B938571F0}" sibTransId="{94944551-5B1E-4EF8-A424-2A071D2324DA}"/>
    <dgm:cxn modelId="{5652727B-9E22-41ED-B8C5-345EEEE37319}" type="presParOf" srcId="{2D360976-56EC-4CF3-A796-671AD16A2123}" destId="{64FA6BE9-4297-4937-B70D-985A4D8B085E}" srcOrd="0" destOrd="0" presId="urn:microsoft.com/office/officeart/2005/8/layout/chevron2"/>
    <dgm:cxn modelId="{7D6AF496-C0C9-4035-8E04-A82A7251C907}" type="presParOf" srcId="{64FA6BE9-4297-4937-B70D-985A4D8B085E}" destId="{E98BB43B-8A84-4153-AC13-B58D5CA692E4}" srcOrd="0" destOrd="0" presId="urn:microsoft.com/office/officeart/2005/8/layout/chevron2"/>
    <dgm:cxn modelId="{5CDF88B2-7FB3-4D26-9FC7-027D7AB825C5}" type="presParOf" srcId="{64FA6BE9-4297-4937-B70D-985A4D8B085E}" destId="{A84AC787-9413-4794-BC82-25FE01A6A81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78E4E01D-564A-4D50-A064-8605FB364C5C}">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r>
            <a:rPr kumimoji="0" lang="en-US" altLang="zh-CN"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1.  </a:t>
          </a:r>
          <a:r>
            <a:rPr kumimoji="1"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语法错误  </a:t>
          </a:r>
          <a:endParaRPr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884DF318-25C8-4698-8B76-581CC21620E7}" type="parTrans" cxnId="{A3BC0952-1288-408B-B150-1A021C0BA72E}">
      <dgm:prSet/>
      <dgm:spPr/>
      <dgm:t>
        <a:bodyPr/>
        <a:lstStyle/>
        <a:p>
          <a:endParaRPr lang="zh-CN" altLang="en-US"/>
        </a:p>
      </dgm:t>
    </dgm:pt>
    <dgm:pt modelId="{A75BB0E6-C2F7-4AE2-B897-213000B78E11}" type="sibTrans" cxnId="{A3BC0952-1288-408B-B150-1A021C0BA72E}">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215D720B-3429-452F-A664-AFDE1290C06A}" type="presOf" srcId="{78E4E01D-564A-4D50-A064-8605FB364C5C}" destId="{A84AC787-9413-4794-BC82-25FE01A6A81F}" srcOrd="0" destOrd="0" presId="urn:microsoft.com/office/officeart/2005/8/layout/chevron2"/>
    <dgm:cxn modelId="{150A4709-709C-43FF-B066-112DAF04B96B}"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9AAF9F84-2FA1-4520-830F-15B3BF213055}" type="presOf" srcId="{B48E14EE-0A29-4079-9652-76E852304672}" destId="{2D360976-56EC-4CF3-A796-671AD16A2123}" srcOrd="0" destOrd="0" presId="urn:microsoft.com/office/officeart/2005/8/layout/chevron2"/>
    <dgm:cxn modelId="{A3BC0952-1288-408B-B150-1A021C0BA72E}" srcId="{127BC2A2-AC47-4DA5-9B4E-16D439134F7A}" destId="{78E4E01D-564A-4D50-A064-8605FB364C5C}" srcOrd="0" destOrd="0" parTransId="{884DF318-25C8-4698-8B76-581CC21620E7}" sibTransId="{A75BB0E6-C2F7-4AE2-B897-213000B78E11}"/>
    <dgm:cxn modelId="{366B3631-4262-46D4-BE8A-07DA93B69C9D}" type="presParOf" srcId="{2D360976-56EC-4CF3-A796-671AD16A2123}" destId="{64FA6BE9-4297-4937-B70D-985A4D8B085E}" srcOrd="0" destOrd="0" presId="urn:microsoft.com/office/officeart/2005/8/layout/chevron2"/>
    <dgm:cxn modelId="{5B04E8CB-660A-4D85-8128-3E92911A2EB0}" type="presParOf" srcId="{64FA6BE9-4297-4937-B70D-985A4D8B085E}" destId="{E98BB43B-8A84-4153-AC13-B58D5CA692E4}" srcOrd="0" destOrd="0" presId="urn:microsoft.com/office/officeart/2005/8/layout/chevron2"/>
    <dgm:cxn modelId="{D50B3FE5-BB8F-40FB-A064-07C100028283}"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78E4E01D-564A-4D50-A064-8605FB364C5C}">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r>
            <a:rPr kumimoji="0" lang="en-US" altLang="zh-CN"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3.  </a:t>
          </a:r>
          <a:r>
            <a:rPr kumimoji="1"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运行错误 </a:t>
          </a:r>
          <a:endParaRPr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884DF318-25C8-4698-8B76-581CC21620E7}" type="parTrans" cxnId="{A3BC0952-1288-408B-B150-1A021C0BA72E}">
      <dgm:prSet/>
      <dgm:spPr/>
      <dgm:t>
        <a:bodyPr/>
        <a:lstStyle/>
        <a:p>
          <a:endParaRPr lang="zh-CN" altLang="en-US"/>
        </a:p>
      </dgm:t>
    </dgm:pt>
    <dgm:pt modelId="{A75BB0E6-C2F7-4AE2-B897-213000B78E11}" type="sibTrans" cxnId="{A3BC0952-1288-408B-B150-1A021C0BA72E}">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228" custLinFactNeighborY="-151">
        <dgm:presLayoutVars>
          <dgm:bulletEnabled val="1"/>
        </dgm:presLayoutVars>
      </dgm:prSet>
      <dgm:spPr/>
      <dgm:t>
        <a:bodyPr/>
        <a:lstStyle/>
        <a:p>
          <a:endParaRPr lang="zh-CN" altLang="en-US"/>
        </a:p>
      </dgm:t>
    </dgm:pt>
  </dgm:ptLst>
  <dgm:cxnLst>
    <dgm:cxn modelId="{40020ABB-F49F-4B45-9DBC-E4CAD168E09D}"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A3BC0952-1288-408B-B150-1A021C0BA72E}" srcId="{127BC2A2-AC47-4DA5-9B4E-16D439134F7A}" destId="{78E4E01D-564A-4D50-A064-8605FB364C5C}" srcOrd="0" destOrd="0" parTransId="{884DF318-25C8-4698-8B76-581CC21620E7}" sibTransId="{A75BB0E6-C2F7-4AE2-B897-213000B78E11}"/>
    <dgm:cxn modelId="{28F6669E-0A7C-4E61-8C6A-1AEF5E059952}" type="presOf" srcId="{78E4E01D-564A-4D50-A064-8605FB364C5C}" destId="{A84AC787-9413-4794-BC82-25FE01A6A81F}" srcOrd="0" destOrd="0" presId="urn:microsoft.com/office/officeart/2005/8/layout/chevron2"/>
    <dgm:cxn modelId="{D0C763E5-3A48-45FC-A03F-382BE3CBC769}" type="presOf" srcId="{B48E14EE-0A29-4079-9652-76E852304672}" destId="{2D360976-56EC-4CF3-A796-671AD16A2123}" srcOrd="0" destOrd="0" presId="urn:microsoft.com/office/officeart/2005/8/layout/chevron2"/>
    <dgm:cxn modelId="{2D035486-B30E-47F0-9F7A-92055324E2FB}" type="presParOf" srcId="{2D360976-56EC-4CF3-A796-671AD16A2123}" destId="{64FA6BE9-4297-4937-B70D-985A4D8B085E}" srcOrd="0" destOrd="0" presId="urn:microsoft.com/office/officeart/2005/8/layout/chevron2"/>
    <dgm:cxn modelId="{DCDE68E3-E9D4-4423-B1DB-22241EE3D613}" type="presParOf" srcId="{64FA6BE9-4297-4937-B70D-985A4D8B085E}" destId="{E98BB43B-8A84-4153-AC13-B58D5CA692E4}" srcOrd="0" destOrd="0" presId="urn:microsoft.com/office/officeart/2005/8/layout/chevron2"/>
    <dgm:cxn modelId="{58278864-5779-445A-A268-C386DE43D40B}"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78E4E01D-564A-4D50-A064-8605FB364C5C}">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pPr algn="l"/>
          <a:r>
            <a:rPr kumimoji="0" lang="zh-CN" altLang="en-US" sz="2400" b="1"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考试内容与范围</a:t>
          </a:r>
          <a:endParaRPr lang="zh-CN" altLang="en-US" sz="2400" b="1" baseline="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884DF318-25C8-4698-8B76-581CC21620E7}" type="parTrans" cxnId="{A3BC0952-1288-408B-B150-1A021C0BA72E}">
      <dgm:prSet/>
      <dgm:spPr/>
      <dgm:t>
        <a:bodyPr/>
        <a:lstStyle/>
        <a:p>
          <a:endParaRPr lang="zh-CN" altLang="en-US"/>
        </a:p>
      </dgm:t>
    </dgm:pt>
    <dgm:pt modelId="{A75BB0E6-C2F7-4AE2-B897-213000B78E11}" type="sibTrans" cxnId="{A3BC0952-1288-408B-B150-1A021C0BA72E}">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23C47F6C-21F8-4E61-964B-86E9E9CC9787}" type="presOf" srcId="{127BC2A2-AC47-4DA5-9B4E-16D439134F7A}" destId="{E98BB43B-8A84-4153-AC13-B58D5CA692E4}" srcOrd="0" destOrd="0" presId="urn:microsoft.com/office/officeart/2005/8/layout/chevron2"/>
    <dgm:cxn modelId="{83D7F365-C7C5-4692-AA9D-E1954B4CF5C8}" type="presOf" srcId="{78E4E01D-564A-4D50-A064-8605FB364C5C}" destId="{A84AC787-9413-4794-BC82-25FE01A6A81F}" srcOrd="0" destOrd="0" presId="urn:microsoft.com/office/officeart/2005/8/layout/chevron2"/>
    <dgm:cxn modelId="{7243CBD2-B675-4D3D-83CE-040FE4E7A1AE}" type="presOf" srcId="{B48E14EE-0A29-4079-9652-76E852304672}" destId="{2D360976-56EC-4CF3-A796-671AD16A2123}"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A3BC0952-1288-408B-B150-1A021C0BA72E}" srcId="{127BC2A2-AC47-4DA5-9B4E-16D439134F7A}" destId="{78E4E01D-564A-4D50-A064-8605FB364C5C}" srcOrd="0" destOrd="0" parTransId="{884DF318-25C8-4698-8B76-581CC21620E7}" sibTransId="{A75BB0E6-C2F7-4AE2-B897-213000B78E11}"/>
    <dgm:cxn modelId="{5353A94C-35CA-4B9A-BADB-E3CD34053666}" type="presParOf" srcId="{2D360976-56EC-4CF3-A796-671AD16A2123}" destId="{64FA6BE9-4297-4937-B70D-985A4D8B085E}" srcOrd="0" destOrd="0" presId="urn:microsoft.com/office/officeart/2005/8/layout/chevron2"/>
    <dgm:cxn modelId="{1C6342AD-18CA-4A3B-8B57-1AB53CD5D166}" type="presParOf" srcId="{64FA6BE9-4297-4937-B70D-985A4D8B085E}" destId="{E98BB43B-8A84-4153-AC13-B58D5CA692E4}" srcOrd="0" destOrd="0" presId="urn:microsoft.com/office/officeart/2005/8/layout/chevron2"/>
    <dgm:cxn modelId="{15C9E0A8-E01C-4470-9A76-797183B8A1E0}"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Lst>
  <dgm:cxnLst>
    <dgm:cxn modelId="{300FABBF-797C-4A71-9720-6DFB65489F62}" type="presOf" srcId="{B48E14EE-0A29-4079-9652-76E852304672}" destId="{2D360976-56EC-4CF3-A796-671AD16A2123}" srcOrd="0"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A1F43CB6-5B4C-4398-B4F5-612E529DA259}">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r>
            <a:rPr lang="zh-CN" altLang="en-US" sz="2400" b="1" dirty="0">
              <a:solidFill>
                <a:schemeClr val="bg1"/>
              </a:solidFill>
              <a:latin typeface="华文隶书" pitchFamily="2" charset="-122"/>
              <a:ea typeface="华文隶书" pitchFamily="2" charset="-122"/>
            </a:rPr>
            <a:t>考试时间</a:t>
          </a:r>
        </a:p>
      </dgm:t>
    </dgm:pt>
    <dgm:pt modelId="{A5EEB5E6-5CFB-483C-A401-46A0B3431AED}" type="parTrans" cxnId="{FF5C512A-A69D-4098-930B-C6FCE123BAA3}">
      <dgm:prSet/>
      <dgm:spPr/>
      <dgm:t>
        <a:bodyPr/>
        <a:lstStyle/>
        <a:p>
          <a:endParaRPr lang="zh-CN" altLang="en-US"/>
        </a:p>
      </dgm:t>
    </dgm:pt>
    <dgm:pt modelId="{F1ADC89E-36BC-4450-860A-3767447F3836}" type="sibTrans" cxnId="{FF5C512A-A69D-4098-930B-C6FCE123BAA3}">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FF5C512A-A69D-4098-930B-C6FCE123BAA3}" srcId="{127BC2A2-AC47-4DA5-9B4E-16D439134F7A}" destId="{A1F43CB6-5B4C-4398-B4F5-612E529DA259}" srcOrd="0" destOrd="0" parTransId="{A5EEB5E6-5CFB-483C-A401-46A0B3431AED}" sibTransId="{F1ADC89E-36BC-4450-860A-3767447F3836}"/>
    <dgm:cxn modelId="{9D7097D5-2C0D-407F-ACE5-205C74AD3629}" type="presOf" srcId="{B48E14EE-0A29-4079-9652-76E852304672}" destId="{2D360976-56EC-4CF3-A796-671AD16A2123}" srcOrd="0" destOrd="0" presId="urn:microsoft.com/office/officeart/2005/8/layout/chevron2"/>
    <dgm:cxn modelId="{298833EA-F78B-4A58-8336-099A7D0FBDAC}"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BE928258-EABA-4438-8EE0-03E69BE3ECA5}" type="presOf" srcId="{A1F43CB6-5B4C-4398-B4F5-612E529DA259}" destId="{A84AC787-9413-4794-BC82-25FE01A6A81F}" srcOrd="0" destOrd="0" presId="urn:microsoft.com/office/officeart/2005/8/layout/chevron2"/>
    <dgm:cxn modelId="{DD026C41-82CF-4638-9CC2-8117C587D292}" type="presParOf" srcId="{2D360976-56EC-4CF3-A796-671AD16A2123}" destId="{64FA6BE9-4297-4937-B70D-985A4D8B085E}" srcOrd="0" destOrd="0" presId="urn:microsoft.com/office/officeart/2005/8/layout/chevron2"/>
    <dgm:cxn modelId="{FDDA3C5E-2E71-4D56-9E52-93579479537D}" type="presParOf" srcId="{64FA6BE9-4297-4937-B70D-985A4D8B085E}" destId="{E98BB43B-8A84-4153-AC13-B58D5CA692E4}" srcOrd="0" destOrd="0" presId="urn:microsoft.com/office/officeart/2005/8/layout/chevron2"/>
    <dgm:cxn modelId="{A5FB786A-DD91-4305-A96D-C6ABD478DC09}"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202848-586C-4D2E-8551-71CE177608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AB16A84-30AB-4ABA-8F5C-24C278C16FC7}">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a:effectLst>
          <a:outerShdw blurRad="50800" dist="38100" dir="5400000" algn="t" rotWithShape="0">
            <a:prstClr val="black">
              <a:alpha val="40000"/>
            </a:prstClr>
          </a:outerShdw>
        </a:effectLst>
      </dgm:spPr>
      <dgm:t>
        <a:bodyPr/>
        <a:lstStyle/>
        <a:p>
          <a:pPr algn="ctr" rtl="0"/>
          <a:r>
            <a:rPr lang="zh-CN" altLang="en-US" sz="2800" b="1"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考试题型</a:t>
          </a:r>
          <a:endParaRPr lang="zh-CN" sz="2800" b="1"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E414CF2F-5D80-4E8D-9FF9-086DA1B64A6A}" type="parTrans" cxnId="{88D574BD-CC74-4468-A7FB-2A69D3711AE3}">
      <dgm:prSet/>
      <dgm:spPr/>
      <dgm:t>
        <a:bodyPr/>
        <a:lstStyle/>
        <a:p>
          <a:endParaRPr lang="zh-CN" altLang="en-US"/>
        </a:p>
      </dgm:t>
    </dgm:pt>
    <dgm:pt modelId="{5FE61FE9-4D5C-4979-A6BF-7F44C3B1B589}" type="sibTrans" cxnId="{88D574BD-CC74-4468-A7FB-2A69D3711AE3}">
      <dgm:prSet/>
      <dgm:spPr/>
      <dgm:t>
        <a:bodyPr/>
        <a:lstStyle/>
        <a:p>
          <a:endParaRPr lang="zh-CN" altLang="en-US"/>
        </a:p>
      </dgm:t>
    </dgm:pt>
    <dgm:pt modelId="{D2CA5EF0-FACA-4F52-9623-05A9E337674F}" type="pres">
      <dgm:prSet presAssocID="{72202848-586C-4D2E-8551-71CE177608FC}" presName="linear" presStyleCnt="0">
        <dgm:presLayoutVars>
          <dgm:animLvl val="lvl"/>
          <dgm:resizeHandles val="exact"/>
        </dgm:presLayoutVars>
      </dgm:prSet>
      <dgm:spPr/>
      <dgm:t>
        <a:bodyPr/>
        <a:lstStyle/>
        <a:p>
          <a:endParaRPr lang="zh-CN" altLang="en-US"/>
        </a:p>
      </dgm:t>
    </dgm:pt>
    <dgm:pt modelId="{BE0042FC-DAE1-4FE5-BE50-03BB0B312991}" type="pres">
      <dgm:prSet presAssocID="{CAB16A84-30AB-4ABA-8F5C-24C278C16FC7}" presName="parentText" presStyleLbl="node1" presStyleIdx="0" presStyleCnt="1" custLinFactY="100000" custLinFactNeighborX="-66250" custLinFactNeighborY="150109">
        <dgm:presLayoutVars>
          <dgm:chMax val="0"/>
          <dgm:bulletEnabled val="1"/>
        </dgm:presLayoutVars>
      </dgm:prSet>
      <dgm:spPr/>
      <dgm:t>
        <a:bodyPr/>
        <a:lstStyle/>
        <a:p>
          <a:endParaRPr lang="zh-CN" altLang="en-US"/>
        </a:p>
      </dgm:t>
    </dgm:pt>
  </dgm:ptLst>
  <dgm:cxnLst>
    <dgm:cxn modelId="{3F0AA2F2-63D5-4B96-92BD-DF90DF4713EE}" type="presOf" srcId="{CAB16A84-30AB-4ABA-8F5C-24C278C16FC7}" destId="{BE0042FC-DAE1-4FE5-BE50-03BB0B312991}" srcOrd="0" destOrd="0" presId="urn:microsoft.com/office/officeart/2005/8/layout/vList2"/>
    <dgm:cxn modelId="{9D02FEF7-9B50-4DEA-81B7-B75602E3B196}" type="presOf" srcId="{72202848-586C-4D2E-8551-71CE177608FC}" destId="{D2CA5EF0-FACA-4F52-9623-05A9E337674F}" srcOrd="0" destOrd="0" presId="urn:microsoft.com/office/officeart/2005/8/layout/vList2"/>
    <dgm:cxn modelId="{88D574BD-CC74-4468-A7FB-2A69D3711AE3}" srcId="{72202848-586C-4D2E-8551-71CE177608FC}" destId="{CAB16A84-30AB-4ABA-8F5C-24C278C16FC7}" srcOrd="0" destOrd="0" parTransId="{E414CF2F-5D80-4E8D-9FF9-086DA1B64A6A}" sibTransId="{5FE61FE9-4D5C-4979-A6BF-7F44C3B1B589}"/>
    <dgm:cxn modelId="{0F9DC14E-2B29-4C86-BED3-F1D3F34DC2F3}" type="presParOf" srcId="{D2CA5EF0-FACA-4F52-9623-05A9E337674F}" destId="{BE0042FC-DAE1-4FE5-BE50-03BB0B31299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227706A0-B39B-4069-959B-5D9242C073C5}">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pPr rtl="0"/>
          <a:r>
            <a:rPr kumimoji="0" lang="zh-CN" altLang="en-US"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二   填空题（</a:t>
          </a:r>
          <a:r>
            <a:rPr kumimoji="0" lang="en-US" altLang="zh-CN"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40</a:t>
          </a:r>
          <a:r>
            <a:rPr kumimoji="0" lang="zh-CN" altLang="en-US"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分）</a:t>
          </a:r>
          <a:endParaRPr lang="zh-CN" altLang="en-US" sz="2400" b="1" u="none"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4BB25BD9-A87B-407C-AD3F-0D0CA09513FA}" type="parTrans" cxnId="{CCB339D0-0125-41D2-AB4D-221D276163C7}">
      <dgm:prSet/>
      <dgm:spPr/>
      <dgm:t>
        <a:bodyPr/>
        <a:lstStyle/>
        <a:p>
          <a:endParaRPr lang="zh-CN" altLang="en-US"/>
        </a:p>
      </dgm:t>
    </dgm:pt>
    <dgm:pt modelId="{9A07A0E9-73FC-414D-A391-4053ADC61F8E}" type="sibTrans" cxnId="{CCB339D0-0125-41D2-AB4D-221D276163C7}">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custLinFactNeighborX="0" custLinFactNeighborY="-98">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F819E4A6-F1FD-425E-A5C7-5BE3A625ACFC}" type="presOf" srcId="{227706A0-B39B-4069-959B-5D9242C073C5}" destId="{A84AC787-9413-4794-BC82-25FE01A6A81F}" srcOrd="0" destOrd="0" presId="urn:microsoft.com/office/officeart/2005/8/layout/chevron2"/>
    <dgm:cxn modelId="{CCB339D0-0125-41D2-AB4D-221D276163C7}" srcId="{127BC2A2-AC47-4DA5-9B4E-16D439134F7A}" destId="{227706A0-B39B-4069-959B-5D9242C073C5}" srcOrd="0" destOrd="0" parTransId="{4BB25BD9-A87B-407C-AD3F-0D0CA09513FA}" sibTransId="{9A07A0E9-73FC-414D-A391-4053ADC61F8E}"/>
    <dgm:cxn modelId="{17EF690F-642A-4AF1-9BFE-386F03342BAF}" type="presOf" srcId="{127BC2A2-AC47-4DA5-9B4E-16D439134F7A}" destId="{E98BB43B-8A84-4153-AC13-B58D5CA692E4}"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7B7E6202-7CC9-4A63-B8EF-B0E9DF73467A}" type="presOf" srcId="{B48E14EE-0A29-4079-9652-76E852304672}" destId="{2D360976-56EC-4CF3-A796-671AD16A2123}" srcOrd="0" destOrd="0" presId="urn:microsoft.com/office/officeart/2005/8/layout/chevron2"/>
    <dgm:cxn modelId="{1A387CF6-3B46-48C8-8CCA-38C3B1C45208}" type="presParOf" srcId="{2D360976-56EC-4CF3-A796-671AD16A2123}" destId="{64FA6BE9-4297-4937-B70D-985A4D8B085E}" srcOrd="0" destOrd="0" presId="urn:microsoft.com/office/officeart/2005/8/layout/chevron2"/>
    <dgm:cxn modelId="{5A1EF8D2-7A82-4ADD-8C21-3DB8F0E4BD8D}" type="presParOf" srcId="{64FA6BE9-4297-4937-B70D-985A4D8B085E}" destId="{E98BB43B-8A84-4153-AC13-B58D5CA692E4}" srcOrd="0" destOrd="0" presId="urn:microsoft.com/office/officeart/2005/8/layout/chevron2"/>
    <dgm:cxn modelId="{4FDD0A1F-54AB-4E11-90B3-235F1B0A41B4}" type="presParOf" srcId="{64FA6BE9-4297-4937-B70D-985A4D8B085E}" destId="{A84AC787-9413-4794-BC82-25FE01A6A81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27BC2A2-AC47-4DA5-9B4E-16D439134F7A}">
      <dgm:prSet/>
      <dgm:spPr>
        <a:solidFill>
          <a:srgbClr val="7030A0"/>
        </a:solidFill>
        <a:ln>
          <a:noFill/>
        </a:ln>
      </dgm:spPr>
      <dgm:t>
        <a:bodyPr/>
        <a:lstStyle/>
        <a:p>
          <a:endParaRPr lang="zh-CN" altLang="en-US" dirty="0"/>
        </a:p>
      </dgm:t>
    </dgm:pt>
    <dgm:pt modelId="{55CCA5B1-D948-41F4-A482-A29B938571F0}" type="parTrans" cxnId="{F511CE71-2520-4EAC-BE4B-5972E0B16A07}">
      <dgm:prSet/>
      <dgm:spPr/>
      <dgm:t>
        <a:bodyPr/>
        <a:lstStyle/>
        <a:p>
          <a:endParaRPr lang="zh-CN" altLang="en-US"/>
        </a:p>
      </dgm:t>
    </dgm:pt>
    <dgm:pt modelId="{94944551-5B1E-4EF8-A424-2A071D2324DA}" type="sibTrans" cxnId="{F511CE71-2520-4EAC-BE4B-5972E0B16A07}">
      <dgm:prSet/>
      <dgm:spPr/>
      <dgm:t>
        <a:bodyPr/>
        <a:lstStyle/>
        <a:p>
          <a:endParaRPr lang="zh-CN" altLang="en-US"/>
        </a:p>
      </dgm:t>
    </dgm:pt>
    <dgm:pt modelId="{78E4E01D-564A-4D50-A064-8605FB364C5C}">
      <dgm:prSet custT="1">
        <dgm:style>
          <a:lnRef idx="1">
            <a:schemeClr val="accent1"/>
          </a:lnRef>
          <a:fillRef idx="3">
            <a:schemeClr val="accent1"/>
          </a:fillRef>
          <a:effectRef idx="2">
            <a:schemeClr val="accent1"/>
          </a:effectRef>
          <a:fontRef idx="minor">
            <a:schemeClr val="lt1"/>
          </a:fontRef>
        </dgm:style>
      </dgm:prSet>
      <dgm:spPr>
        <a:solidFill>
          <a:srgbClr val="7030A0"/>
        </a:solidFill>
        <a:ln>
          <a:noFill/>
        </a:ln>
      </dgm:spPr>
      <dgm:t>
        <a:bodyPr/>
        <a:lstStyle/>
        <a:p>
          <a:r>
            <a:rPr kumimoji="0" lang="zh-CN" altLang="en-US"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一   选择题（</a:t>
          </a:r>
          <a:r>
            <a:rPr kumimoji="0" lang="en-US" altLang="zh-CN"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25</a:t>
          </a:r>
          <a:r>
            <a:rPr kumimoji="0" lang="zh-CN" altLang="en-US" sz="2400" b="1" i="0" u="none" strike="noStrike"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分）</a:t>
          </a:r>
          <a:endParaRPr lang="zh-CN" altLang="en-US" sz="2400" b="1"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gm:t>
    </dgm:pt>
    <dgm:pt modelId="{884DF318-25C8-4698-8B76-581CC21620E7}" type="parTrans" cxnId="{A3BC0952-1288-408B-B150-1A021C0BA72E}">
      <dgm:prSet/>
      <dgm:spPr/>
      <dgm:t>
        <a:bodyPr/>
        <a:lstStyle/>
        <a:p>
          <a:endParaRPr lang="zh-CN" altLang="en-US"/>
        </a:p>
      </dgm:t>
    </dgm:pt>
    <dgm:pt modelId="{A75BB0E6-C2F7-4AE2-B897-213000B78E11}" type="sibTrans" cxnId="{A3BC0952-1288-408B-B150-1A021C0BA72E}">
      <dgm:prSet/>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 modelId="{64FA6BE9-4297-4937-B70D-985A4D8B085E}" type="pres">
      <dgm:prSet presAssocID="{127BC2A2-AC47-4DA5-9B4E-16D439134F7A}" presName="composite" presStyleCnt="0"/>
      <dgm:spPr/>
    </dgm:pt>
    <dgm:pt modelId="{E98BB43B-8A84-4153-AC13-B58D5CA692E4}" type="pres">
      <dgm:prSet presAssocID="{127BC2A2-AC47-4DA5-9B4E-16D439134F7A}" presName="parentText" presStyleLbl="alignNode1" presStyleIdx="0" presStyleCnt="1">
        <dgm:presLayoutVars>
          <dgm:chMax val="1"/>
          <dgm:bulletEnabled val="1"/>
        </dgm:presLayoutVars>
      </dgm:prSet>
      <dgm:spPr/>
      <dgm:t>
        <a:bodyPr/>
        <a:lstStyle/>
        <a:p>
          <a:endParaRPr lang="zh-CN" altLang="en-US"/>
        </a:p>
      </dgm:t>
    </dgm:pt>
    <dgm:pt modelId="{A84AC787-9413-4794-BC82-25FE01A6A81F}" type="pres">
      <dgm:prSet presAssocID="{127BC2A2-AC47-4DA5-9B4E-16D439134F7A}" presName="descendantText" presStyleLbl="alignAcc1" presStyleIdx="0" presStyleCnt="1" custLinFactNeighborX="11860" custLinFactNeighborY="-151">
        <dgm:presLayoutVars>
          <dgm:bulletEnabled val="1"/>
        </dgm:presLayoutVars>
      </dgm:prSet>
      <dgm:spPr/>
      <dgm:t>
        <a:bodyPr/>
        <a:lstStyle/>
        <a:p>
          <a:endParaRPr lang="zh-CN" altLang="en-US"/>
        </a:p>
      </dgm:t>
    </dgm:pt>
  </dgm:ptLst>
  <dgm:cxnLst>
    <dgm:cxn modelId="{765AB08B-0F8D-4E69-ACFD-EC15ACF5DAC6}" type="presOf" srcId="{127BC2A2-AC47-4DA5-9B4E-16D439134F7A}" destId="{E98BB43B-8A84-4153-AC13-B58D5CA692E4}" srcOrd="0" destOrd="0" presId="urn:microsoft.com/office/officeart/2005/8/layout/chevron2"/>
    <dgm:cxn modelId="{1C7D866A-F59E-4DC5-AE2B-7546DC49EBA8}" type="presOf" srcId="{78E4E01D-564A-4D50-A064-8605FB364C5C}" destId="{A84AC787-9413-4794-BC82-25FE01A6A81F}" srcOrd="0" destOrd="0" presId="urn:microsoft.com/office/officeart/2005/8/layout/chevron2"/>
    <dgm:cxn modelId="{100998DE-3833-4CA0-B542-A52DE9182B89}" type="presOf" srcId="{B48E14EE-0A29-4079-9652-76E852304672}" destId="{2D360976-56EC-4CF3-A796-671AD16A2123}" srcOrd="0" destOrd="0" presId="urn:microsoft.com/office/officeart/2005/8/layout/chevron2"/>
    <dgm:cxn modelId="{F511CE71-2520-4EAC-BE4B-5972E0B16A07}" srcId="{B48E14EE-0A29-4079-9652-76E852304672}" destId="{127BC2A2-AC47-4DA5-9B4E-16D439134F7A}" srcOrd="0" destOrd="0" parTransId="{55CCA5B1-D948-41F4-A482-A29B938571F0}" sibTransId="{94944551-5B1E-4EF8-A424-2A071D2324DA}"/>
    <dgm:cxn modelId="{A3BC0952-1288-408B-B150-1A021C0BA72E}" srcId="{127BC2A2-AC47-4DA5-9B4E-16D439134F7A}" destId="{78E4E01D-564A-4D50-A064-8605FB364C5C}" srcOrd="0" destOrd="0" parTransId="{884DF318-25C8-4698-8B76-581CC21620E7}" sibTransId="{A75BB0E6-C2F7-4AE2-B897-213000B78E11}"/>
    <dgm:cxn modelId="{318580CC-CB96-4517-A6AB-71AC91062087}" type="presParOf" srcId="{2D360976-56EC-4CF3-A796-671AD16A2123}" destId="{64FA6BE9-4297-4937-B70D-985A4D8B085E}" srcOrd="0" destOrd="0" presId="urn:microsoft.com/office/officeart/2005/8/layout/chevron2"/>
    <dgm:cxn modelId="{361DC35D-BCAD-4580-99FD-EF325665445B}" type="presParOf" srcId="{64FA6BE9-4297-4937-B70D-985A4D8B085E}" destId="{E98BB43B-8A84-4153-AC13-B58D5CA692E4}" srcOrd="0" destOrd="0" presId="urn:microsoft.com/office/officeart/2005/8/layout/chevron2"/>
    <dgm:cxn modelId="{CEBCC8DC-39D5-45BB-87C6-03A7FEAFF3D6}" type="presParOf" srcId="{64FA6BE9-4297-4937-B70D-985A4D8B085E}" destId="{A84AC787-9413-4794-BC82-25FE01A6A81F}" srcOrd="1" destOrd="0" presId="urn:microsoft.com/office/officeart/2005/8/layout/chevron2"/>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8E14EE-0A29-4079-9652-76E85230467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2D360976-56EC-4CF3-A796-671AD16A2123}" type="pres">
      <dgm:prSet presAssocID="{B48E14EE-0A29-4079-9652-76E852304672}" presName="linearFlow" presStyleCnt="0">
        <dgm:presLayoutVars>
          <dgm:dir/>
          <dgm:animLvl val="lvl"/>
          <dgm:resizeHandles val="exact"/>
        </dgm:presLayoutVars>
      </dgm:prSet>
      <dgm:spPr/>
      <dgm:t>
        <a:bodyPr/>
        <a:lstStyle/>
        <a:p>
          <a:endParaRPr lang="zh-CN" altLang="en-US"/>
        </a:p>
      </dgm:t>
    </dgm:pt>
  </dgm:ptLst>
  <dgm:cxnLst>
    <dgm:cxn modelId="{485FBC4F-9B85-4AE6-B247-463E22D2BF6C}" type="presOf" srcId="{B48E14EE-0A29-4079-9652-76E852304672}" destId="{2D360976-56EC-4CF3-A796-671AD16A2123}" srcOrd="0"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042FC-DAE1-4FE5-BE50-03BB0B312991}">
      <dsp:nvSpPr>
        <dsp:cNvPr id="0" name=""/>
        <dsp:cNvSpPr/>
      </dsp:nvSpPr>
      <dsp:spPr>
        <a:xfrm>
          <a:off x="0" y="683"/>
          <a:ext cx="5715039" cy="570820"/>
        </a:xfrm>
        <a:prstGeom prst="roundRect">
          <a:avLst/>
        </a:prstGeom>
        <a:solidFill>
          <a:srgbClr val="7030A0"/>
        </a:solidFill>
        <a:ln w="6350" cap="flat" cmpd="sng" algn="ctr">
          <a:noFill/>
          <a:prstDash val="solid"/>
          <a:miter lim="800000"/>
        </a:ln>
        <a:effectLst>
          <a:outerShdw blurRad="50800" dist="38100" dir="5400000" algn="t" rotWithShape="0">
            <a:prstClr val="black">
              <a:alpha val="40000"/>
            </a:prst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考试范围与要求</a:t>
          </a:r>
          <a:endParaRPr lang="zh-CN" sz="2800" b="1"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a:off x="27865" y="28548"/>
        <a:ext cx="5659309" cy="5150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bg1"/>
              </a:solidFill>
              <a:latin typeface="华文隶书" pitchFamily="2" charset="-122"/>
              <a:ea typeface="华文隶书" pitchFamily="2" charset="-122"/>
            </a:rPr>
            <a:t>三   编程题（</a:t>
          </a:r>
          <a:r>
            <a:rPr lang="en-US" altLang="zh-CN" sz="2400" b="1" kern="1200" dirty="0">
              <a:solidFill>
                <a:schemeClr val="bg1"/>
              </a:solidFill>
              <a:latin typeface="华文隶书" pitchFamily="2" charset="-122"/>
              <a:ea typeface="华文隶书" pitchFamily="2" charset="-122"/>
            </a:rPr>
            <a:t>35</a:t>
          </a:r>
          <a:r>
            <a:rPr lang="zh-CN" altLang="en-US" sz="2400" b="1" kern="1200" dirty="0">
              <a:solidFill>
                <a:schemeClr val="bg1"/>
              </a:solidFill>
              <a:latin typeface="华文隶书" pitchFamily="2" charset="-122"/>
              <a:ea typeface="华文隶书" pitchFamily="2" charset="-122"/>
            </a:rPr>
            <a:t>分）</a:t>
          </a:r>
        </a:p>
      </dsp:txBody>
      <dsp:txXfrm rot="-5400000">
        <a:off x="416562" y="18883"/>
        <a:ext cx="5279595" cy="3490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042FC-DAE1-4FE5-BE50-03BB0B312991}">
      <dsp:nvSpPr>
        <dsp:cNvPr id="0" name=""/>
        <dsp:cNvSpPr/>
      </dsp:nvSpPr>
      <dsp:spPr>
        <a:xfrm>
          <a:off x="0" y="558"/>
          <a:ext cx="5715039" cy="570945"/>
        </a:xfrm>
        <a:prstGeom prst="roundRect">
          <a:avLst/>
        </a:prstGeom>
        <a:solidFill>
          <a:srgbClr val="7030A0"/>
        </a:solidFill>
        <a:ln w="6350" cap="flat" cmpd="sng" algn="ctr">
          <a:noFill/>
          <a:prstDash val="solid"/>
          <a:miter lim="800000"/>
        </a:ln>
        <a:effectLst>
          <a:outerShdw blurRad="50800" dist="38100" dir="5400000" algn="t" rotWithShape="0">
            <a:prstClr val="black">
              <a:alpha val="40000"/>
            </a:prst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b="0"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算法分析与总结</a:t>
          </a:r>
          <a:endParaRPr lang="zh-CN" sz="3600" b="0"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a:off x="27871" y="28429"/>
        <a:ext cx="5659297" cy="5152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选择排序法</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冒泡法排序法</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求两个整数的最大公约数算法</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求两个整数的最小公倍数算法</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判断素数方法</a:t>
          </a:r>
          <a:endParaRPr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266085" y="18883"/>
        <a:ext cx="5399977" cy="3490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字符转换</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kumimoji="0"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计算某日是这一年的第几天</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119358" y="90427"/>
          <a:ext cx="595089" cy="416562"/>
        </a:xfrm>
        <a:prstGeom prst="chevron">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30094" y="209444"/>
        <a:ext cx="416562" cy="178527"/>
      </dsp:txXfrm>
    </dsp:sp>
    <dsp:sp modelId="{A84AC787-9413-4794-BC82-25FE01A6A81F}">
      <dsp:nvSpPr>
        <dsp:cNvPr id="0" name=""/>
        <dsp:cNvSpPr/>
      </dsp:nvSpPr>
      <dsp:spPr>
        <a:xfrm rot="5400000">
          <a:off x="2782111" y="-2516025"/>
          <a:ext cx="386807" cy="5418859"/>
        </a:xfrm>
        <a:prstGeom prst="round2SameRect">
          <a:avLst/>
        </a:prstGeom>
        <a:solidFill>
          <a:srgbClr val="7030A0"/>
        </a:solidFill>
        <a:ln w="6350" cap="flat" cmpd="sng" algn="ctr">
          <a:solidFill>
            <a:srgbClr val="7030A0"/>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二分查找算法</a:t>
          </a:r>
          <a:endParaRPr lang="zh-CN" altLang="en-US" sz="2400" kern="1200" baseline="0" dirty="0">
            <a:solidFill>
              <a:schemeClr val="bg1"/>
            </a:solidFill>
            <a:latin typeface="华文隶书" pitchFamily="2" charset="-122"/>
            <a:ea typeface="华文隶书" pitchFamily="2" charset="-122"/>
          </a:endParaRPr>
        </a:p>
      </dsp:txBody>
      <dsp:txXfrm rot="-5400000">
        <a:off x="266085" y="18883"/>
        <a:ext cx="5399977" cy="349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263"/>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280"/>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kumimoji="0"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考试形式与题型</a:t>
          </a:r>
          <a:endParaRPr lang="zh-CN" altLang="en-US" sz="2400" b="1" u="none" kern="1200" baseline="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sp:txBody>
      <dsp:txXfrm rot="-5400000">
        <a:off x="416562" y="18883"/>
        <a:ext cx="5279595" cy="3490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042FC-DAE1-4FE5-BE50-03BB0B312991}">
      <dsp:nvSpPr>
        <dsp:cNvPr id="0" name=""/>
        <dsp:cNvSpPr/>
      </dsp:nvSpPr>
      <dsp:spPr>
        <a:xfrm>
          <a:off x="0" y="683"/>
          <a:ext cx="5715039" cy="570820"/>
        </a:xfrm>
        <a:prstGeom prst="roundRect">
          <a:avLst/>
        </a:prstGeom>
        <a:solidFill>
          <a:srgbClr val="7030A0"/>
        </a:solidFill>
        <a:ln w="6350" cap="flat" cmpd="sng" algn="ctr">
          <a:noFill/>
          <a:prstDash val="solid"/>
          <a:miter lim="800000"/>
        </a:ln>
        <a:effectLst>
          <a:outerShdw blurRad="50800" dist="38100" dir="5400000" algn="t" rotWithShape="0">
            <a:prstClr val="black">
              <a:alpha val="40000"/>
            </a:prst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常见错误分析与总结</a:t>
          </a:r>
          <a:r>
            <a:rPr lang="zh-CN" altLang="en-US" sz="28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 </a:t>
          </a:r>
          <a:endParaRPr lang="zh-CN" sz="2800" b="1"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a:off x="27865" y="28548"/>
        <a:ext cx="5659309" cy="5150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263"/>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280"/>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kumimoji="0"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2.  </a:t>
          </a:r>
          <a:r>
            <a:rPr kumimoji="1"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逻辑错误 </a:t>
          </a:r>
          <a:endParaRPr lang="zh-CN" altLang="en-US" sz="2400" b="1" u="none"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416562" y="18883"/>
        <a:ext cx="5279595" cy="3490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0"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1.  </a:t>
          </a:r>
          <a:r>
            <a:rPr kumimoji="1"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语法错误  </a:t>
          </a:r>
          <a:endParaRPr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416562" y="18883"/>
        <a:ext cx="5279595" cy="34904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0"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3.  </a:t>
          </a:r>
          <a:r>
            <a:rPr kumimoji="1"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运行错误 </a:t>
          </a:r>
          <a:endParaRPr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416562" y="18883"/>
        <a:ext cx="5279595" cy="349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0" lang="zh-CN" altLang="en-US" sz="2400" b="1" kern="120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考试内容与范围</a:t>
          </a:r>
          <a:endParaRPr lang="zh-CN" altLang="en-US" sz="2400" b="1" kern="1200" baseline="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dsp:txBody>
      <dsp:txXfrm rot="-5400000">
        <a:off x="416562" y="18883"/>
        <a:ext cx="5279595" cy="349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bg1"/>
              </a:solidFill>
              <a:latin typeface="华文隶书" pitchFamily="2" charset="-122"/>
              <a:ea typeface="华文隶书" pitchFamily="2" charset="-122"/>
            </a:rPr>
            <a:t>考试时间</a:t>
          </a:r>
        </a:p>
      </dsp:txBody>
      <dsp:txXfrm rot="-5400000">
        <a:off x="416562" y="18883"/>
        <a:ext cx="5279595" cy="3490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042FC-DAE1-4FE5-BE50-03BB0B312991}">
      <dsp:nvSpPr>
        <dsp:cNvPr id="0" name=""/>
        <dsp:cNvSpPr/>
      </dsp:nvSpPr>
      <dsp:spPr>
        <a:xfrm>
          <a:off x="0" y="683"/>
          <a:ext cx="5715039" cy="570820"/>
        </a:xfrm>
        <a:prstGeom prst="roundRect">
          <a:avLst/>
        </a:prstGeom>
        <a:solidFill>
          <a:srgbClr val="7030A0"/>
        </a:solidFill>
        <a:ln w="6350" cap="flat" cmpd="sng" algn="ctr">
          <a:noFill/>
          <a:prstDash val="solid"/>
          <a:miter lim="800000"/>
        </a:ln>
        <a:effectLst>
          <a:outerShdw blurRad="50800" dist="38100" dir="5400000" algn="t" rotWithShape="0">
            <a:prstClr val="black">
              <a:alpha val="40000"/>
            </a:prst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CN" altLang="en-US" sz="2800" b="1"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rPr>
            <a:t>考试题型</a:t>
          </a:r>
          <a:endParaRPr lang="zh-CN" sz="2800" b="1" kern="1200" normalizeH="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a:off x="27865" y="28548"/>
        <a:ext cx="5659309" cy="5150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263"/>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280"/>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kumimoji="0" lang="zh-CN" alt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二   填空题（</a:t>
          </a:r>
          <a:r>
            <a:rPr kumimoji="0"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40</a:t>
          </a:r>
          <a:r>
            <a:rPr kumimoji="0" lang="zh-CN" alt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分）</a:t>
          </a:r>
          <a:endParaRPr lang="zh-CN" altLang="en-US" sz="2400" b="1" u="none"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416562" y="18883"/>
        <a:ext cx="5279595" cy="3490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B43B-8A84-4153-AC13-B58D5CA692E4}">
      <dsp:nvSpPr>
        <dsp:cNvPr id="0" name=""/>
        <dsp:cNvSpPr/>
      </dsp:nvSpPr>
      <dsp:spPr>
        <a:xfrm rot="5400000">
          <a:off x="-89263" y="89845"/>
          <a:ext cx="595089" cy="416562"/>
        </a:xfrm>
        <a:prstGeom prst="chevron">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zh-CN" altLang="en-US" sz="1200" kern="1200" dirty="0"/>
        </a:p>
      </dsp:txBody>
      <dsp:txXfrm rot="-5400000">
        <a:off x="1" y="208862"/>
        <a:ext cx="416562" cy="178527"/>
      </dsp:txXfrm>
    </dsp:sp>
    <dsp:sp modelId="{A84AC787-9413-4794-BC82-25FE01A6A81F}">
      <dsp:nvSpPr>
        <dsp:cNvPr id="0" name=""/>
        <dsp:cNvSpPr/>
      </dsp:nvSpPr>
      <dsp:spPr>
        <a:xfrm rot="5400000">
          <a:off x="2872397" y="-2455834"/>
          <a:ext cx="386807" cy="5298477"/>
        </a:xfrm>
        <a:prstGeom prst="round2SameRect">
          <a:avLst/>
        </a:prstGeom>
        <a:solidFill>
          <a:srgbClr val="7030A0"/>
        </a:solidFill>
        <a:ln w="6350" cap="flat" cmpd="sng" algn="ctr">
          <a:no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kumimoji="0" lang="zh-CN" alt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一   选择题（</a:t>
          </a:r>
          <a:r>
            <a:rPr kumimoji="0" lang="en-US" altLang="zh-CN"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25</a:t>
          </a:r>
          <a:r>
            <a:rPr kumimoji="0" lang="zh-CN" altLang="en-US" sz="24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华文隶书" pitchFamily="2" charset="-122"/>
              <a:ea typeface="华文隶书" pitchFamily="2" charset="-122"/>
              <a:cs typeface="+mn-cs"/>
            </a:rPr>
            <a:t>分）</a:t>
          </a:r>
          <a:endParaRPr lang="zh-CN" altLang="en-US" sz="2400" b="1" kern="1200" baseline="0" dirty="0">
            <a:solidFill>
              <a:schemeClr val="bg1"/>
            </a:solidFill>
            <a:effectLst>
              <a:outerShdw blurRad="38100" dist="38100" dir="2700000" algn="tl">
                <a:srgbClr val="000000">
                  <a:alpha val="43137"/>
                </a:srgbClr>
              </a:outerShdw>
            </a:effectLst>
            <a:latin typeface="华文隶书" pitchFamily="2" charset="-122"/>
            <a:ea typeface="华文隶书" pitchFamily="2" charset="-122"/>
          </a:endParaRPr>
        </a:p>
      </dsp:txBody>
      <dsp:txXfrm rot="-5400000">
        <a:off x="416562" y="18883"/>
        <a:ext cx="5279595" cy="3490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7038" cy="4603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6675" y="0"/>
            <a:ext cx="2967038" cy="460375"/>
          </a:xfrm>
          <a:prstGeom prst="rect">
            <a:avLst/>
          </a:prstGeom>
        </p:spPr>
        <p:txBody>
          <a:bodyPr vert="horz" lIns="91440" tIns="45720" rIns="91440" bIns="45720" rtlCol="0"/>
          <a:lstStyle>
            <a:lvl1pPr algn="r">
              <a:defRPr sz="1200"/>
            </a:lvl1pPr>
          </a:lstStyle>
          <a:p>
            <a:fld id="{23E42E4D-8A6E-4D40-95CF-B45F48CB61C3}" type="datetimeFigureOut">
              <a:rPr lang="zh-CN" altLang="en-US" smtClean="0"/>
              <a:t>2019/12/18</a:t>
            </a:fld>
            <a:endParaRPr lang="zh-CN" altLang="en-US"/>
          </a:p>
        </p:txBody>
      </p:sp>
      <p:sp>
        <p:nvSpPr>
          <p:cNvPr id="4" name="页脚占位符 3"/>
          <p:cNvSpPr>
            <a:spLocks noGrp="1"/>
          </p:cNvSpPr>
          <p:nvPr>
            <p:ph type="ftr" sz="quarter" idx="2"/>
          </p:nvPr>
        </p:nvSpPr>
        <p:spPr>
          <a:xfrm>
            <a:off x="0" y="8734425"/>
            <a:ext cx="2967038" cy="4603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6675" y="8734425"/>
            <a:ext cx="2967038" cy="460375"/>
          </a:xfrm>
          <a:prstGeom prst="rect">
            <a:avLst/>
          </a:prstGeom>
        </p:spPr>
        <p:txBody>
          <a:bodyPr vert="horz" lIns="91440" tIns="45720" rIns="91440" bIns="45720" rtlCol="0" anchor="b"/>
          <a:lstStyle>
            <a:lvl1pPr algn="r">
              <a:defRPr sz="1200"/>
            </a:lvl1pPr>
          </a:lstStyle>
          <a:p>
            <a:fld id="{C351486C-773A-4336-956C-D438610704B4}" type="slidenum">
              <a:rPr lang="zh-CN" altLang="en-US" smtClean="0"/>
              <a:t>‹#›</a:t>
            </a:fld>
            <a:endParaRPr lang="zh-CN" altLang="en-US"/>
          </a:p>
        </p:txBody>
      </p:sp>
    </p:spTree>
    <p:extLst>
      <p:ext uri="{BB962C8B-B14F-4D97-AF65-F5344CB8AC3E}">
        <p14:creationId xmlns:p14="http://schemas.microsoft.com/office/powerpoint/2010/main" val="222380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1" name="Rectangle 3"/>
          <p:cNvSpPr>
            <a:spLocks noGrp="1" noChangeArrowheads="1"/>
          </p:cNvSpPr>
          <p:nvPr>
            <p:ph type="dt" idx="1"/>
          </p:nvPr>
        </p:nvSpPr>
        <p:spPr bwMode="auto">
          <a:xfrm>
            <a:off x="3884613" y="0"/>
            <a:ext cx="29733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t" anchorCtr="0" compatLnSpc="1">
            <a:prstTxWarp prst="textNoShape">
              <a:avLst/>
            </a:prstTxWarp>
          </a:bodyPr>
          <a:lstStyle>
            <a:lvl1pPr algn="r" defTabSz="909638">
              <a:defRPr sz="1000" i="1">
                <a:ea typeface="宋体" pitchFamily="2" charset="-122"/>
              </a:defRPr>
            </a:lvl1pPr>
          </a:lstStyle>
          <a:p>
            <a:pPr>
              <a:defRPr/>
            </a:pPr>
            <a:r>
              <a:rPr lang="en-US" altLang="zh-CN"/>
              <a:t>07/16/96</a:t>
            </a:r>
            <a:endParaRPr lang="en-US" altLang="zh-CN" sz="1200" i="0"/>
          </a:p>
        </p:txBody>
      </p:sp>
      <p:sp>
        <p:nvSpPr>
          <p:cNvPr id="40964"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1813"/>
            <a:ext cx="502761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defTabSz="909638">
              <a:defRPr sz="1000" i="1">
                <a:ea typeface="宋体" pitchFamily="2" charset="-122"/>
              </a:defRPr>
            </a:lvl1pPr>
          </a:lstStyle>
          <a:p>
            <a:pPr>
              <a:defRPr/>
            </a:pPr>
            <a:r>
              <a:rPr lang="zh-CN" altLang="en-US"/>
              <a:t>*</a:t>
            </a:r>
            <a:endParaRPr lang="zh-CN" altLang="en-US" sz="1200" i="0"/>
          </a:p>
        </p:txBody>
      </p:sp>
      <p:sp>
        <p:nvSpPr>
          <p:cNvPr id="2055" name="Rectangle 7"/>
          <p:cNvSpPr>
            <a:spLocks noGrp="1" noChangeArrowheads="1"/>
          </p:cNvSpPr>
          <p:nvPr>
            <p:ph type="sldNum" sz="quarter" idx="5"/>
          </p:nvPr>
        </p:nvSpPr>
        <p:spPr bwMode="auto">
          <a:xfrm>
            <a:off x="3884613" y="8685213"/>
            <a:ext cx="297338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050" tIns="0" rIns="19050" bIns="0" numCol="1" anchor="b" anchorCtr="0" compatLnSpc="1">
            <a:prstTxWarp prst="textNoShape">
              <a:avLst/>
            </a:prstTxWarp>
          </a:bodyPr>
          <a:lstStyle>
            <a:lvl1pPr algn="r" defTabSz="909638">
              <a:defRPr sz="1000" i="1">
                <a:ea typeface="宋体" pitchFamily="2" charset="-122"/>
              </a:defRPr>
            </a:lvl1pPr>
          </a:lstStyle>
          <a:p>
            <a:pPr>
              <a:defRPr/>
            </a:pPr>
            <a:r>
              <a:rPr lang="en-US" altLang="zh-CN"/>
              <a:t>##</a:t>
            </a:r>
            <a:endParaRPr lang="en-US" altLang="zh-CN" sz="1200" i="0"/>
          </a:p>
        </p:txBody>
      </p:sp>
    </p:spTree>
    <p:extLst>
      <p:ext uri="{BB962C8B-B14F-4D97-AF65-F5344CB8AC3E}">
        <p14:creationId xmlns:p14="http://schemas.microsoft.com/office/powerpoint/2010/main" val="930301115"/>
      </p:ext>
    </p:extLst>
  </p:cSld>
  <p:clrMap bg1="lt1" tx1="dk1" bg2="lt2" tx2="dk2" accent1="accent1" accent2="accent2" accent3="accent3" accent4="accent4" accent5="accent5" accent6="accent6" hlink="hlink" folHlink="folHlink"/>
  <p:hf/>
  <p:notesStyle>
    <a:lvl1pPr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56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2813"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684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5625" algn="l" defTabSz="909638"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ontrol" Target="../activeX/activeX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2.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png"/><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2.png"/><Relationship Id="rId4" Type="http://schemas.microsoft.com/office/2007/relationships/hdphoto" Target="../media/hdphoto3.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2.png"/><Relationship Id="rId4" Type="http://schemas.microsoft.com/office/2007/relationships/hdphoto" Target="../media/hdphoto4.wdp"/></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control" Target="../activeX/activeX2.xml"/><Relationship Id="rId7" Type="http://schemas.microsoft.com/office/2007/relationships/hdphoto" Target="../media/hdphoto4.wdp"/><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2.png"/><Relationship Id="rId4" Type="http://schemas.microsoft.com/office/2007/relationships/hdphoto" Target="../media/hdphoto4.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8" name="任意多边形 27"/>
          <p:cNvSpPr/>
          <p:nvPr userDrawn="1">
            <p:custDataLst>
              <p:tags r:id="rId2"/>
            </p:custDataLst>
          </p:nvPr>
        </p:nvSpPr>
        <p:spPr>
          <a:xfrm>
            <a:off x="297306" y="407700"/>
            <a:ext cx="8832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3074"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5100"/>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Tree>
    <p:controls>
      <mc:AlternateContent xmlns:mc="http://schemas.openxmlformats.org/markup-compatibility/2006">
        <mc:Choice xmlns:v="urn:schemas-microsoft-com:vml" Requires="v">
          <p:control spid="76829" name="ShockwaveFlash1" r:id="rId3" imgW="1116000" imgH="260280"/>
        </mc:Choice>
        <mc:Fallback>
          <p:control name="ShockwaveFlash1" r:id="rId3" imgW="1116000" imgH="260280">
            <p:pic>
              <p:nvPicPr>
                <p:cNvPr id="0"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6597650"/>
                  <a:ext cx="1116012" cy="260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2463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Freeform 6"/>
          <p:cNvSpPr>
            <a:spLocks noEditPoints="1"/>
          </p:cNvSpPr>
          <p:nvPr userDrawn="1"/>
        </p:nvSpPr>
        <p:spPr bwMode="auto">
          <a:xfrm>
            <a:off x="21357" y="589715"/>
            <a:ext cx="3614539" cy="5071533"/>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screen">
              <a:grayscl/>
              <a:extLst>
                <a:ext uri="{BEBA8EAE-BF5A-486C-A8C5-ECC9F3942E4B}">
                  <a14:imgProps xmlns:a14="http://schemas.microsoft.com/office/drawing/2010/main">
                    <a14:imgLayer r:embed="rId4">
                      <a14:imgEffect>
                        <a14:brightnessContrast bright="20000" contrast="2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eaLnBrk="1" hangingPunct="1"/>
            <a:endParaRPr kumimoji="0" lang="zh-CN" altLang="en-US" sz="1400">
              <a:solidFill>
                <a:prstClr val="black"/>
              </a:solidFill>
              <a:latin typeface="Calibri" panose="020F0502020204030204" pitchFamily="34" charset="0"/>
              <a:ea typeface="宋体" panose="02010600030101010101" pitchFamily="2" charset="-122"/>
            </a:endParaRPr>
          </a:p>
        </p:txBody>
      </p:sp>
      <p:sp>
        <p:nvSpPr>
          <p:cNvPr id="4" name="任意多边形 3"/>
          <p:cNvSpPr/>
          <p:nvPr userDrawn="1">
            <p:custDataLst>
              <p:tags r:id="rId1"/>
            </p:custDataLst>
          </p:nvPr>
        </p:nvSpPr>
        <p:spPr>
          <a:xfrm>
            <a:off x="35496" y="6453336"/>
            <a:ext cx="8640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5"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6459" y="6241374"/>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7"/>
          <p:cNvSpPr txBox="1"/>
          <p:nvPr userDrawn="1"/>
        </p:nvSpPr>
        <p:spPr>
          <a:xfrm>
            <a:off x="38310" y="6505599"/>
            <a:ext cx="366959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华中科技大学平台课</a:t>
            </a:r>
            <a:r>
              <a:rPr kumimoji="0" lang="en-US" altLang="zh-CN"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—C/C++</a:t>
            </a: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语言程序设计</a:t>
            </a:r>
          </a:p>
        </p:txBody>
      </p:sp>
      <p:sp>
        <p:nvSpPr>
          <p:cNvPr id="8" name="TextBox 7"/>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330347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Freeform 6"/>
          <p:cNvSpPr>
            <a:spLocks noEditPoints="1"/>
          </p:cNvSpPr>
          <p:nvPr userDrawn="1"/>
        </p:nvSpPr>
        <p:spPr bwMode="auto">
          <a:xfrm>
            <a:off x="21357" y="589715"/>
            <a:ext cx="3614539" cy="5071533"/>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screen">
              <a:grayscl/>
              <a:extLst>
                <a:ext uri="{BEBA8EAE-BF5A-486C-A8C5-ECC9F3942E4B}">
                  <a14:imgProps xmlns:a14="http://schemas.microsoft.com/office/drawing/2010/main">
                    <a14:imgLayer r:embed="rId4">
                      <a14:imgEffect>
                        <a14:brightnessContrast bright="40000" contrast="2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eaLnBrk="1" hangingPunct="1"/>
            <a:endParaRPr kumimoji="0" lang="zh-CN" altLang="en-US" sz="1400">
              <a:solidFill>
                <a:prstClr val="black"/>
              </a:solidFill>
              <a:latin typeface="Calibri" panose="020F0502020204030204" pitchFamily="34" charset="0"/>
              <a:ea typeface="宋体" panose="02010600030101010101" pitchFamily="2" charset="-122"/>
            </a:endParaRPr>
          </a:p>
        </p:txBody>
      </p:sp>
      <p:sp>
        <p:nvSpPr>
          <p:cNvPr id="4" name="任意多边形 3"/>
          <p:cNvSpPr/>
          <p:nvPr userDrawn="1">
            <p:custDataLst>
              <p:tags r:id="rId1"/>
            </p:custDataLst>
          </p:nvPr>
        </p:nvSpPr>
        <p:spPr>
          <a:xfrm>
            <a:off x="35496" y="6453336"/>
            <a:ext cx="8640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5"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6459" y="6241374"/>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
        <p:nvSpPr>
          <p:cNvPr id="9" name="文本框 7"/>
          <p:cNvSpPr txBox="1"/>
          <p:nvPr userDrawn="1"/>
        </p:nvSpPr>
        <p:spPr>
          <a:xfrm>
            <a:off x="38310" y="6505599"/>
            <a:ext cx="366959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华中科技大学平台课</a:t>
            </a:r>
            <a:r>
              <a:rPr kumimoji="0" lang="en-US" altLang="zh-CN"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—C/C++</a:t>
            </a: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352672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Freeform 6"/>
          <p:cNvSpPr>
            <a:spLocks noEditPoints="1"/>
          </p:cNvSpPr>
          <p:nvPr userDrawn="1"/>
        </p:nvSpPr>
        <p:spPr bwMode="auto">
          <a:xfrm>
            <a:off x="35496" y="589715"/>
            <a:ext cx="3614539" cy="5071533"/>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screen">
              <a:grayscl/>
              <a:extLst>
                <a:ext uri="{BEBA8EAE-BF5A-486C-A8C5-ECC9F3942E4B}">
                  <a14:imgProps xmlns:a14="http://schemas.microsoft.com/office/drawing/2010/main">
                    <a14:imgLayer r:embed="rId4">
                      <a14:imgEffect>
                        <a14:brightnessContrast bright="20000" contrast="4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eaLnBrk="1" hangingPunct="1"/>
            <a:endParaRPr kumimoji="0" lang="zh-CN" altLang="en-US" sz="1400">
              <a:solidFill>
                <a:prstClr val="black"/>
              </a:solidFill>
              <a:latin typeface="Calibri" panose="020F0502020204030204" pitchFamily="34" charset="0"/>
              <a:ea typeface="宋体" panose="02010600030101010101" pitchFamily="2" charset="-122"/>
            </a:endParaRPr>
          </a:p>
        </p:txBody>
      </p:sp>
      <p:sp>
        <p:nvSpPr>
          <p:cNvPr id="4" name="任意多边形 3"/>
          <p:cNvSpPr/>
          <p:nvPr userDrawn="1">
            <p:custDataLst>
              <p:tags r:id="rId1"/>
            </p:custDataLst>
          </p:nvPr>
        </p:nvSpPr>
        <p:spPr>
          <a:xfrm>
            <a:off x="35496" y="6453336"/>
            <a:ext cx="8640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5"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6459" y="6241374"/>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
        <p:nvSpPr>
          <p:cNvPr id="9" name="文本框 7"/>
          <p:cNvSpPr txBox="1"/>
          <p:nvPr userDrawn="1"/>
        </p:nvSpPr>
        <p:spPr>
          <a:xfrm>
            <a:off x="38310" y="6505599"/>
            <a:ext cx="366959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华中科技大学平台课</a:t>
            </a:r>
            <a:r>
              <a:rPr kumimoji="0" lang="en-US" altLang="zh-CN"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—C/C++</a:t>
            </a: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144221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Freeform 6"/>
          <p:cNvSpPr>
            <a:spLocks noEditPoints="1"/>
          </p:cNvSpPr>
          <p:nvPr userDrawn="1"/>
        </p:nvSpPr>
        <p:spPr bwMode="auto">
          <a:xfrm>
            <a:off x="496611" y="678920"/>
            <a:ext cx="3614539" cy="5071533"/>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screen">
              <a:grayscl/>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eaLnBrk="1" hangingPunct="1"/>
            <a:endParaRPr kumimoji="0" lang="zh-CN" altLang="en-US" sz="1400">
              <a:solidFill>
                <a:prstClr val="black"/>
              </a:solidFill>
              <a:latin typeface="Calibri" panose="020F0502020204030204" pitchFamily="34" charset="0"/>
              <a:ea typeface="宋体" panose="02010600030101010101" pitchFamily="2" charset="-122"/>
            </a:endParaRPr>
          </a:p>
        </p:txBody>
      </p:sp>
      <p:sp>
        <p:nvSpPr>
          <p:cNvPr id="5" name="任意多边形 4"/>
          <p:cNvSpPr/>
          <p:nvPr userDrawn="1">
            <p:custDataLst>
              <p:tags r:id="rId1"/>
            </p:custDataLst>
          </p:nvPr>
        </p:nvSpPr>
        <p:spPr>
          <a:xfrm>
            <a:off x="35496" y="6453336"/>
            <a:ext cx="8640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6459" y="6241374"/>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
        <p:nvSpPr>
          <p:cNvPr id="10" name="文本框 7"/>
          <p:cNvSpPr txBox="1"/>
          <p:nvPr userDrawn="1"/>
        </p:nvSpPr>
        <p:spPr>
          <a:xfrm>
            <a:off x="38310" y="6505599"/>
            <a:ext cx="366959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华中科技大学平台课</a:t>
            </a:r>
            <a:r>
              <a:rPr kumimoji="0" lang="en-US" altLang="zh-CN"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—C/C++</a:t>
            </a:r>
            <a:r>
              <a:rPr kumimoji="0" lang="zh-CN" altLang="en-US" sz="1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语言程序设计</a:t>
            </a:r>
          </a:p>
        </p:txBody>
      </p:sp>
    </p:spTree>
    <p:extLst>
      <p:ext uri="{BB962C8B-B14F-4D97-AF65-F5344CB8AC3E}">
        <p14:creationId xmlns:p14="http://schemas.microsoft.com/office/powerpoint/2010/main" val="109413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19" name="任意多边形 18"/>
          <p:cNvSpPr/>
          <p:nvPr userDrawn="1">
            <p:custDataLst>
              <p:tags r:id="rId2"/>
            </p:custDataLst>
          </p:nvPr>
        </p:nvSpPr>
        <p:spPr>
          <a:xfrm>
            <a:off x="297306" y="407700"/>
            <a:ext cx="8832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eaLnBrk="1" hangingPunct="1"/>
            <a:endParaRPr kumimoji="0" lang="zh-CN" altLang="en-US" sz="1600">
              <a:solidFill>
                <a:prstClr val="white"/>
              </a:solidFill>
              <a:sym typeface="Arial" panose="020B0604020202020204" pitchFamily="34" charset="0"/>
            </a:endParaRPr>
          </a:p>
        </p:txBody>
      </p:sp>
      <p:pic>
        <p:nvPicPr>
          <p:cNvPr id="2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5100"/>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reeform 6"/>
          <p:cNvSpPr>
            <a:spLocks noEditPoints="1"/>
          </p:cNvSpPr>
          <p:nvPr userDrawn="1"/>
        </p:nvSpPr>
        <p:spPr bwMode="auto">
          <a:xfrm>
            <a:off x="35496" y="1539595"/>
            <a:ext cx="2304256" cy="3185549"/>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6" cstate="screen">
              <a:grayscl/>
              <a:extLst>
                <a:ext uri="{BEBA8EAE-BF5A-486C-A8C5-ECC9F3942E4B}">
                  <a14:imgProps xmlns:a14="http://schemas.microsoft.com/office/drawing/2010/main">
                    <a14:imgLayer r:embed="rId7">
                      <a14:imgEffect>
                        <a14:brightnessContrast contrast="-2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eaLnBrk="1" hangingPunct="1"/>
            <a:endParaRPr kumimoji="0" lang="zh-CN" altLang="en-US" sz="1400">
              <a:solidFill>
                <a:prstClr val="black"/>
              </a:solidFill>
              <a:latin typeface="Calibri" panose="020F0502020204030204" pitchFamily="34" charset="0"/>
              <a:ea typeface="宋体" panose="02010600030101010101" pitchFamily="2" charset="-122"/>
            </a:endParaRPr>
          </a:p>
        </p:txBody>
      </p:sp>
      <p:sp>
        <p:nvSpPr>
          <p:cNvPr id="3" name="矩形 2"/>
          <p:cNvSpPr/>
          <p:nvPr userDrawn="1"/>
        </p:nvSpPr>
        <p:spPr>
          <a:xfrm>
            <a:off x="1572051" y="3543399"/>
            <a:ext cx="1415773" cy="461665"/>
          </a:xfrm>
          <a:prstGeom prst="rect">
            <a:avLst/>
          </a:prstGeom>
          <a:noFill/>
        </p:spPr>
        <p:txBody>
          <a:bodyPr wrap="none" lIns="91440" tIns="45720" rIns="91440" bIns="45720">
            <a:spAutoFit/>
          </a:bodyPr>
          <a:lstStyle/>
          <a:p>
            <a:pPr algn="ctr"/>
            <a:r>
              <a:rPr lang="zh-CN" altLang="en-US" sz="2400" b="0"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华文隶书" pitchFamily="2" charset="-122"/>
                <a:ea typeface="华文隶书" pitchFamily="2" charset="-122"/>
              </a:rPr>
              <a:t>知识小结</a:t>
            </a:r>
          </a:p>
        </p:txBody>
      </p:sp>
      <p:sp>
        <p:nvSpPr>
          <p:cNvPr id="8" name="TextBox 7"/>
          <p:cNvSpPr txBox="1"/>
          <p:nvPr userDrawn="1"/>
        </p:nvSpPr>
        <p:spPr>
          <a:xfrm>
            <a:off x="6084168" y="44624"/>
            <a:ext cx="3040471" cy="288969"/>
          </a:xfrm>
          <a:prstGeom prst="rect">
            <a:avLst/>
          </a:prstGeom>
          <a:noFill/>
        </p:spPr>
        <p:txBody>
          <a:bodyPr wrap="none" lIns="72814" tIns="36407" rIns="72814" bIns="36407" rtlCol="0">
            <a:spAutoFit/>
          </a:bodyPr>
          <a:lstStyle/>
          <a:p>
            <a:pPr eaLnBrk="1" hangingPunct="1"/>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软件技术基础</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(C/C++</a:t>
            </a:r>
            <a:r>
              <a:rPr kumimoji="0" lang="zh-CN" altLang="en-US" sz="1400" b="1" dirty="0">
                <a:solidFill>
                  <a:prstClr val="black"/>
                </a:solidFill>
                <a:effectLst>
                  <a:outerShdw blurRad="38100" dist="38100" dir="2700000" algn="tl">
                    <a:srgbClr val="000000">
                      <a:alpha val="43137"/>
                    </a:srgbClr>
                  </a:outerShdw>
                </a:effectLst>
                <a:latin typeface="微软雅黑"/>
                <a:ea typeface="微软雅黑"/>
              </a:rPr>
              <a:t>语言程序设计</a:t>
            </a:r>
            <a:r>
              <a:rPr kumimoji="0" lang="en-US" altLang="zh-CN" sz="1400" b="1" dirty="0">
                <a:solidFill>
                  <a:prstClr val="black"/>
                </a:solidFill>
                <a:effectLst>
                  <a:outerShdw blurRad="38100" dist="38100" dir="2700000" algn="tl">
                    <a:srgbClr val="000000">
                      <a:alpha val="43137"/>
                    </a:srgbClr>
                  </a:outerShdw>
                </a:effectLst>
                <a:latin typeface="微软雅黑"/>
                <a:ea typeface="微软雅黑"/>
              </a:rPr>
              <a:t>)</a:t>
            </a:r>
            <a:endParaRPr kumimoji="0" lang="zh-CN" altLang="en-US" sz="1400" b="1" dirty="0">
              <a:solidFill>
                <a:prstClr val="black"/>
              </a:solidFill>
              <a:effectLst>
                <a:outerShdw blurRad="38100" dist="38100" dir="2700000" algn="tl">
                  <a:srgbClr val="000000">
                    <a:alpha val="43137"/>
                  </a:srgbClr>
                </a:outerShdw>
              </a:effectLst>
              <a:latin typeface="微软雅黑"/>
              <a:ea typeface="微软雅黑"/>
            </a:endParaRPr>
          </a:p>
        </p:txBody>
      </p:sp>
    </p:spTree>
    <p:controls>
      <mc:AlternateContent xmlns:mc="http://schemas.openxmlformats.org/markup-compatibility/2006">
        <mc:Choice xmlns:v="urn:schemas-microsoft-com:vml" Requires="v">
          <p:control spid="78874" name="ShockwaveFlash1" r:id="rId3" imgW="1116000" imgH="260280"/>
        </mc:Choice>
        <mc:Fallback>
          <p:control name="ShockwaveFlash1" r:id="rId3" imgW="1116000" imgH="260280">
            <p:pic>
              <p:nvPicPr>
                <p:cNvPr id="0" name="ShockwaveFlash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8027988" y="6597650"/>
                  <a:ext cx="1116012" cy="260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3642043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Freeform 6"/>
          <p:cNvSpPr>
            <a:spLocks noEditPoints="1"/>
          </p:cNvSpPr>
          <p:nvPr userDrawn="1"/>
        </p:nvSpPr>
        <p:spPr bwMode="auto">
          <a:xfrm>
            <a:off x="496611" y="678920"/>
            <a:ext cx="3614539" cy="5071533"/>
          </a:xfrm>
          <a:custGeom>
            <a:avLst/>
            <a:gdLst>
              <a:gd name="T0" fmla="*/ 1840 w 2277"/>
              <a:gd name="T1" fmla="*/ 895 h 2396"/>
              <a:gd name="T2" fmla="*/ 1889 w 2277"/>
              <a:gd name="T3" fmla="*/ 956 h 2396"/>
              <a:gd name="T4" fmla="*/ 1879 w 2277"/>
              <a:gd name="T5" fmla="*/ 1033 h 2396"/>
              <a:gd name="T6" fmla="*/ 524 w 2277"/>
              <a:gd name="T7" fmla="*/ 2386 h 2396"/>
              <a:gd name="T8" fmla="*/ 438 w 2277"/>
              <a:gd name="T9" fmla="*/ 2389 h 2396"/>
              <a:gd name="T10" fmla="*/ 377 w 2277"/>
              <a:gd name="T11" fmla="*/ 2305 h 2396"/>
              <a:gd name="T12" fmla="*/ 405 w 2277"/>
              <a:gd name="T13" fmla="*/ 2225 h 2396"/>
              <a:gd name="T14" fmla="*/ 1765 w 2277"/>
              <a:gd name="T15" fmla="*/ 885 h 2396"/>
              <a:gd name="T16" fmla="*/ 2202 w 2277"/>
              <a:gd name="T17" fmla="*/ 815 h 2396"/>
              <a:gd name="T18" fmla="*/ 2265 w 2277"/>
              <a:gd name="T19" fmla="*/ 862 h 2396"/>
              <a:gd name="T20" fmla="*/ 2273 w 2277"/>
              <a:gd name="T21" fmla="*/ 937 h 2396"/>
              <a:gd name="T22" fmla="*/ 934 w 2277"/>
              <a:gd name="T23" fmla="*/ 2297 h 2396"/>
              <a:gd name="T24" fmla="*/ 852 w 2277"/>
              <a:gd name="T25" fmla="*/ 2326 h 2396"/>
              <a:gd name="T26" fmla="*/ 768 w 2277"/>
              <a:gd name="T27" fmla="*/ 2264 h 2396"/>
              <a:gd name="T28" fmla="*/ 772 w 2277"/>
              <a:gd name="T29" fmla="*/ 2178 h 2396"/>
              <a:gd name="T30" fmla="*/ 2127 w 2277"/>
              <a:gd name="T31" fmla="*/ 824 h 2396"/>
              <a:gd name="T32" fmla="*/ 1495 w 2277"/>
              <a:gd name="T33" fmla="*/ 550 h 2396"/>
              <a:gd name="T34" fmla="*/ 1566 w 2277"/>
              <a:gd name="T35" fmla="*/ 580 h 2396"/>
              <a:gd name="T36" fmla="*/ 1594 w 2277"/>
              <a:gd name="T37" fmla="*/ 651 h 2396"/>
              <a:gd name="T38" fmla="*/ 1566 w 2277"/>
              <a:gd name="T39" fmla="*/ 723 h 2396"/>
              <a:gd name="T40" fmla="*/ 199 w 2277"/>
              <a:gd name="T41" fmla="*/ 2063 h 2396"/>
              <a:gd name="T42" fmla="*/ 108 w 2277"/>
              <a:gd name="T43" fmla="*/ 2035 h 2396"/>
              <a:gd name="T44" fmla="*/ 81 w 2277"/>
              <a:gd name="T45" fmla="*/ 1944 h 2396"/>
              <a:gd name="T46" fmla="*/ 1423 w 2277"/>
              <a:gd name="T47" fmla="*/ 580 h 2396"/>
              <a:gd name="T48" fmla="*/ 1495 w 2277"/>
              <a:gd name="T49" fmla="*/ 550 h 2396"/>
              <a:gd name="T50" fmla="*/ 2078 w 2277"/>
              <a:gd name="T51" fmla="*/ 342 h 2396"/>
              <a:gd name="T52" fmla="*/ 2127 w 2277"/>
              <a:gd name="T53" fmla="*/ 405 h 2396"/>
              <a:gd name="T54" fmla="*/ 2116 w 2277"/>
              <a:gd name="T55" fmla="*/ 480 h 2396"/>
              <a:gd name="T56" fmla="*/ 761 w 2277"/>
              <a:gd name="T57" fmla="*/ 1834 h 2396"/>
              <a:gd name="T58" fmla="*/ 676 w 2277"/>
              <a:gd name="T59" fmla="*/ 1838 h 2396"/>
              <a:gd name="T60" fmla="*/ 615 w 2277"/>
              <a:gd name="T61" fmla="*/ 1754 h 2396"/>
              <a:gd name="T62" fmla="*/ 643 w 2277"/>
              <a:gd name="T63" fmla="*/ 1672 h 2396"/>
              <a:gd name="T64" fmla="*/ 2003 w 2277"/>
              <a:gd name="T65" fmla="*/ 333 h 2396"/>
              <a:gd name="T66" fmla="*/ 1704 w 2277"/>
              <a:gd name="T67" fmla="*/ 54 h 2396"/>
              <a:gd name="T68" fmla="*/ 1750 w 2277"/>
              <a:gd name="T69" fmla="*/ 80 h 2396"/>
              <a:gd name="T70" fmla="*/ 1779 w 2277"/>
              <a:gd name="T71" fmla="*/ 152 h 2396"/>
              <a:gd name="T72" fmla="*/ 1750 w 2277"/>
              <a:gd name="T73" fmla="*/ 224 h 2396"/>
              <a:gd name="T74" fmla="*/ 384 w 2277"/>
              <a:gd name="T75" fmla="*/ 1564 h 2396"/>
              <a:gd name="T76" fmla="*/ 294 w 2277"/>
              <a:gd name="T77" fmla="*/ 1536 h 2396"/>
              <a:gd name="T78" fmla="*/ 266 w 2277"/>
              <a:gd name="T79" fmla="*/ 1445 h 2396"/>
              <a:gd name="T80" fmla="*/ 1607 w 2277"/>
              <a:gd name="T81" fmla="*/ 80 h 2396"/>
              <a:gd name="T82" fmla="*/ 1678 w 2277"/>
              <a:gd name="T83" fmla="*/ 51 h 2396"/>
              <a:gd name="T84" fmla="*/ 1465 w 2277"/>
              <a:gd name="T85" fmla="*/ 12 h 2396"/>
              <a:gd name="T86" fmla="*/ 1512 w 2277"/>
              <a:gd name="T87" fmla="*/ 75 h 2396"/>
              <a:gd name="T88" fmla="*/ 1502 w 2277"/>
              <a:gd name="T89" fmla="*/ 150 h 2396"/>
              <a:gd name="T90" fmla="*/ 147 w 2277"/>
              <a:gd name="T91" fmla="*/ 1504 h 2396"/>
              <a:gd name="T92" fmla="*/ 63 w 2277"/>
              <a:gd name="T93" fmla="*/ 1508 h 2396"/>
              <a:gd name="T94" fmla="*/ 0 w 2277"/>
              <a:gd name="T95" fmla="*/ 1424 h 2396"/>
              <a:gd name="T96" fmla="*/ 28 w 2277"/>
              <a:gd name="T97" fmla="*/ 1342 h 2396"/>
              <a:gd name="T98" fmla="*/ 1388 w 2277"/>
              <a:gd name="T99" fmla="*/ 4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7" h="2396">
                <a:moveTo>
                  <a:pt x="1792" y="881"/>
                </a:moveTo>
                <a:lnTo>
                  <a:pt x="1816" y="885"/>
                </a:lnTo>
                <a:lnTo>
                  <a:pt x="1840" y="895"/>
                </a:lnTo>
                <a:lnTo>
                  <a:pt x="1863" y="911"/>
                </a:lnTo>
                <a:lnTo>
                  <a:pt x="1879" y="934"/>
                </a:lnTo>
                <a:lnTo>
                  <a:pt x="1889" y="956"/>
                </a:lnTo>
                <a:lnTo>
                  <a:pt x="1893" y="983"/>
                </a:lnTo>
                <a:lnTo>
                  <a:pt x="1889" y="1009"/>
                </a:lnTo>
                <a:lnTo>
                  <a:pt x="1879" y="1033"/>
                </a:lnTo>
                <a:lnTo>
                  <a:pt x="1863" y="1054"/>
                </a:lnTo>
                <a:lnTo>
                  <a:pt x="548" y="2368"/>
                </a:lnTo>
                <a:lnTo>
                  <a:pt x="524" y="2386"/>
                </a:lnTo>
                <a:lnTo>
                  <a:pt x="496" y="2394"/>
                </a:lnTo>
                <a:lnTo>
                  <a:pt x="468" y="2396"/>
                </a:lnTo>
                <a:lnTo>
                  <a:pt x="438" y="2389"/>
                </a:lnTo>
                <a:lnTo>
                  <a:pt x="405" y="2368"/>
                </a:lnTo>
                <a:lnTo>
                  <a:pt x="383" y="2333"/>
                </a:lnTo>
                <a:lnTo>
                  <a:pt x="377" y="2305"/>
                </a:lnTo>
                <a:lnTo>
                  <a:pt x="377" y="2278"/>
                </a:lnTo>
                <a:lnTo>
                  <a:pt x="388" y="2250"/>
                </a:lnTo>
                <a:lnTo>
                  <a:pt x="405" y="2225"/>
                </a:lnTo>
                <a:lnTo>
                  <a:pt x="1720" y="911"/>
                </a:lnTo>
                <a:lnTo>
                  <a:pt x="1741" y="895"/>
                </a:lnTo>
                <a:lnTo>
                  <a:pt x="1765" y="885"/>
                </a:lnTo>
                <a:lnTo>
                  <a:pt x="1792" y="881"/>
                </a:lnTo>
                <a:close/>
                <a:moveTo>
                  <a:pt x="2176" y="812"/>
                </a:moveTo>
                <a:lnTo>
                  <a:pt x="2202" y="815"/>
                </a:lnTo>
                <a:lnTo>
                  <a:pt x="2226" y="824"/>
                </a:lnTo>
                <a:lnTo>
                  <a:pt x="2247" y="841"/>
                </a:lnTo>
                <a:lnTo>
                  <a:pt x="2265" y="862"/>
                </a:lnTo>
                <a:lnTo>
                  <a:pt x="2273" y="887"/>
                </a:lnTo>
                <a:lnTo>
                  <a:pt x="2277" y="913"/>
                </a:lnTo>
                <a:lnTo>
                  <a:pt x="2273" y="937"/>
                </a:lnTo>
                <a:lnTo>
                  <a:pt x="2265" y="962"/>
                </a:lnTo>
                <a:lnTo>
                  <a:pt x="2247" y="984"/>
                </a:lnTo>
                <a:lnTo>
                  <a:pt x="934" y="2297"/>
                </a:lnTo>
                <a:lnTo>
                  <a:pt x="910" y="2316"/>
                </a:lnTo>
                <a:lnTo>
                  <a:pt x="882" y="2325"/>
                </a:lnTo>
                <a:lnTo>
                  <a:pt x="852" y="2326"/>
                </a:lnTo>
                <a:lnTo>
                  <a:pt x="824" y="2319"/>
                </a:lnTo>
                <a:lnTo>
                  <a:pt x="791" y="2297"/>
                </a:lnTo>
                <a:lnTo>
                  <a:pt x="768" y="2264"/>
                </a:lnTo>
                <a:lnTo>
                  <a:pt x="761" y="2236"/>
                </a:lnTo>
                <a:lnTo>
                  <a:pt x="763" y="2206"/>
                </a:lnTo>
                <a:lnTo>
                  <a:pt x="772" y="2178"/>
                </a:lnTo>
                <a:lnTo>
                  <a:pt x="791" y="2154"/>
                </a:lnTo>
                <a:lnTo>
                  <a:pt x="2104" y="841"/>
                </a:lnTo>
                <a:lnTo>
                  <a:pt x="2127" y="824"/>
                </a:lnTo>
                <a:lnTo>
                  <a:pt x="2151" y="815"/>
                </a:lnTo>
                <a:lnTo>
                  <a:pt x="2176" y="812"/>
                </a:lnTo>
                <a:close/>
                <a:moveTo>
                  <a:pt x="1495" y="550"/>
                </a:moveTo>
                <a:lnTo>
                  <a:pt x="1519" y="553"/>
                </a:lnTo>
                <a:lnTo>
                  <a:pt x="1544" y="562"/>
                </a:lnTo>
                <a:lnTo>
                  <a:pt x="1566" y="580"/>
                </a:lnTo>
                <a:lnTo>
                  <a:pt x="1582" y="600"/>
                </a:lnTo>
                <a:lnTo>
                  <a:pt x="1593" y="625"/>
                </a:lnTo>
                <a:lnTo>
                  <a:pt x="1594" y="651"/>
                </a:lnTo>
                <a:lnTo>
                  <a:pt x="1593" y="676"/>
                </a:lnTo>
                <a:lnTo>
                  <a:pt x="1582" y="700"/>
                </a:lnTo>
                <a:lnTo>
                  <a:pt x="1566" y="723"/>
                </a:lnTo>
                <a:lnTo>
                  <a:pt x="252" y="2035"/>
                </a:lnTo>
                <a:lnTo>
                  <a:pt x="227" y="2052"/>
                </a:lnTo>
                <a:lnTo>
                  <a:pt x="199" y="2063"/>
                </a:lnTo>
                <a:lnTo>
                  <a:pt x="171" y="2065"/>
                </a:lnTo>
                <a:lnTo>
                  <a:pt x="142" y="2058"/>
                </a:lnTo>
                <a:lnTo>
                  <a:pt x="108" y="2035"/>
                </a:lnTo>
                <a:lnTo>
                  <a:pt x="86" y="2002"/>
                </a:lnTo>
                <a:lnTo>
                  <a:pt x="79" y="1974"/>
                </a:lnTo>
                <a:lnTo>
                  <a:pt x="81" y="1944"/>
                </a:lnTo>
                <a:lnTo>
                  <a:pt x="91" y="1916"/>
                </a:lnTo>
                <a:lnTo>
                  <a:pt x="108" y="1892"/>
                </a:lnTo>
                <a:lnTo>
                  <a:pt x="1423" y="580"/>
                </a:lnTo>
                <a:lnTo>
                  <a:pt x="1444" y="562"/>
                </a:lnTo>
                <a:lnTo>
                  <a:pt x="1469" y="553"/>
                </a:lnTo>
                <a:lnTo>
                  <a:pt x="1495" y="550"/>
                </a:lnTo>
                <a:close/>
                <a:moveTo>
                  <a:pt x="2029" y="330"/>
                </a:moveTo>
                <a:lnTo>
                  <a:pt x="2054" y="333"/>
                </a:lnTo>
                <a:lnTo>
                  <a:pt x="2078" y="342"/>
                </a:lnTo>
                <a:lnTo>
                  <a:pt x="2101" y="360"/>
                </a:lnTo>
                <a:lnTo>
                  <a:pt x="2116" y="381"/>
                </a:lnTo>
                <a:lnTo>
                  <a:pt x="2127" y="405"/>
                </a:lnTo>
                <a:lnTo>
                  <a:pt x="2130" y="431"/>
                </a:lnTo>
                <a:lnTo>
                  <a:pt x="2127" y="457"/>
                </a:lnTo>
                <a:lnTo>
                  <a:pt x="2116" y="480"/>
                </a:lnTo>
                <a:lnTo>
                  <a:pt x="2101" y="503"/>
                </a:lnTo>
                <a:lnTo>
                  <a:pt x="786" y="1815"/>
                </a:lnTo>
                <a:lnTo>
                  <a:pt x="761" y="1834"/>
                </a:lnTo>
                <a:lnTo>
                  <a:pt x="734" y="1843"/>
                </a:lnTo>
                <a:lnTo>
                  <a:pt x="706" y="1845"/>
                </a:lnTo>
                <a:lnTo>
                  <a:pt x="676" y="1838"/>
                </a:lnTo>
                <a:lnTo>
                  <a:pt x="643" y="1815"/>
                </a:lnTo>
                <a:lnTo>
                  <a:pt x="620" y="1782"/>
                </a:lnTo>
                <a:lnTo>
                  <a:pt x="615" y="1754"/>
                </a:lnTo>
                <a:lnTo>
                  <a:pt x="615" y="1724"/>
                </a:lnTo>
                <a:lnTo>
                  <a:pt x="625" y="1696"/>
                </a:lnTo>
                <a:lnTo>
                  <a:pt x="643" y="1672"/>
                </a:lnTo>
                <a:lnTo>
                  <a:pt x="1957" y="360"/>
                </a:lnTo>
                <a:lnTo>
                  <a:pt x="1978" y="342"/>
                </a:lnTo>
                <a:lnTo>
                  <a:pt x="2003" y="333"/>
                </a:lnTo>
                <a:lnTo>
                  <a:pt x="2029" y="330"/>
                </a:lnTo>
                <a:close/>
                <a:moveTo>
                  <a:pt x="1678" y="51"/>
                </a:moveTo>
                <a:lnTo>
                  <a:pt x="1704" y="54"/>
                </a:lnTo>
                <a:lnTo>
                  <a:pt x="1729" y="63"/>
                </a:lnTo>
                <a:lnTo>
                  <a:pt x="1750" y="80"/>
                </a:lnTo>
                <a:lnTo>
                  <a:pt x="1750" y="80"/>
                </a:lnTo>
                <a:lnTo>
                  <a:pt x="1767" y="101"/>
                </a:lnTo>
                <a:lnTo>
                  <a:pt x="1776" y="126"/>
                </a:lnTo>
                <a:lnTo>
                  <a:pt x="1779" y="152"/>
                </a:lnTo>
                <a:lnTo>
                  <a:pt x="1776" y="178"/>
                </a:lnTo>
                <a:lnTo>
                  <a:pt x="1767" y="201"/>
                </a:lnTo>
                <a:lnTo>
                  <a:pt x="1750" y="224"/>
                </a:lnTo>
                <a:lnTo>
                  <a:pt x="437" y="1536"/>
                </a:lnTo>
                <a:lnTo>
                  <a:pt x="412" y="1555"/>
                </a:lnTo>
                <a:lnTo>
                  <a:pt x="384" y="1564"/>
                </a:lnTo>
                <a:lnTo>
                  <a:pt x="355" y="1566"/>
                </a:lnTo>
                <a:lnTo>
                  <a:pt x="327" y="1559"/>
                </a:lnTo>
                <a:lnTo>
                  <a:pt x="294" y="1536"/>
                </a:lnTo>
                <a:lnTo>
                  <a:pt x="271" y="1503"/>
                </a:lnTo>
                <a:lnTo>
                  <a:pt x="264" y="1475"/>
                </a:lnTo>
                <a:lnTo>
                  <a:pt x="266" y="1445"/>
                </a:lnTo>
                <a:lnTo>
                  <a:pt x="274" y="1417"/>
                </a:lnTo>
                <a:lnTo>
                  <a:pt x="294" y="1393"/>
                </a:lnTo>
                <a:lnTo>
                  <a:pt x="1607" y="80"/>
                </a:lnTo>
                <a:lnTo>
                  <a:pt x="1629" y="63"/>
                </a:lnTo>
                <a:lnTo>
                  <a:pt x="1652" y="54"/>
                </a:lnTo>
                <a:lnTo>
                  <a:pt x="1678" y="51"/>
                </a:lnTo>
                <a:close/>
                <a:moveTo>
                  <a:pt x="1414" y="0"/>
                </a:moveTo>
                <a:lnTo>
                  <a:pt x="1441" y="4"/>
                </a:lnTo>
                <a:lnTo>
                  <a:pt x="1465" y="12"/>
                </a:lnTo>
                <a:lnTo>
                  <a:pt x="1486" y="30"/>
                </a:lnTo>
                <a:lnTo>
                  <a:pt x="1502" y="51"/>
                </a:lnTo>
                <a:lnTo>
                  <a:pt x="1512" y="75"/>
                </a:lnTo>
                <a:lnTo>
                  <a:pt x="1516" y="101"/>
                </a:lnTo>
                <a:lnTo>
                  <a:pt x="1512" y="128"/>
                </a:lnTo>
                <a:lnTo>
                  <a:pt x="1502" y="150"/>
                </a:lnTo>
                <a:lnTo>
                  <a:pt x="1486" y="173"/>
                </a:lnTo>
                <a:lnTo>
                  <a:pt x="171" y="1485"/>
                </a:lnTo>
                <a:lnTo>
                  <a:pt x="147" y="1504"/>
                </a:lnTo>
                <a:lnTo>
                  <a:pt x="121" y="1513"/>
                </a:lnTo>
                <a:lnTo>
                  <a:pt x="91" y="1515"/>
                </a:lnTo>
                <a:lnTo>
                  <a:pt x="63" y="1508"/>
                </a:lnTo>
                <a:lnTo>
                  <a:pt x="28" y="1485"/>
                </a:lnTo>
                <a:lnTo>
                  <a:pt x="7" y="1452"/>
                </a:lnTo>
                <a:lnTo>
                  <a:pt x="0" y="1424"/>
                </a:lnTo>
                <a:lnTo>
                  <a:pt x="2" y="1395"/>
                </a:lnTo>
                <a:lnTo>
                  <a:pt x="11" y="1367"/>
                </a:lnTo>
                <a:lnTo>
                  <a:pt x="28" y="1342"/>
                </a:lnTo>
                <a:lnTo>
                  <a:pt x="1343" y="30"/>
                </a:lnTo>
                <a:lnTo>
                  <a:pt x="1364" y="12"/>
                </a:lnTo>
                <a:lnTo>
                  <a:pt x="1388" y="4"/>
                </a:lnTo>
                <a:lnTo>
                  <a:pt x="1414" y="0"/>
                </a:lnTo>
                <a:close/>
              </a:path>
            </a:pathLst>
          </a:custGeom>
          <a:blipFill dpi="0" rotWithShape="1">
            <a:blip r:embed="rId3" cstate="screen">
              <a:grayscl/>
              <a:extLst>
                <a:ext uri="{BEBA8EAE-BF5A-486C-A8C5-ECC9F3942E4B}">
                  <a14:imgProps xmlns:a14="http://schemas.microsoft.com/office/drawing/2010/main">
                    <a14:imgLayer r:embed="rId4">
                      <a14:imgEffect>
                        <a14:brightnessContrast contrast="-20000"/>
                      </a14:imgEffect>
                    </a14:imgLayer>
                  </a14:imgProps>
                </a:ext>
              </a:extLst>
            </a:blip>
            <a:srcRect/>
            <a:stretch>
              <a:fillRect/>
            </a:stretch>
          </a:blipFill>
          <a:ln w="0">
            <a:noFill/>
            <a:prstDash val="solid"/>
            <a:round/>
          </a:ln>
        </p:spPr>
        <p:txBody>
          <a:bodyPr vert="horz" wrap="square" lIns="102388" tIns="51195" rIns="102388" bIns="51195" numCol="1" anchor="t" anchorCtr="0" compatLnSpc="1"/>
          <a:lstStyle/>
          <a:p>
            <a:pPr defTabSz="914400" fontAlgn="base">
              <a:spcBef>
                <a:spcPct val="0"/>
              </a:spcBef>
              <a:spcAft>
                <a:spcPct val="0"/>
              </a:spcAft>
            </a:pPr>
            <a:endParaRPr lang="zh-CN" altLang="en-US" sz="1400">
              <a:solidFill>
                <a:prstClr val="black"/>
              </a:solidFill>
              <a:latin typeface="Calibri" panose="020F0502020204030204" pitchFamily="34" charset="0"/>
              <a:ea typeface="宋体" panose="02010600030101010101" pitchFamily="2" charset="-122"/>
            </a:endParaRPr>
          </a:p>
        </p:txBody>
      </p:sp>
      <p:sp>
        <p:nvSpPr>
          <p:cNvPr id="5" name="任意多边形 4"/>
          <p:cNvSpPr/>
          <p:nvPr userDrawn="1">
            <p:custDataLst>
              <p:tags r:id="rId1"/>
            </p:custDataLst>
          </p:nvPr>
        </p:nvSpPr>
        <p:spPr>
          <a:xfrm>
            <a:off x="35496" y="6453336"/>
            <a:ext cx="8640000" cy="3072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792" tIns="38396" rIns="76792" bIns="38396" numCol="1" spcCol="0" rtlCol="0" fromWordArt="0" anchor="ctr" anchorCtr="0" forceAA="0" compatLnSpc="1">
            <a:noAutofit/>
          </a:bodyPr>
          <a:lstStyle/>
          <a:p>
            <a:pPr algn="ctr" defTabSz="914400" fontAlgn="base">
              <a:spcBef>
                <a:spcPct val="0"/>
              </a:spcBef>
              <a:spcAft>
                <a:spcPct val="0"/>
              </a:spcAft>
            </a:pPr>
            <a:endParaRPr lang="zh-CN" altLang="en-US" sz="1600">
              <a:solidFill>
                <a:prstClr val="white"/>
              </a:solidFill>
              <a:sym typeface="Arial" panose="020B0604020202020204" pitchFamily="34" charset="0"/>
            </a:endParaRPr>
          </a:p>
        </p:txBody>
      </p:sp>
      <p:pic>
        <p:nvPicPr>
          <p:cNvPr id="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6459" y="6241374"/>
            <a:ext cx="412045" cy="57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7"/>
          <p:cNvSpPr txBox="1"/>
          <p:nvPr userDrawn="1"/>
        </p:nvSpPr>
        <p:spPr>
          <a:xfrm>
            <a:off x="-4270" y="6505599"/>
            <a:ext cx="3669594" cy="307777"/>
          </a:xfrm>
          <a:prstGeom prst="rect">
            <a:avLst/>
          </a:prstGeom>
          <a:noFill/>
        </p:spPr>
        <p:txBody>
          <a:bodyPr wrap="none" rtlCol="0">
            <a:spAutoFit/>
          </a:bodyPr>
          <a:lstStyle/>
          <a:p>
            <a:pPr algn="ctr" defTabSz="914400">
              <a:defRPr/>
            </a:pPr>
            <a:r>
              <a:rPr lang="zh-CN" altLang="en-US" sz="1400" b="1" kern="0" dirty="0">
                <a:solidFill>
                  <a:prstClr val="black"/>
                </a:solidFill>
                <a:latin typeface="+mn-ea"/>
                <a:ea typeface="+mn-ea"/>
              </a:rPr>
              <a:t>华中科技大学平台课</a:t>
            </a:r>
            <a:r>
              <a:rPr lang="en-US" altLang="zh-CN" sz="1400" b="1" kern="0" dirty="0">
                <a:solidFill>
                  <a:prstClr val="black"/>
                </a:solidFill>
                <a:latin typeface="+mn-ea"/>
                <a:ea typeface="+mn-ea"/>
              </a:rPr>
              <a:t>—C/C++</a:t>
            </a:r>
            <a:r>
              <a:rPr lang="zh-CN" altLang="en-US" sz="1400" b="1" kern="0" dirty="0">
                <a:solidFill>
                  <a:prstClr val="black"/>
                </a:solidFill>
                <a:latin typeface="+mn-ea"/>
                <a:ea typeface="+mn-ea"/>
              </a:rPr>
              <a:t>语言程序设计</a:t>
            </a:r>
          </a:p>
        </p:txBody>
      </p:sp>
      <p:sp>
        <p:nvSpPr>
          <p:cNvPr id="9" name="文本框 1"/>
          <p:cNvSpPr txBox="1"/>
          <p:nvPr userDrawn="1"/>
        </p:nvSpPr>
        <p:spPr>
          <a:xfrm>
            <a:off x="4780281" y="2356993"/>
            <a:ext cx="3222357" cy="1862048"/>
          </a:xfrm>
          <a:prstGeom prst="rect">
            <a:avLst/>
          </a:prstGeom>
          <a:noFill/>
        </p:spPr>
        <p:txBody>
          <a:bodyPr wrap="none" rtlCol="0">
            <a:spAutoFit/>
          </a:bodyPr>
          <a:lstStyle/>
          <a:p>
            <a:pPr algn="ctr"/>
            <a:r>
              <a:rPr lang="en-US" altLang="zh-CN" sz="11500" b="1" dirty="0">
                <a:solidFill>
                  <a:prstClr val="black"/>
                </a:solidFill>
                <a:latin typeface="Segoe UI" panose="020B0502040204020203" pitchFamily="34" charset="0"/>
                <a:ea typeface="Segoe UI" panose="020B0502040204020203" pitchFamily="34" charset="0"/>
                <a:cs typeface="Segoe UI" panose="020B0502040204020203" pitchFamily="34" charset="0"/>
              </a:rPr>
              <a:t>END</a:t>
            </a:r>
            <a:endParaRPr lang="zh-CN" altLang="en-US" sz="11500" b="1" dirty="0">
              <a:solidFill>
                <a:prstClr val="black"/>
              </a:solidFill>
              <a:latin typeface="Segoe UI" panose="020B0502040204020203" pitchFamily="34" charset="0"/>
              <a:cs typeface="Segoe UI" panose="020B0502040204020203" pitchFamily="34" charset="0"/>
            </a:endParaRPr>
          </a:p>
        </p:txBody>
      </p:sp>
      <p:sp>
        <p:nvSpPr>
          <p:cNvPr id="10" name="TextBox 9"/>
          <p:cNvSpPr txBox="1"/>
          <p:nvPr userDrawn="1"/>
        </p:nvSpPr>
        <p:spPr>
          <a:xfrm>
            <a:off x="6092950" y="9112"/>
            <a:ext cx="3040471" cy="288969"/>
          </a:xfrm>
          <a:prstGeom prst="rect">
            <a:avLst/>
          </a:prstGeom>
          <a:noFill/>
        </p:spPr>
        <p:txBody>
          <a:bodyPr wrap="none" lIns="72814" tIns="36407" rIns="72814" bIns="36407" rtlCol="0">
            <a:spAutoFit/>
          </a:bodyPr>
          <a:lstStyle/>
          <a:p>
            <a:pPr defTabSz="914400" fontAlgn="base">
              <a:spcBef>
                <a:spcPct val="0"/>
              </a:spcBef>
              <a:spcAft>
                <a:spcPct val="0"/>
              </a:spcAft>
            </a:pPr>
            <a:r>
              <a:rPr lang="zh-CN" altLang="en-US" sz="1400" b="1" dirty="0">
                <a:solidFill>
                  <a:prstClr val="black"/>
                </a:solidFill>
                <a:effectLst>
                  <a:outerShdw blurRad="38100" dist="38100" dir="2700000" algn="tl">
                    <a:srgbClr val="000000">
                      <a:alpha val="43137"/>
                    </a:srgbClr>
                  </a:outerShdw>
                </a:effectLst>
                <a:latin typeface="+mn-ea"/>
                <a:ea typeface="+mn-ea"/>
              </a:rPr>
              <a:t>软件技术基础</a:t>
            </a:r>
            <a:r>
              <a:rPr lang="en-US" altLang="zh-CN" sz="1400" b="1" dirty="0">
                <a:solidFill>
                  <a:prstClr val="black"/>
                </a:solidFill>
                <a:effectLst>
                  <a:outerShdw blurRad="38100" dist="38100" dir="2700000" algn="tl">
                    <a:srgbClr val="000000">
                      <a:alpha val="43137"/>
                    </a:srgbClr>
                  </a:outerShdw>
                </a:effectLst>
                <a:latin typeface="+mn-ea"/>
                <a:ea typeface="+mn-ea"/>
              </a:rPr>
              <a:t>(C/C++</a:t>
            </a:r>
            <a:r>
              <a:rPr lang="zh-CN" altLang="en-US" sz="1400" b="1" dirty="0">
                <a:solidFill>
                  <a:prstClr val="black"/>
                </a:solidFill>
                <a:effectLst>
                  <a:outerShdw blurRad="38100" dist="38100" dir="2700000" algn="tl">
                    <a:srgbClr val="000000">
                      <a:alpha val="43137"/>
                    </a:srgbClr>
                  </a:outerShdw>
                </a:effectLst>
                <a:latin typeface="+mn-ea"/>
                <a:ea typeface="+mn-ea"/>
              </a:rPr>
              <a:t>语言程序设计</a:t>
            </a:r>
            <a:r>
              <a:rPr lang="en-US" altLang="zh-CN" sz="1400" b="1" dirty="0">
                <a:solidFill>
                  <a:prstClr val="black"/>
                </a:solidFill>
                <a:effectLst>
                  <a:outerShdw blurRad="38100" dist="38100" dir="2700000" algn="tl">
                    <a:srgbClr val="000000">
                      <a:alpha val="43137"/>
                    </a:srgbClr>
                  </a:outerShdw>
                </a:effectLst>
                <a:latin typeface="+mn-ea"/>
                <a:ea typeface="+mn-ea"/>
              </a:rPr>
              <a:t>)</a:t>
            </a:r>
            <a:endParaRPr lang="zh-CN" altLang="en-US" sz="1400" b="1" dirty="0">
              <a:solidFill>
                <a:prstClr val="black"/>
              </a:solidFill>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7965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84319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7" r:id="rId6"/>
    <p:sldLayoutId id="2147483788" r:id="rId7"/>
  </p:sldLayoutIdLst>
  <p:txStyles>
    <p:titleStyle>
      <a:lvl1pPr algn="l" defTabSz="728228"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182057" indent="-182057" algn="l" defTabSz="728228" rtl="0" eaLnBrk="1" latinLnBrk="0" hangingPunct="1">
        <a:lnSpc>
          <a:spcPct val="90000"/>
        </a:lnSpc>
        <a:spcBef>
          <a:spcPts val="796"/>
        </a:spcBef>
        <a:buFont typeface="Arial" panose="020B0604020202020204" pitchFamily="34" charset="0"/>
        <a:buChar char="•"/>
        <a:defRPr sz="2200" kern="1200">
          <a:solidFill>
            <a:schemeClr val="tx1"/>
          </a:solidFill>
          <a:latin typeface="+mn-lt"/>
          <a:ea typeface="+mn-ea"/>
          <a:cs typeface="+mn-cs"/>
        </a:defRPr>
      </a:lvl1pPr>
      <a:lvl2pPr marL="546171" indent="-182057" algn="l" defTabSz="728228" rtl="0" eaLnBrk="1" latinLnBrk="0" hangingPunct="1">
        <a:lnSpc>
          <a:spcPct val="90000"/>
        </a:lnSpc>
        <a:spcBef>
          <a:spcPts val="398"/>
        </a:spcBef>
        <a:buFont typeface="Arial" panose="020B0604020202020204" pitchFamily="34" charset="0"/>
        <a:buChar char="•"/>
        <a:defRPr sz="1900" kern="1200">
          <a:solidFill>
            <a:schemeClr val="tx1"/>
          </a:solidFill>
          <a:latin typeface="+mn-lt"/>
          <a:ea typeface="+mn-ea"/>
          <a:cs typeface="+mn-cs"/>
        </a:defRPr>
      </a:lvl2pPr>
      <a:lvl3pPr marL="910285" indent="-182057" algn="l" defTabSz="728228" rtl="0" eaLnBrk="1" latinLnBrk="0" hangingPunct="1">
        <a:lnSpc>
          <a:spcPct val="90000"/>
        </a:lnSpc>
        <a:spcBef>
          <a:spcPts val="398"/>
        </a:spcBef>
        <a:buFont typeface="Arial" panose="020B0604020202020204" pitchFamily="34" charset="0"/>
        <a:buChar char="•"/>
        <a:defRPr sz="1600" kern="1200">
          <a:solidFill>
            <a:schemeClr val="tx1"/>
          </a:solidFill>
          <a:latin typeface="+mn-lt"/>
          <a:ea typeface="+mn-ea"/>
          <a:cs typeface="+mn-cs"/>
        </a:defRPr>
      </a:lvl3pPr>
      <a:lvl4pPr marL="1274399"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4pPr>
      <a:lvl5pPr marL="1638513"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5pPr>
      <a:lvl6pPr marL="2002627"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6pPr>
      <a:lvl7pPr marL="2366742"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7pPr>
      <a:lvl8pPr marL="2730856"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8pPr>
      <a:lvl9pPr marL="3095475" indent="-182057" algn="l" defTabSz="728228" rtl="0" eaLnBrk="1" latinLnBrk="0" hangingPunct="1">
        <a:lnSpc>
          <a:spcPct val="90000"/>
        </a:lnSpc>
        <a:spcBef>
          <a:spcPts val="398"/>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728228" rtl="0" eaLnBrk="1" latinLnBrk="0" hangingPunct="1">
        <a:defRPr sz="1400" kern="1200">
          <a:solidFill>
            <a:schemeClr val="tx1"/>
          </a:solidFill>
          <a:latin typeface="+mn-lt"/>
          <a:ea typeface="+mn-ea"/>
          <a:cs typeface="+mn-cs"/>
        </a:defRPr>
      </a:lvl1pPr>
      <a:lvl2pPr marL="364114" algn="l" defTabSz="728228" rtl="0" eaLnBrk="1" latinLnBrk="0" hangingPunct="1">
        <a:defRPr sz="1400" kern="1200">
          <a:solidFill>
            <a:schemeClr val="tx1"/>
          </a:solidFill>
          <a:latin typeface="+mn-lt"/>
          <a:ea typeface="+mn-ea"/>
          <a:cs typeface="+mn-cs"/>
        </a:defRPr>
      </a:lvl2pPr>
      <a:lvl3pPr marL="728228" algn="l" defTabSz="728228" rtl="0" eaLnBrk="1" latinLnBrk="0" hangingPunct="1">
        <a:defRPr sz="1400" kern="1200">
          <a:solidFill>
            <a:schemeClr val="tx1"/>
          </a:solidFill>
          <a:latin typeface="+mn-lt"/>
          <a:ea typeface="+mn-ea"/>
          <a:cs typeface="+mn-cs"/>
        </a:defRPr>
      </a:lvl3pPr>
      <a:lvl4pPr marL="1092342" algn="l" defTabSz="728228" rtl="0" eaLnBrk="1" latinLnBrk="0" hangingPunct="1">
        <a:defRPr sz="1400" kern="1200">
          <a:solidFill>
            <a:schemeClr val="tx1"/>
          </a:solidFill>
          <a:latin typeface="+mn-lt"/>
          <a:ea typeface="+mn-ea"/>
          <a:cs typeface="+mn-cs"/>
        </a:defRPr>
      </a:lvl4pPr>
      <a:lvl5pPr marL="1456456" algn="l" defTabSz="728228" rtl="0" eaLnBrk="1" latinLnBrk="0" hangingPunct="1">
        <a:defRPr sz="1400" kern="1200">
          <a:solidFill>
            <a:schemeClr val="tx1"/>
          </a:solidFill>
          <a:latin typeface="+mn-lt"/>
          <a:ea typeface="+mn-ea"/>
          <a:cs typeface="+mn-cs"/>
        </a:defRPr>
      </a:lvl5pPr>
      <a:lvl6pPr marL="1820570" algn="l" defTabSz="728228" rtl="0" eaLnBrk="1" latinLnBrk="0" hangingPunct="1">
        <a:defRPr sz="1400" kern="1200">
          <a:solidFill>
            <a:schemeClr val="tx1"/>
          </a:solidFill>
          <a:latin typeface="+mn-lt"/>
          <a:ea typeface="+mn-ea"/>
          <a:cs typeface="+mn-cs"/>
        </a:defRPr>
      </a:lvl6pPr>
      <a:lvl7pPr marL="2184684" algn="l" defTabSz="728228" rtl="0" eaLnBrk="1" latinLnBrk="0" hangingPunct="1">
        <a:defRPr sz="1400" kern="1200">
          <a:solidFill>
            <a:schemeClr val="tx1"/>
          </a:solidFill>
          <a:latin typeface="+mn-lt"/>
          <a:ea typeface="+mn-ea"/>
          <a:cs typeface="+mn-cs"/>
        </a:defRPr>
      </a:lvl7pPr>
      <a:lvl8pPr marL="2548799" algn="l" defTabSz="728228" rtl="0" eaLnBrk="1" latinLnBrk="0" hangingPunct="1">
        <a:defRPr sz="1400" kern="1200">
          <a:solidFill>
            <a:schemeClr val="tx1"/>
          </a:solidFill>
          <a:latin typeface="+mn-lt"/>
          <a:ea typeface="+mn-ea"/>
          <a:cs typeface="+mn-cs"/>
        </a:defRPr>
      </a:lvl8pPr>
      <a:lvl9pPr marL="2912913" algn="l" defTabSz="72822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9" Type="http://schemas.openxmlformats.org/officeDocument/2006/relationships/diagramQuickStyle" Target="../diagrams/quickStyle18.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42" Type="http://schemas.openxmlformats.org/officeDocument/2006/relationships/diagramData" Target="../diagrams/data19.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38" Type="http://schemas.openxmlformats.org/officeDocument/2006/relationships/diagramLayout" Target="../diagrams/layout18.xml"/><Relationship Id="rId46" Type="http://schemas.microsoft.com/office/2007/relationships/diagramDrawing" Target="../diagrams/drawing19.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41" Type="http://schemas.microsoft.com/office/2007/relationships/diagramDrawing" Target="../diagrams/drawing18.xml"/><Relationship Id="rId1" Type="http://schemas.openxmlformats.org/officeDocument/2006/relationships/slideLayout" Target="../slideLayouts/slideLayout1.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37" Type="http://schemas.openxmlformats.org/officeDocument/2006/relationships/diagramData" Target="../diagrams/data18.xml"/><Relationship Id="rId40" Type="http://schemas.openxmlformats.org/officeDocument/2006/relationships/diagramColors" Target="../diagrams/colors18.xml"/><Relationship Id="rId45" Type="http://schemas.openxmlformats.org/officeDocument/2006/relationships/diagramColors" Target="../diagrams/colors19.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4" Type="http://schemas.openxmlformats.org/officeDocument/2006/relationships/diagramQuickStyle" Target="../diagrams/quickStyle19.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43" Type="http://schemas.openxmlformats.org/officeDocument/2006/relationships/diagramLayout" Target="../diagrams/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Layout" Target="../diagrams/layout23.xml"/><Relationship Id="rId3" Type="http://schemas.openxmlformats.org/officeDocument/2006/relationships/diagramLayout" Target="../diagrams/layout20.xml"/><Relationship Id="rId21" Type="http://schemas.microsoft.com/office/2007/relationships/diagramDrawing" Target="../diagrams/drawing23.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1" Type="http://schemas.openxmlformats.org/officeDocument/2006/relationships/slideLayout" Target="../slideLayouts/slideLayout1.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19" Type="http://schemas.openxmlformats.org/officeDocument/2006/relationships/diagramQuickStyle" Target="../diagrams/quickStyle23.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2"/>
          <p:cNvSpPr txBox="1"/>
          <p:nvPr/>
        </p:nvSpPr>
        <p:spPr>
          <a:xfrm>
            <a:off x="3851920" y="1747737"/>
            <a:ext cx="3877985" cy="3000821"/>
          </a:xfrm>
          <a:prstGeom prst="rect">
            <a:avLst/>
          </a:prstGeom>
          <a:noFill/>
        </p:spPr>
        <p:txBody>
          <a:bodyPr wrap="none" rtlCol="0">
            <a:spAutoFit/>
          </a:bodyPr>
          <a:lstStyle/>
          <a:p>
            <a:pPr algn="ctr">
              <a:lnSpc>
                <a:spcPct val="150000"/>
              </a:lnSpc>
            </a:pPr>
            <a:r>
              <a:rPr lang="zh-CN" altLang="en-US" sz="7200" b="1" dirty="0">
                <a:latin typeface="微软雅黑" panose="020B0503020204020204" pitchFamily="34" charset="-122"/>
                <a:ea typeface="微软雅黑" panose="020B0503020204020204" pitchFamily="34" charset="-122"/>
              </a:rPr>
              <a:t>期终复习</a:t>
            </a:r>
            <a:endParaRPr lang="en-US" altLang="zh-CN" sz="7200" b="1" dirty="0">
              <a:latin typeface="微软雅黑" panose="020B0503020204020204" pitchFamily="34" charset="-122"/>
              <a:ea typeface="微软雅黑" panose="020B0503020204020204" pitchFamily="34" charset="-122"/>
            </a:endParaRPr>
          </a:p>
          <a:p>
            <a:pPr algn="ctr">
              <a:lnSpc>
                <a:spcPct val="150000"/>
              </a:lnSpc>
            </a:pPr>
            <a:r>
              <a:rPr lang="en-US" altLang="zh-CN" sz="5400" b="1" dirty="0">
                <a:latin typeface="微软雅黑" panose="020B0503020204020204" pitchFamily="34" charset="-122"/>
                <a:ea typeface="微软雅黑" panose="020B0503020204020204" pitchFamily="34" charset="-122"/>
              </a:rPr>
              <a:t>(</a:t>
            </a:r>
            <a:r>
              <a:rPr lang="en-US" altLang="zh-CN" sz="5400" b="1" dirty="0" smtClean="0">
                <a:latin typeface="微软雅黑" panose="020B0503020204020204" pitchFamily="34" charset="-122"/>
                <a:ea typeface="微软雅黑" panose="020B0503020204020204" pitchFamily="34" charset="-122"/>
              </a:rPr>
              <a:t>2019)</a:t>
            </a:r>
            <a:endParaRPr lang="zh-CN" altLang="en-US" sz="5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773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120" y="476672"/>
            <a:ext cx="8640960" cy="2428678"/>
          </a:xfrm>
          <a:prstGeom prst="rect">
            <a:avLst/>
          </a:prstGeom>
        </p:spPr>
        <p:txBody>
          <a:bodyPr wrap="square">
            <a:spAutoFit/>
          </a:bodyPr>
          <a:lstStyle/>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9. </a:t>
            </a:r>
            <a:r>
              <a:rPr lang="zh-CN" altLang="en-US" sz="1800" b="1" dirty="0">
                <a:solidFill>
                  <a:prstClr val="black"/>
                </a:solidFill>
                <a:latin typeface="微软雅黑" pitchFamily="34" charset="-122"/>
                <a:ea typeface="微软雅黑" pitchFamily="34" charset="-122"/>
              </a:rPr>
              <a:t>在执行</a:t>
            </a:r>
            <a:r>
              <a:rPr lang="en-US" altLang="zh-CN" sz="1800" b="1" dirty="0">
                <a:solidFill>
                  <a:prstClr val="black"/>
                </a:solidFill>
                <a:latin typeface="微软雅黑" pitchFamily="34" charset="-122"/>
                <a:ea typeface="微软雅黑" pitchFamily="34" charset="-122"/>
              </a:rPr>
              <a:t>char </a:t>
            </a:r>
            <a:r>
              <a:rPr lang="en-US" altLang="zh-CN" sz="1800" b="1" dirty="0" err="1">
                <a:solidFill>
                  <a:prstClr val="black"/>
                </a:solidFill>
                <a:latin typeface="微软雅黑" pitchFamily="34" charset="-122"/>
                <a:ea typeface="微软雅黑" pitchFamily="34" charset="-122"/>
              </a:rPr>
              <a:t>str</a:t>
            </a:r>
            <a:r>
              <a:rPr lang="en-US" altLang="zh-CN" sz="1800" b="1" dirty="0">
                <a:solidFill>
                  <a:prstClr val="black"/>
                </a:solidFill>
                <a:latin typeface="微软雅黑" pitchFamily="34" charset="-122"/>
                <a:ea typeface="微软雅黑" pitchFamily="34" charset="-122"/>
              </a:rPr>
              <a:t>[10]=”china\0”; </a:t>
            </a:r>
            <a:r>
              <a:rPr lang="en-US" altLang="zh-CN" sz="1800" b="1" dirty="0" err="1">
                <a:solidFill>
                  <a:prstClr val="black"/>
                </a:solidFill>
                <a:latin typeface="微软雅黑" pitchFamily="34" charset="-122"/>
                <a:ea typeface="微软雅黑" pitchFamily="34" charset="-122"/>
              </a:rPr>
              <a:t>strlen</a:t>
            </a:r>
            <a:r>
              <a:rPr lang="en-US" altLang="zh-CN" sz="1800" b="1" dirty="0">
                <a:solidFill>
                  <a:prstClr val="black"/>
                </a:solidFill>
                <a:latin typeface="微软雅黑" pitchFamily="34" charset="-122"/>
                <a:ea typeface="微软雅黑" pitchFamily="34" charset="-122"/>
              </a:rPr>
              <a:t>(</a:t>
            </a:r>
            <a:r>
              <a:rPr lang="en-US" altLang="zh-CN" sz="1800" b="1" dirty="0" err="1">
                <a:solidFill>
                  <a:prstClr val="black"/>
                </a:solidFill>
                <a:latin typeface="微软雅黑" pitchFamily="34" charset="-122"/>
                <a:ea typeface="微软雅黑" pitchFamily="34" charset="-122"/>
              </a:rPr>
              <a:t>str</a:t>
            </a:r>
            <a:r>
              <a:rPr lang="en-US" altLang="zh-CN" sz="1800" b="1" dirty="0">
                <a:solidFill>
                  <a:prstClr val="black"/>
                </a:solidFill>
                <a:latin typeface="微软雅黑" pitchFamily="34" charset="-122"/>
                <a:ea typeface="微软雅黑" pitchFamily="34" charset="-122"/>
              </a:rPr>
              <a:t>)</a:t>
            </a:r>
            <a:r>
              <a:rPr lang="zh-CN" altLang="en-US" sz="1800" b="1" dirty="0">
                <a:solidFill>
                  <a:prstClr val="black"/>
                </a:solidFill>
                <a:latin typeface="微软雅黑" pitchFamily="34" charset="-122"/>
                <a:ea typeface="微软雅黑" pitchFamily="34" charset="-122"/>
              </a:rPr>
              <a:t>的结果是（ </a:t>
            </a:r>
            <a:r>
              <a:rPr lang="en-US" altLang="zh-CN" sz="1800" b="1" dirty="0">
                <a:solidFill>
                  <a:srgbClr val="FF0000"/>
                </a:solidFill>
                <a:latin typeface="微软雅黑" pitchFamily="34" charset="-122"/>
                <a:ea typeface="微软雅黑" pitchFamily="34" charset="-122"/>
              </a:rPr>
              <a:t>A</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A</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5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6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7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8</a:t>
            </a:r>
          </a:p>
          <a:p>
            <a:pPr eaLnBrk="1" hangingPunct="1">
              <a:lnSpc>
                <a:spcPct val="150000"/>
              </a:lnSpc>
              <a:spcBef>
                <a:spcPts val="600"/>
              </a:spcBef>
            </a:pPr>
            <a:endParaRPr lang="en-US" altLang="zh-CN" sz="1800" dirty="0">
              <a:solidFill>
                <a:prstClr val="black"/>
              </a:solidFill>
              <a:latin typeface="微软雅黑" pitchFamily="34" charset="-122"/>
              <a:ea typeface="微软雅黑" pitchFamily="34" charset="-122"/>
            </a:endParaRP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10. </a:t>
            </a:r>
            <a:r>
              <a:rPr lang="zh-CN" altLang="en-US" sz="1800" b="1" dirty="0">
                <a:solidFill>
                  <a:prstClr val="black"/>
                </a:solidFill>
                <a:latin typeface="微软雅黑" pitchFamily="34" charset="-122"/>
                <a:ea typeface="微软雅黑" pitchFamily="34" charset="-122"/>
              </a:rPr>
              <a:t>在执行</a:t>
            </a:r>
            <a:r>
              <a:rPr lang="en-US" altLang="zh-CN" sz="1800" b="1" dirty="0">
                <a:solidFill>
                  <a:prstClr val="black"/>
                </a:solidFill>
                <a:latin typeface="微软雅黑" pitchFamily="34" charset="-122"/>
                <a:ea typeface="微软雅黑" pitchFamily="34" charset="-122"/>
              </a:rPr>
              <a:t>char </a:t>
            </a:r>
            <a:r>
              <a:rPr lang="en-US" altLang="zh-CN" sz="1800" b="1" dirty="0" err="1">
                <a:solidFill>
                  <a:prstClr val="black"/>
                </a:solidFill>
                <a:latin typeface="微软雅黑" pitchFamily="34" charset="-122"/>
                <a:ea typeface="微软雅黑" pitchFamily="34" charset="-122"/>
              </a:rPr>
              <a:t>str</a:t>
            </a:r>
            <a:r>
              <a:rPr lang="en-US" altLang="zh-CN" sz="1800" b="1" dirty="0">
                <a:solidFill>
                  <a:prstClr val="black"/>
                </a:solidFill>
                <a:latin typeface="微软雅黑" pitchFamily="34" charset="-122"/>
                <a:ea typeface="微软雅黑" pitchFamily="34" charset="-122"/>
              </a:rPr>
              <a:t>[10]=”</a:t>
            </a:r>
            <a:r>
              <a:rPr lang="en-US" altLang="zh-CN" sz="1800" b="1" dirty="0" err="1">
                <a:solidFill>
                  <a:prstClr val="black"/>
                </a:solidFill>
                <a:latin typeface="微软雅黑" pitchFamily="34" charset="-122"/>
                <a:ea typeface="微软雅黑" pitchFamily="34" charset="-122"/>
              </a:rPr>
              <a:t>ch</a:t>
            </a:r>
            <a:r>
              <a:rPr lang="en-US" altLang="zh-CN" sz="1800" b="1" dirty="0">
                <a:solidFill>
                  <a:prstClr val="black"/>
                </a:solidFill>
                <a:latin typeface="微软雅黑" pitchFamily="34" charset="-122"/>
                <a:ea typeface="微软雅黑" pitchFamily="34" charset="-122"/>
              </a:rPr>
              <a:t>\</a:t>
            </a:r>
            <a:r>
              <a:rPr lang="en-US" altLang="zh-CN" sz="1800" b="1" dirty="0" err="1">
                <a:solidFill>
                  <a:prstClr val="black"/>
                </a:solidFill>
                <a:latin typeface="微软雅黑" pitchFamily="34" charset="-122"/>
                <a:ea typeface="微软雅黑" pitchFamily="34" charset="-122"/>
              </a:rPr>
              <a:t>nina</a:t>
            </a:r>
            <a:r>
              <a:rPr lang="en-US" altLang="zh-CN" sz="1800" b="1" dirty="0">
                <a:solidFill>
                  <a:prstClr val="black"/>
                </a:solidFill>
                <a:latin typeface="微软雅黑" pitchFamily="34" charset="-122"/>
                <a:ea typeface="微软雅黑" pitchFamily="34" charset="-122"/>
              </a:rPr>
              <a:t>”; </a:t>
            </a:r>
            <a:r>
              <a:rPr lang="en-US" altLang="zh-CN" sz="1800" b="1" dirty="0" err="1">
                <a:solidFill>
                  <a:prstClr val="black"/>
                </a:solidFill>
                <a:latin typeface="微软雅黑" pitchFamily="34" charset="-122"/>
                <a:ea typeface="微软雅黑" pitchFamily="34" charset="-122"/>
              </a:rPr>
              <a:t>strlen</a:t>
            </a:r>
            <a:r>
              <a:rPr lang="en-US" altLang="zh-CN" sz="1800" b="1" dirty="0">
                <a:solidFill>
                  <a:prstClr val="black"/>
                </a:solidFill>
                <a:latin typeface="微软雅黑" pitchFamily="34" charset="-122"/>
                <a:ea typeface="微软雅黑" pitchFamily="34" charset="-122"/>
              </a:rPr>
              <a:t>(</a:t>
            </a:r>
            <a:r>
              <a:rPr lang="en-US" altLang="zh-CN" sz="1800" b="1" dirty="0" err="1">
                <a:solidFill>
                  <a:prstClr val="black"/>
                </a:solidFill>
                <a:latin typeface="微软雅黑" pitchFamily="34" charset="-122"/>
                <a:ea typeface="微软雅黑" pitchFamily="34" charset="-122"/>
              </a:rPr>
              <a:t>str</a:t>
            </a:r>
            <a:r>
              <a:rPr lang="en-US" altLang="zh-CN" sz="1800" b="1" dirty="0">
                <a:solidFill>
                  <a:prstClr val="black"/>
                </a:solidFill>
                <a:latin typeface="微软雅黑" pitchFamily="34" charset="-122"/>
                <a:ea typeface="微软雅黑" pitchFamily="34" charset="-122"/>
              </a:rPr>
              <a:t>)</a:t>
            </a:r>
            <a:r>
              <a:rPr lang="zh-CN" altLang="en-US" sz="1800" b="1" dirty="0">
                <a:solidFill>
                  <a:prstClr val="black"/>
                </a:solidFill>
                <a:latin typeface="微软雅黑" pitchFamily="34" charset="-122"/>
                <a:ea typeface="微软雅黑" pitchFamily="34" charset="-122"/>
              </a:rPr>
              <a:t>的结果是（ </a:t>
            </a:r>
            <a:r>
              <a:rPr lang="en-US" altLang="zh-CN" sz="1800" b="1" dirty="0">
                <a:solidFill>
                  <a:srgbClr val="FF0000"/>
                </a:solidFill>
                <a:latin typeface="微软雅黑" pitchFamily="34" charset="-122"/>
                <a:ea typeface="微软雅黑" pitchFamily="34" charset="-122"/>
              </a:rPr>
              <a:t>C</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3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5    </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C</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6</a:t>
            </a:r>
            <a:r>
              <a:rPr lang="en-US" altLang="zh-CN" sz="1800" dirty="0">
                <a:solidFill>
                  <a:prstClr val="black"/>
                </a:solidFill>
                <a:latin typeface="微软雅黑" pitchFamily="34" charset="-122"/>
                <a:ea typeface="微软雅黑" pitchFamily="34" charset="-122"/>
              </a:rPr>
              <a:t>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8</a:t>
            </a:r>
          </a:p>
        </p:txBody>
      </p:sp>
      <p:sp>
        <p:nvSpPr>
          <p:cNvPr id="5" name="Rectangle 2"/>
          <p:cNvSpPr txBox="1">
            <a:spLocks noChangeArrowheads="1"/>
          </p:cNvSpPr>
          <p:nvPr/>
        </p:nvSpPr>
        <p:spPr>
          <a:xfrm>
            <a:off x="438908" y="44624"/>
            <a:ext cx="2548916"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一</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选择题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TextBox 2"/>
          <p:cNvSpPr txBox="1"/>
          <p:nvPr/>
        </p:nvSpPr>
        <p:spPr>
          <a:xfrm>
            <a:off x="827584" y="2996952"/>
            <a:ext cx="7488832" cy="707886"/>
          </a:xfrm>
          <a:prstGeom prst="rect">
            <a:avLst/>
          </a:prstGeom>
          <a:solidFill>
            <a:srgbClr val="FF0000"/>
          </a:solidFill>
          <a:ln w="19050">
            <a:solidFill>
              <a:srgbClr val="FF0000"/>
            </a:solidFill>
          </a:ln>
        </p:spPr>
        <p:txBody>
          <a:bodyPr wrap="square" rtlCol="0">
            <a:spAutoFit/>
          </a:bodyPr>
          <a:lstStyle/>
          <a:p>
            <a:r>
              <a:rPr lang="zh-CN" altLang="en-US" sz="2000" b="1" dirty="0" smtClean="0">
                <a:solidFill>
                  <a:schemeClr val="bg1"/>
                </a:solidFill>
                <a:latin typeface="+mn-ea"/>
                <a:ea typeface="+mn-ea"/>
              </a:rPr>
              <a:t>注意：</a:t>
            </a:r>
            <a:r>
              <a:rPr lang="en-US" altLang="zh-CN" sz="2000" b="1" dirty="0" smtClean="0">
                <a:solidFill>
                  <a:schemeClr val="bg1"/>
                </a:solidFill>
                <a:latin typeface="+mn-ea"/>
                <a:ea typeface="+mn-ea"/>
              </a:rPr>
              <a:t>’\0’</a:t>
            </a:r>
            <a:r>
              <a:rPr lang="zh-CN" altLang="en-US" sz="2000" b="1" dirty="0" smtClean="0">
                <a:solidFill>
                  <a:schemeClr val="bg1"/>
                </a:solidFill>
                <a:latin typeface="+mn-ea"/>
                <a:ea typeface="+mn-ea"/>
              </a:rPr>
              <a:t>是字符串的结束标志！</a:t>
            </a:r>
            <a:endParaRPr lang="en-US" altLang="zh-CN" sz="2000" b="1" dirty="0" smtClean="0">
              <a:solidFill>
                <a:schemeClr val="bg1"/>
              </a:solidFill>
              <a:latin typeface="+mn-ea"/>
              <a:ea typeface="+mn-ea"/>
            </a:endParaRPr>
          </a:p>
          <a:p>
            <a:r>
              <a:rPr lang="en-US" altLang="zh-CN" sz="2000" b="1" dirty="0">
                <a:solidFill>
                  <a:schemeClr val="bg1"/>
                </a:solidFill>
                <a:latin typeface="+mn-ea"/>
                <a:ea typeface="+mn-ea"/>
              </a:rPr>
              <a:t> </a:t>
            </a:r>
            <a:r>
              <a:rPr lang="en-US" altLang="zh-CN" sz="2000" b="1" dirty="0" smtClean="0">
                <a:solidFill>
                  <a:schemeClr val="bg1"/>
                </a:solidFill>
                <a:latin typeface="+mn-ea"/>
                <a:ea typeface="+mn-ea"/>
              </a:rPr>
              <a:t>         </a:t>
            </a:r>
            <a:r>
              <a:rPr lang="zh-CN" altLang="en-US" sz="2000" b="1" dirty="0" smtClean="0">
                <a:solidFill>
                  <a:schemeClr val="bg1"/>
                </a:solidFill>
                <a:latin typeface="+mn-ea"/>
                <a:ea typeface="+mn-ea"/>
              </a:rPr>
              <a:t>如果</a:t>
            </a:r>
            <a:r>
              <a:rPr lang="en-US" altLang="zh-CN" sz="2000" b="1" dirty="0" err="1">
                <a:solidFill>
                  <a:schemeClr val="bg1"/>
                </a:solidFill>
                <a:latin typeface="+mn-ea"/>
                <a:ea typeface="+mn-ea"/>
              </a:rPr>
              <a:t>str</a:t>
            </a:r>
            <a:r>
              <a:rPr lang="en-US" altLang="zh-CN" sz="2000" b="1" dirty="0">
                <a:solidFill>
                  <a:schemeClr val="bg1"/>
                </a:solidFill>
                <a:latin typeface="+mn-ea"/>
                <a:ea typeface="+mn-ea"/>
              </a:rPr>
              <a:t>[10]={“</a:t>
            </a:r>
            <a:r>
              <a:rPr lang="en-US" altLang="zh-CN" sz="2000" b="1" dirty="0" err="1">
                <a:solidFill>
                  <a:schemeClr val="bg1"/>
                </a:solidFill>
                <a:latin typeface="+mn-ea"/>
                <a:ea typeface="+mn-ea"/>
              </a:rPr>
              <a:t>ch</a:t>
            </a:r>
            <a:r>
              <a:rPr lang="en-US" altLang="zh-CN" sz="2000" b="1" dirty="0">
                <a:solidFill>
                  <a:schemeClr val="bg1"/>
                </a:solidFill>
                <a:latin typeface="+mn-ea"/>
                <a:ea typeface="+mn-ea"/>
              </a:rPr>
              <a:t>\0ina”}</a:t>
            </a:r>
            <a:r>
              <a:rPr lang="zh-CN" altLang="en-US" sz="2000" b="1" dirty="0">
                <a:solidFill>
                  <a:schemeClr val="bg1"/>
                </a:solidFill>
                <a:latin typeface="+mn-ea"/>
                <a:ea typeface="+mn-ea"/>
              </a:rPr>
              <a:t>结果如何？</a:t>
            </a:r>
          </a:p>
        </p:txBody>
      </p:sp>
    </p:spTree>
    <p:extLst>
      <p:ext uri="{BB962C8B-B14F-4D97-AF65-F5344CB8AC3E}">
        <p14:creationId xmlns:p14="http://schemas.microsoft.com/office/powerpoint/2010/main" val="355592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p:cTn id="23"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fltVal val="0"/>
                                          </p:val>
                                        </p:tav>
                                        <p:tav tm="100000">
                                          <p:val>
                                            <p:strVal val="#ppt_w"/>
                                          </p:val>
                                        </p:tav>
                                      </p:tavLst>
                                    </p:anim>
                                    <p:anim calcmode="lin" valueType="num">
                                      <p:cBhvr>
                                        <p:cTn id="40" dur="1000" fill="hold"/>
                                        <p:tgtEl>
                                          <p:spTgt spid="3"/>
                                        </p:tgtEl>
                                        <p:attrNameLst>
                                          <p:attrName>ppt_h</p:attrName>
                                        </p:attrNameLst>
                                      </p:cBhvr>
                                      <p:tavLst>
                                        <p:tav tm="0">
                                          <p:val>
                                            <p:fltVal val="0"/>
                                          </p:val>
                                        </p:tav>
                                        <p:tav tm="100000">
                                          <p:val>
                                            <p:strVal val="#ppt_h"/>
                                          </p:val>
                                        </p:tav>
                                      </p:tavLst>
                                    </p:anim>
                                    <p:anim calcmode="lin" valueType="num">
                                      <p:cBhvr>
                                        <p:cTn id="41" dur="1000" fill="hold"/>
                                        <p:tgtEl>
                                          <p:spTgt spid="3"/>
                                        </p:tgtEl>
                                        <p:attrNameLst>
                                          <p:attrName>style.rotation</p:attrName>
                                        </p:attrNameLst>
                                      </p:cBhvr>
                                      <p:tavLst>
                                        <p:tav tm="0">
                                          <p:val>
                                            <p:fltVal val="90"/>
                                          </p:val>
                                        </p:tav>
                                        <p:tav tm="100000">
                                          <p:val>
                                            <p:fltVal val="0"/>
                                          </p:val>
                                        </p:tav>
                                      </p:tavLst>
                                    </p:anim>
                                    <p:animEffect transition="in" filter="fade">
                                      <p:cBhvr>
                                        <p:cTn id="4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476672"/>
            <a:ext cx="8568952" cy="4093428"/>
          </a:xfrm>
          <a:prstGeom prst="rect">
            <a:avLst/>
          </a:prstGeom>
        </p:spPr>
        <p:txBody>
          <a:bodyPr wrap="square">
            <a:spAutoFit/>
          </a:bodyPr>
          <a:lstStyle/>
          <a:p>
            <a:pPr marL="457200" indent="-457200" eaLnBrk="1" hangingPunct="1">
              <a:lnSpc>
                <a:spcPct val="200000"/>
              </a:lnSpc>
              <a:spcBef>
                <a:spcPts val="600"/>
              </a:spcBef>
              <a:buAutoNum type="ea1ChsPeriod" startAt="2"/>
            </a:pPr>
            <a:r>
              <a:rPr kumimoji="0" lang="zh-CN" altLang="en-US" b="1" dirty="0">
                <a:effectLst>
                  <a:outerShdw blurRad="38100" dist="38100" dir="2700000" algn="tl">
                    <a:srgbClr val="000000">
                      <a:alpha val="43137"/>
                    </a:srgbClr>
                  </a:outerShdw>
                </a:effectLst>
                <a:latin typeface="+mn-ea"/>
                <a:ea typeface="+mn-ea"/>
              </a:rPr>
              <a:t>填空题</a:t>
            </a:r>
            <a:r>
              <a:rPr kumimoji="0" lang="en-US" altLang="zh-CN" b="1" dirty="0">
                <a:effectLst>
                  <a:outerShdw blurRad="38100" dist="38100" dir="2700000" algn="tl">
                    <a:srgbClr val="000000">
                      <a:alpha val="43137"/>
                    </a:srgbClr>
                  </a:outerShdw>
                </a:effectLst>
                <a:latin typeface="+mn-ea"/>
                <a:ea typeface="+mn-ea"/>
              </a:rPr>
              <a:t>(40</a:t>
            </a:r>
            <a:r>
              <a:rPr kumimoji="0" lang="zh-CN" altLang="en-US" b="1" dirty="0">
                <a:effectLst>
                  <a:outerShdw blurRad="38100" dist="38100" dir="2700000" algn="tl">
                    <a:srgbClr val="000000">
                      <a:alpha val="43137"/>
                    </a:srgbClr>
                  </a:outerShdw>
                </a:effectLst>
                <a:latin typeface="+mn-ea"/>
                <a:ea typeface="+mn-ea"/>
              </a:rPr>
              <a:t>分</a:t>
            </a:r>
            <a:r>
              <a:rPr kumimoji="0" lang="en-US" altLang="zh-CN" b="1" dirty="0">
                <a:effectLst>
                  <a:outerShdw blurRad="38100" dist="38100" dir="2700000" algn="tl">
                    <a:srgbClr val="000000">
                      <a:alpha val="43137"/>
                    </a:srgbClr>
                  </a:outerShdw>
                </a:effectLst>
                <a:latin typeface="+mn-ea"/>
                <a:ea typeface="+mn-ea"/>
              </a:rPr>
              <a:t>)</a:t>
            </a:r>
          </a:p>
          <a:p>
            <a:pPr marL="712788" indent="-355600" algn="just">
              <a:lnSpc>
                <a:spcPct val="200000"/>
              </a:lnSpc>
              <a:spcBef>
                <a:spcPts val="600"/>
              </a:spcBef>
              <a:buFont typeface="Wingdings" pitchFamily="2" charset="2"/>
              <a:buChar char="l"/>
              <a:defRPr/>
            </a:pPr>
            <a:r>
              <a:rPr kumimoji="0" lang="zh-CN" altLang="en-US" b="1" kern="0" dirty="0">
                <a:solidFill>
                  <a:prstClr val="black"/>
                </a:solidFill>
                <a:effectLst>
                  <a:outerShdw blurRad="38100" dist="38100" dir="2700000" algn="tl">
                    <a:srgbClr val="000000">
                      <a:alpha val="43137"/>
                    </a:srgbClr>
                  </a:outerShdw>
                </a:effectLst>
                <a:latin typeface="+mn-ea"/>
                <a:ea typeface="+mn-ea"/>
              </a:rPr>
              <a:t>表达式计算</a:t>
            </a:r>
          </a:p>
          <a:p>
            <a:pPr marL="712788" indent="-355600" algn="just">
              <a:lnSpc>
                <a:spcPct val="200000"/>
              </a:lnSpc>
              <a:spcBef>
                <a:spcPts val="600"/>
              </a:spcBef>
              <a:buFont typeface="Wingdings" pitchFamily="2" charset="2"/>
              <a:buChar char="l"/>
              <a:defRPr/>
            </a:pPr>
            <a:r>
              <a:rPr kumimoji="0" lang="zh-CN" altLang="en-US" b="1" kern="0" dirty="0">
                <a:solidFill>
                  <a:prstClr val="black"/>
                </a:solidFill>
                <a:effectLst>
                  <a:outerShdw blurRad="38100" dist="38100" dir="2700000" algn="tl">
                    <a:srgbClr val="000000">
                      <a:alpha val="43137"/>
                    </a:srgbClr>
                  </a:outerShdw>
                </a:effectLst>
                <a:latin typeface="+mn-ea"/>
                <a:ea typeface="+mn-ea"/>
                <a:cs typeface="Times New Roman" pitchFamily="18" charset="0"/>
              </a:rPr>
              <a:t>补充语句，完善程序</a:t>
            </a:r>
          </a:p>
          <a:p>
            <a:pPr marL="712788" indent="-355600" algn="just">
              <a:lnSpc>
                <a:spcPct val="200000"/>
              </a:lnSpc>
              <a:spcBef>
                <a:spcPts val="600"/>
              </a:spcBef>
              <a:buFont typeface="Wingdings" pitchFamily="2" charset="2"/>
              <a:buChar char="l"/>
              <a:defRPr/>
            </a:pPr>
            <a:r>
              <a:rPr kumimoji="0" lang="zh-CN" altLang="en-US" b="1" kern="0" dirty="0">
                <a:solidFill>
                  <a:prstClr val="black"/>
                </a:solidFill>
                <a:effectLst>
                  <a:outerShdw blurRad="38100" dist="38100" dir="2700000" algn="tl">
                    <a:srgbClr val="000000">
                      <a:alpha val="43137"/>
                    </a:srgbClr>
                  </a:outerShdw>
                </a:effectLst>
                <a:latin typeface="+mn-ea"/>
                <a:ea typeface="+mn-ea"/>
              </a:rPr>
              <a:t>阅读程序，填写运行结果</a:t>
            </a:r>
            <a:endParaRPr kumimoji="0" lang="zh-CN" altLang="en-US" b="1" kern="0" dirty="0">
              <a:solidFill>
                <a:prstClr val="black"/>
              </a:solidFill>
              <a:effectLst>
                <a:outerShdw blurRad="38100" dist="38100" dir="2700000" algn="tl">
                  <a:srgbClr val="000000">
                    <a:alpha val="43137"/>
                  </a:srgbClr>
                </a:outerShdw>
              </a:effectLst>
              <a:latin typeface="+mn-ea"/>
              <a:ea typeface="+mn-ea"/>
              <a:cs typeface="Times New Roman" pitchFamily="18" charset="0"/>
            </a:endParaRPr>
          </a:p>
          <a:p>
            <a:pPr eaLnBrk="1" hangingPunct="1">
              <a:lnSpc>
                <a:spcPct val="200000"/>
              </a:lnSpc>
              <a:spcBef>
                <a:spcPts val="600"/>
              </a:spcBef>
            </a:pPr>
            <a:endParaRPr lang="zh-CN" altLang="en-US" b="1" dirty="0">
              <a:latin typeface="+mn-ea"/>
              <a:ea typeface="+mn-ea"/>
            </a:endParaRPr>
          </a:p>
        </p:txBody>
      </p:sp>
      <p:sp>
        <p:nvSpPr>
          <p:cNvPr id="4" name="矩形 3"/>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45727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p:cTn id="15"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5">
                                            <p:txEl>
                                              <p:pRg st="1" end="1"/>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5">
                                            <p:txEl>
                                              <p:pRg st="2" end="2"/>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p:cTn id="27"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280" y="404664"/>
            <a:ext cx="8640960" cy="5955476"/>
          </a:xfrm>
          <a:prstGeom prst="rect">
            <a:avLst/>
          </a:prstGeom>
        </p:spPr>
        <p:txBody>
          <a:bodyPr wrap="square">
            <a:spAutoFit/>
          </a:bodyPr>
          <a:lstStyle/>
          <a:p>
            <a:pPr eaLnBrk="1" hangingPunct="1">
              <a:lnSpc>
                <a:spcPct val="150000"/>
              </a:lnSpc>
              <a:spcAft>
                <a:spcPts val="0"/>
              </a:spcAft>
            </a:pPr>
            <a:r>
              <a:rPr lang="en-US" altLang="zh-CN" sz="2000" b="1" dirty="0">
                <a:solidFill>
                  <a:prstClr val="black"/>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示范题</a:t>
            </a:r>
            <a:r>
              <a:rPr lang="en-US" altLang="zh-CN" sz="2000" b="1" dirty="0">
                <a:solidFill>
                  <a:prstClr val="black"/>
                </a:solidFill>
                <a:latin typeface="微软雅黑" pitchFamily="34" charset="-122"/>
                <a:ea typeface="微软雅黑" pitchFamily="34" charset="-122"/>
              </a:rPr>
              <a:t>】</a:t>
            </a: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1</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10/3</a:t>
            </a:r>
            <a:r>
              <a:rPr lang="zh-CN" altLang="zh-CN" sz="1800" dirty="0">
                <a:solidFill>
                  <a:prstClr val="black"/>
                </a:solidFill>
                <a:latin typeface="微软雅黑" pitchFamily="34" charset="-122"/>
                <a:ea typeface="微软雅黑" pitchFamily="34" charset="-122"/>
              </a:rPr>
              <a:t>的结果是 </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3</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10%3</a:t>
            </a:r>
            <a:r>
              <a:rPr lang="zh-CN" altLang="zh-CN" sz="1800" dirty="0">
                <a:solidFill>
                  <a:prstClr val="black"/>
                </a:solidFill>
                <a:latin typeface="微软雅黑" pitchFamily="34" charset="-122"/>
                <a:ea typeface="微软雅黑" pitchFamily="34" charset="-122"/>
              </a:rPr>
              <a:t>的结果是 </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1</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a:t>
            </a: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10^10</a:t>
            </a:r>
            <a:r>
              <a:rPr lang="zh-CN" altLang="zh-CN" sz="1800" dirty="0">
                <a:solidFill>
                  <a:prstClr val="black"/>
                </a:solidFill>
                <a:latin typeface="微软雅黑" pitchFamily="34" charset="-122"/>
                <a:ea typeface="微软雅黑" pitchFamily="34" charset="-122"/>
              </a:rPr>
              <a:t>的结果是 </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0</a:t>
            </a:r>
            <a:r>
              <a:rPr lang="en-US" altLang="zh-CN" sz="1800" u="sng" dirty="0">
                <a:solidFill>
                  <a:prstClr val="black"/>
                </a:solidFill>
                <a:latin typeface="微软雅黑" pitchFamily="34" charset="-122"/>
                <a:ea typeface="微软雅黑" pitchFamily="34" charset="-122"/>
              </a:rPr>
              <a:t>     </a:t>
            </a:r>
            <a:r>
              <a:rPr lang="zh-CN" altLang="zh-CN" sz="1800" dirty="0" smtClean="0">
                <a:solidFill>
                  <a:prstClr val="black"/>
                </a:solidFill>
                <a:latin typeface="微软雅黑" pitchFamily="34" charset="-122"/>
                <a:ea typeface="微软雅黑" pitchFamily="34" charset="-122"/>
              </a:rPr>
              <a:t>。</a:t>
            </a:r>
            <a:endParaRPr lang="zh-CN"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2</a:t>
            </a:r>
            <a:r>
              <a:rPr lang="zh-CN" altLang="zh-CN" sz="1800" dirty="0">
                <a:solidFill>
                  <a:prstClr val="black"/>
                </a:solidFill>
                <a:latin typeface="微软雅黑" pitchFamily="34" charset="-122"/>
                <a:ea typeface="微软雅黑" pitchFamily="34" charset="-122"/>
              </a:rPr>
              <a:t>．设</a:t>
            </a:r>
            <a:r>
              <a:rPr lang="en-US" altLang="zh-CN" sz="1800" dirty="0">
                <a:solidFill>
                  <a:prstClr val="black"/>
                </a:solidFill>
                <a:latin typeface="微软雅黑" pitchFamily="34" charset="-122"/>
                <a:ea typeface="微软雅黑" pitchFamily="34" charset="-122"/>
              </a:rPr>
              <a:t>int x</a:t>
            </a:r>
            <a:r>
              <a:rPr lang="zh-CN" altLang="zh-CN" sz="1800" dirty="0">
                <a:solidFill>
                  <a:prstClr val="black"/>
                </a:solidFill>
                <a:latin typeface="微软雅黑" pitchFamily="34" charset="-122"/>
                <a:ea typeface="微软雅黑" pitchFamily="34" charset="-122"/>
              </a:rPr>
              <a:t>；当</a:t>
            </a:r>
            <a:r>
              <a:rPr lang="en-US" altLang="zh-CN" sz="1800" dirty="0">
                <a:solidFill>
                  <a:prstClr val="black"/>
                </a:solidFill>
                <a:latin typeface="微软雅黑" pitchFamily="34" charset="-122"/>
                <a:ea typeface="微软雅黑" pitchFamily="34" charset="-122"/>
              </a:rPr>
              <a:t>x</a:t>
            </a:r>
            <a:r>
              <a:rPr lang="zh-CN" altLang="zh-CN" sz="1800" dirty="0">
                <a:solidFill>
                  <a:prstClr val="black"/>
                </a:solidFill>
                <a:latin typeface="微软雅黑" pitchFamily="34" charset="-122"/>
                <a:ea typeface="微软雅黑" pitchFamily="34" charset="-122"/>
              </a:rPr>
              <a:t>的值分别为</a:t>
            </a:r>
            <a:r>
              <a:rPr lang="en-US" altLang="zh-CN" sz="1800" dirty="0">
                <a:solidFill>
                  <a:prstClr val="black"/>
                </a:solidFill>
                <a:latin typeface="微软雅黑" pitchFamily="34" charset="-122"/>
                <a:ea typeface="微软雅黑" pitchFamily="34" charset="-122"/>
              </a:rPr>
              <a:t>1</a:t>
            </a:r>
            <a:r>
              <a:rPr lang="zh-CN" altLang="zh-CN"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2</a:t>
            </a:r>
            <a:r>
              <a:rPr lang="zh-CN" altLang="zh-CN"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3</a:t>
            </a:r>
            <a:r>
              <a:rPr lang="zh-CN" altLang="zh-CN" sz="1800" dirty="0">
                <a:solidFill>
                  <a:prstClr val="black"/>
                </a:solidFill>
                <a:latin typeface="微软雅黑" pitchFamily="34" charset="-122"/>
                <a:ea typeface="微软雅黑" pitchFamily="34" charset="-122"/>
              </a:rPr>
              <a:t>时，表达式（</a:t>
            </a:r>
            <a:r>
              <a:rPr lang="en-US" altLang="zh-CN" sz="1800" dirty="0">
                <a:solidFill>
                  <a:prstClr val="black"/>
                </a:solidFill>
                <a:latin typeface="微软雅黑" pitchFamily="34" charset="-122"/>
                <a:ea typeface="微软雅黑" pitchFamily="34" charset="-122"/>
              </a:rPr>
              <a:t>x&amp;1= =1</a:t>
            </a:r>
            <a:r>
              <a:rPr lang="zh-CN" altLang="zh-CN"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?1</a:t>
            </a:r>
            <a:r>
              <a:rPr lang="zh-CN" altLang="zh-CN"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0</a:t>
            </a:r>
            <a:r>
              <a:rPr lang="zh-CN" altLang="zh-CN" sz="1800" dirty="0">
                <a:solidFill>
                  <a:prstClr val="black"/>
                </a:solidFill>
                <a:latin typeface="微软雅黑" pitchFamily="34" charset="-122"/>
                <a:ea typeface="微软雅黑" pitchFamily="34" charset="-122"/>
              </a:rPr>
              <a:t>的值分别是</a:t>
            </a:r>
            <a:endParaRPr lang="en-US"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 </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1</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0</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1</a:t>
            </a:r>
            <a:r>
              <a:rPr lang="en-US" altLang="zh-CN" sz="1800" u="sng" dirty="0">
                <a:solidFill>
                  <a:prstClr val="black"/>
                </a:solidFill>
                <a:latin typeface="微软雅黑" pitchFamily="34" charset="-122"/>
                <a:ea typeface="微软雅黑" pitchFamily="34" charset="-122"/>
              </a:rPr>
              <a:t>    </a:t>
            </a:r>
            <a:r>
              <a:rPr lang="zh-CN" altLang="zh-CN" sz="1800" dirty="0" smtClean="0">
                <a:solidFill>
                  <a:prstClr val="black"/>
                </a:solidFill>
                <a:latin typeface="微软雅黑" pitchFamily="34" charset="-122"/>
                <a:ea typeface="微软雅黑" pitchFamily="34" charset="-122"/>
              </a:rPr>
              <a:t>。</a:t>
            </a:r>
            <a:endParaRPr lang="en-US"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3</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3&amp;4</a:t>
            </a:r>
            <a:r>
              <a:rPr lang="zh-CN" altLang="zh-CN" sz="1800" dirty="0">
                <a:solidFill>
                  <a:prstClr val="black"/>
                </a:solidFill>
                <a:latin typeface="微软雅黑" pitchFamily="34" charset="-122"/>
                <a:ea typeface="微软雅黑" pitchFamily="34" charset="-122"/>
              </a:rPr>
              <a:t>的值为</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0</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3|4</a:t>
            </a:r>
            <a:r>
              <a:rPr lang="zh-CN" altLang="zh-CN" sz="1800" dirty="0">
                <a:solidFill>
                  <a:prstClr val="black"/>
                </a:solidFill>
                <a:latin typeface="微软雅黑" pitchFamily="34" charset="-122"/>
                <a:ea typeface="微软雅黑" pitchFamily="34" charset="-122"/>
              </a:rPr>
              <a:t>的值为</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7 </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；表达式</a:t>
            </a:r>
            <a:r>
              <a:rPr lang="en-US" altLang="zh-CN" sz="1800" dirty="0">
                <a:solidFill>
                  <a:prstClr val="black"/>
                </a:solidFill>
                <a:latin typeface="微软雅黑" pitchFamily="34" charset="-122"/>
                <a:ea typeface="微软雅黑" pitchFamily="34" charset="-122"/>
              </a:rPr>
              <a:t>3&amp;&amp;4</a:t>
            </a:r>
            <a:r>
              <a:rPr lang="zh-CN" altLang="zh-CN" sz="1800" dirty="0">
                <a:solidFill>
                  <a:prstClr val="black"/>
                </a:solidFill>
                <a:latin typeface="微软雅黑" pitchFamily="34" charset="-122"/>
                <a:ea typeface="微软雅黑" pitchFamily="34" charset="-122"/>
              </a:rPr>
              <a:t>的值为</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1</a:t>
            </a:r>
            <a:r>
              <a:rPr lang="en-US" altLang="zh-CN" sz="1800" u="sng" dirty="0">
                <a:solidFill>
                  <a:prstClr val="black"/>
                </a:solidFill>
                <a:latin typeface="微软雅黑" pitchFamily="34" charset="-122"/>
                <a:ea typeface="微软雅黑" pitchFamily="34" charset="-122"/>
              </a:rPr>
              <a:t>  </a:t>
            </a:r>
            <a:r>
              <a:rPr lang="zh-CN" altLang="en-US" sz="1800" dirty="0" smtClean="0">
                <a:solidFill>
                  <a:prstClr val="black"/>
                </a:solidFill>
                <a:latin typeface="微软雅黑" pitchFamily="34" charset="-122"/>
                <a:ea typeface="微软雅黑" pitchFamily="34" charset="-122"/>
              </a:rPr>
              <a:t>。</a:t>
            </a:r>
            <a:endParaRPr lang="en-US"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dirty="0">
                <a:solidFill>
                  <a:prstClr val="black"/>
                </a:solidFill>
                <a:latin typeface="微软雅黑" pitchFamily="34" charset="-122"/>
                <a:ea typeface="微软雅黑" pitchFamily="34" charset="-122"/>
              </a:rPr>
              <a:t>4</a:t>
            </a:r>
            <a:r>
              <a:rPr lang="zh-CN" altLang="zh-CN" sz="1800" dirty="0">
                <a:solidFill>
                  <a:prstClr val="black"/>
                </a:solidFill>
                <a:latin typeface="微软雅黑" pitchFamily="34" charset="-122"/>
                <a:ea typeface="微软雅黑" pitchFamily="34" charset="-122"/>
              </a:rPr>
              <a:t>．当</a:t>
            </a:r>
            <a:r>
              <a:rPr lang="en-US" altLang="zh-CN" sz="1800" dirty="0">
                <a:solidFill>
                  <a:prstClr val="black"/>
                </a:solidFill>
                <a:latin typeface="微软雅黑" pitchFamily="34" charset="-122"/>
                <a:ea typeface="微软雅黑" pitchFamily="34" charset="-122"/>
              </a:rPr>
              <a:t>a=3,b=2,c=1</a:t>
            </a:r>
            <a:r>
              <a:rPr lang="zh-CN" altLang="zh-CN" sz="1800" dirty="0">
                <a:solidFill>
                  <a:prstClr val="black"/>
                </a:solidFill>
                <a:latin typeface="微软雅黑" pitchFamily="34" charset="-122"/>
                <a:ea typeface="微软雅黑" pitchFamily="34" charset="-122"/>
              </a:rPr>
              <a:t>时，表达式</a:t>
            </a:r>
            <a:r>
              <a:rPr lang="en-US" altLang="zh-CN" sz="1800" b="1" dirty="0">
                <a:latin typeface="微软雅黑" pitchFamily="34" charset="-122"/>
                <a:ea typeface="微软雅黑" pitchFamily="34" charset="-122"/>
              </a:rPr>
              <a:t>f=a&gt;b&gt;c</a:t>
            </a:r>
            <a:r>
              <a:rPr lang="zh-CN" altLang="zh-CN" sz="1800" dirty="0">
                <a:solidFill>
                  <a:prstClr val="black"/>
                </a:solidFill>
                <a:latin typeface="微软雅黑" pitchFamily="34" charset="-122"/>
                <a:ea typeface="微软雅黑" pitchFamily="34" charset="-122"/>
              </a:rPr>
              <a:t>的值是 </a:t>
            </a:r>
            <a:r>
              <a:rPr lang="zh-CN"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0</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；表达式</a:t>
            </a:r>
            <a:r>
              <a:rPr lang="en-US" altLang="zh-CN" sz="1800" b="1" dirty="0">
                <a:latin typeface="微软雅黑" pitchFamily="34" charset="-122"/>
                <a:ea typeface="微软雅黑" pitchFamily="34" charset="-122"/>
              </a:rPr>
              <a:t>a&gt;b!=c</a:t>
            </a:r>
            <a:r>
              <a:rPr lang="zh-CN" altLang="zh-CN" sz="1800" dirty="0">
                <a:solidFill>
                  <a:prstClr val="black"/>
                </a:solidFill>
                <a:latin typeface="微软雅黑" pitchFamily="34" charset="-122"/>
                <a:ea typeface="微软雅黑" pitchFamily="34" charset="-122"/>
              </a:rPr>
              <a:t>的值是 </a:t>
            </a:r>
            <a:r>
              <a:rPr lang="en-US" altLang="zh-CN" sz="1800" u="sng" dirty="0">
                <a:solidFill>
                  <a:prstClr val="black"/>
                </a:solidFill>
                <a:latin typeface="微软雅黑" pitchFamily="34" charset="-122"/>
                <a:ea typeface="微软雅黑" pitchFamily="34" charset="-122"/>
              </a:rPr>
              <a:t>  </a:t>
            </a:r>
            <a:r>
              <a:rPr lang="en-US" altLang="zh-CN" sz="1800" b="1" u="sng" dirty="0">
                <a:solidFill>
                  <a:srgbClr val="FF0000"/>
                </a:solidFill>
                <a:latin typeface="微软雅黑" pitchFamily="34" charset="-122"/>
                <a:ea typeface="微软雅黑" pitchFamily="34" charset="-122"/>
              </a:rPr>
              <a:t>0</a:t>
            </a:r>
            <a:r>
              <a:rPr lang="en-US" altLang="zh-CN" sz="1800" u="sng" dirty="0">
                <a:solidFill>
                  <a:prstClr val="black"/>
                </a:solidFill>
                <a:latin typeface="微软雅黑" pitchFamily="34" charset="-122"/>
                <a:ea typeface="微软雅黑" pitchFamily="34" charset="-122"/>
              </a:rPr>
              <a:t>  </a:t>
            </a:r>
            <a:r>
              <a:rPr lang="zh-CN" altLang="zh-CN" sz="1800" dirty="0">
                <a:solidFill>
                  <a:prstClr val="black"/>
                </a:solidFill>
                <a:latin typeface="微软雅黑" pitchFamily="34" charset="-122"/>
                <a:ea typeface="微软雅黑" pitchFamily="34" charset="-122"/>
              </a:rPr>
              <a:t>。</a:t>
            </a:r>
            <a:endParaRPr lang="en-US"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zh-CN" altLang="zh-CN" sz="1800" dirty="0">
                <a:solidFill>
                  <a:prstClr val="black"/>
                </a:solidFill>
                <a:latin typeface="微软雅黑" pitchFamily="34" charset="-122"/>
                <a:ea typeface="微软雅黑" pitchFamily="34" charset="-122"/>
              </a:rPr>
              <a:t> </a:t>
            </a:r>
            <a:endParaRPr lang="en-US" altLang="zh-CN" sz="1800" dirty="0" smtClean="0">
              <a:solidFill>
                <a:prstClr val="black"/>
              </a:solidFill>
              <a:latin typeface="微软雅黑" pitchFamily="34" charset="-122"/>
              <a:ea typeface="微软雅黑" pitchFamily="34" charset="-122"/>
            </a:endParaRPr>
          </a:p>
          <a:p>
            <a:pPr eaLnBrk="1" hangingPunct="1">
              <a:lnSpc>
                <a:spcPct val="150000"/>
              </a:lnSpc>
              <a:spcAft>
                <a:spcPts val="0"/>
              </a:spcAft>
            </a:pPr>
            <a:endParaRPr lang="en-US" altLang="zh-CN" sz="1800" kern="100" dirty="0" smtClean="0">
              <a:solidFill>
                <a:prstClr val="black"/>
              </a:solidFill>
              <a:latin typeface="微软雅黑" pitchFamily="34" charset="-122"/>
              <a:ea typeface="微软雅黑" pitchFamily="34" charset="-122"/>
            </a:endParaRPr>
          </a:p>
          <a:p>
            <a:pPr eaLnBrk="1" hangingPunct="1">
              <a:lnSpc>
                <a:spcPct val="150000"/>
              </a:lnSpc>
              <a:spcAft>
                <a:spcPts val="0"/>
              </a:spcAft>
            </a:pPr>
            <a:endParaRPr lang="en-US" altLang="zh-CN" sz="1800" kern="100" dirty="0">
              <a:solidFill>
                <a:prstClr val="black"/>
              </a:solidFill>
              <a:latin typeface="微软雅黑" pitchFamily="34" charset="-122"/>
              <a:ea typeface="微软雅黑" pitchFamily="34" charset="-122"/>
            </a:endParaRPr>
          </a:p>
          <a:p>
            <a:pPr eaLnBrk="1" hangingPunct="1">
              <a:lnSpc>
                <a:spcPct val="150000"/>
              </a:lnSpc>
              <a:spcAft>
                <a:spcPts val="0"/>
              </a:spcAft>
            </a:pPr>
            <a:endParaRPr lang="en-US" altLang="zh-CN" sz="1800" kern="100" dirty="0" smtClean="0">
              <a:solidFill>
                <a:prstClr val="black"/>
              </a:solidFill>
              <a:latin typeface="微软雅黑" pitchFamily="34" charset="-122"/>
              <a:ea typeface="微软雅黑" pitchFamily="34" charset="-122"/>
            </a:endParaRPr>
          </a:p>
          <a:p>
            <a:pPr eaLnBrk="1" hangingPunct="1">
              <a:lnSpc>
                <a:spcPct val="150000"/>
              </a:lnSpc>
              <a:spcAft>
                <a:spcPts val="0"/>
              </a:spcAft>
            </a:pPr>
            <a:endParaRPr lang="en-US" altLang="zh-CN" sz="1800" kern="1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kern="100" dirty="0" smtClean="0">
                <a:solidFill>
                  <a:prstClr val="black"/>
                </a:solidFill>
                <a:latin typeface="微软雅黑" pitchFamily="34" charset="-122"/>
                <a:ea typeface="微软雅黑" pitchFamily="34" charset="-122"/>
              </a:rPr>
              <a:t>5.   </a:t>
            </a:r>
            <a:r>
              <a:rPr lang="zh-CN" altLang="zh-CN" sz="1800" kern="100" dirty="0" smtClean="0">
                <a:solidFill>
                  <a:prstClr val="black"/>
                </a:solidFill>
                <a:latin typeface="微软雅黑" pitchFamily="34" charset="-122"/>
                <a:ea typeface="微软雅黑" pitchFamily="34" charset="-122"/>
              </a:rPr>
              <a:t>当</a:t>
            </a:r>
            <a:r>
              <a:rPr lang="en-US" altLang="zh-CN" sz="1800" kern="100" dirty="0">
                <a:solidFill>
                  <a:prstClr val="black"/>
                </a:solidFill>
                <a:latin typeface="微软雅黑" pitchFamily="34" charset="-122"/>
                <a:ea typeface="微软雅黑" pitchFamily="34" charset="-122"/>
              </a:rPr>
              <a:t>int x=3, y=2</a:t>
            </a:r>
            <a:r>
              <a:rPr lang="zh-CN" altLang="zh-CN" sz="1800" kern="100" dirty="0">
                <a:solidFill>
                  <a:prstClr val="black"/>
                </a:solidFill>
                <a:latin typeface="微软雅黑" pitchFamily="34" charset="-122"/>
                <a:ea typeface="微软雅黑" pitchFamily="34" charset="-122"/>
              </a:rPr>
              <a:t>，表达式</a:t>
            </a:r>
            <a:r>
              <a:rPr lang="en-US" altLang="zh-CN" sz="1800" kern="100" dirty="0">
                <a:solidFill>
                  <a:prstClr val="black"/>
                </a:solidFill>
                <a:latin typeface="微软雅黑" pitchFamily="34" charset="-122"/>
                <a:ea typeface="微软雅黑" pitchFamily="34" charset="-122"/>
              </a:rPr>
              <a:t> ~x+~y</a:t>
            </a:r>
            <a:r>
              <a:rPr lang="zh-CN" altLang="zh-CN" sz="1800" kern="100" dirty="0">
                <a:solidFill>
                  <a:prstClr val="black"/>
                </a:solidFill>
                <a:latin typeface="微软雅黑" pitchFamily="34" charset="-122"/>
                <a:ea typeface="微软雅黑" pitchFamily="34" charset="-122"/>
              </a:rPr>
              <a:t>的值是 </a:t>
            </a:r>
            <a:r>
              <a:rPr lang="zh-CN" altLang="zh-CN" sz="1800" u="sng" kern="100" dirty="0">
                <a:solidFill>
                  <a:prstClr val="black"/>
                </a:solidFill>
                <a:latin typeface="微软雅黑" pitchFamily="34" charset="-122"/>
                <a:ea typeface="微软雅黑" pitchFamily="34" charset="-122"/>
              </a:rPr>
              <a:t> </a:t>
            </a:r>
            <a:r>
              <a:rPr lang="en-US" altLang="zh-CN" sz="1800" u="sng" kern="100" dirty="0">
                <a:solidFill>
                  <a:prstClr val="black"/>
                </a:solidFill>
                <a:latin typeface="微软雅黑" pitchFamily="34" charset="-122"/>
                <a:ea typeface="微软雅黑" pitchFamily="34" charset="-122"/>
              </a:rPr>
              <a:t> </a:t>
            </a:r>
            <a:r>
              <a:rPr lang="en-US" altLang="zh-CN" sz="1800" b="1" u="sng" kern="100" dirty="0">
                <a:solidFill>
                  <a:srgbClr val="FF0000"/>
                </a:solidFill>
                <a:latin typeface="微软雅黑" pitchFamily="34" charset="-122"/>
                <a:ea typeface="微软雅黑" pitchFamily="34" charset="-122"/>
              </a:rPr>
              <a:t>-7</a:t>
            </a:r>
            <a:r>
              <a:rPr lang="en-US" altLang="zh-CN" sz="1800" u="sng" kern="100" dirty="0">
                <a:solidFill>
                  <a:prstClr val="black"/>
                </a:solidFill>
                <a:latin typeface="微软雅黑" pitchFamily="34" charset="-122"/>
                <a:ea typeface="微软雅黑" pitchFamily="34" charset="-122"/>
              </a:rPr>
              <a:t>  </a:t>
            </a:r>
            <a:r>
              <a:rPr lang="zh-CN" altLang="zh-CN" sz="1800" kern="100" dirty="0">
                <a:solidFill>
                  <a:prstClr val="black"/>
                </a:solidFill>
                <a:latin typeface="微软雅黑" pitchFamily="34" charset="-122"/>
                <a:ea typeface="微软雅黑" pitchFamily="34" charset="-122"/>
              </a:rPr>
              <a:t>；表达式</a:t>
            </a:r>
            <a:r>
              <a:rPr lang="en-US" altLang="zh-CN" sz="1800" kern="100" dirty="0">
                <a:solidFill>
                  <a:prstClr val="black"/>
                </a:solidFill>
                <a:latin typeface="微软雅黑" pitchFamily="34" charset="-122"/>
                <a:ea typeface="微软雅黑" pitchFamily="34" charset="-122"/>
              </a:rPr>
              <a:t>x&gt;&gt;=y-1</a:t>
            </a:r>
            <a:r>
              <a:rPr lang="zh-CN" altLang="zh-CN" sz="1800" kern="100" dirty="0">
                <a:solidFill>
                  <a:prstClr val="black"/>
                </a:solidFill>
                <a:latin typeface="微软雅黑" pitchFamily="34" charset="-122"/>
                <a:ea typeface="微软雅黑" pitchFamily="34" charset="-122"/>
              </a:rPr>
              <a:t>的值是 </a:t>
            </a:r>
            <a:r>
              <a:rPr lang="en-US" altLang="zh-CN" sz="1800" u="sng" kern="100" dirty="0">
                <a:solidFill>
                  <a:prstClr val="black"/>
                </a:solidFill>
                <a:latin typeface="微软雅黑" pitchFamily="34" charset="-122"/>
                <a:ea typeface="微软雅黑" pitchFamily="34" charset="-122"/>
              </a:rPr>
              <a:t>  </a:t>
            </a:r>
            <a:r>
              <a:rPr lang="en-US" altLang="zh-CN" sz="1800" b="1" u="sng" kern="100" dirty="0">
                <a:solidFill>
                  <a:srgbClr val="FF0000"/>
                </a:solidFill>
                <a:latin typeface="微软雅黑" pitchFamily="34" charset="-122"/>
                <a:ea typeface="微软雅黑" pitchFamily="34" charset="-122"/>
              </a:rPr>
              <a:t>1</a:t>
            </a:r>
            <a:r>
              <a:rPr lang="en-US" altLang="zh-CN" sz="1800" u="sng" kern="100" dirty="0">
                <a:solidFill>
                  <a:prstClr val="black"/>
                </a:solidFill>
                <a:latin typeface="微软雅黑" pitchFamily="34" charset="-122"/>
                <a:ea typeface="微软雅黑" pitchFamily="34" charset="-122"/>
              </a:rPr>
              <a:t>  </a:t>
            </a:r>
            <a:r>
              <a:rPr lang="zh-CN" altLang="zh-CN" sz="1800" kern="100" dirty="0">
                <a:solidFill>
                  <a:prstClr val="black"/>
                </a:solidFill>
                <a:latin typeface="微软雅黑" pitchFamily="34" charset="-122"/>
                <a:ea typeface="微软雅黑" pitchFamily="34" charset="-122"/>
              </a:rPr>
              <a:t>。</a:t>
            </a:r>
            <a:r>
              <a:rPr lang="en-US" altLang="zh-CN" sz="1800" kern="100" dirty="0">
                <a:solidFill>
                  <a:prstClr val="black"/>
                </a:solidFill>
                <a:latin typeface="微软雅黑" pitchFamily="34" charset="-122"/>
                <a:ea typeface="微软雅黑" pitchFamily="34" charset="-122"/>
              </a:rPr>
              <a:t> </a:t>
            </a:r>
            <a:endParaRPr lang="zh-CN" altLang="zh-CN" sz="1800" dirty="0">
              <a:solidFill>
                <a:prstClr val="black"/>
              </a:solidFill>
              <a:latin typeface="微软雅黑" pitchFamily="34" charset="-122"/>
              <a:ea typeface="微软雅黑" pitchFamily="34" charset="-122"/>
            </a:endParaRPr>
          </a:p>
          <a:p>
            <a:pPr eaLnBrk="1" hangingPunct="1">
              <a:lnSpc>
                <a:spcPct val="150000"/>
              </a:lnSpc>
              <a:spcAft>
                <a:spcPts val="0"/>
              </a:spcAft>
            </a:pPr>
            <a:r>
              <a:rPr lang="en-US" altLang="zh-CN" sz="1800" kern="100" dirty="0" smtClean="0">
                <a:solidFill>
                  <a:prstClr val="black"/>
                </a:solidFill>
                <a:latin typeface="微软雅黑" pitchFamily="34" charset="-122"/>
                <a:ea typeface="微软雅黑" pitchFamily="34" charset="-122"/>
              </a:rPr>
              <a:t>6.   </a:t>
            </a:r>
            <a:r>
              <a:rPr lang="zh-CN" altLang="zh-CN" sz="1800" kern="100" dirty="0" smtClean="0">
                <a:solidFill>
                  <a:prstClr val="black"/>
                </a:solidFill>
                <a:latin typeface="微软雅黑" pitchFamily="34" charset="-122"/>
                <a:ea typeface="微软雅黑" pitchFamily="34" charset="-122"/>
              </a:rPr>
              <a:t>字符串</a:t>
            </a:r>
            <a:r>
              <a:rPr lang="en-US" altLang="zh-CN" sz="1800" b="1" kern="100" dirty="0">
                <a:solidFill>
                  <a:prstClr val="black"/>
                </a:solidFill>
                <a:latin typeface="微软雅黑" pitchFamily="34" charset="-122"/>
                <a:ea typeface="微软雅黑" pitchFamily="34" charset="-122"/>
              </a:rPr>
              <a:t>”</a:t>
            </a:r>
            <a:r>
              <a:rPr lang="en-US" altLang="zh-CN" sz="1800" b="1" kern="100" dirty="0">
                <a:solidFill>
                  <a:srgbClr val="C00000"/>
                </a:solidFill>
                <a:latin typeface="微软雅黑" pitchFamily="34" charset="-122"/>
                <a:ea typeface="微软雅黑" pitchFamily="34" charset="-122"/>
              </a:rPr>
              <a:t>\\</a:t>
            </a:r>
            <a:r>
              <a:rPr lang="en-US" altLang="zh-CN" sz="1800" b="1" kern="100" dirty="0">
                <a:solidFill>
                  <a:prstClr val="black"/>
                </a:solidFill>
                <a:latin typeface="微软雅黑" pitchFamily="34" charset="-122"/>
                <a:ea typeface="微软雅黑" pitchFamily="34" charset="-122"/>
              </a:rPr>
              <a:t>\”</a:t>
            </a:r>
            <a:r>
              <a:rPr lang="en-US" altLang="zh-CN" sz="1800" b="1" kern="100" dirty="0">
                <a:solidFill>
                  <a:srgbClr val="C00000"/>
                </a:solidFill>
                <a:latin typeface="微软雅黑" pitchFamily="34" charset="-122"/>
                <a:ea typeface="微软雅黑" pitchFamily="34" charset="-122"/>
              </a:rPr>
              <a:t>A</a:t>
            </a:r>
            <a:r>
              <a:rPr lang="en-US" altLang="zh-CN" sz="1800" b="1" kern="100" dirty="0">
                <a:solidFill>
                  <a:prstClr val="black"/>
                </a:solidFill>
                <a:latin typeface="微软雅黑" pitchFamily="34" charset="-122"/>
                <a:ea typeface="微软雅黑" pitchFamily="34" charset="-122"/>
              </a:rPr>
              <a:t>B</a:t>
            </a:r>
            <a:r>
              <a:rPr lang="en-US" altLang="zh-CN" sz="1800" b="1" kern="100" dirty="0">
                <a:solidFill>
                  <a:srgbClr val="C00000"/>
                </a:solidFill>
                <a:latin typeface="微软雅黑" pitchFamily="34" charset="-122"/>
                <a:ea typeface="微软雅黑" pitchFamily="34" charset="-122"/>
              </a:rPr>
              <a:t>C</a:t>
            </a:r>
            <a:r>
              <a:rPr lang="en-US" altLang="zh-CN" sz="1800" b="1" kern="100" dirty="0">
                <a:solidFill>
                  <a:prstClr val="black"/>
                </a:solidFill>
                <a:latin typeface="微软雅黑" pitchFamily="34" charset="-122"/>
                <a:ea typeface="微软雅黑" pitchFamily="34" charset="-122"/>
              </a:rPr>
              <a:t>\’</a:t>
            </a:r>
            <a:r>
              <a:rPr lang="en-US" altLang="zh-CN" sz="1800" b="1" kern="100" dirty="0">
                <a:solidFill>
                  <a:srgbClr val="C00000"/>
                </a:solidFill>
                <a:latin typeface="微软雅黑" pitchFamily="34" charset="-122"/>
                <a:ea typeface="微软雅黑" pitchFamily="34" charset="-122"/>
              </a:rPr>
              <a:t>\12</a:t>
            </a:r>
            <a:r>
              <a:rPr lang="en-US" altLang="zh-CN" sz="1800" b="1" kern="100" dirty="0">
                <a:solidFill>
                  <a:prstClr val="black"/>
                </a:solidFill>
                <a:latin typeface="微软雅黑" pitchFamily="34" charset="-122"/>
                <a:ea typeface="微软雅黑" pitchFamily="34" charset="-122"/>
              </a:rPr>
              <a:t>”</a:t>
            </a:r>
            <a:r>
              <a:rPr lang="zh-CN" altLang="zh-CN" sz="1800" kern="100" dirty="0">
                <a:solidFill>
                  <a:prstClr val="black"/>
                </a:solidFill>
                <a:latin typeface="微软雅黑" pitchFamily="34" charset="-122"/>
                <a:ea typeface="微软雅黑" pitchFamily="34" charset="-122"/>
              </a:rPr>
              <a:t>的长度是 </a:t>
            </a:r>
            <a:r>
              <a:rPr lang="en-US" altLang="zh-CN" sz="1800" u="sng" kern="100" dirty="0">
                <a:solidFill>
                  <a:prstClr val="black"/>
                </a:solidFill>
                <a:latin typeface="微软雅黑" pitchFamily="34" charset="-122"/>
                <a:ea typeface="微软雅黑" pitchFamily="34" charset="-122"/>
              </a:rPr>
              <a:t>   </a:t>
            </a:r>
            <a:r>
              <a:rPr lang="en-US" altLang="zh-CN" sz="1800" b="1" u="sng" kern="100" dirty="0">
                <a:solidFill>
                  <a:srgbClr val="FF0000"/>
                </a:solidFill>
                <a:latin typeface="微软雅黑" pitchFamily="34" charset="-122"/>
                <a:ea typeface="微软雅黑" pitchFamily="34" charset="-122"/>
              </a:rPr>
              <a:t>7</a:t>
            </a:r>
            <a:r>
              <a:rPr lang="en-US" altLang="zh-CN" sz="1800" u="sng" kern="100" dirty="0">
                <a:solidFill>
                  <a:prstClr val="black"/>
                </a:solidFill>
                <a:latin typeface="微软雅黑" pitchFamily="34" charset="-122"/>
                <a:ea typeface="微软雅黑" pitchFamily="34" charset="-122"/>
              </a:rPr>
              <a:t>   </a:t>
            </a:r>
            <a:r>
              <a:rPr lang="zh-CN" altLang="zh-CN" sz="1800" kern="100" dirty="0" smtClean="0">
                <a:solidFill>
                  <a:prstClr val="black"/>
                </a:solidFill>
                <a:latin typeface="微软雅黑" pitchFamily="34" charset="-122"/>
                <a:ea typeface="微软雅黑" pitchFamily="34" charset="-122"/>
              </a:rPr>
              <a:t>。</a:t>
            </a:r>
            <a:endParaRPr lang="en-US" altLang="zh-CN" sz="1800" kern="100" dirty="0">
              <a:solidFill>
                <a:prstClr val="black"/>
              </a:solidFill>
              <a:latin typeface="微软雅黑" pitchFamily="34" charset="-122"/>
              <a:ea typeface="微软雅黑" pitchFamily="34" charset="-122"/>
            </a:endParaRPr>
          </a:p>
        </p:txBody>
      </p:sp>
      <p:sp>
        <p:nvSpPr>
          <p:cNvPr id="4" name="矩形 3"/>
          <p:cNvSpPr/>
          <p:nvPr/>
        </p:nvSpPr>
        <p:spPr>
          <a:xfrm>
            <a:off x="395536" y="96887"/>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TextBox 4"/>
          <p:cNvSpPr txBox="1"/>
          <p:nvPr/>
        </p:nvSpPr>
        <p:spPr>
          <a:xfrm>
            <a:off x="3923928" y="2164794"/>
            <a:ext cx="4752528" cy="400110"/>
          </a:xfrm>
          <a:prstGeom prst="rect">
            <a:avLst/>
          </a:prstGeom>
          <a:solidFill>
            <a:srgbClr val="FF0000"/>
          </a:solidFill>
          <a:ln w="19050">
            <a:solidFill>
              <a:srgbClr val="FF0000"/>
            </a:solidFill>
          </a:ln>
        </p:spPr>
        <p:txBody>
          <a:bodyPr wrap="square" rtlCol="0">
            <a:spAutoFit/>
          </a:bodyPr>
          <a:lstStyle/>
          <a:p>
            <a:r>
              <a:rPr lang="zh-CN" altLang="en-US" sz="2000" b="1" dirty="0">
                <a:solidFill>
                  <a:schemeClr val="bg1"/>
                </a:solidFill>
                <a:latin typeface="+mn-ea"/>
                <a:ea typeface="+mn-ea"/>
              </a:rPr>
              <a:t>注意</a:t>
            </a:r>
            <a:r>
              <a:rPr lang="zh-CN" altLang="en-US" sz="2000" b="1" dirty="0" smtClean="0">
                <a:solidFill>
                  <a:schemeClr val="bg1"/>
                </a:solidFill>
                <a:latin typeface="+mn-ea"/>
                <a:ea typeface="+mn-ea"/>
              </a:rPr>
              <a:t>：</a:t>
            </a:r>
            <a:r>
              <a:rPr lang="en-US" altLang="zh-CN" sz="2000" b="1" dirty="0" smtClean="0">
                <a:solidFill>
                  <a:schemeClr val="bg1"/>
                </a:solidFill>
                <a:latin typeface="+mn-ea"/>
                <a:ea typeface="+mn-ea"/>
              </a:rPr>
              <a:t>&amp;</a:t>
            </a:r>
            <a:r>
              <a:rPr lang="zh-CN" altLang="en-US" sz="2000" b="1" dirty="0" smtClean="0">
                <a:solidFill>
                  <a:schemeClr val="bg1"/>
                </a:solidFill>
                <a:latin typeface="+mn-ea"/>
                <a:ea typeface="+mn-ea"/>
              </a:rPr>
              <a:t>位</a:t>
            </a:r>
            <a:r>
              <a:rPr lang="zh-CN" altLang="en-US" sz="2000" b="1" dirty="0">
                <a:solidFill>
                  <a:schemeClr val="bg1"/>
                </a:solidFill>
                <a:latin typeface="+mn-ea"/>
                <a:ea typeface="+mn-ea"/>
              </a:rPr>
              <a:t>运算</a:t>
            </a:r>
            <a:r>
              <a:rPr lang="zh-CN" altLang="en-US" sz="2000" b="1" dirty="0" smtClean="0">
                <a:solidFill>
                  <a:schemeClr val="bg1"/>
                </a:solidFill>
                <a:latin typeface="+mn-ea"/>
                <a:ea typeface="+mn-ea"/>
              </a:rPr>
              <a:t>与</a:t>
            </a:r>
            <a:r>
              <a:rPr lang="en-US" altLang="zh-CN" sz="2000" b="1" dirty="0" smtClean="0">
                <a:solidFill>
                  <a:schemeClr val="bg1"/>
                </a:solidFill>
                <a:latin typeface="+mn-ea"/>
                <a:ea typeface="+mn-ea"/>
              </a:rPr>
              <a:t>&amp;&amp;</a:t>
            </a:r>
            <a:r>
              <a:rPr lang="zh-CN" altLang="en-US" sz="2000" b="1" dirty="0" smtClean="0">
                <a:solidFill>
                  <a:schemeClr val="bg1"/>
                </a:solidFill>
                <a:latin typeface="+mn-ea"/>
                <a:ea typeface="+mn-ea"/>
              </a:rPr>
              <a:t>逻辑运算</a:t>
            </a:r>
            <a:r>
              <a:rPr lang="zh-CN" altLang="en-US" sz="2000" b="1" dirty="0">
                <a:solidFill>
                  <a:schemeClr val="bg1"/>
                </a:solidFill>
                <a:latin typeface="+mn-ea"/>
                <a:ea typeface="+mn-ea"/>
              </a:rPr>
              <a:t>的区别！</a:t>
            </a:r>
          </a:p>
        </p:txBody>
      </p:sp>
      <p:sp>
        <p:nvSpPr>
          <p:cNvPr id="6" name="TextBox 5"/>
          <p:cNvSpPr txBox="1"/>
          <p:nvPr/>
        </p:nvSpPr>
        <p:spPr>
          <a:xfrm>
            <a:off x="5652120" y="5981218"/>
            <a:ext cx="2520280" cy="400110"/>
          </a:xfrm>
          <a:prstGeom prst="rect">
            <a:avLst/>
          </a:prstGeom>
          <a:solidFill>
            <a:srgbClr val="FF0000"/>
          </a:solidFill>
          <a:ln w="19050">
            <a:solidFill>
              <a:srgbClr val="FF0000"/>
            </a:solidFill>
          </a:ln>
        </p:spPr>
        <p:txBody>
          <a:bodyPr wrap="square" rtlCol="0">
            <a:spAutoFit/>
          </a:bodyPr>
          <a:lstStyle/>
          <a:p>
            <a:r>
              <a:rPr lang="zh-CN" altLang="en-US" sz="2000" b="1" dirty="0">
                <a:solidFill>
                  <a:schemeClr val="bg1"/>
                </a:solidFill>
                <a:latin typeface="+mn-ea"/>
                <a:ea typeface="+mn-ea"/>
              </a:rPr>
              <a:t>注意：转义字符！</a:t>
            </a:r>
          </a:p>
        </p:txBody>
      </p:sp>
      <p:sp>
        <p:nvSpPr>
          <p:cNvPr id="7" name="TextBox 5"/>
          <p:cNvSpPr txBox="1"/>
          <p:nvPr/>
        </p:nvSpPr>
        <p:spPr>
          <a:xfrm>
            <a:off x="467544" y="3429000"/>
            <a:ext cx="8208912" cy="400110"/>
          </a:xfrm>
          <a:prstGeom prst="rect">
            <a:avLst/>
          </a:prstGeom>
          <a:solidFill>
            <a:srgbClr val="FF0000"/>
          </a:solidFill>
          <a:ln w="19050">
            <a:solidFill>
              <a:srgbClr val="FF0000"/>
            </a:solidFill>
          </a:ln>
        </p:spPr>
        <p:txBody>
          <a:bodyPr wrap="square" rtlCol="0">
            <a:spAutoFit/>
          </a:bodyPr>
          <a:lstStyle/>
          <a:p>
            <a:r>
              <a:rPr lang="en-US" altLang="zh-CN" sz="2000" b="1" dirty="0">
                <a:solidFill>
                  <a:schemeClr val="bg1"/>
                </a:solidFill>
                <a:latin typeface="+mn-ea"/>
                <a:ea typeface="+mn-ea"/>
              </a:rPr>
              <a:t>f</a:t>
            </a:r>
            <a:r>
              <a:rPr lang="en-US" altLang="zh-CN" sz="2000" b="1" dirty="0" smtClean="0">
                <a:solidFill>
                  <a:schemeClr val="bg1"/>
                </a:solidFill>
                <a:latin typeface="+mn-ea"/>
                <a:ea typeface="+mn-ea"/>
              </a:rPr>
              <a:t>=a&gt;b&gt;c: b</a:t>
            </a:r>
            <a:r>
              <a:rPr lang="zh-CN" altLang="en-US" sz="2000" b="1" dirty="0" smtClean="0">
                <a:solidFill>
                  <a:schemeClr val="bg1"/>
                </a:solidFill>
                <a:latin typeface="+mn-ea"/>
                <a:ea typeface="+mn-ea"/>
              </a:rPr>
              <a:t>两侧同为</a:t>
            </a:r>
            <a:r>
              <a:rPr lang="en-US" altLang="zh-CN" sz="2000" b="1" dirty="0" smtClean="0">
                <a:solidFill>
                  <a:schemeClr val="bg1"/>
                </a:solidFill>
                <a:latin typeface="+mn-ea"/>
                <a:ea typeface="+mn-ea"/>
              </a:rPr>
              <a:t>&gt;,&gt;</a:t>
            </a:r>
            <a:r>
              <a:rPr lang="zh-CN" altLang="en-US" sz="2000" b="1" dirty="0" smtClean="0">
                <a:solidFill>
                  <a:schemeClr val="bg1"/>
                </a:solidFill>
                <a:latin typeface="+mn-ea"/>
                <a:ea typeface="+mn-ea"/>
              </a:rPr>
              <a:t>结合方向自左至右：（</a:t>
            </a:r>
            <a:r>
              <a:rPr lang="en-US" altLang="zh-CN" sz="2000" b="1" dirty="0" smtClean="0">
                <a:solidFill>
                  <a:schemeClr val="bg1"/>
                </a:solidFill>
                <a:latin typeface="+mn-ea"/>
                <a:ea typeface="+mn-ea"/>
              </a:rPr>
              <a:t>a&gt;b)&gt;c </a:t>
            </a:r>
            <a:endParaRPr lang="zh-CN" altLang="en-US" sz="2000" b="1" dirty="0">
              <a:solidFill>
                <a:schemeClr val="bg1"/>
              </a:solidFill>
              <a:latin typeface="+mn-ea"/>
              <a:ea typeface="+mn-ea"/>
            </a:endParaRPr>
          </a:p>
        </p:txBody>
      </p:sp>
      <p:sp>
        <p:nvSpPr>
          <p:cNvPr id="8" name="TextBox 5"/>
          <p:cNvSpPr txBox="1"/>
          <p:nvPr/>
        </p:nvSpPr>
        <p:spPr>
          <a:xfrm>
            <a:off x="467544" y="3861048"/>
            <a:ext cx="8208912" cy="400110"/>
          </a:xfrm>
          <a:prstGeom prst="rect">
            <a:avLst/>
          </a:prstGeom>
          <a:solidFill>
            <a:srgbClr val="FF0000"/>
          </a:solidFill>
          <a:ln w="19050">
            <a:solidFill>
              <a:srgbClr val="FF0000"/>
            </a:solidFill>
          </a:ln>
        </p:spPr>
        <p:txBody>
          <a:bodyPr wrap="square" rtlCol="0">
            <a:spAutoFit/>
          </a:bodyPr>
          <a:lstStyle/>
          <a:p>
            <a:r>
              <a:rPr lang="en-US" altLang="zh-CN" sz="2000" b="1" dirty="0">
                <a:solidFill>
                  <a:schemeClr val="bg1"/>
                </a:solidFill>
                <a:latin typeface="+mj-ea"/>
                <a:ea typeface="+mj-ea"/>
              </a:rPr>
              <a:t>a</a:t>
            </a:r>
            <a:r>
              <a:rPr lang="en-US" altLang="zh-CN" sz="2000" b="1" dirty="0" smtClean="0">
                <a:solidFill>
                  <a:schemeClr val="bg1"/>
                </a:solidFill>
                <a:latin typeface="+mj-ea"/>
                <a:ea typeface="+mj-ea"/>
              </a:rPr>
              <a:t>&gt;b!=c  :  b</a:t>
            </a:r>
            <a:r>
              <a:rPr lang="zh-CN" altLang="en-US" sz="2000" b="1" dirty="0" smtClean="0">
                <a:solidFill>
                  <a:schemeClr val="bg1"/>
                </a:solidFill>
                <a:latin typeface="+mj-ea"/>
                <a:ea typeface="+mj-ea"/>
              </a:rPr>
              <a:t>两侧分为</a:t>
            </a:r>
            <a:r>
              <a:rPr lang="en-US" altLang="zh-CN" sz="2000" b="1" dirty="0" smtClean="0">
                <a:solidFill>
                  <a:schemeClr val="bg1"/>
                </a:solidFill>
                <a:latin typeface="+mj-ea"/>
                <a:ea typeface="+mj-ea"/>
              </a:rPr>
              <a:t>&gt; !=, &gt;</a:t>
            </a:r>
            <a:r>
              <a:rPr lang="zh-CN" altLang="en-US" sz="2000" b="1" dirty="0" smtClean="0">
                <a:solidFill>
                  <a:schemeClr val="bg1"/>
                </a:solidFill>
                <a:latin typeface="+mj-ea"/>
                <a:ea typeface="+mj-ea"/>
              </a:rPr>
              <a:t>优先级高于</a:t>
            </a:r>
            <a:r>
              <a:rPr lang="en-US" altLang="zh-CN" sz="2000" b="1" dirty="0" smtClean="0">
                <a:solidFill>
                  <a:schemeClr val="bg1"/>
                </a:solidFill>
                <a:latin typeface="+mj-ea"/>
                <a:ea typeface="+mj-ea"/>
              </a:rPr>
              <a:t>!=  :  (a&gt;b)!=c</a:t>
            </a:r>
            <a:endParaRPr lang="zh-CN" altLang="en-US" sz="2000" b="1" dirty="0">
              <a:solidFill>
                <a:schemeClr val="bg1"/>
              </a:solidFill>
              <a:latin typeface="+mj-ea"/>
              <a:ea typeface="+mj-ea"/>
            </a:endParaRPr>
          </a:p>
        </p:txBody>
      </p:sp>
      <p:sp>
        <p:nvSpPr>
          <p:cNvPr id="9" name="TextBox 5"/>
          <p:cNvSpPr txBox="1"/>
          <p:nvPr/>
        </p:nvSpPr>
        <p:spPr>
          <a:xfrm>
            <a:off x="467544" y="4293096"/>
            <a:ext cx="8208912" cy="1015663"/>
          </a:xfrm>
          <a:prstGeom prst="rect">
            <a:avLst/>
          </a:prstGeom>
          <a:solidFill>
            <a:srgbClr val="FF0000"/>
          </a:solidFill>
          <a:ln w="19050">
            <a:solidFill>
              <a:srgbClr val="FF0000"/>
            </a:solidFill>
          </a:ln>
        </p:spPr>
        <p:txBody>
          <a:bodyPr wrap="square" rtlCol="0">
            <a:spAutoFit/>
          </a:bodyPr>
          <a:lstStyle/>
          <a:p>
            <a:r>
              <a:rPr lang="zh-CN" altLang="en-US" sz="2000" dirty="0"/>
              <a:t>运算量两侧的运算符优先级相同时， 则按运算符的结合性所规定的结合方向处理。 </a:t>
            </a:r>
            <a:r>
              <a:rPr lang="en-US" altLang="zh-CN" sz="2000" dirty="0"/>
              <a:t>C</a:t>
            </a:r>
            <a:r>
              <a:rPr lang="zh-CN" altLang="en-US" sz="2000" dirty="0"/>
              <a:t>语言中各运算符的结合性分为两种，即左结合性</a:t>
            </a:r>
            <a:r>
              <a:rPr lang="en-US" altLang="zh-CN" sz="2000" dirty="0"/>
              <a:t>(</a:t>
            </a:r>
            <a:r>
              <a:rPr lang="zh-CN" altLang="en-US" sz="2000" dirty="0"/>
              <a:t>自左至右</a:t>
            </a:r>
            <a:r>
              <a:rPr lang="en-US" altLang="zh-CN" sz="2000" dirty="0"/>
              <a:t>)</a:t>
            </a:r>
            <a:r>
              <a:rPr lang="zh-CN" altLang="en-US" sz="2000" dirty="0"/>
              <a:t>和右结合性</a:t>
            </a:r>
            <a:r>
              <a:rPr lang="en-US" altLang="zh-CN" sz="2000" dirty="0"/>
              <a:t>(</a:t>
            </a:r>
            <a:r>
              <a:rPr lang="zh-CN" altLang="en-US" sz="2000" dirty="0"/>
              <a:t>自右至左</a:t>
            </a:r>
            <a:r>
              <a:rPr lang="en-US" altLang="zh-CN" sz="2000" dirty="0"/>
              <a:t>)</a:t>
            </a:r>
            <a:r>
              <a:rPr lang="zh-CN" altLang="en-US" sz="2000" dirty="0"/>
              <a:t>。</a:t>
            </a:r>
            <a:endParaRPr lang="zh-CN" altLang="en-US" sz="2000" b="1" dirty="0">
              <a:solidFill>
                <a:schemeClr val="bg1"/>
              </a:solidFill>
              <a:latin typeface="+mj-ea"/>
              <a:ea typeface="+mj-ea"/>
            </a:endParaRPr>
          </a:p>
        </p:txBody>
      </p:sp>
    </p:spTree>
    <p:extLst>
      <p:ext uri="{BB962C8B-B14F-4D97-AF65-F5344CB8AC3E}">
        <p14:creationId xmlns:p14="http://schemas.microsoft.com/office/powerpoint/2010/main" val="672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2">
                                            <p:txEl>
                                              <p:pRg st="1" end="1"/>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2">
                                            <p:txEl>
                                              <p:pRg st="3" end="3"/>
                                            </p:txEl>
                                          </p:spTgt>
                                        </p:tgtEl>
                                      </p:cBhvr>
                                    </p:animEffect>
                                  </p:childTnLst>
                                </p:cTn>
                              </p:par>
                              <p:par>
                                <p:cTn id="32" presetID="31"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p:cTn id="34"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5"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6"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7" dur="10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p:cTn id="42"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3"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4"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5" dur="1000"/>
                                        <p:tgtEl>
                                          <p:spTgt spid="2">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1000" fill="hold"/>
                                        <p:tgtEl>
                                          <p:spTgt spid="5"/>
                                        </p:tgtEl>
                                        <p:attrNameLst>
                                          <p:attrName>ppt_w</p:attrName>
                                        </p:attrNameLst>
                                      </p:cBhvr>
                                      <p:tavLst>
                                        <p:tav tm="0">
                                          <p:val>
                                            <p:fltVal val="0"/>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anim calcmode="lin" valueType="num">
                                      <p:cBhvr>
                                        <p:cTn id="52" dur="1000" fill="hold"/>
                                        <p:tgtEl>
                                          <p:spTgt spid="5"/>
                                        </p:tgtEl>
                                        <p:attrNameLst>
                                          <p:attrName>style.rotation</p:attrName>
                                        </p:attrNameLst>
                                      </p:cBhvr>
                                      <p:tavLst>
                                        <p:tav tm="0">
                                          <p:val>
                                            <p:fltVal val="90"/>
                                          </p:val>
                                        </p:tav>
                                        <p:tav tm="100000">
                                          <p:val>
                                            <p:fltVal val="0"/>
                                          </p:val>
                                        </p:tav>
                                      </p:tavLst>
                                    </p:anim>
                                    <p:animEffect transition="in" filter="fade">
                                      <p:cBhvr>
                                        <p:cTn id="53" dur="10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 calcmode="lin" valueType="num">
                                      <p:cBhvr>
                                        <p:cTn id="58"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60"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61" dur="1000"/>
                                        <p:tgtEl>
                                          <p:spTgt spid="2">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1000" fill="hold"/>
                                        <p:tgtEl>
                                          <p:spTgt spid="7"/>
                                        </p:tgtEl>
                                        <p:attrNameLst>
                                          <p:attrName>ppt_w</p:attrName>
                                        </p:attrNameLst>
                                      </p:cBhvr>
                                      <p:tavLst>
                                        <p:tav tm="0">
                                          <p:val>
                                            <p:fltVal val="0"/>
                                          </p:val>
                                        </p:tav>
                                        <p:tav tm="100000">
                                          <p:val>
                                            <p:strVal val="#ppt_w"/>
                                          </p:val>
                                        </p:tav>
                                      </p:tavLst>
                                    </p:anim>
                                    <p:anim calcmode="lin" valueType="num">
                                      <p:cBhvr>
                                        <p:cTn id="67" dur="1000" fill="hold"/>
                                        <p:tgtEl>
                                          <p:spTgt spid="7"/>
                                        </p:tgtEl>
                                        <p:attrNameLst>
                                          <p:attrName>ppt_h</p:attrName>
                                        </p:attrNameLst>
                                      </p:cBhvr>
                                      <p:tavLst>
                                        <p:tav tm="0">
                                          <p:val>
                                            <p:fltVal val="0"/>
                                          </p:val>
                                        </p:tav>
                                        <p:tav tm="100000">
                                          <p:val>
                                            <p:strVal val="#ppt_h"/>
                                          </p:val>
                                        </p:tav>
                                      </p:tavLst>
                                    </p:anim>
                                    <p:anim calcmode="lin" valueType="num">
                                      <p:cBhvr>
                                        <p:cTn id="68" dur="1000" fill="hold"/>
                                        <p:tgtEl>
                                          <p:spTgt spid="7"/>
                                        </p:tgtEl>
                                        <p:attrNameLst>
                                          <p:attrName>style.rotation</p:attrName>
                                        </p:attrNameLst>
                                      </p:cBhvr>
                                      <p:tavLst>
                                        <p:tav tm="0">
                                          <p:val>
                                            <p:fltVal val="90"/>
                                          </p:val>
                                        </p:tav>
                                        <p:tav tm="100000">
                                          <p:val>
                                            <p:fltVal val="0"/>
                                          </p:val>
                                        </p:tav>
                                      </p:tavLst>
                                    </p:anim>
                                    <p:animEffect transition="in" filter="fade">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p:cTn id="74" dur="1000" fill="hold"/>
                                        <p:tgtEl>
                                          <p:spTgt spid="8"/>
                                        </p:tgtEl>
                                        <p:attrNameLst>
                                          <p:attrName>ppt_w</p:attrName>
                                        </p:attrNameLst>
                                      </p:cBhvr>
                                      <p:tavLst>
                                        <p:tav tm="0">
                                          <p:val>
                                            <p:fltVal val="0"/>
                                          </p:val>
                                        </p:tav>
                                        <p:tav tm="100000">
                                          <p:val>
                                            <p:strVal val="#ppt_w"/>
                                          </p:val>
                                        </p:tav>
                                      </p:tavLst>
                                    </p:anim>
                                    <p:anim calcmode="lin" valueType="num">
                                      <p:cBhvr>
                                        <p:cTn id="75" dur="1000" fill="hold"/>
                                        <p:tgtEl>
                                          <p:spTgt spid="8"/>
                                        </p:tgtEl>
                                        <p:attrNameLst>
                                          <p:attrName>ppt_h</p:attrName>
                                        </p:attrNameLst>
                                      </p:cBhvr>
                                      <p:tavLst>
                                        <p:tav tm="0">
                                          <p:val>
                                            <p:fltVal val="0"/>
                                          </p:val>
                                        </p:tav>
                                        <p:tav tm="100000">
                                          <p:val>
                                            <p:strVal val="#ppt_h"/>
                                          </p:val>
                                        </p:tav>
                                      </p:tavLst>
                                    </p:anim>
                                    <p:anim calcmode="lin" valueType="num">
                                      <p:cBhvr>
                                        <p:cTn id="76" dur="1000" fill="hold"/>
                                        <p:tgtEl>
                                          <p:spTgt spid="8"/>
                                        </p:tgtEl>
                                        <p:attrNameLst>
                                          <p:attrName>style.rotation</p:attrName>
                                        </p:attrNameLst>
                                      </p:cBhvr>
                                      <p:tavLst>
                                        <p:tav tm="0">
                                          <p:val>
                                            <p:fltVal val="90"/>
                                          </p:val>
                                        </p:tav>
                                        <p:tav tm="100000">
                                          <p:val>
                                            <p:fltVal val="0"/>
                                          </p:val>
                                        </p:tav>
                                      </p:tavLst>
                                    </p:anim>
                                    <p:animEffect transition="in" filter="fade">
                                      <p:cBhvr>
                                        <p:cTn id="77" dur="10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p:cTn id="82" dur="1000" fill="hold"/>
                                        <p:tgtEl>
                                          <p:spTgt spid="9"/>
                                        </p:tgtEl>
                                        <p:attrNameLst>
                                          <p:attrName>ppt_w</p:attrName>
                                        </p:attrNameLst>
                                      </p:cBhvr>
                                      <p:tavLst>
                                        <p:tav tm="0">
                                          <p:val>
                                            <p:fltVal val="0"/>
                                          </p:val>
                                        </p:tav>
                                        <p:tav tm="100000">
                                          <p:val>
                                            <p:strVal val="#ppt_w"/>
                                          </p:val>
                                        </p:tav>
                                      </p:tavLst>
                                    </p:anim>
                                    <p:anim calcmode="lin" valueType="num">
                                      <p:cBhvr>
                                        <p:cTn id="83" dur="1000" fill="hold"/>
                                        <p:tgtEl>
                                          <p:spTgt spid="9"/>
                                        </p:tgtEl>
                                        <p:attrNameLst>
                                          <p:attrName>ppt_h</p:attrName>
                                        </p:attrNameLst>
                                      </p:cBhvr>
                                      <p:tavLst>
                                        <p:tav tm="0">
                                          <p:val>
                                            <p:fltVal val="0"/>
                                          </p:val>
                                        </p:tav>
                                        <p:tav tm="100000">
                                          <p:val>
                                            <p:strVal val="#ppt_h"/>
                                          </p:val>
                                        </p:tav>
                                      </p:tavLst>
                                    </p:anim>
                                    <p:anim calcmode="lin" valueType="num">
                                      <p:cBhvr>
                                        <p:cTn id="84" dur="1000" fill="hold"/>
                                        <p:tgtEl>
                                          <p:spTgt spid="9"/>
                                        </p:tgtEl>
                                        <p:attrNameLst>
                                          <p:attrName>style.rotation</p:attrName>
                                        </p:attrNameLst>
                                      </p:cBhvr>
                                      <p:tavLst>
                                        <p:tav tm="0">
                                          <p:val>
                                            <p:fltVal val="90"/>
                                          </p:val>
                                        </p:tav>
                                        <p:tav tm="100000">
                                          <p:val>
                                            <p:fltVal val="0"/>
                                          </p:val>
                                        </p:tav>
                                      </p:tavLst>
                                    </p:anim>
                                    <p:animEffect transition="in" filter="fade">
                                      <p:cBhvr>
                                        <p:cTn id="85" dur="10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31" presetClass="entr" presetSubtype="0" fill="hold" nodeType="clickEffect">
                                  <p:stCondLst>
                                    <p:cond delay="0"/>
                                  </p:stCondLst>
                                  <p:childTnLst>
                                    <p:set>
                                      <p:cBhvr>
                                        <p:cTn id="89" dur="1" fill="hold">
                                          <p:stCondLst>
                                            <p:cond delay="0"/>
                                          </p:stCondLst>
                                        </p:cTn>
                                        <p:tgtEl>
                                          <p:spTgt spid="2">
                                            <p:txEl>
                                              <p:pRg st="12" end="12"/>
                                            </p:txEl>
                                          </p:spTgt>
                                        </p:tgtEl>
                                        <p:attrNameLst>
                                          <p:attrName>style.visibility</p:attrName>
                                        </p:attrNameLst>
                                      </p:cBhvr>
                                      <p:to>
                                        <p:strVal val="visible"/>
                                      </p:to>
                                    </p:set>
                                    <p:anim calcmode="lin" valueType="num">
                                      <p:cBhvr>
                                        <p:cTn id="90" dur="1000" fill="hold"/>
                                        <p:tgtEl>
                                          <p:spTgt spid="2">
                                            <p:txEl>
                                              <p:pRg st="12" end="12"/>
                                            </p:txEl>
                                          </p:spTgt>
                                        </p:tgtEl>
                                        <p:attrNameLst>
                                          <p:attrName>ppt_w</p:attrName>
                                        </p:attrNameLst>
                                      </p:cBhvr>
                                      <p:tavLst>
                                        <p:tav tm="0">
                                          <p:val>
                                            <p:fltVal val="0"/>
                                          </p:val>
                                        </p:tav>
                                        <p:tav tm="100000">
                                          <p:val>
                                            <p:strVal val="#ppt_w"/>
                                          </p:val>
                                        </p:tav>
                                      </p:tavLst>
                                    </p:anim>
                                    <p:anim calcmode="lin" valueType="num">
                                      <p:cBhvr>
                                        <p:cTn id="91" dur="1000" fill="hold"/>
                                        <p:tgtEl>
                                          <p:spTgt spid="2">
                                            <p:txEl>
                                              <p:pRg st="12" end="12"/>
                                            </p:txEl>
                                          </p:spTgt>
                                        </p:tgtEl>
                                        <p:attrNameLst>
                                          <p:attrName>ppt_h</p:attrName>
                                        </p:attrNameLst>
                                      </p:cBhvr>
                                      <p:tavLst>
                                        <p:tav tm="0">
                                          <p:val>
                                            <p:fltVal val="0"/>
                                          </p:val>
                                        </p:tav>
                                        <p:tav tm="100000">
                                          <p:val>
                                            <p:strVal val="#ppt_h"/>
                                          </p:val>
                                        </p:tav>
                                      </p:tavLst>
                                    </p:anim>
                                    <p:anim calcmode="lin" valueType="num">
                                      <p:cBhvr>
                                        <p:cTn id="92" dur="1000" fill="hold"/>
                                        <p:tgtEl>
                                          <p:spTgt spid="2">
                                            <p:txEl>
                                              <p:pRg st="12" end="12"/>
                                            </p:txEl>
                                          </p:spTgt>
                                        </p:tgtEl>
                                        <p:attrNameLst>
                                          <p:attrName>style.rotation</p:attrName>
                                        </p:attrNameLst>
                                      </p:cBhvr>
                                      <p:tavLst>
                                        <p:tav tm="0">
                                          <p:val>
                                            <p:fltVal val="90"/>
                                          </p:val>
                                        </p:tav>
                                        <p:tav tm="100000">
                                          <p:val>
                                            <p:fltVal val="0"/>
                                          </p:val>
                                        </p:tav>
                                      </p:tavLst>
                                    </p:anim>
                                    <p:animEffect transition="in" filter="fade">
                                      <p:cBhvr>
                                        <p:cTn id="93" dur="1000"/>
                                        <p:tgtEl>
                                          <p:spTgt spid="2">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1" presetClass="entr" presetSubtype="0" fill="hold" nodeType="clickEffect">
                                  <p:stCondLst>
                                    <p:cond delay="0"/>
                                  </p:stCondLst>
                                  <p:childTnLst>
                                    <p:set>
                                      <p:cBhvr>
                                        <p:cTn id="97" dur="1" fill="hold">
                                          <p:stCondLst>
                                            <p:cond delay="0"/>
                                          </p:stCondLst>
                                        </p:cTn>
                                        <p:tgtEl>
                                          <p:spTgt spid="2">
                                            <p:txEl>
                                              <p:pRg st="13" end="13"/>
                                            </p:txEl>
                                          </p:spTgt>
                                        </p:tgtEl>
                                        <p:attrNameLst>
                                          <p:attrName>style.visibility</p:attrName>
                                        </p:attrNameLst>
                                      </p:cBhvr>
                                      <p:to>
                                        <p:strVal val="visible"/>
                                      </p:to>
                                    </p:set>
                                    <p:anim calcmode="lin" valueType="num">
                                      <p:cBhvr>
                                        <p:cTn id="98" dur="1000" fill="hold"/>
                                        <p:tgtEl>
                                          <p:spTgt spid="2">
                                            <p:txEl>
                                              <p:pRg st="13" end="13"/>
                                            </p:txEl>
                                          </p:spTgt>
                                        </p:tgtEl>
                                        <p:attrNameLst>
                                          <p:attrName>ppt_w</p:attrName>
                                        </p:attrNameLst>
                                      </p:cBhvr>
                                      <p:tavLst>
                                        <p:tav tm="0">
                                          <p:val>
                                            <p:fltVal val="0"/>
                                          </p:val>
                                        </p:tav>
                                        <p:tav tm="100000">
                                          <p:val>
                                            <p:strVal val="#ppt_w"/>
                                          </p:val>
                                        </p:tav>
                                      </p:tavLst>
                                    </p:anim>
                                    <p:anim calcmode="lin" valueType="num">
                                      <p:cBhvr>
                                        <p:cTn id="99" dur="1000" fill="hold"/>
                                        <p:tgtEl>
                                          <p:spTgt spid="2">
                                            <p:txEl>
                                              <p:pRg st="13" end="13"/>
                                            </p:txEl>
                                          </p:spTgt>
                                        </p:tgtEl>
                                        <p:attrNameLst>
                                          <p:attrName>ppt_h</p:attrName>
                                        </p:attrNameLst>
                                      </p:cBhvr>
                                      <p:tavLst>
                                        <p:tav tm="0">
                                          <p:val>
                                            <p:fltVal val="0"/>
                                          </p:val>
                                        </p:tav>
                                        <p:tav tm="100000">
                                          <p:val>
                                            <p:strVal val="#ppt_h"/>
                                          </p:val>
                                        </p:tav>
                                      </p:tavLst>
                                    </p:anim>
                                    <p:anim calcmode="lin" valueType="num">
                                      <p:cBhvr>
                                        <p:cTn id="100" dur="1000" fill="hold"/>
                                        <p:tgtEl>
                                          <p:spTgt spid="2">
                                            <p:txEl>
                                              <p:pRg st="13" end="13"/>
                                            </p:txEl>
                                          </p:spTgt>
                                        </p:tgtEl>
                                        <p:attrNameLst>
                                          <p:attrName>style.rotation</p:attrName>
                                        </p:attrNameLst>
                                      </p:cBhvr>
                                      <p:tavLst>
                                        <p:tav tm="0">
                                          <p:val>
                                            <p:fltVal val="90"/>
                                          </p:val>
                                        </p:tav>
                                        <p:tav tm="100000">
                                          <p:val>
                                            <p:fltVal val="0"/>
                                          </p:val>
                                        </p:tav>
                                      </p:tavLst>
                                    </p:anim>
                                    <p:animEffect transition="in" filter="fade">
                                      <p:cBhvr>
                                        <p:cTn id="101" dur="1000"/>
                                        <p:tgtEl>
                                          <p:spTgt spid="2">
                                            <p:txEl>
                                              <p:pRg st="13" end="1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31" presetClass="entr" presetSubtype="0"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 calcmode="lin" valueType="num">
                                      <p:cBhvr>
                                        <p:cTn id="106" dur="1000" fill="hold"/>
                                        <p:tgtEl>
                                          <p:spTgt spid="6"/>
                                        </p:tgtEl>
                                        <p:attrNameLst>
                                          <p:attrName>ppt_w</p:attrName>
                                        </p:attrNameLst>
                                      </p:cBhvr>
                                      <p:tavLst>
                                        <p:tav tm="0">
                                          <p:val>
                                            <p:fltVal val="0"/>
                                          </p:val>
                                        </p:tav>
                                        <p:tav tm="100000">
                                          <p:val>
                                            <p:strVal val="#ppt_w"/>
                                          </p:val>
                                        </p:tav>
                                      </p:tavLst>
                                    </p:anim>
                                    <p:anim calcmode="lin" valueType="num">
                                      <p:cBhvr>
                                        <p:cTn id="107" dur="1000" fill="hold"/>
                                        <p:tgtEl>
                                          <p:spTgt spid="6"/>
                                        </p:tgtEl>
                                        <p:attrNameLst>
                                          <p:attrName>ppt_h</p:attrName>
                                        </p:attrNameLst>
                                      </p:cBhvr>
                                      <p:tavLst>
                                        <p:tav tm="0">
                                          <p:val>
                                            <p:fltVal val="0"/>
                                          </p:val>
                                        </p:tav>
                                        <p:tav tm="100000">
                                          <p:val>
                                            <p:strVal val="#ppt_h"/>
                                          </p:val>
                                        </p:tav>
                                      </p:tavLst>
                                    </p:anim>
                                    <p:anim calcmode="lin" valueType="num">
                                      <p:cBhvr>
                                        <p:cTn id="108" dur="1000" fill="hold"/>
                                        <p:tgtEl>
                                          <p:spTgt spid="6"/>
                                        </p:tgtEl>
                                        <p:attrNameLst>
                                          <p:attrName>style.rotation</p:attrName>
                                        </p:attrNameLst>
                                      </p:cBhvr>
                                      <p:tavLst>
                                        <p:tav tm="0">
                                          <p:val>
                                            <p:fltVal val="90"/>
                                          </p:val>
                                        </p:tav>
                                        <p:tav tm="100000">
                                          <p:val>
                                            <p:fltVal val="0"/>
                                          </p:val>
                                        </p:tav>
                                      </p:tavLst>
                                    </p:anim>
                                    <p:animEffect transition="in" filter="fade">
                                      <p:cBhvr>
                                        <p:cTn id="10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214282" y="1928802"/>
            <a:ext cx="8715436" cy="2292286"/>
          </a:xfrm>
          <a:prstGeom prst="rect">
            <a:avLst/>
          </a:prstGeom>
        </p:spPr>
        <p:txBody>
          <a:bodyPr/>
          <a:lstStyle/>
          <a:p>
            <a:pPr algn="just">
              <a:spcBef>
                <a:spcPct val="20000"/>
              </a:spcBef>
              <a:defRPr/>
            </a:pP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ct val="20000"/>
              </a:spcBef>
              <a:buFontTx/>
              <a:buChar char="•"/>
              <a:defRPr/>
            </a:pPr>
            <a:endParaRPr kumimoji="0" lang="en-US" altLang="zh-CN" sz="2000" kern="0" dirty="0">
              <a:solidFill>
                <a:prstClr val="black"/>
              </a:solidFill>
              <a:latin typeface="微软雅黑" pitchFamily="34" charset="-122"/>
              <a:ea typeface="微软雅黑" pitchFamily="34" charset="-122"/>
            </a:endParaRPr>
          </a:p>
        </p:txBody>
      </p:sp>
      <p:sp>
        <p:nvSpPr>
          <p:cNvPr id="2" name="矩形 1"/>
          <p:cNvSpPr/>
          <p:nvPr/>
        </p:nvSpPr>
        <p:spPr>
          <a:xfrm>
            <a:off x="347520" y="980728"/>
            <a:ext cx="5820097" cy="4524315"/>
          </a:xfrm>
          <a:prstGeom prst="rect">
            <a:avLst/>
          </a:prstGeom>
          <a:ln w="19050">
            <a:solidFill>
              <a:schemeClr val="tx1"/>
            </a:solidFill>
            <a:prstDash val="sysDash"/>
          </a:ln>
        </p:spPr>
        <p:txBody>
          <a:bodyPr wrap="square">
            <a:spAutoFit/>
          </a:bodyPr>
          <a:lstStyle/>
          <a:p>
            <a:pPr eaLnBrk="1" hangingPunct="1"/>
            <a:r>
              <a:rPr lang="zh-CN" altLang="en-US" sz="1600" dirty="0">
                <a:solidFill>
                  <a:prstClr val="black"/>
                </a:solidFill>
                <a:latin typeface="微软雅黑" pitchFamily="34" charset="-122"/>
                <a:ea typeface="微软雅黑" pitchFamily="34" charset="-122"/>
              </a:rPr>
              <a:t> </a:t>
            </a:r>
            <a:r>
              <a:rPr lang="en-US" altLang="zh-CN" sz="1600" dirty="0">
                <a:solidFill>
                  <a:prstClr val="black"/>
                </a:solidFill>
                <a:latin typeface="微软雅黑" pitchFamily="34" charset="-122"/>
                <a:ea typeface="微软雅黑" pitchFamily="34" charset="-122"/>
              </a:rPr>
              <a:t>void main(  )</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int  </a:t>
            </a:r>
            <a:r>
              <a:rPr lang="en-US" altLang="zh-CN" sz="1600" dirty="0" err="1">
                <a:solidFill>
                  <a:prstClr val="black"/>
                </a:solidFill>
                <a:latin typeface="微软雅黑" pitchFamily="34" charset="-122"/>
                <a:ea typeface="微软雅黑" pitchFamily="34" charset="-122"/>
              </a:rPr>
              <a:t>i</a:t>
            </a:r>
            <a:r>
              <a:rPr lang="en-US" altLang="zh-CN" sz="1600" dirty="0">
                <a:solidFill>
                  <a:prstClr val="black"/>
                </a:solidFill>
                <a:latin typeface="微软雅黑" pitchFamily="34" charset="-122"/>
                <a:ea typeface="微软雅黑" pitchFamily="34" charset="-122"/>
              </a:rPr>
              <a:t>, a[20], s, count;</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s=count=0;</a:t>
            </a:r>
          </a:p>
          <a:p>
            <a:pPr eaLnBrk="1" hangingPunct="1"/>
            <a:r>
              <a:rPr lang="en-US" altLang="zh-CN" sz="1600" dirty="0">
                <a:solidFill>
                  <a:prstClr val="black"/>
                </a:solidFill>
                <a:latin typeface="微软雅黑" pitchFamily="34" charset="-122"/>
                <a:ea typeface="微软雅黑" pitchFamily="34" charset="-122"/>
              </a:rPr>
              <a:t>     for(</a:t>
            </a:r>
            <a:r>
              <a:rPr lang="en-US" altLang="zh-CN" sz="1600" dirty="0" err="1">
                <a:solidFill>
                  <a:prstClr val="black"/>
                </a:solidFill>
                <a:latin typeface="微软雅黑" pitchFamily="34" charset="-122"/>
                <a:ea typeface="微软雅黑" pitchFamily="34" charset="-122"/>
              </a:rPr>
              <a:t>i</a:t>
            </a:r>
            <a:r>
              <a:rPr lang="en-US" altLang="zh-CN" sz="1600" dirty="0">
                <a:solidFill>
                  <a:prstClr val="black"/>
                </a:solidFill>
                <a:latin typeface="微软雅黑" pitchFamily="34" charset="-122"/>
                <a:ea typeface="微软雅黑" pitchFamily="34" charset="-122"/>
              </a:rPr>
              <a:t>=0;i&lt;20;i++);</a:t>
            </a:r>
          </a:p>
          <a:p>
            <a:pPr eaLnBrk="1" hangingPunct="1"/>
            <a:r>
              <a:rPr lang="en-US" altLang="zh-CN" sz="1600" dirty="0">
                <a:solidFill>
                  <a:prstClr val="black"/>
                </a:solidFill>
                <a:latin typeface="微软雅黑" pitchFamily="34" charset="-122"/>
                <a:ea typeface="微软雅黑" pitchFamily="34" charset="-122"/>
              </a:rPr>
              <a:t>            </a:t>
            </a:r>
            <a:r>
              <a:rPr lang="en-US" altLang="zh-CN" sz="1600" dirty="0" err="1">
                <a:solidFill>
                  <a:prstClr val="black"/>
                </a:solidFill>
                <a:latin typeface="微软雅黑" pitchFamily="34" charset="-122"/>
                <a:ea typeface="微软雅黑" pitchFamily="34" charset="-122"/>
              </a:rPr>
              <a:t>scanf</a:t>
            </a:r>
            <a:r>
              <a:rPr lang="en-US" altLang="zh-CN" sz="1600" dirty="0">
                <a:solidFill>
                  <a:prstClr val="black"/>
                </a:solidFill>
                <a:latin typeface="微软雅黑" pitchFamily="34" charset="-122"/>
                <a:ea typeface="微软雅黑" pitchFamily="34" charset="-122"/>
              </a:rPr>
              <a:t>(“%d”,   </a:t>
            </a:r>
            <a:r>
              <a:rPr lang="en-US" altLang="zh-CN" sz="1600" b="1" u="sng" dirty="0">
                <a:solidFill>
                  <a:srgbClr val="FF0000"/>
                </a:solidFill>
                <a:latin typeface="微软雅黑" pitchFamily="34" charset="-122"/>
                <a:ea typeface="微软雅黑" pitchFamily="34" charset="-122"/>
              </a:rPr>
              <a:t>&amp;a[</a:t>
            </a:r>
            <a:r>
              <a:rPr lang="en-US" altLang="zh-CN" sz="1600" b="1" u="sng" dirty="0" err="1">
                <a:solidFill>
                  <a:srgbClr val="FF0000"/>
                </a:solidFill>
                <a:latin typeface="微软雅黑" pitchFamily="34" charset="-122"/>
                <a:ea typeface="微软雅黑" pitchFamily="34" charset="-122"/>
              </a:rPr>
              <a:t>i</a:t>
            </a:r>
            <a:r>
              <a:rPr lang="en-US" altLang="zh-CN" sz="1600" b="1" u="sng" dirty="0">
                <a:solidFill>
                  <a:srgbClr val="FF0000"/>
                </a:solidFill>
                <a:latin typeface="微软雅黑" pitchFamily="34" charset="-122"/>
                <a:ea typeface="微软雅黑" pitchFamily="34" charset="-122"/>
              </a:rPr>
              <a:t>]    </a:t>
            </a:r>
            <a:r>
              <a:rPr lang="en-US" altLang="zh-CN" sz="1600" dirty="0">
                <a:solidFill>
                  <a:prstClr val="black"/>
                </a:solidFill>
                <a:latin typeface="微软雅黑" pitchFamily="34" charset="-122"/>
                <a:ea typeface="微软雅黑" pitchFamily="34" charset="-122"/>
              </a:rPr>
              <a:t>);</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for(</a:t>
            </a:r>
            <a:r>
              <a:rPr lang="en-US" altLang="zh-CN" sz="1600" dirty="0" err="1">
                <a:solidFill>
                  <a:prstClr val="black"/>
                </a:solidFill>
                <a:latin typeface="微软雅黑" pitchFamily="34" charset="-122"/>
                <a:ea typeface="微软雅黑" pitchFamily="34" charset="-122"/>
              </a:rPr>
              <a:t>i</a:t>
            </a:r>
            <a:r>
              <a:rPr lang="en-US" altLang="zh-CN" sz="1600" dirty="0">
                <a:solidFill>
                  <a:prstClr val="black"/>
                </a:solidFill>
                <a:latin typeface="微软雅黑" pitchFamily="34" charset="-122"/>
                <a:ea typeface="微软雅黑" pitchFamily="34" charset="-122"/>
              </a:rPr>
              <a:t>=0;i&lt;20;i++);</a:t>
            </a:r>
          </a:p>
          <a:p>
            <a:pPr eaLnBrk="1" hangingPunct="1"/>
            <a:r>
              <a:rPr lang="en-US" altLang="zh-CN" sz="1600" dirty="0">
                <a:solidFill>
                  <a:prstClr val="black"/>
                </a:solidFill>
                <a:latin typeface="微软雅黑" pitchFamily="34" charset="-122"/>
                <a:ea typeface="微软雅黑" pitchFamily="34" charset="-122"/>
              </a:rPr>
              <a:t>     {  </a:t>
            </a:r>
          </a:p>
          <a:p>
            <a:pPr eaLnBrk="1" hangingPunct="1"/>
            <a:r>
              <a:rPr lang="en-US" altLang="zh-CN" sz="1600" dirty="0">
                <a:solidFill>
                  <a:prstClr val="black"/>
                </a:solidFill>
                <a:latin typeface="微软雅黑" pitchFamily="34" charset="-122"/>
                <a:ea typeface="微软雅黑" pitchFamily="34" charset="-122"/>
              </a:rPr>
              <a:t>         if(a[</a:t>
            </a:r>
            <a:r>
              <a:rPr lang="en-US" altLang="zh-CN" sz="1600" dirty="0" err="1">
                <a:solidFill>
                  <a:prstClr val="black"/>
                </a:solidFill>
                <a:latin typeface="微软雅黑" pitchFamily="34" charset="-122"/>
                <a:ea typeface="微软雅黑" pitchFamily="34" charset="-122"/>
              </a:rPr>
              <a:t>i</a:t>
            </a:r>
            <a:r>
              <a:rPr lang="en-US" altLang="zh-CN" sz="1600" dirty="0">
                <a:solidFill>
                  <a:prstClr val="black"/>
                </a:solidFill>
                <a:latin typeface="微软雅黑" pitchFamily="34" charset="-122"/>
                <a:ea typeface="微软雅黑" pitchFamily="34" charset="-122"/>
              </a:rPr>
              <a:t>]&lt;0)</a:t>
            </a:r>
          </a:p>
          <a:p>
            <a:pPr eaLnBrk="1" hangingPunct="1"/>
            <a:r>
              <a:rPr lang="en-US" altLang="zh-CN" sz="1600" dirty="0">
                <a:solidFill>
                  <a:prstClr val="black"/>
                </a:solidFill>
                <a:latin typeface="微软雅黑" pitchFamily="34" charset="-122"/>
                <a:ea typeface="微软雅黑" pitchFamily="34" charset="-122"/>
              </a:rPr>
              <a:t>                     </a:t>
            </a:r>
            <a:r>
              <a:rPr lang="en-US" altLang="zh-CN" sz="1600" b="1" u="sng" dirty="0">
                <a:solidFill>
                  <a:srgbClr val="FF0000"/>
                </a:solidFill>
                <a:latin typeface="微软雅黑" pitchFamily="34" charset="-122"/>
                <a:ea typeface="微软雅黑" pitchFamily="34" charset="-122"/>
              </a:rPr>
              <a:t>continue ;</a:t>
            </a:r>
          </a:p>
          <a:p>
            <a:pPr eaLnBrk="1" hangingPunct="1"/>
            <a:r>
              <a:rPr lang="en-US" altLang="zh-CN" sz="1600" dirty="0">
                <a:solidFill>
                  <a:prstClr val="black"/>
                </a:solidFill>
                <a:latin typeface="微软雅黑" pitchFamily="34" charset="-122"/>
                <a:ea typeface="微软雅黑" pitchFamily="34" charset="-122"/>
              </a:rPr>
              <a:t>         </a:t>
            </a:r>
            <a:r>
              <a:rPr lang="en-US" altLang="zh-CN" sz="1600" b="1" u="sng" dirty="0">
                <a:solidFill>
                  <a:srgbClr val="FF0000"/>
                </a:solidFill>
                <a:latin typeface="微软雅黑" pitchFamily="34" charset="-122"/>
                <a:ea typeface="微软雅黑" pitchFamily="34" charset="-122"/>
              </a:rPr>
              <a:t>s+=a[</a:t>
            </a:r>
            <a:r>
              <a:rPr lang="en-US" altLang="zh-CN" sz="1600" b="1" u="sng" dirty="0" err="1">
                <a:solidFill>
                  <a:srgbClr val="FF0000"/>
                </a:solidFill>
                <a:latin typeface="微软雅黑" pitchFamily="34" charset="-122"/>
                <a:ea typeface="微软雅黑" pitchFamily="34" charset="-122"/>
              </a:rPr>
              <a:t>i</a:t>
            </a:r>
            <a:r>
              <a:rPr lang="en-US" altLang="zh-CN" sz="1600" b="1" u="sng" dirty="0">
                <a:solidFill>
                  <a:srgbClr val="FF0000"/>
                </a:solidFill>
                <a:latin typeface="微软雅黑" pitchFamily="34" charset="-122"/>
                <a:ea typeface="微软雅黑" pitchFamily="34" charset="-122"/>
              </a:rPr>
              <a:t>];</a:t>
            </a:r>
          </a:p>
          <a:p>
            <a:pPr eaLnBrk="1" hangingPunct="1"/>
            <a:r>
              <a:rPr lang="en-US" altLang="zh-CN" sz="1600" dirty="0">
                <a:solidFill>
                  <a:prstClr val="black"/>
                </a:solidFill>
                <a:latin typeface="微软雅黑" pitchFamily="34" charset="-122"/>
                <a:ea typeface="微软雅黑" pitchFamily="34" charset="-122"/>
              </a:rPr>
              <a:t>         count++;</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a:t>
            </a:r>
            <a:r>
              <a:rPr lang="en-US" altLang="zh-CN" sz="1600" dirty="0" err="1">
                <a:solidFill>
                  <a:prstClr val="black"/>
                </a:solidFill>
                <a:latin typeface="微软雅黑" pitchFamily="34" charset="-122"/>
                <a:ea typeface="微软雅黑" pitchFamily="34" charset="-122"/>
              </a:rPr>
              <a:t>printf</a:t>
            </a:r>
            <a:r>
              <a:rPr lang="en-US" altLang="zh-CN" sz="1600" dirty="0">
                <a:solidFill>
                  <a:prstClr val="black"/>
                </a:solidFill>
                <a:latin typeface="微软雅黑" pitchFamily="34" charset="-122"/>
                <a:ea typeface="微软雅黑" pitchFamily="34" charset="-122"/>
              </a:rPr>
              <a:t>(“s=%d\t count=%d\n”, s , count);</a:t>
            </a:r>
          </a:p>
          <a:p>
            <a:pPr eaLnBrk="1" hangingPunct="1"/>
            <a:r>
              <a:rPr lang="en-US" altLang="zh-CN" sz="1600" dirty="0">
                <a:solidFill>
                  <a:prstClr val="black"/>
                </a:solidFill>
                <a:latin typeface="微软雅黑" pitchFamily="34" charset="-122"/>
                <a:ea typeface="微软雅黑" pitchFamily="34" charset="-122"/>
              </a:rPr>
              <a:t>}</a:t>
            </a:r>
          </a:p>
        </p:txBody>
      </p:sp>
      <p:sp>
        <p:nvSpPr>
          <p:cNvPr id="7" name="矩形 6"/>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矩形 2"/>
          <p:cNvSpPr/>
          <p:nvPr/>
        </p:nvSpPr>
        <p:spPr>
          <a:xfrm>
            <a:off x="251488" y="479930"/>
            <a:ext cx="6012159" cy="338554"/>
          </a:xfrm>
          <a:prstGeom prst="rect">
            <a:avLst/>
          </a:prstGeom>
        </p:spPr>
        <p:txBody>
          <a:bodyPr wrap="square">
            <a:spAutoFit/>
          </a:bodyPr>
          <a:lstStyle/>
          <a:p>
            <a:pPr lvl="0" eaLnBrk="1" hangingPunct="1"/>
            <a:r>
              <a:rPr lang="en-US" altLang="zh-CN" sz="1600" b="1" dirty="0">
                <a:solidFill>
                  <a:prstClr val="black"/>
                </a:solidFill>
                <a:latin typeface="微软雅黑" pitchFamily="34" charset="-122"/>
                <a:ea typeface="微软雅黑" pitchFamily="34" charset="-122"/>
              </a:rPr>
              <a:t>7</a:t>
            </a:r>
            <a:r>
              <a:rPr lang="zh-CN" altLang="en-US" sz="1600" b="1" dirty="0">
                <a:solidFill>
                  <a:prstClr val="black"/>
                </a:solidFill>
                <a:latin typeface="微软雅黑" pitchFamily="34" charset="-122"/>
                <a:ea typeface="微软雅黑" pitchFamily="34" charset="-122"/>
              </a:rPr>
              <a:t>．程序读入</a:t>
            </a:r>
            <a:r>
              <a:rPr lang="en-US" altLang="zh-CN" sz="1600" b="1" dirty="0">
                <a:solidFill>
                  <a:prstClr val="black"/>
                </a:solidFill>
                <a:latin typeface="微软雅黑" pitchFamily="34" charset="-122"/>
                <a:ea typeface="微软雅黑" pitchFamily="34" charset="-122"/>
              </a:rPr>
              <a:t>20</a:t>
            </a:r>
            <a:r>
              <a:rPr lang="zh-CN" altLang="en-US" sz="1600" b="1" dirty="0">
                <a:solidFill>
                  <a:prstClr val="black"/>
                </a:solidFill>
                <a:latin typeface="微软雅黑" pitchFamily="34" charset="-122"/>
                <a:ea typeface="微软雅黑" pitchFamily="34" charset="-122"/>
              </a:rPr>
              <a:t>个整数，统计非负数个数，并计算非负数之和。</a:t>
            </a:r>
          </a:p>
        </p:txBody>
      </p:sp>
    </p:spTree>
    <p:extLst>
      <p:ext uri="{BB962C8B-B14F-4D97-AF65-F5344CB8AC3E}">
        <p14:creationId xmlns:p14="http://schemas.microsoft.com/office/powerpoint/2010/main" val="30473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5727" y="919574"/>
            <a:ext cx="4732337" cy="3970318"/>
          </a:xfrm>
          <a:prstGeom prst="rect">
            <a:avLst/>
          </a:prstGeom>
          <a:ln w="19050">
            <a:solidFill>
              <a:schemeClr val="tx1"/>
            </a:solidFill>
            <a:prstDash val="sysDash"/>
          </a:ln>
        </p:spPr>
        <p:txBody>
          <a:bodyPr wrap="square">
            <a:spAutoFit/>
          </a:bodyPr>
          <a:lstStyle/>
          <a:p>
            <a:pPr eaLnBrk="1" hangingPunct="1"/>
            <a:r>
              <a:rPr lang="en-US" altLang="zh-CN" sz="1800" dirty="0">
                <a:solidFill>
                  <a:prstClr val="black"/>
                </a:solidFill>
                <a:latin typeface="微软雅黑" pitchFamily="34" charset="-122"/>
                <a:ea typeface="微软雅黑" pitchFamily="34" charset="-122"/>
              </a:rPr>
              <a:t>char * </a:t>
            </a:r>
            <a:r>
              <a:rPr lang="en-US" altLang="zh-CN" sz="1800" dirty="0" err="1" smtClean="0">
                <a:solidFill>
                  <a:prstClr val="black"/>
                </a:solidFill>
                <a:latin typeface="微软雅黑" pitchFamily="34" charset="-122"/>
                <a:ea typeface="微软雅黑" pitchFamily="34" charset="-122"/>
              </a:rPr>
              <a:t>DeleteChar</a:t>
            </a:r>
            <a:r>
              <a:rPr lang="en-US" altLang="zh-CN" sz="1800" dirty="0" smtClean="0">
                <a:solidFill>
                  <a:prstClr val="black"/>
                </a:solidFill>
                <a:latin typeface="微软雅黑" pitchFamily="34" charset="-122"/>
                <a:ea typeface="微软雅黑" pitchFamily="34" charset="-122"/>
              </a:rPr>
              <a:t>(char </a:t>
            </a:r>
            <a:r>
              <a:rPr lang="en-US" altLang="zh-CN" sz="1800" dirty="0">
                <a:solidFill>
                  <a:prstClr val="black"/>
                </a:solidFill>
                <a:latin typeface="微软雅黑" pitchFamily="34" charset="-122"/>
                <a:ea typeface="微软雅黑" pitchFamily="34" charset="-122"/>
              </a:rPr>
              <a:t>*s</a:t>
            </a:r>
            <a:r>
              <a:rPr lang="en-US" altLang="zh-CN" sz="1800" dirty="0" smtClean="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ch</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char  *temp = s ;     </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while(   </a:t>
            </a:r>
            <a:r>
              <a:rPr lang="en-US" altLang="zh-CN" sz="1800" b="1" i="1" u="sng" dirty="0">
                <a:solidFill>
                  <a:srgbClr val="FF0000"/>
                </a:solidFill>
                <a:latin typeface="微软雅黑" pitchFamily="34" charset="-122"/>
                <a:ea typeface="微软雅黑" pitchFamily="34" charset="-122"/>
              </a:rPr>
              <a:t>*s</a:t>
            </a:r>
            <a:r>
              <a:rPr lang="en-US" altLang="zh-CN" sz="1800" b="1" i="1" u="sng" dirty="0" smtClean="0">
                <a:solidFill>
                  <a:srgbClr val="FF0000"/>
                </a:solidFill>
                <a:latin typeface="微软雅黑" pitchFamily="34" charset="-122"/>
                <a:ea typeface="微软雅黑" pitchFamily="34" charset="-122"/>
              </a:rPr>
              <a:t>!=‘ \0 ’</a:t>
            </a:r>
            <a:r>
              <a:rPr lang="en-US" altLang="zh-CN" sz="1800" b="1" i="1" dirty="0" smtClean="0">
                <a:solidFill>
                  <a:prstClr val="black"/>
                </a:solidFill>
                <a:latin typeface="微软雅黑" pitchFamily="34" charset="-122"/>
                <a:ea typeface="微软雅黑" pitchFamily="34" charset="-122"/>
              </a:rPr>
              <a:t>  </a:t>
            </a:r>
            <a:r>
              <a:rPr lang="en-US" altLang="zh-CN" sz="1800" dirty="0" smtClean="0">
                <a:solidFill>
                  <a:prstClr val="black"/>
                </a:solidFill>
                <a:latin typeface="微软雅黑" pitchFamily="34" charset="-122"/>
                <a:ea typeface="微软雅黑" pitchFamily="34" charset="-122"/>
              </a:rPr>
              <a:t>)           </a:t>
            </a:r>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a:t>
            </a:r>
            <a:r>
              <a:rPr lang="en-US" altLang="zh-CN" sz="1800" dirty="0" smtClean="0">
                <a:solidFill>
                  <a:prstClr val="black"/>
                </a:solidFill>
                <a:latin typeface="微软雅黑" pitchFamily="34" charset="-122"/>
                <a:ea typeface="微软雅黑" pitchFamily="34" charset="-122"/>
              </a:rPr>
              <a:t>if ( </a:t>
            </a:r>
            <a:r>
              <a:rPr lang="en-US" altLang="zh-CN" sz="1800" b="1" i="1" dirty="0" smtClean="0">
                <a:solidFill>
                  <a:prstClr val="black"/>
                </a:solidFill>
                <a:latin typeface="微软雅黑" pitchFamily="34" charset="-122"/>
                <a:ea typeface="微软雅黑" pitchFamily="34" charset="-122"/>
              </a:rPr>
              <a:t> </a:t>
            </a:r>
            <a:r>
              <a:rPr lang="en-US" altLang="zh-CN" sz="1800" b="1" i="1" u="sng" dirty="0" smtClean="0">
                <a:solidFill>
                  <a:srgbClr val="FF0000"/>
                </a:solidFill>
                <a:latin typeface="微软雅黑" pitchFamily="34" charset="-122"/>
                <a:ea typeface="微软雅黑" pitchFamily="34" charset="-122"/>
              </a:rPr>
              <a:t> *s == </a:t>
            </a:r>
            <a:r>
              <a:rPr lang="en-US" altLang="zh-CN" sz="1800" b="1" i="1" u="sng" dirty="0" err="1" smtClean="0">
                <a:solidFill>
                  <a:srgbClr val="FF0000"/>
                </a:solidFill>
                <a:latin typeface="微软雅黑" pitchFamily="34" charset="-122"/>
                <a:ea typeface="微软雅黑" pitchFamily="34" charset="-122"/>
              </a:rPr>
              <a:t>ch</a:t>
            </a:r>
            <a:r>
              <a:rPr lang="en-US" altLang="zh-CN" sz="1800" b="1" i="1" u="sng" dirty="0" smtClean="0">
                <a:solidFill>
                  <a:srgbClr val="FF0000"/>
                </a:solidFill>
                <a:latin typeface="微软雅黑" pitchFamily="34" charset="-122"/>
                <a:ea typeface="微软雅黑" pitchFamily="34" charset="-122"/>
              </a:rPr>
              <a:t>  </a:t>
            </a:r>
            <a:r>
              <a:rPr lang="en-US" altLang="zh-CN" sz="1800" b="1" i="1" dirty="0" smtClean="0">
                <a:solidFill>
                  <a:srgbClr val="FF0000"/>
                </a:solidFill>
                <a:latin typeface="微软雅黑" pitchFamily="34" charset="-122"/>
                <a:ea typeface="微软雅黑" pitchFamily="34" charset="-122"/>
              </a:rPr>
              <a:t>  </a:t>
            </a:r>
            <a:r>
              <a:rPr lang="en-US" altLang="zh-CN" sz="1800" b="1" dirty="0" smtClean="0">
                <a:latin typeface="微软雅黑" pitchFamily="34" charset="-122"/>
                <a:ea typeface="微软雅黑" pitchFamily="34" charset="-122"/>
              </a:rPr>
              <a:t>)</a:t>
            </a:r>
            <a:endParaRPr lang="en-US" altLang="zh-CN" sz="1800" b="1" dirty="0">
              <a:latin typeface="微软雅黑" pitchFamily="34" charset="-122"/>
              <a:ea typeface="微软雅黑" pitchFamily="34" charset="-122"/>
            </a:endParaRPr>
          </a:p>
          <a:p>
            <a:pPr eaLnBrk="1" hangingPunct="1"/>
            <a:r>
              <a:rPr lang="en-US" altLang="zh-CN" sz="1800" b="1" i="1" dirty="0">
                <a:solidFill>
                  <a:srgbClr val="FF0000"/>
                </a:solidFill>
                <a:latin typeface="微软雅黑" pitchFamily="34" charset="-122"/>
                <a:ea typeface="微软雅黑" pitchFamily="34" charset="-122"/>
              </a:rPr>
              <a:t>               </a:t>
            </a:r>
            <a:r>
              <a:rPr lang="en-US" altLang="zh-CN" sz="1800" b="1" i="1" u="sng" dirty="0" err="1">
                <a:solidFill>
                  <a:srgbClr val="FF0000"/>
                </a:solidFill>
                <a:latin typeface="微软雅黑" pitchFamily="34" charset="-122"/>
                <a:ea typeface="微软雅黑" pitchFamily="34" charset="-122"/>
              </a:rPr>
              <a:t>strcpy</a:t>
            </a:r>
            <a:r>
              <a:rPr lang="en-US" altLang="zh-CN" sz="1800" b="1" i="1" u="sng" dirty="0">
                <a:solidFill>
                  <a:srgbClr val="FF0000"/>
                </a:solidFill>
                <a:latin typeface="微软雅黑" pitchFamily="34" charset="-122"/>
                <a:ea typeface="微软雅黑" pitchFamily="34" charset="-122"/>
              </a:rPr>
              <a:t>(s</a:t>
            </a:r>
            <a:r>
              <a:rPr lang="en-US" altLang="zh-CN" sz="1800" b="1" i="1" u="sng" dirty="0" smtClean="0">
                <a:solidFill>
                  <a:srgbClr val="FF0000"/>
                </a:solidFill>
                <a:latin typeface="微软雅黑" pitchFamily="34" charset="-122"/>
                <a:ea typeface="微软雅黑" pitchFamily="34" charset="-122"/>
              </a:rPr>
              <a:t>,  s+1</a:t>
            </a:r>
            <a:r>
              <a:rPr lang="en-US" altLang="zh-CN" sz="1800" b="1" i="1" u="sng" dirty="0">
                <a:solidFill>
                  <a:srgbClr val="FF0000"/>
                </a:solidFill>
                <a:latin typeface="微软雅黑" pitchFamily="34" charset="-122"/>
                <a:ea typeface="微软雅黑" pitchFamily="34" charset="-122"/>
              </a:rPr>
              <a:t>)</a:t>
            </a:r>
            <a:r>
              <a:rPr lang="en-US" altLang="zh-CN" sz="1800" b="1" i="1" dirty="0">
                <a:solidFill>
                  <a:srgbClr val="FF0000"/>
                </a:solidFill>
                <a:latin typeface="微软雅黑" pitchFamily="34" charset="-122"/>
                <a:ea typeface="微软雅黑" pitchFamily="34" charset="-122"/>
              </a:rPr>
              <a:t> ;   </a:t>
            </a:r>
          </a:p>
          <a:p>
            <a:pPr eaLnBrk="1" hangingPunct="1"/>
            <a:r>
              <a:rPr lang="en-US" altLang="zh-CN" sz="1800" dirty="0">
                <a:solidFill>
                  <a:prstClr val="black"/>
                </a:solidFill>
                <a:latin typeface="微软雅黑" pitchFamily="34" charset="-122"/>
                <a:ea typeface="微软雅黑" pitchFamily="34" charset="-122"/>
              </a:rPr>
              <a:t>         else</a:t>
            </a:r>
          </a:p>
          <a:p>
            <a:pPr eaLnBrk="1" hangingPunct="1"/>
            <a:r>
              <a:rPr lang="en-US" altLang="zh-CN" sz="1800" dirty="0">
                <a:solidFill>
                  <a:prstClr val="black"/>
                </a:solidFill>
                <a:latin typeface="微软雅黑" pitchFamily="34" charset="-122"/>
                <a:ea typeface="微软雅黑" pitchFamily="34" charset="-122"/>
              </a:rPr>
              <a:t>               </a:t>
            </a:r>
            <a:r>
              <a:rPr lang="en-US" altLang="zh-CN" sz="1800" b="1" i="1" u="sng" dirty="0">
                <a:solidFill>
                  <a:srgbClr val="FF0000"/>
                </a:solidFill>
                <a:latin typeface="微软雅黑" pitchFamily="34" charset="-122"/>
                <a:ea typeface="微软雅黑" pitchFamily="34" charset="-122"/>
              </a:rPr>
              <a:t>s++;</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return  temp ;        </a:t>
            </a:r>
          </a:p>
          <a:p>
            <a:pPr eaLnBrk="1" hangingPunct="1"/>
            <a:r>
              <a:rPr lang="en-US" altLang="zh-CN" sz="1800" dirty="0">
                <a:solidFill>
                  <a:prstClr val="black"/>
                </a:solidFill>
                <a:latin typeface="微软雅黑" pitchFamily="34" charset="-122"/>
                <a:ea typeface="微软雅黑" pitchFamily="34" charset="-122"/>
              </a:rPr>
              <a:t>}</a:t>
            </a:r>
          </a:p>
        </p:txBody>
      </p:sp>
      <p:sp>
        <p:nvSpPr>
          <p:cNvPr id="7" name="矩形 6"/>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矩形 2"/>
          <p:cNvSpPr/>
          <p:nvPr/>
        </p:nvSpPr>
        <p:spPr>
          <a:xfrm>
            <a:off x="283170" y="476672"/>
            <a:ext cx="5656982" cy="338554"/>
          </a:xfrm>
          <a:prstGeom prst="rect">
            <a:avLst/>
          </a:prstGeom>
        </p:spPr>
        <p:txBody>
          <a:bodyPr wrap="square">
            <a:spAutoFit/>
          </a:bodyPr>
          <a:lstStyle/>
          <a:p>
            <a:pPr lvl="0" eaLnBrk="1" hangingPunct="1"/>
            <a:r>
              <a:rPr lang="en-US" altLang="zh-CN" sz="1600" b="1" dirty="0">
                <a:solidFill>
                  <a:prstClr val="black"/>
                </a:solidFill>
                <a:latin typeface="微软雅黑" pitchFamily="34" charset="-122"/>
                <a:ea typeface="微软雅黑" pitchFamily="34" charset="-122"/>
              </a:rPr>
              <a:t>8. </a:t>
            </a:r>
            <a:r>
              <a:rPr lang="zh-CN" altLang="en-US" sz="1600" b="1" dirty="0">
                <a:solidFill>
                  <a:prstClr val="black"/>
                </a:solidFill>
                <a:latin typeface="微软雅黑" pitchFamily="34" charset="-122"/>
                <a:ea typeface="微软雅黑" pitchFamily="34" charset="-122"/>
              </a:rPr>
              <a:t>编写一个函数，删去给定字符串中的给定字符</a:t>
            </a:r>
            <a:endParaRPr lang="en-US" altLang="zh-CN" sz="16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402891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980728"/>
            <a:ext cx="7776864" cy="5016758"/>
          </a:xfrm>
          <a:prstGeom prst="rect">
            <a:avLst/>
          </a:prstGeom>
          <a:ln w="19050">
            <a:solidFill>
              <a:schemeClr val="tx1"/>
            </a:solidFill>
            <a:prstDash val="sysDash"/>
          </a:ln>
        </p:spPr>
        <p:txBody>
          <a:bodyPr wrap="square">
            <a:spAutoFit/>
          </a:bodyPr>
          <a:lstStyle/>
          <a:p>
            <a:pPr eaLnBrk="1" hangingPunct="1">
              <a:spcBef>
                <a:spcPts val="0"/>
              </a:spcBef>
            </a:pPr>
            <a:r>
              <a:rPr lang="en-US" altLang="zh-CN" sz="1600" dirty="0">
                <a:solidFill>
                  <a:prstClr val="black"/>
                </a:solidFill>
                <a:latin typeface="微软雅黑" pitchFamily="34" charset="-122"/>
                <a:ea typeface="微软雅黑" pitchFamily="34" charset="-122"/>
              </a:rPr>
              <a:t>#include &lt;</a:t>
            </a:r>
            <a:r>
              <a:rPr lang="en-US" altLang="zh-CN" sz="1600" dirty="0" err="1">
                <a:solidFill>
                  <a:prstClr val="black"/>
                </a:solidFill>
                <a:latin typeface="微软雅黑" pitchFamily="34" charset="-122"/>
                <a:ea typeface="微软雅黑" pitchFamily="34" charset="-122"/>
              </a:rPr>
              <a:t>stdio.h</a:t>
            </a:r>
            <a:r>
              <a:rPr lang="en-US" altLang="zh-CN" sz="1600" dirty="0">
                <a:solidFill>
                  <a:prstClr val="black"/>
                </a:solidFill>
                <a:latin typeface="微软雅黑" pitchFamily="34" charset="-122"/>
                <a:ea typeface="微软雅黑" pitchFamily="34" charset="-122"/>
              </a:rPr>
              <a:t>&gt;</a:t>
            </a:r>
          </a:p>
          <a:p>
            <a:pPr eaLnBrk="1" hangingPunct="1">
              <a:spcBef>
                <a:spcPts val="0"/>
              </a:spcBef>
            </a:pPr>
            <a:r>
              <a:rPr lang="en-US" altLang="zh-CN" sz="1600" dirty="0">
                <a:solidFill>
                  <a:prstClr val="black"/>
                </a:solidFill>
                <a:latin typeface="微软雅黑" pitchFamily="34" charset="-122"/>
                <a:ea typeface="微软雅黑" pitchFamily="34" charset="-122"/>
              </a:rPr>
              <a:t>#include &lt;</a:t>
            </a:r>
            <a:r>
              <a:rPr lang="en-US" altLang="zh-CN" sz="1600" dirty="0" err="1">
                <a:solidFill>
                  <a:prstClr val="black"/>
                </a:solidFill>
                <a:latin typeface="微软雅黑" pitchFamily="34" charset="-122"/>
                <a:ea typeface="微软雅黑" pitchFamily="34" charset="-122"/>
              </a:rPr>
              <a:t>string.h</a:t>
            </a:r>
            <a:r>
              <a:rPr lang="en-US" altLang="zh-CN" sz="1600" dirty="0">
                <a:solidFill>
                  <a:prstClr val="black"/>
                </a:solidFill>
                <a:latin typeface="微软雅黑" pitchFamily="34" charset="-122"/>
                <a:ea typeface="微软雅黑" pitchFamily="34" charset="-122"/>
              </a:rPr>
              <a:t>&gt;</a:t>
            </a:r>
          </a:p>
          <a:p>
            <a:pPr eaLnBrk="1" hangingPunct="1">
              <a:spcBef>
                <a:spcPts val="0"/>
              </a:spcBef>
            </a:pPr>
            <a:r>
              <a:rPr lang="en-US" altLang="zh-CN" sz="1600" dirty="0">
                <a:solidFill>
                  <a:prstClr val="black"/>
                </a:solidFill>
                <a:latin typeface="微软雅黑" pitchFamily="34" charset="-122"/>
                <a:ea typeface="微软雅黑" pitchFamily="34" charset="-122"/>
              </a:rPr>
              <a:t>#define N 5</a:t>
            </a:r>
          </a:p>
          <a:p>
            <a:pPr eaLnBrk="1" hangingPunct="1">
              <a:spcBef>
                <a:spcPts val="0"/>
              </a:spcBef>
            </a:pPr>
            <a:endParaRPr lang="en-US" altLang="zh-CN" sz="1600" dirty="0">
              <a:solidFill>
                <a:prstClr val="black"/>
              </a:solidFill>
              <a:latin typeface="微软雅黑" pitchFamily="34" charset="-122"/>
              <a:ea typeface="微软雅黑" pitchFamily="34" charset="-122"/>
            </a:endParaRPr>
          </a:p>
          <a:p>
            <a:pPr eaLnBrk="1" hangingPunct="1">
              <a:spcBef>
                <a:spcPts val="0"/>
              </a:spcBef>
            </a:pPr>
            <a:r>
              <a:rPr lang="en-US" altLang="zh-CN" sz="1600" dirty="0">
                <a:solidFill>
                  <a:prstClr val="black"/>
                </a:solidFill>
                <a:latin typeface="微软雅黑" pitchFamily="34" charset="-122"/>
                <a:ea typeface="微软雅黑" pitchFamily="34" charset="-122"/>
              </a:rPr>
              <a:t>char *</a:t>
            </a:r>
            <a:r>
              <a:rPr lang="en-US" altLang="zh-CN" sz="1600" dirty="0" err="1">
                <a:solidFill>
                  <a:prstClr val="black"/>
                </a:solidFill>
                <a:latin typeface="微软雅黑" pitchFamily="34" charset="-122"/>
                <a:ea typeface="微软雅黑" pitchFamily="34" charset="-122"/>
              </a:rPr>
              <a:t>GetMaxMinString</a:t>
            </a:r>
            <a:r>
              <a:rPr lang="en-US" altLang="zh-CN" sz="1600" dirty="0">
                <a:solidFill>
                  <a:prstClr val="black"/>
                </a:solidFill>
                <a:latin typeface="微软雅黑" pitchFamily="34" charset="-122"/>
                <a:ea typeface="微软雅黑" pitchFamily="34" charset="-122"/>
              </a:rPr>
              <a:t>(  </a:t>
            </a:r>
            <a:r>
              <a:rPr lang="en-US" altLang="zh-CN" sz="1600" i="1" dirty="0">
                <a:solidFill>
                  <a:prstClr val="black"/>
                </a:solidFill>
                <a:latin typeface="微软雅黑" pitchFamily="34" charset="-122"/>
                <a:ea typeface="微软雅黑" pitchFamily="34" charset="-122"/>
              </a:rPr>
              <a:t>                                                              </a:t>
            </a:r>
            <a:r>
              <a:rPr lang="en-US" altLang="zh-CN" sz="1600" dirty="0">
                <a:solidFill>
                  <a:prstClr val="black"/>
                </a:solidFill>
                <a:latin typeface="微软雅黑" pitchFamily="34" charset="-122"/>
                <a:ea typeface="微软雅黑" pitchFamily="34" charset="-122"/>
              </a:rPr>
              <a:t>  );</a:t>
            </a:r>
          </a:p>
          <a:p>
            <a:pPr eaLnBrk="1" hangingPunct="1">
              <a:spcBef>
                <a:spcPts val="0"/>
              </a:spcBef>
            </a:pPr>
            <a:endParaRPr lang="en-US" altLang="zh-CN" sz="1600" dirty="0">
              <a:solidFill>
                <a:prstClr val="black"/>
              </a:solidFill>
              <a:latin typeface="微软雅黑" pitchFamily="34" charset="-122"/>
              <a:ea typeface="微软雅黑" pitchFamily="34" charset="-122"/>
            </a:endParaRPr>
          </a:p>
          <a:p>
            <a:pPr eaLnBrk="1" hangingPunct="1">
              <a:spcBef>
                <a:spcPts val="0"/>
              </a:spcBef>
            </a:pPr>
            <a:r>
              <a:rPr lang="en-US" altLang="zh-CN" sz="1600" dirty="0">
                <a:solidFill>
                  <a:prstClr val="black"/>
                </a:solidFill>
                <a:latin typeface="微软雅黑" pitchFamily="34" charset="-122"/>
                <a:ea typeface="微软雅黑" pitchFamily="34" charset="-122"/>
              </a:rPr>
              <a:t>char *</a:t>
            </a:r>
            <a:r>
              <a:rPr lang="en-US" altLang="zh-CN" sz="1600" dirty="0" err="1">
                <a:solidFill>
                  <a:prstClr val="black"/>
                </a:solidFill>
                <a:latin typeface="微软雅黑" pitchFamily="34" charset="-122"/>
                <a:ea typeface="微软雅黑" pitchFamily="34" charset="-122"/>
              </a:rPr>
              <a:t>GetMaxMinString</a:t>
            </a:r>
            <a:r>
              <a:rPr lang="en-US" altLang="zh-CN" sz="1600" dirty="0">
                <a:solidFill>
                  <a:prstClr val="black"/>
                </a:solidFill>
                <a:latin typeface="微软雅黑" pitchFamily="34" charset="-122"/>
                <a:ea typeface="微软雅黑" pitchFamily="34" charset="-122"/>
              </a:rPr>
              <a:t>(                                                                  )</a:t>
            </a:r>
          </a:p>
          <a:p>
            <a:pPr eaLnBrk="1" hangingPunct="1">
              <a:spcBef>
                <a:spcPts val="0"/>
              </a:spcBef>
            </a:pPr>
            <a:r>
              <a:rPr lang="en-US" altLang="zh-CN" sz="1600" dirty="0">
                <a:solidFill>
                  <a:prstClr val="black"/>
                </a:solidFill>
                <a:latin typeface="微软雅黑" pitchFamily="34" charset="-122"/>
                <a:ea typeface="微软雅黑" pitchFamily="34" charset="-122"/>
              </a:rPr>
              <a:t>{</a:t>
            </a:r>
          </a:p>
          <a:p>
            <a:pPr eaLnBrk="1" hangingPunct="1">
              <a:spcBef>
                <a:spcPts val="0"/>
              </a:spcBef>
            </a:pPr>
            <a:r>
              <a:rPr lang="en-US" altLang="zh-CN" sz="1600" dirty="0">
                <a:solidFill>
                  <a:prstClr val="black"/>
                </a:solidFill>
                <a:latin typeface="微软雅黑" pitchFamily="34" charset="-122"/>
                <a:ea typeface="微软雅黑" pitchFamily="34" charset="-122"/>
              </a:rPr>
              <a:t>      int a;</a:t>
            </a:r>
          </a:p>
          <a:p>
            <a:pPr eaLnBrk="1" hangingPunct="1">
              <a:spcBef>
                <a:spcPts val="0"/>
              </a:spcBef>
            </a:pPr>
            <a:r>
              <a:rPr lang="en-US" altLang="zh-CN" sz="1600" dirty="0">
                <a:solidFill>
                  <a:prstClr val="black"/>
                </a:solidFill>
                <a:latin typeface="微软雅黑" pitchFamily="34" charset="-122"/>
                <a:ea typeface="微软雅黑" pitchFamily="34" charset="-122"/>
              </a:rPr>
              <a:t>      char *max;</a:t>
            </a:r>
          </a:p>
          <a:p>
            <a:pPr eaLnBrk="1" hangingPunct="1">
              <a:spcBef>
                <a:spcPts val="0"/>
              </a:spcBef>
            </a:pPr>
            <a:r>
              <a:rPr lang="en-US" altLang="zh-CN" sz="1600" dirty="0">
                <a:solidFill>
                  <a:prstClr val="black"/>
                </a:solidFill>
                <a:latin typeface="微软雅黑" pitchFamily="34" charset="-122"/>
                <a:ea typeface="微软雅黑" pitchFamily="34" charset="-122"/>
              </a:rPr>
              <a:t>      </a:t>
            </a:r>
          </a:p>
          <a:p>
            <a:pPr eaLnBrk="1" hangingPunct="1">
              <a:spcBef>
                <a:spcPts val="0"/>
              </a:spcBef>
            </a:pPr>
            <a:r>
              <a:rPr lang="en-US" altLang="zh-CN" sz="1600" dirty="0">
                <a:solidFill>
                  <a:prstClr val="black"/>
                </a:solidFill>
                <a:latin typeface="微软雅黑" pitchFamily="34" charset="-122"/>
                <a:ea typeface="微软雅黑" pitchFamily="34" charset="-122"/>
              </a:rPr>
              <a:t>      </a:t>
            </a:r>
          </a:p>
          <a:p>
            <a:pPr eaLnBrk="1" hangingPunct="1">
              <a:spcBef>
                <a:spcPts val="0"/>
              </a:spcBef>
            </a:pPr>
            <a:r>
              <a:rPr lang="en-US" altLang="zh-CN" sz="1600" dirty="0">
                <a:solidFill>
                  <a:prstClr val="black"/>
                </a:solidFill>
                <a:latin typeface="微软雅黑" pitchFamily="34" charset="-122"/>
                <a:ea typeface="微软雅黑" pitchFamily="34" charset="-122"/>
              </a:rPr>
              <a:t>     for(a=1;a&lt;</a:t>
            </a:r>
            <a:r>
              <a:rPr lang="en-US" altLang="zh-CN" sz="1600" dirty="0" err="1">
                <a:solidFill>
                  <a:prstClr val="black"/>
                </a:solidFill>
                <a:latin typeface="微软雅黑" pitchFamily="34" charset="-122"/>
                <a:ea typeface="微软雅黑" pitchFamily="34" charset="-122"/>
              </a:rPr>
              <a:t>num;a</a:t>
            </a:r>
            <a:r>
              <a:rPr lang="en-US" altLang="zh-CN" sz="1600" dirty="0">
                <a:solidFill>
                  <a:prstClr val="black"/>
                </a:solidFill>
                <a:latin typeface="微软雅黑" pitchFamily="34" charset="-122"/>
                <a:ea typeface="微软雅黑" pitchFamily="34" charset="-122"/>
              </a:rPr>
              <a:t>++)</a:t>
            </a:r>
          </a:p>
          <a:p>
            <a:pPr eaLnBrk="1" hangingPunct="1">
              <a:spcBef>
                <a:spcPts val="0"/>
              </a:spcBef>
            </a:pPr>
            <a:r>
              <a:rPr lang="en-US" altLang="zh-CN" sz="1600" dirty="0">
                <a:solidFill>
                  <a:prstClr val="black"/>
                </a:solidFill>
                <a:latin typeface="微软雅黑" pitchFamily="34" charset="-122"/>
                <a:ea typeface="微软雅黑" pitchFamily="34" charset="-122"/>
              </a:rPr>
              <a:t>     {</a:t>
            </a:r>
          </a:p>
          <a:p>
            <a:pPr eaLnBrk="1" hangingPunct="1">
              <a:spcBef>
                <a:spcPts val="0"/>
              </a:spcBef>
            </a:pPr>
            <a:r>
              <a:rPr lang="en-US" altLang="zh-CN" sz="1600" dirty="0">
                <a:solidFill>
                  <a:prstClr val="black"/>
                </a:solidFill>
                <a:latin typeface="微软雅黑" pitchFamily="34" charset="-122"/>
                <a:ea typeface="微软雅黑" pitchFamily="34" charset="-122"/>
              </a:rPr>
              <a:t>           if(  </a:t>
            </a:r>
            <a:r>
              <a:rPr lang="en-US" altLang="zh-CN" sz="1600" i="1" dirty="0">
                <a:solidFill>
                  <a:prstClr val="black"/>
                </a:solidFill>
                <a:latin typeface="微软雅黑" pitchFamily="34" charset="-122"/>
                <a:ea typeface="微软雅黑" pitchFamily="34" charset="-122"/>
              </a:rPr>
              <a:t>                                         </a:t>
            </a:r>
            <a:r>
              <a:rPr lang="en-US" altLang="zh-CN" sz="1600" dirty="0">
                <a:solidFill>
                  <a:prstClr val="black"/>
                </a:solidFill>
                <a:latin typeface="微软雅黑" pitchFamily="34" charset="-122"/>
                <a:ea typeface="微软雅黑" pitchFamily="34" charset="-122"/>
              </a:rPr>
              <a:t>    )    max = string[a];</a:t>
            </a:r>
          </a:p>
          <a:p>
            <a:pPr eaLnBrk="1" hangingPunct="1">
              <a:spcBef>
                <a:spcPts val="0"/>
              </a:spcBef>
            </a:pPr>
            <a:r>
              <a:rPr lang="en-US" altLang="zh-CN" sz="1600" dirty="0">
                <a:solidFill>
                  <a:prstClr val="black"/>
                </a:solidFill>
                <a:latin typeface="微软雅黑" pitchFamily="34" charset="-122"/>
                <a:ea typeface="微软雅黑" pitchFamily="34" charset="-122"/>
              </a:rPr>
              <a:t>           if(                                               )  *min = string[a];</a:t>
            </a:r>
          </a:p>
          <a:p>
            <a:pPr eaLnBrk="1" hangingPunct="1">
              <a:spcBef>
                <a:spcPts val="0"/>
              </a:spcBef>
            </a:pPr>
            <a:r>
              <a:rPr lang="en-US" altLang="zh-CN" sz="1600" dirty="0">
                <a:solidFill>
                  <a:prstClr val="black"/>
                </a:solidFill>
                <a:latin typeface="微软雅黑" pitchFamily="34" charset="-122"/>
                <a:ea typeface="微软雅黑" pitchFamily="34" charset="-122"/>
              </a:rPr>
              <a:t>      }</a:t>
            </a:r>
          </a:p>
          <a:p>
            <a:pPr eaLnBrk="1" hangingPunct="1">
              <a:spcBef>
                <a:spcPts val="0"/>
              </a:spcBef>
            </a:pPr>
            <a:endParaRPr lang="en-US" altLang="zh-CN" sz="1600" dirty="0">
              <a:solidFill>
                <a:prstClr val="black"/>
              </a:solidFill>
              <a:latin typeface="微软雅黑" pitchFamily="34" charset="-122"/>
              <a:ea typeface="微软雅黑" pitchFamily="34" charset="-122"/>
            </a:endParaRPr>
          </a:p>
          <a:p>
            <a:pPr eaLnBrk="1" hangingPunct="1">
              <a:spcBef>
                <a:spcPts val="0"/>
              </a:spcBef>
            </a:pPr>
            <a:r>
              <a:rPr lang="en-US" altLang="zh-CN" sz="1600" dirty="0">
                <a:solidFill>
                  <a:prstClr val="black"/>
                </a:solidFill>
                <a:latin typeface="微软雅黑" pitchFamily="34" charset="-122"/>
                <a:ea typeface="微软雅黑" pitchFamily="34" charset="-122"/>
              </a:rPr>
              <a:t>      return max;</a:t>
            </a:r>
          </a:p>
          <a:p>
            <a:pPr eaLnBrk="1" hangingPunct="1">
              <a:spcBef>
                <a:spcPts val="0"/>
              </a:spcBef>
            </a:pPr>
            <a:r>
              <a:rPr lang="en-US" altLang="zh-CN" sz="1600" dirty="0">
                <a:solidFill>
                  <a:prstClr val="black"/>
                </a:solidFill>
                <a:latin typeface="微软雅黑" pitchFamily="34" charset="-122"/>
                <a:ea typeface="微软雅黑" pitchFamily="34" charset="-122"/>
              </a:rPr>
              <a:t>}</a:t>
            </a:r>
          </a:p>
        </p:txBody>
      </p:sp>
      <p:sp>
        <p:nvSpPr>
          <p:cNvPr id="4" name="矩形 3"/>
          <p:cNvSpPr/>
          <p:nvPr/>
        </p:nvSpPr>
        <p:spPr>
          <a:xfrm>
            <a:off x="2789546" y="1916832"/>
            <a:ext cx="3950180" cy="369332"/>
          </a:xfrm>
          <a:prstGeom prst="rect">
            <a:avLst/>
          </a:prstGeom>
          <a:noFill/>
          <a:ln>
            <a:noFill/>
          </a:ln>
        </p:spPr>
        <p:txBody>
          <a:bodyPr wrap="square">
            <a:spAutoFit/>
          </a:bodyPr>
          <a:lstStyle/>
          <a:p>
            <a:pPr eaLnBrk="1" hangingPunct="1"/>
            <a:r>
              <a:rPr lang="en-US" altLang="zh-CN" sz="1800" b="1" i="1" dirty="0">
                <a:solidFill>
                  <a:srgbClr val="FF0000"/>
                </a:solidFill>
                <a:ea typeface="宋体" pitchFamily="2" charset="-122"/>
              </a:rPr>
              <a:t>char string[][80], int </a:t>
            </a:r>
            <a:r>
              <a:rPr lang="en-US" altLang="zh-CN" sz="1800" b="1" i="1" dirty="0" err="1">
                <a:solidFill>
                  <a:srgbClr val="FF0000"/>
                </a:solidFill>
                <a:ea typeface="宋体" pitchFamily="2" charset="-122"/>
              </a:rPr>
              <a:t>num,char</a:t>
            </a:r>
            <a:r>
              <a:rPr lang="en-US" altLang="zh-CN" sz="1800" b="1" i="1" dirty="0">
                <a:solidFill>
                  <a:srgbClr val="FF0000"/>
                </a:solidFill>
                <a:ea typeface="宋体" pitchFamily="2" charset="-122"/>
              </a:rPr>
              <a:t> **min</a:t>
            </a:r>
            <a:endParaRPr lang="zh-CN" altLang="en-US" b="1" i="1" dirty="0">
              <a:solidFill>
                <a:srgbClr val="FF0000"/>
              </a:solidFill>
              <a:ea typeface="宋体" pitchFamily="2" charset="-122"/>
            </a:endParaRPr>
          </a:p>
        </p:txBody>
      </p:sp>
      <p:sp>
        <p:nvSpPr>
          <p:cNvPr id="5" name="矩形 4"/>
          <p:cNvSpPr/>
          <p:nvPr/>
        </p:nvSpPr>
        <p:spPr>
          <a:xfrm>
            <a:off x="2789546" y="2420888"/>
            <a:ext cx="3950180" cy="369332"/>
          </a:xfrm>
          <a:prstGeom prst="rect">
            <a:avLst/>
          </a:prstGeom>
          <a:noFill/>
          <a:ln>
            <a:noFill/>
          </a:ln>
        </p:spPr>
        <p:txBody>
          <a:bodyPr wrap="square">
            <a:spAutoFit/>
          </a:bodyPr>
          <a:lstStyle/>
          <a:p>
            <a:pPr eaLnBrk="1" hangingPunct="1"/>
            <a:r>
              <a:rPr lang="en-US" altLang="zh-CN" sz="1800" b="1" i="1" dirty="0">
                <a:solidFill>
                  <a:srgbClr val="FF0000"/>
                </a:solidFill>
                <a:ea typeface="宋体" pitchFamily="2" charset="-122"/>
              </a:rPr>
              <a:t>char string[][80],  int </a:t>
            </a:r>
            <a:r>
              <a:rPr lang="en-US" altLang="zh-CN" sz="1800" b="1" i="1" dirty="0" err="1">
                <a:solidFill>
                  <a:srgbClr val="FF0000"/>
                </a:solidFill>
                <a:ea typeface="宋体" pitchFamily="2" charset="-122"/>
              </a:rPr>
              <a:t>num</a:t>
            </a:r>
            <a:r>
              <a:rPr lang="en-US" altLang="zh-CN" sz="1800" b="1" i="1" dirty="0">
                <a:solidFill>
                  <a:srgbClr val="FF0000"/>
                </a:solidFill>
                <a:ea typeface="宋体" pitchFamily="2" charset="-122"/>
              </a:rPr>
              <a:t>, char **m</a:t>
            </a:r>
            <a:r>
              <a:rPr lang="en-US" altLang="zh-CN" sz="1800" b="1" dirty="0">
                <a:solidFill>
                  <a:srgbClr val="FF0000"/>
                </a:solidFill>
                <a:ea typeface="宋体" pitchFamily="2" charset="-122"/>
              </a:rPr>
              <a:t>in</a:t>
            </a:r>
            <a:endParaRPr lang="zh-CN" altLang="en-US" b="1" dirty="0">
              <a:solidFill>
                <a:srgbClr val="FF0000"/>
              </a:solidFill>
              <a:ea typeface="宋体" pitchFamily="2" charset="-122"/>
            </a:endParaRPr>
          </a:p>
        </p:txBody>
      </p:sp>
      <p:sp>
        <p:nvSpPr>
          <p:cNvPr id="6" name="矩形 5"/>
          <p:cNvSpPr/>
          <p:nvPr/>
        </p:nvSpPr>
        <p:spPr>
          <a:xfrm>
            <a:off x="1339074" y="4355812"/>
            <a:ext cx="2784403" cy="369332"/>
          </a:xfrm>
          <a:prstGeom prst="rect">
            <a:avLst/>
          </a:prstGeom>
          <a:noFill/>
          <a:ln>
            <a:noFill/>
          </a:ln>
        </p:spPr>
        <p:txBody>
          <a:bodyPr wrap="square">
            <a:spAutoFit/>
          </a:bodyPr>
          <a:lstStyle/>
          <a:p>
            <a:pPr eaLnBrk="1" hangingPunct="1"/>
            <a:r>
              <a:rPr lang="en-US" altLang="zh-CN" sz="1800" b="1" i="1" dirty="0">
                <a:solidFill>
                  <a:srgbClr val="FF0000"/>
                </a:solidFill>
                <a:ea typeface="宋体" pitchFamily="2" charset="-122"/>
              </a:rPr>
              <a:t>strcmp(</a:t>
            </a:r>
            <a:r>
              <a:rPr lang="en-US" altLang="zh-CN" sz="1800" b="1" i="1" dirty="0" err="1">
                <a:solidFill>
                  <a:srgbClr val="FF0000"/>
                </a:solidFill>
                <a:ea typeface="宋体" pitchFamily="2" charset="-122"/>
              </a:rPr>
              <a:t>max,string</a:t>
            </a:r>
            <a:r>
              <a:rPr lang="en-US" altLang="zh-CN" sz="1800" b="1" i="1" dirty="0">
                <a:solidFill>
                  <a:srgbClr val="FF0000"/>
                </a:solidFill>
                <a:ea typeface="宋体" pitchFamily="2" charset="-122"/>
              </a:rPr>
              <a:t>[a])&lt;0     </a:t>
            </a:r>
            <a:endParaRPr lang="zh-CN" altLang="en-US" b="1" i="1" dirty="0">
              <a:solidFill>
                <a:srgbClr val="FF0000"/>
              </a:solidFill>
              <a:ea typeface="宋体" pitchFamily="2" charset="-122"/>
            </a:endParaRPr>
          </a:p>
        </p:txBody>
      </p:sp>
      <p:sp>
        <p:nvSpPr>
          <p:cNvPr id="7" name="矩形 6"/>
          <p:cNvSpPr/>
          <p:nvPr/>
        </p:nvSpPr>
        <p:spPr>
          <a:xfrm>
            <a:off x="1331640" y="4643844"/>
            <a:ext cx="2678925" cy="369332"/>
          </a:xfrm>
          <a:prstGeom prst="rect">
            <a:avLst/>
          </a:prstGeom>
          <a:noFill/>
          <a:ln>
            <a:noFill/>
          </a:ln>
        </p:spPr>
        <p:txBody>
          <a:bodyPr wrap="square">
            <a:spAutoFit/>
          </a:bodyPr>
          <a:lstStyle/>
          <a:p>
            <a:pPr eaLnBrk="1" hangingPunct="1"/>
            <a:r>
              <a:rPr lang="en-US" altLang="zh-CN" sz="1800" b="1" i="1" dirty="0">
                <a:solidFill>
                  <a:srgbClr val="FF0000"/>
                </a:solidFill>
                <a:ea typeface="宋体" pitchFamily="2" charset="-122"/>
              </a:rPr>
              <a:t>strcmp(*</a:t>
            </a:r>
            <a:r>
              <a:rPr lang="en-US" altLang="zh-CN" sz="1800" b="1" i="1" dirty="0" err="1">
                <a:solidFill>
                  <a:srgbClr val="FF0000"/>
                </a:solidFill>
                <a:ea typeface="宋体" pitchFamily="2" charset="-122"/>
              </a:rPr>
              <a:t>min,string</a:t>
            </a:r>
            <a:r>
              <a:rPr lang="en-US" altLang="zh-CN" sz="1800" b="1" i="1" dirty="0">
                <a:solidFill>
                  <a:srgbClr val="FF0000"/>
                </a:solidFill>
                <a:ea typeface="宋体" pitchFamily="2" charset="-122"/>
              </a:rPr>
              <a:t>[a])&gt;0 </a:t>
            </a:r>
            <a:endParaRPr lang="zh-CN" altLang="en-US" b="1" i="1" dirty="0">
              <a:solidFill>
                <a:srgbClr val="FF0000"/>
              </a:solidFill>
              <a:ea typeface="宋体" pitchFamily="2" charset="-122"/>
            </a:endParaRPr>
          </a:p>
        </p:txBody>
      </p:sp>
      <p:sp>
        <p:nvSpPr>
          <p:cNvPr id="8" name="矩形 7"/>
          <p:cNvSpPr/>
          <p:nvPr/>
        </p:nvSpPr>
        <p:spPr>
          <a:xfrm>
            <a:off x="683568" y="3498243"/>
            <a:ext cx="2294218" cy="369332"/>
          </a:xfrm>
          <a:prstGeom prst="rect">
            <a:avLst/>
          </a:prstGeom>
          <a:noFill/>
          <a:ln>
            <a:noFill/>
          </a:ln>
        </p:spPr>
        <p:txBody>
          <a:bodyPr wrap="none">
            <a:spAutoFit/>
          </a:bodyPr>
          <a:lstStyle/>
          <a:p>
            <a:pPr eaLnBrk="1" hangingPunct="1"/>
            <a:r>
              <a:rPr lang="en-US" altLang="zh-CN" sz="1800" b="1" i="1" dirty="0">
                <a:solidFill>
                  <a:srgbClr val="FF0000"/>
                </a:solidFill>
                <a:ea typeface="宋体" pitchFamily="2" charset="-122"/>
              </a:rPr>
              <a:t>max=*min=string[0];</a:t>
            </a:r>
            <a:endParaRPr lang="zh-CN" altLang="en-US" b="1" i="1" dirty="0">
              <a:solidFill>
                <a:srgbClr val="FF0000"/>
              </a:solidFill>
              <a:ea typeface="宋体" pitchFamily="2" charset="-122"/>
            </a:endParaRPr>
          </a:p>
        </p:txBody>
      </p:sp>
      <p:sp>
        <p:nvSpPr>
          <p:cNvPr id="11" name="矩形 10"/>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301824" y="498158"/>
            <a:ext cx="5350296" cy="338554"/>
          </a:xfrm>
          <a:prstGeom prst="rect">
            <a:avLst/>
          </a:prstGeom>
        </p:spPr>
        <p:txBody>
          <a:bodyPr wrap="square">
            <a:spAutoFit/>
          </a:bodyPr>
          <a:lstStyle/>
          <a:p>
            <a:pPr lvl="0" eaLnBrk="1" hangingPunct="1">
              <a:spcBef>
                <a:spcPts val="0"/>
              </a:spcBef>
            </a:pPr>
            <a:r>
              <a:rPr lang="en-US" altLang="zh-CN" sz="1600" b="1" dirty="0">
                <a:solidFill>
                  <a:prstClr val="black"/>
                </a:solidFill>
                <a:latin typeface="微软雅黑" pitchFamily="34" charset="-122"/>
                <a:ea typeface="微软雅黑" pitchFamily="34" charset="-122"/>
              </a:rPr>
              <a:t>9.   </a:t>
            </a:r>
            <a:r>
              <a:rPr lang="zh-CN" altLang="en-US" sz="1600" b="1" dirty="0">
                <a:solidFill>
                  <a:prstClr val="black"/>
                </a:solidFill>
                <a:latin typeface="微软雅黑" pitchFamily="34" charset="-122"/>
                <a:ea typeface="微软雅黑" pitchFamily="34" charset="-122"/>
              </a:rPr>
              <a:t>找出</a:t>
            </a:r>
            <a:r>
              <a:rPr lang="en-US" altLang="zh-CN" sz="1600" b="1" dirty="0">
                <a:solidFill>
                  <a:prstClr val="black"/>
                </a:solidFill>
                <a:latin typeface="微软雅黑" pitchFamily="34" charset="-122"/>
                <a:ea typeface="微软雅黑" pitchFamily="34" charset="-122"/>
              </a:rPr>
              <a:t>N</a:t>
            </a:r>
            <a:r>
              <a:rPr lang="zh-CN" altLang="en-US" sz="1600" b="1" dirty="0">
                <a:solidFill>
                  <a:prstClr val="black"/>
                </a:solidFill>
                <a:latin typeface="微软雅黑" pitchFamily="34" charset="-122"/>
                <a:ea typeface="微软雅黑" pitchFamily="34" charset="-122"/>
              </a:rPr>
              <a:t>个字符串中最大和最小的字符串</a:t>
            </a:r>
          </a:p>
        </p:txBody>
      </p:sp>
    </p:spTree>
    <p:extLst>
      <p:ext uri="{BB962C8B-B14F-4D97-AF65-F5344CB8AC3E}">
        <p14:creationId xmlns:p14="http://schemas.microsoft.com/office/powerpoint/2010/main" val="8872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527769"/>
            <a:ext cx="7344816" cy="3693319"/>
          </a:xfrm>
          <a:prstGeom prst="rect">
            <a:avLst/>
          </a:prstGeom>
          <a:ln w="19050">
            <a:solidFill>
              <a:schemeClr val="tx1"/>
            </a:solidFill>
            <a:prstDash val="sysDash"/>
          </a:ln>
        </p:spPr>
        <p:txBody>
          <a:bodyPr wrap="square">
            <a:spAutoFit/>
          </a:bodyPr>
          <a:lstStyle/>
          <a:p>
            <a:pPr eaLnBrk="1" hangingPunct="1"/>
            <a:r>
              <a:rPr lang="en-US" altLang="zh-CN" sz="1800" dirty="0">
                <a:solidFill>
                  <a:prstClr val="black"/>
                </a:solidFill>
                <a:latin typeface="微软雅黑" pitchFamily="34" charset="-122"/>
                <a:ea typeface="微软雅黑" pitchFamily="34" charset="-122"/>
              </a:rPr>
              <a:t>void main(void)</a:t>
            </a:r>
          </a:p>
          <a:p>
            <a:pPr eaLnBrk="1" hangingPunct="1"/>
            <a:r>
              <a:rPr lang="en-US" altLang="zh-CN" sz="1800" dirty="0">
                <a:solidFill>
                  <a:prstClr val="black"/>
                </a:solidFill>
                <a:latin typeface="微软雅黑" pitchFamily="34" charset="-122"/>
                <a:ea typeface="微软雅黑" pitchFamily="34" charset="-122"/>
              </a:rPr>
              <a:t>{</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char string[N][80], *</a:t>
            </a:r>
            <a:r>
              <a:rPr lang="en-US" altLang="zh-CN" sz="1800" dirty="0" err="1">
                <a:solidFill>
                  <a:prstClr val="black"/>
                </a:solidFill>
                <a:latin typeface="微软雅黑" pitchFamily="34" charset="-122"/>
                <a:ea typeface="微软雅黑" pitchFamily="34" charset="-122"/>
              </a:rPr>
              <a:t>pmax</a:t>
            </a:r>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pmin</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int </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 ;</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for(</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=0;i&lt;</a:t>
            </a:r>
            <a:r>
              <a:rPr lang="en-US" altLang="zh-CN" sz="1800" dirty="0" err="1">
                <a:solidFill>
                  <a:prstClr val="black"/>
                </a:solidFill>
                <a:latin typeface="微软雅黑" pitchFamily="34" charset="-122"/>
                <a:ea typeface="微软雅黑" pitchFamily="34" charset="-122"/>
              </a:rPr>
              <a:t>N;i</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gets(string[</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pmax</a:t>
            </a:r>
            <a:r>
              <a:rPr lang="en-US" altLang="zh-CN"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GetMaxMinString</a:t>
            </a:r>
            <a:r>
              <a:rPr lang="en-US" altLang="zh-CN" sz="1800" dirty="0">
                <a:solidFill>
                  <a:prstClr val="black"/>
                </a:solidFill>
                <a:latin typeface="微软雅黑" pitchFamily="34" charset="-122"/>
                <a:ea typeface="微软雅黑" pitchFamily="34" charset="-122"/>
              </a:rPr>
              <a:t>(                                  );</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printf</a:t>
            </a:r>
            <a:r>
              <a:rPr lang="en-US" altLang="zh-CN" sz="1800" dirty="0">
                <a:solidFill>
                  <a:prstClr val="black"/>
                </a:solidFill>
                <a:latin typeface="微软雅黑" pitchFamily="34" charset="-122"/>
                <a:ea typeface="微软雅黑" pitchFamily="34" charset="-122"/>
              </a:rPr>
              <a:t>("Max string is %s, Min string is %s\n", </a:t>
            </a:r>
            <a:r>
              <a:rPr lang="en-US" altLang="zh-CN" sz="1800" dirty="0" err="1">
                <a:solidFill>
                  <a:prstClr val="black"/>
                </a:solidFill>
                <a:latin typeface="微软雅黑" pitchFamily="34" charset="-122"/>
                <a:ea typeface="微软雅黑" pitchFamily="34" charset="-122"/>
              </a:rPr>
              <a:t>pmax</a:t>
            </a:r>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pmin</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a:t>
            </a:r>
            <a:endParaRPr lang="zh-CN" altLang="en-US" sz="1800" dirty="0">
              <a:solidFill>
                <a:prstClr val="black"/>
              </a:solidFill>
              <a:latin typeface="微软雅黑" pitchFamily="34" charset="-122"/>
              <a:ea typeface="微软雅黑" pitchFamily="34" charset="-122"/>
            </a:endParaRPr>
          </a:p>
        </p:txBody>
      </p:sp>
      <p:sp>
        <p:nvSpPr>
          <p:cNvPr id="4" name="矩形 3"/>
          <p:cNvSpPr/>
          <p:nvPr/>
        </p:nvSpPr>
        <p:spPr>
          <a:xfrm>
            <a:off x="3848407" y="2976041"/>
            <a:ext cx="2095445" cy="369332"/>
          </a:xfrm>
          <a:prstGeom prst="rect">
            <a:avLst/>
          </a:prstGeom>
          <a:noFill/>
          <a:ln>
            <a:noFill/>
          </a:ln>
        </p:spPr>
        <p:txBody>
          <a:bodyPr wrap="none">
            <a:spAutoFit/>
          </a:bodyPr>
          <a:lstStyle/>
          <a:p>
            <a:pPr algn="ctr" eaLnBrk="1" hangingPunct="1"/>
            <a:r>
              <a:rPr lang="en-US" altLang="zh-CN" sz="1800" b="1" i="1" dirty="0">
                <a:solidFill>
                  <a:srgbClr val="FF0000"/>
                </a:solidFill>
                <a:ea typeface="宋体" pitchFamily="2" charset="-122"/>
              </a:rPr>
              <a:t>string, </a:t>
            </a:r>
            <a:r>
              <a:rPr lang="en-US" altLang="zh-CN" sz="1800" b="1" i="1" dirty="0" smtClean="0">
                <a:solidFill>
                  <a:srgbClr val="FF0000"/>
                </a:solidFill>
                <a:ea typeface="宋体" pitchFamily="2" charset="-122"/>
              </a:rPr>
              <a:t>  N</a:t>
            </a:r>
            <a:r>
              <a:rPr lang="en-US" altLang="zh-CN" sz="1800" b="1" i="1" dirty="0">
                <a:solidFill>
                  <a:srgbClr val="FF0000"/>
                </a:solidFill>
                <a:ea typeface="宋体" pitchFamily="2" charset="-122"/>
              </a:rPr>
              <a:t>,  &amp;</a:t>
            </a:r>
            <a:r>
              <a:rPr lang="en-US" altLang="zh-CN" sz="1800" b="1" i="1" dirty="0" err="1">
                <a:solidFill>
                  <a:srgbClr val="FF0000"/>
                </a:solidFill>
                <a:ea typeface="宋体" pitchFamily="2" charset="-122"/>
              </a:rPr>
              <a:t>pmin</a:t>
            </a:r>
            <a:r>
              <a:rPr lang="en-US" altLang="zh-CN" sz="1800" b="1" i="1" dirty="0">
                <a:solidFill>
                  <a:srgbClr val="FF0000"/>
                </a:solidFill>
                <a:ea typeface="宋体" pitchFamily="2" charset="-122"/>
              </a:rPr>
              <a:t> </a:t>
            </a:r>
            <a:endParaRPr lang="zh-CN" altLang="en-US" b="1" i="1" dirty="0">
              <a:solidFill>
                <a:srgbClr val="FF0000"/>
              </a:solidFill>
              <a:ea typeface="宋体" pitchFamily="2" charset="-122"/>
            </a:endParaRPr>
          </a:p>
        </p:txBody>
      </p:sp>
      <p:sp>
        <p:nvSpPr>
          <p:cNvPr id="6" name="矩形 5"/>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TextBox 4"/>
          <p:cNvSpPr txBox="1"/>
          <p:nvPr/>
        </p:nvSpPr>
        <p:spPr>
          <a:xfrm>
            <a:off x="3419872" y="2060848"/>
            <a:ext cx="5526568" cy="400110"/>
          </a:xfrm>
          <a:prstGeom prst="rect">
            <a:avLst/>
          </a:prstGeom>
          <a:solidFill>
            <a:srgbClr val="FF0000"/>
          </a:solidFill>
          <a:ln w="19050">
            <a:solidFill>
              <a:srgbClr val="FF0000"/>
            </a:solidFill>
          </a:ln>
        </p:spPr>
        <p:txBody>
          <a:bodyPr wrap="square" rtlCol="0">
            <a:spAutoFit/>
          </a:bodyPr>
          <a:lstStyle/>
          <a:p>
            <a:r>
              <a:rPr lang="en-US" altLang="zh-CN" sz="2000" b="1" dirty="0" err="1" smtClean="0">
                <a:solidFill>
                  <a:schemeClr val="bg1"/>
                </a:solidFill>
                <a:latin typeface="+mn-ea"/>
                <a:ea typeface="+mn-ea"/>
              </a:rPr>
              <a:t>pmin</a:t>
            </a:r>
            <a:r>
              <a:rPr lang="en-US" altLang="zh-CN" sz="2000" b="1" dirty="0" smtClean="0">
                <a:solidFill>
                  <a:schemeClr val="bg1"/>
                </a:solidFill>
                <a:latin typeface="+mn-ea"/>
                <a:ea typeface="+mn-ea"/>
              </a:rPr>
              <a:t> </a:t>
            </a:r>
            <a:r>
              <a:rPr lang="en-US" altLang="zh-CN" sz="2000" b="1" dirty="0" err="1" smtClean="0">
                <a:solidFill>
                  <a:schemeClr val="bg1"/>
                </a:solidFill>
                <a:latin typeface="+mn-ea"/>
                <a:ea typeface="+mn-ea"/>
              </a:rPr>
              <a:t>pmax</a:t>
            </a:r>
            <a:r>
              <a:rPr lang="en-US" altLang="zh-CN" sz="2000" b="1" dirty="0" smtClean="0">
                <a:solidFill>
                  <a:schemeClr val="bg1"/>
                </a:solidFill>
                <a:latin typeface="+mn-ea"/>
                <a:ea typeface="+mn-ea"/>
              </a:rPr>
              <a:t> </a:t>
            </a:r>
            <a:r>
              <a:rPr lang="zh-CN" altLang="en-US" sz="2000" b="1" dirty="0" smtClean="0">
                <a:solidFill>
                  <a:schemeClr val="bg1"/>
                </a:solidFill>
                <a:latin typeface="+mn-ea"/>
                <a:ea typeface="+mn-ea"/>
              </a:rPr>
              <a:t>都没有地址的指向，是野指针吗？</a:t>
            </a:r>
            <a:r>
              <a:rPr lang="en-US" altLang="zh-CN" sz="2000" b="1" dirty="0" smtClean="0">
                <a:solidFill>
                  <a:schemeClr val="bg1"/>
                </a:solidFill>
                <a:latin typeface="+mn-ea"/>
                <a:ea typeface="+mn-ea"/>
              </a:rPr>
              <a:t> </a:t>
            </a:r>
            <a:endParaRPr lang="zh-CN" altLang="en-US" sz="2000" b="1" dirty="0">
              <a:solidFill>
                <a:schemeClr val="bg1"/>
              </a:solidFill>
              <a:latin typeface="+mn-ea"/>
              <a:ea typeface="+mn-ea"/>
            </a:endParaRPr>
          </a:p>
        </p:txBody>
      </p:sp>
    </p:spTree>
    <p:extLst>
      <p:ext uri="{BB962C8B-B14F-4D97-AF65-F5344CB8AC3E}">
        <p14:creationId xmlns:p14="http://schemas.microsoft.com/office/powerpoint/2010/main" val="297934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920909"/>
            <a:ext cx="8640960" cy="4524315"/>
          </a:xfrm>
          <a:prstGeom prst="rect">
            <a:avLst/>
          </a:prstGeom>
          <a:ln w="19050">
            <a:solidFill>
              <a:schemeClr val="tx1"/>
            </a:solidFill>
            <a:prstDash val="sysDash"/>
          </a:ln>
        </p:spPr>
        <p:txBody>
          <a:bodyPr wrap="square">
            <a:spAutoFit/>
          </a:bodyPr>
          <a:lstStyle/>
          <a:p>
            <a:pPr eaLnBrk="1" hangingPunct="1"/>
            <a:r>
              <a:rPr lang="en-US" altLang="zh-CN" sz="1600" dirty="0">
                <a:solidFill>
                  <a:prstClr val="black"/>
                </a:solidFill>
                <a:latin typeface="微软雅黑" pitchFamily="34" charset="-122"/>
                <a:ea typeface="微软雅黑" pitchFamily="34" charset="-122"/>
              </a:rPr>
              <a:t>#include &lt;</a:t>
            </a:r>
            <a:r>
              <a:rPr lang="en-US" altLang="zh-CN" sz="1600" dirty="0" err="1">
                <a:solidFill>
                  <a:prstClr val="black"/>
                </a:solidFill>
                <a:latin typeface="微软雅黑" pitchFamily="34" charset="-122"/>
                <a:ea typeface="微软雅黑" pitchFamily="34" charset="-122"/>
              </a:rPr>
              <a:t>stdio.h</a:t>
            </a:r>
            <a:r>
              <a:rPr lang="en-US" altLang="zh-CN" sz="1600" dirty="0">
                <a:solidFill>
                  <a:prstClr val="black"/>
                </a:solidFill>
                <a:latin typeface="微软雅黑" pitchFamily="34" charset="-122"/>
                <a:ea typeface="微软雅黑" pitchFamily="34" charset="-122"/>
              </a:rPr>
              <a:t>&gt;</a:t>
            </a:r>
          </a:p>
          <a:p>
            <a:pPr eaLnBrk="1" hangingPunct="1"/>
            <a:r>
              <a:rPr lang="en-US" altLang="zh-CN" sz="1600" dirty="0">
                <a:solidFill>
                  <a:prstClr val="black"/>
                </a:solidFill>
                <a:latin typeface="微软雅黑" pitchFamily="34" charset="-122"/>
                <a:ea typeface="微软雅黑" pitchFamily="34" charset="-122"/>
              </a:rPr>
              <a:t>#include &lt;</a:t>
            </a:r>
            <a:r>
              <a:rPr lang="en-US" altLang="zh-CN" sz="1600" dirty="0" err="1">
                <a:solidFill>
                  <a:prstClr val="black"/>
                </a:solidFill>
                <a:latin typeface="微软雅黑" pitchFamily="34" charset="-122"/>
                <a:ea typeface="微软雅黑" pitchFamily="34" charset="-122"/>
              </a:rPr>
              <a:t>string.h</a:t>
            </a:r>
            <a:r>
              <a:rPr lang="en-US" altLang="zh-CN" sz="1600" dirty="0">
                <a:solidFill>
                  <a:prstClr val="black"/>
                </a:solidFill>
                <a:latin typeface="微软雅黑" pitchFamily="34" charset="-122"/>
                <a:ea typeface="微软雅黑" pitchFamily="34" charset="-122"/>
              </a:rPr>
              <a:t>&gt;</a:t>
            </a:r>
          </a:p>
          <a:p>
            <a:pPr eaLnBrk="1" hangingPunct="1"/>
            <a:endParaRPr lang="en-US" altLang="zh-CN" sz="1600" dirty="0">
              <a:solidFill>
                <a:prstClr val="black"/>
              </a:solidFill>
              <a:latin typeface="微软雅黑" pitchFamily="34" charset="-122"/>
              <a:ea typeface="微软雅黑" pitchFamily="34" charset="-122"/>
            </a:endParaRPr>
          </a:p>
          <a:p>
            <a:pPr eaLnBrk="1" hangingPunct="1"/>
            <a:r>
              <a:rPr lang="en-US" altLang="zh-CN" sz="1600" b="1" i="1" dirty="0">
                <a:solidFill>
                  <a:prstClr val="black"/>
                </a:solidFill>
                <a:latin typeface="微软雅黑" pitchFamily="34" charset="-122"/>
                <a:ea typeface="微软雅黑" pitchFamily="34" charset="-122"/>
              </a:rPr>
              <a:t>void </a:t>
            </a:r>
            <a:r>
              <a:rPr lang="en-US" altLang="zh-CN" sz="1600" b="1" i="1" dirty="0" err="1">
                <a:solidFill>
                  <a:prstClr val="black"/>
                </a:solidFill>
                <a:latin typeface="微软雅黑" pitchFamily="34" charset="-122"/>
                <a:ea typeface="微软雅黑" pitchFamily="34" charset="-122"/>
              </a:rPr>
              <a:t>sortstr</a:t>
            </a:r>
            <a:r>
              <a:rPr lang="en-US" altLang="zh-CN" sz="1600" b="1" i="1" dirty="0">
                <a:solidFill>
                  <a:prstClr val="black"/>
                </a:solidFill>
                <a:latin typeface="微软雅黑" pitchFamily="34" charset="-122"/>
                <a:ea typeface="微软雅黑" pitchFamily="34" charset="-122"/>
              </a:rPr>
              <a:t>(char **v</a:t>
            </a:r>
            <a:r>
              <a:rPr lang="en-US" altLang="zh-CN" sz="1600" b="1" i="1" dirty="0" smtClean="0">
                <a:solidFill>
                  <a:prstClr val="black"/>
                </a:solidFill>
                <a:latin typeface="微软雅黑" pitchFamily="34" charset="-122"/>
                <a:ea typeface="微软雅黑" pitchFamily="34" charset="-122"/>
              </a:rPr>
              <a:t>,  </a:t>
            </a:r>
            <a:r>
              <a:rPr lang="en-US" altLang="zh-CN" sz="1600" b="1" i="1" dirty="0" err="1" smtClean="0">
                <a:solidFill>
                  <a:prstClr val="black"/>
                </a:solidFill>
                <a:latin typeface="微软雅黑" pitchFamily="34" charset="-122"/>
                <a:ea typeface="微软雅黑" pitchFamily="34" charset="-122"/>
              </a:rPr>
              <a:t>int</a:t>
            </a:r>
            <a:r>
              <a:rPr lang="en-US" altLang="zh-CN" sz="1600" b="1" i="1" dirty="0" smtClean="0">
                <a:solidFill>
                  <a:prstClr val="black"/>
                </a:solidFill>
                <a:latin typeface="微软雅黑" pitchFamily="34" charset="-122"/>
                <a:ea typeface="微软雅黑" pitchFamily="34" charset="-122"/>
              </a:rPr>
              <a:t> </a:t>
            </a:r>
            <a:r>
              <a:rPr lang="en-US" altLang="zh-CN" sz="1600" b="1" i="1" dirty="0">
                <a:solidFill>
                  <a:prstClr val="black"/>
                </a:solidFill>
                <a:latin typeface="微软雅黑" pitchFamily="34" charset="-122"/>
                <a:ea typeface="微软雅黑" pitchFamily="34" charset="-122"/>
              </a:rPr>
              <a:t>n);</a:t>
            </a:r>
          </a:p>
          <a:p>
            <a:pPr eaLnBrk="1" hangingPunct="1"/>
            <a:endParaRPr lang="en-US" altLang="zh-CN" sz="1600" dirty="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void main(void)</a:t>
            </a:r>
          </a:p>
          <a:p>
            <a:pPr eaLnBrk="1" hangingPunct="1"/>
            <a:r>
              <a:rPr lang="en-US" altLang="zh-CN" sz="1600" dirty="0">
                <a:solidFill>
                  <a:prstClr val="black"/>
                </a:solidFill>
                <a:latin typeface="微软雅黑" pitchFamily="34" charset="-122"/>
                <a:ea typeface="微软雅黑" pitchFamily="34" charset="-122"/>
              </a:rPr>
              <a:t>{</a:t>
            </a:r>
          </a:p>
          <a:p>
            <a:pPr eaLnBrk="1" hangingPunct="1"/>
            <a:r>
              <a:rPr lang="en-US" altLang="zh-CN" sz="1600" dirty="0">
                <a:solidFill>
                  <a:prstClr val="black"/>
                </a:solidFill>
                <a:latin typeface="微软雅黑" pitchFamily="34" charset="-122"/>
                <a:ea typeface="微软雅黑" pitchFamily="34" charset="-122"/>
              </a:rPr>
              <a:t>        int </a:t>
            </a:r>
            <a:r>
              <a:rPr lang="en-US" altLang="zh-CN" sz="1600" dirty="0" err="1">
                <a:solidFill>
                  <a:prstClr val="black"/>
                </a:solidFill>
                <a:latin typeface="微软雅黑" pitchFamily="34" charset="-122"/>
                <a:ea typeface="微软雅黑" pitchFamily="34" charset="-122"/>
              </a:rPr>
              <a:t>i</a:t>
            </a:r>
            <a:r>
              <a:rPr lang="en-US" altLang="zh-CN" sz="1600" dirty="0">
                <a:solidFill>
                  <a:prstClr val="black"/>
                </a:solidFill>
                <a:latin typeface="微软雅黑" pitchFamily="34" charset="-122"/>
                <a:ea typeface="微软雅黑" pitchFamily="34" charset="-122"/>
              </a:rPr>
              <a:t>;</a:t>
            </a:r>
          </a:p>
          <a:p>
            <a:pPr eaLnBrk="1" hangingPunct="1"/>
            <a:endParaRPr lang="en-US" altLang="zh-CN" sz="1600" dirty="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        char   string[][20]={"</a:t>
            </a:r>
            <a:r>
              <a:rPr lang="en-US" altLang="zh-CN" sz="1600" dirty="0" err="1">
                <a:solidFill>
                  <a:prstClr val="black"/>
                </a:solidFill>
                <a:latin typeface="微软雅黑" pitchFamily="34" charset="-122"/>
                <a:ea typeface="微软雅黑" pitchFamily="34" charset="-122"/>
              </a:rPr>
              <a:t>pascal</a:t>
            </a:r>
            <a:r>
              <a:rPr lang="en-US" altLang="zh-CN" sz="1600" dirty="0">
                <a:solidFill>
                  <a:prstClr val="black"/>
                </a:solidFill>
                <a:latin typeface="微软雅黑" pitchFamily="34" charset="-122"/>
                <a:ea typeface="微软雅黑" pitchFamily="34" charset="-122"/>
              </a:rPr>
              <a:t>","basic","</a:t>
            </a:r>
            <a:r>
              <a:rPr lang="en-US" altLang="zh-CN" sz="1600" dirty="0" err="1">
                <a:solidFill>
                  <a:prstClr val="black"/>
                </a:solidFill>
                <a:latin typeface="微软雅黑" pitchFamily="34" charset="-122"/>
                <a:ea typeface="微软雅黑" pitchFamily="34" charset="-122"/>
              </a:rPr>
              <a:t>cobol</a:t>
            </a:r>
            <a:r>
              <a:rPr lang="en-US" altLang="zh-CN" sz="1600" dirty="0">
                <a:solidFill>
                  <a:prstClr val="black"/>
                </a:solidFill>
                <a:latin typeface="微软雅黑" pitchFamily="34" charset="-122"/>
                <a:ea typeface="微软雅黑" pitchFamily="34" charset="-122"/>
              </a:rPr>
              <a:t>","</a:t>
            </a:r>
            <a:r>
              <a:rPr lang="en-US" altLang="zh-CN" sz="1600" dirty="0" err="1">
                <a:solidFill>
                  <a:prstClr val="black"/>
                </a:solidFill>
                <a:latin typeface="微软雅黑" pitchFamily="34" charset="-122"/>
                <a:ea typeface="微软雅黑" pitchFamily="34" charset="-122"/>
              </a:rPr>
              <a:t>prolog","lisp</a:t>
            </a:r>
            <a:r>
              <a:rPr lang="en-US" altLang="zh-CN" sz="1600" dirty="0">
                <a:solidFill>
                  <a:prstClr val="black"/>
                </a:solidFill>
                <a:latin typeface="微软雅黑" pitchFamily="34" charset="-122"/>
                <a:ea typeface="微软雅黑" pitchFamily="34" charset="-122"/>
              </a:rPr>
              <a:t>"};</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a:t>
            </a:r>
            <a:r>
              <a:rPr lang="en-US" altLang="zh-CN" sz="1600" dirty="0" smtClean="0">
                <a:solidFill>
                  <a:prstClr val="black"/>
                </a:solidFill>
                <a:latin typeface="微软雅黑" pitchFamily="34" charset="-122"/>
                <a:ea typeface="微软雅黑" pitchFamily="34" charset="-122"/>
              </a:rPr>
              <a:t>    </a:t>
            </a:r>
            <a:endParaRPr lang="en-US" altLang="zh-CN" sz="1600" dirty="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        </a:t>
            </a:r>
            <a:r>
              <a:rPr lang="en-US" altLang="zh-CN" sz="1600" dirty="0" smtClean="0">
                <a:solidFill>
                  <a:prstClr val="black"/>
                </a:solidFill>
                <a:latin typeface="微软雅黑" pitchFamily="34" charset="-122"/>
                <a:ea typeface="微软雅黑" pitchFamily="34" charset="-122"/>
              </a:rPr>
              <a:t>    </a:t>
            </a:r>
            <a:endParaRPr lang="en-US" altLang="zh-CN" sz="1600" dirty="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        </a:t>
            </a:r>
            <a:endParaRPr lang="en-US" altLang="zh-CN" sz="1600" dirty="0" smtClean="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 </a:t>
            </a:r>
            <a:r>
              <a:rPr lang="en-US" altLang="zh-CN" sz="1600" dirty="0" smtClean="0">
                <a:solidFill>
                  <a:prstClr val="black"/>
                </a:solidFill>
                <a:latin typeface="微软雅黑" pitchFamily="34" charset="-122"/>
                <a:ea typeface="微软雅黑" pitchFamily="34" charset="-122"/>
              </a:rPr>
              <a:t>       </a:t>
            </a:r>
          </a:p>
          <a:p>
            <a:pPr eaLnBrk="1" hangingPunct="1"/>
            <a:r>
              <a:rPr lang="en-US" altLang="zh-CN" sz="1600" dirty="0">
                <a:solidFill>
                  <a:prstClr val="black"/>
                </a:solidFill>
                <a:latin typeface="微软雅黑" pitchFamily="34" charset="-122"/>
                <a:ea typeface="微软雅黑" pitchFamily="34" charset="-122"/>
              </a:rPr>
              <a:t> </a:t>
            </a:r>
            <a:r>
              <a:rPr lang="en-US" altLang="zh-CN" sz="1600" dirty="0" smtClean="0">
                <a:solidFill>
                  <a:prstClr val="black"/>
                </a:solidFill>
                <a:latin typeface="微软雅黑" pitchFamily="34" charset="-122"/>
                <a:ea typeface="微软雅黑" pitchFamily="34" charset="-122"/>
              </a:rPr>
              <a:t>       for(</a:t>
            </a:r>
            <a:r>
              <a:rPr lang="en-US" altLang="zh-CN" sz="1600" dirty="0" err="1" smtClean="0">
                <a:solidFill>
                  <a:prstClr val="black"/>
                </a:solidFill>
                <a:latin typeface="微软雅黑" pitchFamily="34" charset="-122"/>
                <a:ea typeface="微软雅黑" pitchFamily="34" charset="-122"/>
              </a:rPr>
              <a:t>i</a:t>
            </a:r>
            <a:r>
              <a:rPr lang="en-US" altLang="zh-CN" sz="1600" dirty="0" smtClean="0">
                <a:solidFill>
                  <a:prstClr val="black"/>
                </a:solidFill>
                <a:latin typeface="微软雅黑" pitchFamily="34" charset="-122"/>
                <a:ea typeface="微软雅黑" pitchFamily="34" charset="-122"/>
              </a:rPr>
              <a:t>=0;i&lt;5;i</a:t>
            </a:r>
            <a:r>
              <a:rPr lang="en-US" altLang="zh-CN" sz="1600" dirty="0">
                <a:solidFill>
                  <a:prstClr val="black"/>
                </a:solidFill>
                <a:latin typeface="微软雅黑" pitchFamily="34" charset="-122"/>
                <a:ea typeface="微软雅黑" pitchFamily="34" charset="-122"/>
              </a:rPr>
              <a:t>++) </a:t>
            </a:r>
            <a:r>
              <a:rPr lang="en-US" altLang="zh-CN" sz="1600" dirty="0" err="1" smtClean="0">
                <a:solidFill>
                  <a:prstClr val="black"/>
                </a:solidFill>
                <a:latin typeface="微软雅黑" pitchFamily="34" charset="-122"/>
                <a:ea typeface="微软雅黑" pitchFamily="34" charset="-122"/>
              </a:rPr>
              <a:t>printf</a:t>
            </a:r>
            <a:r>
              <a:rPr lang="en-US" altLang="zh-CN" sz="1600" dirty="0">
                <a:solidFill>
                  <a:prstClr val="black"/>
                </a:solidFill>
                <a:latin typeface="微软雅黑" pitchFamily="34" charset="-122"/>
                <a:ea typeface="微软雅黑" pitchFamily="34" charset="-122"/>
              </a:rPr>
              <a:t>("%s\n</a:t>
            </a:r>
            <a:r>
              <a:rPr lang="en-US" altLang="zh-CN" sz="1600" dirty="0" smtClean="0">
                <a:solidFill>
                  <a:prstClr val="black"/>
                </a:solidFill>
                <a:latin typeface="微软雅黑" pitchFamily="34" charset="-122"/>
                <a:ea typeface="微软雅黑" pitchFamily="34" charset="-122"/>
              </a:rPr>
              <a:t>",                      );</a:t>
            </a:r>
            <a:endParaRPr lang="en-US" altLang="zh-CN" sz="1600" dirty="0">
              <a:solidFill>
                <a:prstClr val="black"/>
              </a:solidFill>
              <a:latin typeface="微软雅黑" pitchFamily="34" charset="-122"/>
              <a:ea typeface="微软雅黑" pitchFamily="34" charset="-122"/>
            </a:endParaRPr>
          </a:p>
          <a:p>
            <a:pPr eaLnBrk="1" hangingPunct="1"/>
            <a:r>
              <a:rPr lang="en-US" altLang="zh-CN" sz="1600" dirty="0">
                <a:solidFill>
                  <a:prstClr val="black"/>
                </a:solidFill>
                <a:latin typeface="微软雅黑" pitchFamily="34" charset="-122"/>
                <a:ea typeface="微软雅黑" pitchFamily="34" charset="-122"/>
              </a:rPr>
              <a:t>}</a:t>
            </a:r>
            <a:endParaRPr lang="zh-CN" altLang="en-US" sz="1600" dirty="0">
              <a:solidFill>
                <a:prstClr val="black"/>
              </a:solidFill>
              <a:latin typeface="微软雅黑" pitchFamily="34" charset="-122"/>
              <a:ea typeface="微软雅黑" pitchFamily="34" charset="-122"/>
            </a:endParaRPr>
          </a:p>
        </p:txBody>
      </p:sp>
      <p:sp>
        <p:nvSpPr>
          <p:cNvPr id="3" name="矩形 2"/>
          <p:cNvSpPr/>
          <p:nvPr/>
        </p:nvSpPr>
        <p:spPr>
          <a:xfrm>
            <a:off x="971600" y="3554812"/>
            <a:ext cx="7920880" cy="369332"/>
          </a:xfrm>
          <a:prstGeom prst="rect">
            <a:avLst/>
          </a:prstGeom>
          <a:solidFill>
            <a:srgbClr val="FF0000"/>
          </a:solidFill>
          <a:ln>
            <a:noFill/>
          </a:ln>
        </p:spPr>
        <p:txBody>
          <a:bodyPr wrap="square">
            <a:spAutoFit/>
          </a:bodyPr>
          <a:lstStyle/>
          <a:p>
            <a:pPr eaLnBrk="1" hangingPunct="1"/>
            <a:r>
              <a:rPr lang="en-US" altLang="zh-CN" sz="1800" b="1" i="1" dirty="0">
                <a:solidFill>
                  <a:schemeClr val="bg1"/>
                </a:solidFill>
                <a:latin typeface="+mn-ea"/>
                <a:ea typeface="+mn-ea"/>
              </a:rPr>
              <a:t>char *</a:t>
            </a:r>
            <a:r>
              <a:rPr lang="en-US" altLang="zh-CN" sz="1800" b="1" i="1" dirty="0" err="1">
                <a:solidFill>
                  <a:schemeClr val="bg1"/>
                </a:solidFill>
                <a:latin typeface="+mn-ea"/>
                <a:ea typeface="+mn-ea"/>
              </a:rPr>
              <a:t>pstr</a:t>
            </a:r>
            <a:r>
              <a:rPr lang="en-US" altLang="zh-CN" sz="1800" b="1" i="1" dirty="0">
                <a:solidFill>
                  <a:schemeClr val="bg1"/>
                </a:solidFill>
                <a:latin typeface="+mn-ea"/>
                <a:ea typeface="+mn-ea"/>
              </a:rPr>
              <a:t>[] = {string[0],  string[1],  string[2],  string[3],  string[4]};</a:t>
            </a:r>
            <a:endParaRPr lang="zh-CN" altLang="en-US" b="1" i="1" dirty="0">
              <a:solidFill>
                <a:schemeClr val="bg1"/>
              </a:solidFill>
              <a:latin typeface="+mn-ea"/>
              <a:ea typeface="+mn-ea"/>
            </a:endParaRPr>
          </a:p>
        </p:txBody>
      </p:sp>
      <p:sp>
        <p:nvSpPr>
          <p:cNvPr id="7" name="矩形 6"/>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矩形 7"/>
          <p:cNvSpPr/>
          <p:nvPr/>
        </p:nvSpPr>
        <p:spPr>
          <a:xfrm>
            <a:off x="251520" y="476672"/>
            <a:ext cx="4357008" cy="338554"/>
          </a:xfrm>
          <a:prstGeom prst="rect">
            <a:avLst/>
          </a:prstGeom>
        </p:spPr>
        <p:txBody>
          <a:bodyPr wrap="square">
            <a:spAutoFit/>
          </a:bodyPr>
          <a:lstStyle/>
          <a:p>
            <a:pPr lvl="0" eaLnBrk="1" hangingPunct="1"/>
            <a:r>
              <a:rPr lang="en-US" altLang="zh-CN" sz="1600" b="1" dirty="0">
                <a:solidFill>
                  <a:prstClr val="black"/>
                </a:solidFill>
                <a:latin typeface="微软雅黑" pitchFamily="34" charset="-122"/>
                <a:ea typeface="微软雅黑" pitchFamily="34" charset="-122"/>
              </a:rPr>
              <a:t>10. </a:t>
            </a:r>
            <a:r>
              <a:rPr lang="zh-CN" altLang="en-US" sz="1600" b="1" dirty="0">
                <a:solidFill>
                  <a:prstClr val="black"/>
                </a:solidFill>
                <a:latin typeface="微软雅黑" pitchFamily="34" charset="-122"/>
                <a:ea typeface="微软雅黑" pitchFamily="34" charset="-122"/>
              </a:rPr>
              <a:t>用二级指针处理多个字符串的排序。</a:t>
            </a:r>
          </a:p>
        </p:txBody>
      </p:sp>
      <p:sp>
        <p:nvSpPr>
          <p:cNvPr id="4" name="矩形 3"/>
          <p:cNvSpPr/>
          <p:nvPr/>
        </p:nvSpPr>
        <p:spPr>
          <a:xfrm>
            <a:off x="971600" y="3955312"/>
            <a:ext cx="2443618" cy="369332"/>
          </a:xfrm>
          <a:prstGeom prst="rect">
            <a:avLst/>
          </a:prstGeom>
          <a:solidFill>
            <a:srgbClr val="FF0000"/>
          </a:solidFill>
        </p:spPr>
        <p:txBody>
          <a:bodyPr wrap="none">
            <a:spAutoFit/>
          </a:bodyPr>
          <a:lstStyle/>
          <a:p>
            <a:pPr eaLnBrk="1" hangingPunct="1"/>
            <a:r>
              <a:rPr lang="en-US" altLang="zh-CN" sz="1800" b="1" i="1" dirty="0">
                <a:solidFill>
                  <a:schemeClr val="bg1"/>
                </a:solidFill>
                <a:latin typeface="微软雅黑" pitchFamily="34" charset="-122"/>
                <a:ea typeface="微软雅黑" pitchFamily="34" charset="-122"/>
              </a:rPr>
              <a:t>char **</a:t>
            </a:r>
            <a:r>
              <a:rPr lang="en-US" altLang="zh-CN" sz="1800" b="1" i="1" dirty="0" err="1">
                <a:solidFill>
                  <a:schemeClr val="bg1"/>
                </a:solidFill>
                <a:latin typeface="微软雅黑" pitchFamily="34" charset="-122"/>
                <a:ea typeface="微软雅黑" pitchFamily="34" charset="-122"/>
              </a:rPr>
              <a:t>ppstr</a:t>
            </a:r>
            <a:r>
              <a:rPr lang="en-US" altLang="zh-CN" sz="1800" b="1" i="1" dirty="0">
                <a:solidFill>
                  <a:schemeClr val="bg1"/>
                </a:solidFill>
                <a:latin typeface="微软雅黑" pitchFamily="34" charset="-122"/>
                <a:ea typeface="微软雅黑" pitchFamily="34" charset="-122"/>
              </a:rPr>
              <a:t> = </a:t>
            </a:r>
            <a:r>
              <a:rPr lang="en-US" altLang="zh-CN" sz="1800" b="1" i="1" dirty="0" err="1">
                <a:solidFill>
                  <a:schemeClr val="bg1"/>
                </a:solidFill>
                <a:latin typeface="微软雅黑" pitchFamily="34" charset="-122"/>
                <a:ea typeface="微软雅黑" pitchFamily="34" charset="-122"/>
              </a:rPr>
              <a:t>pstr</a:t>
            </a:r>
            <a:r>
              <a:rPr lang="en-US" altLang="zh-CN" sz="1800" b="1" i="1" dirty="0">
                <a:solidFill>
                  <a:schemeClr val="bg1"/>
                </a:solidFill>
                <a:latin typeface="微软雅黑" pitchFamily="34" charset="-122"/>
                <a:ea typeface="微软雅黑" pitchFamily="34" charset="-122"/>
              </a:rPr>
              <a:t>;</a:t>
            </a:r>
          </a:p>
        </p:txBody>
      </p:sp>
      <p:sp>
        <p:nvSpPr>
          <p:cNvPr id="5" name="矩形 4"/>
          <p:cNvSpPr/>
          <p:nvPr/>
        </p:nvSpPr>
        <p:spPr>
          <a:xfrm>
            <a:off x="971600" y="4355812"/>
            <a:ext cx="2330727" cy="369332"/>
          </a:xfrm>
          <a:prstGeom prst="rect">
            <a:avLst/>
          </a:prstGeom>
          <a:solidFill>
            <a:srgbClr val="FF0000"/>
          </a:solidFill>
        </p:spPr>
        <p:txBody>
          <a:bodyPr wrap="square">
            <a:spAutoFit/>
          </a:bodyPr>
          <a:lstStyle/>
          <a:p>
            <a:pPr eaLnBrk="1" hangingPunct="1"/>
            <a:r>
              <a:rPr lang="en-US" altLang="zh-CN" sz="1800" b="1" i="1" dirty="0" err="1">
                <a:solidFill>
                  <a:schemeClr val="bg1"/>
                </a:solidFill>
                <a:latin typeface="微软雅黑" pitchFamily="34" charset="-122"/>
                <a:ea typeface="微软雅黑" pitchFamily="34" charset="-122"/>
              </a:rPr>
              <a:t>sortstr</a:t>
            </a:r>
            <a:r>
              <a:rPr lang="en-US" altLang="zh-CN" sz="1800" b="1" i="1" dirty="0">
                <a:solidFill>
                  <a:schemeClr val="bg1"/>
                </a:solidFill>
                <a:latin typeface="微软雅黑" pitchFamily="34" charset="-122"/>
                <a:ea typeface="微软雅黑" pitchFamily="34" charset="-122"/>
              </a:rPr>
              <a:t>( </a:t>
            </a:r>
            <a:r>
              <a:rPr lang="en-US" altLang="zh-CN" sz="1800" b="1" i="1" dirty="0" err="1">
                <a:solidFill>
                  <a:schemeClr val="bg1"/>
                </a:solidFill>
                <a:latin typeface="微软雅黑" pitchFamily="34" charset="-122"/>
                <a:ea typeface="微软雅黑" pitchFamily="34" charset="-122"/>
              </a:rPr>
              <a:t>ppstr</a:t>
            </a:r>
            <a:r>
              <a:rPr lang="en-US" altLang="zh-CN" sz="1800" b="1" i="1" dirty="0">
                <a:solidFill>
                  <a:schemeClr val="bg1"/>
                </a:solidFill>
                <a:latin typeface="微软雅黑" pitchFamily="34" charset="-122"/>
                <a:ea typeface="微软雅黑" pitchFamily="34" charset="-122"/>
              </a:rPr>
              <a:t>,  5);</a:t>
            </a:r>
          </a:p>
        </p:txBody>
      </p:sp>
      <p:sp>
        <p:nvSpPr>
          <p:cNvPr id="6" name="矩形 5"/>
          <p:cNvSpPr/>
          <p:nvPr/>
        </p:nvSpPr>
        <p:spPr>
          <a:xfrm>
            <a:off x="3923928" y="4797152"/>
            <a:ext cx="1182503" cy="369332"/>
          </a:xfrm>
          <a:prstGeom prst="rect">
            <a:avLst/>
          </a:prstGeom>
          <a:solidFill>
            <a:srgbClr val="FF0000"/>
          </a:solidFill>
        </p:spPr>
        <p:txBody>
          <a:bodyPr wrap="none">
            <a:spAutoFit/>
          </a:bodyPr>
          <a:lstStyle/>
          <a:p>
            <a:r>
              <a:rPr lang="en-US" altLang="zh-CN" sz="1800" b="1" i="1" dirty="0">
                <a:solidFill>
                  <a:schemeClr val="bg1"/>
                </a:solidFill>
                <a:latin typeface="微软雅黑" pitchFamily="34" charset="-122"/>
                <a:ea typeface="微软雅黑" pitchFamily="34" charset="-122"/>
              </a:rPr>
              <a:t>string[</a:t>
            </a:r>
            <a:r>
              <a:rPr lang="en-US" altLang="zh-CN" sz="1800" b="1" i="1" dirty="0" err="1">
                <a:solidFill>
                  <a:schemeClr val="bg1"/>
                </a:solidFill>
                <a:latin typeface="微软雅黑" pitchFamily="34" charset="-122"/>
                <a:ea typeface="微软雅黑" pitchFamily="34" charset="-122"/>
              </a:rPr>
              <a:t>i</a:t>
            </a:r>
            <a:r>
              <a:rPr lang="en-US" altLang="zh-CN" sz="1800" b="1" i="1" dirty="0">
                <a:solidFill>
                  <a:schemeClr val="bg1"/>
                </a:solidFill>
                <a:latin typeface="微软雅黑" pitchFamily="34" charset="-122"/>
                <a:ea typeface="微软雅黑" pitchFamily="34" charset="-122"/>
              </a:rPr>
              <a:t>] </a:t>
            </a:r>
            <a:endParaRPr lang="zh-CN" altLang="en-US" sz="1800" b="1" i="1" dirty="0">
              <a:solidFill>
                <a:schemeClr val="bg1"/>
              </a:solidFill>
            </a:endParaRPr>
          </a:p>
        </p:txBody>
      </p:sp>
    </p:spTree>
    <p:extLst>
      <p:ext uri="{BB962C8B-B14F-4D97-AF65-F5344CB8AC3E}">
        <p14:creationId xmlns:p14="http://schemas.microsoft.com/office/powerpoint/2010/main" val="9685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 calcmode="lin" valueType="num">
                                      <p:cBhvr>
                                        <p:cTn id="30" dur="1000" fill="hold"/>
                                        <p:tgtEl>
                                          <p:spTgt spid="4"/>
                                        </p:tgtEl>
                                        <p:attrNameLst>
                                          <p:attrName>style.rotation</p:attrName>
                                        </p:attrNameLst>
                                      </p:cBhvr>
                                      <p:tavLst>
                                        <p:tav tm="0">
                                          <p:val>
                                            <p:fltVal val="90"/>
                                          </p:val>
                                        </p:tav>
                                        <p:tav tm="100000">
                                          <p:val>
                                            <p:fltVal val="0"/>
                                          </p:val>
                                        </p:tav>
                                      </p:tavLst>
                                    </p:anim>
                                    <p:animEffect transition="in" filter="fade">
                                      <p:cBhvr>
                                        <p:cTn id="31" dur="1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ppt_w</p:attrName>
                                        </p:attrNameLst>
                                      </p:cBhvr>
                                      <p:tavLst>
                                        <p:tav tm="0">
                                          <p:val>
                                            <p:fltVal val="0"/>
                                          </p:val>
                                        </p:tav>
                                        <p:tav tm="100000">
                                          <p:val>
                                            <p:strVal val="#ppt_w"/>
                                          </p:val>
                                        </p:tav>
                                      </p:tavLst>
                                    </p:anim>
                                    <p:anim calcmode="lin" valueType="num">
                                      <p:cBhvr>
                                        <p:cTn id="45" dur="1000" fill="hold"/>
                                        <p:tgtEl>
                                          <p:spTgt spid="6"/>
                                        </p:tgtEl>
                                        <p:attrNameLst>
                                          <p:attrName>ppt_h</p:attrName>
                                        </p:attrNameLst>
                                      </p:cBhvr>
                                      <p:tavLst>
                                        <p:tav tm="0">
                                          <p:val>
                                            <p:fltVal val="0"/>
                                          </p:val>
                                        </p:tav>
                                        <p:tav tm="100000">
                                          <p:val>
                                            <p:strVal val="#ppt_h"/>
                                          </p:val>
                                        </p:tav>
                                      </p:tavLst>
                                    </p:anim>
                                    <p:anim calcmode="lin" valueType="num">
                                      <p:cBhvr>
                                        <p:cTn id="46" dur="1000" fill="hold"/>
                                        <p:tgtEl>
                                          <p:spTgt spid="6"/>
                                        </p:tgtEl>
                                        <p:attrNameLst>
                                          <p:attrName>style.rotation</p:attrName>
                                        </p:attrNameLst>
                                      </p:cBhvr>
                                      <p:tavLst>
                                        <p:tav tm="0">
                                          <p:val>
                                            <p:fltVal val="90"/>
                                          </p:val>
                                        </p:tav>
                                        <p:tav tm="100000">
                                          <p:val>
                                            <p:fltVal val="0"/>
                                          </p:val>
                                        </p:tav>
                                      </p:tavLst>
                                    </p:anim>
                                    <p:animEffect transition="in" filter="fade">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548680"/>
            <a:ext cx="5688632" cy="4247317"/>
          </a:xfrm>
          <a:prstGeom prst="rect">
            <a:avLst/>
          </a:prstGeom>
          <a:ln w="19050">
            <a:solidFill>
              <a:schemeClr val="tx1"/>
            </a:solidFill>
            <a:prstDash val="sysDash"/>
          </a:ln>
        </p:spPr>
        <p:txBody>
          <a:bodyPr wrap="square">
            <a:spAutoFit/>
          </a:bodyPr>
          <a:lstStyle/>
          <a:p>
            <a:pPr eaLnBrk="1" hangingPunct="1"/>
            <a:r>
              <a:rPr lang="en-US" altLang="zh-CN" sz="1800" dirty="0">
                <a:solidFill>
                  <a:prstClr val="black"/>
                </a:solidFill>
                <a:latin typeface="微软雅黑" pitchFamily="34" charset="-122"/>
                <a:ea typeface="微软雅黑" pitchFamily="34" charset="-122"/>
              </a:rPr>
              <a:t>void </a:t>
            </a:r>
            <a:r>
              <a:rPr lang="en-US" altLang="zh-CN" sz="1800" dirty="0" err="1">
                <a:solidFill>
                  <a:prstClr val="black"/>
                </a:solidFill>
                <a:latin typeface="微软雅黑" pitchFamily="34" charset="-122"/>
                <a:ea typeface="微软雅黑" pitchFamily="34" charset="-122"/>
              </a:rPr>
              <a:t>sortstr</a:t>
            </a:r>
            <a:r>
              <a:rPr lang="en-US" altLang="zh-CN" sz="1800" dirty="0">
                <a:solidFill>
                  <a:prstClr val="black"/>
                </a:solidFill>
                <a:latin typeface="微软雅黑" pitchFamily="34" charset="-122"/>
                <a:ea typeface="微软雅黑" pitchFamily="34" charset="-122"/>
              </a:rPr>
              <a:t>(char **v,  int n)</a:t>
            </a:r>
          </a:p>
          <a:p>
            <a:pPr eaLnBrk="1" hangingPunct="1"/>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int </a:t>
            </a:r>
            <a:r>
              <a:rPr lang="en-US" altLang="zh-CN" sz="1800" dirty="0" err="1">
                <a:solidFill>
                  <a:prstClr val="black"/>
                </a:solidFill>
                <a:latin typeface="微软雅黑" pitchFamily="34" charset="-122"/>
                <a:ea typeface="微软雅黑" pitchFamily="34" charset="-122"/>
              </a:rPr>
              <a:t>i,j</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for(</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=0; </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&lt;n-1; </a:t>
            </a:r>
            <a:r>
              <a:rPr lang="en-US" altLang="zh-CN" sz="1800" dirty="0" err="1">
                <a:solidFill>
                  <a:prstClr val="black"/>
                </a:solidFill>
                <a:latin typeface="微软雅黑" pitchFamily="34" charset="-122"/>
                <a:ea typeface="微软雅黑" pitchFamily="34" charset="-122"/>
              </a:rPr>
              <a:t>i</a:t>
            </a:r>
            <a:r>
              <a:rPr lang="en-US" altLang="zh-CN" sz="1800" dirty="0">
                <a:solidFill>
                  <a:prstClr val="black"/>
                </a:solidFill>
                <a:latin typeface="微软雅黑" pitchFamily="34" charset="-122"/>
                <a:ea typeface="微软雅黑" pitchFamily="34" charset="-122"/>
              </a:rPr>
              <a:t>++)</a:t>
            </a:r>
          </a:p>
          <a:p>
            <a:pPr eaLnBrk="1" hangingPunct="1"/>
            <a:r>
              <a:rPr lang="en-US" altLang="zh-CN" sz="1800" dirty="0">
                <a:solidFill>
                  <a:prstClr val="black"/>
                </a:solidFill>
                <a:latin typeface="微软雅黑" pitchFamily="34" charset="-122"/>
                <a:ea typeface="微软雅黑" pitchFamily="34" charset="-122"/>
              </a:rPr>
              <a:t>           for(j=0; j&lt;n-i-1; j++)</a:t>
            </a:r>
          </a:p>
          <a:p>
            <a:pPr eaLnBrk="1" hangingPunct="1"/>
            <a:r>
              <a:rPr lang="en-US" altLang="zh-CN" sz="1800" dirty="0">
                <a:solidFill>
                  <a:prstClr val="black"/>
                </a:solidFill>
                <a:latin typeface="微软雅黑" pitchFamily="34" charset="-122"/>
                <a:ea typeface="微软雅黑" pitchFamily="34" charset="-122"/>
              </a:rPr>
              <a:t>                if( strcmp(v[j], v[j+1] ) &gt;= 0 )</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a:t>
            </a:r>
          </a:p>
          <a:p>
            <a:pPr eaLnBrk="1" hangingPunct="1"/>
            <a:r>
              <a:rPr lang="en-US" altLang="zh-CN" sz="1800" dirty="0">
                <a:solidFill>
                  <a:prstClr val="black"/>
                </a:solidFill>
                <a:latin typeface="微软雅黑" pitchFamily="34" charset="-122"/>
                <a:ea typeface="微软雅黑" pitchFamily="34" charset="-122"/>
              </a:rPr>
              <a:t>             }  </a:t>
            </a:r>
          </a:p>
          <a:p>
            <a:pPr eaLnBrk="1" hangingPunct="1"/>
            <a:r>
              <a:rPr lang="en-US" altLang="zh-CN" sz="1800" dirty="0">
                <a:solidFill>
                  <a:prstClr val="black"/>
                </a:solidFill>
                <a:latin typeface="微软雅黑" pitchFamily="34" charset="-122"/>
                <a:ea typeface="微软雅黑" pitchFamily="34" charset="-122"/>
              </a:rPr>
              <a:t>}</a:t>
            </a:r>
            <a:endParaRPr lang="zh-CN" altLang="en-US" sz="1800" dirty="0">
              <a:solidFill>
                <a:prstClr val="black"/>
              </a:solidFill>
              <a:latin typeface="微软雅黑" pitchFamily="34" charset="-122"/>
              <a:ea typeface="微软雅黑" pitchFamily="34" charset="-122"/>
            </a:endParaRPr>
          </a:p>
        </p:txBody>
      </p:sp>
      <p:sp>
        <p:nvSpPr>
          <p:cNvPr id="3" name="矩形 2"/>
          <p:cNvSpPr/>
          <p:nvPr/>
        </p:nvSpPr>
        <p:spPr>
          <a:xfrm>
            <a:off x="1619673" y="2571744"/>
            <a:ext cx="2664296" cy="369332"/>
          </a:xfrm>
          <a:prstGeom prst="rect">
            <a:avLst/>
          </a:prstGeom>
          <a:solidFill>
            <a:srgbClr val="FF0000"/>
          </a:solidFill>
          <a:ln>
            <a:noFill/>
          </a:ln>
        </p:spPr>
        <p:txBody>
          <a:bodyPr wrap="square">
            <a:spAutoFit/>
          </a:bodyPr>
          <a:lstStyle/>
          <a:p>
            <a:pPr eaLnBrk="1" hangingPunct="1"/>
            <a:r>
              <a:rPr lang="en-US" altLang="zh-CN" sz="1800" b="1" i="1" dirty="0">
                <a:solidFill>
                  <a:schemeClr val="bg1"/>
                </a:solidFill>
                <a:latin typeface="+mn-ea"/>
                <a:ea typeface="+mn-ea"/>
              </a:rPr>
              <a:t>char temp[20] ;</a:t>
            </a:r>
            <a:endParaRPr lang="zh-CN" altLang="en-US" b="1" i="1" dirty="0">
              <a:solidFill>
                <a:schemeClr val="bg1"/>
              </a:solidFill>
              <a:latin typeface="+mn-ea"/>
              <a:ea typeface="+mn-ea"/>
            </a:endParaRPr>
          </a:p>
        </p:txBody>
      </p:sp>
      <p:sp>
        <p:nvSpPr>
          <p:cNvPr id="4" name="矩形 3"/>
          <p:cNvSpPr/>
          <p:nvPr/>
        </p:nvSpPr>
        <p:spPr>
          <a:xfrm>
            <a:off x="1619672" y="2987660"/>
            <a:ext cx="2664296" cy="369332"/>
          </a:xfrm>
          <a:prstGeom prst="rect">
            <a:avLst/>
          </a:prstGeom>
          <a:solidFill>
            <a:srgbClr val="FF0000"/>
          </a:solidFill>
          <a:ln>
            <a:noFill/>
          </a:ln>
        </p:spPr>
        <p:txBody>
          <a:bodyPr wrap="square">
            <a:spAutoFit/>
          </a:bodyPr>
          <a:lstStyle/>
          <a:p>
            <a:pPr eaLnBrk="1" hangingPunct="1"/>
            <a:r>
              <a:rPr lang="en-US" altLang="zh-CN" sz="1800" b="1" i="1" dirty="0" err="1">
                <a:solidFill>
                  <a:schemeClr val="bg1"/>
                </a:solidFill>
                <a:latin typeface="+mn-ea"/>
                <a:ea typeface="+mn-ea"/>
              </a:rPr>
              <a:t>strcpy</a:t>
            </a:r>
            <a:r>
              <a:rPr lang="en-US" altLang="zh-CN" sz="1800" b="1" i="1" dirty="0">
                <a:solidFill>
                  <a:schemeClr val="bg1"/>
                </a:solidFill>
                <a:latin typeface="+mn-ea"/>
                <a:ea typeface="+mn-ea"/>
              </a:rPr>
              <a:t>(temp, v[j]);</a:t>
            </a:r>
            <a:endParaRPr lang="zh-CN" altLang="en-US" b="1" i="1" dirty="0">
              <a:solidFill>
                <a:schemeClr val="bg1"/>
              </a:solidFill>
              <a:latin typeface="+mn-ea"/>
              <a:ea typeface="+mn-ea"/>
            </a:endParaRPr>
          </a:p>
        </p:txBody>
      </p:sp>
      <p:sp>
        <p:nvSpPr>
          <p:cNvPr id="5" name="矩形 4"/>
          <p:cNvSpPr/>
          <p:nvPr/>
        </p:nvSpPr>
        <p:spPr>
          <a:xfrm>
            <a:off x="1619672" y="3419708"/>
            <a:ext cx="2664296" cy="369332"/>
          </a:xfrm>
          <a:prstGeom prst="rect">
            <a:avLst/>
          </a:prstGeom>
          <a:solidFill>
            <a:srgbClr val="FF0000"/>
          </a:solidFill>
          <a:ln>
            <a:noFill/>
          </a:ln>
        </p:spPr>
        <p:txBody>
          <a:bodyPr wrap="square">
            <a:spAutoFit/>
          </a:bodyPr>
          <a:lstStyle/>
          <a:p>
            <a:pPr eaLnBrk="1" hangingPunct="1"/>
            <a:r>
              <a:rPr lang="en-US" altLang="zh-CN" sz="1800" b="1" i="1" dirty="0" err="1">
                <a:solidFill>
                  <a:schemeClr val="bg1"/>
                </a:solidFill>
                <a:latin typeface="+mn-ea"/>
                <a:ea typeface="+mn-ea"/>
              </a:rPr>
              <a:t>strcpy</a:t>
            </a:r>
            <a:r>
              <a:rPr lang="en-US" altLang="zh-CN" sz="1800" b="1" i="1" dirty="0">
                <a:solidFill>
                  <a:schemeClr val="bg1"/>
                </a:solidFill>
                <a:latin typeface="+mn-ea"/>
                <a:ea typeface="+mn-ea"/>
              </a:rPr>
              <a:t>(v[j], v[j+1]);</a:t>
            </a:r>
            <a:endParaRPr lang="zh-CN" altLang="en-US" b="1" i="1" dirty="0">
              <a:solidFill>
                <a:schemeClr val="bg1"/>
              </a:solidFill>
              <a:latin typeface="+mn-ea"/>
              <a:ea typeface="+mn-ea"/>
            </a:endParaRPr>
          </a:p>
        </p:txBody>
      </p:sp>
      <p:sp>
        <p:nvSpPr>
          <p:cNvPr id="6" name="矩形 5"/>
          <p:cNvSpPr/>
          <p:nvPr/>
        </p:nvSpPr>
        <p:spPr>
          <a:xfrm>
            <a:off x="1619672" y="3851756"/>
            <a:ext cx="2664296" cy="369332"/>
          </a:xfrm>
          <a:prstGeom prst="rect">
            <a:avLst/>
          </a:prstGeom>
          <a:solidFill>
            <a:srgbClr val="FF0000"/>
          </a:solidFill>
          <a:ln>
            <a:noFill/>
          </a:ln>
        </p:spPr>
        <p:txBody>
          <a:bodyPr wrap="square">
            <a:spAutoFit/>
          </a:bodyPr>
          <a:lstStyle/>
          <a:p>
            <a:pPr eaLnBrk="1" hangingPunct="1"/>
            <a:r>
              <a:rPr lang="en-US" altLang="zh-CN" sz="1800" b="1" i="1" dirty="0" err="1">
                <a:solidFill>
                  <a:schemeClr val="bg1"/>
                </a:solidFill>
                <a:latin typeface="+mn-ea"/>
                <a:ea typeface="+mn-ea"/>
              </a:rPr>
              <a:t>strcpy</a:t>
            </a:r>
            <a:r>
              <a:rPr lang="en-US" altLang="zh-CN" sz="1800" b="1" i="1" dirty="0">
                <a:solidFill>
                  <a:schemeClr val="bg1"/>
                </a:solidFill>
                <a:latin typeface="+mn-ea"/>
                <a:ea typeface="+mn-ea"/>
              </a:rPr>
              <a:t>(v[j+1], temp);</a:t>
            </a:r>
            <a:endParaRPr lang="zh-CN" altLang="en-US" b="1" i="1" dirty="0">
              <a:solidFill>
                <a:schemeClr val="bg1"/>
              </a:solidFill>
              <a:latin typeface="+mn-ea"/>
              <a:ea typeface="+mn-ea"/>
            </a:endParaRPr>
          </a:p>
        </p:txBody>
      </p:sp>
      <p:sp>
        <p:nvSpPr>
          <p:cNvPr id="9" name="矩形 8"/>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69429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1520" y="512872"/>
            <a:ext cx="7162800" cy="323840"/>
          </a:xfrm>
          <a:prstGeom prst="rect">
            <a:avLst/>
          </a:prstGeom>
        </p:spPr>
        <p:txBody>
          <a:bodyPr/>
          <a:lstStyle/>
          <a:p>
            <a:pPr algn="just">
              <a:lnSpc>
                <a:spcPct val="80000"/>
              </a:lnSpc>
              <a:spcBef>
                <a:spcPct val="20000"/>
              </a:spcBef>
              <a:defRPr/>
            </a:pPr>
            <a:r>
              <a:rPr kumimoji="0" lang="en-US" altLang="zh-CN" sz="2000" b="1" kern="0" dirty="0">
                <a:solidFill>
                  <a:prstClr val="black"/>
                </a:solidFill>
                <a:latin typeface="微软雅黑" pitchFamily="34" charset="-122"/>
                <a:ea typeface="微软雅黑" pitchFamily="34" charset="-122"/>
              </a:rPr>
              <a:t>11.  </a:t>
            </a:r>
            <a:r>
              <a:rPr kumimoji="0" lang="en-US" altLang="zh-CN" sz="2000" b="1" kern="0" dirty="0" err="1">
                <a:solidFill>
                  <a:prstClr val="black"/>
                </a:solidFill>
                <a:latin typeface="微软雅黑" pitchFamily="34" charset="-122"/>
                <a:ea typeface="微软雅黑" pitchFamily="34" charset="-122"/>
              </a:rPr>
              <a:t>printf</a:t>
            </a:r>
            <a:r>
              <a:rPr kumimoji="0" lang="en-US" altLang="zh-CN" sz="2000" b="1" kern="0" dirty="0">
                <a:solidFill>
                  <a:prstClr val="black"/>
                </a:solidFill>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的各种形式，各种复杂表达式的值。　</a:t>
            </a:r>
            <a:endParaRPr kumimoji="0" lang="zh-CN" altLang="en-US" sz="2000" b="1"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buFont typeface="Wingdings" pitchFamily="2" charset="2"/>
              <a:buNone/>
              <a:defRPr/>
            </a:pPr>
            <a:r>
              <a:rPr kumimoji="0" lang="zh-CN" altLang="en-US" sz="2000" b="1" kern="0" dirty="0">
                <a:solidFill>
                  <a:prstClr val="black"/>
                </a:solidFill>
                <a:latin typeface="微软雅黑" pitchFamily="34" charset="-122"/>
                <a:ea typeface="微软雅黑" pitchFamily="34" charset="-122"/>
              </a:rPr>
              <a:t>  </a:t>
            </a:r>
            <a:endParaRPr kumimoji="0" lang="en-US" altLang="zh-CN" sz="2000" b="1" kern="0" dirty="0">
              <a:solidFill>
                <a:prstClr val="black"/>
              </a:solidFill>
              <a:latin typeface="微软雅黑" pitchFamily="34" charset="-122"/>
              <a:ea typeface="微软雅黑" pitchFamily="34" charset="-122"/>
            </a:endParaRPr>
          </a:p>
        </p:txBody>
      </p:sp>
      <p:sp>
        <p:nvSpPr>
          <p:cNvPr id="5" name="矩形 4"/>
          <p:cNvSpPr/>
          <p:nvPr/>
        </p:nvSpPr>
        <p:spPr>
          <a:xfrm>
            <a:off x="395536" y="1103253"/>
            <a:ext cx="7776864" cy="3862596"/>
          </a:xfrm>
          <a:prstGeom prst="rect">
            <a:avLst/>
          </a:prstGeom>
          <a:ln w="19050">
            <a:solidFill>
              <a:schemeClr val="tx1"/>
            </a:solidFill>
            <a:prstDash val="sysDash"/>
          </a:ln>
        </p:spPr>
        <p:txBody>
          <a:bodyPr wrap="square">
            <a:spAutoFit/>
          </a:bodyPr>
          <a:lstStyle/>
          <a:p>
            <a:pPr marL="342900" indent="-342900">
              <a:spcBef>
                <a:spcPts val="600"/>
              </a:spcBef>
              <a:defRPr/>
            </a:pPr>
            <a:r>
              <a:rPr kumimoji="0" lang="en-US" altLang="zh-CN" sz="2000" b="1" kern="0" dirty="0">
                <a:solidFill>
                  <a:prstClr val="black"/>
                </a:solidFill>
                <a:latin typeface="微软雅黑" pitchFamily="34" charset="-122"/>
                <a:ea typeface="微软雅黑" pitchFamily="34" charset="-122"/>
              </a:rPr>
              <a:t>#include &lt;</a:t>
            </a:r>
            <a:r>
              <a:rPr kumimoji="0" lang="en-US" altLang="zh-CN" sz="2000" b="1" kern="0" dirty="0" err="1">
                <a:solidFill>
                  <a:prstClr val="black"/>
                </a:solidFill>
                <a:latin typeface="微软雅黑" pitchFamily="34" charset="-122"/>
                <a:ea typeface="微软雅黑" pitchFamily="34" charset="-122"/>
              </a:rPr>
              <a:t>stdio.h</a:t>
            </a:r>
            <a:r>
              <a:rPr kumimoji="0" lang="en-US" altLang="zh-CN" sz="2000" b="1" kern="0" dirty="0">
                <a:solidFill>
                  <a:prstClr val="black"/>
                </a:solidFill>
                <a:latin typeface="微软雅黑" pitchFamily="34" charset="-122"/>
                <a:ea typeface="微软雅黑" pitchFamily="34" charset="-122"/>
              </a:rPr>
              <a:t>&gt;</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b="1" kern="0" dirty="0">
                <a:solidFill>
                  <a:prstClr val="black"/>
                </a:solidFill>
                <a:latin typeface="微软雅黑" pitchFamily="34" charset="-122"/>
                <a:ea typeface="微软雅黑" pitchFamily="34" charset="-122"/>
              </a:rPr>
              <a:t>void main()</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b="1" kern="0" dirty="0">
                <a:solidFill>
                  <a:prstClr val="black"/>
                </a:solidFill>
                <a:latin typeface="微软雅黑" pitchFamily="34" charset="-122"/>
                <a:ea typeface="微软雅黑" pitchFamily="34" charset="-122"/>
              </a:rPr>
              <a:t>{</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b="1" kern="0" dirty="0">
                <a:solidFill>
                  <a:prstClr val="black"/>
                </a:solidFill>
                <a:latin typeface="微软雅黑" pitchFamily="34" charset="-122"/>
                <a:ea typeface="微软雅黑" pitchFamily="34" charset="-122"/>
              </a:rPr>
              <a:t> 	</a:t>
            </a:r>
            <a:r>
              <a:rPr kumimoji="0" lang="en-US" altLang="zh-CN" sz="2000" kern="0" dirty="0">
                <a:solidFill>
                  <a:prstClr val="black"/>
                </a:solidFill>
                <a:latin typeface="微软雅黑" pitchFamily="34" charset="-122"/>
                <a:ea typeface="微软雅黑" pitchFamily="34" charset="-122"/>
              </a:rPr>
              <a:t> int </a:t>
            </a:r>
            <a:r>
              <a:rPr kumimoji="0" lang="en-US" altLang="zh-CN" sz="2000" kern="0" dirty="0" err="1">
                <a:solidFill>
                  <a:prstClr val="black"/>
                </a:solidFill>
                <a:latin typeface="微软雅黑" pitchFamily="34" charset="-122"/>
                <a:ea typeface="微软雅黑" pitchFamily="34" charset="-122"/>
              </a:rPr>
              <a:t>a,b,c</a:t>
            </a:r>
            <a:r>
              <a:rPr kumimoji="0" lang="en-US" altLang="zh-CN" sz="2000" kern="0" dirty="0">
                <a:solidFill>
                  <a:prstClr val="black"/>
                </a:solidFill>
                <a:latin typeface="微软雅黑" pitchFamily="34" charset="-122"/>
                <a:ea typeface="微软雅黑" pitchFamily="34" charset="-122"/>
              </a:rPr>
              <a:t>;</a:t>
            </a:r>
            <a:endParaRPr kumimoji="0" lang="en-US" altLang="zh-CN" sz="2000"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kern="0" dirty="0">
                <a:solidFill>
                  <a:prstClr val="black"/>
                </a:solidFill>
                <a:latin typeface="微软雅黑" pitchFamily="34" charset="-122"/>
                <a:ea typeface="微软雅黑" pitchFamily="34" charset="-122"/>
              </a:rPr>
              <a:t>  	 c=(a=3, b=5, 2*(</a:t>
            </a:r>
            <a:r>
              <a:rPr kumimoji="0" lang="en-US" altLang="zh-CN" sz="2000" kern="0" dirty="0" err="1">
                <a:solidFill>
                  <a:prstClr val="black"/>
                </a:solidFill>
                <a:latin typeface="微软雅黑" pitchFamily="34" charset="-122"/>
                <a:ea typeface="微软雅黑" pitchFamily="34" charset="-122"/>
              </a:rPr>
              <a:t>a+b</a:t>
            </a:r>
            <a:r>
              <a:rPr kumimoji="0" lang="en-US" altLang="zh-CN" sz="2000" kern="0" dirty="0">
                <a:solidFill>
                  <a:prstClr val="black"/>
                </a:solidFill>
                <a:latin typeface="微软雅黑" pitchFamily="34" charset="-122"/>
                <a:ea typeface="微软雅黑" pitchFamily="34" charset="-122"/>
              </a:rPr>
              <a:t>));</a:t>
            </a:r>
            <a:endParaRPr kumimoji="0" lang="en-US" altLang="zh-CN" sz="2000"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kern="0" dirty="0">
                <a:solidFill>
                  <a:prstClr val="black"/>
                </a:solidFill>
                <a:latin typeface="微软雅黑" pitchFamily="34" charset="-122"/>
                <a:ea typeface="微软雅黑" pitchFamily="34" charset="-122"/>
              </a:rPr>
              <a:t>	 </a:t>
            </a:r>
            <a:r>
              <a:rPr kumimoji="0" lang="en-US" altLang="zh-CN" sz="2000" kern="0" dirty="0" err="1">
                <a:solidFill>
                  <a:prstClr val="black"/>
                </a:solidFill>
                <a:latin typeface="微软雅黑" pitchFamily="34" charset="-122"/>
                <a:ea typeface="微软雅黑" pitchFamily="34" charset="-122"/>
              </a:rPr>
              <a:t>printf</a:t>
            </a:r>
            <a:r>
              <a:rPr kumimoji="0" lang="en-US" altLang="zh-CN" sz="2000" kern="0" dirty="0">
                <a:solidFill>
                  <a:prstClr val="black"/>
                </a:solidFill>
                <a:latin typeface="微软雅黑" pitchFamily="34" charset="-122"/>
                <a:ea typeface="微软雅黑" pitchFamily="34" charset="-122"/>
              </a:rPr>
              <a:t>(“c=%d\</a:t>
            </a:r>
            <a:r>
              <a:rPr kumimoji="0" lang="en-US" altLang="zh-CN" sz="2000" kern="0" dirty="0" err="1">
                <a:solidFill>
                  <a:prstClr val="black"/>
                </a:solidFill>
                <a:latin typeface="微软雅黑" pitchFamily="34" charset="-122"/>
                <a:ea typeface="微软雅黑" pitchFamily="34" charset="-122"/>
              </a:rPr>
              <a:t>t”,c</a:t>
            </a:r>
            <a:r>
              <a:rPr kumimoji="0" lang="en-US" altLang="zh-CN" sz="2000" kern="0" dirty="0">
                <a:solidFill>
                  <a:prstClr val="black"/>
                </a:solidFill>
                <a:latin typeface="微软雅黑" pitchFamily="34" charset="-122"/>
                <a:ea typeface="微软雅黑" pitchFamily="34" charset="-122"/>
              </a:rPr>
              <a:t>);</a:t>
            </a:r>
            <a:endParaRPr kumimoji="0" lang="en-US" altLang="zh-CN" sz="2000"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kern="0" dirty="0">
                <a:solidFill>
                  <a:prstClr val="black"/>
                </a:solidFill>
                <a:latin typeface="微软雅黑" pitchFamily="34" charset="-122"/>
                <a:ea typeface="微软雅黑" pitchFamily="34" charset="-122"/>
              </a:rPr>
              <a:t>	 c=(a&lt;b ? a/2 : b/2);</a:t>
            </a:r>
            <a:endParaRPr kumimoji="0" lang="en-US" altLang="zh-CN" sz="2000"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kern="0" dirty="0">
                <a:solidFill>
                  <a:prstClr val="black"/>
                </a:solidFill>
                <a:latin typeface="微软雅黑" pitchFamily="34" charset="-122"/>
                <a:ea typeface="微软雅黑" pitchFamily="34" charset="-122"/>
              </a:rPr>
              <a:t>  	 </a:t>
            </a:r>
            <a:r>
              <a:rPr kumimoji="0" lang="en-US" altLang="zh-CN" sz="2000" kern="0" dirty="0" err="1" smtClean="0">
                <a:solidFill>
                  <a:prstClr val="black"/>
                </a:solidFill>
                <a:latin typeface="微软雅黑" pitchFamily="34" charset="-122"/>
                <a:ea typeface="微软雅黑" pitchFamily="34" charset="-122"/>
              </a:rPr>
              <a:t>printf</a:t>
            </a:r>
            <a:r>
              <a:rPr kumimoji="0" lang="en-US" altLang="zh-CN" sz="2000" kern="0" dirty="0">
                <a:solidFill>
                  <a:prstClr val="black"/>
                </a:solidFill>
                <a:latin typeface="微软雅黑" pitchFamily="34" charset="-122"/>
                <a:ea typeface="微软雅黑" pitchFamily="34" charset="-122"/>
              </a:rPr>
              <a:t>(“c=%d\</a:t>
            </a:r>
            <a:r>
              <a:rPr kumimoji="0" lang="en-US" altLang="zh-CN" sz="2000" kern="0" dirty="0" err="1">
                <a:solidFill>
                  <a:prstClr val="black"/>
                </a:solidFill>
                <a:latin typeface="微软雅黑" pitchFamily="34" charset="-122"/>
                <a:ea typeface="微软雅黑" pitchFamily="34" charset="-122"/>
              </a:rPr>
              <a:t>n”,c</a:t>
            </a:r>
            <a:r>
              <a:rPr kumimoji="0" lang="en-US" altLang="zh-CN" sz="2000" kern="0" dirty="0" smtClean="0">
                <a:solidFill>
                  <a:prstClr val="black"/>
                </a:solidFill>
                <a:latin typeface="微软雅黑" pitchFamily="34" charset="-122"/>
                <a:ea typeface="微软雅黑" pitchFamily="34" charset="-122"/>
              </a:rPr>
              <a:t>);</a:t>
            </a:r>
          </a:p>
          <a:p>
            <a:pPr marL="342900" indent="-342900">
              <a:spcBef>
                <a:spcPts val="600"/>
              </a:spcBef>
              <a:defRPr/>
            </a:pPr>
            <a:r>
              <a:rPr kumimoji="0" lang="en-US" altLang="zh-CN" sz="2000" kern="0" dirty="0">
                <a:solidFill>
                  <a:prstClr val="black"/>
                </a:solidFill>
                <a:latin typeface="微软雅黑" pitchFamily="34" charset="-122"/>
                <a:ea typeface="微软雅黑" pitchFamily="34" charset="-122"/>
                <a:cs typeface="Times New Roman" pitchFamily="18" charset="0"/>
              </a:rPr>
              <a:t> </a:t>
            </a:r>
            <a:r>
              <a:rPr kumimoji="0" lang="en-US" altLang="zh-CN" sz="2000" kern="0" dirty="0" smtClean="0">
                <a:solidFill>
                  <a:prstClr val="black"/>
                </a:solidFill>
                <a:latin typeface="微软雅黑" pitchFamily="34" charset="-122"/>
                <a:ea typeface="微软雅黑" pitchFamily="34" charset="-122"/>
                <a:cs typeface="Times New Roman" pitchFamily="18" charset="0"/>
              </a:rPr>
              <a:t>     </a:t>
            </a:r>
            <a:r>
              <a:rPr lang="en-US" altLang="zh-CN" sz="2000" dirty="0" err="1">
                <a:latin typeface="+mn-ea"/>
                <a:ea typeface="+mn-ea"/>
              </a:rPr>
              <a:t>printf</a:t>
            </a:r>
            <a:r>
              <a:rPr lang="en-US" altLang="zh-CN" sz="2000" dirty="0" smtClean="0">
                <a:latin typeface="+mn-ea"/>
                <a:ea typeface="+mn-ea"/>
              </a:rPr>
              <a:t>( </a:t>
            </a:r>
            <a:r>
              <a:rPr lang="en-US" altLang="zh-CN" sz="2000" b="1" i="1" dirty="0" smtClean="0">
                <a:latin typeface="+mn-ea"/>
                <a:ea typeface="+mn-ea"/>
              </a:rPr>
              <a:t>(a%2)? "##%d”: "**%d\n" </a:t>
            </a:r>
            <a:r>
              <a:rPr lang="en-US" altLang="zh-CN" sz="2000" dirty="0" smtClean="0">
                <a:latin typeface="+mn-ea"/>
                <a:ea typeface="+mn-ea"/>
              </a:rPr>
              <a:t>, a);</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ts val="600"/>
              </a:spcBef>
              <a:defRPr/>
            </a:pPr>
            <a:r>
              <a:rPr kumimoji="0" lang="en-US" altLang="zh-CN" sz="2000" b="1" kern="0" dirty="0">
                <a:solidFill>
                  <a:prstClr val="black"/>
                </a:solidFill>
                <a:latin typeface="微软雅黑" pitchFamily="34" charset="-122"/>
                <a:ea typeface="微软雅黑" pitchFamily="34" charset="-122"/>
              </a:rPr>
              <a:t>}</a:t>
            </a:r>
            <a:endParaRPr lang="zh-CN" altLang="en-US" b="1" dirty="0">
              <a:solidFill>
                <a:prstClr val="black"/>
              </a:solidFill>
              <a:ea typeface="宋体" pitchFamily="2" charset="-122"/>
            </a:endParaRPr>
          </a:p>
        </p:txBody>
      </p:sp>
      <p:sp>
        <p:nvSpPr>
          <p:cNvPr id="11" name="TextBox 10"/>
          <p:cNvSpPr txBox="1"/>
          <p:nvPr/>
        </p:nvSpPr>
        <p:spPr>
          <a:xfrm>
            <a:off x="5796136" y="2996952"/>
            <a:ext cx="1512168" cy="369332"/>
          </a:xfrm>
          <a:prstGeom prst="rect">
            <a:avLst/>
          </a:prstGeom>
          <a:solidFill>
            <a:srgbClr val="FF0000"/>
          </a:solidFill>
          <a:ln>
            <a:solidFill>
              <a:srgbClr val="FF0000"/>
            </a:solidFill>
          </a:ln>
        </p:spPr>
        <p:txBody>
          <a:bodyPr wrap="square" rtlCol="0">
            <a:spAutoFit/>
          </a:bodyPr>
          <a:lstStyle/>
          <a:p>
            <a:pPr algn="ctr" eaLnBrk="1" hangingPunct="1"/>
            <a:r>
              <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c=16 </a:t>
            </a:r>
          </a:p>
        </p:txBody>
      </p:sp>
      <p:sp>
        <p:nvSpPr>
          <p:cNvPr id="12" name="TextBox 11"/>
          <p:cNvSpPr txBox="1"/>
          <p:nvPr/>
        </p:nvSpPr>
        <p:spPr>
          <a:xfrm>
            <a:off x="5806005" y="3707740"/>
            <a:ext cx="1502299" cy="369332"/>
          </a:xfrm>
          <a:prstGeom prst="rect">
            <a:avLst/>
          </a:prstGeom>
          <a:solidFill>
            <a:srgbClr val="FF0000"/>
          </a:solidFill>
          <a:ln>
            <a:solidFill>
              <a:srgbClr val="FF0000"/>
            </a:solidFill>
          </a:ln>
        </p:spPr>
        <p:txBody>
          <a:bodyPr wrap="square" rtlCol="0">
            <a:spAutoFit/>
          </a:bodyPr>
          <a:lstStyle/>
          <a:p>
            <a:pPr algn="ctr" eaLnBrk="1" hangingPunct="1"/>
            <a:r>
              <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c=1 </a:t>
            </a:r>
          </a:p>
        </p:txBody>
      </p:sp>
      <p:sp>
        <p:nvSpPr>
          <p:cNvPr id="10" name="矩形 9"/>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TextBox 11"/>
          <p:cNvSpPr txBox="1"/>
          <p:nvPr/>
        </p:nvSpPr>
        <p:spPr>
          <a:xfrm>
            <a:off x="5806005" y="4149080"/>
            <a:ext cx="1502299" cy="369332"/>
          </a:xfrm>
          <a:prstGeom prst="rect">
            <a:avLst/>
          </a:prstGeom>
          <a:solidFill>
            <a:srgbClr val="FF0000"/>
          </a:solidFill>
          <a:ln>
            <a:solidFill>
              <a:srgbClr val="FF0000"/>
            </a:solidFill>
          </a:ln>
        </p:spPr>
        <p:txBody>
          <a:bodyPr wrap="square" rtlCol="0">
            <a:spAutoFit/>
          </a:bodyPr>
          <a:lstStyle/>
          <a:p>
            <a:pPr algn="ctr" eaLnBrk="1" hangingPunct="1"/>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##3 </a:t>
            </a:r>
            <a:endPar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 name="TextBox 11"/>
          <p:cNvSpPr txBox="1"/>
          <p:nvPr/>
        </p:nvSpPr>
        <p:spPr>
          <a:xfrm>
            <a:off x="1331640" y="5517232"/>
            <a:ext cx="2304256" cy="646331"/>
          </a:xfrm>
          <a:prstGeom prst="rect">
            <a:avLst/>
          </a:prstGeom>
          <a:solidFill>
            <a:srgbClr val="FF0000"/>
          </a:solidFill>
          <a:ln>
            <a:solidFill>
              <a:srgbClr val="FF0000"/>
            </a:solidFill>
          </a:ln>
          <a:effectLst>
            <a:outerShdw blurRad="76200" dist="12700" dir="8100000" sy="-23000" kx="800400" algn="br" rotWithShape="0">
              <a:prstClr val="black">
                <a:alpha val="20000"/>
              </a:prstClr>
            </a:outerShdw>
          </a:effectLst>
        </p:spPr>
        <p:txBody>
          <a:bodyPr wrap="square" rtlCol="0">
            <a:spAutoFit/>
          </a:bodyPr>
          <a:lstStyle/>
          <a:p>
            <a:pPr eaLnBrk="1" hangingPunct="1"/>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c=16    c=1</a:t>
            </a:r>
          </a:p>
          <a:p>
            <a:pPr eaLnBrk="1" hangingPunct="1"/>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##3</a:t>
            </a:r>
            <a:endPar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92812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1" grpId="0" animBg="1"/>
      <p:bldP spid="12"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69617276"/>
              </p:ext>
            </p:extLst>
          </p:nvPr>
        </p:nvGraphicFramePr>
        <p:xfrm>
          <a:off x="1619672" y="1988840"/>
          <a:ext cx="5715040" cy="57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883684316"/>
              </p:ext>
            </p:extLst>
          </p:nvPr>
        </p:nvGraphicFramePr>
        <p:xfrm>
          <a:off x="1619672" y="3131848"/>
          <a:ext cx="5715040" cy="5962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图示 9"/>
          <p:cNvGraphicFramePr/>
          <p:nvPr>
            <p:extLst>
              <p:ext uri="{D42A27DB-BD31-4B8C-83A1-F6EECF244321}">
                <p14:modId xmlns:p14="http://schemas.microsoft.com/office/powerpoint/2010/main" val="3608125016"/>
              </p:ext>
            </p:extLst>
          </p:nvPr>
        </p:nvGraphicFramePr>
        <p:xfrm>
          <a:off x="1619672" y="2643608"/>
          <a:ext cx="5715040" cy="5962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图示 11"/>
          <p:cNvGraphicFramePr/>
          <p:nvPr>
            <p:extLst>
              <p:ext uri="{D42A27DB-BD31-4B8C-83A1-F6EECF244321}">
                <p14:modId xmlns:p14="http://schemas.microsoft.com/office/powerpoint/2010/main" val="3767379330"/>
              </p:ext>
            </p:extLst>
          </p:nvPr>
        </p:nvGraphicFramePr>
        <p:xfrm>
          <a:off x="1619672" y="4095405"/>
          <a:ext cx="5715040" cy="5962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3" name="图示 12"/>
          <p:cNvGraphicFramePr/>
          <p:nvPr>
            <p:extLst>
              <p:ext uri="{D42A27DB-BD31-4B8C-83A1-F6EECF244321}">
                <p14:modId xmlns:p14="http://schemas.microsoft.com/office/powerpoint/2010/main" val="2885229954"/>
              </p:ext>
            </p:extLst>
          </p:nvPr>
        </p:nvGraphicFramePr>
        <p:xfrm>
          <a:off x="1619672" y="3607165"/>
          <a:ext cx="5715040" cy="59625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2" name="矩形 1"/>
          <p:cNvSpPr/>
          <p:nvPr/>
        </p:nvSpPr>
        <p:spPr>
          <a:xfrm>
            <a:off x="395536" y="44624"/>
            <a:ext cx="1441420" cy="307777"/>
          </a:xfrm>
          <a:prstGeom prst="rect">
            <a:avLst/>
          </a:prstGeom>
        </p:spPr>
        <p:txBody>
          <a:bodyPr wrap="none">
            <a:spAutoFit/>
          </a:bodyPr>
          <a:lstStyle/>
          <a:p>
            <a:pPr lvl="0" algn="ctr"/>
            <a:r>
              <a:rPr lang="zh-CN" altLang="en-US" sz="1400" b="1" dirty="0">
                <a:effectLst>
                  <a:outerShdw blurRad="38100" dist="38100" dir="2700000" algn="tl">
                    <a:srgbClr val="000000">
                      <a:alpha val="43137"/>
                    </a:srgbClr>
                  </a:outerShdw>
                </a:effectLst>
                <a:latin typeface="+mn-ea"/>
                <a:ea typeface="+mn-ea"/>
              </a:rPr>
              <a:t>考试范围与要求</a:t>
            </a:r>
            <a:endParaRPr lang="zh-CN" altLang="zh-CN" sz="1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93009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10" grpId="0">
        <p:bldAsOne/>
      </p:bldGraphic>
      <p:bldGraphic spid="12" grpId="0">
        <p:bldAsOne/>
      </p:bldGraphic>
      <p:bldGraphic spid="1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78984" y="476672"/>
            <a:ext cx="3786214" cy="357190"/>
          </a:xfrm>
          <a:prstGeom prst="rect">
            <a:avLst/>
          </a:prstGeom>
        </p:spPr>
        <p:txBody>
          <a:bodyPr/>
          <a:lstStyle/>
          <a:p>
            <a:pPr algn="just">
              <a:lnSpc>
                <a:spcPct val="80000"/>
              </a:lnSpc>
              <a:spcBef>
                <a:spcPct val="20000"/>
              </a:spcBef>
              <a:defRPr/>
            </a:pPr>
            <a:r>
              <a:rPr kumimoji="0" lang="en-US" altLang="zh-CN" sz="2000" b="1" kern="0" dirty="0">
                <a:solidFill>
                  <a:prstClr val="black"/>
                </a:solidFill>
                <a:latin typeface="微软雅黑" pitchFamily="34" charset="-122"/>
                <a:ea typeface="微软雅黑" pitchFamily="34" charset="-122"/>
              </a:rPr>
              <a:t>12.  </a:t>
            </a:r>
            <a:r>
              <a:rPr kumimoji="0" lang="zh-CN" altLang="en-US" sz="2000" b="1" kern="0" dirty="0">
                <a:solidFill>
                  <a:prstClr val="black"/>
                </a:solidFill>
                <a:latin typeface="微软雅黑" pitchFamily="34" charset="-122"/>
                <a:ea typeface="微软雅黑" pitchFamily="34" charset="-122"/>
              </a:rPr>
              <a:t>变量的存储类型 。</a:t>
            </a:r>
            <a:endParaRPr kumimoji="0" lang="en-US" altLang="zh-CN" sz="2000" b="1" kern="0" dirty="0">
              <a:solidFill>
                <a:prstClr val="black"/>
              </a:solidFill>
              <a:latin typeface="微软雅黑" pitchFamily="34" charset="-122"/>
              <a:ea typeface="微软雅黑" pitchFamily="34" charset="-122"/>
            </a:endParaRPr>
          </a:p>
          <a:p>
            <a:pPr marL="342900" indent="-342900" algn="just">
              <a:lnSpc>
                <a:spcPct val="80000"/>
              </a:lnSpc>
              <a:spcBef>
                <a:spcPct val="20000"/>
              </a:spcBef>
              <a:buFont typeface="Wingdings" pitchFamily="2" charset="2"/>
              <a:buNone/>
              <a:defRPr/>
            </a:pPr>
            <a:endParaRPr kumimoji="0" lang="zh-CN" altLang="en-US" sz="2000" b="1" kern="0" dirty="0">
              <a:solidFill>
                <a:prstClr val="black"/>
              </a:solidFill>
              <a:latin typeface="微软雅黑" pitchFamily="34" charset="-122"/>
              <a:ea typeface="微软雅黑" pitchFamily="34" charset="-122"/>
              <a:cs typeface="Times New Roman" pitchFamily="18" charset="0"/>
            </a:endParaRPr>
          </a:p>
        </p:txBody>
      </p:sp>
      <p:sp>
        <p:nvSpPr>
          <p:cNvPr id="3" name="矩形 2"/>
          <p:cNvSpPr/>
          <p:nvPr/>
        </p:nvSpPr>
        <p:spPr>
          <a:xfrm>
            <a:off x="395536" y="842424"/>
            <a:ext cx="5976664" cy="5804666"/>
          </a:xfrm>
          <a:prstGeom prst="rect">
            <a:avLst/>
          </a:prstGeom>
          <a:ln w="19050">
            <a:solidFill>
              <a:schemeClr val="tx1"/>
            </a:solidFill>
            <a:prstDash val="sysDash"/>
          </a:ln>
        </p:spPr>
        <p:txBody>
          <a:bodyPr wrap="square">
            <a:spAutoFit/>
          </a:bodyPr>
          <a:lstStyle/>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#include &lt;</a:t>
            </a:r>
            <a:r>
              <a:rPr kumimoji="0" lang="en-US" altLang="zh-CN" sz="1600" kern="0" dirty="0" err="1">
                <a:solidFill>
                  <a:prstClr val="black"/>
                </a:solidFill>
                <a:latin typeface="微软雅黑" pitchFamily="34" charset="-122"/>
                <a:ea typeface="微软雅黑" pitchFamily="34" charset="-122"/>
              </a:rPr>
              <a:t>stdio.h</a:t>
            </a:r>
            <a:r>
              <a:rPr kumimoji="0" lang="en-US" altLang="zh-CN" sz="1600" kern="0" dirty="0">
                <a:solidFill>
                  <a:prstClr val="black"/>
                </a:solidFill>
                <a:latin typeface="微软雅黑" pitchFamily="34" charset="-122"/>
                <a:ea typeface="微软雅黑" pitchFamily="34" charset="-122"/>
              </a:rPr>
              <a:t>&gt;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endParaRPr kumimoji="0" lang="en-US" altLang="zh-CN" sz="1600" kern="0" dirty="0">
              <a:solidFill>
                <a:srgbClr val="FF0000"/>
              </a:solidFill>
              <a:latin typeface="微软雅黑" pitchFamily="34" charset="-122"/>
              <a:ea typeface="微软雅黑" pitchFamily="34" charset="-122"/>
            </a:endParaRPr>
          </a:p>
          <a:p>
            <a:pPr marL="342900" indent="-342900" algn="just">
              <a:lnSpc>
                <a:spcPct val="80000"/>
              </a:lnSpc>
              <a:spcBef>
                <a:spcPct val="20000"/>
              </a:spcBef>
              <a:defRPr/>
            </a:pPr>
            <a:r>
              <a:rPr kumimoji="0" lang="en-US" altLang="zh-CN" sz="1600" kern="0" dirty="0">
                <a:solidFill>
                  <a:srgbClr val="FF0000"/>
                </a:solidFill>
                <a:latin typeface="微软雅黑" pitchFamily="34" charset="-122"/>
                <a:ea typeface="微软雅黑" pitchFamily="34" charset="-122"/>
              </a:rPr>
              <a:t>int  x=10;</a:t>
            </a:r>
            <a:endParaRPr kumimoji="0" lang="en-US" altLang="zh-CN" sz="1600" kern="0" dirty="0">
              <a:solidFill>
                <a:srgbClr val="FF0000"/>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endParaRPr kumimoji="0" lang="en-US" altLang="zh-CN" sz="1600" kern="0" dirty="0">
              <a:solidFill>
                <a:prstClr val="black"/>
              </a:solidFill>
              <a:latin typeface="微软雅黑" pitchFamily="34" charset="-122"/>
              <a:ea typeface="微软雅黑" pitchFamily="34" charset="-122"/>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void </a:t>
            </a:r>
            <a:r>
              <a:rPr kumimoji="0" lang="en-US" altLang="zh-CN" sz="1600" kern="0" dirty="0" err="1">
                <a:solidFill>
                  <a:prstClr val="black"/>
                </a:solidFill>
                <a:latin typeface="微软雅黑" pitchFamily="34" charset="-122"/>
                <a:ea typeface="微软雅黑" pitchFamily="34" charset="-122"/>
              </a:rPr>
              <a:t>func</a:t>
            </a: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  </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    </a:t>
            </a:r>
            <a:r>
              <a:rPr kumimoji="0" lang="en-US" altLang="zh-CN" sz="1600" kern="0" dirty="0" err="1">
                <a:solidFill>
                  <a:prstClr val="black"/>
                </a:solidFill>
                <a:latin typeface="微软雅黑" pitchFamily="34" charset="-122"/>
                <a:ea typeface="微软雅黑" pitchFamily="34" charset="-122"/>
              </a:rPr>
              <a:t>int</a:t>
            </a:r>
            <a:r>
              <a:rPr kumimoji="0" lang="en-US" altLang="zh-CN" sz="1600" kern="0" dirty="0">
                <a:solidFill>
                  <a:prstClr val="black"/>
                </a:solidFill>
                <a:latin typeface="微软雅黑" pitchFamily="34" charset="-122"/>
                <a:ea typeface="微软雅黑" pitchFamily="34" charset="-122"/>
              </a:rPr>
              <a:t>  au=0;</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    </a:t>
            </a:r>
            <a:r>
              <a:rPr kumimoji="0" lang="en-US" altLang="zh-CN" sz="1600" b="1" i="1" kern="0" dirty="0" smtClean="0">
                <a:solidFill>
                  <a:srgbClr val="FF0000"/>
                </a:solidFill>
                <a:latin typeface="微软雅黑" pitchFamily="34" charset="-122"/>
                <a:ea typeface="微软雅黑" pitchFamily="34" charset="-122"/>
              </a:rPr>
              <a:t>int  x=12</a:t>
            </a:r>
            <a:r>
              <a:rPr kumimoji="0" lang="zh-CN" altLang="en-US" sz="1600" b="1" i="1" kern="0" dirty="0">
                <a:solidFill>
                  <a:srgbClr val="FF0000"/>
                </a:solidFill>
                <a:latin typeface="微软雅黑" pitchFamily="34" charset="-122"/>
                <a:ea typeface="微软雅黑" pitchFamily="34" charset="-122"/>
              </a:rPr>
              <a:t>；</a:t>
            </a:r>
            <a:endParaRPr kumimoji="0" lang="zh-CN" altLang="en-US" sz="1600" b="1" i="1" kern="0" dirty="0">
              <a:solidFill>
                <a:srgbClr val="FF0000"/>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zh-CN" altLang="en-US" sz="1600" kern="0" dirty="0">
                <a:solidFill>
                  <a:prstClr val="black"/>
                </a:solidFill>
                <a:latin typeface="微软雅黑" pitchFamily="34" charset="-122"/>
                <a:ea typeface="微软雅黑" pitchFamily="34" charset="-122"/>
              </a:rPr>
              <a:t>    </a:t>
            </a:r>
            <a:r>
              <a:rPr kumimoji="0" lang="en-US" altLang="zh-CN" sz="1600" b="1" i="1" kern="0" dirty="0">
                <a:latin typeface="微软雅黑" pitchFamily="34" charset="-122"/>
                <a:ea typeface="微软雅黑" pitchFamily="34" charset="-122"/>
              </a:rPr>
              <a:t>static  int  </a:t>
            </a:r>
            <a:r>
              <a:rPr kumimoji="0" lang="en-US" altLang="zh-CN" sz="1600" b="1" i="1" kern="0" dirty="0" err="1">
                <a:latin typeface="微软雅黑" pitchFamily="34" charset="-122"/>
                <a:ea typeface="微软雅黑" pitchFamily="34" charset="-122"/>
              </a:rPr>
              <a:t>st</a:t>
            </a:r>
            <a:r>
              <a:rPr kumimoji="0" lang="en-US" altLang="zh-CN" sz="1600" b="1" i="1" kern="0" dirty="0">
                <a:latin typeface="微软雅黑" pitchFamily="34" charset="-122"/>
                <a:ea typeface="微软雅黑" pitchFamily="34" charset="-122"/>
              </a:rPr>
              <a:t> =0;</a:t>
            </a:r>
            <a:endParaRPr kumimoji="0" lang="en-US" altLang="zh-CN" sz="1600" b="1" i="1" kern="0" dirty="0">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    {</a:t>
            </a:r>
          </a:p>
          <a:p>
            <a:pPr marL="342900" indent="-342900" algn="just">
              <a:lnSpc>
                <a:spcPct val="80000"/>
              </a:lnSpc>
              <a:spcBef>
                <a:spcPct val="20000"/>
              </a:spcBef>
              <a:defRPr/>
            </a:pPr>
            <a:r>
              <a:rPr kumimoji="0" lang="en-US" altLang="zh-CN" sz="1600" b="1" i="1" kern="0" dirty="0">
                <a:solidFill>
                  <a:srgbClr val="FF0000"/>
                </a:solidFill>
                <a:latin typeface="微软雅黑" pitchFamily="34" charset="-122"/>
                <a:ea typeface="微软雅黑" pitchFamily="34" charset="-122"/>
              </a:rPr>
              <a:t>        int x;</a:t>
            </a:r>
            <a:endParaRPr kumimoji="0" lang="en-US" altLang="zh-CN" sz="1600" b="1" i="1" kern="0" dirty="0">
              <a:solidFill>
                <a:srgbClr val="FF0000"/>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b="1" i="1" kern="0" dirty="0">
                <a:solidFill>
                  <a:srgbClr val="FF0000"/>
                </a:solidFill>
                <a:latin typeface="微软雅黑" pitchFamily="34" charset="-122"/>
                <a:ea typeface="微软雅黑" pitchFamily="34" charset="-122"/>
              </a:rPr>
              <a:t>        x=10</a:t>
            </a:r>
            <a:r>
              <a:rPr kumimoji="0" lang="zh-CN" altLang="en-US" sz="1600" b="1" i="1" kern="0" dirty="0">
                <a:solidFill>
                  <a:srgbClr val="FF0000"/>
                </a:solidFill>
                <a:latin typeface="微软雅黑" pitchFamily="34" charset="-122"/>
                <a:ea typeface="微软雅黑" pitchFamily="34" charset="-122"/>
              </a:rPr>
              <a:t>；</a:t>
            </a:r>
            <a:endParaRPr kumimoji="0" lang="zh-CN" altLang="en-US" sz="1600" b="1" i="1" kern="0" dirty="0">
              <a:solidFill>
                <a:srgbClr val="FF0000"/>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zh-CN" altLang="en-US" sz="1600" kern="0" dirty="0">
                <a:solidFill>
                  <a:prstClr val="black"/>
                </a:solidFill>
                <a:latin typeface="微软雅黑" pitchFamily="34" charset="-122"/>
                <a:ea typeface="微软雅黑" pitchFamily="34" charset="-122"/>
              </a:rPr>
              <a:t>    </a:t>
            </a: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    </a:t>
            </a:r>
            <a:r>
              <a:rPr kumimoji="0" lang="en-US" altLang="zh-CN" sz="1600" kern="0" dirty="0" err="1">
                <a:solidFill>
                  <a:prstClr val="black"/>
                </a:solidFill>
                <a:latin typeface="微软雅黑" pitchFamily="34" charset="-122"/>
                <a:ea typeface="微软雅黑" pitchFamily="34" charset="-122"/>
              </a:rPr>
              <a:t>printf</a:t>
            </a:r>
            <a:r>
              <a:rPr kumimoji="0" lang="en-US" altLang="zh-CN" sz="1600" kern="0" dirty="0">
                <a:solidFill>
                  <a:prstClr val="black"/>
                </a:solidFill>
                <a:latin typeface="微软雅黑" pitchFamily="34" charset="-122"/>
                <a:ea typeface="微软雅黑" pitchFamily="34" charset="-122"/>
              </a:rPr>
              <a:t>(“au=%</a:t>
            </a:r>
            <a:r>
              <a:rPr kumimoji="0" lang="en-US" altLang="zh-CN" sz="1600" kern="0" dirty="0" err="1">
                <a:solidFill>
                  <a:prstClr val="black"/>
                </a:solidFill>
                <a:latin typeface="微软雅黑" pitchFamily="34" charset="-122"/>
                <a:ea typeface="微软雅黑" pitchFamily="34" charset="-122"/>
              </a:rPr>
              <a:t>d,st</a:t>
            </a:r>
            <a:r>
              <a:rPr kumimoji="0" lang="en-US" altLang="zh-CN" sz="1600" kern="0" dirty="0">
                <a:solidFill>
                  <a:prstClr val="black"/>
                </a:solidFill>
                <a:latin typeface="微软雅黑" pitchFamily="34" charset="-122"/>
                <a:ea typeface="微软雅黑" pitchFamily="34" charset="-122"/>
              </a:rPr>
              <a:t>=%</a:t>
            </a:r>
            <a:r>
              <a:rPr kumimoji="0" lang="en-US" altLang="zh-CN" sz="1600" kern="0" dirty="0" err="1" smtClean="0">
                <a:solidFill>
                  <a:prstClr val="black"/>
                </a:solidFill>
                <a:latin typeface="微软雅黑" pitchFamily="34" charset="-122"/>
                <a:ea typeface="微软雅黑" pitchFamily="34" charset="-122"/>
              </a:rPr>
              <a:t>d,x</a:t>
            </a:r>
            <a:r>
              <a:rPr kumimoji="0" lang="en-US" altLang="zh-CN" sz="1600" kern="0" dirty="0">
                <a:solidFill>
                  <a:prstClr val="black"/>
                </a:solidFill>
                <a:latin typeface="微软雅黑" pitchFamily="34" charset="-122"/>
                <a:ea typeface="微软雅黑" pitchFamily="34" charset="-122"/>
              </a:rPr>
              <a:t>=%d\</a:t>
            </a:r>
            <a:r>
              <a:rPr kumimoji="0" lang="en-US" altLang="zh-CN" sz="1600" kern="0" dirty="0" err="1">
                <a:solidFill>
                  <a:prstClr val="black"/>
                </a:solidFill>
                <a:latin typeface="微软雅黑" pitchFamily="34" charset="-122"/>
                <a:ea typeface="微软雅黑" pitchFamily="34" charset="-122"/>
              </a:rPr>
              <a:t>n”,au</a:t>
            </a:r>
            <a:r>
              <a:rPr kumimoji="0" lang="en-US" altLang="zh-CN" sz="1600" kern="0" dirty="0">
                <a:solidFill>
                  <a:prstClr val="black"/>
                </a:solidFill>
                <a:latin typeface="微软雅黑" pitchFamily="34" charset="-122"/>
                <a:ea typeface="微软雅黑" pitchFamily="34" charset="-122"/>
              </a:rPr>
              <a:t>++, </a:t>
            </a:r>
            <a:r>
              <a:rPr kumimoji="0" lang="en-US" altLang="zh-CN" sz="1600" kern="0" dirty="0" err="1">
                <a:solidFill>
                  <a:prstClr val="black"/>
                </a:solidFill>
                <a:latin typeface="微软雅黑" pitchFamily="34" charset="-122"/>
                <a:ea typeface="微软雅黑" pitchFamily="34" charset="-122"/>
              </a:rPr>
              <a:t>st</a:t>
            </a:r>
            <a:r>
              <a:rPr kumimoji="0" lang="en-US" altLang="zh-CN" sz="1600" kern="0" dirty="0">
                <a:solidFill>
                  <a:prstClr val="black"/>
                </a:solidFill>
                <a:latin typeface="微软雅黑" pitchFamily="34" charset="-122"/>
                <a:ea typeface="微软雅黑" pitchFamily="34" charset="-122"/>
              </a:rPr>
              <a:t>++</a:t>
            </a:r>
            <a:r>
              <a:rPr kumimoji="0" lang="zh-CN" altLang="en-US" sz="1600" kern="0" dirty="0" smtClean="0">
                <a:solidFill>
                  <a:prstClr val="black"/>
                </a:solidFill>
                <a:latin typeface="微软雅黑" pitchFamily="34" charset="-122"/>
                <a:ea typeface="微软雅黑" pitchFamily="34" charset="-122"/>
              </a:rPr>
              <a:t>，</a:t>
            </a:r>
            <a:r>
              <a:rPr kumimoji="0" lang="en-US" altLang="zh-CN" sz="1600" kern="0" dirty="0" smtClean="0">
                <a:solidFill>
                  <a:prstClr val="black"/>
                </a:solidFill>
                <a:latin typeface="微软雅黑" pitchFamily="34" charset="-122"/>
                <a:ea typeface="微软雅黑" pitchFamily="34" charset="-122"/>
              </a:rPr>
              <a:t>x</a:t>
            </a: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80000"/>
              </a:lnSpc>
              <a:spcBef>
                <a:spcPct val="20000"/>
              </a:spcBef>
              <a:defRPr/>
            </a:pPr>
            <a:r>
              <a:rPr kumimoji="0" lang="en-US" altLang="zh-CN" sz="1600" kern="0" dirty="0">
                <a:solidFill>
                  <a:prstClr val="black"/>
                </a:solidFill>
                <a:latin typeface="微软雅黑" pitchFamily="34" charset="-122"/>
                <a:ea typeface="微软雅黑" pitchFamily="34" charset="-122"/>
              </a:rPr>
              <a:t>}</a:t>
            </a:r>
          </a:p>
          <a:p>
            <a:pPr marL="342900" indent="-342900" algn="just">
              <a:spcBef>
                <a:spcPct val="20000"/>
              </a:spcBef>
              <a:buFont typeface="Wingdings" pitchFamily="2" charset="2"/>
              <a:buNone/>
              <a:defRPr/>
            </a:pPr>
            <a:endParaRPr kumimoji="0" lang="en-US" altLang="zh-CN" sz="1600" kern="0" dirty="0">
              <a:solidFill>
                <a:prstClr val="black"/>
              </a:solidFill>
              <a:latin typeface="微软雅黑" pitchFamily="34" charset="-122"/>
              <a:ea typeface="微软雅黑" pitchFamily="34" charset="-122"/>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void main()</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	int </a:t>
            </a:r>
            <a:r>
              <a:rPr kumimoji="0" lang="en-US" altLang="zh-CN" sz="1600" kern="0" dirty="0" err="1">
                <a:solidFill>
                  <a:prstClr val="black"/>
                </a:solidFill>
                <a:latin typeface="微软雅黑" pitchFamily="34" charset="-122"/>
                <a:ea typeface="微软雅黑" pitchFamily="34" charset="-122"/>
              </a:rPr>
              <a:t>i</a:t>
            </a: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     for(</a:t>
            </a:r>
            <a:r>
              <a:rPr kumimoji="0" lang="en-US" altLang="zh-CN" sz="1600" kern="0" dirty="0" err="1">
                <a:solidFill>
                  <a:prstClr val="black"/>
                </a:solidFill>
                <a:latin typeface="微软雅黑" pitchFamily="34" charset="-122"/>
                <a:ea typeface="微软雅黑" pitchFamily="34" charset="-122"/>
              </a:rPr>
              <a:t>i</a:t>
            </a:r>
            <a:r>
              <a:rPr kumimoji="0" lang="en-US" altLang="zh-CN" sz="1600" kern="0" dirty="0">
                <a:solidFill>
                  <a:prstClr val="black"/>
                </a:solidFill>
                <a:latin typeface="微软雅黑" pitchFamily="34" charset="-122"/>
                <a:ea typeface="微软雅黑" pitchFamily="34" charset="-122"/>
              </a:rPr>
              <a:t>=0;i&lt;4;i++)</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     </a:t>
            </a:r>
            <a:r>
              <a:rPr kumimoji="0" lang="en-US" altLang="zh-CN" sz="1600" kern="0" dirty="0" smtClean="0">
                <a:solidFill>
                  <a:prstClr val="black"/>
                </a:solidFill>
                <a:latin typeface="微软雅黑" pitchFamily="34" charset="-122"/>
                <a:ea typeface="微软雅黑" pitchFamily="34" charset="-122"/>
              </a:rPr>
              <a:t>      </a:t>
            </a:r>
            <a:r>
              <a:rPr kumimoji="0" lang="en-US" altLang="zh-CN" sz="1600" kern="0" dirty="0" err="1" smtClean="0">
                <a:solidFill>
                  <a:prstClr val="black"/>
                </a:solidFill>
                <a:latin typeface="微软雅黑" pitchFamily="34" charset="-122"/>
                <a:ea typeface="微软雅黑" pitchFamily="34" charset="-122"/>
              </a:rPr>
              <a:t>func</a:t>
            </a: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a:p>
            <a:pPr marL="342900" indent="-342900" algn="just">
              <a:spcBef>
                <a:spcPct val="20000"/>
              </a:spcBef>
              <a:buFont typeface="Wingdings" pitchFamily="2" charset="2"/>
              <a:buNone/>
              <a:defRPr/>
            </a:pPr>
            <a:r>
              <a:rPr kumimoji="0" lang="en-US" altLang="zh-CN" sz="1600" kern="0" dirty="0">
                <a:solidFill>
                  <a:prstClr val="black"/>
                </a:solidFill>
                <a:latin typeface="微软雅黑" pitchFamily="34" charset="-122"/>
                <a:ea typeface="微软雅黑" pitchFamily="34" charset="-122"/>
              </a:rPr>
              <a:t>}</a:t>
            </a:r>
            <a:endParaRPr kumimoji="0" lang="en-US" altLang="zh-CN" sz="1600" kern="0" dirty="0">
              <a:solidFill>
                <a:prstClr val="black"/>
              </a:solidFill>
              <a:latin typeface="微软雅黑" pitchFamily="34" charset="-122"/>
              <a:ea typeface="微软雅黑" pitchFamily="34" charset="-122"/>
              <a:cs typeface="Times New Roman" pitchFamily="18" charset="0"/>
            </a:endParaRPr>
          </a:p>
        </p:txBody>
      </p:sp>
      <p:sp>
        <p:nvSpPr>
          <p:cNvPr id="5" name="矩形 4"/>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TextBox 5"/>
          <p:cNvSpPr txBox="1"/>
          <p:nvPr/>
        </p:nvSpPr>
        <p:spPr>
          <a:xfrm>
            <a:off x="6228184" y="1196752"/>
            <a:ext cx="2650466" cy="1323439"/>
          </a:xfrm>
          <a:prstGeom prst="rect">
            <a:avLst/>
          </a:prstGeom>
          <a:solidFill>
            <a:srgbClr val="FF0000"/>
          </a:solidFill>
          <a:ln>
            <a:noFill/>
          </a:ln>
          <a:effectLst>
            <a:outerShdw blurRad="76200" dist="12700" dir="8100000" sy="-23000" kx="800400" algn="br" rotWithShape="0">
              <a:prstClr val="black">
                <a:alpha val="20000"/>
              </a:prstClr>
            </a:outerShdw>
          </a:effectLst>
        </p:spPr>
        <p:txBody>
          <a:bodyPr wrap="square" rtlCol="0">
            <a:spAutoFit/>
          </a:bodyPr>
          <a:lstStyle/>
          <a:p>
            <a:pPr eaLnBrk="1" hangingPunct="1"/>
            <a:r>
              <a:rPr lang="zh-CN" altLang="en-US" sz="1600" b="1" dirty="0">
                <a:solidFill>
                  <a:schemeClr val="bg1"/>
                </a:solidFill>
                <a:latin typeface="微软雅黑" pitchFamily="34" charset="-122"/>
                <a:ea typeface="微软雅黑" pitchFamily="34" charset="-122"/>
              </a:rPr>
              <a:t>输出结果：</a:t>
            </a:r>
            <a:endParaRPr lang="en-US" altLang="zh-CN" sz="1600" b="1" dirty="0">
              <a:solidFill>
                <a:schemeClr val="bg1"/>
              </a:solidFill>
              <a:latin typeface="微软雅黑" pitchFamily="34" charset="-122"/>
              <a:ea typeface="微软雅黑" pitchFamily="34" charset="-122"/>
            </a:endParaRPr>
          </a:p>
          <a:p>
            <a:pPr eaLnBrk="1" hangingPunct="1"/>
            <a:r>
              <a:rPr lang="en-US" altLang="zh-CN" sz="1600" b="1" dirty="0">
                <a:solidFill>
                  <a:schemeClr val="bg1"/>
                </a:solidFill>
                <a:latin typeface="微软雅黑" pitchFamily="34" charset="-122"/>
                <a:ea typeface="微软雅黑" pitchFamily="34" charset="-122"/>
              </a:rPr>
              <a:t>au = 0, </a:t>
            </a:r>
            <a:r>
              <a:rPr lang="en-US" altLang="zh-CN" sz="1600" b="1" dirty="0" err="1">
                <a:solidFill>
                  <a:schemeClr val="bg1"/>
                </a:solidFill>
                <a:latin typeface="微软雅黑" pitchFamily="34" charset="-122"/>
                <a:ea typeface="微软雅黑" pitchFamily="34" charset="-122"/>
              </a:rPr>
              <a:t>st</a:t>
            </a:r>
            <a:r>
              <a:rPr lang="en-US" altLang="zh-CN" sz="1600" b="1" dirty="0">
                <a:solidFill>
                  <a:schemeClr val="bg1"/>
                </a:solidFill>
                <a:latin typeface="微软雅黑" pitchFamily="34" charset="-122"/>
                <a:ea typeface="微软雅黑" pitchFamily="34" charset="-122"/>
              </a:rPr>
              <a:t> = 0, x = 12</a:t>
            </a:r>
          </a:p>
          <a:p>
            <a:pPr eaLnBrk="1" hangingPunct="1"/>
            <a:r>
              <a:rPr lang="en-US" altLang="zh-CN" sz="1600" b="1" dirty="0">
                <a:solidFill>
                  <a:schemeClr val="bg1"/>
                </a:solidFill>
                <a:latin typeface="微软雅黑" pitchFamily="34" charset="-122"/>
                <a:ea typeface="微软雅黑" pitchFamily="34" charset="-122"/>
              </a:rPr>
              <a:t>au = 0, </a:t>
            </a:r>
            <a:r>
              <a:rPr lang="en-US" altLang="zh-CN" sz="1600" b="1" dirty="0" err="1">
                <a:solidFill>
                  <a:schemeClr val="bg1"/>
                </a:solidFill>
                <a:latin typeface="微软雅黑" pitchFamily="34" charset="-122"/>
                <a:ea typeface="微软雅黑" pitchFamily="34" charset="-122"/>
              </a:rPr>
              <a:t>st</a:t>
            </a:r>
            <a:r>
              <a:rPr lang="en-US" altLang="zh-CN" sz="1600" b="1" dirty="0">
                <a:solidFill>
                  <a:schemeClr val="bg1"/>
                </a:solidFill>
                <a:latin typeface="微软雅黑" pitchFamily="34" charset="-122"/>
                <a:ea typeface="微软雅黑" pitchFamily="34" charset="-122"/>
              </a:rPr>
              <a:t> = 1, x = 12</a:t>
            </a:r>
          </a:p>
          <a:p>
            <a:pPr eaLnBrk="1" hangingPunct="1"/>
            <a:r>
              <a:rPr lang="en-US" altLang="zh-CN" sz="1600" b="1" dirty="0">
                <a:solidFill>
                  <a:schemeClr val="bg1"/>
                </a:solidFill>
                <a:latin typeface="微软雅黑" pitchFamily="34" charset="-122"/>
                <a:ea typeface="微软雅黑" pitchFamily="34" charset="-122"/>
              </a:rPr>
              <a:t>au = 0, </a:t>
            </a:r>
            <a:r>
              <a:rPr lang="en-US" altLang="zh-CN" sz="1600" b="1" dirty="0" err="1">
                <a:solidFill>
                  <a:schemeClr val="bg1"/>
                </a:solidFill>
                <a:latin typeface="微软雅黑" pitchFamily="34" charset="-122"/>
                <a:ea typeface="微软雅黑" pitchFamily="34" charset="-122"/>
              </a:rPr>
              <a:t>st</a:t>
            </a:r>
            <a:r>
              <a:rPr lang="en-US" altLang="zh-CN" sz="1600" b="1" dirty="0">
                <a:solidFill>
                  <a:schemeClr val="bg1"/>
                </a:solidFill>
                <a:latin typeface="微软雅黑" pitchFamily="34" charset="-122"/>
                <a:ea typeface="微软雅黑" pitchFamily="34" charset="-122"/>
              </a:rPr>
              <a:t> = 2, x = 12</a:t>
            </a:r>
          </a:p>
          <a:p>
            <a:pPr eaLnBrk="1" hangingPunct="1"/>
            <a:r>
              <a:rPr lang="en-US" altLang="zh-CN" sz="1600" b="1" dirty="0">
                <a:solidFill>
                  <a:schemeClr val="bg1"/>
                </a:solidFill>
                <a:latin typeface="微软雅黑" pitchFamily="34" charset="-122"/>
                <a:ea typeface="微软雅黑" pitchFamily="34" charset="-122"/>
              </a:rPr>
              <a:t>au = 0, </a:t>
            </a:r>
            <a:r>
              <a:rPr lang="en-US" altLang="zh-CN" sz="1600" b="1" dirty="0" err="1">
                <a:solidFill>
                  <a:schemeClr val="bg1"/>
                </a:solidFill>
                <a:latin typeface="微软雅黑" pitchFamily="34" charset="-122"/>
                <a:ea typeface="微软雅黑" pitchFamily="34" charset="-122"/>
              </a:rPr>
              <a:t>st</a:t>
            </a:r>
            <a:r>
              <a:rPr lang="en-US" altLang="zh-CN" sz="1600" b="1" dirty="0">
                <a:solidFill>
                  <a:schemeClr val="bg1"/>
                </a:solidFill>
                <a:latin typeface="微软雅黑" pitchFamily="34" charset="-122"/>
                <a:ea typeface="微软雅黑" pitchFamily="34" charset="-122"/>
              </a:rPr>
              <a:t> = 3, x = 12</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379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3528" y="476672"/>
            <a:ext cx="2857520" cy="357190"/>
          </a:xfrm>
          <a:prstGeom prst="rect">
            <a:avLst/>
          </a:prstGeom>
        </p:spPr>
        <p:txBody>
          <a:bodyPr/>
          <a:lstStyle/>
          <a:p>
            <a:pPr algn="just">
              <a:lnSpc>
                <a:spcPct val="80000"/>
              </a:lnSpc>
              <a:spcBef>
                <a:spcPct val="20000"/>
              </a:spcBef>
              <a:defRPr/>
            </a:pPr>
            <a:r>
              <a:rPr kumimoji="0" lang="en-US" altLang="zh-CN" sz="2000" b="1" kern="0" dirty="0">
                <a:solidFill>
                  <a:prstClr val="black"/>
                </a:solidFill>
                <a:latin typeface="微软雅黑" pitchFamily="34" charset="-122"/>
                <a:ea typeface="微软雅黑" pitchFamily="34" charset="-122"/>
              </a:rPr>
              <a:t>13. </a:t>
            </a:r>
            <a:r>
              <a:rPr kumimoji="0" lang="zh-CN" altLang="en-US" sz="2000" b="1" kern="0" dirty="0">
                <a:solidFill>
                  <a:prstClr val="black"/>
                </a:solidFill>
                <a:latin typeface="微软雅黑" pitchFamily="34" charset="-122"/>
                <a:ea typeface="微软雅黑" pitchFamily="34" charset="-122"/>
              </a:rPr>
              <a:t>数组的运用。</a:t>
            </a:r>
          </a:p>
          <a:p>
            <a:pPr marL="342900" indent="-342900" algn="just">
              <a:lnSpc>
                <a:spcPct val="80000"/>
              </a:lnSpc>
              <a:spcBef>
                <a:spcPct val="20000"/>
              </a:spcBef>
              <a:buFont typeface="Wingdings" pitchFamily="2" charset="2"/>
              <a:buNone/>
              <a:defRPr/>
            </a:pPr>
            <a:endParaRPr kumimoji="0" lang="zh-CN" altLang="en-US" sz="2000" kern="0" dirty="0">
              <a:solidFill>
                <a:prstClr val="black"/>
              </a:solidFill>
              <a:latin typeface="微软雅黑" pitchFamily="34" charset="-122"/>
              <a:ea typeface="微软雅黑" pitchFamily="34" charset="-122"/>
            </a:endParaRPr>
          </a:p>
        </p:txBody>
      </p:sp>
      <p:sp>
        <p:nvSpPr>
          <p:cNvPr id="3" name="矩形 2"/>
          <p:cNvSpPr/>
          <p:nvPr/>
        </p:nvSpPr>
        <p:spPr>
          <a:xfrm>
            <a:off x="323528" y="980728"/>
            <a:ext cx="4032448" cy="5355312"/>
          </a:xfrm>
          <a:prstGeom prst="rect">
            <a:avLst/>
          </a:prstGeom>
          <a:ln w="19050" cap="rnd">
            <a:solidFill>
              <a:schemeClr val="tx1"/>
            </a:solidFill>
            <a:prstDash val="sysDash"/>
          </a:ln>
        </p:spPr>
        <p:txBody>
          <a:bodyPr wrap="square">
            <a:spAutoFit/>
          </a:bodyPr>
          <a:lstStyle/>
          <a:p>
            <a:pPr marL="342900" indent="-342900" algn="just">
              <a:spcBef>
                <a:spcPts val="600"/>
              </a:spcBef>
              <a:defRPr/>
            </a:pPr>
            <a:r>
              <a:rPr kumimoji="0" lang="en-US" altLang="zh-CN" sz="1800" kern="0" dirty="0">
                <a:solidFill>
                  <a:prstClr val="black"/>
                </a:solidFill>
                <a:latin typeface="+mn-ea"/>
                <a:ea typeface="+mn-ea"/>
              </a:rPr>
              <a:t>#include&lt;</a:t>
            </a:r>
            <a:r>
              <a:rPr kumimoji="0" lang="en-US" altLang="zh-CN" sz="1800" kern="0" dirty="0" err="1">
                <a:solidFill>
                  <a:prstClr val="black"/>
                </a:solidFill>
                <a:latin typeface="+mn-ea"/>
                <a:ea typeface="+mn-ea"/>
              </a:rPr>
              <a:t>stdio.h</a:t>
            </a:r>
            <a:r>
              <a:rPr kumimoji="0" lang="en-US" altLang="zh-CN" sz="1800" kern="0" dirty="0">
                <a:solidFill>
                  <a:prstClr val="black"/>
                </a:solidFill>
                <a:latin typeface="+mn-ea"/>
                <a:ea typeface="+mn-ea"/>
              </a:rPr>
              <a:t>&gt;</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void main()</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int a[5][5];</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int </a:t>
            </a:r>
            <a:r>
              <a:rPr kumimoji="0" lang="en-US" altLang="zh-CN" sz="1800" kern="0" dirty="0" err="1">
                <a:solidFill>
                  <a:prstClr val="black"/>
                </a:solidFill>
                <a:latin typeface="+mn-ea"/>
                <a:ea typeface="+mn-ea"/>
              </a:rPr>
              <a:t>i,j</a:t>
            </a:r>
            <a:r>
              <a:rPr kumimoji="0" lang="en-US" altLang="zh-CN" sz="1800" kern="0" dirty="0">
                <a:solidFill>
                  <a:prstClr val="black"/>
                </a:solidFill>
                <a:latin typeface="+mn-ea"/>
                <a:ea typeface="+mn-ea"/>
              </a:rPr>
              <a:t>; </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for (</a:t>
            </a:r>
            <a:r>
              <a:rPr kumimoji="0" lang="en-US" altLang="zh-CN" sz="1800" kern="0" dirty="0" err="1">
                <a:solidFill>
                  <a:prstClr val="black"/>
                </a:solidFill>
                <a:latin typeface="+mn-ea"/>
                <a:ea typeface="+mn-ea"/>
              </a:rPr>
              <a:t>i</a:t>
            </a:r>
            <a:r>
              <a:rPr kumimoji="0" lang="en-US" altLang="zh-CN" sz="1800" kern="0" dirty="0">
                <a:solidFill>
                  <a:prstClr val="black"/>
                </a:solidFill>
                <a:latin typeface="+mn-ea"/>
                <a:ea typeface="+mn-ea"/>
              </a:rPr>
              <a:t>=0;i&lt;5;i++)</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a[</a:t>
            </a:r>
            <a:r>
              <a:rPr kumimoji="0" lang="en-US" altLang="zh-CN" sz="1800" kern="0" dirty="0" err="1">
                <a:solidFill>
                  <a:prstClr val="black"/>
                </a:solidFill>
                <a:latin typeface="+mn-ea"/>
                <a:ea typeface="+mn-ea"/>
              </a:rPr>
              <a:t>i</a:t>
            </a:r>
            <a:r>
              <a:rPr kumimoji="0" lang="en-US" altLang="zh-CN" sz="1800" kern="0" dirty="0">
                <a:solidFill>
                  <a:prstClr val="black"/>
                </a:solidFill>
                <a:latin typeface="+mn-ea"/>
                <a:ea typeface="+mn-ea"/>
              </a:rPr>
              <a:t>][0]=1;</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a[</a:t>
            </a:r>
            <a:r>
              <a:rPr kumimoji="0" lang="en-US" altLang="zh-CN" sz="1800" kern="0" dirty="0" err="1">
                <a:solidFill>
                  <a:prstClr val="black"/>
                </a:solidFill>
                <a:latin typeface="+mn-ea"/>
                <a:ea typeface="+mn-ea"/>
              </a:rPr>
              <a:t>i</a:t>
            </a:r>
            <a:r>
              <a:rPr kumimoji="0" lang="en-US" altLang="zh-CN" sz="1800" kern="0" dirty="0">
                <a:solidFill>
                  <a:prstClr val="black"/>
                </a:solidFill>
                <a:latin typeface="+mn-ea"/>
                <a:ea typeface="+mn-ea"/>
              </a:rPr>
              <a:t>][</a:t>
            </a:r>
            <a:r>
              <a:rPr kumimoji="0" lang="en-US" altLang="zh-CN" sz="1800" kern="0" dirty="0" err="1">
                <a:solidFill>
                  <a:prstClr val="black"/>
                </a:solidFill>
                <a:latin typeface="+mn-ea"/>
                <a:ea typeface="+mn-ea"/>
              </a:rPr>
              <a:t>i</a:t>
            </a:r>
            <a:r>
              <a:rPr kumimoji="0" lang="en-US" altLang="zh-CN" sz="1800" kern="0" dirty="0">
                <a:solidFill>
                  <a:prstClr val="black"/>
                </a:solidFill>
                <a:latin typeface="+mn-ea"/>
                <a:ea typeface="+mn-ea"/>
              </a:rPr>
              <a:t>]=1;</a:t>
            </a:r>
            <a:endParaRPr kumimoji="0" lang="en-US" altLang="zh-CN" sz="1800" kern="0" dirty="0">
              <a:solidFill>
                <a:prstClr val="black"/>
              </a:solidFill>
              <a:latin typeface="+mn-ea"/>
              <a:ea typeface="+mn-ea"/>
              <a:cs typeface="Times New Roman" pitchFamily="18" charset="0"/>
            </a:endParaRPr>
          </a:p>
          <a:p>
            <a:pPr marL="342900" indent="-342900" algn="just">
              <a:spcBef>
                <a:spcPts val="600"/>
              </a:spcBef>
              <a:defRPr/>
            </a:pPr>
            <a:r>
              <a:rPr kumimoji="0" lang="en-US" altLang="zh-CN" sz="1800" kern="0" dirty="0">
                <a:solidFill>
                  <a:prstClr val="black"/>
                </a:solidFill>
                <a:latin typeface="+mn-ea"/>
                <a:ea typeface="+mn-ea"/>
              </a:rPr>
              <a:t>     }</a:t>
            </a: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FF0000"/>
                </a:solidFill>
                <a:latin typeface="+mn-ea"/>
                <a:ea typeface="+mn-ea"/>
              </a:rPr>
              <a:t>     for(</a:t>
            </a:r>
            <a:r>
              <a:rPr kumimoji="0" lang="en-US" altLang="zh-CN" sz="1800" dirty="0" err="1">
                <a:solidFill>
                  <a:srgbClr val="FF0000"/>
                </a:solidFill>
                <a:latin typeface="+mn-ea"/>
                <a:ea typeface="+mn-ea"/>
              </a:rPr>
              <a:t>i</a:t>
            </a:r>
            <a:r>
              <a:rPr kumimoji="0" lang="en-US" altLang="zh-CN" sz="1800" dirty="0">
                <a:solidFill>
                  <a:srgbClr val="FF0000"/>
                </a:solidFill>
                <a:latin typeface="+mn-ea"/>
                <a:ea typeface="+mn-ea"/>
              </a:rPr>
              <a:t>=2;i&lt;5;i++)</a:t>
            </a:r>
            <a:endParaRPr kumimoji="0" lang="en-US" altLang="zh-CN" sz="1800" dirty="0">
              <a:solidFill>
                <a:srgbClr val="FF0000"/>
              </a:solidFill>
              <a:latin typeface="+mn-ea"/>
              <a:ea typeface="+mn-ea"/>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FF0000"/>
                </a:solidFill>
                <a:latin typeface="+mn-ea"/>
                <a:ea typeface="+mn-ea"/>
              </a:rPr>
              <a:t>         for(j=1;j&lt;</a:t>
            </a:r>
            <a:r>
              <a:rPr kumimoji="0" lang="en-US" altLang="zh-CN" sz="1800" dirty="0" err="1">
                <a:solidFill>
                  <a:srgbClr val="FF0000"/>
                </a:solidFill>
                <a:latin typeface="+mn-ea"/>
                <a:ea typeface="+mn-ea"/>
              </a:rPr>
              <a:t>i;j</a:t>
            </a:r>
            <a:r>
              <a:rPr kumimoji="0" lang="en-US" altLang="zh-CN" sz="1800" dirty="0">
                <a:solidFill>
                  <a:srgbClr val="FF0000"/>
                </a:solidFill>
                <a:latin typeface="+mn-ea"/>
                <a:ea typeface="+mn-ea"/>
              </a:rPr>
              <a:t>++)</a:t>
            </a:r>
            <a:endParaRPr kumimoji="0" lang="en-US" altLang="zh-CN" sz="1800" dirty="0">
              <a:solidFill>
                <a:srgbClr val="FF0000"/>
              </a:solidFill>
              <a:latin typeface="+mn-ea"/>
              <a:ea typeface="+mn-ea"/>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FF0000"/>
                </a:solidFill>
                <a:latin typeface="+mn-ea"/>
                <a:ea typeface="+mn-ea"/>
              </a:rPr>
              <a:t>         {</a:t>
            </a:r>
            <a:endParaRPr kumimoji="0" lang="en-US" altLang="zh-CN" sz="1800" dirty="0">
              <a:solidFill>
                <a:srgbClr val="FF0000"/>
              </a:solidFill>
              <a:latin typeface="+mn-ea"/>
              <a:ea typeface="+mn-ea"/>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FF0000"/>
                </a:solidFill>
                <a:latin typeface="+mn-ea"/>
                <a:ea typeface="+mn-ea"/>
              </a:rPr>
              <a:t>            a[</a:t>
            </a:r>
            <a:r>
              <a:rPr kumimoji="0" lang="en-US" altLang="zh-CN" sz="1800" dirty="0" err="1">
                <a:solidFill>
                  <a:srgbClr val="FF0000"/>
                </a:solidFill>
                <a:latin typeface="+mn-ea"/>
                <a:ea typeface="+mn-ea"/>
              </a:rPr>
              <a:t>i</a:t>
            </a:r>
            <a:r>
              <a:rPr kumimoji="0" lang="en-US" altLang="zh-CN" sz="1800" dirty="0">
                <a:solidFill>
                  <a:srgbClr val="FF0000"/>
                </a:solidFill>
                <a:latin typeface="+mn-ea"/>
                <a:ea typeface="+mn-ea"/>
              </a:rPr>
              <a:t>][j]=a[i-1][j-1] + a[i-1][j];</a:t>
            </a:r>
            <a:endParaRPr kumimoji="0" lang="en-US" altLang="zh-CN" sz="1800" dirty="0">
              <a:solidFill>
                <a:srgbClr val="FF0000"/>
              </a:solidFill>
              <a:latin typeface="+mn-ea"/>
              <a:ea typeface="+mn-ea"/>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FF0000"/>
                </a:solidFill>
                <a:latin typeface="+mn-ea"/>
                <a:ea typeface="+mn-ea"/>
              </a:rPr>
              <a:t>         }</a:t>
            </a:r>
            <a:endParaRPr kumimoji="0" lang="en-US" altLang="zh-CN" sz="1800" kern="0" dirty="0">
              <a:solidFill>
                <a:prstClr val="black"/>
              </a:solidFill>
              <a:latin typeface="+mn-ea"/>
              <a:ea typeface="+mn-ea"/>
            </a:endParaRPr>
          </a:p>
        </p:txBody>
      </p:sp>
      <p:sp>
        <p:nvSpPr>
          <p:cNvPr id="5" name="矩形 4"/>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Rectangle 2"/>
          <p:cNvSpPr>
            <a:spLocks noChangeArrowheads="1"/>
          </p:cNvSpPr>
          <p:nvPr/>
        </p:nvSpPr>
        <p:spPr bwMode="auto">
          <a:xfrm>
            <a:off x="4427984" y="990008"/>
            <a:ext cx="4032448" cy="2471959"/>
          </a:xfrm>
          <a:prstGeom prst="rect">
            <a:avLst/>
          </a:prstGeom>
          <a:noFill/>
          <a:ln w="19050">
            <a:solidFill>
              <a:schemeClr val="tx1"/>
            </a:solidFill>
            <a:prstDash val="sysDash"/>
            <a:miter lim="800000"/>
            <a:headEnd/>
            <a:tailEnd/>
          </a:ln>
          <a:effectLst/>
        </p:spPr>
        <p:txBody>
          <a:bodyPr wrap="square" lIns="90488" tIns="44450" rIns="90488" bIns="44450">
            <a:spAutoFit/>
          </a:bodyPr>
          <a:lstStyle/>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for(</a:t>
            </a:r>
            <a:r>
              <a:rPr kumimoji="0" lang="en-US" altLang="zh-CN" sz="1800" dirty="0" err="1">
                <a:solidFill>
                  <a:srgbClr val="7030A0"/>
                </a:solidFill>
                <a:latin typeface="Arial" pitchFamily="34" charset="0"/>
                <a:ea typeface="黑体" pitchFamily="2" charset="-122"/>
              </a:rPr>
              <a:t>i</a:t>
            </a:r>
            <a:r>
              <a:rPr kumimoji="0" lang="en-US" altLang="zh-CN" sz="1800" dirty="0">
                <a:solidFill>
                  <a:srgbClr val="7030A0"/>
                </a:solidFill>
                <a:latin typeface="Arial" pitchFamily="34" charset="0"/>
                <a:ea typeface="黑体" pitchFamily="2" charset="-122"/>
              </a:rPr>
              <a:t>=0;i&lt;5;i++)</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    {</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         for (j=0;j&lt;=</a:t>
            </a:r>
            <a:r>
              <a:rPr kumimoji="0" lang="en-US" altLang="zh-CN" sz="1800" dirty="0" err="1">
                <a:solidFill>
                  <a:srgbClr val="7030A0"/>
                </a:solidFill>
                <a:latin typeface="Arial" pitchFamily="34" charset="0"/>
                <a:ea typeface="黑体" pitchFamily="2" charset="-122"/>
              </a:rPr>
              <a:t>i;j</a:t>
            </a:r>
            <a:r>
              <a:rPr kumimoji="0" lang="en-US" altLang="zh-CN" sz="1800" dirty="0">
                <a:solidFill>
                  <a:srgbClr val="7030A0"/>
                </a:solidFill>
                <a:latin typeface="Arial" pitchFamily="34" charset="0"/>
                <a:ea typeface="黑体" pitchFamily="2" charset="-122"/>
              </a:rPr>
              <a:t>++)</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         </a:t>
            </a:r>
            <a:r>
              <a:rPr kumimoji="0" lang="en-US" altLang="zh-CN" sz="1800" dirty="0" err="1">
                <a:solidFill>
                  <a:srgbClr val="7030A0"/>
                </a:solidFill>
                <a:latin typeface="Arial" pitchFamily="34" charset="0"/>
                <a:ea typeface="黑体" pitchFamily="2" charset="-122"/>
              </a:rPr>
              <a:t>printf</a:t>
            </a:r>
            <a:r>
              <a:rPr kumimoji="0" lang="en-US" altLang="zh-CN" sz="1800" dirty="0">
                <a:solidFill>
                  <a:srgbClr val="7030A0"/>
                </a:solidFill>
                <a:latin typeface="Arial" pitchFamily="34" charset="0"/>
                <a:ea typeface="黑体" pitchFamily="2" charset="-122"/>
              </a:rPr>
              <a:t>(“%d\</a:t>
            </a:r>
            <a:r>
              <a:rPr kumimoji="0" lang="en-US" altLang="zh-CN" sz="1800" dirty="0" err="1">
                <a:solidFill>
                  <a:srgbClr val="7030A0"/>
                </a:solidFill>
                <a:latin typeface="Arial" pitchFamily="34" charset="0"/>
                <a:ea typeface="黑体" pitchFamily="2" charset="-122"/>
              </a:rPr>
              <a:t>t”,a</a:t>
            </a:r>
            <a:r>
              <a:rPr kumimoji="0" lang="en-US" altLang="zh-CN" sz="1800" dirty="0">
                <a:solidFill>
                  <a:srgbClr val="7030A0"/>
                </a:solidFill>
                <a:latin typeface="Arial" pitchFamily="34" charset="0"/>
                <a:ea typeface="黑体" pitchFamily="2" charset="-122"/>
              </a:rPr>
              <a:t>[</a:t>
            </a:r>
            <a:r>
              <a:rPr kumimoji="0" lang="en-US" altLang="zh-CN" sz="1800" dirty="0" err="1">
                <a:solidFill>
                  <a:srgbClr val="7030A0"/>
                </a:solidFill>
                <a:latin typeface="Arial" pitchFamily="34" charset="0"/>
                <a:ea typeface="黑体" pitchFamily="2" charset="-122"/>
              </a:rPr>
              <a:t>i</a:t>
            </a:r>
            <a:r>
              <a:rPr kumimoji="0" lang="en-US" altLang="zh-CN" sz="1800" dirty="0">
                <a:solidFill>
                  <a:srgbClr val="7030A0"/>
                </a:solidFill>
                <a:latin typeface="Arial" pitchFamily="34" charset="0"/>
                <a:ea typeface="黑体" pitchFamily="2" charset="-122"/>
              </a:rPr>
              <a:t>][j]);</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         </a:t>
            </a:r>
            <a:r>
              <a:rPr kumimoji="0" lang="en-US" altLang="zh-CN" sz="1800" dirty="0" err="1">
                <a:solidFill>
                  <a:srgbClr val="7030A0"/>
                </a:solidFill>
                <a:latin typeface="Arial" pitchFamily="34" charset="0"/>
                <a:ea typeface="黑体" pitchFamily="2" charset="-122"/>
              </a:rPr>
              <a:t>printf</a:t>
            </a:r>
            <a:r>
              <a:rPr kumimoji="0" lang="en-US" altLang="zh-CN" sz="1800" dirty="0">
                <a:solidFill>
                  <a:srgbClr val="7030A0"/>
                </a:solidFill>
                <a:latin typeface="Arial" pitchFamily="34" charset="0"/>
                <a:ea typeface="黑体" pitchFamily="2" charset="-122"/>
              </a:rPr>
              <a:t>(“\n”);</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    }</a:t>
            </a:r>
            <a:endParaRPr kumimoji="0" lang="en-US" altLang="zh-CN" sz="1800" dirty="0">
              <a:solidFill>
                <a:srgbClr val="7030A0"/>
              </a:solidFill>
              <a:latin typeface="Arial" pitchFamily="34" charset="0"/>
              <a:ea typeface="宋体" pitchFamily="2" charset="-122"/>
              <a:cs typeface="Times New Roman" pitchFamily="18" charset="0"/>
            </a:endParaRPr>
          </a:p>
          <a:p>
            <a:pPr eaLnBrk="1" hangingPunct="1">
              <a:lnSpc>
                <a:spcPct val="80000"/>
              </a:lnSpc>
              <a:spcBef>
                <a:spcPct val="50000"/>
              </a:spcBef>
              <a:buClr>
                <a:prstClr val="black"/>
              </a:buClr>
              <a:buSzPct val="75000"/>
              <a:buFont typeface="Wingdings" pitchFamily="2" charset="2"/>
              <a:buNone/>
            </a:pPr>
            <a:r>
              <a:rPr kumimoji="0" lang="en-US" altLang="zh-CN" sz="1800" dirty="0">
                <a:solidFill>
                  <a:srgbClr val="7030A0"/>
                </a:solidFill>
                <a:latin typeface="Arial" pitchFamily="34" charset="0"/>
                <a:ea typeface="黑体" pitchFamily="2" charset="-122"/>
              </a:rPr>
              <a:t>}</a:t>
            </a:r>
          </a:p>
        </p:txBody>
      </p:sp>
      <p:sp>
        <p:nvSpPr>
          <p:cNvPr id="7" name="TextBox 6"/>
          <p:cNvSpPr txBox="1"/>
          <p:nvPr/>
        </p:nvSpPr>
        <p:spPr>
          <a:xfrm>
            <a:off x="5148064" y="3933056"/>
            <a:ext cx="2071702" cy="1938992"/>
          </a:xfrm>
          <a:prstGeom prst="rect">
            <a:avLst/>
          </a:prstGeom>
          <a:solidFill>
            <a:srgbClr val="FF0000"/>
          </a:solidFill>
          <a:ln>
            <a:noFill/>
          </a:ln>
          <a:effectLst>
            <a:outerShdw blurRad="76200" dist="12700" dir="8100000" sy="-23000" kx="800400" algn="br" rotWithShape="0">
              <a:prstClr val="black">
                <a:alpha val="20000"/>
              </a:prstClr>
            </a:outerShdw>
          </a:effectLst>
        </p:spPr>
        <p:txBody>
          <a:bodyPr wrap="square" rtlCol="0">
            <a:spAutoFit/>
          </a:bodyPr>
          <a:lstStyle/>
          <a:p>
            <a:pPr eaLnBrk="1" hangingPunct="1"/>
            <a:r>
              <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输出结果：</a:t>
            </a:r>
            <a:endPar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        </a:t>
            </a:r>
          </a:p>
          <a:p>
            <a:pPr marL="457200" indent="-457200"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1   1  </a:t>
            </a:r>
          </a:p>
          <a:p>
            <a:pPr marL="457200" indent="-457200"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1   2   1 </a:t>
            </a:r>
          </a:p>
          <a:p>
            <a:pPr marL="457200" indent="-457200"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1   3   3    1</a:t>
            </a:r>
          </a:p>
          <a:p>
            <a:pPr marL="457200" indent="-457200"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1   4   6    4   1 </a:t>
            </a: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14180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85720" y="476672"/>
            <a:ext cx="5870456" cy="714380"/>
          </a:xfrm>
          <a:prstGeom prst="rect">
            <a:avLst/>
          </a:prstGeom>
        </p:spPr>
        <p:txBody>
          <a:bodyPr/>
          <a:lstStyle/>
          <a:p>
            <a:pPr>
              <a:lnSpc>
                <a:spcPct val="80000"/>
              </a:lnSpc>
              <a:spcBef>
                <a:spcPct val="20000"/>
              </a:spcBef>
              <a:defRPr/>
            </a:pPr>
            <a:r>
              <a:rPr kumimoji="0" lang="en-US" altLang="zh-CN" sz="1800" b="1" kern="0" dirty="0">
                <a:solidFill>
                  <a:prstClr val="black"/>
                </a:solidFill>
                <a:latin typeface="微软雅黑" pitchFamily="34" charset="-122"/>
                <a:ea typeface="微软雅黑" pitchFamily="34" charset="-122"/>
              </a:rPr>
              <a:t>14. </a:t>
            </a:r>
            <a:r>
              <a:rPr kumimoji="0" lang="zh-CN" altLang="en-US" sz="1800" b="1" kern="0" dirty="0">
                <a:solidFill>
                  <a:prstClr val="black"/>
                </a:solidFill>
                <a:latin typeface="微软雅黑" pitchFamily="34" charset="-122"/>
                <a:ea typeface="微软雅黑" pitchFamily="34" charset="-122"/>
              </a:rPr>
              <a:t>数组指针</a:t>
            </a:r>
            <a:r>
              <a:rPr kumimoji="0" lang="en-US" altLang="zh-CN" sz="1800" b="1" kern="0" dirty="0">
                <a:solidFill>
                  <a:prstClr val="black"/>
                </a:solidFill>
                <a:latin typeface="微软雅黑" pitchFamily="34" charset="-122"/>
                <a:ea typeface="微软雅黑" pitchFamily="34" charset="-122"/>
              </a:rPr>
              <a:t>/</a:t>
            </a:r>
            <a:r>
              <a:rPr kumimoji="0" lang="zh-CN" altLang="en-US" sz="1800" b="1" kern="0" dirty="0">
                <a:solidFill>
                  <a:prstClr val="black"/>
                </a:solidFill>
                <a:latin typeface="微软雅黑" pitchFamily="34" charset="-122"/>
                <a:ea typeface="微软雅黑" pitchFamily="34" charset="-122"/>
              </a:rPr>
              <a:t>二级指针处理多个字符串。</a:t>
            </a:r>
            <a:endParaRPr kumimoji="0" lang="en-US" altLang="zh-CN" sz="1800" b="1" kern="0" dirty="0">
              <a:solidFill>
                <a:prstClr val="black"/>
              </a:solidFill>
              <a:latin typeface="微软雅黑" pitchFamily="34" charset="-122"/>
              <a:ea typeface="微软雅黑" pitchFamily="34" charset="-122"/>
            </a:endParaRPr>
          </a:p>
          <a:p>
            <a:pPr marL="342900" indent="-342900">
              <a:lnSpc>
                <a:spcPct val="80000"/>
              </a:lnSpc>
              <a:spcBef>
                <a:spcPct val="20000"/>
              </a:spcBef>
              <a:defRPr/>
            </a:pPr>
            <a:r>
              <a:rPr kumimoji="0" lang="en-US" altLang="zh-CN" sz="1800" b="1" kern="0" dirty="0">
                <a:solidFill>
                  <a:prstClr val="black"/>
                </a:solidFill>
                <a:latin typeface="微软雅黑" pitchFamily="34" charset="-122"/>
                <a:ea typeface="微软雅黑" pitchFamily="34" charset="-122"/>
              </a:rPr>
              <a:t>     (</a:t>
            </a:r>
            <a:r>
              <a:rPr kumimoji="0" lang="zh-CN" altLang="en-US" sz="1800" b="1" kern="0" dirty="0">
                <a:solidFill>
                  <a:prstClr val="black"/>
                </a:solidFill>
                <a:latin typeface="微软雅黑" pitchFamily="34" charset="-122"/>
                <a:ea typeface="微软雅黑" pitchFamily="34" charset="-122"/>
              </a:rPr>
              <a:t>字符串处理函数，如字符串如何比较大小等</a:t>
            </a:r>
            <a:r>
              <a:rPr kumimoji="0" lang="en-US" altLang="zh-CN" sz="1800" b="1" kern="0" dirty="0">
                <a:solidFill>
                  <a:prstClr val="black"/>
                </a:solidFill>
                <a:latin typeface="微软雅黑" pitchFamily="34" charset="-122"/>
                <a:ea typeface="微软雅黑" pitchFamily="34" charset="-122"/>
              </a:rPr>
              <a:t>)</a:t>
            </a:r>
            <a:endParaRPr lang="zh-CN" altLang="en-US" sz="1800" b="1" dirty="0">
              <a:solidFill>
                <a:prstClr val="black"/>
              </a:solidFill>
              <a:ea typeface="宋体" pitchFamily="2" charset="-122"/>
            </a:endParaRPr>
          </a:p>
          <a:p>
            <a:pPr marL="342900" indent="-342900">
              <a:lnSpc>
                <a:spcPct val="80000"/>
              </a:lnSpc>
              <a:spcBef>
                <a:spcPct val="20000"/>
              </a:spcBef>
              <a:buFont typeface="Wingdings" pitchFamily="2" charset="2"/>
              <a:buNone/>
              <a:defRPr/>
            </a:pPr>
            <a:endParaRPr kumimoji="0" lang="zh-CN" altLang="en-US"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buFont typeface="Wingdings" pitchFamily="2" charset="2"/>
              <a:buNone/>
              <a:defRPr/>
            </a:pPr>
            <a:r>
              <a:rPr kumimoji="0" lang="zh-CN" altLang="en-US" sz="1800" kern="0" dirty="0">
                <a:solidFill>
                  <a:prstClr val="black"/>
                </a:solidFill>
                <a:latin typeface="微软雅黑" pitchFamily="34" charset="-122"/>
                <a:ea typeface="微软雅黑" pitchFamily="34" charset="-122"/>
              </a:rPr>
              <a:t/>
            </a:r>
            <a:br>
              <a:rPr kumimoji="0" lang="zh-CN" altLang="en-US" sz="1800" kern="0" dirty="0">
                <a:solidFill>
                  <a:prstClr val="black"/>
                </a:solidFill>
                <a:latin typeface="微软雅黑" pitchFamily="34" charset="-122"/>
                <a:ea typeface="微软雅黑" pitchFamily="34" charset="-122"/>
              </a:rPr>
            </a:br>
            <a:endParaRPr kumimoji="0" lang="zh-CN" altLang="en-US" sz="1800" kern="0" dirty="0">
              <a:solidFill>
                <a:prstClr val="black"/>
              </a:solidFill>
              <a:latin typeface="微软雅黑" pitchFamily="34" charset="-122"/>
              <a:ea typeface="微软雅黑" pitchFamily="34" charset="-122"/>
            </a:endParaRPr>
          </a:p>
        </p:txBody>
      </p:sp>
      <p:sp>
        <p:nvSpPr>
          <p:cNvPr id="3" name="矩形 2"/>
          <p:cNvSpPr/>
          <p:nvPr/>
        </p:nvSpPr>
        <p:spPr>
          <a:xfrm>
            <a:off x="474890" y="1240287"/>
            <a:ext cx="5929354" cy="3083921"/>
          </a:xfrm>
          <a:prstGeom prst="rect">
            <a:avLst/>
          </a:prstGeom>
          <a:ln w="19050">
            <a:solidFill>
              <a:schemeClr val="tx1"/>
            </a:solidFill>
            <a:prstDash val="sysDash"/>
          </a:ln>
        </p:spPr>
        <p:txBody>
          <a:bodyPr wrap="square">
            <a:spAutoFit/>
          </a:bodyPr>
          <a:lstStyle/>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#include&lt;</a:t>
            </a:r>
            <a:r>
              <a:rPr kumimoji="0" lang="en-US" altLang="zh-CN" sz="1800" kern="0" dirty="0" err="1">
                <a:solidFill>
                  <a:prstClr val="black"/>
                </a:solidFill>
                <a:latin typeface="微软雅黑" pitchFamily="34" charset="-122"/>
                <a:ea typeface="微软雅黑" pitchFamily="34" charset="-122"/>
              </a:rPr>
              <a:t>stdio.h</a:t>
            </a:r>
            <a:r>
              <a:rPr kumimoji="0" lang="en-US" altLang="zh-CN" sz="1800" kern="0" dirty="0">
                <a:solidFill>
                  <a:prstClr val="black"/>
                </a:solidFill>
                <a:latin typeface="微软雅黑" pitchFamily="34" charset="-122"/>
                <a:ea typeface="微软雅黑" pitchFamily="34" charset="-122"/>
              </a:rPr>
              <a:t>&gt;</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void main()</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char *</a:t>
            </a:r>
            <a:r>
              <a:rPr kumimoji="0" lang="en-US" altLang="zh-CN" sz="1800" kern="0" dirty="0" err="1">
                <a:solidFill>
                  <a:prstClr val="black"/>
                </a:solidFill>
                <a:latin typeface="微软雅黑" pitchFamily="34" charset="-122"/>
                <a:ea typeface="微软雅黑" pitchFamily="34" charset="-122"/>
              </a:rPr>
              <a:t>str</a:t>
            </a:r>
            <a:r>
              <a:rPr kumimoji="0" lang="en-US" altLang="zh-CN" sz="1800" kern="0" dirty="0">
                <a:solidFill>
                  <a:prstClr val="black"/>
                </a:solidFill>
                <a:latin typeface="微软雅黑" pitchFamily="34" charset="-122"/>
                <a:ea typeface="微软雅黑" pitchFamily="34" charset="-122"/>
              </a:rPr>
              <a:t>[]={“</a:t>
            </a:r>
            <a:r>
              <a:rPr kumimoji="0" lang="en-US" altLang="zh-CN" sz="1800" kern="0" dirty="0" err="1">
                <a:solidFill>
                  <a:prstClr val="black"/>
                </a:solidFill>
                <a:latin typeface="微软雅黑" pitchFamily="34" charset="-122"/>
                <a:ea typeface="微软雅黑" pitchFamily="34" charset="-122"/>
              </a:rPr>
              <a:t>pascal”,“basic”,“cobol</a:t>
            </a:r>
            <a:r>
              <a:rPr kumimoji="0" lang="en-US" altLang="zh-CN" sz="1800" kern="0" dirty="0">
                <a:solidFill>
                  <a:prstClr val="black"/>
                </a:solidFill>
                <a:latin typeface="微软雅黑" pitchFamily="34" charset="-122"/>
                <a:ea typeface="微软雅黑" pitchFamily="34" charset="-122"/>
              </a:rPr>
              <a:t>”,“ ”};</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char **p=</a:t>
            </a:r>
            <a:r>
              <a:rPr kumimoji="0" lang="en-US" altLang="zh-CN" sz="1800" kern="0" dirty="0" err="1">
                <a:solidFill>
                  <a:prstClr val="black"/>
                </a:solidFill>
                <a:latin typeface="微软雅黑" pitchFamily="34" charset="-122"/>
                <a:ea typeface="微软雅黑" pitchFamily="34" charset="-122"/>
              </a:rPr>
              <a:t>str</a:t>
            </a:r>
            <a:r>
              <a:rPr kumimoji="0" lang="en-US" altLang="zh-CN" sz="1800" kern="0" dirty="0">
                <a:solidFill>
                  <a:prstClr val="black"/>
                </a:solidFill>
                <a:latin typeface="微软雅黑" pitchFamily="34" charset="-122"/>
                <a:ea typeface="微软雅黑" pitchFamily="34" charset="-122"/>
              </a:rPr>
              <a:t>;</a:t>
            </a:r>
          </a:p>
          <a:p>
            <a:pPr marL="342900" indent="-342900">
              <a:lnSpc>
                <a:spcPct val="80000"/>
              </a:lnSpc>
              <a:spcBef>
                <a:spcPct val="20000"/>
              </a:spcBef>
              <a:defRPr/>
            </a:pP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while(**p !=’\0’)</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a:t>
            </a:r>
            <a:r>
              <a:rPr kumimoji="0" lang="en-US" altLang="zh-CN" sz="1800" kern="0" dirty="0" err="1">
                <a:solidFill>
                  <a:prstClr val="black"/>
                </a:solidFill>
                <a:latin typeface="微软雅黑" pitchFamily="34" charset="-122"/>
                <a:ea typeface="微软雅黑" pitchFamily="34" charset="-122"/>
              </a:rPr>
              <a:t>printf</a:t>
            </a:r>
            <a:r>
              <a:rPr kumimoji="0" lang="en-US" altLang="zh-CN" sz="1800" kern="0" dirty="0">
                <a:solidFill>
                  <a:prstClr val="black"/>
                </a:solidFill>
                <a:latin typeface="微软雅黑" pitchFamily="34" charset="-122"/>
                <a:ea typeface="微软雅黑" pitchFamily="34" charset="-122"/>
              </a:rPr>
              <a:t>(“%s\n”,*p++);</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     }</a:t>
            </a:r>
            <a:endParaRPr kumimoji="0" lang="en-US" altLang="zh-CN" sz="1800" kern="0" dirty="0">
              <a:solidFill>
                <a:prstClr val="black"/>
              </a:solidFill>
              <a:latin typeface="微软雅黑" pitchFamily="34" charset="-122"/>
              <a:ea typeface="微软雅黑" pitchFamily="34" charset="-122"/>
              <a:cs typeface="Times New Roman" pitchFamily="18" charset="0"/>
            </a:endParaRPr>
          </a:p>
          <a:p>
            <a:pPr marL="342900" indent="-342900">
              <a:lnSpc>
                <a:spcPct val="80000"/>
              </a:lnSpc>
              <a:spcBef>
                <a:spcPct val="20000"/>
              </a:spcBef>
              <a:defRPr/>
            </a:pPr>
            <a:r>
              <a:rPr kumimoji="0" lang="en-US" altLang="zh-CN" sz="1800" kern="0" dirty="0">
                <a:solidFill>
                  <a:prstClr val="black"/>
                </a:solidFill>
                <a:latin typeface="微软雅黑" pitchFamily="34" charset="-122"/>
                <a:ea typeface="微软雅黑" pitchFamily="34" charset="-122"/>
              </a:rPr>
              <a:t>}</a:t>
            </a:r>
            <a:endParaRPr kumimoji="0" lang="en-US" altLang="zh-CN" sz="1800" kern="0" dirty="0">
              <a:solidFill>
                <a:prstClr val="black"/>
              </a:solidFill>
              <a:latin typeface="微软雅黑" pitchFamily="34" charset="-122"/>
              <a:ea typeface="微软雅黑" pitchFamily="34" charset="-122"/>
              <a:cs typeface="Times New Roman" pitchFamily="18" charset="0"/>
            </a:endParaRPr>
          </a:p>
        </p:txBody>
      </p:sp>
      <p:sp>
        <p:nvSpPr>
          <p:cNvPr id="6" name="TextBox 5"/>
          <p:cNvSpPr txBox="1"/>
          <p:nvPr/>
        </p:nvSpPr>
        <p:spPr>
          <a:xfrm>
            <a:off x="6820778" y="1646218"/>
            <a:ext cx="2071702" cy="1323439"/>
          </a:xfrm>
          <a:prstGeom prst="rect">
            <a:avLst/>
          </a:prstGeom>
          <a:solidFill>
            <a:srgbClr val="FF0000"/>
          </a:solidFill>
          <a:ln>
            <a:solidFill>
              <a:schemeClr val="bg1"/>
            </a:solidFill>
          </a:ln>
          <a:effectLst>
            <a:outerShdw blurRad="76200" dist="12700" dir="8100000" sy="-23000" kx="800400" algn="br" rotWithShape="0">
              <a:prstClr val="black">
                <a:alpha val="20000"/>
              </a:prstClr>
            </a:outerShdw>
          </a:effectLst>
        </p:spPr>
        <p:txBody>
          <a:bodyPr wrap="square" rtlCol="0">
            <a:spAutoFit/>
          </a:bodyPr>
          <a:lstStyle/>
          <a:p>
            <a:pPr eaLnBrk="1" hangingPunct="1"/>
            <a:r>
              <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输出结果：</a:t>
            </a:r>
            <a:endPar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2000" b="1" dirty="0" err="1">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pascal</a:t>
            </a:r>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p>
          <a:p>
            <a:pPr eaLnBrk="1" hangingPunct="1"/>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basic</a:t>
            </a:r>
          </a:p>
          <a:p>
            <a:pPr eaLnBrk="1" hangingPunct="1"/>
            <a:r>
              <a:rPr lang="en-US" altLang="zh-CN" sz="2000" b="1" dirty="0" err="1">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cobol</a:t>
            </a:r>
            <a:r>
              <a:rPr lang="en-US" altLang="zh-CN"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矩形 6"/>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22534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23371"/>
            <a:ext cx="7598649" cy="3970318"/>
          </a:xfrm>
          <a:prstGeom prst="rect">
            <a:avLst/>
          </a:prstGeom>
          <a:ln w="19050">
            <a:solidFill>
              <a:schemeClr val="tx1"/>
            </a:solidFill>
            <a:prstDash val="sysDash"/>
          </a:ln>
        </p:spPr>
        <p:txBody>
          <a:bodyPr wrap="square">
            <a:spAutoFit/>
          </a:bodyPr>
          <a:lstStyle/>
          <a:p>
            <a:pPr eaLnBrk="1" hangingPunct="1"/>
            <a:r>
              <a:rPr lang="en-US" altLang="zh-CN" sz="1800" dirty="0">
                <a:solidFill>
                  <a:prstClr val="black"/>
                </a:solidFill>
                <a:latin typeface="微软雅黑" pitchFamily="34" charset="-122"/>
                <a:ea typeface="微软雅黑" pitchFamily="34" charset="-122"/>
              </a:rPr>
              <a:t>#include &lt;</a:t>
            </a:r>
            <a:r>
              <a:rPr lang="en-US" altLang="zh-CN" sz="1800" dirty="0" err="1">
                <a:solidFill>
                  <a:prstClr val="black"/>
                </a:solidFill>
                <a:latin typeface="微软雅黑" pitchFamily="34" charset="-122"/>
                <a:ea typeface="微软雅黑" pitchFamily="34" charset="-122"/>
              </a:rPr>
              <a:t>stdio.h</a:t>
            </a:r>
            <a:r>
              <a:rPr lang="en-US" altLang="zh-CN" sz="1800" dirty="0">
                <a:solidFill>
                  <a:prstClr val="black"/>
                </a:solidFill>
                <a:latin typeface="微软雅黑" pitchFamily="34" charset="-122"/>
                <a:ea typeface="微软雅黑" pitchFamily="34" charset="-122"/>
              </a:rPr>
              <a:t>&gt;</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void main()</a:t>
            </a:r>
          </a:p>
          <a:p>
            <a:pPr eaLnBrk="1" hangingPunct="1"/>
            <a:r>
              <a:rPr lang="en-US" altLang="zh-CN" sz="1800" dirty="0">
                <a:solidFill>
                  <a:prstClr val="black"/>
                </a:solidFill>
                <a:latin typeface="微软雅黑" pitchFamily="34" charset="-122"/>
                <a:ea typeface="微软雅黑" pitchFamily="34" charset="-122"/>
              </a:rPr>
              <a:t>{</a:t>
            </a:r>
          </a:p>
          <a:p>
            <a:pPr indent="265113" eaLnBrk="1" hangingPunct="1"/>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[]={"array","pointer","function","</a:t>
            </a:r>
            <a:r>
              <a:rPr lang="en-US" altLang="zh-CN" sz="1800" dirty="0" err="1">
                <a:solidFill>
                  <a:prstClr val="black"/>
                </a:solidFill>
                <a:latin typeface="微软雅黑" pitchFamily="34" charset="-122"/>
                <a:ea typeface="微软雅黑" pitchFamily="34" charset="-122"/>
              </a:rPr>
              <a:t>struct</a:t>
            </a:r>
            <a:r>
              <a:rPr lang="en-US" altLang="zh-CN" sz="1800" dirty="0">
                <a:solidFill>
                  <a:prstClr val="black"/>
                </a:solidFill>
                <a:latin typeface="微软雅黑" pitchFamily="34" charset="-122"/>
                <a:ea typeface="微软雅黑" pitchFamily="34" charset="-122"/>
              </a:rPr>
              <a:t>","test"};</a:t>
            </a:r>
          </a:p>
          <a:p>
            <a:pPr eaLnBrk="1" hangingPunct="1"/>
            <a:r>
              <a:rPr lang="en-US" altLang="zh-CN" sz="1800" dirty="0">
                <a:solidFill>
                  <a:prstClr val="black"/>
                </a:solidFill>
                <a:latin typeface="微软雅黑" pitchFamily="34" charset="-122"/>
                <a:ea typeface="微软雅黑" pitchFamily="34" charset="-122"/>
              </a:rPr>
              <a:t>    char **p[]={str+3,str+2,str+1,str};</a:t>
            </a:r>
          </a:p>
          <a:p>
            <a:pPr eaLnBrk="1" hangingPunct="1"/>
            <a:r>
              <a:rPr lang="en-US" altLang="zh-CN" sz="1800" dirty="0">
                <a:solidFill>
                  <a:prstClr val="black"/>
                </a:solidFill>
                <a:latin typeface="微软雅黑" pitchFamily="34" charset="-122"/>
                <a:ea typeface="微软雅黑" pitchFamily="34" charset="-122"/>
              </a:rPr>
              <a:t>    char ***pp=p;</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printf</a:t>
            </a:r>
            <a:r>
              <a:rPr lang="en-US" altLang="zh-CN" sz="1800" dirty="0">
                <a:solidFill>
                  <a:prstClr val="black"/>
                </a:solidFill>
                <a:latin typeface="微软雅黑" pitchFamily="34" charset="-122"/>
                <a:ea typeface="微软雅黑" pitchFamily="34" charset="-122"/>
              </a:rPr>
              <a:t>("%s\n", **++pp);     </a:t>
            </a: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printf</a:t>
            </a:r>
            <a:r>
              <a:rPr lang="en-US" altLang="zh-CN" sz="1800" dirty="0">
                <a:solidFill>
                  <a:prstClr val="black"/>
                </a:solidFill>
                <a:latin typeface="微软雅黑" pitchFamily="34" charset="-122"/>
                <a:ea typeface="微软雅黑" pitchFamily="34" charset="-122"/>
              </a:rPr>
              <a:t>("%s\n", *--*++pp +3); </a:t>
            </a: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printf</a:t>
            </a:r>
            <a:r>
              <a:rPr lang="en-US" altLang="zh-CN" sz="1800" dirty="0">
                <a:solidFill>
                  <a:prstClr val="black"/>
                </a:solidFill>
                <a:latin typeface="微软雅黑" pitchFamily="34" charset="-122"/>
                <a:ea typeface="微软雅黑" pitchFamily="34" charset="-122"/>
              </a:rPr>
              <a:t>("%s\n", *pp[-2] +3); </a:t>
            </a:r>
          </a:p>
          <a:p>
            <a:pPr eaLnBrk="1" hangingPunct="1"/>
            <a:r>
              <a:rPr lang="en-US" altLang="zh-CN"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printf</a:t>
            </a:r>
            <a:r>
              <a:rPr lang="en-US" altLang="zh-CN" sz="1800" dirty="0">
                <a:solidFill>
                  <a:prstClr val="black"/>
                </a:solidFill>
                <a:latin typeface="微软雅黑" pitchFamily="34" charset="-122"/>
                <a:ea typeface="微软雅黑" pitchFamily="34" charset="-122"/>
              </a:rPr>
              <a:t>("%s\n",  pp[-1][-1]); </a:t>
            </a:r>
          </a:p>
          <a:p>
            <a:pPr eaLnBrk="1" hangingPunct="1"/>
            <a:endParaRPr lang="en-US" altLang="zh-CN" sz="1800" dirty="0">
              <a:solidFill>
                <a:prstClr val="black"/>
              </a:solidFill>
              <a:latin typeface="微软雅黑" pitchFamily="34" charset="-122"/>
              <a:ea typeface="微软雅黑" pitchFamily="34" charset="-122"/>
            </a:endParaRPr>
          </a:p>
          <a:p>
            <a:pPr eaLnBrk="1" hangingPunct="1"/>
            <a:r>
              <a:rPr lang="en-US" altLang="zh-CN" sz="1800" dirty="0">
                <a:solidFill>
                  <a:prstClr val="black"/>
                </a:solidFill>
                <a:latin typeface="微软雅黑" pitchFamily="34" charset="-122"/>
                <a:ea typeface="微软雅黑" pitchFamily="34" charset="-122"/>
              </a:rPr>
              <a:t>}</a:t>
            </a:r>
            <a:endParaRPr lang="zh-CN" altLang="en-US" sz="1800" dirty="0">
              <a:solidFill>
                <a:prstClr val="black"/>
              </a:solidFill>
              <a:latin typeface="微软雅黑" pitchFamily="34" charset="-122"/>
              <a:ea typeface="微软雅黑" pitchFamily="34" charset="-122"/>
            </a:endParaRPr>
          </a:p>
        </p:txBody>
      </p:sp>
      <p:sp>
        <p:nvSpPr>
          <p:cNvPr id="3" name="矩形 2"/>
          <p:cNvSpPr/>
          <p:nvPr/>
        </p:nvSpPr>
        <p:spPr>
          <a:xfrm>
            <a:off x="3914190" y="3140968"/>
            <a:ext cx="4733196" cy="369332"/>
          </a:xfrm>
          <a:prstGeom prst="rect">
            <a:avLst/>
          </a:prstGeom>
          <a:solidFill>
            <a:srgbClr val="FF0000"/>
          </a:solidFill>
          <a:ln>
            <a:solidFill>
              <a:srgbClr val="FF0000"/>
            </a:solidFill>
          </a:ln>
        </p:spPr>
        <p:txBody>
          <a:bodyPr wrap="square">
            <a:spAutoFit/>
          </a:bodyPr>
          <a:lstStyle/>
          <a:p>
            <a:pPr eaLnBrk="1" hangingPunct="1"/>
            <a:r>
              <a:rPr lang="en-US" altLang="zh-CN" sz="1800" dirty="0">
                <a:solidFill>
                  <a:schemeClr val="bg1"/>
                </a:solidFill>
                <a:ea typeface="宋体" pitchFamily="2" charset="-122"/>
              </a:rPr>
              <a:t>//pp &gt;&gt; </a:t>
            </a:r>
            <a:r>
              <a:rPr lang="en-US" altLang="zh-CN" sz="1800" dirty="0" err="1">
                <a:solidFill>
                  <a:schemeClr val="bg1"/>
                </a:solidFill>
                <a:ea typeface="宋体" pitchFamily="2" charset="-122"/>
              </a:rPr>
              <a:t>pp</a:t>
            </a:r>
            <a:r>
              <a:rPr lang="en-US" altLang="zh-CN" sz="1800" dirty="0">
                <a:solidFill>
                  <a:schemeClr val="bg1"/>
                </a:solidFill>
                <a:ea typeface="宋体" pitchFamily="2" charset="-122"/>
              </a:rPr>
              <a:t> (= 1) &gt;&gt; p[1] &gt;&gt; str+2 &gt;&gt; "function"</a:t>
            </a:r>
            <a:endParaRPr lang="zh-CN" altLang="en-US" dirty="0">
              <a:solidFill>
                <a:schemeClr val="bg1"/>
              </a:solidFill>
              <a:ea typeface="宋体" pitchFamily="2" charset="-122"/>
            </a:endParaRPr>
          </a:p>
        </p:txBody>
      </p:sp>
      <p:sp>
        <p:nvSpPr>
          <p:cNvPr id="4" name="矩形 3"/>
          <p:cNvSpPr/>
          <p:nvPr/>
        </p:nvSpPr>
        <p:spPr>
          <a:xfrm>
            <a:off x="750066" y="5964104"/>
            <a:ext cx="7350325" cy="369332"/>
          </a:xfrm>
          <a:prstGeom prst="rect">
            <a:avLst/>
          </a:prstGeom>
          <a:solidFill>
            <a:srgbClr val="FF0000"/>
          </a:solidFill>
          <a:ln>
            <a:solidFill>
              <a:srgbClr val="FF0000"/>
            </a:solidFill>
          </a:ln>
        </p:spPr>
        <p:txBody>
          <a:bodyPr wrap="square">
            <a:spAutoFit/>
          </a:bodyPr>
          <a:lstStyle/>
          <a:p>
            <a:pPr eaLnBrk="1" hangingPunct="1"/>
            <a:r>
              <a:rPr lang="en-US" altLang="zh-CN" sz="1800" dirty="0">
                <a:solidFill>
                  <a:schemeClr val="bg1"/>
                </a:solidFill>
                <a:ea typeface="宋体" pitchFamily="2" charset="-122"/>
              </a:rPr>
              <a:t>//*(--(*(++pp)))+3 &gt;&gt; </a:t>
            </a:r>
            <a:r>
              <a:rPr lang="en-US" altLang="zh-CN" sz="1800" dirty="0" err="1">
                <a:solidFill>
                  <a:schemeClr val="bg1"/>
                </a:solidFill>
                <a:ea typeface="宋体" pitchFamily="2" charset="-122"/>
              </a:rPr>
              <a:t>pp</a:t>
            </a:r>
            <a:r>
              <a:rPr lang="en-US" altLang="zh-CN" sz="1800" dirty="0">
                <a:solidFill>
                  <a:schemeClr val="bg1"/>
                </a:solidFill>
                <a:ea typeface="宋体" pitchFamily="2" charset="-122"/>
              </a:rPr>
              <a:t>( =2) &gt;&gt;p[2]&gt;&gt;</a:t>
            </a:r>
            <a:r>
              <a:rPr lang="en-US" altLang="zh-CN" sz="1800" dirty="0" err="1">
                <a:solidFill>
                  <a:schemeClr val="bg1"/>
                </a:solidFill>
                <a:ea typeface="宋体" pitchFamily="2" charset="-122"/>
              </a:rPr>
              <a:t>str</a:t>
            </a:r>
            <a:r>
              <a:rPr lang="en-US" altLang="zh-CN" sz="1800" dirty="0">
                <a:solidFill>
                  <a:schemeClr val="bg1"/>
                </a:solidFill>
                <a:ea typeface="宋体" pitchFamily="2" charset="-122"/>
              </a:rPr>
              <a:t> &gt;&gt; "array" &gt;&gt; *str+3 &gt;&gt;"ay"</a:t>
            </a:r>
            <a:endParaRPr lang="zh-CN" altLang="en-US" dirty="0">
              <a:solidFill>
                <a:schemeClr val="bg1"/>
              </a:solidFill>
              <a:ea typeface="宋体" pitchFamily="2" charset="-122"/>
            </a:endParaRPr>
          </a:p>
        </p:txBody>
      </p:sp>
      <p:sp>
        <p:nvSpPr>
          <p:cNvPr id="5" name="矩形 4"/>
          <p:cNvSpPr/>
          <p:nvPr/>
        </p:nvSpPr>
        <p:spPr>
          <a:xfrm>
            <a:off x="3932478" y="3789040"/>
            <a:ext cx="4714908" cy="369332"/>
          </a:xfrm>
          <a:prstGeom prst="rect">
            <a:avLst/>
          </a:prstGeom>
          <a:solidFill>
            <a:srgbClr val="FF0000"/>
          </a:solidFill>
          <a:ln>
            <a:solidFill>
              <a:srgbClr val="FF0000"/>
            </a:solidFill>
          </a:ln>
        </p:spPr>
        <p:txBody>
          <a:bodyPr wrap="square">
            <a:spAutoFit/>
          </a:bodyPr>
          <a:lstStyle/>
          <a:p>
            <a:pPr eaLnBrk="1" hangingPunct="1"/>
            <a:r>
              <a:rPr lang="en-US" altLang="zh-CN" sz="1800" dirty="0">
                <a:solidFill>
                  <a:schemeClr val="bg1"/>
                </a:solidFill>
                <a:ea typeface="宋体" pitchFamily="2" charset="-122"/>
              </a:rPr>
              <a:t>//pp(=0) &gt;&gt; str+3 &gt;&gt; "</a:t>
            </a:r>
            <a:r>
              <a:rPr lang="en-US" altLang="zh-CN" sz="1800" dirty="0" err="1">
                <a:solidFill>
                  <a:schemeClr val="bg1"/>
                </a:solidFill>
                <a:ea typeface="宋体" pitchFamily="2" charset="-122"/>
              </a:rPr>
              <a:t>struct</a:t>
            </a:r>
            <a:r>
              <a:rPr lang="en-US" altLang="zh-CN" sz="1800" dirty="0">
                <a:solidFill>
                  <a:schemeClr val="bg1"/>
                </a:solidFill>
                <a:ea typeface="宋体" pitchFamily="2" charset="-122"/>
              </a:rPr>
              <a:t>" &gt;&gt; *str+3 &gt;&gt; "</a:t>
            </a:r>
            <a:r>
              <a:rPr lang="en-US" altLang="zh-CN" sz="1800" dirty="0" err="1">
                <a:solidFill>
                  <a:schemeClr val="bg1"/>
                </a:solidFill>
                <a:ea typeface="宋体" pitchFamily="2" charset="-122"/>
              </a:rPr>
              <a:t>uct</a:t>
            </a:r>
            <a:r>
              <a:rPr lang="en-US" altLang="zh-CN" sz="1800" dirty="0">
                <a:solidFill>
                  <a:schemeClr val="bg1"/>
                </a:solidFill>
                <a:ea typeface="宋体" pitchFamily="2" charset="-122"/>
              </a:rPr>
              <a:t>"</a:t>
            </a:r>
            <a:endParaRPr lang="zh-CN" altLang="en-US" dirty="0">
              <a:solidFill>
                <a:schemeClr val="bg1"/>
              </a:solidFill>
              <a:ea typeface="宋体" pitchFamily="2" charset="-122"/>
            </a:endParaRPr>
          </a:p>
        </p:txBody>
      </p:sp>
      <p:sp>
        <p:nvSpPr>
          <p:cNvPr id="6" name="矩形 5"/>
          <p:cNvSpPr/>
          <p:nvPr/>
        </p:nvSpPr>
        <p:spPr>
          <a:xfrm>
            <a:off x="3932478" y="4221088"/>
            <a:ext cx="3643338" cy="369332"/>
          </a:xfrm>
          <a:prstGeom prst="rect">
            <a:avLst/>
          </a:prstGeom>
          <a:solidFill>
            <a:srgbClr val="FF0000"/>
          </a:solidFill>
          <a:ln>
            <a:solidFill>
              <a:srgbClr val="FF0000"/>
            </a:solidFill>
          </a:ln>
        </p:spPr>
        <p:txBody>
          <a:bodyPr wrap="square">
            <a:spAutoFit/>
          </a:bodyPr>
          <a:lstStyle/>
          <a:p>
            <a:pPr eaLnBrk="1" hangingPunct="1"/>
            <a:r>
              <a:rPr lang="en-US" altLang="zh-CN" sz="1800" dirty="0">
                <a:solidFill>
                  <a:schemeClr val="bg1"/>
                </a:solidFill>
                <a:ea typeface="宋体" pitchFamily="2" charset="-122"/>
              </a:rPr>
              <a:t>//pp(=1)&gt;&gt;str+2 &gt;&gt;str+1&gt;&gt;"pointer"</a:t>
            </a:r>
            <a:endParaRPr lang="zh-CN" altLang="en-US" dirty="0">
              <a:solidFill>
                <a:schemeClr val="bg1"/>
              </a:solidFill>
              <a:ea typeface="宋体" pitchFamily="2" charset="-122"/>
            </a:endParaRPr>
          </a:p>
        </p:txBody>
      </p:sp>
      <p:cxnSp>
        <p:nvCxnSpPr>
          <p:cNvPr id="8" name="直接箭头连接符 7"/>
          <p:cNvCxnSpPr/>
          <p:nvPr/>
        </p:nvCxnSpPr>
        <p:spPr bwMode="auto">
          <a:xfrm flipV="1">
            <a:off x="750067" y="3717032"/>
            <a:ext cx="1589685" cy="2232248"/>
          </a:xfrm>
          <a:prstGeom prst="straightConnector1">
            <a:avLst/>
          </a:prstGeom>
          <a:noFill/>
          <a:ln w="19050" cap="flat" cmpd="sng" algn="ctr">
            <a:solidFill>
              <a:srgbClr val="FF0000"/>
            </a:solidFill>
            <a:prstDash val="solid"/>
            <a:round/>
            <a:headEnd type="none" w="med" len="med"/>
            <a:tailEnd type="arrow"/>
          </a:ln>
          <a:effectLst/>
        </p:spPr>
      </p:cxnSp>
      <p:sp>
        <p:nvSpPr>
          <p:cNvPr id="19" name="矩形 18"/>
          <p:cNvSpPr/>
          <p:nvPr/>
        </p:nvSpPr>
        <p:spPr>
          <a:xfrm>
            <a:off x="285720" y="476672"/>
            <a:ext cx="1678665" cy="400110"/>
          </a:xfrm>
          <a:prstGeom prst="rect">
            <a:avLst/>
          </a:prstGeom>
        </p:spPr>
        <p:txBody>
          <a:bodyPr wrap="none">
            <a:spAutoFit/>
          </a:bodyPr>
          <a:lstStyle/>
          <a:p>
            <a:pPr marL="342900" indent="-342900" algn="just">
              <a:spcBef>
                <a:spcPct val="20000"/>
              </a:spcBef>
              <a:defRPr/>
            </a:pPr>
            <a:r>
              <a:rPr kumimoji="0" lang="en-US" altLang="zh-CN" sz="2000" b="1" kern="0" dirty="0">
                <a:solidFill>
                  <a:prstClr val="black"/>
                </a:solidFill>
                <a:latin typeface="微软雅黑" pitchFamily="34" charset="-122"/>
                <a:ea typeface="微软雅黑" pitchFamily="34" charset="-122"/>
                <a:cs typeface="Times New Roman" pitchFamily="18" charset="0"/>
              </a:rPr>
              <a:t>15. </a:t>
            </a:r>
            <a:r>
              <a:rPr kumimoji="0" lang="zh-CN" altLang="en-US" sz="2000" b="1" kern="0" dirty="0">
                <a:solidFill>
                  <a:prstClr val="black"/>
                </a:solidFill>
                <a:latin typeface="微软雅黑" pitchFamily="34" charset="-122"/>
                <a:ea typeface="微软雅黑" pitchFamily="34" charset="-122"/>
                <a:cs typeface="Times New Roman" pitchFamily="18" charset="0"/>
              </a:rPr>
              <a:t>多级指针</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p:txBody>
      </p:sp>
      <p:sp>
        <p:nvSpPr>
          <p:cNvPr id="13" name="矩形 12"/>
          <p:cNvSpPr/>
          <p:nvPr/>
        </p:nvSpPr>
        <p:spPr>
          <a:xfrm>
            <a:off x="395536" y="44624"/>
            <a:ext cx="4500594"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二</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填空题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TextBox 5"/>
          <p:cNvSpPr txBox="1"/>
          <p:nvPr/>
        </p:nvSpPr>
        <p:spPr>
          <a:xfrm>
            <a:off x="6600356" y="476672"/>
            <a:ext cx="2364132" cy="1477328"/>
          </a:xfrm>
          <a:prstGeom prst="rect">
            <a:avLst/>
          </a:prstGeom>
          <a:solidFill>
            <a:srgbClr val="FF0000"/>
          </a:solidFill>
          <a:ln>
            <a:solidFill>
              <a:schemeClr val="bg1"/>
            </a:solidFill>
          </a:ln>
          <a:effectLst>
            <a:outerShdw blurRad="76200" dist="12700" dir="8100000" sy="-23000" kx="800400" algn="br" rotWithShape="0">
              <a:prstClr val="black">
                <a:alpha val="20000"/>
              </a:prstClr>
            </a:outerShdw>
          </a:effectLst>
        </p:spPr>
        <p:txBody>
          <a:bodyPr wrap="square" rtlCol="0">
            <a:spAutoFit/>
          </a:bodyPr>
          <a:lstStyle/>
          <a:p>
            <a:pPr eaLnBrk="1" hangingPunct="1"/>
            <a:r>
              <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输出结果：</a:t>
            </a:r>
            <a:endPar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function </a:t>
            </a:r>
            <a:endPar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a:t>
            </a:r>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y</a:t>
            </a:r>
          </a:p>
          <a:p>
            <a:pPr eaLnBrk="1" hangingPunct="1"/>
            <a:r>
              <a:rPr lang="en-US" altLang="zh-CN" sz="1800" b="1" dirty="0" err="1"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uct</a:t>
            </a:r>
            <a:endPar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18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pointer  </a:t>
            </a:r>
            <a:endPar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9326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fltVal val="0"/>
                                          </p:val>
                                        </p:tav>
                                        <p:tav tm="100000">
                                          <p:val>
                                            <p:strVal val="#ppt_h"/>
                                          </p:val>
                                        </p:tav>
                                      </p:tavLst>
                                    </p:anim>
                                    <p:anim calcmode="lin" valueType="num">
                                      <p:cBhvr>
                                        <p:cTn id="25" dur="1000" fill="hold"/>
                                        <p:tgtEl>
                                          <p:spTgt spid="3"/>
                                        </p:tgtEl>
                                        <p:attrNameLst>
                                          <p:attrName>style.rotation</p:attrName>
                                        </p:attrNameLst>
                                      </p:cBhvr>
                                      <p:tavLst>
                                        <p:tav tm="0">
                                          <p:val>
                                            <p:fltVal val="90"/>
                                          </p:val>
                                        </p:tav>
                                        <p:tav tm="100000">
                                          <p:val>
                                            <p:fltVal val="0"/>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1000" fill="hold"/>
                                        <p:tgtEl>
                                          <p:spTgt spid="5"/>
                                        </p:tgtEl>
                                        <p:attrNameLst>
                                          <p:attrName>ppt_w</p:attrName>
                                        </p:attrNameLst>
                                      </p:cBhvr>
                                      <p:tavLst>
                                        <p:tav tm="0">
                                          <p:val>
                                            <p:fltVal val="0"/>
                                          </p:val>
                                        </p:tav>
                                        <p:tav tm="100000">
                                          <p:val>
                                            <p:strVal val="#ppt_w"/>
                                          </p:val>
                                        </p:tav>
                                      </p:tavLst>
                                    </p:anim>
                                    <p:anim calcmode="lin" valueType="num">
                                      <p:cBhvr>
                                        <p:cTn id="45" dur="1000" fill="hold"/>
                                        <p:tgtEl>
                                          <p:spTgt spid="5"/>
                                        </p:tgtEl>
                                        <p:attrNameLst>
                                          <p:attrName>ppt_h</p:attrName>
                                        </p:attrNameLst>
                                      </p:cBhvr>
                                      <p:tavLst>
                                        <p:tav tm="0">
                                          <p:val>
                                            <p:fltVal val="0"/>
                                          </p:val>
                                        </p:tav>
                                        <p:tav tm="100000">
                                          <p:val>
                                            <p:strVal val="#ppt_h"/>
                                          </p:val>
                                        </p:tav>
                                      </p:tavLst>
                                    </p:anim>
                                    <p:anim calcmode="lin" valueType="num">
                                      <p:cBhvr>
                                        <p:cTn id="46" dur="1000" fill="hold"/>
                                        <p:tgtEl>
                                          <p:spTgt spid="5"/>
                                        </p:tgtEl>
                                        <p:attrNameLst>
                                          <p:attrName>style.rotation</p:attrName>
                                        </p:attrNameLst>
                                      </p:cBhvr>
                                      <p:tavLst>
                                        <p:tav tm="0">
                                          <p:val>
                                            <p:fltVal val="90"/>
                                          </p:val>
                                        </p:tav>
                                        <p:tav tm="100000">
                                          <p:val>
                                            <p:fltVal val="0"/>
                                          </p:val>
                                        </p:tav>
                                      </p:tavLst>
                                    </p:anim>
                                    <p:animEffect transition="in" filter="fade">
                                      <p:cBhvr>
                                        <p:cTn id="47" dur="10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1000" fill="hold"/>
                                        <p:tgtEl>
                                          <p:spTgt spid="6"/>
                                        </p:tgtEl>
                                        <p:attrNameLst>
                                          <p:attrName>ppt_w</p:attrName>
                                        </p:attrNameLst>
                                      </p:cBhvr>
                                      <p:tavLst>
                                        <p:tav tm="0">
                                          <p:val>
                                            <p:fltVal val="0"/>
                                          </p:val>
                                        </p:tav>
                                        <p:tav tm="100000">
                                          <p:val>
                                            <p:strVal val="#ppt_w"/>
                                          </p:val>
                                        </p:tav>
                                      </p:tavLst>
                                    </p:anim>
                                    <p:anim calcmode="lin" valueType="num">
                                      <p:cBhvr>
                                        <p:cTn id="53" dur="1000" fill="hold"/>
                                        <p:tgtEl>
                                          <p:spTgt spid="6"/>
                                        </p:tgtEl>
                                        <p:attrNameLst>
                                          <p:attrName>ppt_h</p:attrName>
                                        </p:attrNameLst>
                                      </p:cBhvr>
                                      <p:tavLst>
                                        <p:tav tm="0">
                                          <p:val>
                                            <p:fltVal val="0"/>
                                          </p:val>
                                        </p:tav>
                                        <p:tav tm="100000">
                                          <p:val>
                                            <p:strVal val="#ppt_h"/>
                                          </p:val>
                                        </p:tav>
                                      </p:tavLst>
                                    </p:anim>
                                    <p:anim calcmode="lin" valueType="num">
                                      <p:cBhvr>
                                        <p:cTn id="54" dur="1000" fill="hold"/>
                                        <p:tgtEl>
                                          <p:spTgt spid="6"/>
                                        </p:tgtEl>
                                        <p:attrNameLst>
                                          <p:attrName>style.rotation</p:attrName>
                                        </p:attrNameLst>
                                      </p:cBhvr>
                                      <p:tavLst>
                                        <p:tav tm="0">
                                          <p:val>
                                            <p:fltVal val="90"/>
                                          </p:val>
                                        </p:tav>
                                        <p:tav tm="100000">
                                          <p:val>
                                            <p:fltVal val="0"/>
                                          </p:val>
                                        </p:tav>
                                      </p:tavLst>
                                    </p:anim>
                                    <p:animEffect transition="in" filter="fade">
                                      <p:cBhvr>
                                        <p:cTn id="55" dur="10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76672"/>
            <a:ext cx="8568952" cy="3277820"/>
          </a:xfrm>
          <a:prstGeom prst="rect">
            <a:avLst/>
          </a:prstGeom>
        </p:spPr>
        <p:txBody>
          <a:bodyPr wrap="square">
            <a:spAutoFit/>
          </a:bodyPr>
          <a:lstStyle/>
          <a:p>
            <a:pPr marL="447675" indent="-447675" eaLnBrk="1" hangingPunct="1">
              <a:lnSpc>
                <a:spcPct val="200000"/>
              </a:lnSpc>
              <a:spcBef>
                <a:spcPts val="600"/>
              </a:spcBef>
              <a:buAutoNum type="ea1ChsPeriod" startAt="3"/>
            </a:pPr>
            <a:r>
              <a:rPr kumimoji="0" lang="zh-CN" altLang="en-US" b="1" dirty="0">
                <a:latin typeface="+mn-ea"/>
                <a:ea typeface="+mn-ea"/>
              </a:rPr>
              <a:t>编写程序（</a:t>
            </a:r>
            <a:r>
              <a:rPr kumimoji="0" lang="en-US" altLang="zh-CN" b="1" dirty="0">
                <a:latin typeface="+mn-ea"/>
                <a:ea typeface="+mn-ea"/>
              </a:rPr>
              <a:t>35</a:t>
            </a:r>
            <a:r>
              <a:rPr kumimoji="0" lang="zh-CN" altLang="en-US" b="1" dirty="0">
                <a:latin typeface="+mn-ea"/>
                <a:ea typeface="+mn-ea"/>
              </a:rPr>
              <a:t>分）</a:t>
            </a:r>
            <a:endParaRPr kumimoji="0" lang="en-US" altLang="zh-CN" b="1" dirty="0">
              <a:latin typeface="+mn-ea"/>
              <a:ea typeface="+mn-ea"/>
            </a:endParaRPr>
          </a:p>
          <a:p>
            <a:pPr marL="895350" indent="-538163">
              <a:lnSpc>
                <a:spcPct val="200000"/>
              </a:lnSpc>
              <a:spcBef>
                <a:spcPts val="600"/>
              </a:spcBef>
              <a:buFont typeface="+mj-ea"/>
              <a:buAutoNum type="circleNumDbPlain"/>
              <a:defRPr/>
            </a:pPr>
            <a:r>
              <a:rPr kumimoji="0" lang="zh-CN" altLang="en-US" b="1" kern="0" dirty="0">
                <a:solidFill>
                  <a:prstClr val="black"/>
                </a:solidFill>
                <a:latin typeface="+mn-ea"/>
                <a:ea typeface="+mn-ea"/>
              </a:rPr>
              <a:t>多重选择的典型应用</a:t>
            </a:r>
            <a:endParaRPr kumimoji="0" lang="en-US" altLang="zh-CN" b="1" kern="0" dirty="0">
              <a:solidFill>
                <a:prstClr val="black"/>
              </a:solidFill>
              <a:latin typeface="+mn-ea"/>
              <a:ea typeface="+mn-ea"/>
            </a:endParaRPr>
          </a:p>
          <a:p>
            <a:pPr marL="895350" indent="-538163">
              <a:lnSpc>
                <a:spcPct val="200000"/>
              </a:lnSpc>
              <a:spcBef>
                <a:spcPts val="600"/>
              </a:spcBef>
              <a:buFont typeface="+mj-ea"/>
              <a:buAutoNum type="circleNumDbPlain"/>
              <a:defRPr/>
            </a:pPr>
            <a:r>
              <a:rPr kumimoji="0" lang="zh-CN" altLang="en-US" b="1" kern="0" dirty="0">
                <a:solidFill>
                  <a:prstClr val="black"/>
                </a:solidFill>
                <a:latin typeface="+mn-ea"/>
                <a:ea typeface="+mn-ea"/>
              </a:rPr>
              <a:t>循环结构的典型应用</a:t>
            </a:r>
            <a:endParaRPr kumimoji="0" lang="en-US" altLang="zh-CN" b="1" kern="0" dirty="0">
              <a:solidFill>
                <a:prstClr val="black"/>
              </a:solidFill>
              <a:latin typeface="+mn-ea"/>
              <a:ea typeface="+mn-ea"/>
            </a:endParaRPr>
          </a:p>
          <a:p>
            <a:pPr marL="895350" indent="-538163">
              <a:lnSpc>
                <a:spcPct val="200000"/>
              </a:lnSpc>
              <a:spcBef>
                <a:spcPts val="600"/>
              </a:spcBef>
              <a:buFont typeface="+mj-ea"/>
              <a:buAutoNum type="circleNumDbPlain"/>
              <a:defRPr/>
            </a:pPr>
            <a:r>
              <a:rPr kumimoji="0" lang="zh-CN" altLang="en-US" b="1" kern="0" dirty="0">
                <a:solidFill>
                  <a:prstClr val="black"/>
                </a:solidFill>
                <a:latin typeface="+mn-ea"/>
                <a:ea typeface="+mn-ea"/>
              </a:rPr>
              <a:t>综合应用</a:t>
            </a:r>
            <a:endParaRPr kumimoji="0" lang="zh-CN" altLang="en-US" b="1" kern="0" dirty="0">
              <a:solidFill>
                <a:prstClr val="black"/>
              </a:solidFill>
              <a:latin typeface="+mn-ea"/>
              <a:ea typeface="+mn-ea"/>
              <a:cs typeface="Times New Roman" pitchFamily="18" charset="0"/>
            </a:endParaRPr>
          </a:p>
        </p:txBody>
      </p:sp>
      <p:sp>
        <p:nvSpPr>
          <p:cNvPr id="4" name="矩形 3"/>
          <p:cNvSpPr/>
          <p:nvPr/>
        </p:nvSpPr>
        <p:spPr>
          <a:xfrm>
            <a:off x="395536" y="44624"/>
            <a:ext cx="4510540"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三</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编写程序（</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40</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分）</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TextBox 4"/>
          <p:cNvSpPr txBox="1"/>
          <p:nvPr/>
        </p:nvSpPr>
        <p:spPr>
          <a:xfrm>
            <a:off x="3779912" y="4365104"/>
            <a:ext cx="4464496" cy="400110"/>
          </a:xfrm>
          <a:prstGeom prst="rect">
            <a:avLst/>
          </a:prstGeom>
          <a:solidFill>
            <a:srgbClr val="FF0000"/>
          </a:solidFill>
          <a:ln w="19050">
            <a:solidFill>
              <a:srgbClr val="FF0000"/>
            </a:solidFill>
          </a:ln>
        </p:spPr>
        <p:txBody>
          <a:bodyPr wrap="square" rtlCol="0">
            <a:spAutoFit/>
          </a:bodyPr>
          <a:lstStyle/>
          <a:p>
            <a:r>
              <a:rPr lang="zh-CN" altLang="en-US" sz="2000" b="1" dirty="0">
                <a:solidFill>
                  <a:schemeClr val="bg1"/>
                </a:solidFill>
                <a:latin typeface="+mn-ea"/>
                <a:ea typeface="+mn-ea"/>
              </a:rPr>
              <a:t>请参考：课件示例和课堂练习</a:t>
            </a:r>
          </a:p>
        </p:txBody>
      </p:sp>
      <p:sp>
        <p:nvSpPr>
          <p:cNvPr id="6" name="TextBox 5"/>
          <p:cNvSpPr txBox="1"/>
          <p:nvPr/>
        </p:nvSpPr>
        <p:spPr>
          <a:xfrm>
            <a:off x="3779912" y="4857372"/>
            <a:ext cx="4464496" cy="400110"/>
          </a:xfrm>
          <a:prstGeom prst="rect">
            <a:avLst/>
          </a:prstGeom>
          <a:solidFill>
            <a:srgbClr val="FF0000"/>
          </a:solidFill>
          <a:ln w="19050">
            <a:solidFill>
              <a:srgbClr val="FF0000"/>
            </a:solidFill>
          </a:ln>
        </p:spPr>
        <p:txBody>
          <a:bodyPr wrap="square" rtlCol="0">
            <a:spAutoFit/>
          </a:bodyPr>
          <a:lstStyle/>
          <a:p>
            <a:r>
              <a:rPr lang="zh-CN" altLang="en-US" sz="2000" b="1" dirty="0">
                <a:solidFill>
                  <a:schemeClr val="bg1"/>
                </a:solidFill>
                <a:latin typeface="+mn-ea"/>
                <a:ea typeface="+mn-ea"/>
              </a:rPr>
              <a:t>请参考：作业</a:t>
            </a:r>
          </a:p>
        </p:txBody>
      </p:sp>
      <p:sp>
        <p:nvSpPr>
          <p:cNvPr id="7" name="TextBox 6"/>
          <p:cNvSpPr txBox="1"/>
          <p:nvPr/>
        </p:nvSpPr>
        <p:spPr>
          <a:xfrm>
            <a:off x="3779912" y="5333146"/>
            <a:ext cx="4464496" cy="400110"/>
          </a:xfrm>
          <a:prstGeom prst="rect">
            <a:avLst/>
          </a:prstGeom>
          <a:solidFill>
            <a:srgbClr val="FF0000"/>
          </a:solidFill>
          <a:ln w="19050">
            <a:solidFill>
              <a:srgbClr val="FF0000"/>
            </a:solidFill>
          </a:ln>
        </p:spPr>
        <p:txBody>
          <a:bodyPr wrap="square" rtlCol="0">
            <a:spAutoFit/>
          </a:bodyPr>
          <a:lstStyle/>
          <a:p>
            <a:r>
              <a:rPr lang="zh-CN" altLang="en-US" sz="2000" b="1" dirty="0">
                <a:solidFill>
                  <a:schemeClr val="bg1"/>
                </a:solidFill>
                <a:latin typeface="+mn-ea"/>
                <a:ea typeface="+mn-ea"/>
              </a:rPr>
              <a:t>请参考：测试</a:t>
            </a:r>
          </a:p>
        </p:txBody>
      </p:sp>
    </p:spTree>
    <p:extLst>
      <p:ext uri="{BB962C8B-B14F-4D97-AF65-F5344CB8AC3E}">
        <p14:creationId xmlns:p14="http://schemas.microsoft.com/office/powerpoint/2010/main" val="402646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fltVal val="0"/>
                                          </p:val>
                                        </p:tav>
                                        <p:tav tm="100000">
                                          <p:val>
                                            <p:strVal val="#ppt_w"/>
                                          </p:val>
                                        </p:tav>
                                      </p:tavLst>
                                    </p:anim>
                                    <p:anim calcmode="lin" valueType="num">
                                      <p:cBhvr>
                                        <p:cTn id="36" dur="1000" fill="hold"/>
                                        <p:tgtEl>
                                          <p:spTgt spid="5"/>
                                        </p:tgtEl>
                                        <p:attrNameLst>
                                          <p:attrName>ppt_h</p:attrName>
                                        </p:attrNameLst>
                                      </p:cBhvr>
                                      <p:tavLst>
                                        <p:tav tm="0">
                                          <p:val>
                                            <p:fltVal val="0"/>
                                          </p:val>
                                        </p:tav>
                                        <p:tav tm="100000">
                                          <p:val>
                                            <p:strVal val="#ppt_h"/>
                                          </p:val>
                                        </p:tav>
                                      </p:tavLst>
                                    </p:anim>
                                    <p:anim calcmode="lin" valueType="num">
                                      <p:cBhvr>
                                        <p:cTn id="37" dur="1000" fill="hold"/>
                                        <p:tgtEl>
                                          <p:spTgt spid="5"/>
                                        </p:tgtEl>
                                        <p:attrNameLst>
                                          <p:attrName>style.rotation</p:attrName>
                                        </p:attrNameLst>
                                      </p:cBhvr>
                                      <p:tavLst>
                                        <p:tav tm="0">
                                          <p:val>
                                            <p:fltVal val="90"/>
                                          </p:val>
                                        </p:tav>
                                        <p:tav tm="100000">
                                          <p:val>
                                            <p:fltVal val="0"/>
                                          </p:val>
                                        </p:tav>
                                      </p:tavLst>
                                    </p:anim>
                                    <p:animEffect transition="in" filter="fade">
                                      <p:cBhvr>
                                        <p:cTn id="38" dur="1000"/>
                                        <p:tgtEl>
                                          <p:spTgt spid="5"/>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
                                          </p:val>
                                        </p:tav>
                                        <p:tav tm="100000">
                                          <p:val>
                                            <p:strVal val="#ppt_w"/>
                                          </p:val>
                                        </p:tav>
                                      </p:tavLst>
                                    </p:anim>
                                    <p:anim calcmode="lin" valueType="num">
                                      <p:cBhvr>
                                        <p:cTn id="42" dur="1000" fill="hold"/>
                                        <p:tgtEl>
                                          <p:spTgt spid="6"/>
                                        </p:tgtEl>
                                        <p:attrNameLst>
                                          <p:attrName>ppt_h</p:attrName>
                                        </p:attrNameLst>
                                      </p:cBhvr>
                                      <p:tavLst>
                                        <p:tav tm="0">
                                          <p:val>
                                            <p:fltVal val="0"/>
                                          </p:val>
                                        </p:tav>
                                        <p:tav tm="100000">
                                          <p:val>
                                            <p:strVal val="#ppt_h"/>
                                          </p:val>
                                        </p:tav>
                                      </p:tavLst>
                                    </p:anim>
                                    <p:anim calcmode="lin" valueType="num">
                                      <p:cBhvr>
                                        <p:cTn id="43" dur="1000" fill="hold"/>
                                        <p:tgtEl>
                                          <p:spTgt spid="6"/>
                                        </p:tgtEl>
                                        <p:attrNameLst>
                                          <p:attrName>style.rotation</p:attrName>
                                        </p:attrNameLst>
                                      </p:cBhvr>
                                      <p:tavLst>
                                        <p:tav tm="0">
                                          <p:val>
                                            <p:fltVal val="90"/>
                                          </p:val>
                                        </p:tav>
                                        <p:tav tm="100000">
                                          <p:val>
                                            <p:fltVal val="0"/>
                                          </p:val>
                                        </p:tav>
                                      </p:tavLst>
                                    </p:anim>
                                    <p:animEffect transition="in" filter="fade">
                                      <p:cBhvr>
                                        <p:cTn id="44" dur="1000"/>
                                        <p:tgtEl>
                                          <p:spTgt spid="6"/>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1000" fill="hold"/>
                                        <p:tgtEl>
                                          <p:spTgt spid="7"/>
                                        </p:tgtEl>
                                        <p:attrNameLst>
                                          <p:attrName>ppt_w</p:attrName>
                                        </p:attrNameLst>
                                      </p:cBhvr>
                                      <p:tavLst>
                                        <p:tav tm="0">
                                          <p:val>
                                            <p:fltVal val="0"/>
                                          </p:val>
                                        </p:tav>
                                        <p:tav tm="100000">
                                          <p:val>
                                            <p:strVal val="#ppt_w"/>
                                          </p:val>
                                        </p:tav>
                                      </p:tavLst>
                                    </p:anim>
                                    <p:anim calcmode="lin" valueType="num">
                                      <p:cBhvr>
                                        <p:cTn id="48" dur="1000" fill="hold"/>
                                        <p:tgtEl>
                                          <p:spTgt spid="7"/>
                                        </p:tgtEl>
                                        <p:attrNameLst>
                                          <p:attrName>ppt_h</p:attrName>
                                        </p:attrNameLst>
                                      </p:cBhvr>
                                      <p:tavLst>
                                        <p:tav tm="0">
                                          <p:val>
                                            <p:fltVal val="0"/>
                                          </p:val>
                                        </p:tav>
                                        <p:tav tm="100000">
                                          <p:val>
                                            <p:strVal val="#ppt_h"/>
                                          </p:val>
                                        </p:tav>
                                      </p:tavLst>
                                    </p:anim>
                                    <p:anim calcmode="lin" valueType="num">
                                      <p:cBhvr>
                                        <p:cTn id="49" dur="1000" fill="hold"/>
                                        <p:tgtEl>
                                          <p:spTgt spid="7"/>
                                        </p:tgtEl>
                                        <p:attrNameLst>
                                          <p:attrName>style.rotation</p:attrName>
                                        </p:attrNameLst>
                                      </p:cBhvr>
                                      <p:tavLst>
                                        <p:tav tm="0">
                                          <p:val>
                                            <p:fltVal val="90"/>
                                          </p:val>
                                        </p:tav>
                                        <p:tav tm="100000">
                                          <p:val>
                                            <p:fltVal val="0"/>
                                          </p:val>
                                        </p:tav>
                                      </p:tavLst>
                                    </p:anim>
                                    <p:animEffect transition="in" filter="fade">
                                      <p:cBhvr>
                                        <p:cTn id="5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615889085"/>
              </p:ext>
            </p:extLst>
          </p:nvPr>
        </p:nvGraphicFramePr>
        <p:xfrm>
          <a:off x="1714480" y="853573"/>
          <a:ext cx="5715040" cy="57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extLst>
              <p:ext uri="{D42A27DB-BD31-4B8C-83A1-F6EECF244321}">
                <p14:modId xmlns:p14="http://schemas.microsoft.com/office/powerpoint/2010/main" val="1829251673"/>
              </p:ext>
            </p:extLst>
          </p:nvPr>
        </p:nvGraphicFramePr>
        <p:xfrm>
          <a:off x="1728000" y="1547713"/>
          <a:ext cx="5715040" cy="5962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图示 4"/>
          <p:cNvGraphicFramePr/>
          <p:nvPr>
            <p:extLst>
              <p:ext uri="{D42A27DB-BD31-4B8C-83A1-F6EECF244321}">
                <p14:modId xmlns:p14="http://schemas.microsoft.com/office/powerpoint/2010/main" val="3870125178"/>
              </p:ext>
            </p:extLst>
          </p:nvPr>
        </p:nvGraphicFramePr>
        <p:xfrm>
          <a:off x="1728000" y="2087713"/>
          <a:ext cx="5715040" cy="5962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6" name="图示 5"/>
          <p:cNvGraphicFramePr/>
          <p:nvPr>
            <p:extLst>
              <p:ext uri="{D42A27DB-BD31-4B8C-83A1-F6EECF244321}">
                <p14:modId xmlns:p14="http://schemas.microsoft.com/office/powerpoint/2010/main" val="3056409427"/>
              </p:ext>
            </p:extLst>
          </p:nvPr>
        </p:nvGraphicFramePr>
        <p:xfrm>
          <a:off x="1714480" y="3203713"/>
          <a:ext cx="5715040" cy="5962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图示 6"/>
          <p:cNvGraphicFramePr/>
          <p:nvPr>
            <p:extLst>
              <p:ext uri="{D42A27DB-BD31-4B8C-83A1-F6EECF244321}">
                <p14:modId xmlns:p14="http://schemas.microsoft.com/office/powerpoint/2010/main" val="125516965"/>
              </p:ext>
            </p:extLst>
          </p:nvPr>
        </p:nvGraphicFramePr>
        <p:xfrm>
          <a:off x="1714480" y="3779713"/>
          <a:ext cx="5715040" cy="59625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图示 7"/>
          <p:cNvGraphicFramePr/>
          <p:nvPr>
            <p:extLst>
              <p:ext uri="{D42A27DB-BD31-4B8C-83A1-F6EECF244321}">
                <p14:modId xmlns:p14="http://schemas.microsoft.com/office/powerpoint/2010/main" val="3804263291"/>
              </p:ext>
            </p:extLst>
          </p:nvPr>
        </p:nvGraphicFramePr>
        <p:xfrm>
          <a:off x="1714480" y="2627713"/>
          <a:ext cx="5715040" cy="59625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9" name="图示 8"/>
          <p:cNvGraphicFramePr/>
          <p:nvPr>
            <p:extLst>
              <p:ext uri="{D42A27DB-BD31-4B8C-83A1-F6EECF244321}">
                <p14:modId xmlns:p14="http://schemas.microsoft.com/office/powerpoint/2010/main" val="2013237652"/>
              </p:ext>
            </p:extLst>
          </p:nvPr>
        </p:nvGraphicFramePr>
        <p:xfrm>
          <a:off x="1714480" y="4355713"/>
          <a:ext cx="5715040" cy="596253"/>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1" name="图示 10"/>
          <p:cNvGraphicFramePr/>
          <p:nvPr>
            <p:extLst>
              <p:ext uri="{D42A27DB-BD31-4B8C-83A1-F6EECF244321}">
                <p14:modId xmlns:p14="http://schemas.microsoft.com/office/powerpoint/2010/main" val="3845397940"/>
              </p:ext>
            </p:extLst>
          </p:nvPr>
        </p:nvGraphicFramePr>
        <p:xfrm>
          <a:off x="1714480" y="4931713"/>
          <a:ext cx="5715040" cy="596253"/>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0" name="图示 9"/>
          <p:cNvGraphicFramePr/>
          <p:nvPr>
            <p:extLst>
              <p:ext uri="{D42A27DB-BD31-4B8C-83A1-F6EECF244321}">
                <p14:modId xmlns:p14="http://schemas.microsoft.com/office/powerpoint/2010/main" val="3488201468"/>
              </p:ext>
            </p:extLst>
          </p:nvPr>
        </p:nvGraphicFramePr>
        <p:xfrm>
          <a:off x="1714480" y="5497043"/>
          <a:ext cx="5715040" cy="596253"/>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2" name="矩形 1"/>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124586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1000" fill="hold"/>
                                        <p:tgtEl>
                                          <p:spTgt spid="10"/>
                                        </p:tgtEl>
                                        <p:attrNameLst>
                                          <p:attrName>ppt_w</p:attrName>
                                        </p:attrNameLst>
                                      </p:cBhvr>
                                      <p:tavLst>
                                        <p:tav tm="0">
                                          <p:val>
                                            <p:fltVal val="0"/>
                                          </p:val>
                                        </p:tav>
                                        <p:tav tm="100000">
                                          <p:val>
                                            <p:strVal val="#ppt_w"/>
                                          </p:val>
                                        </p:tav>
                                      </p:tavLst>
                                    </p:anim>
                                    <p:anim calcmode="lin" valueType="num">
                                      <p:cBhvr>
                                        <p:cTn id="56" dur="1000" fill="hold"/>
                                        <p:tgtEl>
                                          <p:spTgt spid="10"/>
                                        </p:tgtEl>
                                        <p:attrNameLst>
                                          <p:attrName>ppt_h</p:attrName>
                                        </p:attrNameLst>
                                      </p:cBhvr>
                                      <p:tavLst>
                                        <p:tav tm="0">
                                          <p:val>
                                            <p:fltVal val="0"/>
                                          </p:val>
                                        </p:tav>
                                        <p:tav tm="100000">
                                          <p:val>
                                            <p:strVal val="#ppt_h"/>
                                          </p:val>
                                        </p:tav>
                                      </p:tavLst>
                                    </p:anim>
                                    <p:anim calcmode="lin" valueType="num">
                                      <p:cBhvr>
                                        <p:cTn id="57" dur="1000" fill="hold"/>
                                        <p:tgtEl>
                                          <p:spTgt spid="10"/>
                                        </p:tgtEl>
                                        <p:attrNameLst>
                                          <p:attrName>style.rotation</p:attrName>
                                        </p:attrNameLst>
                                      </p:cBhvr>
                                      <p:tavLst>
                                        <p:tav tm="0">
                                          <p:val>
                                            <p:fltVal val="90"/>
                                          </p:val>
                                        </p:tav>
                                        <p:tav tm="100000">
                                          <p:val>
                                            <p:fltVal val="0"/>
                                          </p:val>
                                        </p:tav>
                                      </p:tavLst>
                                    </p:anim>
                                    <p:animEffect transition="in" filter="fade">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5" grpId="0">
        <p:bldAsOne/>
      </p:bldGraphic>
      <p:bldGraphic spid="6" grpId="0">
        <p:bldAsOne/>
      </p:bldGraphic>
      <p:bldGraphic spid="7" grpId="0">
        <p:bldAsOne/>
      </p:bldGraphic>
      <p:bldGraphic spid="8" grpId="0">
        <p:bldAsOne/>
      </p:bldGraphic>
      <p:bldGraphic spid="9" grpId="0">
        <p:bldAsOne/>
      </p:bldGraphic>
      <p:bldGraphic spid="11" grpId="0">
        <p:bldAsOne/>
      </p:bldGraphic>
      <p:bldGraphic spid="10"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0832" y="476672"/>
            <a:ext cx="4500594" cy="400110"/>
          </a:xfrm>
          <a:prstGeom prst="rect">
            <a:avLst/>
          </a:prstGeom>
        </p:spPr>
        <p:txBody>
          <a:bodyPr wrap="square">
            <a:spAutoFit/>
          </a:bodyPr>
          <a:lstStyle/>
          <a:p>
            <a:pPr eaLnBrk="1" hangingPunct="1"/>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选择排序法</a:t>
            </a:r>
            <a:endParaRPr lang="zh-CN" altLang="en-US" sz="2000" dirty="0">
              <a:ea typeface="宋体" pitchFamily="2" charset="-122"/>
            </a:endParaRPr>
          </a:p>
        </p:txBody>
      </p:sp>
      <p:sp>
        <p:nvSpPr>
          <p:cNvPr id="10" name="矩形 9"/>
          <p:cNvSpPr/>
          <p:nvPr/>
        </p:nvSpPr>
        <p:spPr>
          <a:xfrm>
            <a:off x="395536" y="876782"/>
            <a:ext cx="8643998" cy="4632037"/>
          </a:xfrm>
          <a:prstGeom prst="rect">
            <a:avLst/>
          </a:prstGeom>
        </p:spPr>
        <p:txBody>
          <a:bodyPr wrap="square">
            <a:spAutoFit/>
          </a:bodyPr>
          <a:lstStyle/>
          <a:p>
            <a:pPr marL="609600" indent="-609600" eaLnBrk="1" hangingPunct="1">
              <a:lnSpc>
                <a:spcPct val="150000"/>
              </a:lnSpc>
              <a:spcBef>
                <a:spcPts val="1200"/>
              </a:spcBef>
            </a:pPr>
            <a:r>
              <a:rPr lang="zh-CN" altLang="en-US" sz="2000" b="1" i="1" dirty="0">
                <a:solidFill>
                  <a:srgbClr val="FF0000"/>
                </a:solidFill>
                <a:latin typeface="微软雅黑" pitchFamily="34" charset="-122"/>
                <a:ea typeface="微软雅黑" pitchFamily="34" charset="-122"/>
              </a:rPr>
              <a:t> 设计思想</a:t>
            </a:r>
            <a:r>
              <a:rPr lang="en-US" altLang="zh-CN" sz="2000" b="1" i="1" dirty="0">
                <a:solidFill>
                  <a:srgbClr val="FF0000"/>
                </a:solidFill>
                <a:latin typeface="微软雅黑" pitchFamily="34" charset="-122"/>
                <a:ea typeface="微软雅黑" pitchFamily="34" charset="-122"/>
              </a:rPr>
              <a:t>:</a:t>
            </a:r>
          </a:p>
          <a:p>
            <a:pPr marL="609600" indent="-609600" eaLnBrk="1" hangingPunct="1">
              <a:lnSpc>
                <a:spcPct val="150000"/>
              </a:lnSpc>
              <a:spcBef>
                <a:spcPts val="1200"/>
              </a:spcBef>
            </a:pPr>
            <a:r>
              <a:rPr lang="en-US" altLang="zh-CN" sz="2000" b="1" i="1" dirty="0">
                <a:solidFill>
                  <a:prstClr val="black"/>
                </a:solidFill>
                <a:latin typeface="微软雅黑" pitchFamily="34" charset="-122"/>
                <a:ea typeface="微软雅黑" pitchFamily="34" charset="-122"/>
              </a:rPr>
              <a:t>        --- &gt;  </a:t>
            </a:r>
            <a:r>
              <a:rPr lang="zh-CN" altLang="en-US" sz="2000" b="1" i="1" dirty="0">
                <a:solidFill>
                  <a:prstClr val="black"/>
                </a:solidFill>
                <a:latin typeface="微软雅黑" pitchFamily="34" charset="-122"/>
                <a:ea typeface="微软雅黑" pitchFamily="34" charset="-122"/>
              </a:rPr>
              <a:t>首先进行第一遍排序，确定第一个数为基准数，认为它为最小</a:t>
            </a:r>
            <a:endParaRPr lang="en-US" altLang="zh-CN" sz="2000" b="1" i="1" dirty="0">
              <a:solidFill>
                <a:prstClr val="black"/>
              </a:solidFill>
              <a:latin typeface="微软雅黑" pitchFamily="34" charset="-122"/>
              <a:ea typeface="微软雅黑" pitchFamily="34" charset="-122"/>
            </a:endParaRPr>
          </a:p>
          <a:p>
            <a:pPr marL="609600" indent="-609600" eaLnBrk="1" hangingPunct="1">
              <a:lnSpc>
                <a:spcPct val="150000"/>
              </a:lnSpc>
              <a:spcBef>
                <a:spcPts val="1200"/>
              </a:spcBef>
            </a:pPr>
            <a:r>
              <a:rPr lang="en-US" altLang="zh-CN" sz="2000" b="1" i="1" dirty="0">
                <a:solidFill>
                  <a:prstClr val="black"/>
                </a:solidFill>
                <a:latin typeface="微软雅黑" pitchFamily="34" charset="-122"/>
                <a:ea typeface="微软雅黑" pitchFamily="34" charset="-122"/>
              </a:rPr>
              <a:t>                  </a:t>
            </a:r>
            <a:r>
              <a:rPr lang="zh-CN" altLang="en-US" sz="2000" b="1" i="1" dirty="0">
                <a:solidFill>
                  <a:prstClr val="black"/>
                </a:solidFill>
                <a:latin typeface="微软雅黑" pitchFamily="34" charset="-122"/>
                <a:ea typeface="微软雅黑" pitchFamily="34" charset="-122"/>
              </a:rPr>
              <a:t>数，然后依此在所有其它数中找比它小的数，如有则交换。</a:t>
            </a:r>
            <a:r>
              <a:rPr lang="en-US" altLang="zh-CN" sz="2000" b="1" i="1" dirty="0">
                <a:solidFill>
                  <a:prstClr val="black"/>
                </a:solidFill>
                <a:latin typeface="微软雅黑" pitchFamily="34" charset="-122"/>
                <a:ea typeface="微软雅黑" pitchFamily="34" charset="-122"/>
              </a:rPr>
              <a:t> </a:t>
            </a:r>
            <a:r>
              <a:rPr lang="zh-CN" altLang="en-US" sz="2000" b="1" i="1" dirty="0">
                <a:solidFill>
                  <a:prstClr val="black"/>
                </a:solidFill>
                <a:latin typeface="微软雅黑" pitchFamily="34" charset="-122"/>
                <a:ea typeface="微软雅黑" pitchFamily="34" charset="-122"/>
              </a:rPr>
              <a:t>这</a:t>
            </a:r>
            <a:endParaRPr lang="en-US" altLang="zh-CN" sz="2000" b="1" i="1" dirty="0">
              <a:solidFill>
                <a:prstClr val="black"/>
              </a:solidFill>
              <a:latin typeface="微软雅黑" pitchFamily="34" charset="-122"/>
              <a:ea typeface="微软雅黑" pitchFamily="34" charset="-122"/>
            </a:endParaRPr>
          </a:p>
          <a:p>
            <a:pPr marL="609600" indent="-609600" eaLnBrk="1" hangingPunct="1">
              <a:lnSpc>
                <a:spcPct val="150000"/>
              </a:lnSpc>
              <a:spcBef>
                <a:spcPts val="1200"/>
              </a:spcBef>
            </a:pPr>
            <a:r>
              <a:rPr lang="en-US" altLang="zh-CN" sz="2000" b="1" i="1" dirty="0">
                <a:solidFill>
                  <a:prstClr val="black"/>
                </a:solidFill>
                <a:latin typeface="微软雅黑" pitchFamily="34" charset="-122"/>
                <a:ea typeface="微软雅黑" pitchFamily="34" charset="-122"/>
              </a:rPr>
              <a:t>                  </a:t>
            </a:r>
            <a:r>
              <a:rPr lang="zh-CN" altLang="en-US" sz="2000" b="1" i="1" dirty="0">
                <a:solidFill>
                  <a:prstClr val="black"/>
                </a:solidFill>
                <a:latin typeface="微软雅黑" pitchFamily="34" charset="-122"/>
                <a:ea typeface="微软雅黑" pitchFamily="34" charset="-122"/>
              </a:rPr>
              <a:t>样就找到第一个最小数</a:t>
            </a:r>
            <a:r>
              <a:rPr lang="en-US" altLang="zh-CN" sz="2000" b="1" i="1" dirty="0">
                <a:solidFill>
                  <a:prstClr val="black"/>
                </a:solidFill>
                <a:latin typeface="微软雅黑" pitchFamily="34" charset="-122"/>
                <a:ea typeface="微软雅黑" pitchFamily="34" charset="-122"/>
              </a:rPr>
              <a:t>; </a:t>
            </a:r>
          </a:p>
          <a:p>
            <a:pPr marL="609600" indent="-609600" eaLnBrk="1" hangingPunct="1">
              <a:lnSpc>
                <a:spcPct val="150000"/>
              </a:lnSpc>
              <a:spcBef>
                <a:spcPts val="1200"/>
              </a:spcBef>
            </a:pPr>
            <a:r>
              <a:rPr lang="en-US" altLang="zh-CN" sz="2000" b="1" i="1" dirty="0">
                <a:solidFill>
                  <a:srgbClr val="7030A0"/>
                </a:solidFill>
                <a:latin typeface="微软雅黑" pitchFamily="34" charset="-122"/>
                <a:ea typeface="微软雅黑" pitchFamily="34" charset="-122"/>
              </a:rPr>
              <a:t>        --- &gt;  </a:t>
            </a:r>
            <a:r>
              <a:rPr lang="zh-CN" altLang="en-US" sz="2000" b="1" i="1" dirty="0">
                <a:solidFill>
                  <a:srgbClr val="7030A0"/>
                </a:solidFill>
                <a:latin typeface="微软雅黑" pitchFamily="34" charset="-122"/>
                <a:ea typeface="微软雅黑" pitchFamily="34" charset="-122"/>
              </a:rPr>
              <a:t>第二遍排序是对除第一个数据外的数据序列进行选择排序</a:t>
            </a:r>
            <a:r>
              <a:rPr lang="en-US" altLang="zh-CN" sz="2000" b="1" i="1" dirty="0">
                <a:solidFill>
                  <a:srgbClr val="7030A0"/>
                </a:solidFill>
                <a:latin typeface="微软雅黑" pitchFamily="34" charset="-122"/>
                <a:ea typeface="微软雅黑" pitchFamily="34" charset="-122"/>
              </a:rPr>
              <a:t>. </a:t>
            </a:r>
          </a:p>
          <a:p>
            <a:pPr marL="609600" indent="-609600" eaLnBrk="1" hangingPunct="1">
              <a:lnSpc>
                <a:spcPct val="150000"/>
              </a:lnSpc>
              <a:spcBef>
                <a:spcPts val="1200"/>
              </a:spcBef>
            </a:pPr>
            <a:r>
              <a:rPr lang="en-US" altLang="zh-CN" sz="2000" b="1" i="1" dirty="0">
                <a:solidFill>
                  <a:prstClr val="black"/>
                </a:solidFill>
                <a:latin typeface="微软雅黑" pitchFamily="34" charset="-122"/>
                <a:ea typeface="微软雅黑" pitchFamily="34" charset="-122"/>
              </a:rPr>
              <a:t>        --- &gt;  </a:t>
            </a:r>
            <a:r>
              <a:rPr lang="zh-CN" altLang="en-US" sz="2000" b="1" i="1" dirty="0">
                <a:solidFill>
                  <a:prstClr val="black"/>
                </a:solidFill>
                <a:latin typeface="微软雅黑" pitchFamily="34" charset="-122"/>
                <a:ea typeface="微软雅黑" pitchFamily="34" charset="-122"/>
              </a:rPr>
              <a:t>以此类推共进行</a:t>
            </a:r>
            <a:r>
              <a:rPr lang="en-US" altLang="zh-CN" sz="2000" b="1" i="1" dirty="0">
                <a:solidFill>
                  <a:prstClr val="black"/>
                </a:solidFill>
                <a:latin typeface="微软雅黑" pitchFamily="34" charset="-122"/>
                <a:ea typeface="微软雅黑" pitchFamily="34" charset="-122"/>
              </a:rPr>
              <a:t>N-1</a:t>
            </a:r>
            <a:r>
              <a:rPr lang="zh-CN" altLang="en-US" sz="2000" b="1" i="1" dirty="0">
                <a:solidFill>
                  <a:prstClr val="black"/>
                </a:solidFill>
                <a:latin typeface="微软雅黑" pitchFamily="34" charset="-122"/>
                <a:ea typeface="微软雅黑" pitchFamily="34" charset="-122"/>
              </a:rPr>
              <a:t>遍排序，就能将</a:t>
            </a:r>
            <a:r>
              <a:rPr lang="en-US" altLang="zh-CN" sz="2000" b="1" i="1" dirty="0">
                <a:solidFill>
                  <a:prstClr val="black"/>
                </a:solidFill>
                <a:latin typeface="微软雅黑" pitchFamily="34" charset="-122"/>
                <a:ea typeface="微软雅黑" pitchFamily="34" charset="-122"/>
              </a:rPr>
              <a:t>N</a:t>
            </a:r>
            <a:r>
              <a:rPr lang="zh-CN" altLang="en-US" sz="2000" b="1" i="1" dirty="0">
                <a:solidFill>
                  <a:prstClr val="black"/>
                </a:solidFill>
                <a:latin typeface="微软雅黑" pitchFamily="34" charset="-122"/>
                <a:ea typeface="微软雅黑" pitchFamily="34" charset="-122"/>
              </a:rPr>
              <a:t>个数从小到大排序。</a:t>
            </a:r>
            <a:endParaRPr lang="en-US" altLang="zh-CN" sz="2000" b="1" i="1" dirty="0">
              <a:solidFill>
                <a:prstClr val="black"/>
              </a:solidFill>
              <a:latin typeface="微软雅黑" pitchFamily="34" charset="-122"/>
              <a:ea typeface="微软雅黑" pitchFamily="34" charset="-122"/>
            </a:endParaRPr>
          </a:p>
          <a:p>
            <a:pPr eaLnBrk="1" hangingPunct="1">
              <a:lnSpc>
                <a:spcPct val="150000"/>
              </a:lnSpc>
              <a:spcBef>
                <a:spcPts val="1200"/>
              </a:spcBef>
            </a:pPr>
            <a:r>
              <a:rPr lang="en-US" altLang="zh-CN" sz="2000" b="1" i="1" dirty="0">
                <a:solidFill>
                  <a:prstClr val="black"/>
                </a:solidFill>
                <a:latin typeface="微软雅黑" pitchFamily="34" charset="-122"/>
                <a:ea typeface="微软雅黑" pitchFamily="34" charset="-122"/>
              </a:rPr>
              <a:t>        </a:t>
            </a:r>
            <a:r>
              <a:rPr lang="en-US" altLang="zh-CN" sz="2000" b="1" i="1" dirty="0">
                <a:solidFill>
                  <a:srgbClr val="7030A0"/>
                </a:solidFill>
                <a:latin typeface="微软雅黑" pitchFamily="34" charset="-122"/>
                <a:ea typeface="微软雅黑" pitchFamily="34" charset="-122"/>
              </a:rPr>
              <a:t>--- &gt;  </a:t>
            </a:r>
            <a:r>
              <a:rPr lang="zh-CN" altLang="en-US" sz="2000" b="1" i="1" dirty="0">
                <a:solidFill>
                  <a:srgbClr val="7030A0"/>
                </a:solidFill>
                <a:latin typeface="微软雅黑" pitchFamily="34" charset="-122"/>
                <a:ea typeface="微软雅黑" pitchFamily="34" charset="-122"/>
              </a:rPr>
              <a:t>同样的方法也能按从大到小排序。</a:t>
            </a:r>
          </a:p>
          <a:p>
            <a:pPr marL="609600" indent="-609600" eaLnBrk="1" hangingPunct="1">
              <a:spcBef>
                <a:spcPts val="600"/>
              </a:spcBef>
            </a:pPr>
            <a:endParaRPr lang="zh-CN" altLang="en-US" sz="2000" dirty="0">
              <a:solidFill>
                <a:prstClr val="black"/>
              </a:solidFill>
              <a:latin typeface="微软雅黑" pitchFamily="34" charset="-122"/>
              <a:ea typeface="微软雅黑" pitchFamily="34" charset="-122"/>
            </a:endParaRPr>
          </a:p>
        </p:txBody>
      </p:sp>
      <p:sp>
        <p:nvSpPr>
          <p:cNvPr id="4" name="矩形 3"/>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6436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p:cTn id="15"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blinds(horizontal)">
                                      <p:cBhvr>
                                        <p:cTn id="23" dur="500"/>
                                        <p:tgtEl>
                                          <p:spTgt spid="10">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blinds(horizontal)">
                                      <p:cBhvr>
                                        <p:cTn id="26" dur="500"/>
                                        <p:tgtEl>
                                          <p:spTgt spid="10">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blinds(horizontal)">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blinds(horizontal)">
                                      <p:cBhvr>
                                        <p:cTn id="34" dur="500"/>
                                        <p:tgtEl>
                                          <p:spTgt spid="10">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
                                            <p:txEl>
                                              <p:pRg st="5" end="5"/>
                                            </p:txEl>
                                          </p:spTgt>
                                        </p:tgtEl>
                                        <p:attrNameLst>
                                          <p:attrName>style.visibility</p:attrName>
                                        </p:attrNameLst>
                                      </p:cBhvr>
                                      <p:to>
                                        <p:strVal val="visible"/>
                                      </p:to>
                                    </p:set>
                                    <p:animEffect transition="in" filter="blinds(horizontal)">
                                      <p:cBhvr>
                                        <p:cTn id="39" dur="500"/>
                                        <p:tgtEl>
                                          <p:spTgt spid="1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xEl>
                                              <p:pRg st="6" end="6"/>
                                            </p:txEl>
                                          </p:spTgt>
                                        </p:tgtEl>
                                        <p:attrNameLst>
                                          <p:attrName>style.visibility</p:attrName>
                                        </p:attrNameLst>
                                      </p:cBhvr>
                                      <p:to>
                                        <p:strVal val="visible"/>
                                      </p:to>
                                    </p:set>
                                    <p:animEffect transition="in" filter="blinds(horizontal)">
                                      <p:cBhvr>
                                        <p:cTn id="4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sz="half" idx="4294967295"/>
          </p:nvPr>
        </p:nvSpPr>
        <p:spPr>
          <a:xfrm>
            <a:off x="429727" y="958334"/>
            <a:ext cx="4357688" cy="5495002"/>
          </a:xfrm>
          <a:prstGeom prst="rect">
            <a:avLst/>
          </a:prstGeom>
          <a:ln w="19050">
            <a:solidFill>
              <a:srgbClr val="FF0000"/>
            </a:solidFill>
            <a:prstDash val="sysDash"/>
          </a:ln>
        </p:spPr>
        <p:txBody>
          <a:bodyPr/>
          <a:lstStyle/>
          <a:p>
            <a:pPr>
              <a:buNone/>
            </a:pPr>
            <a:r>
              <a:rPr lang="en-US" altLang="zh-CN" sz="1800" b="1" dirty="0"/>
              <a:t>void sort (int  *a,   int  n,  int order)</a:t>
            </a:r>
          </a:p>
          <a:p>
            <a:pPr>
              <a:lnSpc>
                <a:spcPct val="80000"/>
              </a:lnSpc>
              <a:buFontTx/>
              <a:buNone/>
            </a:pPr>
            <a:r>
              <a:rPr lang="en-US" altLang="zh-CN" sz="1800" b="1" dirty="0"/>
              <a:t>{   </a:t>
            </a:r>
          </a:p>
          <a:p>
            <a:pPr>
              <a:lnSpc>
                <a:spcPct val="80000"/>
              </a:lnSpc>
              <a:buFontTx/>
              <a:buNone/>
            </a:pPr>
            <a:r>
              <a:rPr lang="en-US" altLang="zh-CN" sz="1800" b="1" dirty="0"/>
              <a:t>   int </a:t>
            </a:r>
            <a:r>
              <a:rPr lang="en-US" altLang="zh-CN" sz="1800" b="1" dirty="0" err="1"/>
              <a:t>i</a:t>
            </a:r>
            <a:r>
              <a:rPr lang="en-US" altLang="zh-CN" sz="1800" b="1" dirty="0"/>
              <a:t>, j, cp, t;</a:t>
            </a:r>
          </a:p>
          <a:p>
            <a:pPr>
              <a:lnSpc>
                <a:spcPct val="80000"/>
              </a:lnSpc>
              <a:buFontTx/>
              <a:buNone/>
            </a:pPr>
            <a:r>
              <a:rPr lang="en-US" altLang="zh-CN" sz="1800" b="1" dirty="0"/>
              <a:t>   for ( </a:t>
            </a:r>
            <a:r>
              <a:rPr lang="en-US" altLang="zh-CN" sz="1800" b="1" dirty="0" err="1"/>
              <a:t>i</a:t>
            </a:r>
            <a:r>
              <a:rPr lang="en-US" altLang="zh-CN" sz="1800" b="1" dirty="0"/>
              <a:t>=0 ; </a:t>
            </a:r>
            <a:r>
              <a:rPr lang="en-US" altLang="zh-CN" sz="1800" b="1" dirty="0" err="1"/>
              <a:t>i</a:t>
            </a:r>
            <a:r>
              <a:rPr lang="en-US" altLang="zh-CN" sz="1800" b="1" dirty="0"/>
              <a:t>&lt;n-1; </a:t>
            </a:r>
            <a:r>
              <a:rPr lang="en-US" altLang="zh-CN" sz="1800" b="1" dirty="0" err="1"/>
              <a:t>i</a:t>
            </a:r>
            <a:r>
              <a:rPr lang="en-US" altLang="zh-CN" sz="1800" b="1" dirty="0"/>
              <a:t>++)                </a:t>
            </a:r>
          </a:p>
          <a:p>
            <a:pPr>
              <a:lnSpc>
                <a:spcPct val="80000"/>
              </a:lnSpc>
              <a:buFontTx/>
              <a:buNone/>
            </a:pPr>
            <a:r>
              <a:rPr lang="en-US" altLang="zh-CN" sz="1800" b="1" dirty="0"/>
              <a:t>       for (j=i+1; j&lt;n; j++)              </a:t>
            </a:r>
          </a:p>
          <a:p>
            <a:pPr>
              <a:lnSpc>
                <a:spcPct val="80000"/>
              </a:lnSpc>
              <a:buFontTx/>
              <a:buNone/>
            </a:pPr>
            <a:r>
              <a:rPr lang="en-US" altLang="zh-CN" sz="1800" b="1" dirty="0"/>
              <a:t>       {</a:t>
            </a:r>
          </a:p>
          <a:p>
            <a:pPr>
              <a:lnSpc>
                <a:spcPct val="80000"/>
              </a:lnSpc>
              <a:buFontTx/>
              <a:buNone/>
            </a:pPr>
            <a:r>
              <a:rPr lang="en-US" altLang="zh-CN" sz="1800" b="1" dirty="0"/>
              <a:t>            if (order==1) </a:t>
            </a:r>
            <a:r>
              <a:rPr lang="en-US" altLang="zh-CN" sz="1800" b="1" dirty="0">
                <a:solidFill>
                  <a:srgbClr val="FF0000"/>
                </a:solidFill>
              </a:rPr>
              <a:t>cp=a[</a:t>
            </a:r>
            <a:r>
              <a:rPr lang="en-US" altLang="zh-CN" sz="1800" b="1" dirty="0" err="1">
                <a:solidFill>
                  <a:srgbClr val="FF0000"/>
                </a:solidFill>
              </a:rPr>
              <a:t>i</a:t>
            </a:r>
            <a:r>
              <a:rPr lang="en-US" altLang="zh-CN" sz="1800" b="1" dirty="0">
                <a:solidFill>
                  <a:srgbClr val="FF0000"/>
                </a:solidFill>
              </a:rPr>
              <a:t>]&gt;a[j];</a:t>
            </a:r>
          </a:p>
          <a:p>
            <a:pPr>
              <a:lnSpc>
                <a:spcPct val="80000"/>
              </a:lnSpc>
              <a:buFontTx/>
              <a:buNone/>
            </a:pPr>
            <a:r>
              <a:rPr lang="en-US" altLang="zh-CN" sz="1800" b="1" dirty="0"/>
              <a:t>            else                 </a:t>
            </a:r>
            <a:r>
              <a:rPr lang="en-US" altLang="zh-CN" sz="1800" b="1" dirty="0">
                <a:solidFill>
                  <a:srgbClr val="7030A0"/>
                </a:solidFill>
              </a:rPr>
              <a:t>cp=a[</a:t>
            </a:r>
            <a:r>
              <a:rPr lang="en-US" altLang="zh-CN" sz="1800" b="1" dirty="0" err="1">
                <a:solidFill>
                  <a:srgbClr val="7030A0"/>
                </a:solidFill>
              </a:rPr>
              <a:t>i</a:t>
            </a:r>
            <a:r>
              <a:rPr lang="en-US" altLang="zh-CN" sz="1800" b="1" dirty="0">
                <a:solidFill>
                  <a:srgbClr val="7030A0"/>
                </a:solidFill>
              </a:rPr>
              <a:t>]&lt;a[j];</a:t>
            </a:r>
          </a:p>
          <a:p>
            <a:pPr>
              <a:lnSpc>
                <a:spcPct val="80000"/>
              </a:lnSpc>
              <a:buFontTx/>
              <a:buNone/>
            </a:pPr>
            <a:r>
              <a:rPr lang="en-US" altLang="zh-CN" sz="1800" b="1" dirty="0"/>
              <a:t>            if(cp==1)               </a:t>
            </a:r>
          </a:p>
          <a:p>
            <a:pPr>
              <a:lnSpc>
                <a:spcPct val="80000"/>
              </a:lnSpc>
              <a:buFontTx/>
              <a:buNone/>
            </a:pPr>
            <a:r>
              <a:rPr lang="en-US" altLang="zh-CN" sz="1800" b="1" dirty="0"/>
              <a:t>            {                  </a:t>
            </a:r>
          </a:p>
          <a:p>
            <a:pPr>
              <a:lnSpc>
                <a:spcPct val="80000"/>
              </a:lnSpc>
              <a:buFontTx/>
              <a:buNone/>
            </a:pPr>
            <a:r>
              <a:rPr lang="en-US" altLang="zh-CN" sz="1800" b="1" dirty="0"/>
              <a:t>                t       = a[</a:t>
            </a:r>
            <a:r>
              <a:rPr lang="en-US" altLang="zh-CN" sz="1800" b="1" dirty="0" err="1"/>
              <a:t>i</a:t>
            </a:r>
            <a:r>
              <a:rPr lang="en-US" altLang="zh-CN" sz="1800" b="1" dirty="0"/>
              <a:t>];    </a:t>
            </a:r>
          </a:p>
          <a:p>
            <a:pPr>
              <a:lnSpc>
                <a:spcPct val="80000"/>
              </a:lnSpc>
              <a:buFontTx/>
              <a:buNone/>
            </a:pPr>
            <a:r>
              <a:rPr lang="en-US" altLang="zh-CN" sz="1800" b="1" dirty="0"/>
              <a:t>                a[</a:t>
            </a:r>
            <a:r>
              <a:rPr lang="en-US" altLang="zh-CN" sz="1800" b="1" dirty="0" err="1"/>
              <a:t>i</a:t>
            </a:r>
            <a:r>
              <a:rPr lang="en-US" altLang="zh-CN" sz="1800" b="1" dirty="0"/>
              <a:t>]   = a[j];</a:t>
            </a:r>
          </a:p>
          <a:p>
            <a:pPr>
              <a:lnSpc>
                <a:spcPct val="80000"/>
              </a:lnSpc>
              <a:buFontTx/>
              <a:buNone/>
            </a:pPr>
            <a:r>
              <a:rPr lang="en-US" altLang="zh-CN" sz="1800" b="1" dirty="0"/>
              <a:t>                a[j]   = t;</a:t>
            </a:r>
          </a:p>
          <a:p>
            <a:pPr>
              <a:lnSpc>
                <a:spcPct val="80000"/>
              </a:lnSpc>
              <a:buFontTx/>
              <a:buNone/>
            </a:pPr>
            <a:r>
              <a:rPr lang="en-US" altLang="zh-CN" sz="1800" b="1" dirty="0"/>
              <a:t>            }</a:t>
            </a:r>
          </a:p>
          <a:p>
            <a:pPr>
              <a:lnSpc>
                <a:spcPct val="80000"/>
              </a:lnSpc>
              <a:buFontTx/>
              <a:buNone/>
            </a:pPr>
            <a:r>
              <a:rPr lang="en-US" altLang="zh-CN" sz="1800" b="1" dirty="0"/>
              <a:t>        }</a:t>
            </a:r>
          </a:p>
          <a:p>
            <a:pPr>
              <a:lnSpc>
                <a:spcPct val="80000"/>
              </a:lnSpc>
              <a:buFontTx/>
              <a:buNone/>
            </a:pPr>
            <a:r>
              <a:rPr lang="en-US" altLang="zh-CN" sz="1800" b="1" dirty="0"/>
              <a:t> }</a:t>
            </a:r>
          </a:p>
          <a:p>
            <a:pPr>
              <a:lnSpc>
                <a:spcPct val="80000"/>
              </a:lnSpc>
              <a:buFontTx/>
              <a:buNone/>
            </a:pPr>
            <a:r>
              <a:rPr lang="en-US" altLang="zh-CN" sz="1800" dirty="0"/>
              <a:t>    </a:t>
            </a:r>
          </a:p>
        </p:txBody>
      </p:sp>
      <p:sp>
        <p:nvSpPr>
          <p:cNvPr id="6" name="矩形 5"/>
          <p:cNvSpPr/>
          <p:nvPr/>
        </p:nvSpPr>
        <p:spPr>
          <a:xfrm>
            <a:off x="287430" y="476672"/>
            <a:ext cx="4500594" cy="400110"/>
          </a:xfrm>
          <a:prstGeom prst="rect">
            <a:avLst/>
          </a:prstGeom>
        </p:spPr>
        <p:txBody>
          <a:bodyPr wrap="square">
            <a:spAutoFit/>
          </a:bodyPr>
          <a:lstStyle/>
          <a:p>
            <a:pPr eaLnBrk="1" hangingPunct="1"/>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选择排序法</a:t>
            </a:r>
            <a:endParaRPr lang="zh-CN" altLang="en-US" sz="2000" dirty="0">
              <a:ea typeface="宋体" pitchFamily="2" charset="-122"/>
            </a:endParaRPr>
          </a:p>
        </p:txBody>
      </p:sp>
      <p:sp>
        <p:nvSpPr>
          <p:cNvPr id="4" name="矩形 3"/>
          <p:cNvSpPr/>
          <p:nvPr/>
        </p:nvSpPr>
        <p:spPr>
          <a:xfrm>
            <a:off x="4860032" y="2780928"/>
            <a:ext cx="2010487" cy="369332"/>
          </a:xfrm>
          <a:prstGeom prst="rect">
            <a:avLst/>
          </a:prstGeom>
          <a:noFill/>
          <a:ln>
            <a:solidFill>
              <a:srgbClr val="FF0000"/>
            </a:solidFill>
          </a:ln>
        </p:spPr>
        <p:txBody>
          <a:bodyPr wrap="none">
            <a:spAutoFit/>
          </a:bodyPr>
          <a:lstStyle/>
          <a:p>
            <a:pPr algn="ctr" eaLnBrk="1" hangingPunct="1"/>
            <a:r>
              <a:rPr lang="zh-CN" altLang="en-US" sz="1800" b="1" dirty="0">
                <a:solidFill>
                  <a:prstClr val="black"/>
                </a:solidFill>
                <a:latin typeface="微软雅黑" pitchFamily="34" charset="-122"/>
                <a:ea typeface="微软雅黑" pitchFamily="34" charset="-122"/>
              </a:rPr>
              <a:t>升序 </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由小到大</a:t>
            </a:r>
          </a:p>
        </p:txBody>
      </p:sp>
      <p:sp>
        <p:nvSpPr>
          <p:cNvPr id="5" name="矩形 4"/>
          <p:cNvSpPr/>
          <p:nvPr/>
        </p:nvSpPr>
        <p:spPr>
          <a:xfrm>
            <a:off x="4860032" y="3179908"/>
            <a:ext cx="2010487" cy="369332"/>
          </a:xfrm>
          <a:prstGeom prst="rect">
            <a:avLst/>
          </a:prstGeom>
          <a:noFill/>
          <a:ln>
            <a:solidFill>
              <a:srgbClr val="FF0000"/>
            </a:solidFill>
          </a:ln>
        </p:spPr>
        <p:txBody>
          <a:bodyPr wrap="none">
            <a:spAutoFit/>
          </a:bodyPr>
          <a:lstStyle/>
          <a:p>
            <a:pPr algn="ctr" eaLnBrk="1" hangingPunct="1"/>
            <a:r>
              <a:rPr lang="zh-CN" altLang="en-US" sz="1800" b="1" dirty="0">
                <a:solidFill>
                  <a:prstClr val="black"/>
                </a:solidFill>
                <a:latin typeface="微软雅黑" pitchFamily="34" charset="-122"/>
                <a:ea typeface="微软雅黑" pitchFamily="34" charset="-122"/>
              </a:rPr>
              <a:t>降序 </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由大到小</a:t>
            </a:r>
          </a:p>
        </p:txBody>
      </p:sp>
      <p:sp>
        <p:nvSpPr>
          <p:cNvPr id="10" name="矩形 9"/>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170965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7411"/>
                                        </p:tgtEl>
                                        <p:attrNameLst>
                                          <p:attrName>style.visibility</p:attrName>
                                        </p:attrNameLst>
                                      </p:cBhvr>
                                      <p:to>
                                        <p:strVal val="visible"/>
                                      </p:to>
                                    </p:set>
                                    <p:anim calcmode="lin" valueType="num">
                                      <p:cBhvr>
                                        <p:cTn id="15" dur="1000" fill="hold"/>
                                        <p:tgtEl>
                                          <p:spTgt spid="17411"/>
                                        </p:tgtEl>
                                        <p:attrNameLst>
                                          <p:attrName>ppt_w</p:attrName>
                                        </p:attrNameLst>
                                      </p:cBhvr>
                                      <p:tavLst>
                                        <p:tav tm="0">
                                          <p:val>
                                            <p:fltVal val="0"/>
                                          </p:val>
                                        </p:tav>
                                        <p:tav tm="100000">
                                          <p:val>
                                            <p:strVal val="#ppt_w"/>
                                          </p:val>
                                        </p:tav>
                                      </p:tavLst>
                                    </p:anim>
                                    <p:anim calcmode="lin" valueType="num">
                                      <p:cBhvr>
                                        <p:cTn id="16" dur="1000" fill="hold"/>
                                        <p:tgtEl>
                                          <p:spTgt spid="17411"/>
                                        </p:tgtEl>
                                        <p:attrNameLst>
                                          <p:attrName>ppt_h</p:attrName>
                                        </p:attrNameLst>
                                      </p:cBhvr>
                                      <p:tavLst>
                                        <p:tav tm="0">
                                          <p:val>
                                            <p:fltVal val="0"/>
                                          </p:val>
                                        </p:tav>
                                        <p:tav tm="100000">
                                          <p:val>
                                            <p:strVal val="#ppt_h"/>
                                          </p:val>
                                        </p:tav>
                                      </p:tavLst>
                                    </p:anim>
                                    <p:anim calcmode="lin" valueType="num">
                                      <p:cBhvr>
                                        <p:cTn id="17" dur="1000" fill="hold"/>
                                        <p:tgtEl>
                                          <p:spTgt spid="17411"/>
                                        </p:tgtEl>
                                        <p:attrNameLst>
                                          <p:attrName>style.rotation</p:attrName>
                                        </p:attrNameLst>
                                      </p:cBhvr>
                                      <p:tavLst>
                                        <p:tav tm="0">
                                          <p:val>
                                            <p:fltVal val="90"/>
                                          </p:val>
                                        </p:tav>
                                        <p:tav tm="100000">
                                          <p:val>
                                            <p:fltVal val="0"/>
                                          </p:val>
                                        </p:tav>
                                      </p:tavLst>
                                    </p:anim>
                                    <p:animEffect transition="in" filter="fade">
                                      <p:cBhvr>
                                        <p:cTn id="18" dur="1000"/>
                                        <p:tgtEl>
                                          <p:spTgt spid="1741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p:bldP spid="6" grpId="0"/>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7430" y="467380"/>
            <a:ext cx="4500594" cy="369332"/>
          </a:xfrm>
          <a:prstGeom prst="rect">
            <a:avLst/>
          </a:prstGeom>
        </p:spPr>
        <p:txBody>
          <a:bodyPr wrap="square">
            <a:spAutoFit/>
          </a:bodyPr>
          <a:lstStyle/>
          <a:p>
            <a:pPr eaLnBrk="1" hangingPunct="1"/>
            <a:r>
              <a:rPr lang="en-US" altLang="zh-CN" sz="1800" b="1" dirty="0">
                <a:latin typeface="微软雅黑" pitchFamily="34" charset="-122"/>
                <a:ea typeface="微软雅黑" pitchFamily="34" charset="-122"/>
              </a:rPr>
              <a:t>2. </a:t>
            </a:r>
            <a:r>
              <a:rPr lang="zh-CN" altLang="en-US" sz="1800" b="1" dirty="0">
                <a:latin typeface="微软雅黑" pitchFamily="34" charset="-122"/>
                <a:ea typeface="微软雅黑" pitchFamily="34" charset="-122"/>
              </a:rPr>
              <a:t>冒泡法排序法</a:t>
            </a:r>
            <a:endParaRPr lang="zh-CN" altLang="en-US" b="1" dirty="0">
              <a:latin typeface="微软雅黑" pitchFamily="34" charset="-122"/>
              <a:ea typeface="微软雅黑" pitchFamily="34" charset="-122"/>
            </a:endParaRPr>
          </a:p>
        </p:txBody>
      </p:sp>
      <p:sp>
        <p:nvSpPr>
          <p:cNvPr id="11" name="矩形 10"/>
          <p:cNvSpPr/>
          <p:nvPr/>
        </p:nvSpPr>
        <p:spPr>
          <a:xfrm>
            <a:off x="287430" y="908720"/>
            <a:ext cx="8715436" cy="4862870"/>
          </a:xfrm>
          <a:prstGeom prst="rect">
            <a:avLst/>
          </a:prstGeom>
        </p:spPr>
        <p:txBody>
          <a:bodyPr wrap="square">
            <a:spAutoFit/>
          </a:bodyPr>
          <a:lstStyle/>
          <a:p>
            <a:pPr eaLnBrk="1" hangingPunct="1">
              <a:lnSpc>
                <a:spcPct val="150000"/>
              </a:lnSpc>
              <a:spcBef>
                <a:spcPts val="1200"/>
              </a:spcBef>
            </a:pPr>
            <a:r>
              <a:rPr lang="zh-CN" altLang="en-US" sz="2000" b="1" dirty="0">
                <a:solidFill>
                  <a:srgbClr val="990033"/>
                </a:solidFill>
                <a:latin typeface="微软雅黑" pitchFamily="34" charset="-122"/>
                <a:ea typeface="微软雅黑" pitchFamily="34" charset="-122"/>
              </a:rPr>
              <a:t> 设计思想</a:t>
            </a:r>
            <a:r>
              <a:rPr lang="zh-CN" altLang="en-US" sz="2000" b="1" dirty="0">
                <a:solidFill>
                  <a:prstClr val="black"/>
                </a:solidFill>
                <a:latin typeface="微软雅黑" pitchFamily="34" charset="-122"/>
                <a:ea typeface="微软雅黑" pitchFamily="34" charset="-122"/>
              </a:rPr>
              <a:t>：又名“起泡法”</a:t>
            </a:r>
            <a:endParaRPr lang="en-US" altLang="zh-CN" sz="2000" b="1" dirty="0">
              <a:solidFill>
                <a:prstClr val="black"/>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srgbClr val="7030A0"/>
                </a:solidFill>
                <a:latin typeface="微软雅黑" pitchFamily="34" charset="-122"/>
                <a:ea typeface="微软雅黑" pitchFamily="34" charset="-122"/>
              </a:rPr>
              <a:t>          --- &gt; </a:t>
            </a:r>
            <a:r>
              <a:rPr lang="zh-CN" altLang="en-US" sz="2000" b="1" dirty="0">
                <a:solidFill>
                  <a:srgbClr val="7030A0"/>
                </a:solidFill>
                <a:latin typeface="微软雅黑" pitchFamily="34" charset="-122"/>
                <a:ea typeface="微软雅黑" pitchFamily="34" charset="-122"/>
              </a:rPr>
              <a:t>首先进行第一遍排序，第一个元素开始，将相邻的两个数比较，</a:t>
            </a:r>
            <a:endParaRPr lang="en-US" altLang="zh-CN" sz="2000" b="1" dirty="0">
              <a:solidFill>
                <a:srgbClr val="7030A0"/>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将小的数字放在前面，大的放在后面，依次往后比较，比较到</a:t>
            </a:r>
            <a:endParaRPr lang="en-US" altLang="zh-CN" sz="2000" b="1" dirty="0">
              <a:solidFill>
                <a:srgbClr val="7030A0"/>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最后，产生一个最大值。</a:t>
            </a:r>
            <a:endParaRPr lang="en-US" altLang="zh-CN" sz="2000" b="1" dirty="0">
              <a:solidFill>
                <a:srgbClr val="7030A0"/>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srgbClr val="FF0000"/>
                </a:solidFill>
                <a:latin typeface="微软雅黑" pitchFamily="34" charset="-122"/>
                <a:ea typeface="微软雅黑" pitchFamily="34" charset="-122"/>
              </a:rPr>
              <a:t>          --- &gt; </a:t>
            </a:r>
            <a:r>
              <a:rPr lang="zh-CN" altLang="en-US" sz="2000" b="1" dirty="0">
                <a:solidFill>
                  <a:srgbClr val="FF0000"/>
                </a:solidFill>
                <a:latin typeface="微软雅黑" pitchFamily="34" charset="-122"/>
                <a:ea typeface="微软雅黑" pitchFamily="34" charset="-122"/>
              </a:rPr>
              <a:t>第二编排序是除去产生的最大值，对剩下的序列进行类似第一</a:t>
            </a:r>
            <a:endParaRPr lang="en-US" altLang="zh-CN" sz="2000" b="1" dirty="0">
              <a:solidFill>
                <a:srgbClr val="FF0000"/>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遍冒泡排序。</a:t>
            </a:r>
            <a:endParaRPr lang="en-US" altLang="zh-CN" sz="2000" b="1" dirty="0">
              <a:solidFill>
                <a:srgbClr val="FF0000"/>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prstClr val="black"/>
                </a:solidFill>
                <a:latin typeface="微软雅黑" pitchFamily="34" charset="-122"/>
                <a:ea typeface="微软雅黑" pitchFamily="34" charset="-122"/>
              </a:rPr>
              <a:t>          --- &gt; </a:t>
            </a:r>
            <a:r>
              <a:rPr lang="zh-CN" altLang="en-US" sz="2000" b="1" dirty="0">
                <a:solidFill>
                  <a:prstClr val="black"/>
                </a:solidFill>
                <a:latin typeface="微软雅黑" pitchFamily="34" charset="-122"/>
                <a:ea typeface="微软雅黑" pitchFamily="34" charset="-122"/>
              </a:rPr>
              <a:t>依此类推，进行</a:t>
            </a:r>
            <a:r>
              <a:rPr lang="en-US" altLang="zh-CN" sz="2000" b="1" dirty="0">
                <a:solidFill>
                  <a:prstClr val="black"/>
                </a:solidFill>
                <a:latin typeface="微软雅黑" pitchFamily="34" charset="-122"/>
                <a:ea typeface="微软雅黑" pitchFamily="34" charset="-122"/>
              </a:rPr>
              <a:t>N-1</a:t>
            </a:r>
            <a:r>
              <a:rPr lang="zh-CN" altLang="en-US" sz="2000" b="1" dirty="0">
                <a:solidFill>
                  <a:prstClr val="black"/>
                </a:solidFill>
                <a:latin typeface="微软雅黑" pitchFamily="34" charset="-122"/>
                <a:ea typeface="微软雅黑" pitchFamily="34" charset="-122"/>
              </a:rPr>
              <a:t>遍排序就能将</a:t>
            </a:r>
            <a:r>
              <a:rPr lang="en-US" altLang="zh-CN" sz="2000" b="1" dirty="0">
                <a:solidFill>
                  <a:prstClr val="black"/>
                </a:solidFill>
                <a:latin typeface="微软雅黑" pitchFamily="34" charset="-122"/>
                <a:ea typeface="微软雅黑" pitchFamily="34" charset="-122"/>
              </a:rPr>
              <a:t>N</a:t>
            </a:r>
            <a:r>
              <a:rPr lang="zh-CN" altLang="en-US" sz="2000" b="1" dirty="0">
                <a:solidFill>
                  <a:prstClr val="black"/>
                </a:solidFill>
                <a:latin typeface="微软雅黑" pitchFamily="34" charset="-122"/>
                <a:ea typeface="微软雅黑" pitchFamily="34" charset="-122"/>
              </a:rPr>
              <a:t>个数按从小到大排序。</a:t>
            </a:r>
            <a:endParaRPr lang="en-US" altLang="zh-CN" sz="2000" b="1" dirty="0">
              <a:solidFill>
                <a:prstClr val="black"/>
              </a:solidFill>
              <a:latin typeface="微软雅黑" pitchFamily="34" charset="-122"/>
              <a:ea typeface="微软雅黑" pitchFamily="34" charset="-122"/>
            </a:endParaRPr>
          </a:p>
          <a:p>
            <a:pPr eaLnBrk="1" hangingPunct="1">
              <a:lnSpc>
                <a:spcPct val="150000"/>
              </a:lnSpc>
              <a:spcBef>
                <a:spcPts val="1200"/>
              </a:spcBef>
            </a:pPr>
            <a:r>
              <a:rPr lang="en-US" altLang="zh-CN" sz="2000" b="1" dirty="0">
                <a:solidFill>
                  <a:prstClr val="black"/>
                </a:solidFill>
                <a:latin typeface="微软雅黑" pitchFamily="34" charset="-122"/>
                <a:ea typeface="微软雅黑" pitchFamily="34" charset="-122"/>
              </a:rPr>
              <a:t>          --- &gt; </a:t>
            </a:r>
            <a:r>
              <a:rPr lang="zh-CN" altLang="en-US" sz="2000" b="1" dirty="0">
                <a:solidFill>
                  <a:prstClr val="black"/>
                </a:solidFill>
                <a:latin typeface="微软雅黑" pitchFamily="34" charset="-122"/>
                <a:ea typeface="微软雅黑" pitchFamily="34" charset="-122"/>
              </a:rPr>
              <a:t>同样的方法也能按从大到小排序。</a:t>
            </a:r>
            <a:endParaRPr lang="zh-CN" altLang="en-US" sz="2000" dirty="0">
              <a:solidFill>
                <a:prstClr val="black"/>
              </a:solidFill>
              <a:latin typeface="微软雅黑" pitchFamily="34" charset="-122"/>
              <a:ea typeface="微软雅黑" pitchFamily="34" charset="-122"/>
            </a:endParaRPr>
          </a:p>
        </p:txBody>
      </p:sp>
      <p:sp>
        <p:nvSpPr>
          <p:cNvPr id="4" name="矩形 3"/>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175722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p:cTn id="15"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blinds(horizontal)">
                                      <p:cBhvr>
                                        <p:cTn id="23" dur="500"/>
                                        <p:tgtEl>
                                          <p:spTgt spid="11">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blinds(horizontal)">
                                      <p:cBhvr>
                                        <p:cTn id="26" dur="500"/>
                                        <p:tgtEl>
                                          <p:spTgt spid="11">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blinds(horizontal)">
                                      <p:cBhvr>
                                        <p:cTn id="29" dur="500"/>
                                        <p:tgtEl>
                                          <p:spTgt spid="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blinds(horizontal)">
                                      <p:cBhvr>
                                        <p:cTn id="34" dur="500"/>
                                        <p:tgtEl>
                                          <p:spTgt spid="11">
                                            <p:txEl>
                                              <p:pRg st="4" end="4"/>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blinds(horizontal)">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blinds(horizontal)">
                                      <p:cBhvr>
                                        <p:cTn id="42" dur="500"/>
                                        <p:tgtEl>
                                          <p:spTgt spid="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animEffect transition="in" filter="blinds(horizontal)">
                                      <p:cBhvr>
                                        <p:cTn id="4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68431"/>
            <a:ext cx="4786346" cy="4801314"/>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ea typeface="宋体" pitchFamily="2" charset="-122"/>
              </a:rPr>
              <a:t>void sort (int  *b,   int  n,  int order)</a:t>
            </a:r>
          </a:p>
          <a:p>
            <a:pPr eaLnBrk="1" hangingPunct="1"/>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int  </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 j, item, </a:t>
            </a:r>
            <a:r>
              <a:rPr lang="en-US" altLang="zh-CN" sz="1800" b="1" dirty="0" err="1">
                <a:solidFill>
                  <a:prstClr val="black"/>
                </a:solidFill>
                <a:ea typeface="宋体" pitchFamily="2" charset="-122"/>
              </a:rPr>
              <a:t>cp</a:t>
            </a:r>
            <a:r>
              <a:rPr lang="en-US" altLang="zh-CN" sz="1800" b="1" dirty="0" smtClean="0">
                <a:solidFill>
                  <a:prstClr val="black"/>
                </a:solidFill>
                <a:ea typeface="宋体" pitchFamily="2" charset="-122"/>
              </a:rPr>
              <a:t>;</a:t>
            </a:r>
          </a:p>
          <a:p>
            <a:pPr eaLnBrk="1" hangingPunct="1"/>
            <a:endParaRPr lang="en-US" altLang="zh-CN" sz="1800" b="1" dirty="0">
              <a:solidFill>
                <a:prstClr val="black"/>
              </a:solidFill>
              <a:ea typeface="宋体" pitchFamily="2" charset="-122"/>
            </a:endParaRPr>
          </a:p>
          <a:p>
            <a:pPr eaLnBrk="1" hangingPunct="1"/>
            <a:r>
              <a:rPr lang="zh-CN" altLang="en-US" sz="1800" b="1" dirty="0">
                <a:solidFill>
                  <a:prstClr val="black"/>
                </a:solidFill>
                <a:ea typeface="宋体" pitchFamily="2" charset="-122"/>
              </a:rPr>
              <a:t>    </a:t>
            </a:r>
            <a:r>
              <a:rPr lang="en-US" altLang="zh-CN" sz="1800" b="1" dirty="0">
                <a:solidFill>
                  <a:prstClr val="black"/>
                </a:solidFill>
                <a:ea typeface="宋体" pitchFamily="2" charset="-122"/>
              </a:rPr>
              <a:t>for( </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=0; </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&lt;n-1; </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for(j=0; j&lt;n-1-i; j++)</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            if(order==1)  cp= b[</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]&gt;b[j];  </a:t>
            </a:r>
            <a:endParaRPr lang="zh-CN" altLang="en-US" sz="1800" b="1" dirty="0">
              <a:solidFill>
                <a:prstClr val="black"/>
              </a:solidFill>
              <a:ea typeface="宋体" pitchFamily="2" charset="-122"/>
            </a:endParaRPr>
          </a:p>
          <a:p>
            <a:pPr eaLnBrk="1" hangingPunct="1"/>
            <a:r>
              <a:rPr lang="zh-CN" altLang="en-US" sz="1800" b="1" dirty="0">
                <a:solidFill>
                  <a:prstClr val="black"/>
                </a:solidFill>
                <a:ea typeface="宋体" pitchFamily="2" charset="-122"/>
              </a:rPr>
              <a:t>            </a:t>
            </a:r>
            <a:r>
              <a:rPr lang="en-US" altLang="zh-CN" sz="1800" b="1" dirty="0">
                <a:solidFill>
                  <a:prstClr val="black"/>
                </a:solidFill>
                <a:ea typeface="宋体" pitchFamily="2" charset="-122"/>
              </a:rPr>
              <a:t>else    cp= b[</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]&lt;b[j];   </a:t>
            </a:r>
            <a:r>
              <a:rPr lang="zh-CN" altLang="en-US" sz="1800" b="1" dirty="0">
                <a:solidFill>
                  <a:prstClr val="black"/>
                </a:solidFill>
                <a:ea typeface="宋体" pitchFamily="2" charset="-122"/>
              </a:rPr>
              <a:t>            </a:t>
            </a:r>
            <a:endParaRPr lang="en-US" altLang="zh-CN" sz="1800" b="1" dirty="0">
              <a:solidFill>
                <a:prstClr val="black"/>
              </a:solidFill>
              <a:ea typeface="宋体" pitchFamily="2" charset="-122"/>
            </a:endParaRPr>
          </a:p>
          <a:p>
            <a:pPr eaLnBrk="1" hangingPunct="1"/>
            <a:r>
              <a:rPr lang="en-US" altLang="zh-CN" sz="1800" b="1" dirty="0">
                <a:solidFill>
                  <a:prstClr val="black"/>
                </a:solidFill>
                <a:ea typeface="宋体" pitchFamily="2" charset="-122"/>
              </a:rPr>
              <a:t>            if(cp==1)</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                 item=b[</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b[</a:t>
            </a:r>
            <a:r>
              <a:rPr lang="en-US" altLang="zh-CN" sz="1800" b="1" dirty="0" err="1">
                <a:solidFill>
                  <a:prstClr val="black"/>
                </a:solidFill>
                <a:ea typeface="宋体" pitchFamily="2" charset="-122"/>
              </a:rPr>
              <a:t>i</a:t>
            </a:r>
            <a:r>
              <a:rPr lang="en-US" altLang="zh-CN" sz="1800" b="1" dirty="0">
                <a:solidFill>
                  <a:prstClr val="black"/>
                </a:solidFill>
                <a:ea typeface="宋体" pitchFamily="2" charset="-122"/>
              </a:rPr>
              <a:t>]=b[j];</a:t>
            </a:r>
          </a:p>
          <a:p>
            <a:pPr eaLnBrk="1" hangingPunct="1"/>
            <a:r>
              <a:rPr lang="en-US" altLang="zh-CN" sz="1800" b="1" dirty="0">
                <a:solidFill>
                  <a:prstClr val="black"/>
                </a:solidFill>
                <a:ea typeface="宋体" pitchFamily="2" charset="-122"/>
              </a:rPr>
              <a:t>                 b[j]=item;</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a:t>
            </a:r>
            <a:endParaRPr lang="zh-CN" altLang="en-US" sz="1800" b="1" dirty="0">
              <a:solidFill>
                <a:prstClr val="black"/>
              </a:solidFill>
              <a:ea typeface="宋体" pitchFamily="2" charset="-122"/>
            </a:endParaRPr>
          </a:p>
        </p:txBody>
      </p:sp>
      <p:sp>
        <p:nvSpPr>
          <p:cNvPr id="3" name="矩形 2"/>
          <p:cNvSpPr/>
          <p:nvPr/>
        </p:nvSpPr>
        <p:spPr>
          <a:xfrm>
            <a:off x="323528" y="476672"/>
            <a:ext cx="4500594" cy="369332"/>
          </a:xfrm>
          <a:prstGeom prst="rect">
            <a:avLst/>
          </a:prstGeom>
        </p:spPr>
        <p:txBody>
          <a:bodyPr wrap="square">
            <a:spAutoFit/>
          </a:bodyPr>
          <a:lstStyle/>
          <a:p>
            <a:pPr eaLnBrk="1" hangingPunct="1"/>
            <a:r>
              <a:rPr lang="zh-CN" altLang="en-US" sz="1800" b="1" dirty="0">
                <a:latin typeface="微软雅黑" pitchFamily="34" charset="-122"/>
                <a:ea typeface="微软雅黑" pitchFamily="34" charset="-122"/>
              </a:rPr>
              <a:t>冒泡法排序法</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数字排序</a:t>
            </a:r>
            <a:r>
              <a:rPr lang="en-US" altLang="zh-CN" sz="1800" b="1" dirty="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矩形 10"/>
          <p:cNvSpPr/>
          <p:nvPr/>
        </p:nvSpPr>
        <p:spPr>
          <a:xfrm>
            <a:off x="5292080" y="2952433"/>
            <a:ext cx="2010487" cy="369332"/>
          </a:xfrm>
          <a:prstGeom prst="rect">
            <a:avLst/>
          </a:prstGeom>
          <a:solidFill>
            <a:srgbClr val="FF0000"/>
          </a:solidFill>
          <a:ln>
            <a:solidFill>
              <a:srgbClr val="FF0000"/>
            </a:solidFill>
          </a:ln>
        </p:spPr>
        <p:txBody>
          <a:bodyPr wrap="none">
            <a:spAutoFit/>
          </a:bodyPr>
          <a:lstStyle/>
          <a:p>
            <a:pPr algn="ctr" eaLnBrk="1" hangingPunct="1"/>
            <a:r>
              <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升序 </a:t>
            </a:r>
            <a:r>
              <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由小到大</a:t>
            </a:r>
            <a:endParaRPr lang="zh-CN" altLang="en-US"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5297817" y="3347700"/>
            <a:ext cx="2010487" cy="369332"/>
          </a:xfrm>
          <a:prstGeom prst="rect">
            <a:avLst/>
          </a:prstGeom>
          <a:solidFill>
            <a:srgbClr val="FF0000"/>
          </a:solidFill>
          <a:ln>
            <a:solidFill>
              <a:srgbClr val="FF0000"/>
            </a:solidFill>
          </a:ln>
        </p:spPr>
        <p:txBody>
          <a:bodyPr wrap="none">
            <a:spAutoFit/>
          </a:bodyPr>
          <a:lstStyle/>
          <a:p>
            <a:pPr algn="ctr" eaLnBrk="1" hangingPunct="1"/>
            <a:r>
              <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降序 </a:t>
            </a:r>
            <a:r>
              <a:rPr lang="en-US" altLang="zh-CN"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1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由大到小</a:t>
            </a:r>
            <a:endParaRPr lang="zh-CN" altLang="en-US"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矩形 9"/>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79057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4282" y="928670"/>
            <a:ext cx="5072098" cy="500066"/>
          </a:xfrm>
          <a:prstGeom prst="rect">
            <a:avLst/>
          </a:prstGeom>
        </p:spPr>
        <p:txBody>
          <a:bodyPr/>
          <a:lstStyle/>
          <a:p>
            <a:pPr algn="ctr">
              <a:defRPr/>
            </a:pPr>
            <a:r>
              <a:rPr kumimoji="0" lang="zh-CN" altLang="en-US" sz="3200" kern="0" dirty="0">
                <a:solidFill>
                  <a:prstClr val="white"/>
                </a:solidFill>
                <a:latin typeface="华文隶书" pitchFamily="2" charset="-122"/>
                <a:ea typeface="华文隶书" pitchFamily="2" charset="-122"/>
              </a:rPr>
              <a:t>考试形式与安排</a:t>
            </a:r>
          </a:p>
        </p:txBody>
      </p:sp>
      <p:sp>
        <p:nvSpPr>
          <p:cNvPr id="3" name="Rectangle 3"/>
          <p:cNvSpPr txBox="1">
            <a:spLocks noChangeArrowheads="1"/>
          </p:cNvSpPr>
          <p:nvPr/>
        </p:nvSpPr>
        <p:spPr>
          <a:xfrm>
            <a:off x="462892" y="476672"/>
            <a:ext cx="8357580" cy="4032448"/>
          </a:xfrm>
          <a:prstGeom prst="rect">
            <a:avLst/>
          </a:prstGeom>
        </p:spPr>
        <p:txBody>
          <a:bodyPr/>
          <a:lstStyle/>
          <a:p>
            <a:pPr marL="342900" indent="-342900">
              <a:lnSpc>
                <a:spcPct val="150000"/>
              </a:lnSpc>
              <a:spcBef>
                <a:spcPts val="0"/>
              </a:spcBef>
              <a:spcAft>
                <a:spcPts val="0"/>
              </a:spcAft>
              <a:buFont typeface="Wingdings" pitchFamily="2" charset="2"/>
              <a:buChar char="l"/>
              <a:defRPr/>
            </a:pPr>
            <a:r>
              <a:rPr kumimoji="0" lang="zh-CN" altLang="en-US" b="1" kern="0" dirty="0">
                <a:latin typeface="华文隶书" pitchFamily="2" charset="-122"/>
                <a:ea typeface="华文隶书" pitchFamily="2" charset="-122"/>
              </a:rPr>
              <a:t>考试形式</a:t>
            </a:r>
            <a:r>
              <a:rPr kumimoji="0" lang="en-US" altLang="zh-CN" b="1" kern="0" dirty="0">
                <a:latin typeface="华文隶书" pitchFamily="2" charset="-122"/>
                <a:ea typeface="华文隶书" pitchFamily="2" charset="-122"/>
              </a:rPr>
              <a:t>:    </a:t>
            </a:r>
            <a:r>
              <a:rPr kumimoji="0" lang="zh-CN" altLang="en-US" b="1" kern="0" dirty="0">
                <a:latin typeface="华文隶书" pitchFamily="2" charset="-122"/>
                <a:ea typeface="华文隶书" pitchFamily="2" charset="-122"/>
              </a:rPr>
              <a:t>闭卷</a:t>
            </a:r>
          </a:p>
          <a:p>
            <a:pPr marL="342900" indent="-342900">
              <a:lnSpc>
                <a:spcPct val="150000"/>
              </a:lnSpc>
              <a:spcBef>
                <a:spcPts val="0"/>
              </a:spcBef>
              <a:spcAft>
                <a:spcPts val="0"/>
              </a:spcAft>
              <a:buFont typeface="Wingdings" pitchFamily="2" charset="2"/>
              <a:buChar char="l"/>
              <a:defRPr/>
            </a:pPr>
            <a:r>
              <a:rPr kumimoji="0" lang="zh-CN" altLang="en-US" b="1" kern="0" dirty="0">
                <a:latin typeface="华文隶书" pitchFamily="2" charset="-122"/>
                <a:ea typeface="华文隶书" pitchFamily="2" charset="-122"/>
              </a:rPr>
              <a:t>考试范围：</a:t>
            </a:r>
            <a:endParaRPr kumimoji="0" lang="en-US" altLang="zh-CN" b="1" kern="0" dirty="0">
              <a:latin typeface="华文隶书" pitchFamily="2" charset="-122"/>
              <a:ea typeface="华文隶书" pitchFamily="2" charset="-122"/>
            </a:endParaRPr>
          </a:p>
          <a:p>
            <a:pPr marL="357188">
              <a:lnSpc>
                <a:spcPct val="150000"/>
              </a:lnSpc>
              <a:spcBef>
                <a:spcPts val="0"/>
              </a:spcBef>
              <a:spcAft>
                <a:spcPts val="0"/>
              </a:spcAft>
              <a:defRPr/>
            </a:pPr>
            <a:r>
              <a:rPr kumimoji="0" lang="en-US" altLang="zh-CN" b="1" kern="0" dirty="0">
                <a:solidFill>
                  <a:srgbClr val="FF0000"/>
                </a:solidFill>
                <a:latin typeface="华文隶书" pitchFamily="2" charset="-122"/>
                <a:ea typeface="华文隶书" pitchFamily="2" charset="-122"/>
              </a:rPr>
              <a:t>C</a:t>
            </a:r>
            <a:r>
              <a:rPr kumimoji="0" lang="zh-CN" altLang="en-US" b="1" kern="0" dirty="0">
                <a:solidFill>
                  <a:srgbClr val="FF0000"/>
                </a:solidFill>
                <a:latin typeface="华文隶书" pitchFamily="2" charset="-122"/>
                <a:ea typeface="华文隶书" pitchFamily="2" charset="-122"/>
              </a:rPr>
              <a:t>语言</a:t>
            </a:r>
            <a:r>
              <a:rPr kumimoji="0" lang="en-US" altLang="zh-CN" b="1" kern="0" dirty="0">
                <a:solidFill>
                  <a:srgbClr val="FF0000"/>
                </a:solidFill>
                <a:latin typeface="华文隶书" pitchFamily="2" charset="-122"/>
                <a:ea typeface="华文隶书" pitchFamily="2" charset="-122"/>
              </a:rPr>
              <a:t>: </a:t>
            </a:r>
            <a:r>
              <a:rPr kumimoji="0" lang="en-US" altLang="zh-CN" b="1" kern="0" dirty="0">
                <a:latin typeface="华文隶书" pitchFamily="2" charset="-122"/>
                <a:ea typeface="华文隶书" pitchFamily="2" charset="-122"/>
              </a:rPr>
              <a:t>1-9</a:t>
            </a:r>
            <a:r>
              <a:rPr kumimoji="0" lang="zh-CN" altLang="en-US" b="1" kern="0" dirty="0">
                <a:latin typeface="华文隶书" pitchFamily="2" charset="-122"/>
                <a:ea typeface="华文隶书" pitchFamily="2" charset="-122"/>
              </a:rPr>
              <a:t>章内容（</a:t>
            </a:r>
            <a:r>
              <a:rPr kumimoji="0" lang="en-US" altLang="zh-CN" b="1" kern="0" dirty="0">
                <a:latin typeface="华文隶书" pitchFamily="2" charset="-122"/>
                <a:ea typeface="华文隶书" pitchFamily="2" charset="-122"/>
              </a:rPr>
              <a:t> </a:t>
            </a:r>
            <a:r>
              <a:rPr kumimoji="0" lang="zh-CN" altLang="en-US" b="1" kern="0" dirty="0">
                <a:latin typeface="华文隶书" pitchFamily="2" charset="-122"/>
                <a:ea typeface="华文隶书" pitchFamily="2" charset="-122"/>
              </a:rPr>
              <a:t>不包含函数指针，第</a:t>
            </a:r>
            <a:r>
              <a:rPr kumimoji="0" lang="en-US" altLang="zh-CN" b="1" kern="0" dirty="0">
                <a:latin typeface="华文隶书" pitchFamily="2" charset="-122"/>
                <a:ea typeface="华文隶书" pitchFamily="2" charset="-122"/>
              </a:rPr>
              <a:t>8</a:t>
            </a:r>
            <a:r>
              <a:rPr kumimoji="0" lang="zh-CN" altLang="en-US" b="1" kern="0" dirty="0">
                <a:latin typeface="华文隶书" pitchFamily="2" charset="-122"/>
                <a:ea typeface="华文隶书" pitchFamily="2" charset="-122"/>
              </a:rPr>
              <a:t>章不包含联合，第</a:t>
            </a:r>
            <a:r>
              <a:rPr kumimoji="0" lang="en-US" altLang="zh-CN" b="1" kern="0" dirty="0">
                <a:latin typeface="华文隶书" pitchFamily="2" charset="-122"/>
                <a:ea typeface="华文隶书" pitchFamily="2" charset="-122"/>
              </a:rPr>
              <a:t>9</a:t>
            </a:r>
            <a:r>
              <a:rPr kumimoji="0" lang="zh-CN" altLang="en-US" b="1" kern="0" dirty="0">
                <a:latin typeface="华文隶书" pitchFamily="2" charset="-122"/>
                <a:ea typeface="华文隶书" pitchFamily="2" charset="-122"/>
              </a:rPr>
              <a:t>章不包含图形）</a:t>
            </a:r>
            <a:r>
              <a:rPr kumimoji="0" lang="en-US" altLang="zh-CN" b="1" kern="0" dirty="0">
                <a:latin typeface="华文隶书" pitchFamily="2" charset="-122"/>
                <a:ea typeface="华文隶书" pitchFamily="2" charset="-122"/>
              </a:rPr>
              <a:t>;</a:t>
            </a:r>
          </a:p>
          <a:p>
            <a:pPr marL="357188">
              <a:lnSpc>
                <a:spcPct val="150000"/>
              </a:lnSpc>
              <a:spcBef>
                <a:spcPts val="0"/>
              </a:spcBef>
              <a:spcAft>
                <a:spcPts val="0"/>
              </a:spcAft>
              <a:defRPr/>
            </a:pPr>
            <a:r>
              <a:rPr kumimoji="0" lang="en-US" altLang="zh-CN" b="1" kern="0" dirty="0">
                <a:solidFill>
                  <a:srgbClr val="FF0000"/>
                </a:solidFill>
                <a:latin typeface="华文隶书" pitchFamily="2" charset="-122"/>
                <a:ea typeface="华文隶书" pitchFamily="2" charset="-122"/>
              </a:rPr>
              <a:t>C++</a:t>
            </a:r>
            <a:r>
              <a:rPr kumimoji="0" lang="zh-CN" altLang="en-US" b="1" kern="0" dirty="0">
                <a:solidFill>
                  <a:srgbClr val="FF0000"/>
                </a:solidFill>
                <a:latin typeface="华文隶书" pitchFamily="2" charset="-122"/>
                <a:ea typeface="华文隶书" pitchFamily="2" charset="-122"/>
              </a:rPr>
              <a:t>语言</a:t>
            </a:r>
            <a:r>
              <a:rPr kumimoji="0" lang="en-US" altLang="zh-CN" b="1" kern="0" dirty="0">
                <a:solidFill>
                  <a:srgbClr val="FF0000"/>
                </a:solidFill>
                <a:latin typeface="华文隶书" pitchFamily="2" charset="-122"/>
                <a:ea typeface="华文隶书" pitchFamily="2" charset="-122"/>
              </a:rPr>
              <a:t>:</a:t>
            </a:r>
            <a:r>
              <a:rPr kumimoji="0" lang="zh-CN" altLang="en-US" b="1" kern="0" dirty="0">
                <a:latin typeface="华文隶书" pitchFamily="2" charset="-122"/>
                <a:ea typeface="华文隶书" pitchFamily="2" charset="-122"/>
              </a:rPr>
              <a:t>“类和对象”</a:t>
            </a:r>
            <a:r>
              <a:rPr kumimoji="0" lang="zh-CN" altLang="en-US" b="1" kern="0" dirty="0" smtClean="0">
                <a:latin typeface="华文隶书" pitchFamily="2" charset="-122"/>
                <a:ea typeface="华文隶书" pitchFamily="2" charset="-122"/>
              </a:rPr>
              <a:t>“继承与派生”</a:t>
            </a:r>
            <a:r>
              <a:rPr kumimoji="0" lang="zh-CN" altLang="en-US" b="1" kern="0" dirty="0">
                <a:latin typeface="华文隶书" pitchFamily="2" charset="-122"/>
                <a:ea typeface="华文隶书" pitchFamily="2" charset="-122"/>
              </a:rPr>
              <a:t>等基础概念。</a:t>
            </a:r>
          </a:p>
          <a:p>
            <a:pPr marL="342900" indent="-342900">
              <a:lnSpc>
                <a:spcPct val="150000"/>
              </a:lnSpc>
              <a:spcBef>
                <a:spcPts val="0"/>
              </a:spcBef>
              <a:spcAft>
                <a:spcPts val="0"/>
              </a:spcAft>
              <a:buFont typeface="Wingdings" pitchFamily="2" charset="2"/>
              <a:buChar char="l"/>
              <a:defRPr/>
            </a:pPr>
            <a:r>
              <a:rPr kumimoji="0" lang="zh-CN" altLang="en-US" b="1" kern="0" dirty="0">
                <a:latin typeface="华文隶书" pitchFamily="2" charset="-122"/>
                <a:ea typeface="华文隶书" pitchFamily="2" charset="-122"/>
              </a:rPr>
              <a:t>考试题型：同平时测试</a:t>
            </a:r>
          </a:p>
          <a:p>
            <a:pPr marL="342900" indent="-342900">
              <a:lnSpc>
                <a:spcPct val="150000"/>
              </a:lnSpc>
              <a:spcBef>
                <a:spcPts val="0"/>
              </a:spcBef>
              <a:spcAft>
                <a:spcPts val="0"/>
              </a:spcAft>
              <a:buFont typeface="Wingdings" pitchFamily="2" charset="2"/>
              <a:buChar char="l"/>
              <a:defRPr/>
            </a:pPr>
            <a:r>
              <a:rPr kumimoji="0" lang="zh-CN" altLang="en-US" b="1" kern="0" dirty="0">
                <a:latin typeface="华文隶书" pitchFamily="2" charset="-122"/>
                <a:ea typeface="华文隶书" pitchFamily="2" charset="-122"/>
              </a:rPr>
              <a:t>考试时间</a:t>
            </a:r>
            <a:r>
              <a:rPr kumimoji="0" lang="en-US" altLang="zh-CN" b="1" kern="0" dirty="0">
                <a:latin typeface="华文隶书" pitchFamily="2" charset="-122"/>
                <a:ea typeface="华文隶书" pitchFamily="2" charset="-122"/>
              </a:rPr>
              <a:t>:     2019</a:t>
            </a:r>
            <a:r>
              <a:rPr kumimoji="0" lang="zh-CN" altLang="en-US" b="1" kern="0" dirty="0">
                <a:latin typeface="华文隶书" pitchFamily="2" charset="-122"/>
                <a:ea typeface="华文隶书" pitchFamily="2" charset="-122"/>
              </a:rPr>
              <a:t>年</a:t>
            </a:r>
            <a:r>
              <a:rPr kumimoji="0" lang="zh-CN" altLang="en-US" b="1" kern="0" dirty="0" smtClean="0">
                <a:latin typeface="华文隶书" pitchFamily="2" charset="-122"/>
                <a:ea typeface="华文隶书" pitchFamily="2" charset="-122"/>
              </a:rPr>
              <a:t>元月</a:t>
            </a:r>
            <a:r>
              <a:rPr kumimoji="0" lang="en-US" altLang="zh-CN" b="1" kern="0" dirty="0">
                <a:latin typeface="华文隶书" pitchFamily="2" charset="-122"/>
                <a:ea typeface="华文隶书" pitchFamily="2" charset="-122"/>
              </a:rPr>
              <a:t>6</a:t>
            </a:r>
            <a:r>
              <a:rPr kumimoji="0" lang="zh-CN" altLang="en-US" b="1" kern="0" dirty="0" smtClean="0">
                <a:latin typeface="华文隶书" pitchFamily="2" charset="-122"/>
                <a:ea typeface="华文隶书" pitchFamily="2" charset="-122"/>
              </a:rPr>
              <a:t>日上午</a:t>
            </a:r>
            <a:r>
              <a:rPr kumimoji="0" lang="en-US" altLang="zh-CN" b="1" kern="0" dirty="0">
                <a:latin typeface="华文隶书" pitchFamily="2" charset="-122"/>
                <a:ea typeface="华文隶书" pitchFamily="2" charset="-122"/>
              </a:rPr>
              <a:t>(</a:t>
            </a:r>
            <a:r>
              <a:rPr kumimoji="0" lang="zh-CN" altLang="en-US" b="1" kern="0" dirty="0">
                <a:latin typeface="华文隶书" pitchFamily="2" charset="-122"/>
                <a:ea typeface="华文隶书" pitchFamily="2" charset="-122"/>
              </a:rPr>
              <a:t>以考试安排为准</a:t>
            </a:r>
            <a:r>
              <a:rPr kumimoji="0" lang="en-US" altLang="zh-CN" b="1" kern="0" dirty="0">
                <a:latin typeface="华文隶书" pitchFamily="2" charset="-122"/>
                <a:ea typeface="华文隶书" pitchFamily="2" charset="-122"/>
              </a:rPr>
              <a:t>)</a:t>
            </a:r>
            <a:endParaRPr kumimoji="0" lang="zh-CN" altLang="en-US" b="1" kern="0" dirty="0">
              <a:latin typeface="华文隶书" pitchFamily="2" charset="-122"/>
              <a:ea typeface="华文隶书" pitchFamily="2" charset="-122"/>
            </a:endParaRPr>
          </a:p>
        </p:txBody>
      </p:sp>
      <p:sp>
        <p:nvSpPr>
          <p:cNvPr id="5" name="矩形 4"/>
          <p:cNvSpPr/>
          <p:nvPr/>
        </p:nvSpPr>
        <p:spPr>
          <a:xfrm>
            <a:off x="395536" y="44624"/>
            <a:ext cx="1441420" cy="307777"/>
          </a:xfrm>
          <a:prstGeom prst="rect">
            <a:avLst/>
          </a:prstGeom>
        </p:spPr>
        <p:txBody>
          <a:bodyPr wrap="none">
            <a:spAutoFit/>
          </a:bodyPr>
          <a:lstStyle/>
          <a:p>
            <a:pPr lvl="0" algn="ctr"/>
            <a:r>
              <a:rPr lang="zh-CN" altLang="en-US" sz="1400" b="1" dirty="0">
                <a:effectLst>
                  <a:outerShdw blurRad="38100" dist="38100" dir="2700000" algn="tl">
                    <a:srgbClr val="000000">
                      <a:alpha val="43137"/>
                    </a:srgbClr>
                  </a:outerShdw>
                </a:effectLst>
                <a:latin typeface="+mn-ea"/>
                <a:ea typeface="+mn-ea"/>
              </a:rPr>
              <a:t>考试范围与要求</a:t>
            </a:r>
            <a:endParaRPr lang="zh-CN" altLang="zh-CN" sz="1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81554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85641"/>
            <a:ext cx="5572164" cy="4524315"/>
          </a:xfrm>
          <a:prstGeom prst="rect">
            <a:avLst/>
          </a:prstGeom>
          <a:ln w="19050">
            <a:solidFill>
              <a:srgbClr val="FF0000"/>
            </a:solidFill>
            <a:prstDash val="sysDash"/>
          </a:ln>
        </p:spPr>
        <p:txBody>
          <a:bodyPr wrap="square">
            <a:spAutoFit/>
          </a:bodyPr>
          <a:lstStyle/>
          <a:p>
            <a:pPr eaLnBrk="1" hangingPunct="1"/>
            <a:r>
              <a:rPr lang="en-US" altLang="zh-CN" sz="1600" b="1" i="1" dirty="0">
                <a:solidFill>
                  <a:prstClr val="black"/>
                </a:solidFill>
                <a:ea typeface="宋体" pitchFamily="2" charset="-122"/>
              </a:rPr>
              <a:t>void </a:t>
            </a:r>
            <a:r>
              <a:rPr lang="en-US" altLang="zh-CN" sz="1600" b="1" i="1" dirty="0" err="1">
                <a:solidFill>
                  <a:prstClr val="black"/>
                </a:solidFill>
                <a:ea typeface="宋体" pitchFamily="2" charset="-122"/>
              </a:rPr>
              <a:t>SortString</a:t>
            </a:r>
            <a:r>
              <a:rPr lang="en-US" altLang="zh-CN" sz="1600" b="1" i="1" dirty="0">
                <a:solidFill>
                  <a:prstClr val="black"/>
                </a:solidFill>
                <a:ea typeface="宋体" pitchFamily="2" charset="-122"/>
              </a:rPr>
              <a:t>(char ** </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 int order , int  n)</a:t>
            </a:r>
          </a:p>
          <a:p>
            <a:pPr eaLnBrk="1" hangingPunct="1"/>
            <a:r>
              <a:rPr lang="en-US" altLang="zh-CN" sz="1600" b="1" i="1" dirty="0">
                <a:solidFill>
                  <a:prstClr val="black"/>
                </a:solidFill>
                <a:ea typeface="宋体" pitchFamily="2" charset="-122"/>
              </a:rPr>
              <a:t>{</a:t>
            </a:r>
          </a:p>
          <a:p>
            <a:pPr eaLnBrk="1" hangingPunct="1"/>
            <a:r>
              <a:rPr lang="en-US" altLang="zh-CN" sz="1600" b="1" i="1" dirty="0">
                <a:solidFill>
                  <a:prstClr val="black"/>
                </a:solidFill>
                <a:ea typeface="宋体" pitchFamily="2" charset="-122"/>
              </a:rPr>
              <a:t>    int </a:t>
            </a:r>
            <a:r>
              <a:rPr lang="en-US" altLang="zh-CN" sz="1600" b="1" i="1" dirty="0" err="1">
                <a:solidFill>
                  <a:prstClr val="black"/>
                </a:solidFill>
                <a:ea typeface="宋体" pitchFamily="2" charset="-122"/>
              </a:rPr>
              <a:t>i,j</a:t>
            </a:r>
            <a:r>
              <a:rPr lang="en-US" altLang="zh-CN" sz="1600" b="1" i="1" dirty="0">
                <a:solidFill>
                  <a:prstClr val="black"/>
                </a:solidFill>
                <a:ea typeface="宋体" pitchFamily="2" charset="-122"/>
              </a:rPr>
              <a:t>, cp;</a:t>
            </a:r>
          </a:p>
          <a:p>
            <a:pPr eaLnBrk="1" hangingPunct="1"/>
            <a:r>
              <a:rPr lang="en-US" altLang="zh-CN" sz="1600" b="1" i="1" dirty="0">
                <a:solidFill>
                  <a:prstClr val="black"/>
                </a:solidFill>
                <a:ea typeface="宋体" pitchFamily="2" charset="-122"/>
              </a:rPr>
              <a:t>    char s[10</a:t>
            </a:r>
            <a:r>
              <a:rPr lang="en-US" altLang="zh-CN" sz="1600" b="1" i="1" dirty="0" smtClean="0">
                <a:solidFill>
                  <a:prstClr val="black"/>
                </a:solidFill>
                <a:ea typeface="宋体" pitchFamily="2" charset="-122"/>
              </a:rPr>
              <a:t>];</a:t>
            </a:r>
          </a:p>
          <a:p>
            <a:pPr eaLnBrk="1" hangingPunct="1"/>
            <a:endParaRPr lang="en-US" altLang="zh-CN" sz="1600" b="1" i="1" dirty="0">
              <a:solidFill>
                <a:prstClr val="black"/>
              </a:solidFill>
              <a:ea typeface="宋体" pitchFamily="2" charset="-122"/>
            </a:endParaRPr>
          </a:p>
          <a:p>
            <a:pPr eaLnBrk="1" hangingPunct="1"/>
            <a:r>
              <a:rPr lang="en-US" altLang="zh-CN" sz="1600" b="1" i="1" dirty="0">
                <a:solidFill>
                  <a:prstClr val="black"/>
                </a:solidFill>
                <a:ea typeface="宋体" pitchFamily="2" charset="-122"/>
              </a:rPr>
              <a:t>    for(</a:t>
            </a:r>
            <a:r>
              <a:rPr lang="en-US" altLang="zh-CN" sz="1600" b="1" i="1" dirty="0" err="1">
                <a:solidFill>
                  <a:prstClr val="black"/>
                </a:solidFill>
                <a:ea typeface="宋体" pitchFamily="2" charset="-122"/>
              </a:rPr>
              <a:t>i</a:t>
            </a:r>
            <a:r>
              <a:rPr lang="en-US" altLang="zh-CN" sz="1600" b="1" i="1" dirty="0">
                <a:solidFill>
                  <a:prstClr val="black"/>
                </a:solidFill>
                <a:ea typeface="宋体" pitchFamily="2" charset="-122"/>
              </a:rPr>
              <a:t>=0; </a:t>
            </a:r>
            <a:r>
              <a:rPr lang="en-US" altLang="zh-CN" sz="1600" b="1" i="1" dirty="0" err="1">
                <a:solidFill>
                  <a:prstClr val="black"/>
                </a:solidFill>
                <a:ea typeface="宋体" pitchFamily="2" charset="-122"/>
              </a:rPr>
              <a:t>i</a:t>
            </a:r>
            <a:r>
              <a:rPr lang="en-US" altLang="zh-CN" sz="1600" b="1" i="1" dirty="0">
                <a:solidFill>
                  <a:prstClr val="black"/>
                </a:solidFill>
                <a:ea typeface="宋体" pitchFamily="2" charset="-122"/>
              </a:rPr>
              <a:t>&lt;n-1; </a:t>
            </a:r>
            <a:r>
              <a:rPr lang="en-US" altLang="zh-CN" sz="1600" b="1" i="1" dirty="0" err="1">
                <a:solidFill>
                  <a:prstClr val="black"/>
                </a:solidFill>
                <a:ea typeface="宋体" pitchFamily="2" charset="-122"/>
              </a:rPr>
              <a:t>i</a:t>
            </a:r>
            <a:r>
              <a:rPr lang="en-US" altLang="zh-CN" sz="1600" b="1" i="1" dirty="0">
                <a:solidFill>
                  <a:prstClr val="black"/>
                </a:solidFill>
                <a:ea typeface="宋体" pitchFamily="2" charset="-122"/>
              </a:rPr>
              <a:t>++)</a:t>
            </a:r>
          </a:p>
          <a:p>
            <a:pPr eaLnBrk="1" hangingPunct="1"/>
            <a:r>
              <a:rPr lang="en-US" altLang="zh-CN" sz="1600" b="1" i="1" dirty="0">
                <a:solidFill>
                  <a:prstClr val="black"/>
                </a:solidFill>
                <a:ea typeface="宋体" pitchFamily="2" charset="-122"/>
              </a:rPr>
              <a:t>        for(j=0; j&lt;n-1-i; j++)</a:t>
            </a:r>
          </a:p>
          <a:p>
            <a:pPr eaLnBrk="1" hangingPunct="1"/>
            <a:r>
              <a:rPr lang="en-US" altLang="zh-CN" sz="1600" b="1" i="1" dirty="0">
                <a:solidFill>
                  <a:prstClr val="black"/>
                </a:solidFill>
                <a:ea typeface="宋体" pitchFamily="2" charset="-122"/>
              </a:rPr>
              <a:t>       {</a:t>
            </a:r>
          </a:p>
          <a:p>
            <a:pPr eaLnBrk="1" hangingPunct="1"/>
            <a:r>
              <a:rPr lang="en-US" altLang="zh-CN" sz="1600" b="1" i="1" dirty="0">
                <a:solidFill>
                  <a:prstClr val="black"/>
                </a:solidFill>
                <a:ea typeface="宋体" pitchFamily="2" charset="-122"/>
              </a:rPr>
              <a:t>             if(order == 1) cp = strcmp(</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[j+1])&gt;0;</a:t>
            </a:r>
          </a:p>
          <a:p>
            <a:pPr eaLnBrk="1" hangingPunct="1"/>
            <a:r>
              <a:rPr lang="en-US" altLang="zh-CN" sz="1600" b="1" i="1" dirty="0">
                <a:solidFill>
                  <a:prstClr val="black"/>
                </a:solidFill>
                <a:ea typeface="宋体" pitchFamily="2" charset="-122"/>
              </a:rPr>
              <a:t>             else                 cp =  </a:t>
            </a:r>
            <a:r>
              <a:rPr lang="en-US" altLang="zh-CN" sz="1600" b="1" i="1" dirty="0" err="1">
                <a:solidFill>
                  <a:prstClr val="black"/>
                </a:solidFill>
                <a:ea typeface="宋体" pitchFamily="2" charset="-122"/>
              </a:rPr>
              <a:t>strcmp</a:t>
            </a:r>
            <a:r>
              <a:rPr lang="en-US" altLang="zh-CN" sz="1600" b="1" i="1" dirty="0">
                <a:solidFill>
                  <a:prstClr val="black"/>
                </a:solidFill>
                <a:ea typeface="宋体" pitchFamily="2" charset="-122"/>
              </a:rPr>
              <a:t>(</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[j+1])&lt;0;</a:t>
            </a:r>
          </a:p>
          <a:p>
            <a:pPr eaLnBrk="1" hangingPunct="1"/>
            <a:r>
              <a:rPr lang="en-US" altLang="zh-CN" sz="1600" b="1" i="1" dirty="0">
                <a:solidFill>
                  <a:prstClr val="black"/>
                </a:solidFill>
                <a:ea typeface="宋体" pitchFamily="2" charset="-122"/>
              </a:rPr>
              <a:t>             if(cp==1)</a:t>
            </a:r>
          </a:p>
          <a:p>
            <a:pPr eaLnBrk="1" hangingPunct="1"/>
            <a:r>
              <a:rPr lang="en-US" altLang="zh-CN" sz="1600" b="1" i="1" dirty="0">
                <a:solidFill>
                  <a:prstClr val="black"/>
                </a:solidFill>
                <a:ea typeface="宋体" pitchFamily="2" charset="-122"/>
              </a:rPr>
              <a:t>            {</a:t>
            </a:r>
          </a:p>
          <a:p>
            <a:pPr eaLnBrk="1" hangingPunct="1"/>
            <a:r>
              <a:rPr lang="en-US" altLang="zh-CN" sz="1600" b="1" i="1" dirty="0">
                <a:solidFill>
                  <a:prstClr val="black"/>
                </a:solidFill>
                <a:ea typeface="宋体" pitchFamily="2" charset="-122"/>
              </a:rPr>
              <a:t>                    </a:t>
            </a:r>
            <a:r>
              <a:rPr lang="en-US" altLang="zh-CN" sz="1600" b="1" i="1" dirty="0" err="1">
                <a:solidFill>
                  <a:prstClr val="black"/>
                </a:solidFill>
                <a:ea typeface="宋体" pitchFamily="2" charset="-122"/>
              </a:rPr>
              <a:t>strcpy</a:t>
            </a:r>
            <a:r>
              <a:rPr lang="en-US" altLang="zh-CN" sz="1600" b="1" i="1" dirty="0">
                <a:solidFill>
                  <a:prstClr val="black"/>
                </a:solidFill>
                <a:ea typeface="宋体" pitchFamily="2" charset="-122"/>
              </a:rPr>
              <a:t>(s, </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a:t>
            </a:r>
          </a:p>
          <a:p>
            <a:pPr eaLnBrk="1" hangingPunct="1"/>
            <a:r>
              <a:rPr lang="en-US" altLang="zh-CN" sz="1600" b="1" i="1" dirty="0">
                <a:solidFill>
                  <a:prstClr val="black"/>
                </a:solidFill>
                <a:ea typeface="宋体" pitchFamily="2" charset="-122"/>
              </a:rPr>
              <a:t>                    </a:t>
            </a:r>
            <a:r>
              <a:rPr lang="en-US" altLang="zh-CN" sz="1600" b="1" i="1" dirty="0" err="1">
                <a:solidFill>
                  <a:prstClr val="black"/>
                </a:solidFill>
                <a:ea typeface="宋体" pitchFamily="2" charset="-122"/>
              </a:rPr>
              <a:t>strcpy</a:t>
            </a:r>
            <a:r>
              <a:rPr lang="en-US" altLang="zh-CN" sz="1600" b="1" i="1" dirty="0">
                <a:solidFill>
                  <a:prstClr val="black"/>
                </a:solidFill>
                <a:ea typeface="宋体" pitchFamily="2" charset="-122"/>
              </a:rPr>
              <a:t>(</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[j+1]);</a:t>
            </a:r>
          </a:p>
          <a:p>
            <a:pPr eaLnBrk="1" hangingPunct="1"/>
            <a:r>
              <a:rPr lang="en-US" altLang="zh-CN" sz="1600" b="1" i="1" dirty="0">
                <a:solidFill>
                  <a:prstClr val="black"/>
                </a:solidFill>
                <a:ea typeface="宋体" pitchFamily="2" charset="-122"/>
              </a:rPr>
              <a:t>                    </a:t>
            </a:r>
            <a:r>
              <a:rPr lang="en-US" altLang="zh-CN" sz="1600" b="1" i="1" dirty="0" err="1">
                <a:solidFill>
                  <a:prstClr val="black"/>
                </a:solidFill>
                <a:ea typeface="宋体" pitchFamily="2" charset="-122"/>
              </a:rPr>
              <a:t>strcpy</a:t>
            </a:r>
            <a:r>
              <a:rPr lang="en-US" altLang="zh-CN" sz="1600" b="1" i="1" dirty="0">
                <a:solidFill>
                  <a:prstClr val="black"/>
                </a:solidFill>
                <a:ea typeface="宋体" pitchFamily="2" charset="-122"/>
              </a:rPr>
              <a:t>(</a:t>
            </a:r>
            <a:r>
              <a:rPr lang="en-US" altLang="zh-CN" sz="1600" b="1" i="1" dirty="0" err="1">
                <a:solidFill>
                  <a:prstClr val="black"/>
                </a:solidFill>
                <a:ea typeface="宋体" pitchFamily="2" charset="-122"/>
              </a:rPr>
              <a:t>linepstr</a:t>
            </a:r>
            <a:r>
              <a:rPr lang="en-US" altLang="zh-CN" sz="1600" b="1" i="1" dirty="0">
                <a:solidFill>
                  <a:prstClr val="black"/>
                </a:solidFill>
                <a:ea typeface="宋体" pitchFamily="2" charset="-122"/>
              </a:rPr>
              <a:t>[j+1],s);    </a:t>
            </a:r>
          </a:p>
          <a:p>
            <a:pPr eaLnBrk="1" hangingPunct="1"/>
            <a:r>
              <a:rPr lang="en-US" altLang="zh-CN" sz="1600" b="1" i="1" dirty="0">
                <a:solidFill>
                  <a:prstClr val="black"/>
                </a:solidFill>
                <a:ea typeface="宋体" pitchFamily="2" charset="-122"/>
              </a:rPr>
              <a:t>             }</a:t>
            </a:r>
          </a:p>
          <a:p>
            <a:pPr eaLnBrk="1" hangingPunct="1"/>
            <a:r>
              <a:rPr lang="en-US" altLang="zh-CN" sz="1600" b="1" i="1" dirty="0">
                <a:solidFill>
                  <a:prstClr val="black"/>
                </a:solidFill>
                <a:ea typeface="宋体" pitchFamily="2" charset="-122"/>
              </a:rPr>
              <a:t>         }</a:t>
            </a:r>
          </a:p>
          <a:p>
            <a:pPr eaLnBrk="1" hangingPunct="1"/>
            <a:r>
              <a:rPr lang="en-US" altLang="zh-CN" sz="1600" b="1" i="1" dirty="0">
                <a:solidFill>
                  <a:prstClr val="black"/>
                </a:solidFill>
                <a:ea typeface="宋体" pitchFamily="2" charset="-122"/>
              </a:rPr>
              <a:t>}</a:t>
            </a:r>
            <a:endParaRPr lang="zh-CN" altLang="en-US" sz="1600" b="1" i="1" dirty="0">
              <a:solidFill>
                <a:prstClr val="black"/>
              </a:solidFill>
              <a:ea typeface="宋体" pitchFamily="2" charset="-122"/>
            </a:endParaRPr>
          </a:p>
        </p:txBody>
      </p:sp>
      <p:sp>
        <p:nvSpPr>
          <p:cNvPr id="3" name="矩形 2"/>
          <p:cNvSpPr/>
          <p:nvPr/>
        </p:nvSpPr>
        <p:spPr>
          <a:xfrm>
            <a:off x="287430" y="476672"/>
            <a:ext cx="4500594" cy="369332"/>
          </a:xfrm>
          <a:prstGeom prst="rect">
            <a:avLst/>
          </a:prstGeom>
        </p:spPr>
        <p:txBody>
          <a:bodyPr wrap="square">
            <a:spAutoFit/>
          </a:bodyPr>
          <a:lstStyle/>
          <a:p>
            <a:pPr eaLnBrk="1" hangingPunct="1"/>
            <a:r>
              <a:rPr lang="zh-CN" altLang="en-US" sz="1800" b="1" dirty="0">
                <a:latin typeface="微软雅黑" pitchFamily="34" charset="-122"/>
                <a:ea typeface="微软雅黑" pitchFamily="34" charset="-122"/>
              </a:rPr>
              <a:t>冒泡法排序（字符串排序）</a:t>
            </a:r>
          </a:p>
        </p:txBody>
      </p:sp>
      <p:sp>
        <p:nvSpPr>
          <p:cNvPr id="8" name="矩形 7"/>
          <p:cNvSpPr/>
          <p:nvPr/>
        </p:nvSpPr>
        <p:spPr>
          <a:xfrm>
            <a:off x="5996707" y="2915652"/>
            <a:ext cx="2010487" cy="369332"/>
          </a:xfrm>
          <a:prstGeom prst="rect">
            <a:avLst/>
          </a:prstGeom>
          <a:solidFill>
            <a:srgbClr val="FF0000"/>
          </a:solidFill>
          <a:ln>
            <a:solidFill>
              <a:srgbClr val="FF0000"/>
            </a:solidFill>
          </a:ln>
        </p:spPr>
        <p:txBody>
          <a:bodyPr wrap="square">
            <a:spAutoFit/>
          </a:bodyPr>
          <a:lstStyle/>
          <a:p>
            <a:pPr algn="ctr" eaLnBrk="1" hangingPunct="1"/>
            <a:r>
              <a:rPr lang="zh-CN" altLang="en-US" sz="1800" b="1" dirty="0">
                <a:solidFill>
                  <a:schemeClr val="bg1"/>
                </a:solidFill>
                <a:latin typeface="微软雅黑" pitchFamily="34" charset="-122"/>
                <a:ea typeface="微软雅黑" pitchFamily="34" charset="-122"/>
              </a:rPr>
              <a:t>升序 </a:t>
            </a:r>
            <a:r>
              <a:rPr lang="en-US" altLang="zh-CN" sz="1800" b="1" dirty="0">
                <a:solidFill>
                  <a:schemeClr val="bg1"/>
                </a:solidFill>
                <a:latin typeface="微软雅黑" pitchFamily="34" charset="-122"/>
                <a:ea typeface="微软雅黑" pitchFamily="34" charset="-122"/>
              </a:rPr>
              <a:t>--- </a:t>
            </a:r>
            <a:r>
              <a:rPr lang="zh-CN" altLang="en-US" sz="1800" b="1" dirty="0">
                <a:solidFill>
                  <a:schemeClr val="bg1"/>
                </a:solidFill>
                <a:latin typeface="微软雅黑" pitchFamily="34" charset="-122"/>
                <a:ea typeface="微软雅黑" pitchFamily="34" charset="-122"/>
              </a:rPr>
              <a:t>由小到大</a:t>
            </a:r>
            <a:endParaRPr lang="zh-CN" altLang="en-US" b="1" dirty="0">
              <a:solidFill>
                <a:schemeClr val="bg1"/>
              </a:solidFill>
              <a:latin typeface="微软雅黑" pitchFamily="34" charset="-122"/>
              <a:ea typeface="微软雅黑" pitchFamily="34" charset="-122"/>
            </a:endParaRPr>
          </a:p>
        </p:txBody>
      </p:sp>
      <p:sp>
        <p:nvSpPr>
          <p:cNvPr id="9" name="矩形 8"/>
          <p:cNvSpPr/>
          <p:nvPr/>
        </p:nvSpPr>
        <p:spPr>
          <a:xfrm>
            <a:off x="5996707" y="3347700"/>
            <a:ext cx="2010487" cy="369332"/>
          </a:xfrm>
          <a:prstGeom prst="rect">
            <a:avLst/>
          </a:prstGeom>
          <a:solidFill>
            <a:srgbClr val="FF0000"/>
          </a:solidFill>
          <a:ln>
            <a:solidFill>
              <a:srgbClr val="FF0000"/>
            </a:solidFill>
          </a:ln>
        </p:spPr>
        <p:txBody>
          <a:bodyPr wrap="square">
            <a:spAutoFit/>
          </a:bodyPr>
          <a:lstStyle/>
          <a:p>
            <a:pPr algn="ctr" eaLnBrk="1" hangingPunct="1"/>
            <a:r>
              <a:rPr lang="zh-CN" altLang="en-US" sz="1800" b="1" dirty="0">
                <a:solidFill>
                  <a:schemeClr val="bg1"/>
                </a:solidFill>
                <a:latin typeface="微软雅黑" pitchFamily="34" charset="-122"/>
                <a:ea typeface="微软雅黑" pitchFamily="34" charset="-122"/>
              </a:rPr>
              <a:t>降序 </a:t>
            </a:r>
            <a:r>
              <a:rPr lang="en-US" altLang="zh-CN" sz="1800" b="1" dirty="0">
                <a:solidFill>
                  <a:schemeClr val="bg1"/>
                </a:solidFill>
                <a:latin typeface="微软雅黑" pitchFamily="34" charset="-122"/>
                <a:ea typeface="微软雅黑" pitchFamily="34" charset="-122"/>
              </a:rPr>
              <a:t>--- </a:t>
            </a:r>
            <a:r>
              <a:rPr lang="zh-CN" altLang="en-US" sz="1800" b="1" dirty="0">
                <a:solidFill>
                  <a:schemeClr val="bg1"/>
                </a:solidFill>
                <a:latin typeface="微软雅黑" pitchFamily="34" charset="-122"/>
                <a:ea typeface="微软雅黑" pitchFamily="34" charset="-122"/>
              </a:rPr>
              <a:t>由大到小</a:t>
            </a:r>
            <a:endParaRPr lang="zh-CN" altLang="en-US" b="1" dirty="0">
              <a:solidFill>
                <a:schemeClr val="bg1"/>
              </a:solidFill>
              <a:latin typeface="微软雅黑" pitchFamily="34" charset="-122"/>
              <a:ea typeface="微软雅黑" pitchFamily="34" charset="-122"/>
            </a:endParaRPr>
          </a:p>
        </p:txBody>
      </p:sp>
      <p:sp>
        <p:nvSpPr>
          <p:cNvPr id="24" name="圆角矩形标注 23"/>
          <p:cNvSpPr/>
          <p:nvPr/>
        </p:nvSpPr>
        <p:spPr bwMode="auto">
          <a:xfrm>
            <a:off x="2824428" y="2248654"/>
            <a:ext cx="2071702" cy="408623"/>
          </a:xfrm>
          <a:prstGeom prst="wedgeRoundRectCallout">
            <a:avLst>
              <a:gd name="adj1" fmla="val -25247"/>
              <a:gd name="adj2" fmla="val 109493"/>
              <a:gd name="adj3" fmla="val 16667"/>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eaLnBrk="1" hangingPunct="1"/>
            <a:r>
              <a:rPr lang="zh-CN" altLang="en-US" sz="1800" b="1" dirty="0">
                <a:solidFill>
                  <a:srgbClr val="FF0000"/>
                </a:solidFill>
                <a:latin typeface="微软雅黑" pitchFamily="34" charset="-122"/>
                <a:ea typeface="微软雅黑" pitchFamily="34" charset="-122"/>
              </a:rPr>
              <a:t>按字典顺序排序</a:t>
            </a:r>
            <a:endParaRPr kumimoji="0" lang="zh-CN" altLang="en-US" dirty="0">
              <a:solidFill>
                <a:prstClr val="black"/>
              </a:solidFill>
              <a:latin typeface="仿宋_GB2312" pitchFamily="49" charset="-122"/>
              <a:ea typeface="仿宋_GB2312" pitchFamily="49" charset="-122"/>
            </a:endParaRPr>
          </a:p>
        </p:txBody>
      </p:sp>
      <p:sp>
        <p:nvSpPr>
          <p:cNvPr id="14" name="矩形 13"/>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085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animBg="1"/>
      <p:bldP spid="9"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2123" y="1484784"/>
            <a:ext cx="4321999" cy="3970318"/>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latin typeface="微软雅黑" pitchFamily="34" charset="-122"/>
                <a:ea typeface="微软雅黑" pitchFamily="34" charset="-122"/>
              </a:rPr>
              <a:t>int </a:t>
            </a:r>
            <a:r>
              <a:rPr lang="en-US" altLang="zh-CN" sz="1800" b="1" dirty="0" err="1">
                <a:solidFill>
                  <a:prstClr val="black"/>
                </a:solidFill>
                <a:latin typeface="微软雅黑" pitchFamily="34" charset="-122"/>
                <a:ea typeface="微软雅黑" pitchFamily="34" charset="-122"/>
              </a:rPr>
              <a:t>findPrime</a:t>
            </a:r>
            <a:r>
              <a:rPr lang="en-US" altLang="zh-CN" sz="1800" b="1" dirty="0">
                <a:solidFill>
                  <a:prstClr val="black"/>
                </a:solidFill>
                <a:latin typeface="微软雅黑" pitchFamily="34" charset="-122"/>
                <a:ea typeface="微软雅黑" pitchFamily="34" charset="-122"/>
              </a:rPr>
              <a:t>(int x)</a:t>
            </a:r>
          </a:p>
          <a:p>
            <a:pPr eaLnBrk="1" hangingPunct="1"/>
            <a:r>
              <a:rPr lang="en-US" altLang="zh-CN" sz="1800" b="1" dirty="0">
                <a:solidFill>
                  <a:prstClr val="black"/>
                </a:solidFill>
                <a:latin typeface="微软雅黑" pitchFamily="34" charset="-122"/>
                <a:ea typeface="微软雅黑" pitchFamily="34" charset="-122"/>
              </a:rPr>
              <a:t>{</a:t>
            </a:r>
          </a:p>
          <a:p>
            <a:pPr eaLnBrk="1" hangingPunct="1"/>
            <a:r>
              <a:rPr lang="en-US" altLang="zh-CN" sz="1800" b="1" dirty="0">
                <a:solidFill>
                  <a:prstClr val="black"/>
                </a:solidFill>
                <a:latin typeface="微软雅黑" pitchFamily="34" charset="-122"/>
                <a:ea typeface="微软雅黑" pitchFamily="34" charset="-122"/>
              </a:rPr>
              <a:t>     int </a:t>
            </a:r>
            <a:r>
              <a:rPr lang="en-US" altLang="zh-CN" sz="1800" b="1" dirty="0" err="1">
                <a:solidFill>
                  <a:prstClr val="black"/>
                </a:solidFill>
                <a:latin typeface="微软雅黑" pitchFamily="34" charset="-122"/>
                <a:ea typeface="微软雅黑" pitchFamily="34" charset="-122"/>
              </a:rPr>
              <a:t>i</a:t>
            </a:r>
            <a:r>
              <a:rPr lang="en-US" altLang="zh-CN" sz="1800" b="1" dirty="0">
                <a:solidFill>
                  <a:prstClr val="black"/>
                </a:solidFill>
                <a:latin typeface="微软雅黑" pitchFamily="34" charset="-122"/>
                <a:ea typeface="微软雅黑" pitchFamily="34" charset="-122"/>
              </a:rPr>
              <a:t>;</a:t>
            </a:r>
          </a:p>
          <a:p>
            <a:pPr eaLnBrk="1" hangingPunct="1"/>
            <a:r>
              <a:rPr lang="en-US" altLang="zh-CN" sz="1800" b="1" dirty="0">
                <a:solidFill>
                  <a:prstClr val="black"/>
                </a:solidFill>
                <a:latin typeface="微软雅黑" pitchFamily="34" charset="-122"/>
                <a:ea typeface="微软雅黑" pitchFamily="34" charset="-122"/>
              </a:rPr>
              <a:t>     </a:t>
            </a:r>
          </a:p>
          <a:p>
            <a:pPr eaLnBrk="1" hangingPunct="1"/>
            <a:r>
              <a:rPr lang="en-US" altLang="zh-CN" sz="1800" b="1" dirty="0">
                <a:solidFill>
                  <a:prstClr val="black"/>
                </a:solidFill>
                <a:latin typeface="微软雅黑" pitchFamily="34" charset="-122"/>
                <a:ea typeface="微软雅黑" pitchFamily="34" charset="-122"/>
              </a:rPr>
              <a:t>     for(</a:t>
            </a:r>
            <a:r>
              <a:rPr lang="en-US" altLang="zh-CN" sz="1800" b="1" dirty="0" err="1">
                <a:solidFill>
                  <a:prstClr val="black"/>
                </a:solidFill>
                <a:latin typeface="微软雅黑" pitchFamily="34" charset="-122"/>
                <a:ea typeface="微软雅黑" pitchFamily="34" charset="-122"/>
              </a:rPr>
              <a:t>i</a:t>
            </a:r>
            <a:r>
              <a:rPr lang="en-US" altLang="zh-CN" sz="1800" b="1" dirty="0">
                <a:solidFill>
                  <a:prstClr val="black"/>
                </a:solidFill>
                <a:latin typeface="微软雅黑" pitchFamily="34" charset="-122"/>
                <a:ea typeface="微软雅黑" pitchFamily="34" charset="-122"/>
              </a:rPr>
              <a:t>=2; </a:t>
            </a:r>
            <a:r>
              <a:rPr lang="en-US" altLang="zh-CN" sz="1800" b="1" dirty="0" err="1">
                <a:solidFill>
                  <a:prstClr val="black"/>
                </a:solidFill>
                <a:latin typeface="微软雅黑" pitchFamily="34" charset="-122"/>
                <a:ea typeface="微软雅黑" pitchFamily="34" charset="-122"/>
              </a:rPr>
              <a:t>i</a:t>
            </a:r>
            <a:r>
              <a:rPr lang="en-US" altLang="zh-CN" sz="1800" b="1" dirty="0">
                <a:solidFill>
                  <a:prstClr val="black"/>
                </a:solidFill>
                <a:latin typeface="微软雅黑" pitchFamily="34" charset="-122"/>
                <a:ea typeface="微软雅黑" pitchFamily="34" charset="-122"/>
              </a:rPr>
              <a:t>&lt;=x/2; </a:t>
            </a:r>
            <a:r>
              <a:rPr lang="en-US" altLang="zh-CN" sz="1800" b="1" dirty="0" err="1">
                <a:solidFill>
                  <a:prstClr val="black"/>
                </a:solidFill>
                <a:latin typeface="微软雅黑" pitchFamily="34" charset="-122"/>
                <a:ea typeface="微软雅黑" pitchFamily="34" charset="-122"/>
              </a:rPr>
              <a:t>i</a:t>
            </a:r>
            <a:r>
              <a:rPr lang="en-US" altLang="zh-CN" sz="1800" b="1" dirty="0">
                <a:solidFill>
                  <a:prstClr val="black"/>
                </a:solidFill>
                <a:latin typeface="微软雅黑" pitchFamily="34" charset="-122"/>
                <a:ea typeface="微软雅黑" pitchFamily="34" charset="-122"/>
              </a:rPr>
              <a:t>++)</a:t>
            </a:r>
          </a:p>
          <a:p>
            <a:pPr eaLnBrk="1" hangingPunct="1"/>
            <a:r>
              <a:rPr lang="en-US" altLang="zh-CN" sz="1800" b="1" dirty="0">
                <a:solidFill>
                  <a:prstClr val="black"/>
                </a:solidFill>
                <a:latin typeface="微软雅黑" pitchFamily="34" charset="-122"/>
                <a:ea typeface="微软雅黑" pitchFamily="34" charset="-122"/>
              </a:rPr>
              <a:t>     {</a:t>
            </a:r>
          </a:p>
          <a:p>
            <a:pPr eaLnBrk="1" hangingPunct="1"/>
            <a:r>
              <a:rPr lang="en-US" altLang="zh-CN" sz="1800" b="1" dirty="0">
                <a:solidFill>
                  <a:prstClr val="black"/>
                </a:solidFill>
                <a:latin typeface="微软雅黑" pitchFamily="34" charset="-122"/>
                <a:ea typeface="微软雅黑" pitchFamily="34" charset="-122"/>
              </a:rPr>
              <a:t>         if(</a:t>
            </a:r>
            <a:r>
              <a:rPr lang="en-US" altLang="zh-CN" sz="1800" b="1" dirty="0" err="1">
                <a:solidFill>
                  <a:prstClr val="black"/>
                </a:solidFill>
                <a:latin typeface="微软雅黑" pitchFamily="34" charset="-122"/>
                <a:ea typeface="微软雅黑" pitchFamily="34" charset="-122"/>
              </a:rPr>
              <a:t>x%i</a:t>
            </a:r>
            <a:r>
              <a:rPr lang="en-US" altLang="zh-CN" sz="1800" b="1" dirty="0">
                <a:solidFill>
                  <a:prstClr val="black"/>
                </a:solidFill>
                <a:latin typeface="微软雅黑" pitchFamily="34" charset="-122"/>
                <a:ea typeface="微软雅黑" pitchFamily="34" charset="-122"/>
              </a:rPr>
              <a:t>==0)</a:t>
            </a:r>
          </a:p>
          <a:p>
            <a:pPr eaLnBrk="1" hangingPunct="1"/>
            <a:r>
              <a:rPr lang="en-US" altLang="zh-CN" sz="1800" b="1" dirty="0">
                <a:solidFill>
                  <a:prstClr val="black"/>
                </a:solidFill>
                <a:latin typeface="微软雅黑" pitchFamily="34" charset="-122"/>
                <a:ea typeface="微软雅黑" pitchFamily="34" charset="-122"/>
              </a:rPr>
              <a:t>        { </a:t>
            </a:r>
          </a:p>
          <a:p>
            <a:pPr eaLnBrk="1" hangingPunct="1"/>
            <a:r>
              <a:rPr lang="en-US" altLang="zh-CN" sz="1800" b="1" dirty="0">
                <a:solidFill>
                  <a:prstClr val="black"/>
                </a:solidFill>
                <a:latin typeface="微软雅黑" pitchFamily="34" charset="-122"/>
                <a:ea typeface="微软雅黑" pitchFamily="34" charset="-122"/>
              </a:rPr>
              <a:t>	return 1;   //</a:t>
            </a:r>
            <a:r>
              <a:rPr lang="zh-CN" altLang="en-US" sz="1800" b="1" dirty="0">
                <a:solidFill>
                  <a:prstClr val="black"/>
                </a:solidFill>
                <a:latin typeface="微软雅黑" pitchFamily="34" charset="-122"/>
                <a:ea typeface="微软雅黑" pitchFamily="34" charset="-122"/>
              </a:rPr>
              <a:t>不是素数</a:t>
            </a:r>
          </a:p>
          <a:p>
            <a:pPr eaLnBrk="1" hangingPunct="1"/>
            <a:r>
              <a:rPr lang="zh-CN" altLang="en-US" sz="1800" b="1" dirty="0">
                <a:solidFill>
                  <a:prstClr val="black"/>
                </a:solidFill>
                <a:latin typeface="微软雅黑" pitchFamily="34" charset="-122"/>
                <a:ea typeface="微软雅黑" pitchFamily="34" charset="-122"/>
              </a:rPr>
              <a:t>         </a:t>
            </a:r>
            <a:r>
              <a:rPr lang="en-US" altLang="zh-CN" sz="1800" b="1" dirty="0">
                <a:solidFill>
                  <a:prstClr val="black"/>
                </a:solidFill>
                <a:latin typeface="微软雅黑" pitchFamily="34" charset="-122"/>
                <a:ea typeface="微软雅黑" pitchFamily="34" charset="-122"/>
              </a:rPr>
              <a:t>}</a:t>
            </a:r>
          </a:p>
          <a:p>
            <a:pPr eaLnBrk="1" hangingPunct="1"/>
            <a:endParaRPr lang="en-US" altLang="zh-CN" sz="1800" b="1" dirty="0">
              <a:solidFill>
                <a:prstClr val="black"/>
              </a:solidFill>
              <a:latin typeface="微软雅黑" pitchFamily="34" charset="-122"/>
              <a:ea typeface="微软雅黑" pitchFamily="34" charset="-122"/>
            </a:endParaRPr>
          </a:p>
          <a:p>
            <a:pPr eaLnBrk="1" hangingPunct="1"/>
            <a:r>
              <a:rPr lang="en-US" altLang="zh-CN" sz="1800" b="1" dirty="0">
                <a:solidFill>
                  <a:prstClr val="black"/>
                </a:solidFill>
                <a:latin typeface="微软雅黑" pitchFamily="34" charset="-122"/>
                <a:ea typeface="微软雅黑" pitchFamily="34" charset="-122"/>
              </a:rPr>
              <a:t>      }</a:t>
            </a:r>
          </a:p>
          <a:p>
            <a:pPr eaLnBrk="1" hangingPunct="1"/>
            <a:r>
              <a:rPr lang="en-US" altLang="zh-CN" sz="1800" b="1" dirty="0">
                <a:solidFill>
                  <a:prstClr val="black"/>
                </a:solidFill>
                <a:latin typeface="微软雅黑" pitchFamily="34" charset="-122"/>
                <a:ea typeface="微软雅黑" pitchFamily="34" charset="-122"/>
              </a:rPr>
              <a:t>      return 0;  //</a:t>
            </a:r>
            <a:r>
              <a:rPr lang="zh-CN" altLang="en-US" sz="1800" b="1" dirty="0">
                <a:solidFill>
                  <a:prstClr val="black"/>
                </a:solidFill>
                <a:latin typeface="微软雅黑" pitchFamily="34" charset="-122"/>
                <a:ea typeface="微软雅黑" pitchFamily="34" charset="-122"/>
              </a:rPr>
              <a:t>是素数</a:t>
            </a:r>
          </a:p>
          <a:p>
            <a:pPr eaLnBrk="1" hangingPunct="1"/>
            <a:r>
              <a:rPr lang="en-US" altLang="zh-CN" sz="1800" b="1" dirty="0">
                <a:solidFill>
                  <a:prstClr val="black"/>
                </a:solidFill>
                <a:latin typeface="微软雅黑" pitchFamily="34" charset="-122"/>
                <a:ea typeface="微软雅黑" pitchFamily="34" charset="-122"/>
              </a:rPr>
              <a:t>}</a:t>
            </a:r>
            <a:endParaRPr lang="zh-CN" altLang="en-US" sz="1800" b="1" dirty="0">
              <a:solidFill>
                <a:prstClr val="black"/>
              </a:solidFill>
              <a:latin typeface="微软雅黑" pitchFamily="34" charset="-122"/>
              <a:ea typeface="微软雅黑" pitchFamily="34" charset="-122"/>
            </a:endParaRPr>
          </a:p>
        </p:txBody>
      </p:sp>
      <p:sp>
        <p:nvSpPr>
          <p:cNvPr id="3" name="矩形 2"/>
          <p:cNvSpPr/>
          <p:nvPr/>
        </p:nvSpPr>
        <p:spPr>
          <a:xfrm>
            <a:off x="398172" y="902429"/>
            <a:ext cx="7500990" cy="369332"/>
          </a:xfrm>
          <a:prstGeom prst="rect">
            <a:avLst/>
          </a:prstGeom>
        </p:spPr>
        <p:txBody>
          <a:bodyPr wrap="square">
            <a:spAutoFit/>
          </a:bodyPr>
          <a:lstStyle/>
          <a:p>
            <a:pPr eaLnBrk="1" hangingPunct="1"/>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判断素数方法：一个数</a:t>
            </a:r>
            <a:r>
              <a:rPr lang="en-US" altLang="zh-CN" sz="1800" b="1" dirty="0">
                <a:solidFill>
                  <a:prstClr val="black"/>
                </a:solidFill>
                <a:latin typeface="微软雅黑" pitchFamily="34" charset="-122"/>
                <a:ea typeface="微软雅黑" pitchFamily="34" charset="-122"/>
              </a:rPr>
              <a:t>n</a:t>
            </a:r>
            <a:r>
              <a:rPr lang="zh-CN" altLang="en-US" sz="1800" b="1" dirty="0">
                <a:solidFill>
                  <a:prstClr val="black"/>
                </a:solidFill>
                <a:latin typeface="微软雅黑" pitchFamily="34" charset="-122"/>
                <a:ea typeface="微软雅黑" pitchFamily="34" charset="-122"/>
              </a:rPr>
              <a:t>如不能被（</a:t>
            </a:r>
            <a:r>
              <a:rPr lang="en-US" altLang="zh-CN" sz="1800" b="1" dirty="0">
                <a:solidFill>
                  <a:prstClr val="black"/>
                </a:solidFill>
                <a:latin typeface="微软雅黑" pitchFamily="34" charset="-122"/>
                <a:ea typeface="微软雅黑" pitchFamily="34" charset="-122"/>
              </a:rPr>
              <a:t>2</a:t>
            </a:r>
            <a:r>
              <a:rPr lang="zh-CN" altLang="en-US" sz="1800" b="1" dirty="0">
                <a:solidFill>
                  <a:prstClr val="black"/>
                </a:solidFill>
                <a:latin typeface="微软雅黑" pitchFamily="34" charset="-122"/>
                <a:ea typeface="微软雅黑" pitchFamily="34" charset="-122"/>
              </a:rPr>
              <a:t>～</a:t>
            </a:r>
            <a:r>
              <a:rPr lang="en-US" altLang="zh-CN" sz="1800" b="1" dirty="0">
                <a:solidFill>
                  <a:prstClr val="black"/>
                </a:solidFill>
                <a:latin typeface="微软雅黑" pitchFamily="34" charset="-122"/>
                <a:ea typeface="微软雅黑" pitchFamily="34" charset="-122"/>
              </a:rPr>
              <a:t>n/2)</a:t>
            </a:r>
            <a:r>
              <a:rPr lang="zh-CN" altLang="en-US" sz="1800" b="1" dirty="0">
                <a:solidFill>
                  <a:prstClr val="black"/>
                </a:solidFill>
                <a:latin typeface="微软雅黑" pitchFamily="34" charset="-122"/>
                <a:ea typeface="微软雅黑" pitchFamily="34" charset="-122"/>
              </a:rPr>
              <a:t>中任一个整除，则为素数</a:t>
            </a:r>
            <a:endParaRPr lang="zh-CN" altLang="en-US" sz="1800" b="1" dirty="0">
              <a:solidFill>
                <a:prstClr val="black"/>
              </a:solidFill>
              <a:ea typeface="宋体" pitchFamily="2" charset="-122"/>
            </a:endParaRPr>
          </a:p>
        </p:txBody>
      </p:sp>
      <p:sp>
        <p:nvSpPr>
          <p:cNvPr id="4" name="矩形 3"/>
          <p:cNvSpPr/>
          <p:nvPr/>
        </p:nvSpPr>
        <p:spPr>
          <a:xfrm>
            <a:off x="323528" y="476672"/>
            <a:ext cx="4500594" cy="400110"/>
          </a:xfrm>
          <a:prstGeom prst="rect">
            <a:avLst/>
          </a:prstGeom>
        </p:spPr>
        <p:txBody>
          <a:bodyPr wrap="square">
            <a:spAutoFit/>
          </a:bodyPr>
          <a:lstStyle/>
          <a:p>
            <a:pPr eaLnBrk="1" hangingPunct="1"/>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判断素数方法</a:t>
            </a:r>
            <a:endParaRPr lang="zh-CN" altLang="en-US" sz="2000" b="1" dirty="0">
              <a:ea typeface="宋体" pitchFamily="2" charset="-122"/>
            </a:endParaRPr>
          </a:p>
        </p:txBody>
      </p:sp>
      <p:sp>
        <p:nvSpPr>
          <p:cNvPr id="5" name="矩形 4"/>
          <p:cNvSpPr/>
          <p:nvPr/>
        </p:nvSpPr>
        <p:spPr>
          <a:xfrm>
            <a:off x="2663122" y="3129961"/>
            <a:ext cx="649538" cy="369332"/>
          </a:xfrm>
          <a:prstGeom prst="rect">
            <a:avLst/>
          </a:prstGeom>
          <a:noFill/>
          <a:ln>
            <a:solidFill>
              <a:srgbClr val="FF0000"/>
            </a:solidFill>
          </a:ln>
        </p:spPr>
        <p:txBody>
          <a:bodyPr wrap="none">
            <a:spAutoFit/>
          </a:bodyPr>
          <a:lstStyle/>
          <a:p>
            <a:pPr algn="ctr" eaLnBrk="1" hangingPunct="1"/>
            <a:r>
              <a:rPr lang="zh-CN" altLang="en-US" sz="1800" b="1" dirty="0">
                <a:solidFill>
                  <a:prstClr val="black"/>
                </a:solidFill>
                <a:effectLst>
                  <a:outerShdw blurRad="38100" dist="38100" dir="2700000" algn="tl">
                    <a:srgbClr val="000000">
                      <a:alpha val="43137"/>
                    </a:srgbClr>
                  </a:outerShdw>
                </a:effectLst>
                <a:ea typeface="宋体" pitchFamily="2" charset="-122"/>
              </a:rPr>
              <a:t>取余</a:t>
            </a:r>
            <a:endParaRPr lang="zh-CN" altLang="en-US" dirty="0">
              <a:solidFill>
                <a:prstClr val="black"/>
              </a:solidFill>
              <a:ea typeface="宋体" pitchFamily="2" charset="-122"/>
            </a:endParaRPr>
          </a:p>
        </p:txBody>
      </p:sp>
      <p:sp>
        <p:nvSpPr>
          <p:cNvPr id="7" name="矩形 6"/>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25375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1413" y="2780928"/>
            <a:ext cx="3310507" cy="3139321"/>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ea typeface="宋体" pitchFamily="2" charset="-122"/>
              </a:rPr>
              <a:t>int </a:t>
            </a:r>
            <a:r>
              <a:rPr lang="en-US" altLang="zh-CN" sz="1800" b="1" dirty="0" err="1" smtClean="0">
                <a:solidFill>
                  <a:prstClr val="black"/>
                </a:solidFill>
                <a:ea typeface="宋体" pitchFamily="2" charset="-122"/>
              </a:rPr>
              <a:t>gcd</a:t>
            </a:r>
            <a:r>
              <a:rPr lang="en-US" altLang="zh-CN" sz="1800" b="1" dirty="0" smtClean="0">
                <a:solidFill>
                  <a:prstClr val="black"/>
                </a:solidFill>
                <a:ea typeface="宋体" pitchFamily="2" charset="-122"/>
              </a:rPr>
              <a:t>(int  </a:t>
            </a:r>
            <a:r>
              <a:rPr lang="en-US" altLang="zh-CN" sz="1800" b="1" dirty="0">
                <a:solidFill>
                  <a:prstClr val="black"/>
                </a:solidFill>
                <a:ea typeface="宋体" pitchFamily="2" charset="-122"/>
              </a:rPr>
              <a:t>a,  int  b)</a:t>
            </a:r>
          </a:p>
          <a:p>
            <a:pPr eaLnBrk="1" hangingPunct="1"/>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int  r ;</a:t>
            </a:r>
          </a:p>
          <a:p>
            <a:pPr eaLnBrk="1" hangingPunct="1"/>
            <a:r>
              <a:rPr lang="en-US" altLang="zh-CN" sz="1800" b="1" dirty="0">
                <a:solidFill>
                  <a:prstClr val="black"/>
                </a:solidFill>
                <a:ea typeface="宋体" pitchFamily="2" charset="-122"/>
              </a:rPr>
              <a:t>         while(</a:t>
            </a:r>
            <a:r>
              <a:rPr lang="en-US" altLang="zh-CN" sz="1800" b="1" dirty="0" err="1">
                <a:solidFill>
                  <a:prstClr val="black"/>
                </a:solidFill>
                <a:ea typeface="宋体" pitchFamily="2" charset="-122"/>
              </a:rPr>
              <a:t>a%b</a:t>
            </a:r>
            <a:r>
              <a:rPr lang="en-US" altLang="zh-CN" sz="1800" b="1" dirty="0">
                <a:solidFill>
                  <a:prstClr val="black"/>
                </a:solidFill>
                <a:ea typeface="宋体" pitchFamily="2" charset="-122"/>
              </a:rPr>
              <a:t> !=0)</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	r=</a:t>
            </a:r>
            <a:r>
              <a:rPr lang="en-US" altLang="zh-CN" sz="1800" b="1" dirty="0" err="1">
                <a:solidFill>
                  <a:prstClr val="black"/>
                </a:solidFill>
                <a:ea typeface="宋体" pitchFamily="2" charset="-122"/>
              </a:rPr>
              <a:t>a%b</a:t>
            </a:r>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a=b;</a:t>
            </a:r>
          </a:p>
          <a:p>
            <a:pPr eaLnBrk="1" hangingPunct="1"/>
            <a:r>
              <a:rPr lang="en-US" altLang="zh-CN" sz="1800" b="1" dirty="0">
                <a:solidFill>
                  <a:prstClr val="black"/>
                </a:solidFill>
                <a:ea typeface="宋体" pitchFamily="2" charset="-122"/>
              </a:rPr>
              <a:t>	b=r;</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a:t>
            </a:r>
            <a:endParaRPr lang="en-US" altLang="zh-CN" sz="1800" b="1" dirty="0">
              <a:solidFill>
                <a:prstClr val="black"/>
              </a:solidFill>
              <a:ea typeface="宋体" pitchFamily="2" charset="-122"/>
            </a:endParaRPr>
          </a:p>
          <a:p>
            <a:pPr eaLnBrk="1" hangingPunct="1"/>
            <a:r>
              <a:rPr lang="en-US" altLang="zh-CN" sz="1800" b="1" dirty="0">
                <a:solidFill>
                  <a:prstClr val="black"/>
                </a:solidFill>
                <a:ea typeface="宋体" pitchFamily="2" charset="-122"/>
              </a:rPr>
              <a:t>           return b;</a:t>
            </a:r>
          </a:p>
          <a:p>
            <a:pPr eaLnBrk="1" hangingPunct="1"/>
            <a:r>
              <a:rPr lang="en-US" altLang="zh-CN" sz="1800" b="1" dirty="0">
                <a:solidFill>
                  <a:prstClr val="black"/>
                </a:solidFill>
                <a:ea typeface="宋体" pitchFamily="2" charset="-122"/>
              </a:rPr>
              <a:t>}</a:t>
            </a:r>
            <a:endParaRPr lang="zh-CN" altLang="en-US" sz="1800" b="1" dirty="0">
              <a:solidFill>
                <a:prstClr val="black"/>
              </a:solidFill>
              <a:ea typeface="宋体" pitchFamily="2" charset="-122"/>
            </a:endParaRPr>
          </a:p>
        </p:txBody>
      </p:sp>
      <p:sp>
        <p:nvSpPr>
          <p:cNvPr id="4" name="矩形 3"/>
          <p:cNvSpPr/>
          <p:nvPr/>
        </p:nvSpPr>
        <p:spPr>
          <a:xfrm>
            <a:off x="329552" y="476672"/>
            <a:ext cx="8501122" cy="2169825"/>
          </a:xfrm>
          <a:prstGeom prst="rect">
            <a:avLst/>
          </a:prstGeom>
        </p:spPr>
        <p:txBody>
          <a:bodyPr wrap="square">
            <a:spAutoFit/>
          </a:bodyPr>
          <a:lstStyle/>
          <a:p>
            <a:pPr eaLnBrk="1" hangingPunct="1">
              <a:lnSpc>
                <a:spcPct val="150000"/>
              </a:lnSpc>
            </a:pPr>
            <a:r>
              <a:rPr lang="en-US" altLang="zh-CN" sz="1800" b="1" dirty="0">
                <a:latin typeface="微软雅黑" pitchFamily="34" charset="-122"/>
                <a:ea typeface="微软雅黑" pitchFamily="34" charset="-122"/>
              </a:rPr>
              <a:t>4. </a:t>
            </a:r>
            <a:r>
              <a:rPr lang="zh-CN" altLang="en-US" sz="1800" b="1" dirty="0">
                <a:latin typeface="微软雅黑" pitchFamily="34" charset="-122"/>
                <a:ea typeface="微软雅黑" pitchFamily="34" charset="-122"/>
              </a:rPr>
              <a:t>求两个整数的最大公约数算法</a:t>
            </a:r>
            <a:r>
              <a:rPr lang="zh-CN" altLang="en-US" sz="1800" b="1" dirty="0">
                <a:solidFill>
                  <a:prstClr val="black"/>
                </a:solidFill>
                <a:latin typeface="微软雅黑" pitchFamily="34" charset="-122"/>
                <a:ea typeface="微软雅黑" pitchFamily="34" charset="-122"/>
              </a:rPr>
              <a:t> </a:t>
            </a:r>
            <a:endParaRPr lang="en-US" altLang="zh-CN" sz="1800" b="1" dirty="0">
              <a:solidFill>
                <a:prstClr val="black"/>
              </a:solidFill>
              <a:latin typeface="微软雅黑" pitchFamily="34" charset="-122"/>
              <a:ea typeface="微软雅黑" pitchFamily="34" charset="-122"/>
            </a:endParaRPr>
          </a:p>
          <a:p>
            <a:pPr marL="342900" indent="-342900" eaLnBrk="1" hangingPunct="1">
              <a:lnSpc>
                <a:spcPct val="150000"/>
              </a:lnSpc>
              <a:buFont typeface="+mj-ea"/>
              <a:buAutoNum type="circleNumDbPlain"/>
            </a:pPr>
            <a:r>
              <a:rPr lang="zh-CN" altLang="en-US" sz="1800" b="1" i="1" dirty="0">
                <a:solidFill>
                  <a:prstClr val="black"/>
                </a:solidFill>
                <a:latin typeface="微软雅黑" pitchFamily="34" charset="-122"/>
                <a:ea typeface="微软雅黑" pitchFamily="34" charset="-122"/>
              </a:rPr>
              <a:t>能够整除一个整数的整数</a:t>
            </a:r>
            <a:r>
              <a:rPr lang="zh-CN" altLang="en-US" sz="1800" b="1" i="1" dirty="0">
                <a:solidFill>
                  <a:srgbClr val="FF0000"/>
                </a:solidFill>
                <a:latin typeface="微软雅黑" pitchFamily="34" charset="-122"/>
                <a:ea typeface="微软雅黑" pitchFamily="34" charset="-122"/>
              </a:rPr>
              <a:t>称为其的约数</a:t>
            </a:r>
            <a:r>
              <a:rPr lang="zh-CN" altLang="en-US" sz="1800" b="1" i="1" dirty="0">
                <a:solidFill>
                  <a:prstClr val="black"/>
                </a:solidFill>
                <a:latin typeface="微软雅黑" pitchFamily="34" charset="-122"/>
                <a:ea typeface="微软雅黑" pitchFamily="34" charset="-122"/>
              </a:rPr>
              <a:t>（如</a:t>
            </a:r>
            <a:r>
              <a:rPr lang="en-US" altLang="zh-CN" sz="1800" b="1" i="1" dirty="0">
                <a:solidFill>
                  <a:prstClr val="black"/>
                </a:solidFill>
                <a:latin typeface="微软雅黑" pitchFamily="34" charset="-122"/>
                <a:ea typeface="微软雅黑" pitchFamily="34" charset="-122"/>
              </a:rPr>
              <a:t>5</a:t>
            </a:r>
            <a:r>
              <a:rPr lang="zh-CN" altLang="en-US" sz="1800" b="1" i="1" dirty="0">
                <a:solidFill>
                  <a:prstClr val="black"/>
                </a:solidFill>
                <a:latin typeface="微软雅黑" pitchFamily="34" charset="-122"/>
                <a:ea typeface="微软雅黑" pitchFamily="34" charset="-122"/>
              </a:rPr>
              <a:t>是</a:t>
            </a:r>
            <a:r>
              <a:rPr lang="en-US" altLang="zh-CN" sz="1800" b="1" i="1" dirty="0">
                <a:solidFill>
                  <a:prstClr val="black"/>
                </a:solidFill>
                <a:latin typeface="微软雅黑" pitchFamily="34" charset="-122"/>
                <a:ea typeface="微软雅黑" pitchFamily="34" charset="-122"/>
              </a:rPr>
              <a:t>10</a:t>
            </a:r>
            <a:r>
              <a:rPr lang="zh-CN" altLang="en-US" sz="1800" b="1" i="1" dirty="0">
                <a:solidFill>
                  <a:prstClr val="black"/>
                </a:solidFill>
                <a:latin typeface="微软雅黑" pitchFamily="34" charset="-122"/>
                <a:ea typeface="微软雅黑" pitchFamily="34" charset="-122"/>
              </a:rPr>
              <a:t>的约数）。</a:t>
            </a:r>
            <a:endParaRPr lang="en-US" altLang="zh-CN" sz="1800" b="1" i="1" dirty="0">
              <a:solidFill>
                <a:prstClr val="black"/>
              </a:solidFill>
              <a:latin typeface="微软雅黑" pitchFamily="34" charset="-122"/>
              <a:ea typeface="微软雅黑" pitchFamily="34" charset="-122"/>
            </a:endParaRPr>
          </a:p>
          <a:p>
            <a:pPr marL="342900" indent="-342900" eaLnBrk="1" hangingPunct="1">
              <a:lnSpc>
                <a:spcPct val="150000"/>
              </a:lnSpc>
              <a:buFont typeface="+mj-ea"/>
              <a:buAutoNum type="circleNumDbPlain"/>
            </a:pPr>
            <a:r>
              <a:rPr lang="zh-CN" altLang="en-US" sz="1800" b="1" i="1" dirty="0">
                <a:solidFill>
                  <a:prstClr val="black"/>
                </a:solidFill>
                <a:latin typeface="微软雅黑" pitchFamily="34" charset="-122"/>
                <a:ea typeface="微软雅黑" pitchFamily="34" charset="-122"/>
              </a:rPr>
              <a:t>如果一个数既是数</a:t>
            </a:r>
            <a:r>
              <a:rPr lang="en-US" altLang="zh-CN" sz="1800" b="1" i="1" dirty="0">
                <a:solidFill>
                  <a:prstClr val="black"/>
                </a:solidFill>
                <a:latin typeface="微软雅黑" pitchFamily="34" charset="-122"/>
                <a:ea typeface="微软雅黑" pitchFamily="34" charset="-122"/>
              </a:rPr>
              <a:t>A</a:t>
            </a:r>
            <a:r>
              <a:rPr lang="zh-CN" altLang="en-US" sz="1800" b="1" i="1" dirty="0">
                <a:solidFill>
                  <a:prstClr val="black"/>
                </a:solidFill>
                <a:latin typeface="微软雅黑" pitchFamily="34" charset="-122"/>
                <a:ea typeface="微软雅黑" pitchFamily="34" charset="-122"/>
              </a:rPr>
              <a:t>的约数，又是数</a:t>
            </a:r>
            <a:r>
              <a:rPr lang="en-US" altLang="zh-CN" sz="1800" b="1" i="1" dirty="0">
                <a:solidFill>
                  <a:prstClr val="black"/>
                </a:solidFill>
                <a:latin typeface="微软雅黑" pitchFamily="34" charset="-122"/>
                <a:ea typeface="微软雅黑" pitchFamily="34" charset="-122"/>
              </a:rPr>
              <a:t>B</a:t>
            </a:r>
            <a:r>
              <a:rPr lang="zh-CN" altLang="en-US" sz="1800" b="1" i="1" dirty="0">
                <a:solidFill>
                  <a:prstClr val="black"/>
                </a:solidFill>
                <a:latin typeface="微软雅黑" pitchFamily="34" charset="-122"/>
                <a:ea typeface="微软雅黑" pitchFamily="34" charset="-122"/>
              </a:rPr>
              <a:t>的约数，称为</a:t>
            </a:r>
            <a:r>
              <a:rPr lang="en-US" altLang="zh-CN" sz="1800" b="1" i="1" dirty="0">
                <a:solidFill>
                  <a:prstClr val="black"/>
                </a:solidFill>
                <a:latin typeface="微软雅黑" pitchFamily="34" charset="-122"/>
                <a:ea typeface="微软雅黑" pitchFamily="34" charset="-122"/>
              </a:rPr>
              <a:t>A,B</a:t>
            </a:r>
            <a:r>
              <a:rPr lang="zh-CN" altLang="en-US" sz="1800" b="1" i="1" dirty="0">
                <a:solidFill>
                  <a:prstClr val="black"/>
                </a:solidFill>
                <a:latin typeface="微软雅黑" pitchFamily="34" charset="-122"/>
                <a:ea typeface="微软雅黑" pitchFamily="34" charset="-122"/>
              </a:rPr>
              <a:t>的公约数，</a:t>
            </a:r>
            <a:r>
              <a:rPr lang="en-US" altLang="zh-CN" sz="1800" b="1" i="1" dirty="0">
                <a:solidFill>
                  <a:prstClr val="black"/>
                </a:solidFill>
                <a:latin typeface="微软雅黑" pitchFamily="34" charset="-122"/>
                <a:ea typeface="微软雅黑" pitchFamily="34" charset="-122"/>
              </a:rPr>
              <a:t>A,B</a:t>
            </a:r>
            <a:r>
              <a:rPr lang="zh-CN" altLang="en-US" sz="1800" b="1" i="1" dirty="0">
                <a:solidFill>
                  <a:prstClr val="black"/>
                </a:solidFill>
                <a:latin typeface="微软雅黑" pitchFamily="34" charset="-122"/>
                <a:ea typeface="微软雅黑" pitchFamily="34" charset="-122"/>
              </a:rPr>
              <a:t>的公约 </a:t>
            </a:r>
            <a:endParaRPr lang="en-US" altLang="zh-CN" sz="1800" b="1" i="1" dirty="0">
              <a:solidFill>
                <a:prstClr val="black"/>
              </a:solidFill>
              <a:latin typeface="微软雅黑" pitchFamily="34" charset="-122"/>
              <a:ea typeface="微软雅黑" pitchFamily="34" charset="-122"/>
            </a:endParaRPr>
          </a:p>
          <a:p>
            <a:pPr marL="342900" indent="-342900" eaLnBrk="1" hangingPunct="1">
              <a:lnSpc>
                <a:spcPct val="150000"/>
              </a:lnSpc>
            </a:pPr>
            <a:r>
              <a:rPr lang="en-US" altLang="zh-CN" sz="1800" b="1" i="1" dirty="0">
                <a:solidFill>
                  <a:prstClr val="black"/>
                </a:solidFill>
                <a:latin typeface="微软雅黑" pitchFamily="34" charset="-122"/>
                <a:ea typeface="微软雅黑" pitchFamily="34" charset="-122"/>
              </a:rPr>
              <a:t>     </a:t>
            </a:r>
            <a:r>
              <a:rPr lang="zh-CN" altLang="en-US" sz="1800" b="1" i="1" dirty="0">
                <a:solidFill>
                  <a:prstClr val="black"/>
                </a:solidFill>
                <a:latin typeface="微软雅黑" pitchFamily="34" charset="-122"/>
                <a:ea typeface="微软雅黑" pitchFamily="34" charset="-122"/>
              </a:rPr>
              <a:t>数中最大的一个（可以包括</a:t>
            </a:r>
            <a:r>
              <a:rPr lang="en-US" altLang="zh-CN" sz="1800" b="1" i="1" dirty="0">
                <a:solidFill>
                  <a:prstClr val="black"/>
                </a:solidFill>
                <a:latin typeface="微软雅黑" pitchFamily="34" charset="-122"/>
                <a:ea typeface="微软雅黑" pitchFamily="34" charset="-122"/>
              </a:rPr>
              <a:t>AB</a:t>
            </a:r>
            <a:r>
              <a:rPr lang="zh-CN" altLang="en-US" sz="1800" b="1" i="1" dirty="0">
                <a:solidFill>
                  <a:prstClr val="black"/>
                </a:solidFill>
                <a:latin typeface="微软雅黑" pitchFamily="34" charset="-122"/>
                <a:ea typeface="微软雅黑" pitchFamily="34" charset="-122"/>
              </a:rPr>
              <a:t>自身）称为</a:t>
            </a:r>
            <a:r>
              <a:rPr lang="en-US" altLang="zh-CN" sz="1800" b="1" i="1" dirty="0">
                <a:solidFill>
                  <a:prstClr val="black"/>
                </a:solidFill>
                <a:latin typeface="微软雅黑" pitchFamily="34" charset="-122"/>
                <a:ea typeface="微软雅黑" pitchFamily="34" charset="-122"/>
              </a:rPr>
              <a:t>AB</a:t>
            </a:r>
            <a:r>
              <a:rPr lang="zh-CN" altLang="en-US" sz="1800" b="1" i="1" dirty="0">
                <a:solidFill>
                  <a:prstClr val="black"/>
                </a:solidFill>
                <a:latin typeface="微软雅黑" pitchFamily="34" charset="-122"/>
                <a:ea typeface="微软雅黑" pitchFamily="34" charset="-122"/>
              </a:rPr>
              <a:t>的最大公约数。</a:t>
            </a:r>
            <a:endParaRPr lang="en-US" altLang="zh-CN" sz="1800" b="1" i="1" dirty="0">
              <a:solidFill>
                <a:prstClr val="black"/>
              </a:solidFill>
              <a:latin typeface="微软雅黑" pitchFamily="34" charset="-122"/>
              <a:ea typeface="微软雅黑" pitchFamily="34" charset="-122"/>
            </a:endParaRPr>
          </a:p>
          <a:p>
            <a:pPr marL="342900" indent="-342900" eaLnBrk="1" hangingPunct="1">
              <a:lnSpc>
                <a:spcPct val="150000"/>
              </a:lnSpc>
              <a:buFont typeface="+mj-ea"/>
              <a:buAutoNum type="circleNumDbPlain" startAt="3"/>
            </a:pPr>
            <a:r>
              <a:rPr lang="zh-CN" altLang="en-US" sz="1800" b="1" dirty="0">
                <a:solidFill>
                  <a:srgbClr val="FF0000"/>
                </a:solidFill>
                <a:latin typeface="微软雅黑" pitchFamily="34" charset="-122"/>
                <a:ea typeface="微软雅黑" pitchFamily="34" charset="-122"/>
              </a:rPr>
              <a:t>求最大公约数算法</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欧几里德算法</a:t>
            </a:r>
            <a:endParaRPr lang="en-US" altLang="zh-CN" sz="1800" b="1" dirty="0">
              <a:solidFill>
                <a:srgbClr val="FF0000"/>
              </a:solidFill>
              <a:latin typeface="微软雅黑" pitchFamily="34" charset="-122"/>
              <a:ea typeface="微软雅黑" pitchFamily="34" charset="-122"/>
            </a:endParaRPr>
          </a:p>
        </p:txBody>
      </p:sp>
      <p:sp>
        <p:nvSpPr>
          <p:cNvPr id="6" name="矩形 5"/>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
        <p:nvSpPr>
          <p:cNvPr id="5" name="矩形 4"/>
          <p:cNvSpPr/>
          <p:nvPr/>
        </p:nvSpPr>
        <p:spPr>
          <a:xfrm>
            <a:off x="3995936" y="2770768"/>
            <a:ext cx="3310507" cy="3139321"/>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ea typeface="宋体" pitchFamily="2" charset="-122"/>
              </a:rPr>
              <a:t>int </a:t>
            </a:r>
            <a:r>
              <a:rPr lang="en-US" altLang="zh-CN" sz="1800" b="1" dirty="0" err="1" smtClean="0">
                <a:solidFill>
                  <a:prstClr val="black"/>
                </a:solidFill>
                <a:ea typeface="宋体" pitchFamily="2" charset="-122"/>
              </a:rPr>
              <a:t>gcd</a:t>
            </a:r>
            <a:r>
              <a:rPr lang="en-US" altLang="zh-CN" sz="1800" b="1" dirty="0" smtClean="0">
                <a:solidFill>
                  <a:prstClr val="black"/>
                </a:solidFill>
                <a:ea typeface="宋体" pitchFamily="2" charset="-122"/>
              </a:rPr>
              <a:t>(int  </a:t>
            </a:r>
            <a:r>
              <a:rPr lang="en-US" altLang="zh-CN" sz="1800" b="1" dirty="0">
                <a:solidFill>
                  <a:prstClr val="black"/>
                </a:solidFill>
                <a:ea typeface="宋体" pitchFamily="2" charset="-122"/>
              </a:rPr>
              <a:t>a,  int  b)</a:t>
            </a:r>
          </a:p>
          <a:p>
            <a:pPr eaLnBrk="1" hangingPunct="1"/>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if(b==0) </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      {</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             return a;</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       }</a:t>
            </a:r>
            <a:endParaRPr lang="en-US" altLang="zh-CN" sz="1800" b="1" dirty="0">
              <a:solidFill>
                <a:prstClr val="black"/>
              </a:solidFill>
              <a:ea typeface="宋体" pitchFamily="2" charset="-122"/>
            </a:endParaRP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else </a:t>
            </a:r>
            <a:endParaRPr lang="en-US" altLang="zh-CN" sz="1800" b="1" dirty="0">
              <a:solidFill>
                <a:prstClr val="black"/>
              </a:solidFill>
              <a:ea typeface="宋体" pitchFamily="2" charset="-122"/>
            </a:endParaRPr>
          </a:p>
          <a:p>
            <a:pPr eaLnBrk="1" hangingPunct="1"/>
            <a:r>
              <a:rPr lang="en-US" altLang="zh-CN" sz="1800" b="1" dirty="0" smtClean="0">
                <a:solidFill>
                  <a:prstClr val="black"/>
                </a:solidFill>
                <a:ea typeface="宋体" pitchFamily="2" charset="-122"/>
              </a:rPr>
              <a:t>        {</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             return </a:t>
            </a:r>
            <a:r>
              <a:rPr lang="en-US" altLang="zh-CN" sz="1800" b="1" dirty="0" err="1" smtClean="0">
                <a:solidFill>
                  <a:prstClr val="black"/>
                </a:solidFill>
                <a:ea typeface="宋体" pitchFamily="2" charset="-122"/>
              </a:rPr>
              <a:t>gcd</a:t>
            </a:r>
            <a:r>
              <a:rPr lang="en-US" altLang="zh-CN" sz="1800" b="1" dirty="0" smtClean="0">
                <a:solidFill>
                  <a:prstClr val="black"/>
                </a:solidFill>
                <a:ea typeface="宋体" pitchFamily="2" charset="-122"/>
              </a:rPr>
              <a:t>(b, </a:t>
            </a:r>
            <a:r>
              <a:rPr lang="en-US" altLang="zh-CN" sz="1800" b="1" dirty="0" err="1" smtClean="0">
                <a:solidFill>
                  <a:prstClr val="black"/>
                </a:solidFill>
                <a:ea typeface="宋体" pitchFamily="2" charset="-122"/>
              </a:rPr>
              <a:t>a%b</a:t>
            </a:r>
            <a:r>
              <a:rPr lang="en-US" altLang="zh-CN" sz="1800" b="1" dirty="0" smtClean="0">
                <a:solidFill>
                  <a:prstClr val="black"/>
                </a:solidFill>
                <a:ea typeface="宋体" pitchFamily="2" charset="-122"/>
              </a:rPr>
              <a:t>);</a:t>
            </a:r>
          </a:p>
          <a:p>
            <a:pPr eaLnBrk="1" hangingPunct="1"/>
            <a:r>
              <a:rPr lang="en-US" altLang="zh-CN" sz="1800" b="1" dirty="0">
                <a:solidFill>
                  <a:prstClr val="black"/>
                </a:solidFill>
                <a:ea typeface="宋体" pitchFamily="2" charset="-122"/>
              </a:rPr>
              <a:t> </a:t>
            </a:r>
            <a:r>
              <a:rPr lang="en-US" altLang="zh-CN" sz="1800" b="1" dirty="0" smtClean="0">
                <a:solidFill>
                  <a:prstClr val="black"/>
                </a:solidFill>
                <a:ea typeface="宋体" pitchFamily="2" charset="-122"/>
              </a:rPr>
              <a:t>       }</a:t>
            </a:r>
            <a:endParaRPr lang="en-US" altLang="zh-CN" sz="1800" b="1" dirty="0">
              <a:solidFill>
                <a:prstClr val="black"/>
              </a:solidFill>
              <a:ea typeface="宋体" pitchFamily="2" charset="-122"/>
            </a:endParaRPr>
          </a:p>
          <a:p>
            <a:pPr eaLnBrk="1" hangingPunct="1"/>
            <a:r>
              <a:rPr lang="en-US" altLang="zh-CN" sz="1800" b="1" dirty="0">
                <a:solidFill>
                  <a:prstClr val="black"/>
                </a:solidFill>
                <a:ea typeface="宋体" pitchFamily="2" charset="-122"/>
              </a:rPr>
              <a:t>}</a:t>
            </a:r>
            <a:endParaRPr lang="zh-CN" altLang="en-US" sz="1800" b="1" dirty="0">
              <a:solidFill>
                <a:prstClr val="black"/>
              </a:solidFill>
              <a:ea typeface="宋体" pitchFamily="2" charset="-122"/>
            </a:endParaRPr>
          </a:p>
        </p:txBody>
      </p:sp>
      <p:sp>
        <p:nvSpPr>
          <p:cNvPr id="7" name="矩形 6"/>
          <p:cNvSpPr/>
          <p:nvPr/>
        </p:nvSpPr>
        <p:spPr>
          <a:xfrm>
            <a:off x="543274" y="5949280"/>
            <a:ext cx="6765030" cy="646331"/>
          </a:xfrm>
          <a:prstGeom prst="rect">
            <a:avLst/>
          </a:prstGeom>
          <a:solidFill>
            <a:srgbClr val="FF0000"/>
          </a:solidFill>
        </p:spPr>
        <p:txBody>
          <a:bodyPr wrap="square">
            <a:spAutoFit/>
          </a:bodyPr>
          <a:lstStyle/>
          <a:p>
            <a:r>
              <a:rPr lang="zh-CN" altLang="en-US" sz="1800" b="1" dirty="0">
                <a:solidFill>
                  <a:schemeClr val="bg1"/>
                </a:solidFill>
                <a:latin typeface="华文新魏" panose="02010800040101010101" pitchFamily="2" charset="-122"/>
              </a:rPr>
              <a:t>欧几里德算法又</a:t>
            </a:r>
            <a:r>
              <a:rPr lang="zh-CN" altLang="en-US" sz="1800" b="1" dirty="0" smtClean="0">
                <a:solidFill>
                  <a:schemeClr val="bg1"/>
                </a:solidFill>
                <a:latin typeface="华文新魏" panose="02010800040101010101" pitchFamily="2" charset="-122"/>
              </a:rPr>
              <a:t>称辗转相除法</a:t>
            </a:r>
            <a:r>
              <a:rPr lang="en-US" altLang="zh-CN" sz="1800" b="1" dirty="0" smtClean="0">
                <a:solidFill>
                  <a:schemeClr val="bg1"/>
                </a:solidFill>
                <a:latin typeface="华文新魏" panose="02010800040101010101" pitchFamily="2" charset="-122"/>
              </a:rPr>
              <a:t>: </a:t>
            </a:r>
            <a:r>
              <a:rPr lang="zh-CN" altLang="en-US" sz="1800" b="1" dirty="0" smtClean="0">
                <a:solidFill>
                  <a:schemeClr val="bg1"/>
                </a:solidFill>
                <a:latin typeface="华文新魏" panose="02010800040101010101" pitchFamily="2" charset="-122"/>
              </a:rPr>
              <a:t>计算公式</a:t>
            </a:r>
            <a:endParaRPr lang="en-US" altLang="zh-CN" sz="1800" b="1" dirty="0" smtClean="0">
              <a:solidFill>
                <a:schemeClr val="bg1"/>
              </a:solidFill>
              <a:latin typeface="华文新魏" panose="02010800040101010101" pitchFamily="2" charset="-122"/>
            </a:endParaRPr>
          </a:p>
          <a:p>
            <a:r>
              <a:rPr lang="en-US" altLang="zh-CN" sz="1800" b="1" dirty="0">
                <a:solidFill>
                  <a:schemeClr val="bg1"/>
                </a:solidFill>
                <a:latin typeface="华文新魏" panose="02010800040101010101" pitchFamily="2" charset="-122"/>
              </a:rPr>
              <a:t> </a:t>
            </a:r>
            <a:r>
              <a:rPr lang="en-US" altLang="zh-CN" sz="1800" b="1" dirty="0" smtClean="0">
                <a:solidFill>
                  <a:schemeClr val="bg1"/>
                </a:solidFill>
                <a:latin typeface="华文新魏" panose="02010800040101010101" pitchFamily="2" charset="-122"/>
              </a:rPr>
              <a:t>                    </a:t>
            </a:r>
            <a:r>
              <a:rPr lang="en-US" altLang="zh-CN" sz="1800" b="1" dirty="0" err="1" smtClean="0">
                <a:solidFill>
                  <a:schemeClr val="bg1"/>
                </a:solidFill>
                <a:latin typeface="华文新魏" panose="02010800040101010101" pitchFamily="2" charset="-122"/>
              </a:rPr>
              <a:t>gcd</a:t>
            </a:r>
            <a:r>
              <a:rPr lang="en-US" altLang="zh-CN" sz="1800" b="1" dirty="0" smtClean="0">
                <a:solidFill>
                  <a:schemeClr val="bg1"/>
                </a:solidFill>
                <a:latin typeface="华文新魏" panose="02010800040101010101" pitchFamily="2" charset="-122"/>
              </a:rPr>
              <a:t>(a, b</a:t>
            </a:r>
            <a:r>
              <a:rPr lang="en-US" altLang="zh-CN" sz="1800" b="1" dirty="0">
                <a:solidFill>
                  <a:schemeClr val="bg1"/>
                </a:solidFill>
                <a:latin typeface="华文新魏" panose="02010800040101010101" pitchFamily="2" charset="-122"/>
              </a:rPr>
              <a:t>) = </a:t>
            </a:r>
            <a:r>
              <a:rPr lang="en-US" altLang="zh-CN" sz="1800" b="1" dirty="0" err="1">
                <a:solidFill>
                  <a:schemeClr val="bg1"/>
                </a:solidFill>
                <a:latin typeface="华文新魏" panose="02010800040101010101" pitchFamily="2" charset="-122"/>
              </a:rPr>
              <a:t>gcd</a:t>
            </a:r>
            <a:r>
              <a:rPr lang="en-US" altLang="zh-CN" sz="1800" b="1" dirty="0">
                <a:solidFill>
                  <a:schemeClr val="bg1"/>
                </a:solidFill>
                <a:latin typeface="华文新魏" panose="02010800040101010101" pitchFamily="2" charset="-122"/>
              </a:rPr>
              <a:t>(b</a:t>
            </a:r>
            <a:r>
              <a:rPr lang="en-US" altLang="zh-CN" sz="1800" b="1" dirty="0" smtClean="0">
                <a:solidFill>
                  <a:schemeClr val="bg1"/>
                </a:solidFill>
                <a:latin typeface="华文新魏" panose="02010800040101010101" pitchFamily="2" charset="-122"/>
              </a:rPr>
              <a:t>, a </a:t>
            </a:r>
            <a:r>
              <a:rPr lang="en-US" altLang="zh-CN" sz="1800" b="1" dirty="0">
                <a:solidFill>
                  <a:schemeClr val="bg1"/>
                </a:solidFill>
                <a:latin typeface="华文新魏" panose="02010800040101010101" pitchFamily="2" charset="-122"/>
              </a:rPr>
              <a:t>mod b</a:t>
            </a:r>
            <a:r>
              <a:rPr lang="en-US" altLang="zh-CN" sz="1800" b="1" dirty="0" smtClean="0">
                <a:solidFill>
                  <a:schemeClr val="bg1"/>
                </a:solidFill>
                <a:latin typeface="华文新魏" panose="02010800040101010101" pitchFamily="2" charset="-122"/>
              </a:rPr>
              <a:t>)</a:t>
            </a:r>
            <a:endParaRPr lang="zh-CN" altLang="en-US" sz="1800" b="1" dirty="0">
              <a:solidFill>
                <a:schemeClr val="bg1"/>
              </a:solidFill>
              <a:latin typeface="华文新魏" panose="02010800040101010101" pitchFamily="2" charset="-122"/>
            </a:endParaRPr>
          </a:p>
        </p:txBody>
      </p:sp>
    </p:spTree>
    <p:extLst>
      <p:ext uri="{BB962C8B-B14F-4D97-AF65-F5344CB8AC3E}">
        <p14:creationId xmlns:p14="http://schemas.microsoft.com/office/powerpoint/2010/main" val="360606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linds(horizontal)">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linds(horizontal)">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blinds(horizontal)">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 calcmode="lin" valueType="num">
                                      <p:cBhvr>
                                        <p:cTn id="37" dur="1000" fill="hold"/>
                                        <p:tgtEl>
                                          <p:spTgt spid="2"/>
                                        </p:tgtEl>
                                        <p:attrNameLst>
                                          <p:attrName>style.rotation</p:attrName>
                                        </p:attrNameLst>
                                      </p:cBhvr>
                                      <p:tavLst>
                                        <p:tav tm="0">
                                          <p:val>
                                            <p:fltVal val="90"/>
                                          </p:val>
                                        </p:tav>
                                        <p:tav tm="100000">
                                          <p:val>
                                            <p:fltVal val="0"/>
                                          </p:val>
                                        </p:tav>
                                      </p:tavLst>
                                    </p:anim>
                                    <p:animEffect transition="in" filter="fade">
                                      <p:cBhvr>
                                        <p:cTn id="38" dur="10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1000" fill="hold"/>
                                        <p:tgtEl>
                                          <p:spTgt spid="7"/>
                                        </p:tgtEl>
                                        <p:attrNameLst>
                                          <p:attrName>ppt_w</p:attrName>
                                        </p:attrNameLst>
                                      </p:cBhvr>
                                      <p:tavLst>
                                        <p:tav tm="0">
                                          <p:val>
                                            <p:fltVal val="0"/>
                                          </p:val>
                                        </p:tav>
                                        <p:tav tm="100000">
                                          <p:val>
                                            <p:strVal val="#ppt_w"/>
                                          </p:val>
                                        </p:tav>
                                      </p:tavLst>
                                    </p:anim>
                                    <p:anim calcmode="lin" valueType="num">
                                      <p:cBhvr>
                                        <p:cTn id="52" dur="1000" fill="hold"/>
                                        <p:tgtEl>
                                          <p:spTgt spid="7"/>
                                        </p:tgtEl>
                                        <p:attrNameLst>
                                          <p:attrName>ppt_h</p:attrName>
                                        </p:attrNameLst>
                                      </p:cBhvr>
                                      <p:tavLst>
                                        <p:tav tm="0">
                                          <p:val>
                                            <p:fltVal val="0"/>
                                          </p:val>
                                        </p:tav>
                                        <p:tav tm="100000">
                                          <p:val>
                                            <p:strVal val="#ppt_h"/>
                                          </p:val>
                                        </p:tav>
                                      </p:tavLst>
                                    </p:anim>
                                    <p:anim calcmode="lin" valueType="num">
                                      <p:cBhvr>
                                        <p:cTn id="53" dur="1000" fill="hold"/>
                                        <p:tgtEl>
                                          <p:spTgt spid="7"/>
                                        </p:tgtEl>
                                        <p:attrNameLst>
                                          <p:attrName>style.rotation</p:attrName>
                                        </p:attrNameLst>
                                      </p:cBhvr>
                                      <p:tavLst>
                                        <p:tav tm="0">
                                          <p:val>
                                            <p:fltVal val="90"/>
                                          </p:val>
                                        </p:tav>
                                        <p:tav tm="100000">
                                          <p:val>
                                            <p:fltVal val="0"/>
                                          </p:val>
                                        </p:tav>
                                      </p:tavLst>
                                    </p:anim>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1340768"/>
            <a:ext cx="3857652" cy="4924425"/>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ea typeface="宋体" pitchFamily="2" charset="-122"/>
              </a:rPr>
              <a:t>int </a:t>
            </a:r>
            <a:r>
              <a:rPr lang="en-US" altLang="zh-CN" sz="1800" b="1" dirty="0" err="1">
                <a:solidFill>
                  <a:prstClr val="black"/>
                </a:solidFill>
                <a:ea typeface="宋体" pitchFamily="2" charset="-122"/>
              </a:rPr>
              <a:t>funCommonMultiple</a:t>
            </a:r>
            <a:r>
              <a:rPr lang="en-US" altLang="zh-CN" sz="1800" b="1" dirty="0">
                <a:solidFill>
                  <a:prstClr val="black"/>
                </a:solidFill>
                <a:ea typeface="宋体" pitchFamily="2" charset="-122"/>
              </a:rPr>
              <a:t>(int a,  int b)</a:t>
            </a:r>
          </a:p>
          <a:p>
            <a:pPr eaLnBrk="1" hangingPunct="1"/>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int c,  d,  x,  y;  </a:t>
            </a:r>
          </a:p>
          <a:p>
            <a:pPr eaLnBrk="1" hangingPunct="1"/>
            <a:endParaRPr lang="en-US" altLang="zh-CN" sz="800" b="1" dirty="0">
              <a:solidFill>
                <a:prstClr val="black"/>
              </a:solidFill>
              <a:ea typeface="宋体" pitchFamily="2" charset="-122"/>
            </a:endParaRPr>
          </a:p>
          <a:p>
            <a:pPr eaLnBrk="1" hangingPunct="1"/>
            <a:r>
              <a:rPr lang="en-US" altLang="zh-CN" sz="1800" b="1" dirty="0">
                <a:solidFill>
                  <a:prstClr val="black"/>
                </a:solidFill>
                <a:ea typeface="宋体" pitchFamily="2" charset="-122"/>
              </a:rPr>
              <a:t>      x=a; </a:t>
            </a:r>
          </a:p>
          <a:p>
            <a:pPr eaLnBrk="1" hangingPunct="1"/>
            <a:r>
              <a:rPr lang="en-US" altLang="zh-CN" sz="1800" b="1" dirty="0">
                <a:solidFill>
                  <a:prstClr val="black"/>
                </a:solidFill>
                <a:ea typeface="宋体" pitchFamily="2" charset="-122"/>
              </a:rPr>
              <a:t>      y=b;</a:t>
            </a:r>
          </a:p>
          <a:p>
            <a:pPr eaLnBrk="1" hangingPunct="1"/>
            <a:r>
              <a:rPr lang="en-US" altLang="zh-CN" sz="1800" b="1" dirty="0">
                <a:solidFill>
                  <a:srgbClr val="7030A0"/>
                </a:solidFill>
                <a:ea typeface="宋体" pitchFamily="2" charset="-122"/>
              </a:rPr>
              <a:t>      </a:t>
            </a:r>
            <a:endParaRPr lang="en-US" altLang="zh-CN" sz="1800" b="1" dirty="0" smtClean="0">
              <a:solidFill>
                <a:srgbClr val="7030A0"/>
              </a:solidFill>
              <a:ea typeface="宋体" pitchFamily="2" charset="-122"/>
            </a:endParaRPr>
          </a:p>
          <a:p>
            <a:pPr eaLnBrk="1" hangingPunct="1"/>
            <a:r>
              <a:rPr lang="en-US" altLang="zh-CN" sz="1800" b="1" dirty="0">
                <a:solidFill>
                  <a:srgbClr val="7030A0"/>
                </a:solidFill>
                <a:ea typeface="宋体" pitchFamily="2" charset="-122"/>
              </a:rPr>
              <a:t> </a:t>
            </a:r>
            <a:r>
              <a:rPr lang="en-US" altLang="zh-CN" sz="1800" b="1" dirty="0" smtClean="0">
                <a:solidFill>
                  <a:srgbClr val="7030A0"/>
                </a:solidFill>
                <a:ea typeface="宋体" pitchFamily="2" charset="-122"/>
              </a:rPr>
              <a:t>     while(</a:t>
            </a:r>
            <a:r>
              <a:rPr lang="en-US" altLang="zh-CN" sz="1800" b="1" dirty="0" err="1" smtClean="0">
                <a:solidFill>
                  <a:srgbClr val="7030A0"/>
                </a:solidFill>
                <a:ea typeface="宋体" pitchFamily="2" charset="-122"/>
              </a:rPr>
              <a:t>x%y</a:t>
            </a:r>
            <a:r>
              <a:rPr lang="en-US" altLang="zh-CN" sz="1800" b="1" dirty="0" smtClean="0">
                <a:solidFill>
                  <a:srgbClr val="7030A0"/>
                </a:solidFill>
                <a:ea typeface="宋体" pitchFamily="2" charset="-122"/>
              </a:rPr>
              <a:t> </a:t>
            </a:r>
            <a:r>
              <a:rPr lang="en-US" altLang="zh-CN" sz="1800" b="1" dirty="0">
                <a:solidFill>
                  <a:srgbClr val="7030A0"/>
                </a:solidFill>
                <a:ea typeface="宋体" pitchFamily="2" charset="-122"/>
              </a:rPr>
              <a:t>!=0)</a:t>
            </a:r>
          </a:p>
          <a:p>
            <a:pPr eaLnBrk="1" hangingPunct="1"/>
            <a:r>
              <a:rPr lang="en-US" altLang="zh-CN" sz="1800" b="1" dirty="0">
                <a:solidFill>
                  <a:srgbClr val="7030A0"/>
                </a:solidFill>
                <a:ea typeface="宋体" pitchFamily="2" charset="-122"/>
              </a:rPr>
              <a:t>      {</a:t>
            </a:r>
          </a:p>
          <a:p>
            <a:pPr eaLnBrk="1" hangingPunct="1"/>
            <a:r>
              <a:rPr lang="en-US" altLang="zh-CN" sz="1800" b="1" dirty="0">
                <a:solidFill>
                  <a:srgbClr val="7030A0"/>
                </a:solidFill>
                <a:ea typeface="宋体" pitchFamily="2" charset="-122"/>
              </a:rPr>
              <a:t>             c=</a:t>
            </a:r>
            <a:r>
              <a:rPr lang="en-US" altLang="zh-CN" sz="1800" b="1" dirty="0" err="1">
                <a:solidFill>
                  <a:srgbClr val="7030A0"/>
                </a:solidFill>
                <a:ea typeface="宋体" pitchFamily="2" charset="-122"/>
              </a:rPr>
              <a:t>x%y</a:t>
            </a:r>
            <a:r>
              <a:rPr lang="en-US" altLang="zh-CN" sz="1800" b="1" dirty="0">
                <a:solidFill>
                  <a:srgbClr val="7030A0"/>
                </a:solidFill>
                <a:ea typeface="宋体" pitchFamily="2" charset="-122"/>
              </a:rPr>
              <a:t>;</a:t>
            </a:r>
          </a:p>
          <a:p>
            <a:pPr eaLnBrk="1" hangingPunct="1"/>
            <a:r>
              <a:rPr lang="en-US" altLang="zh-CN" sz="1800" b="1" dirty="0">
                <a:solidFill>
                  <a:srgbClr val="7030A0"/>
                </a:solidFill>
                <a:ea typeface="宋体" pitchFamily="2" charset="-122"/>
              </a:rPr>
              <a:t>             x=y;</a:t>
            </a:r>
          </a:p>
          <a:p>
            <a:pPr eaLnBrk="1" hangingPunct="1"/>
            <a:r>
              <a:rPr lang="en-US" altLang="zh-CN" sz="1800" b="1" dirty="0">
                <a:solidFill>
                  <a:srgbClr val="7030A0"/>
                </a:solidFill>
                <a:ea typeface="宋体" pitchFamily="2" charset="-122"/>
              </a:rPr>
              <a:t>             y=c;</a:t>
            </a:r>
          </a:p>
          <a:p>
            <a:pPr eaLnBrk="1" hangingPunct="1"/>
            <a:r>
              <a:rPr lang="en-US" altLang="zh-CN" sz="1800" b="1" dirty="0">
                <a:solidFill>
                  <a:srgbClr val="7030A0"/>
                </a:solidFill>
                <a:ea typeface="宋体" pitchFamily="2" charset="-122"/>
              </a:rPr>
              <a:t>       </a:t>
            </a:r>
            <a:r>
              <a:rPr lang="en-US" altLang="zh-CN" sz="1800" b="1" dirty="0" smtClean="0">
                <a:solidFill>
                  <a:srgbClr val="7030A0"/>
                </a:solidFill>
                <a:ea typeface="宋体" pitchFamily="2" charset="-122"/>
              </a:rPr>
              <a:t>}</a:t>
            </a:r>
          </a:p>
          <a:p>
            <a:pPr eaLnBrk="1" hangingPunct="1"/>
            <a:endParaRPr lang="en-US" altLang="zh-CN" sz="1800" b="1" dirty="0">
              <a:solidFill>
                <a:srgbClr val="7030A0"/>
              </a:solidFill>
              <a:ea typeface="宋体" pitchFamily="2" charset="-122"/>
            </a:endParaRPr>
          </a:p>
          <a:p>
            <a:pPr eaLnBrk="1" hangingPunct="1"/>
            <a:r>
              <a:rPr lang="en-US" altLang="zh-CN" sz="1800" b="1" dirty="0">
                <a:solidFill>
                  <a:srgbClr val="FF0000"/>
                </a:solidFill>
                <a:ea typeface="宋体" pitchFamily="2" charset="-122"/>
              </a:rPr>
              <a:t>      d=a*b/c</a:t>
            </a:r>
            <a:r>
              <a:rPr lang="en-US" altLang="zh-CN" sz="1800" b="1" dirty="0" smtClean="0">
                <a:solidFill>
                  <a:srgbClr val="FF0000"/>
                </a:solidFill>
                <a:ea typeface="宋体" pitchFamily="2" charset="-122"/>
              </a:rPr>
              <a:t>;</a:t>
            </a:r>
          </a:p>
          <a:p>
            <a:pPr eaLnBrk="1" hangingPunct="1"/>
            <a:endParaRPr lang="en-US" altLang="zh-CN" sz="1800" b="1" dirty="0">
              <a:solidFill>
                <a:srgbClr val="FF0000"/>
              </a:solidFill>
              <a:ea typeface="宋体" pitchFamily="2" charset="-122"/>
            </a:endParaRPr>
          </a:p>
          <a:p>
            <a:pPr eaLnBrk="1" hangingPunct="1"/>
            <a:r>
              <a:rPr lang="en-US" altLang="zh-CN" sz="1800" b="1" dirty="0">
                <a:solidFill>
                  <a:prstClr val="black"/>
                </a:solidFill>
                <a:ea typeface="宋体" pitchFamily="2" charset="-122"/>
              </a:rPr>
              <a:t>      return d;</a:t>
            </a:r>
          </a:p>
          <a:p>
            <a:pPr eaLnBrk="1" hangingPunct="1"/>
            <a:r>
              <a:rPr lang="en-US" altLang="zh-CN" sz="1800" b="1" dirty="0">
                <a:solidFill>
                  <a:prstClr val="black"/>
                </a:solidFill>
                <a:ea typeface="宋体" pitchFamily="2" charset="-122"/>
              </a:rPr>
              <a:t>}</a:t>
            </a:r>
            <a:endParaRPr lang="zh-CN" altLang="en-US" sz="1800" b="1" dirty="0">
              <a:solidFill>
                <a:prstClr val="black"/>
              </a:solidFill>
              <a:ea typeface="宋体" pitchFamily="2" charset="-122"/>
            </a:endParaRPr>
          </a:p>
        </p:txBody>
      </p:sp>
      <p:sp>
        <p:nvSpPr>
          <p:cNvPr id="3" name="矩形 2"/>
          <p:cNvSpPr/>
          <p:nvPr/>
        </p:nvSpPr>
        <p:spPr>
          <a:xfrm>
            <a:off x="323528" y="476672"/>
            <a:ext cx="4500594" cy="369332"/>
          </a:xfrm>
          <a:prstGeom prst="rect">
            <a:avLst/>
          </a:prstGeom>
        </p:spPr>
        <p:txBody>
          <a:bodyPr wrap="square">
            <a:spAutoFit/>
          </a:bodyPr>
          <a:lstStyle/>
          <a:p>
            <a:pPr eaLnBrk="1" hangingPunct="1"/>
            <a:r>
              <a:rPr lang="en-US" altLang="zh-CN" sz="1800" b="1" dirty="0">
                <a:latin typeface="微软雅黑" pitchFamily="34" charset="-122"/>
                <a:ea typeface="微软雅黑" pitchFamily="34" charset="-122"/>
              </a:rPr>
              <a:t>5. </a:t>
            </a:r>
            <a:r>
              <a:rPr lang="zh-CN" altLang="en-US" sz="1800" b="1" dirty="0">
                <a:latin typeface="微软雅黑" pitchFamily="34" charset="-122"/>
                <a:ea typeface="微软雅黑" pitchFamily="34" charset="-122"/>
              </a:rPr>
              <a:t>求两个整数的最小公倍数算法</a:t>
            </a:r>
          </a:p>
        </p:txBody>
      </p:sp>
      <p:sp>
        <p:nvSpPr>
          <p:cNvPr id="4" name="矩形 3"/>
          <p:cNvSpPr/>
          <p:nvPr/>
        </p:nvSpPr>
        <p:spPr>
          <a:xfrm>
            <a:off x="4357686" y="1340768"/>
            <a:ext cx="4572000" cy="2031325"/>
          </a:xfrm>
          <a:prstGeom prst="rect">
            <a:avLst/>
          </a:prstGeom>
        </p:spPr>
        <p:txBody>
          <a:bodyPr>
            <a:spAutoFit/>
          </a:bodyPr>
          <a:lstStyle/>
          <a:p>
            <a:pPr marL="342900" indent="-342900" eaLnBrk="1" hangingPunct="1">
              <a:buFont typeface="+mj-ea"/>
              <a:buAutoNum type="circleNumDbPlain"/>
            </a:pPr>
            <a:r>
              <a:rPr lang="zh-CN" altLang="en-US" sz="1800" b="1" dirty="0">
                <a:solidFill>
                  <a:prstClr val="black"/>
                </a:solidFill>
                <a:latin typeface="微软雅黑" pitchFamily="34" charset="-122"/>
                <a:ea typeface="微软雅黑" pitchFamily="34" charset="-122"/>
              </a:rPr>
              <a:t>能够被一个整数整除的整数称为其的倍数（如</a:t>
            </a:r>
            <a:r>
              <a:rPr lang="en-US" altLang="zh-CN" sz="1800" b="1" dirty="0">
                <a:solidFill>
                  <a:prstClr val="black"/>
                </a:solidFill>
                <a:latin typeface="微软雅黑" pitchFamily="34" charset="-122"/>
                <a:ea typeface="微软雅黑" pitchFamily="34" charset="-122"/>
              </a:rPr>
              <a:t>10</a:t>
            </a:r>
            <a:r>
              <a:rPr lang="zh-CN" altLang="en-US" sz="1800" b="1" dirty="0">
                <a:solidFill>
                  <a:prstClr val="black"/>
                </a:solidFill>
                <a:latin typeface="微软雅黑" pitchFamily="34" charset="-122"/>
                <a:ea typeface="微软雅黑" pitchFamily="34" charset="-122"/>
              </a:rPr>
              <a:t>是</a:t>
            </a:r>
            <a:r>
              <a:rPr lang="en-US" altLang="zh-CN" sz="1800" b="1" dirty="0">
                <a:solidFill>
                  <a:prstClr val="black"/>
                </a:solidFill>
                <a:latin typeface="微软雅黑" pitchFamily="34" charset="-122"/>
                <a:ea typeface="微软雅黑" pitchFamily="34" charset="-122"/>
              </a:rPr>
              <a:t>5</a:t>
            </a:r>
            <a:r>
              <a:rPr lang="zh-CN" altLang="en-US" sz="1800" b="1" dirty="0">
                <a:solidFill>
                  <a:prstClr val="black"/>
                </a:solidFill>
                <a:latin typeface="微软雅黑" pitchFamily="34" charset="-122"/>
                <a:ea typeface="微软雅黑" pitchFamily="34" charset="-122"/>
              </a:rPr>
              <a:t>的倍数）。 </a:t>
            </a:r>
            <a:endParaRPr lang="en-US" altLang="zh-CN" sz="1800" b="1" dirty="0">
              <a:solidFill>
                <a:prstClr val="black"/>
              </a:solidFill>
              <a:latin typeface="微软雅黑" pitchFamily="34" charset="-122"/>
              <a:ea typeface="微软雅黑" pitchFamily="34" charset="-122"/>
            </a:endParaRPr>
          </a:p>
          <a:p>
            <a:pPr marL="342900" indent="-342900" eaLnBrk="1" hangingPunct="1">
              <a:buFont typeface="+mj-ea"/>
              <a:buAutoNum type="circleNumDbPlain"/>
            </a:pPr>
            <a:r>
              <a:rPr lang="en-US" altLang="zh-CN" sz="1800" b="1" dirty="0">
                <a:solidFill>
                  <a:prstClr val="black"/>
                </a:solidFill>
                <a:latin typeface="微软雅黑" pitchFamily="34" charset="-122"/>
                <a:ea typeface="微软雅黑" pitchFamily="34" charset="-122"/>
              </a:rPr>
              <a:t>AB</a:t>
            </a:r>
            <a:r>
              <a:rPr lang="zh-CN" altLang="en-US" sz="1800" b="1" dirty="0">
                <a:solidFill>
                  <a:prstClr val="black"/>
                </a:solidFill>
                <a:latin typeface="微软雅黑" pitchFamily="34" charset="-122"/>
                <a:ea typeface="微软雅黑" pitchFamily="34" charset="-122"/>
              </a:rPr>
              <a:t>二数共同的倍数中最小的一个称为</a:t>
            </a:r>
            <a:r>
              <a:rPr lang="en-US" altLang="zh-CN" sz="1800" b="1" dirty="0">
                <a:solidFill>
                  <a:prstClr val="black"/>
                </a:solidFill>
                <a:latin typeface="微软雅黑" pitchFamily="34" charset="-122"/>
                <a:ea typeface="微软雅黑" pitchFamily="34" charset="-122"/>
              </a:rPr>
              <a:t>AB</a:t>
            </a:r>
            <a:r>
              <a:rPr lang="zh-CN" altLang="en-US" sz="1800" b="1" dirty="0">
                <a:solidFill>
                  <a:prstClr val="black"/>
                </a:solidFill>
                <a:latin typeface="微软雅黑" pitchFamily="34" charset="-122"/>
                <a:ea typeface="微软雅黑" pitchFamily="34" charset="-122"/>
              </a:rPr>
              <a:t>的最小公倍数。</a:t>
            </a:r>
            <a:endParaRPr lang="en-US" altLang="zh-CN" sz="1800" b="1" dirty="0">
              <a:solidFill>
                <a:prstClr val="black"/>
              </a:solidFill>
              <a:latin typeface="微软雅黑" pitchFamily="34" charset="-122"/>
              <a:ea typeface="微软雅黑" pitchFamily="34" charset="-122"/>
            </a:endParaRPr>
          </a:p>
          <a:p>
            <a:pPr marL="342900" indent="-342900" eaLnBrk="1" hangingPunct="1">
              <a:buFont typeface="+mj-ea"/>
              <a:buAutoNum type="circleNumDbPlain" startAt="3"/>
            </a:pPr>
            <a:r>
              <a:rPr lang="zh-CN" altLang="en-US" sz="1800" b="1" dirty="0">
                <a:solidFill>
                  <a:srgbClr val="FF0000"/>
                </a:solidFill>
                <a:latin typeface="微软雅黑" pitchFamily="34" charset="-122"/>
                <a:ea typeface="微软雅黑" pitchFamily="34" charset="-122"/>
              </a:rPr>
              <a:t>最小公倍数定理：</a:t>
            </a:r>
            <a:endParaRPr lang="en-US" altLang="zh-CN" sz="1800" b="1" dirty="0">
              <a:solidFill>
                <a:srgbClr val="FF0000"/>
              </a:solidFill>
              <a:latin typeface="微软雅黑" pitchFamily="34" charset="-122"/>
              <a:ea typeface="微软雅黑" pitchFamily="34" charset="-122"/>
            </a:endParaRPr>
          </a:p>
          <a:p>
            <a:pPr marL="342900" indent="-342900" eaLnBrk="1" hangingPunct="1"/>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最小公倍数等于两数之积除以最大公约数。</a:t>
            </a:r>
          </a:p>
        </p:txBody>
      </p:sp>
      <p:sp>
        <p:nvSpPr>
          <p:cNvPr id="5" name="矩形 4"/>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7085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blinds(horizontal)">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linds(horizontal)">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linds(horizontal)">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 calcmode="lin" valueType="num">
                                      <p:cBhvr>
                                        <p:cTn id="37" dur="1000" fill="hold"/>
                                        <p:tgtEl>
                                          <p:spTgt spid="2"/>
                                        </p:tgtEl>
                                        <p:attrNameLst>
                                          <p:attrName>style.rotation</p:attrName>
                                        </p:attrNameLst>
                                      </p:cBhvr>
                                      <p:tavLst>
                                        <p:tav tm="0">
                                          <p:val>
                                            <p:fltVal val="90"/>
                                          </p:val>
                                        </p:tav>
                                        <p:tav tm="100000">
                                          <p:val>
                                            <p:fltVal val="0"/>
                                          </p:val>
                                        </p:tav>
                                      </p:tavLst>
                                    </p:anim>
                                    <p:animEffect transition="in" filter="fade">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6638" y="1844824"/>
            <a:ext cx="5643594" cy="4524315"/>
          </a:xfrm>
          <a:prstGeom prst="rect">
            <a:avLst/>
          </a:prstGeom>
          <a:ln w="19050">
            <a:solidFill>
              <a:srgbClr val="FF0000"/>
            </a:solidFill>
            <a:prstDash val="sysDash"/>
          </a:ln>
        </p:spPr>
        <p:txBody>
          <a:bodyPr wrap="square">
            <a:spAutoFit/>
          </a:bodyPr>
          <a:lstStyle/>
          <a:p>
            <a:pPr eaLnBrk="1" hangingPunct="1"/>
            <a:r>
              <a:rPr lang="en-US" altLang="zh-CN" sz="1600" b="1" dirty="0">
                <a:solidFill>
                  <a:prstClr val="black"/>
                </a:solidFill>
                <a:ea typeface="宋体" pitchFamily="2" charset="-122"/>
              </a:rPr>
              <a:t>void </a:t>
            </a:r>
            <a:r>
              <a:rPr lang="en-US" altLang="zh-CN" sz="1600" b="1" dirty="0" err="1">
                <a:solidFill>
                  <a:prstClr val="black"/>
                </a:solidFill>
                <a:ea typeface="宋体" pitchFamily="2" charset="-122"/>
              </a:rPr>
              <a:t>tranDecNumDecStr</a:t>
            </a:r>
            <a:r>
              <a:rPr lang="en-US" altLang="zh-CN" sz="1600" b="1" dirty="0">
                <a:solidFill>
                  <a:prstClr val="black"/>
                </a:solidFill>
                <a:ea typeface="宋体" pitchFamily="2" charset="-122"/>
              </a:rPr>
              <a:t>(long int </a:t>
            </a:r>
            <a:r>
              <a:rPr lang="en-US" altLang="zh-CN" sz="1600" b="1" dirty="0" err="1">
                <a:solidFill>
                  <a:prstClr val="black"/>
                </a:solidFill>
                <a:ea typeface="宋体" pitchFamily="2" charset="-122"/>
              </a:rPr>
              <a:t>DecNum</a:t>
            </a:r>
            <a:r>
              <a:rPr lang="en-US" altLang="zh-CN" sz="1600" b="1" dirty="0">
                <a:solidFill>
                  <a:prstClr val="black"/>
                </a:solidFill>
                <a:ea typeface="宋体" pitchFamily="2" charset="-122"/>
              </a:rPr>
              <a:t>, char *</a:t>
            </a:r>
            <a:r>
              <a:rPr lang="en-US" altLang="zh-CN" sz="1600" b="1" dirty="0" err="1">
                <a:solidFill>
                  <a:prstClr val="black"/>
                </a:solidFill>
                <a:ea typeface="宋体" pitchFamily="2" charset="-122"/>
              </a:rPr>
              <a:t>DecStr</a:t>
            </a:r>
            <a:r>
              <a:rPr lang="en-US" altLang="zh-CN" sz="1600" b="1" dirty="0">
                <a:solidFill>
                  <a:prstClr val="black"/>
                </a:solidFill>
                <a:ea typeface="宋体" pitchFamily="2" charset="-122"/>
              </a:rPr>
              <a:t>)</a:t>
            </a:r>
          </a:p>
          <a:p>
            <a:pPr eaLnBrk="1" hangingPunct="1"/>
            <a:r>
              <a:rPr lang="en-US" altLang="zh-CN" sz="1600" b="1" dirty="0">
                <a:solidFill>
                  <a:prstClr val="black"/>
                </a:solidFill>
                <a:ea typeface="宋体" pitchFamily="2" charset="-122"/>
              </a:rPr>
              <a:t>{</a:t>
            </a:r>
          </a:p>
          <a:p>
            <a:pPr eaLnBrk="1" hangingPunct="1"/>
            <a:r>
              <a:rPr lang="en-US" altLang="zh-CN" sz="1600" b="1" dirty="0">
                <a:solidFill>
                  <a:prstClr val="black"/>
                </a:solidFill>
                <a:ea typeface="宋体" pitchFamily="2" charset="-122"/>
              </a:rPr>
              <a:t>     int </a:t>
            </a:r>
            <a:r>
              <a:rPr lang="en-US" altLang="zh-CN" sz="1600" b="1" dirty="0" err="1">
                <a:solidFill>
                  <a:prstClr val="black"/>
                </a:solidFill>
                <a:ea typeface="宋体" pitchFamily="2" charset="-122"/>
              </a:rPr>
              <a:t>i,count</a:t>
            </a:r>
            <a:r>
              <a:rPr lang="en-US" altLang="zh-CN" sz="1600" b="1" dirty="0">
                <a:solidFill>
                  <a:prstClr val="black"/>
                </a:solidFill>
                <a:ea typeface="宋体" pitchFamily="2" charset="-122"/>
              </a:rPr>
              <a:t> ;    </a:t>
            </a:r>
            <a:r>
              <a:rPr lang="en-US" altLang="zh-CN" sz="1600" b="1" dirty="0">
                <a:solidFill>
                  <a:srgbClr val="FF0000"/>
                </a:solidFill>
                <a:ea typeface="宋体" pitchFamily="2" charset="-122"/>
              </a:rPr>
              <a:t>char *s=</a:t>
            </a:r>
            <a:r>
              <a:rPr lang="en-US" altLang="zh-CN" sz="1600" b="1" dirty="0" err="1">
                <a:solidFill>
                  <a:srgbClr val="FF0000"/>
                </a:solidFill>
                <a:ea typeface="宋体" pitchFamily="2" charset="-122"/>
              </a:rPr>
              <a:t>DecStr</a:t>
            </a:r>
            <a:r>
              <a:rPr lang="en-US" altLang="zh-CN" sz="1600" b="1" dirty="0">
                <a:solidFill>
                  <a:srgbClr val="FF0000"/>
                </a:solidFill>
                <a:ea typeface="宋体" pitchFamily="2" charset="-122"/>
              </a:rPr>
              <a:t>;    </a:t>
            </a:r>
            <a:r>
              <a:rPr lang="en-US" altLang="zh-CN" sz="1600" b="1" dirty="0">
                <a:solidFill>
                  <a:prstClr val="black"/>
                </a:solidFill>
                <a:ea typeface="宋体" pitchFamily="2" charset="-122"/>
              </a:rPr>
              <a:t>char item;</a:t>
            </a:r>
          </a:p>
          <a:p>
            <a:pPr eaLnBrk="1" hangingPunct="1"/>
            <a:r>
              <a:rPr lang="en-US" altLang="zh-CN" sz="1600" b="1" dirty="0">
                <a:solidFill>
                  <a:srgbClr val="FF0000"/>
                </a:solidFill>
                <a:ea typeface="宋体" pitchFamily="2" charset="-122"/>
              </a:rPr>
              <a:t>     while(</a:t>
            </a:r>
            <a:r>
              <a:rPr lang="en-US" altLang="zh-CN" sz="1600" b="1" dirty="0" err="1">
                <a:solidFill>
                  <a:srgbClr val="FF0000"/>
                </a:solidFill>
                <a:ea typeface="宋体" pitchFamily="2" charset="-122"/>
              </a:rPr>
              <a:t>DecNum</a:t>
            </a:r>
            <a:r>
              <a:rPr lang="en-US" altLang="zh-CN" sz="1600" b="1" dirty="0">
                <a:solidFill>
                  <a:srgbClr val="FF0000"/>
                </a:solidFill>
                <a:ea typeface="宋体" pitchFamily="2" charset="-122"/>
              </a:rPr>
              <a:t>)</a:t>
            </a:r>
          </a:p>
          <a:p>
            <a:pPr eaLnBrk="1" hangingPunct="1"/>
            <a:r>
              <a:rPr lang="en-US" altLang="zh-CN" sz="1600" b="1" dirty="0">
                <a:solidFill>
                  <a:srgbClr val="FF0000"/>
                </a:solidFill>
                <a:ea typeface="宋体" pitchFamily="2" charset="-122"/>
              </a:rPr>
              <a:t>    {</a:t>
            </a:r>
          </a:p>
          <a:p>
            <a:pPr eaLnBrk="1" hangingPunct="1"/>
            <a:r>
              <a:rPr lang="en-US" altLang="zh-CN" sz="1600" b="1" dirty="0">
                <a:solidFill>
                  <a:srgbClr val="FF0000"/>
                </a:solidFill>
                <a:ea typeface="宋体" pitchFamily="2" charset="-122"/>
              </a:rPr>
              <a:t>          *s++ = DecNum%10 + ‘0’;  //’0’  -- 48</a:t>
            </a:r>
          </a:p>
          <a:p>
            <a:pPr eaLnBrk="1" hangingPunct="1"/>
            <a:r>
              <a:rPr lang="en-US" altLang="zh-CN" sz="1600" b="1" dirty="0">
                <a:solidFill>
                  <a:srgbClr val="FF0000"/>
                </a:solidFill>
                <a:ea typeface="宋体" pitchFamily="2" charset="-122"/>
              </a:rPr>
              <a:t>            </a:t>
            </a:r>
            <a:r>
              <a:rPr lang="en-US" altLang="zh-CN" sz="1600" b="1" dirty="0" err="1">
                <a:solidFill>
                  <a:srgbClr val="FF0000"/>
                </a:solidFill>
                <a:ea typeface="宋体" pitchFamily="2" charset="-122"/>
              </a:rPr>
              <a:t>DecNum</a:t>
            </a:r>
            <a:r>
              <a:rPr lang="en-US" altLang="zh-CN" sz="1600" b="1" dirty="0">
                <a:solidFill>
                  <a:srgbClr val="FF0000"/>
                </a:solidFill>
                <a:ea typeface="宋体" pitchFamily="2" charset="-122"/>
              </a:rPr>
              <a:t> /= 10;</a:t>
            </a:r>
          </a:p>
          <a:p>
            <a:pPr eaLnBrk="1" hangingPunct="1"/>
            <a:r>
              <a:rPr lang="en-US" altLang="zh-CN" sz="1600" b="1" dirty="0">
                <a:solidFill>
                  <a:srgbClr val="FF0000"/>
                </a:solidFill>
                <a:ea typeface="宋体" pitchFamily="2" charset="-122"/>
              </a:rPr>
              <a:t>     }    </a:t>
            </a:r>
            <a:endParaRPr lang="zh-CN" altLang="en-US" sz="1600" b="1" dirty="0">
              <a:solidFill>
                <a:srgbClr val="FF0000"/>
              </a:solidFill>
              <a:ea typeface="宋体" pitchFamily="2" charset="-122"/>
            </a:endParaRPr>
          </a:p>
          <a:p>
            <a:pPr eaLnBrk="1" hangingPunct="1"/>
            <a:r>
              <a:rPr lang="zh-CN" altLang="en-US" sz="1600" b="1" dirty="0">
                <a:solidFill>
                  <a:prstClr val="black"/>
                </a:solidFill>
                <a:ea typeface="宋体" pitchFamily="2" charset="-122"/>
              </a:rPr>
              <a:t>    *</a:t>
            </a:r>
            <a:r>
              <a:rPr lang="en-US" altLang="zh-CN" sz="1600" b="1" dirty="0">
                <a:solidFill>
                  <a:prstClr val="black"/>
                </a:solidFill>
                <a:ea typeface="宋体" pitchFamily="2" charset="-122"/>
              </a:rPr>
              <a:t>s='\0';      </a:t>
            </a:r>
            <a:endParaRPr lang="zh-CN" altLang="en-US" sz="1600" b="1" dirty="0">
              <a:solidFill>
                <a:prstClr val="black"/>
              </a:solidFill>
              <a:ea typeface="宋体" pitchFamily="2" charset="-122"/>
            </a:endParaRPr>
          </a:p>
          <a:p>
            <a:pPr eaLnBrk="1" hangingPunct="1"/>
            <a:r>
              <a:rPr lang="zh-CN" altLang="en-US" sz="1600" b="1" dirty="0">
                <a:solidFill>
                  <a:srgbClr val="7030A0"/>
                </a:solidFill>
                <a:ea typeface="宋体" pitchFamily="2" charset="-122"/>
              </a:rPr>
              <a:t>      </a:t>
            </a:r>
            <a:r>
              <a:rPr lang="en-US" altLang="zh-CN" sz="1600" b="1" dirty="0">
                <a:solidFill>
                  <a:srgbClr val="7030A0"/>
                </a:solidFill>
                <a:ea typeface="宋体" pitchFamily="2" charset="-122"/>
              </a:rPr>
              <a:t>s=</a:t>
            </a:r>
            <a:r>
              <a:rPr lang="en-US" altLang="zh-CN" sz="1600" b="1" dirty="0" err="1">
                <a:solidFill>
                  <a:srgbClr val="7030A0"/>
                </a:solidFill>
                <a:ea typeface="宋体" pitchFamily="2" charset="-122"/>
              </a:rPr>
              <a:t>DecStr</a:t>
            </a:r>
            <a:r>
              <a:rPr lang="en-US" altLang="zh-CN" sz="1600" b="1" dirty="0">
                <a:solidFill>
                  <a:srgbClr val="7030A0"/>
                </a:solidFill>
                <a:ea typeface="宋体" pitchFamily="2" charset="-122"/>
              </a:rPr>
              <a:t>;</a:t>
            </a:r>
          </a:p>
          <a:p>
            <a:pPr eaLnBrk="1" hangingPunct="1"/>
            <a:r>
              <a:rPr lang="en-US" altLang="zh-CN" sz="1600" b="1" dirty="0">
                <a:solidFill>
                  <a:srgbClr val="7030A0"/>
                </a:solidFill>
                <a:ea typeface="宋体" pitchFamily="2" charset="-122"/>
              </a:rPr>
              <a:t>      count=</a:t>
            </a:r>
            <a:r>
              <a:rPr lang="en-US" altLang="zh-CN" sz="1600" b="1" dirty="0" err="1">
                <a:solidFill>
                  <a:srgbClr val="7030A0"/>
                </a:solidFill>
                <a:ea typeface="宋体" pitchFamily="2" charset="-122"/>
              </a:rPr>
              <a:t>strlen</a:t>
            </a:r>
            <a:r>
              <a:rPr lang="en-US" altLang="zh-CN" sz="1600" b="1" dirty="0">
                <a:solidFill>
                  <a:srgbClr val="7030A0"/>
                </a:solidFill>
                <a:ea typeface="宋体" pitchFamily="2" charset="-122"/>
              </a:rPr>
              <a:t>(s);</a:t>
            </a:r>
            <a:endParaRPr lang="zh-CN" altLang="en-US" sz="1600" b="1" dirty="0">
              <a:solidFill>
                <a:srgbClr val="7030A0"/>
              </a:solidFill>
              <a:ea typeface="宋体" pitchFamily="2" charset="-122"/>
            </a:endParaRPr>
          </a:p>
          <a:p>
            <a:pPr eaLnBrk="1" hangingPunct="1"/>
            <a:r>
              <a:rPr lang="en-US" altLang="zh-CN" sz="1600" b="1" dirty="0">
                <a:solidFill>
                  <a:srgbClr val="7030A0"/>
                </a:solidFill>
                <a:ea typeface="宋体" pitchFamily="2" charset="-122"/>
              </a:rPr>
              <a:t>      for(</a:t>
            </a:r>
            <a:r>
              <a:rPr lang="en-US" altLang="zh-CN" sz="1600" b="1" dirty="0" err="1">
                <a:solidFill>
                  <a:srgbClr val="7030A0"/>
                </a:solidFill>
                <a:ea typeface="宋体" pitchFamily="2" charset="-122"/>
              </a:rPr>
              <a:t>i</a:t>
            </a:r>
            <a:r>
              <a:rPr lang="en-US" altLang="zh-CN" sz="1600" b="1" dirty="0">
                <a:solidFill>
                  <a:srgbClr val="7030A0"/>
                </a:solidFill>
                <a:ea typeface="宋体" pitchFamily="2" charset="-122"/>
              </a:rPr>
              <a:t>=0;i&lt;count/2;i++)</a:t>
            </a:r>
          </a:p>
          <a:p>
            <a:pPr eaLnBrk="1" hangingPunct="1"/>
            <a:r>
              <a:rPr lang="en-US" altLang="zh-CN" sz="1600" b="1" dirty="0">
                <a:solidFill>
                  <a:srgbClr val="7030A0"/>
                </a:solidFill>
                <a:ea typeface="宋体" pitchFamily="2" charset="-122"/>
              </a:rPr>
              <a:t>      {</a:t>
            </a:r>
          </a:p>
          <a:p>
            <a:pPr eaLnBrk="1" hangingPunct="1"/>
            <a:r>
              <a:rPr lang="en-US" altLang="zh-CN" sz="1600" b="1" dirty="0">
                <a:solidFill>
                  <a:srgbClr val="7030A0"/>
                </a:solidFill>
                <a:ea typeface="宋体" pitchFamily="2" charset="-122"/>
              </a:rPr>
              <a:t>            item=*(</a:t>
            </a:r>
            <a:r>
              <a:rPr lang="en-US" altLang="zh-CN" sz="1600" b="1" dirty="0" err="1">
                <a:solidFill>
                  <a:srgbClr val="7030A0"/>
                </a:solidFill>
                <a:ea typeface="宋体" pitchFamily="2" charset="-122"/>
              </a:rPr>
              <a:t>s+i</a:t>
            </a:r>
            <a:r>
              <a:rPr lang="en-US" altLang="zh-CN" sz="1600" b="1" dirty="0">
                <a:solidFill>
                  <a:srgbClr val="7030A0"/>
                </a:solidFill>
                <a:ea typeface="宋体" pitchFamily="2" charset="-122"/>
              </a:rPr>
              <a:t>);</a:t>
            </a:r>
          </a:p>
          <a:p>
            <a:pPr eaLnBrk="1" hangingPunct="1"/>
            <a:r>
              <a:rPr lang="en-US" altLang="zh-CN" sz="1600" b="1" dirty="0">
                <a:solidFill>
                  <a:srgbClr val="7030A0"/>
                </a:solidFill>
                <a:ea typeface="宋体" pitchFamily="2" charset="-122"/>
              </a:rPr>
              <a:t>            *(</a:t>
            </a:r>
            <a:r>
              <a:rPr lang="en-US" altLang="zh-CN" sz="1600" b="1" dirty="0" err="1">
                <a:solidFill>
                  <a:srgbClr val="7030A0"/>
                </a:solidFill>
                <a:ea typeface="宋体" pitchFamily="2" charset="-122"/>
              </a:rPr>
              <a:t>s+i</a:t>
            </a:r>
            <a:r>
              <a:rPr lang="en-US" altLang="zh-CN" sz="1600" b="1" dirty="0">
                <a:solidFill>
                  <a:srgbClr val="7030A0"/>
                </a:solidFill>
                <a:ea typeface="宋体" pitchFamily="2" charset="-122"/>
              </a:rPr>
              <a:t>)=*(s+count-i-1);</a:t>
            </a:r>
          </a:p>
          <a:p>
            <a:pPr eaLnBrk="1" hangingPunct="1"/>
            <a:r>
              <a:rPr lang="en-US" altLang="zh-CN" sz="1600" b="1" dirty="0">
                <a:solidFill>
                  <a:srgbClr val="7030A0"/>
                </a:solidFill>
                <a:ea typeface="宋体" pitchFamily="2" charset="-122"/>
              </a:rPr>
              <a:t>            *(s+count-i-1)=item;</a:t>
            </a:r>
          </a:p>
          <a:p>
            <a:pPr eaLnBrk="1" hangingPunct="1"/>
            <a:r>
              <a:rPr lang="en-US" altLang="zh-CN" sz="1600" b="1" dirty="0">
                <a:solidFill>
                  <a:srgbClr val="7030A0"/>
                </a:solidFill>
                <a:ea typeface="宋体" pitchFamily="2" charset="-122"/>
              </a:rPr>
              <a:t>        }    </a:t>
            </a:r>
          </a:p>
          <a:p>
            <a:pPr eaLnBrk="1" hangingPunct="1"/>
            <a:r>
              <a:rPr lang="en-US" altLang="zh-CN" sz="1600" b="1" dirty="0">
                <a:solidFill>
                  <a:prstClr val="black"/>
                </a:solidFill>
                <a:ea typeface="宋体" pitchFamily="2" charset="-122"/>
              </a:rPr>
              <a:t>} </a:t>
            </a:r>
            <a:endParaRPr lang="zh-CN" altLang="en-US" sz="1600" b="1" dirty="0">
              <a:solidFill>
                <a:prstClr val="black"/>
              </a:solidFill>
              <a:ea typeface="宋体" pitchFamily="2" charset="-122"/>
            </a:endParaRPr>
          </a:p>
        </p:txBody>
      </p:sp>
      <p:sp>
        <p:nvSpPr>
          <p:cNvPr id="3" name="矩形 2"/>
          <p:cNvSpPr/>
          <p:nvPr/>
        </p:nvSpPr>
        <p:spPr>
          <a:xfrm>
            <a:off x="323528" y="476672"/>
            <a:ext cx="4500594" cy="1338828"/>
          </a:xfrm>
          <a:prstGeom prst="rect">
            <a:avLst/>
          </a:prstGeom>
        </p:spPr>
        <p:txBody>
          <a:bodyPr wrap="square">
            <a:spAutoFit/>
          </a:bodyPr>
          <a:lstStyle/>
          <a:p>
            <a:pPr eaLnBrk="1" hangingPunct="1">
              <a:lnSpc>
                <a:spcPct val="150000"/>
              </a:lnSpc>
            </a:pPr>
            <a:r>
              <a:rPr lang="en-US" altLang="zh-CN" sz="1800" b="1" dirty="0">
                <a:latin typeface="微软雅黑" pitchFamily="34" charset="-122"/>
                <a:ea typeface="微软雅黑" pitchFamily="34" charset="-122"/>
              </a:rPr>
              <a:t>6. </a:t>
            </a:r>
            <a:r>
              <a:rPr lang="zh-CN" altLang="en-US" sz="1800" b="1" dirty="0">
                <a:latin typeface="微软雅黑" pitchFamily="34" charset="-122"/>
                <a:ea typeface="微软雅黑" pitchFamily="34" charset="-122"/>
              </a:rPr>
              <a:t>字符转换</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十进制数串转换十进制字符串</a:t>
            </a:r>
            <a:r>
              <a:rPr lang="en-US" altLang="zh-CN" sz="1800" b="1" dirty="0">
                <a:latin typeface="微软雅黑" pitchFamily="34" charset="-122"/>
                <a:ea typeface="微软雅黑" pitchFamily="34" charset="-122"/>
              </a:rPr>
              <a:t>)</a:t>
            </a:r>
          </a:p>
          <a:p>
            <a:pPr marL="342900" indent="-342900" eaLnBrk="1" hangingPunct="1">
              <a:lnSpc>
                <a:spcPct val="150000"/>
              </a:lnSpc>
              <a:buFont typeface="+mj-ea"/>
              <a:buAutoNum type="circleNumDbPlain"/>
            </a:pPr>
            <a:r>
              <a:rPr lang="zh-CN" altLang="en-US" sz="1800" b="1" dirty="0">
                <a:solidFill>
                  <a:prstClr val="black"/>
                </a:solidFill>
                <a:latin typeface="微软雅黑" pitchFamily="34" charset="-122"/>
                <a:ea typeface="微软雅黑" pitchFamily="34" charset="-122"/>
              </a:rPr>
              <a:t>数位的分解算法</a:t>
            </a:r>
            <a:endParaRPr lang="en-US" altLang="zh-CN" sz="1800" b="1" dirty="0">
              <a:solidFill>
                <a:prstClr val="black"/>
              </a:solidFill>
              <a:latin typeface="微软雅黑" pitchFamily="34" charset="-122"/>
              <a:ea typeface="微软雅黑" pitchFamily="34" charset="-122"/>
            </a:endParaRPr>
          </a:p>
          <a:p>
            <a:pPr marL="342900" indent="-342900" eaLnBrk="1" hangingPunct="1">
              <a:lnSpc>
                <a:spcPct val="150000"/>
              </a:lnSpc>
              <a:buFont typeface="+mj-ea"/>
              <a:buAutoNum type="circleNumDbPlain"/>
            </a:pPr>
            <a:r>
              <a:rPr lang="zh-CN" altLang="en-US" sz="1800" b="1" dirty="0">
                <a:solidFill>
                  <a:prstClr val="black"/>
                </a:solidFill>
                <a:latin typeface="微软雅黑" pitchFamily="34" charset="-122"/>
                <a:ea typeface="微软雅黑" pitchFamily="34" charset="-122"/>
              </a:rPr>
              <a:t>数转字符算法</a:t>
            </a:r>
          </a:p>
        </p:txBody>
      </p:sp>
      <p:sp>
        <p:nvSpPr>
          <p:cNvPr id="4" name="矩形 3"/>
          <p:cNvSpPr/>
          <p:nvPr/>
        </p:nvSpPr>
        <p:spPr>
          <a:xfrm>
            <a:off x="3052620" y="2624778"/>
            <a:ext cx="5018892" cy="338554"/>
          </a:xfrm>
          <a:prstGeom prst="rect">
            <a:avLst/>
          </a:prstGeom>
          <a:solidFill>
            <a:srgbClr val="00B0F0"/>
          </a:solidFill>
          <a:ln>
            <a:noFill/>
          </a:ln>
        </p:spPr>
        <p:txBody>
          <a:bodyPr wrap="square">
            <a:spAutoFit/>
          </a:bodyPr>
          <a:lstStyle/>
          <a:p>
            <a:pPr eaLnBrk="1" hangingPunct="1"/>
            <a:r>
              <a:rPr lang="en-US" altLang="zh-CN"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从个位起将</a:t>
            </a:r>
            <a:r>
              <a:rPr lang="en-US" altLang="zh-CN"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sum</a:t>
            </a:r>
            <a:r>
              <a:rPr lang="zh-CN" altLang="en-US"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的各位依次放入十进制字符串中</a:t>
            </a:r>
            <a:endParaRPr lang="zh-CN" altLang="en-US" dirty="0">
              <a:solidFill>
                <a:prstClr val="white"/>
              </a:solidFill>
              <a:latin typeface="微软雅黑" pitchFamily="34" charset="-122"/>
              <a:ea typeface="微软雅黑" pitchFamily="34" charset="-122"/>
            </a:endParaRPr>
          </a:p>
        </p:txBody>
      </p:sp>
      <p:sp>
        <p:nvSpPr>
          <p:cNvPr id="5" name="矩形 4"/>
          <p:cNvSpPr/>
          <p:nvPr/>
        </p:nvSpPr>
        <p:spPr>
          <a:xfrm>
            <a:off x="3563888" y="4656862"/>
            <a:ext cx="1425390" cy="338554"/>
          </a:xfrm>
          <a:prstGeom prst="rect">
            <a:avLst/>
          </a:prstGeom>
          <a:solidFill>
            <a:srgbClr val="00B0F0"/>
          </a:solidFill>
          <a:ln>
            <a:noFill/>
          </a:ln>
        </p:spPr>
        <p:txBody>
          <a:bodyPr wrap="none">
            <a:spAutoFit/>
          </a:bodyPr>
          <a:lstStyle/>
          <a:p>
            <a:pPr algn="ctr" eaLnBrk="1" hangingPunct="1"/>
            <a:r>
              <a:rPr lang="zh-CN" altLang="en-US"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将字符串逆转</a:t>
            </a:r>
            <a:endParaRPr lang="zh-CN" altLang="en-US" dirty="0">
              <a:solidFill>
                <a:prstClr val="white"/>
              </a:solidFill>
              <a:latin typeface="微软雅黑" pitchFamily="34" charset="-122"/>
              <a:ea typeface="微软雅黑" pitchFamily="34" charset="-122"/>
            </a:endParaRPr>
          </a:p>
        </p:txBody>
      </p:sp>
      <p:sp>
        <p:nvSpPr>
          <p:cNvPr id="6" name="矩形 5"/>
          <p:cNvSpPr/>
          <p:nvPr/>
        </p:nvSpPr>
        <p:spPr>
          <a:xfrm>
            <a:off x="2042719" y="3731980"/>
            <a:ext cx="2045753" cy="338554"/>
          </a:xfrm>
          <a:prstGeom prst="rect">
            <a:avLst/>
          </a:prstGeom>
          <a:solidFill>
            <a:srgbClr val="00B0F0"/>
          </a:solidFill>
          <a:ln>
            <a:noFill/>
          </a:ln>
        </p:spPr>
        <p:txBody>
          <a:bodyPr wrap="none">
            <a:spAutoFit/>
          </a:bodyPr>
          <a:lstStyle/>
          <a:p>
            <a:pPr algn="ctr" eaLnBrk="1" hangingPunct="1"/>
            <a:r>
              <a:rPr lang="zh-CN" altLang="en-US" sz="1600" b="1" dirty="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十进制字符串结束符</a:t>
            </a:r>
            <a:endParaRPr lang="zh-CN" altLang="en-US" dirty="0">
              <a:solidFill>
                <a:prstClr val="white"/>
              </a:solidFill>
              <a:latin typeface="微软雅黑" pitchFamily="34" charset="-122"/>
              <a:ea typeface="微软雅黑" pitchFamily="34" charset="-122"/>
            </a:endParaRPr>
          </a:p>
        </p:txBody>
      </p:sp>
      <p:sp>
        <p:nvSpPr>
          <p:cNvPr id="14" name="矩形 13"/>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388222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1000" fill="hold"/>
                                        <p:tgtEl>
                                          <p:spTgt spid="6"/>
                                        </p:tgtEl>
                                        <p:attrNameLst>
                                          <p:attrName>ppt_w</p:attrName>
                                        </p:attrNameLst>
                                      </p:cBhvr>
                                      <p:tavLst>
                                        <p:tav tm="0">
                                          <p:val>
                                            <p:fltVal val="0"/>
                                          </p:val>
                                        </p:tav>
                                        <p:tav tm="100000">
                                          <p:val>
                                            <p:strVal val="#ppt_w"/>
                                          </p:val>
                                        </p:tav>
                                      </p:tavLst>
                                    </p:anim>
                                    <p:anim calcmode="lin" valueType="num">
                                      <p:cBhvr>
                                        <p:cTn id="46" dur="1000" fill="hold"/>
                                        <p:tgtEl>
                                          <p:spTgt spid="6"/>
                                        </p:tgtEl>
                                        <p:attrNameLst>
                                          <p:attrName>ppt_h</p:attrName>
                                        </p:attrNameLst>
                                      </p:cBhvr>
                                      <p:tavLst>
                                        <p:tav tm="0">
                                          <p:val>
                                            <p:fltVal val="0"/>
                                          </p:val>
                                        </p:tav>
                                        <p:tav tm="100000">
                                          <p:val>
                                            <p:strVal val="#ppt_h"/>
                                          </p:val>
                                        </p:tav>
                                      </p:tavLst>
                                    </p:anim>
                                    <p:anim calcmode="lin" valueType="num">
                                      <p:cBhvr>
                                        <p:cTn id="47" dur="1000" fill="hold"/>
                                        <p:tgtEl>
                                          <p:spTgt spid="6"/>
                                        </p:tgtEl>
                                        <p:attrNameLst>
                                          <p:attrName>style.rotation</p:attrName>
                                        </p:attrNameLst>
                                      </p:cBhvr>
                                      <p:tavLst>
                                        <p:tav tm="0">
                                          <p:val>
                                            <p:fltVal val="90"/>
                                          </p:val>
                                        </p:tav>
                                        <p:tav tm="100000">
                                          <p:val>
                                            <p:fltVal val="0"/>
                                          </p:val>
                                        </p:tav>
                                      </p:tavLst>
                                    </p:anim>
                                    <p:animEffect transition="in" filter="fade">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fltVal val="0"/>
                                          </p:val>
                                        </p:tav>
                                        <p:tav tm="100000">
                                          <p:val>
                                            <p:strVal val="#ppt_h"/>
                                          </p:val>
                                        </p:tav>
                                      </p:tavLst>
                                    </p:anim>
                                    <p:anim calcmode="lin" valueType="num">
                                      <p:cBhvr>
                                        <p:cTn id="55" dur="1000" fill="hold"/>
                                        <p:tgtEl>
                                          <p:spTgt spid="5"/>
                                        </p:tgtEl>
                                        <p:attrNameLst>
                                          <p:attrName>style.rotation</p:attrName>
                                        </p:attrNameLst>
                                      </p:cBhvr>
                                      <p:tavLst>
                                        <p:tav tm="0">
                                          <p:val>
                                            <p:fltVal val="90"/>
                                          </p:val>
                                        </p:tav>
                                        <p:tav tm="100000">
                                          <p:val>
                                            <p:fltVal val="0"/>
                                          </p:val>
                                        </p:tav>
                                      </p:tavLst>
                                    </p:anim>
                                    <p:animEffect transition="in" filter="fade">
                                      <p:cBhvr>
                                        <p:cTn id="5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8797" y="1124744"/>
            <a:ext cx="7500990" cy="3416320"/>
          </a:xfrm>
          <a:prstGeom prst="rect">
            <a:avLst/>
          </a:prstGeom>
          <a:ln w="19050">
            <a:solidFill>
              <a:srgbClr val="FF0000"/>
            </a:solidFill>
            <a:prstDash val="sysDash"/>
          </a:ln>
        </p:spPr>
        <p:txBody>
          <a:bodyPr wrap="square">
            <a:spAutoFit/>
          </a:bodyPr>
          <a:lstStyle/>
          <a:p>
            <a:pPr eaLnBrk="1" hangingPunct="1"/>
            <a:r>
              <a:rPr lang="en-US" altLang="zh-CN" sz="1800" b="1" dirty="0">
                <a:solidFill>
                  <a:prstClr val="black"/>
                </a:solidFill>
                <a:ea typeface="宋体" pitchFamily="2" charset="-122"/>
              </a:rPr>
              <a:t>long int </a:t>
            </a:r>
            <a:r>
              <a:rPr lang="en-US" altLang="zh-CN" sz="1800" b="1" dirty="0" err="1">
                <a:solidFill>
                  <a:prstClr val="black"/>
                </a:solidFill>
                <a:ea typeface="宋体" pitchFamily="2" charset="-122"/>
              </a:rPr>
              <a:t>transHexStrToDecNum</a:t>
            </a:r>
            <a:r>
              <a:rPr lang="en-US" altLang="zh-CN" sz="1800" b="1" dirty="0">
                <a:solidFill>
                  <a:prstClr val="black"/>
                </a:solidFill>
                <a:ea typeface="宋体" pitchFamily="2" charset="-122"/>
              </a:rPr>
              <a:t>(char* </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long </a:t>
            </a:r>
            <a:r>
              <a:rPr lang="en-US" altLang="zh-CN" sz="1800" b="1" dirty="0" err="1">
                <a:solidFill>
                  <a:prstClr val="black"/>
                </a:solidFill>
                <a:ea typeface="宋体" pitchFamily="2" charset="-122"/>
              </a:rPr>
              <a:t>int</a:t>
            </a:r>
            <a:r>
              <a:rPr lang="en-US" altLang="zh-CN" sz="1800" b="1" dirty="0">
                <a:solidFill>
                  <a:prstClr val="black"/>
                </a:solidFill>
                <a:ea typeface="宋体" pitchFamily="2" charset="-122"/>
              </a:rPr>
              <a:t> sum=0;    	</a:t>
            </a:r>
          </a:p>
          <a:p>
            <a:pPr eaLnBrk="1" hangingPunct="1"/>
            <a:r>
              <a:rPr lang="en-US" altLang="zh-CN" sz="1800" b="1" dirty="0">
                <a:solidFill>
                  <a:prstClr val="black"/>
                </a:solidFill>
                <a:ea typeface="宋体" pitchFamily="2" charset="-122"/>
              </a:rPr>
              <a:t>    while(*</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!='\0')</a:t>
            </a:r>
          </a:p>
          <a:p>
            <a:pPr eaLnBrk="1" hangingPunct="1"/>
            <a:r>
              <a:rPr lang="en-US" altLang="zh-CN" sz="1800" b="1" dirty="0">
                <a:solidFill>
                  <a:prstClr val="black"/>
                </a:solidFill>
                <a:ea typeface="宋体" pitchFamily="2" charset="-122"/>
              </a:rPr>
              <a:t>    {</a:t>
            </a:r>
          </a:p>
          <a:p>
            <a:pPr eaLnBrk="1" hangingPunct="1"/>
            <a:r>
              <a:rPr lang="en-US" altLang="zh-CN" sz="1800" b="1" dirty="0">
                <a:solidFill>
                  <a:srgbClr val="FF0000"/>
                </a:solidFill>
                <a:ea typeface="宋体" pitchFamily="2" charset="-122"/>
              </a:rPr>
              <a:t>           if(*</a:t>
            </a:r>
            <a:r>
              <a:rPr lang="en-US" altLang="zh-CN" sz="1800" b="1" dirty="0" err="1">
                <a:solidFill>
                  <a:srgbClr val="FF0000"/>
                </a:solidFill>
                <a:ea typeface="宋体" pitchFamily="2" charset="-122"/>
              </a:rPr>
              <a:t>hStr</a:t>
            </a:r>
            <a:r>
              <a:rPr lang="en-US" altLang="zh-CN" sz="1800" b="1" dirty="0">
                <a:solidFill>
                  <a:srgbClr val="FF0000"/>
                </a:solidFill>
                <a:ea typeface="宋体" pitchFamily="2" charset="-122"/>
              </a:rPr>
              <a:t>&gt;='0'&amp;&amp;*</a:t>
            </a:r>
            <a:r>
              <a:rPr lang="en-US" altLang="zh-CN" sz="1800" b="1" dirty="0" err="1">
                <a:solidFill>
                  <a:srgbClr val="FF0000"/>
                </a:solidFill>
                <a:ea typeface="宋体" pitchFamily="2" charset="-122"/>
              </a:rPr>
              <a:t>hStr</a:t>
            </a:r>
            <a:r>
              <a:rPr lang="en-US" altLang="zh-CN" sz="1800" b="1" dirty="0">
                <a:solidFill>
                  <a:srgbClr val="FF0000"/>
                </a:solidFill>
                <a:ea typeface="宋体" pitchFamily="2" charset="-122"/>
              </a:rPr>
              <a:t>&lt;='9')	       sum=sum*16 + *</a:t>
            </a:r>
            <a:r>
              <a:rPr lang="en-US" altLang="zh-CN" sz="1800" b="1" dirty="0" err="1">
                <a:solidFill>
                  <a:srgbClr val="FF0000"/>
                </a:solidFill>
                <a:ea typeface="宋体" pitchFamily="2" charset="-122"/>
              </a:rPr>
              <a:t>hStr</a:t>
            </a:r>
            <a:r>
              <a:rPr lang="en-US" altLang="zh-CN" sz="1800" b="1" dirty="0">
                <a:solidFill>
                  <a:srgbClr val="FF0000"/>
                </a:solidFill>
                <a:ea typeface="宋体" pitchFamily="2" charset="-122"/>
              </a:rPr>
              <a:t> - 48;</a:t>
            </a:r>
          </a:p>
          <a:p>
            <a:pPr eaLnBrk="1" hangingPunct="1"/>
            <a:r>
              <a:rPr lang="en-US" altLang="zh-CN" sz="1800" b="1" dirty="0">
                <a:solidFill>
                  <a:prstClr val="black"/>
                </a:solidFill>
                <a:ea typeface="宋体" pitchFamily="2" charset="-122"/>
              </a:rPr>
              <a:t>           </a:t>
            </a:r>
            <a:r>
              <a:rPr lang="en-US" altLang="zh-CN" sz="1800" b="1" dirty="0">
                <a:solidFill>
                  <a:srgbClr val="7030A0"/>
                </a:solidFill>
                <a:ea typeface="宋体" pitchFamily="2" charset="-122"/>
              </a:rPr>
              <a:t>else if(*</a:t>
            </a:r>
            <a:r>
              <a:rPr lang="en-US" altLang="zh-CN" sz="1800" b="1" dirty="0" err="1">
                <a:solidFill>
                  <a:srgbClr val="7030A0"/>
                </a:solidFill>
                <a:ea typeface="宋体" pitchFamily="2" charset="-122"/>
              </a:rPr>
              <a:t>hStr</a:t>
            </a:r>
            <a:r>
              <a:rPr lang="en-US" altLang="zh-CN" sz="1800" b="1" dirty="0">
                <a:solidFill>
                  <a:srgbClr val="7030A0"/>
                </a:solidFill>
                <a:ea typeface="宋体" pitchFamily="2" charset="-122"/>
              </a:rPr>
              <a:t>&gt;='a'&amp;&amp;*</a:t>
            </a:r>
            <a:r>
              <a:rPr lang="en-US" altLang="zh-CN" sz="1800" b="1" dirty="0" err="1">
                <a:solidFill>
                  <a:srgbClr val="7030A0"/>
                </a:solidFill>
                <a:ea typeface="宋体" pitchFamily="2" charset="-122"/>
              </a:rPr>
              <a:t>hStr</a:t>
            </a:r>
            <a:r>
              <a:rPr lang="en-US" altLang="zh-CN" sz="1800" b="1" dirty="0">
                <a:solidFill>
                  <a:srgbClr val="7030A0"/>
                </a:solidFill>
                <a:ea typeface="宋体" pitchFamily="2" charset="-122"/>
              </a:rPr>
              <a:t>&lt;='f‘)     sum=sum*16 + *</a:t>
            </a:r>
            <a:r>
              <a:rPr lang="en-US" altLang="zh-CN" sz="1800" b="1" dirty="0" err="1">
                <a:solidFill>
                  <a:srgbClr val="7030A0"/>
                </a:solidFill>
                <a:ea typeface="宋体" pitchFamily="2" charset="-122"/>
              </a:rPr>
              <a:t>hStr</a:t>
            </a:r>
            <a:r>
              <a:rPr lang="en-US" altLang="zh-CN" sz="1800" b="1" dirty="0">
                <a:solidFill>
                  <a:srgbClr val="7030A0"/>
                </a:solidFill>
                <a:ea typeface="宋体" pitchFamily="2" charset="-122"/>
              </a:rPr>
              <a:t> – 97 +10;</a:t>
            </a:r>
          </a:p>
          <a:p>
            <a:pPr eaLnBrk="1" hangingPunct="1"/>
            <a:r>
              <a:rPr lang="en-US" altLang="zh-CN" sz="1800" b="1" dirty="0">
                <a:solidFill>
                  <a:prstClr val="black"/>
                </a:solidFill>
                <a:ea typeface="宋体" pitchFamily="2" charset="-122"/>
              </a:rPr>
              <a:t>           else if(*</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&gt;='A'&amp;&amp;*</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&lt;='F‘)   sum=sum*16 + *</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 – 65 +10;</a:t>
            </a:r>
          </a:p>
          <a:p>
            <a:pPr eaLnBrk="1" hangingPunct="1"/>
            <a:r>
              <a:rPr lang="en-US" altLang="zh-CN" sz="1800" b="1" dirty="0">
                <a:solidFill>
                  <a:prstClr val="black"/>
                </a:solidFill>
                <a:ea typeface="宋体" pitchFamily="2" charset="-122"/>
              </a:rPr>
              <a:t>           </a:t>
            </a:r>
            <a:r>
              <a:rPr lang="en-US" altLang="zh-CN" sz="1800" b="1" dirty="0" err="1">
                <a:solidFill>
                  <a:prstClr val="black"/>
                </a:solidFill>
                <a:ea typeface="宋体" pitchFamily="2" charset="-122"/>
              </a:rPr>
              <a:t>hStr</a:t>
            </a:r>
            <a:r>
              <a:rPr lang="en-US" altLang="zh-CN" sz="1800" b="1" dirty="0">
                <a:solidFill>
                  <a:prstClr val="black"/>
                </a:solidFill>
                <a:ea typeface="宋体" pitchFamily="2" charset="-122"/>
              </a:rPr>
              <a:t>++;</a:t>
            </a:r>
          </a:p>
          <a:p>
            <a:pPr eaLnBrk="1" hangingPunct="1"/>
            <a:r>
              <a:rPr lang="en-US" altLang="zh-CN" sz="1800" b="1" dirty="0">
                <a:solidFill>
                  <a:prstClr val="black"/>
                </a:solidFill>
                <a:ea typeface="宋体" pitchFamily="2" charset="-122"/>
              </a:rPr>
              <a:t>    }</a:t>
            </a:r>
          </a:p>
          <a:p>
            <a:pPr eaLnBrk="1" hangingPunct="1"/>
            <a:r>
              <a:rPr lang="en-US" altLang="zh-CN" sz="1800" b="1" dirty="0">
                <a:solidFill>
                  <a:prstClr val="black"/>
                </a:solidFill>
                <a:ea typeface="宋体" pitchFamily="2" charset="-122"/>
              </a:rPr>
              <a:t>    return sum;</a:t>
            </a:r>
          </a:p>
          <a:p>
            <a:pPr eaLnBrk="1" hangingPunct="1"/>
            <a:r>
              <a:rPr lang="en-US" altLang="zh-CN" sz="1800" b="1" dirty="0">
                <a:solidFill>
                  <a:prstClr val="black"/>
                </a:solidFill>
                <a:ea typeface="宋体" pitchFamily="2" charset="-122"/>
              </a:rPr>
              <a:t>}</a:t>
            </a:r>
            <a:endParaRPr lang="zh-CN" altLang="en-US" sz="1800" b="1" dirty="0">
              <a:solidFill>
                <a:prstClr val="black"/>
              </a:solidFill>
              <a:ea typeface="宋体" pitchFamily="2" charset="-122"/>
            </a:endParaRPr>
          </a:p>
        </p:txBody>
      </p:sp>
      <p:sp>
        <p:nvSpPr>
          <p:cNvPr id="3" name="矩形 2"/>
          <p:cNvSpPr/>
          <p:nvPr/>
        </p:nvSpPr>
        <p:spPr>
          <a:xfrm>
            <a:off x="323528" y="476672"/>
            <a:ext cx="4500594" cy="369332"/>
          </a:xfrm>
          <a:prstGeom prst="rect">
            <a:avLst/>
          </a:prstGeom>
        </p:spPr>
        <p:txBody>
          <a:bodyPr wrap="square">
            <a:spAutoFit/>
          </a:bodyPr>
          <a:lstStyle/>
          <a:p>
            <a:pPr eaLnBrk="1" hangingPunct="1"/>
            <a:r>
              <a:rPr lang="en-US" altLang="zh-CN" sz="1800" b="1" dirty="0">
                <a:latin typeface="微软雅黑" pitchFamily="34" charset="-122"/>
                <a:ea typeface="微软雅黑" pitchFamily="34" charset="-122"/>
              </a:rPr>
              <a:t>6. </a:t>
            </a:r>
            <a:r>
              <a:rPr lang="zh-CN" altLang="en-US" sz="1800" b="1" dirty="0">
                <a:latin typeface="微软雅黑" pitchFamily="34" charset="-122"/>
                <a:ea typeface="微软雅黑" pitchFamily="34" charset="-122"/>
              </a:rPr>
              <a:t>字符转换</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十六进制字符串转换十进制数</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   </a:t>
            </a:r>
          </a:p>
        </p:txBody>
      </p:sp>
      <p:sp>
        <p:nvSpPr>
          <p:cNvPr id="4" name="TextBox 3"/>
          <p:cNvSpPr txBox="1"/>
          <p:nvPr/>
        </p:nvSpPr>
        <p:spPr>
          <a:xfrm>
            <a:off x="1000100" y="5572140"/>
            <a:ext cx="5984331" cy="400110"/>
          </a:xfrm>
          <a:prstGeom prst="rect">
            <a:avLst/>
          </a:prstGeom>
          <a:noFill/>
        </p:spPr>
        <p:txBody>
          <a:bodyPr wrap="none" rtlCol="0">
            <a:spAutoFit/>
          </a:bodyPr>
          <a:lstStyle/>
          <a:p>
            <a:pPr eaLnBrk="1" hangingPunct="1"/>
            <a:r>
              <a:rPr lang="zh-CN" altLang="en-US" sz="2000" b="1" dirty="0">
                <a:solidFill>
                  <a:srgbClr val="FF0000"/>
                </a:solidFill>
                <a:latin typeface="微软雅黑" pitchFamily="34" charset="-122"/>
                <a:ea typeface="微软雅黑" pitchFamily="34" charset="-122"/>
              </a:rPr>
              <a:t>数与字符之间的转换方法请参考</a:t>
            </a: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附录 </a:t>
            </a:r>
            <a:r>
              <a:rPr lang="en-US" altLang="zh-CN" sz="2000" b="1" dirty="0">
                <a:solidFill>
                  <a:srgbClr val="FF0000"/>
                </a:solidFill>
                <a:latin typeface="微软雅黑" pitchFamily="34" charset="-122"/>
                <a:ea typeface="微软雅黑" pitchFamily="34" charset="-122"/>
              </a:rPr>
              <a:t>ASCII</a:t>
            </a:r>
            <a:r>
              <a:rPr lang="zh-CN" altLang="en-US" sz="2000" b="1" dirty="0">
                <a:solidFill>
                  <a:srgbClr val="FF0000"/>
                </a:solidFill>
                <a:latin typeface="微软雅黑" pitchFamily="34" charset="-122"/>
                <a:ea typeface="微软雅黑" pitchFamily="34" charset="-122"/>
              </a:rPr>
              <a:t>码表</a:t>
            </a:r>
          </a:p>
        </p:txBody>
      </p:sp>
      <p:sp>
        <p:nvSpPr>
          <p:cNvPr id="5" name="矩形 4"/>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38166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sz="half" idx="4294967295"/>
          </p:nvPr>
        </p:nvSpPr>
        <p:spPr>
          <a:xfrm>
            <a:off x="395536" y="910049"/>
            <a:ext cx="5462348" cy="5543287"/>
          </a:xfrm>
          <a:prstGeom prst="rect">
            <a:avLst/>
          </a:prstGeom>
          <a:ln>
            <a:solidFill>
              <a:srgbClr val="FF0000"/>
            </a:solidFill>
          </a:ln>
        </p:spPr>
        <p:txBody>
          <a:bodyPr/>
          <a:lstStyle/>
          <a:p>
            <a:pPr marL="0" indent="0">
              <a:lnSpc>
                <a:spcPct val="90000"/>
              </a:lnSpc>
              <a:buNone/>
            </a:pPr>
            <a:r>
              <a:rPr lang="en-US" altLang="zh-CN" sz="1800" b="1" dirty="0"/>
              <a:t>int  </a:t>
            </a:r>
            <a:r>
              <a:rPr lang="en-US" altLang="zh-CN" sz="1800" b="1" dirty="0" err="1"/>
              <a:t>day_of_year</a:t>
            </a:r>
            <a:r>
              <a:rPr lang="en-US" altLang="zh-CN" sz="1800" b="1" dirty="0"/>
              <a:t>( </a:t>
            </a:r>
            <a:r>
              <a:rPr lang="en-US" altLang="zh-CN" sz="1800" b="1" dirty="0" err="1"/>
              <a:t>struct</a:t>
            </a:r>
            <a:r>
              <a:rPr lang="en-US" altLang="zh-CN" sz="1800" b="1" dirty="0"/>
              <a:t>  Date   pd)</a:t>
            </a:r>
          </a:p>
          <a:p>
            <a:pPr marL="0" indent="0">
              <a:lnSpc>
                <a:spcPct val="90000"/>
              </a:lnSpc>
              <a:buNone/>
            </a:pPr>
            <a:r>
              <a:rPr lang="en-US" altLang="zh-CN" sz="1800" b="1" dirty="0"/>
              <a:t>{ </a:t>
            </a:r>
          </a:p>
          <a:p>
            <a:pPr marL="0" indent="0">
              <a:lnSpc>
                <a:spcPct val="90000"/>
              </a:lnSpc>
              <a:buNone/>
            </a:pPr>
            <a:r>
              <a:rPr lang="en-US" altLang="zh-CN" sz="1800" b="1" dirty="0"/>
              <a:t>    </a:t>
            </a:r>
            <a:r>
              <a:rPr lang="en-US" altLang="zh-CN" sz="1800" b="1" dirty="0" err="1"/>
              <a:t>int</a:t>
            </a:r>
            <a:r>
              <a:rPr lang="en-US" altLang="zh-CN" sz="1800" b="1" dirty="0"/>
              <a:t> </a:t>
            </a:r>
            <a:r>
              <a:rPr lang="en-US" altLang="zh-CN" sz="1800" b="1" dirty="0" err="1"/>
              <a:t>day_tab</a:t>
            </a:r>
            <a:r>
              <a:rPr lang="en-US" altLang="zh-CN" sz="1800" b="1" dirty="0"/>
              <a:t>[2][13] = {</a:t>
            </a:r>
          </a:p>
          <a:p>
            <a:pPr marL="0" indent="0">
              <a:lnSpc>
                <a:spcPct val="90000"/>
              </a:lnSpc>
              <a:buNone/>
            </a:pPr>
            <a:r>
              <a:rPr lang="en-US" altLang="zh-CN" sz="1800" b="1" dirty="0"/>
              <a:t>         {0,31,28,31,30,31,30,31,31,30,31,30,31},</a:t>
            </a:r>
          </a:p>
          <a:p>
            <a:pPr marL="0" indent="0">
              <a:lnSpc>
                <a:spcPct val="90000"/>
              </a:lnSpc>
              <a:buNone/>
            </a:pPr>
            <a:r>
              <a:rPr lang="en-US" altLang="zh-CN" sz="1800" b="1" dirty="0"/>
              <a:t>  </a:t>
            </a:r>
            <a:r>
              <a:rPr lang="zh-CN" altLang="en-US" sz="1800" b="1" dirty="0"/>
              <a:t>       </a:t>
            </a:r>
            <a:r>
              <a:rPr lang="en-US" altLang="zh-CN" sz="1800" b="1" dirty="0"/>
              <a:t>{0,31,29,31,30,31,30,31,31,30,31,30,31}};  </a:t>
            </a:r>
          </a:p>
          <a:p>
            <a:pPr marL="0" indent="0">
              <a:lnSpc>
                <a:spcPct val="90000"/>
              </a:lnSpc>
              <a:buNone/>
            </a:pPr>
            <a:r>
              <a:rPr lang="en-US" altLang="zh-CN" sz="1800" b="1" dirty="0"/>
              <a:t>    int </a:t>
            </a:r>
            <a:r>
              <a:rPr lang="en-US" altLang="zh-CN" sz="1800" b="1" dirty="0" err="1"/>
              <a:t>i</a:t>
            </a:r>
            <a:r>
              <a:rPr lang="en-US" altLang="zh-CN" sz="1800" b="1" dirty="0"/>
              <a:t>, day, leap;           </a:t>
            </a:r>
            <a:endParaRPr lang="zh-CN" altLang="en-US" sz="1800" b="1" dirty="0"/>
          </a:p>
          <a:p>
            <a:pPr marL="0" indent="0">
              <a:lnSpc>
                <a:spcPct val="90000"/>
              </a:lnSpc>
              <a:buNone/>
            </a:pPr>
            <a:r>
              <a:rPr lang="zh-CN" altLang="en-US" sz="1800" b="1" dirty="0"/>
              <a:t>    </a:t>
            </a:r>
            <a:r>
              <a:rPr lang="en-US" altLang="zh-CN" sz="1800" b="1" dirty="0"/>
              <a:t>day = </a:t>
            </a:r>
            <a:r>
              <a:rPr lang="en-US" altLang="zh-CN" sz="1800" b="1" dirty="0" err="1"/>
              <a:t>pd.day</a:t>
            </a:r>
            <a:r>
              <a:rPr lang="en-US" altLang="zh-CN" sz="1800" b="1" dirty="0"/>
              <a:t>;                           </a:t>
            </a:r>
            <a:endParaRPr lang="zh-CN" altLang="en-US" sz="1800" b="1" dirty="0"/>
          </a:p>
          <a:p>
            <a:pPr marL="0" indent="0">
              <a:lnSpc>
                <a:spcPct val="90000"/>
              </a:lnSpc>
              <a:buNone/>
            </a:pPr>
            <a:r>
              <a:rPr lang="zh-CN" altLang="en-US" sz="1800" b="1" dirty="0">
                <a:solidFill>
                  <a:srgbClr val="FF0000"/>
                </a:solidFill>
              </a:rPr>
              <a:t>    </a:t>
            </a:r>
            <a:endParaRPr lang="en-US" altLang="zh-CN" sz="1800" b="1" dirty="0">
              <a:solidFill>
                <a:srgbClr val="FF0000"/>
              </a:solidFill>
            </a:endParaRPr>
          </a:p>
          <a:p>
            <a:pPr marL="0" indent="0">
              <a:lnSpc>
                <a:spcPct val="90000"/>
              </a:lnSpc>
              <a:buNone/>
            </a:pPr>
            <a:r>
              <a:rPr lang="en-US" altLang="zh-CN" sz="1800" b="1" dirty="0">
                <a:solidFill>
                  <a:srgbClr val="FF0000"/>
                </a:solidFill>
              </a:rPr>
              <a:t>    leap = pd. year % 4 == 0 &amp;&amp;</a:t>
            </a:r>
            <a:endParaRPr lang="zh-CN" altLang="en-US" sz="1800" b="1" dirty="0">
              <a:solidFill>
                <a:srgbClr val="FF0000"/>
              </a:solidFill>
            </a:endParaRPr>
          </a:p>
          <a:p>
            <a:pPr marL="0" indent="0">
              <a:lnSpc>
                <a:spcPct val="90000"/>
              </a:lnSpc>
              <a:buNone/>
            </a:pPr>
            <a:r>
              <a:rPr lang="zh-CN" altLang="en-US" sz="1800" b="1" dirty="0">
                <a:solidFill>
                  <a:srgbClr val="FF0000"/>
                </a:solidFill>
              </a:rPr>
              <a:t>               </a:t>
            </a:r>
            <a:r>
              <a:rPr lang="en-US" altLang="zh-CN" sz="1800" b="1" dirty="0">
                <a:solidFill>
                  <a:srgbClr val="FF0000"/>
                </a:solidFill>
              </a:rPr>
              <a:t>pd. year % 100 != 0 ||</a:t>
            </a:r>
            <a:endParaRPr lang="zh-CN" altLang="en-US" sz="1800" b="1" dirty="0">
              <a:solidFill>
                <a:srgbClr val="FF0000"/>
              </a:solidFill>
            </a:endParaRPr>
          </a:p>
          <a:p>
            <a:pPr marL="0" indent="0">
              <a:lnSpc>
                <a:spcPct val="90000"/>
              </a:lnSpc>
              <a:buNone/>
            </a:pPr>
            <a:r>
              <a:rPr lang="zh-CN" altLang="en-US" sz="1800" b="1" dirty="0">
                <a:solidFill>
                  <a:srgbClr val="FF0000"/>
                </a:solidFill>
              </a:rPr>
              <a:t>               </a:t>
            </a:r>
            <a:r>
              <a:rPr lang="en-US" altLang="zh-CN" sz="1800" b="1" dirty="0">
                <a:solidFill>
                  <a:srgbClr val="FF0000"/>
                </a:solidFill>
              </a:rPr>
              <a:t>pd. year % 400 == 0;    </a:t>
            </a:r>
            <a:endParaRPr lang="zh-CN" altLang="en-US" sz="1800" b="1" dirty="0">
              <a:solidFill>
                <a:srgbClr val="FF0000"/>
              </a:solidFill>
            </a:endParaRPr>
          </a:p>
          <a:p>
            <a:pPr marL="0" indent="0">
              <a:lnSpc>
                <a:spcPct val="90000"/>
              </a:lnSpc>
              <a:buNone/>
            </a:pPr>
            <a:r>
              <a:rPr lang="zh-CN" altLang="en-US" sz="1800" b="1" dirty="0"/>
              <a:t>    </a:t>
            </a:r>
            <a:endParaRPr lang="en-US" altLang="zh-CN" sz="1800" b="1" dirty="0"/>
          </a:p>
          <a:p>
            <a:pPr marL="0" indent="0">
              <a:lnSpc>
                <a:spcPct val="90000"/>
              </a:lnSpc>
              <a:buNone/>
            </a:pPr>
            <a:r>
              <a:rPr lang="en-US" altLang="zh-CN" sz="1800" b="1" dirty="0"/>
              <a:t>    for(</a:t>
            </a:r>
            <a:r>
              <a:rPr lang="en-US" altLang="zh-CN" sz="1800" b="1" dirty="0" err="1"/>
              <a:t>i</a:t>
            </a:r>
            <a:r>
              <a:rPr lang="en-US" altLang="zh-CN" sz="1800" b="1" dirty="0"/>
              <a:t> = 1 ; </a:t>
            </a:r>
            <a:r>
              <a:rPr lang="en-US" altLang="zh-CN" sz="1800" b="1" dirty="0" err="1"/>
              <a:t>i</a:t>
            </a:r>
            <a:r>
              <a:rPr lang="en-US" altLang="zh-CN" sz="1800" b="1" dirty="0"/>
              <a:t> &lt; pd .month ; </a:t>
            </a:r>
            <a:r>
              <a:rPr lang="en-US" altLang="zh-CN" sz="1800" b="1" dirty="0" err="1"/>
              <a:t>i</a:t>
            </a:r>
            <a:r>
              <a:rPr lang="en-US" altLang="zh-CN" sz="1800" b="1" dirty="0"/>
              <a:t>++)</a:t>
            </a:r>
          </a:p>
          <a:p>
            <a:pPr marL="0" indent="0">
              <a:lnSpc>
                <a:spcPct val="90000"/>
              </a:lnSpc>
              <a:buNone/>
            </a:pPr>
            <a:r>
              <a:rPr lang="en-US" altLang="zh-CN" sz="1800" b="1" dirty="0"/>
              <a:t>                    day += </a:t>
            </a:r>
            <a:r>
              <a:rPr lang="en-US" altLang="zh-CN" sz="1800" b="1" dirty="0" err="1"/>
              <a:t>day_tab</a:t>
            </a:r>
            <a:r>
              <a:rPr lang="en-US" altLang="zh-CN" sz="1800" b="1" dirty="0"/>
              <a:t>[leap][</a:t>
            </a:r>
            <a:r>
              <a:rPr lang="en-US" altLang="zh-CN" sz="1800" b="1" dirty="0" err="1"/>
              <a:t>i</a:t>
            </a:r>
            <a:r>
              <a:rPr lang="en-US" altLang="zh-CN" sz="1800" b="1" dirty="0"/>
              <a:t>];     </a:t>
            </a:r>
          </a:p>
          <a:p>
            <a:pPr marL="0" indent="0">
              <a:lnSpc>
                <a:spcPct val="90000"/>
              </a:lnSpc>
              <a:buNone/>
            </a:pPr>
            <a:r>
              <a:rPr lang="en-US" altLang="zh-CN" sz="1800" b="1" dirty="0"/>
              <a:t>    return day;</a:t>
            </a:r>
          </a:p>
          <a:p>
            <a:pPr marL="0" indent="0">
              <a:lnSpc>
                <a:spcPct val="90000"/>
              </a:lnSpc>
              <a:buNone/>
            </a:pPr>
            <a:r>
              <a:rPr lang="en-US" altLang="zh-CN" sz="1800" b="1" dirty="0"/>
              <a:t>}</a:t>
            </a:r>
          </a:p>
        </p:txBody>
      </p:sp>
      <p:sp>
        <p:nvSpPr>
          <p:cNvPr id="7" name="矩形 6"/>
          <p:cNvSpPr/>
          <p:nvPr/>
        </p:nvSpPr>
        <p:spPr>
          <a:xfrm>
            <a:off x="5883534" y="1962268"/>
            <a:ext cx="1928826" cy="338554"/>
          </a:xfrm>
          <a:prstGeom prst="rect">
            <a:avLst/>
          </a:prstGeom>
          <a:solidFill>
            <a:schemeClr val="bg1"/>
          </a:solidFill>
          <a:ln>
            <a:solidFill>
              <a:srgbClr val="FF0000"/>
            </a:solidFill>
          </a:ln>
        </p:spPr>
        <p:txBody>
          <a:bodyPr wrap="square">
            <a:spAutoFit/>
          </a:bodyPr>
          <a:lstStyle/>
          <a:p>
            <a:pPr eaLnBrk="1" hangingPunct="1"/>
            <a:r>
              <a:rPr kumimoji="0" lang="en-US" altLang="zh-CN" sz="1600" b="1" kern="0" dirty="0">
                <a:solidFill>
                  <a:srgbClr val="FF0000"/>
                </a:solidFill>
                <a:latin typeface="微软雅黑" pitchFamily="34" charset="-122"/>
                <a:ea typeface="微软雅黑" pitchFamily="34" charset="-122"/>
              </a:rPr>
              <a:t> </a:t>
            </a:r>
            <a:r>
              <a:rPr kumimoji="0" lang="zh-CN" altLang="en-US" sz="1600" b="1" kern="0" dirty="0">
                <a:solidFill>
                  <a:srgbClr val="FF0000"/>
                </a:solidFill>
                <a:latin typeface="微软雅黑" pitchFamily="34" charset="-122"/>
                <a:ea typeface="微软雅黑" pitchFamily="34" charset="-122"/>
              </a:rPr>
              <a:t>非闰年的每月天数</a:t>
            </a:r>
            <a:endParaRPr lang="zh-CN" altLang="en-US" sz="1600" b="1" dirty="0">
              <a:solidFill>
                <a:prstClr val="black"/>
              </a:solidFill>
              <a:latin typeface="微软雅黑" pitchFamily="34" charset="-122"/>
              <a:ea typeface="微软雅黑" pitchFamily="34" charset="-122"/>
            </a:endParaRPr>
          </a:p>
        </p:txBody>
      </p:sp>
      <p:sp>
        <p:nvSpPr>
          <p:cNvPr id="8" name="矩形 7"/>
          <p:cNvSpPr/>
          <p:nvPr/>
        </p:nvSpPr>
        <p:spPr>
          <a:xfrm>
            <a:off x="5883534" y="2338738"/>
            <a:ext cx="1928826" cy="338554"/>
          </a:xfrm>
          <a:prstGeom prst="rect">
            <a:avLst/>
          </a:prstGeom>
          <a:solidFill>
            <a:schemeClr val="bg1"/>
          </a:solidFill>
          <a:ln>
            <a:solidFill>
              <a:srgbClr val="FF0000"/>
            </a:solidFill>
          </a:ln>
        </p:spPr>
        <p:txBody>
          <a:bodyPr wrap="square">
            <a:spAutoFit/>
          </a:bodyPr>
          <a:lstStyle/>
          <a:p>
            <a:pPr algn="ctr" eaLnBrk="1" hangingPunct="1"/>
            <a:r>
              <a:rPr kumimoji="0" lang="en-US" altLang="zh-CN" sz="1600" b="1" kern="0" dirty="0">
                <a:solidFill>
                  <a:srgbClr val="FF0000"/>
                </a:solidFill>
                <a:latin typeface="微软雅黑" pitchFamily="34" charset="-122"/>
                <a:ea typeface="微软雅黑" pitchFamily="34" charset="-122"/>
              </a:rPr>
              <a:t> </a:t>
            </a:r>
            <a:r>
              <a:rPr kumimoji="0" lang="zh-CN" altLang="en-US" sz="1600" b="1" kern="0" dirty="0">
                <a:solidFill>
                  <a:srgbClr val="FF0000"/>
                </a:solidFill>
                <a:latin typeface="微软雅黑" pitchFamily="34" charset="-122"/>
                <a:ea typeface="微软雅黑" pitchFamily="34" charset="-122"/>
              </a:rPr>
              <a:t>闰年的每月天数</a:t>
            </a:r>
            <a:endParaRPr lang="zh-CN" altLang="en-US" sz="1600" b="1" dirty="0">
              <a:solidFill>
                <a:prstClr val="black"/>
              </a:solidFill>
              <a:latin typeface="微软雅黑" pitchFamily="34" charset="-122"/>
              <a:ea typeface="微软雅黑" pitchFamily="34" charset="-122"/>
            </a:endParaRPr>
          </a:p>
        </p:txBody>
      </p:sp>
      <p:sp>
        <p:nvSpPr>
          <p:cNvPr id="9" name="矩形 8"/>
          <p:cNvSpPr/>
          <p:nvPr/>
        </p:nvSpPr>
        <p:spPr>
          <a:xfrm>
            <a:off x="5892053" y="3613787"/>
            <a:ext cx="3000427" cy="338554"/>
          </a:xfrm>
          <a:prstGeom prst="rect">
            <a:avLst/>
          </a:prstGeom>
          <a:solidFill>
            <a:schemeClr val="bg1"/>
          </a:solidFill>
          <a:ln>
            <a:solidFill>
              <a:srgbClr val="FF0000"/>
            </a:solidFill>
          </a:ln>
        </p:spPr>
        <p:txBody>
          <a:bodyPr wrap="square">
            <a:spAutoFit/>
          </a:bodyPr>
          <a:lstStyle/>
          <a:p>
            <a:pPr eaLnBrk="1" hangingPunct="1"/>
            <a:r>
              <a:rPr kumimoji="0" lang="en-US" altLang="zh-CN" sz="1600" b="1" kern="0" dirty="0">
                <a:solidFill>
                  <a:srgbClr val="FF0000"/>
                </a:solidFill>
                <a:latin typeface="微软雅黑" pitchFamily="34" charset="-122"/>
                <a:ea typeface="微软雅黑" pitchFamily="34" charset="-122"/>
              </a:rPr>
              <a:t>leap</a:t>
            </a:r>
            <a:r>
              <a:rPr kumimoji="0" lang="zh-CN" altLang="en-US" sz="1600" b="1" kern="0" dirty="0">
                <a:solidFill>
                  <a:srgbClr val="FF0000"/>
                </a:solidFill>
                <a:latin typeface="微软雅黑" pitchFamily="34" charset="-122"/>
                <a:ea typeface="微软雅黑" pitchFamily="34" charset="-122"/>
              </a:rPr>
              <a:t>为</a:t>
            </a:r>
            <a:r>
              <a:rPr kumimoji="0" lang="en-US" altLang="zh-CN" sz="1600" b="1" kern="0" dirty="0">
                <a:solidFill>
                  <a:srgbClr val="FF0000"/>
                </a:solidFill>
                <a:latin typeface="微软雅黑" pitchFamily="34" charset="-122"/>
                <a:ea typeface="微软雅黑" pitchFamily="34" charset="-122"/>
              </a:rPr>
              <a:t>0</a:t>
            </a:r>
            <a:r>
              <a:rPr kumimoji="0" lang="zh-CN" altLang="en-US" sz="1600" b="1" kern="0" dirty="0">
                <a:solidFill>
                  <a:srgbClr val="FF0000"/>
                </a:solidFill>
                <a:latin typeface="微软雅黑" pitchFamily="34" charset="-122"/>
                <a:ea typeface="微软雅黑" pitchFamily="34" charset="-122"/>
              </a:rPr>
              <a:t>是非闰年，为</a:t>
            </a:r>
            <a:r>
              <a:rPr kumimoji="0" lang="en-US" altLang="zh-CN" sz="1600" b="1" kern="0" dirty="0">
                <a:solidFill>
                  <a:srgbClr val="FF0000"/>
                </a:solidFill>
                <a:latin typeface="微软雅黑" pitchFamily="34" charset="-122"/>
                <a:ea typeface="微软雅黑" pitchFamily="34" charset="-122"/>
              </a:rPr>
              <a:t>1</a:t>
            </a:r>
            <a:r>
              <a:rPr kumimoji="0" lang="zh-CN" altLang="en-US" sz="1600" b="1" kern="0" dirty="0">
                <a:solidFill>
                  <a:srgbClr val="FF0000"/>
                </a:solidFill>
                <a:latin typeface="微软雅黑" pitchFamily="34" charset="-122"/>
                <a:ea typeface="微软雅黑" pitchFamily="34" charset="-122"/>
              </a:rPr>
              <a:t>是闰年</a:t>
            </a:r>
            <a:endParaRPr lang="zh-CN" altLang="en-US" sz="1600" b="1" dirty="0">
              <a:solidFill>
                <a:prstClr val="black"/>
              </a:solidFill>
              <a:latin typeface="微软雅黑" pitchFamily="34" charset="-122"/>
              <a:ea typeface="微软雅黑" pitchFamily="34" charset="-122"/>
            </a:endParaRPr>
          </a:p>
        </p:txBody>
      </p:sp>
      <p:sp>
        <p:nvSpPr>
          <p:cNvPr id="11" name="矩形 10"/>
          <p:cNvSpPr/>
          <p:nvPr/>
        </p:nvSpPr>
        <p:spPr>
          <a:xfrm>
            <a:off x="5892052" y="4005064"/>
            <a:ext cx="3000428" cy="830997"/>
          </a:xfrm>
          <a:prstGeom prst="rect">
            <a:avLst/>
          </a:prstGeom>
          <a:solidFill>
            <a:schemeClr val="bg1"/>
          </a:solidFill>
          <a:ln w="9525">
            <a:solidFill>
              <a:srgbClr val="FF0000"/>
            </a:solidFill>
          </a:ln>
        </p:spPr>
        <p:txBody>
          <a:bodyPr wrap="square">
            <a:spAutoFit/>
          </a:bodyPr>
          <a:lstStyle/>
          <a:p>
            <a:pPr eaLnBrk="1" hangingPunct="1"/>
            <a:r>
              <a:rPr kumimoji="0" lang="zh-CN" altLang="en-US" sz="1600" b="1" kern="0" dirty="0">
                <a:solidFill>
                  <a:srgbClr val="FF0000"/>
                </a:solidFill>
                <a:latin typeface="微软雅黑" pitchFamily="34" charset="-122"/>
                <a:ea typeface="微软雅黑" pitchFamily="34" charset="-122"/>
              </a:rPr>
              <a:t>能被</a:t>
            </a:r>
            <a:r>
              <a:rPr kumimoji="0" lang="en-US" altLang="zh-CN" sz="1600" b="1" kern="0" dirty="0">
                <a:solidFill>
                  <a:srgbClr val="FF0000"/>
                </a:solidFill>
                <a:latin typeface="微软雅黑" pitchFamily="34" charset="-122"/>
                <a:ea typeface="微软雅黑" pitchFamily="34" charset="-122"/>
              </a:rPr>
              <a:t>4</a:t>
            </a:r>
            <a:r>
              <a:rPr kumimoji="0" lang="zh-CN" altLang="en-US" sz="1600" b="1" kern="0" dirty="0">
                <a:solidFill>
                  <a:srgbClr val="FF0000"/>
                </a:solidFill>
                <a:latin typeface="微软雅黑" pitchFamily="34" charset="-122"/>
                <a:ea typeface="微软雅黑" pitchFamily="34" charset="-122"/>
              </a:rPr>
              <a:t>整除的年份基本上是闰年</a:t>
            </a:r>
            <a:endParaRPr kumimoji="0" lang="en-US" altLang="zh-CN" sz="1600" b="1" kern="0" dirty="0">
              <a:solidFill>
                <a:srgbClr val="FF0000"/>
              </a:solidFill>
              <a:latin typeface="微软雅黑" pitchFamily="34" charset="-122"/>
              <a:ea typeface="微软雅黑" pitchFamily="34" charset="-122"/>
            </a:endParaRPr>
          </a:p>
          <a:p>
            <a:pPr eaLnBrk="1" hangingPunct="1"/>
            <a:r>
              <a:rPr kumimoji="0" lang="zh-CN" altLang="en-US" sz="1600" b="1" kern="0" dirty="0">
                <a:solidFill>
                  <a:srgbClr val="FF0000"/>
                </a:solidFill>
                <a:latin typeface="微软雅黑" pitchFamily="34" charset="-122"/>
                <a:ea typeface="微软雅黑" pitchFamily="34" charset="-122"/>
              </a:rPr>
              <a:t>能被</a:t>
            </a:r>
            <a:r>
              <a:rPr kumimoji="0" lang="en-US" altLang="zh-CN" sz="1600" b="1" kern="0" dirty="0">
                <a:solidFill>
                  <a:srgbClr val="FF0000"/>
                </a:solidFill>
                <a:latin typeface="微软雅黑" pitchFamily="34" charset="-122"/>
                <a:ea typeface="微软雅黑" pitchFamily="34" charset="-122"/>
              </a:rPr>
              <a:t>100</a:t>
            </a:r>
            <a:r>
              <a:rPr kumimoji="0" lang="zh-CN" altLang="en-US" sz="1600" b="1" kern="0" dirty="0">
                <a:solidFill>
                  <a:srgbClr val="FF0000"/>
                </a:solidFill>
                <a:latin typeface="微软雅黑" pitchFamily="34" charset="-122"/>
                <a:ea typeface="微软雅黑" pitchFamily="34" charset="-122"/>
              </a:rPr>
              <a:t>整除的年份不是闰年</a:t>
            </a:r>
            <a:endParaRPr kumimoji="0" lang="en-US" altLang="zh-CN" sz="1600" b="1" kern="0" dirty="0">
              <a:solidFill>
                <a:srgbClr val="FF0000"/>
              </a:solidFill>
              <a:latin typeface="微软雅黑" pitchFamily="34" charset="-122"/>
              <a:ea typeface="微软雅黑" pitchFamily="34" charset="-122"/>
            </a:endParaRPr>
          </a:p>
          <a:p>
            <a:pPr eaLnBrk="1" hangingPunct="1"/>
            <a:r>
              <a:rPr kumimoji="0" lang="zh-CN" altLang="en-US" sz="1600" b="1" kern="0" dirty="0">
                <a:solidFill>
                  <a:srgbClr val="FF0000"/>
                </a:solidFill>
                <a:latin typeface="微软雅黑" pitchFamily="34" charset="-122"/>
                <a:ea typeface="微软雅黑" pitchFamily="34" charset="-122"/>
              </a:rPr>
              <a:t>能被</a:t>
            </a:r>
            <a:r>
              <a:rPr kumimoji="0" lang="en-US" altLang="zh-CN" sz="1600" b="1" kern="0" dirty="0">
                <a:solidFill>
                  <a:srgbClr val="FF0000"/>
                </a:solidFill>
                <a:latin typeface="微软雅黑" pitchFamily="34" charset="-122"/>
                <a:ea typeface="微软雅黑" pitchFamily="34" charset="-122"/>
              </a:rPr>
              <a:t>400</a:t>
            </a:r>
            <a:r>
              <a:rPr kumimoji="0" lang="zh-CN" altLang="en-US" sz="1600" b="1" kern="0" dirty="0">
                <a:solidFill>
                  <a:srgbClr val="FF0000"/>
                </a:solidFill>
                <a:latin typeface="微软雅黑" pitchFamily="34" charset="-122"/>
                <a:ea typeface="微软雅黑" pitchFamily="34" charset="-122"/>
              </a:rPr>
              <a:t>整除的年份又是闰年</a:t>
            </a:r>
            <a:endParaRPr lang="zh-CN" altLang="en-US" sz="1600" b="1" dirty="0">
              <a:solidFill>
                <a:prstClr val="black"/>
              </a:solidFill>
              <a:latin typeface="微软雅黑" pitchFamily="34" charset="-122"/>
              <a:ea typeface="微软雅黑" pitchFamily="34" charset="-122"/>
            </a:endParaRPr>
          </a:p>
        </p:txBody>
      </p:sp>
      <p:sp>
        <p:nvSpPr>
          <p:cNvPr id="40" name="矩形 39"/>
          <p:cNvSpPr/>
          <p:nvPr/>
        </p:nvSpPr>
        <p:spPr>
          <a:xfrm>
            <a:off x="287430" y="476672"/>
            <a:ext cx="4500594" cy="341632"/>
          </a:xfrm>
          <a:prstGeom prst="rect">
            <a:avLst/>
          </a:prstGeom>
        </p:spPr>
        <p:txBody>
          <a:bodyPr wrap="square">
            <a:spAutoFit/>
          </a:bodyPr>
          <a:lstStyle/>
          <a:p>
            <a:pPr>
              <a:lnSpc>
                <a:spcPct val="90000"/>
              </a:lnSpc>
              <a:spcBef>
                <a:spcPct val="20000"/>
              </a:spcBef>
            </a:pPr>
            <a:r>
              <a:rPr kumimoji="0" lang="en-US" altLang="zh-CN" sz="1800" b="1" kern="0" dirty="0">
                <a:latin typeface="微软雅黑" pitchFamily="34" charset="-122"/>
                <a:ea typeface="微软雅黑" pitchFamily="34" charset="-122"/>
              </a:rPr>
              <a:t>7. </a:t>
            </a:r>
            <a:r>
              <a:rPr kumimoji="0" lang="zh-CN" altLang="en-US" sz="1800" b="1" kern="0" dirty="0">
                <a:latin typeface="微软雅黑" pitchFamily="34" charset="-122"/>
                <a:ea typeface="微软雅黑" pitchFamily="34" charset="-122"/>
              </a:rPr>
              <a:t>计算某日是这一年的第几天</a:t>
            </a:r>
          </a:p>
        </p:txBody>
      </p:sp>
      <p:sp>
        <p:nvSpPr>
          <p:cNvPr id="19" name="矩形 18"/>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
        <p:nvSpPr>
          <p:cNvPr id="21" name="矩形 20"/>
          <p:cNvSpPr/>
          <p:nvPr/>
        </p:nvSpPr>
        <p:spPr>
          <a:xfrm>
            <a:off x="5883534" y="5059588"/>
            <a:ext cx="2952328" cy="1397306"/>
          </a:xfrm>
          <a:prstGeom prst="rect">
            <a:avLst/>
          </a:prstGeom>
          <a:ln>
            <a:solidFill>
              <a:srgbClr val="FF0000"/>
            </a:solidFill>
          </a:ln>
        </p:spPr>
        <p:txBody>
          <a:bodyPr wrap="square">
            <a:spAutoFit/>
          </a:bodyPr>
          <a:lstStyle/>
          <a:p>
            <a:pPr>
              <a:lnSpc>
                <a:spcPct val="90000"/>
              </a:lnSpc>
              <a:spcBef>
                <a:spcPct val="20000"/>
              </a:spcBef>
            </a:pPr>
            <a:r>
              <a:rPr kumimoji="0" lang="en-US" altLang="zh-CN" sz="1600" b="1" kern="0" dirty="0" err="1">
                <a:solidFill>
                  <a:prstClr val="black"/>
                </a:solidFill>
                <a:latin typeface="+mn-ea"/>
                <a:ea typeface="+mn-ea"/>
              </a:rPr>
              <a:t>struct</a:t>
            </a:r>
            <a:r>
              <a:rPr kumimoji="0" lang="en-US" altLang="zh-CN" sz="1600" b="1" kern="0" dirty="0">
                <a:solidFill>
                  <a:prstClr val="black"/>
                </a:solidFill>
                <a:latin typeface="+mn-ea"/>
                <a:ea typeface="+mn-ea"/>
              </a:rPr>
              <a:t>  Date {</a:t>
            </a:r>
          </a:p>
          <a:p>
            <a:pPr>
              <a:lnSpc>
                <a:spcPct val="90000"/>
              </a:lnSpc>
              <a:spcBef>
                <a:spcPct val="20000"/>
              </a:spcBef>
            </a:pPr>
            <a:r>
              <a:rPr kumimoji="0" lang="en-US" altLang="zh-CN" sz="1600" b="1" kern="0" dirty="0">
                <a:solidFill>
                  <a:prstClr val="black"/>
                </a:solidFill>
                <a:latin typeface="+mn-ea"/>
                <a:ea typeface="+mn-ea"/>
              </a:rPr>
              <a:t>       int   day;</a:t>
            </a:r>
          </a:p>
          <a:p>
            <a:pPr>
              <a:lnSpc>
                <a:spcPct val="90000"/>
              </a:lnSpc>
              <a:spcBef>
                <a:spcPct val="20000"/>
              </a:spcBef>
            </a:pPr>
            <a:r>
              <a:rPr kumimoji="0" lang="en-US" altLang="zh-CN" sz="1600" b="1" kern="0" dirty="0">
                <a:solidFill>
                  <a:prstClr val="black"/>
                </a:solidFill>
                <a:latin typeface="+mn-ea"/>
                <a:ea typeface="+mn-ea"/>
              </a:rPr>
              <a:t>       </a:t>
            </a:r>
            <a:r>
              <a:rPr kumimoji="0" lang="en-US" altLang="zh-CN" sz="1600" b="1" kern="0" dirty="0" err="1">
                <a:solidFill>
                  <a:prstClr val="black"/>
                </a:solidFill>
                <a:latin typeface="+mn-ea"/>
                <a:ea typeface="+mn-ea"/>
              </a:rPr>
              <a:t>int</a:t>
            </a:r>
            <a:r>
              <a:rPr kumimoji="0" lang="en-US" altLang="zh-CN" sz="1600" b="1" kern="0" dirty="0">
                <a:solidFill>
                  <a:prstClr val="black"/>
                </a:solidFill>
                <a:latin typeface="+mn-ea"/>
                <a:ea typeface="+mn-ea"/>
              </a:rPr>
              <a:t>   month;</a:t>
            </a:r>
          </a:p>
          <a:p>
            <a:pPr>
              <a:lnSpc>
                <a:spcPct val="90000"/>
              </a:lnSpc>
              <a:spcBef>
                <a:spcPct val="20000"/>
              </a:spcBef>
            </a:pPr>
            <a:r>
              <a:rPr kumimoji="0" lang="en-US" altLang="zh-CN" sz="1600" b="1" kern="0" dirty="0">
                <a:solidFill>
                  <a:prstClr val="black"/>
                </a:solidFill>
                <a:latin typeface="+mn-ea"/>
                <a:ea typeface="+mn-ea"/>
              </a:rPr>
              <a:t>       </a:t>
            </a:r>
            <a:r>
              <a:rPr kumimoji="0" lang="en-US" altLang="zh-CN" sz="1600" b="1" kern="0" dirty="0" err="1">
                <a:solidFill>
                  <a:prstClr val="black"/>
                </a:solidFill>
                <a:latin typeface="+mn-ea"/>
                <a:ea typeface="+mn-ea"/>
              </a:rPr>
              <a:t>int</a:t>
            </a:r>
            <a:r>
              <a:rPr kumimoji="0" lang="en-US" altLang="zh-CN" sz="1600" b="1" kern="0" dirty="0">
                <a:solidFill>
                  <a:prstClr val="black"/>
                </a:solidFill>
                <a:latin typeface="+mn-ea"/>
                <a:ea typeface="+mn-ea"/>
              </a:rPr>
              <a:t>   year;</a:t>
            </a:r>
          </a:p>
          <a:p>
            <a:pPr>
              <a:lnSpc>
                <a:spcPct val="90000"/>
              </a:lnSpc>
              <a:spcBef>
                <a:spcPct val="20000"/>
              </a:spcBef>
            </a:pPr>
            <a:r>
              <a:rPr kumimoji="0" lang="en-US" altLang="zh-CN" sz="1600" b="1" kern="0" dirty="0">
                <a:solidFill>
                  <a:prstClr val="black"/>
                </a:solidFill>
                <a:latin typeface="+mn-ea"/>
                <a:ea typeface="+mn-ea"/>
              </a:rPr>
              <a:t>}; </a:t>
            </a:r>
          </a:p>
        </p:txBody>
      </p:sp>
    </p:spTree>
    <p:extLst>
      <p:ext uri="{BB962C8B-B14F-4D97-AF65-F5344CB8AC3E}">
        <p14:creationId xmlns:p14="http://schemas.microsoft.com/office/powerpoint/2010/main" val="149802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0181"/>
                                        </p:tgtEl>
                                        <p:attrNameLst>
                                          <p:attrName>style.visibility</p:attrName>
                                        </p:attrNameLst>
                                      </p:cBhvr>
                                      <p:to>
                                        <p:strVal val="visible"/>
                                      </p:to>
                                    </p:set>
                                    <p:anim calcmode="lin" valueType="num">
                                      <p:cBhvr>
                                        <p:cTn id="15" dur="1000" fill="hold"/>
                                        <p:tgtEl>
                                          <p:spTgt spid="50181"/>
                                        </p:tgtEl>
                                        <p:attrNameLst>
                                          <p:attrName>ppt_w</p:attrName>
                                        </p:attrNameLst>
                                      </p:cBhvr>
                                      <p:tavLst>
                                        <p:tav tm="0">
                                          <p:val>
                                            <p:fltVal val="0"/>
                                          </p:val>
                                        </p:tav>
                                        <p:tav tm="100000">
                                          <p:val>
                                            <p:strVal val="#ppt_w"/>
                                          </p:val>
                                        </p:tav>
                                      </p:tavLst>
                                    </p:anim>
                                    <p:anim calcmode="lin" valueType="num">
                                      <p:cBhvr>
                                        <p:cTn id="16" dur="1000" fill="hold"/>
                                        <p:tgtEl>
                                          <p:spTgt spid="50181"/>
                                        </p:tgtEl>
                                        <p:attrNameLst>
                                          <p:attrName>ppt_h</p:attrName>
                                        </p:attrNameLst>
                                      </p:cBhvr>
                                      <p:tavLst>
                                        <p:tav tm="0">
                                          <p:val>
                                            <p:fltVal val="0"/>
                                          </p:val>
                                        </p:tav>
                                        <p:tav tm="100000">
                                          <p:val>
                                            <p:strVal val="#ppt_h"/>
                                          </p:val>
                                        </p:tav>
                                      </p:tavLst>
                                    </p:anim>
                                    <p:anim calcmode="lin" valueType="num">
                                      <p:cBhvr>
                                        <p:cTn id="17" dur="1000" fill="hold"/>
                                        <p:tgtEl>
                                          <p:spTgt spid="50181"/>
                                        </p:tgtEl>
                                        <p:attrNameLst>
                                          <p:attrName>style.rotation</p:attrName>
                                        </p:attrNameLst>
                                      </p:cBhvr>
                                      <p:tavLst>
                                        <p:tav tm="0">
                                          <p:val>
                                            <p:fltVal val="90"/>
                                          </p:val>
                                        </p:tav>
                                        <p:tav tm="100000">
                                          <p:val>
                                            <p:fltVal val="0"/>
                                          </p:val>
                                        </p:tav>
                                      </p:tavLst>
                                    </p:anim>
                                    <p:animEffect transition="in" filter="fade">
                                      <p:cBhvr>
                                        <p:cTn id="18" dur="1000"/>
                                        <p:tgtEl>
                                          <p:spTgt spid="5018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90"/>
                                          </p:val>
                                        </p:tav>
                                        <p:tav tm="100000">
                                          <p:val>
                                            <p:fltVal val="0"/>
                                          </p:val>
                                        </p:tav>
                                      </p:tavLst>
                                    </p:anim>
                                    <p:animEffect transition="in" filter="fade">
                                      <p:cBhvr>
                                        <p:cTn id="48" dur="1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fltVal val="0"/>
                                          </p:val>
                                        </p:tav>
                                        <p:tav tm="100000">
                                          <p:val>
                                            <p:strVal val="#ppt_w"/>
                                          </p:val>
                                        </p:tav>
                                      </p:tavLst>
                                    </p:anim>
                                    <p:anim calcmode="lin" valueType="num">
                                      <p:cBhvr>
                                        <p:cTn id="54" dur="1000" fill="hold"/>
                                        <p:tgtEl>
                                          <p:spTgt spid="11"/>
                                        </p:tgtEl>
                                        <p:attrNameLst>
                                          <p:attrName>ppt_h</p:attrName>
                                        </p:attrNameLst>
                                      </p:cBhvr>
                                      <p:tavLst>
                                        <p:tav tm="0">
                                          <p:val>
                                            <p:fltVal val="0"/>
                                          </p:val>
                                        </p:tav>
                                        <p:tav tm="100000">
                                          <p:val>
                                            <p:strVal val="#ppt_h"/>
                                          </p:val>
                                        </p:tav>
                                      </p:tavLst>
                                    </p:anim>
                                    <p:anim calcmode="lin" valueType="num">
                                      <p:cBhvr>
                                        <p:cTn id="55" dur="1000" fill="hold"/>
                                        <p:tgtEl>
                                          <p:spTgt spid="11"/>
                                        </p:tgtEl>
                                        <p:attrNameLst>
                                          <p:attrName>style.rotation</p:attrName>
                                        </p:attrNameLst>
                                      </p:cBhvr>
                                      <p:tavLst>
                                        <p:tav tm="0">
                                          <p:val>
                                            <p:fltVal val="90"/>
                                          </p:val>
                                        </p:tav>
                                        <p:tav tm="100000">
                                          <p:val>
                                            <p:fltVal val="0"/>
                                          </p:val>
                                        </p:tav>
                                      </p:tavLst>
                                    </p:anim>
                                    <p:animEffect transition="in" filter="fade">
                                      <p:cBhvr>
                                        <p:cTn id="5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P spid="7" grpId="0" animBg="1"/>
      <p:bldP spid="8" grpId="0" animBg="1"/>
      <p:bldP spid="9" grpId="0" animBg="1"/>
      <p:bldP spid="11" grpId="0" animBg="1"/>
      <p:bldP spid="40" grpId="0"/>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3898" y="1052736"/>
            <a:ext cx="8540590" cy="3954929"/>
          </a:xfrm>
          <a:prstGeom prst="rect">
            <a:avLst/>
          </a:prstGeom>
        </p:spPr>
        <p:txBody>
          <a:bodyPr wrap="square">
            <a:spAutoFit/>
          </a:bodyPr>
          <a:lstStyle/>
          <a:p>
            <a:pPr eaLnBrk="1" hangingPunct="1">
              <a:lnSpc>
                <a:spcPct val="150000"/>
              </a:lnSpc>
              <a:spcBef>
                <a:spcPts val="600"/>
              </a:spcBef>
              <a:buFont typeface="+mj-ea"/>
              <a:buAutoNum type="circleNumDbPlain"/>
            </a:pPr>
            <a:r>
              <a:rPr lang="zh-CN" altLang="en-US" sz="1800" b="1" dirty="0">
                <a:solidFill>
                  <a:srgbClr val="FF0000"/>
                </a:solidFill>
                <a:latin typeface="微软雅黑" pitchFamily="34" charset="-122"/>
                <a:ea typeface="微软雅黑" pitchFamily="34" charset="-122"/>
              </a:rPr>
              <a:t>  二分查找的先决条件</a:t>
            </a:r>
          </a:p>
          <a:p>
            <a:pPr marL="0" lvl="1" eaLnBrk="1" hangingPunct="1">
              <a:lnSpc>
                <a:spcPct val="150000"/>
              </a:lnSpc>
              <a:spcBef>
                <a:spcPts val="600"/>
              </a:spcBef>
              <a:buFont typeface="Wingdings" pitchFamily="2" charset="2"/>
              <a:buNone/>
            </a:pPr>
            <a:r>
              <a:rPr lang="zh-CN" altLang="en-US" sz="1800" b="1" dirty="0">
                <a:solidFill>
                  <a:prstClr val="black"/>
                </a:solidFill>
                <a:latin typeface="微软雅黑" pitchFamily="34" charset="-122"/>
                <a:ea typeface="微软雅黑" pitchFamily="34" charset="-122"/>
              </a:rPr>
              <a:t>     表中结点按关键字有序，且顺序（一维数组）存储。</a:t>
            </a:r>
          </a:p>
          <a:p>
            <a:pPr eaLnBrk="1" hangingPunct="1">
              <a:lnSpc>
                <a:spcPct val="150000"/>
              </a:lnSpc>
              <a:spcBef>
                <a:spcPts val="600"/>
              </a:spcBef>
              <a:buFont typeface="+mj-ea"/>
              <a:buAutoNum type="circleNumDbPlain"/>
            </a:pPr>
            <a:r>
              <a:rPr lang="zh-CN" altLang="en-US" sz="1800" b="1" dirty="0">
                <a:solidFill>
                  <a:srgbClr val="FF0000"/>
                </a:solidFill>
                <a:latin typeface="微软雅黑" pitchFamily="34" charset="-122"/>
                <a:ea typeface="微软雅黑" pitchFamily="34" charset="-122"/>
              </a:rPr>
              <a:t>  二分法思想：取中，比较</a:t>
            </a:r>
            <a:endParaRPr lang="en-US" altLang="zh-CN" sz="1800" b="1" dirty="0">
              <a:solidFill>
                <a:srgbClr val="FF0000"/>
              </a:solidFill>
              <a:latin typeface="微软雅黑" pitchFamily="34" charset="-122"/>
              <a:ea typeface="微软雅黑" pitchFamily="34" charset="-122"/>
            </a:endParaRPr>
          </a:p>
          <a:p>
            <a:pPr eaLnBrk="1" hangingPunct="1">
              <a:lnSpc>
                <a:spcPct val="150000"/>
              </a:lnSpc>
              <a:spcBef>
                <a:spcPts val="600"/>
              </a:spcBef>
              <a:buFont typeface="+mj-ea"/>
              <a:buAutoNum type="circleNumDbPlain"/>
            </a:pP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算法：</a:t>
            </a:r>
          </a:p>
          <a:p>
            <a:pPr marL="0" lvl="1" eaLnBrk="1" hangingPunct="1">
              <a:lnSpc>
                <a:spcPct val="150000"/>
              </a:lnSpc>
              <a:spcBef>
                <a:spcPts val="600"/>
              </a:spcBef>
              <a:buFont typeface="Wingdings" pitchFamily="2" charset="2"/>
              <a:buNone/>
            </a:pPr>
            <a:r>
              <a:rPr lang="en-US" altLang="zh-CN" sz="1800" b="1" dirty="0">
                <a:solidFill>
                  <a:prstClr val="black"/>
                </a:solidFill>
                <a:latin typeface="微软雅黑" pitchFamily="34" charset="-122"/>
                <a:ea typeface="微软雅黑" pitchFamily="34" charset="-122"/>
              </a:rPr>
              <a:t>   (1). </a:t>
            </a:r>
            <a:r>
              <a:rPr lang="zh-CN" altLang="en-US" sz="1800" b="1" dirty="0">
                <a:solidFill>
                  <a:prstClr val="black"/>
                </a:solidFill>
                <a:latin typeface="微软雅黑" pitchFamily="34" charset="-122"/>
                <a:ea typeface="微软雅黑" pitchFamily="34" charset="-122"/>
              </a:rPr>
              <a:t>求有序表的中间位置</a:t>
            </a:r>
            <a:r>
              <a:rPr lang="en-US" altLang="en-US" sz="1800" b="1" dirty="0">
                <a:solidFill>
                  <a:prstClr val="black"/>
                </a:solidFill>
                <a:latin typeface="微软雅黑" pitchFamily="34" charset="-122"/>
                <a:ea typeface="微软雅黑" pitchFamily="34" charset="-122"/>
              </a:rPr>
              <a:t>mid</a:t>
            </a:r>
            <a:r>
              <a:rPr lang="zh-CN" altLang="en-US" sz="1800" b="1" dirty="0">
                <a:solidFill>
                  <a:prstClr val="black"/>
                </a:solidFill>
                <a:latin typeface="微软雅黑" pitchFamily="34" charset="-122"/>
                <a:ea typeface="微软雅黑" pitchFamily="34" charset="-122"/>
              </a:rPr>
              <a:t>。</a:t>
            </a:r>
            <a:endParaRPr lang="en-US" altLang="zh-CN" sz="1800" b="1" dirty="0">
              <a:solidFill>
                <a:prstClr val="black"/>
              </a:solidFill>
              <a:latin typeface="微软雅黑" pitchFamily="34" charset="-122"/>
              <a:ea typeface="微软雅黑" pitchFamily="34" charset="-122"/>
            </a:endParaRPr>
          </a:p>
          <a:p>
            <a:pPr marL="0" lvl="1" eaLnBrk="1" hangingPunct="1">
              <a:lnSpc>
                <a:spcPct val="150000"/>
              </a:lnSpc>
              <a:spcBef>
                <a:spcPts val="600"/>
              </a:spcBef>
              <a:buFont typeface="Wingdings" pitchFamily="2" charset="2"/>
              <a:buNone/>
            </a:pPr>
            <a:r>
              <a:rPr lang="en-US" altLang="zh-CN" sz="1800" b="1" dirty="0">
                <a:solidFill>
                  <a:prstClr val="black"/>
                </a:solidFill>
                <a:latin typeface="微软雅黑" pitchFamily="34" charset="-122"/>
                <a:ea typeface="微软雅黑" pitchFamily="34" charset="-122"/>
              </a:rPr>
              <a:t>   (2).  </a:t>
            </a:r>
            <a:r>
              <a:rPr lang="zh-CN" altLang="en-US" sz="1800" b="1" dirty="0">
                <a:solidFill>
                  <a:prstClr val="black"/>
                </a:solidFill>
                <a:latin typeface="微软雅黑" pitchFamily="34" charset="-122"/>
                <a:ea typeface="微软雅黑" pitchFamily="34" charset="-122"/>
              </a:rPr>
              <a:t>若</a:t>
            </a:r>
            <a:r>
              <a:rPr lang="en-US" altLang="en-US" sz="1800" b="1" dirty="0">
                <a:solidFill>
                  <a:prstClr val="black"/>
                </a:solidFill>
                <a:latin typeface="微软雅黑" pitchFamily="34" charset="-122"/>
                <a:ea typeface="微软雅黑" pitchFamily="34" charset="-122"/>
              </a:rPr>
              <a:t>r[mid].key</a:t>
            </a:r>
            <a:r>
              <a:rPr lang="en-US" altLang="zh-CN" sz="1800" b="1" dirty="0">
                <a:solidFill>
                  <a:prstClr val="black"/>
                </a:solidFill>
                <a:latin typeface="微软雅黑" pitchFamily="34" charset="-122"/>
                <a:ea typeface="微软雅黑" pitchFamily="34" charset="-122"/>
              </a:rPr>
              <a:t>==</a:t>
            </a:r>
            <a:r>
              <a:rPr lang="en-US" altLang="en-US" sz="1800" b="1" dirty="0">
                <a:solidFill>
                  <a:prstClr val="black"/>
                </a:solidFill>
                <a:latin typeface="微软雅黑" pitchFamily="34" charset="-122"/>
                <a:ea typeface="微软雅黑" pitchFamily="34" charset="-122"/>
              </a:rPr>
              <a:t>k</a:t>
            </a:r>
            <a:r>
              <a:rPr lang="zh-CN" altLang="en-US" sz="1800" b="1" dirty="0">
                <a:solidFill>
                  <a:prstClr val="black"/>
                </a:solidFill>
                <a:latin typeface="微软雅黑" pitchFamily="34" charset="-122"/>
                <a:ea typeface="微软雅黑" pitchFamily="34" charset="-122"/>
              </a:rPr>
              <a:t>，查找成功。</a:t>
            </a:r>
            <a:endParaRPr lang="en-US" altLang="zh-CN" sz="1800" b="1" dirty="0">
              <a:solidFill>
                <a:prstClr val="black"/>
              </a:solidFill>
              <a:latin typeface="微软雅黑" pitchFamily="34" charset="-122"/>
              <a:ea typeface="微软雅黑" pitchFamily="34" charset="-122"/>
            </a:endParaRPr>
          </a:p>
          <a:p>
            <a:pPr marL="0" lvl="1" eaLnBrk="1" hangingPunct="1">
              <a:lnSpc>
                <a:spcPct val="150000"/>
              </a:lnSpc>
              <a:spcBef>
                <a:spcPts val="600"/>
              </a:spcBef>
              <a:buFont typeface="Wingdings" pitchFamily="2" charset="2"/>
              <a:buNone/>
            </a:pPr>
            <a:r>
              <a:rPr lang="zh-CN" altLang="en-US" sz="1800" b="1" dirty="0">
                <a:solidFill>
                  <a:prstClr val="black"/>
                </a:solidFill>
                <a:latin typeface="微软雅黑" pitchFamily="34" charset="-122"/>
                <a:ea typeface="微软雅黑" pitchFamily="34" charset="-122"/>
              </a:rPr>
              <a:t>           若</a:t>
            </a:r>
            <a:r>
              <a:rPr lang="en-US" altLang="en-US" sz="1800" b="1" dirty="0">
                <a:solidFill>
                  <a:prstClr val="black"/>
                </a:solidFill>
                <a:latin typeface="微软雅黑" pitchFamily="34" charset="-122"/>
                <a:ea typeface="微软雅黑" pitchFamily="34" charset="-122"/>
              </a:rPr>
              <a:t>r[mid].key&gt;k</a:t>
            </a:r>
            <a:r>
              <a:rPr lang="zh-CN" altLang="en-US" sz="1800" b="1" dirty="0">
                <a:solidFill>
                  <a:prstClr val="black"/>
                </a:solidFill>
                <a:latin typeface="微软雅黑" pitchFamily="34" charset="-122"/>
                <a:ea typeface="微软雅黑" pitchFamily="34" charset="-122"/>
              </a:rPr>
              <a:t>，在左子表中继续进行二分查找。</a:t>
            </a:r>
          </a:p>
          <a:p>
            <a:pPr marL="0" lvl="1" eaLnBrk="1" hangingPunct="1">
              <a:lnSpc>
                <a:spcPct val="150000"/>
              </a:lnSpc>
              <a:spcBef>
                <a:spcPts val="600"/>
              </a:spcBef>
              <a:buFont typeface="Wingdings" pitchFamily="2" charset="2"/>
              <a:buNone/>
            </a:pPr>
            <a:r>
              <a:rPr lang="zh-CN" altLang="en-US" sz="1800" b="1" dirty="0">
                <a:solidFill>
                  <a:prstClr val="black"/>
                </a:solidFill>
                <a:latin typeface="微软雅黑" pitchFamily="34" charset="-122"/>
                <a:ea typeface="微软雅黑" pitchFamily="34" charset="-122"/>
              </a:rPr>
              <a:t>           若</a:t>
            </a:r>
            <a:r>
              <a:rPr lang="en-US" altLang="zh-CN" sz="1800" b="1" dirty="0">
                <a:solidFill>
                  <a:prstClr val="black"/>
                </a:solidFill>
                <a:latin typeface="微软雅黑" pitchFamily="34" charset="-122"/>
                <a:ea typeface="微软雅黑" pitchFamily="34" charset="-122"/>
              </a:rPr>
              <a:t>r[mid].key&lt;k</a:t>
            </a:r>
            <a:r>
              <a:rPr lang="zh-CN" altLang="en-US" sz="1800" b="1" dirty="0">
                <a:solidFill>
                  <a:prstClr val="black"/>
                </a:solidFill>
                <a:latin typeface="微软雅黑" pitchFamily="34" charset="-122"/>
                <a:ea typeface="微软雅黑" pitchFamily="34" charset="-122"/>
              </a:rPr>
              <a:t>，则在右子表中继续进行二分查找。</a:t>
            </a:r>
          </a:p>
        </p:txBody>
      </p:sp>
      <p:sp>
        <p:nvSpPr>
          <p:cNvPr id="3" name="矩形 2"/>
          <p:cNvSpPr/>
          <p:nvPr/>
        </p:nvSpPr>
        <p:spPr>
          <a:xfrm>
            <a:off x="323528" y="476672"/>
            <a:ext cx="4500594" cy="400110"/>
          </a:xfrm>
          <a:prstGeom prst="rect">
            <a:avLst/>
          </a:prstGeom>
        </p:spPr>
        <p:txBody>
          <a:bodyPr wrap="square">
            <a:spAutoFit/>
          </a:bodyPr>
          <a:lstStyle/>
          <a:p>
            <a:pPr eaLnBrk="1" hangingPunct="1">
              <a:spcBef>
                <a:spcPts val="600"/>
              </a:spcBef>
            </a:pP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二分查找算法</a:t>
            </a:r>
          </a:p>
        </p:txBody>
      </p:sp>
      <p:sp>
        <p:nvSpPr>
          <p:cNvPr id="4" name="矩形 3"/>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371322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linds(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blinds(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linds(horizontal)">
                                      <p:cBhvr>
                                        <p:cTn id="25" dur="500"/>
                                        <p:tgtEl>
                                          <p:spTgt spid="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blinds(horizontal)">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blinds(horizontal)">
                                      <p:cBhvr>
                                        <p:cTn id="35" dur="5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blinds(horizontal)">
                                      <p:cBhvr>
                                        <p:cTn id="40" dur="500"/>
                                        <p:tgtEl>
                                          <p:spTgt spid="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blinds(horizontal)">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blinds(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57158" y="626670"/>
            <a:ext cx="4500594" cy="4714908"/>
          </a:xfrm>
          <a:prstGeom prst="rect">
            <a:avLst/>
          </a:prstGeom>
          <a:noFill/>
          <a:ln w="19050">
            <a:solidFill>
              <a:srgbClr val="FF0000"/>
            </a:solidFill>
            <a:prstDash val="sysDash"/>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char *binary(char (*sp)[80], char *s,  int n)</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int </a:t>
            </a:r>
            <a:r>
              <a:rPr kumimoji="0" lang="en-US" altLang="zh-CN" sz="1800" b="1" kern="0" dirty="0" err="1">
                <a:solidFill>
                  <a:prstClr val="black"/>
                </a:solidFill>
                <a:latin typeface="Times New Roman"/>
                <a:ea typeface="微软雅黑" pitchFamily="34" charset="-122"/>
              </a:rPr>
              <a:t>low,high,mid</a:t>
            </a:r>
            <a:r>
              <a:rPr kumimoji="0" lang="en-US" altLang="zh-CN" sz="1800" b="1" kern="0" dirty="0">
                <a:solidFill>
                  <a:prstClr val="black"/>
                </a:solidFill>
                <a:latin typeface="Times New Roman"/>
                <a:ea typeface="微软雅黑" pitchFamily="34" charset="-122"/>
              </a:rPr>
              <a:t>;</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a:t>
            </a:r>
            <a:r>
              <a:rPr kumimoji="0" lang="en-US" altLang="zh-CN" sz="1800" b="1" kern="0" dirty="0">
                <a:solidFill>
                  <a:srgbClr val="FF0000"/>
                </a:solidFill>
                <a:latin typeface="Times New Roman"/>
                <a:ea typeface="微软雅黑" pitchFamily="34" charset="-122"/>
              </a:rPr>
              <a:t>low=0;                                           </a:t>
            </a:r>
            <a:endParaRPr kumimoji="0" lang="zh-CN" altLang="en-US" sz="1800" b="1" kern="0" dirty="0">
              <a:solidFill>
                <a:srgbClr val="FF0000"/>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srgbClr val="FF0000"/>
                </a:solidFill>
                <a:latin typeface="Times New Roman"/>
                <a:ea typeface="微软雅黑" pitchFamily="34" charset="-122"/>
              </a:rPr>
              <a:t>   </a:t>
            </a:r>
            <a:r>
              <a:rPr kumimoji="0" lang="en-US" altLang="zh-CN" sz="1800" b="1" kern="0" dirty="0">
                <a:solidFill>
                  <a:srgbClr val="FF0000"/>
                </a:solidFill>
                <a:latin typeface="Times New Roman"/>
                <a:ea typeface="微软雅黑" pitchFamily="34" charset="-122"/>
              </a:rPr>
              <a:t>high=n</a:t>
            </a:r>
            <a:r>
              <a:rPr kumimoji="0" lang="en-US" altLang="zh-CN" sz="1800" b="1" kern="0" dirty="0">
                <a:solidFill>
                  <a:srgbClr val="FF0000"/>
                </a:solidFill>
                <a:latin typeface="Times New Roman"/>
                <a:ea typeface="微软雅黑" pitchFamily="34" charset="-122"/>
                <a:sym typeface="Symbol" pitchFamily="18" charset="2"/>
              </a:rPr>
              <a:t></a:t>
            </a:r>
            <a:r>
              <a:rPr kumimoji="0" lang="en-US" altLang="zh-CN" sz="1800" b="1" kern="0" dirty="0">
                <a:solidFill>
                  <a:srgbClr val="FF0000"/>
                </a:solidFill>
                <a:latin typeface="Times New Roman"/>
                <a:ea typeface="微软雅黑" pitchFamily="34" charset="-122"/>
              </a:rPr>
              <a:t>1;                                      </a:t>
            </a:r>
            <a:endParaRPr kumimoji="0" lang="zh-CN" altLang="en-US" sz="1800" b="1" kern="0" dirty="0">
              <a:solidFill>
                <a:srgbClr val="FF0000"/>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prstClr val="black"/>
                </a:solidFill>
                <a:latin typeface="Times New Roman"/>
                <a:ea typeface="微软雅黑" pitchFamily="34" charset="-122"/>
              </a:rPr>
              <a:t>   </a:t>
            </a:r>
            <a:r>
              <a:rPr kumimoji="0" lang="en-US" altLang="zh-CN" sz="1800" b="1" kern="0" dirty="0">
                <a:solidFill>
                  <a:prstClr val="black"/>
                </a:solidFill>
                <a:latin typeface="Times New Roman"/>
                <a:ea typeface="微软雅黑" pitchFamily="34" charset="-122"/>
              </a:rPr>
              <a:t>while(low&lt;=high)</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a:t>
            </a:r>
          </a:p>
          <a:p>
            <a:pPr marL="342900" indent="-342900">
              <a:lnSpc>
                <a:spcPct val="80000"/>
              </a:lnSpc>
              <a:spcBef>
                <a:spcPct val="20000"/>
              </a:spcBef>
              <a:defRPr/>
            </a:pPr>
            <a:r>
              <a:rPr kumimoji="0" lang="en-US" altLang="zh-CN" sz="1800" b="1" kern="0" dirty="0">
                <a:solidFill>
                  <a:srgbClr val="FF0000"/>
                </a:solidFill>
                <a:latin typeface="Times New Roman"/>
                <a:ea typeface="微软雅黑" pitchFamily="34" charset="-122"/>
              </a:rPr>
              <a:t>       mid=(</a:t>
            </a:r>
            <a:r>
              <a:rPr kumimoji="0" lang="en-US" altLang="zh-CN" sz="1800" b="1" kern="0" dirty="0" err="1">
                <a:solidFill>
                  <a:srgbClr val="FF0000"/>
                </a:solidFill>
                <a:latin typeface="Times New Roman"/>
                <a:ea typeface="微软雅黑" pitchFamily="34" charset="-122"/>
              </a:rPr>
              <a:t>low+high</a:t>
            </a:r>
            <a:r>
              <a:rPr kumimoji="0" lang="en-US" altLang="zh-CN" sz="1800" b="1" kern="0" dirty="0">
                <a:solidFill>
                  <a:srgbClr val="FF0000"/>
                </a:solidFill>
                <a:latin typeface="Times New Roman"/>
                <a:ea typeface="微软雅黑" pitchFamily="34" charset="-122"/>
              </a:rPr>
              <a:t>)/2;                    </a:t>
            </a:r>
            <a:endParaRPr kumimoji="0" lang="zh-CN" altLang="en-US" sz="1800" b="1" kern="0" dirty="0">
              <a:solidFill>
                <a:srgbClr val="FF0000"/>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prstClr val="black"/>
                </a:solidFill>
                <a:latin typeface="Times New Roman"/>
                <a:ea typeface="微软雅黑" pitchFamily="34" charset="-122"/>
              </a:rPr>
              <a:t>       </a:t>
            </a:r>
            <a:r>
              <a:rPr kumimoji="0" lang="en-US" altLang="zh-CN" sz="1800" b="1" kern="0" dirty="0">
                <a:solidFill>
                  <a:prstClr val="black"/>
                </a:solidFill>
                <a:latin typeface="Times New Roman"/>
                <a:ea typeface="微软雅黑" pitchFamily="34" charset="-122"/>
              </a:rPr>
              <a:t>if(strcmp(s,  sp[mid])&lt;0) </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a:t>
            </a:r>
            <a:r>
              <a:rPr kumimoji="0" lang="en-US" altLang="zh-CN" sz="1800" b="1" kern="0" dirty="0">
                <a:solidFill>
                  <a:srgbClr val="FF0000"/>
                </a:solidFill>
                <a:latin typeface="Times New Roman"/>
                <a:ea typeface="微软雅黑" pitchFamily="34" charset="-122"/>
              </a:rPr>
              <a:t>high=mid</a:t>
            </a:r>
            <a:r>
              <a:rPr kumimoji="0" lang="en-US" altLang="zh-CN" sz="1800" b="1" kern="0" dirty="0">
                <a:solidFill>
                  <a:srgbClr val="FF0000"/>
                </a:solidFill>
                <a:latin typeface="Times New Roman"/>
                <a:ea typeface="微软雅黑" pitchFamily="34" charset="-122"/>
                <a:sym typeface="Symbol" pitchFamily="18" charset="2"/>
              </a:rPr>
              <a:t></a:t>
            </a:r>
            <a:r>
              <a:rPr kumimoji="0" lang="en-US" altLang="zh-CN" sz="1800" b="1" kern="0" dirty="0">
                <a:solidFill>
                  <a:srgbClr val="FF0000"/>
                </a:solidFill>
                <a:latin typeface="Times New Roman"/>
                <a:ea typeface="微软雅黑" pitchFamily="34" charset="-122"/>
              </a:rPr>
              <a:t>1;                           </a:t>
            </a:r>
            <a:endParaRPr kumimoji="0" lang="zh-CN" altLang="en-US" sz="1800" b="1" kern="0" dirty="0">
              <a:solidFill>
                <a:srgbClr val="FF0000"/>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prstClr val="black"/>
                </a:solidFill>
                <a:latin typeface="Times New Roman"/>
                <a:ea typeface="微软雅黑" pitchFamily="34" charset="-122"/>
              </a:rPr>
              <a:t>      </a:t>
            </a:r>
            <a:r>
              <a:rPr kumimoji="0" lang="en-US" altLang="zh-CN" sz="1800" b="1" kern="0" dirty="0">
                <a:solidFill>
                  <a:prstClr val="black"/>
                </a:solidFill>
                <a:latin typeface="Times New Roman"/>
                <a:ea typeface="微软雅黑" pitchFamily="34" charset="-122"/>
              </a:rPr>
              <a:t>else if(strcmp(s,  sp[mid])&gt;0)</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a:t>
            </a:r>
            <a:r>
              <a:rPr kumimoji="0" lang="en-US" altLang="zh-CN" sz="1800" b="1" kern="0" dirty="0">
                <a:solidFill>
                  <a:srgbClr val="FF0000"/>
                </a:solidFill>
                <a:latin typeface="Times New Roman"/>
                <a:ea typeface="微软雅黑" pitchFamily="34" charset="-122"/>
              </a:rPr>
              <a:t>low=mid+1;                           </a:t>
            </a:r>
            <a:endParaRPr kumimoji="0" lang="zh-CN" altLang="en-US" sz="1800" b="1" kern="0" dirty="0">
              <a:solidFill>
                <a:srgbClr val="FF0000"/>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prstClr val="black"/>
                </a:solidFill>
                <a:latin typeface="Times New Roman"/>
                <a:ea typeface="微软雅黑" pitchFamily="34" charset="-122"/>
              </a:rPr>
              <a:t>      </a:t>
            </a:r>
            <a:r>
              <a:rPr kumimoji="0" lang="en-US" altLang="zh-CN" sz="1800" b="1" kern="0" dirty="0">
                <a:solidFill>
                  <a:prstClr val="black"/>
                </a:solidFill>
                <a:latin typeface="Times New Roman"/>
                <a:ea typeface="微软雅黑" pitchFamily="34" charset="-122"/>
              </a:rPr>
              <a:t>else                                            </a:t>
            </a:r>
            <a:endParaRPr kumimoji="0" lang="zh-CN" altLang="en-US" sz="1800" b="1" kern="0" dirty="0">
              <a:solidFill>
                <a:prstClr val="black"/>
              </a:solidFill>
              <a:latin typeface="Times New Roman"/>
              <a:ea typeface="微软雅黑" pitchFamily="34" charset="-122"/>
            </a:endParaRPr>
          </a:p>
          <a:p>
            <a:pPr marL="342900" indent="-342900">
              <a:lnSpc>
                <a:spcPct val="80000"/>
              </a:lnSpc>
              <a:spcBef>
                <a:spcPct val="20000"/>
              </a:spcBef>
              <a:defRPr/>
            </a:pPr>
            <a:r>
              <a:rPr kumimoji="0" lang="zh-CN" altLang="en-US" sz="1800" b="1" kern="0" dirty="0">
                <a:solidFill>
                  <a:prstClr val="black"/>
                </a:solidFill>
                <a:latin typeface="Times New Roman"/>
                <a:ea typeface="微软雅黑" pitchFamily="34" charset="-122"/>
              </a:rPr>
              <a:t>         </a:t>
            </a:r>
            <a:r>
              <a:rPr kumimoji="0" lang="en-US" altLang="zh-CN" sz="1800" b="1" kern="0" dirty="0">
                <a:solidFill>
                  <a:prstClr val="black"/>
                </a:solidFill>
                <a:latin typeface="Times New Roman"/>
                <a:ea typeface="微软雅黑" pitchFamily="34" charset="-122"/>
              </a:rPr>
              <a:t>return(sp[mid]);</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   return(NULL);</a:t>
            </a:r>
          </a:p>
          <a:p>
            <a:pPr marL="342900" indent="-342900">
              <a:lnSpc>
                <a:spcPct val="80000"/>
              </a:lnSpc>
              <a:spcBef>
                <a:spcPct val="20000"/>
              </a:spcBef>
              <a:defRPr/>
            </a:pPr>
            <a:r>
              <a:rPr kumimoji="0" lang="en-US" altLang="zh-CN" sz="1800" b="1" kern="0" dirty="0">
                <a:solidFill>
                  <a:prstClr val="black"/>
                </a:solidFill>
                <a:latin typeface="Times New Roman"/>
                <a:ea typeface="微软雅黑" pitchFamily="34" charset="-122"/>
              </a:rPr>
              <a:t>}</a:t>
            </a:r>
          </a:p>
        </p:txBody>
      </p:sp>
      <p:sp>
        <p:nvSpPr>
          <p:cNvPr id="3" name="矩形 2"/>
          <p:cNvSpPr/>
          <p:nvPr/>
        </p:nvSpPr>
        <p:spPr>
          <a:xfrm>
            <a:off x="5000628" y="1412488"/>
            <a:ext cx="3571900" cy="369332"/>
          </a:xfrm>
          <a:prstGeom prst="rect">
            <a:avLst/>
          </a:prstGeom>
        </p:spPr>
        <p:txBody>
          <a:bodyPr wrap="square">
            <a:spAutoFit/>
          </a:bodyPr>
          <a:lstStyle/>
          <a:p>
            <a:pP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搜索范围的第一个元素的下标</a:t>
            </a:r>
            <a:endParaRPr lang="zh-CN" altLang="en-US" dirty="0">
              <a:solidFill>
                <a:prstClr val="black"/>
              </a:solidFill>
              <a:ea typeface="宋体" pitchFamily="2" charset="-122"/>
            </a:endParaRPr>
          </a:p>
        </p:txBody>
      </p:sp>
      <p:sp>
        <p:nvSpPr>
          <p:cNvPr id="4" name="矩形 3"/>
          <p:cNvSpPr/>
          <p:nvPr/>
        </p:nvSpPr>
        <p:spPr>
          <a:xfrm>
            <a:off x="5000628" y="1769678"/>
            <a:ext cx="3929090" cy="369332"/>
          </a:xfrm>
          <a:prstGeom prst="rect">
            <a:avLst/>
          </a:prstGeom>
        </p:spPr>
        <p:txBody>
          <a:bodyPr wrap="square">
            <a:spAutoFit/>
          </a:bodyPr>
          <a:lstStyle/>
          <a:p>
            <a:pP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搜索范围的最后一个元素的下标</a:t>
            </a:r>
            <a:endParaRPr lang="zh-CN" altLang="en-US" dirty="0">
              <a:solidFill>
                <a:prstClr val="black"/>
              </a:solidFill>
              <a:ea typeface="宋体" pitchFamily="2" charset="-122"/>
            </a:endParaRPr>
          </a:p>
        </p:txBody>
      </p:sp>
      <p:sp>
        <p:nvSpPr>
          <p:cNvPr id="5" name="矩形 4"/>
          <p:cNvSpPr/>
          <p:nvPr/>
        </p:nvSpPr>
        <p:spPr>
          <a:xfrm>
            <a:off x="5000628" y="2555496"/>
            <a:ext cx="2249334" cy="369332"/>
          </a:xfrm>
          <a:prstGeom prst="rect">
            <a:avLst/>
          </a:prstGeom>
        </p:spPr>
        <p:txBody>
          <a:bodyPr wrap="none">
            <a:spAutoFit/>
          </a:bodyPr>
          <a:lstStyle/>
          <a:p>
            <a:pPr algn="ct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取中间元素的下标</a:t>
            </a:r>
            <a:endParaRPr lang="zh-CN" altLang="en-US" dirty="0">
              <a:solidFill>
                <a:prstClr val="black"/>
              </a:solidFill>
              <a:ea typeface="宋体" pitchFamily="2" charset="-122"/>
            </a:endParaRPr>
          </a:p>
        </p:txBody>
      </p:sp>
      <p:sp>
        <p:nvSpPr>
          <p:cNvPr id="6" name="矩形 5"/>
          <p:cNvSpPr/>
          <p:nvPr/>
        </p:nvSpPr>
        <p:spPr>
          <a:xfrm>
            <a:off x="4786314" y="3055562"/>
            <a:ext cx="4286280" cy="369332"/>
          </a:xfrm>
          <a:prstGeom prst="rect">
            <a:avLst/>
          </a:prstGeom>
        </p:spPr>
        <p:txBody>
          <a:bodyPr wrap="square">
            <a:spAutoFit/>
          </a:bodyPr>
          <a:lstStyle/>
          <a:p>
            <a:pPr algn="ctr" eaLnBrk="1" hangingPunct="1"/>
            <a:r>
              <a:rPr kumimoji="0" lang="en-US" altLang="zh-CN" sz="1800" b="1" kern="0" dirty="0">
                <a:solidFill>
                  <a:srgbClr val="FF0000"/>
                </a:solidFill>
                <a:latin typeface="微软雅黑" pitchFamily="34" charset="-122"/>
                <a:ea typeface="微软雅黑" pitchFamily="34" charset="-122"/>
              </a:rPr>
              <a:t> //</a:t>
            </a:r>
            <a:r>
              <a:rPr kumimoji="0" lang="zh-CN" altLang="en-US" sz="1800" b="1" kern="0" dirty="0">
                <a:solidFill>
                  <a:srgbClr val="FF0000"/>
                </a:solidFill>
                <a:latin typeface="微软雅黑" pitchFamily="34" charset="-122"/>
                <a:ea typeface="微软雅黑" pitchFamily="34" charset="-122"/>
              </a:rPr>
              <a:t>修改搜索范围的最后一个元素的下标</a:t>
            </a:r>
            <a:endParaRPr lang="zh-CN" altLang="en-US" dirty="0">
              <a:solidFill>
                <a:prstClr val="black"/>
              </a:solidFill>
              <a:ea typeface="宋体" pitchFamily="2" charset="-122"/>
            </a:endParaRPr>
          </a:p>
        </p:txBody>
      </p:sp>
      <p:sp>
        <p:nvSpPr>
          <p:cNvPr id="7" name="矩形 6"/>
          <p:cNvSpPr/>
          <p:nvPr/>
        </p:nvSpPr>
        <p:spPr>
          <a:xfrm>
            <a:off x="4929190" y="3627066"/>
            <a:ext cx="3929090" cy="369332"/>
          </a:xfrm>
          <a:prstGeom prst="rect">
            <a:avLst/>
          </a:prstGeom>
        </p:spPr>
        <p:txBody>
          <a:bodyPr wrap="square">
            <a:spAutoFit/>
          </a:bodyPr>
          <a:lstStyle/>
          <a:p>
            <a:pPr algn="ct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修改搜索范围的第一个元素的下标</a:t>
            </a:r>
            <a:endParaRPr lang="zh-CN" altLang="en-US" dirty="0">
              <a:solidFill>
                <a:prstClr val="black"/>
              </a:solidFill>
              <a:ea typeface="宋体" pitchFamily="2" charset="-122"/>
            </a:endParaRPr>
          </a:p>
        </p:txBody>
      </p:sp>
      <p:sp>
        <p:nvSpPr>
          <p:cNvPr id="8" name="矩形 7"/>
          <p:cNvSpPr/>
          <p:nvPr/>
        </p:nvSpPr>
        <p:spPr>
          <a:xfrm>
            <a:off x="4929190" y="4198570"/>
            <a:ext cx="4071966" cy="369332"/>
          </a:xfrm>
          <a:prstGeom prst="rect">
            <a:avLst/>
          </a:prstGeom>
        </p:spPr>
        <p:txBody>
          <a:bodyPr wrap="square">
            <a:spAutoFit/>
          </a:bodyPr>
          <a:lstStyle/>
          <a:p>
            <a:pP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相等，直接返回找到的字符串的地址</a:t>
            </a:r>
            <a:endParaRPr lang="zh-CN" altLang="en-US" dirty="0">
              <a:solidFill>
                <a:prstClr val="black"/>
              </a:solidFill>
              <a:ea typeface="宋体" pitchFamily="2" charset="-122"/>
            </a:endParaRPr>
          </a:p>
        </p:txBody>
      </p:sp>
      <p:cxnSp>
        <p:nvCxnSpPr>
          <p:cNvPr id="9" name="直接箭头连接符 8"/>
          <p:cNvCxnSpPr/>
          <p:nvPr/>
        </p:nvCxnSpPr>
        <p:spPr bwMode="auto">
          <a:xfrm rot="10800000">
            <a:off x="1428728" y="1555364"/>
            <a:ext cx="3643338" cy="1588"/>
          </a:xfrm>
          <a:prstGeom prst="straightConnector1">
            <a:avLst/>
          </a:prstGeom>
          <a:noFill/>
          <a:ln w="19050" cap="flat" cmpd="sng" algn="ctr">
            <a:solidFill>
              <a:srgbClr val="FF0000"/>
            </a:solidFill>
            <a:prstDash val="solid"/>
            <a:round/>
            <a:headEnd type="none" w="med" len="med"/>
            <a:tailEnd type="triangle"/>
          </a:ln>
          <a:effectLst/>
        </p:spPr>
      </p:cxnSp>
      <p:cxnSp>
        <p:nvCxnSpPr>
          <p:cNvPr id="10" name="直接箭头连接符 9"/>
          <p:cNvCxnSpPr/>
          <p:nvPr/>
        </p:nvCxnSpPr>
        <p:spPr bwMode="auto">
          <a:xfrm rot="10800000" flipV="1">
            <a:off x="1714480" y="1922078"/>
            <a:ext cx="3348062" cy="0"/>
          </a:xfrm>
          <a:prstGeom prst="straightConnector1">
            <a:avLst/>
          </a:prstGeom>
          <a:noFill/>
          <a:ln w="19050" cap="flat" cmpd="sng" algn="ctr">
            <a:solidFill>
              <a:srgbClr val="FF0000"/>
            </a:solidFill>
            <a:prstDash val="solid"/>
            <a:round/>
            <a:headEnd type="none" w="med" len="med"/>
            <a:tailEnd type="triangle"/>
          </a:ln>
          <a:effectLst/>
        </p:spPr>
      </p:cxnSp>
      <p:cxnSp>
        <p:nvCxnSpPr>
          <p:cNvPr id="11" name="直接箭头连接符 10"/>
          <p:cNvCxnSpPr/>
          <p:nvPr/>
        </p:nvCxnSpPr>
        <p:spPr bwMode="auto">
          <a:xfrm rot="10800000">
            <a:off x="2786050" y="2698372"/>
            <a:ext cx="2214578" cy="1588"/>
          </a:xfrm>
          <a:prstGeom prst="straightConnector1">
            <a:avLst/>
          </a:prstGeom>
          <a:noFill/>
          <a:ln w="19050" cap="flat" cmpd="sng" algn="ctr">
            <a:solidFill>
              <a:srgbClr val="FF0000"/>
            </a:solidFill>
            <a:prstDash val="solid"/>
            <a:round/>
            <a:headEnd type="none" w="med" len="med"/>
            <a:tailEnd type="triangle"/>
          </a:ln>
          <a:effectLst/>
        </p:spPr>
      </p:cxnSp>
      <p:cxnSp>
        <p:nvCxnSpPr>
          <p:cNvPr id="12" name="直接箭头连接符 11"/>
          <p:cNvCxnSpPr/>
          <p:nvPr/>
        </p:nvCxnSpPr>
        <p:spPr bwMode="auto">
          <a:xfrm rot="10800000">
            <a:off x="2428860" y="3269876"/>
            <a:ext cx="2500330" cy="1588"/>
          </a:xfrm>
          <a:prstGeom prst="straightConnector1">
            <a:avLst/>
          </a:prstGeom>
          <a:noFill/>
          <a:ln w="19050" cap="flat" cmpd="sng" algn="ctr">
            <a:solidFill>
              <a:srgbClr val="FF0000"/>
            </a:solidFill>
            <a:prstDash val="solid"/>
            <a:round/>
            <a:headEnd type="none" w="med" len="med"/>
            <a:tailEnd type="triangle"/>
          </a:ln>
          <a:effectLst/>
        </p:spPr>
      </p:cxnSp>
      <p:cxnSp>
        <p:nvCxnSpPr>
          <p:cNvPr id="13" name="直接箭头连接符 12"/>
          <p:cNvCxnSpPr/>
          <p:nvPr/>
        </p:nvCxnSpPr>
        <p:spPr bwMode="auto">
          <a:xfrm rot="10800000">
            <a:off x="2214546" y="3841380"/>
            <a:ext cx="2857520" cy="1588"/>
          </a:xfrm>
          <a:prstGeom prst="straightConnector1">
            <a:avLst/>
          </a:prstGeom>
          <a:noFill/>
          <a:ln w="19050" cap="flat" cmpd="sng" algn="ctr">
            <a:solidFill>
              <a:srgbClr val="FF0000"/>
            </a:solidFill>
            <a:prstDash val="solid"/>
            <a:round/>
            <a:headEnd type="none" w="med" len="med"/>
            <a:tailEnd type="triangle"/>
          </a:ln>
          <a:effectLst/>
        </p:spPr>
      </p:cxnSp>
      <p:cxnSp>
        <p:nvCxnSpPr>
          <p:cNvPr id="14" name="直接箭头连接符 13"/>
          <p:cNvCxnSpPr/>
          <p:nvPr/>
        </p:nvCxnSpPr>
        <p:spPr bwMode="auto">
          <a:xfrm rot="10800000">
            <a:off x="2643174" y="4341446"/>
            <a:ext cx="2357454" cy="1588"/>
          </a:xfrm>
          <a:prstGeom prst="straightConnector1">
            <a:avLst/>
          </a:prstGeom>
          <a:noFill/>
          <a:ln w="19050" cap="flat" cmpd="sng" algn="ctr">
            <a:solidFill>
              <a:srgbClr val="FF0000"/>
            </a:solidFill>
            <a:prstDash val="solid"/>
            <a:round/>
            <a:headEnd type="none" w="med" len="med"/>
            <a:tailEnd type="triangle"/>
          </a:ln>
          <a:effectLst/>
        </p:spPr>
      </p:cxnSp>
      <p:sp>
        <p:nvSpPr>
          <p:cNvPr id="15" name="矩形 14"/>
          <p:cNvSpPr/>
          <p:nvPr/>
        </p:nvSpPr>
        <p:spPr>
          <a:xfrm>
            <a:off x="4929190" y="4770074"/>
            <a:ext cx="3000396" cy="369332"/>
          </a:xfrm>
          <a:prstGeom prst="rect">
            <a:avLst/>
          </a:prstGeom>
        </p:spPr>
        <p:txBody>
          <a:bodyPr wrap="square">
            <a:spAutoFit/>
          </a:bodyPr>
          <a:lstStyle/>
          <a:p>
            <a:pPr eaLnBrk="1" hangingPunct="1"/>
            <a:r>
              <a:rPr kumimoji="0" lang="en-US" altLang="zh-CN" sz="1800" b="1" kern="0" dirty="0">
                <a:solidFill>
                  <a:srgbClr val="FF0000"/>
                </a:solidFill>
                <a:latin typeface="微软雅黑" pitchFamily="34" charset="-122"/>
                <a:ea typeface="微软雅黑" pitchFamily="34" charset="-122"/>
              </a:rPr>
              <a:t>//</a:t>
            </a:r>
            <a:r>
              <a:rPr kumimoji="0" lang="zh-CN" altLang="en-US" sz="1800" b="1" kern="0" dirty="0">
                <a:solidFill>
                  <a:srgbClr val="FF0000"/>
                </a:solidFill>
                <a:latin typeface="微软雅黑" pitchFamily="34" charset="-122"/>
                <a:ea typeface="微软雅黑" pitchFamily="34" charset="-122"/>
              </a:rPr>
              <a:t>没有搜索到，返回</a:t>
            </a:r>
            <a:r>
              <a:rPr kumimoji="0" lang="en-US" altLang="zh-CN" sz="1800" b="1" kern="0" dirty="0">
                <a:solidFill>
                  <a:srgbClr val="FF0000"/>
                </a:solidFill>
                <a:latin typeface="微软雅黑" pitchFamily="34" charset="-122"/>
                <a:ea typeface="微软雅黑" pitchFamily="34" charset="-122"/>
              </a:rPr>
              <a:t>NULL</a:t>
            </a:r>
            <a:endParaRPr lang="zh-CN" altLang="en-US" dirty="0">
              <a:solidFill>
                <a:prstClr val="black"/>
              </a:solidFill>
              <a:ea typeface="宋体" pitchFamily="2" charset="-122"/>
            </a:endParaRPr>
          </a:p>
        </p:txBody>
      </p:sp>
      <p:cxnSp>
        <p:nvCxnSpPr>
          <p:cNvPr id="16" name="直接箭头连接符 15"/>
          <p:cNvCxnSpPr/>
          <p:nvPr/>
        </p:nvCxnSpPr>
        <p:spPr bwMode="auto">
          <a:xfrm rot="10800000">
            <a:off x="2643174" y="4912950"/>
            <a:ext cx="2357454" cy="1588"/>
          </a:xfrm>
          <a:prstGeom prst="straightConnector1">
            <a:avLst/>
          </a:prstGeom>
          <a:noFill/>
          <a:ln w="19050" cap="flat" cmpd="sng" algn="ctr">
            <a:solidFill>
              <a:srgbClr val="FF0000"/>
            </a:solidFill>
            <a:prstDash val="solid"/>
            <a:round/>
            <a:headEnd type="none" w="med" len="med"/>
            <a:tailEnd type="triangle"/>
          </a:ln>
          <a:effectLst/>
        </p:spPr>
      </p:cxnSp>
      <p:sp>
        <p:nvSpPr>
          <p:cNvPr id="18" name="矩形 17"/>
          <p:cNvSpPr/>
          <p:nvPr/>
        </p:nvSpPr>
        <p:spPr>
          <a:xfrm>
            <a:off x="395536" y="44624"/>
            <a:ext cx="1441420" cy="307777"/>
          </a:xfrm>
          <a:prstGeom prst="rect">
            <a:avLst/>
          </a:prstGeom>
        </p:spPr>
        <p:txBody>
          <a:bodyPr wrap="none">
            <a:spAutoFit/>
          </a:bodyPr>
          <a:lstStyle/>
          <a:p>
            <a:pPr lvl="0" algn="ctr"/>
            <a:r>
              <a:rPr lang="zh-CN" altLang="en-US" sz="1400" b="1" dirty="0">
                <a:latin typeface="微软雅黑" pitchFamily="34" charset="-122"/>
                <a:ea typeface="微软雅黑" pitchFamily="34" charset="-122"/>
              </a:rPr>
              <a:t>算法分析与总结</a:t>
            </a:r>
            <a:endParaRPr lang="zh-CN"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42820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par>
                                <p:cTn id="48" presetID="3" presetClass="entr" presetSubtype="1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par>
                                <p:cTn id="56" presetID="3" presetClass="entr" presetSubtype="1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linds(horizontal)">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480350502"/>
              </p:ext>
            </p:extLst>
          </p:nvPr>
        </p:nvGraphicFramePr>
        <p:xfrm>
          <a:off x="1737280" y="1412776"/>
          <a:ext cx="5715040" cy="57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4046913493"/>
              </p:ext>
            </p:extLst>
          </p:nvPr>
        </p:nvGraphicFramePr>
        <p:xfrm>
          <a:off x="1737280" y="2619812"/>
          <a:ext cx="5715040" cy="5962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图示 9"/>
          <p:cNvGraphicFramePr/>
          <p:nvPr>
            <p:extLst>
              <p:ext uri="{D42A27DB-BD31-4B8C-83A1-F6EECF244321}">
                <p14:modId xmlns:p14="http://schemas.microsoft.com/office/powerpoint/2010/main" val="2898394784"/>
              </p:ext>
            </p:extLst>
          </p:nvPr>
        </p:nvGraphicFramePr>
        <p:xfrm>
          <a:off x="1737280" y="2115756"/>
          <a:ext cx="5715040" cy="5962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图示 12"/>
          <p:cNvGraphicFramePr/>
          <p:nvPr>
            <p:extLst>
              <p:ext uri="{D42A27DB-BD31-4B8C-83A1-F6EECF244321}">
                <p14:modId xmlns:p14="http://schemas.microsoft.com/office/powerpoint/2010/main" val="2849187261"/>
              </p:ext>
            </p:extLst>
          </p:nvPr>
        </p:nvGraphicFramePr>
        <p:xfrm>
          <a:off x="1737280" y="3123868"/>
          <a:ext cx="5715040" cy="5962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2740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 calcmode="lin" valueType="num">
                                      <p:cBhvr>
                                        <p:cTn id="23" dur="1000" fill="hold"/>
                                        <p:tgtEl>
                                          <p:spTgt spid="5"/>
                                        </p:tgtEl>
                                        <p:attrNameLst>
                                          <p:attrName>style.rotation</p:attrName>
                                        </p:attrNameLst>
                                      </p:cBhvr>
                                      <p:tavLst>
                                        <p:tav tm="0">
                                          <p:val>
                                            <p:fltVal val="90"/>
                                          </p:val>
                                        </p:tav>
                                        <p:tav tm="100000">
                                          <p:val>
                                            <p:fltVal val="0"/>
                                          </p:val>
                                        </p:tav>
                                      </p:tavLst>
                                    </p:anim>
                                    <p:animEffect transition="in" filter="fade">
                                      <p:cBhvr>
                                        <p:cTn id="24" dur="1000"/>
                                        <p:tgtEl>
                                          <p:spTgt spid="5"/>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10" grpId="0">
        <p:bldAsOne/>
      </p:bldGraphic>
      <p:bldGraphic spid="1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710772391"/>
              </p:ext>
            </p:extLst>
          </p:nvPr>
        </p:nvGraphicFramePr>
        <p:xfrm>
          <a:off x="1619672" y="1988840"/>
          <a:ext cx="5715040" cy="57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671863930"/>
              </p:ext>
            </p:extLst>
          </p:nvPr>
        </p:nvGraphicFramePr>
        <p:xfrm>
          <a:off x="1619672" y="3131848"/>
          <a:ext cx="5715040" cy="5962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图示 9"/>
          <p:cNvGraphicFramePr/>
          <p:nvPr>
            <p:extLst>
              <p:ext uri="{D42A27DB-BD31-4B8C-83A1-F6EECF244321}">
                <p14:modId xmlns:p14="http://schemas.microsoft.com/office/powerpoint/2010/main" val="474751700"/>
              </p:ext>
            </p:extLst>
          </p:nvPr>
        </p:nvGraphicFramePr>
        <p:xfrm>
          <a:off x="1619672" y="2643608"/>
          <a:ext cx="5715040" cy="5962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图示 11"/>
          <p:cNvGraphicFramePr/>
          <p:nvPr>
            <p:extLst>
              <p:ext uri="{D42A27DB-BD31-4B8C-83A1-F6EECF244321}">
                <p14:modId xmlns:p14="http://schemas.microsoft.com/office/powerpoint/2010/main" val="2332069868"/>
              </p:ext>
            </p:extLst>
          </p:nvPr>
        </p:nvGraphicFramePr>
        <p:xfrm>
          <a:off x="1619672" y="4095405"/>
          <a:ext cx="5715040" cy="59625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3" name="图示 12"/>
          <p:cNvGraphicFramePr/>
          <p:nvPr>
            <p:extLst>
              <p:ext uri="{D42A27DB-BD31-4B8C-83A1-F6EECF244321}">
                <p14:modId xmlns:p14="http://schemas.microsoft.com/office/powerpoint/2010/main" val="3741195511"/>
              </p:ext>
            </p:extLst>
          </p:nvPr>
        </p:nvGraphicFramePr>
        <p:xfrm>
          <a:off x="1619672" y="3607165"/>
          <a:ext cx="5715040" cy="59625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2" name="矩形 1"/>
          <p:cNvSpPr/>
          <p:nvPr/>
        </p:nvSpPr>
        <p:spPr>
          <a:xfrm>
            <a:off x="467544" y="44624"/>
            <a:ext cx="902811" cy="307777"/>
          </a:xfrm>
          <a:prstGeom prst="rect">
            <a:avLst/>
          </a:prstGeom>
        </p:spPr>
        <p:txBody>
          <a:bodyPr wrap="none">
            <a:spAutoFit/>
          </a:bodyPr>
          <a:lstStyle/>
          <a:p>
            <a:pPr lvl="0" algn="ctr"/>
            <a:r>
              <a:rPr lang="zh-CN" altLang="en-US" sz="1400" b="1" dirty="0">
                <a:effectLst>
                  <a:outerShdw blurRad="38100" dist="38100" dir="2700000" algn="tl">
                    <a:srgbClr val="000000">
                      <a:alpha val="43137"/>
                    </a:srgbClr>
                  </a:outerShdw>
                </a:effectLst>
                <a:latin typeface="+mn-ea"/>
                <a:ea typeface="+mn-ea"/>
              </a:rPr>
              <a:t>考试题型</a:t>
            </a:r>
            <a:endParaRPr lang="zh-CN" altLang="zh-CN" sz="1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37542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Graphic spid="10" grpId="0">
        <p:bldAsOne/>
      </p:bldGraphic>
      <p:bldGraphic spid="12" grpId="0">
        <p:bldAsOne/>
      </p:bldGraphic>
      <p:bldGraphic spid="1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715436" cy="5577937"/>
          </a:xfrm>
          <a:prstGeom prst="rect">
            <a:avLst/>
          </a:prstGeom>
        </p:spPr>
        <p:txBody>
          <a:bodyPr wrap="square">
            <a:spAutoFit/>
          </a:bodyPr>
          <a:lstStyle/>
          <a:p>
            <a:pPr defTabSz="762000">
              <a:lnSpc>
                <a:spcPct val="150000"/>
              </a:lnSpc>
              <a:spcBef>
                <a:spcPts val="0"/>
              </a:spcBef>
            </a:pPr>
            <a:r>
              <a:rPr lang="zh-CN" altLang="en-US" sz="2000" b="1" dirty="0">
                <a:solidFill>
                  <a:prstClr val="black"/>
                </a:solidFill>
                <a:latin typeface="微软雅黑" pitchFamily="34" charset="-122"/>
                <a:ea typeface="微软雅黑" pitchFamily="34" charset="-122"/>
              </a:rPr>
              <a:t>一</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语法错误 </a:t>
            </a:r>
            <a:endParaRPr lang="en-US" altLang="zh-CN" sz="2000" b="1" dirty="0">
              <a:solidFill>
                <a:srgbClr val="7030A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忘记定义变量。</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  输入输出的数据的类型与所用格式说明符不一致。</a:t>
            </a: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在输入语句</a:t>
            </a:r>
            <a:r>
              <a:rPr lang="en-US" altLang="zh-CN" sz="2000" b="1" dirty="0" err="1">
                <a:solidFill>
                  <a:srgbClr val="7030A0"/>
                </a:solidFill>
                <a:latin typeface="微软雅黑" pitchFamily="34" charset="-122"/>
                <a:ea typeface="微软雅黑" pitchFamily="34" charset="-122"/>
              </a:rPr>
              <a:t>scanf</a:t>
            </a:r>
            <a:r>
              <a:rPr lang="zh-CN" altLang="en-US" sz="2000" b="1" dirty="0">
                <a:solidFill>
                  <a:srgbClr val="7030A0"/>
                </a:solidFill>
                <a:latin typeface="微软雅黑" pitchFamily="34" charset="-122"/>
                <a:ea typeface="微软雅黑" pitchFamily="34" charset="-122"/>
              </a:rPr>
              <a:t>中忘记使用变量的地址符。</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  输入数据的形式与要求不符。 </a:t>
            </a: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语句后面漏分号。 </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  在不该加分号的地方加了分号。 </a:t>
            </a: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对应该有花括号的复合语句，忘记加花括号。 </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  括号不配对。</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在用标识符时，忘记了大小写字母的区别。</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  引用数组元素时误用了圆括号。</a:t>
            </a:r>
            <a:r>
              <a:rPr lang="zh-CN" altLang="en-US" sz="2000" b="1" dirty="0">
                <a:solidFill>
                  <a:srgbClr val="7030A0"/>
                </a:solidFill>
                <a:latin typeface="微软雅黑" pitchFamily="34" charset="-122"/>
                <a:ea typeface="微软雅黑" pitchFamily="34" charset="-122"/>
              </a:rPr>
              <a:t>　</a:t>
            </a: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  对二维或多维数组的定义和引用的方法不对。</a:t>
            </a:r>
          </a:p>
        </p:txBody>
      </p:sp>
      <p:sp>
        <p:nvSpPr>
          <p:cNvPr id="4" name="矩形 3"/>
          <p:cNvSpPr/>
          <p:nvPr/>
        </p:nvSpPr>
        <p:spPr>
          <a:xfrm>
            <a:off x="395536" y="44624"/>
            <a:ext cx="1296144" cy="307777"/>
          </a:xfrm>
          <a:prstGeom prst="rect">
            <a:avLst/>
          </a:prstGeom>
        </p:spPr>
        <p:txBody>
          <a:bodyPr wrap="square">
            <a:spAutoFit/>
          </a:bodyPr>
          <a:lstStyle/>
          <a:p>
            <a:pPr eaLnBrk="1" hangingPunct="1"/>
            <a:r>
              <a:rPr lang="zh-CN" altLang="en-US" sz="1400" b="1" dirty="0">
                <a:solidFill>
                  <a:prstClr val="black"/>
                </a:solidFill>
                <a:latin typeface="微软雅黑" pitchFamily="34" charset="-122"/>
                <a:ea typeface="微软雅黑" pitchFamily="34" charset="-122"/>
              </a:rPr>
              <a:t>语法错误 </a:t>
            </a:r>
            <a:endParaRPr lang="zh-CN" altLang="en-US" sz="1400" dirty="0">
              <a:solidFill>
                <a:prstClr val="black"/>
              </a:solidFill>
              <a:ea typeface="宋体" pitchFamily="2" charset="-122"/>
            </a:endParaRPr>
          </a:p>
        </p:txBody>
      </p:sp>
    </p:spTree>
    <p:extLst>
      <p:ext uri="{BB962C8B-B14F-4D97-AF65-F5344CB8AC3E}">
        <p14:creationId xmlns:p14="http://schemas.microsoft.com/office/powerpoint/2010/main" val="33811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linds(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linds(horizontal)">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blinds(horizontal)">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blinds(horizontal)">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blinds(horizontal)">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blinds(horizontal)">
                                      <p:cBhvr>
                                        <p:cTn id="45" dur="500"/>
                                        <p:tgtEl>
                                          <p:spTgt spid="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blinds(horizontal)">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blinds(horizontal)">
                                      <p:cBhvr>
                                        <p:cTn id="55" dur="500"/>
                                        <p:tgtEl>
                                          <p:spTgt spid="2">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blinds(horizontal)">
                                      <p:cBhvr>
                                        <p:cTn id="60" dur="500"/>
                                        <p:tgtEl>
                                          <p:spTgt spid="2">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animEffect transition="in" filter="blinds(horizontal)">
                                      <p:cBhvr>
                                        <p:cTn id="6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76672"/>
            <a:ext cx="8715436" cy="5170646"/>
          </a:xfrm>
          <a:prstGeom prst="rect">
            <a:avLst/>
          </a:prstGeom>
        </p:spPr>
        <p:txBody>
          <a:bodyPr wrap="square">
            <a:spAutoFit/>
          </a:bodyPr>
          <a:lstStyle/>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误以为数组名代表数组中全部元素。</a:t>
            </a:r>
          </a:p>
          <a:p>
            <a:pPr marL="539750" indent="-539750" defTabSz="762000">
              <a:lnSpc>
                <a:spcPct val="150000"/>
              </a:lnSpc>
              <a:spcBef>
                <a:spcPts val="0"/>
              </a:spcBef>
              <a:buFont typeface="+mj-lt"/>
              <a:buAutoNum type="arabicPeriod" startAt="12"/>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混淆字符数组与字符指针的区别。</a:t>
            </a:r>
          </a:p>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混淆字符和字符串的表示形式。 </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startAt="12"/>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所调用的函数在调用语句之后才定义，而又在调用前未声明。 </a:t>
            </a:r>
          </a:p>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对函数声明与函数定义不匹配。 </a:t>
            </a:r>
          </a:p>
          <a:p>
            <a:pPr marL="539750" indent="-539750" defTabSz="762000">
              <a:lnSpc>
                <a:spcPct val="150000"/>
              </a:lnSpc>
              <a:spcBef>
                <a:spcPts val="0"/>
              </a:spcBef>
              <a:buFont typeface="+mj-lt"/>
              <a:buAutoNum type="arabicPeriod" startAt="12"/>
            </a:pPr>
            <a:r>
              <a:rPr lang="zh-CN" altLang="en-US" sz="2000" b="1" dirty="0">
                <a:solidFill>
                  <a:srgbClr val="7030A0"/>
                </a:solidFill>
                <a:latin typeface="微软雅黑" pitchFamily="34" charset="-122"/>
                <a:ea typeface="微软雅黑" pitchFamily="34" charset="-122"/>
              </a:rPr>
              <a:t>  在需要加头文件时没有用</a:t>
            </a:r>
            <a:r>
              <a:rPr lang="en-US" altLang="zh-CN" sz="2000" b="1" dirty="0">
                <a:solidFill>
                  <a:srgbClr val="7030A0"/>
                </a:solidFill>
                <a:latin typeface="微软雅黑" pitchFamily="34" charset="-122"/>
                <a:ea typeface="微软雅黑" pitchFamily="34" charset="-122"/>
              </a:rPr>
              <a:t>#include</a:t>
            </a:r>
            <a:r>
              <a:rPr lang="zh-CN" altLang="en-US" sz="2000" b="1" dirty="0">
                <a:solidFill>
                  <a:srgbClr val="7030A0"/>
                </a:solidFill>
                <a:latin typeface="微软雅黑" pitchFamily="34" charset="-122"/>
                <a:ea typeface="微软雅黑" pitchFamily="34" charset="-122"/>
              </a:rPr>
              <a:t>命令去包含头文件。 </a:t>
            </a:r>
          </a:p>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函数的实参和形参类型不一致。</a:t>
            </a:r>
            <a:r>
              <a:rPr lang="zh-CN" altLang="en-US" sz="2000" b="1" dirty="0">
                <a:solidFill>
                  <a:srgbClr val="7030A0"/>
                </a:solidFill>
                <a:latin typeface="微软雅黑" pitchFamily="34" charset="-122"/>
                <a:ea typeface="微软雅黑" pitchFamily="34" charset="-122"/>
              </a:rPr>
              <a:t> </a:t>
            </a:r>
          </a:p>
          <a:p>
            <a:pPr marL="539750" indent="-539750" defTabSz="762000">
              <a:lnSpc>
                <a:spcPct val="150000"/>
              </a:lnSpc>
              <a:spcBef>
                <a:spcPts val="0"/>
              </a:spcBef>
              <a:buFont typeface="+mj-lt"/>
              <a:buAutoNum type="arabicPeriod" startAt="12"/>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不同类型的指针混用。  </a:t>
            </a:r>
          </a:p>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没有注意函数参数的求值顺序。 </a:t>
            </a:r>
          </a:p>
          <a:p>
            <a:pPr marL="539750" indent="-539750" defTabSz="762000">
              <a:lnSpc>
                <a:spcPct val="150000"/>
              </a:lnSpc>
              <a:spcBef>
                <a:spcPts val="0"/>
              </a:spcBef>
              <a:buFont typeface="+mj-lt"/>
              <a:buAutoNum type="arabicPeriod" startAt="12"/>
            </a:pPr>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混淆数组名与指针变量的区别。 </a:t>
            </a:r>
          </a:p>
          <a:p>
            <a:pPr marL="539750" indent="-539750" defTabSz="762000">
              <a:lnSpc>
                <a:spcPct val="150000"/>
              </a:lnSpc>
              <a:spcBef>
                <a:spcPts val="0"/>
              </a:spcBef>
              <a:buFont typeface="+mj-lt"/>
              <a:buAutoNum type="arabicPeriod" startAt="12"/>
            </a:pPr>
            <a:r>
              <a:rPr lang="en-US" altLang="zh-CN" sz="2000" b="1" dirty="0">
                <a:solidFill>
                  <a:srgbClr val="FF0000"/>
                </a:solidFill>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混淆结构体类型与结构体变量的区别，对一个结构体类型赋值。 </a:t>
            </a:r>
          </a:p>
        </p:txBody>
      </p:sp>
      <p:sp>
        <p:nvSpPr>
          <p:cNvPr id="4" name="矩形 3"/>
          <p:cNvSpPr/>
          <p:nvPr/>
        </p:nvSpPr>
        <p:spPr>
          <a:xfrm>
            <a:off x="395536" y="44624"/>
            <a:ext cx="1296144" cy="307777"/>
          </a:xfrm>
          <a:prstGeom prst="rect">
            <a:avLst/>
          </a:prstGeom>
        </p:spPr>
        <p:txBody>
          <a:bodyPr wrap="square">
            <a:spAutoFit/>
          </a:bodyPr>
          <a:lstStyle/>
          <a:p>
            <a:pPr eaLnBrk="1" hangingPunct="1"/>
            <a:r>
              <a:rPr lang="zh-CN" altLang="en-US" sz="1400" b="1" dirty="0">
                <a:solidFill>
                  <a:prstClr val="black"/>
                </a:solidFill>
                <a:latin typeface="微软雅黑" pitchFamily="34" charset="-122"/>
                <a:ea typeface="微软雅黑" pitchFamily="34" charset="-122"/>
              </a:rPr>
              <a:t>语法错误 </a:t>
            </a:r>
            <a:endParaRPr lang="zh-CN" altLang="en-US" sz="1400" dirty="0">
              <a:solidFill>
                <a:prstClr val="black"/>
              </a:solidFill>
              <a:ea typeface="宋体" pitchFamily="2" charset="-122"/>
            </a:endParaRPr>
          </a:p>
        </p:txBody>
      </p:sp>
    </p:spTree>
    <p:extLst>
      <p:ext uri="{BB962C8B-B14F-4D97-AF65-F5344CB8AC3E}">
        <p14:creationId xmlns:p14="http://schemas.microsoft.com/office/powerpoint/2010/main" val="295296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linds(horizont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linds(horizontal)">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blinds(horizontal)">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4624"/>
            <a:ext cx="1265934" cy="307777"/>
          </a:xfrm>
          <a:prstGeom prst="rect">
            <a:avLst/>
          </a:prstGeom>
        </p:spPr>
        <p:txBody>
          <a:bodyPr wrap="square">
            <a:spAutoFit/>
          </a:bodyPr>
          <a:lstStyle/>
          <a:p>
            <a:pPr eaLnBrk="1" hangingPunct="1"/>
            <a:r>
              <a:rPr kumimoji="0" lang="en-US" altLang="zh-CN" sz="1400" b="1" dirty="0">
                <a:solidFill>
                  <a:prstClr val="black"/>
                </a:solidFill>
                <a:latin typeface="微软雅黑" pitchFamily="34" charset="-122"/>
                <a:ea typeface="微软雅黑" pitchFamily="34" charset="-122"/>
              </a:rPr>
              <a:t>2.  </a:t>
            </a:r>
            <a:r>
              <a:rPr lang="zh-CN" altLang="en-US" sz="1400" b="1" dirty="0">
                <a:solidFill>
                  <a:prstClr val="black"/>
                </a:solidFill>
                <a:latin typeface="微软雅黑" pitchFamily="34" charset="-122"/>
                <a:ea typeface="微软雅黑" pitchFamily="34" charset="-122"/>
              </a:rPr>
              <a:t>逻辑错误 </a:t>
            </a:r>
          </a:p>
        </p:txBody>
      </p:sp>
      <p:sp>
        <p:nvSpPr>
          <p:cNvPr id="3" name="矩形 2"/>
          <p:cNvSpPr/>
          <p:nvPr/>
        </p:nvSpPr>
        <p:spPr>
          <a:xfrm>
            <a:off x="323528" y="476672"/>
            <a:ext cx="8643998" cy="4093428"/>
          </a:xfrm>
          <a:prstGeom prst="rect">
            <a:avLst/>
          </a:prstGeom>
        </p:spPr>
        <p:txBody>
          <a:bodyPr wrap="square">
            <a:spAutoFit/>
          </a:bodyPr>
          <a:lstStyle/>
          <a:p>
            <a:pPr eaLnBrk="1" hangingPunct="1">
              <a:lnSpc>
                <a:spcPct val="150000"/>
              </a:lnSpc>
              <a:spcBef>
                <a:spcPts val="0"/>
              </a:spcBef>
            </a:pPr>
            <a:r>
              <a:rPr kumimoji="0" lang="zh-CN" altLang="en-US" sz="2000" b="1" dirty="0">
                <a:solidFill>
                  <a:prstClr val="black"/>
                </a:solidFill>
                <a:latin typeface="微软雅黑" pitchFamily="34" charset="-122"/>
                <a:ea typeface="微软雅黑" pitchFamily="34" charset="-122"/>
              </a:rPr>
              <a:t>二</a:t>
            </a:r>
            <a:r>
              <a:rPr kumimoji="0"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逻辑错误 </a:t>
            </a:r>
            <a:endParaRPr lang="en-US" altLang="zh-CN" sz="2000" b="1" dirty="0">
              <a:solidFill>
                <a:srgbClr val="7030A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误把“＝”作为“</a:t>
            </a:r>
            <a:r>
              <a:rPr lang="en-US" altLang="zh-CN" sz="2000" b="1" dirty="0">
                <a:solidFill>
                  <a:srgbClr val="7030A0"/>
                </a:solidFill>
                <a:latin typeface="微软雅黑" pitchFamily="34" charset="-122"/>
                <a:ea typeface="微软雅黑" pitchFamily="34" charset="-122"/>
              </a:rPr>
              <a:t>==</a:t>
            </a:r>
            <a:r>
              <a:rPr lang="zh-CN" altLang="en-US" sz="2000" b="1" dirty="0">
                <a:solidFill>
                  <a:srgbClr val="7030A0"/>
                </a:solidFill>
                <a:latin typeface="微软雅黑" pitchFamily="34" charset="-122"/>
                <a:ea typeface="微软雅黑" pitchFamily="34" charset="-122"/>
              </a:rPr>
              <a:t>”运算符。</a:t>
            </a:r>
            <a:endParaRPr lang="en-US" altLang="zh-CN" sz="2000" b="1" dirty="0">
              <a:solidFill>
                <a:srgbClr val="7030A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误认为形参值的改变会影响实参的值。</a:t>
            </a:r>
            <a:endParaRPr lang="en-US" altLang="zh-CN" sz="2000" b="1" dirty="0">
              <a:solidFill>
                <a:srgbClr val="FF000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使用自加（</a:t>
            </a:r>
            <a:r>
              <a:rPr lang="en-US" altLang="zh-CN" sz="2000" b="1" dirty="0">
                <a:solidFill>
                  <a:srgbClr val="7030A0"/>
                </a:solidFill>
                <a:latin typeface="微软雅黑" pitchFamily="34" charset="-122"/>
                <a:ea typeface="微软雅黑" pitchFamily="34" charset="-122"/>
              </a:rPr>
              <a:t>++</a:t>
            </a:r>
            <a:r>
              <a:rPr lang="zh-CN" altLang="en-US" sz="2000" b="1" dirty="0">
                <a:solidFill>
                  <a:srgbClr val="7030A0"/>
                </a:solidFill>
                <a:latin typeface="微软雅黑" pitchFamily="34" charset="-122"/>
                <a:ea typeface="微软雅黑" pitchFamily="34" charset="-122"/>
              </a:rPr>
              <a:t>）和自减（</a:t>
            </a:r>
            <a:r>
              <a:rPr lang="en-US" altLang="zh-CN" sz="2000" b="1" dirty="0">
                <a:solidFill>
                  <a:srgbClr val="7030A0"/>
                </a:solidFill>
                <a:latin typeface="微软雅黑" pitchFamily="34" charset="-122"/>
                <a:ea typeface="微软雅黑" pitchFamily="34" charset="-122"/>
              </a:rPr>
              <a:t>--</a:t>
            </a:r>
            <a:r>
              <a:rPr lang="zh-CN" altLang="en-US" sz="2000" b="1" dirty="0">
                <a:solidFill>
                  <a:srgbClr val="7030A0"/>
                </a:solidFill>
                <a:latin typeface="微软雅黑" pitchFamily="34" charset="-122"/>
                <a:ea typeface="微软雅黑" pitchFamily="34" charset="-122"/>
              </a:rPr>
              <a:t>）运算符时出的错误。</a:t>
            </a:r>
            <a:endParaRPr lang="en-US" altLang="zh-CN" sz="2000" b="1" dirty="0">
              <a:solidFill>
                <a:srgbClr val="7030A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en-US" altLang="zh-CN" sz="2000" b="1" dirty="0">
                <a:solidFill>
                  <a:srgbClr val="FF0000"/>
                </a:solidFill>
                <a:latin typeface="微软雅黑" pitchFamily="34" charset="-122"/>
                <a:ea typeface="微软雅黑" pitchFamily="34" charset="-122"/>
              </a:rPr>
              <a:t>switch</a:t>
            </a:r>
            <a:r>
              <a:rPr lang="zh-CN" altLang="en-US" sz="2000" b="1" dirty="0">
                <a:solidFill>
                  <a:srgbClr val="FF0000"/>
                </a:solidFill>
                <a:latin typeface="微软雅黑" pitchFamily="34" charset="-122"/>
                <a:ea typeface="微软雅黑" pitchFamily="34" charset="-122"/>
              </a:rPr>
              <a:t>语句的各分支中漏写</a:t>
            </a:r>
            <a:r>
              <a:rPr lang="en-US" altLang="zh-CN" sz="2000" b="1" dirty="0">
                <a:solidFill>
                  <a:srgbClr val="FF0000"/>
                </a:solidFill>
                <a:latin typeface="微软雅黑" pitchFamily="34" charset="-122"/>
                <a:ea typeface="微软雅黑" pitchFamily="34" charset="-122"/>
              </a:rPr>
              <a:t>break</a:t>
            </a:r>
            <a:r>
              <a:rPr lang="zh-CN" altLang="en-US" sz="2000" b="1" dirty="0">
                <a:solidFill>
                  <a:srgbClr val="FF0000"/>
                </a:solidFill>
                <a:latin typeface="微软雅黑" pitchFamily="34" charset="-122"/>
                <a:ea typeface="微软雅黑" pitchFamily="34" charset="-122"/>
              </a:rPr>
              <a:t>语句。</a:t>
            </a:r>
            <a:endParaRPr lang="en-US" altLang="zh-CN" sz="2000" b="1" dirty="0">
              <a:solidFill>
                <a:srgbClr val="FF000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数据的溢出问题</a:t>
            </a:r>
            <a:endParaRPr lang="en-US" altLang="zh-CN" sz="2000" b="1" dirty="0">
              <a:solidFill>
                <a:srgbClr val="7030A0"/>
              </a:solidFill>
              <a:latin typeface="微软雅黑" pitchFamily="34" charset="-122"/>
              <a:ea typeface="微软雅黑" pitchFamily="34" charset="-122"/>
            </a:endParaRPr>
          </a:p>
          <a:p>
            <a:pPr marL="457200" indent="-457200" eaLnBrk="1" hangingPunct="1">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无符号整数与有符号整数的混合运算问题</a:t>
            </a:r>
            <a:endParaRPr lang="en-US" altLang="zh-CN" sz="2000" b="1" dirty="0">
              <a:solidFill>
                <a:srgbClr val="FF0000"/>
              </a:solidFill>
              <a:latin typeface="微软雅黑" pitchFamily="34" charset="-122"/>
              <a:ea typeface="微软雅黑" pitchFamily="34" charset="-122"/>
            </a:endParaRPr>
          </a:p>
          <a:p>
            <a:pPr marL="457200" indent="-457200" eaLnBrk="1" hangingPunct="1">
              <a:spcBef>
                <a:spcPts val="600"/>
              </a:spcBef>
              <a:buFont typeface="+mj-lt"/>
              <a:buAutoNum type="arabicPeriod"/>
            </a:pPr>
            <a:endParaRPr lang="zh-CN" altLang="en-US" sz="2000" b="1" dirty="0">
              <a:solidFill>
                <a:srgbClr val="FF0000"/>
              </a:solidFill>
              <a:latin typeface="微软雅黑" pitchFamily="34" charset="-122"/>
              <a:ea typeface="微软雅黑" pitchFamily="34" charset="-122"/>
            </a:endParaRPr>
          </a:p>
          <a:p>
            <a:pPr marL="457200" indent="-457200" eaLnBrk="1" hangingPunct="1">
              <a:spcBef>
                <a:spcPts val="600"/>
              </a:spcBef>
            </a:pPr>
            <a:endParaRPr lang="en-US" altLang="zh-CN" sz="20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86034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4624"/>
            <a:ext cx="1481958" cy="307777"/>
          </a:xfrm>
          <a:prstGeom prst="rect">
            <a:avLst/>
          </a:prstGeom>
        </p:spPr>
        <p:txBody>
          <a:bodyPr wrap="square">
            <a:spAutoFit/>
          </a:bodyPr>
          <a:lstStyle/>
          <a:p>
            <a:pPr eaLnBrk="1" hangingPunct="1"/>
            <a:r>
              <a:rPr kumimoji="0" lang="zh-CN" altLang="en-US" sz="1400" b="1" dirty="0">
                <a:solidFill>
                  <a:prstClr val="black"/>
                </a:solidFill>
                <a:latin typeface="微软雅黑" pitchFamily="34" charset="-122"/>
                <a:ea typeface="微软雅黑" pitchFamily="34" charset="-122"/>
              </a:rPr>
              <a:t>三</a:t>
            </a:r>
            <a:r>
              <a:rPr kumimoji="0" lang="en-US" altLang="zh-CN" sz="1400" b="1" dirty="0">
                <a:solidFill>
                  <a:prstClr val="black"/>
                </a:solidFill>
                <a:latin typeface="微软雅黑" pitchFamily="34" charset="-122"/>
                <a:ea typeface="微软雅黑" pitchFamily="34" charset="-122"/>
              </a:rPr>
              <a:t>. </a:t>
            </a:r>
            <a:r>
              <a:rPr lang="zh-CN" altLang="en-US" sz="1400" b="1" dirty="0">
                <a:solidFill>
                  <a:prstClr val="black"/>
                </a:solidFill>
                <a:latin typeface="微软雅黑" pitchFamily="34" charset="-122"/>
                <a:ea typeface="微软雅黑" pitchFamily="34" charset="-122"/>
              </a:rPr>
              <a:t>运行错误 </a:t>
            </a:r>
          </a:p>
        </p:txBody>
      </p:sp>
      <p:sp>
        <p:nvSpPr>
          <p:cNvPr id="3" name="矩形 2"/>
          <p:cNvSpPr/>
          <p:nvPr/>
        </p:nvSpPr>
        <p:spPr>
          <a:xfrm>
            <a:off x="323528" y="476672"/>
            <a:ext cx="8715436" cy="4247317"/>
          </a:xfrm>
          <a:prstGeom prst="rect">
            <a:avLst/>
          </a:prstGeom>
        </p:spPr>
        <p:txBody>
          <a:bodyPr wrap="square">
            <a:spAutoFit/>
          </a:bodyPr>
          <a:lstStyle/>
          <a:p>
            <a:pPr defTabSz="762000">
              <a:lnSpc>
                <a:spcPct val="150000"/>
              </a:lnSpc>
              <a:spcBef>
                <a:spcPts val="0"/>
              </a:spcBef>
            </a:pPr>
            <a:r>
              <a:rPr kumimoji="0" lang="zh-CN" altLang="en-US" sz="2000" b="1" dirty="0">
                <a:solidFill>
                  <a:prstClr val="black"/>
                </a:solidFill>
                <a:latin typeface="微软雅黑" pitchFamily="34" charset="-122"/>
                <a:ea typeface="微软雅黑" pitchFamily="34" charset="-122"/>
              </a:rPr>
              <a:t>三</a:t>
            </a:r>
            <a:r>
              <a:rPr kumimoji="0"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运行错误 </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在定义数组时，将定义的“元素个数”误认为是“最大下标值”。</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数组下标越界。</a:t>
            </a: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在引用指针变量之前没有对它赋予确定的值。</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指针开始已经赋值，在经过操作后，指针已指向了非法的空间。</a:t>
            </a:r>
            <a:endParaRPr lang="en-US" altLang="zh-CN" sz="2000" b="1" dirty="0">
              <a:solidFill>
                <a:srgbClr val="7030A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FF0000"/>
                </a:solidFill>
                <a:latin typeface="微软雅黑" pitchFamily="34" charset="-122"/>
                <a:ea typeface="微软雅黑" pitchFamily="34" charset="-122"/>
              </a:rPr>
              <a:t>指针所指向的合法内存不足以存储实际的数据。</a:t>
            </a:r>
            <a:endParaRPr lang="en-US" altLang="zh-CN" sz="2000" b="1" dirty="0">
              <a:solidFill>
                <a:srgbClr val="FF0000"/>
              </a:solidFill>
              <a:latin typeface="微软雅黑" pitchFamily="34" charset="-122"/>
              <a:ea typeface="微软雅黑" pitchFamily="34" charset="-122"/>
            </a:endParaRPr>
          </a:p>
          <a:p>
            <a:pPr marL="539750" indent="-539750" defTabSz="762000">
              <a:lnSpc>
                <a:spcPct val="150000"/>
              </a:lnSpc>
              <a:spcBef>
                <a:spcPts val="0"/>
              </a:spcBef>
              <a:buFont typeface="+mj-lt"/>
              <a:buAutoNum type="arabicPeriod"/>
            </a:pPr>
            <a:r>
              <a:rPr lang="zh-CN" altLang="en-US" sz="2000" b="1" dirty="0">
                <a:solidFill>
                  <a:srgbClr val="7030A0"/>
                </a:solidFill>
                <a:latin typeface="微软雅黑" pitchFamily="34" charset="-122"/>
                <a:ea typeface="微软雅黑" pitchFamily="34" charset="-122"/>
              </a:rPr>
              <a:t>把函数内部的自动变量的地址和自动型数组的首地址作为了指针函数的返值。</a:t>
            </a:r>
          </a:p>
          <a:p>
            <a:pPr marL="539750" indent="-539750" defTabSz="762000">
              <a:lnSpc>
                <a:spcPct val="150000"/>
              </a:lnSpc>
              <a:spcBef>
                <a:spcPts val="0"/>
              </a:spcBef>
            </a:pPr>
            <a:r>
              <a:rPr lang="zh-CN" altLang="en-US" sz="2000" b="1" dirty="0">
                <a:solidFill>
                  <a:srgbClr val="000099"/>
                </a:solidFill>
                <a:latin typeface="微软雅黑" pitchFamily="34" charset="-122"/>
                <a:ea typeface="微软雅黑" pitchFamily="34" charset="-122"/>
              </a:rPr>
              <a:t> </a:t>
            </a:r>
          </a:p>
        </p:txBody>
      </p:sp>
    </p:spTree>
    <p:extLst>
      <p:ext uri="{BB962C8B-B14F-4D97-AF65-F5344CB8AC3E}">
        <p14:creationId xmlns:p14="http://schemas.microsoft.com/office/powerpoint/2010/main" val="372307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52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0334" y="548680"/>
            <a:ext cx="8574154" cy="5112568"/>
          </a:xfrm>
          <a:prstGeom prst="rect">
            <a:avLst/>
          </a:prstGeom>
        </p:spPr>
        <p:txBody>
          <a:bodyPr/>
          <a:lstStyle/>
          <a:p>
            <a:pPr marL="457200" indent="-457200" eaLnBrk="1" hangingPunct="1">
              <a:lnSpc>
                <a:spcPct val="150000"/>
              </a:lnSpc>
              <a:spcBef>
                <a:spcPts val="1200"/>
              </a:spcBef>
              <a:buAutoNum type="ea1ChsPeriod"/>
            </a:pPr>
            <a:r>
              <a:rPr kumimoji="0" lang="zh-CN" altLang="en-US" b="1" dirty="0">
                <a:effectLst>
                  <a:outerShdw blurRad="38100" dist="38100" dir="2700000" algn="tl">
                    <a:srgbClr val="000000">
                      <a:alpha val="43137"/>
                    </a:srgbClr>
                  </a:outerShdw>
                </a:effectLst>
                <a:latin typeface="微软雅黑" pitchFamily="34" charset="-122"/>
                <a:ea typeface="微软雅黑" pitchFamily="34" charset="-122"/>
              </a:rPr>
              <a:t>选择题（</a:t>
            </a:r>
            <a:r>
              <a:rPr kumimoji="0" lang="en-US" altLang="zh-CN" b="1" dirty="0">
                <a:effectLst>
                  <a:outerShdw blurRad="38100" dist="38100" dir="2700000" algn="tl">
                    <a:srgbClr val="000000">
                      <a:alpha val="43137"/>
                    </a:srgbClr>
                  </a:outerShdw>
                </a:effectLst>
                <a:latin typeface="微软雅黑" pitchFamily="34" charset="-122"/>
                <a:ea typeface="微软雅黑" pitchFamily="34" charset="-122"/>
              </a:rPr>
              <a:t>25</a:t>
            </a:r>
            <a:r>
              <a:rPr kumimoji="0" lang="zh-CN" altLang="en-US" b="1" dirty="0">
                <a:effectLst>
                  <a:outerShdw blurRad="38100" dist="38100" dir="2700000" algn="tl">
                    <a:srgbClr val="000000">
                      <a:alpha val="43137"/>
                    </a:srgbClr>
                  </a:outerShdw>
                </a:effectLst>
                <a:latin typeface="微软雅黑" pitchFamily="34" charset="-122"/>
                <a:ea typeface="微软雅黑" pitchFamily="34" charset="-122"/>
              </a:rPr>
              <a:t>分）</a:t>
            </a:r>
            <a:endParaRPr kumimoji="0"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marL="342900" indent="-342900" eaLnBrk="1" hangingPunct="1">
              <a:lnSpc>
                <a:spcPct val="150000"/>
              </a:lnSpc>
              <a:spcBef>
                <a:spcPts val="1200"/>
              </a:spcBef>
              <a:buFont typeface="Wingdings" pitchFamily="2" charset="2"/>
              <a:buChar char="l"/>
            </a:pPr>
            <a:r>
              <a:rPr kumimoji="0" lang="zh-CN" altLang="en-US" sz="2000" b="1" kern="0" dirty="0">
                <a:solidFill>
                  <a:prstClr val="black"/>
                </a:solidFill>
                <a:latin typeface="微软雅黑" pitchFamily="34" charset="-122"/>
                <a:ea typeface="微软雅黑" pitchFamily="34" charset="-122"/>
              </a:rPr>
              <a:t>相关关基本概念</a:t>
            </a:r>
            <a:r>
              <a:rPr kumimoji="0" lang="en-US" altLang="zh-CN" sz="2000" b="1" kern="0" dirty="0">
                <a:solidFill>
                  <a:prstClr val="black"/>
                </a:solidFill>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看书，领会</a:t>
            </a:r>
            <a:r>
              <a:rPr kumimoji="0" lang="en-US" altLang="zh-CN" sz="2000" b="1" kern="0" dirty="0">
                <a:solidFill>
                  <a:prstClr val="black"/>
                </a:solidFill>
                <a:latin typeface="微软雅黑" pitchFamily="34" charset="-122"/>
                <a:ea typeface="微软雅黑" pitchFamily="34" charset="-122"/>
              </a:rPr>
              <a:t>]</a:t>
            </a:r>
          </a:p>
          <a:p>
            <a:pPr marL="357188" eaLnBrk="1" hangingPunct="1">
              <a:lnSpc>
                <a:spcPct val="150000"/>
              </a:lnSpc>
              <a:spcBef>
                <a:spcPts val="1200"/>
              </a:spcBef>
            </a:pPr>
            <a:r>
              <a:rPr kumimoji="0" lang="zh-CN" altLang="en-US" sz="2000" b="1" kern="0" dirty="0">
                <a:solidFill>
                  <a:prstClr val="black"/>
                </a:solidFill>
                <a:latin typeface="微软雅黑" pitchFamily="34" charset="-122"/>
                <a:ea typeface="微软雅黑" pitchFamily="34" charset="-122"/>
              </a:rPr>
              <a:t>全局变量具有全局寿命，局部变量具有局部寿命（</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endParaRPr kumimoji="0" lang="en-US" altLang="zh-CN" sz="2000" b="1" kern="0" dirty="0">
              <a:solidFill>
                <a:prstClr val="black"/>
              </a:solidFill>
              <a:latin typeface="微软雅黑" pitchFamily="34" charset="-122"/>
              <a:ea typeface="微软雅黑" pitchFamily="34" charset="-122"/>
            </a:endParaRPr>
          </a:p>
          <a:p>
            <a:pPr marL="342900" indent="-342900" eaLnBrk="1" hangingPunct="1">
              <a:lnSpc>
                <a:spcPct val="150000"/>
              </a:lnSpc>
              <a:spcBef>
                <a:spcPts val="1200"/>
              </a:spcBef>
              <a:buFont typeface="Wingdings" pitchFamily="2" charset="2"/>
              <a:buChar char="l"/>
            </a:pPr>
            <a:r>
              <a:rPr kumimoji="0" lang="zh-CN" altLang="en-US" sz="2000" b="1" kern="0" dirty="0">
                <a:solidFill>
                  <a:prstClr val="black"/>
                </a:solidFill>
                <a:latin typeface="微软雅黑" pitchFamily="34" charset="-122"/>
                <a:ea typeface="微软雅黑" pitchFamily="34" charset="-122"/>
              </a:rPr>
              <a:t>常数的表示法： 整数和实数的表示法</a:t>
            </a:r>
            <a:endParaRPr kumimoji="0" lang="en-US" altLang="zh-CN" sz="2000" b="1" kern="0" dirty="0">
              <a:solidFill>
                <a:prstClr val="black"/>
              </a:solidFill>
              <a:latin typeface="微软雅黑" pitchFamily="34" charset="-122"/>
              <a:ea typeface="微软雅黑" pitchFamily="34" charset="-122"/>
            </a:endParaRPr>
          </a:p>
          <a:p>
            <a:pPr marL="800100" indent="-457200" algn="just">
              <a:lnSpc>
                <a:spcPct val="150000"/>
              </a:lnSpc>
              <a:spcBef>
                <a:spcPts val="1200"/>
              </a:spcBef>
              <a:buFont typeface="+mj-ea"/>
              <a:buAutoNum type="circleNumDbPlain"/>
              <a:defRPr/>
            </a:pPr>
            <a:r>
              <a:rPr kumimoji="0" lang="en-US" altLang="zh-CN" sz="2000" b="1" kern="0" dirty="0">
                <a:solidFill>
                  <a:prstClr val="black"/>
                </a:solidFill>
                <a:latin typeface="微软雅黑" pitchFamily="34" charset="-122"/>
                <a:ea typeface="微软雅黑" pitchFamily="34" charset="-122"/>
              </a:rPr>
              <a:t>int </a:t>
            </a:r>
            <a:r>
              <a:rPr kumimoji="0" lang="zh-CN" altLang="en-US" sz="2000" b="1" kern="0" dirty="0">
                <a:solidFill>
                  <a:prstClr val="black"/>
                </a:solidFill>
                <a:latin typeface="微软雅黑" pitchFamily="34" charset="-122"/>
                <a:ea typeface="微软雅黑" pitchFamily="34" charset="-122"/>
              </a:rPr>
              <a:t>　ａ＝</a:t>
            </a:r>
            <a:r>
              <a:rPr kumimoji="0" lang="en-US" altLang="zh-CN" sz="2000" b="1" kern="0" dirty="0">
                <a:solidFill>
                  <a:prstClr val="black"/>
                </a:solidFill>
                <a:latin typeface="微软雅黑" pitchFamily="34" charset="-122"/>
                <a:ea typeface="微软雅黑" pitchFamily="34" charset="-122"/>
              </a:rPr>
              <a:t>0x123a;      </a:t>
            </a:r>
            <a:r>
              <a:rPr kumimoji="0" lang="zh-CN" altLang="en-US" sz="2000" b="1" kern="0" dirty="0">
                <a:solidFill>
                  <a:prstClr val="black"/>
                </a:solidFill>
                <a:latin typeface="微软雅黑" pitchFamily="34" charset="-122"/>
                <a:ea typeface="微软雅黑" pitchFamily="34" charset="-122"/>
              </a:rPr>
              <a:t>（</a:t>
            </a:r>
            <a:r>
              <a:rPr kumimoji="0" lang="zh-CN" altLang="en-US"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p>
          <a:p>
            <a:pPr marL="800100" indent="-457200" algn="just">
              <a:lnSpc>
                <a:spcPct val="150000"/>
              </a:lnSpc>
              <a:spcBef>
                <a:spcPts val="1200"/>
              </a:spcBef>
              <a:buFont typeface="+mj-ea"/>
              <a:buAutoNum type="circleNumDbPlain"/>
              <a:defRPr/>
            </a:pPr>
            <a:r>
              <a:rPr kumimoji="0" lang="en-US" altLang="zh-CN" sz="2000" b="1" kern="0" dirty="0">
                <a:solidFill>
                  <a:prstClr val="black"/>
                </a:solidFill>
                <a:latin typeface="微软雅黑" pitchFamily="34" charset="-122"/>
                <a:ea typeface="微软雅黑" pitchFamily="34" charset="-122"/>
              </a:rPr>
              <a:t>int</a:t>
            </a:r>
            <a:r>
              <a:rPr kumimoji="0" lang="zh-CN" altLang="en-US" sz="2000" b="1" kern="0" dirty="0">
                <a:solidFill>
                  <a:prstClr val="black"/>
                </a:solidFill>
                <a:latin typeface="微软雅黑" pitchFamily="34" charset="-122"/>
                <a:ea typeface="微软雅黑" pitchFamily="34" charset="-122"/>
              </a:rPr>
              <a:t>　 ａ＝</a:t>
            </a:r>
            <a:r>
              <a:rPr kumimoji="0" lang="en-US" altLang="zh-CN" sz="2000" b="1" kern="0" dirty="0">
                <a:solidFill>
                  <a:prstClr val="black"/>
                </a:solidFill>
                <a:latin typeface="微软雅黑" pitchFamily="34" charset="-122"/>
                <a:ea typeface="微软雅黑" pitchFamily="34" charset="-122"/>
              </a:rPr>
              <a:t>123a;</a:t>
            </a:r>
            <a:r>
              <a:rPr kumimoji="0" lang="zh-CN" altLang="en-US" sz="2000" b="1" kern="0" dirty="0">
                <a:solidFill>
                  <a:prstClr val="black"/>
                </a:solidFill>
                <a:latin typeface="微软雅黑" pitchFamily="34" charset="-122"/>
                <a:ea typeface="微软雅黑" pitchFamily="34" charset="-122"/>
              </a:rPr>
              <a:t>　      （</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p>
          <a:p>
            <a:pPr marL="800100" indent="-457200" algn="just">
              <a:lnSpc>
                <a:spcPct val="150000"/>
              </a:lnSpc>
              <a:spcBef>
                <a:spcPts val="1200"/>
              </a:spcBef>
              <a:buFont typeface="+mj-ea"/>
              <a:buAutoNum type="circleNumDbPlain"/>
              <a:defRPr/>
            </a:pPr>
            <a:r>
              <a:rPr kumimoji="0" lang="en-US" altLang="zh-CN" sz="2000" b="1" kern="0" dirty="0">
                <a:solidFill>
                  <a:prstClr val="black"/>
                </a:solidFill>
                <a:latin typeface="微软雅黑" pitchFamily="34" charset="-122"/>
                <a:ea typeface="微软雅黑" pitchFamily="34" charset="-122"/>
              </a:rPr>
              <a:t>int</a:t>
            </a:r>
            <a:r>
              <a:rPr kumimoji="0" lang="zh-CN" altLang="en-US" sz="2000" b="1" kern="0" dirty="0">
                <a:solidFill>
                  <a:prstClr val="black"/>
                </a:solidFill>
                <a:latin typeface="微软雅黑" pitchFamily="34" charset="-122"/>
                <a:ea typeface="微软雅黑" pitchFamily="34" charset="-122"/>
              </a:rPr>
              <a:t>　 ａ＝</a:t>
            </a:r>
            <a:r>
              <a:rPr kumimoji="0" lang="en-US" altLang="zh-CN" sz="2000" b="1" kern="0" dirty="0">
                <a:solidFill>
                  <a:prstClr val="black"/>
                </a:solidFill>
                <a:latin typeface="微软雅黑" pitchFamily="34" charset="-122"/>
                <a:ea typeface="微软雅黑" pitchFamily="34" charset="-122"/>
              </a:rPr>
              <a:t>0971</a:t>
            </a:r>
            <a:r>
              <a:rPr kumimoji="0" lang="zh-CN" altLang="en-US" sz="2000" b="1" kern="0" dirty="0">
                <a:solidFill>
                  <a:prstClr val="black"/>
                </a:solidFill>
                <a:latin typeface="微软雅黑" pitchFamily="34" charset="-122"/>
                <a:ea typeface="微软雅黑" pitchFamily="34" charset="-122"/>
              </a:rPr>
              <a:t>　       （</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p>
          <a:p>
            <a:pPr marL="800100" indent="-457200" algn="just">
              <a:lnSpc>
                <a:spcPct val="150000"/>
              </a:lnSpc>
              <a:spcBef>
                <a:spcPts val="1200"/>
              </a:spcBef>
              <a:buFont typeface="+mj-ea"/>
              <a:buAutoNum type="circleNumDbPlain"/>
              <a:defRPr/>
            </a:pPr>
            <a:r>
              <a:rPr kumimoji="0" lang="en-US" altLang="zh-CN" sz="2000" b="1" kern="0" dirty="0">
                <a:solidFill>
                  <a:prstClr val="black"/>
                </a:solidFill>
                <a:latin typeface="微软雅黑" pitchFamily="34" charset="-122"/>
                <a:ea typeface="微软雅黑" pitchFamily="34" charset="-122"/>
              </a:rPr>
              <a:t>float </a:t>
            </a:r>
            <a:r>
              <a:rPr kumimoji="0" lang="zh-CN" altLang="en-US" sz="2000" b="1" kern="0" dirty="0">
                <a:solidFill>
                  <a:prstClr val="black"/>
                </a:solidFill>
                <a:latin typeface="微软雅黑" pitchFamily="34" charset="-122"/>
                <a:ea typeface="微软雅黑" pitchFamily="34" charset="-122"/>
              </a:rPr>
              <a:t>ａ＝</a:t>
            </a:r>
            <a:r>
              <a:rPr kumimoji="0" lang="en-US" altLang="zh-CN" sz="2000" b="1" kern="0" dirty="0">
                <a:solidFill>
                  <a:prstClr val="black"/>
                </a:solidFill>
                <a:latin typeface="微软雅黑" pitchFamily="34" charset="-122"/>
                <a:ea typeface="微软雅黑" pitchFamily="34" charset="-122"/>
              </a:rPr>
              <a:t>0x1.23</a:t>
            </a:r>
            <a:r>
              <a:rPr kumimoji="0" lang="zh-CN" altLang="en-US" sz="2000" b="1" kern="0" dirty="0">
                <a:solidFill>
                  <a:prstClr val="black"/>
                </a:solidFill>
                <a:latin typeface="微软雅黑" pitchFamily="34" charset="-122"/>
                <a:ea typeface="微软雅黑" pitchFamily="34" charset="-122"/>
              </a:rPr>
              <a:t>        （</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endParaRPr kumimoji="0" lang="en-US" altLang="zh-CN" b="1" kern="0" dirty="0">
              <a:solidFill>
                <a:prstClr val="black"/>
              </a:solidFill>
              <a:latin typeface="微软雅黑" pitchFamily="34" charset="-122"/>
              <a:ea typeface="微软雅黑" pitchFamily="34" charset="-122"/>
              <a:cs typeface="Times New Roman" pitchFamily="18" charset="0"/>
            </a:endParaRPr>
          </a:p>
          <a:p>
            <a:pPr eaLnBrk="1" hangingPunct="1"/>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TextBox 9"/>
          <p:cNvSpPr txBox="1"/>
          <p:nvPr/>
        </p:nvSpPr>
        <p:spPr>
          <a:xfrm>
            <a:off x="5508104" y="2348880"/>
            <a:ext cx="2930610" cy="400110"/>
          </a:xfrm>
          <a:prstGeom prst="rect">
            <a:avLst/>
          </a:prstGeom>
          <a:solidFill>
            <a:srgbClr val="00B0F0"/>
          </a:solidFill>
          <a:ln>
            <a:noFill/>
          </a:ln>
        </p:spPr>
        <p:txBody>
          <a:bodyPr wrap="none" rtlCol="0">
            <a:spAutoFit/>
          </a:bodyPr>
          <a:lstStyle/>
          <a:p>
            <a:pPr eaLnBrk="1" hangingPunct="1"/>
            <a:r>
              <a:rPr lang="en-US" altLang="zh-CN" sz="20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s</a:t>
            </a:r>
            <a:r>
              <a:rPr lang="en-US" altLang="zh-CN" sz="2000" b="1" dirty="0" smtClean="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tatic</a:t>
            </a:r>
            <a:r>
              <a:rPr lang="zh-CN" altLang="en-US" sz="20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变量都是全局寿命</a:t>
            </a:r>
          </a:p>
        </p:txBody>
      </p:sp>
      <p:sp>
        <p:nvSpPr>
          <p:cNvPr id="12" name="Rectangle 2"/>
          <p:cNvSpPr txBox="1">
            <a:spLocks noChangeArrowheads="1"/>
          </p:cNvSpPr>
          <p:nvPr/>
        </p:nvSpPr>
        <p:spPr>
          <a:xfrm>
            <a:off x="438907" y="44624"/>
            <a:ext cx="3989077" cy="307777"/>
          </a:xfrm>
          <a:prstGeom prst="rect">
            <a:avLst/>
          </a:prstGeom>
        </p:spPr>
        <p:txBody>
          <a:bodyPr wrap="square">
            <a:spAutoFit/>
          </a:bodyPr>
          <a:lstStyle/>
          <a:p>
            <a:pPr lvl="0" eaLnBrk="1" hangingPunct="1"/>
            <a:r>
              <a:rPr kumimoji="0" lang="zh-CN" altLang="en-US" sz="1400" b="1" dirty="0">
                <a:effectLst>
                  <a:outerShdw blurRad="38100" dist="38100" dir="2700000" algn="tl">
                    <a:srgbClr val="000000">
                      <a:alpha val="43137"/>
                    </a:srgbClr>
                  </a:outerShdw>
                </a:effectLst>
                <a:latin typeface="+mn-ea"/>
                <a:ea typeface="+mn-ea"/>
              </a:rPr>
              <a:t>一</a:t>
            </a:r>
            <a:r>
              <a:rPr kumimoji="0" lang="en-US" altLang="zh-CN" sz="1400" b="1" dirty="0">
                <a:effectLst>
                  <a:outerShdw blurRad="38100" dist="38100" dir="2700000" algn="tl">
                    <a:srgbClr val="000000">
                      <a:alpha val="43137"/>
                    </a:srgbClr>
                  </a:outerShdw>
                </a:effectLst>
                <a:latin typeface="+mn-ea"/>
                <a:ea typeface="+mn-ea"/>
              </a:rPr>
              <a:t>.  </a:t>
            </a:r>
            <a:r>
              <a:rPr kumimoji="0" lang="zh-CN" altLang="en-US" sz="1400" b="1" dirty="0">
                <a:effectLst>
                  <a:outerShdw blurRad="38100" dist="38100" dir="2700000" algn="tl">
                    <a:srgbClr val="000000">
                      <a:alpha val="43137"/>
                    </a:srgbClr>
                  </a:outerShdw>
                </a:effectLst>
                <a:latin typeface="+mn-ea"/>
                <a:ea typeface="+mn-ea"/>
              </a:rPr>
              <a:t>选择题</a:t>
            </a:r>
            <a:endParaRPr lang="zh-CN" altLang="en-US" sz="14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59558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000"/>
                                        <p:tgtEl>
                                          <p:spTgt spid="2">
                                            <p:txEl>
                                              <p:pRg st="2" end="2"/>
                                            </p:txEl>
                                          </p:spTgt>
                                        </p:tgtEl>
                                      </p:cBhvr>
                                    </p:animEffect>
                                    <p:anim calcmode="lin" valueType="num">
                                      <p:cBhvr>
                                        <p:cTn id="2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style.rotation</p:attrName>
                                        </p:attrNameLst>
                                      </p:cBhvr>
                                      <p:tavLst>
                                        <p:tav tm="0">
                                          <p:val>
                                            <p:fltVal val="90"/>
                                          </p:val>
                                        </p:tav>
                                        <p:tav tm="100000">
                                          <p:val>
                                            <p:fltVal val="0"/>
                                          </p:val>
                                        </p:tav>
                                      </p:tavLst>
                                    </p:anim>
                                    <p:animEffect transition="in" filter="fade">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1000"/>
                                        <p:tgtEl>
                                          <p:spTgt spid="2">
                                            <p:txEl>
                                              <p:pRg st="3" end="3"/>
                                            </p:txEl>
                                          </p:spTgt>
                                        </p:tgtEl>
                                      </p:cBhvr>
                                    </p:animEffect>
                                    <p:anim calcmode="lin" valueType="num">
                                      <p:cBhvr>
                                        <p:cTn id="3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fade">
                                      <p:cBhvr>
                                        <p:cTn id="44" dur="1000"/>
                                        <p:tgtEl>
                                          <p:spTgt spid="2">
                                            <p:txEl>
                                              <p:pRg st="4" end="4"/>
                                            </p:txEl>
                                          </p:spTgt>
                                        </p:tgtEl>
                                      </p:cBhvr>
                                    </p:animEffect>
                                    <p:anim calcmode="lin" valueType="num">
                                      <p:cBhvr>
                                        <p:cTn id="4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fade">
                                      <p:cBhvr>
                                        <p:cTn id="51" dur="1000"/>
                                        <p:tgtEl>
                                          <p:spTgt spid="2">
                                            <p:txEl>
                                              <p:pRg st="5" end="5"/>
                                            </p:txEl>
                                          </p:spTgt>
                                        </p:tgtEl>
                                      </p:cBhvr>
                                    </p:animEffect>
                                    <p:anim calcmode="lin" valueType="num">
                                      <p:cBhvr>
                                        <p:cTn id="5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
                                            <p:txEl>
                                              <p:pRg st="6" end="6"/>
                                            </p:txEl>
                                          </p:spTgt>
                                        </p:tgtEl>
                                        <p:attrNameLst>
                                          <p:attrName>style.visibility</p:attrName>
                                        </p:attrNameLst>
                                      </p:cBhvr>
                                      <p:to>
                                        <p:strVal val="visible"/>
                                      </p:to>
                                    </p:set>
                                    <p:animEffect transition="in" filter="fade">
                                      <p:cBhvr>
                                        <p:cTn id="58" dur="1000"/>
                                        <p:tgtEl>
                                          <p:spTgt spid="2">
                                            <p:txEl>
                                              <p:pRg st="6" end="6"/>
                                            </p:txEl>
                                          </p:spTgt>
                                        </p:tgtEl>
                                      </p:cBhvr>
                                    </p:animEffect>
                                    <p:anim calcmode="lin" valueType="num">
                                      <p:cBhvr>
                                        <p:cTn id="5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2">
                                            <p:txEl>
                                              <p:pRg st="7" end="7"/>
                                            </p:txEl>
                                          </p:spTgt>
                                        </p:tgtEl>
                                        <p:attrNameLst>
                                          <p:attrName>style.visibility</p:attrName>
                                        </p:attrNameLst>
                                      </p:cBhvr>
                                      <p:to>
                                        <p:strVal val="visible"/>
                                      </p:to>
                                    </p:set>
                                    <p:animEffect transition="in" filter="fade">
                                      <p:cBhvr>
                                        <p:cTn id="65" dur="1000"/>
                                        <p:tgtEl>
                                          <p:spTgt spid="2">
                                            <p:txEl>
                                              <p:pRg st="7" end="7"/>
                                            </p:txEl>
                                          </p:spTgt>
                                        </p:tgtEl>
                                      </p:cBhvr>
                                    </p:animEffect>
                                    <p:anim calcmode="lin" valueType="num">
                                      <p:cBhvr>
                                        <p:cTn id="6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3528" y="476672"/>
            <a:ext cx="8715436" cy="5832648"/>
          </a:xfrm>
          <a:prstGeom prst="rect">
            <a:avLst/>
          </a:prstGeom>
        </p:spPr>
        <p:txBody>
          <a:bodyPr/>
          <a:lstStyle/>
          <a:p>
            <a:pPr marL="342900" indent="-342900" algn="just">
              <a:lnSpc>
                <a:spcPct val="150000"/>
              </a:lnSpc>
              <a:spcBef>
                <a:spcPts val="0"/>
              </a:spcBef>
              <a:buFont typeface="Wingdings" pitchFamily="2" charset="2"/>
              <a:buChar char="l"/>
              <a:defRPr/>
            </a:pPr>
            <a:r>
              <a:rPr kumimoji="0" lang="zh-CN" altLang="en-US" sz="2000" b="1" kern="0" dirty="0">
                <a:solidFill>
                  <a:prstClr val="black"/>
                </a:solidFill>
                <a:latin typeface="微软雅黑" pitchFamily="34" charset="-122"/>
                <a:ea typeface="微软雅黑" pitchFamily="34" charset="-122"/>
              </a:rPr>
              <a:t>带＃的语句后加了；号  </a:t>
            </a:r>
            <a:endParaRPr kumimoji="0" lang="zh-CN" altLang="en-US" sz="2000" b="1"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150000"/>
              </a:lnSpc>
              <a:spcBef>
                <a:spcPts val="0"/>
              </a:spcBef>
              <a:defRPr/>
            </a:pPr>
            <a:r>
              <a:rPr kumimoji="0" lang="zh-CN" altLang="en-US" sz="2000" kern="0" dirty="0">
                <a:solidFill>
                  <a:prstClr val="black"/>
                </a:solidFill>
                <a:latin typeface="微软雅黑" pitchFamily="34" charset="-122"/>
                <a:ea typeface="微软雅黑" pitchFamily="34" charset="-122"/>
              </a:rPr>
              <a:t>　</a:t>
            </a:r>
            <a:r>
              <a:rPr kumimoji="0" lang="zh-CN" altLang="en-US" sz="2000" b="1" kern="0" dirty="0">
                <a:solidFill>
                  <a:prstClr val="black"/>
                </a:solidFill>
                <a:latin typeface="微软雅黑" pitchFamily="34" charset="-122"/>
                <a:ea typeface="微软雅黑" pitchFamily="34" charset="-122"/>
              </a:rPr>
              <a:t>＃</a:t>
            </a:r>
            <a:r>
              <a:rPr kumimoji="0" lang="en-US" altLang="zh-CN" sz="2000" b="1" kern="0" dirty="0">
                <a:solidFill>
                  <a:prstClr val="black"/>
                </a:solidFill>
                <a:latin typeface="微软雅黑" pitchFamily="34" charset="-122"/>
                <a:ea typeface="微软雅黑" pitchFamily="34" charset="-122"/>
              </a:rPr>
              <a:t>include 〈</a:t>
            </a:r>
            <a:r>
              <a:rPr kumimoji="0" lang="en-US" altLang="zh-CN" sz="2000" b="1" kern="0" dirty="0" err="1">
                <a:solidFill>
                  <a:prstClr val="black"/>
                </a:solidFill>
                <a:latin typeface="微软雅黑" pitchFamily="34" charset="-122"/>
                <a:ea typeface="微软雅黑" pitchFamily="34" charset="-122"/>
              </a:rPr>
              <a:t>stdio.h</a:t>
            </a:r>
            <a:r>
              <a:rPr kumimoji="0" lang="en-US" altLang="zh-CN" sz="2000" b="1" kern="0" dirty="0">
                <a:solidFill>
                  <a:prstClr val="black"/>
                </a:solidFill>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　</a:t>
            </a:r>
            <a:r>
              <a:rPr kumimoji="0" lang="zh-CN" altLang="en-US" sz="2000" b="1" kern="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a:t>
            </a:r>
            <a:endParaRPr kumimoji="0" lang="en-US" altLang="zh-CN" sz="2000" kern="0" dirty="0">
              <a:solidFill>
                <a:prstClr val="black"/>
              </a:solidFill>
              <a:latin typeface="微软雅黑" pitchFamily="34" charset="-122"/>
              <a:ea typeface="微软雅黑" pitchFamily="34" charset="-122"/>
            </a:endParaRPr>
          </a:p>
          <a:p>
            <a:pPr marL="342900" indent="-342900" algn="just">
              <a:lnSpc>
                <a:spcPct val="150000"/>
              </a:lnSpc>
              <a:spcBef>
                <a:spcPts val="0"/>
              </a:spcBef>
              <a:buFont typeface="Wingdings" pitchFamily="2" charset="2"/>
              <a:buNone/>
              <a:defRPr/>
            </a:pPr>
            <a:endParaRPr kumimoji="0" lang="zh-CN" altLang="en-US" sz="2000" kern="0" dirty="0">
              <a:solidFill>
                <a:prstClr val="black"/>
              </a:solidFill>
              <a:latin typeface="微软雅黑" pitchFamily="34" charset="-122"/>
              <a:ea typeface="微软雅黑" pitchFamily="34" charset="-122"/>
            </a:endParaRPr>
          </a:p>
          <a:p>
            <a:pPr marL="342900" indent="-342900" algn="just">
              <a:lnSpc>
                <a:spcPct val="150000"/>
              </a:lnSpc>
              <a:spcBef>
                <a:spcPts val="0"/>
              </a:spcBef>
              <a:buFont typeface="Wingdings" pitchFamily="2" charset="2"/>
              <a:buChar char="l"/>
              <a:defRPr/>
            </a:pPr>
            <a:r>
              <a:rPr kumimoji="0" lang="zh-CN" altLang="en-US" sz="2000" b="1" kern="0" dirty="0">
                <a:solidFill>
                  <a:prstClr val="black"/>
                </a:solidFill>
                <a:latin typeface="微软雅黑" pitchFamily="34" charset="-122"/>
                <a:ea typeface="微软雅黑" pitchFamily="34" charset="-122"/>
              </a:rPr>
              <a:t>数组名是地址常量，不能被赋值， 不能自加自减</a:t>
            </a:r>
            <a:endParaRPr kumimoji="0" lang="zh-CN" altLang="en-US" sz="2000" b="1" kern="0" dirty="0">
              <a:solidFill>
                <a:prstClr val="black"/>
              </a:solidFill>
              <a:latin typeface="微软雅黑" pitchFamily="34" charset="-122"/>
              <a:ea typeface="微软雅黑" pitchFamily="34" charset="-122"/>
              <a:cs typeface="Times New Roman" pitchFamily="18" charset="0"/>
            </a:endParaRPr>
          </a:p>
          <a:p>
            <a:pPr marL="342900" indent="-342900">
              <a:lnSpc>
                <a:spcPct val="150000"/>
              </a:lnSpc>
              <a:spcBef>
                <a:spcPts val="0"/>
              </a:spcBef>
              <a:defRPr/>
            </a:pPr>
            <a:r>
              <a:rPr kumimoji="0" lang="en-US" altLang="zh-CN" sz="2000" b="1" kern="0" dirty="0">
                <a:solidFill>
                  <a:prstClr val="black"/>
                </a:solidFill>
                <a:latin typeface="微软雅黑" pitchFamily="34" charset="-122"/>
                <a:ea typeface="微软雅黑" pitchFamily="34" charset="-122"/>
              </a:rPr>
              <a:t>    int a[10]</a:t>
            </a:r>
            <a:r>
              <a:rPr kumimoji="0" lang="zh-CN" altLang="en-US" sz="2000" b="1" kern="0" dirty="0">
                <a:solidFill>
                  <a:prstClr val="black"/>
                </a:solidFill>
                <a:latin typeface="微软雅黑" pitchFamily="34" charset="-122"/>
                <a:ea typeface="微软雅黑" pitchFamily="34" charset="-122"/>
              </a:rPr>
              <a:t>；</a:t>
            </a:r>
            <a:endParaRPr kumimoji="0" lang="zh-CN" altLang="en-US" sz="2000" b="1" kern="0" dirty="0">
              <a:solidFill>
                <a:prstClr val="black"/>
              </a:solidFill>
              <a:latin typeface="微软雅黑" pitchFamily="34" charset="-122"/>
              <a:ea typeface="微软雅黑" pitchFamily="34" charset="-122"/>
              <a:cs typeface="Times New Roman" pitchFamily="18" charset="0"/>
            </a:endParaRPr>
          </a:p>
          <a:p>
            <a:pPr marL="342900" indent="-342900">
              <a:lnSpc>
                <a:spcPct val="150000"/>
              </a:lnSpc>
              <a:spcBef>
                <a:spcPts val="0"/>
              </a:spcBef>
              <a:defRPr/>
            </a:pPr>
            <a:r>
              <a:rPr kumimoji="0" lang="zh-CN" altLang="en-US" sz="2000" b="1" kern="0" dirty="0">
                <a:solidFill>
                  <a:prstClr val="black"/>
                </a:solidFill>
                <a:latin typeface="微软雅黑" pitchFamily="34" charset="-122"/>
                <a:ea typeface="微软雅黑" pitchFamily="34" charset="-122"/>
              </a:rPr>
              <a:t>    </a:t>
            </a:r>
            <a:r>
              <a:rPr kumimoji="0" lang="en-US" altLang="zh-CN" sz="2000" b="1" kern="0" dirty="0">
                <a:solidFill>
                  <a:prstClr val="black"/>
                </a:solidFill>
                <a:latin typeface="微软雅黑" pitchFamily="34" charset="-122"/>
                <a:ea typeface="微软雅黑" pitchFamily="34" charset="-122"/>
              </a:rPr>
              <a:t>a++</a:t>
            </a:r>
            <a:r>
              <a:rPr kumimoji="0" lang="zh-CN" altLang="en-US" sz="2000" b="1" kern="0" dirty="0">
                <a:solidFill>
                  <a:prstClr val="black"/>
                </a:solidFill>
                <a:latin typeface="微软雅黑" pitchFamily="34" charset="-122"/>
                <a:ea typeface="微软雅黑" pitchFamily="34" charset="-122"/>
              </a:rPr>
              <a:t>；                （</a:t>
            </a:r>
            <a:r>
              <a:rPr kumimoji="0" lang="en-US" altLang="zh-CN" sz="2000" b="1" kern="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kumimoji="0" lang="zh-CN" altLang="en-US" sz="2000" b="1" kern="0" dirty="0">
                <a:solidFill>
                  <a:prstClr val="black"/>
                </a:solidFill>
                <a:latin typeface="微软雅黑" pitchFamily="34" charset="-122"/>
                <a:ea typeface="微软雅黑" pitchFamily="34" charset="-122"/>
              </a:rPr>
              <a:t>）</a:t>
            </a:r>
            <a:endParaRPr kumimoji="0" lang="en-US" altLang="zh-CN" sz="2000"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150000"/>
              </a:lnSpc>
              <a:spcBef>
                <a:spcPts val="0"/>
              </a:spcBef>
              <a:buFont typeface="Wingdings" pitchFamily="2" charset="2"/>
              <a:buNone/>
              <a:defRPr/>
            </a:pPr>
            <a:endParaRPr kumimoji="0" lang="zh-CN" altLang="en-US" sz="2000" b="1" kern="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cs typeface="Times New Roman" pitchFamily="18" charset="0"/>
            </a:endParaRPr>
          </a:p>
          <a:p>
            <a:pPr marL="342900" indent="-342900" algn="just">
              <a:lnSpc>
                <a:spcPct val="150000"/>
              </a:lnSpc>
              <a:spcBef>
                <a:spcPts val="0"/>
              </a:spcBef>
              <a:buFont typeface="Wingdings" pitchFamily="2" charset="2"/>
              <a:buChar char="l"/>
              <a:defRPr/>
            </a:pPr>
            <a:r>
              <a:rPr kumimoji="0" lang="zh-CN" altLang="en-US" sz="2000" b="1" kern="0" dirty="0">
                <a:solidFill>
                  <a:prstClr val="black"/>
                </a:solidFill>
                <a:latin typeface="微软雅黑" pitchFamily="34" charset="-122"/>
                <a:ea typeface="微软雅黑" pitchFamily="34" charset="-122"/>
              </a:rPr>
              <a:t>指针的运用：使用了未初始化的指针</a:t>
            </a:r>
            <a:endParaRPr kumimoji="0" lang="en-US" altLang="zh-CN" sz="2000" b="1" kern="0" dirty="0">
              <a:solidFill>
                <a:prstClr val="black"/>
              </a:solidFill>
              <a:latin typeface="微软雅黑" pitchFamily="34" charset="-122"/>
              <a:ea typeface="微软雅黑" pitchFamily="34" charset="-122"/>
            </a:endParaRPr>
          </a:p>
          <a:p>
            <a:pPr algn="just">
              <a:lnSpc>
                <a:spcPct val="150000"/>
              </a:lnSpc>
              <a:spcBef>
                <a:spcPts val="0"/>
              </a:spcBef>
              <a:defRPr/>
            </a:pPr>
            <a:r>
              <a:rPr kumimoji="0" lang="en-US" altLang="zh-CN" sz="2000" b="1" kern="0" dirty="0">
                <a:solidFill>
                  <a:prstClr val="black"/>
                </a:solidFill>
                <a:latin typeface="微软雅黑" pitchFamily="34" charset="-122"/>
                <a:ea typeface="微软雅黑" pitchFamily="34" charset="-122"/>
                <a:cs typeface="Times New Roman" pitchFamily="18" charset="0"/>
              </a:rPr>
              <a:t>     int *pi;</a:t>
            </a:r>
          </a:p>
          <a:p>
            <a:pPr algn="just">
              <a:lnSpc>
                <a:spcPct val="150000"/>
              </a:lnSpc>
              <a:spcBef>
                <a:spcPts val="0"/>
              </a:spcBef>
              <a:defRPr/>
            </a:pPr>
            <a:r>
              <a:rPr kumimoji="0" lang="en-US" altLang="zh-CN" sz="2000" b="1" kern="0" dirty="0">
                <a:solidFill>
                  <a:prstClr val="black"/>
                </a:solidFill>
                <a:latin typeface="微软雅黑" pitchFamily="34" charset="-122"/>
                <a:ea typeface="微软雅黑" pitchFamily="34" charset="-122"/>
                <a:cs typeface="Times New Roman" pitchFamily="18" charset="0"/>
              </a:rPr>
              <a:t>     *pi = 100;</a:t>
            </a:r>
            <a:endParaRPr kumimoji="0" lang="zh-CN" altLang="en-US" sz="2000" b="1" kern="0" dirty="0">
              <a:solidFill>
                <a:prstClr val="black"/>
              </a:solidFill>
              <a:latin typeface="微软雅黑" pitchFamily="34" charset="-122"/>
              <a:ea typeface="微软雅黑" pitchFamily="34" charset="-122"/>
              <a:cs typeface="Times New Roman" pitchFamily="18" charset="0"/>
            </a:endParaRPr>
          </a:p>
          <a:p>
            <a:pPr marL="342900" indent="-342900" algn="just">
              <a:lnSpc>
                <a:spcPct val="150000"/>
              </a:lnSpc>
              <a:spcBef>
                <a:spcPts val="0"/>
              </a:spcBef>
              <a:buFont typeface="Wingdings" pitchFamily="2" charset="2"/>
              <a:buNone/>
              <a:defRPr/>
            </a:pPr>
            <a:endParaRPr kumimoji="0" lang="zh-CN" altLang="en-US" sz="2000" kern="0" dirty="0">
              <a:solidFill>
                <a:prstClr val="black"/>
              </a:solidFill>
              <a:latin typeface="微软雅黑" pitchFamily="34" charset="-122"/>
              <a:ea typeface="微软雅黑" pitchFamily="34" charset="-122"/>
            </a:endParaRPr>
          </a:p>
          <a:p>
            <a:pPr marL="342900" indent="-342900" algn="just">
              <a:lnSpc>
                <a:spcPct val="150000"/>
              </a:lnSpc>
              <a:spcBef>
                <a:spcPts val="0"/>
              </a:spcBef>
              <a:buFont typeface="Wingdings" pitchFamily="2" charset="2"/>
              <a:buChar char="l"/>
              <a:defRPr/>
            </a:pPr>
            <a:r>
              <a:rPr kumimoji="0" lang="zh-CN" altLang="en-US" sz="2000" b="1" kern="0" dirty="0">
                <a:solidFill>
                  <a:prstClr val="black"/>
                </a:solidFill>
                <a:latin typeface="微软雅黑" pitchFamily="34" charset="-122"/>
                <a:ea typeface="微软雅黑" pitchFamily="34" charset="-122"/>
              </a:rPr>
              <a:t>程序调试中的问题 等</a:t>
            </a:r>
            <a:r>
              <a:rPr kumimoji="0" lang="en-US" altLang="zh-CN" sz="2000" b="1" kern="0" dirty="0">
                <a:solidFill>
                  <a:prstClr val="black"/>
                </a:solidFill>
                <a:latin typeface="微软雅黑" pitchFamily="34" charset="-122"/>
                <a:ea typeface="微软雅黑" pitchFamily="34" charset="-122"/>
              </a:rPr>
              <a:t>……</a:t>
            </a:r>
            <a:endParaRPr kumimoji="0" lang="en-US" altLang="zh-CN" sz="2000" b="1" kern="0" dirty="0">
              <a:solidFill>
                <a:prstClr val="black"/>
              </a:solidFill>
              <a:latin typeface="微软雅黑" pitchFamily="34" charset="-122"/>
              <a:ea typeface="微软雅黑" pitchFamily="34" charset="-122"/>
              <a:cs typeface="Times New Roman" pitchFamily="18" charset="0"/>
            </a:endParaRPr>
          </a:p>
          <a:p>
            <a:pPr marL="342900" indent="-342900">
              <a:spcBef>
                <a:spcPct val="20000"/>
              </a:spcBef>
              <a:buFontTx/>
              <a:buChar char="•"/>
              <a:defRPr/>
            </a:pPr>
            <a:endParaRPr kumimoji="0" lang="en-US" altLang="zh-CN" sz="2000" kern="0" dirty="0">
              <a:solidFill>
                <a:prstClr val="black"/>
              </a:solidFill>
              <a:latin typeface="微软雅黑" pitchFamily="34" charset="-122"/>
              <a:ea typeface="微软雅黑" pitchFamily="34" charset="-122"/>
            </a:endParaRPr>
          </a:p>
        </p:txBody>
      </p:sp>
      <p:sp>
        <p:nvSpPr>
          <p:cNvPr id="8" name="Rectangle 2"/>
          <p:cNvSpPr txBox="1">
            <a:spLocks noChangeArrowheads="1"/>
          </p:cNvSpPr>
          <p:nvPr/>
        </p:nvSpPr>
        <p:spPr>
          <a:xfrm>
            <a:off x="438908" y="44624"/>
            <a:ext cx="2548916"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一</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选择题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8817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 calcmode="lin" valueType="num">
                                      <p:cBhvr>
                                        <p:cTn id="41"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2"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43"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44" dur="10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11" end="11"/>
                                            </p:txEl>
                                          </p:spTgt>
                                        </p:tgtEl>
                                        <p:attrNameLst>
                                          <p:attrName>style.visibility</p:attrName>
                                        </p:attrNameLst>
                                      </p:cBhvr>
                                      <p:to>
                                        <p:strVal val="visible"/>
                                      </p:to>
                                    </p:set>
                                    <p:animEffect transition="in" filter="fade">
                                      <p:cBhvr>
                                        <p:cTn id="61" dur="1000"/>
                                        <p:tgtEl>
                                          <p:spTgt spid="2">
                                            <p:txEl>
                                              <p:pRg st="11" end="11"/>
                                            </p:txEl>
                                          </p:spTgt>
                                        </p:tgtEl>
                                      </p:cBhvr>
                                    </p:animEffect>
                                    <p:anim calcmode="lin" valueType="num">
                                      <p:cBhvr>
                                        <p:cTn id="6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640960" cy="5478423"/>
          </a:xfrm>
          <a:prstGeom prst="rect">
            <a:avLst/>
          </a:prstGeom>
        </p:spPr>
        <p:txBody>
          <a:bodyPr wrap="square">
            <a:spAutoFit/>
          </a:bodyPr>
          <a:lstStyle/>
          <a:p>
            <a:pPr eaLnBrk="1" hangingPunct="1">
              <a:lnSpc>
                <a:spcPct val="150000"/>
              </a:lnSpc>
              <a:spcBef>
                <a:spcPts val="600"/>
              </a:spcBef>
            </a:pPr>
            <a:r>
              <a:rPr lang="en-US" altLang="zh-CN" sz="2000" b="1" dirty="0">
                <a:solidFill>
                  <a:prstClr val="black"/>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示范题</a:t>
            </a:r>
            <a:r>
              <a:rPr lang="en-US" altLang="zh-CN" sz="20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1. </a:t>
            </a:r>
            <a:r>
              <a:rPr lang="zh-CN" altLang="en-US" sz="1800" b="1" dirty="0">
                <a:solidFill>
                  <a:prstClr val="black"/>
                </a:solidFill>
                <a:latin typeface="微软雅黑" pitchFamily="34" charset="-122"/>
                <a:ea typeface="微软雅黑" pitchFamily="34" charset="-122"/>
              </a:rPr>
              <a:t>已知：</a:t>
            </a:r>
            <a:r>
              <a:rPr lang="en-US" altLang="zh-CN" sz="1800" b="1" dirty="0">
                <a:solidFill>
                  <a:prstClr val="black"/>
                </a:solidFill>
                <a:latin typeface="微软雅黑" pitchFamily="34" charset="-122"/>
                <a:ea typeface="微软雅黑" pitchFamily="34" charset="-122"/>
              </a:rPr>
              <a:t>int a[3][4]={0}; </a:t>
            </a:r>
            <a:r>
              <a:rPr lang="zh-CN" altLang="en-US" sz="1800" b="1" dirty="0">
                <a:solidFill>
                  <a:prstClr val="black"/>
                </a:solidFill>
                <a:latin typeface="微软雅黑" pitchFamily="34" charset="-122"/>
                <a:ea typeface="微软雅黑" pitchFamily="34" charset="-122"/>
              </a:rPr>
              <a:t>则下面正确的叙述是（  </a:t>
            </a:r>
            <a:r>
              <a:rPr lang="en-US" altLang="zh-CN" sz="1800" b="1" dirty="0">
                <a:solidFill>
                  <a:srgbClr val="FF0000"/>
                </a:solidFill>
                <a:latin typeface="微软雅黑" pitchFamily="34" charset="-122"/>
                <a:ea typeface="微软雅黑" pitchFamily="34" charset="-122"/>
              </a:rPr>
              <a:t>D </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	只有元素</a:t>
            </a:r>
            <a:r>
              <a:rPr lang="en-US" altLang="zh-CN" sz="1800" dirty="0">
                <a:solidFill>
                  <a:prstClr val="black"/>
                </a:solidFill>
                <a:latin typeface="微软雅黑" pitchFamily="34" charset="-122"/>
                <a:ea typeface="微软雅黑" pitchFamily="34" charset="-122"/>
              </a:rPr>
              <a:t>a[0][0]</a:t>
            </a:r>
            <a:r>
              <a:rPr lang="zh-CN" altLang="en-US" sz="1800" dirty="0">
                <a:solidFill>
                  <a:prstClr val="black"/>
                </a:solidFill>
                <a:latin typeface="微软雅黑" pitchFamily="34" charset="-122"/>
                <a:ea typeface="微软雅黑" pitchFamily="34" charset="-122"/>
              </a:rPr>
              <a:t>可得到初值</a:t>
            </a:r>
            <a:r>
              <a:rPr lang="en-US" altLang="zh-CN" sz="1800" dirty="0">
                <a:solidFill>
                  <a:prstClr val="black"/>
                </a:solidFill>
                <a:latin typeface="微软雅黑" pitchFamily="34" charset="-122"/>
                <a:ea typeface="微软雅黑" pitchFamily="34" charset="-122"/>
              </a:rPr>
              <a:t>0</a:t>
            </a:r>
            <a:r>
              <a:rPr lang="zh-CN" altLang="en-US" sz="1800" dirty="0">
                <a:solidFill>
                  <a:prstClr val="black"/>
                </a:solidFill>
                <a:latin typeface="微软雅黑" pitchFamily="34" charset="-122"/>
                <a:ea typeface="微软雅黑" pitchFamily="34" charset="-122"/>
              </a:rPr>
              <a:t>；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	此说明语句是错误的；</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	数组</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中每个元素均可得到初值，但其值不一定是</a:t>
            </a:r>
            <a:r>
              <a:rPr lang="en-US" altLang="zh-CN" sz="1800" dirty="0">
                <a:solidFill>
                  <a:prstClr val="black"/>
                </a:solidFill>
                <a:latin typeface="微软雅黑" pitchFamily="34" charset="-122"/>
                <a:ea typeface="微软雅黑" pitchFamily="34" charset="-122"/>
              </a:rPr>
              <a:t>0</a:t>
            </a:r>
            <a:r>
              <a:rPr lang="zh-CN" altLang="en-US" sz="1800"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D</a:t>
            </a:r>
            <a:r>
              <a:rPr lang="zh-CN" altLang="en-US" sz="1800" b="1" dirty="0">
                <a:solidFill>
                  <a:srgbClr val="FF0000"/>
                </a:solidFill>
                <a:latin typeface="微软雅黑" pitchFamily="34" charset="-122"/>
                <a:ea typeface="微软雅黑" pitchFamily="34" charset="-122"/>
              </a:rPr>
              <a:t>）	数组</a:t>
            </a:r>
            <a:r>
              <a:rPr lang="en-US" altLang="zh-CN" sz="1800" b="1" dirty="0">
                <a:solidFill>
                  <a:srgbClr val="FF0000"/>
                </a:solidFill>
                <a:latin typeface="微软雅黑" pitchFamily="34" charset="-122"/>
                <a:ea typeface="微软雅黑" pitchFamily="34" charset="-122"/>
              </a:rPr>
              <a:t>a</a:t>
            </a:r>
            <a:r>
              <a:rPr lang="zh-CN" altLang="en-US" sz="1800" b="1" dirty="0">
                <a:solidFill>
                  <a:srgbClr val="FF0000"/>
                </a:solidFill>
                <a:latin typeface="微软雅黑" pitchFamily="34" charset="-122"/>
                <a:ea typeface="微软雅黑" pitchFamily="34" charset="-122"/>
              </a:rPr>
              <a:t>中每个元素均可得到初值</a:t>
            </a:r>
            <a:r>
              <a:rPr lang="en-US" altLang="zh-CN" sz="1800" b="1" dirty="0">
                <a:solidFill>
                  <a:srgbClr val="FF0000"/>
                </a:solidFill>
                <a:latin typeface="微软雅黑" pitchFamily="34" charset="-122"/>
                <a:ea typeface="微软雅黑" pitchFamily="34" charset="-122"/>
              </a:rPr>
              <a:t>0</a:t>
            </a:r>
            <a:r>
              <a:rPr lang="zh-CN" altLang="en-US" sz="1800" b="1" dirty="0">
                <a:solidFill>
                  <a:srgbClr val="FF0000"/>
                </a:solidFill>
                <a:latin typeface="微软雅黑" pitchFamily="34" charset="-122"/>
                <a:ea typeface="微软雅黑" pitchFamily="34" charset="-122"/>
              </a:rPr>
              <a:t>；</a:t>
            </a:r>
            <a:endParaRPr lang="zh-CN" altLang="en-US" sz="1800" dirty="0">
              <a:solidFill>
                <a:prstClr val="black"/>
              </a:solidFill>
              <a:latin typeface="微软雅黑" pitchFamily="34" charset="-122"/>
              <a:ea typeface="微软雅黑" pitchFamily="34" charset="-122"/>
            </a:endParaRP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2. </a:t>
            </a:r>
            <a:r>
              <a:rPr lang="zh-CN" altLang="en-US" sz="1800" b="1" dirty="0">
                <a:solidFill>
                  <a:prstClr val="black"/>
                </a:solidFill>
                <a:latin typeface="微软雅黑" pitchFamily="34" charset="-122"/>
                <a:ea typeface="微软雅黑" pitchFamily="34" charset="-122"/>
              </a:rPr>
              <a:t>下面关于字符串的说明中，错误的是（  </a:t>
            </a:r>
            <a:r>
              <a:rPr lang="en-US" altLang="zh-CN" sz="1800" b="1" dirty="0">
                <a:solidFill>
                  <a:srgbClr val="FF0000"/>
                </a:solidFill>
                <a:latin typeface="微软雅黑" pitchFamily="34" charset="-122"/>
                <a:ea typeface="微软雅黑" pitchFamily="34" charset="-122"/>
              </a:rPr>
              <a:t>A </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A</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char </a:t>
            </a:r>
            <a:r>
              <a:rPr lang="en-US" altLang="zh-CN" sz="1800" b="1" dirty="0" err="1">
                <a:solidFill>
                  <a:srgbClr val="FF0000"/>
                </a:solidFill>
                <a:latin typeface="微软雅黑" pitchFamily="34" charset="-122"/>
                <a:ea typeface="微软雅黑" pitchFamily="34" charset="-122"/>
              </a:rPr>
              <a:t>str</a:t>
            </a:r>
            <a:r>
              <a:rPr lang="en-US" altLang="zh-CN" sz="1800" b="1" dirty="0">
                <a:solidFill>
                  <a:srgbClr val="FF0000"/>
                </a:solidFill>
                <a:latin typeface="微软雅黑" pitchFamily="34" charset="-122"/>
                <a:ea typeface="微软雅黑" pitchFamily="34" charset="-122"/>
              </a:rPr>
              <a:t>[7]=“FORTRAN”</a:t>
            </a:r>
            <a:r>
              <a:rPr lang="zh-CN" altLang="en-US" sz="1800" b="1" dirty="0">
                <a:solidFill>
                  <a:srgbClr val="FF0000"/>
                </a:solidFill>
                <a:latin typeface="微软雅黑" pitchFamily="34" charset="-122"/>
                <a:ea typeface="微软雅黑" pitchFamily="34" charset="-122"/>
              </a:rPr>
              <a:t>；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  ]= “FORTRAN”</a:t>
            </a:r>
            <a:r>
              <a:rPr lang="zh-CN" altLang="en-US" sz="1800" dirty="0">
                <a:solidFill>
                  <a:prstClr val="black"/>
                </a:solidFill>
                <a:latin typeface="微软雅黑" pitchFamily="34" charset="-122"/>
                <a:ea typeface="微软雅黑" pitchFamily="34" charset="-122"/>
              </a:rPr>
              <a:t>；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  = “FORTRAN”</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  ]= {‘F‘, ‘O‘, ‘R‘, ‘T‘, ‘R‘, ‘A‘, ‘N‘, ‘\0‘}</a:t>
            </a:r>
            <a:r>
              <a:rPr lang="zh-CN" altLang="en-US" sz="1800" dirty="0">
                <a:solidFill>
                  <a:prstClr val="black"/>
                </a:solidFill>
                <a:latin typeface="微软雅黑" pitchFamily="34" charset="-122"/>
                <a:ea typeface="微软雅黑" pitchFamily="34" charset="-122"/>
              </a:rPr>
              <a:t>；</a:t>
            </a:r>
          </a:p>
        </p:txBody>
      </p:sp>
      <p:sp>
        <p:nvSpPr>
          <p:cNvPr id="5" name="Rectangle 2"/>
          <p:cNvSpPr txBox="1">
            <a:spLocks noChangeArrowheads="1"/>
          </p:cNvSpPr>
          <p:nvPr/>
        </p:nvSpPr>
        <p:spPr>
          <a:xfrm>
            <a:off x="438908" y="44624"/>
            <a:ext cx="2548916"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一</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选择题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26092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2" end="2"/>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p:cTn id="29"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0"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1"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2" dur="1000"/>
                                        <p:tgtEl>
                                          <p:spTgt spid="2">
                                            <p:txEl>
                                              <p:pRg st="3" end="3"/>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2">
                                            <p:txEl>
                                              <p:pRg st="4" end="4"/>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 calcmode="lin" valueType="num">
                                      <p:cBhvr>
                                        <p:cTn id="41"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p:cTn id="49"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p:cTn id="57"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8"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59"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60" dur="1000"/>
                                        <p:tgtEl>
                                          <p:spTgt spid="2">
                                            <p:txEl>
                                              <p:pRg st="7" end="7"/>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65" dur="1000" fill="hold"/>
                                        <p:tgtEl>
                                          <p:spTgt spid="2">
                                            <p:txEl>
                                              <p:pRg st="8" end="8"/>
                                            </p:txEl>
                                          </p:spTgt>
                                        </p:tgtEl>
                                        <p:attrNameLst>
                                          <p:attrName>style.rotation</p:attrName>
                                        </p:attrNameLst>
                                      </p:cBhvr>
                                      <p:tavLst>
                                        <p:tav tm="0">
                                          <p:val>
                                            <p:fltVal val="90"/>
                                          </p:val>
                                        </p:tav>
                                        <p:tav tm="100000">
                                          <p:val>
                                            <p:fltVal val="0"/>
                                          </p:val>
                                        </p:tav>
                                      </p:tavLst>
                                    </p:anim>
                                    <p:animEffect transition="in" filter="fade">
                                      <p:cBhvr>
                                        <p:cTn id="66" dur="1000"/>
                                        <p:tgtEl>
                                          <p:spTgt spid="2">
                                            <p:txEl>
                                              <p:pRg st="8" end="8"/>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 calcmode="lin" valueType="num">
                                      <p:cBhvr>
                                        <p:cTn id="69"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0"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71" dur="1000" fill="hold"/>
                                        <p:tgtEl>
                                          <p:spTgt spid="2">
                                            <p:txEl>
                                              <p:pRg st="9" end="9"/>
                                            </p:txEl>
                                          </p:spTgt>
                                        </p:tgtEl>
                                        <p:attrNameLst>
                                          <p:attrName>style.rotation</p:attrName>
                                        </p:attrNameLst>
                                      </p:cBhvr>
                                      <p:tavLst>
                                        <p:tav tm="0">
                                          <p:val>
                                            <p:fltVal val="90"/>
                                          </p:val>
                                        </p:tav>
                                        <p:tav tm="100000">
                                          <p:val>
                                            <p:fltVal val="0"/>
                                          </p:val>
                                        </p:tav>
                                      </p:tavLst>
                                    </p:anim>
                                    <p:animEffect transition="in" filter="fade">
                                      <p:cBhvr>
                                        <p:cTn id="72" dur="1000"/>
                                        <p:tgtEl>
                                          <p:spTgt spid="2">
                                            <p:txEl>
                                              <p:pRg st="9" end="9"/>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anim calcmode="lin" valueType="num">
                                      <p:cBhvr>
                                        <p:cTn id="75"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6"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77" dur="1000" fill="hold"/>
                                        <p:tgtEl>
                                          <p:spTgt spid="2">
                                            <p:txEl>
                                              <p:pRg st="10" end="10"/>
                                            </p:txEl>
                                          </p:spTgt>
                                        </p:tgtEl>
                                        <p:attrNameLst>
                                          <p:attrName>style.rotation</p:attrName>
                                        </p:attrNameLst>
                                      </p:cBhvr>
                                      <p:tavLst>
                                        <p:tav tm="0">
                                          <p:val>
                                            <p:fltVal val="90"/>
                                          </p:val>
                                        </p:tav>
                                        <p:tav tm="100000">
                                          <p:val>
                                            <p:fltVal val="0"/>
                                          </p:val>
                                        </p:tav>
                                      </p:tavLst>
                                    </p:anim>
                                    <p:animEffect transition="in" filter="fade">
                                      <p:cBhvr>
                                        <p:cTn id="78"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476672"/>
            <a:ext cx="8640960" cy="5875776"/>
          </a:xfrm>
          <a:prstGeom prst="rect">
            <a:avLst/>
          </a:prstGeom>
        </p:spPr>
        <p:txBody>
          <a:bodyPr wrap="square">
            <a:spAutoFit/>
          </a:bodyPr>
          <a:lstStyle/>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3. </a:t>
            </a:r>
            <a:r>
              <a:rPr lang="zh-CN" altLang="en-US" sz="1800" b="1" dirty="0">
                <a:solidFill>
                  <a:prstClr val="black"/>
                </a:solidFill>
                <a:latin typeface="微软雅黑" pitchFamily="34" charset="-122"/>
                <a:ea typeface="微软雅黑" pitchFamily="34" charset="-122"/>
              </a:rPr>
              <a:t>已知：</a:t>
            </a:r>
            <a:r>
              <a:rPr lang="en-US" altLang="zh-CN" sz="1800" b="1" dirty="0">
                <a:solidFill>
                  <a:prstClr val="black"/>
                </a:solidFill>
                <a:latin typeface="微软雅黑" pitchFamily="34" charset="-122"/>
                <a:ea typeface="微软雅黑" pitchFamily="34" charset="-122"/>
              </a:rPr>
              <a:t>int a[ ][3]={1,2,3,4,5,6,7}</a:t>
            </a:r>
            <a:r>
              <a:rPr lang="zh-CN" altLang="en-US" sz="1800" b="1" dirty="0">
                <a:solidFill>
                  <a:prstClr val="black"/>
                </a:solidFill>
                <a:latin typeface="微软雅黑" pitchFamily="34" charset="-122"/>
                <a:ea typeface="微软雅黑" pitchFamily="34" charset="-122"/>
              </a:rPr>
              <a:t>，则数组</a:t>
            </a:r>
            <a:r>
              <a:rPr lang="en-US" altLang="zh-CN" sz="1800" b="1" dirty="0">
                <a:solidFill>
                  <a:prstClr val="black"/>
                </a:solidFill>
                <a:latin typeface="微软雅黑" pitchFamily="34" charset="-122"/>
                <a:ea typeface="微软雅黑" pitchFamily="34" charset="-122"/>
              </a:rPr>
              <a:t>a</a:t>
            </a:r>
            <a:r>
              <a:rPr lang="zh-CN" altLang="en-US" sz="1800" b="1" dirty="0">
                <a:solidFill>
                  <a:prstClr val="black"/>
                </a:solidFill>
                <a:latin typeface="微软雅黑" pitchFamily="34" charset="-122"/>
                <a:ea typeface="微软雅黑" pitchFamily="34" charset="-122"/>
              </a:rPr>
              <a:t>的第一维的大小（ </a:t>
            </a:r>
            <a:r>
              <a:rPr lang="zh-CN" altLang="en-US" sz="1800" b="1" dirty="0">
                <a:solidFill>
                  <a:srgbClr val="FF0000"/>
                </a:solidFill>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B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2         </a:t>
            </a:r>
            <a:r>
              <a:rPr lang="en-US" altLang="zh-CN" sz="1800" b="1" dirty="0">
                <a:solidFill>
                  <a:srgbClr val="FF0000"/>
                </a:solidFill>
                <a:latin typeface="微软雅黑" pitchFamily="34" charset="-122"/>
                <a:ea typeface="微软雅黑" pitchFamily="34" charset="-122"/>
              </a:rPr>
              <a:t>(B) 3            </a:t>
            </a:r>
            <a:r>
              <a:rPr lang="en-US" altLang="zh-CN" sz="1800" dirty="0">
                <a:solidFill>
                  <a:prstClr val="black"/>
                </a:solidFill>
                <a:latin typeface="微软雅黑" pitchFamily="34" charset="-122"/>
                <a:ea typeface="微软雅黑" pitchFamily="34" charset="-122"/>
              </a:rPr>
              <a:t>(C)  4          (D) </a:t>
            </a:r>
            <a:r>
              <a:rPr lang="zh-CN" altLang="en-US" sz="1800" dirty="0">
                <a:solidFill>
                  <a:prstClr val="black"/>
                </a:solidFill>
                <a:latin typeface="微软雅黑" pitchFamily="34" charset="-122"/>
                <a:ea typeface="微软雅黑" pitchFamily="34" charset="-122"/>
              </a:rPr>
              <a:t>无确定值</a:t>
            </a:r>
          </a:p>
          <a:p>
            <a:pPr eaLnBrk="1" hangingPunct="1">
              <a:lnSpc>
                <a:spcPct val="150000"/>
              </a:lnSpc>
              <a:spcBef>
                <a:spcPts val="600"/>
              </a:spcBef>
            </a:pPr>
            <a:endParaRPr lang="zh-CN" altLang="en-US" sz="1800" dirty="0">
              <a:solidFill>
                <a:prstClr val="black"/>
              </a:solidFill>
              <a:latin typeface="微软雅黑" pitchFamily="34" charset="-122"/>
              <a:ea typeface="微软雅黑" pitchFamily="34" charset="-122"/>
            </a:endParaRP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4. </a:t>
            </a:r>
            <a:r>
              <a:rPr lang="zh-CN" altLang="en-US" sz="1800" b="1" dirty="0">
                <a:solidFill>
                  <a:prstClr val="black"/>
                </a:solidFill>
                <a:latin typeface="微软雅黑" pitchFamily="34" charset="-122"/>
                <a:ea typeface="微软雅黑" pitchFamily="34" charset="-122"/>
              </a:rPr>
              <a:t>已知：</a:t>
            </a:r>
            <a:r>
              <a:rPr lang="en-US" altLang="zh-CN" sz="1800" b="1" dirty="0">
                <a:solidFill>
                  <a:prstClr val="black"/>
                </a:solidFill>
                <a:latin typeface="微软雅黑" pitchFamily="34" charset="-122"/>
                <a:ea typeface="微软雅黑" pitchFamily="34" charset="-122"/>
              </a:rPr>
              <a:t>char a[20]</a:t>
            </a:r>
            <a:r>
              <a:rPr lang="zh-CN" altLang="en-US" sz="1800" b="1" dirty="0">
                <a:solidFill>
                  <a:prstClr val="black"/>
                </a:solidFill>
                <a:latin typeface="微软雅黑" pitchFamily="34" charset="-122"/>
                <a:ea typeface="微软雅黑" pitchFamily="34" charset="-122"/>
              </a:rPr>
              <a:t>，</a:t>
            </a:r>
            <a:r>
              <a:rPr lang="en-US" altLang="zh-CN" sz="1800" b="1" dirty="0">
                <a:solidFill>
                  <a:prstClr val="black"/>
                </a:solidFill>
                <a:latin typeface="微软雅黑" pitchFamily="34" charset="-122"/>
                <a:ea typeface="微软雅黑" pitchFamily="34" charset="-122"/>
              </a:rPr>
              <a:t>b[20]</a:t>
            </a:r>
            <a:r>
              <a:rPr lang="zh-CN" altLang="en-US" sz="1800" b="1" dirty="0">
                <a:solidFill>
                  <a:prstClr val="black"/>
                </a:solidFill>
                <a:latin typeface="微软雅黑" pitchFamily="34" charset="-122"/>
                <a:ea typeface="微软雅黑" pitchFamily="34" charset="-122"/>
              </a:rPr>
              <a:t>；则以下正确的输入语句是（  </a:t>
            </a:r>
            <a:r>
              <a:rPr lang="en-US" altLang="zh-CN" sz="1800" b="1" dirty="0">
                <a:solidFill>
                  <a:srgbClr val="FF0000"/>
                </a:solidFill>
                <a:latin typeface="微软雅黑" pitchFamily="34" charset="-122"/>
                <a:ea typeface="微软雅黑" pitchFamily="34" charset="-122"/>
              </a:rPr>
              <a:t>B</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get</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B</a:t>
            </a:r>
            <a:r>
              <a:rPr lang="zh-CN" altLang="en-US" sz="1800" b="1" dirty="0">
                <a:solidFill>
                  <a:srgbClr val="FF0000"/>
                </a:solidFill>
                <a:latin typeface="微软雅黑" pitchFamily="34" charset="-122"/>
                <a:ea typeface="微软雅黑" pitchFamily="34" charset="-122"/>
              </a:rPr>
              <a:t>）</a:t>
            </a:r>
            <a:r>
              <a:rPr lang="en-US" altLang="zh-CN" sz="1800" b="1" dirty="0" err="1">
                <a:solidFill>
                  <a:srgbClr val="FF0000"/>
                </a:solidFill>
                <a:latin typeface="微软雅黑" pitchFamily="34" charset="-122"/>
                <a:ea typeface="微软雅黑" pitchFamily="34" charset="-122"/>
              </a:rPr>
              <a:t>scanf</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a:t>
            </a:r>
            <a:r>
              <a:rPr lang="en-US" altLang="zh-CN" sz="1800" b="1" dirty="0" err="1">
                <a:solidFill>
                  <a:srgbClr val="FF0000"/>
                </a:solidFill>
                <a:latin typeface="微软雅黑" pitchFamily="34" charset="-122"/>
                <a:ea typeface="微软雅黑" pitchFamily="34" charset="-122"/>
              </a:rPr>
              <a:t>s%s</a:t>
            </a:r>
            <a:r>
              <a:rPr lang="en-US" altLang="zh-CN" sz="1800" b="1" dirty="0">
                <a:solidFill>
                  <a:srgbClr val="FF0000"/>
                </a:solidFill>
                <a:latin typeface="微软雅黑" pitchFamily="34" charset="-122"/>
                <a:ea typeface="微软雅黑" pitchFamily="34" charset="-122"/>
              </a:rPr>
              <a:t>”</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a</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b</a:t>
            </a:r>
            <a:r>
              <a:rPr lang="zh-CN" altLang="en-US" sz="1800" b="1" dirty="0">
                <a:solidFill>
                  <a:srgbClr val="FF0000"/>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scanf</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s%s</a:t>
            </a:r>
            <a:r>
              <a:rPr lang="en-US" altLang="zh-CN" sz="1800" dirty="0">
                <a:solidFill>
                  <a:prstClr val="black"/>
                </a:solidFill>
                <a:latin typeface="微软雅黑" pitchFamily="34" charset="-122"/>
                <a:ea typeface="微软雅黑" pitchFamily="34" charset="-122"/>
              </a:rPr>
              <a:t>”</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&amp;a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&amp;b</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get(“a”), get(“b”)</a:t>
            </a:r>
            <a:r>
              <a:rPr lang="zh-CN" altLang="en-US" sz="1800"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5. </a:t>
            </a:r>
            <a:r>
              <a:rPr lang="zh-CN" altLang="en-US" sz="1800" b="1" dirty="0">
                <a:solidFill>
                  <a:prstClr val="black"/>
                </a:solidFill>
                <a:latin typeface="微软雅黑" pitchFamily="34" charset="-122"/>
                <a:ea typeface="微软雅黑" pitchFamily="34" charset="-122"/>
              </a:rPr>
              <a:t>判断</a:t>
            </a:r>
            <a:r>
              <a:rPr lang="en-US" altLang="zh-CN" sz="1800" b="1" dirty="0">
                <a:solidFill>
                  <a:prstClr val="black"/>
                </a:solidFill>
                <a:latin typeface="微软雅黑" pitchFamily="34" charset="-122"/>
                <a:ea typeface="微软雅黑" pitchFamily="34" charset="-122"/>
              </a:rPr>
              <a:t>char</a:t>
            </a:r>
            <a:r>
              <a:rPr lang="zh-CN" altLang="en-US" sz="1800" b="1" dirty="0">
                <a:solidFill>
                  <a:prstClr val="black"/>
                </a:solidFill>
                <a:latin typeface="微软雅黑" pitchFamily="34" charset="-122"/>
                <a:ea typeface="微软雅黑" pitchFamily="34" charset="-122"/>
              </a:rPr>
              <a:t>型变量</a:t>
            </a:r>
            <a:r>
              <a:rPr lang="en-US" altLang="zh-CN" sz="1800" b="1" dirty="0">
                <a:solidFill>
                  <a:prstClr val="black"/>
                </a:solidFill>
                <a:latin typeface="微软雅黑" pitchFamily="34" charset="-122"/>
                <a:ea typeface="微软雅黑" pitchFamily="34" charset="-122"/>
              </a:rPr>
              <a:t>c</a:t>
            </a:r>
            <a:r>
              <a:rPr lang="zh-CN" altLang="en-US" sz="1800" b="1" dirty="0">
                <a:solidFill>
                  <a:prstClr val="black"/>
                </a:solidFill>
                <a:latin typeface="微软雅黑" pitchFamily="34" charset="-122"/>
                <a:ea typeface="微软雅黑" pitchFamily="34" charset="-122"/>
              </a:rPr>
              <a:t>是否为纯数字的正确表达式是</a:t>
            </a:r>
            <a:r>
              <a:rPr lang="en-US" altLang="zh-CN" sz="1800" b="1" dirty="0">
                <a:solidFill>
                  <a:prstClr val="black"/>
                </a:solidFill>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D</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0’&lt;=c&lt;=’9’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(c&gt;=0)&amp;&amp;(c&lt;=9)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(‘0’&gt;=c)||(‘9’&lt;=c)       </a:t>
            </a:r>
          </a:p>
          <a:p>
            <a:pPr eaLnBrk="1" hangingPunct="1">
              <a:lnSpc>
                <a:spcPct val="150000"/>
              </a:lnSpc>
              <a:spcBef>
                <a:spcPts val="600"/>
              </a:spcBef>
            </a:pP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D</a:t>
            </a:r>
            <a:r>
              <a:rPr lang="zh-CN" altLang="en-US" sz="1800" b="1" dirty="0">
                <a:solidFill>
                  <a:srgbClr val="FF0000"/>
                </a:solidFill>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(c&gt;=’0’)&amp;&amp;(c&lt;=’9’)</a:t>
            </a:r>
          </a:p>
        </p:txBody>
      </p:sp>
      <p:sp>
        <p:nvSpPr>
          <p:cNvPr id="5" name="Rectangle 2"/>
          <p:cNvSpPr txBox="1">
            <a:spLocks noChangeArrowheads="1"/>
          </p:cNvSpPr>
          <p:nvPr/>
        </p:nvSpPr>
        <p:spPr>
          <a:xfrm>
            <a:off x="438908" y="44624"/>
            <a:ext cx="2548916"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一</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选择题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4515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p:cTn id="4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6" end="6"/>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p:cTn id="5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8" end="8"/>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p:cTn id="6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9" end="9"/>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p:cTn id="7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10" end="10"/>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p:cTn id="77"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640960" cy="5432256"/>
          </a:xfrm>
          <a:prstGeom prst="rect">
            <a:avLst/>
          </a:prstGeom>
        </p:spPr>
        <p:txBody>
          <a:bodyPr wrap="square">
            <a:spAutoFit/>
          </a:bodyPr>
          <a:lstStyle/>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6. </a:t>
            </a:r>
            <a:r>
              <a:rPr lang="zh-CN" altLang="en-US" sz="1800" b="1" dirty="0">
                <a:solidFill>
                  <a:prstClr val="black"/>
                </a:solidFill>
                <a:latin typeface="微软雅黑" pitchFamily="34" charset="-122"/>
                <a:ea typeface="微软雅黑" pitchFamily="34" charset="-122"/>
              </a:rPr>
              <a:t>当接受用户输入的含空格的字符串时，应使用（   </a:t>
            </a:r>
            <a:r>
              <a:rPr lang="en-US" altLang="zh-CN" sz="1800" b="1" dirty="0">
                <a:solidFill>
                  <a:srgbClr val="FF0000"/>
                </a:solidFill>
                <a:latin typeface="微软雅黑" pitchFamily="34" charset="-122"/>
                <a:ea typeface="微软雅黑" pitchFamily="34" charset="-122"/>
              </a:rPr>
              <a:t>B  </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）函数。</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scanf</a:t>
            </a:r>
            <a:r>
              <a:rPr lang="zh-CN" altLang="en-US" sz="1800" dirty="0">
                <a:solidFill>
                  <a:prstClr val="black"/>
                </a:solidFill>
                <a:latin typeface="微软雅黑" pitchFamily="34" charset="-122"/>
                <a:ea typeface="微软雅黑" pitchFamily="34" charset="-122"/>
              </a:rPr>
              <a:t>（ ）     </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B</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gets</a:t>
            </a:r>
            <a:r>
              <a:rPr lang="zh-CN" altLang="en-US" sz="1800" b="1" dirty="0">
                <a:solidFill>
                  <a:srgbClr val="FF0000"/>
                </a:solidFill>
                <a:latin typeface="微软雅黑" pitchFamily="34" charset="-122"/>
                <a:ea typeface="微软雅黑" pitchFamily="34" charset="-122"/>
              </a:rPr>
              <a:t>（ ）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getchar</a:t>
            </a:r>
            <a:r>
              <a:rPr lang="zh-CN" altLang="en-US" sz="1800" dirty="0">
                <a:solidFill>
                  <a:prstClr val="black"/>
                </a:solidFill>
                <a:latin typeface="微软雅黑" pitchFamily="34" charset="-122"/>
                <a:ea typeface="微软雅黑" pitchFamily="34" charset="-122"/>
              </a:rPr>
              <a:t>（ ）  （</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getch</a:t>
            </a:r>
            <a:r>
              <a:rPr lang="zh-CN" altLang="en-US" sz="1800" dirty="0">
                <a:solidFill>
                  <a:prstClr val="black"/>
                </a:solidFill>
                <a:latin typeface="微软雅黑" pitchFamily="34" charset="-122"/>
                <a:ea typeface="微软雅黑" pitchFamily="34" charset="-122"/>
              </a:rPr>
              <a:t>（ ）</a:t>
            </a: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7. </a:t>
            </a:r>
            <a:r>
              <a:rPr lang="zh-CN" altLang="en-US" sz="1800" b="1" dirty="0">
                <a:solidFill>
                  <a:prstClr val="black"/>
                </a:solidFill>
                <a:latin typeface="微软雅黑" pitchFamily="34" charset="-122"/>
                <a:ea typeface="微软雅黑" pitchFamily="34" charset="-122"/>
              </a:rPr>
              <a:t>在定义</a:t>
            </a:r>
            <a:r>
              <a:rPr lang="en-US" altLang="zh-CN" sz="1800" b="1" dirty="0">
                <a:solidFill>
                  <a:prstClr val="black"/>
                </a:solidFill>
                <a:latin typeface="微软雅黑" pitchFamily="34" charset="-122"/>
                <a:ea typeface="微软雅黑" pitchFamily="34" charset="-122"/>
              </a:rPr>
              <a:t>int a[5][6]</a:t>
            </a:r>
            <a:r>
              <a:rPr lang="zh-CN" altLang="en-US" sz="1800" b="1" dirty="0">
                <a:solidFill>
                  <a:prstClr val="black"/>
                </a:solidFill>
                <a:latin typeface="微软雅黑" pitchFamily="34" charset="-122"/>
                <a:ea typeface="微软雅黑" pitchFamily="34" charset="-122"/>
              </a:rPr>
              <a:t>；后，第</a:t>
            </a:r>
            <a:r>
              <a:rPr lang="en-US" altLang="zh-CN" sz="1800" b="1" dirty="0">
                <a:solidFill>
                  <a:prstClr val="black"/>
                </a:solidFill>
                <a:latin typeface="微软雅黑" pitchFamily="34" charset="-122"/>
                <a:ea typeface="微软雅黑" pitchFamily="34" charset="-122"/>
              </a:rPr>
              <a:t>10</a:t>
            </a:r>
            <a:r>
              <a:rPr lang="zh-CN" altLang="en-US" sz="1800" b="1" dirty="0">
                <a:solidFill>
                  <a:prstClr val="black"/>
                </a:solidFill>
                <a:latin typeface="微软雅黑" pitchFamily="34" charset="-122"/>
                <a:ea typeface="微软雅黑" pitchFamily="34" charset="-122"/>
              </a:rPr>
              <a:t>个元素是（  </a:t>
            </a:r>
            <a:r>
              <a:rPr lang="en-US" altLang="zh-CN" sz="1800" b="1" dirty="0">
                <a:solidFill>
                  <a:srgbClr val="FF0000"/>
                </a:solidFill>
                <a:latin typeface="微软雅黑" pitchFamily="34" charset="-122"/>
                <a:ea typeface="微软雅黑" pitchFamily="34" charset="-122"/>
              </a:rPr>
              <a:t>C</a:t>
            </a:r>
            <a:r>
              <a:rPr lang="en-US" altLang="zh-CN" sz="1800" b="1" dirty="0">
                <a:solidFill>
                  <a:prstClr val="black"/>
                </a:solidFill>
                <a:latin typeface="微软雅黑" pitchFamily="34" charset="-122"/>
                <a:ea typeface="微软雅黑" pitchFamily="34" charset="-122"/>
              </a:rPr>
              <a:t>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a[2][5]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B</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a[2][4]    </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C</a:t>
            </a: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a[1][3]  </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a[1][5]</a:t>
            </a:r>
          </a:p>
          <a:p>
            <a:pPr eaLnBrk="1" hangingPunct="1">
              <a:lnSpc>
                <a:spcPct val="150000"/>
              </a:lnSpc>
              <a:spcBef>
                <a:spcPts val="600"/>
              </a:spcBef>
            </a:pPr>
            <a:r>
              <a:rPr lang="en-US" altLang="zh-CN" sz="1800" b="1" dirty="0">
                <a:solidFill>
                  <a:prstClr val="black"/>
                </a:solidFill>
                <a:latin typeface="微软雅黑" pitchFamily="34" charset="-122"/>
                <a:ea typeface="微软雅黑" pitchFamily="34" charset="-122"/>
              </a:rPr>
              <a:t>8. </a:t>
            </a:r>
            <a:r>
              <a:rPr lang="zh-CN" altLang="en-US" sz="1800" b="1" dirty="0">
                <a:solidFill>
                  <a:prstClr val="black"/>
                </a:solidFill>
                <a:latin typeface="微软雅黑" pitchFamily="34" charset="-122"/>
                <a:ea typeface="微软雅黑" pitchFamily="34" charset="-122"/>
              </a:rPr>
              <a:t>以下给字符数组</a:t>
            </a:r>
            <a:r>
              <a:rPr lang="en-US" altLang="zh-CN" sz="1800" b="1" dirty="0" err="1">
                <a:solidFill>
                  <a:prstClr val="black"/>
                </a:solidFill>
                <a:latin typeface="微软雅黑" pitchFamily="34" charset="-122"/>
                <a:ea typeface="微软雅黑" pitchFamily="34" charset="-122"/>
              </a:rPr>
              <a:t>str</a:t>
            </a:r>
            <a:r>
              <a:rPr lang="zh-CN" altLang="en-US" sz="1800" b="1" dirty="0">
                <a:solidFill>
                  <a:prstClr val="black"/>
                </a:solidFill>
                <a:latin typeface="微软雅黑" pitchFamily="34" charset="-122"/>
                <a:ea typeface="微软雅黑" pitchFamily="34" charset="-122"/>
              </a:rPr>
              <a:t>定义和赋值正确的是（ </a:t>
            </a:r>
            <a:r>
              <a:rPr lang="zh-CN" altLang="en-US" sz="1800" b="1" dirty="0">
                <a:solidFill>
                  <a:srgbClr val="FF0000"/>
                </a:solidFill>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B   </a:t>
            </a:r>
            <a:r>
              <a:rPr lang="zh-CN" altLang="en-US" sz="1800" b="1"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A</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[10]</a:t>
            </a:r>
            <a:r>
              <a:rPr lang="zh-CN" altLang="en-US" sz="1800"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 = “china”</a:t>
            </a:r>
            <a:r>
              <a:rPr lang="zh-CN" altLang="en-US" sz="1800" dirty="0">
                <a:solidFill>
                  <a:prstClr val="black"/>
                </a:solidFill>
                <a:latin typeface="微软雅黑" pitchFamily="34" charset="-122"/>
                <a:ea typeface="微软雅黑" pitchFamily="34" charset="-122"/>
              </a:rPr>
              <a:t>；    </a:t>
            </a:r>
          </a:p>
          <a:p>
            <a:pPr eaLnBrk="1" hangingPunct="1">
              <a:lnSpc>
                <a:spcPct val="150000"/>
              </a:lnSpc>
              <a:spcBef>
                <a:spcPts val="600"/>
              </a:spcBef>
            </a:pPr>
            <a:r>
              <a:rPr lang="zh-CN" altLang="en-US" sz="1800" b="1" dirty="0">
                <a:solidFill>
                  <a:srgbClr val="FF0000"/>
                </a:solidFill>
                <a:latin typeface="微软雅黑" pitchFamily="34" charset="-122"/>
                <a:ea typeface="微软雅黑" pitchFamily="34" charset="-122"/>
              </a:rPr>
              <a:t>（</a:t>
            </a:r>
            <a:r>
              <a:rPr lang="en-US" altLang="zh-CN" sz="1800" b="1" dirty="0">
                <a:solidFill>
                  <a:srgbClr val="FF0000"/>
                </a:solidFill>
                <a:latin typeface="微软雅黑" pitchFamily="34" charset="-122"/>
                <a:ea typeface="微软雅黑" pitchFamily="34" charset="-122"/>
              </a:rPr>
              <a:t>B</a:t>
            </a:r>
            <a:r>
              <a:rPr lang="zh-CN" altLang="en-US" sz="1800" b="1" dirty="0">
                <a:solidFill>
                  <a:srgbClr val="FF0000"/>
                </a:solidFill>
                <a:latin typeface="微软雅黑" pitchFamily="34" charset="-122"/>
                <a:ea typeface="微软雅黑" pitchFamily="34" charset="-122"/>
              </a:rPr>
              <a:t>） </a:t>
            </a:r>
            <a:r>
              <a:rPr lang="en-US" altLang="zh-CN" sz="1800" b="1" dirty="0">
                <a:solidFill>
                  <a:srgbClr val="FF0000"/>
                </a:solidFill>
                <a:latin typeface="微软雅黑" pitchFamily="34" charset="-122"/>
                <a:ea typeface="微软雅黑" pitchFamily="34" charset="-122"/>
              </a:rPr>
              <a:t>char </a:t>
            </a:r>
            <a:r>
              <a:rPr lang="en-US" altLang="zh-CN" sz="1800" b="1" dirty="0" err="1">
                <a:solidFill>
                  <a:srgbClr val="FF0000"/>
                </a:solidFill>
                <a:latin typeface="微软雅黑" pitchFamily="34" charset="-122"/>
                <a:ea typeface="微软雅黑" pitchFamily="34" charset="-122"/>
              </a:rPr>
              <a:t>str</a:t>
            </a:r>
            <a:r>
              <a:rPr lang="en-US" altLang="zh-CN" sz="1800" b="1" dirty="0">
                <a:solidFill>
                  <a:srgbClr val="FF0000"/>
                </a:solidFill>
                <a:latin typeface="微软雅黑" pitchFamily="34" charset="-122"/>
                <a:ea typeface="微软雅黑" pitchFamily="34" charset="-122"/>
              </a:rPr>
              <a:t>[ ]={“</a:t>
            </a:r>
            <a:r>
              <a:rPr lang="en-US" altLang="zh-CN" sz="1800" b="1" dirty="0" err="1">
                <a:solidFill>
                  <a:srgbClr val="FF0000"/>
                </a:solidFill>
                <a:latin typeface="微软雅黑" pitchFamily="34" charset="-122"/>
                <a:ea typeface="微软雅黑" pitchFamily="34" charset="-122"/>
              </a:rPr>
              <a:t>abcde</a:t>
            </a:r>
            <a:r>
              <a:rPr lang="en-US" altLang="zh-CN" sz="1800" b="1" dirty="0">
                <a:solidFill>
                  <a:srgbClr val="FF0000"/>
                </a:solidFill>
                <a:latin typeface="微软雅黑" pitchFamily="34" charset="-122"/>
                <a:ea typeface="微软雅黑" pitchFamily="34" charset="-122"/>
              </a:rPr>
              <a:t>”}</a:t>
            </a:r>
            <a:r>
              <a:rPr lang="zh-CN" altLang="en-US" sz="1800" b="1" dirty="0" smtClean="0">
                <a:solidFill>
                  <a:srgbClr val="FF0000"/>
                </a:solidFill>
                <a:latin typeface="微软雅黑" pitchFamily="34" charset="-122"/>
                <a:ea typeface="微软雅黑" pitchFamily="34" charset="-122"/>
              </a:rPr>
              <a:t>； </a:t>
            </a:r>
            <a:endParaRPr lang="zh-CN" altLang="en-US" sz="1800" b="1" dirty="0">
              <a:solidFill>
                <a:srgbClr val="FF0000"/>
              </a:solidFill>
              <a:latin typeface="微软雅黑" pitchFamily="34" charset="-122"/>
              <a:ea typeface="微软雅黑" pitchFamily="34" charset="-122"/>
            </a:endParaRP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C</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[10]</a:t>
            </a:r>
            <a:r>
              <a:rPr lang="zh-CN" altLang="en-US" sz="1800" dirty="0">
                <a:solidFill>
                  <a:prstClr val="black"/>
                </a:solidFill>
                <a:latin typeface="微软雅黑" pitchFamily="34" charset="-122"/>
                <a:ea typeface="微软雅黑" pitchFamily="34" charset="-122"/>
              </a:rPr>
              <a:t>；</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          </a:t>
            </a:r>
            <a:r>
              <a:rPr lang="en-US" altLang="zh-CN" sz="1800" dirty="0" err="1">
                <a:solidFill>
                  <a:prstClr val="black"/>
                </a:solidFill>
                <a:latin typeface="微软雅黑" pitchFamily="34" charset="-122"/>
                <a:ea typeface="微软雅黑" pitchFamily="34" charset="-122"/>
              </a:rPr>
              <a:t>strcpy</a:t>
            </a:r>
            <a:r>
              <a:rPr lang="zh-CN" altLang="en-US"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str</a:t>
            </a:r>
            <a:r>
              <a:rPr lang="zh-CN" altLang="en-US" sz="1800" dirty="0">
                <a:solidFill>
                  <a:prstClr val="black"/>
                </a:solidFill>
                <a:latin typeface="微软雅黑" pitchFamily="34" charset="-122"/>
                <a:ea typeface="微软雅黑" pitchFamily="34" charset="-122"/>
              </a:rPr>
              <a:t>，“</a:t>
            </a:r>
            <a:r>
              <a:rPr lang="en-US" altLang="zh-CN" sz="1800" dirty="0" err="1">
                <a:solidFill>
                  <a:prstClr val="black"/>
                </a:solidFill>
                <a:latin typeface="微软雅黑" pitchFamily="34" charset="-122"/>
                <a:ea typeface="微软雅黑" pitchFamily="34" charset="-122"/>
              </a:rPr>
              <a:t>abcdhgffghcmnvnv</a:t>
            </a:r>
            <a:r>
              <a:rPr lang="en-US" altLang="zh-CN" sz="1800" dirty="0">
                <a:solidFill>
                  <a:prstClr val="black"/>
                </a:solidFill>
                <a:latin typeface="微软雅黑" pitchFamily="34" charset="-122"/>
                <a:ea typeface="微软雅黑" pitchFamily="34" charset="-122"/>
              </a:rPr>
              <a:t>”}</a:t>
            </a:r>
            <a:r>
              <a:rPr lang="zh-CN" altLang="en-US" sz="1800" dirty="0">
                <a:solidFill>
                  <a:prstClr val="black"/>
                </a:solidFill>
                <a:latin typeface="微软雅黑" pitchFamily="34" charset="-122"/>
                <a:ea typeface="微软雅黑" pitchFamily="34" charset="-122"/>
              </a:rPr>
              <a:t>；    </a:t>
            </a:r>
          </a:p>
          <a:p>
            <a:pPr eaLnBrk="1" hangingPunct="1">
              <a:lnSpc>
                <a:spcPct val="150000"/>
              </a:lnSpc>
              <a:spcBef>
                <a:spcPts val="600"/>
              </a:spcBef>
            </a:pPr>
            <a:r>
              <a:rPr lang="zh-CN" altLang="en-US" sz="1800" dirty="0">
                <a:solidFill>
                  <a:prstClr val="black"/>
                </a:solidFill>
                <a:latin typeface="微软雅黑" pitchFamily="34" charset="-122"/>
                <a:ea typeface="微软雅黑" pitchFamily="34" charset="-122"/>
              </a:rPr>
              <a:t>（</a:t>
            </a:r>
            <a:r>
              <a:rPr lang="en-US" altLang="zh-CN" sz="1800" dirty="0">
                <a:solidFill>
                  <a:prstClr val="black"/>
                </a:solidFill>
                <a:latin typeface="微软雅黑" pitchFamily="34" charset="-122"/>
                <a:ea typeface="微软雅黑" pitchFamily="34" charset="-122"/>
              </a:rPr>
              <a:t>D</a:t>
            </a:r>
            <a:r>
              <a:rPr lang="zh-CN" altLang="en-US" sz="1800" dirty="0">
                <a:solidFill>
                  <a:prstClr val="black"/>
                </a:solidFill>
                <a:latin typeface="微软雅黑" pitchFamily="34" charset="-122"/>
                <a:ea typeface="微软雅黑" pitchFamily="34" charset="-122"/>
              </a:rPr>
              <a:t>） </a:t>
            </a:r>
            <a:r>
              <a:rPr lang="en-US" altLang="zh-CN" sz="1800" dirty="0">
                <a:solidFill>
                  <a:prstClr val="black"/>
                </a:solidFill>
                <a:latin typeface="微软雅黑" pitchFamily="34" charset="-122"/>
                <a:ea typeface="微软雅黑" pitchFamily="34" charset="-122"/>
              </a:rPr>
              <a:t>char </a:t>
            </a:r>
            <a:r>
              <a:rPr lang="en-US" altLang="zh-CN" sz="1800" dirty="0" err="1">
                <a:solidFill>
                  <a:prstClr val="black"/>
                </a:solidFill>
                <a:latin typeface="微软雅黑" pitchFamily="34" charset="-122"/>
                <a:ea typeface="微软雅黑" pitchFamily="34" charset="-122"/>
              </a:rPr>
              <a:t>str</a:t>
            </a:r>
            <a:r>
              <a:rPr lang="en-US" altLang="zh-CN" sz="1800" dirty="0">
                <a:solidFill>
                  <a:prstClr val="black"/>
                </a:solidFill>
                <a:latin typeface="微软雅黑" pitchFamily="34" charset="-122"/>
                <a:ea typeface="微软雅黑" pitchFamily="34" charset="-122"/>
              </a:rPr>
              <a:t>[10]={“</a:t>
            </a:r>
            <a:r>
              <a:rPr lang="en-US" altLang="zh-CN" sz="1800" dirty="0" err="1">
                <a:solidFill>
                  <a:prstClr val="black"/>
                </a:solidFill>
                <a:latin typeface="微软雅黑" pitchFamily="34" charset="-122"/>
                <a:ea typeface="微软雅黑" pitchFamily="34" charset="-122"/>
              </a:rPr>
              <a:t>abcdhgffghcmnvnv</a:t>
            </a:r>
            <a:r>
              <a:rPr lang="en-US" altLang="zh-CN" sz="1800" dirty="0">
                <a:solidFill>
                  <a:prstClr val="black"/>
                </a:solidFill>
                <a:latin typeface="微软雅黑" pitchFamily="34" charset="-122"/>
                <a:ea typeface="微软雅黑" pitchFamily="34" charset="-122"/>
              </a:rPr>
              <a:t>”}</a:t>
            </a:r>
            <a:r>
              <a:rPr lang="zh-CN" altLang="en-US" sz="1800" dirty="0">
                <a:solidFill>
                  <a:prstClr val="black"/>
                </a:solidFill>
                <a:latin typeface="微软雅黑" pitchFamily="34" charset="-122"/>
                <a:ea typeface="微软雅黑" pitchFamily="34" charset="-122"/>
              </a:rPr>
              <a:t>；</a:t>
            </a:r>
          </a:p>
        </p:txBody>
      </p:sp>
      <p:sp>
        <p:nvSpPr>
          <p:cNvPr id="5" name="Rectangle 2"/>
          <p:cNvSpPr txBox="1">
            <a:spLocks noChangeArrowheads="1"/>
          </p:cNvSpPr>
          <p:nvPr/>
        </p:nvSpPr>
        <p:spPr>
          <a:xfrm>
            <a:off x="438908" y="44624"/>
            <a:ext cx="2548916" cy="307777"/>
          </a:xfrm>
          <a:prstGeom prst="rect">
            <a:avLst/>
          </a:prstGeom>
        </p:spPr>
        <p:txBody>
          <a:bodyPr wrap="square">
            <a:spAutoFit/>
          </a:bodyPr>
          <a:lstStyle/>
          <a:p>
            <a:pPr eaLnBrk="1" hangingPunct="1"/>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一</a:t>
            </a:r>
            <a:r>
              <a:rPr kumimoji="0" lang="en-US" altLang="zh-CN" sz="1400" b="1" dirty="0">
                <a:effectLst>
                  <a:outerShdw blurRad="38100" dist="38100" dir="2700000" algn="tl">
                    <a:srgbClr val="000000">
                      <a:alpha val="43137"/>
                    </a:srgbClr>
                  </a:outerShdw>
                </a:effectLst>
                <a:latin typeface="微软雅黑" pitchFamily="34" charset="-122"/>
                <a:ea typeface="微软雅黑" pitchFamily="34" charset="-122"/>
              </a:rPr>
              <a:t>.  </a:t>
            </a:r>
            <a:r>
              <a:rPr kumimoji="0" lang="zh-CN" altLang="en-US" sz="1400" b="1" dirty="0">
                <a:effectLst>
                  <a:outerShdw blurRad="38100" dist="38100" dir="2700000" algn="tl">
                    <a:srgbClr val="000000">
                      <a:alpha val="43137"/>
                    </a:srgbClr>
                  </a:outerShdw>
                </a:effectLst>
                <a:latin typeface="微软雅黑" pitchFamily="34" charset="-122"/>
                <a:ea typeface="微软雅黑" pitchFamily="34" charset="-122"/>
              </a:rPr>
              <a:t>选择题</a:t>
            </a:r>
            <a:endParaRPr lang="zh-CN" altLang="en-US" sz="1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186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 calcmode="lin" valueType="num">
                                      <p:cBhvr>
                                        <p:cTn id="47"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2">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2">
                                            <p:txEl>
                                              <p:pRg st="5" end="5"/>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 calcmode="lin" valueType="num">
                                      <p:cBhvr>
                                        <p:cTn id="53" dur="10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2">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2">
                                            <p:txEl>
                                              <p:pRg st="6" end="6"/>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2">
                                            <p:txEl>
                                              <p:pRg st="7" end="7"/>
                                            </p:txEl>
                                          </p:spTgt>
                                        </p:tgtEl>
                                        <p:attrNameLst>
                                          <p:attrName>style.visibility</p:attrName>
                                        </p:attrNameLst>
                                      </p:cBhvr>
                                      <p:to>
                                        <p:strVal val="visible"/>
                                      </p:to>
                                    </p:set>
                                    <p:anim calcmode="lin" valueType="num">
                                      <p:cBhvr>
                                        <p:cTn id="59"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2">
                                            <p:txEl>
                                              <p:pRg st="7" end="7"/>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2">
                                            <p:txEl>
                                              <p:pRg st="8" end="8"/>
                                            </p:txEl>
                                          </p:spTgt>
                                        </p:tgtEl>
                                        <p:attrNameLst>
                                          <p:attrName>style.visibility</p:attrName>
                                        </p:attrNameLst>
                                      </p:cBhvr>
                                      <p:to>
                                        <p:strVal val="visible"/>
                                      </p:to>
                                    </p:set>
                                    <p:anim calcmode="lin" valueType="num">
                                      <p:cBhvr>
                                        <p:cTn id="65" dur="10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2">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2">
                                            <p:txEl>
                                              <p:pRg st="8" end="8"/>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anim calcmode="lin" valueType="num">
                                      <p:cBhvr>
                                        <p:cTn id="71"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2"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73" dur="1000" fill="hold"/>
                                        <p:tgtEl>
                                          <p:spTgt spid="2">
                                            <p:txEl>
                                              <p:pRg st="9" end="9"/>
                                            </p:txEl>
                                          </p:spTgt>
                                        </p:tgtEl>
                                        <p:attrNameLst>
                                          <p:attrName>style.rotation</p:attrName>
                                        </p:attrNameLst>
                                      </p:cBhvr>
                                      <p:tavLst>
                                        <p:tav tm="0">
                                          <p:val>
                                            <p:fltVal val="90"/>
                                          </p:val>
                                        </p:tav>
                                        <p:tav tm="100000">
                                          <p:val>
                                            <p:fltVal val="0"/>
                                          </p:val>
                                        </p:tav>
                                      </p:tavLst>
                                    </p:anim>
                                    <p:animEffect transition="in" filter="fade">
                                      <p:cBhvr>
                                        <p:cTn id="74" dur="1000"/>
                                        <p:tgtEl>
                                          <p:spTgt spid="2">
                                            <p:txEl>
                                              <p:pRg st="9" end="9"/>
                                            </p:txEl>
                                          </p:spTgt>
                                        </p:tgtEl>
                                      </p:cBhvr>
                                    </p:animEffect>
                                  </p:childTnLst>
                                </p:cTn>
                              </p:par>
                              <p:par>
                                <p:cTn id="75" presetID="31" presetClass="entr" presetSubtype="0" fill="hold" nodeType="with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 calcmode="lin" valueType="num">
                                      <p:cBhvr>
                                        <p:cTn id="77"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8"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79" dur="1000" fill="hold"/>
                                        <p:tgtEl>
                                          <p:spTgt spid="2">
                                            <p:txEl>
                                              <p:pRg st="10" end="10"/>
                                            </p:txEl>
                                          </p:spTgt>
                                        </p:tgtEl>
                                        <p:attrNameLst>
                                          <p:attrName>style.rotation</p:attrName>
                                        </p:attrNameLst>
                                      </p:cBhvr>
                                      <p:tavLst>
                                        <p:tav tm="0">
                                          <p:val>
                                            <p:fltVal val="90"/>
                                          </p:val>
                                        </p:tav>
                                        <p:tav tm="100000">
                                          <p:val>
                                            <p:fltVal val="0"/>
                                          </p:val>
                                        </p:tav>
                                      </p:tavLst>
                                    </p:anim>
                                    <p:animEffect transition="in" filter="fade">
                                      <p:cBhvr>
                                        <p:cTn id="80"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p">
  <a:themeElements>
    <a:clrScheme name="自定义 64">
      <a:dk1>
        <a:sysClr val="windowText" lastClr="000000"/>
      </a:dk1>
      <a:lt1>
        <a:sysClr val="window" lastClr="FFFFFF"/>
      </a:lt1>
      <a:dk2>
        <a:srgbClr val="44546A"/>
      </a:dk2>
      <a:lt2>
        <a:srgbClr val="E7E6E6"/>
      </a:lt2>
      <a:accent1>
        <a:srgbClr val="000000"/>
      </a:accent1>
      <a:accent2>
        <a:srgbClr val="525252"/>
      </a:accent2>
      <a:accent3>
        <a:srgbClr val="000000"/>
      </a:accent3>
      <a:accent4>
        <a:srgbClr val="525252"/>
      </a:accent4>
      <a:accent5>
        <a:srgbClr val="000000"/>
      </a:accent5>
      <a:accent6>
        <a:srgbClr val="525252"/>
      </a:accent6>
      <a:hlink>
        <a:srgbClr val="000000"/>
      </a:hlink>
      <a:folHlink>
        <a:srgbClr val="52525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3729</TotalTime>
  <Words>3828</Words>
  <Application>Microsoft Office PowerPoint</Application>
  <PresentationFormat>全屏显示(4:3)</PresentationFormat>
  <Paragraphs>682</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zhoukaibo</dc:creator>
  <cp:keywords>C讲义</cp:keywords>
  <cp:lastModifiedBy>Administrator</cp:lastModifiedBy>
  <cp:revision>571</cp:revision>
  <cp:lastPrinted>1996-03-19T21:02:48Z</cp:lastPrinted>
  <dcterms:created xsi:type="dcterms:W3CDTF">2008-01-30T12:42:40Z</dcterms:created>
  <dcterms:modified xsi:type="dcterms:W3CDTF">2019-12-18T01:50:52Z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i4>2052</vt:i4>
  </property>
</Properties>
</file>