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8.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10.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11.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12.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3.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4.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 id="2147483972" r:id="rId10"/>
    <p:sldMasterId id="2147483985" r:id="rId11"/>
    <p:sldMasterId id="2147483997" r:id="rId12"/>
    <p:sldMasterId id="2147484011" r:id="rId13"/>
    <p:sldMasterId id="2147484023" r:id="rId14"/>
    <p:sldMasterId id="2147484036" r:id="rId15"/>
  </p:sldMasterIdLst>
  <p:notesMasterIdLst>
    <p:notesMasterId r:id="rId130"/>
  </p:notesMasterIdLst>
  <p:handoutMasterIdLst>
    <p:handoutMasterId r:id="rId131"/>
  </p:handoutMasterIdLst>
  <p:sldIdLst>
    <p:sldId id="256" r:id="rId16"/>
    <p:sldId id="576" r:id="rId17"/>
    <p:sldId id="414" r:id="rId18"/>
    <p:sldId id="416" r:id="rId19"/>
    <p:sldId id="420" r:id="rId20"/>
    <p:sldId id="424" r:id="rId21"/>
    <p:sldId id="282" r:id="rId22"/>
    <p:sldId id="283" r:id="rId23"/>
    <p:sldId id="425" r:id="rId24"/>
    <p:sldId id="427" r:id="rId25"/>
    <p:sldId id="429" r:id="rId26"/>
    <p:sldId id="430" r:id="rId27"/>
    <p:sldId id="437" r:id="rId28"/>
    <p:sldId id="477" r:id="rId29"/>
    <p:sldId id="640" r:id="rId30"/>
    <p:sldId id="641" r:id="rId31"/>
    <p:sldId id="281" r:id="rId32"/>
    <p:sldId id="629" r:id="rId33"/>
    <p:sldId id="630" r:id="rId34"/>
    <p:sldId id="284" r:id="rId35"/>
    <p:sldId id="289" r:id="rId36"/>
    <p:sldId id="285" r:id="rId37"/>
    <p:sldId id="286" r:id="rId38"/>
    <p:sldId id="291" r:id="rId39"/>
    <p:sldId id="287" r:id="rId40"/>
    <p:sldId id="438" r:id="rId41"/>
    <p:sldId id="577" r:id="rId42"/>
    <p:sldId id="578" r:id="rId43"/>
    <p:sldId id="451" r:id="rId44"/>
    <p:sldId id="462" r:id="rId45"/>
    <p:sldId id="584" r:id="rId46"/>
    <p:sldId id="585" r:id="rId47"/>
    <p:sldId id="305" r:id="rId48"/>
    <p:sldId id="265" r:id="rId49"/>
    <p:sldId id="269" r:id="rId50"/>
    <p:sldId id="270" r:id="rId51"/>
    <p:sldId id="494" r:id="rId52"/>
    <p:sldId id="495" r:id="rId53"/>
    <p:sldId id="463" r:id="rId54"/>
    <p:sldId id="465" r:id="rId55"/>
    <p:sldId id="467" r:id="rId56"/>
    <p:sldId id="586" r:id="rId57"/>
    <p:sldId id="587" r:id="rId58"/>
    <p:sldId id="588" r:id="rId59"/>
    <p:sldId id="500" r:id="rId60"/>
    <p:sldId id="468" r:id="rId61"/>
    <p:sldId id="501" r:id="rId62"/>
    <p:sldId id="502" r:id="rId63"/>
    <p:sldId id="469" r:id="rId64"/>
    <p:sldId id="470" r:id="rId65"/>
    <p:sldId id="631" r:id="rId66"/>
    <p:sldId id="503" r:id="rId67"/>
    <p:sldId id="306" r:id="rId68"/>
    <p:sldId id="473" r:id="rId69"/>
    <p:sldId id="632" r:id="rId70"/>
    <p:sldId id="311" r:id="rId71"/>
    <p:sldId id="591" r:id="rId72"/>
    <p:sldId id="507" r:id="rId73"/>
    <p:sldId id="508" r:id="rId74"/>
    <p:sldId id="509" r:id="rId75"/>
    <p:sldId id="592" r:id="rId76"/>
    <p:sldId id="593" r:id="rId77"/>
    <p:sldId id="594" r:id="rId78"/>
    <p:sldId id="510" r:id="rId79"/>
    <p:sldId id="595" r:id="rId80"/>
    <p:sldId id="596" r:id="rId81"/>
    <p:sldId id="597" r:id="rId82"/>
    <p:sldId id="643" r:id="rId83"/>
    <p:sldId id="598" r:id="rId84"/>
    <p:sldId id="599" r:id="rId85"/>
    <p:sldId id="642" r:id="rId86"/>
    <p:sldId id="647" r:id="rId87"/>
    <p:sldId id="646" r:id="rId88"/>
    <p:sldId id="511" r:id="rId89"/>
    <p:sldId id="543" r:id="rId90"/>
    <p:sldId id="600" r:id="rId91"/>
    <p:sldId id="544" r:id="rId92"/>
    <p:sldId id="601" r:id="rId93"/>
    <p:sldId id="602" r:id="rId94"/>
    <p:sldId id="605" r:id="rId95"/>
    <p:sldId id="606" r:id="rId96"/>
    <p:sldId id="607" r:id="rId97"/>
    <p:sldId id="608" r:id="rId98"/>
    <p:sldId id="609" r:id="rId99"/>
    <p:sldId id="610" r:id="rId100"/>
    <p:sldId id="611" r:id="rId101"/>
    <p:sldId id="612" r:id="rId102"/>
    <p:sldId id="613" r:id="rId103"/>
    <p:sldId id="614" r:id="rId104"/>
    <p:sldId id="615" r:id="rId105"/>
    <p:sldId id="616" r:id="rId106"/>
    <p:sldId id="617" r:id="rId107"/>
    <p:sldId id="618" r:id="rId108"/>
    <p:sldId id="619" r:id="rId109"/>
    <p:sldId id="620" r:id="rId110"/>
    <p:sldId id="621" r:id="rId111"/>
    <p:sldId id="622" r:id="rId112"/>
    <p:sldId id="623" r:id="rId113"/>
    <p:sldId id="624" r:id="rId114"/>
    <p:sldId id="625" r:id="rId115"/>
    <p:sldId id="636" r:id="rId116"/>
    <p:sldId id="652" r:id="rId117"/>
    <p:sldId id="626" r:id="rId118"/>
    <p:sldId id="627" r:id="rId119"/>
    <p:sldId id="628" r:id="rId120"/>
    <p:sldId id="653" r:id="rId121"/>
    <p:sldId id="604" r:id="rId122"/>
    <p:sldId id="654" r:id="rId123"/>
    <p:sldId id="603" r:id="rId124"/>
    <p:sldId id="655" r:id="rId125"/>
    <p:sldId id="656" r:id="rId126"/>
    <p:sldId id="639" r:id="rId127"/>
    <p:sldId id="637" r:id="rId128"/>
    <p:sldId id="307"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AAE1"/>
    <a:srgbClr val="B60000"/>
    <a:srgbClr val="00518B"/>
    <a:srgbClr val="04617B"/>
    <a:srgbClr val="E1F3FF"/>
    <a:srgbClr val="5A5000"/>
    <a:srgbClr val="214E91"/>
    <a:srgbClr val="214E2D"/>
    <a:srgbClr val="505050"/>
    <a:srgbClr val="1A58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0" autoAdjust="0"/>
    <p:restoredTop sz="94444" autoAdjust="0"/>
  </p:normalViewPr>
  <p:slideViewPr>
    <p:cSldViewPr>
      <p:cViewPr varScale="1">
        <p:scale>
          <a:sx n="100" d="100"/>
          <a:sy n="100" d="100"/>
        </p:scale>
        <p:origin x="842" y="29"/>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2.xml"/><Relationship Id="rId21" Type="http://schemas.openxmlformats.org/officeDocument/2006/relationships/slide" Target="slides/slide6.xml"/><Relationship Id="rId42" Type="http://schemas.openxmlformats.org/officeDocument/2006/relationships/slide" Target="slides/slide27.xml"/><Relationship Id="rId63" Type="http://schemas.openxmlformats.org/officeDocument/2006/relationships/slide" Target="slides/slide48.xml"/><Relationship Id="rId84" Type="http://schemas.openxmlformats.org/officeDocument/2006/relationships/slide" Target="slides/slide69.xml"/><Relationship Id="rId16" Type="http://schemas.openxmlformats.org/officeDocument/2006/relationships/slide" Target="slides/slide1.xml"/><Relationship Id="rId107" Type="http://schemas.openxmlformats.org/officeDocument/2006/relationships/slide" Target="slides/slide92.xml"/><Relationship Id="rId11" Type="http://schemas.openxmlformats.org/officeDocument/2006/relationships/slideMaster" Target="slideMasters/slideMaster11.xml"/><Relationship Id="rId32" Type="http://schemas.openxmlformats.org/officeDocument/2006/relationships/slide" Target="slides/slide17.xml"/><Relationship Id="rId37" Type="http://schemas.openxmlformats.org/officeDocument/2006/relationships/slide" Target="slides/slide22.xml"/><Relationship Id="rId53" Type="http://schemas.openxmlformats.org/officeDocument/2006/relationships/slide" Target="slides/slide38.xml"/><Relationship Id="rId58" Type="http://schemas.openxmlformats.org/officeDocument/2006/relationships/slide" Target="slides/slide43.xml"/><Relationship Id="rId74" Type="http://schemas.openxmlformats.org/officeDocument/2006/relationships/slide" Target="slides/slide59.xml"/><Relationship Id="rId79" Type="http://schemas.openxmlformats.org/officeDocument/2006/relationships/slide" Target="slides/slide64.xml"/><Relationship Id="rId102" Type="http://schemas.openxmlformats.org/officeDocument/2006/relationships/slide" Target="slides/slide87.xml"/><Relationship Id="rId123" Type="http://schemas.openxmlformats.org/officeDocument/2006/relationships/slide" Target="slides/slide108.xml"/><Relationship Id="rId128" Type="http://schemas.openxmlformats.org/officeDocument/2006/relationships/slide" Target="slides/slide113.xml"/><Relationship Id="rId5" Type="http://schemas.openxmlformats.org/officeDocument/2006/relationships/slideMaster" Target="slideMasters/slideMaster5.xml"/><Relationship Id="rId90" Type="http://schemas.openxmlformats.org/officeDocument/2006/relationships/slide" Target="slides/slide75.xml"/><Relationship Id="rId95" Type="http://schemas.openxmlformats.org/officeDocument/2006/relationships/slide" Target="slides/slide80.xml"/><Relationship Id="rId22" Type="http://schemas.openxmlformats.org/officeDocument/2006/relationships/slide" Target="slides/slide7.xml"/><Relationship Id="rId27" Type="http://schemas.openxmlformats.org/officeDocument/2006/relationships/slide" Target="slides/slide12.xml"/><Relationship Id="rId43" Type="http://schemas.openxmlformats.org/officeDocument/2006/relationships/slide" Target="slides/slide28.xml"/><Relationship Id="rId48" Type="http://schemas.openxmlformats.org/officeDocument/2006/relationships/slide" Target="slides/slide33.xml"/><Relationship Id="rId64" Type="http://schemas.openxmlformats.org/officeDocument/2006/relationships/slide" Target="slides/slide49.xml"/><Relationship Id="rId69" Type="http://schemas.openxmlformats.org/officeDocument/2006/relationships/slide" Target="slides/slide54.xml"/><Relationship Id="rId113" Type="http://schemas.openxmlformats.org/officeDocument/2006/relationships/slide" Target="slides/slide98.xml"/><Relationship Id="rId118" Type="http://schemas.openxmlformats.org/officeDocument/2006/relationships/slide" Target="slides/slide103.xml"/><Relationship Id="rId134" Type="http://schemas.openxmlformats.org/officeDocument/2006/relationships/theme" Target="theme/theme1.xml"/><Relationship Id="rId80" Type="http://schemas.openxmlformats.org/officeDocument/2006/relationships/slide" Target="slides/slide65.xml"/><Relationship Id="rId85" Type="http://schemas.openxmlformats.org/officeDocument/2006/relationships/slide" Target="slides/slide70.xml"/><Relationship Id="rId12" Type="http://schemas.openxmlformats.org/officeDocument/2006/relationships/slideMaster" Target="slideMasters/slideMaster12.xml"/><Relationship Id="rId17" Type="http://schemas.openxmlformats.org/officeDocument/2006/relationships/slide" Target="slides/slide2.xml"/><Relationship Id="rId33" Type="http://schemas.openxmlformats.org/officeDocument/2006/relationships/slide" Target="slides/slide18.xml"/><Relationship Id="rId38" Type="http://schemas.openxmlformats.org/officeDocument/2006/relationships/slide" Target="slides/slide23.xml"/><Relationship Id="rId59" Type="http://schemas.openxmlformats.org/officeDocument/2006/relationships/slide" Target="slides/slide44.xml"/><Relationship Id="rId103" Type="http://schemas.openxmlformats.org/officeDocument/2006/relationships/slide" Target="slides/slide88.xml"/><Relationship Id="rId108" Type="http://schemas.openxmlformats.org/officeDocument/2006/relationships/slide" Target="slides/slide93.xml"/><Relationship Id="rId124" Type="http://schemas.openxmlformats.org/officeDocument/2006/relationships/slide" Target="slides/slide109.xml"/><Relationship Id="rId129" Type="http://schemas.openxmlformats.org/officeDocument/2006/relationships/slide" Target="slides/slide114.xml"/><Relationship Id="rId54" Type="http://schemas.openxmlformats.org/officeDocument/2006/relationships/slide" Target="slides/slide39.xml"/><Relationship Id="rId70" Type="http://schemas.openxmlformats.org/officeDocument/2006/relationships/slide" Target="slides/slide55.xml"/><Relationship Id="rId75" Type="http://schemas.openxmlformats.org/officeDocument/2006/relationships/slide" Target="slides/slide60.xml"/><Relationship Id="rId91" Type="http://schemas.openxmlformats.org/officeDocument/2006/relationships/slide" Target="slides/slide76.xml"/><Relationship Id="rId96" Type="http://schemas.openxmlformats.org/officeDocument/2006/relationships/slide" Target="slides/slide81.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8.xml"/><Relationship Id="rId28" Type="http://schemas.openxmlformats.org/officeDocument/2006/relationships/slide" Target="slides/slide13.xml"/><Relationship Id="rId49" Type="http://schemas.openxmlformats.org/officeDocument/2006/relationships/slide" Target="slides/slide34.xml"/><Relationship Id="rId114" Type="http://schemas.openxmlformats.org/officeDocument/2006/relationships/slide" Target="slides/slide99.xml"/><Relationship Id="rId119" Type="http://schemas.openxmlformats.org/officeDocument/2006/relationships/slide" Target="slides/slide104.xml"/><Relationship Id="rId44" Type="http://schemas.openxmlformats.org/officeDocument/2006/relationships/slide" Target="slides/slide29.xml"/><Relationship Id="rId60" Type="http://schemas.openxmlformats.org/officeDocument/2006/relationships/slide" Target="slides/slide45.xml"/><Relationship Id="rId65" Type="http://schemas.openxmlformats.org/officeDocument/2006/relationships/slide" Target="slides/slide50.xml"/><Relationship Id="rId81" Type="http://schemas.openxmlformats.org/officeDocument/2006/relationships/slide" Target="slides/slide66.xml"/><Relationship Id="rId86" Type="http://schemas.openxmlformats.org/officeDocument/2006/relationships/slide" Target="slides/slide71.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Master" Target="slideMasters/slideMaster13.xml"/><Relationship Id="rId18" Type="http://schemas.openxmlformats.org/officeDocument/2006/relationships/slide" Target="slides/slide3.xml"/><Relationship Id="rId39" Type="http://schemas.openxmlformats.org/officeDocument/2006/relationships/slide" Target="slides/slide24.xml"/><Relationship Id="rId109" Type="http://schemas.openxmlformats.org/officeDocument/2006/relationships/slide" Target="slides/slide94.xml"/><Relationship Id="rId34" Type="http://schemas.openxmlformats.org/officeDocument/2006/relationships/slide" Target="slides/slide19.xml"/><Relationship Id="rId50" Type="http://schemas.openxmlformats.org/officeDocument/2006/relationships/slide" Target="slides/slide35.xml"/><Relationship Id="rId55" Type="http://schemas.openxmlformats.org/officeDocument/2006/relationships/slide" Target="slides/slide40.xml"/><Relationship Id="rId76" Type="http://schemas.openxmlformats.org/officeDocument/2006/relationships/slide" Target="slides/slide61.xml"/><Relationship Id="rId97" Type="http://schemas.openxmlformats.org/officeDocument/2006/relationships/slide" Target="slides/slide82.xml"/><Relationship Id="rId104" Type="http://schemas.openxmlformats.org/officeDocument/2006/relationships/slide" Target="slides/slide89.xml"/><Relationship Id="rId120" Type="http://schemas.openxmlformats.org/officeDocument/2006/relationships/slide" Target="slides/slide105.xml"/><Relationship Id="rId125" Type="http://schemas.openxmlformats.org/officeDocument/2006/relationships/slide" Target="slides/slide110.xml"/><Relationship Id="rId7" Type="http://schemas.openxmlformats.org/officeDocument/2006/relationships/slideMaster" Target="slideMasters/slideMaster7.xml"/><Relationship Id="rId71" Type="http://schemas.openxmlformats.org/officeDocument/2006/relationships/slide" Target="slides/slide56.xml"/><Relationship Id="rId92" Type="http://schemas.openxmlformats.org/officeDocument/2006/relationships/slide" Target="slides/slide77.xml"/><Relationship Id="rId2" Type="http://schemas.openxmlformats.org/officeDocument/2006/relationships/slideMaster" Target="slideMasters/slideMaster2.xml"/><Relationship Id="rId29" Type="http://schemas.openxmlformats.org/officeDocument/2006/relationships/slide" Target="slides/slide14.xml"/><Relationship Id="rId24" Type="http://schemas.openxmlformats.org/officeDocument/2006/relationships/slide" Target="slides/slide9.xml"/><Relationship Id="rId40" Type="http://schemas.openxmlformats.org/officeDocument/2006/relationships/slide" Target="slides/slide25.xml"/><Relationship Id="rId45" Type="http://schemas.openxmlformats.org/officeDocument/2006/relationships/slide" Target="slides/slide30.xml"/><Relationship Id="rId66" Type="http://schemas.openxmlformats.org/officeDocument/2006/relationships/slide" Target="slides/slide51.xml"/><Relationship Id="rId87" Type="http://schemas.openxmlformats.org/officeDocument/2006/relationships/slide" Target="slides/slide72.xml"/><Relationship Id="rId110" Type="http://schemas.openxmlformats.org/officeDocument/2006/relationships/slide" Target="slides/slide95.xml"/><Relationship Id="rId115" Type="http://schemas.openxmlformats.org/officeDocument/2006/relationships/slide" Target="slides/slide100.xml"/><Relationship Id="rId131" Type="http://schemas.openxmlformats.org/officeDocument/2006/relationships/handoutMaster" Target="handoutMasters/handoutMaster1.xml"/><Relationship Id="rId61" Type="http://schemas.openxmlformats.org/officeDocument/2006/relationships/slide" Target="slides/slide46.xml"/><Relationship Id="rId82" Type="http://schemas.openxmlformats.org/officeDocument/2006/relationships/slide" Target="slides/slide67.xml"/><Relationship Id="rId19" Type="http://schemas.openxmlformats.org/officeDocument/2006/relationships/slide" Target="slides/slide4.xml"/><Relationship Id="rId14" Type="http://schemas.openxmlformats.org/officeDocument/2006/relationships/slideMaster" Target="slideMasters/slideMaster14.xml"/><Relationship Id="rId30" Type="http://schemas.openxmlformats.org/officeDocument/2006/relationships/slide" Target="slides/slide15.xml"/><Relationship Id="rId35" Type="http://schemas.openxmlformats.org/officeDocument/2006/relationships/slide" Target="slides/slide20.xml"/><Relationship Id="rId56" Type="http://schemas.openxmlformats.org/officeDocument/2006/relationships/slide" Target="slides/slide41.xml"/><Relationship Id="rId77" Type="http://schemas.openxmlformats.org/officeDocument/2006/relationships/slide" Target="slides/slide62.xml"/><Relationship Id="rId100" Type="http://schemas.openxmlformats.org/officeDocument/2006/relationships/slide" Target="slides/slide85.xml"/><Relationship Id="rId105" Type="http://schemas.openxmlformats.org/officeDocument/2006/relationships/slide" Target="slides/slide90.xml"/><Relationship Id="rId126" Type="http://schemas.openxmlformats.org/officeDocument/2006/relationships/slide" Target="slides/slide111.xml"/><Relationship Id="rId8" Type="http://schemas.openxmlformats.org/officeDocument/2006/relationships/slideMaster" Target="slideMasters/slideMaster8.xml"/><Relationship Id="rId51" Type="http://schemas.openxmlformats.org/officeDocument/2006/relationships/slide" Target="slides/slide36.xml"/><Relationship Id="rId72" Type="http://schemas.openxmlformats.org/officeDocument/2006/relationships/slide" Target="slides/slide57.xml"/><Relationship Id="rId93" Type="http://schemas.openxmlformats.org/officeDocument/2006/relationships/slide" Target="slides/slide78.xml"/><Relationship Id="rId98" Type="http://schemas.openxmlformats.org/officeDocument/2006/relationships/slide" Target="slides/slide83.xml"/><Relationship Id="rId121" Type="http://schemas.openxmlformats.org/officeDocument/2006/relationships/slide" Target="slides/slide106.xml"/><Relationship Id="rId3" Type="http://schemas.openxmlformats.org/officeDocument/2006/relationships/slideMaster" Target="slideMasters/slideMaster3.xml"/><Relationship Id="rId25" Type="http://schemas.openxmlformats.org/officeDocument/2006/relationships/slide" Target="slides/slide10.xml"/><Relationship Id="rId46" Type="http://schemas.openxmlformats.org/officeDocument/2006/relationships/slide" Target="slides/slide31.xml"/><Relationship Id="rId67" Type="http://schemas.openxmlformats.org/officeDocument/2006/relationships/slide" Target="slides/slide52.xml"/><Relationship Id="rId116" Type="http://schemas.openxmlformats.org/officeDocument/2006/relationships/slide" Target="slides/slide101.xml"/><Relationship Id="rId20" Type="http://schemas.openxmlformats.org/officeDocument/2006/relationships/slide" Target="slides/slide5.xml"/><Relationship Id="rId41" Type="http://schemas.openxmlformats.org/officeDocument/2006/relationships/slide" Target="slides/slide26.xml"/><Relationship Id="rId62" Type="http://schemas.openxmlformats.org/officeDocument/2006/relationships/slide" Target="slides/slide47.xml"/><Relationship Id="rId83" Type="http://schemas.openxmlformats.org/officeDocument/2006/relationships/slide" Target="slides/slide68.xml"/><Relationship Id="rId88" Type="http://schemas.openxmlformats.org/officeDocument/2006/relationships/slide" Target="slides/slide73.xml"/><Relationship Id="rId111" Type="http://schemas.openxmlformats.org/officeDocument/2006/relationships/slide" Target="slides/slide96.xml"/><Relationship Id="rId132" Type="http://schemas.openxmlformats.org/officeDocument/2006/relationships/presProps" Target="presProps.xml"/><Relationship Id="rId15" Type="http://schemas.openxmlformats.org/officeDocument/2006/relationships/slideMaster" Target="slideMasters/slideMaster15.xml"/><Relationship Id="rId36" Type="http://schemas.openxmlformats.org/officeDocument/2006/relationships/slide" Target="slides/slide21.xml"/><Relationship Id="rId57" Type="http://schemas.openxmlformats.org/officeDocument/2006/relationships/slide" Target="slides/slide42.xml"/><Relationship Id="rId106" Type="http://schemas.openxmlformats.org/officeDocument/2006/relationships/slide" Target="slides/slide91.xml"/><Relationship Id="rId127" Type="http://schemas.openxmlformats.org/officeDocument/2006/relationships/slide" Target="slides/slide112.xml"/><Relationship Id="rId10" Type="http://schemas.openxmlformats.org/officeDocument/2006/relationships/slideMaster" Target="slideMasters/slideMaster10.xml"/><Relationship Id="rId31" Type="http://schemas.openxmlformats.org/officeDocument/2006/relationships/slide" Target="slides/slide16.xml"/><Relationship Id="rId52" Type="http://schemas.openxmlformats.org/officeDocument/2006/relationships/slide" Target="slides/slide37.xml"/><Relationship Id="rId73" Type="http://schemas.openxmlformats.org/officeDocument/2006/relationships/slide" Target="slides/slide58.xml"/><Relationship Id="rId78" Type="http://schemas.openxmlformats.org/officeDocument/2006/relationships/slide" Target="slides/slide63.xml"/><Relationship Id="rId94" Type="http://schemas.openxmlformats.org/officeDocument/2006/relationships/slide" Target="slides/slide79.xml"/><Relationship Id="rId99" Type="http://schemas.openxmlformats.org/officeDocument/2006/relationships/slide" Target="slides/slide84.xml"/><Relationship Id="rId101" Type="http://schemas.openxmlformats.org/officeDocument/2006/relationships/slide" Target="slides/slide86.xml"/><Relationship Id="rId122" Type="http://schemas.openxmlformats.org/officeDocument/2006/relationships/slide" Target="slides/slide107.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1.xml"/><Relationship Id="rId47" Type="http://schemas.openxmlformats.org/officeDocument/2006/relationships/slide" Target="slides/slide32.xml"/><Relationship Id="rId68" Type="http://schemas.openxmlformats.org/officeDocument/2006/relationships/slide" Target="slides/slide53.xml"/><Relationship Id="rId89" Type="http://schemas.openxmlformats.org/officeDocument/2006/relationships/slide" Target="slides/slide74.xml"/><Relationship Id="rId112" Type="http://schemas.openxmlformats.org/officeDocument/2006/relationships/slide" Target="slides/slide97.xml"/><Relationship Id="rId13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wmf"/><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9/19/2024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9/19/2024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03AD1C9-B154-4A5C-92A4-4B08F8E032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704C2C3-1FE3-4808-B6C8-1B00B0F34CB4}"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3" name="Rectangle 2">
            <a:extLst>
              <a:ext uri="{FF2B5EF4-FFF2-40B4-BE49-F238E27FC236}">
                <a16:creationId xmlns:a16="http://schemas.microsoft.com/office/drawing/2014/main" id="{EEFAEC55-B8CD-43D2-BA07-A05B9396B7A6}"/>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7A8AA837-DD75-45FD-A930-3E23B7905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a:t>
            </a:r>
            <a:r>
              <a:rPr lang="en-US" altLang="zh-CN" dirty="0"/>
              <a:t>b</a:t>
            </a:r>
            <a:r>
              <a:rPr lang="zh-CN" altLang="en-US" dirty="0"/>
              <a:t>整数加群中的和</a:t>
            </a:r>
            <a:r>
              <a:rPr lang="en-US" altLang="zh-CN" dirty="0"/>
              <a:t>a</a:t>
            </a:r>
            <a:r>
              <a:rPr lang="zh-CN" altLang="en-US" dirty="0"/>
              <a:t>同余数：等价类中元素</a:t>
            </a:r>
            <a:endParaRPr lang="en-US" altLang="zh-CN" dirty="0"/>
          </a:p>
          <a:p>
            <a:r>
              <a:rPr lang="zh-CN" altLang="en-US" dirty="0"/>
              <a:t>最小的元素就是</a:t>
            </a:r>
            <a:r>
              <a:rPr lang="en-US" altLang="zh-CN" dirty="0"/>
              <a:t>r</a:t>
            </a:r>
            <a:r>
              <a:rPr lang="zh-CN" altLang="en-US" dirty="0"/>
              <a:t>，对应的</a:t>
            </a:r>
            <a:r>
              <a:rPr lang="en-US" altLang="zh-CN" dirty="0"/>
              <a:t>k</a:t>
            </a:r>
            <a:r>
              <a:rPr lang="zh-CN" altLang="en-US" dirty="0"/>
              <a:t>就是</a:t>
            </a:r>
            <a:r>
              <a:rPr lang="en-US" altLang="zh-CN" dirty="0"/>
              <a:t>q</a:t>
            </a:r>
          </a:p>
          <a:p>
            <a:r>
              <a:rPr lang="zh-CN" altLang="en-US" dirty="0"/>
              <a:t>保证大于</a:t>
            </a:r>
            <a:r>
              <a:rPr lang="en-US" altLang="zh-CN" dirty="0"/>
              <a:t>0</a:t>
            </a:r>
          </a:p>
          <a:p>
            <a:r>
              <a:rPr lang="zh-CN" altLang="en-US" dirty="0"/>
              <a:t>保证适用良序</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F7E712-BAC8-4AD2-8973-2926083AB1C4}"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5047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是</a:t>
            </a:r>
            <a:r>
              <a:rPr lang="en-US" altLang="zh-CN" dirty="0"/>
              <a:t>r‘-r</a:t>
            </a:r>
            <a:r>
              <a:rPr lang="zh-CN" altLang="en-US" dirty="0"/>
              <a:t>的因子，同时</a:t>
            </a:r>
            <a:r>
              <a:rPr lang="en-US" altLang="zh-CN" dirty="0"/>
              <a:t>b</a:t>
            </a:r>
            <a:r>
              <a:rPr lang="zh-CN" altLang="en-US" dirty="0"/>
              <a:t>又绝对大于</a:t>
            </a:r>
            <a:r>
              <a:rPr lang="en-US" altLang="zh-CN" dirty="0"/>
              <a:t>r’-r</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F7E712-BAC8-4AD2-8973-2926083AB1C4}"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10942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F7E712-BAC8-4AD2-8973-2926083AB1C4}"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9825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B3222AD-F4EE-4FDE-B061-72F3E88FBF45}"/>
              </a:ext>
            </a:extLst>
          </p:cNvPr>
          <p:cNvSpPr>
            <a:spLocks noGrp="1" noChangeArrowheads="1"/>
          </p:cNvSpPr>
          <p:nvPr>
            <p:ph type="sldNum" sz="quarter" idx="5"/>
          </p:nvPr>
        </p:nvSpPr>
        <p:spPr>
          <a:ln/>
        </p:spPr>
        <p:txBody>
          <a:bodyPr/>
          <a:lstStyle/>
          <a:p>
            <a:fld id="{046B6DE9-7F84-4D5F-8940-FB6F1F043926}" type="slidenum">
              <a:rPr lang="en-US" altLang="zh-CN"/>
              <a:pPr/>
              <a:t>34</a:t>
            </a:fld>
            <a:endParaRPr lang="en-US" altLang="zh-CN"/>
          </a:p>
        </p:txBody>
      </p:sp>
      <p:sp>
        <p:nvSpPr>
          <p:cNvPr id="369666" name="Rectangle 2">
            <a:extLst>
              <a:ext uri="{FF2B5EF4-FFF2-40B4-BE49-F238E27FC236}">
                <a16:creationId xmlns:a16="http://schemas.microsoft.com/office/drawing/2014/main" id="{C45EEC1C-59EA-43E1-B704-DABCEC0D5504}"/>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626C53C2-5CB0-4912-9D04-DA5833CC26F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0D0550-A2D6-44D1-9FCE-733D642E7F09}"/>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B1E9691-99AF-4DA5-A825-ED119FAF469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2738" name="Rectangle 2">
            <a:extLst>
              <a:ext uri="{FF2B5EF4-FFF2-40B4-BE49-F238E27FC236}">
                <a16:creationId xmlns:a16="http://schemas.microsoft.com/office/drawing/2014/main" id="{5FA8905E-0AC0-4316-916D-50EF73AC7785}"/>
              </a:ext>
            </a:extLst>
          </p:cNvPr>
          <p:cNvSpPr>
            <a:spLocks noGrp="1" noRot="1" noChangeAspect="1" noChangeArrowheads="1" noTextEdit="1"/>
          </p:cNvSpPr>
          <p:nvPr>
            <p:ph type="sldImg"/>
          </p:nvPr>
        </p:nvSpPr>
        <p:spPr>
          <a:ln/>
        </p:spPr>
      </p:sp>
      <p:sp>
        <p:nvSpPr>
          <p:cNvPr id="372739" name="Rectangle 3">
            <a:extLst>
              <a:ext uri="{FF2B5EF4-FFF2-40B4-BE49-F238E27FC236}">
                <a16:creationId xmlns:a16="http://schemas.microsoft.com/office/drawing/2014/main" id="{CCA83900-2DAE-4B73-B19F-1E4A9CA0D72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40CFCC-504E-46F5-A699-603FECDA5130}"/>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110FDF7-5D4C-4CBD-BD1E-DD794EF17447}"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3762" name="Rectangle 2">
            <a:extLst>
              <a:ext uri="{FF2B5EF4-FFF2-40B4-BE49-F238E27FC236}">
                <a16:creationId xmlns:a16="http://schemas.microsoft.com/office/drawing/2014/main" id="{97A06AD6-CDB9-4D63-9E64-E882FEC9F942}"/>
              </a:ext>
            </a:extLst>
          </p:cNvPr>
          <p:cNvSpPr>
            <a:spLocks noGrp="1" noRot="1" noChangeAspect="1" noChangeArrowheads="1" noTextEdit="1"/>
          </p:cNvSpPr>
          <p:nvPr>
            <p:ph type="sldImg"/>
          </p:nvPr>
        </p:nvSpPr>
        <p:spPr>
          <a:ln/>
        </p:spPr>
      </p:sp>
      <p:sp>
        <p:nvSpPr>
          <p:cNvPr id="373763" name="Rectangle 3">
            <a:extLst>
              <a:ext uri="{FF2B5EF4-FFF2-40B4-BE49-F238E27FC236}">
                <a16:creationId xmlns:a16="http://schemas.microsoft.com/office/drawing/2014/main" id="{B927E069-5B7C-41EE-9103-AB174F13BC5A}"/>
              </a:ext>
            </a:extLst>
          </p:cNvPr>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将</a:t>
            </a:r>
            <a:r>
              <a:rPr lang="en-US" altLang="zh-CN" dirty="0"/>
              <a:t>a</a:t>
            </a:r>
            <a:r>
              <a:rPr lang="zh-CN" altLang="en-US" dirty="0"/>
              <a:t>，</a:t>
            </a:r>
            <a:r>
              <a:rPr lang="en-US" altLang="zh-CN" dirty="0"/>
              <a:t>b</a:t>
            </a:r>
            <a:r>
              <a:rPr lang="zh-CN" altLang="en-US" dirty="0"/>
              <a:t>的线性组合的系数也输出了。两个算法的复杂性是一致的，目的是为后期的模运算服务</a:t>
            </a:r>
            <a:endParaRPr lang="en-US" altLang="zh-CN" dirty="0"/>
          </a:p>
          <a:p>
            <a:r>
              <a:rPr lang="zh-CN" altLang="en-US" dirty="0"/>
              <a:t>一定要用递归的思维方式去理解这个扩充的原理：</a:t>
            </a:r>
            <a:r>
              <a:rPr lang="en-US" altLang="zh-CN" dirty="0"/>
              <a:t>(</a:t>
            </a:r>
            <a:r>
              <a:rPr lang="en-US" altLang="zh-CN" dirty="0" err="1"/>
              <a:t>d’,x’,y</a:t>
            </a:r>
            <a:r>
              <a:rPr lang="en-US" altLang="zh-CN" dirty="0"/>
              <a:t>’)</a:t>
            </a:r>
            <a:r>
              <a:rPr lang="zh-CN" altLang="en-US" dirty="0"/>
              <a:t>构成</a:t>
            </a:r>
            <a:r>
              <a:rPr lang="en-US" altLang="zh-CN" dirty="0"/>
              <a:t>(</a:t>
            </a:r>
            <a:r>
              <a:rPr lang="en-US" altLang="zh-CN" dirty="0" err="1"/>
              <a:t>b,amodb</a:t>
            </a:r>
            <a:r>
              <a:rPr lang="en-US" altLang="zh-CN" dirty="0"/>
              <a:t>)</a:t>
            </a:r>
            <a:r>
              <a:rPr lang="zh-CN" altLang="en-US" dirty="0"/>
              <a:t>的最小线性组合及参数，然后需要从（</a:t>
            </a:r>
            <a:r>
              <a:rPr lang="en-US" altLang="zh-CN" dirty="0" err="1"/>
              <a:t>d’,x’,y</a:t>
            </a:r>
            <a:r>
              <a:rPr lang="en-US" altLang="zh-CN" dirty="0"/>
              <a:t>’</a:t>
            </a:r>
            <a:r>
              <a:rPr lang="zh-CN" altLang="en-US" dirty="0"/>
              <a:t>）出发，计算出</a:t>
            </a:r>
            <a:r>
              <a:rPr lang="en-US" altLang="zh-CN" dirty="0" err="1"/>
              <a:t>a,b</a:t>
            </a:r>
            <a:r>
              <a:rPr lang="zh-CN" altLang="en-US" dirty="0"/>
              <a:t>的最小线性组合及其参数</a:t>
            </a:r>
            <a:endParaRPr lang="en-US" altLang="zh-CN" dirty="0"/>
          </a:p>
          <a:p>
            <a:r>
              <a:rPr lang="en-US" altLang="zh-CN" dirty="0"/>
              <a:t>d=d’;</a:t>
            </a:r>
          </a:p>
          <a:p>
            <a:r>
              <a:rPr lang="en-US" altLang="zh-CN" dirty="0"/>
              <a:t>d=</a:t>
            </a:r>
            <a:r>
              <a:rPr lang="en-US" altLang="zh-CN" dirty="0" err="1"/>
              <a:t>ax+by</a:t>
            </a:r>
            <a:r>
              <a:rPr lang="en-US" altLang="zh-CN" dirty="0"/>
              <a:t>;</a:t>
            </a:r>
          </a:p>
          <a:p>
            <a:r>
              <a:rPr lang="en-US" altLang="zh-CN" dirty="0"/>
              <a:t>d’=</a:t>
            </a:r>
            <a:r>
              <a:rPr lang="en-US" altLang="zh-CN" dirty="0" err="1"/>
              <a:t>bx</a:t>
            </a:r>
            <a:r>
              <a:rPr lang="en-US" altLang="zh-CN" dirty="0"/>
              <a:t>’+(a mod b)y’=</a:t>
            </a:r>
            <a:r>
              <a:rPr lang="en-US" altLang="zh-CN" dirty="0" err="1"/>
              <a:t>bx</a:t>
            </a:r>
            <a:r>
              <a:rPr lang="en-US" altLang="zh-CN" dirty="0"/>
              <a:t>’+(a-b[a/b])y’=</a:t>
            </a:r>
            <a:r>
              <a:rPr lang="en-US" altLang="zh-CN" dirty="0" err="1"/>
              <a:t>ay’+b</a:t>
            </a:r>
            <a:r>
              <a:rPr lang="en-US" altLang="zh-CN" dirty="0"/>
              <a:t>(x’-[a/b]y’)</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因此可以取：</a:t>
            </a:r>
            <a:r>
              <a:rPr lang="en-US" altLang="zh-CN" dirty="0"/>
              <a:t>x=y’</a:t>
            </a:r>
            <a:r>
              <a:rPr lang="zh-CN" altLang="en-US" dirty="0"/>
              <a:t>和</a:t>
            </a:r>
            <a:r>
              <a:rPr lang="en-US" altLang="zh-CN" dirty="0"/>
              <a:t>y=x’-[a/b]y’</a:t>
            </a:r>
          </a:p>
          <a:p>
            <a:endParaRPr lang="en-US" altLang="zh-CN" dirty="0"/>
          </a:p>
          <a:p>
            <a:r>
              <a:rPr lang="zh-CN" altLang="en-US" dirty="0"/>
              <a:t>线性组合的系数可以用于在剩余乘群中元素的逆元素的计算：</a:t>
            </a:r>
            <a:r>
              <a:rPr lang="en-US" altLang="zh-CN" dirty="0"/>
              <a:t>ax=b(mod(n)):</a:t>
            </a:r>
            <a:r>
              <a:rPr lang="en-US" altLang="zh-CN" baseline="0" dirty="0"/>
              <a:t>   x</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017E6B2-0461-4510-9F5C-360DC73C59CE}"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49279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baseline="0" dirty="0"/>
              <a:t>d</a:t>
            </a:r>
            <a:r>
              <a:rPr lang="zh-CN" altLang="en-US" baseline="0" dirty="0"/>
              <a:t>和</a:t>
            </a:r>
            <a:r>
              <a:rPr lang="en-US" altLang="zh-CN" baseline="0" dirty="0"/>
              <a:t>d’</a:t>
            </a:r>
            <a:r>
              <a:rPr lang="zh-CN" altLang="en-US" baseline="0" dirty="0"/>
              <a:t>是相同的</a:t>
            </a:r>
            <a:endParaRPr lang="en-US" altLang="zh-CN" baseline="0"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017E6B2-0461-4510-9F5C-360DC73C59CE}"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4850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505C821E-62AC-4711-8844-AB347C4105A1}" type="slidenum">
              <a:rPr lang="zh-CN" altLang="zh-CN"/>
              <a:pPr/>
              <a:t>‹#›</a:t>
            </a:fld>
            <a:endParaRPr lang="zh-CN" altLang="zh-CN"/>
          </a:p>
        </p:txBody>
      </p:sp>
    </p:spTree>
    <p:extLst>
      <p:ext uri="{BB962C8B-B14F-4D97-AF65-F5344CB8AC3E}">
        <p14:creationId xmlns:p14="http://schemas.microsoft.com/office/powerpoint/2010/main" val="23744949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B85CE1ED-EFD2-4105-A09E-DFE5C494B13C}" type="slidenum">
              <a:rPr lang="zh-CN" altLang="zh-CN"/>
              <a:pPr/>
              <a:t>‹#›</a:t>
            </a:fld>
            <a:endParaRPr lang="zh-CN" altLang="zh-CN"/>
          </a:p>
        </p:txBody>
      </p:sp>
    </p:spTree>
    <p:extLst>
      <p:ext uri="{BB962C8B-B14F-4D97-AF65-F5344CB8AC3E}">
        <p14:creationId xmlns:p14="http://schemas.microsoft.com/office/powerpoint/2010/main" val="198081666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47365FF1-9B8D-4B25-8885-F0093222CCDC}" type="slidenum">
              <a:rPr lang="zh-CN" altLang="zh-CN"/>
              <a:pPr/>
              <a:t>‹#›</a:t>
            </a:fld>
            <a:endParaRPr lang="zh-CN" altLang="zh-CN"/>
          </a:p>
        </p:txBody>
      </p:sp>
    </p:spTree>
    <p:extLst>
      <p:ext uri="{BB962C8B-B14F-4D97-AF65-F5344CB8AC3E}">
        <p14:creationId xmlns:p14="http://schemas.microsoft.com/office/powerpoint/2010/main" val="270847818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DAE9197A-7A87-43D3-9F3A-A8AB1DC9C901}" type="slidenum">
              <a:rPr lang="zh-CN" altLang="zh-CN"/>
              <a:pPr/>
              <a:t>‹#›</a:t>
            </a:fld>
            <a:endParaRPr lang="zh-CN" altLang="zh-CN"/>
          </a:p>
        </p:txBody>
      </p:sp>
    </p:spTree>
    <p:extLst>
      <p:ext uri="{BB962C8B-B14F-4D97-AF65-F5344CB8AC3E}">
        <p14:creationId xmlns:p14="http://schemas.microsoft.com/office/powerpoint/2010/main" val="294184703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CB27D0D1-BCB6-4C59-BE1F-7100860BF5F0}" type="slidenum">
              <a:rPr lang="zh-CN" altLang="zh-CN"/>
              <a:pPr/>
              <a:t>‹#›</a:t>
            </a:fld>
            <a:endParaRPr lang="zh-CN" altLang="zh-CN"/>
          </a:p>
        </p:txBody>
      </p:sp>
    </p:spTree>
    <p:extLst>
      <p:ext uri="{BB962C8B-B14F-4D97-AF65-F5344CB8AC3E}">
        <p14:creationId xmlns:p14="http://schemas.microsoft.com/office/powerpoint/2010/main" val="220309547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CDFC6B3A-6E2D-4463-9B3A-0E89598BF375}" type="slidenum">
              <a:rPr lang="zh-CN" altLang="zh-CN"/>
              <a:pPr/>
              <a:t>‹#›</a:t>
            </a:fld>
            <a:endParaRPr lang="zh-CN" altLang="zh-CN"/>
          </a:p>
        </p:txBody>
      </p:sp>
    </p:spTree>
    <p:extLst>
      <p:ext uri="{BB962C8B-B14F-4D97-AF65-F5344CB8AC3E}">
        <p14:creationId xmlns:p14="http://schemas.microsoft.com/office/powerpoint/2010/main" val="284627406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3A870DCE-433E-4CD8-9414-A0D6D417C826}" type="slidenum">
              <a:rPr lang="zh-CN" altLang="zh-CN"/>
              <a:pPr/>
              <a:t>‹#›</a:t>
            </a:fld>
            <a:endParaRPr lang="zh-CN" altLang="zh-CN"/>
          </a:p>
        </p:txBody>
      </p:sp>
    </p:spTree>
    <p:extLst>
      <p:ext uri="{BB962C8B-B14F-4D97-AF65-F5344CB8AC3E}">
        <p14:creationId xmlns:p14="http://schemas.microsoft.com/office/powerpoint/2010/main" val="411550297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EDB273E0-8574-4CF2-A885-C0B1365521CA}" type="slidenum">
              <a:rPr lang="zh-CN" altLang="zh-CN"/>
              <a:pPr/>
              <a:t>‹#›</a:t>
            </a:fld>
            <a:endParaRPr lang="zh-CN" altLang="zh-CN"/>
          </a:p>
        </p:txBody>
      </p:sp>
    </p:spTree>
    <p:extLst>
      <p:ext uri="{BB962C8B-B14F-4D97-AF65-F5344CB8AC3E}">
        <p14:creationId xmlns:p14="http://schemas.microsoft.com/office/powerpoint/2010/main" val="66415339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C3335-7FB3-4104-81B0-5F8633C30DDB}"/>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ED5D09-BF7C-4AED-A4E7-FEEE3F9537D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63AD616-A0F9-4B65-85B9-0A02880C69D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D2E84BF-3EAA-4E9A-BE80-C37C4DCA6BA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9C68A72-2667-4615-B1C1-3F923FB1F3E7}"/>
              </a:ext>
            </a:extLst>
          </p:cNvPr>
          <p:cNvSpPr>
            <a:spLocks noGrp="1"/>
          </p:cNvSpPr>
          <p:nvPr>
            <p:ph type="sldNum" sz="quarter" idx="12"/>
          </p:nvPr>
        </p:nvSpPr>
        <p:spPr/>
        <p:txBody>
          <a:bodyPr/>
          <a:lstStyle>
            <a:lvl1pPr>
              <a:defRPr/>
            </a:lvl1pPr>
          </a:lstStyle>
          <a:p>
            <a:fld id="{3B5C7161-1D92-4595-B681-DF3EADB5897B}" type="slidenum">
              <a:rPr lang="en-US" altLang="zh-CN"/>
              <a:pPr/>
              <a:t>‹#›</a:t>
            </a:fld>
            <a:endParaRPr lang="en-US" altLang="zh-CN"/>
          </a:p>
        </p:txBody>
      </p:sp>
    </p:spTree>
    <p:extLst>
      <p:ext uri="{BB962C8B-B14F-4D97-AF65-F5344CB8AC3E}">
        <p14:creationId xmlns:p14="http://schemas.microsoft.com/office/powerpoint/2010/main" val="4010629479"/>
      </p:ext>
    </p:extLst>
  </p:cSld>
  <p:clrMapOvr>
    <a:masterClrMapping/>
  </p:clrMapOvr>
  <p:transition spd="slow">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E4BFE-FFDA-463D-9C5E-8F21F0B2AA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786778-F869-4014-87F3-1DBCA60DE22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BA7E17-44BC-4531-91E2-11E0C1CACB4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A328B36-B3B0-4BD6-85FE-4114A037FEA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F5124DE-7B0A-4C72-BD7B-EFF268BB8832}"/>
              </a:ext>
            </a:extLst>
          </p:cNvPr>
          <p:cNvSpPr>
            <a:spLocks noGrp="1"/>
          </p:cNvSpPr>
          <p:nvPr>
            <p:ph type="sldNum" sz="quarter" idx="12"/>
          </p:nvPr>
        </p:nvSpPr>
        <p:spPr/>
        <p:txBody>
          <a:bodyPr/>
          <a:lstStyle>
            <a:lvl1pPr>
              <a:defRPr/>
            </a:lvl1pPr>
          </a:lstStyle>
          <a:p>
            <a:fld id="{4D6A9E33-A3E7-4060-8489-06F872B4A648}" type="slidenum">
              <a:rPr lang="en-US" altLang="zh-CN"/>
              <a:pPr/>
              <a:t>‹#›</a:t>
            </a:fld>
            <a:endParaRPr lang="en-US" altLang="zh-CN"/>
          </a:p>
        </p:txBody>
      </p:sp>
    </p:spTree>
    <p:extLst>
      <p:ext uri="{BB962C8B-B14F-4D97-AF65-F5344CB8AC3E}">
        <p14:creationId xmlns:p14="http://schemas.microsoft.com/office/powerpoint/2010/main" val="83057387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916FF-15E8-4E94-BB27-BCFD31D8AA20}"/>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449C0EF-BC15-4B04-AE8F-04ED9E60743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0AB0E2B-D13F-4505-80D0-E170F4A10EF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A83E7C7-41CB-427C-A54C-1C51C2AB8AB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6875050-0109-4B1B-B894-4EFAC70417E1}"/>
              </a:ext>
            </a:extLst>
          </p:cNvPr>
          <p:cNvSpPr>
            <a:spLocks noGrp="1"/>
          </p:cNvSpPr>
          <p:nvPr>
            <p:ph type="sldNum" sz="quarter" idx="12"/>
          </p:nvPr>
        </p:nvSpPr>
        <p:spPr/>
        <p:txBody>
          <a:bodyPr/>
          <a:lstStyle>
            <a:lvl1pPr>
              <a:defRPr/>
            </a:lvl1pPr>
          </a:lstStyle>
          <a:p>
            <a:fld id="{1950798A-4C10-4993-BEE0-6E560E6FAC41}" type="slidenum">
              <a:rPr lang="en-US" altLang="zh-CN"/>
              <a:pPr/>
              <a:t>‹#›</a:t>
            </a:fld>
            <a:endParaRPr lang="en-US" altLang="zh-CN"/>
          </a:p>
        </p:txBody>
      </p:sp>
    </p:spTree>
    <p:extLst>
      <p:ext uri="{BB962C8B-B14F-4D97-AF65-F5344CB8AC3E}">
        <p14:creationId xmlns:p14="http://schemas.microsoft.com/office/powerpoint/2010/main" val="3342700011"/>
      </p:ext>
    </p:extLst>
  </p:cSld>
  <p:clrMapOvr>
    <a:masterClrMapping/>
  </p:clrMapOvr>
  <p:transition spd="slow">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A6DBE-DA0C-4358-93E2-5743B8CEA2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2C76E1-35BA-4BD2-9BAB-3D09B34DE229}"/>
              </a:ext>
            </a:extLst>
          </p:cNvPr>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10F1216-A2E0-4075-B9A9-EB913B76EEA5}"/>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29051E-842E-4F89-9655-F960B606B8A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352FF85-420F-43CF-8FC4-890DEB59B4B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60F896A-2740-4C05-A5A1-CAC79020157E}"/>
              </a:ext>
            </a:extLst>
          </p:cNvPr>
          <p:cNvSpPr>
            <a:spLocks noGrp="1"/>
          </p:cNvSpPr>
          <p:nvPr>
            <p:ph type="sldNum" sz="quarter" idx="12"/>
          </p:nvPr>
        </p:nvSpPr>
        <p:spPr/>
        <p:txBody>
          <a:bodyPr/>
          <a:lstStyle>
            <a:lvl1pPr>
              <a:defRPr/>
            </a:lvl1pPr>
          </a:lstStyle>
          <a:p>
            <a:fld id="{3F0561E9-2E5E-4FEF-A9E5-AD0A670291BE}" type="slidenum">
              <a:rPr lang="en-US" altLang="zh-CN"/>
              <a:pPr/>
              <a:t>‹#›</a:t>
            </a:fld>
            <a:endParaRPr lang="en-US" altLang="zh-CN"/>
          </a:p>
        </p:txBody>
      </p:sp>
    </p:spTree>
    <p:extLst>
      <p:ext uri="{BB962C8B-B14F-4D97-AF65-F5344CB8AC3E}">
        <p14:creationId xmlns:p14="http://schemas.microsoft.com/office/powerpoint/2010/main" val="3939175275"/>
      </p:ext>
    </p:extLst>
  </p:cSld>
  <p:clrMapOvr>
    <a:masterClrMapping/>
  </p:clrMapOvr>
  <p:transition spd="slow">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A9B19-693F-4EBD-A139-04FAE4F0BE51}"/>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969EDF-B144-43BF-9BA6-1D07EF8BC02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25456D3-4463-4E31-9DD6-A2EE8831C51B}"/>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7DAD8D6-20FA-4016-9C68-C6ADECC139A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DC3C96-58FE-4A2C-AF9C-52752AA8DD87}"/>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F54C814-0D5D-4457-B3B4-F8B8F44B250F}"/>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01A8335C-0E78-4CDB-B28A-9625416EFE6A}"/>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88987B55-C8F0-49D1-BDBF-347EAE23EC87}"/>
              </a:ext>
            </a:extLst>
          </p:cNvPr>
          <p:cNvSpPr>
            <a:spLocks noGrp="1"/>
          </p:cNvSpPr>
          <p:nvPr>
            <p:ph type="sldNum" sz="quarter" idx="12"/>
          </p:nvPr>
        </p:nvSpPr>
        <p:spPr/>
        <p:txBody>
          <a:bodyPr/>
          <a:lstStyle>
            <a:lvl1pPr>
              <a:defRPr/>
            </a:lvl1pPr>
          </a:lstStyle>
          <a:p>
            <a:fld id="{68FDCE65-1DE4-4CBC-9E73-C36F062330BB}" type="slidenum">
              <a:rPr lang="en-US" altLang="zh-CN"/>
              <a:pPr/>
              <a:t>‹#›</a:t>
            </a:fld>
            <a:endParaRPr lang="en-US" altLang="zh-CN"/>
          </a:p>
        </p:txBody>
      </p:sp>
    </p:spTree>
    <p:extLst>
      <p:ext uri="{BB962C8B-B14F-4D97-AF65-F5344CB8AC3E}">
        <p14:creationId xmlns:p14="http://schemas.microsoft.com/office/powerpoint/2010/main" val="4056736060"/>
      </p:ext>
    </p:extLst>
  </p:cSld>
  <p:clrMapOvr>
    <a:masterClrMapping/>
  </p:clrMapOvr>
  <p:transition spd="slow">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9C3BB-1882-4716-ACA7-BEE8AC326E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C9397F-5713-4F51-A37E-13A567730920}"/>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61B1D57F-DDE9-440F-81DF-5FC429EE9752}"/>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A4E1D53-8D27-43E2-9952-49283C65CF76}"/>
              </a:ext>
            </a:extLst>
          </p:cNvPr>
          <p:cNvSpPr>
            <a:spLocks noGrp="1"/>
          </p:cNvSpPr>
          <p:nvPr>
            <p:ph type="sldNum" sz="quarter" idx="12"/>
          </p:nvPr>
        </p:nvSpPr>
        <p:spPr/>
        <p:txBody>
          <a:bodyPr/>
          <a:lstStyle>
            <a:lvl1pPr>
              <a:defRPr/>
            </a:lvl1pPr>
          </a:lstStyle>
          <a:p>
            <a:fld id="{A3474AEF-63BB-4172-809A-0560EC5738DA}" type="slidenum">
              <a:rPr lang="en-US" altLang="zh-CN"/>
              <a:pPr/>
              <a:t>‹#›</a:t>
            </a:fld>
            <a:endParaRPr lang="en-US" altLang="zh-CN"/>
          </a:p>
        </p:txBody>
      </p:sp>
    </p:spTree>
    <p:extLst>
      <p:ext uri="{BB962C8B-B14F-4D97-AF65-F5344CB8AC3E}">
        <p14:creationId xmlns:p14="http://schemas.microsoft.com/office/powerpoint/2010/main" val="706465179"/>
      </p:ext>
    </p:extLst>
  </p:cSld>
  <p:clrMapOvr>
    <a:masterClrMapping/>
  </p:clrMapOvr>
  <p:transition spd="slow">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09CA33-0907-4A96-A845-EE3D4FDF39C9}"/>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96E25746-CB9E-4A4F-B5B1-065F58DFE1B6}"/>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7331576-6A06-4EF0-9796-05F13ACF8C23}"/>
              </a:ext>
            </a:extLst>
          </p:cNvPr>
          <p:cNvSpPr>
            <a:spLocks noGrp="1"/>
          </p:cNvSpPr>
          <p:nvPr>
            <p:ph type="sldNum" sz="quarter" idx="12"/>
          </p:nvPr>
        </p:nvSpPr>
        <p:spPr/>
        <p:txBody>
          <a:bodyPr/>
          <a:lstStyle>
            <a:lvl1pPr>
              <a:defRPr/>
            </a:lvl1pPr>
          </a:lstStyle>
          <a:p>
            <a:fld id="{29BDBFF2-C9A9-450B-A1B7-516FD811DCBE}" type="slidenum">
              <a:rPr lang="en-US" altLang="zh-CN"/>
              <a:pPr/>
              <a:t>‹#›</a:t>
            </a:fld>
            <a:endParaRPr lang="en-US" altLang="zh-CN"/>
          </a:p>
        </p:txBody>
      </p:sp>
    </p:spTree>
    <p:extLst>
      <p:ext uri="{BB962C8B-B14F-4D97-AF65-F5344CB8AC3E}">
        <p14:creationId xmlns:p14="http://schemas.microsoft.com/office/powerpoint/2010/main" val="2935299540"/>
      </p:ext>
    </p:extLst>
  </p:cSld>
  <p:clrMapOvr>
    <a:masterClrMapping/>
  </p:clrMapOvr>
  <p:transition spd="slow">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F57B0-3C31-4769-9BAD-46CBDE47DBB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FA15AE-E7AA-48CB-B5FB-77739D010F5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AE9E84C-A98D-4A9B-AE53-50983938082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ECD1A6-9B6E-4D5B-B3DE-60DFC8DD400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8C5F6AF-969C-4D2E-BAE1-38EDFA15D0A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E15D71D-CCBC-4A24-A6FA-B4E3B4D4AEAA}"/>
              </a:ext>
            </a:extLst>
          </p:cNvPr>
          <p:cNvSpPr>
            <a:spLocks noGrp="1"/>
          </p:cNvSpPr>
          <p:nvPr>
            <p:ph type="sldNum" sz="quarter" idx="12"/>
          </p:nvPr>
        </p:nvSpPr>
        <p:spPr/>
        <p:txBody>
          <a:bodyPr/>
          <a:lstStyle>
            <a:lvl1pPr>
              <a:defRPr/>
            </a:lvl1pPr>
          </a:lstStyle>
          <a:p>
            <a:fld id="{DB3F4B0A-1F3B-45E2-AE0A-F1D5B48A46B9}" type="slidenum">
              <a:rPr lang="en-US" altLang="zh-CN"/>
              <a:pPr/>
              <a:t>‹#›</a:t>
            </a:fld>
            <a:endParaRPr lang="en-US" altLang="zh-CN"/>
          </a:p>
        </p:txBody>
      </p:sp>
    </p:spTree>
    <p:extLst>
      <p:ext uri="{BB962C8B-B14F-4D97-AF65-F5344CB8AC3E}">
        <p14:creationId xmlns:p14="http://schemas.microsoft.com/office/powerpoint/2010/main" val="518834140"/>
      </p:ext>
    </p:extLst>
  </p:cSld>
  <p:clrMapOvr>
    <a:masterClrMapping/>
  </p:clrMapOvr>
  <p:transition spd="slow">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46F18-921F-4EEF-A6F3-0C4BBE359BAF}"/>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850008-B00E-472D-9BCD-D260BB0AE53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99401F4-8D0D-4C7F-B866-3FFE046CF9A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1C9A92-7AE4-4876-B29B-7C78E6EB487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FED4C48-40A1-44B2-9A8D-E6CFC205545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EE7D73E-2B3D-47C3-A6E5-1AD928AD8B3F}"/>
              </a:ext>
            </a:extLst>
          </p:cNvPr>
          <p:cNvSpPr>
            <a:spLocks noGrp="1"/>
          </p:cNvSpPr>
          <p:nvPr>
            <p:ph type="sldNum" sz="quarter" idx="12"/>
          </p:nvPr>
        </p:nvSpPr>
        <p:spPr/>
        <p:txBody>
          <a:bodyPr/>
          <a:lstStyle>
            <a:lvl1pPr>
              <a:defRPr/>
            </a:lvl1pPr>
          </a:lstStyle>
          <a:p>
            <a:fld id="{D9A73D94-9A77-42CA-B89F-87BE44EB487E}" type="slidenum">
              <a:rPr lang="en-US" altLang="zh-CN"/>
              <a:pPr/>
              <a:t>‹#›</a:t>
            </a:fld>
            <a:endParaRPr lang="en-US" altLang="zh-CN"/>
          </a:p>
        </p:txBody>
      </p:sp>
    </p:spTree>
    <p:extLst>
      <p:ext uri="{BB962C8B-B14F-4D97-AF65-F5344CB8AC3E}">
        <p14:creationId xmlns:p14="http://schemas.microsoft.com/office/powerpoint/2010/main" val="2431336688"/>
      </p:ext>
    </p:extLst>
  </p:cSld>
  <p:clrMapOvr>
    <a:masterClrMapping/>
  </p:clrMapOvr>
  <p:transition spd="slow">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1C90E-1C5E-4D97-9A16-C5FC32B1AC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F4B537-66A8-4DAB-9C56-C59DABA51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4E26B9-F94E-4051-BF55-958AD37DB07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47EFB6C-DFD5-4178-9892-09E02208B29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D6E37B1-14D5-4BC1-8C5A-93343F82D5F6}"/>
              </a:ext>
            </a:extLst>
          </p:cNvPr>
          <p:cNvSpPr>
            <a:spLocks noGrp="1"/>
          </p:cNvSpPr>
          <p:nvPr>
            <p:ph type="sldNum" sz="quarter" idx="12"/>
          </p:nvPr>
        </p:nvSpPr>
        <p:spPr/>
        <p:txBody>
          <a:bodyPr/>
          <a:lstStyle>
            <a:lvl1pPr>
              <a:defRPr/>
            </a:lvl1pPr>
          </a:lstStyle>
          <a:p>
            <a:fld id="{984DC76E-68C4-4C24-B146-224512F39F9B}" type="slidenum">
              <a:rPr lang="en-US" altLang="zh-CN"/>
              <a:pPr/>
              <a:t>‹#›</a:t>
            </a:fld>
            <a:endParaRPr lang="en-US" altLang="zh-CN"/>
          </a:p>
        </p:txBody>
      </p:sp>
    </p:spTree>
    <p:extLst>
      <p:ext uri="{BB962C8B-B14F-4D97-AF65-F5344CB8AC3E}">
        <p14:creationId xmlns:p14="http://schemas.microsoft.com/office/powerpoint/2010/main" val="1787424655"/>
      </p:ext>
    </p:extLst>
  </p:cSld>
  <p:clrMapOvr>
    <a:masterClrMapping/>
  </p:clrMapOvr>
  <p:transition spd="slow">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259C98-CD06-42A9-8EC2-2DF27CE589D2}"/>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91288B1-9CB5-4BD8-B534-4E9E5C565DD4}"/>
              </a:ext>
            </a:extLst>
          </p:cNvPr>
          <p:cNvSpPr>
            <a:spLocks noGrp="1"/>
          </p:cNvSpPr>
          <p:nvPr>
            <p:ph type="body" orient="vert" idx="1"/>
          </p:nvPr>
        </p:nvSpPr>
        <p:spPr>
          <a:xfrm>
            <a:off x="457200" y="260350"/>
            <a:ext cx="6019800" cy="58658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FFFFEC-3BE6-4DBB-9783-9C96186055D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003E9BF-560B-403B-9F51-538EC677D6A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554CD07-FD82-4D96-A126-2E145CC6E158}"/>
              </a:ext>
            </a:extLst>
          </p:cNvPr>
          <p:cNvSpPr>
            <a:spLocks noGrp="1"/>
          </p:cNvSpPr>
          <p:nvPr>
            <p:ph type="sldNum" sz="quarter" idx="12"/>
          </p:nvPr>
        </p:nvSpPr>
        <p:spPr/>
        <p:txBody>
          <a:bodyPr/>
          <a:lstStyle>
            <a:lvl1pPr>
              <a:defRPr/>
            </a:lvl1pPr>
          </a:lstStyle>
          <a:p>
            <a:fld id="{EBD8D4D3-E67B-4FC8-A3D9-997773DD540F}" type="slidenum">
              <a:rPr lang="en-US" altLang="zh-CN"/>
              <a:pPr/>
              <a:t>‹#›</a:t>
            </a:fld>
            <a:endParaRPr lang="en-US" altLang="zh-CN"/>
          </a:p>
        </p:txBody>
      </p:sp>
    </p:spTree>
    <p:extLst>
      <p:ext uri="{BB962C8B-B14F-4D97-AF65-F5344CB8AC3E}">
        <p14:creationId xmlns:p14="http://schemas.microsoft.com/office/powerpoint/2010/main" val="1975754505"/>
      </p:ext>
    </p:extLst>
  </p:cSld>
  <p:clrMapOvr>
    <a:masterClrMapping/>
  </p:clrMapOvr>
  <p:transition spd="slow">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4D742-C83D-45CA-9DA9-A7C2E15140C0}"/>
              </a:ext>
            </a:extLst>
          </p:cNvPr>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4F2F56-E421-4005-A8C6-4B3C0DADDE14}"/>
              </a:ext>
            </a:extLst>
          </p:cNvPr>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870E055-61EF-4749-BA0E-50E44EC40A1A}"/>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EC0A002-45CD-43B6-89D3-60EA04FC9CB6}"/>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6856B70-E30F-4B10-A36B-0A605E4EB338}"/>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E52E7E7-B44E-4CB9-AEEC-ABD810E1D70D}"/>
              </a:ext>
            </a:extLst>
          </p:cNvPr>
          <p:cNvSpPr>
            <a:spLocks noGrp="1"/>
          </p:cNvSpPr>
          <p:nvPr>
            <p:ph type="sldNum" sz="quarter" idx="12"/>
          </p:nvPr>
        </p:nvSpPr>
        <p:spPr>
          <a:xfrm>
            <a:off x="6553200" y="6245225"/>
            <a:ext cx="2133600" cy="476250"/>
          </a:xfrm>
        </p:spPr>
        <p:txBody>
          <a:bodyPr/>
          <a:lstStyle>
            <a:lvl1pPr>
              <a:defRPr/>
            </a:lvl1pPr>
          </a:lstStyle>
          <a:p>
            <a:fld id="{3452ADA5-85DD-48BD-8AB7-301C18618E32}" type="slidenum">
              <a:rPr lang="en-US" altLang="zh-CN"/>
              <a:pPr/>
              <a:t>‹#›</a:t>
            </a:fld>
            <a:endParaRPr lang="en-US" altLang="zh-CN"/>
          </a:p>
        </p:txBody>
      </p:sp>
    </p:spTree>
    <p:extLst>
      <p:ext uri="{BB962C8B-B14F-4D97-AF65-F5344CB8AC3E}">
        <p14:creationId xmlns:p14="http://schemas.microsoft.com/office/powerpoint/2010/main" val="2618255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A287F29-B806-44D1-B238-8817C0C471A2}"/>
              </a:ext>
            </a:extLst>
          </p:cNvPr>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a:t>单击此处编辑母版标题样式</a:t>
            </a:r>
          </a:p>
        </p:txBody>
      </p:sp>
      <p:sp>
        <p:nvSpPr>
          <p:cNvPr id="29699" name="Rectangle 3">
            <a:extLst>
              <a:ext uri="{FF2B5EF4-FFF2-40B4-BE49-F238E27FC236}">
                <a16:creationId xmlns:a16="http://schemas.microsoft.com/office/drawing/2014/main" id="{16AA4BFF-F0F3-4381-B2A1-233FB2F30045}"/>
              </a:ext>
            </a:extLst>
          </p:cNvPr>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zh-CN" altLang="en-US" noProof="0"/>
              <a:t>单击此处编辑母版副标题样式</a:t>
            </a:r>
          </a:p>
        </p:txBody>
      </p:sp>
      <p:sp>
        <p:nvSpPr>
          <p:cNvPr id="29703" name="AutoShape 7">
            <a:extLst>
              <a:ext uri="{FF2B5EF4-FFF2-40B4-BE49-F238E27FC236}">
                <a16:creationId xmlns:a16="http://schemas.microsoft.com/office/drawing/2014/main" id="{20ADA24E-F0CF-480E-9389-0C5E0256ABF8}"/>
              </a:ext>
            </a:extLst>
          </p:cNvPr>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ltLang="zh-CN" sz="2400">
              <a:latin typeface="Times New Roman" panose="02020603050405020304" pitchFamily="18" charset="0"/>
            </a:endParaRPr>
          </a:p>
        </p:txBody>
      </p:sp>
      <p:sp>
        <p:nvSpPr>
          <p:cNvPr id="29704" name="Rectangle 8">
            <a:extLst>
              <a:ext uri="{FF2B5EF4-FFF2-40B4-BE49-F238E27FC236}">
                <a16:creationId xmlns:a16="http://schemas.microsoft.com/office/drawing/2014/main" id="{15720B24-18AC-475A-A21B-732F8621F56D}"/>
              </a:ext>
            </a:extLst>
          </p:cNvPr>
          <p:cNvSpPr>
            <a:spLocks noGrp="1" noChangeArrowheads="1"/>
          </p:cNvSpPr>
          <p:nvPr>
            <p:ph type="dt" sz="half" idx="2"/>
          </p:nvPr>
        </p:nvSpPr>
        <p:spPr>
          <a:xfrm>
            <a:off x="685800" y="6248400"/>
            <a:ext cx="1905000" cy="457200"/>
          </a:xfrm>
        </p:spPr>
        <p:txBody>
          <a:bodyPr/>
          <a:lstStyle>
            <a:lvl1pPr>
              <a:defRPr/>
            </a:lvl1pPr>
          </a:lstStyle>
          <a:p>
            <a:r>
              <a:rPr lang="zh-CN" altLang="en-US"/>
              <a:t>CSE 246</a:t>
            </a:r>
            <a:endParaRPr lang="en-US" altLang="zh-CN"/>
          </a:p>
        </p:txBody>
      </p:sp>
      <p:sp>
        <p:nvSpPr>
          <p:cNvPr id="29705" name="Rectangle 9">
            <a:extLst>
              <a:ext uri="{FF2B5EF4-FFF2-40B4-BE49-F238E27FC236}">
                <a16:creationId xmlns:a16="http://schemas.microsoft.com/office/drawing/2014/main" id="{AB2A9A52-5173-414B-BEBF-D0EF299A5926}"/>
              </a:ext>
            </a:extLst>
          </p:cNvPr>
          <p:cNvSpPr>
            <a:spLocks noGrp="1" noChangeArrowheads="1"/>
          </p:cNvSpPr>
          <p:nvPr>
            <p:ph type="ftr" sz="quarter" idx="3"/>
          </p:nvPr>
        </p:nvSpPr>
        <p:spPr>
          <a:xfrm>
            <a:off x="5940425" y="6237288"/>
            <a:ext cx="2895600" cy="457200"/>
          </a:xfrm>
        </p:spPr>
        <p:txBody>
          <a:bodyPr/>
          <a:lstStyle>
            <a:lvl1pPr>
              <a:defRPr/>
            </a:lvl1pPr>
          </a:lstStyle>
          <a:p>
            <a:endParaRPr lang="en-US" altLang="zh-CN"/>
          </a:p>
        </p:txBody>
      </p:sp>
      <p:sp>
        <p:nvSpPr>
          <p:cNvPr id="29706" name="Rectangle 10">
            <a:extLst>
              <a:ext uri="{FF2B5EF4-FFF2-40B4-BE49-F238E27FC236}">
                <a16:creationId xmlns:a16="http://schemas.microsoft.com/office/drawing/2014/main" id="{15619F77-D21A-4ADD-8547-EC582217C9C4}"/>
              </a:ext>
            </a:extLst>
          </p:cNvPr>
          <p:cNvSpPr>
            <a:spLocks noGrp="1" noChangeArrowheads="1"/>
          </p:cNvSpPr>
          <p:nvPr>
            <p:ph type="sldNum" sz="quarter" idx="4"/>
          </p:nvPr>
        </p:nvSpPr>
        <p:spPr>
          <a:xfrm>
            <a:off x="2771775" y="6237288"/>
            <a:ext cx="1905000" cy="457200"/>
          </a:xfrm>
        </p:spPr>
        <p:txBody>
          <a:bodyPr/>
          <a:lstStyle>
            <a:lvl1pPr>
              <a:defRPr/>
            </a:lvl1pPr>
          </a:lstStyle>
          <a:p>
            <a:fld id="{041B759D-3660-4D5D-BCE0-2174F219D569}" type="slidenum">
              <a:rPr lang="en-US" altLang="zh-CN"/>
              <a:pPr/>
              <a:t>‹#›</a:t>
            </a:fld>
            <a:endParaRPr lang="en-US" altLang="zh-CN"/>
          </a:p>
        </p:txBody>
      </p:sp>
    </p:spTree>
    <p:extLst>
      <p:ext uri="{BB962C8B-B14F-4D97-AF65-F5344CB8AC3E}">
        <p14:creationId xmlns:p14="http://schemas.microsoft.com/office/powerpoint/2010/main" val="300709649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2731C-90E7-4F6E-9CFC-B72875AC58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E36D70-C518-4F7D-9FC1-8133BD0AA0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A13CCF-C34A-4378-A3E0-E539B964E964}"/>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5" name="页脚占位符 4">
            <a:extLst>
              <a:ext uri="{FF2B5EF4-FFF2-40B4-BE49-F238E27FC236}">
                <a16:creationId xmlns:a16="http://schemas.microsoft.com/office/drawing/2014/main" id="{498E3708-3A41-4CD9-95F6-632EE159414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2572991-A7B6-4550-9D3C-4220311E4DCD}"/>
              </a:ext>
            </a:extLst>
          </p:cNvPr>
          <p:cNvSpPr>
            <a:spLocks noGrp="1"/>
          </p:cNvSpPr>
          <p:nvPr>
            <p:ph type="sldNum" sz="quarter" idx="12"/>
          </p:nvPr>
        </p:nvSpPr>
        <p:spPr/>
        <p:txBody>
          <a:bodyPr/>
          <a:lstStyle>
            <a:lvl1pPr>
              <a:defRPr/>
            </a:lvl1pPr>
          </a:lstStyle>
          <a:p>
            <a:fld id="{7CBCEE3F-63D9-487D-8A64-FF8C16968353}" type="slidenum">
              <a:rPr lang="en-US" altLang="zh-CN"/>
              <a:pPr/>
              <a:t>‹#›</a:t>
            </a:fld>
            <a:endParaRPr lang="en-US" altLang="zh-CN"/>
          </a:p>
        </p:txBody>
      </p:sp>
    </p:spTree>
    <p:extLst>
      <p:ext uri="{BB962C8B-B14F-4D97-AF65-F5344CB8AC3E}">
        <p14:creationId xmlns:p14="http://schemas.microsoft.com/office/powerpoint/2010/main" val="278124753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46B44-9EEF-4C65-BBE0-893DA7E02C2C}"/>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EC07B27-B397-4E7D-BBFE-A4AEF462FB4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901C4DD-9662-4C6D-B28C-9E227A4AEC9B}"/>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5" name="页脚占位符 4">
            <a:extLst>
              <a:ext uri="{FF2B5EF4-FFF2-40B4-BE49-F238E27FC236}">
                <a16:creationId xmlns:a16="http://schemas.microsoft.com/office/drawing/2014/main" id="{F7D96AC8-4B5C-4475-BD59-750266438FF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7EC6F6B-8885-4395-891A-2AC84337EA77}"/>
              </a:ext>
            </a:extLst>
          </p:cNvPr>
          <p:cNvSpPr>
            <a:spLocks noGrp="1"/>
          </p:cNvSpPr>
          <p:nvPr>
            <p:ph type="sldNum" sz="quarter" idx="12"/>
          </p:nvPr>
        </p:nvSpPr>
        <p:spPr/>
        <p:txBody>
          <a:bodyPr/>
          <a:lstStyle>
            <a:lvl1pPr>
              <a:defRPr/>
            </a:lvl1pPr>
          </a:lstStyle>
          <a:p>
            <a:fld id="{4D4D8072-F073-4F18-90E3-F474A0285AF7}" type="slidenum">
              <a:rPr lang="en-US" altLang="zh-CN"/>
              <a:pPr/>
              <a:t>‹#›</a:t>
            </a:fld>
            <a:endParaRPr lang="en-US" altLang="zh-CN"/>
          </a:p>
        </p:txBody>
      </p:sp>
    </p:spTree>
    <p:extLst>
      <p:ext uri="{BB962C8B-B14F-4D97-AF65-F5344CB8AC3E}">
        <p14:creationId xmlns:p14="http://schemas.microsoft.com/office/powerpoint/2010/main" val="5341193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8FDA5-AEC3-406E-A4CF-6F12754892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F3BB5D-5B61-4873-96A6-D0F1613CCCEF}"/>
              </a:ext>
            </a:extLst>
          </p:cNvPr>
          <p:cNvSpPr>
            <a:spLocks noGrp="1"/>
          </p:cNvSpPr>
          <p:nvPr>
            <p:ph sz="half" idx="1"/>
          </p:nvPr>
        </p:nvSpPr>
        <p:spPr>
          <a:xfrm>
            <a:off x="566738" y="1268413"/>
            <a:ext cx="3924300" cy="5113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67FDB2A-FF9C-48B4-902F-5B0ACBACC41F}"/>
              </a:ext>
            </a:extLst>
          </p:cNvPr>
          <p:cNvSpPr>
            <a:spLocks noGrp="1"/>
          </p:cNvSpPr>
          <p:nvPr>
            <p:ph sz="half" idx="2"/>
          </p:nvPr>
        </p:nvSpPr>
        <p:spPr>
          <a:xfrm>
            <a:off x="4643438" y="1268413"/>
            <a:ext cx="3924300" cy="5113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241278D-6674-4438-A7F3-513EAA82B370}"/>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6" name="页脚占位符 5">
            <a:extLst>
              <a:ext uri="{FF2B5EF4-FFF2-40B4-BE49-F238E27FC236}">
                <a16:creationId xmlns:a16="http://schemas.microsoft.com/office/drawing/2014/main" id="{2C27494D-B9DB-431C-ACA0-C19A83E16639}"/>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071907E-8818-4E6A-A1B4-B6B3F13E9078}"/>
              </a:ext>
            </a:extLst>
          </p:cNvPr>
          <p:cNvSpPr>
            <a:spLocks noGrp="1"/>
          </p:cNvSpPr>
          <p:nvPr>
            <p:ph type="sldNum" sz="quarter" idx="12"/>
          </p:nvPr>
        </p:nvSpPr>
        <p:spPr/>
        <p:txBody>
          <a:bodyPr/>
          <a:lstStyle>
            <a:lvl1pPr>
              <a:defRPr/>
            </a:lvl1pPr>
          </a:lstStyle>
          <a:p>
            <a:fld id="{ADDB5790-72F4-4BAB-92EF-59F94CBB3968}" type="slidenum">
              <a:rPr lang="en-US" altLang="zh-CN"/>
              <a:pPr/>
              <a:t>‹#›</a:t>
            </a:fld>
            <a:endParaRPr lang="en-US" altLang="zh-CN"/>
          </a:p>
        </p:txBody>
      </p:sp>
    </p:spTree>
    <p:extLst>
      <p:ext uri="{BB962C8B-B14F-4D97-AF65-F5344CB8AC3E}">
        <p14:creationId xmlns:p14="http://schemas.microsoft.com/office/powerpoint/2010/main" val="54725303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84FC1-7E2D-4159-9CCE-84CEC8F765F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DE7C67-844D-4F88-9DA0-C4A4718B593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DB6051-8790-412E-966E-40001654313B}"/>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4E0C8BB-1917-4D72-8288-2C0140807DC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733956-B225-4977-BB84-318C38EBAC2E}"/>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915260-86FD-4A64-B43C-12FFFB1ACA44}"/>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8" name="页脚占位符 7">
            <a:extLst>
              <a:ext uri="{FF2B5EF4-FFF2-40B4-BE49-F238E27FC236}">
                <a16:creationId xmlns:a16="http://schemas.microsoft.com/office/drawing/2014/main" id="{D9A1CA23-00AB-4794-9CF5-2DF972403EC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4723C333-6654-406D-BF75-977A7F3B4BDA}"/>
              </a:ext>
            </a:extLst>
          </p:cNvPr>
          <p:cNvSpPr>
            <a:spLocks noGrp="1"/>
          </p:cNvSpPr>
          <p:nvPr>
            <p:ph type="sldNum" sz="quarter" idx="12"/>
          </p:nvPr>
        </p:nvSpPr>
        <p:spPr/>
        <p:txBody>
          <a:bodyPr/>
          <a:lstStyle>
            <a:lvl1pPr>
              <a:defRPr/>
            </a:lvl1pPr>
          </a:lstStyle>
          <a:p>
            <a:fld id="{8F8BCC8B-C7AA-4F25-97F7-C1E63FA46C47}" type="slidenum">
              <a:rPr lang="en-US" altLang="zh-CN"/>
              <a:pPr/>
              <a:t>‹#›</a:t>
            </a:fld>
            <a:endParaRPr lang="en-US" altLang="zh-CN"/>
          </a:p>
        </p:txBody>
      </p:sp>
    </p:spTree>
    <p:extLst>
      <p:ext uri="{BB962C8B-B14F-4D97-AF65-F5344CB8AC3E}">
        <p14:creationId xmlns:p14="http://schemas.microsoft.com/office/powerpoint/2010/main" val="255737365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4648A-B5B3-4B1D-BF5F-8463A9D2DA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C47B50-CEDF-4ED0-8036-586BB4EC7492}"/>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4" name="页脚占位符 3">
            <a:extLst>
              <a:ext uri="{FF2B5EF4-FFF2-40B4-BE49-F238E27FC236}">
                <a16:creationId xmlns:a16="http://schemas.microsoft.com/office/drawing/2014/main" id="{3DDBCF68-502D-474C-A888-7108141E90E3}"/>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0952C34-49EB-43A7-A8F6-7643F04FB86D}"/>
              </a:ext>
            </a:extLst>
          </p:cNvPr>
          <p:cNvSpPr>
            <a:spLocks noGrp="1"/>
          </p:cNvSpPr>
          <p:nvPr>
            <p:ph type="sldNum" sz="quarter" idx="12"/>
          </p:nvPr>
        </p:nvSpPr>
        <p:spPr/>
        <p:txBody>
          <a:bodyPr/>
          <a:lstStyle>
            <a:lvl1pPr>
              <a:defRPr/>
            </a:lvl1pPr>
          </a:lstStyle>
          <a:p>
            <a:fld id="{2F0C6FBB-B250-4A89-841C-39E1BFC0A0A7}" type="slidenum">
              <a:rPr lang="en-US" altLang="zh-CN"/>
              <a:pPr/>
              <a:t>‹#›</a:t>
            </a:fld>
            <a:endParaRPr lang="en-US" altLang="zh-CN"/>
          </a:p>
        </p:txBody>
      </p:sp>
    </p:spTree>
    <p:extLst>
      <p:ext uri="{BB962C8B-B14F-4D97-AF65-F5344CB8AC3E}">
        <p14:creationId xmlns:p14="http://schemas.microsoft.com/office/powerpoint/2010/main" val="317149220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6EBE75C-9A88-4588-85EB-666EBADC8F2A}"/>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3" name="页脚占位符 2">
            <a:extLst>
              <a:ext uri="{FF2B5EF4-FFF2-40B4-BE49-F238E27FC236}">
                <a16:creationId xmlns:a16="http://schemas.microsoft.com/office/drawing/2014/main" id="{DE07AB15-9756-4973-BBCE-499950FBE89A}"/>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9056C253-D2D4-492E-9540-396B5FBED90C}"/>
              </a:ext>
            </a:extLst>
          </p:cNvPr>
          <p:cNvSpPr>
            <a:spLocks noGrp="1"/>
          </p:cNvSpPr>
          <p:nvPr>
            <p:ph type="sldNum" sz="quarter" idx="12"/>
          </p:nvPr>
        </p:nvSpPr>
        <p:spPr/>
        <p:txBody>
          <a:bodyPr/>
          <a:lstStyle>
            <a:lvl1pPr>
              <a:defRPr/>
            </a:lvl1pPr>
          </a:lstStyle>
          <a:p>
            <a:fld id="{901C9E74-73D5-4B44-9AD0-4B46ADA120C3}" type="slidenum">
              <a:rPr lang="en-US" altLang="zh-CN"/>
              <a:pPr/>
              <a:t>‹#›</a:t>
            </a:fld>
            <a:endParaRPr lang="en-US" altLang="zh-CN"/>
          </a:p>
        </p:txBody>
      </p:sp>
    </p:spTree>
    <p:extLst>
      <p:ext uri="{BB962C8B-B14F-4D97-AF65-F5344CB8AC3E}">
        <p14:creationId xmlns:p14="http://schemas.microsoft.com/office/powerpoint/2010/main" val="164416264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2FF50-CB9D-438B-A344-1C5B0F4DDCAE}"/>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1C2C32-1213-45D7-A778-BF9CA210579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8EDE6CC-301C-4788-97E3-64EDB8BBACF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783FE3-B453-4D0F-9C3B-D3FD12441891}"/>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6" name="页脚占位符 5">
            <a:extLst>
              <a:ext uri="{FF2B5EF4-FFF2-40B4-BE49-F238E27FC236}">
                <a16:creationId xmlns:a16="http://schemas.microsoft.com/office/drawing/2014/main" id="{9E33BC11-CE2A-4A76-993F-BC57603981F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2D57A28-191C-4A31-8808-C60C7B2DE361}"/>
              </a:ext>
            </a:extLst>
          </p:cNvPr>
          <p:cNvSpPr>
            <a:spLocks noGrp="1"/>
          </p:cNvSpPr>
          <p:nvPr>
            <p:ph type="sldNum" sz="quarter" idx="12"/>
          </p:nvPr>
        </p:nvSpPr>
        <p:spPr/>
        <p:txBody>
          <a:bodyPr/>
          <a:lstStyle>
            <a:lvl1pPr>
              <a:defRPr/>
            </a:lvl1pPr>
          </a:lstStyle>
          <a:p>
            <a:fld id="{4C8C332D-3ED0-422C-9CC1-4FBDECAF839A}" type="slidenum">
              <a:rPr lang="en-US" altLang="zh-CN"/>
              <a:pPr/>
              <a:t>‹#›</a:t>
            </a:fld>
            <a:endParaRPr lang="en-US" altLang="zh-CN"/>
          </a:p>
        </p:txBody>
      </p:sp>
    </p:spTree>
    <p:extLst>
      <p:ext uri="{BB962C8B-B14F-4D97-AF65-F5344CB8AC3E}">
        <p14:creationId xmlns:p14="http://schemas.microsoft.com/office/powerpoint/2010/main" val="223979223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BCFC4-2275-40E4-84B8-3D878184BFCE}"/>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A40696-17F3-49D7-ADBF-6B1C5553653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9F054B9-5B1C-4682-AEF1-9F8BB08C18D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8A9F0D1-881C-4E3E-BD74-A68BF085BA16}"/>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6" name="页脚占位符 5">
            <a:extLst>
              <a:ext uri="{FF2B5EF4-FFF2-40B4-BE49-F238E27FC236}">
                <a16:creationId xmlns:a16="http://schemas.microsoft.com/office/drawing/2014/main" id="{C8C49188-E4F1-4F6E-AB12-11036E0DD16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E38A938-49E3-49A9-8073-E6193B25FB74}"/>
              </a:ext>
            </a:extLst>
          </p:cNvPr>
          <p:cNvSpPr>
            <a:spLocks noGrp="1"/>
          </p:cNvSpPr>
          <p:nvPr>
            <p:ph type="sldNum" sz="quarter" idx="12"/>
          </p:nvPr>
        </p:nvSpPr>
        <p:spPr/>
        <p:txBody>
          <a:bodyPr/>
          <a:lstStyle>
            <a:lvl1pPr>
              <a:defRPr/>
            </a:lvl1pPr>
          </a:lstStyle>
          <a:p>
            <a:fld id="{35D174D8-61D7-4E1B-90D5-A34DD96DAA6C}" type="slidenum">
              <a:rPr lang="en-US" altLang="zh-CN"/>
              <a:pPr/>
              <a:t>‹#›</a:t>
            </a:fld>
            <a:endParaRPr lang="en-US" altLang="zh-CN"/>
          </a:p>
        </p:txBody>
      </p:sp>
    </p:spTree>
    <p:extLst>
      <p:ext uri="{BB962C8B-B14F-4D97-AF65-F5344CB8AC3E}">
        <p14:creationId xmlns:p14="http://schemas.microsoft.com/office/powerpoint/2010/main" val="16052412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B941C-2A14-4788-9EC3-36545FAA7B5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4CE7A-0BA7-4621-A7CD-CF2C2D07BAE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C510B8-6A58-479E-A359-1E07E34845B4}"/>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5" name="页脚占位符 4">
            <a:extLst>
              <a:ext uri="{FF2B5EF4-FFF2-40B4-BE49-F238E27FC236}">
                <a16:creationId xmlns:a16="http://schemas.microsoft.com/office/drawing/2014/main" id="{DB540C69-D731-4441-93D8-E663B6FAB0A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67852EA-8C0B-4838-BE26-40C400A8937C}"/>
              </a:ext>
            </a:extLst>
          </p:cNvPr>
          <p:cNvSpPr>
            <a:spLocks noGrp="1"/>
          </p:cNvSpPr>
          <p:nvPr>
            <p:ph type="sldNum" sz="quarter" idx="12"/>
          </p:nvPr>
        </p:nvSpPr>
        <p:spPr/>
        <p:txBody>
          <a:bodyPr/>
          <a:lstStyle>
            <a:lvl1pPr>
              <a:defRPr/>
            </a:lvl1pPr>
          </a:lstStyle>
          <a:p>
            <a:fld id="{5AED06D3-E4A1-419B-A738-75344556E82F}" type="slidenum">
              <a:rPr lang="en-US" altLang="zh-CN"/>
              <a:pPr/>
              <a:t>‹#›</a:t>
            </a:fld>
            <a:endParaRPr lang="en-US" altLang="zh-CN"/>
          </a:p>
        </p:txBody>
      </p:sp>
    </p:spTree>
    <p:extLst>
      <p:ext uri="{BB962C8B-B14F-4D97-AF65-F5344CB8AC3E}">
        <p14:creationId xmlns:p14="http://schemas.microsoft.com/office/powerpoint/2010/main" val="3540254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098212-C488-4AD6-9A73-C78811C9D51F}"/>
              </a:ext>
            </a:extLst>
          </p:cNvPr>
          <p:cNvSpPr>
            <a:spLocks noGrp="1"/>
          </p:cNvSpPr>
          <p:nvPr>
            <p:ph type="title" orient="vert"/>
          </p:nvPr>
        </p:nvSpPr>
        <p:spPr>
          <a:xfrm>
            <a:off x="6573838" y="304800"/>
            <a:ext cx="2001837" cy="607695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6BE1B7-C282-463A-AAC0-DF557D149E05}"/>
              </a:ext>
            </a:extLst>
          </p:cNvPr>
          <p:cNvSpPr>
            <a:spLocks noGrp="1"/>
          </p:cNvSpPr>
          <p:nvPr>
            <p:ph type="body" orient="vert" idx="1"/>
          </p:nvPr>
        </p:nvSpPr>
        <p:spPr>
          <a:xfrm>
            <a:off x="566738" y="304800"/>
            <a:ext cx="5854700" cy="60769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89061D-16A8-4B48-8A1F-46DF7C3E4A1E}"/>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5" name="页脚占位符 4">
            <a:extLst>
              <a:ext uri="{FF2B5EF4-FFF2-40B4-BE49-F238E27FC236}">
                <a16:creationId xmlns:a16="http://schemas.microsoft.com/office/drawing/2014/main" id="{ACE1F016-4A34-44ED-9F5E-EF10941E200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76B534-CC2A-46B4-A1B2-A978A190099E}"/>
              </a:ext>
            </a:extLst>
          </p:cNvPr>
          <p:cNvSpPr>
            <a:spLocks noGrp="1"/>
          </p:cNvSpPr>
          <p:nvPr>
            <p:ph type="sldNum" sz="quarter" idx="12"/>
          </p:nvPr>
        </p:nvSpPr>
        <p:spPr/>
        <p:txBody>
          <a:bodyPr/>
          <a:lstStyle>
            <a:lvl1pPr>
              <a:defRPr/>
            </a:lvl1pPr>
          </a:lstStyle>
          <a:p>
            <a:fld id="{7AADF497-CC7E-48D4-852C-0DE4C69D4842}" type="slidenum">
              <a:rPr lang="en-US" altLang="zh-CN"/>
              <a:pPr/>
              <a:t>‹#›</a:t>
            </a:fld>
            <a:endParaRPr lang="en-US" altLang="zh-CN"/>
          </a:p>
        </p:txBody>
      </p:sp>
    </p:spTree>
    <p:extLst>
      <p:ext uri="{BB962C8B-B14F-4D97-AF65-F5344CB8AC3E}">
        <p14:creationId xmlns:p14="http://schemas.microsoft.com/office/powerpoint/2010/main" val="2580599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21" name="Content Placeholder 1"/>
          <p:cNvSpPr>
            <a:spLocks noGrp="1"/>
          </p:cNvSpPr>
          <p:nvPr>
            <p:ph idx="27"/>
          </p:nvPr>
        </p:nvSpPr>
        <p:spPr>
          <a:xfrm>
            <a:off x="45720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
          <p:cNvSpPr>
            <a:spLocks noGrp="1"/>
          </p:cNvSpPr>
          <p:nvPr>
            <p:ph idx="28"/>
          </p:nvPr>
        </p:nvSpPr>
        <p:spPr>
          <a:xfrm>
            <a:off x="466344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
          <p:cNvSpPr>
            <a:spLocks noGrp="1"/>
          </p:cNvSpPr>
          <p:nvPr>
            <p:ph idx="29"/>
          </p:nvPr>
        </p:nvSpPr>
        <p:spPr>
          <a:xfrm>
            <a:off x="45720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
          <p:cNvSpPr>
            <a:spLocks noGrp="1"/>
          </p:cNvSpPr>
          <p:nvPr>
            <p:ph idx="30"/>
          </p:nvPr>
        </p:nvSpPr>
        <p:spPr>
          <a:xfrm>
            <a:off x="466344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23308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Line 2">
            <a:extLst>
              <a:ext uri="{FF2B5EF4-FFF2-40B4-BE49-F238E27FC236}">
                <a16:creationId xmlns:a16="http://schemas.microsoft.com/office/drawing/2014/main" id="{2A3D7FB5-4F23-4278-8230-ABBF31BCB54C}"/>
              </a:ext>
            </a:extLst>
          </p:cNvPr>
          <p:cNvSpPr>
            <a:spLocks noChangeShapeType="1"/>
          </p:cNvSpPr>
          <p:nvPr/>
        </p:nvSpPr>
        <p:spPr bwMode="auto">
          <a:xfrm flipH="1">
            <a:off x="1143000" y="2422525"/>
            <a:ext cx="80010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a:extLst>
              <a:ext uri="{FF2B5EF4-FFF2-40B4-BE49-F238E27FC236}">
                <a16:creationId xmlns:a16="http://schemas.microsoft.com/office/drawing/2014/main" id="{A56F75FE-23FB-4628-9078-19206A1BEDCD}"/>
              </a:ext>
            </a:extLst>
          </p:cNvPr>
          <p:cNvSpPr>
            <a:spLocks noChangeShapeType="1"/>
          </p:cNvSpPr>
          <p:nvPr/>
        </p:nvSpPr>
        <p:spPr bwMode="auto">
          <a:xfrm>
            <a:off x="2009775" y="2425700"/>
            <a:ext cx="0" cy="27463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5">
            <a:extLst>
              <a:ext uri="{FF2B5EF4-FFF2-40B4-BE49-F238E27FC236}">
                <a16:creationId xmlns:a16="http://schemas.microsoft.com/office/drawing/2014/main" id="{11A2361F-C93D-4559-B3F9-441EADBB84C2}"/>
              </a:ext>
            </a:extLst>
          </p:cNvPr>
          <p:cNvSpPr>
            <a:spLocks noChangeArrowheads="1"/>
          </p:cNvSpPr>
          <p:nvPr/>
        </p:nvSpPr>
        <p:spPr bwMode="auto">
          <a:xfrm>
            <a:off x="-7938" y="0"/>
            <a:ext cx="9151938" cy="6858000"/>
          </a:xfrm>
          <a:prstGeom prst="rect">
            <a:avLst/>
          </a:prstGeom>
          <a:solidFill>
            <a:schemeClr val="tx2"/>
          </a:solidFill>
          <a:ln w="9525">
            <a:solidFill>
              <a:schemeClr val="tx1"/>
            </a:solidFill>
            <a:miter lim="800000"/>
            <a:headEnd/>
            <a:tailEnd/>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6" name="Rectangle 7">
            <a:extLst>
              <a:ext uri="{FF2B5EF4-FFF2-40B4-BE49-F238E27FC236}">
                <a16:creationId xmlns:a16="http://schemas.microsoft.com/office/drawing/2014/main" id="{A635B5F0-6496-49BE-909E-636B32ADDFF9}"/>
              </a:ext>
            </a:extLst>
          </p:cNvPr>
          <p:cNvSpPr>
            <a:spLocks noChangeArrowheads="1"/>
          </p:cNvSpPr>
          <p:nvPr/>
        </p:nvSpPr>
        <p:spPr bwMode="auto">
          <a:xfrm>
            <a:off x="4763" y="6742113"/>
            <a:ext cx="8599487" cy="71437"/>
          </a:xfrm>
          <a:prstGeom prst="rect">
            <a:avLst/>
          </a:prstGeom>
          <a:solidFill>
            <a:srgbClr val="E88000"/>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7" name="Rectangle 8">
            <a:extLst>
              <a:ext uri="{FF2B5EF4-FFF2-40B4-BE49-F238E27FC236}">
                <a16:creationId xmlns:a16="http://schemas.microsoft.com/office/drawing/2014/main" id="{497469E0-A5AC-47DD-BD26-F3288C131AB2}"/>
              </a:ext>
            </a:extLst>
          </p:cNvPr>
          <p:cNvSpPr>
            <a:spLocks noChangeArrowheads="1"/>
          </p:cNvSpPr>
          <p:nvPr/>
        </p:nvSpPr>
        <p:spPr bwMode="auto">
          <a:xfrm>
            <a:off x="11113" y="6811963"/>
            <a:ext cx="9140825" cy="73025"/>
          </a:xfrm>
          <a:prstGeom prst="rect">
            <a:avLst/>
          </a:prstGeom>
          <a:solidFill>
            <a:srgbClr val="C95616"/>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8" name="Rectangle 9">
            <a:extLst>
              <a:ext uri="{FF2B5EF4-FFF2-40B4-BE49-F238E27FC236}">
                <a16:creationId xmlns:a16="http://schemas.microsoft.com/office/drawing/2014/main" id="{CF9AF2B6-BFF6-4CD9-AD93-24882B172EFB}"/>
              </a:ext>
            </a:extLst>
          </p:cNvPr>
          <p:cNvSpPr>
            <a:spLocks noChangeArrowheads="1"/>
          </p:cNvSpPr>
          <p:nvPr/>
        </p:nvSpPr>
        <p:spPr bwMode="auto">
          <a:xfrm>
            <a:off x="1588" y="6577013"/>
            <a:ext cx="8597900" cy="165100"/>
          </a:xfrm>
          <a:prstGeom prst="rect">
            <a:avLst/>
          </a:prstGeom>
          <a:solidFill>
            <a:srgbClr val="FCC24F"/>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9" name="Line 10">
            <a:extLst>
              <a:ext uri="{FF2B5EF4-FFF2-40B4-BE49-F238E27FC236}">
                <a16:creationId xmlns:a16="http://schemas.microsoft.com/office/drawing/2014/main" id="{5EFA4F2D-8688-4277-8960-EAB9063B8334}"/>
              </a:ext>
            </a:extLst>
          </p:cNvPr>
          <p:cNvSpPr>
            <a:spLocks noChangeShapeType="1"/>
          </p:cNvSpPr>
          <p:nvPr/>
        </p:nvSpPr>
        <p:spPr bwMode="auto">
          <a:xfrm flipV="1">
            <a:off x="468313" y="2852738"/>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 name="Text Box 11">
            <a:extLst>
              <a:ext uri="{FF2B5EF4-FFF2-40B4-BE49-F238E27FC236}">
                <a16:creationId xmlns:a16="http://schemas.microsoft.com/office/drawing/2014/main" id="{05E3E51B-FE09-4731-9179-E98A128D4B24}"/>
              </a:ext>
            </a:extLst>
          </p:cNvPr>
          <p:cNvSpPr txBox="1">
            <a:spLocks noChangeArrowheads="1"/>
          </p:cNvSpPr>
          <p:nvPr/>
        </p:nvSpPr>
        <p:spPr bwMode="auto">
          <a:xfrm>
            <a:off x="0" y="4149725"/>
            <a:ext cx="755650" cy="366713"/>
          </a:xfrm>
          <a:prstGeom prst="rect">
            <a:avLst/>
          </a:prstGeom>
          <a:noFill/>
          <a:ln>
            <a:noFill/>
          </a:ln>
        </p:spPr>
        <p:txBody>
          <a:bodyPr>
            <a:spAutoFit/>
          </a:bodyP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algn="ctr" eaLnBrk="1" hangingPunct="1">
              <a:spcBef>
                <a:spcPct val="50000"/>
              </a:spcBef>
              <a:defRPr/>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1" name="Group 12">
            <a:extLst>
              <a:ext uri="{FF2B5EF4-FFF2-40B4-BE49-F238E27FC236}">
                <a16:creationId xmlns:a16="http://schemas.microsoft.com/office/drawing/2014/main" id="{A49E9E75-9A6D-4514-9517-BB35705F1F10}"/>
              </a:ext>
            </a:extLst>
          </p:cNvPr>
          <p:cNvGrpSpPr>
            <a:grpSpLocks/>
          </p:cNvGrpSpPr>
          <p:nvPr/>
        </p:nvGrpSpPr>
        <p:grpSpPr bwMode="auto">
          <a:xfrm>
            <a:off x="7596188" y="188913"/>
            <a:ext cx="1338262" cy="2189162"/>
            <a:chOff x="4704" y="1885"/>
            <a:chExt cx="843" cy="1379"/>
          </a:xfrm>
        </p:grpSpPr>
        <p:sp>
          <p:nvSpPr>
            <p:cNvPr id="12" name="Oval 13">
              <a:extLst>
                <a:ext uri="{FF2B5EF4-FFF2-40B4-BE49-F238E27FC236}">
                  <a16:creationId xmlns:a16="http://schemas.microsoft.com/office/drawing/2014/main" id="{44DE7ED7-6101-419C-A1C8-1F7B429B8EC3}"/>
                </a:ext>
              </a:extLst>
            </p:cNvPr>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3" name="Oval 14">
              <a:extLst>
                <a:ext uri="{FF2B5EF4-FFF2-40B4-BE49-F238E27FC236}">
                  <a16:creationId xmlns:a16="http://schemas.microsoft.com/office/drawing/2014/main" id="{EA2CFAA8-4086-443E-BE10-2E00CEFE08F5}"/>
                </a:ext>
              </a:extLst>
            </p:cNvPr>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4" name="Oval 15">
              <a:extLst>
                <a:ext uri="{FF2B5EF4-FFF2-40B4-BE49-F238E27FC236}">
                  <a16:creationId xmlns:a16="http://schemas.microsoft.com/office/drawing/2014/main" id="{38E26766-4FC5-4736-BADF-B3BB3216FC71}"/>
                </a:ext>
              </a:extLst>
            </p:cNvPr>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5" name="Oval 16">
              <a:extLst>
                <a:ext uri="{FF2B5EF4-FFF2-40B4-BE49-F238E27FC236}">
                  <a16:creationId xmlns:a16="http://schemas.microsoft.com/office/drawing/2014/main" id="{BC4A8F07-A9E9-4016-B14A-C42A4949E2BF}"/>
                </a:ext>
              </a:extLst>
            </p:cNvPr>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6" name="Oval 17">
              <a:extLst>
                <a:ext uri="{FF2B5EF4-FFF2-40B4-BE49-F238E27FC236}">
                  <a16:creationId xmlns:a16="http://schemas.microsoft.com/office/drawing/2014/main" id="{F3F41F21-C671-4D06-9183-CB958454B2B4}"/>
                </a:ext>
              </a:extLst>
            </p:cNvPr>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7" name="Oval 18">
              <a:extLst>
                <a:ext uri="{FF2B5EF4-FFF2-40B4-BE49-F238E27FC236}">
                  <a16:creationId xmlns:a16="http://schemas.microsoft.com/office/drawing/2014/main" id="{03C40D6A-9341-49EC-82AB-CABFDAC28284}"/>
                </a:ext>
              </a:extLst>
            </p:cNvPr>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8" name="Oval 19">
              <a:extLst>
                <a:ext uri="{FF2B5EF4-FFF2-40B4-BE49-F238E27FC236}">
                  <a16:creationId xmlns:a16="http://schemas.microsoft.com/office/drawing/2014/main" id="{F9F6D645-A24E-4657-9DA7-CA2C2BDBF0B7}"/>
                </a:ext>
              </a:extLst>
            </p:cNvPr>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9" name="Oval 20">
              <a:extLst>
                <a:ext uri="{FF2B5EF4-FFF2-40B4-BE49-F238E27FC236}">
                  <a16:creationId xmlns:a16="http://schemas.microsoft.com/office/drawing/2014/main" id="{58EE360C-387E-40C3-B969-566BE72D7ADB}"/>
                </a:ext>
              </a:extLst>
            </p:cNvPr>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0" name="Oval 21">
              <a:extLst>
                <a:ext uri="{FF2B5EF4-FFF2-40B4-BE49-F238E27FC236}">
                  <a16:creationId xmlns:a16="http://schemas.microsoft.com/office/drawing/2014/main" id="{81A548E0-2C62-4649-80DD-F72AFCA0B71B}"/>
                </a:ext>
              </a:extLst>
            </p:cNvPr>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1" name="Oval 22">
              <a:extLst>
                <a:ext uri="{FF2B5EF4-FFF2-40B4-BE49-F238E27FC236}">
                  <a16:creationId xmlns:a16="http://schemas.microsoft.com/office/drawing/2014/main" id="{1ED27161-EC90-4E39-A906-8CCBD3F44E91}"/>
                </a:ext>
              </a:extLst>
            </p:cNvPr>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2" name="Oval 23">
              <a:extLst>
                <a:ext uri="{FF2B5EF4-FFF2-40B4-BE49-F238E27FC236}">
                  <a16:creationId xmlns:a16="http://schemas.microsoft.com/office/drawing/2014/main" id="{D613AE80-F113-4747-B2D8-73AA9EC39F94}"/>
                </a:ext>
              </a:extLst>
            </p:cNvPr>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3" name="Oval 24">
              <a:extLst>
                <a:ext uri="{FF2B5EF4-FFF2-40B4-BE49-F238E27FC236}">
                  <a16:creationId xmlns:a16="http://schemas.microsoft.com/office/drawing/2014/main" id="{53F2BD74-02C9-4FB6-8498-C3E5157F0AD7}"/>
                </a:ext>
              </a:extLst>
            </p:cNvPr>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4" name="Oval 25">
              <a:extLst>
                <a:ext uri="{FF2B5EF4-FFF2-40B4-BE49-F238E27FC236}">
                  <a16:creationId xmlns:a16="http://schemas.microsoft.com/office/drawing/2014/main" id="{D3033707-AA1F-4DA2-AD41-CE029BDABD67}"/>
                </a:ext>
              </a:extLst>
            </p:cNvPr>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5" name="Oval 26">
              <a:extLst>
                <a:ext uri="{FF2B5EF4-FFF2-40B4-BE49-F238E27FC236}">
                  <a16:creationId xmlns:a16="http://schemas.microsoft.com/office/drawing/2014/main" id="{5CDC3F0D-83CF-45EA-8CB9-8405800729B1}"/>
                </a:ext>
              </a:extLst>
            </p:cNvPr>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6" name="Oval 27">
              <a:extLst>
                <a:ext uri="{FF2B5EF4-FFF2-40B4-BE49-F238E27FC236}">
                  <a16:creationId xmlns:a16="http://schemas.microsoft.com/office/drawing/2014/main" id="{31B3E8C5-BA73-4CA9-9952-AB84F7119BFB}"/>
                </a:ext>
              </a:extLst>
            </p:cNvPr>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7" name="Oval 28">
              <a:extLst>
                <a:ext uri="{FF2B5EF4-FFF2-40B4-BE49-F238E27FC236}">
                  <a16:creationId xmlns:a16="http://schemas.microsoft.com/office/drawing/2014/main" id="{42FDF2B8-2A8A-47B3-98AA-8C0142CEF8B0}"/>
                </a:ext>
              </a:extLst>
            </p:cNvPr>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8" name="Oval 29">
              <a:extLst>
                <a:ext uri="{FF2B5EF4-FFF2-40B4-BE49-F238E27FC236}">
                  <a16:creationId xmlns:a16="http://schemas.microsoft.com/office/drawing/2014/main" id="{C47D6841-D290-4B74-A67C-63BC9CB0B908}"/>
                </a:ext>
              </a:extLst>
            </p:cNvPr>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9" name="Oval 30">
              <a:extLst>
                <a:ext uri="{FF2B5EF4-FFF2-40B4-BE49-F238E27FC236}">
                  <a16:creationId xmlns:a16="http://schemas.microsoft.com/office/drawing/2014/main" id="{37BF78BF-E3FB-4CB5-93E0-AADC64BF6649}"/>
                </a:ext>
              </a:extLst>
            </p:cNvPr>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0" name="Oval 31">
              <a:extLst>
                <a:ext uri="{FF2B5EF4-FFF2-40B4-BE49-F238E27FC236}">
                  <a16:creationId xmlns:a16="http://schemas.microsoft.com/office/drawing/2014/main" id="{A780A28B-B680-40BF-990A-B6F54ABBF1B7}"/>
                </a:ext>
              </a:extLst>
            </p:cNvPr>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1" name="Oval 32">
              <a:extLst>
                <a:ext uri="{FF2B5EF4-FFF2-40B4-BE49-F238E27FC236}">
                  <a16:creationId xmlns:a16="http://schemas.microsoft.com/office/drawing/2014/main" id="{B6034310-FA55-4804-8CD4-1E56B0E0A63C}"/>
                </a:ext>
              </a:extLst>
            </p:cNvPr>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2" name="Oval 33">
              <a:extLst>
                <a:ext uri="{FF2B5EF4-FFF2-40B4-BE49-F238E27FC236}">
                  <a16:creationId xmlns:a16="http://schemas.microsoft.com/office/drawing/2014/main" id="{2D9BF005-26F8-40D2-9111-F7B8447DA9A3}"/>
                </a:ext>
              </a:extLst>
            </p:cNvPr>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3" name="Oval 34">
              <a:extLst>
                <a:ext uri="{FF2B5EF4-FFF2-40B4-BE49-F238E27FC236}">
                  <a16:creationId xmlns:a16="http://schemas.microsoft.com/office/drawing/2014/main" id="{84FF36AA-7116-45AC-AA6C-E62C1D70251E}"/>
                </a:ext>
              </a:extLst>
            </p:cNvPr>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4" name="Oval 35">
              <a:extLst>
                <a:ext uri="{FF2B5EF4-FFF2-40B4-BE49-F238E27FC236}">
                  <a16:creationId xmlns:a16="http://schemas.microsoft.com/office/drawing/2014/main" id="{6CC1433B-80DC-41DF-9FD9-09461817B468}"/>
                </a:ext>
              </a:extLst>
            </p:cNvPr>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5" name="Oval 36">
              <a:extLst>
                <a:ext uri="{FF2B5EF4-FFF2-40B4-BE49-F238E27FC236}">
                  <a16:creationId xmlns:a16="http://schemas.microsoft.com/office/drawing/2014/main" id="{4C8C48C6-6E68-4CF1-9E8E-DB85BFA86E81}"/>
                </a:ext>
              </a:extLst>
            </p:cNvPr>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6" name="Oval 37">
              <a:extLst>
                <a:ext uri="{FF2B5EF4-FFF2-40B4-BE49-F238E27FC236}">
                  <a16:creationId xmlns:a16="http://schemas.microsoft.com/office/drawing/2014/main" id="{99A4E485-9AF6-488D-946D-AD1B72540676}"/>
                </a:ext>
              </a:extLst>
            </p:cNvPr>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7" name="Oval 38">
              <a:extLst>
                <a:ext uri="{FF2B5EF4-FFF2-40B4-BE49-F238E27FC236}">
                  <a16:creationId xmlns:a16="http://schemas.microsoft.com/office/drawing/2014/main" id="{3A843EA5-4D3D-42E7-8625-11F251F64EDA}"/>
                </a:ext>
              </a:extLst>
            </p:cNvPr>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8" name="Oval 39">
              <a:extLst>
                <a:ext uri="{FF2B5EF4-FFF2-40B4-BE49-F238E27FC236}">
                  <a16:creationId xmlns:a16="http://schemas.microsoft.com/office/drawing/2014/main" id="{B22FB8E2-8F3D-4838-9F9B-9208C746021B}"/>
                </a:ext>
              </a:extLst>
            </p:cNvPr>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9" name="Oval 40">
              <a:extLst>
                <a:ext uri="{FF2B5EF4-FFF2-40B4-BE49-F238E27FC236}">
                  <a16:creationId xmlns:a16="http://schemas.microsoft.com/office/drawing/2014/main" id="{A8187402-EDF9-48FC-AB3F-E9F6761C38B3}"/>
                </a:ext>
              </a:extLst>
            </p:cNvPr>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40" name="Oval 41">
              <a:extLst>
                <a:ext uri="{FF2B5EF4-FFF2-40B4-BE49-F238E27FC236}">
                  <a16:creationId xmlns:a16="http://schemas.microsoft.com/office/drawing/2014/main" id="{398EEA90-C327-4B1A-B800-4B1E06AD7DEC}"/>
                </a:ext>
              </a:extLst>
            </p:cNvPr>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41" name="Oval 42">
              <a:extLst>
                <a:ext uri="{FF2B5EF4-FFF2-40B4-BE49-F238E27FC236}">
                  <a16:creationId xmlns:a16="http://schemas.microsoft.com/office/drawing/2014/main" id="{F51BA2FF-07B4-4144-8391-CB932F024119}"/>
                </a:ext>
              </a:extLst>
            </p:cNvPr>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42" name="Oval 43">
              <a:extLst>
                <a:ext uri="{FF2B5EF4-FFF2-40B4-BE49-F238E27FC236}">
                  <a16:creationId xmlns:a16="http://schemas.microsoft.com/office/drawing/2014/main" id="{BB1B92C7-F675-4722-8A32-6B7916398286}"/>
                </a:ext>
              </a:extLst>
            </p:cNvPr>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grpSp>
      <p:sp>
        <p:nvSpPr>
          <p:cNvPr id="43" name="Line 44">
            <a:extLst>
              <a:ext uri="{FF2B5EF4-FFF2-40B4-BE49-F238E27FC236}">
                <a16:creationId xmlns:a16="http://schemas.microsoft.com/office/drawing/2014/main" id="{0D768DF0-B900-4EB8-9EF1-47E98D3C3272}"/>
              </a:ext>
            </a:extLst>
          </p:cNvPr>
          <p:cNvSpPr>
            <a:spLocks noChangeShapeType="1"/>
          </p:cNvSpPr>
          <p:nvPr/>
        </p:nvSpPr>
        <p:spPr bwMode="auto">
          <a:xfrm>
            <a:off x="7451725" y="0"/>
            <a:ext cx="0" cy="544512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93892" name="Rectangle 4"/>
          <p:cNvSpPr>
            <a:spLocks noGrp="1" noChangeArrowheads="1"/>
          </p:cNvSpPr>
          <p:nvPr>
            <p:ph type="ctrTitle"/>
          </p:nvPr>
        </p:nvSpPr>
        <p:spPr>
          <a:xfrm>
            <a:off x="1066800" y="692150"/>
            <a:ext cx="7696200" cy="1524000"/>
          </a:xfrm>
        </p:spPr>
        <p:txBody>
          <a:bodyPr lIns="91440" tIns="0" bIns="0" anchor="b"/>
          <a:lstStyle>
            <a:lvl1pPr>
              <a:lnSpc>
                <a:spcPct val="85000"/>
              </a:lnSpc>
              <a:defRPr sz="5800">
                <a:solidFill>
                  <a:schemeClr val="tx2"/>
                </a:solidFill>
              </a:defRPr>
            </a:lvl1pPr>
          </a:lstStyle>
          <a:p>
            <a:r>
              <a:rPr lang="en-US" altLang="en-US"/>
              <a:t>Click to edit Master title style</a:t>
            </a:r>
          </a:p>
        </p:txBody>
      </p:sp>
    </p:spTree>
    <p:extLst>
      <p:ext uri="{BB962C8B-B14F-4D97-AF65-F5344CB8AC3E}">
        <p14:creationId xmlns:p14="http://schemas.microsoft.com/office/powerpoint/2010/main" val="498419706"/>
      </p:ext>
    </p:extLst>
  </p:cSld>
  <p:clrMapOvr>
    <a:masterClrMapping/>
  </p:clrMapOvr>
  <p:transition spd="med">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FCC96690-D702-471E-8D22-277807463EFD}"/>
              </a:ext>
            </a:extLst>
          </p:cNvPr>
          <p:cNvSpPr>
            <a:spLocks noGrp="1" noChangeArrowheads="1"/>
          </p:cNvSpPr>
          <p:nvPr>
            <p:ph type="dt" sz="half" idx="10"/>
          </p:nvPr>
        </p:nvSpPr>
        <p:spPr>
          <a:ln/>
        </p:spPr>
        <p:txBody>
          <a:bodyPr/>
          <a:lstStyle>
            <a:lvl1pPr>
              <a:defRPr/>
            </a:lvl1pPr>
          </a:lstStyle>
          <a:p>
            <a:pPr>
              <a:defRPr/>
            </a:pPr>
            <a:fld id="{06551D76-2FD0-4733-80C1-BC18FB98C332}" type="datetime1">
              <a:rPr lang="zh-CN" altLang="en-US"/>
              <a:pPr>
                <a:defRPr/>
              </a:pPr>
              <a:t>2024/9/19</a:t>
            </a:fld>
            <a:endParaRPr lang="en-US" altLang="zh-CN"/>
          </a:p>
        </p:txBody>
      </p:sp>
    </p:spTree>
    <p:extLst>
      <p:ext uri="{BB962C8B-B14F-4D97-AF65-F5344CB8AC3E}">
        <p14:creationId xmlns:p14="http://schemas.microsoft.com/office/powerpoint/2010/main" val="1649097250"/>
      </p:ext>
    </p:extLst>
  </p:cSld>
  <p:clrMapOvr>
    <a:masterClrMapping/>
  </p:clrMapOvr>
  <p:transition spd="med">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5">
            <a:extLst>
              <a:ext uri="{FF2B5EF4-FFF2-40B4-BE49-F238E27FC236}">
                <a16:creationId xmlns:a16="http://schemas.microsoft.com/office/drawing/2014/main" id="{3EB4C5B7-DC10-495C-BC98-30040B9E4EC6}"/>
              </a:ext>
            </a:extLst>
          </p:cNvPr>
          <p:cNvSpPr>
            <a:spLocks noGrp="1" noChangeArrowheads="1"/>
          </p:cNvSpPr>
          <p:nvPr>
            <p:ph type="dt" sz="half" idx="10"/>
          </p:nvPr>
        </p:nvSpPr>
        <p:spPr>
          <a:ln/>
        </p:spPr>
        <p:txBody>
          <a:bodyPr/>
          <a:lstStyle>
            <a:lvl1pPr>
              <a:defRPr/>
            </a:lvl1pPr>
          </a:lstStyle>
          <a:p>
            <a:pPr>
              <a:defRPr/>
            </a:pPr>
            <a:fld id="{AB5A0C67-CDA9-4861-8F02-E3F11CD0E772}" type="datetime1">
              <a:rPr lang="zh-CN" altLang="en-US"/>
              <a:pPr>
                <a:defRPr/>
              </a:pPr>
              <a:t>2024/9/19</a:t>
            </a:fld>
            <a:endParaRPr lang="en-US" altLang="zh-CN"/>
          </a:p>
        </p:txBody>
      </p:sp>
    </p:spTree>
    <p:extLst>
      <p:ext uri="{BB962C8B-B14F-4D97-AF65-F5344CB8AC3E}">
        <p14:creationId xmlns:p14="http://schemas.microsoft.com/office/powerpoint/2010/main" val="2759324625"/>
      </p:ext>
    </p:extLst>
  </p:cSld>
  <p:clrMapOvr>
    <a:masterClrMapping/>
  </p:clrMapOvr>
  <p:transition spd="med">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293813"/>
            <a:ext cx="3956050" cy="2998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293813"/>
            <a:ext cx="3956050" cy="2998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4E30F742-DE6E-49D0-9DC9-2618E5334F09}"/>
              </a:ext>
            </a:extLst>
          </p:cNvPr>
          <p:cNvSpPr>
            <a:spLocks noGrp="1" noChangeArrowheads="1"/>
          </p:cNvSpPr>
          <p:nvPr>
            <p:ph type="dt" sz="half" idx="10"/>
          </p:nvPr>
        </p:nvSpPr>
        <p:spPr>
          <a:ln/>
        </p:spPr>
        <p:txBody>
          <a:bodyPr/>
          <a:lstStyle>
            <a:lvl1pPr>
              <a:defRPr/>
            </a:lvl1pPr>
          </a:lstStyle>
          <a:p>
            <a:pPr>
              <a:defRPr/>
            </a:pPr>
            <a:fld id="{BE65B190-1A13-4DA1-8309-58C222E94841}" type="datetime1">
              <a:rPr lang="zh-CN" altLang="en-US"/>
              <a:pPr>
                <a:defRPr/>
              </a:pPr>
              <a:t>2024/9/19</a:t>
            </a:fld>
            <a:endParaRPr lang="en-US" altLang="zh-CN"/>
          </a:p>
        </p:txBody>
      </p:sp>
    </p:spTree>
    <p:extLst>
      <p:ext uri="{BB962C8B-B14F-4D97-AF65-F5344CB8AC3E}">
        <p14:creationId xmlns:p14="http://schemas.microsoft.com/office/powerpoint/2010/main" val="2432152574"/>
      </p:ext>
    </p:extLst>
  </p:cSld>
  <p:clrMapOvr>
    <a:masterClrMapping/>
  </p:clrMapOvr>
  <p:transition spd="med">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5">
            <a:extLst>
              <a:ext uri="{FF2B5EF4-FFF2-40B4-BE49-F238E27FC236}">
                <a16:creationId xmlns:a16="http://schemas.microsoft.com/office/drawing/2014/main" id="{652B4596-7E6B-4F65-9F4E-0D68ADE9418F}"/>
              </a:ext>
            </a:extLst>
          </p:cNvPr>
          <p:cNvSpPr>
            <a:spLocks noGrp="1" noChangeArrowheads="1"/>
          </p:cNvSpPr>
          <p:nvPr>
            <p:ph type="dt" sz="half" idx="10"/>
          </p:nvPr>
        </p:nvSpPr>
        <p:spPr>
          <a:ln/>
        </p:spPr>
        <p:txBody>
          <a:bodyPr/>
          <a:lstStyle>
            <a:lvl1pPr>
              <a:defRPr/>
            </a:lvl1pPr>
          </a:lstStyle>
          <a:p>
            <a:pPr>
              <a:defRPr/>
            </a:pPr>
            <a:fld id="{DD747A5B-C3FD-47E8-8DE3-3045B940A40F}" type="datetime1">
              <a:rPr lang="zh-CN" altLang="en-US"/>
              <a:pPr>
                <a:defRPr/>
              </a:pPr>
              <a:t>2024/9/19</a:t>
            </a:fld>
            <a:endParaRPr lang="en-US" altLang="zh-CN"/>
          </a:p>
        </p:txBody>
      </p:sp>
    </p:spTree>
    <p:extLst>
      <p:ext uri="{BB962C8B-B14F-4D97-AF65-F5344CB8AC3E}">
        <p14:creationId xmlns:p14="http://schemas.microsoft.com/office/powerpoint/2010/main" val="3457114694"/>
      </p:ext>
    </p:extLst>
  </p:cSld>
  <p:clrMapOvr>
    <a:masterClrMapping/>
  </p:clrMapOvr>
  <p:transition spd="med">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5">
            <a:extLst>
              <a:ext uri="{FF2B5EF4-FFF2-40B4-BE49-F238E27FC236}">
                <a16:creationId xmlns:a16="http://schemas.microsoft.com/office/drawing/2014/main" id="{9C5F20C3-D90C-4EC7-8DE3-C9EF36E82137}"/>
              </a:ext>
            </a:extLst>
          </p:cNvPr>
          <p:cNvSpPr>
            <a:spLocks noGrp="1" noChangeArrowheads="1"/>
          </p:cNvSpPr>
          <p:nvPr>
            <p:ph type="dt" sz="half" idx="10"/>
          </p:nvPr>
        </p:nvSpPr>
        <p:spPr>
          <a:ln/>
        </p:spPr>
        <p:txBody>
          <a:bodyPr/>
          <a:lstStyle>
            <a:lvl1pPr>
              <a:defRPr/>
            </a:lvl1pPr>
          </a:lstStyle>
          <a:p>
            <a:pPr>
              <a:defRPr/>
            </a:pPr>
            <a:fld id="{7381CFD5-7BE7-4391-8E44-92DE5B67496E}" type="datetime1">
              <a:rPr lang="zh-CN" altLang="en-US"/>
              <a:pPr>
                <a:defRPr/>
              </a:pPr>
              <a:t>2024/9/19</a:t>
            </a:fld>
            <a:endParaRPr lang="en-US" altLang="zh-CN"/>
          </a:p>
        </p:txBody>
      </p:sp>
    </p:spTree>
    <p:extLst>
      <p:ext uri="{BB962C8B-B14F-4D97-AF65-F5344CB8AC3E}">
        <p14:creationId xmlns:p14="http://schemas.microsoft.com/office/powerpoint/2010/main" val="2656250948"/>
      </p:ext>
    </p:extLst>
  </p:cSld>
  <p:clrMapOvr>
    <a:masterClrMapping/>
  </p:clrMapOvr>
  <p:transition spd="med">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849937B8-6C16-44FC-B940-1D37F3CF9916}"/>
              </a:ext>
            </a:extLst>
          </p:cNvPr>
          <p:cNvSpPr>
            <a:spLocks noGrp="1" noChangeArrowheads="1"/>
          </p:cNvSpPr>
          <p:nvPr>
            <p:ph type="dt" sz="half" idx="10"/>
          </p:nvPr>
        </p:nvSpPr>
        <p:spPr>
          <a:ln/>
        </p:spPr>
        <p:txBody>
          <a:bodyPr/>
          <a:lstStyle>
            <a:lvl1pPr>
              <a:defRPr/>
            </a:lvl1pPr>
          </a:lstStyle>
          <a:p>
            <a:pPr>
              <a:defRPr/>
            </a:pPr>
            <a:fld id="{9FA1B260-856F-46F2-896F-5EAF82BFDD29}" type="datetime1">
              <a:rPr lang="zh-CN" altLang="en-US"/>
              <a:pPr>
                <a:defRPr/>
              </a:pPr>
              <a:t>2024/9/19</a:t>
            </a:fld>
            <a:endParaRPr lang="en-US" altLang="zh-CN"/>
          </a:p>
        </p:txBody>
      </p:sp>
    </p:spTree>
    <p:extLst>
      <p:ext uri="{BB962C8B-B14F-4D97-AF65-F5344CB8AC3E}">
        <p14:creationId xmlns:p14="http://schemas.microsoft.com/office/powerpoint/2010/main" val="2722779730"/>
      </p:ext>
    </p:extLst>
  </p:cSld>
  <p:clrMapOvr>
    <a:masterClrMapping/>
  </p:clrMapOvr>
  <p:transition spd="med">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a:extLst>
              <a:ext uri="{FF2B5EF4-FFF2-40B4-BE49-F238E27FC236}">
                <a16:creationId xmlns:a16="http://schemas.microsoft.com/office/drawing/2014/main" id="{E11B1CE7-32C5-44C8-B373-9374E8178E41}"/>
              </a:ext>
            </a:extLst>
          </p:cNvPr>
          <p:cNvSpPr>
            <a:spLocks noGrp="1" noChangeArrowheads="1"/>
          </p:cNvSpPr>
          <p:nvPr>
            <p:ph type="dt" sz="half" idx="10"/>
          </p:nvPr>
        </p:nvSpPr>
        <p:spPr>
          <a:ln/>
        </p:spPr>
        <p:txBody>
          <a:bodyPr/>
          <a:lstStyle>
            <a:lvl1pPr>
              <a:defRPr/>
            </a:lvl1pPr>
          </a:lstStyle>
          <a:p>
            <a:pPr>
              <a:defRPr/>
            </a:pPr>
            <a:fld id="{BFC896E1-3F73-4348-A604-CFE49FF05877}" type="datetime1">
              <a:rPr lang="zh-CN" altLang="en-US"/>
              <a:pPr>
                <a:defRPr/>
              </a:pPr>
              <a:t>2024/9/19</a:t>
            </a:fld>
            <a:endParaRPr lang="en-US" altLang="zh-CN"/>
          </a:p>
        </p:txBody>
      </p:sp>
    </p:spTree>
    <p:extLst>
      <p:ext uri="{BB962C8B-B14F-4D97-AF65-F5344CB8AC3E}">
        <p14:creationId xmlns:p14="http://schemas.microsoft.com/office/powerpoint/2010/main" val="253859058"/>
      </p:ext>
    </p:extLst>
  </p:cSld>
  <p:clrMapOvr>
    <a:masterClrMapping/>
  </p:clrMapOvr>
  <p:transition spd="med">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a:extLst>
              <a:ext uri="{FF2B5EF4-FFF2-40B4-BE49-F238E27FC236}">
                <a16:creationId xmlns:a16="http://schemas.microsoft.com/office/drawing/2014/main" id="{826EF554-D9D3-482A-A27A-EFF65AAD5919}"/>
              </a:ext>
            </a:extLst>
          </p:cNvPr>
          <p:cNvSpPr>
            <a:spLocks noGrp="1" noChangeArrowheads="1"/>
          </p:cNvSpPr>
          <p:nvPr>
            <p:ph type="dt" sz="half" idx="10"/>
          </p:nvPr>
        </p:nvSpPr>
        <p:spPr>
          <a:ln/>
        </p:spPr>
        <p:txBody>
          <a:bodyPr/>
          <a:lstStyle>
            <a:lvl1pPr>
              <a:defRPr/>
            </a:lvl1pPr>
          </a:lstStyle>
          <a:p>
            <a:pPr>
              <a:defRPr/>
            </a:pPr>
            <a:fld id="{014BD67D-59EE-4B30-8CBC-56BC1E4CFDD0}" type="datetime1">
              <a:rPr lang="zh-CN" altLang="en-US"/>
              <a:pPr>
                <a:defRPr/>
              </a:pPr>
              <a:t>2024/9/19</a:t>
            </a:fld>
            <a:endParaRPr lang="en-US" altLang="zh-CN"/>
          </a:p>
        </p:txBody>
      </p:sp>
    </p:spTree>
    <p:extLst>
      <p:ext uri="{BB962C8B-B14F-4D97-AF65-F5344CB8AC3E}">
        <p14:creationId xmlns:p14="http://schemas.microsoft.com/office/powerpoint/2010/main" val="3308098560"/>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E2C17193-066A-4A0D-BF61-D0DAFEBFE699}"/>
              </a:ext>
            </a:extLst>
          </p:cNvPr>
          <p:cNvSpPr>
            <a:spLocks noGrp="1" noChangeArrowheads="1"/>
          </p:cNvSpPr>
          <p:nvPr>
            <p:ph type="dt" sz="half" idx="10"/>
          </p:nvPr>
        </p:nvSpPr>
        <p:spPr>
          <a:ln/>
        </p:spPr>
        <p:txBody>
          <a:bodyPr/>
          <a:lstStyle>
            <a:lvl1pPr>
              <a:defRPr/>
            </a:lvl1pPr>
          </a:lstStyle>
          <a:p>
            <a:pPr>
              <a:defRPr/>
            </a:pPr>
            <a:fld id="{F339D9E7-534F-45A1-96B2-760C874F3408}" type="datetime1">
              <a:rPr lang="zh-CN" altLang="en-US"/>
              <a:pPr>
                <a:defRPr/>
              </a:pPr>
              <a:t>2024/9/19</a:t>
            </a:fld>
            <a:endParaRPr lang="en-US" altLang="zh-CN"/>
          </a:p>
        </p:txBody>
      </p:sp>
    </p:spTree>
    <p:extLst>
      <p:ext uri="{BB962C8B-B14F-4D97-AF65-F5344CB8AC3E}">
        <p14:creationId xmlns:p14="http://schemas.microsoft.com/office/powerpoint/2010/main" val="834342995"/>
      </p:ext>
    </p:extLst>
  </p:cSld>
  <p:clrMapOvr>
    <a:masterClrMapping/>
  </p:clrMapOvr>
  <p:transition spd="med">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9563" y="344488"/>
            <a:ext cx="2016125" cy="3948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11188" y="344488"/>
            <a:ext cx="5895975" cy="3948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8A3208E5-D210-4E34-89A5-0E9B4C9C653D}"/>
              </a:ext>
            </a:extLst>
          </p:cNvPr>
          <p:cNvSpPr>
            <a:spLocks noGrp="1" noChangeArrowheads="1"/>
          </p:cNvSpPr>
          <p:nvPr>
            <p:ph type="dt" sz="half" idx="10"/>
          </p:nvPr>
        </p:nvSpPr>
        <p:spPr>
          <a:ln/>
        </p:spPr>
        <p:txBody>
          <a:bodyPr/>
          <a:lstStyle>
            <a:lvl1pPr>
              <a:defRPr/>
            </a:lvl1pPr>
          </a:lstStyle>
          <a:p>
            <a:pPr>
              <a:defRPr/>
            </a:pPr>
            <a:fld id="{DCDDD48A-96A5-448A-925D-4623E184455A}" type="datetime1">
              <a:rPr lang="zh-CN" altLang="en-US"/>
              <a:pPr>
                <a:defRPr/>
              </a:pPr>
              <a:t>2024/9/19</a:t>
            </a:fld>
            <a:endParaRPr lang="en-US" altLang="zh-CN"/>
          </a:p>
        </p:txBody>
      </p:sp>
    </p:spTree>
    <p:extLst>
      <p:ext uri="{BB962C8B-B14F-4D97-AF65-F5344CB8AC3E}">
        <p14:creationId xmlns:p14="http://schemas.microsoft.com/office/powerpoint/2010/main" val="3880922206"/>
      </p:ext>
    </p:extLst>
  </p:cSld>
  <p:clrMapOvr>
    <a:masterClrMapping/>
  </p:clrMapOvr>
  <p:transition spd="med">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344488"/>
            <a:ext cx="8064500" cy="923925"/>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93813"/>
            <a:ext cx="3956050" cy="2998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293813"/>
            <a:ext cx="3956050" cy="2998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1BE7E823-C35A-4766-AABA-CE83EB1BEA08}"/>
              </a:ext>
            </a:extLst>
          </p:cNvPr>
          <p:cNvSpPr>
            <a:spLocks noGrp="1" noChangeArrowheads="1"/>
          </p:cNvSpPr>
          <p:nvPr>
            <p:ph type="dt" sz="half" idx="10"/>
          </p:nvPr>
        </p:nvSpPr>
        <p:spPr>
          <a:ln/>
        </p:spPr>
        <p:txBody>
          <a:bodyPr/>
          <a:lstStyle>
            <a:lvl1pPr>
              <a:defRPr/>
            </a:lvl1pPr>
          </a:lstStyle>
          <a:p>
            <a:pPr>
              <a:defRPr/>
            </a:pPr>
            <a:fld id="{BEBE2191-E347-4BD9-80F0-6F438F88FC26}" type="datetime1">
              <a:rPr lang="zh-CN" altLang="en-US"/>
              <a:pPr>
                <a:defRPr/>
              </a:pPr>
              <a:t>2024/9/19</a:t>
            </a:fld>
            <a:endParaRPr lang="en-US" altLang="zh-CN"/>
          </a:p>
        </p:txBody>
      </p:sp>
    </p:spTree>
    <p:extLst>
      <p:ext uri="{BB962C8B-B14F-4D97-AF65-F5344CB8AC3E}">
        <p14:creationId xmlns:p14="http://schemas.microsoft.com/office/powerpoint/2010/main" val="2291900859"/>
      </p:ext>
    </p:extLst>
  </p:cSld>
  <p:clrMapOvr>
    <a:masterClrMapping/>
  </p:clrMapOvr>
  <p:transition spd="med">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5" name="Line 8"/>
          <p:cNvSpPr>
            <a:spLocks noChangeShapeType="1"/>
          </p:cNvSpPr>
          <p:nvPr/>
        </p:nvSpPr>
        <p:spPr bwMode="auto">
          <a:xfrm>
            <a:off x="1981201"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050" name="Rectangle 2"/>
          <p:cNvSpPr>
            <a:spLocks noGrp="1" noChangeArrowheads="1"/>
          </p:cNvSpPr>
          <p:nvPr>
            <p:ph type="ctrTitle"/>
          </p:nvPr>
        </p:nvSpPr>
        <p:spPr>
          <a:xfrm>
            <a:off x="914401" y="1524000"/>
            <a:ext cx="7623175" cy="1752600"/>
          </a:xfrm>
        </p:spPr>
        <p:txBody>
          <a:bodyPr/>
          <a:lstStyle>
            <a:lvl1pPr>
              <a:defRPr sz="3750"/>
            </a:lvl1pPr>
          </a:lstStyle>
          <a:p>
            <a:r>
              <a:rPr lang="zh-CN"/>
              <a:t>单击此处编辑母版标题样式</a:t>
            </a:r>
          </a:p>
        </p:txBody>
      </p:sp>
      <p:sp>
        <p:nvSpPr>
          <p:cNvPr id="20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100"/>
            </a:lvl1pPr>
          </a:lstStyle>
          <a:p>
            <a:r>
              <a:rPr 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zh-CN" altLang="en-US"/>
              <a:t>本投影片及相应音视频仅供修读本课程同学使用</a:t>
            </a:r>
            <a:endParaRPr lang="zh-CN" altLang="zh-CN"/>
          </a:p>
        </p:txBody>
      </p:sp>
      <p:sp>
        <p:nvSpPr>
          <p:cNvPr id="8" name="Rectangle 6"/>
          <p:cNvSpPr>
            <a:spLocks noGrp="1" noChangeArrowheads="1"/>
          </p:cNvSpPr>
          <p:nvPr>
            <p:ph type="sldNum" sz="quarter" idx="12"/>
          </p:nvPr>
        </p:nvSpPr>
        <p:spPr/>
        <p:txBody>
          <a:bodyPr/>
          <a:lstStyle>
            <a:lvl1pPr>
              <a:defRPr/>
            </a:lvl1pPr>
          </a:lstStyle>
          <a:p>
            <a:fld id="{9D0CA44F-D2BF-4937-AC36-09A4610B7A28}" type="slidenum">
              <a:rPr lang="zh-CN" altLang="zh-CN"/>
              <a:pPr/>
              <a:t>‹#›</a:t>
            </a:fld>
            <a:endParaRPr lang="zh-CN" altLang="zh-CN"/>
          </a:p>
        </p:txBody>
      </p:sp>
    </p:spTree>
    <p:extLst>
      <p:ext uri="{BB962C8B-B14F-4D97-AF65-F5344CB8AC3E}">
        <p14:creationId xmlns:p14="http://schemas.microsoft.com/office/powerpoint/2010/main" val="35624343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CE4B4173-BC4C-4206-9A90-536975765286}" type="slidenum">
              <a:rPr lang="zh-CN" altLang="zh-CN"/>
              <a:pPr/>
              <a:t>‹#›</a:t>
            </a:fld>
            <a:endParaRPr lang="zh-CN" altLang="zh-CN"/>
          </a:p>
        </p:txBody>
      </p:sp>
    </p:spTree>
    <p:extLst>
      <p:ext uri="{BB962C8B-B14F-4D97-AF65-F5344CB8AC3E}">
        <p14:creationId xmlns:p14="http://schemas.microsoft.com/office/powerpoint/2010/main" val="37615613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225A3A3F-5171-44E1-8738-915E43FE07F5}" type="slidenum">
              <a:rPr lang="zh-CN" altLang="zh-CN"/>
              <a:pPr/>
              <a:t>‹#›</a:t>
            </a:fld>
            <a:endParaRPr lang="zh-CN" altLang="zh-CN"/>
          </a:p>
        </p:txBody>
      </p:sp>
    </p:spTree>
    <p:extLst>
      <p:ext uri="{BB962C8B-B14F-4D97-AF65-F5344CB8AC3E}">
        <p14:creationId xmlns:p14="http://schemas.microsoft.com/office/powerpoint/2010/main" val="26441152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505C821E-62AC-4711-8844-AB347C4105A1}" type="slidenum">
              <a:rPr lang="zh-CN" altLang="zh-CN"/>
              <a:pPr/>
              <a:t>‹#›</a:t>
            </a:fld>
            <a:endParaRPr lang="zh-CN" altLang="zh-CN"/>
          </a:p>
        </p:txBody>
      </p:sp>
    </p:spTree>
    <p:extLst>
      <p:ext uri="{BB962C8B-B14F-4D97-AF65-F5344CB8AC3E}">
        <p14:creationId xmlns:p14="http://schemas.microsoft.com/office/powerpoint/2010/main" val="17576448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B85CE1ED-EFD2-4105-A09E-DFE5C494B13C}" type="slidenum">
              <a:rPr lang="zh-CN" altLang="zh-CN"/>
              <a:pPr/>
              <a:t>‹#›</a:t>
            </a:fld>
            <a:endParaRPr lang="zh-CN" altLang="zh-CN"/>
          </a:p>
        </p:txBody>
      </p:sp>
    </p:spTree>
    <p:extLst>
      <p:ext uri="{BB962C8B-B14F-4D97-AF65-F5344CB8AC3E}">
        <p14:creationId xmlns:p14="http://schemas.microsoft.com/office/powerpoint/2010/main" val="45372075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47365FF1-9B8D-4B25-8885-F0093222CCDC}" type="slidenum">
              <a:rPr lang="zh-CN" altLang="zh-CN"/>
              <a:pPr/>
              <a:t>‹#›</a:t>
            </a:fld>
            <a:endParaRPr lang="zh-CN" altLang="zh-CN"/>
          </a:p>
        </p:txBody>
      </p:sp>
    </p:spTree>
    <p:extLst>
      <p:ext uri="{BB962C8B-B14F-4D97-AF65-F5344CB8AC3E}">
        <p14:creationId xmlns:p14="http://schemas.microsoft.com/office/powerpoint/2010/main" val="39291905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DAE9197A-7A87-43D3-9F3A-A8AB1DC9C901}" type="slidenum">
              <a:rPr lang="zh-CN" altLang="zh-CN"/>
              <a:pPr/>
              <a:t>‹#›</a:t>
            </a:fld>
            <a:endParaRPr lang="zh-CN" altLang="zh-CN"/>
          </a:p>
        </p:txBody>
      </p:sp>
    </p:spTree>
    <p:extLst>
      <p:ext uri="{BB962C8B-B14F-4D97-AF65-F5344CB8AC3E}">
        <p14:creationId xmlns:p14="http://schemas.microsoft.com/office/powerpoint/2010/main" val="109072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CB27D0D1-BCB6-4C59-BE1F-7100860BF5F0}" type="slidenum">
              <a:rPr lang="zh-CN" altLang="zh-CN"/>
              <a:pPr/>
              <a:t>‹#›</a:t>
            </a:fld>
            <a:endParaRPr lang="zh-CN" altLang="zh-CN"/>
          </a:p>
        </p:txBody>
      </p:sp>
    </p:spTree>
    <p:extLst>
      <p:ext uri="{BB962C8B-B14F-4D97-AF65-F5344CB8AC3E}">
        <p14:creationId xmlns:p14="http://schemas.microsoft.com/office/powerpoint/2010/main" val="25009189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CDFC6B3A-6E2D-4463-9B3A-0E89598BF375}" type="slidenum">
              <a:rPr lang="zh-CN" altLang="zh-CN"/>
              <a:pPr/>
              <a:t>‹#›</a:t>
            </a:fld>
            <a:endParaRPr lang="zh-CN" altLang="zh-CN"/>
          </a:p>
        </p:txBody>
      </p:sp>
    </p:spTree>
    <p:extLst>
      <p:ext uri="{BB962C8B-B14F-4D97-AF65-F5344CB8AC3E}">
        <p14:creationId xmlns:p14="http://schemas.microsoft.com/office/powerpoint/2010/main" val="363530733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3A870DCE-433E-4CD8-9414-A0D6D417C826}" type="slidenum">
              <a:rPr lang="zh-CN" altLang="zh-CN"/>
              <a:pPr/>
              <a:t>‹#›</a:t>
            </a:fld>
            <a:endParaRPr lang="zh-CN" altLang="zh-CN"/>
          </a:p>
        </p:txBody>
      </p:sp>
    </p:spTree>
    <p:extLst>
      <p:ext uri="{BB962C8B-B14F-4D97-AF65-F5344CB8AC3E}">
        <p14:creationId xmlns:p14="http://schemas.microsoft.com/office/powerpoint/2010/main" val="350063683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EDB273E0-8574-4CF2-A885-C0B1365521CA}" type="slidenum">
              <a:rPr lang="zh-CN" altLang="zh-CN"/>
              <a:pPr/>
              <a:t>‹#›</a:t>
            </a:fld>
            <a:endParaRPr lang="zh-CN" altLang="zh-CN"/>
          </a:p>
        </p:txBody>
      </p:sp>
    </p:spTree>
    <p:extLst>
      <p:ext uri="{BB962C8B-B14F-4D97-AF65-F5344CB8AC3E}">
        <p14:creationId xmlns:p14="http://schemas.microsoft.com/office/powerpoint/2010/main" val="24207753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8DC6D-40F9-440C-B752-F19853E42A3D}"/>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20E9975-CF61-433C-AFEE-4B5D2CF6C66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7CDAF7-62C6-4361-99A0-A7264C79BAB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DB40E3B-554E-4096-A3E5-2E6AE53C714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05CEB18-2B01-4CCA-8039-BE8FF1749273}"/>
              </a:ext>
            </a:extLst>
          </p:cNvPr>
          <p:cNvSpPr>
            <a:spLocks noGrp="1"/>
          </p:cNvSpPr>
          <p:nvPr>
            <p:ph type="sldNum" sz="quarter" idx="12"/>
          </p:nvPr>
        </p:nvSpPr>
        <p:spPr/>
        <p:txBody>
          <a:bodyPr/>
          <a:lstStyle>
            <a:lvl1pPr>
              <a:defRPr/>
            </a:lvl1pPr>
          </a:lstStyle>
          <a:p>
            <a:fld id="{AD61EE6E-BA5E-4B30-B9F1-6DA17B2EBEAD}" type="slidenum">
              <a:rPr lang="en-US" altLang="zh-CN"/>
              <a:pPr/>
              <a:t>‹#›</a:t>
            </a:fld>
            <a:endParaRPr lang="en-US" altLang="zh-CN"/>
          </a:p>
        </p:txBody>
      </p:sp>
    </p:spTree>
    <p:extLst>
      <p:ext uri="{BB962C8B-B14F-4D97-AF65-F5344CB8AC3E}">
        <p14:creationId xmlns:p14="http://schemas.microsoft.com/office/powerpoint/2010/main" val="12341785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E6142-DA8F-4364-9064-0F7FED6484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1D0310C-60CD-4B71-941B-0E4A26543C6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C490D1-AF4C-4E94-8397-CCF3FA0BECE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FFAF175-459E-4456-A299-FD95620889A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789C0B0-576F-408D-ACCC-508599E16C29}"/>
              </a:ext>
            </a:extLst>
          </p:cNvPr>
          <p:cNvSpPr>
            <a:spLocks noGrp="1"/>
          </p:cNvSpPr>
          <p:nvPr>
            <p:ph type="sldNum" sz="quarter" idx="12"/>
          </p:nvPr>
        </p:nvSpPr>
        <p:spPr/>
        <p:txBody>
          <a:bodyPr/>
          <a:lstStyle>
            <a:lvl1pPr>
              <a:defRPr/>
            </a:lvl1pPr>
          </a:lstStyle>
          <a:p>
            <a:fld id="{CADA74D5-BF7F-43CF-86CC-86E0CFA8AE2B}" type="slidenum">
              <a:rPr lang="en-US" altLang="zh-CN"/>
              <a:pPr/>
              <a:t>‹#›</a:t>
            </a:fld>
            <a:endParaRPr lang="en-US" altLang="zh-CN"/>
          </a:p>
        </p:txBody>
      </p:sp>
    </p:spTree>
    <p:extLst>
      <p:ext uri="{BB962C8B-B14F-4D97-AF65-F5344CB8AC3E}">
        <p14:creationId xmlns:p14="http://schemas.microsoft.com/office/powerpoint/2010/main" val="10750621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FBAB8-C5EF-4E31-AEBE-23D28DF80632}"/>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B8FC19-2847-49D3-9539-9C42D891D28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DDFFE1E-39F0-4ACD-95BA-A6E67B66111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9A237CD-57AC-446A-ABD1-06E8DE2CA98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12521E5-D8C8-43AB-A643-981D00C2ED74}"/>
              </a:ext>
            </a:extLst>
          </p:cNvPr>
          <p:cNvSpPr>
            <a:spLocks noGrp="1"/>
          </p:cNvSpPr>
          <p:nvPr>
            <p:ph type="sldNum" sz="quarter" idx="12"/>
          </p:nvPr>
        </p:nvSpPr>
        <p:spPr/>
        <p:txBody>
          <a:bodyPr/>
          <a:lstStyle>
            <a:lvl1pPr>
              <a:defRPr/>
            </a:lvl1pPr>
          </a:lstStyle>
          <a:p>
            <a:fld id="{A8325060-C3D9-4BBA-AA4E-EF0AACD6D4FB}" type="slidenum">
              <a:rPr lang="en-US" altLang="zh-CN"/>
              <a:pPr/>
              <a:t>‹#›</a:t>
            </a:fld>
            <a:endParaRPr lang="en-US" altLang="zh-CN"/>
          </a:p>
        </p:txBody>
      </p:sp>
    </p:spTree>
    <p:extLst>
      <p:ext uri="{BB962C8B-B14F-4D97-AF65-F5344CB8AC3E}">
        <p14:creationId xmlns:p14="http://schemas.microsoft.com/office/powerpoint/2010/main" val="11073894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DDC68-FEE1-4569-9D20-40E31B753B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A31D60-D7A3-4732-9C15-A6623B55CB62}"/>
              </a:ext>
            </a:extLst>
          </p:cNvPr>
          <p:cNvSpPr>
            <a:spLocks noGrp="1"/>
          </p:cNvSpPr>
          <p:nvPr>
            <p:ph sz="half" idx="1"/>
          </p:nvPr>
        </p:nvSpPr>
        <p:spPr>
          <a:xfrm>
            <a:off x="685800" y="1676400"/>
            <a:ext cx="3810000" cy="4419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2BAA53-3252-4A07-9F67-25E2E6D6FC12}"/>
              </a:ext>
            </a:extLst>
          </p:cNvPr>
          <p:cNvSpPr>
            <a:spLocks noGrp="1"/>
          </p:cNvSpPr>
          <p:nvPr>
            <p:ph sz="half" idx="2"/>
          </p:nvPr>
        </p:nvSpPr>
        <p:spPr>
          <a:xfrm>
            <a:off x="4648200" y="1676400"/>
            <a:ext cx="3810000" cy="4419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56F5FAD-6F9C-4BB0-852C-B9A33A0ABCC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C57D714-82D7-4CCD-8B4C-E32685C934A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54E4F5C-4A59-442E-AA0E-B72CAB09AC8E}"/>
              </a:ext>
            </a:extLst>
          </p:cNvPr>
          <p:cNvSpPr>
            <a:spLocks noGrp="1"/>
          </p:cNvSpPr>
          <p:nvPr>
            <p:ph type="sldNum" sz="quarter" idx="12"/>
          </p:nvPr>
        </p:nvSpPr>
        <p:spPr/>
        <p:txBody>
          <a:bodyPr/>
          <a:lstStyle>
            <a:lvl1pPr>
              <a:defRPr/>
            </a:lvl1pPr>
          </a:lstStyle>
          <a:p>
            <a:fld id="{9D2106BF-8B17-47F1-B38B-8AB2B12FC3EE}" type="slidenum">
              <a:rPr lang="en-US" altLang="zh-CN"/>
              <a:pPr/>
              <a:t>‹#›</a:t>
            </a:fld>
            <a:endParaRPr lang="en-US" altLang="zh-CN"/>
          </a:p>
        </p:txBody>
      </p:sp>
    </p:spTree>
    <p:extLst>
      <p:ext uri="{BB962C8B-B14F-4D97-AF65-F5344CB8AC3E}">
        <p14:creationId xmlns:p14="http://schemas.microsoft.com/office/powerpoint/2010/main" val="25495788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66922-22C5-46D1-AF45-16AD86C0510B}"/>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C22BFB-21E5-4E93-BB00-A72E81B85EC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931C598-B393-4232-9FA0-18C6B5619AAF}"/>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9B30F80-7D40-49BF-AB32-C819DBA1EC2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42CE48-85AD-4A61-80A6-80E7E3DF5CFA}"/>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DBCCED-5E0F-4201-9B8E-999A31AF3A46}"/>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1BCB9F47-05CE-453B-B506-1BEA57E2E515}"/>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9A000511-80A6-42F8-8783-35224DDC912F}"/>
              </a:ext>
            </a:extLst>
          </p:cNvPr>
          <p:cNvSpPr>
            <a:spLocks noGrp="1"/>
          </p:cNvSpPr>
          <p:nvPr>
            <p:ph type="sldNum" sz="quarter" idx="12"/>
          </p:nvPr>
        </p:nvSpPr>
        <p:spPr/>
        <p:txBody>
          <a:bodyPr/>
          <a:lstStyle>
            <a:lvl1pPr>
              <a:defRPr/>
            </a:lvl1pPr>
          </a:lstStyle>
          <a:p>
            <a:fld id="{248FB8AB-50CB-4746-9A31-7B811447C044}" type="slidenum">
              <a:rPr lang="en-US" altLang="zh-CN"/>
              <a:pPr/>
              <a:t>‹#›</a:t>
            </a:fld>
            <a:endParaRPr lang="en-US" altLang="zh-CN"/>
          </a:p>
        </p:txBody>
      </p:sp>
    </p:spTree>
    <p:extLst>
      <p:ext uri="{BB962C8B-B14F-4D97-AF65-F5344CB8AC3E}">
        <p14:creationId xmlns:p14="http://schemas.microsoft.com/office/powerpoint/2010/main" val="334104944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7B0AD-4049-4F76-B797-79814BA458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26587B7-6A8D-4722-BF7C-BE60535715BD}"/>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E3DE9B80-DFC9-4ACF-BF72-C5994ED0316E}"/>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03F0A24F-3AC9-4DEA-A36A-74CC89ACAFAB}"/>
              </a:ext>
            </a:extLst>
          </p:cNvPr>
          <p:cNvSpPr>
            <a:spLocks noGrp="1"/>
          </p:cNvSpPr>
          <p:nvPr>
            <p:ph type="sldNum" sz="quarter" idx="12"/>
          </p:nvPr>
        </p:nvSpPr>
        <p:spPr/>
        <p:txBody>
          <a:bodyPr/>
          <a:lstStyle>
            <a:lvl1pPr>
              <a:defRPr/>
            </a:lvl1pPr>
          </a:lstStyle>
          <a:p>
            <a:fld id="{B508633F-90F7-47DA-B1A1-C1A05C3F491E}" type="slidenum">
              <a:rPr lang="en-US" altLang="zh-CN"/>
              <a:pPr/>
              <a:t>‹#›</a:t>
            </a:fld>
            <a:endParaRPr lang="en-US" altLang="zh-CN"/>
          </a:p>
        </p:txBody>
      </p:sp>
    </p:spTree>
    <p:extLst>
      <p:ext uri="{BB962C8B-B14F-4D97-AF65-F5344CB8AC3E}">
        <p14:creationId xmlns:p14="http://schemas.microsoft.com/office/powerpoint/2010/main" val="267413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8EC9E88-9E5E-498B-AE2D-572A9740D154}"/>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EC3A88DF-C096-487F-BA9B-6189C67F1F19}"/>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0216E329-66BF-4988-BB98-BB52F9AF0883}"/>
              </a:ext>
            </a:extLst>
          </p:cNvPr>
          <p:cNvSpPr>
            <a:spLocks noGrp="1"/>
          </p:cNvSpPr>
          <p:nvPr>
            <p:ph type="sldNum" sz="quarter" idx="12"/>
          </p:nvPr>
        </p:nvSpPr>
        <p:spPr/>
        <p:txBody>
          <a:bodyPr/>
          <a:lstStyle>
            <a:lvl1pPr>
              <a:defRPr/>
            </a:lvl1pPr>
          </a:lstStyle>
          <a:p>
            <a:fld id="{0958459A-B3A5-4D4F-B920-A1B35EB5953B}" type="slidenum">
              <a:rPr lang="en-US" altLang="zh-CN"/>
              <a:pPr/>
              <a:t>‹#›</a:t>
            </a:fld>
            <a:endParaRPr lang="en-US" altLang="zh-CN"/>
          </a:p>
        </p:txBody>
      </p:sp>
    </p:spTree>
    <p:extLst>
      <p:ext uri="{BB962C8B-B14F-4D97-AF65-F5344CB8AC3E}">
        <p14:creationId xmlns:p14="http://schemas.microsoft.com/office/powerpoint/2010/main" val="28220263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9225E-FB4D-47A6-8191-42908FE9B1C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CB5E32-198A-4787-AB02-84F2BA126C9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B6B4183-06C3-442D-BD09-5B9E058D9CD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69B0F7-A9C7-469F-8FBA-9CCAB501220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7EE396E-C1BF-4155-9937-FDB198D2155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5E5159F-1272-4531-B570-D445ACCAC288}"/>
              </a:ext>
            </a:extLst>
          </p:cNvPr>
          <p:cNvSpPr>
            <a:spLocks noGrp="1"/>
          </p:cNvSpPr>
          <p:nvPr>
            <p:ph type="sldNum" sz="quarter" idx="12"/>
          </p:nvPr>
        </p:nvSpPr>
        <p:spPr/>
        <p:txBody>
          <a:bodyPr/>
          <a:lstStyle>
            <a:lvl1pPr>
              <a:defRPr/>
            </a:lvl1pPr>
          </a:lstStyle>
          <a:p>
            <a:fld id="{10DC7126-9281-425A-A6C4-533880548CC9}" type="slidenum">
              <a:rPr lang="en-US" altLang="zh-CN"/>
              <a:pPr/>
              <a:t>‹#›</a:t>
            </a:fld>
            <a:endParaRPr lang="en-US" altLang="zh-CN"/>
          </a:p>
        </p:txBody>
      </p:sp>
    </p:spTree>
    <p:extLst>
      <p:ext uri="{BB962C8B-B14F-4D97-AF65-F5344CB8AC3E}">
        <p14:creationId xmlns:p14="http://schemas.microsoft.com/office/powerpoint/2010/main" val="7415580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2F459-CD36-451F-A31D-03A447A7823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D638E7-CA54-4F73-825A-39A2AD32CF0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4C0502-BF28-428B-91F1-91403833638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8FDC953-0639-4D20-8D27-E07B70EF6417}"/>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8EC4968-3DFD-4B0B-90D2-76B73FCCCCA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71D4BD4-A523-480F-83E0-357AE78A382A}"/>
              </a:ext>
            </a:extLst>
          </p:cNvPr>
          <p:cNvSpPr>
            <a:spLocks noGrp="1"/>
          </p:cNvSpPr>
          <p:nvPr>
            <p:ph type="sldNum" sz="quarter" idx="12"/>
          </p:nvPr>
        </p:nvSpPr>
        <p:spPr/>
        <p:txBody>
          <a:bodyPr/>
          <a:lstStyle>
            <a:lvl1pPr>
              <a:defRPr/>
            </a:lvl1pPr>
          </a:lstStyle>
          <a:p>
            <a:fld id="{67AB8B5D-0EEC-40AD-B415-18F9C6213806}" type="slidenum">
              <a:rPr lang="en-US" altLang="zh-CN"/>
              <a:pPr/>
              <a:t>‹#›</a:t>
            </a:fld>
            <a:endParaRPr lang="en-US" altLang="zh-CN"/>
          </a:p>
        </p:txBody>
      </p:sp>
    </p:spTree>
    <p:extLst>
      <p:ext uri="{BB962C8B-B14F-4D97-AF65-F5344CB8AC3E}">
        <p14:creationId xmlns:p14="http://schemas.microsoft.com/office/powerpoint/2010/main" val="243601427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25338-15A2-4798-BCEF-3FFA050672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CF033B-9EDB-4EA9-9492-0F94107A7C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4F15F2-7BBE-453E-8CDE-1EB081198FC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4269674-1F30-414E-8D00-51C8F1FEEDE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E21630A-B5F4-4C07-B0E3-052990D75F10}"/>
              </a:ext>
            </a:extLst>
          </p:cNvPr>
          <p:cNvSpPr>
            <a:spLocks noGrp="1"/>
          </p:cNvSpPr>
          <p:nvPr>
            <p:ph type="sldNum" sz="quarter" idx="12"/>
          </p:nvPr>
        </p:nvSpPr>
        <p:spPr/>
        <p:txBody>
          <a:bodyPr/>
          <a:lstStyle>
            <a:lvl1pPr>
              <a:defRPr/>
            </a:lvl1pPr>
          </a:lstStyle>
          <a:p>
            <a:fld id="{E27836F4-0AA8-4268-B9F9-D8FD261BE191}" type="slidenum">
              <a:rPr lang="en-US" altLang="zh-CN"/>
              <a:pPr/>
              <a:t>‹#›</a:t>
            </a:fld>
            <a:endParaRPr lang="en-US" altLang="zh-CN"/>
          </a:p>
        </p:txBody>
      </p:sp>
    </p:spTree>
    <p:extLst>
      <p:ext uri="{BB962C8B-B14F-4D97-AF65-F5344CB8AC3E}">
        <p14:creationId xmlns:p14="http://schemas.microsoft.com/office/powerpoint/2010/main" val="301162149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AF6A86-C4D3-46FE-91ED-1B093E1AC47F}"/>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58C53D-B846-458E-9FB9-5B0230538D75}"/>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58777C-845E-41C7-A5A3-2F8172ACB57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1C0AAA6-A6E9-41EA-981A-849E573BF3F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53A5522-FC2E-4593-B4DF-C02ABE71F0B6}"/>
              </a:ext>
            </a:extLst>
          </p:cNvPr>
          <p:cNvSpPr>
            <a:spLocks noGrp="1"/>
          </p:cNvSpPr>
          <p:nvPr>
            <p:ph type="sldNum" sz="quarter" idx="12"/>
          </p:nvPr>
        </p:nvSpPr>
        <p:spPr/>
        <p:txBody>
          <a:bodyPr/>
          <a:lstStyle>
            <a:lvl1pPr>
              <a:defRPr/>
            </a:lvl1pPr>
          </a:lstStyle>
          <a:p>
            <a:fld id="{7D91C51C-C578-41E3-8ABF-FA36C3EBCEE8}" type="slidenum">
              <a:rPr lang="en-US" altLang="zh-CN"/>
              <a:pPr/>
              <a:t>‹#›</a:t>
            </a:fld>
            <a:endParaRPr lang="en-US" altLang="zh-CN"/>
          </a:p>
        </p:txBody>
      </p:sp>
    </p:spTree>
    <p:extLst>
      <p:ext uri="{BB962C8B-B14F-4D97-AF65-F5344CB8AC3E}">
        <p14:creationId xmlns:p14="http://schemas.microsoft.com/office/powerpoint/2010/main" val="175629864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9DBE9-8EC5-4711-BDAD-5D716CD8E1E8}"/>
              </a:ext>
            </a:extLst>
          </p:cNvPr>
          <p:cNvSpPr>
            <a:spLocks noGrp="1"/>
          </p:cNvSpPr>
          <p:nvPr>
            <p:ph type="title"/>
          </p:nvPr>
        </p:nvSpPr>
        <p:spPr>
          <a:xfrm>
            <a:off x="685800" y="609600"/>
            <a:ext cx="7772400" cy="914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2CFF7BC-397C-435B-BE05-4DB0E51139A1}"/>
              </a:ext>
            </a:extLst>
          </p:cNvPr>
          <p:cNvSpPr>
            <a:spLocks noGrp="1"/>
          </p:cNvSpPr>
          <p:nvPr>
            <p:ph type="body" sz="half" idx="1"/>
          </p:nvPr>
        </p:nvSpPr>
        <p:spPr>
          <a:xfrm>
            <a:off x="685800" y="1676400"/>
            <a:ext cx="3810000" cy="4419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ACB11A7-A2D2-4A75-81FF-968DF30C4D1E}"/>
              </a:ext>
            </a:extLst>
          </p:cNvPr>
          <p:cNvSpPr>
            <a:spLocks noGrp="1"/>
          </p:cNvSpPr>
          <p:nvPr>
            <p:ph sz="quarter" idx="2"/>
          </p:nvPr>
        </p:nvSpPr>
        <p:spPr>
          <a:xfrm>
            <a:off x="4648200" y="1676400"/>
            <a:ext cx="3810000" cy="2133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47E04A2C-72B3-41C6-96BF-BC71C5C2DE2B}"/>
              </a:ext>
            </a:extLst>
          </p:cNvPr>
          <p:cNvSpPr>
            <a:spLocks noGrp="1"/>
          </p:cNvSpPr>
          <p:nvPr>
            <p:ph sz="quarter" idx="3"/>
          </p:nvPr>
        </p:nvSpPr>
        <p:spPr>
          <a:xfrm>
            <a:off x="4648200" y="3962400"/>
            <a:ext cx="3810000" cy="2133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DE5A8474-E4DF-4465-BC1C-EBBA6352F22F}"/>
              </a:ext>
            </a:extLst>
          </p:cNvPr>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F7985588-F6B2-4643-882C-8C72F6272BC3}"/>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0B742BCC-368E-4041-84D6-671C8BD3D715}"/>
              </a:ext>
            </a:extLst>
          </p:cNvPr>
          <p:cNvSpPr>
            <a:spLocks noGrp="1"/>
          </p:cNvSpPr>
          <p:nvPr>
            <p:ph type="sldNum" sz="quarter" idx="12"/>
          </p:nvPr>
        </p:nvSpPr>
        <p:spPr>
          <a:xfrm>
            <a:off x="6553200" y="6248400"/>
            <a:ext cx="1905000" cy="457200"/>
          </a:xfrm>
        </p:spPr>
        <p:txBody>
          <a:bodyPr/>
          <a:lstStyle>
            <a:lvl1pPr>
              <a:defRPr/>
            </a:lvl1pPr>
          </a:lstStyle>
          <a:p>
            <a:fld id="{41B76F72-A15F-4055-9F1A-20731762BD8B}" type="slidenum">
              <a:rPr lang="en-US" altLang="zh-CN"/>
              <a:pPr/>
              <a:t>‹#›</a:t>
            </a:fld>
            <a:endParaRPr lang="en-US" altLang="zh-CN"/>
          </a:p>
        </p:txBody>
      </p:sp>
    </p:spTree>
    <p:extLst>
      <p:ext uri="{BB962C8B-B14F-4D97-AF65-F5344CB8AC3E}">
        <p14:creationId xmlns:p14="http://schemas.microsoft.com/office/powerpoint/2010/main" val="110461237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E095F-4831-4177-A4A3-AA4047C5CEEF}"/>
              </a:ext>
            </a:extLst>
          </p:cNvPr>
          <p:cNvSpPr>
            <a:spLocks noGrp="1"/>
          </p:cNvSpPr>
          <p:nvPr>
            <p:ph type="title"/>
          </p:nvPr>
        </p:nvSpPr>
        <p:spPr>
          <a:xfrm>
            <a:off x="685800" y="609600"/>
            <a:ext cx="7772400" cy="914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6C4737-DDDA-494C-8CD6-D07962E9A050}"/>
              </a:ext>
            </a:extLst>
          </p:cNvPr>
          <p:cNvSpPr>
            <a:spLocks noGrp="1"/>
          </p:cNvSpPr>
          <p:nvPr>
            <p:ph type="body" sz="half" idx="1"/>
          </p:nvPr>
        </p:nvSpPr>
        <p:spPr>
          <a:xfrm>
            <a:off x="685800" y="1676400"/>
            <a:ext cx="3810000" cy="4419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1EB55BA-EEB0-44F0-89B5-114DF67926A0}"/>
              </a:ext>
            </a:extLst>
          </p:cNvPr>
          <p:cNvSpPr>
            <a:spLocks noGrp="1"/>
          </p:cNvSpPr>
          <p:nvPr>
            <p:ph sz="half" idx="2"/>
          </p:nvPr>
        </p:nvSpPr>
        <p:spPr>
          <a:xfrm>
            <a:off x="4648200" y="1676400"/>
            <a:ext cx="3810000" cy="4419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A12AA04-9BE3-4B1D-80E2-11660D7DB737}"/>
              </a:ext>
            </a:extLst>
          </p:cNvPr>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C78EC96-73EA-4F86-BC83-A40FBA05CE53}"/>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5A167E1-C907-4C81-979E-87767D9BEFBA}"/>
              </a:ext>
            </a:extLst>
          </p:cNvPr>
          <p:cNvSpPr>
            <a:spLocks noGrp="1"/>
          </p:cNvSpPr>
          <p:nvPr>
            <p:ph type="sldNum" sz="quarter" idx="12"/>
          </p:nvPr>
        </p:nvSpPr>
        <p:spPr>
          <a:xfrm>
            <a:off x="6553200" y="6248400"/>
            <a:ext cx="1905000" cy="457200"/>
          </a:xfrm>
        </p:spPr>
        <p:txBody>
          <a:bodyPr/>
          <a:lstStyle>
            <a:lvl1pPr>
              <a:defRPr/>
            </a:lvl1pPr>
          </a:lstStyle>
          <a:p>
            <a:fld id="{4EACC613-D616-4D58-BD15-2F4501C02E6B}" type="slidenum">
              <a:rPr lang="en-US" altLang="zh-CN"/>
              <a:pPr/>
              <a:t>‹#›</a:t>
            </a:fld>
            <a:endParaRPr lang="en-US" altLang="zh-CN"/>
          </a:p>
        </p:txBody>
      </p:sp>
    </p:spTree>
    <p:extLst>
      <p:ext uri="{BB962C8B-B14F-4D97-AF65-F5344CB8AC3E}">
        <p14:creationId xmlns:p14="http://schemas.microsoft.com/office/powerpoint/2010/main" val="119038841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5" name="Line 8"/>
          <p:cNvSpPr>
            <a:spLocks noChangeShapeType="1"/>
          </p:cNvSpPr>
          <p:nvPr/>
        </p:nvSpPr>
        <p:spPr bwMode="auto">
          <a:xfrm>
            <a:off x="1981201"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050" name="Rectangle 2"/>
          <p:cNvSpPr>
            <a:spLocks noGrp="1" noChangeArrowheads="1"/>
          </p:cNvSpPr>
          <p:nvPr>
            <p:ph type="ctrTitle"/>
          </p:nvPr>
        </p:nvSpPr>
        <p:spPr>
          <a:xfrm>
            <a:off x="914401" y="1524000"/>
            <a:ext cx="7623175" cy="1752600"/>
          </a:xfrm>
        </p:spPr>
        <p:txBody>
          <a:bodyPr/>
          <a:lstStyle>
            <a:lvl1pPr>
              <a:defRPr sz="3750"/>
            </a:lvl1pPr>
          </a:lstStyle>
          <a:p>
            <a:r>
              <a:rPr lang="zh-CN"/>
              <a:t>单击此处编辑母版标题样式</a:t>
            </a:r>
          </a:p>
        </p:txBody>
      </p:sp>
      <p:sp>
        <p:nvSpPr>
          <p:cNvPr id="20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100"/>
            </a:lvl1pPr>
          </a:lstStyle>
          <a:p>
            <a:r>
              <a:rPr 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zh-CN"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p:txBody>
          <a:bodyPr/>
          <a:lstStyle>
            <a:lvl1pPr>
              <a:defRPr/>
            </a:lvl1pPr>
          </a:lstStyle>
          <a:p>
            <a:fld id="{9D0CA44F-D2BF-4937-AC36-09A4610B7A28}" type="slidenum">
              <a:rPr lang="zh-CN" altLang="zh-CN"/>
              <a:pPr/>
              <a:t>‹#›</a:t>
            </a:fld>
            <a:endParaRPr lang="zh-CN" altLang="zh-CN"/>
          </a:p>
        </p:txBody>
      </p:sp>
    </p:spTree>
    <p:extLst>
      <p:ext uri="{BB962C8B-B14F-4D97-AF65-F5344CB8AC3E}">
        <p14:creationId xmlns:p14="http://schemas.microsoft.com/office/powerpoint/2010/main" val="204226472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CE4B4173-BC4C-4206-9A90-536975765286}" type="slidenum">
              <a:rPr lang="zh-CN" altLang="zh-CN"/>
              <a:pPr/>
              <a:t>‹#›</a:t>
            </a:fld>
            <a:endParaRPr lang="zh-CN" altLang="zh-CN"/>
          </a:p>
        </p:txBody>
      </p:sp>
    </p:spTree>
    <p:extLst>
      <p:ext uri="{BB962C8B-B14F-4D97-AF65-F5344CB8AC3E}">
        <p14:creationId xmlns:p14="http://schemas.microsoft.com/office/powerpoint/2010/main" val="13859405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225A3A3F-5171-44E1-8738-915E43FE07F5}" type="slidenum">
              <a:rPr lang="zh-CN" altLang="zh-CN"/>
              <a:pPr/>
              <a:t>‹#›</a:t>
            </a:fld>
            <a:endParaRPr lang="zh-CN" altLang="zh-CN"/>
          </a:p>
        </p:txBody>
      </p:sp>
    </p:spTree>
    <p:extLst>
      <p:ext uri="{BB962C8B-B14F-4D97-AF65-F5344CB8AC3E}">
        <p14:creationId xmlns:p14="http://schemas.microsoft.com/office/powerpoint/2010/main" val="294861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10.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11.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04.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13.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4.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image" Target="../media/image5.jpe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27.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theme" Target="../theme/theme15.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4.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3FBFFC9-4552-4F89-A92E-39594775B76E}"/>
              </a:ext>
            </a:extLst>
          </p:cNvPr>
          <p:cNvSpPr>
            <a:spLocks noChangeArrowheads="1"/>
          </p:cNvSpPr>
          <p:nvPr/>
        </p:nvSpPr>
        <p:spPr bwMode="auto">
          <a:xfrm>
            <a:off x="0" y="0"/>
            <a:ext cx="9151938" cy="6858000"/>
          </a:xfrm>
          <a:prstGeom prst="rect">
            <a:avLst/>
          </a:prstGeom>
          <a:solidFill>
            <a:schemeClr val="tx2"/>
          </a:solidFill>
          <a:ln w="9525">
            <a:solidFill>
              <a:schemeClr val="tx1"/>
            </a:solidFill>
            <a:miter lim="800000"/>
            <a:headEnd/>
            <a:tailEnd/>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027" name="Rectangle 3">
            <a:extLst>
              <a:ext uri="{FF2B5EF4-FFF2-40B4-BE49-F238E27FC236}">
                <a16:creationId xmlns:a16="http://schemas.microsoft.com/office/drawing/2014/main" id="{1AF4C4C0-16CF-45EC-BC07-0F2969A23F93}"/>
              </a:ext>
            </a:extLst>
          </p:cNvPr>
          <p:cNvSpPr>
            <a:spLocks noGrp="1" noChangeArrowheads="1"/>
          </p:cNvSpPr>
          <p:nvPr>
            <p:ph type="title"/>
          </p:nvPr>
        </p:nvSpPr>
        <p:spPr bwMode="auto">
          <a:xfrm>
            <a:off x="611188" y="344488"/>
            <a:ext cx="8064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zh-CN" altLang="en-US"/>
              <a:t>主标题</a:t>
            </a:r>
          </a:p>
        </p:txBody>
      </p:sp>
      <p:sp>
        <p:nvSpPr>
          <p:cNvPr id="1028" name="Rectangle 4">
            <a:extLst>
              <a:ext uri="{FF2B5EF4-FFF2-40B4-BE49-F238E27FC236}">
                <a16:creationId xmlns:a16="http://schemas.microsoft.com/office/drawing/2014/main" id="{B9305262-7D55-4C26-ABAF-A5CAB5E448AB}"/>
              </a:ext>
            </a:extLst>
          </p:cNvPr>
          <p:cNvSpPr>
            <a:spLocks noGrp="1" noChangeArrowheads="1"/>
          </p:cNvSpPr>
          <p:nvPr>
            <p:ph type="body" idx="1"/>
          </p:nvPr>
        </p:nvSpPr>
        <p:spPr bwMode="auto">
          <a:xfrm>
            <a:off x="611188" y="1293813"/>
            <a:ext cx="80645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a:t>主文本标题</a:t>
            </a:r>
          </a:p>
          <a:p>
            <a:pPr lvl="1"/>
            <a:r>
              <a:rPr lang="zh-CN" altLang="en-US"/>
              <a:t>二级标题</a:t>
            </a:r>
            <a:endParaRPr lang="en-US" altLang="en-US"/>
          </a:p>
          <a:p>
            <a:pPr lvl="2"/>
            <a:r>
              <a:rPr lang="zh-CN" altLang="en-US"/>
              <a:t>三级标题</a:t>
            </a:r>
            <a:endParaRPr lang="en-US" altLang="en-US"/>
          </a:p>
          <a:p>
            <a:pPr lvl="3"/>
            <a:r>
              <a:rPr lang="zh-CN" altLang="en-US"/>
              <a:t>四级标题</a:t>
            </a:r>
            <a:endParaRPr lang="en-US" altLang="en-US"/>
          </a:p>
          <a:p>
            <a:pPr lvl="4"/>
            <a:r>
              <a:rPr lang="zh-CN" altLang="en-US"/>
              <a:t>五级标题</a:t>
            </a:r>
          </a:p>
        </p:txBody>
      </p:sp>
      <p:sp>
        <p:nvSpPr>
          <p:cNvPr id="1029" name="Rectangle 6">
            <a:extLst>
              <a:ext uri="{FF2B5EF4-FFF2-40B4-BE49-F238E27FC236}">
                <a16:creationId xmlns:a16="http://schemas.microsoft.com/office/drawing/2014/main" id="{57A9E8B9-0F69-4627-866D-5C515B6F688F}"/>
              </a:ext>
            </a:extLst>
          </p:cNvPr>
          <p:cNvSpPr>
            <a:spLocks noChangeArrowheads="1"/>
          </p:cNvSpPr>
          <p:nvPr/>
        </p:nvSpPr>
        <p:spPr bwMode="auto">
          <a:xfrm>
            <a:off x="4763" y="6597650"/>
            <a:ext cx="8312150" cy="260350"/>
          </a:xfrm>
          <a:prstGeom prst="rect">
            <a:avLst/>
          </a:prstGeom>
          <a:solidFill>
            <a:srgbClr val="E88000"/>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030" name="Rectangle 7">
            <a:extLst>
              <a:ext uri="{FF2B5EF4-FFF2-40B4-BE49-F238E27FC236}">
                <a16:creationId xmlns:a16="http://schemas.microsoft.com/office/drawing/2014/main" id="{00C8C69F-9B23-4C00-8602-AC661212F0D6}"/>
              </a:ext>
            </a:extLst>
          </p:cNvPr>
          <p:cNvSpPr>
            <a:spLocks noChangeArrowheads="1"/>
          </p:cNvSpPr>
          <p:nvPr/>
        </p:nvSpPr>
        <p:spPr bwMode="auto">
          <a:xfrm>
            <a:off x="11113" y="6811963"/>
            <a:ext cx="9140825" cy="73025"/>
          </a:xfrm>
          <a:prstGeom prst="rect">
            <a:avLst/>
          </a:prstGeom>
          <a:solidFill>
            <a:srgbClr val="C95616"/>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031" name="Rectangle 8">
            <a:extLst>
              <a:ext uri="{FF2B5EF4-FFF2-40B4-BE49-F238E27FC236}">
                <a16:creationId xmlns:a16="http://schemas.microsoft.com/office/drawing/2014/main" id="{2EC089A5-A80A-456D-8180-4F85C4862432}"/>
              </a:ext>
            </a:extLst>
          </p:cNvPr>
          <p:cNvSpPr>
            <a:spLocks noChangeArrowheads="1"/>
          </p:cNvSpPr>
          <p:nvPr/>
        </p:nvSpPr>
        <p:spPr bwMode="auto">
          <a:xfrm>
            <a:off x="1588" y="6524625"/>
            <a:ext cx="8242300" cy="217488"/>
          </a:xfrm>
          <a:prstGeom prst="rect">
            <a:avLst/>
          </a:prstGeom>
          <a:solidFill>
            <a:srgbClr val="FCC24F"/>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92873" name="Text Box 9">
            <a:extLst>
              <a:ext uri="{FF2B5EF4-FFF2-40B4-BE49-F238E27FC236}">
                <a16:creationId xmlns:a16="http://schemas.microsoft.com/office/drawing/2014/main" id="{2A0EDE70-6C2C-4542-BA5C-18CAEEBF79EE}"/>
              </a:ext>
            </a:extLst>
          </p:cNvPr>
          <p:cNvSpPr txBox="1">
            <a:spLocks noChangeArrowheads="1"/>
          </p:cNvSpPr>
          <p:nvPr/>
        </p:nvSpPr>
        <p:spPr bwMode="auto">
          <a:xfrm>
            <a:off x="8101013" y="6503988"/>
            <a:ext cx="982662" cy="304800"/>
          </a:xfrm>
          <a:prstGeom prst="rect">
            <a:avLst/>
          </a:prstGeom>
          <a:noFill/>
          <a:ln w="9525">
            <a:noFill/>
            <a:miter lim="800000"/>
            <a:headEnd/>
            <a:tailEnd/>
          </a:ln>
          <a:effectLst/>
        </p:spPr>
        <p:txBody>
          <a:bodyPr lIns="36000" tIns="0" rIns="36000" bIns="0">
            <a:spAutoFit/>
          </a:bodyP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algn="r">
              <a:spcBef>
                <a:spcPct val="50000"/>
              </a:spcBef>
              <a:defRPr/>
            </a:pPr>
            <a:fld id="{28BEC472-2B7D-4437-A160-CA03D0F5F297}" type="slidenum">
              <a:rPr lang="en-US" altLang="zh-CN" sz="2000" smtClean="0">
                <a:solidFill>
                  <a:srgbClr val="000099"/>
                </a:solidFill>
              </a:rPr>
              <a:pPr algn="r">
                <a:spcBef>
                  <a:spcPct val="50000"/>
                </a:spcBef>
                <a:defRPr/>
              </a:pPr>
              <a:t>‹#›</a:t>
            </a:fld>
            <a:endParaRPr lang="en-US" altLang="zh-CN" sz="2000">
              <a:solidFill>
                <a:srgbClr val="000099"/>
              </a:solidFill>
            </a:endParaRPr>
          </a:p>
        </p:txBody>
      </p:sp>
      <p:sp>
        <p:nvSpPr>
          <p:cNvPr id="1033" name="Line 10">
            <a:extLst>
              <a:ext uri="{FF2B5EF4-FFF2-40B4-BE49-F238E27FC236}">
                <a16:creationId xmlns:a16="http://schemas.microsoft.com/office/drawing/2014/main" id="{7CA9BECA-7FC2-4157-B47B-1D390E7823EF}"/>
              </a:ext>
            </a:extLst>
          </p:cNvPr>
          <p:cNvSpPr>
            <a:spLocks noChangeShapeType="1"/>
          </p:cNvSpPr>
          <p:nvPr/>
        </p:nvSpPr>
        <p:spPr bwMode="auto">
          <a:xfrm flipV="1">
            <a:off x="611188" y="1125538"/>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 name="Text Box 11">
            <a:extLst>
              <a:ext uri="{FF2B5EF4-FFF2-40B4-BE49-F238E27FC236}">
                <a16:creationId xmlns:a16="http://schemas.microsoft.com/office/drawing/2014/main" id="{C4104FF4-9604-4817-AB29-66E4D087D1D3}"/>
              </a:ext>
            </a:extLst>
          </p:cNvPr>
          <p:cNvSpPr txBox="1">
            <a:spLocks noChangeArrowheads="1"/>
          </p:cNvSpPr>
          <p:nvPr/>
        </p:nvSpPr>
        <p:spPr bwMode="auto">
          <a:xfrm>
            <a:off x="2484438" y="0"/>
            <a:ext cx="217487" cy="366713"/>
          </a:xfrm>
          <a:prstGeom prst="rect">
            <a:avLst/>
          </a:prstGeom>
          <a:noFill/>
          <a:ln>
            <a:noFill/>
          </a:ln>
        </p:spPr>
        <p:txBody>
          <a:bodyPr>
            <a:spAutoFit/>
          </a:bodyP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algn="ctr" eaLnBrk="1" hangingPunct="1">
              <a:spcBef>
                <a:spcPct val="50000"/>
              </a:spcBef>
              <a:defRPr/>
            </a:pPr>
            <a:endParaRPr lang="zh-CN" altLang="en-US" sz="1800">
              <a:solidFill>
                <a:schemeClr val="tx1"/>
              </a:solidFill>
              <a:latin typeface="Arial" panose="020B0604020202020204" pitchFamily="34" charset="0"/>
              <a:ea typeface="宋体" panose="02010600030101010101" pitchFamily="2" charset="-122"/>
            </a:endParaRPr>
          </a:p>
        </p:txBody>
      </p:sp>
      <p:sp>
        <p:nvSpPr>
          <p:cNvPr id="292879" name="Rectangle 15">
            <a:extLst>
              <a:ext uri="{FF2B5EF4-FFF2-40B4-BE49-F238E27FC236}">
                <a16:creationId xmlns:a16="http://schemas.microsoft.com/office/drawing/2014/main" id="{13059898-8C9B-4CDE-9E1E-AC0E532A43D3}"/>
              </a:ext>
            </a:extLst>
          </p:cNvPr>
          <p:cNvSpPr>
            <a:spLocks noGrp="1" noChangeArrowheads="1"/>
          </p:cNvSpPr>
          <p:nvPr>
            <p:ph type="dt" sz="half" idx="2"/>
          </p:nvPr>
        </p:nvSpPr>
        <p:spPr bwMode="gray">
          <a:xfrm>
            <a:off x="212725" y="6430963"/>
            <a:ext cx="2017713" cy="377825"/>
          </a:xfrm>
          <a:prstGeom prst="rect">
            <a:avLst/>
          </a:prstGeom>
          <a:noFill/>
          <a:ln w="9525">
            <a:noFill/>
            <a:miter lim="800000"/>
            <a:headEnd/>
            <a:tailEnd/>
          </a:ln>
          <a:effectLst/>
        </p:spPr>
        <p:txBody>
          <a:bodyPr vert="horz" wrap="square" lIns="36000" tIns="36000" rIns="36000" bIns="36000" numCol="1" anchor="t" anchorCtr="0" compatLnSpc="1">
            <a:prstTxWarp prst="textNoShape">
              <a:avLst/>
            </a:prstTxWarp>
            <a:spAutoFit/>
          </a:bodyPr>
          <a:lstStyle>
            <a:lvl1pPr eaLnBrk="1" hangingPunct="1">
              <a:defRPr sz="2000">
                <a:solidFill>
                  <a:srgbClr val="0000FF"/>
                </a:solidFill>
                <a:latin typeface="黑体" pitchFamily="2" charset="-122"/>
                <a:ea typeface="黑体" pitchFamily="2" charset="-122"/>
              </a:defRPr>
            </a:lvl1pPr>
          </a:lstStyle>
          <a:p>
            <a:pPr>
              <a:defRPr/>
            </a:pPr>
            <a:fld id="{005E2159-F0E5-4A26-926E-D657EC6EAC91}" type="datetime1">
              <a:rPr lang="zh-CN" altLang="en-US"/>
              <a:pPr>
                <a:defRPr/>
              </a:pPr>
              <a:t>2024/9/19</a:t>
            </a:fld>
            <a:endParaRPr lang="en-US" altLang="zh-CN"/>
          </a:p>
        </p:txBody>
      </p:sp>
      <p:sp>
        <p:nvSpPr>
          <p:cNvPr id="1036" name="AutoShape 18">
            <a:hlinkClick r:id="" action="ppaction://hlinkshowjump?jump=previousslide" highlightClick="1"/>
            <a:extLst>
              <a:ext uri="{FF2B5EF4-FFF2-40B4-BE49-F238E27FC236}">
                <a16:creationId xmlns:a16="http://schemas.microsoft.com/office/drawing/2014/main" id="{FBE1D707-DD4A-4644-B5A5-E38B59AC9A02}"/>
              </a:ext>
            </a:extLst>
          </p:cNvPr>
          <p:cNvSpPr>
            <a:spLocks noChangeArrowheads="1"/>
          </p:cNvSpPr>
          <p:nvPr userDrawn="1"/>
        </p:nvSpPr>
        <p:spPr bwMode="auto">
          <a:xfrm>
            <a:off x="4030663" y="6451600"/>
            <a:ext cx="539750" cy="360363"/>
          </a:xfrm>
          <a:prstGeom prst="actionButtonBackPrevious">
            <a:avLst/>
          </a:prstGeom>
          <a:solidFill>
            <a:srgbClr val="FFFF66">
              <a:alpha val="89803"/>
            </a:srgbClr>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037" name="AutoShape 19">
            <a:hlinkClick r:id="" action="ppaction://hlinkshowjump?jump=nextslide" highlightClick="1"/>
            <a:extLst>
              <a:ext uri="{FF2B5EF4-FFF2-40B4-BE49-F238E27FC236}">
                <a16:creationId xmlns:a16="http://schemas.microsoft.com/office/drawing/2014/main" id="{C9B4A392-252A-41F3-A47F-873CF9741229}"/>
              </a:ext>
            </a:extLst>
          </p:cNvPr>
          <p:cNvSpPr>
            <a:spLocks noChangeArrowheads="1"/>
          </p:cNvSpPr>
          <p:nvPr userDrawn="1"/>
        </p:nvSpPr>
        <p:spPr bwMode="auto">
          <a:xfrm>
            <a:off x="4751388" y="6451600"/>
            <a:ext cx="539750" cy="360363"/>
          </a:xfrm>
          <a:prstGeom prst="actionButtonForwardNext">
            <a:avLst/>
          </a:prstGeom>
          <a:solidFill>
            <a:srgbClr val="FFFF66">
              <a:alpha val="89803"/>
            </a:srgbClr>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038" name="AutoShape 20">
            <a:hlinkClick r:id="" action="ppaction://hlinkshowjump?jump=firstslide" highlightClick="1"/>
            <a:extLst>
              <a:ext uri="{FF2B5EF4-FFF2-40B4-BE49-F238E27FC236}">
                <a16:creationId xmlns:a16="http://schemas.microsoft.com/office/drawing/2014/main" id="{AA4CDAD4-9420-4190-B477-D02837E6F03B}"/>
              </a:ext>
            </a:extLst>
          </p:cNvPr>
          <p:cNvSpPr>
            <a:spLocks noChangeArrowheads="1"/>
          </p:cNvSpPr>
          <p:nvPr userDrawn="1"/>
        </p:nvSpPr>
        <p:spPr bwMode="auto">
          <a:xfrm>
            <a:off x="3311525" y="6451600"/>
            <a:ext cx="539750" cy="360363"/>
          </a:xfrm>
          <a:prstGeom prst="actionButtonBeginning">
            <a:avLst/>
          </a:prstGeom>
          <a:solidFill>
            <a:srgbClr val="FFFF66">
              <a:alpha val="89803"/>
            </a:srgbClr>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039" name="AutoShape 21">
            <a:hlinkClick r:id="" action="ppaction://hlinkshowjump?jump=lastslide" highlightClick="1"/>
            <a:extLst>
              <a:ext uri="{FF2B5EF4-FFF2-40B4-BE49-F238E27FC236}">
                <a16:creationId xmlns:a16="http://schemas.microsoft.com/office/drawing/2014/main" id="{9DC437D5-71CE-4FAF-B761-3BB95E21724D}"/>
              </a:ext>
            </a:extLst>
          </p:cNvPr>
          <p:cNvSpPr>
            <a:spLocks noChangeArrowheads="1"/>
          </p:cNvSpPr>
          <p:nvPr userDrawn="1"/>
        </p:nvSpPr>
        <p:spPr bwMode="auto">
          <a:xfrm>
            <a:off x="5472113" y="6453188"/>
            <a:ext cx="539750" cy="360362"/>
          </a:xfrm>
          <a:prstGeom prst="actionButtonEnd">
            <a:avLst/>
          </a:prstGeom>
          <a:solidFill>
            <a:srgbClr val="FFFF66">
              <a:alpha val="89803"/>
            </a:srgbClr>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Tree>
    <p:extLst>
      <p:ext uri="{BB962C8B-B14F-4D97-AF65-F5344CB8AC3E}">
        <p14:creationId xmlns:p14="http://schemas.microsoft.com/office/powerpoint/2010/main" val="139289824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ransition spd="med">
    <p:wipe dir="r"/>
  </p:transition>
  <p:hf sldNum="0" hdr="0" ftr="0"/>
  <p:txStyles>
    <p:titleStyle>
      <a:lvl1pPr algn="l" rtl="0" eaLnBrk="0" fontAlgn="base" hangingPunct="0">
        <a:lnSpc>
          <a:spcPct val="90000"/>
        </a:lnSpc>
        <a:spcBef>
          <a:spcPct val="0"/>
        </a:spcBef>
        <a:spcAft>
          <a:spcPct val="0"/>
        </a:spcAft>
        <a:defRPr sz="3600" b="1">
          <a:solidFill>
            <a:schemeClr val="tx1"/>
          </a:solidFill>
          <a:latin typeface="+mj-lt"/>
          <a:ea typeface="+mj-ea"/>
          <a:cs typeface="+mj-cs"/>
        </a:defRPr>
      </a:lvl1pPr>
      <a:lvl2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2pPr>
      <a:lvl3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3pPr>
      <a:lvl4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4pPr>
      <a:lvl5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5pPr>
      <a:lvl6pPr marL="457200" algn="l" rtl="0" fontAlgn="base">
        <a:lnSpc>
          <a:spcPct val="90000"/>
        </a:lnSpc>
        <a:spcBef>
          <a:spcPct val="0"/>
        </a:spcBef>
        <a:spcAft>
          <a:spcPct val="0"/>
        </a:spcAft>
        <a:defRPr sz="3600" b="1">
          <a:solidFill>
            <a:schemeClr val="tx1"/>
          </a:solidFill>
          <a:latin typeface="黑体" pitchFamily="2" charset="-122"/>
          <a:ea typeface="黑体" pitchFamily="2" charset="-122"/>
        </a:defRPr>
      </a:lvl6pPr>
      <a:lvl7pPr marL="914400" algn="l" rtl="0" fontAlgn="base">
        <a:lnSpc>
          <a:spcPct val="90000"/>
        </a:lnSpc>
        <a:spcBef>
          <a:spcPct val="0"/>
        </a:spcBef>
        <a:spcAft>
          <a:spcPct val="0"/>
        </a:spcAft>
        <a:defRPr sz="3600" b="1">
          <a:solidFill>
            <a:schemeClr val="tx1"/>
          </a:solidFill>
          <a:latin typeface="黑体" pitchFamily="2" charset="-122"/>
          <a:ea typeface="黑体" pitchFamily="2" charset="-122"/>
        </a:defRPr>
      </a:lvl7pPr>
      <a:lvl8pPr marL="1371600" algn="l" rtl="0" fontAlgn="base">
        <a:lnSpc>
          <a:spcPct val="90000"/>
        </a:lnSpc>
        <a:spcBef>
          <a:spcPct val="0"/>
        </a:spcBef>
        <a:spcAft>
          <a:spcPct val="0"/>
        </a:spcAft>
        <a:defRPr sz="3600" b="1">
          <a:solidFill>
            <a:schemeClr val="tx1"/>
          </a:solidFill>
          <a:latin typeface="黑体" pitchFamily="2" charset="-122"/>
          <a:ea typeface="黑体" pitchFamily="2" charset="-122"/>
        </a:defRPr>
      </a:lvl8pPr>
      <a:lvl9pPr marL="1828800" algn="l" rtl="0" fontAlgn="base">
        <a:lnSpc>
          <a:spcPct val="90000"/>
        </a:lnSpc>
        <a:spcBef>
          <a:spcPct val="0"/>
        </a:spcBef>
        <a:spcAft>
          <a:spcPct val="0"/>
        </a:spcAft>
        <a:defRPr sz="3600" b="1">
          <a:solidFill>
            <a:schemeClr val="tx1"/>
          </a:solidFill>
          <a:latin typeface="黑体" pitchFamily="2" charset="-122"/>
          <a:ea typeface="黑体" pitchFamily="2"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l"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l"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l"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l"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l"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l" rtl="0" fontAlgn="base">
        <a:lnSpc>
          <a:spcPct val="120000"/>
        </a:lnSpc>
        <a:spcBef>
          <a:spcPct val="20000"/>
        </a:spcBef>
        <a:spcAft>
          <a:spcPct val="0"/>
        </a:spcAft>
        <a:buClr>
          <a:srgbClr val="FF3300"/>
        </a:buClr>
        <a:defRPr sz="28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5"/>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600202"/>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latin typeface="+mj-lt"/>
                <a:ea typeface="宋体" pitchFamily="2" charset="-122"/>
              </a:defRPr>
            </a:lvl1pPr>
          </a:lstStyle>
          <a:p>
            <a:pPr>
              <a:defRPr/>
            </a:pPr>
            <a:r>
              <a:rPr lang="en-US" altLang="zh-CN"/>
              <a:t>2022</a:t>
            </a:r>
            <a:r>
              <a:rPr lang="zh-CN" altLang="en-US"/>
              <a:t>年</a:t>
            </a:r>
            <a:r>
              <a:rPr lang="en-US" altLang="zh-CN"/>
              <a:t>3</a:t>
            </a:r>
            <a:r>
              <a:rPr lang="zh-CN" altLang="en-US"/>
              <a:t>月</a:t>
            </a:r>
            <a:endParaRPr lang="zh-CN"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900">
                <a:latin typeface="+mj-lt"/>
                <a:ea typeface="宋体" pitchFamily="2" charset="-122"/>
              </a:defRPr>
            </a:lvl1pPr>
          </a:lstStyle>
          <a:p>
            <a:pPr>
              <a:defRPr/>
            </a:pPr>
            <a:r>
              <a:rPr lang="zh-CN" altLang="en-US"/>
              <a:t>本投影片及相应音视频仅供修读本课程同学使用</a:t>
            </a:r>
            <a:endParaRPr lang="zh-CN" altLang="zh-CN"/>
          </a:p>
        </p:txBody>
      </p:sp>
      <p:sp>
        <p:nvSpPr>
          <p:cNvPr id="10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latin typeface="Garamond" panose="02020404030301010803" pitchFamily="18" charset="0"/>
              </a:defRPr>
            </a:lvl1pPr>
          </a:lstStyle>
          <a:p>
            <a:fld id="{A9A68180-4394-4950-A491-598F6D6BF2EA}" type="slidenum">
              <a:rPr lang="zh-CN" altLang="zh-CN"/>
              <a:pPr/>
              <a:t>‹#›</a:t>
            </a:fld>
            <a:endParaRPr lang="zh-CN" altLang="zh-CN"/>
          </a:p>
        </p:txBody>
      </p:sp>
      <p:sp>
        <p:nvSpPr>
          <p:cNvPr id="1031" name="未知"/>
          <p:cNvSpPr>
            <a:spLocks/>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Tree>
    <p:extLst>
      <p:ext uri="{BB962C8B-B14F-4D97-AF65-F5344CB8AC3E}">
        <p14:creationId xmlns:p14="http://schemas.microsoft.com/office/powerpoint/2010/main" val="258903056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hf hdr="0" ftr="0" dt="0"/>
  <p:txStyles>
    <p:titleStyle>
      <a:lvl1pPr algn="l" rtl="0" eaLnBrk="0" fontAlgn="base" hangingPunct="0">
        <a:spcBef>
          <a:spcPct val="0"/>
        </a:spcBef>
        <a:spcAft>
          <a:spcPct val="0"/>
        </a:spcAft>
        <a:defRPr sz="3150">
          <a:solidFill>
            <a:schemeClr val="tx2"/>
          </a:solidFill>
          <a:latin typeface="+mj-lt"/>
          <a:ea typeface="+mj-ea"/>
          <a:cs typeface="+mj-cs"/>
        </a:defRPr>
      </a:lvl1pPr>
      <a:lvl2pPr algn="l" rtl="0" eaLnBrk="0" fontAlgn="base" hangingPunct="0">
        <a:spcBef>
          <a:spcPct val="0"/>
        </a:spcBef>
        <a:spcAft>
          <a:spcPct val="0"/>
        </a:spcAft>
        <a:defRPr sz="3150">
          <a:solidFill>
            <a:schemeClr val="tx2"/>
          </a:solidFill>
          <a:latin typeface="Garamond" pitchFamily="18" charset="0"/>
          <a:ea typeface="宋体" pitchFamily="2" charset="-122"/>
        </a:defRPr>
      </a:lvl2pPr>
      <a:lvl3pPr algn="l" rtl="0" eaLnBrk="0" fontAlgn="base" hangingPunct="0">
        <a:spcBef>
          <a:spcPct val="0"/>
        </a:spcBef>
        <a:spcAft>
          <a:spcPct val="0"/>
        </a:spcAft>
        <a:defRPr sz="3150">
          <a:solidFill>
            <a:schemeClr val="tx2"/>
          </a:solidFill>
          <a:latin typeface="Garamond" pitchFamily="18" charset="0"/>
          <a:ea typeface="宋体" pitchFamily="2" charset="-122"/>
        </a:defRPr>
      </a:lvl3pPr>
      <a:lvl4pPr algn="l" rtl="0" eaLnBrk="0" fontAlgn="base" hangingPunct="0">
        <a:spcBef>
          <a:spcPct val="0"/>
        </a:spcBef>
        <a:spcAft>
          <a:spcPct val="0"/>
        </a:spcAft>
        <a:defRPr sz="3150">
          <a:solidFill>
            <a:schemeClr val="tx2"/>
          </a:solidFill>
          <a:latin typeface="Garamond" pitchFamily="18" charset="0"/>
          <a:ea typeface="宋体" pitchFamily="2" charset="-122"/>
        </a:defRPr>
      </a:lvl4pPr>
      <a:lvl5pPr algn="l" rtl="0" eaLnBrk="0" fontAlgn="base" hangingPunct="0">
        <a:spcBef>
          <a:spcPct val="0"/>
        </a:spcBef>
        <a:spcAft>
          <a:spcPct val="0"/>
        </a:spcAft>
        <a:defRPr sz="3150">
          <a:solidFill>
            <a:schemeClr val="tx2"/>
          </a:solidFill>
          <a:latin typeface="Garamond" pitchFamily="18" charset="0"/>
          <a:ea typeface="宋体" pitchFamily="2" charset="-122"/>
        </a:defRPr>
      </a:lvl5pPr>
      <a:lvl6pPr marL="342900" algn="l" rtl="0" fontAlgn="base">
        <a:spcBef>
          <a:spcPct val="0"/>
        </a:spcBef>
        <a:spcAft>
          <a:spcPct val="0"/>
        </a:spcAft>
        <a:defRPr sz="3150">
          <a:solidFill>
            <a:schemeClr val="tx2"/>
          </a:solidFill>
          <a:latin typeface="Garamond" pitchFamily="18" charset="0"/>
          <a:ea typeface="宋体" pitchFamily="2" charset="-122"/>
        </a:defRPr>
      </a:lvl6pPr>
      <a:lvl7pPr marL="685800" algn="l" rtl="0" fontAlgn="base">
        <a:spcBef>
          <a:spcPct val="0"/>
        </a:spcBef>
        <a:spcAft>
          <a:spcPct val="0"/>
        </a:spcAft>
        <a:defRPr sz="3150">
          <a:solidFill>
            <a:schemeClr val="tx2"/>
          </a:solidFill>
          <a:latin typeface="Garamond" pitchFamily="18" charset="0"/>
          <a:ea typeface="宋体" pitchFamily="2" charset="-122"/>
        </a:defRPr>
      </a:lvl7pPr>
      <a:lvl8pPr marL="1028700" algn="l" rtl="0" fontAlgn="base">
        <a:spcBef>
          <a:spcPct val="0"/>
        </a:spcBef>
        <a:spcAft>
          <a:spcPct val="0"/>
        </a:spcAft>
        <a:defRPr sz="3150">
          <a:solidFill>
            <a:schemeClr val="tx2"/>
          </a:solidFill>
          <a:latin typeface="Garamond" pitchFamily="18" charset="0"/>
          <a:ea typeface="宋体" pitchFamily="2" charset="-122"/>
        </a:defRPr>
      </a:lvl8pPr>
      <a:lvl9pPr marL="1371600" algn="l" rtl="0" fontAlgn="base">
        <a:spcBef>
          <a:spcPct val="0"/>
        </a:spcBef>
        <a:spcAft>
          <a:spcPct val="0"/>
        </a:spcAft>
        <a:defRPr sz="3150">
          <a:solidFill>
            <a:schemeClr val="tx2"/>
          </a:solidFill>
          <a:latin typeface="Garamond" pitchFamily="18" charset="0"/>
          <a:ea typeface="宋体" pitchFamily="2" charset="-122"/>
        </a:defRPr>
      </a:lvl9pPr>
    </p:titleStyle>
    <p:bodyStyle>
      <a:lvl1pPr marL="257175" indent="-257175" algn="l" rtl="0" eaLnBrk="0" fontAlgn="base" hangingPunct="0">
        <a:spcBef>
          <a:spcPct val="20000"/>
        </a:spcBef>
        <a:spcAft>
          <a:spcPct val="0"/>
        </a:spcAft>
        <a:buClr>
          <a:schemeClr val="accent1"/>
        </a:buClr>
        <a:buSzPct val="65000"/>
        <a:buFont typeface="Wingdings" panose="05000000000000000000" pitchFamily="2" charset="2"/>
        <a:buChar char="n"/>
        <a:defRPr sz="2250">
          <a:solidFill>
            <a:schemeClr val="tx1"/>
          </a:solidFill>
          <a:latin typeface="+mn-lt"/>
          <a:ea typeface="+mn-ea"/>
          <a:cs typeface="+mn-cs"/>
        </a:defRPr>
      </a:lvl1pPr>
      <a:lvl2pPr marL="502444" indent="-244079" algn="l" rtl="0" eaLnBrk="0" fontAlgn="base" hangingPunct="0">
        <a:spcBef>
          <a:spcPct val="20000"/>
        </a:spcBef>
        <a:spcAft>
          <a:spcPct val="0"/>
        </a:spcAft>
        <a:buClr>
          <a:schemeClr val="accent2"/>
        </a:buClr>
        <a:buSzPct val="60000"/>
        <a:buFont typeface="Wingdings" panose="05000000000000000000" pitchFamily="2" charset="2"/>
        <a:buChar char="q"/>
        <a:defRPr sz="1950">
          <a:solidFill>
            <a:schemeClr val="tx1"/>
          </a:solidFill>
          <a:latin typeface="+mn-lt"/>
          <a:ea typeface="+mn-ea"/>
        </a:defRPr>
      </a:lvl2pPr>
      <a:lvl3pPr marL="766763" indent="-263129" algn="l" rtl="0" eaLnBrk="0" fontAlgn="base" hangingPunct="0">
        <a:spcBef>
          <a:spcPct val="20000"/>
        </a:spcBef>
        <a:spcAft>
          <a:spcPct val="0"/>
        </a:spcAft>
        <a:buClr>
          <a:schemeClr val="accent1"/>
        </a:buClr>
        <a:buSzPct val="65000"/>
        <a:buFont typeface="Wingdings" panose="05000000000000000000" pitchFamily="2" charset="2"/>
        <a:buChar char="n"/>
        <a:defRPr sz="1650">
          <a:solidFill>
            <a:schemeClr val="tx1"/>
          </a:solidFill>
          <a:latin typeface="+mn-lt"/>
          <a:ea typeface="+mn-ea"/>
        </a:defRPr>
      </a:lvl3pPr>
      <a:lvl4pPr marL="1004888" indent="-236935" algn="l" rtl="0" eaLnBrk="0" fontAlgn="base" hangingPunct="0">
        <a:spcBef>
          <a:spcPct val="20000"/>
        </a:spcBef>
        <a:spcAft>
          <a:spcPct val="0"/>
        </a:spcAft>
        <a:buClr>
          <a:schemeClr val="accent2"/>
        </a:buClr>
        <a:buSzPct val="70000"/>
        <a:buFont typeface="Wingdings" panose="05000000000000000000" pitchFamily="2" charset="2"/>
        <a:buChar char="q"/>
        <a:defRPr sz="1500">
          <a:solidFill>
            <a:schemeClr val="tx1"/>
          </a:solidFill>
          <a:latin typeface="+mn-lt"/>
          <a:ea typeface="+mn-ea"/>
        </a:defRPr>
      </a:lvl4pPr>
      <a:lvl5pPr marL="1260872" indent="-254794" algn="l" rtl="0" eaLnBrk="0" fontAlgn="base" hangingPunct="0">
        <a:spcBef>
          <a:spcPct val="20000"/>
        </a:spcBef>
        <a:spcAft>
          <a:spcPct val="0"/>
        </a:spcAft>
        <a:buClr>
          <a:schemeClr val="accent1"/>
        </a:buClr>
        <a:buSzPct val="75000"/>
        <a:buFont typeface="Wingdings" panose="05000000000000000000" pitchFamily="2" charset="2"/>
        <a:buChar char="§"/>
        <a:defRPr sz="1500">
          <a:solidFill>
            <a:schemeClr val="tx1"/>
          </a:solidFill>
          <a:latin typeface="+mn-lt"/>
          <a:ea typeface="+mn-ea"/>
        </a:defRPr>
      </a:lvl5pPr>
      <a:lvl6pPr marL="16037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6pPr>
      <a:lvl7pPr marL="19466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7pPr>
      <a:lvl8pPr marL="22895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8pPr>
      <a:lvl9pPr marL="26324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1435D25-7003-450C-880B-1C3859C92CA8}"/>
              </a:ext>
            </a:extLst>
          </p:cNvPr>
          <p:cNvSpPr>
            <a:spLocks noGrp="1" noChangeArrowheads="1"/>
          </p:cNvSpPr>
          <p:nvPr>
            <p:ph type="title"/>
          </p:nvPr>
        </p:nvSpPr>
        <p:spPr bwMode="auto">
          <a:xfrm>
            <a:off x="685800" y="6096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7000F326-4145-4285-B7FB-7F8CD9360473}"/>
              </a:ext>
            </a:extLst>
          </p:cNvPr>
          <p:cNvSpPr>
            <a:spLocks noGrp="1" noChangeArrowheads="1"/>
          </p:cNvSpPr>
          <p:nvPr>
            <p:ph type="body" idx="1"/>
          </p:nvPr>
        </p:nvSpPr>
        <p:spPr bwMode="auto">
          <a:xfrm>
            <a:off x="685800" y="1676400"/>
            <a:ext cx="7772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92654485-341C-49EF-BCE6-0E6B8336047F}"/>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anose="02010600030101010101" pitchFamily="2" charset="-122"/>
              </a:defRPr>
            </a:lvl1pPr>
          </a:lstStyle>
          <a:p>
            <a:endParaRPr lang="en-US" altLang="zh-CN"/>
          </a:p>
        </p:txBody>
      </p:sp>
      <p:sp>
        <p:nvSpPr>
          <p:cNvPr id="1029" name="Rectangle 5">
            <a:extLst>
              <a:ext uri="{FF2B5EF4-FFF2-40B4-BE49-F238E27FC236}">
                <a16:creationId xmlns:a16="http://schemas.microsoft.com/office/drawing/2014/main" id="{1FA8ED93-83BA-4ECA-9358-D35553F8797D}"/>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anose="02010600030101010101" pitchFamily="2" charset="-122"/>
              </a:defRPr>
            </a:lvl1pPr>
          </a:lstStyle>
          <a:p>
            <a:endParaRPr lang="en-US" altLang="zh-CN"/>
          </a:p>
        </p:txBody>
      </p:sp>
      <p:sp>
        <p:nvSpPr>
          <p:cNvPr id="1030" name="Rectangle 6">
            <a:extLst>
              <a:ext uri="{FF2B5EF4-FFF2-40B4-BE49-F238E27FC236}">
                <a16:creationId xmlns:a16="http://schemas.microsoft.com/office/drawing/2014/main" id="{CBE78608-A5BB-4DD0-8458-02A5DE668668}"/>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1F603E72-9102-40F7-A583-273AE15CAE0D}" type="slidenum">
              <a:rPr lang="en-US" altLang="zh-CN"/>
              <a:pPr/>
              <a:t>‹#›</a:t>
            </a:fld>
            <a:endParaRPr lang="en-US" altLang="zh-CN"/>
          </a:p>
        </p:txBody>
      </p:sp>
    </p:spTree>
    <p:extLst>
      <p:ext uri="{BB962C8B-B14F-4D97-AF65-F5344CB8AC3E}">
        <p14:creationId xmlns:p14="http://schemas.microsoft.com/office/powerpoint/2010/main" val="540395832"/>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Lst>
  <p:hf hdr="0" ftr="0" dt="0"/>
  <p:txStyles>
    <p:titleStyle>
      <a:lvl1pPr algn="ctr" rtl="0" eaLnBrk="0" fontAlgn="base" hangingPunct="0">
        <a:spcBef>
          <a:spcPct val="0"/>
        </a:spcBef>
        <a:spcAft>
          <a:spcPct val="0"/>
        </a:spcAft>
        <a:defRPr sz="4000" kern="12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anose="02020603050405020304" pitchFamily="18" charset="0"/>
        </a:defRPr>
      </a:lvl2pPr>
      <a:lvl3pPr algn="ctr" rtl="0" eaLnBrk="0" fontAlgn="base" hangingPunct="0">
        <a:spcBef>
          <a:spcPct val="0"/>
        </a:spcBef>
        <a:spcAft>
          <a:spcPct val="0"/>
        </a:spcAft>
        <a:defRPr sz="4000">
          <a:solidFill>
            <a:schemeClr val="tx2"/>
          </a:solidFill>
          <a:latin typeface="Times New Roman" panose="02020603050405020304" pitchFamily="18" charset="0"/>
        </a:defRPr>
      </a:lvl3pPr>
      <a:lvl4pPr algn="ctr" rtl="0" eaLnBrk="0" fontAlgn="base" hangingPunct="0">
        <a:spcBef>
          <a:spcPct val="0"/>
        </a:spcBef>
        <a:spcAft>
          <a:spcPct val="0"/>
        </a:spcAft>
        <a:defRPr sz="4000">
          <a:solidFill>
            <a:schemeClr val="tx2"/>
          </a:solidFill>
          <a:latin typeface="Times New Roman" panose="02020603050405020304" pitchFamily="18" charset="0"/>
        </a:defRPr>
      </a:lvl4pPr>
      <a:lvl5pPr algn="ctr" rtl="0" eaLnBrk="0" fontAlgn="base" hangingPunct="0">
        <a:spcBef>
          <a:spcPct val="0"/>
        </a:spcBef>
        <a:spcAft>
          <a:spcPct val="0"/>
        </a:spcAft>
        <a:defRPr sz="4000">
          <a:solidFill>
            <a:schemeClr val="tx2"/>
          </a:solidFill>
          <a:latin typeface="Times New Roman" panose="02020603050405020304" pitchFamily="18" charset="0"/>
        </a:defRPr>
      </a:lvl5pPr>
      <a:lvl6pPr marL="457200" algn="ctr" rtl="0" eaLnBrk="0" fontAlgn="base" hangingPunct="0">
        <a:spcBef>
          <a:spcPct val="0"/>
        </a:spcBef>
        <a:spcAft>
          <a:spcPct val="0"/>
        </a:spcAft>
        <a:defRPr sz="4000">
          <a:solidFill>
            <a:schemeClr val="tx2"/>
          </a:solidFill>
          <a:latin typeface="Times New Roman" panose="02020603050405020304" pitchFamily="18" charset="0"/>
        </a:defRPr>
      </a:lvl6pPr>
      <a:lvl7pPr marL="914400" algn="ctr" rtl="0" eaLnBrk="0" fontAlgn="base" hangingPunct="0">
        <a:spcBef>
          <a:spcPct val="0"/>
        </a:spcBef>
        <a:spcAft>
          <a:spcPct val="0"/>
        </a:spcAft>
        <a:defRPr sz="40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0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000">
          <a:solidFill>
            <a:schemeClr val="tx2"/>
          </a:solidFill>
          <a:latin typeface="Times New Roman" panose="02020603050405020304" pitchFamily="18" charset="0"/>
        </a:defRPr>
      </a:lvl9pPr>
    </p:titleStyle>
    <p:bodyStyle>
      <a:lvl1pPr marL="231775" indent="-231775" algn="l" rtl="0" eaLnBrk="0" fontAlgn="base" hangingPunct="0">
        <a:spcBef>
          <a:spcPct val="20000"/>
        </a:spcBef>
        <a:spcAft>
          <a:spcPct val="0"/>
        </a:spcAft>
        <a:buChar char="•"/>
        <a:defRPr sz="2800" kern="1200">
          <a:solidFill>
            <a:schemeClr val="tx1"/>
          </a:solidFill>
          <a:latin typeface="+mn-lt"/>
          <a:ea typeface="+mn-ea"/>
          <a:cs typeface="+mn-cs"/>
        </a:defRPr>
      </a:lvl1pPr>
      <a:lvl2pPr marL="573088" indent="-227013" algn="l" rtl="0" eaLnBrk="0" fontAlgn="base" hangingPunct="0">
        <a:spcBef>
          <a:spcPct val="20000"/>
        </a:spcBef>
        <a:spcAft>
          <a:spcPct val="0"/>
        </a:spcAft>
        <a:buChar char="–"/>
        <a:defRPr sz="2400" kern="1200">
          <a:solidFill>
            <a:schemeClr val="tx1"/>
          </a:solidFill>
          <a:latin typeface="+mn-lt"/>
          <a:ea typeface="+mn-ea"/>
          <a:cs typeface="+mn-cs"/>
        </a:defRPr>
      </a:lvl2pPr>
      <a:lvl3pPr marL="860425" indent="-173038" algn="l" rtl="0" eaLnBrk="0" fontAlgn="base" hangingPunct="0">
        <a:spcBef>
          <a:spcPct val="20000"/>
        </a:spcBef>
        <a:spcAft>
          <a:spcPct val="0"/>
        </a:spcAft>
        <a:buChar char="•"/>
        <a:defRPr sz="2000" kern="1200">
          <a:solidFill>
            <a:schemeClr val="tx1"/>
          </a:solidFill>
          <a:latin typeface="+mn-lt"/>
          <a:ea typeface="+mn-ea"/>
          <a:cs typeface="+mn-cs"/>
        </a:defRPr>
      </a:lvl3pPr>
      <a:lvl4pPr marL="1146175" indent="-171450" algn="l" rtl="0" eaLnBrk="0" fontAlgn="base" hangingPunct="0">
        <a:spcBef>
          <a:spcPct val="20000"/>
        </a:spcBef>
        <a:spcAft>
          <a:spcPct val="0"/>
        </a:spcAft>
        <a:buChar char="–"/>
        <a:defRPr kern="1200">
          <a:solidFill>
            <a:schemeClr val="tx1"/>
          </a:solidFill>
          <a:latin typeface="+mn-lt"/>
          <a:ea typeface="+mn-ea"/>
          <a:cs typeface="+mn-cs"/>
        </a:defRPr>
      </a:lvl4pPr>
      <a:lvl5pPr marL="1433513" indent="-173038"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5"/>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600202"/>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latin typeface="+mj-lt"/>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900">
                <a:latin typeface="+mj-lt"/>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latin typeface="Garamond" panose="02020404030301010803" pitchFamily="18" charset="0"/>
              </a:defRPr>
            </a:lvl1pPr>
          </a:lstStyle>
          <a:p>
            <a:fld id="{A9A68180-4394-4950-A491-598F6D6BF2EA}" type="slidenum">
              <a:rPr lang="zh-CN" altLang="zh-CN"/>
              <a:pPr/>
              <a:t>‹#›</a:t>
            </a:fld>
            <a:endParaRPr lang="zh-CN" altLang="zh-CN"/>
          </a:p>
        </p:txBody>
      </p:sp>
      <p:sp>
        <p:nvSpPr>
          <p:cNvPr id="1031" name="未知"/>
          <p:cNvSpPr>
            <a:spLocks/>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Tree>
    <p:extLst>
      <p:ext uri="{BB962C8B-B14F-4D97-AF65-F5344CB8AC3E}">
        <p14:creationId xmlns:p14="http://schemas.microsoft.com/office/powerpoint/2010/main" val="226904919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l" rtl="0" eaLnBrk="0" fontAlgn="base" hangingPunct="0">
        <a:spcBef>
          <a:spcPct val="0"/>
        </a:spcBef>
        <a:spcAft>
          <a:spcPct val="0"/>
        </a:spcAft>
        <a:defRPr sz="3150">
          <a:solidFill>
            <a:schemeClr val="tx2"/>
          </a:solidFill>
          <a:latin typeface="+mj-lt"/>
          <a:ea typeface="+mj-ea"/>
          <a:cs typeface="+mj-cs"/>
        </a:defRPr>
      </a:lvl1pPr>
      <a:lvl2pPr algn="l" rtl="0" eaLnBrk="0" fontAlgn="base" hangingPunct="0">
        <a:spcBef>
          <a:spcPct val="0"/>
        </a:spcBef>
        <a:spcAft>
          <a:spcPct val="0"/>
        </a:spcAft>
        <a:defRPr sz="3150">
          <a:solidFill>
            <a:schemeClr val="tx2"/>
          </a:solidFill>
          <a:latin typeface="Garamond" pitchFamily="18" charset="0"/>
          <a:ea typeface="宋体" pitchFamily="2" charset="-122"/>
        </a:defRPr>
      </a:lvl2pPr>
      <a:lvl3pPr algn="l" rtl="0" eaLnBrk="0" fontAlgn="base" hangingPunct="0">
        <a:spcBef>
          <a:spcPct val="0"/>
        </a:spcBef>
        <a:spcAft>
          <a:spcPct val="0"/>
        </a:spcAft>
        <a:defRPr sz="3150">
          <a:solidFill>
            <a:schemeClr val="tx2"/>
          </a:solidFill>
          <a:latin typeface="Garamond" pitchFamily="18" charset="0"/>
          <a:ea typeface="宋体" pitchFamily="2" charset="-122"/>
        </a:defRPr>
      </a:lvl3pPr>
      <a:lvl4pPr algn="l" rtl="0" eaLnBrk="0" fontAlgn="base" hangingPunct="0">
        <a:spcBef>
          <a:spcPct val="0"/>
        </a:spcBef>
        <a:spcAft>
          <a:spcPct val="0"/>
        </a:spcAft>
        <a:defRPr sz="3150">
          <a:solidFill>
            <a:schemeClr val="tx2"/>
          </a:solidFill>
          <a:latin typeface="Garamond" pitchFamily="18" charset="0"/>
          <a:ea typeface="宋体" pitchFamily="2" charset="-122"/>
        </a:defRPr>
      </a:lvl4pPr>
      <a:lvl5pPr algn="l" rtl="0" eaLnBrk="0" fontAlgn="base" hangingPunct="0">
        <a:spcBef>
          <a:spcPct val="0"/>
        </a:spcBef>
        <a:spcAft>
          <a:spcPct val="0"/>
        </a:spcAft>
        <a:defRPr sz="3150">
          <a:solidFill>
            <a:schemeClr val="tx2"/>
          </a:solidFill>
          <a:latin typeface="Garamond" pitchFamily="18" charset="0"/>
          <a:ea typeface="宋体" pitchFamily="2" charset="-122"/>
        </a:defRPr>
      </a:lvl5pPr>
      <a:lvl6pPr marL="342900" algn="l" rtl="0" fontAlgn="base">
        <a:spcBef>
          <a:spcPct val="0"/>
        </a:spcBef>
        <a:spcAft>
          <a:spcPct val="0"/>
        </a:spcAft>
        <a:defRPr sz="3150">
          <a:solidFill>
            <a:schemeClr val="tx2"/>
          </a:solidFill>
          <a:latin typeface="Garamond" pitchFamily="18" charset="0"/>
          <a:ea typeface="宋体" pitchFamily="2" charset="-122"/>
        </a:defRPr>
      </a:lvl6pPr>
      <a:lvl7pPr marL="685800" algn="l" rtl="0" fontAlgn="base">
        <a:spcBef>
          <a:spcPct val="0"/>
        </a:spcBef>
        <a:spcAft>
          <a:spcPct val="0"/>
        </a:spcAft>
        <a:defRPr sz="3150">
          <a:solidFill>
            <a:schemeClr val="tx2"/>
          </a:solidFill>
          <a:latin typeface="Garamond" pitchFamily="18" charset="0"/>
          <a:ea typeface="宋体" pitchFamily="2" charset="-122"/>
        </a:defRPr>
      </a:lvl7pPr>
      <a:lvl8pPr marL="1028700" algn="l" rtl="0" fontAlgn="base">
        <a:spcBef>
          <a:spcPct val="0"/>
        </a:spcBef>
        <a:spcAft>
          <a:spcPct val="0"/>
        </a:spcAft>
        <a:defRPr sz="3150">
          <a:solidFill>
            <a:schemeClr val="tx2"/>
          </a:solidFill>
          <a:latin typeface="Garamond" pitchFamily="18" charset="0"/>
          <a:ea typeface="宋体" pitchFamily="2" charset="-122"/>
        </a:defRPr>
      </a:lvl8pPr>
      <a:lvl9pPr marL="1371600" algn="l" rtl="0" fontAlgn="base">
        <a:spcBef>
          <a:spcPct val="0"/>
        </a:spcBef>
        <a:spcAft>
          <a:spcPct val="0"/>
        </a:spcAft>
        <a:defRPr sz="3150">
          <a:solidFill>
            <a:schemeClr val="tx2"/>
          </a:solidFill>
          <a:latin typeface="Garamond" pitchFamily="18" charset="0"/>
          <a:ea typeface="宋体" pitchFamily="2" charset="-122"/>
        </a:defRPr>
      </a:lvl9pPr>
    </p:titleStyle>
    <p:bodyStyle>
      <a:lvl1pPr marL="257175" indent="-257175" algn="l" rtl="0" eaLnBrk="0" fontAlgn="base" hangingPunct="0">
        <a:spcBef>
          <a:spcPct val="20000"/>
        </a:spcBef>
        <a:spcAft>
          <a:spcPct val="0"/>
        </a:spcAft>
        <a:buClr>
          <a:schemeClr val="accent1"/>
        </a:buClr>
        <a:buSzPct val="65000"/>
        <a:buFont typeface="Wingdings" panose="05000000000000000000" pitchFamily="2" charset="2"/>
        <a:buChar char="n"/>
        <a:defRPr sz="2250">
          <a:solidFill>
            <a:schemeClr val="tx1"/>
          </a:solidFill>
          <a:latin typeface="+mn-lt"/>
          <a:ea typeface="+mn-ea"/>
          <a:cs typeface="+mn-cs"/>
        </a:defRPr>
      </a:lvl1pPr>
      <a:lvl2pPr marL="502444" indent="-244079" algn="l" rtl="0" eaLnBrk="0" fontAlgn="base" hangingPunct="0">
        <a:spcBef>
          <a:spcPct val="20000"/>
        </a:spcBef>
        <a:spcAft>
          <a:spcPct val="0"/>
        </a:spcAft>
        <a:buClr>
          <a:schemeClr val="accent2"/>
        </a:buClr>
        <a:buSzPct val="60000"/>
        <a:buFont typeface="Wingdings" panose="05000000000000000000" pitchFamily="2" charset="2"/>
        <a:buChar char="q"/>
        <a:defRPr sz="1950">
          <a:solidFill>
            <a:schemeClr val="tx1"/>
          </a:solidFill>
          <a:latin typeface="+mn-lt"/>
          <a:ea typeface="+mn-ea"/>
        </a:defRPr>
      </a:lvl2pPr>
      <a:lvl3pPr marL="766763" indent="-263129" algn="l" rtl="0" eaLnBrk="0" fontAlgn="base" hangingPunct="0">
        <a:spcBef>
          <a:spcPct val="20000"/>
        </a:spcBef>
        <a:spcAft>
          <a:spcPct val="0"/>
        </a:spcAft>
        <a:buClr>
          <a:schemeClr val="accent1"/>
        </a:buClr>
        <a:buSzPct val="65000"/>
        <a:buFont typeface="Wingdings" panose="05000000000000000000" pitchFamily="2" charset="2"/>
        <a:buChar char="n"/>
        <a:defRPr sz="1650">
          <a:solidFill>
            <a:schemeClr val="tx1"/>
          </a:solidFill>
          <a:latin typeface="+mn-lt"/>
          <a:ea typeface="+mn-ea"/>
        </a:defRPr>
      </a:lvl3pPr>
      <a:lvl4pPr marL="1004888" indent="-236935" algn="l" rtl="0" eaLnBrk="0" fontAlgn="base" hangingPunct="0">
        <a:spcBef>
          <a:spcPct val="20000"/>
        </a:spcBef>
        <a:spcAft>
          <a:spcPct val="0"/>
        </a:spcAft>
        <a:buClr>
          <a:schemeClr val="accent2"/>
        </a:buClr>
        <a:buSzPct val="70000"/>
        <a:buFont typeface="Wingdings" panose="05000000000000000000" pitchFamily="2" charset="2"/>
        <a:buChar char="q"/>
        <a:defRPr sz="1500">
          <a:solidFill>
            <a:schemeClr val="tx1"/>
          </a:solidFill>
          <a:latin typeface="+mn-lt"/>
          <a:ea typeface="+mn-ea"/>
        </a:defRPr>
      </a:lvl4pPr>
      <a:lvl5pPr marL="1260872" indent="-254794" algn="l" rtl="0" eaLnBrk="0" fontAlgn="base" hangingPunct="0">
        <a:spcBef>
          <a:spcPct val="20000"/>
        </a:spcBef>
        <a:spcAft>
          <a:spcPct val="0"/>
        </a:spcAft>
        <a:buClr>
          <a:schemeClr val="accent1"/>
        </a:buClr>
        <a:buSzPct val="75000"/>
        <a:buFont typeface="Wingdings" panose="05000000000000000000" pitchFamily="2" charset="2"/>
        <a:buChar char="§"/>
        <a:defRPr sz="1500">
          <a:solidFill>
            <a:schemeClr val="tx1"/>
          </a:solidFill>
          <a:latin typeface="+mn-lt"/>
          <a:ea typeface="+mn-ea"/>
        </a:defRPr>
      </a:lvl5pPr>
      <a:lvl6pPr marL="16037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6pPr>
      <a:lvl7pPr marL="19466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7pPr>
      <a:lvl8pPr marL="22895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8pPr>
      <a:lvl9pPr marL="26324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BEC6D55-47B0-46A0-9D7D-F8A1E17AD159}"/>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B1AB2636-22CE-4CA4-9A02-99D70D58CA3B}"/>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4C40EF1E-6F3C-43DB-99E1-2A8B72B166A0}"/>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kumimoji="0" sz="1400" b="0">
                <a:latin typeface="+mn-lt"/>
              </a:defRPr>
            </a:lvl1pPr>
          </a:lstStyle>
          <a:p>
            <a:endParaRPr lang="en-US" altLang="zh-CN"/>
          </a:p>
        </p:txBody>
      </p:sp>
      <p:sp>
        <p:nvSpPr>
          <p:cNvPr id="1029" name="Rectangle 5">
            <a:extLst>
              <a:ext uri="{FF2B5EF4-FFF2-40B4-BE49-F238E27FC236}">
                <a16:creationId xmlns:a16="http://schemas.microsoft.com/office/drawing/2014/main" id="{48C4A3D3-C330-4A72-80CA-0E880CE786ED}"/>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kumimoji="0" sz="1400" b="0">
                <a:latin typeface="+mn-lt"/>
              </a:defRPr>
            </a:lvl1pPr>
          </a:lstStyle>
          <a:p>
            <a:endParaRPr lang="en-US" altLang="zh-CN"/>
          </a:p>
        </p:txBody>
      </p:sp>
      <p:sp>
        <p:nvSpPr>
          <p:cNvPr id="1030" name="Rectangle 6">
            <a:extLst>
              <a:ext uri="{FF2B5EF4-FFF2-40B4-BE49-F238E27FC236}">
                <a16:creationId xmlns:a16="http://schemas.microsoft.com/office/drawing/2014/main" id="{6FFDBA24-C86A-4473-AA45-EEC150CA0C8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kumimoji="0" sz="1400" b="0">
                <a:latin typeface="+mn-lt"/>
              </a:defRPr>
            </a:lvl1pPr>
          </a:lstStyle>
          <a:p>
            <a:fld id="{B33C1E8C-5FA5-459C-B89E-0A55FCBCFC9C}" type="slidenum">
              <a:rPr lang="en-US" altLang="zh-CN"/>
              <a:pPr/>
              <a:t>‹#›</a:t>
            </a:fld>
            <a:endParaRPr lang="en-US" altLang="zh-CN"/>
          </a:p>
        </p:txBody>
      </p:sp>
    </p:spTree>
    <p:extLst>
      <p:ext uri="{BB962C8B-B14F-4D97-AF65-F5344CB8AC3E}">
        <p14:creationId xmlns:p14="http://schemas.microsoft.com/office/powerpoint/2010/main" val="2527350781"/>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Lst>
  <p:transition spd="slow">
    <p:fade/>
  </p:transition>
  <p:hf hdr="0" ftr="0" dt="0"/>
  <p:txStyles>
    <p:titleStyle>
      <a:lvl1pPr algn="r" rtl="0" fontAlgn="base">
        <a:spcBef>
          <a:spcPct val="0"/>
        </a:spcBef>
        <a:spcAft>
          <a:spcPct val="0"/>
        </a:spcAft>
        <a:defRPr sz="3200" b="1" kern="1200">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7D32B5B-3B1D-4209-B2DF-4B0F3AEA29E2}"/>
              </a:ext>
            </a:extLst>
          </p:cNvPr>
          <p:cNvSpPr>
            <a:spLocks noGrp="1" noChangeArrowheads="1"/>
          </p:cNvSpPr>
          <p:nvPr>
            <p:ph type="title"/>
          </p:nvPr>
        </p:nvSpPr>
        <p:spPr bwMode="auto">
          <a:xfrm>
            <a:off x="574675" y="304800"/>
            <a:ext cx="80010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8675" name="Rectangle 3">
            <a:extLst>
              <a:ext uri="{FF2B5EF4-FFF2-40B4-BE49-F238E27FC236}">
                <a16:creationId xmlns:a16="http://schemas.microsoft.com/office/drawing/2014/main" id="{4E29FE56-606A-482D-BF7D-F721E51BAEAE}"/>
              </a:ext>
            </a:extLst>
          </p:cNvPr>
          <p:cNvSpPr>
            <a:spLocks noGrp="1" noChangeArrowheads="1"/>
          </p:cNvSpPr>
          <p:nvPr>
            <p:ph type="body" idx="1"/>
          </p:nvPr>
        </p:nvSpPr>
        <p:spPr bwMode="auto">
          <a:xfrm>
            <a:off x="566738" y="1268413"/>
            <a:ext cx="80010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76" name="AutoShape 4">
            <a:extLst>
              <a:ext uri="{FF2B5EF4-FFF2-40B4-BE49-F238E27FC236}">
                <a16:creationId xmlns:a16="http://schemas.microsoft.com/office/drawing/2014/main" id="{AC431D2B-2259-4998-80F5-E0C3B217620A}"/>
              </a:ext>
            </a:extLst>
          </p:cNvPr>
          <p:cNvSpPr>
            <a:spLocks noChangeArrowheads="1"/>
          </p:cNvSpPr>
          <p:nvPr/>
        </p:nvSpPr>
        <p:spPr bwMode="auto">
          <a:xfrm>
            <a:off x="611188" y="1125538"/>
            <a:ext cx="7958137"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ltLang="zh-CN" sz="2400">
              <a:latin typeface="Times New Roman" panose="02020603050405020304" pitchFamily="18" charset="0"/>
            </a:endParaRPr>
          </a:p>
        </p:txBody>
      </p:sp>
      <p:sp>
        <p:nvSpPr>
          <p:cNvPr id="28677" name="Line 5">
            <a:extLst>
              <a:ext uri="{FF2B5EF4-FFF2-40B4-BE49-F238E27FC236}">
                <a16:creationId xmlns:a16="http://schemas.microsoft.com/office/drawing/2014/main" id="{4E4E8C52-CD4F-4E9F-870D-17EC94628B09}"/>
              </a:ext>
            </a:extLst>
          </p:cNvPr>
          <p:cNvSpPr>
            <a:spLocks noChangeShapeType="1"/>
          </p:cNvSpPr>
          <p:nvPr/>
        </p:nvSpPr>
        <p:spPr bwMode="auto">
          <a:xfrm flipV="1">
            <a:off x="611188" y="6453188"/>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8" name="Rectangle 6">
            <a:extLst>
              <a:ext uri="{FF2B5EF4-FFF2-40B4-BE49-F238E27FC236}">
                <a16:creationId xmlns:a16="http://schemas.microsoft.com/office/drawing/2014/main" id="{12784B0C-D090-48E3-881D-4A9FD7631C7C}"/>
              </a:ext>
            </a:extLst>
          </p:cNvPr>
          <p:cNvSpPr>
            <a:spLocks noGrp="1" noChangeArrowheads="1"/>
          </p:cNvSpPr>
          <p:nvPr>
            <p:ph type="dt" sz="half" idx="2"/>
          </p:nvPr>
        </p:nvSpPr>
        <p:spPr bwMode="auto">
          <a:xfrm>
            <a:off x="609600" y="6524625"/>
            <a:ext cx="19812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zh-CN" altLang="en-US"/>
              <a:t>CSE 246</a:t>
            </a:r>
            <a:endParaRPr lang="en-US" altLang="zh-CN"/>
          </a:p>
        </p:txBody>
      </p:sp>
      <p:sp>
        <p:nvSpPr>
          <p:cNvPr id="28679" name="Rectangle 7">
            <a:extLst>
              <a:ext uri="{FF2B5EF4-FFF2-40B4-BE49-F238E27FC236}">
                <a16:creationId xmlns:a16="http://schemas.microsoft.com/office/drawing/2014/main" id="{61DDB1FB-093F-4476-B184-AE8B38938A3D}"/>
              </a:ext>
            </a:extLst>
          </p:cNvPr>
          <p:cNvSpPr>
            <a:spLocks noGrp="1" noChangeArrowheads="1"/>
          </p:cNvSpPr>
          <p:nvPr>
            <p:ph type="ftr" sz="quarter" idx="3"/>
          </p:nvPr>
        </p:nvSpPr>
        <p:spPr bwMode="auto">
          <a:xfrm>
            <a:off x="5724525" y="6524625"/>
            <a:ext cx="2895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endParaRPr lang="en-US" altLang="zh-CN"/>
          </a:p>
        </p:txBody>
      </p:sp>
      <p:sp>
        <p:nvSpPr>
          <p:cNvPr id="28680" name="Rectangle 8">
            <a:extLst>
              <a:ext uri="{FF2B5EF4-FFF2-40B4-BE49-F238E27FC236}">
                <a16:creationId xmlns:a16="http://schemas.microsoft.com/office/drawing/2014/main" id="{F775534C-EC17-48BC-B960-49DC2FADAFB8}"/>
              </a:ext>
            </a:extLst>
          </p:cNvPr>
          <p:cNvSpPr>
            <a:spLocks noGrp="1" noChangeArrowheads="1"/>
          </p:cNvSpPr>
          <p:nvPr>
            <p:ph type="sldNum" sz="quarter" idx="4"/>
          </p:nvPr>
        </p:nvSpPr>
        <p:spPr bwMode="auto">
          <a:xfrm>
            <a:off x="2771775" y="6524625"/>
            <a:ext cx="19812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2D48A8F4-E25C-469D-9A0B-AEDE5D1C63CF}" type="slidenum">
              <a:rPr lang="en-US" altLang="zh-CN"/>
              <a:pPr/>
              <a:t>‹#›</a:t>
            </a:fld>
            <a:endParaRPr lang="en-US" altLang="zh-CN"/>
          </a:p>
        </p:txBody>
      </p:sp>
    </p:spTree>
    <p:extLst>
      <p:ext uri="{BB962C8B-B14F-4D97-AF65-F5344CB8AC3E}">
        <p14:creationId xmlns:p14="http://schemas.microsoft.com/office/powerpoint/2010/main" val="3908175582"/>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hf hdr="0" ftr="0"/>
  <p:txStyles>
    <p:titleStyle>
      <a:lvl1pPr algn="l" rtl="0" fontAlgn="base">
        <a:spcBef>
          <a:spcPct val="0"/>
        </a:spcBef>
        <a:spcAft>
          <a:spcPct val="0"/>
        </a:spcAft>
        <a:defRPr sz="3800" kern="12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fontAlgn="base">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fontAlgn="base">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fontAlgn="base">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71" r:id="rId7"/>
    <p:sldLayoutId id="2147483953" r:id="rId8"/>
    <p:sldLayoutId id="2147483954" r:id="rId9"/>
    <p:sldLayoutId id="2147483955" r:id="rId10"/>
    <p:sldLayoutId id="2147483956" r:id="rId11"/>
    <p:sldLayoutId id="2147483957" r:id="rId12"/>
    <p:sldLayoutId id="2147483958" r:id="rId13"/>
    <p:sldLayoutId id="2147483959"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30.xml"/><Relationship Id="rId5" Type="http://schemas.openxmlformats.org/officeDocument/2006/relationships/image" Target="../media/image53.jpg"/><Relationship Id="rId4" Type="http://schemas.openxmlformats.org/officeDocument/2006/relationships/image" Target="../media/image52.jpg"/></Relationships>
</file>

<file path=ppt/slides/_rels/slide10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21.xml"/><Relationship Id="rId1" Type="http://schemas.openxmlformats.org/officeDocument/2006/relationships/vmlDrawing" Target="../drawings/vmlDrawing14.vml"/><Relationship Id="rId5" Type="http://schemas.openxmlformats.org/officeDocument/2006/relationships/image" Target="../media/image56.png"/><Relationship Id="rId4" Type="http://schemas.openxmlformats.org/officeDocument/2006/relationships/image" Target="../media/image55.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5.xml"/><Relationship Id="rId1" Type="http://schemas.openxmlformats.org/officeDocument/2006/relationships/tags" Target="../tags/tag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2.wmf"/><Relationship Id="rId2" Type="http://schemas.openxmlformats.org/officeDocument/2006/relationships/slideLayout" Target="../slideLayouts/slideLayout85.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5.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96.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5.bin"/><Relationship Id="rId3" Type="http://schemas.openxmlformats.org/officeDocument/2006/relationships/oleObject" Target="../embeddings/oleObject6.bin"/><Relationship Id="rId7" Type="http://schemas.openxmlformats.org/officeDocument/2006/relationships/oleObject" Target="../embeddings/oleObject9.bin"/><Relationship Id="rId12" Type="http://schemas.openxmlformats.org/officeDocument/2006/relationships/oleObject" Target="../embeddings/oleObject14.bin"/><Relationship Id="rId2" Type="http://schemas.openxmlformats.org/officeDocument/2006/relationships/slideLayout" Target="../slideLayouts/slideLayout95.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oleObject" Target="../embeddings/oleObject13.bin"/><Relationship Id="rId5" Type="http://schemas.openxmlformats.org/officeDocument/2006/relationships/oleObject" Target="../embeddings/oleObject7.bin"/><Relationship Id="rId15" Type="http://schemas.openxmlformats.org/officeDocument/2006/relationships/oleObject" Target="../embeddings/oleObject17.bin"/><Relationship Id="rId10" Type="http://schemas.openxmlformats.org/officeDocument/2006/relationships/oleObject" Target="../embeddings/oleObject12.bin"/><Relationship Id="rId4" Type="http://schemas.openxmlformats.org/officeDocument/2006/relationships/image" Target="../media/image15.wmf"/><Relationship Id="rId9" Type="http://schemas.openxmlformats.org/officeDocument/2006/relationships/oleObject" Target="../embeddings/oleObject11.bin"/><Relationship Id="rId14"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95.xml"/><Relationship Id="rId1" Type="http://schemas.openxmlformats.org/officeDocument/2006/relationships/vmlDrawing" Target="../drawings/vmlDrawing5.vml"/><Relationship Id="rId5" Type="http://schemas.openxmlformats.org/officeDocument/2006/relationships/oleObject" Target="../embeddings/oleObject19.bin"/><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3.bin"/><Relationship Id="rId2" Type="http://schemas.openxmlformats.org/officeDocument/2006/relationships/slideLayout" Target="../slideLayouts/slideLayout96.xml"/><Relationship Id="rId1" Type="http://schemas.openxmlformats.org/officeDocument/2006/relationships/vmlDrawing" Target="../drawings/vmlDrawing6.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96.xml"/><Relationship Id="rId1" Type="http://schemas.openxmlformats.org/officeDocument/2006/relationships/vmlDrawing" Target="../drawings/vmlDrawing7.vml"/><Relationship Id="rId5" Type="http://schemas.openxmlformats.org/officeDocument/2006/relationships/oleObject" Target="../embeddings/oleObject25.bin"/><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4.xml"/><Relationship Id="rId1" Type="http://schemas.openxmlformats.org/officeDocument/2006/relationships/slideLayout" Target="../slideLayouts/slideLayout10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8.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6.xml"/><Relationship Id="rId7" Type="http://schemas.openxmlformats.org/officeDocument/2006/relationships/image" Target="../media/image18.wmf"/><Relationship Id="rId12" Type="http://schemas.openxmlformats.org/officeDocument/2006/relationships/oleObject" Target="../embeddings/oleObject31.bin"/><Relationship Id="rId2" Type="http://schemas.openxmlformats.org/officeDocument/2006/relationships/slideLayout" Target="../slideLayouts/slideLayout109.xml"/><Relationship Id="rId1" Type="http://schemas.openxmlformats.org/officeDocument/2006/relationships/vmlDrawing" Target="../drawings/vmlDrawing8.vml"/><Relationship Id="rId6" Type="http://schemas.openxmlformats.org/officeDocument/2006/relationships/oleObject" Target="../embeddings/oleObject27.bin"/><Relationship Id="rId11" Type="http://schemas.openxmlformats.org/officeDocument/2006/relationships/image" Target="../media/image19.emf"/><Relationship Id="rId5" Type="http://schemas.openxmlformats.org/officeDocument/2006/relationships/image" Target="../media/image17.emf"/><Relationship Id="rId10" Type="http://schemas.openxmlformats.org/officeDocument/2006/relationships/oleObject" Target="../embeddings/oleObject30.bin"/><Relationship Id="rId4" Type="http://schemas.openxmlformats.org/officeDocument/2006/relationships/oleObject" Target="../embeddings/oleObject26.bin"/><Relationship Id="rId9" Type="http://schemas.openxmlformats.org/officeDocument/2006/relationships/oleObject" Target="../embeddings/oleObject29.bin"/></Relationships>
</file>

<file path=ppt/slides/_rels/slide3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7.xml"/><Relationship Id="rId7" Type="http://schemas.openxmlformats.org/officeDocument/2006/relationships/image" Target="../media/image21.wmf"/><Relationship Id="rId2" Type="http://schemas.openxmlformats.org/officeDocument/2006/relationships/slideLayout" Target="../slideLayouts/slideLayout109.xml"/><Relationship Id="rId1" Type="http://schemas.openxmlformats.org/officeDocument/2006/relationships/vmlDrawing" Target="../drawings/vmlDrawing9.vml"/><Relationship Id="rId6" Type="http://schemas.openxmlformats.org/officeDocument/2006/relationships/oleObject" Target="../embeddings/oleObject33.bin"/><Relationship Id="rId5" Type="http://schemas.openxmlformats.org/officeDocument/2006/relationships/image" Target="../media/image20.wmf"/><Relationship Id="rId4" Type="http://schemas.openxmlformats.org/officeDocument/2006/relationships/oleObject" Target="../embeddings/oleObject32.bin"/></Relationships>
</file>

<file path=ppt/slides/_rels/slide3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hyperlink" Target="http://www.mersenne.org/" TargetMode="External"/><Relationship Id="rId2" Type="http://schemas.openxmlformats.org/officeDocument/2006/relationships/image" Target="../media/image27.jp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7.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35.bin"/><Relationship Id="rId4" Type="http://schemas.openxmlformats.org/officeDocument/2006/relationships/image" Target="../media/image28.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6.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4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8.xml"/><Relationship Id="rId1" Type="http://schemas.openxmlformats.org/officeDocument/2006/relationships/slideLayout" Target="../slideLayouts/slideLayout103.xml"/><Relationship Id="rId4" Type="http://schemas.openxmlformats.org/officeDocument/2006/relationships/image" Target="../media/image36.emf"/></Relationships>
</file>

<file path=ppt/slides/_rels/slide5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9.xml"/><Relationship Id="rId1" Type="http://schemas.openxmlformats.org/officeDocument/2006/relationships/slideLayout" Target="../slideLayouts/slideLayout103.xml"/><Relationship Id="rId5" Type="http://schemas.openxmlformats.org/officeDocument/2006/relationships/image" Target="../media/image37.png"/><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3.xml"/><Relationship Id="rId1" Type="http://schemas.openxmlformats.org/officeDocument/2006/relationships/slideLayout" Target="../slideLayouts/slideLayout7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5.xml"/><Relationship Id="rId1" Type="http://schemas.openxmlformats.org/officeDocument/2006/relationships/vmlDrawing" Target="../drawings/vmlDrawing12.vml"/><Relationship Id="rId4" Type="http://schemas.openxmlformats.org/officeDocument/2006/relationships/image" Target="../media/image45.wmf"/></Relationships>
</file>

<file path=ppt/slides/_rels/slide8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48.wmf"/><Relationship Id="rId5" Type="http://schemas.openxmlformats.org/officeDocument/2006/relationships/oleObject" Target="../embeddings/oleObject40.bin"/><Relationship Id="rId4" Type="http://schemas.openxmlformats.org/officeDocument/2006/relationships/image" Target="../media/image47.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1">
            <a:extLst>
              <a:ext uri="{FF2B5EF4-FFF2-40B4-BE49-F238E27FC236}">
                <a16:creationId xmlns:a16="http://schemas.microsoft.com/office/drawing/2014/main" id="{432E49EA-A627-44EB-8278-88754BDEF8C8}"/>
              </a:ext>
            </a:extLst>
          </p:cNvPr>
          <p:cNvSpPr txBox="1">
            <a:spLocks noChangeArrowheads="1"/>
          </p:cNvSpPr>
          <p:nvPr/>
        </p:nvSpPr>
        <p:spPr bwMode="auto">
          <a:xfrm>
            <a:off x="1868488" y="5811838"/>
            <a:ext cx="5400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Arial" panose="020B0604020202020204" pitchFamily="34" charset="0"/>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Arial" panose="020B0604020202020204" pitchFamily="34" charset="0"/>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Arial" panose="020B0604020202020204" pitchFamily="34" charset="0"/>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Arial" panose="020B0604020202020204" pitchFamily="34" charset="0"/>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fld id="{26326E9F-6F39-47E8-AEB6-1CCC91509E62}" type="datetime3">
              <a:rPr kumimoji="0" lang="zh-CN" altLang="en-US" sz="3600" b="1" i="0" u="none" strike="noStrike" kern="1200" cap="none" spc="0" normalizeH="0" baseline="0" noProof="0" smtClean="0">
                <a:ln>
                  <a:noFill/>
                </a:ln>
                <a:solidFill>
                  <a:srgbClr val="711C81"/>
                </a:solidFill>
                <a:effectLst/>
                <a:uLnTx/>
                <a:uFillTx/>
                <a:latin typeface="华文新魏" panose="02010800040101010101" pitchFamily="2" charset="-122"/>
                <a:ea typeface="华文新魏" panose="02010800040101010101" pitchFamily="2" charset="-122"/>
                <a:cs typeface="+mn-cs"/>
              </a:rPr>
              <a:pPr marL="0" marR="0" lvl="0" indent="0" algn="ctr" defTabSz="914400" rtl="0" eaLnBrk="1" fontAlgn="base" latinLnBrk="0" hangingPunct="1">
                <a:lnSpc>
                  <a:spcPct val="100000"/>
                </a:lnSpc>
                <a:spcBef>
                  <a:spcPct val="50000"/>
                </a:spcBef>
                <a:spcAft>
                  <a:spcPct val="0"/>
                </a:spcAft>
                <a:buClrTx/>
                <a:buSzTx/>
                <a:buFontTx/>
                <a:buNone/>
                <a:tabLst/>
                <a:defRPr/>
              </a:pPr>
              <a:t>2024年9月19日星期四</a:t>
            </a:fld>
            <a:endParaRPr kumimoji="0" lang="zh-CN" altLang="en-US" sz="3600" b="1" i="0" u="none" strike="noStrike" kern="1200" cap="none" spc="0" normalizeH="0" baseline="0" noProof="0">
              <a:ln>
                <a:noFill/>
              </a:ln>
              <a:solidFill>
                <a:srgbClr val="711C81"/>
              </a:solidFill>
              <a:effectLst/>
              <a:uLnTx/>
              <a:uFillTx/>
              <a:latin typeface="华文新魏" panose="02010800040101010101" pitchFamily="2" charset="-122"/>
              <a:ea typeface="华文新魏" panose="02010800040101010101" pitchFamily="2" charset="-122"/>
              <a:cs typeface="+mn-cs"/>
            </a:endParaRPr>
          </a:p>
        </p:txBody>
      </p:sp>
      <p:sp>
        <p:nvSpPr>
          <p:cNvPr id="4099" name="Rectangle 2">
            <a:extLst>
              <a:ext uri="{FF2B5EF4-FFF2-40B4-BE49-F238E27FC236}">
                <a16:creationId xmlns:a16="http://schemas.microsoft.com/office/drawing/2014/main" id="{F9E51F0B-A40B-4351-BE2C-E89E185B1EAB}"/>
              </a:ext>
            </a:extLst>
          </p:cNvPr>
          <p:cNvSpPr>
            <a:spLocks noChangeArrowheads="1"/>
          </p:cNvSpPr>
          <p:nvPr/>
        </p:nvSpPr>
        <p:spPr bwMode="gray">
          <a:xfrm>
            <a:off x="684213" y="1062038"/>
            <a:ext cx="6264275"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Arial" panose="020B0604020202020204" pitchFamily="34" charset="0"/>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Arial" panose="020B0604020202020204" pitchFamily="34" charset="0"/>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Arial" panose="020B0604020202020204" pitchFamily="34" charset="0"/>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Arial" panose="020B0604020202020204" pitchFamily="34" charset="0"/>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zh-CN" altLang="en-US" sz="9500" b="1" i="0" u="none" strike="noStrike" kern="1200" cap="none" spc="0" normalizeH="0" baseline="0" noProof="0" dirty="0">
                <a:ln>
                  <a:noFill/>
                </a:ln>
                <a:solidFill>
                  <a:srgbClr val="330066"/>
                </a:solidFill>
                <a:effectLst/>
                <a:uLnTx/>
                <a:uFillTx/>
                <a:latin typeface="华文新魏" panose="02010800040101010101" pitchFamily="2" charset="-122"/>
                <a:ea typeface="华文新魏" panose="02010800040101010101" pitchFamily="2" charset="-122"/>
                <a:cs typeface="+mn-cs"/>
              </a:rPr>
              <a:t>离 散 数 学</a:t>
            </a:r>
            <a:endParaRPr kumimoji="0" lang="en-US" altLang="zh-CN" sz="9500" b="1" i="0" u="none" strike="noStrike" kern="1200" cap="none" spc="0" normalizeH="0" baseline="0" noProof="0" dirty="0">
              <a:ln>
                <a:noFill/>
              </a:ln>
              <a:solidFill>
                <a:srgbClr val="330066"/>
              </a:solidFill>
              <a:effectLst/>
              <a:uLnTx/>
              <a:uFillTx/>
              <a:latin typeface="华文新魏" panose="02010800040101010101" pitchFamily="2" charset="-122"/>
              <a:ea typeface="华文新魏" panose="02010800040101010101" pitchFamily="2" charset="-122"/>
              <a:cs typeface="+mn-cs"/>
            </a:endParaRPr>
          </a:p>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330066"/>
                </a:solidFill>
                <a:effectLst/>
                <a:uLnTx/>
                <a:uFillTx/>
                <a:latin typeface="华文新魏" panose="02010800040101010101" pitchFamily="2" charset="-122"/>
                <a:ea typeface="华文新魏" panose="02010800040101010101" pitchFamily="2" charset="-122"/>
                <a:cs typeface="+mn-cs"/>
              </a:rPr>
              <a:t>--</a:t>
            </a:r>
            <a:r>
              <a:rPr kumimoji="0" lang="zh-CN" altLang="en-US" sz="4000" b="1" i="0" u="none" strike="noStrike" kern="1200" cap="none" spc="0" normalizeH="0" baseline="0" noProof="0" dirty="0">
                <a:ln>
                  <a:noFill/>
                </a:ln>
                <a:solidFill>
                  <a:srgbClr val="330066"/>
                </a:solidFill>
                <a:effectLst/>
                <a:uLnTx/>
                <a:uFillTx/>
                <a:latin typeface="华文新魏" panose="02010800040101010101" pitchFamily="2" charset="-122"/>
                <a:ea typeface="华文新魏" panose="02010800040101010101" pitchFamily="2" charset="-122"/>
                <a:cs typeface="+mn-cs"/>
              </a:rPr>
              <a:t>数论和密码学</a:t>
            </a:r>
          </a:p>
        </p:txBody>
      </p:sp>
      <p:sp>
        <p:nvSpPr>
          <p:cNvPr id="4100" name="文本框 6">
            <a:extLst>
              <a:ext uri="{FF2B5EF4-FFF2-40B4-BE49-F238E27FC236}">
                <a16:creationId xmlns:a16="http://schemas.microsoft.com/office/drawing/2014/main" id="{3301E7BF-DEF7-4F51-AF1C-CC95D4655C3E}"/>
              </a:ext>
            </a:extLst>
          </p:cNvPr>
          <p:cNvSpPr txBox="1">
            <a:spLocks noChangeArrowheads="1"/>
          </p:cNvSpPr>
          <p:nvPr/>
        </p:nvSpPr>
        <p:spPr bwMode="auto">
          <a:xfrm>
            <a:off x="924728" y="3733800"/>
            <a:ext cx="6477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cs typeface="+mn-cs"/>
              </a:rPr>
              <a:t>数论基础、数论算法、密码算法</a:t>
            </a:r>
          </a:p>
        </p:txBody>
      </p:sp>
    </p:spTree>
  </p:cSld>
  <p:clrMapOvr>
    <a:masterClrMapping/>
  </p:clrMapOvr>
  <p:transition spd="med">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a:t>
            </a:r>
            <a:r>
              <a:rPr lang="en-US" dirty="0" err="1"/>
              <a:t>Congruences</a:t>
            </a:r>
            <a:endParaRPr lang="en-US" dirty="0"/>
          </a:p>
        </p:txBody>
      </p:sp>
      <p:sp>
        <p:nvSpPr>
          <p:cNvPr id="3" name="Content Placeholder 2"/>
          <p:cNvSpPr>
            <a:spLocks noGrp="1"/>
          </p:cNvSpPr>
          <p:nvPr>
            <p:ph idx="1"/>
          </p:nvPr>
        </p:nvSpPr>
        <p:spPr>
          <a:xfrm>
            <a:off x="381000" y="990600"/>
            <a:ext cx="7848600" cy="5237602"/>
          </a:xfrm>
        </p:spPr>
        <p:txBody>
          <a:bodyPr/>
          <a:lstStyle/>
          <a:p>
            <a:r>
              <a:rPr lang="zh-CN" altLang="en-US" sz="2400" b="1" dirty="0"/>
              <a:t>定理</a:t>
            </a:r>
            <a:r>
              <a:rPr lang="en-US" sz="2400" b="1" dirty="0"/>
              <a:t> </a:t>
            </a:r>
            <a:r>
              <a:rPr lang="en-US" sz="2400" b="1" dirty="0">
                <a:ea typeface="Cambria Math" pitchFamily="18" charset="0"/>
              </a:rPr>
              <a:t>2</a:t>
            </a:r>
            <a:r>
              <a:rPr lang="en-US" sz="2400" dirty="0"/>
              <a:t>:</a:t>
            </a:r>
            <a:r>
              <a:rPr lang="zh-CN" altLang="en-US" sz="2400" dirty="0"/>
              <a:t>设 𝑚</a:t>
            </a:r>
            <a:r>
              <a:rPr lang="en-US" altLang="zh-CN" sz="2400" dirty="0"/>
              <a:t> </a:t>
            </a:r>
            <a:r>
              <a:rPr lang="zh-CN" altLang="en-US" sz="2400" dirty="0"/>
              <a:t>为正整数。当且仅当存在一个整数 𝑘</a:t>
            </a:r>
            <a:r>
              <a:rPr lang="en-US" altLang="zh-CN" sz="2400" dirty="0"/>
              <a:t> </a:t>
            </a:r>
            <a:r>
              <a:rPr lang="zh-CN" altLang="en-US" sz="2400" dirty="0"/>
              <a:t>使得 𝑎</a:t>
            </a:r>
            <a:r>
              <a:rPr lang="en-US" altLang="zh-CN" sz="2400" dirty="0"/>
              <a:t>=</a:t>
            </a:r>
            <a:r>
              <a:rPr lang="zh-CN" altLang="en-US" sz="2400" dirty="0"/>
              <a:t>𝑏</a:t>
            </a:r>
            <a:r>
              <a:rPr lang="en-US" altLang="zh-CN" sz="2400" dirty="0"/>
              <a:t>+</a:t>
            </a:r>
            <a:r>
              <a:rPr lang="zh-CN" altLang="en-US" sz="2400" dirty="0"/>
              <a:t>𝑘𝑚，整数 𝑎</a:t>
            </a:r>
            <a:r>
              <a:rPr lang="en-US" altLang="zh-CN" sz="2400" dirty="0"/>
              <a:t> </a:t>
            </a:r>
            <a:r>
              <a:rPr lang="zh-CN" altLang="en-US" sz="2400" dirty="0"/>
              <a:t>和 𝑏</a:t>
            </a:r>
            <a:r>
              <a:rPr lang="en-US" altLang="zh-CN" sz="2400" dirty="0"/>
              <a:t> </a:t>
            </a:r>
            <a:r>
              <a:rPr lang="zh-CN" altLang="en-US" sz="2400" dirty="0"/>
              <a:t>在模 𝑚</a:t>
            </a:r>
            <a:r>
              <a:rPr lang="en-US" altLang="zh-CN" sz="2400" dirty="0"/>
              <a:t> </a:t>
            </a:r>
            <a:r>
              <a:rPr lang="zh-CN" altLang="en-US" sz="2400" dirty="0"/>
              <a:t>意义下同余。</a:t>
            </a:r>
            <a:endParaRPr lang="en-US" sz="2400" dirty="0"/>
          </a:p>
          <a:p>
            <a:r>
              <a:rPr lang="zh-CN" altLang="en-US" sz="2400" b="1" dirty="0"/>
              <a:t>证明</a:t>
            </a:r>
            <a:r>
              <a:rPr lang="en-US" sz="2400" dirty="0"/>
              <a:t>: </a:t>
            </a:r>
          </a:p>
          <a:p>
            <a:pPr lvl="1"/>
            <a:r>
              <a:rPr lang="zh-CN" altLang="en-US" sz="2400" dirty="0"/>
              <a:t>如果 𝑎≡𝑏 </a:t>
            </a:r>
            <a:r>
              <a:rPr lang="en-US" altLang="zh-CN" sz="2400" dirty="0"/>
              <a:t>(</a:t>
            </a:r>
            <a:r>
              <a:rPr lang="en-US" sz="2400" dirty="0"/>
              <a:t>mod 𝑚)，</a:t>
            </a:r>
            <a:r>
              <a:rPr lang="zh-CN" altLang="en-US" sz="2400" dirty="0"/>
              <a:t>则根据同余的定义，𝑚</a:t>
            </a:r>
            <a:r>
              <a:rPr lang="en-US" sz="2400" dirty="0"/>
              <a:t> </a:t>
            </a:r>
            <a:r>
              <a:rPr lang="zh-CN" altLang="en-US" sz="2400" dirty="0"/>
              <a:t>整除 𝑎−𝑏</a:t>
            </a:r>
            <a:r>
              <a:rPr lang="en-US" sz="2400" dirty="0"/>
              <a:t>。</a:t>
            </a:r>
            <a:r>
              <a:rPr lang="zh-CN" altLang="en-US" sz="2400" dirty="0"/>
              <a:t>因此，存在一个整数 𝑘</a:t>
            </a:r>
            <a:r>
              <a:rPr lang="en-US" sz="2400" dirty="0"/>
              <a:t>，</a:t>
            </a:r>
            <a:r>
              <a:rPr lang="zh-CN" altLang="en-US" sz="2400" dirty="0"/>
              <a:t>使得 𝑎−𝑏</a:t>
            </a:r>
            <a:r>
              <a:rPr lang="en-US" altLang="zh-CN" sz="2400" dirty="0"/>
              <a:t>=</a:t>
            </a:r>
            <a:r>
              <a:rPr lang="zh-CN" altLang="en-US" sz="2400" dirty="0"/>
              <a:t>𝑘𝑚</a:t>
            </a:r>
            <a:r>
              <a:rPr lang="en-US" sz="2400" dirty="0"/>
              <a:t>，</a:t>
            </a:r>
            <a:r>
              <a:rPr lang="zh-CN" altLang="en-US" sz="2400" dirty="0"/>
              <a:t>即等价于 𝑎</a:t>
            </a:r>
            <a:r>
              <a:rPr lang="en-US" altLang="zh-CN" sz="2400" dirty="0"/>
              <a:t>=</a:t>
            </a:r>
            <a:r>
              <a:rPr lang="zh-CN" altLang="en-US" sz="2400" dirty="0"/>
              <a:t>𝑏</a:t>
            </a:r>
            <a:r>
              <a:rPr lang="en-US" altLang="zh-CN" sz="2400" dirty="0"/>
              <a:t>+</a:t>
            </a:r>
            <a:r>
              <a:rPr lang="zh-CN" altLang="en-US" sz="2400" dirty="0"/>
              <a:t>𝑘𝑚</a:t>
            </a:r>
            <a:r>
              <a:rPr lang="en-US" sz="2400" i="1" dirty="0"/>
              <a:t>.</a:t>
            </a:r>
          </a:p>
          <a:p>
            <a:pPr lvl="1"/>
            <a:r>
              <a:rPr lang="zh-CN" altLang="en-US" sz="2400" dirty="0"/>
              <a:t>反过来，如果存在一个整数 𝑘</a:t>
            </a:r>
            <a:r>
              <a:rPr lang="en-US" sz="2400" dirty="0"/>
              <a:t>，</a:t>
            </a:r>
            <a:r>
              <a:rPr lang="zh-CN" altLang="en-US" sz="2400" dirty="0"/>
              <a:t>使得 𝑎</a:t>
            </a:r>
            <a:r>
              <a:rPr lang="en-US" altLang="zh-CN" sz="2400" dirty="0"/>
              <a:t>=</a:t>
            </a:r>
            <a:r>
              <a:rPr lang="zh-CN" altLang="en-US" sz="2400" dirty="0"/>
              <a:t>𝑏</a:t>
            </a:r>
            <a:r>
              <a:rPr lang="en-US" altLang="zh-CN" sz="2400" dirty="0"/>
              <a:t>+</a:t>
            </a:r>
            <a:r>
              <a:rPr lang="zh-CN" altLang="en-US" sz="2400" dirty="0"/>
              <a:t>𝑘𝑚</a:t>
            </a:r>
            <a:r>
              <a:rPr lang="en-US" sz="2400" dirty="0"/>
              <a:t>，</a:t>
            </a:r>
            <a:r>
              <a:rPr lang="zh-CN" altLang="en-US" sz="2400" dirty="0"/>
              <a:t>那么 𝑘𝑚</a:t>
            </a:r>
            <a:r>
              <a:rPr lang="en-US" altLang="zh-CN" sz="2400" dirty="0"/>
              <a:t>=</a:t>
            </a:r>
            <a:r>
              <a:rPr lang="zh-CN" altLang="en-US" sz="2400" dirty="0"/>
              <a:t>𝑎−𝑏</a:t>
            </a:r>
            <a:r>
              <a:rPr lang="en-US" sz="2400" dirty="0"/>
              <a:t>。</a:t>
            </a:r>
            <a:r>
              <a:rPr lang="zh-CN" altLang="en-US" sz="2400" dirty="0"/>
              <a:t>因此，𝑚</a:t>
            </a:r>
            <a:r>
              <a:rPr lang="en-US" sz="2400" dirty="0"/>
              <a:t> </a:t>
            </a:r>
            <a:r>
              <a:rPr lang="zh-CN" altLang="en-US" sz="2400" dirty="0"/>
              <a:t>整除 𝑎−𝑏</a:t>
            </a:r>
            <a:r>
              <a:rPr lang="en-US" sz="2400" dirty="0"/>
              <a:t>，</a:t>
            </a:r>
            <a:r>
              <a:rPr lang="zh-CN" altLang="en-US" sz="2400" dirty="0"/>
              <a:t>并且 𝑎≡𝑏 </a:t>
            </a:r>
            <a:r>
              <a:rPr lang="en-US" altLang="zh-CN" sz="2400" dirty="0"/>
              <a:t>(</a:t>
            </a:r>
            <a:r>
              <a:rPr lang="en-US" sz="2400" dirty="0"/>
              <a:t>mod 𝑚).</a:t>
            </a:r>
          </a:p>
          <a:p>
            <a:pPr marL="114300" lvl="1" indent="0">
              <a:buNone/>
            </a:pPr>
            <a:endParaRPr lang="en-US" altLang="zh-CN" sz="2400" dirty="0"/>
          </a:p>
          <a:p>
            <a:pPr marL="114300" lvl="1" indent="0">
              <a:buNone/>
            </a:pPr>
            <a:r>
              <a:rPr lang="zh-CN" altLang="en-US" sz="2400" b="1" dirty="0">
                <a:solidFill>
                  <a:srgbClr val="FF0000"/>
                </a:solidFill>
              </a:rPr>
              <a:t>思考：同余关系具有什么性质？</a:t>
            </a:r>
            <a:endParaRPr lang="en-US" sz="2400" b="1" dirty="0">
              <a:solidFill>
                <a:srgbClr val="FF0000"/>
              </a:solidFill>
            </a:endParaRPr>
          </a:p>
        </p:txBody>
      </p:sp>
    </p:spTree>
    <p:extLst>
      <p:ext uri="{BB962C8B-B14F-4D97-AF65-F5344CB8AC3E}">
        <p14:creationId xmlns:p14="http://schemas.microsoft.com/office/powerpoint/2010/main" val="393614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   RSA </a:t>
            </a:r>
            <a:r>
              <a:rPr lang="zh-CN" altLang="en-US" dirty="0"/>
              <a:t>密码系统</a:t>
            </a:r>
            <a:endParaRPr lang="en-IN" dirty="0"/>
          </a:p>
        </p:txBody>
      </p:sp>
      <p:sp>
        <p:nvSpPr>
          <p:cNvPr id="3" name="Content Placeholder 2"/>
          <p:cNvSpPr>
            <a:spLocks noGrp="1"/>
          </p:cNvSpPr>
          <p:nvPr>
            <p:ph idx="1"/>
          </p:nvPr>
        </p:nvSpPr>
        <p:spPr>
          <a:xfrm>
            <a:off x="457200" y="1295400"/>
            <a:ext cx="8280000" cy="731520"/>
          </a:xfrm>
        </p:spPr>
        <p:txBody>
          <a:bodyPr/>
          <a:lstStyle/>
          <a:p>
            <a:r>
              <a:rPr lang="en-US" altLang="zh-CN" sz="2000" dirty="0"/>
              <a:t>1976</a:t>
            </a:r>
            <a:r>
              <a:rPr lang="zh-CN" altLang="en-US" sz="2000" dirty="0"/>
              <a:t>年，麻省理工学院的三位研究人员引入了一种现在被称为</a:t>
            </a:r>
            <a:r>
              <a:rPr lang="en-US" altLang="zh-CN" sz="2000" dirty="0"/>
              <a:t>RSA</a:t>
            </a:r>
            <a:r>
              <a:rPr lang="zh-CN" altLang="en-US" sz="2000" dirty="0"/>
              <a:t>系统的公钥密码系统</a:t>
            </a:r>
            <a:r>
              <a:rPr lang="en-US" sz="2000" dirty="0"/>
              <a:t>.</a:t>
            </a:r>
          </a:p>
        </p:txBody>
      </p:sp>
      <p:sp>
        <p:nvSpPr>
          <p:cNvPr id="4" name="Content Placeholder 3"/>
          <p:cNvSpPr>
            <a:spLocks noGrp="1"/>
          </p:cNvSpPr>
          <p:nvPr>
            <p:ph idx="13"/>
          </p:nvPr>
        </p:nvSpPr>
        <p:spPr>
          <a:xfrm>
            <a:off x="640080" y="2632364"/>
            <a:ext cx="1493520" cy="731520"/>
          </a:xfrm>
        </p:spPr>
        <p:txBody>
          <a:bodyPr/>
          <a:lstStyle/>
          <a:p>
            <a:pPr>
              <a:spcBef>
                <a:spcPts val="0"/>
              </a:spcBef>
            </a:pPr>
            <a:r>
              <a:rPr lang="en-US" sz="1800" dirty="0"/>
              <a:t>Ronald </a:t>
            </a:r>
            <a:r>
              <a:rPr lang="en-US" sz="1800" dirty="0" err="1"/>
              <a:t>Rivest</a:t>
            </a:r>
            <a:endParaRPr lang="en-US" sz="1800" dirty="0"/>
          </a:p>
          <a:p>
            <a:pPr>
              <a:spcBef>
                <a:spcPts val="0"/>
              </a:spcBef>
            </a:pPr>
            <a:r>
              <a:rPr lang="en-US" sz="1800" dirty="0"/>
              <a:t>(Born </a:t>
            </a:r>
            <a:r>
              <a:rPr lang="en-US" sz="1800" dirty="0">
                <a:ea typeface="Cambria Math" pitchFamily="18" charset="0"/>
              </a:rPr>
              <a:t>1948</a:t>
            </a:r>
            <a:r>
              <a:rPr lang="en-US" sz="1800" dirty="0"/>
              <a:t>)</a:t>
            </a:r>
          </a:p>
        </p:txBody>
      </p:sp>
      <p:pic>
        <p:nvPicPr>
          <p:cNvPr id="17"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2130136" y="2514600"/>
            <a:ext cx="890016" cy="103632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3352800" y="2632364"/>
            <a:ext cx="1296000" cy="731520"/>
          </a:xfrm>
        </p:spPr>
        <p:txBody>
          <a:bodyPr/>
          <a:lstStyle/>
          <a:p>
            <a:pPr>
              <a:spcBef>
                <a:spcPts val="0"/>
              </a:spcBef>
            </a:pPr>
            <a:r>
              <a:rPr lang="en-US" sz="1800" dirty="0" err="1"/>
              <a:t>Adi</a:t>
            </a:r>
            <a:r>
              <a:rPr lang="en-US" sz="1800" dirty="0"/>
              <a:t> Shamir</a:t>
            </a:r>
          </a:p>
          <a:p>
            <a:pPr>
              <a:spcBef>
                <a:spcPts val="0"/>
              </a:spcBef>
            </a:pPr>
            <a:r>
              <a:rPr lang="en-US" sz="1800" dirty="0"/>
              <a:t>(Born </a:t>
            </a:r>
            <a:r>
              <a:rPr lang="en-US" sz="1800" dirty="0">
                <a:ea typeface="Cambria Math" pitchFamily="18" charset="0"/>
              </a:rPr>
              <a:t>1952</a:t>
            </a:r>
            <a:r>
              <a:rPr lang="en-US" sz="1800" dirty="0"/>
              <a:t>)</a:t>
            </a:r>
          </a:p>
        </p:txBody>
      </p:sp>
      <p:pic>
        <p:nvPicPr>
          <p:cNvPr id="18" name="Picture 6"/>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4800600" y="2514600"/>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7"/>
          </p:nvPr>
        </p:nvSpPr>
        <p:spPr>
          <a:xfrm>
            <a:off x="6096000" y="2632364"/>
            <a:ext cx="1296000" cy="1013460"/>
          </a:xfrm>
        </p:spPr>
        <p:txBody>
          <a:bodyPr/>
          <a:lstStyle/>
          <a:p>
            <a:pPr>
              <a:spcBef>
                <a:spcPts val="0"/>
              </a:spcBef>
            </a:pPr>
            <a:r>
              <a:rPr lang="en-US" sz="1800" dirty="0"/>
              <a:t>Leonard </a:t>
            </a:r>
          </a:p>
          <a:p>
            <a:pPr>
              <a:spcBef>
                <a:spcPts val="0"/>
              </a:spcBef>
            </a:pPr>
            <a:r>
              <a:rPr lang="en-US" sz="1800" dirty="0"/>
              <a:t>Adelman</a:t>
            </a:r>
          </a:p>
          <a:p>
            <a:pPr>
              <a:spcBef>
                <a:spcPts val="0"/>
              </a:spcBef>
            </a:pPr>
            <a:r>
              <a:rPr lang="en-US" sz="1800" dirty="0"/>
              <a:t>(Born </a:t>
            </a:r>
            <a:r>
              <a:rPr lang="en-US" sz="1800" dirty="0">
                <a:ea typeface="Cambria Math" pitchFamily="18" charset="0"/>
              </a:rPr>
              <a:t>1945</a:t>
            </a:r>
            <a:r>
              <a:rPr lang="en-US" sz="1800" dirty="0"/>
              <a:t>)</a:t>
            </a:r>
          </a:p>
        </p:txBody>
      </p:sp>
      <p:pic>
        <p:nvPicPr>
          <p:cNvPr id="19" name="Picture 8"/>
          <p:cNvPicPr>
            <a:picLocks noGrp="1" noChangeAspect="1" noChangeArrowheads="1"/>
          </p:cNvPicPr>
          <p:nvPr>
            <p:ph idx="20"/>
          </p:nvPr>
        </p:nvPicPr>
        <p:blipFill>
          <a:blip r:embed="rId4">
            <a:extLst>
              <a:ext uri="{28A0092B-C50C-407E-A947-70E740481C1C}">
                <a14:useLocalDpi xmlns:a14="http://schemas.microsoft.com/office/drawing/2010/main" val="0"/>
              </a:ext>
            </a:extLst>
          </a:blip>
          <a:stretch>
            <a:fillRect/>
          </a:stretch>
        </p:blipFill>
        <p:spPr bwMode="auto">
          <a:xfrm>
            <a:off x="7467600" y="2517648"/>
            <a:ext cx="896112" cy="1030224"/>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9"/>
          <p:cNvSpPr>
            <a:spLocks noGrp="1"/>
          </p:cNvSpPr>
          <p:nvPr>
            <p:ph idx="21"/>
          </p:nvPr>
        </p:nvSpPr>
        <p:spPr>
          <a:xfrm>
            <a:off x="457200" y="4008120"/>
            <a:ext cx="8028000" cy="2468880"/>
          </a:xfrm>
        </p:spPr>
        <p:txBody>
          <a:bodyPr/>
          <a:lstStyle/>
          <a:p>
            <a:r>
              <a:rPr lang="zh-CN" altLang="en-US" sz="2000" dirty="0"/>
              <a:t>现在已知这一方法早在之前就由克利福德</a:t>
            </a:r>
            <a:r>
              <a:rPr lang="en-US" altLang="zh-CN" sz="2000" dirty="0"/>
              <a:t>·</a:t>
            </a:r>
            <a:r>
              <a:rPr lang="zh-CN" altLang="en-US" sz="2000" dirty="0"/>
              <a:t>科克斯（</a:t>
            </a:r>
            <a:r>
              <a:rPr lang="en-US" altLang="zh-CN" sz="2000" dirty="0"/>
              <a:t>Clifford Cocks</a:t>
            </a:r>
            <a:r>
              <a:rPr lang="zh-CN" altLang="en-US" sz="2000" dirty="0"/>
              <a:t>）秘密为英国政府工作时发现</a:t>
            </a:r>
            <a:r>
              <a:rPr lang="en-US" sz="2000" dirty="0"/>
              <a:t>. </a:t>
            </a:r>
          </a:p>
          <a:p>
            <a:r>
              <a:rPr lang="zh-CN" altLang="en-US" sz="2000" dirty="0"/>
              <a:t>公钥加密密钥为</a:t>
            </a:r>
            <a:r>
              <a:rPr lang="en-US" altLang="zh-CN" sz="2000" dirty="0"/>
              <a:t>(n, e)</a:t>
            </a:r>
            <a:r>
              <a:rPr lang="zh-CN" altLang="en-US" sz="2000" dirty="0"/>
              <a:t>，其中</a:t>
            </a:r>
            <a:r>
              <a:rPr lang="en-US" altLang="zh-CN" sz="2000" dirty="0"/>
              <a:t>n = </a:t>
            </a:r>
            <a:r>
              <a:rPr lang="en-US" altLang="zh-CN" sz="2000" dirty="0" err="1"/>
              <a:t>pq</a:t>
            </a:r>
            <a:r>
              <a:rPr lang="zh-CN" altLang="en-US" sz="2000" dirty="0"/>
              <a:t>（模数）是两个大素数</a:t>
            </a:r>
            <a:r>
              <a:rPr lang="en-US" altLang="zh-CN" sz="2000" dirty="0"/>
              <a:t>p</a:t>
            </a:r>
            <a:r>
              <a:rPr lang="zh-CN" altLang="en-US" sz="2000" dirty="0"/>
              <a:t>和</a:t>
            </a:r>
            <a:r>
              <a:rPr lang="en-US" altLang="zh-CN" sz="2000" dirty="0"/>
              <a:t>q</a:t>
            </a:r>
            <a:r>
              <a:rPr lang="zh-CN" altLang="en-US" sz="2000" dirty="0"/>
              <a:t>的乘积，这两个素数大约有</a:t>
            </a:r>
            <a:r>
              <a:rPr lang="en-US" altLang="zh-CN" sz="2000" dirty="0"/>
              <a:t>200</a:t>
            </a:r>
            <a:r>
              <a:rPr lang="zh-CN" altLang="en-US" sz="2000" dirty="0"/>
              <a:t>位数，而</a:t>
            </a:r>
            <a:r>
              <a:rPr lang="en-US" altLang="zh-CN" sz="2000" dirty="0"/>
              <a:t>e</a:t>
            </a:r>
            <a:r>
              <a:rPr lang="zh-CN" altLang="en-US" sz="2000" dirty="0"/>
              <a:t>是一个与</a:t>
            </a:r>
            <a:r>
              <a:rPr lang="en-US" altLang="zh-CN" sz="2000" dirty="0"/>
              <a:t>(p−1)(q−1)</a:t>
            </a:r>
            <a:r>
              <a:rPr lang="zh-CN" altLang="en-US" sz="2000" dirty="0"/>
              <a:t>互质的指数。可以使用之前讨论过的概率素性测试快速找到这两个大素数。但是，</a:t>
            </a:r>
            <a:r>
              <a:rPr lang="en-US" altLang="zh-CN" sz="2000" dirty="0"/>
              <a:t>n = </a:t>
            </a:r>
            <a:r>
              <a:rPr lang="en-US" altLang="zh-CN" sz="2000" dirty="0" err="1"/>
              <a:t>pq</a:t>
            </a:r>
            <a:r>
              <a:rPr lang="zh-CN" altLang="en-US" sz="2000" dirty="0"/>
              <a:t>的长度大约有</a:t>
            </a:r>
            <a:r>
              <a:rPr lang="en-US" altLang="zh-CN" sz="2000" dirty="0"/>
              <a:t>400</a:t>
            </a:r>
            <a:r>
              <a:rPr lang="zh-CN" altLang="en-US" sz="2000" dirty="0"/>
              <a:t>位数，在合理的时间内无法分解</a:t>
            </a:r>
            <a:r>
              <a:rPr lang="en-US" sz="2000" dirty="0">
                <a:ea typeface="Cambria Math"/>
              </a:rPr>
              <a:t>.</a:t>
            </a:r>
            <a:endParaRPr lang="en-IN" sz="2000" dirty="0"/>
          </a:p>
        </p:txBody>
      </p:sp>
      <p:pic>
        <p:nvPicPr>
          <p:cNvPr id="21" name="Picture 10" descr="Top: A portrait of Clifford Cocks.&#10;Bottom left: A portrait of Ronald Rivest.&#10;Bottom middle: A portrait of Adi Shamir.&#10;Bottom right: A portrait of Leonard Adleman."/>
          <p:cNvPicPr>
            <a:picLocks noGrp="1" noChangeAspect="1" noChangeArrowheads="1"/>
          </p:cNvPicPr>
          <p:nvPr>
            <p:ph idx="22"/>
          </p:nvPr>
        </p:nvPicPr>
        <p:blipFill>
          <a:blip r:embed="rId5">
            <a:extLst>
              <a:ext uri="{28A0092B-C50C-407E-A947-70E740481C1C}">
                <a14:useLocalDpi xmlns:a14="http://schemas.microsoft.com/office/drawing/2010/main" val="0"/>
              </a:ext>
            </a:extLst>
          </a:blip>
          <a:stretch>
            <a:fillRect/>
          </a:stretch>
        </p:blipFill>
        <p:spPr bwMode="auto">
          <a:xfrm>
            <a:off x="6324600" y="140208"/>
            <a:ext cx="1018032" cy="1048512"/>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1"/>
          <p:cNvSpPr>
            <a:spLocks noGrp="1"/>
          </p:cNvSpPr>
          <p:nvPr>
            <p:ph idx="23"/>
          </p:nvPr>
        </p:nvSpPr>
        <p:spPr>
          <a:xfrm>
            <a:off x="7391400" y="228600"/>
            <a:ext cx="1476000" cy="731520"/>
          </a:xfrm>
        </p:spPr>
        <p:txBody>
          <a:bodyPr/>
          <a:lstStyle/>
          <a:p>
            <a:pPr>
              <a:spcBef>
                <a:spcPts val="0"/>
              </a:spcBef>
            </a:pPr>
            <a:r>
              <a:rPr lang="en-US" sz="1800" dirty="0"/>
              <a:t>Clifford Cocks</a:t>
            </a:r>
          </a:p>
          <a:p>
            <a:pPr>
              <a:spcBef>
                <a:spcPts val="0"/>
              </a:spcBef>
            </a:pPr>
            <a:r>
              <a:rPr lang="en-US" sz="1800" dirty="0"/>
              <a:t>(Born </a:t>
            </a:r>
            <a:r>
              <a:rPr lang="en-US" sz="1800" dirty="0">
                <a:ea typeface="Cambria Math" pitchFamily="18" charset="0"/>
              </a:rPr>
              <a:t>1950</a:t>
            </a:r>
            <a:r>
              <a:rPr lang="en-US" sz="1800" dirty="0"/>
              <a:t>)</a:t>
            </a:r>
          </a:p>
        </p:txBody>
      </p:sp>
    </p:spTree>
    <p:extLst>
      <p:ext uri="{BB962C8B-B14F-4D97-AF65-F5344CB8AC3E}">
        <p14:creationId xmlns:p14="http://schemas.microsoft.com/office/powerpoint/2010/main" val="2382514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RSA </a:t>
            </a:r>
            <a:r>
              <a:rPr lang="zh-CN" altLang="en-US" dirty="0"/>
              <a:t>密码系统</a:t>
            </a:r>
            <a:endParaRPr lang="en-IN" dirty="0"/>
          </a:p>
        </p:txBody>
      </p:sp>
      <p:pic>
        <p:nvPicPr>
          <p:cNvPr id="7" name="图片 6">
            <a:extLst>
              <a:ext uri="{FF2B5EF4-FFF2-40B4-BE49-F238E27FC236}">
                <a16:creationId xmlns:a16="http://schemas.microsoft.com/office/drawing/2014/main" id="{48A7734C-43BE-4EBB-B177-D73415C5C3D2}"/>
              </a:ext>
            </a:extLst>
          </p:cNvPr>
          <p:cNvPicPr>
            <a:picLocks noChangeAspect="1"/>
          </p:cNvPicPr>
          <p:nvPr/>
        </p:nvPicPr>
        <p:blipFill>
          <a:blip r:embed="rId2"/>
          <a:stretch>
            <a:fillRect/>
          </a:stretch>
        </p:blipFill>
        <p:spPr>
          <a:xfrm>
            <a:off x="838200" y="1143000"/>
            <a:ext cx="6858000" cy="5153230"/>
          </a:xfrm>
          <a:prstGeom prst="rect">
            <a:avLst/>
          </a:prstGeom>
        </p:spPr>
      </p:pic>
    </p:spTree>
    <p:extLst>
      <p:ext uri="{BB962C8B-B14F-4D97-AF65-F5344CB8AC3E}">
        <p14:creationId xmlns:p14="http://schemas.microsoft.com/office/powerpoint/2010/main" val="9531852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a:t>
            </a:r>
            <a:r>
              <a:rPr lang="zh-CN" altLang="en-US" dirty="0"/>
              <a:t>加解密简单例子</a:t>
            </a:r>
            <a:endParaRPr lang="en-IN" dirty="0"/>
          </a:p>
        </p:txBody>
      </p:sp>
      <p:sp>
        <p:nvSpPr>
          <p:cNvPr id="3" name="Content Placeholder 2"/>
          <p:cNvSpPr>
            <a:spLocks noGrp="1"/>
          </p:cNvSpPr>
          <p:nvPr>
            <p:ph idx="1"/>
          </p:nvPr>
        </p:nvSpPr>
        <p:spPr>
          <a:xfrm>
            <a:off x="457200" y="1295400"/>
            <a:ext cx="8388000" cy="5257800"/>
          </a:xfrm>
        </p:spPr>
        <p:txBody>
          <a:bodyPr/>
          <a:lstStyle/>
          <a:p>
            <a:pPr>
              <a:spcBef>
                <a:spcPts val="0"/>
              </a:spcBef>
            </a:pPr>
            <a:r>
              <a:rPr lang="zh-CN" altLang="en-US" sz="1800" dirty="0"/>
              <a:t>公钥</a:t>
            </a:r>
            <a:r>
              <a:rPr lang="en-US" altLang="zh-CN" sz="1800" dirty="0">
                <a:sym typeface="Wingdings" panose="05000000000000000000" pitchFamily="2" charset="2"/>
              </a:rPr>
              <a:t>:</a:t>
            </a:r>
            <a:r>
              <a:rPr lang="zh-CN" altLang="en-US" sz="1800" dirty="0">
                <a:sym typeface="Wingdings" panose="05000000000000000000" pitchFamily="2" charset="2"/>
              </a:rPr>
              <a:t>  </a:t>
            </a:r>
            <a:r>
              <a:rPr lang="en-US" altLang="zh-CN" sz="1800" dirty="0">
                <a:sym typeface="Wingdings" panose="05000000000000000000" pitchFamily="2" charset="2"/>
              </a:rPr>
              <a:t>(</a:t>
            </a:r>
            <a:r>
              <a:rPr lang="en-US" altLang="zh-CN" sz="1800" dirty="0" err="1">
                <a:sym typeface="Wingdings" panose="05000000000000000000" pitchFamily="2" charset="2"/>
              </a:rPr>
              <a:t>n,e</a:t>
            </a:r>
            <a:r>
              <a:rPr lang="en-US" altLang="zh-CN" sz="1800" dirty="0">
                <a:sym typeface="Wingdings" panose="05000000000000000000" pitchFamily="2" charset="2"/>
              </a:rPr>
              <a:t>)=(35, 5),</a:t>
            </a:r>
            <a:r>
              <a:rPr lang="zh-CN" altLang="en-US" sz="1800" dirty="0">
                <a:sym typeface="Wingdings" panose="05000000000000000000" pitchFamily="2" charset="2"/>
              </a:rPr>
              <a:t>其中</a:t>
            </a:r>
            <a:r>
              <a:rPr lang="en-US" altLang="zh-CN" sz="1800" dirty="0">
                <a:sym typeface="Wingdings" panose="05000000000000000000" pitchFamily="2" charset="2"/>
              </a:rPr>
              <a:t>n=</a:t>
            </a:r>
            <a:r>
              <a:rPr lang="en-US" altLang="zh-CN" sz="1800" dirty="0" err="1">
                <a:sym typeface="Wingdings" panose="05000000000000000000" pitchFamily="2" charset="2"/>
              </a:rPr>
              <a:t>pq</a:t>
            </a:r>
            <a:r>
              <a:rPr lang="en-US" altLang="zh-CN" sz="1800" dirty="0">
                <a:sym typeface="Wingdings" panose="05000000000000000000" pitchFamily="2" charset="2"/>
              </a:rPr>
              <a:t>=5*7, </a:t>
            </a:r>
            <a:r>
              <a:rPr lang="en-US" altLang="zh-CN" sz="1800" dirty="0" err="1">
                <a:sym typeface="Wingdings" panose="05000000000000000000" pitchFamily="2" charset="2"/>
              </a:rPr>
              <a:t>gcd</a:t>
            </a:r>
            <a:r>
              <a:rPr lang="en-US" altLang="zh-CN" sz="1800" dirty="0">
                <a:sym typeface="Wingdings" panose="05000000000000000000" pitchFamily="2" charset="2"/>
              </a:rPr>
              <a:t>(e,</a:t>
            </a:r>
            <a:r>
              <a:rPr lang="en-US" altLang="zh-CN" sz="1800" dirty="0"/>
              <a:t> </a:t>
            </a:r>
            <a:r>
              <a:rPr lang="el-GR" altLang="zh-CN" sz="1800" b="0" i="0" dirty="0">
                <a:solidFill>
                  <a:srgbClr val="1A2029"/>
                </a:solidFill>
                <a:effectLst/>
                <a:latin typeface="-apple-system"/>
              </a:rPr>
              <a:t>φ</a:t>
            </a:r>
            <a:r>
              <a:rPr lang="en-US" altLang="zh-CN" sz="1800" b="0" i="0" dirty="0">
                <a:solidFill>
                  <a:srgbClr val="1A2029"/>
                </a:solidFill>
                <a:effectLst/>
                <a:latin typeface="-apple-system"/>
              </a:rPr>
              <a:t>(35))=</a:t>
            </a:r>
            <a:r>
              <a:rPr lang="en-US" altLang="zh-CN" sz="1800" b="0" i="0" dirty="0" err="1">
                <a:solidFill>
                  <a:srgbClr val="1A2029"/>
                </a:solidFill>
                <a:effectLst/>
                <a:latin typeface="-apple-system"/>
              </a:rPr>
              <a:t>gcd</a:t>
            </a:r>
            <a:r>
              <a:rPr lang="en-US" altLang="zh-CN" sz="1800" dirty="0">
                <a:sym typeface="Wingdings" panose="05000000000000000000" pitchFamily="2" charset="2"/>
              </a:rPr>
              <a:t>(5, 24)=1;</a:t>
            </a:r>
          </a:p>
          <a:p>
            <a:pPr>
              <a:spcBef>
                <a:spcPts val="0"/>
              </a:spcBef>
            </a:pPr>
            <a:r>
              <a:rPr lang="zh-CN" altLang="en-US" sz="1800" dirty="0"/>
              <a:t>私钥</a:t>
            </a:r>
            <a:r>
              <a:rPr lang="en-US" altLang="zh-CN" sz="1800" dirty="0"/>
              <a:t>: (</a:t>
            </a:r>
            <a:r>
              <a:rPr lang="en-US" altLang="zh-CN" sz="1800" dirty="0" err="1"/>
              <a:t>n,d</a:t>
            </a:r>
            <a:r>
              <a:rPr lang="en-US" altLang="zh-CN" sz="1800" dirty="0"/>
              <a:t>)=(35, 5),</a:t>
            </a:r>
            <a:r>
              <a:rPr lang="zh-CN" altLang="en-US" sz="1800" dirty="0"/>
              <a:t> 这里</a:t>
            </a:r>
            <a:r>
              <a:rPr lang="en-US" altLang="zh-CN" sz="1800" dirty="0"/>
              <a:t>d=e</a:t>
            </a:r>
            <a:r>
              <a:rPr lang="en-US" altLang="zh-CN" sz="1800" baseline="30000" dirty="0"/>
              <a:t>-1</a:t>
            </a:r>
            <a:r>
              <a:rPr lang="en-US" altLang="zh-CN" sz="1800" dirty="0"/>
              <a:t> mod </a:t>
            </a:r>
            <a:r>
              <a:rPr lang="el-GR" altLang="zh-CN" sz="1800" b="0" i="0" dirty="0">
                <a:solidFill>
                  <a:srgbClr val="1A2029"/>
                </a:solidFill>
                <a:effectLst/>
                <a:latin typeface="-apple-system"/>
              </a:rPr>
              <a:t>φ</a:t>
            </a:r>
            <a:r>
              <a:rPr lang="en-US" altLang="zh-CN" sz="1800" b="0" i="0" dirty="0">
                <a:solidFill>
                  <a:srgbClr val="1A2029"/>
                </a:solidFill>
                <a:effectLst/>
                <a:latin typeface="-apple-system"/>
              </a:rPr>
              <a:t>(35)=5 [</a:t>
            </a:r>
            <a:r>
              <a:rPr lang="zh-CN" altLang="en-US" sz="1800" b="0" i="0" dirty="0">
                <a:solidFill>
                  <a:srgbClr val="1A2029"/>
                </a:solidFill>
                <a:effectLst/>
                <a:latin typeface="-apple-system"/>
              </a:rPr>
              <a:t>用扩展欧几里得算法可得</a:t>
            </a:r>
            <a:r>
              <a:rPr lang="en-US" altLang="zh-CN" sz="1800" dirty="0">
                <a:solidFill>
                  <a:srgbClr val="1A2029"/>
                </a:solidFill>
                <a:latin typeface="-apple-system"/>
              </a:rPr>
              <a:t>]</a:t>
            </a:r>
            <a:endParaRPr lang="en-US" sz="1800" dirty="0"/>
          </a:p>
          <a:p>
            <a:pPr>
              <a:spcBef>
                <a:spcPts val="0"/>
              </a:spcBef>
            </a:pPr>
            <a:r>
              <a:rPr lang="zh-CN" altLang="en-US" sz="1800" dirty="0"/>
              <a:t>取明文</a:t>
            </a:r>
            <a:r>
              <a:rPr lang="en-US" altLang="zh-CN" sz="1800" dirty="0"/>
              <a:t>m=2, </a:t>
            </a:r>
            <a:r>
              <a:rPr lang="zh-CN" altLang="en-US" sz="1800" dirty="0"/>
              <a:t>这里</a:t>
            </a:r>
            <a:r>
              <a:rPr lang="en-US" altLang="zh-CN" sz="1800" dirty="0" err="1"/>
              <a:t>gcd</a:t>
            </a:r>
            <a:r>
              <a:rPr lang="en-US" altLang="zh-CN" sz="1800" dirty="0"/>
              <a:t>(</a:t>
            </a:r>
            <a:r>
              <a:rPr lang="en-US" altLang="zh-CN" sz="1800" dirty="0" err="1"/>
              <a:t>m,n</a:t>
            </a:r>
            <a:r>
              <a:rPr lang="en-US" altLang="zh-CN" sz="1800" dirty="0"/>
              <a:t>)=</a:t>
            </a:r>
            <a:r>
              <a:rPr lang="en-US" altLang="zh-CN" sz="1800" dirty="0" err="1"/>
              <a:t>gcd</a:t>
            </a:r>
            <a:r>
              <a:rPr lang="en-US" altLang="zh-CN" sz="1800" dirty="0"/>
              <a:t>(2,35)=1</a:t>
            </a:r>
          </a:p>
          <a:p>
            <a:pPr>
              <a:spcBef>
                <a:spcPts val="0"/>
              </a:spcBef>
            </a:pPr>
            <a:r>
              <a:rPr lang="zh-CN" altLang="en-US" sz="1800" dirty="0"/>
              <a:t>则加密的密文 </a:t>
            </a:r>
            <a:r>
              <a:rPr lang="en-US" altLang="zh-CN" sz="1800" dirty="0"/>
              <a:t>c=</a:t>
            </a:r>
            <a:r>
              <a:rPr lang="en-US" altLang="zh-CN" sz="1800" dirty="0" err="1"/>
              <a:t>m^e</a:t>
            </a:r>
            <a:r>
              <a:rPr lang="en-US" altLang="zh-CN" sz="1800" dirty="0"/>
              <a:t> mod n=2^5 mod 35=32;</a:t>
            </a:r>
          </a:p>
          <a:p>
            <a:pPr>
              <a:spcBef>
                <a:spcPts val="0"/>
              </a:spcBef>
            </a:pPr>
            <a:r>
              <a:rPr lang="zh-CN" altLang="en-US" sz="1800" dirty="0"/>
              <a:t>解密：</a:t>
            </a:r>
            <a:r>
              <a:rPr lang="en-US" altLang="zh-CN" sz="1800" dirty="0" err="1"/>
              <a:t>c^d</a:t>
            </a:r>
            <a:r>
              <a:rPr lang="en-US" altLang="zh-CN" sz="1800" dirty="0"/>
              <a:t> mod n=32^5 mod 35=32</a:t>
            </a:r>
            <a:r>
              <a:rPr lang="en-US" altLang="zh-CN" sz="1800" baseline="30000" dirty="0"/>
              <a:t>2</a:t>
            </a:r>
            <a:r>
              <a:rPr lang="en-US" altLang="zh-CN" sz="1800" dirty="0"/>
              <a:t>*32</a:t>
            </a:r>
            <a:r>
              <a:rPr lang="en-US" altLang="zh-CN" sz="1800" baseline="30000" dirty="0"/>
              <a:t>2</a:t>
            </a:r>
            <a:r>
              <a:rPr lang="en-US" altLang="zh-CN" sz="1800" dirty="0"/>
              <a:t>*32 mod 35=9*9*32 mod 35=11*32 mod 35=</a:t>
            </a:r>
          </a:p>
          <a:p>
            <a:pPr>
              <a:spcBef>
                <a:spcPts val="0"/>
              </a:spcBef>
            </a:pPr>
            <a:r>
              <a:rPr lang="en-US" sz="1800" dirty="0"/>
              <a:t>352 mod 35=2</a:t>
            </a:r>
            <a:r>
              <a:rPr lang="zh-CN" altLang="en-US" sz="1800" dirty="0"/>
              <a:t>，和明文</a:t>
            </a:r>
            <a:r>
              <a:rPr lang="en-US" altLang="zh-CN" sz="1800" dirty="0"/>
              <a:t>2</a:t>
            </a:r>
            <a:r>
              <a:rPr lang="zh-CN" altLang="en-US" sz="1800" dirty="0"/>
              <a:t>一致</a:t>
            </a:r>
            <a:r>
              <a:rPr lang="en-US" altLang="zh-CN" sz="1800" dirty="0"/>
              <a:t>.</a:t>
            </a:r>
            <a:endParaRPr lang="en-US" sz="1800" dirty="0"/>
          </a:p>
        </p:txBody>
      </p:sp>
    </p:spTree>
    <p:extLst>
      <p:ext uri="{BB962C8B-B14F-4D97-AF65-F5344CB8AC3E}">
        <p14:creationId xmlns:p14="http://schemas.microsoft.com/office/powerpoint/2010/main" val="24257097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a:t>
            </a:r>
            <a:r>
              <a:rPr lang="zh-CN" altLang="en-US" dirty="0"/>
              <a:t>加密</a:t>
            </a:r>
            <a:endParaRPr lang="en-IN" dirty="0"/>
          </a:p>
        </p:txBody>
      </p:sp>
      <p:sp>
        <p:nvSpPr>
          <p:cNvPr id="3" name="Content Placeholder 2"/>
          <p:cNvSpPr>
            <a:spLocks noGrp="1"/>
          </p:cNvSpPr>
          <p:nvPr>
            <p:ph idx="1"/>
          </p:nvPr>
        </p:nvSpPr>
        <p:spPr>
          <a:xfrm>
            <a:off x="457200" y="1295400"/>
            <a:ext cx="8388000" cy="5257800"/>
          </a:xfrm>
        </p:spPr>
        <p:txBody>
          <a:bodyPr/>
          <a:lstStyle/>
          <a:p>
            <a:pPr>
              <a:spcBef>
                <a:spcPts val="0"/>
              </a:spcBef>
            </a:pPr>
            <a:r>
              <a:rPr lang="zh-CN" altLang="en-US" sz="1800" dirty="0"/>
              <a:t>要使用</a:t>
            </a:r>
            <a:r>
              <a:rPr lang="en-US" sz="1800" dirty="0"/>
              <a:t>RSA</a:t>
            </a:r>
            <a:r>
              <a:rPr lang="zh-CN" altLang="en-US" sz="1800" dirty="0"/>
              <a:t>加密系统加密消息，使用密钥</a:t>
            </a:r>
            <a:r>
              <a:rPr lang="en-US" altLang="zh-CN" sz="1800" dirty="0"/>
              <a:t>(</a:t>
            </a:r>
            <a:r>
              <a:rPr lang="en-US" sz="1800" dirty="0"/>
              <a:t>n, e):</a:t>
            </a:r>
          </a:p>
          <a:p>
            <a:pPr marL="880110" lvl="1" indent="-514350">
              <a:spcBef>
                <a:spcPts val="0"/>
              </a:spcBef>
              <a:buFont typeface="+mj-lt"/>
              <a:buAutoNum type="romanLcPeriod"/>
            </a:pPr>
            <a:r>
              <a:rPr lang="zh-CN" altLang="en-US" sz="1600" dirty="0"/>
              <a:t>将明文消息</a:t>
            </a:r>
            <a:r>
              <a:rPr lang="en-US" altLang="zh-CN" sz="1600" dirty="0"/>
              <a:t>M</a:t>
            </a:r>
            <a:r>
              <a:rPr lang="zh-CN" altLang="en-US" sz="1600" dirty="0"/>
              <a:t>转换为表示字母的两位整数序列。用</a:t>
            </a:r>
            <a:r>
              <a:rPr lang="en-US" altLang="zh-CN" sz="1600" dirty="0"/>
              <a:t>00</a:t>
            </a:r>
            <a:r>
              <a:rPr lang="zh-CN" altLang="en-US" sz="1600" dirty="0"/>
              <a:t>表示</a:t>
            </a:r>
            <a:r>
              <a:rPr lang="en-US" altLang="zh-CN" sz="1600" dirty="0"/>
              <a:t>A</a:t>
            </a:r>
            <a:r>
              <a:rPr lang="zh-CN" altLang="en-US" sz="1600" dirty="0"/>
              <a:t>，</a:t>
            </a:r>
            <a:r>
              <a:rPr lang="en-US" altLang="zh-CN" sz="1600" dirty="0"/>
              <a:t>01</a:t>
            </a:r>
            <a:r>
              <a:rPr lang="zh-CN" altLang="en-US" sz="1600" dirty="0"/>
              <a:t>表示</a:t>
            </a:r>
            <a:r>
              <a:rPr lang="en-US" altLang="zh-CN" sz="1600" dirty="0"/>
              <a:t>B</a:t>
            </a:r>
            <a:r>
              <a:rPr lang="zh-CN" altLang="en-US" sz="1600" dirty="0"/>
              <a:t>，以此类推</a:t>
            </a:r>
            <a:r>
              <a:rPr lang="en-US" sz="1600" dirty="0"/>
              <a:t>.</a:t>
            </a:r>
          </a:p>
          <a:p>
            <a:pPr marL="880110" lvl="1" indent="-514350">
              <a:spcBef>
                <a:spcPts val="0"/>
              </a:spcBef>
              <a:buFont typeface="+mj-lt"/>
              <a:buAutoNum type="romanLcPeriod"/>
            </a:pPr>
            <a:r>
              <a:rPr lang="zh-CN" altLang="en-US" sz="1600" dirty="0"/>
              <a:t>将这些两位整数串联成数字字符串</a:t>
            </a:r>
            <a:r>
              <a:rPr lang="en-US" sz="1600" dirty="0"/>
              <a:t>. </a:t>
            </a:r>
          </a:p>
          <a:p>
            <a:pPr marL="880110" lvl="1" indent="-514350">
              <a:spcBef>
                <a:spcPts val="0"/>
              </a:spcBef>
              <a:buFont typeface="+mj-lt"/>
              <a:buAutoNum type="romanLcPeriod"/>
            </a:pPr>
            <a:r>
              <a:rPr lang="zh-CN" altLang="en-US" sz="1600" dirty="0"/>
              <a:t>将这个字符串分成大小相等的块，每块的长度为</a:t>
            </a:r>
            <a:r>
              <a:rPr lang="en-US" altLang="zh-CN" sz="1600" dirty="0"/>
              <a:t>2N</a:t>
            </a:r>
            <a:r>
              <a:rPr lang="zh-CN" altLang="en-US" sz="1600" dirty="0"/>
              <a:t>，其中</a:t>
            </a:r>
            <a:r>
              <a:rPr lang="en-US" altLang="zh-CN" sz="1600" dirty="0"/>
              <a:t>2N</a:t>
            </a:r>
            <a:r>
              <a:rPr lang="zh-CN" altLang="en-US" sz="1600" dirty="0"/>
              <a:t>是一个不超过</a:t>
            </a:r>
            <a:r>
              <a:rPr lang="en-US" altLang="zh-CN" sz="1600" dirty="0"/>
              <a:t>n</a:t>
            </a:r>
            <a:r>
              <a:rPr lang="zh-CN" altLang="en-US" sz="1600" dirty="0"/>
              <a:t>的最大偶数，例如</a:t>
            </a:r>
            <a:r>
              <a:rPr lang="en-US" altLang="zh-CN" sz="1600" dirty="0"/>
              <a:t>2525...25</a:t>
            </a:r>
            <a:r>
              <a:rPr lang="en-US" sz="1600" dirty="0"/>
              <a:t>. </a:t>
            </a:r>
          </a:p>
          <a:p>
            <a:pPr marL="880110" lvl="1" indent="-514350">
              <a:spcBef>
                <a:spcPts val="0"/>
              </a:spcBef>
              <a:buFont typeface="+mj-lt"/>
              <a:buAutoNum type="romanLcPeriod"/>
            </a:pPr>
            <a:r>
              <a:rPr lang="zh-CN" altLang="en-US" sz="1600" dirty="0"/>
              <a:t>明文消息</a:t>
            </a:r>
            <a:r>
              <a:rPr lang="en-US" altLang="zh-CN" sz="1600" dirty="0"/>
              <a:t>M</a:t>
            </a:r>
            <a:r>
              <a:rPr lang="zh-CN" altLang="en-US" sz="1600" dirty="0"/>
              <a:t>现在是一系列整数</a:t>
            </a:r>
            <a:r>
              <a:rPr lang="en-US" sz="1600" i="1" dirty="0"/>
              <a:t>m</a:t>
            </a:r>
            <a:r>
              <a:rPr lang="en-US" sz="1600" baseline="-25000" dirty="0"/>
              <a:t>1</a:t>
            </a:r>
            <a:r>
              <a:rPr lang="en-US" sz="1600" dirty="0"/>
              <a:t>,</a:t>
            </a:r>
            <a:r>
              <a:rPr lang="en-US" sz="1600" i="1" dirty="0"/>
              <a:t>m</a:t>
            </a:r>
            <a:r>
              <a:rPr lang="en-US" sz="1600" baseline="-25000" dirty="0"/>
              <a:t>2</a:t>
            </a:r>
            <a:r>
              <a:rPr lang="en-US" sz="1600" dirty="0"/>
              <a:t>,…,</a:t>
            </a:r>
            <a:r>
              <a:rPr lang="en-US" sz="1600" i="1" dirty="0"/>
              <a:t>m</a:t>
            </a:r>
            <a:r>
              <a:rPr lang="en-US" sz="1600" i="1" baseline="-25000" dirty="0"/>
              <a:t>k</a:t>
            </a:r>
            <a:r>
              <a:rPr lang="en-US" sz="1600" dirty="0"/>
              <a:t>.</a:t>
            </a:r>
          </a:p>
          <a:p>
            <a:pPr marL="880110" lvl="1" indent="-514350">
              <a:spcBef>
                <a:spcPts val="0"/>
              </a:spcBef>
              <a:buFont typeface="+mj-lt"/>
              <a:buAutoNum type="romanLcPeriod"/>
            </a:pPr>
            <a:r>
              <a:rPr lang="zh-CN" altLang="en-US" sz="1600" dirty="0"/>
              <a:t>使用函数</a:t>
            </a:r>
            <a:r>
              <a:rPr lang="en-US" altLang="zh-CN" sz="1600" i="1" dirty="0">
                <a:ea typeface="Cambria Math"/>
              </a:rPr>
              <a:t>C</a:t>
            </a:r>
            <a:r>
              <a:rPr lang="en-US" altLang="zh-CN" sz="1600" dirty="0">
                <a:ea typeface="Cambria Math"/>
              </a:rPr>
              <a:t> = </a:t>
            </a:r>
            <a:r>
              <a:rPr lang="en-US" altLang="zh-CN" sz="1600" i="1" dirty="0">
                <a:ea typeface="Cambria Math"/>
              </a:rPr>
              <a:t>M</a:t>
            </a:r>
            <a:r>
              <a:rPr lang="en-US" altLang="zh-CN" sz="1600" i="1" baseline="30000" dirty="0">
                <a:ea typeface="Cambria Math"/>
              </a:rPr>
              <a:t>e</a:t>
            </a:r>
            <a:r>
              <a:rPr lang="en-US" altLang="zh-CN" sz="1600" dirty="0">
                <a:ea typeface="Cambria Math"/>
              </a:rPr>
              <a:t> </a:t>
            </a:r>
            <a:r>
              <a:rPr lang="en-US" altLang="zh-CN" sz="1600" b="1" dirty="0">
                <a:ea typeface="Cambria Math"/>
              </a:rPr>
              <a:t>mod</a:t>
            </a:r>
            <a:r>
              <a:rPr lang="en-US" altLang="zh-CN" sz="1600" dirty="0">
                <a:ea typeface="Cambria Math"/>
              </a:rPr>
              <a:t> </a:t>
            </a:r>
            <a:r>
              <a:rPr lang="en-US" altLang="zh-CN" sz="1600" i="1" dirty="0">
                <a:ea typeface="Cambria Math"/>
              </a:rPr>
              <a:t>n</a:t>
            </a:r>
            <a:r>
              <a:rPr lang="zh-CN" altLang="en-US" sz="1600" dirty="0"/>
              <a:t>加密每个块（一个整数）</a:t>
            </a:r>
            <a:r>
              <a:rPr lang="en-US" sz="1600" i="1" dirty="0">
                <a:ea typeface="Cambria Math"/>
              </a:rPr>
              <a:t>.</a:t>
            </a:r>
            <a:endParaRPr lang="en-US" sz="1600" dirty="0"/>
          </a:p>
          <a:p>
            <a:pPr>
              <a:spcBef>
                <a:spcPts val="0"/>
              </a:spcBef>
            </a:pPr>
            <a:r>
              <a:rPr lang="en-US" sz="1800" b="1" dirty="0"/>
              <a:t>Example</a:t>
            </a:r>
            <a:r>
              <a:rPr lang="en-US" sz="1800" dirty="0"/>
              <a:t>:</a:t>
            </a:r>
            <a:r>
              <a:rPr lang="zh-CN" altLang="en-US" sz="1800" dirty="0"/>
              <a:t>使用密钥</a:t>
            </a:r>
            <a:r>
              <a:rPr lang="en-US" altLang="zh-CN" sz="1800" dirty="0"/>
              <a:t>(2537, 13)</a:t>
            </a:r>
            <a:r>
              <a:rPr lang="zh-CN" altLang="en-US" sz="1800" dirty="0"/>
              <a:t>加密消息</a:t>
            </a:r>
            <a:r>
              <a:rPr lang="en-US" altLang="zh-CN" sz="1800" dirty="0"/>
              <a:t>"</a:t>
            </a:r>
            <a:r>
              <a:rPr lang="en-US" sz="1800" dirty="0"/>
              <a:t>STOP". </a:t>
            </a:r>
          </a:p>
          <a:p>
            <a:pPr lvl="1">
              <a:spcBef>
                <a:spcPts val="0"/>
              </a:spcBef>
            </a:pPr>
            <a:r>
              <a:rPr lang="en-US" sz="1600" dirty="0">
                <a:ea typeface="Cambria Math" pitchFamily="18" charset="0"/>
              </a:rPr>
              <a:t>2537</a:t>
            </a:r>
            <a:r>
              <a:rPr lang="en-US" sz="1600" dirty="0"/>
              <a:t> = </a:t>
            </a:r>
            <a:r>
              <a:rPr lang="en-US" sz="1600" dirty="0">
                <a:ea typeface="Cambria Math" pitchFamily="18" charset="0"/>
              </a:rPr>
              <a:t>43</a:t>
            </a:r>
            <a:r>
              <a:rPr lang="en-US" sz="1600" dirty="0">
                <a:ea typeface="Cambria Math"/>
              </a:rPr>
              <a:t>∙</a:t>
            </a:r>
            <a:r>
              <a:rPr lang="en-US" sz="1600" dirty="0">
                <a:ea typeface="Cambria Math" pitchFamily="18" charset="0"/>
              </a:rPr>
              <a:t> 59</a:t>
            </a:r>
            <a:r>
              <a:rPr lang="en-US" sz="1600" dirty="0"/>
              <a:t>,</a:t>
            </a:r>
          </a:p>
          <a:p>
            <a:pPr lvl="1">
              <a:spcBef>
                <a:spcPts val="0"/>
              </a:spcBef>
            </a:pPr>
            <a:r>
              <a:rPr lang="en-US" sz="1600" dirty="0"/>
              <a:t> </a:t>
            </a:r>
            <a:r>
              <a:rPr lang="en-US" sz="1600" i="1" dirty="0"/>
              <a:t>p</a:t>
            </a:r>
            <a:r>
              <a:rPr lang="en-US" sz="1600" dirty="0"/>
              <a:t> = </a:t>
            </a:r>
            <a:r>
              <a:rPr lang="en-US" sz="1600" dirty="0">
                <a:ea typeface="Cambria Math" pitchFamily="18" charset="0"/>
              </a:rPr>
              <a:t>43</a:t>
            </a:r>
            <a:r>
              <a:rPr lang="en-US" sz="1600" dirty="0"/>
              <a:t> and </a:t>
            </a:r>
            <a:r>
              <a:rPr lang="en-US" sz="1600" i="1" dirty="0"/>
              <a:t>q</a:t>
            </a:r>
            <a:r>
              <a:rPr lang="en-US" sz="1600" dirty="0"/>
              <a:t> = </a:t>
            </a:r>
            <a:r>
              <a:rPr lang="en-US" sz="1600" dirty="0">
                <a:ea typeface="Cambria Math" pitchFamily="18" charset="0"/>
              </a:rPr>
              <a:t>59</a:t>
            </a:r>
            <a:r>
              <a:rPr lang="zh-CN" altLang="en-US" sz="1600" dirty="0"/>
              <a:t>是素数并且</a:t>
            </a:r>
            <a:r>
              <a:rPr lang="en-US" sz="1600" dirty="0"/>
              <a:t> </a:t>
            </a:r>
            <a:r>
              <a:rPr lang="en-US" sz="1600" dirty="0" err="1"/>
              <a:t>gcd</a:t>
            </a:r>
            <a:r>
              <a:rPr lang="en-US" sz="1600" dirty="0"/>
              <a:t>(</a:t>
            </a:r>
            <a:r>
              <a:rPr lang="en-US" sz="1600" i="1" dirty="0"/>
              <a:t>e</a:t>
            </a:r>
            <a:r>
              <a:rPr lang="en-US" sz="1600" dirty="0"/>
              <a:t>,(</a:t>
            </a:r>
            <a:r>
              <a:rPr lang="en-US" sz="1600" i="1" dirty="0"/>
              <a:t>p</a:t>
            </a:r>
            <a:r>
              <a:rPr lang="en-US" sz="1600" dirty="0">
                <a:ea typeface="Cambria Math"/>
              </a:rPr>
              <a:t>−1)(</a:t>
            </a:r>
            <a:r>
              <a:rPr lang="en-US" sz="1600" i="1" dirty="0">
                <a:ea typeface="Cambria Math"/>
              </a:rPr>
              <a:t>q</a:t>
            </a:r>
            <a:r>
              <a:rPr lang="en-US" sz="1600" dirty="0"/>
              <a:t> </a:t>
            </a:r>
            <a:r>
              <a:rPr lang="en-US" sz="1600" dirty="0">
                <a:ea typeface="Cambria Math"/>
              </a:rPr>
              <a:t>−1)) =</a:t>
            </a:r>
            <a:r>
              <a:rPr lang="en-US" sz="1600" dirty="0"/>
              <a:t> </a:t>
            </a:r>
            <a:r>
              <a:rPr lang="en-US" sz="1600" dirty="0" err="1"/>
              <a:t>gcd</a:t>
            </a:r>
            <a:r>
              <a:rPr lang="en-US" sz="1600" dirty="0"/>
              <a:t>(</a:t>
            </a:r>
            <a:r>
              <a:rPr lang="en-US" sz="1600" dirty="0">
                <a:ea typeface="Cambria Math" pitchFamily="18" charset="0"/>
              </a:rPr>
              <a:t>13</a:t>
            </a:r>
            <a:r>
              <a:rPr lang="en-US" sz="1600" dirty="0"/>
              <a:t>,</a:t>
            </a:r>
            <a:r>
              <a:rPr lang="en-US" sz="1600" dirty="0">
                <a:ea typeface="Cambria Math" pitchFamily="18" charset="0"/>
              </a:rPr>
              <a:t> 42</a:t>
            </a:r>
            <a:r>
              <a:rPr lang="en-US" sz="1600" dirty="0">
                <a:ea typeface="Cambria Math"/>
              </a:rPr>
              <a:t>∙</a:t>
            </a:r>
            <a:r>
              <a:rPr lang="en-US" sz="1600" dirty="0">
                <a:ea typeface="Cambria Math" pitchFamily="18" charset="0"/>
              </a:rPr>
              <a:t> 58</a:t>
            </a:r>
            <a:r>
              <a:rPr lang="en-US" sz="1600" dirty="0">
                <a:ea typeface="Cambria Math"/>
              </a:rPr>
              <a:t>) = 1. </a:t>
            </a:r>
          </a:p>
          <a:p>
            <a:pPr>
              <a:spcBef>
                <a:spcPts val="0"/>
              </a:spcBef>
            </a:pPr>
            <a:r>
              <a:rPr lang="en-US" sz="1800" b="1" dirty="0">
                <a:ea typeface="Cambria Math"/>
              </a:rPr>
              <a:t>Solution</a:t>
            </a:r>
            <a:r>
              <a:rPr lang="en-US" sz="1800" dirty="0">
                <a:ea typeface="Cambria Math"/>
              </a:rPr>
              <a:t>:</a:t>
            </a:r>
            <a:r>
              <a:rPr lang="zh-CN" altLang="en-US" sz="1800" dirty="0">
                <a:latin typeface="+mn-ea"/>
              </a:rPr>
              <a:t>将</a:t>
            </a:r>
            <a:r>
              <a:rPr lang="en-US" altLang="zh-CN" sz="1800" dirty="0">
                <a:latin typeface="+mn-ea"/>
              </a:rPr>
              <a:t>"STOP"</a:t>
            </a:r>
            <a:r>
              <a:rPr lang="zh-CN" altLang="en-US" sz="1800" dirty="0">
                <a:latin typeface="+mn-ea"/>
              </a:rPr>
              <a:t>中的字母转换为数字对应值</a:t>
            </a:r>
            <a:r>
              <a:rPr lang="en-US" sz="1800" dirty="0">
                <a:ea typeface="Cambria Math"/>
              </a:rPr>
              <a:t>18 19  14 15.</a:t>
            </a:r>
          </a:p>
          <a:p>
            <a:pPr lvl="1">
              <a:spcBef>
                <a:spcPts val="0"/>
              </a:spcBef>
            </a:pPr>
            <a:r>
              <a:rPr lang="zh-CN" altLang="en-US" sz="1800" dirty="0">
                <a:latin typeface="+mn-ea"/>
              </a:rPr>
              <a:t>将这些数字分成四位的块（因为</a:t>
            </a:r>
            <a:r>
              <a:rPr lang="en-US" altLang="zh-CN" sz="1800" dirty="0">
                <a:latin typeface="+mn-ea"/>
              </a:rPr>
              <a:t>2525 &lt; 2537 &lt; 252525</a:t>
            </a:r>
            <a:r>
              <a:rPr lang="zh-CN" altLang="en-US" sz="1800" dirty="0">
                <a:latin typeface="+mn-ea"/>
              </a:rPr>
              <a:t>），得到</a:t>
            </a:r>
            <a:r>
              <a:rPr lang="en-US" altLang="zh-CN" sz="1800" dirty="0">
                <a:latin typeface="+mn-ea"/>
              </a:rPr>
              <a:t>1819 1415</a:t>
            </a:r>
            <a:r>
              <a:rPr lang="en-US" sz="1600" dirty="0">
                <a:ea typeface="Cambria Math"/>
              </a:rPr>
              <a:t>.</a:t>
            </a:r>
          </a:p>
          <a:p>
            <a:pPr lvl="1">
              <a:spcBef>
                <a:spcPts val="0"/>
              </a:spcBef>
            </a:pPr>
            <a:r>
              <a:rPr lang="zh-CN" altLang="en-US" sz="1600" dirty="0">
                <a:latin typeface="+mn-ea"/>
              </a:rPr>
              <a:t>使用映射 </a:t>
            </a:r>
            <a:r>
              <a:rPr lang="en-US" altLang="zh-CN" sz="1600" i="1" dirty="0">
                <a:latin typeface="+mn-ea"/>
              </a:rPr>
              <a:t>C</a:t>
            </a:r>
            <a:r>
              <a:rPr lang="en-US" altLang="zh-CN" sz="1600" dirty="0">
                <a:latin typeface="+mn-ea"/>
              </a:rPr>
              <a:t> = </a:t>
            </a:r>
            <a:r>
              <a:rPr lang="en-US" altLang="zh-CN" sz="1600" i="1" dirty="0">
                <a:latin typeface="+mn-ea"/>
              </a:rPr>
              <a:t>M</a:t>
            </a:r>
            <a:r>
              <a:rPr lang="en-US" altLang="zh-CN" sz="1600" baseline="30000" dirty="0">
                <a:latin typeface="+mn-ea"/>
              </a:rPr>
              <a:t>13</a:t>
            </a:r>
            <a:r>
              <a:rPr lang="en-US" altLang="zh-CN" sz="1600" dirty="0">
                <a:latin typeface="+mn-ea"/>
              </a:rPr>
              <a:t> </a:t>
            </a:r>
            <a:r>
              <a:rPr lang="en-US" altLang="zh-CN" sz="1600" b="1" dirty="0">
                <a:latin typeface="+mn-ea"/>
              </a:rPr>
              <a:t>mod</a:t>
            </a:r>
            <a:r>
              <a:rPr lang="en-US" altLang="zh-CN" sz="1600" dirty="0">
                <a:latin typeface="+mn-ea"/>
              </a:rPr>
              <a:t> 2537</a:t>
            </a:r>
            <a:r>
              <a:rPr lang="zh-CN" altLang="en-US" sz="1600" dirty="0">
                <a:latin typeface="+mn-ea"/>
              </a:rPr>
              <a:t>加密每个块</a:t>
            </a:r>
            <a:r>
              <a:rPr lang="en-US" sz="1600" dirty="0">
                <a:ea typeface="Cambria Math"/>
              </a:rPr>
              <a:t>.</a:t>
            </a:r>
          </a:p>
          <a:p>
            <a:pPr lvl="1">
              <a:spcBef>
                <a:spcPts val="0"/>
              </a:spcBef>
            </a:pPr>
            <a:r>
              <a:rPr lang="zh-CN" altLang="en-US" sz="1600" dirty="0">
                <a:latin typeface="+mn-ea"/>
              </a:rPr>
              <a:t>因为</a:t>
            </a:r>
            <a:r>
              <a:rPr lang="en-US" sz="1600" dirty="0">
                <a:ea typeface="Cambria Math"/>
              </a:rPr>
              <a:t> 1819</a:t>
            </a:r>
            <a:r>
              <a:rPr lang="en-US" sz="1600" baseline="30000" dirty="0">
                <a:ea typeface="Cambria Math"/>
              </a:rPr>
              <a:t>13</a:t>
            </a:r>
            <a:r>
              <a:rPr lang="en-US" sz="1600" dirty="0">
                <a:ea typeface="Cambria Math"/>
              </a:rPr>
              <a:t> mod 2537 = 2081 </a:t>
            </a:r>
            <a:r>
              <a:rPr lang="zh-CN" altLang="en-US" sz="1600" dirty="0">
                <a:ea typeface="Cambria Math"/>
              </a:rPr>
              <a:t>并且</a:t>
            </a:r>
            <a:r>
              <a:rPr lang="en-US" sz="1600" dirty="0">
                <a:ea typeface="Cambria Math"/>
              </a:rPr>
              <a:t> 1415</a:t>
            </a:r>
            <a:r>
              <a:rPr lang="en-US" sz="1600" baseline="30000" dirty="0">
                <a:ea typeface="Cambria Math"/>
              </a:rPr>
              <a:t>13</a:t>
            </a:r>
            <a:r>
              <a:rPr lang="en-US" sz="1600" dirty="0">
                <a:ea typeface="Cambria Math"/>
              </a:rPr>
              <a:t> mod 2537 = 2182,</a:t>
            </a:r>
            <a:r>
              <a:rPr lang="zh-CN" altLang="en-US" sz="1600" dirty="0">
                <a:ea typeface="Cambria Math"/>
              </a:rPr>
              <a:t>所以加密后的消息是</a:t>
            </a:r>
            <a:r>
              <a:rPr lang="en-US" sz="1600" dirty="0">
                <a:ea typeface="Cambria Math"/>
              </a:rPr>
              <a:t>2081 2182.</a:t>
            </a:r>
            <a:endParaRPr lang="en-US" sz="1600" dirty="0"/>
          </a:p>
        </p:txBody>
      </p:sp>
    </p:spTree>
    <p:extLst>
      <p:ext uri="{BB962C8B-B14F-4D97-AF65-F5344CB8AC3E}">
        <p14:creationId xmlns:p14="http://schemas.microsoft.com/office/powerpoint/2010/main" val="37764662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a:t>
            </a:r>
            <a:r>
              <a:rPr lang="zh-CN" altLang="en-US" dirty="0"/>
              <a:t>解密</a:t>
            </a:r>
            <a:endParaRPr lang="en-IN" dirty="0"/>
          </a:p>
        </p:txBody>
      </p:sp>
      <p:sp>
        <p:nvSpPr>
          <p:cNvPr id="3" name="Content Placeholder 2"/>
          <p:cNvSpPr>
            <a:spLocks noGrp="1"/>
          </p:cNvSpPr>
          <p:nvPr>
            <p:ph idx="1"/>
          </p:nvPr>
        </p:nvSpPr>
        <p:spPr>
          <a:xfrm>
            <a:off x="457200" y="1295400"/>
            <a:ext cx="8388000" cy="5257800"/>
          </a:xfrm>
        </p:spPr>
        <p:txBody>
          <a:bodyPr/>
          <a:lstStyle/>
          <a:p>
            <a:r>
              <a:rPr lang="zh-CN" altLang="en-US" sz="1800" dirty="0"/>
              <a:t>要解密</a:t>
            </a:r>
            <a:r>
              <a:rPr lang="en-US" sz="1800" dirty="0"/>
              <a:t>RSA</a:t>
            </a:r>
            <a:r>
              <a:rPr lang="zh-CN" altLang="en-US" sz="1800" dirty="0"/>
              <a:t>密文消息，需要解密密钥</a:t>
            </a:r>
            <a:r>
              <a:rPr lang="en-US" sz="1800" dirty="0"/>
              <a:t>d，</a:t>
            </a:r>
            <a:r>
              <a:rPr lang="zh-CN" altLang="en-US" sz="1800" dirty="0"/>
              <a:t>这是</a:t>
            </a:r>
            <a:r>
              <a:rPr lang="en-US" sz="1800" dirty="0"/>
              <a:t>e</a:t>
            </a:r>
            <a:r>
              <a:rPr lang="zh-CN" altLang="en-US" sz="1800" dirty="0"/>
              <a:t>模</a:t>
            </a:r>
            <a:r>
              <a:rPr lang="en-US" altLang="zh-CN" sz="1800" dirty="0"/>
              <a:t>(</a:t>
            </a:r>
            <a:r>
              <a:rPr lang="en-US" sz="1800" dirty="0"/>
              <a:t>p−1)(q−1)</a:t>
            </a:r>
            <a:r>
              <a:rPr lang="zh-CN" altLang="en-US" sz="1800" dirty="0"/>
              <a:t>的逆。因为</a:t>
            </a:r>
            <a:r>
              <a:rPr lang="en-US" sz="1800" dirty="0" err="1"/>
              <a:t>gcd</a:t>
            </a:r>
            <a:r>
              <a:rPr lang="en-US" sz="1800" dirty="0"/>
              <a:t>(e, (p−1)(q−1)) = </a:t>
            </a:r>
            <a:r>
              <a:rPr lang="en-US" sz="1800" dirty="0" err="1"/>
              <a:t>gcd</a:t>
            </a:r>
            <a:r>
              <a:rPr lang="en-US" sz="1800" dirty="0"/>
              <a:t>(13, 42 * 58) = 1，</a:t>
            </a:r>
            <a:r>
              <a:rPr lang="zh-CN" altLang="en-US" sz="1800" dirty="0"/>
              <a:t>所以逆是存在的</a:t>
            </a:r>
            <a:r>
              <a:rPr lang="en-US" sz="1800" dirty="0">
                <a:ea typeface="Cambria Math"/>
              </a:rPr>
              <a:t>.</a:t>
            </a:r>
          </a:p>
          <a:p>
            <a:r>
              <a:rPr lang="zh-CN" altLang="en-US" sz="1800" dirty="0">
                <a:latin typeface="+mn-ea"/>
              </a:rPr>
              <a:t>有了解密密钥</a:t>
            </a:r>
            <a:r>
              <a:rPr lang="en-US" altLang="zh-CN" sz="1800" dirty="0">
                <a:latin typeface="+mn-ea"/>
              </a:rPr>
              <a:t>d</a:t>
            </a:r>
            <a:r>
              <a:rPr lang="zh-CN" altLang="en-US" sz="1800" dirty="0">
                <a:latin typeface="+mn-ea"/>
              </a:rPr>
              <a:t>，我们可以通过计算</a:t>
            </a:r>
            <a:r>
              <a:rPr lang="en-US" altLang="zh-CN" sz="1800" i="1" dirty="0">
                <a:latin typeface="+mn-ea"/>
              </a:rPr>
              <a:t>M</a:t>
            </a:r>
            <a:r>
              <a:rPr lang="en-US" altLang="zh-CN" sz="1800" dirty="0">
                <a:latin typeface="+mn-ea"/>
              </a:rPr>
              <a:t> = </a:t>
            </a:r>
            <a:r>
              <a:rPr lang="en-US" altLang="zh-CN" sz="1800" i="1" dirty="0">
                <a:latin typeface="+mn-ea"/>
              </a:rPr>
              <a:t>C</a:t>
            </a:r>
            <a:r>
              <a:rPr lang="en-US" altLang="zh-CN" sz="1800" i="1" baseline="30000" dirty="0">
                <a:latin typeface="+mn-ea"/>
              </a:rPr>
              <a:t>d</a:t>
            </a:r>
            <a:r>
              <a:rPr lang="en-US" altLang="zh-CN" sz="1800" dirty="0">
                <a:latin typeface="+mn-ea"/>
              </a:rPr>
              <a:t> </a:t>
            </a:r>
            <a:r>
              <a:rPr lang="en-US" altLang="zh-CN" sz="1800" b="1" dirty="0">
                <a:latin typeface="+mn-ea"/>
              </a:rPr>
              <a:t>mod</a:t>
            </a:r>
            <a:r>
              <a:rPr lang="en-US" altLang="zh-CN" sz="1800" dirty="0">
                <a:latin typeface="+mn-ea"/>
              </a:rPr>
              <a:t> </a:t>
            </a:r>
            <a:r>
              <a:rPr lang="en-US" altLang="zh-CN" sz="1800" i="1" dirty="0" err="1">
                <a:latin typeface="+mn-ea"/>
              </a:rPr>
              <a:t>p∙q</a:t>
            </a:r>
            <a:r>
              <a:rPr lang="zh-CN" altLang="en-US" sz="1800" dirty="0">
                <a:latin typeface="+mn-ea"/>
              </a:rPr>
              <a:t>来解密每个块</a:t>
            </a:r>
            <a:r>
              <a:rPr lang="en-US" sz="1800" i="1" dirty="0">
                <a:ea typeface="Cambria Math"/>
              </a:rPr>
              <a:t>.</a:t>
            </a:r>
            <a:endParaRPr lang="en-US" sz="1800" dirty="0">
              <a:ea typeface="Cambria Math"/>
            </a:endParaRPr>
          </a:p>
          <a:p>
            <a:r>
              <a:rPr lang="en-US" altLang="zh-CN" sz="1800" dirty="0">
                <a:latin typeface="+mn-ea"/>
              </a:rPr>
              <a:t>RSA</a:t>
            </a:r>
            <a:r>
              <a:rPr lang="zh-CN" altLang="en-US" sz="1800" dirty="0">
                <a:latin typeface="+mn-ea"/>
              </a:rPr>
              <a:t>作为公钥系统的工作原理是，因为找到</a:t>
            </a:r>
            <a:r>
              <a:rPr lang="en-US" altLang="zh-CN" sz="1800" dirty="0">
                <a:latin typeface="+mn-ea"/>
              </a:rPr>
              <a:t>d</a:t>
            </a:r>
            <a:r>
              <a:rPr lang="zh-CN" altLang="en-US" sz="1800" dirty="0">
                <a:latin typeface="+mn-ea"/>
              </a:rPr>
              <a:t>的唯一已知方法是基于</a:t>
            </a:r>
            <a:r>
              <a:rPr lang="en-US" altLang="zh-CN" sz="1800" dirty="0">
                <a:latin typeface="+mn-ea"/>
              </a:rPr>
              <a:t>n</a:t>
            </a:r>
            <a:r>
              <a:rPr lang="zh-CN" altLang="en-US" sz="1800" dirty="0">
                <a:latin typeface="+mn-ea"/>
              </a:rPr>
              <a:t>的质因数分解。目前没有已知的可行方法来分解大数为质因数</a:t>
            </a:r>
            <a:r>
              <a:rPr lang="en-US" sz="1800" dirty="0">
                <a:ea typeface="Cambria Math"/>
              </a:rPr>
              <a:t>.</a:t>
            </a:r>
            <a:endParaRPr lang="en-US" sz="1800" dirty="0"/>
          </a:p>
          <a:p>
            <a:r>
              <a:rPr lang="en-US" sz="1800" b="1" dirty="0"/>
              <a:t>Example</a:t>
            </a:r>
            <a:r>
              <a:rPr lang="en-US" sz="1800" dirty="0"/>
              <a:t>:</a:t>
            </a:r>
            <a:r>
              <a:rPr lang="zh-CN" altLang="en-US" sz="1800" dirty="0"/>
              <a:t>收到的消息是</a:t>
            </a:r>
            <a:r>
              <a:rPr lang="en-US" altLang="zh-CN" sz="1800" dirty="0"/>
              <a:t>0981 0461</a:t>
            </a:r>
            <a:r>
              <a:rPr lang="zh-CN" altLang="en-US" sz="1800" dirty="0"/>
              <a:t>。如果它是用之前示例中的</a:t>
            </a:r>
            <a:r>
              <a:rPr lang="en-US" altLang="zh-CN" sz="1800" dirty="0"/>
              <a:t>RSA</a:t>
            </a:r>
            <a:r>
              <a:rPr lang="zh-CN" altLang="en-US" sz="1800" dirty="0"/>
              <a:t>密码加密的，那么解密后的消息是什么？</a:t>
            </a:r>
            <a:r>
              <a:rPr lang="en-US" sz="1800" dirty="0"/>
              <a:t> </a:t>
            </a:r>
          </a:p>
          <a:p>
            <a:r>
              <a:rPr lang="en-US" sz="1800" b="1" dirty="0">
                <a:ea typeface="Cambria Math"/>
              </a:rPr>
              <a:t>Solution</a:t>
            </a:r>
            <a:r>
              <a:rPr lang="en-US" sz="1800" dirty="0">
                <a:ea typeface="Cambria Math"/>
              </a:rPr>
              <a:t>:</a:t>
            </a:r>
            <a:r>
              <a:rPr lang="zh-CN" altLang="en-US" sz="1800" dirty="0">
                <a:ea typeface="Cambria Math"/>
              </a:rPr>
              <a:t>消息是用</a:t>
            </a:r>
            <a:r>
              <a:rPr lang="en-US" altLang="zh-CN" sz="1800" dirty="0">
                <a:ea typeface="Cambria Math"/>
              </a:rPr>
              <a:t>n = 43 * 59</a:t>
            </a:r>
            <a:r>
              <a:rPr lang="zh-CN" altLang="en-US" sz="1800" dirty="0">
                <a:ea typeface="Cambria Math"/>
              </a:rPr>
              <a:t>和指数</a:t>
            </a:r>
            <a:r>
              <a:rPr lang="en-US" altLang="zh-CN" sz="1800" dirty="0">
                <a:ea typeface="Cambria Math"/>
              </a:rPr>
              <a:t>13</a:t>
            </a:r>
            <a:r>
              <a:rPr lang="zh-CN" altLang="en-US" sz="1800" dirty="0">
                <a:ea typeface="Cambria Math"/>
              </a:rPr>
              <a:t>加密的。</a:t>
            </a:r>
            <a:r>
              <a:rPr lang="en-US" altLang="zh-CN" sz="1800" dirty="0">
                <a:ea typeface="Cambria Math"/>
              </a:rPr>
              <a:t>e = 13</a:t>
            </a:r>
            <a:r>
              <a:rPr lang="zh-CN" altLang="en-US" sz="1800" dirty="0">
                <a:ea typeface="Cambria Math"/>
              </a:rPr>
              <a:t>的模</a:t>
            </a:r>
            <a:r>
              <a:rPr lang="en-US" altLang="zh-CN" sz="1800" dirty="0">
                <a:ea typeface="Cambria Math"/>
              </a:rPr>
              <a:t>42 * 58 = 2436</a:t>
            </a:r>
            <a:r>
              <a:rPr lang="zh-CN" altLang="en-US" sz="1800" dirty="0">
                <a:ea typeface="Cambria Math"/>
              </a:rPr>
              <a:t>的逆是</a:t>
            </a:r>
            <a:r>
              <a:rPr lang="en-US" altLang="zh-CN" sz="1800" dirty="0">
                <a:ea typeface="Cambria Math"/>
              </a:rPr>
              <a:t>d = 937</a:t>
            </a:r>
            <a:r>
              <a:rPr lang="en-US" sz="1800" dirty="0">
                <a:ea typeface="Cambria Math" pitchFamily="18" charset="0"/>
              </a:rPr>
              <a:t>.</a:t>
            </a:r>
            <a:endParaRPr lang="en-US" sz="1800" dirty="0">
              <a:ea typeface="Cambria Math"/>
            </a:endParaRPr>
          </a:p>
          <a:p>
            <a:pPr lvl="1"/>
            <a:r>
              <a:rPr lang="zh-CN" altLang="en-US" sz="1600" dirty="0">
                <a:latin typeface="+mn-ea"/>
              </a:rPr>
              <a:t>要解密一个块，使用 </a:t>
            </a:r>
            <a:r>
              <a:rPr lang="en-US" sz="1600" dirty="0">
                <a:latin typeface="+mn-ea"/>
              </a:rPr>
              <a:t> </a:t>
            </a:r>
            <a:r>
              <a:rPr lang="en-US" sz="1600" i="1" dirty="0">
                <a:ea typeface="Cambria Math"/>
              </a:rPr>
              <a:t>M</a:t>
            </a:r>
            <a:r>
              <a:rPr lang="en-US" sz="1600" dirty="0">
                <a:ea typeface="Cambria Math"/>
              </a:rPr>
              <a:t> = </a:t>
            </a:r>
            <a:r>
              <a:rPr lang="en-US" sz="1600" i="1" dirty="0">
                <a:ea typeface="Cambria Math"/>
              </a:rPr>
              <a:t>C</a:t>
            </a:r>
            <a:r>
              <a:rPr lang="en-US" sz="1600" baseline="30000" dirty="0">
                <a:ea typeface="Cambria Math"/>
              </a:rPr>
              <a:t>937</a:t>
            </a:r>
            <a:r>
              <a:rPr lang="en-US" sz="1600" dirty="0">
                <a:ea typeface="Cambria Math"/>
              </a:rPr>
              <a:t> </a:t>
            </a:r>
            <a:r>
              <a:rPr lang="en-US" sz="1600" b="1" dirty="0">
                <a:ea typeface="Cambria Math"/>
              </a:rPr>
              <a:t>mod</a:t>
            </a:r>
            <a:r>
              <a:rPr lang="en-US" sz="1600" dirty="0">
                <a:ea typeface="Cambria Math"/>
              </a:rPr>
              <a:t> 2537.</a:t>
            </a:r>
          </a:p>
          <a:p>
            <a:pPr lvl="1"/>
            <a:r>
              <a:rPr lang="zh-CN" altLang="en-US" sz="1600" dirty="0">
                <a:latin typeface="+mn-ea"/>
              </a:rPr>
              <a:t>因为</a:t>
            </a:r>
            <a:r>
              <a:rPr lang="en-US" sz="1600" dirty="0">
                <a:latin typeface="+mn-ea"/>
              </a:rPr>
              <a:t> 0981</a:t>
            </a:r>
            <a:r>
              <a:rPr lang="en-US" sz="1600" baseline="30000" dirty="0">
                <a:latin typeface="+mn-ea"/>
              </a:rPr>
              <a:t>937</a:t>
            </a:r>
            <a:r>
              <a:rPr lang="en-US" sz="1600" dirty="0">
                <a:latin typeface="+mn-ea"/>
              </a:rPr>
              <a:t> </a:t>
            </a:r>
            <a:r>
              <a:rPr lang="en-US" sz="1600" b="1" dirty="0">
                <a:latin typeface="+mn-ea"/>
              </a:rPr>
              <a:t>mod</a:t>
            </a:r>
            <a:r>
              <a:rPr lang="en-US" sz="1600" dirty="0">
                <a:latin typeface="+mn-ea"/>
              </a:rPr>
              <a:t> 2537 = 0704 </a:t>
            </a:r>
            <a:r>
              <a:rPr lang="zh-CN" altLang="en-US" sz="1600" dirty="0">
                <a:latin typeface="+mn-ea"/>
              </a:rPr>
              <a:t>并且</a:t>
            </a:r>
            <a:r>
              <a:rPr lang="en-US" sz="1600" dirty="0">
                <a:latin typeface="+mn-ea"/>
              </a:rPr>
              <a:t> 0461</a:t>
            </a:r>
            <a:r>
              <a:rPr lang="en-US" sz="1600" baseline="30000" dirty="0">
                <a:latin typeface="+mn-ea"/>
              </a:rPr>
              <a:t>937</a:t>
            </a:r>
            <a:r>
              <a:rPr lang="en-US" sz="1600" dirty="0">
                <a:latin typeface="+mn-ea"/>
              </a:rPr>
              <a:t> </a:t>
            </a:r>
            <a:r>
              <a:rPr lang="en-US" sz="1600" b="1" dirty="0">
                <a:latin typeface="+mn-ea"/>
              </a:rPr>
              <a:t>mod</a:t>
            </a:r>
            <a:r>
              <a:rPr lang="en-US" sz="1600" dirty="0">
                <a:latin typeface="+mn-ea"/>
              </a:rPr>
              <a:t> 2537 = 1115</a:t>
            </a:r>
            <a:r>
              <a:rPr lang="zh-CN" altLang="en-US" sz="1600" dirty="0">
                <a:latin typeface="+mn-ea"/>
              </a:rPr>
              <a:t>所以解密后的消息是</a:t>
            </a:r>
            <a:r>
              <a:rPr lang="en-US" sz="1600" dirty="0">
                <a:latin typeface="+mn-ea"/>
              </a:rPr>
              <a:t>0704 1115.</a:t>
            </a:r>
            <a:r>
              <a:rPr lang="zh-CN" altLang="en-US" sz="1600" dirty="0">
                <a:latin typeface="+mn-ea"/>
              </a:rPr>
              <a:t>将这些数字转换回英文字母，得到的消息是</a:t>
            </a:r>
            <a:r>
              <a:rPr lang="en-US" altLang="zh-CN" sz="1600" dirty="0">
                <a:latin typeface="+mn-ea"/>
              </a:rPr>
              <a:t>HELP</a:t>
            </a:r>
            <a:r>
              <a:rPr lang="en-US" sz="1600" dirty="0">
                <a:ea typeface="Cambria Math"/>
              </a:rPr>
              <a:t>.</a:t>
            </a:r>
            <a:endParaRPr lang="en-US" sz="1600" dirty="0"/>
          </a:p>
        </p:txBody>
      </p:sp>
    </p:spTree>
    <p:extLst>
      <p:ext uri="{BB962C8B-B14F-4D97-AF65-F5344CB8AC3E}">
        <p14:creationId xmlns:p14="http://schemas.microsoft.com/office/powerpoint/2010/main" val="12719442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加密协议：密钥交换</a:t>
            </a:r>
            <a:endParaRPr lang="en-IN" dirty="0"/>
          </a:p>
        </p:txBody>
      </p:sp>
      <p:sp>
        <p:nvSpPr>
          <p:cNvPr id="3" name="Content Placeholder 2"/>
          <p:cNvSpPr>
            <a:spLocks noGrp="1"/>
          </p:cNvSpPr>
          <p:nvPr>
            <p:ph idx="1"/>
          </p:nvPr>
        </p:nvSpPr>
        <p:spPr>
          <a:xfrm>
            <a:off x="457200" y="1295400"/>
            <a:ext cx="8388000" cy="5257800"/>
          </a:xfrm>
        </p:spPr>
        <p:txBody>
          <a:bodyPr/>
          <a:lstStyle/>
          <a:p>
            <a:pPr>
              <a:spcBef>
                <a:spcPts val="0"/>
              </a:spcBef>
              <a:spcAft>
                <a:spcPts val="500"/>
              </a:spcAft>
            </a:pPr>
            <a:r>
              <a:rPr lang="zh-CN" altLang="en-US" sz="1800" i="1" dirty="0"/>
              <a:t>加密协议 是由两个或更多方进行的消息交换，以实现特定的安全目标</a:t>
            </a:r>
            <a:r>
              <a:rPr lang="en-US" sz="1800" dirty="0"/>
              <a:t>.</a:t>
            </a:r>
          </a:p>
          <a:p>
            <a:pPr>
              <a:spcBef>
                <a:spcPts val="0"/>
              </a:spcBef>
              <a:spcAft>
                <a:spcPts val="500"/>
              </a:spcAft>
            </a:pPr>
            <a:r>
              <a:rPr lang="zh-CN" altLang="en-US" sz="1800" i="1" dirty="0"/>
              <a:t>密钥交换 是一种协议，通过该协议，两方可以在没有任何过去共享的秘密信息的情况下，通过不安全的通道交换一个秘密密钥。下面通过示例描述了</a:t>
            </a:r>
            <a:r>
              <a:rPr lang="en-US" altLang="zh-CN" sz="1800" i="1" dirty="0"/>
              <a:t>Diffie-Hellman</a:t>
            </a:r>
            <a:r>
              <a:rPr lang="zh-CN" altLang="en-US" sz="1800" i="1" dirty="0"/>
              <a:t>密钥协议</a:t>
            </a:r>
            <a:r>
              <a:rPr lang="en-US" sz="1800" dirty="0"/>
              <a:t>.</a:t>
            </a:r>
          </a:p>
          <a:p>
            <a:pPr marL="880110" lvl="1" indent="-514350">
              <a:spcBef>
                <a:spcPts val="0"/>
              </a:spcBef>
              <a:spcAft>
                <a:spcPts val="500"/>
              </a:spcAft>
              <a:buFont typeface="+mj-lt"/>
              <a:buAutoNum type="romanLcPeriod"/>
            </a:pPr>
            <a:r>
              <a:rPr lang="zh-CN" altLang="en-US" sz="1600" dirty="0"/>
              <a:t>假设</a:t>
            </a:r>
            <a:r>
              <a:rPr lang="en-US" altLang="zh-CN" sz="1600" dirty="0"/>
              <a:t>Alice</a:t>
            </a:r>
            <a:r>
              <a:rPr lang="zh-CN" altLang="en-US" sz="1600" dirty="0"/>
              <a:t>和</a:t>
            </a:r>
            <a:r>
              <a:rPr lang="en-US" altLang="zh-CN" sz="1600" dirty="0"/>
              <a:t>Bob</a:t>
            </a:r>
            <a:r>
              <a:rPr lang="zh-CN" altLang="en-US" sz="1600" dirty="0"/>
              <a:t>希望共享一个共同的密钥</a:t>
            </a:r>
            <a:r>
              <a:rPr lang="en-US" sz="1600" dirty="0"/>
              <a:t>.</a:t>
            </a:r>
          </a:p>
          <a:p>
            <a:pPr marL="880110" lvl="1" indent="-514350">
              <a:spcBef>
                <a:spcPts val="0"/>
              </a:spcBef>
              <a:spcAft>
                <a:spcPts val="500"/>
              </a:spcAft>
              <a:buFont typeface="+mj-lt"/>
              <a:buAutoNum type="romanLcPeriod"/>
            </a:pPr>
            <a:r>
              <a:rPr lang="en-US" altLang="zh-CN" sz="1600" dirty="0"/>
              <a:t>Alice</a:t>
            </a:r>
            <a:r>
              <a:rPr lang="zh-CN" altLang="en-US" sz="1600" dirty="0"/>
              <a:t>和</a:t>
            </a:r>
            <a:r>
              <a:rPr lang="en-US" altLang="zh-CN" sz="1600" dirty="0"/>
              <a:t>Bob</a:t>
            </a:r>
            <a:r>
              <a:rPr lang="zh-CN" altLang="en-US" sz="1600" dirty="0"/>
              <a:t>同意使用一个素数</a:t>
            </a:r>
            <a:r>
              <a:rPr lang="en-US" altLang="zh-CN" sz="1600" dirty="0"/>
              <a:t>p</a:t>
            </a:r>
            <a:r>
              <a:rPr lang="zh-CN" altLang="en-US" sz="1600" dirty="0"/>
              <a:t>和</a:t>
            </a:r>
            <a:r>
              <a:rPr lang="en-US" altLang="zh-CN" sz="1600" dirty="0"/>
              <a:t>p</a:t>
            </a:r>
            <a:r>
              <a:rPr lang="zh-CN" altLang="en-US" sz="1600" dirty="0"/>
              <a:t>的一个原根</a:t>
            </a:r>
            <a:r>
              <a:rPr lang="en-US" altLang="zh-CN" sz="1600" dirty="0"/>
              <a:t>a</a:t>
            </a:r>
            <a:r>
              <a:rPr lang="en-US" sz="1600" dirty="0"/>
              <a:t>. </a:t>
            </a:r>
          </a:p>
          <a:p>
            <a:pPr marL="880110" lvl="1" indent="-514350">
              <a:spcBef>
                <a:spcPts val="0"/>
              </a:spcBef>
              <a:spcAft>
                <a:spcPts val="500"/>
              </a:spcAft>
              <a:buFont typeface="+mj-lt"/>
              <a:buAutoNum type="romanLcPeriod"/>
            </a:pPr>
            <a:r>
              <a:rPr lang="en-US" altLang="zh-CN" sz="1600" dirty="0"/>
              <a:t>Alice</a:t>
            </a:r>
            <a:r>
              <a:rPr lang="zh-CN" altLang="en-US" sz="1600" dirty="0"/>
              <a:t>选择一个秘密整数</a:t>
            </a:r>
            <a:r>
              <a:rPr lang="en-US" altLang="zh-CN" sz="1600" dirty="0"/>
              <a:t>k1</a:t>
            </a:r>
            <a:r>
              <a:rPr lang="zh-CN" altLang="en-US" sz="1600" dirty="0"/>
              <a:t>，并将 </a:t>
            </a:r>
            <a:r>
              <a:rPr lang="en-US" altLang="zh-CN" sz="1600" i="1" dirty="0"/>
              <a:t>a</a:t>
            </a:r>
            <a:r>
              <a:rPr lang="en-US" altLang="zh-CN" sz="1600" i="1" baseline="30000" dirty="0"/>
              <a:t>k</a:t>
            </a:r>
            <a:r>
              <a:rPr lang="en-US" altLang="zh-CN" sz="1600" baseline="30000" dirty="0">
                <a:latin typeface="Cambria Math" pitchFamily="18" charset="0"/>
                <a:ea typeface="Cambria Math" pitchFamily="18" charset="0"/>
              </a:rPr>
              <a:t>1</a:t>
            </a:r>
            <a:r>
              <a:rPr lang="en-US" altLang="zh-CN" sz="1600" dirty="0"/>
              <a:t> </a:t>
            </a:r>
            <a:r>
              <a:rPr lang="en-US" altLang="zh-CN" sz="1600" b="1" dirty="0"/>
              <a:t>mod</a:t>
            </a:r>
            <a:r>
              <a:rPr lang="en-US" altLang="zh-CN" sz="1600" dirty="0"/>
              <a:t> </a:t>
            </a:r>
            <a:r>
              <a:rPr lang="en-US" altLang="zh-CN" sz="1600" i="1" dirty="0"/>
              <a:t>p</a:t>
            </a:r>
            <a:r>
              <a:rPr lang="zh-CN" altLang="en-US" sz="1600" dirty="0"/>
              <a:t>发送给</a:t>
            </a:r>
            <a:r>
              <a:rPr lang="en-US" altLang="zh-CN" sz="1600" dirty="0"/>
              <a:t>Bob</a:t>
            </a:r>
            <a:r>
              <a:rPr lang="en-US" sz="1600" dirty="0"/>
              <a:t>.</a:t>
            </a:r>
          </a:p>
          <a:p>
            <a:pPr marL="880110" lvl="1" indent="-514350">
              <a:spcBef>
                <a:spcPts val="0"/>
              </a:spcBef>
              <a:spcAft>
                <a:spcPts val="500"/>
              </a:spcAft>
              <a:buFont typeface="+mj-lt"/>
              <a:buAutoNum type="romanLcPeriod"/>
            </a:pPr>
            <a:r>
              <a:rPr lang="en-US" altLang="zh-CN" sz="1600" dirty="0"/>
              <a:t>Bob</a:t>
            </a:r>
            <a:r>
              <a:rPr lang="zh-CN" altLang="en-US" sz="1600" dirty="0"/>
              <a:t>选择一个秘密整数</a:t>
            </a:r>
            <a:r>
              <a:rPr lang="en-US" altLang="zh-CN" sz="1600" dirty="0"/>
              <a:t>k2</a:t>
            </a:r>
            <a:r>
              <a:rPr lang="zh-CN" altLang="en-US" sz="1600" dirty="0"/>
              <a:t>，并将 </a:t>
            </a:r>
            <a:r>
              <a:rPr lang="en-US" altLang="zh-CN" sz="1600" i="1" dirty="0"/>
              <a:t>a</a:t>
            </a:r>
            <a:r>
              <a:rPr lang="en-US" altLang="zh-CN" sz="1600" i="1" baseline="30000" dirty="0"/>
              <a:t>k</a:t>
            </a:r>
            <a:r>
              <a:rPr lang="en-US" altLang="zh-CN" sz="1600" baseline="30000" dirty="0">
                <a:latin typeface="Cambria Math" pitchFamily="18" charset="0"/>
                <a:ea typeface="Cambria Math" pitchFamily="18" charset="0"/>
              </a:rPr>
              <a:t>2</a:t>
            </a:r>
            <a:r>
              <a:rPr lang="en-US" altLang="zh-CN" sz="1600" dirty="0"/>
              <a:t> </a:t>
            </a:r>
            <a:r>
              <a:rPr lang="en-US" altLang="zh-CN" sz="1600" b="1" dirty="0"/>
              <a:t>mod</a:t>
            </a:r>
            <a:r>
              <a:rPr lang="en-US" altLang="zh-CN" sz="1600" dirty="0"/>
              <a:t> </a:t>
            </a:r>
            <a:r>
              <a:rPr lang="en-US" altLang="zh-CN" sz="1600" i="1" dirty="0"/>
              <a:t>p</a:t>
            </a:r>
            <a:r>
              <a:rPr lang="zh-CN" altLang="en-US" sz="1600" dirty="0"/>
              <a:t>发送给</a:t>
            </a:r>
            <a:r>
              <a:rPr lang="en-US" altLang="zh-CN" sz="1600" dirty="0"/>
              <a:t>Alice</a:t>
            </a:r>
            <a:r>
              <a:rPr lang="en-US" sz="1600" dirty="0"/>
              <a:t>.</a:t>
            </a:r>
          </a:p>
          <a:p>
            <a:pPr marL="880110" lvl="1" indent="-514350">
              <a:spcBef>
                <a:spcPts val="0"/>
              </a:spcBef>
              <a:spcAft>
                <a:spcPts val="500"/>
              </a:spcAft>
              <a:buFont typeface="+mj-lt"/>
              <a:buAutoNum type="romanLcPeriod"/>
            </a:pPr>
            <a:r>
              <a:rPr lang="en-US" sz="1600" dirty="0"/>
              <a:t>Alice </a:t>
            </a:r>
            <a:r>
              <a:rPr lang="zh-CN" altLang="en-US" sz="1600" dirty="0"/>
              <a:t>计算</a:t>
            </a:r>
            <a:r>
              <a:rPr lang="en-US" sz="1600" dirty="0"/>
              <a:t> (</a:t>
            </a:r>
            <a:r>
              <a:rPr lang="en-US" sz="1600" i="1" dirty="0"/>
              <a:t>a</a:t>
            </a:r>
            <a:r>
              <a:rPr lang="en-US" sz="1600" i="1" baseline="30000" dirty="0"/>
              <a:t>k</a:t>
            </a:r>
            <a:r>
              <a:rPr lang="en-US" sz="1600" baseline="30000" dirty="0">
                <a:latin typeface="Cambria Math" pitchFamily="18" charset="0"/>
                <a:ea typeface="Cambria Math" pitchFamily="18" charset="0"/>
              </a:rPr>
              <a:t>2</a:t>
            </a:r>
            <a:r>
              <a:rPr lang="en-US" sz="1600" dirty="0">
                <a:ea typeface="Cambria Math" pitchFamily="18" charset="0"/>
              </a:rPr>
              <a:t>)</a:t>
            </a:r>
            <a:r>
              <a:rPr lang="en-US" sz="1600" i="1" baseline="30000" dirty="0"/>
              <a:t>k</a:t>
            </a:r>
            <a:r>
              <a:rPr lang="en-US" sz="1600" baseline="30000" dirty="0">
                <a:latin typeface="Cambria Math" pitchFamily="18" charset="0"/>
                <a:ea typeface="Cambria Math" pitchFamily="18" charset="0"/>
              </a:rPr>
              <a:t>1 </a:t>
            </a:r>
            <a:r>
              <a:rPr lang="en-US" sz="1600" b="1" dirty="0"/>
              <a:t>mod</a:t>
            </a:r>
            <a:r>
              <a:rPr lang="en-US" sz="1600" dirty="0"/>
              <a:t> </a:t>
            </a:r>
            <a:r>
              <a:rPr lang="en-US" sz="1600" i="1" dirty="0"/>
              <a:t>p.</a:t>
            </a:r>
            <a:endParaRPr lang="en-US" sz="1600" dirty="0"/>
          </a:p>
          <a:p>
            <a:pPr marL="880110" lvl="1" indent="-514350">
              <a:spcBef>
                <a:spcPts val="0"/>
              </a:spcBef>
              <a:spcAft>
                <a:spcPts val="500"/>
              </a:spcAft>
              <a:buFont typeface="+mj-lt"/>
              <a:buAutoNum type="romanLcPeriod"/>
            </a:pPr>
            <a:r>
              <a:rPr lang="en-US" sz="1600" dirty="0"/>
              <a:t>Bob </a:t>
            </a:r>
            <a:r>
              <a:rPr lang="zh-CN" altLang="en-US" sz="1600" dirty="0"/>
              <a:t>计算</a:t>
            </a:r>
            <a:r>
              <a:rPr lang="en-US" sz="1600" dirty="0"/>
              <a:t> (</a:t>
            </a:r>
            <a:r>
              <a:rPr lang="en-US" sz="1600" i="1" dirty="0"/>
              <a:t>a</a:t>
            </a:r>
            <a:r>
              <a:rPr lang="en-US" sz="1600" i="1" baseline="30000" dirty="0"/>
              <a:t>k</a:t>
            </a:r>
            <a:r>
              <a:rPr lang="en-US" sz="1600" baseline="30000" dirty="0">
                <a:latin typeface="Cambria Math" pitchFamily="18" charset="0"/>
                <a:ea typeface="Cambria Math" pitchFamily="18" charset="0"/>
              </a:rPr>
              <a:t>1</a:t>
            </a:r>
            <a:r>
              <a:rPr lang="en-US" sz="1600" dirty="0">
                <a:ea typeface="Cambria Math" pitchFamily="18" charset="0"/>
              </a:rPr>
              <a:t>)</a:t>
            </a:r>
            <a:r>
              <a:rPr lang="en-US" sz="1600" i="1" baseline="30000" dirty="0"/>
              <a:t>k</a:t>
            </a:r>
            <a:r>
              <a:rPr lang="en-US" sz="1600" baseline="30000" dirty="0">
                <a:latin typeface="Cambria Math" pitchFamily="18" charset="0"/>
                <a:ea typeface="Cambria Math" pitchFamily="18" charset="0"/>
              </a:rPr>
              <a:t>2 </a:t>
            </a:r>
            <a:r>
              <a:rPr lang="en-US" sz="1600" b="1" dirty="0"/>
              <a:t>mod</a:t>
            </a:r>
            <a:r>
              <a:rPr lang="en-US" sz="1600" dirty="0"/>
              <a:t> </a:t>
            </a:r>
            <a:r>
              <a:rPr lang="en-US" sz="1600" i="1" dirty="0"/>
              <a:t>p.</a:t>
            </a:r>
          </a:p>
          <a:p>
            <a:pPr>
              <a:spcBef>
                <a:spcPts val="0"/>
              </a:spcBef>
              <a:spcAft>
                <a:spcPts val="500"/>
              </a:spcAft>
            </a:pPr>
            <a:r>
              <a:rPr lang="zh-CN" altLang="en-US" sz="1800" dirty="0"/>
              <a:t>在协议结束时，</a:t>
            </a:r>
            <a:r>
              <a:rPr lang="en-US" altLang="zh-CN" sz="1800" dirty="0"/>
              <a:t>Alice</a:t>
            </a:r>
            <a:r>
              <a:rPr lang="zh-CN" altLang="en-US" sz="1800" dirty="0"/>
              <a:t>和</a:t>
            </a:r>
            <a:r>
              <a:rPr lang="en-US" altLang="zh-CN" sz="1800" dirty="0"/>
              <a:t>Bob</a:t>
            </a:r>
            <a:r>
              <a:rPr lang="zh-CN" altLang="en-US" sz="1800" dirty="0"/>
              <a:t>都有他们的共享密钥</a:t>
            </a:r>
            <a:endParaRPr lang="en-US" altLang="zh-CN" sz="1800" dirty="0"/>
          </a:p>
          <a:p>
            <a:pPr>
              <a:spcBef>
                <a:spcPts val="0"/>
              </a:spcBef>
              <a:spcAft>
                <a:spcPts val="500"/>
              </a:spcAft>
            </a:pPr>
            <a:r>
              <a:rPr lang="en-US" sz="1800" dirty="0"/>
              <a:t>(</a:t>
            </a:r>
            <a:r>
              <a:rPr lang="en-US" sz="1800" i="1" dirty="0"/>
              <a:t>a</a:t>
            </a:r>
            <a:r>
              <a:rPr lang="en-US" sz="1800" i="1" baseline="30000" dirty="0"/>
              <a:t>k</a:t>
            </a:r>
            <a:r>
              <a:rPr lang="en-US" sz="1800" baseline="30000" dirty="0">
                <a:latin typeface="Cambria Math" pitchFamily="18" charset="0"/>
                <a:ea typeface="Cambria Math" pitchFamily="18" charset="0"/>
              </a:rPr>
              <a:t>2</a:t>
            </a:r>
            <a:r>
              <a:rPr lang="en-US" sz="1800" dirty="0">
                <a:ea typeface="Cambria Math" pitchFamily="18" charset="0"/>
              </a:rPr>
              <a:t>)</a:t>
            </a:r>
            <a:r>
              <a:rPr lang="en-US" sz="1800" i="1" baseline="30000" dirty="0"/>
              <a:t>k</a:t>
            </a:r>
            <a:r>
              <a:rPr lang="en-US" sz="1800" baseline="30000" dirty="0">
                <a:latin typeface="Cambria Math" pitchFamily="18" charset="0"/>
                <a:ea typeface="Cambria Math" pitchFamily="18" charset="0"/>
              </a:rPr>
              <a:t>1 </a:t>
            </a:r>
            <a:r>
              <a:rPr lang="en-US" sz="1800" b="1" dirty="0"/>
              <a:t>mod</a:t>
            </a:r>
            <a:r>
              <a:rPr lang="en-US" sz="1800" dirty="0"/>
              <a:t> </a:t>
            </a:r>
            <a:r>
              <a:rPr lang="en-US" sz="1800" i="1" dirty="0"/>
              <a:t>p = </a:t>
            </a:r>
            <a:r>
              <a:rPr lang="en-US" sz="1800" dirty="0"/>
              <a:t>(</a:t>
            </a:r>
            <a:r>
              <a:rPr lang="en-US" sz="1800" i="1" dirty="0"/>
              <a:t>a</a:t>
            </a:r>
            <a:r>
              <a:rPr lang="en-US" sz="1800" i="1" baseline="30000" dirty="0"/>
              <a:t>k</a:t>
            </a:r>
            <a:r>
              <a:rPr lang="en-US" sz="1800" baseline="30000" dirty="0">
                <a:latin typeface="Cambria Math" pitchFamily="18" charset="0"/>
                <a:ea typeface="Cambria Math" pitchFamily="18" charset="0"/>
              </a:rPr>
              <a:t>1</a:t>
            </a:r>
            <a:r>
              <a:rPr lang="en-US" sz="1800" dirty="0">
                <a:ea typeface="Cambria Math" pitchFamily="18" charset="0"/>
              </a:rPr>
              <a:t>)</a:t>
            </a:r>
            <a:r>
              <a:rPr lang="en-US" sz="1800" i="1" baseline="30000" dirty="0"/>
              <a:t>k</a:t>
            </a:r>
            <a:r>
              <a:rPr lang="en-US" sz="1800" baseline="30000" dirty="0">
                <a:latin typeface="Cambria Math" pitchFamily="18" charset="0"/>
                <a:ea typeface="Cambria Math" pitchFamily="18" charset="0"/>
              </a:rPr>
              <a:t>2 </a:t>
            </a:r>
            <a:r>
              <a:rPr lang="en-US" sz="1800" b="1" dirty="0"/>
              <a:t>mod</a:t>
            </a:r>
            <a:r>
              <a:rPr lang="en-US" sz="1800" dirty="0"/>
              <a:t> </a:t>
            </a:r>
            <a:r>
              <a:rPr lang="en-US" sz="1800" i="1" dirty="0"/>
              <a:t>p.</a:t>
            </a:r>
          </a:p>
          <a:p>
            <a:pPr>
              <a:spcBef>
                <a:spcPts val="0"/>
              </a:spcBef>
              <a:spcAft>
                <a:spcPts val="500"/>
              </a:spcAft>
            </a:pPr>
            <a:r>
              <a:rPr lang="zh-CN" altLang="en-US" sz="1800" dirty="0"/>
              <a:t>要从公开信息中找出秘密信息，攻击者需要从 </a:t>
            </a:r>
            <a:r>
              <a:rPr lang="en-US" altLang="zh-CN" sz="1800" i="1" dirty="0"/>
              <a:t>a</a:t>
            </a:r>
            <a:r>
              <a:rPr lang="en-US" altLang="zh-CN" sz="1800" i="1" baseline="30000" dirty="0"/>
              <a:t>k</a:t>
            </a:r>
            <a:r>
              <a:rPr lang="en-US" altLang="zh-CN" sz="1800" baseline="30000" dirty="0">
                <a:latin typeface="Cambria Math" pitchFamily="18" charset="0"/>
                <a:ea typeface="Cambria Math" pitchFamily="18" charset="0"/>
              </a:rPr>
              <a:t>1</a:t>
            </a:r>
            <a:r>
              <a:rPr lang="en-US" altLang="zh-CN" sz="1800" dirty="0"/>
              <a:t> </a:t>
            </a:r>
            <a:r>
              <a:rPr lang="en-US" altLang="zh-CN" sz="1800" b="1" dirty="0"/>
              <a:t>mod</a:t>
            </a:r>
            <a:r>
              <a:rPr lang="en-US" altLang="zh-CN" sz="1800" dirty="0"/>
              <a:t> </a:t>
            </a:r>
            <a:r>
              <a:rPr lang="en-US" altLang="zh-CN" sz="1800" i="1" dirty="0"/>
              <a:t>p</a:t>
            </a:r>
            <a:r>
              <a:rPr lang="zh-CN" altLang="en-US" sz="1800" dirty="0"/>
              <a:t>和 </a:t>
            </a:r>
            <a:r>
              <a:rPr lang="en-US" altLang="zh-CN" sz="1800" i="1" dirty="0"/>
              <a:t>a</a:t>
            </a:r>
            <a:r>
              <a:rPr lang="en-US" altLang="zh-CN" sz="1800" i="1" baseline="30000" dirty="0"/>
              <a:t>k</a:t>
            </a:r>
            <a:r>
              <a:rPr lang="en-US" altLang="zh-CN" sz="1800" baseline="30000" dirty="0">
                <a:latin typeface="Cambria Math" pitchFamily="18" charset="0"/>
                <a:ea typeface="Cambria Math" pitchFamily="18" charset="0"/>
              </a:rPr>
              <a:t>2</a:t>
            </a:r>
            <a:r>
              <a:rPr lang="en-US" altLang="zh-CN" sz="1800" dirty="0"/>
              <a:t> </a:t>
            </a:r>
            <a:r>
              <a:rPr lang="en-US" altLang="zh-CN" sz="1800" b="1" dirty="0"/>
              <a:t>mod</a:t>
            </a:r>
            <a:r>
              <a:rPr lang="en-US" altLang="zh-CN" sz="1800" dirty="0"/>
              <a:t> </a:t>
            </a:r>
            <a:r>
              <a:rPr lang="en-US" altLang="zh-CN" sz="1800" i="1" dirty="0"/>
              <a:t>p</a:t>
            </a:r>
            <a:r>
              <a:rPr lang="zh-CN" altLang="en-US" sz="1800" dirty="0"/>
              <a:t>分别找出</a:t>
            </a:r>
            <a:r>
              <a:rPr lang="en-US" altLang="zh-CN" sz="1800" dirty="0"/>
              <a:t>k1</a:t>
            </a:r>
            <a:r>
              <a:rPr lang="zh-CN" altLang="en-US" sz="1800" dirty="0"/>
              <a:t>和</a:t>
            </a:r>
            <a:r>
              <a:rPr lang="en-US" altLang="zh-CN" sz="1800" dirty="0"/>
              <a:t>k2</a:t>
            </a:r>
            <a:r>
              <a:rPr lang="zh-CN" altLang="en-US" sz="1800" dirty="0"/>
              <a:t>。这是离散对数问题的一个实例，当</a:t>
            </a:r>
            <a:r>
              <a:rPr lang="en-US" altLang="zh-CN" sz="1800" dirty="0"/>
              <a:t>p</a:t>
            </a:r>
            <a:r>
              <a:rPr lang="zh-CN" altLang="en-US" sz="1800" dirty="0"/>
              <a:t>和</a:t>
            </a:r>
            <a:r>
              <a:rPr lang="en-US" altLang="zh-CN" sz="1800" dirty="0"/>
              <a:t>a</a:t>
            </a:r>
            <a:r>
              <a:rPr lang="zh-CN" altLang="en-US" sz="1800" dirty="0"/>
              <a:t>足够大时，计算上被认为是不可行的</a:t>
            </a:r>
            <a:r>
              <a:rPr lang="en-US" sz="1800" dirty="0"/>
              <a:t>.</a:t>
            </a:r>
          </a:p>
        </p:txBody>
      </p:sp>
    </p:spTree>
    <p:extLst>
      <p:ext uri="{BB962C8B-B14F-4D97-AF65-F5344CB8AC3E}">
        <p14:creationId xmlns:p14="http://schemas.microsoft.com/office/powerpoint/2010/main" val="39476417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Diffie-Hellman</a:t>
            </a:r>
            <a:r>
              <a:rPr lang="zh-CN" altLang="en-US" dirty="0"/>
              <a:t>密钥交换简单例子</a:t>
            </a:r>
            <a:endParaRPr lang="en-IN" dirty="0"/>
          </a:p>
        </p:txBody>
      </p:sp>
      <p:sp>
        <p:nvSpPr>
          <p:cNvPr id="3" name="Content Placeholder 2"/>
          <p:cNvSpPr>
            <a:spLocks noGrp="1"/>
          </p:cNvSpPr>
          <p:nvPr>
            <p:ph idx="1"/>
          </p:nvPr>
        </p:nvSpPr>
        <p:spPr>
          <a:xfrm>
            <a:off x="304800" y="990600"/>
            <a:ext cx="8610600" cy="5257800"/>
          </a:xfrm>
        </p:spPr>
        <p:txBody>
          <a:bodyPr/>
          <a:lstStyle/>
          <a:p>
            <a:pPr>
              <a:spcBef>
                <a:spcPts val="0"/>
              </a:spcBef>
            </a:pPr>
            <a:r>
              <a:rPr lang="zh-CN" altLang="en-US" sz="1400" b="1" dirty="0"/>
              <a:t>步骤</a:t>
            </a:r>
            <a:r>
              <a:rPr lang="en-US" altLang="zh-CN" sz="1400" b="1" dirty="0"/>
              <a:t>1</a:t>
            </a:r>
            <a:r>
              <a:rPr lang="zh-CN" altLang="en-US" sz="1400" dirty="0"/>
              <a:t>：</a:t>
            </a:r>
            <a:r>
              <a:rPr lang="zh-CN" altLang="en-US" sz="1400" b="1" dirty="0"/>
              <a:t>选择公共参数</a:t>
            </a:r>
            <a:endParaRPr lang="en-US" altLang="zh-CN" sz="1400" b="1" dirty="0"/>
          </a:p>
          <a:p>
            <a:pPr>
              <a:spcBef>
                <a:spcPts val="0"/>
              </a:spcBef>
            </a:pPr>
            <a:r>
              <a:rPr lang="en-US" altLang="zh-CN" sz="1400" dirty="0"/>
              <a:t>Alice</a:t>
            </a:r>
            <a:r>
              <a:rPr lang="zh-CN" altLang="en-US" sz="1400" dirty="0"/>
              <a:t>和</a:t>
            </a:r>
            <a:r>
              <a:rPr lang="en-US" altLang="zh-CN" sz="1400" dirty="0"/>
              <a:t>Bob</a:t>
            </a:r>
            <a:r>
              <a:rPr lang="zh-CN" altLang="en-US" sz="1400" dirty="0"/>
              <a:t>选择一个大质数</a:t>
            </a:r>
            <a:r>
              <a:rPr lang="en-US" altLang="zh-CN" sz="1400" dirty="0"/>
              <a:t>p</a:t>
            </a:r>
            <a:r>
              <a:rPr lang="zh-CN" altLang="en-US" sz="1400" dirty="0"/>
              <a:t>和一个原根</a:t>
            </a:r>
            <a:r>
              <a:rPr lang="en-US" altLang="zh-CN" sz="1400" dirty="0"/>
              <a:t>g (</a:t>
            </a:r>
            <a:r>
              <a:rPr lang="zh-CN" altLang="en-US" sz="1400" dirty="0"/>
              <a:t>模</a:t>
            </a:r>
            <a:r>
              <a:rPr lang="en-US" altLang="zh-CN" sz="1400" dirty="0"/>
              <a:t>p), </a:t>
            </a:r>
            <a:r>
              <a:rPr lang="zh-CN" altLang="en-US" sz="1400" dirty="0"/>
              <a:t>这里设</a:t>
            </a:r>
            <a:r>
              <a:rPr lang="en-US" altLang="zh-CN" sz="1400" dirty="0"/>
              <a:t>p=23,g=5</a:t>
            </a:r>
            <a:r>
              <a:rPr lang="en-US" altLang="zh-CN" sz="1400" dirty="0">
                <a:sym typeface="Wingdings" panose="05000000000000000000" pitchFamily="2" charset="2"/>
              </a:rPr>
              <a:t>;</a:t>
            </a:r>
          </a:p>
          <a:p>
            <a:pPr algn="l" fontAlgn="base"/>
            <a:r>
              <a:rPr lang="zh-CN" altLang="en-US" sz="1400" b="1" dirty="0"/>
              <a:t>步骤</a:t>
            </a:r>
            <a:r>
              <a:rPr lang="en-US" altLang="zh-CN" sz="1400" b="1" dirty="0"/>
              <a:t>2</a:t>
            </a:r>
            <a:r>
              <a:rPr lang="zh-CN" altLang="en-US" sz="1400" dirty="0"/>
              <a:t>：</a:t>
            </a:r>
            <a:r>
              <a:rPr lang="zh-CN" altLang="en-US" sz="1400" b="1" dirty="0"/>
              <a:t>选择各自私钥</a:t>
            </a:r>
            <a:endParaRPr lang="en-US" altLang="zh-CN" sz="1400" b="1" dirty="0"/>
          </a:p>
          <a:p>
            <a:pPr algn="l" fontAlgn="base"/>
            <a:r>
              <a:rPr lang="en-US" altLang="zh-CN" sz="1400" dirty="0"/>
              <a:t>Alice</a:t>
            </a:r>
            <a:r>
              <a:rPr lang="zh-CN" altLang="en-US" sz="1400" dirty="0"/>
              <a:t>和</a:t>
            </a:r>
            <a:r>
              <a:rPr lang="en-US" altLang="zh-CN" sz="1400" dirty="0"/>
              <a:t>Bob</a:t>
            </a:r>
            <a:r>
              <a:rPr lang="zh-CN" altLang="en-US" sz="1400" dirty="0"/>
              <a:t>各自秘密选择一个大的随机整数作为私钥</a:t>
            </a:r>
            <a:r>
              <a:rPr lang="en-US" altLang="zh-CN" sz="1400" dirty="0"/>
              <a:t>. </a:t>
            </a:r>
            <a:r>
              <a:rPr lang="zh-CN" altLang="en-US" sz="1400" dirty="0"/>
              <a:t>假设</a:t>
            </a:r>
            <a:r>
              <a:rPr lang="en-US" altLang="zh-CN" sz="1400" dirty="0"/>
              <a:t>Alice</a:t>
            </a:r>
            <a:r>
              <a:rPr lang="zh-CN" altLang="en-US" sz="1400" dirty="0"/>
              <a:t>选择的私钥为</a:t>
            </a:r>
            <a:r>
              <a:rPr lang="en-US" altLang="zh-CN" sz="1400" dirty="0"/>
              <a:t>a</a:t>
            </a:r>
            <a:r>
              <a:rPr lang="zh-CN" altLang="en-US" sz="1400" dirty="0"/>
              <a:t>，</a:t>
            </a:r>
            <a:r>
              <a:rPr lang="en-US" altLang="zh-CN" sz="1400" dirty="0"/>
              <a:t>Bob</a:t>
            </a:r>
            <a:r>
              <a:rPr lang="zh-CN" altLang="en-US" sz="1400" dirty="0"/>
              <a:t>选择的私钥为</a:t>
            </a:r>
            <a:r>
              <a:rPr lang="en-US" altLang="zh-CN" sz="1400" dirty="0"/>
              <a:t>b</a:t>
            </a:r>
            <a:r>
              <a:rPr lang="zh-CN" altLang="en-US" sz="1400" dirty="0"/>
              <a:t>，这里设</a:t>
            </a:r>
            <a:r>
              <a:rPr lang="en-US" altLang="zh-CN" sz="1400" dirty="0"/>
              <a:t>a=6, b=15.</a:t>
            </a:r>
          </a:p>
          <a:p>
            <a:pPr algn="l" fontAlgn="base"/>
            <a:r>
              <a:rPr lang="zh-CN" altLang="en-US" sz="1400" b="1" dirty="0"/>
              <a:t>步骤</a:t>
            </a:r>
            <a:r>
              <a:rPr lang="en-US" altLang="zh-CN" sz="1400" b="1" dirty="0"/>
              <a:t>3</a:t>
            </a:r>
            <a:r>
              <a:rPr lang="zh-CN" altLang="en-US" sz="1400" dirty="0"/>
              <a:t>：</a:t>
            </a:r>
            <a:r>
              <a:rPr lang="zh-CN" altLang="en-US" sz="1400" b="1" dirty="0"/>
              <a:t>各自计算公钥</a:t>
            </a:r>
          </a:p>
          <a:p>
            <a:pPr algn="l" fontAlgn="base">
              <a:buFont typeface="Arial" panose="020B0604020202020204" pitchFamily="34" charset="0"/>
              <a:buChar char="•"/>
            </a:pPr>
            <a:r>
              <a:rPr lang="en-US" altLang="zh-CN" sz="1400" b="0" i="0" dirty="0">
                <a:solidFill>
                  <a:srgbClr val="1A2029"/>
                </a:solidFill>
                <a:effectLst/>
                <a:latin typeface="-apple-system"/>
              </a:rPr>
              <a:t>Alice</a:t>
            </a:r>
            <a:r>
              <a:rPr lang="zh-CN" altLang="en-US" sz="1400" b="0" i="0" dirty="0">
                <a:solidFill>
                  <a:srgbClr val="1A2029"/>
                </a:solidFill>
                <a:effectLst/>
                <a:latin typeface="-apple-system"/>
              </a:rPr>
              <a:t>计算她的公钥</a:t>
            </a:r>
            <a:r>
              <a:rPr lang="en-US" altLang="zh-CN" sz="1400" b="0" i="0" dirty="0">
                <a:solidFill>
                  <a:srgbClr val="1A2029"/>
                </a:solidFill>
                <a:effectLst/>
                <a:latin typeface="-apple-system"/>
              </a:rPr>
              <a:t>A</a:t>
            </a:r>
            <a:r>
              <a:rPr lang="zh-CN" altLang="en-US" sz="1400" b="0" i="0" dirty="0">
                <a:solidFill>
                  <a:srgbClr val="1A2029"/>
                </a:solidFill>
                <a:effectLst/>
                <a:latin typeface="-apple-system"/>
              </a:rPr>
              <a:t>，公式为：</a:t>
            </a:r>
            <a:r>
              <a:rPr lang="en-US" altLang="zh-CN" sz="1400" b="0" i="0" dirty="0">
                <a:solidFill>
                  <a:srgbClr val="1A2029"/>
                </a:solidFill>
                <a:effectLst/>
                <a:latin typeface="-apple-system"/>
              </a:rPr>
              <a:t>A = </a:t>
            </a:r>
            <a:r>
              <a:rPr lang="en-US" altLang="zh-CN" sz="1400" b="0" i="0" dirty="0" err="1">
                <a:solidFill>
                  <a:srgbClr val="1A2029"/>
                </a:solidFill>
                <a:effectLst/>
                <a:latin typeface="-apple-system"/>
              </a:rPr>
              <a:t>g^a</a:t>
            </a:r>
            <a:r>
              <a:rPr lang="en-US" altLang="zh-CN" sz="1400" b="0" i="0" dirty="0">
                <a:solidFill>
                  <a:srgbClr val="1A2029"/>
                </a:solidFill>
                <a:effectLst/>
                <a:latin typeface="-apple-system"/>
              </a:rPr>
              <a:t> mod p</a:t>
            </a:r>
            <a:r>
              <a:rPr lang="en-US" altLang="zh-CN" sz="1400" dirty="0">
                <a:solidFill>
                  <a:srgbClr val="1A2029"/>
                </a:solidFill>
                <a:latin typeface="-apple-system"/>
              </a:rPr>
              <a:t>,</a:t>
            </a:r>
            <a:r>
              <a:rPr lang="zh-CN" altLang="en-US" sz="1400" dirty="0">
                <a:solidFill>
                  <a:srgbClr val="1A2029"/>
                </a:solidFill>
                <a:latin typeface="-apple-system"/>
              </a:rPr>
              <a:t> 这里</a:t>
            </a:r>
            <a:r>
              <a:rPr lang="en-US" altLang="zh-CN" sz="1400" dirty="0">
                <a:solidFill>
                  <a:srgbClr val="1A2029"/>
                </a:solidFill>
                <a:latin typeface="-apple-system"/>
              </a:rPr>
              <a:t>A=5^6 mod 23=8</a:t>
            </a:r>
            <a:endParaRPr lang="en-US" altLang="zh-CN" sz="1400" b="0" i="0" dirty="0">
              <a:solidFill>
                <a:srgbClr val="1A2029"/>
              </a:solidFill>
              <a:effectLst/>
              <a:latin typeface="-apple-system"/>
            </a:endParaRPr>
          </a:p>
          <a:p>
            <a:pPr algn="l" fontAlgn="base">
              <a:buFont typeface="Arial" panose="020B0604020202020204" pitchFamily="34" charset="0"/>
              <a:buChar char="•"/>
            </a:pPr>
            <a:r>
              <a:rPr lang="en-US" altLang="zh-CN" sz="1400" b="0" i="0" dirty="0">
                <a:solidFill>
                  <a:srgbClr val="1A2029"/>
                </a:solidFill>
                <a:effectLst/>
                <a:latin typeface="-apple-system"/>
              </a:rPr>
              <a:t>Bob</a:t>
            </a:r>
            <a:r>
              <a:rPr lang="zh-CN" altLang="en-US" sz="1400" b="0" i="0" dirty="0">
                <a:solidFill>
                  <a:srgbClr val="1A2029"/>
                </a:solidFill>
                <a:effectLst/>
                <a:latin typeface="-apple-system"/>
              </a:rPr>
              <a:t>计算他的公钥</a:t>
            </a:r>
            <a:r>
              <a:rPr lang="en-US" altLang="zh-CN" sz="1400" b="0" i="0" dirty="0">
                <a:solidFill>
                  <a:srgbClr val="1A2029"/>
                </a:solidFill>
                <a:effectLst/>
                <a:latin typeface="-apple-system"/>
              </a:rPr>
              <a:t>B</a:t>
            </a:r>
            <a:r>
              <a:rPr lang="zh-CN" altLang="en-US" sz="1400" b="0" i="0" dirty="0">
                <a:solidFill>
                  <a:srgbClr val="1A2029"/>
                </a:solidFill>
                <a:effectLst/>
                <a:latin typeface="-apple-system"/>
              </a:rPr>
              <a:t>，公式为：</a:t>
            </a:r>
            <a:r>
              <a:rPr lang="en-US" altLang="zh-CN" sz="1400" b="0" i="0" dirty="0">
                <a:solidFill>
                  <a:srgbClr val="1A2029"/>
                </a:solidFill>
                <a:effectLst/>
                <a:latin typeface="-apple-system"/>
              </a:rPr>
              <a:t>B = </a:t>
            </a:r>
            <a:r>
              <a:rPr lang="en-US" altLang="zh-CN" sz="1400" b="0" i="0" dirty="0" err="1">
                <a:solidFill>
                  <a:srgbClr val="1A2029"/>
                </a:solidFill>
                <a:effectLst/>
                <a:latin typeface="-apple-system"/>
              </a:rPr>
              <a:t>g^b</a:t>
            </a:r>
            <a:r>
              <a:rPr lang="en-US" altLang="zh-CN" sz="1400" b="0" i="0" dirty="0">
                <a:solidFill>
                  <a:srgbClr val="1A2029"/>
                </a:solidFill>
                <a:effectLst/>
                <a:latin typeface="-apple-system"/>
              </a:rPr>
              <a:t> mod p,</a:t>
            </a:r>
            <a:r>
              <a:rPr lang="zh-CN" altLang="en-US" sz="1400" b="0" i="0" dirty="0">
                <a:solidFill>
                  <a:srgbClr val="1A2029"/>
                </a:solidFill>
                <a:effectLst/>
                <a:latin typeface="-apple-system"/>
              </a:rPr>
              <a:t>这里</a:t>
            </a:r>
            <a:r>
              <a:rPr lang="en-US" altLang="zh-CN" sz="1400" b="0" i="0" dirty="0">
                <a:solidFill>
                  <a:srgbClr val="1A2029"/>
                </a:solidFill>
                <a:effectLst/>
                <a:latin typeface="-apple-system"/>
              </a:rPr>
              <a:t>B=5^15 mod 23=19</a:t>
            </a:r>
          </a:p>
          <a:p>
            <a:pPr algn="l" fontAlgn="base">
              <a:buFont typeface="Arial" panose="020B0604020202020204" pitchFamily="34" charset="0"/>
              <a:buChar char="•"/>
            </a:pPr>
            <a:r>
              <a:rPr lang="en-US" altLang="zh-CN" sz="1400" b="0" i="0" dirty="0">
                <a:solidFill>
                  <a:srgbClr val="1A2029"/>
                </a:solidFill>
                <a:effectLst/>
                <a:latin typeface="-apple-system"/>
              </a:rPr>
              <a:t>Alice</a:t>
            </a:r>
            <a:r>
              <a:rPr lang="zh-CN" altLang="en-US" sz="1400" b="0" i="0" dirty="0">
                <a:solidFill>
                  <a:srgbClr val="1A2029"/>
                </a:solidFill>
                <a:effectLst/>
                <a:latin typeface="-apple-system"/>
              </a:rPr>
              <a:t>和</a:t>
            </a:r>
            <a:r>
              <a:rPr lang="en-US" altLang="zh-CN" sz="1400" b="0" i="0" dirty="0">
                <a:solidFill>
                  <a:srgbClr val="1A2029"/>
                </a:solidFill>
                <a:effectLst/>
                <a:latin typeface="-apple-system"/>
              </a:rPr>
              <a:t>Bob</a:t>
            </a:r>
            <a:r>
              <a:rPr lang="zh-CN" altLang="en-US" sz="1400" b="0" i="0" dirty="0">
                <a:solidFill>
                  <a:srgbClr val="1A2029"/>
                </a:solidFill>
                <a:effectLst/>
                <a:latin typeface="-apple-system"/>
              </a:rPr>
              <a:t>将他们的公钥发送给对方。</a:t>
            </a:r>
            <a:endParaRPr lang="en-US" altLang="zh-CN" sz="1400" b="0" i="0" dirty="0">
              <a:solidFill>
                <a:srgbClr val="1A2029"/>
              </a:solidFill>
              <a:effectLst/>
              <a:latin typeface="-apple-system"/>
            </a:endParaRPr>
          </a:p>
          <a:p>
            <a:pPr algn="l" fontAlgn="base">
              <a:buFont typeface="Arial" panose="020B0604020202020204" pitchFamily="34" charset="0"/>
              <a:buChar char="•"/>
            </a:pPr>
            <a:r>
              <a:rPr lang="zh-CN" altLang="en-US" sz="1400" b="1" i="0" dirty="0">
                <a:solidFill>
                  <a:srgbClr val="1A2029"/>
                </a:solidFill>
                <a:effectLst/>
                <a:latin typeface="-apple-system"/>
              </a:rPr>
              <a:t>步骤</a:t>
            </a:r>
            <a:r>
              <a:rPr lang="en-US" altLang="zh-CN" sz="1400" b="1" i="0" dirty="0">
                <a:solidFill>
                  <a:srgbClr val="1A2029"/>
                </a:solidFill>
                <a:effectLst/>
                <a:latin typeface="-apple-system"/>
              </a:rPr>
              <a:t>4</a:t>
            </a:r>
            <a:r>
              <a:rPr lang="zh-CN" altLang="en-US" sz="1400" b="0" i="0" dirty="0">
                <a:solidFill>
                  <a:srgbClr val="1A2029"/>
                </a:solidFill>
                <a:effectLst/>
                <a:latin typeface="-apple-system"/>
              </a:rPr>
              <a:t>：</a:t>
            </a:r>
            <a:r>
              <a:rPr lang="zh-CN" altLang="en-US" sz="1400" b="1" i="0" dirty="0">
                <a:solidFill>
                  <a:srgbClr val="1A2029"/>
                </a:solidFill>
                <a:effectLst/>
                <a:latin typeface="-apple-system"/>
              </a:rPr>
              <a:t>各自计算共享密钥</a:t>
            </a:r>
          </a:p>
          <a:p>
            <a:pPr algn="l" fontAlgn="base">
              <a:buFont typeface="Arial" panose="020B0604020202020204" pitchFamily="34" charset="0"/>
              <a:buChar char="•"/>
            </a:pPr>
            <a:r>
              <a:rPr lang="en-US" altLang="zh-CN" sz="1400" b="0" i="0" dirty="0">
                <a:solidFill>
                  <a:srgbClr val="1A2029"/>
                </a:solidFill>
                <a:effectLst/>
                <a:latin typeface="-apple-system"/>
              </a:rPr>
              <a:t>Alice</a:t>
            </a:r>
            <a:r>
              <a:rPr lang="zh-CN" altLang="en-US" sz="1400" b="0" i="0" dirty="0">
                <a:solidFill>
                  <a:srgbClr val="1A2029"/>
                </a:solidFill>
                <a:effectLst/>
                <a:latin typeface="-apple-system"/>
              </a:rPr>
              <a:t>接收到</a:t>
            </a:r>
            <a:r>
              <a:rPr lang="en-US" altLang="zh-CN" sz="1400" b="0" i="0" dirty="0">
                <a:solidFill>
                  <a:srgbClr val="1A2029"/>
                </a:solidFill>
                <a:effectLst/>
                <a:latin typeface="-apple-system"/>
              </a:rPr>
              <a:t>Bob</a:t>
            </a:r>
            <a:r>
              <a:rPr lang="zh-CN" altLang="en-US" sz="1400" b="0" i="0" dirty="0">
                <a:solidFill>
                  <a:srgbClr val="1A2029"/>
                </a:solidFill>
                <a:effectLst/>
                <a:latin typeface="-apple-system"/>
              </a:rPr>
              <a:t>的公钥</a:t>
            </a:r>
            <a:r>
              <a:rPr lang="en-US" altLang="zh-CN" sz="1400" b="0" i="0" dirty="0">
                <a:solidFill>
                  <a:srgbClr val="1A2029"/>
                </a:solidFill>
                <a:effectLst/>
                <a:latin typeface="-apple-system"/>
              </a:rPr>
              <a:t>B</a:t>
            </a:r>
            <a:r>
              <a:rPr lang="zh-CN" altLang="en-US" sz="1400" b="0" i="0" dirty="0">
                <a:solidFill>
                  <a:srgbClr val="1A2029"/>
                </a:solidFill>
                <a:effectLst/>
                <a:latin typeface="-apple-system"/>
              </a:rPr>
              <a:t>后，计算共享密钥，公式为：</a:t>
            </a:r>
            <a:r>
              <a:rPr lang="en-US" altLang="zh-CN" sz="1400" b="0" i="0" dirty="0">
                <a:solidFill>
                  <a:srgbClr val="1A2029"/>
                </a:solidFill>
                <a:effectLst/>
                <a:latin typeface="-apple-system"/>
              </a:rPr>
              <a:t> </a:t>
            </a:r>
            <a:r>
              <a:rPr lang="en-US" altLang="zh-CN" sz="1400" b="0" i="0" dirty="0" err="1">
                <a:solidFill>
                  <a:srgbClr val="1A2029"/>
                </a:solidFill>
                <a:effectLst/>
                <a:latin typeface="-apple-system"/>
              </a:rPr>
              <a:t>B^a</a:t>
            </a:r>
            <a:r>
              <a:rPr lang="en-US" altLang="zh-CN" sz="1400" b="0" i="0" dirty="0">
                <a:solidFill>
                  <a:srgbClr val="1A2029"/>
                </a:solidFill>
                <a:effectLst/>
                <a:latin typeface="-apple-system"/>
              </a:rPr>
              <a:t> mod p</a:t>
            </a:r>
            <a:r>
              <a:rPr lang="en-US" altLang="zh-CN" sz="1400" dirty="0">
                <a:solidFill>
                  <a:srgbClr val="1A2029"/>
                </a:solidFill>
                <a:latin typeface="-apple-system"/>
              </a:rPr>
              <a:t>,</a:t>
            </a:r>
            <a:r>
              <a:rPr lang="zh-CN" altLang="en-US" sz="1400" dirty="0">
                <a:solidFill>
                  <a:srgbClr val="1A2029"/>
                </a:solidFill>
                <a:latin typeface="-apple-system"/>
              </a:rPr>
              <a:t> </a:t>
            </a:r>
            <a:r>
              <a:rPr lang="zh-CN" altLang="en-US" sz="1400" b="0" i="0" dirty="0">
                <a:solidFill>
                  <a:srgbClr val="1A2029"/>
                </a:solidFill>
                <a:effectLst/>
                <a:latin typeface="-apple-system"/>
              </a:rPr>
              <a:t>这里公式为 </a:t>
            </a:r>
            <a:r>
              <a:rPr lang="en-US" altLang="zh-CN" sz="1400" b="0" i="0" dirty="0">
                <a:solidFill>
                  <a:srgbClr val="1A2029"/>
                </a:solidFill>
                <a:effectLst/>
                <a:latin typeface="-apple-system"/>
              </a:rPr>
              <a:t>19^6 mod 23=2</a:t>
            </a:r>
          </a:p>
          <a:p>
            <a:pPr algn="l" fontAlgn="base">
              <a:buFont typeface="Arial" panose="020B0604020202020204" pitchFamily="34" charset="0"/>
              <a:buChar char="•"/>
            </a:pPr>
            <a:r>
              <a:rPr lang="en-US" altLang="zh-CN" sz="1400" b="0" i="0" dirty="0">
                <a:solidFill>
                  <a:srgbClr val="1A2029"/>
                </a:solidFill>
                <a:effectLst/>
                <a:latin typeface="-apple-system"/>
              </a:rPr>
              <a:t>Bob</a:t>
            </a:r>
            <a:r>
              <a:rPr lang="zh-CN" altLang="en-US" sz="1400" b="0" i="0" dirty="0">
                <a:solidFill>
                  <a:srgbClr val="1A2029"/>
                </a:solidFill>
                <a:effectLst/>
                <a:latin typeface="-apple-system"/>
              </a:rPr>
              <a:t>接收到</a:t>
            </a:r>
            <a:r>
              <a:rPr lang="en-US" altLang="zh-CN" sz="1400" b="0" i="0" dirty="0">
                <a:solidFill>
                  <a:srgbClr val="1A2029"/>
                </a:solidFill>
                <a:effectLst/>
                <a:latin typeface="-apple-system"/>
              </a:rPr>
              <a:t>Alice</a:t>
            </a:r>
            <a:r>
              <a:rPr lang="zh-CN" altLang="en-US" sz="1400" b="0" i="0" dirty="0">
                <a:solidFill>
                  <a:srgbClr val="1A2029"/>
                </a:solidFill>
                <a:effectLst/>
                <a:latin typeface="-apple-system"/>
              </a:rPr>
              <a:t>的公钥</a:t>
            </a:r>
            <a:r>
              <a:rPr lang="en-US" altLang="zh-CN" sz="1400" b="0" i="0" dirty="0">
                <a:solidFill>
                  <a:srgbClr val="1A2029"/>
                </a:solidFill>
                <a:effectLst/>
                <a:latin typeface="-apple-system"/>
              </a:rPr>
              <a:t>A</a:t>
            </a:r>
            <a:r>
              <a:rPr lang="zh-CN" altLang="en-US" sz="1400" b="0" i="0" dirty="0">
                <a:solidFill>
                  <a:srgbClr val="1A2029"/>
                </a:solidFill>
                <a:effectLst/>
                <a:latin typeface="-apple-system"/>
              </a:rPr>
              <a:t>后，计算共享密钥，公式为：</a:t>
            </a:r>
            <a:r>
              <a:rPr lang="en-US" altLang="zh-CN" sz="1400" b="0" i="0" dirty="0">
                <a:solidFill>
                  <a:srgbClr val="1A2029"/>
                </a:solidFill>
                <a:effectLst/>
                <a:latin typeface="-apple-system"/>
              </a:rPr>
              <a:t> </a:t>
            </a:r>
            <a:r>
              <a:rPr lang="en-US" altLang="zh-CN" sz="1400" b="0" i="0" dirty="0" err="1">
                <a:solidFill>
                  <a:srgbClr val="1A2029"/>
                </a:solidFill>
                <a:effectLst/>
                <a:latin typeface="-apple-system"/>
              </a:rPr>
              <a:t>A^b</a:t>
            </a:r>
            <a:r>
              <a:rPr lang="en-US" altLang="zh-CN" sz="1400" b="0" i="0" dirty="0">
                <a:solidFill>
                  <a:srgbClr val="1A2029"/>
                </a:solidFill>
                <a:effectLst/>
                <a:latin typeface="-apple-system"/>
              </a:rPr>
              <a:t> mod p, </a:t>
            </a:r>
            <a:r>
              <a:rPr lang="zh-CN" altLang="en-US" sz="1400" b="0" i="0" dirty="0">
                <a:solidFill>
                  <a:srgbClr val="1A2029"/>
                </a:solidFill>
                <a:effectLst/>
                <a:latin typeface="-apple-system"/>
              </a:rPr>
              <a:t>这里公式为</a:t>
            </a:r>
            <a:r>
              <a:rPr lang="en-US" altLang="zh-CN" sz="1400" b="0" i="0" dirty="0">
                <a:solidFill>
                  <a:srgbClr val="1A2029"/>
                </a:solidFill>
                <a:effectLst/>
                <a:latin typeface="-apple-system"/>
              </a:rPr>
              <a:t>8^15 mod 23=2</a:t>
            </a:r>
          </a:p>
          <a:p>
            <a:pPr algn="l" fontAlgn="base">
              <a:buFont typeface="Arial" panose="020B0604020202020204" pitchFamily="34" charset="0"/>
              <a:buChar char="•"/>
            </a:pPr>
            <a:r>
              <a:rPr lang="zh-CN" altLang="en-US" sz="1400" b="0" i="0" dirty="0">
                <a:solidFill>
                  <a:srgbClr val="1A2029"/>
                </a:solidFill>
                <a:effectLst/>
                <a:latin typeface="-apple-system"/>
              </a:rPr>
              <a:t>由于模运算的性质，</a:t>
            </a:r>
            <a:r>
              <a:rPr lang="en-US" altLang="zh-CN" sz="1400" b="0" i="0" dirty="0">
                <a:solidFill>
                  <a:srgbClr val="1A2029"/>
                </a:solidFill>
                <a:effectLst/>
                <a:latin typeface="-apple-system"/>
              </a:rPr>
              <a:t>Alice</a:t>
            </a:r>
            <a:r>
              <a:rPr lang="zh-CN" altLang="en-US" sz="1400" b="0" i="0" dirty="0">
                <a:solidFill>
                  <a:srgbClr val="1A2029"/>
                </a:solidFill>
                <a:effectLst/>
                <a:latin typeface="-apple-system"/>
              </a:rPr>
              <a:t>和</a:t>
            </a:r>
            <a:r>
              <a:rPr lang="en-US" altLang="zh-CN" sz="1400" b="0" i="0" dirty="0">
                <a:solidFill>
                  <a:srgbClr val="1A2029"/>
                </a:solidFill>
                <a:effectLst/>
                <a:latin typeface="-apple-system"/>
              </a:rPr>
              <a:t>Bob</a:t>
            </a:r>
            <a:r>
              <a:rPr lang="zh-CN" altLang="en-US" sz="1400" b="0" i="0" dirty="0">
                <a:solidFill>
                  <a:srgbClr val="1A2029"/>
                </a:solidFill>
                <a:effectLst/>
                <a:latin typeface="-apple-system"/>
              </a:rPr>
              <a:t>计算出的共享密钥是相同的。</a:t>
            </a:r>
          </a:p>
          <a:p>
            <a:pPr>
              <a:spcBef>
                <a:spcPts val="0"/>
              </a:spcBef>
            </a:pPr>
            <a:endParaRPr lang="en-US" sz="1400" dirty="0"/>
          </a:p>
        </p:txBody>
      </p:sp>
    </p:spTree>
    <p:extLst>
      <p:ext uri="{BB962C8B-B14F-4D97-AF65-F5344CB8AC3E}">
        <p14:creationId xmlns:p14="http://schemas.microsoft.com/office/powerpoint/2010/main" val="21943171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加密协议：数字签名</a:t>
            </a:r>
            <a:r>
              <a:rPr lang="en-US" sz="1500" dirty="0"/>
              <a:t>1</a:t>
            </a:r>
          </a:p>
        </p:txBody>
      </p:sp>
      <p:sp>
        <p:nvSpPr>
          <p:cNvPr id="4" name="Content Placeholder 2"/>
          <p:cNvSpPr>
            <a:spLocks noGrp="1"/>
          </p:cNvSpPr>
          <p:nvPr>
            <p:ph idx="1"/>
          </p:nvPr>
        </p:nvSpPr>
        <p:spPr>
          <a:xfrm>
            <a:off x="457200" y="1295400"/>
            <a:ext cx="8534400" cy="5257800"/>
          </a:xfrm>
        </p:spPr>
        <p:txBody>
          <a:bodyPr/>
          <a:lstStyle/>
          <a:p>
            <a:pPr>
              <a:spcBef>
                <a:spcPts val="600"/>
              </a:spcBef>
            </a:pPr>
            <a:r>
              <a:rPr lang="zh-CN" altLang="en-US" sz="2000" dirty="0"/>
              <a:t>添加数字签名到消息中是一种确保接收者该消息确实来自于声称的发送者的方法</a:t>
            </a:r>
            <a:r>
              <a:rPr lang="en-US" sz="2000" dirty="0"/>
              <a:t>.</a:t>
            </a:r>
          </a:p>
          <a:p>
            <a:pPr>
              <a:spcBef>
                <a:spcPts val="600"/>
              </a:spcBef>
            </a:pPr>
            <a:r>
              <a:rPr lang="zh-CN" altLang="en-US" sz="2000" dirty="0"/>
              <a:t>假设</a:t>
            </a:r>
            <a:r>
              <a:rPr lang="en-US" sz="2000" dirty="0"/>
              <a:t>Alice</a:t>
            </a:r>
            <a:r>
              <a:rPr lang="zh-CN" altLang="en-US" sz="2000" dirty="0"/>
              <a:t>的</a:t>
            </a:r>
            <a:r>
              <a:rPr lang="en-US" sz="2000" dirty="0"/>
              <a:t>RSA</a:t>
            </a:r>
            <a:r>
              <a:rPr lang="zh-CN" altLang="en-US" sz="2000" dirty="0"/>
              <a:t>公钥是</a:t>
            </a:r>
            <a:r>
              <a:rPr lang="en-US" altLang="zh-CN" sz="2000" dirty="0"/>
              <a:t>(</a:t>
            </a:r>
            <a:r>
              <a:rPr lang="en-US" sz="2000" dirty="0"/>
              <a:t>n, e)，</a:t>
            </a:r>
            <a:r>
              <a:rPr lang="zh-CN" altLang="en-US" sz="2000" dirty="0"/>
              <a:t>她的私钥是</a:t>
            </a:r>
            <a:r>
              <a:rPr lang="en-US" sz="2000" dirty="0"/>
              <a:t>d. Alice</a:t>
            </a:r>
            <a:r>
              <a:rPr lang="zh-CN" altLang="en-US" sz="2000" dirty="0"/>
              <a:t>使用加密函数 </a:t>
            </a:r>
            <a:r>
              <a:rPr lang="en-US" altLang="zh-CN" sz="2000" i="1" dirty="0"/>
              <a:t>E</a:t>
            </a:r>
            <a:r>
              <a:rPr lang="en-US" altLang="zh-CN" sz="2000" baseline="-25000" dirty="0"/>
              <a:t>(</a:t>
            </a:r>
            <a:r>
              <a:rPr lang="en-US" altLang="zh-CN" sz="2000" i="1" baseline="-25000" dirty="0" err="1"/>
              <a:t>n</a:t>
            </a:r>
            <a:r>
              <a:rPr lang="en-US" altLang="zh-CN" sz="2000" baseline="-25000" dirty="0" err="1"/>
              <a:t>,</a:t>
            </a:r>
            <a:r>
              <a:rPr lang="en-US" altLang="zh-CN" sz="2000" i="1" baseline="-25000" dirty="0" err="1"/>
              <a:t>e</a:t>
            </a:r>
            <a:r>
              <a:rPr lang="en-US" altLang="zh-CN" sz="2000" baseline="-25000" dirty="0"/>
              <a:t>)</a:t>
            </a:r>
            <a:r>
              <a:rPr lang="en-US" altLang="zh-CN" sz="2000" dirty="0"/>
              <a:t> (</a:t>
            </a:r>
            <a:r>
              <a:rPr lang="en-US" altLang="zh-CN" sz="2000" i="1" dirty="0"/>
              <a:t>x</a:t>
            </a:r>
            <a:r>
              <a:rPr lang="en-US" altLang="zh-CN" sz="2000" dirty="0"/>
              <a:t>)= </a:t>
            </a:r>
            <a:r>
              <a:rPr lang="en-US" altLang="zh-CN" sz="2000" i="1" dirty="0"/>
              <a:t>x</a:t>
            </a:r>
            <a:r>
              <a:rPr lang="en-US" altLang="zh-CN" sz="2000" i="1" baseline="30000" dirty="0"/>
              <a:t>d </a:t>
            </a:r>
            <a:r>
              <a:rPr lang="en-US" altLang="zh-CN" sz="2000" b="1" dirty="0"/>
              <a:t>mod</a:t>
            </a:r>
            <a:r>
              <a:rPr lang="en-US" altLang="zh-CN" sz="2000" dirty="0"/>
              <a:t> </a:t>
            </a:r>
            <a:r>
              <a:rPr lang="en-US" altLang="zh-CN" sz="2000" i="1" dirty="0"/>
              <a:t>n</a:t>
            </a:r>
            <a:r>
              <a:rPr lang="zh-CN" altLang="en-US" sz="2000" dirty="0"/>
              <a:t>对明文消息</a:t>
            </a:r>
            <a:r>
              <a:rPr lang="en-US" sz="2000" dirty="0"/>
              <a:t>x</a:t>
            </a:r>
            <a:r>
              <a:rPr lang="zh-CN" altLang="en-US" sz="2000" dirty="0"/>
              <a:t>进行加密。她使用解密函数 </a:t>
            </a:r>
            <a:r>
              <a:rPr lang="en-US" altLang="zh-CN" sz="2000" i="1" dirty="0"/>
              <a:t>D</a:t>
            </a:r>
            <a:r>
              <a:rPr lang="en-US" altLang="zh-CN" sz="2000" baseline="-25000" dirty="0"/>
              <a:t>(</a:t>
            </a:r>
            <a:r>
              <a:rPr lang="en-US" altLang="zh-CN" sz="2000" i="1" baseline="-25000" dirty="0" err="1"/>
              <a:t>n</a:t>
            </a:r>
            <a:r>
              <a:rPr lang="en-US" altLang="zh-CN" sz="2000" baseline="-25000" dirty="0" err="1"/>
              <a:t>,</a:t>
            </a:r>
            <a:r>
              <a:rPr lang="en-US" altLang="zh-CN" sz="2000" i="1" baseline="-25000" dirty="0" err="1"/>
              <a:t>e</a:t>
            </a:r>
            <a:r>
              <a:rPr lang="en-US" altLang="zh-CN" sz="2000" baseline="-25000" dirty="0"/>
              <a:t>)</a:t>
            </a:r>
            <a:r>
              <a:rPr lang="en-US" altLang="zh-CN" sz="2000" dirty="0"/>
              <a:t> (</a:t>
            </a:r>
            <a:r>
              <a:rPr lang="en-US" altLang="zh-CN" sz="2000" i="1" dirty="0"/>
              <a:t>y</a:t>
            </a:r>
            <a:r>
              <a:rPr lang="en-US" altLang="zh-CN" sz="2000" dirty="0"/>
              <a:t>)= </a:t>
            </a:r>
            <a:r>
              <a:rPr lang="en-US" altLang="zh-CN" sz="2000" i="1" dirty="0"/>
              <a:t>y</a:t>
            </a:r>
            <a:r>
              <a:rPr lang="en-US" altLang="zh-CN" sz="2000" i="1" baseline="30000" dirty="0"/>
              <a:t>d </a:t>
            </a:r>
            <a:r>
              <a:rPr lang="en-US" altLang="zh-CN" sz="2000" b="1" dirty="0"/>
              <a:t>mod</a:t>
            </a:r>
            <a:r>
              <a:rPr lang="en-US" altLang="zh-CN" sz="2000" dirty="0"/>
              <a:t> </a:t>
            </a:r>
            <a:r>
              <a:rPr lang="en-US" altLang="zh-CN" sz="2000" i="1" dirty="0"/>
              <a:t>n</a:t>
            </a:r>
            <a:r>
              <a:rPr lang="zh-CN" altLang="en-US" sz="2000" dirty="0"/>
              <a:t>对密文消息</a:t>
            </a:r>
            <a:r>
              <a:rPr lang="en-US" sz="2000" dirty="0"/>
              <a:t>y</a:t>
            </a:r>
            <a:r>
              <a:rPr lang="zh-CN" altLang="en-US" sz="2000" dirty="0"/>
              <a:t>进行解密</a:t>
            </a:r>
            <a:r>
              <a:rPr lang="en-US" sz="2000" dirty="0"/>
              <a:t>. </a:t>
            </a:r>
          </a:p>
          <a:p>
            <a:pPr>
              <a:spcBef>
                <a:spcPts val="600"/>
              </a:spcBef>
            </a:pPr>
            <a:r>
              <a:rPr lang="en-US" altLang="zh-CN" sz="2000" dirty="0"/>
              <a:t>Alice</a:t>
            </a:r>
            <a:r>
              <a:rPr lang="zh-CN" altLang="en-US" sz="2000" dirty="0"/>
              <a:t>想要发送一条消息</a:t>
            </a:r>
            <a:r>
              <a:rPr lang="en-US" altLang="zh-CN" sz="2000" dirty="0"/>
              <a:t>M</a:t>
            </a:r>
            <a:r>
              <a:rPr lang="zh-CN" altLang="en-US" sz="2000" dirty="0"/>
              <a:t>，以便每个收到消息的人都知道它确实来自于她</a:t>
            </a:r>
            <a:r>
              <a:rPr lang="en-US" sz="2000" dirty="0"/>
              <a:t>.</a:t>
            </a:r>
          </a:p>
          <a:p>
            <a:pPr marL="850392" lvl="1" indent="-457200">
              <a:spcBef>
                <a:spcPts val="600"/>
              </a:spcBef>
              <a:buClr>
                <a:schemeClr val="tx1"/>
              </a:buClr>
              <a:buFont typeface="+mj-lt"/>
              <a:buAutoNum type="arabicPeriod"/>
            </a:pPr>
            <a:r>
              <a:rPr lang="zh-CN" altLang="en-US" sz="2000" dirty="0"/>
              <a:t>她将消息转换为数字等效值，并将其拆分成块，就像在</a:t>
            </a:r>
            <a:r>
              <a:rPr lang="en-US" altLang="zh-CN" sz="2000" dirty="0"/>
              <a:t>RSA</a:t>
            </a:r>
            <a:r>
              <a:rPr lang="zh-CN" altLang="en-US" sz="2000" dirty="0"/>
              <a:t>加密中一样</a:t>
            </a:r>
            <a:r>
              <a:rPr lang="en-US" sz="2000" dirty="0"/>
              <a:t>.</a:t>
            </a:r>
          </a:p>
          <a:p>
            <a:pPr marL="850392" lvl="1" indent="-457200">
              <a:spcBef>
                <a:spcPts val="600"/>
              </a:spcBef>
              <a:buClr>
                <a:schemeClr val="tx1"/>
              </a:buClr>
              <a:buFont typeface="+mj-lt"/>
              <a:buAutoNum type="arabicPeriod"/>
            </a:pPr>
            <a:r>
              <a:rPr lang="zh-CN" altLang="en-US" sz="2000" dirty="0"/>
              <a:t>然后，她对这些块应用她的解密函数 </a:t>
            </a:r>
            <a:r>
              <a:rPr lang="en-US" altLang="zh-CN" sz="2000" i="1" dirty="0"/>
              <a:t>D</a:t>
            </a:r>
            <a:r>
              <a:rPr lang="en-US" altLang="zh-CN" sz="2000" baseline="-25000" dirty="0"/>
              <a:t>(</a:t>
            </a:r>
            <a:r>
              <a:rPr lang="en-US" altLang="zh-CN" sz="2000" i="1" baseline="-25000" dirty="0" err="1"/>
              <a:t>n</a:t>
            </a:r>
            <a:r>
              <a:rPr lang="en-US" altLang="zh-CN" sz="2000" baseline="-25000" dirty="0" err="1"/>
              <a:t>,</a:t>
            </a:r>
            <a:r>
              <a:rPr lang="en-US" altLang="zh-CN" sz="2000" i="1" baseline="-25000" dirty="0" err="1"/>
              <a:t>e</a:t>
            </a:r>
            <a:r>
              <a:rPr lang="en-US" altLang="zh-CN" sz="2000" baseline="-25000" dirty="0"/>
              <a:t>) </a:t>
            </a:r>
            <a:r>
              <a:rPr lang="zh-CN" altLang="en-US" sz="2000" dirty="0"/>
              <a:t>，并将结果发送给所有预期的接收者</a:t>
            </a:r>
            <a:r>
              <a:rPr lang="en-US" sz="2000" dirty="0"/>
              <a:t>.</a:t>
            </a:r>
          </a:p>
          <a:p>
            <a:pPr marL="850392" lvl="1" indent="-457200">
              <a:spcBef>
                <a:spcPts val="600"/>
              </a:spcBef>
              <a:buClr>
                <a:schemeClr val="tx1"/>
              </a:buClr>
              <a:buFont typeface="+mj-lt"/>
              <a:buAutoNum type="arabicPeriod"/>
            </a:pPr>
            <a:r>
              <a:rPr lang="zh-CN" altLang="en-US" sz="2000" dirty="0"/>
              <a:t>接收者使用</a:t>
            </a:r>
            <a:r>
              <a:rPr lang="en-US" sz="2000" dirty="0"/>
              <a:t>Alice</a:t>
            </a:r>
            <a:r>
              <a:rPr lang="zh-CN" altLang="en-US" sz="2000" dirty="0"/>
              <a:t>的加密函数进行处理，结果是原始的明文，因为 </a:t>
            </a:r>
            <a:r>
              <a:rPr lang="en-US" sz="2000" i="1" dirty="0"/>
              <a:t>E</a:t>
            </a:r>
            <a:r>
              <a:rPr lang="en-US" sz="2000" baseline="-25000" dirty="0"/>
              <a:t>(</a:t>
            </a:r>
            <a:r>
              <a:rPr lang="en-US" sz="2000" i="1" baseline="-25000" dirty="0" err="1"/>
              <a:t>n</a:t>
            </a:r>
            <a:r>
              <a:rPr lang="en-US" sz="2000" baseline="-25000" dirty="0" err="1"/>
              <a:t>,</a:t>
            </a:r>
            <a:r>
              <a:rPr lang="en-US" sz="2000" i="1" baseline="-25000" dirty="0" err="1"/>
              <a:t>e</a:t>
            </a:r>
            <a:r>
              <a:rPr lang="en-US" sz="2000" baseline="-25000" dirty="0"/>
              <a:t>)</a:t>
            </a:r>
            <a:r>
              <a:rPr lang="en-US" sz="2000" dirty="0"/>
              <a:t> (</a:t>
            </a:r>
            <a:r>
              <a:rPr lang="en-US" sz="2000" i="1" dirty="0"/>
              <a:t>D</a:t>
            </a:r>
            <a:r>
              <a:rPr lang="en-US" sz="2000" baseline="-25000" dirty="0"/>
              <a:t>(</a:t>
            </a:r>
            <a:r>
              <a:rPr lang="en-US" sz="2000" i="1" baseline="-25000" dirty="0" err="1"/>
              <a:t>n</a:t>
            </a:r>
            <a:r>
              <a:rPr lang="en-US" sz="2000" baseline="-25000" dirty="0" err="1"/>
              <a:t>,</a:t>
            </a:r>
            <a:r>
              <a:rPr lang="en-US" sz="2000" i="1" baseline="-25000" dirty="0" err="1"/>
              <a:t>e</a:t>
            </a:r>
            <a:r>
              <a:rPr lang="en-US" sz="2000" baseline="-25000" dirty="0"/>
              <a:t>)</a:t>
            </a:r>
            <a:r>
              <a:rPr lang="en-US" sz="2000" dirty="0"/>
              <a:t> (</a:t>
            </a:r>
            <a:r>
              <a:rPr lang="en-US" sz="2000" i="1" dirty="0"/>
              <a:t>x</a:t>
            </a:r>
            <a:r>
              <a:rPr lang="en-US" sz="2000" dirty="0"/>
              <a:t>))= </a:t>
            </a:r>
            <a:r>
              <a:rPr lang="en-US" sz="2000" i="1" dirty="0"/>
              <a:t>x</a:t>
            </a:r>
            <a:r>
              <a:rPr lang="en-US" sz="2000" dirty="0"/>
              <a:t>. </a:t>
            </a:r>
          </a:p>
          <a:p>
            <a:pPr>
              <a:spcBef>
                <a:spcPts val="600"/>
              </a:spcBef>
            </a:pPr>
            <a:r>
              <a:rPr lang="zh-CN" altLang="en-US" sz="2000" dirty="0"/>
              <a:t>因此，每个收到消息的人都可以确信消息确实来自于</a:t>
            </a:r>
            <a:r>
              <a:rPr lang="en-US" altLang="zh-CN" sz="2000" dirty="0"/>
              <a:t>Alice</a:t>
            </a:r>
            <a:r>
              <a:rPr lang="en-US" sz="2000" dirty="0"/>
              <a:t>.</a:t>
            </a:r>
          </a:p>
        </p:txBody>
      </p:sp>
    </p:spTree>
    <p:extLst>
      <p:ext uri="{BB962C8B-B14F-4D97-AF65-F5344CB8AC3E}">
        <p14:creationId xmlns:p14="http://schemas.microsoft.com/office/powerpoint/2010/main" val="35438174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数字签名简单例子</a:t>
            </a:r>
            <a:endParaRPr lang="en-IN" dirty="0"/>
          </a:p>
        </p:txBody>
      </p:sp>
      <p:sp>
        <p:nvSpPr>
          <p:cNvPr id="3" name="Content Placeholder 2"/>
          <p:cNvSpPr>
            <a:spLocks noGrp="1"/>
          </p:cNvSpPr>
          <p:nvPr>
            <p:ph idx="1"/>
          </p:nvPr>
        </p:nvSpPr>
        <p:spPr>
          <a:xfrm>
            <a:off x="304800" y="990600"/>
            <a:ext cx="8610600" cy="5257800"/>
          </a:xfrm>
        </p:spPr>
        <p:txBody>
          <a:bodyPr/>
          <a:lstStyle/>
          <a:p>
            <a:pPr>
              <a:spcBef>
                <a:spcPts val="0"/>
              </a:spcBef>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这个例子不仅用了数字签名还用对方公钥进行加密：</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设</a:t>
            </a:r>
            <a:r>
              <a:rPr lang="en-US" altLang="zh-CN" sz="1800" dirty="0">
                <a:effectLst/>
                <a:latin typeface="Times New Roman" panose="02020603050405020304" pitchFamily="18" charset="0"/>
                <a:ea typeface="宋体" panose="02010600030101010101" pitchFamily="2" charset="-122"/>
              </a:rPr>
              <a:t>Alice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rPr>
              <a:t>Bob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利用</a:t>
            </a:r>
            <a:r>
              <a:rPr lang="en-US" altLang="zh-CN" sz="1800" dirty="0">
                <a:effectLst/>
                <a:latin typeface="Times New Roman" panose="02020603050405020304" pitchFamily="18" charset="0"/>
                <a:ea typeface="宋体" panose="02010600030101010101" pitchFamily="2" charset="-122"/>
              </a:rPr>
              <a:t>RSA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公钥密码体系进行通信，</a:t>
            </a:r>
            <a:r>
              <a:rPr lang="en-US" altLang="zh-CN" sz="1800" dirty="0">
                <a:effectLst/>
                <a:latin typeface="Times New Roman" panose="02020603050405020304" pitchFamily="18" charset="0"/>
                <a:ea typeface="宋体" panose="02010600030101010101" pitchFamily="2" charset="-122"/>
              </a:rPr>
              <a:t>Alice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的公钥</a:t>
            </a:r>
            <a:r>
              <a:rPr lang="en-US" altLang="zh-CN" sz="1800" dirty="0">
                <a:effectLst/>
                <a:latin typeface="Times New Roman" panose="02020603050405020304" pitchFamily="18" charset="0"/>
                <a:ea typeface="宋体" panose="02010600030101010101" pitchFamily="2" charset="-122"/>
              </a:rPr>
              <a:t>: N</a:t>
            </a:r>
            <a:r>
              <a:rPr lang="en-US" altLang="zh-CN" sz="1800" baseline="-25000" dirty="0">
                <a:effectLst/>
                <a:latin typeface="Times New Roman" panose="02020603050405020304" pitchFamily="18" charset="0"/>
                <a:ea typeface="宋体" panose="02010600030101010101" pitchFamily="2" charset="-122"/>
              </a:rPr>
              <a:t>A</a:t>
            </a:r>
            <a:r>
              <a:rPr lang="en-US" altLang="zh-CN" sz="1800" dirty="0">
                <a:effectLst/>
                <a:latin typeface="Times New Roman" panose="02020603050405020304" pitchFamily="18" charset="0"/>
                <a:ea typeface="宋体" panose="02010600030101010101" pitchFamily="2" charset="-122"/>
              </a:rPr>
              <a:t>=35, </a:t>
            </a:r>
            <a:r>
              <a:rPr lang="en-US" altLang="zh-CN" sz="1800" dirty="0" err="1">
                <a:effectLst/>
                <a:latin typeface="Times New Roman" panose="02020603050405020304" pitchFamily="18" charset="0"/>
                <a:ea typeface="宋体" panose="02010600030101010101" pitchFamily="2" charset="-122"/>
              </a:rPr>
              <a:t>e</a:t>
            </a:r>
            <a:r>
              <a:rPr lang="en-US" altLang="zh-CN" sz="1800" baseline="-25000" dirty="0" err="1">
                <a:effectLst/>
                <a:latin typeface="Times New Roman" panose="02020603050405020304" pitchFamily="18" charset="0"/>
                <a:ea typeface="宋体" panose="02010600030101010101" pitchFamily="2" charset="-122"/>
              </a:rPr>
              <a:t>A</a:t>
            </a:r>
            <a:r>
              <a:rPr lang="en-US" altLang="zh-CN" sz="1800" dirty="0">
                <a:effectLst/>
                <a:latin typeface="Times New Roman" panose="02020603050405020304" pitchFamily="18" charset="0"/>
                <a:ea typeface="宋体" panose="02010600030101010101" pitchFamily="2" charset="-122"/>
              </a:rPr>
              <a:t>=5</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Bob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的公钥</a:t>
            </a:r>
            <a:r>
              <a:rPr lang="en-US" altLang="zh-CN" sz="1800" dirty="0">
                <a:effectLst/>
                <a:latin typeface="Times New Roman" panose="02020603050405020304" pitchFamily="18" charset="0"/>
                <a:ea typeface="宋体" panose="02010600030101010101" pitchFamily="2" charset="-122"/>
              </a:rPr>
              <a:t>N</a:t>
            </a:r>
            <a:r>
              <a:rPr lang="en-US" altLang="zh-CN" sz="1800" baseline="-25000" dirty="0">
                <a:effectLst/>
                <a:latin typeface="Times New Roman" panose="02020603050405020304" pitchFamily="18" charset="0"/>
                <a:ea typeface="宋体" panose="02010600030101010101" pitchFamily="2" charset="-122"/>
              </a:rPr>
              <a:t>B</a:t>
            </a:r>
            <a:r>
              <a:rPr lang="en-US" altLang="zh-CN" sz="1800" dirty="0">
                <a:effectLst/>
                <a:latin typeface="Times New Roman" panose="02020603050405020304" pitchFamily="18" charset="0"/>
                <a:ea typeface="宋体" panose="02010600030101010101" pitchFamily="2" charset="-122"/>
              </a:rPr>
              <a:t>=33,e</a:t>
            </a:r>
            <a:r>
              <a:rPr lang="en-US" altLang="zh-CN" sz="1800" baseline="-25000" dirty="0">
                <a:effectLst/>
                <a:latin typeface="Times New Roman" panose="02020603050405020304" pitchFamily="18" charset="0"/>
                <a:ea typeface="宋体" panose="02010600030101010101" pitchFamily="2" charset="-122"/>
              </a:rPr>
              <a:t>B</a:t>
            </a:r>
            <a:r>
              <a:rPr lang="en-US" altLang="zh-CN" sz="1800" dirty="0">
                <a:effectLst/>
                <a:latin typeface="Times New Roman" panose="02020603050405020304" pitchFamily="18" charset="0"/>
                <a:ea typeface="宋体" panose="02010600030101010101" pitchFamily="2" charset="-122"/>
              </a:rPr>
              <a:t>=3</a:t>
            </a:r>
            <a:r>
              <a:rPr lang="zh-CN" altLang="en-US" sz="1800" dirty="0">
                <a:effectLst/>
                <a:latin typeface="Times New Roman" panose="02020603050405020304" pitchFamily="18" charset="0"/>
                <a:ea typeface="宋体" panose="02010600030101010101" pitchFamily="2" charset="-122"/>
              </a:rPr>
              <a:t>，可得</a:t>
            </a:r>
            <a:r>
              <a:rPr lang="en-US" altLang="zh-CN" sz="1800" dirty="0">
                <a:effectLst/>
                <a:latin typeface="Times New Roman" panose="02020603050405020304" pitchFamily="18" charset="0"/>
                <a:ea typeface="宋体" panose="02010600030101010101" pitchFamily="2" charset="-122"/>
              </a:rPr>
              <a:t>Alice</a:t>
            </a:r>
            <a:r>
              <a:rPr lang="zh-CN" altLang="en-US" sz="1800" dirty="0">
                <a:effectLst/>
                <a:latin typeface="Times New Roman" panose="02020603050405020304" pitchFamily="18" charset="0"/>
                <a:ea typeface="宋体" panose="02010600030101010101" pitchFamily="2" charset="-122"/>
              </a:rPr>
              <a:t>的私钥为</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N</a:t>
            </a:r>
            <a:r>
              <a:rPr lang="en-US" altLang="zh-CN" sz="1800" baseline="-25000" dirty="0" err="1">
                <a:effectLst/>
                <a:latin typeface="Times New Roman" panose="02020603050405020304" pitchFamily="18" charset="0"/>
                <a:ea typeface="宋体" panose="02010600030101010101" pitchFamily="2" charset="-122"/>
              </a:rPr>
              <a:t>A</a:t>
            </a:r>
            <a:r>
              <a:rPr lang="en-US" altLang="zh-CN" sz="1800" dirty="0" err="1">
                <a:effectLst/>
                <a:latin typeface="Times New Roman" panose="02020603050405020304" pitchFamily="18" charset="0"/>
                <a:ea typeface="宋体" panose="02010600030101010101" pitchFamily="2" charset="-122"/>
              </a:rPr>
              <a:t>,d</a:t>
            </a:r>
            <a:r>
              <a:rPr lang="en-US" altLang="zh-CN" sz="1800" baseline="-25000" dirty="0" err="1">
                <a:latin typeface="Times New Roman" panose="02020603050405020304" pitchFamily="18" charset="0"/>
                <a:ea typeface="宋体" panose="02010600030101010101" pitchFamily="2" charset="-122"/>
              </a:rPr>
              <a:t>A</a:t>
            </a:r>
            <a:r>
              <a:rPr lang="en-US" altLang="zh-CN" sz="1800" dirty="0">
                <a:latin typeface="Times New Roman" panose="02020603050405020304" pitchFamily="18" charset="0"/>
                <a:ea typeface="宋体" panose="02010600030101010101" pitchFamily="2" charset="-122"/>
              </a:rPr>
              <a:t>)=(35,5)</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Bob</a:t>
            </a:r>
            <a:r>
              <a:rPr lang="zh-CN" altLang="en-US" sz="1800" dirty="0">
                <a:latin typeface="Times New Roman" panose="02020603050405020304" pitchFamily="18" charset="0"/>
                <a:ea typeface="宋体" panose="02010600030101010101" pitchFamily="2" charset="-122"/>
              </a:rPr>
              <a:t>的私钥为</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N</a:t>
            </a:r>
            <a:r>
              <a:rPr lang="en-US" altLang="zh-CN" sz="1800" baseline="-25000" dirty="0" err="1">
                <a:effectLst/>
                <a:latin typeface="Times New Roman" panose="02020603050405020304" pitchFamily="18" charset="0"/>
                <a:ea typeface="宋体" panose="02010600030101010101" pitchFamily="2" charset="-122"/>
              </a:rPr>
              <a:t>B</a:t>
            </a:r>
            <a:r>
              <a:rPr lang="en-US" altLang="zh-CN" sz="1800" dirty="0" err="1">
                <a:effectLst/>
                <a:latin typeface="Times New Roman" panose="02020603050405020304" pitchFamily="18" charset="0"/>
                <a:ea typeface="宋体" panose="02010600030101010101" pitchFamily="2" charset="-122"/>
              </a:rPr>
              <a:t>,d</a:t>
            </a:r>
            <a:r>
              <a:rPr lang="en-US" altLang="zh-CN" sz="1800" baseline="-25000" dirty="0" err="1">
                <a:latin typeface="Times New Roman" panose="02020603050405020304" pitchFamily="18" charset="0"/>
                <a:ea typeface="宋体" panose="02010600030101010101" pitchFamily="2" charset="-122"/>
              </a:rPr>
              <a:t>B</a:t>
            </a:r>
            <a:r>
              <a:rPr lang="en-US" altLang="zh-CN" sz="1800" dirty="0">
                <a:latin typeface="Times New Roman" panose="02020603050405020304" pitchFamily="18" charset="0"/>
                <a:ea typeface="宋体" panose="02010600030101010101" pitchFamily="2" charset="-122"/>
              </a:rPr>
              <a:t>)=(33,7)</a:t>
            </a:r>
          </a:p>
          <a:p>
            <a:pPr>
              <a:spcBef>
                <a:spcPts val="0"/>
              </a:spcBef>
            </a:pPr>
            <a:endParaRPr lang="en-US" altLang="zh-CN" sz="1800" dirty="0">
              <a:effectLst/>
              <a:latin typeface="Times New Roman" panose="02020603050405020304" pitchFamily="18" charset="0"/>
              <a:ea typeface="宋体" panose="02010600030101010101" pitchFamily="2" charset="-122"/>
            </a:endParaRPr>
          </a:p>
          <a:p>
            <a:pPr>
              <a:spcBef>
                <a:spcPts val="0"/>
              </a:spcBef>
            </a:pPr>
            <a:r>
              <a:rPr lang="en-US" altLang="zh-CN" sz="1800" dirty="0">
                <a:latin typeface="Times New Roman" panose="02020603050405020304" pitchFamily="18" charset="0"/>
                <a:ea typeface="宋体" panose="02010600030101010101" pitchFamily="2" charset="-122"/>
              </a:rPr>
              <a:t>Alice</a:t>
            </a:r>
            <a:r>
              <a:rPr lang="zh-CN" altLang="en-US" sz="1800" dirty="0">
                <a:latin typeface="Times New Roman" panose="02020603050405020304" pitchFamily="18" charset="0"/>
                <a:ea typeface="宋体" panose="02010600030101010101" pitchFamily="2" charset="-122"/>
              </a:rPr>
              <a:t>向</a:t>
            </a:r>
            <a:r>
              <a:rPr lang="en-US" altLang="zh-CN" sz="1800" dirty="0">
                <a:latin typeface="Times New Roman" panose="02020603050405020304" pitchFamily="18" charset="0"/>
                <a:ea typeface="宋体" panose="02010600030101010101" pitchFamily="2" charset="-122"/>
              </a:rPr>
              <a:t>Bob</a:t>
            </a:r>
            <a:r>
              <a:rPr lang="zh-CN" altLang="en-US" sz="1800" dirty="0">
                <a:latin typeface="Times New Roman" panose="02020603050405020304" pitchFamily="18" charset="0"/>
                <a:ea typeface="宋体" panose="02010600030101010101" pitchFamily="2" charset="-122"/>
              </a:rPr>
              <a:t>发送的明文</a:t>
            </a:r>
            <a:r>
              <a:rPr lang="en-US" altLang="zh-CN" sz="1800" dirty="0">
                <a:latin typeface="Times New Roman" panose="02020603050405020304" pitchFamily="18" charset="0"/>
                <a:ea typeface="宋体" panose="02010600030101010101" pitchFamily="2" charset="-122"/>
              </a:rPr>
              <a:t>4</a:t>
            </a:r>
            <a:r>
              <a:rPr lang="zh-CN" altLang="en-US" sz="1800" dirty="0">
                <a:latin typeface="Times New Roman" panose="02020603050405020304" pitchFamily="18" charset="0"/>
                <a:ea typeface="宋体" panose="02010600030101010101" pitchFamily="2" charset="-122"/>
              </a:rPr>
              <a:t>并加了其签名的密文为：</a:t>
            </a:r>
            <a:endParaRPr lang="en-US" altLang="zh-CN" sz="1800" dirty="0">
              <a:latin typeface="Times New Roman" panose="02020603050405020304" pitchFamily="18" charset="0"/>
              <a:ea typeface="宋体" panose="02010600030101010101" pitchFamily="2" charset="-122"/>
            </a:endParaRPr>
          </a:p>
          <a:p>
            <a:pPr>
              <a:spcBef>
                <a:spcPts val="0"/>
              </a:spcBef>
            </a:pPr>
            <a:r>
              <a:rPr lang="en-US" altLang="zh-CN" sz="1800" dirty="0">
                <a:effectLst/>
                <a:latin typeface="Times New Roman" panose="02020603050405020304" pitchFamily="18" charset="0"/>
                <a:ea typeface="宋体" panose="02010600030101010101" pitchFamily="2" charset="-122"/>
              </a:rPr>
              <a:t>E</a:t>
            </a:r>
            <a:r>
              <a:rPr lang="en-US" altLang="zh-CN" sz="1800" baseline="-25000" dirty="0">
                <a:latin typeface="Times New Roman" panose="02020603050405020304" pitchFamily="18" charset="0"/>
                <a:ea typeface="宋体" panose="02010600030101010101" pitchFamily="2" charset="-122"/>
              </a:rPr>
              <a:t>B</a:t>
            </a:r>
            <a:r>
              <a:rPr lang="en-US" altLang="zh-CN" sz="1800" dirty="0">
                <a:effectLst/>
                <a:latin typeface="Times New Roman" panose="02020603050405020304" pitchFamily="18" charset="0"/>
                <a:ea typeface="宋体" panose="02010600030101010101" pitchFamily="2" charset="-122"/>
              </a:rPr>
              <a:t>(D</a:t>
            </a:r>
            <a:r>
              <a:rPr lang="en-US" altLang="zh-CN" sz="1800" baseline="-25000" dirty="0">
                <a:latin typeface="Times New Roman" panose="02020603050405020304" pitchFamily="18" charset="0"/>
                <a:ea typeface="宋体" panose="02010600030101010101" pitchFamily="2" charset="-122"/>
              </a:rPr>
              <a:t>A</a:t>
            </a:r>
            <a:r>
              <a:rPr lang="en-US" altLang="zh-CN" sz="1800" dirty="0">
                <a:effectLst/>
                <a:latin typeface="Times New Roman" panose="02020603050405020304" pitchFamily="18" charset="0"/>
                <a:ea typeface="宋体" panose="02010600030101010101" pitchFamily="2" charset="-122"/>
              </a:rPr>
              <a:t>(4))= E</a:t>
            </a:r>
            <a:r>
              <a:rPr lang="en-US" altLang="zh-CN" sz="1800" baseline="-25000" dirty="0">
                <a:latin typeface="Times New Roman" panose="02020603050405020304" pitchFamily="18" charset="0"/>
                <a:ea typeface="宋体" panose="02010600030101010101" pitchFamily="2" charset="-122"/>
              </a:rPr>
              <a:t>B</a:t>
            </a:r>
            <a:r>
              <a:rPr lang="en-US" altLang="zh-CN" sz="1800" dirty="0">
                <a:effectLst/>
                <a:latin typeface="Times New Roman" panose="02020603050405020304" pitchFamily="18" charset="0"/>
                <a:ea typeface="宋体" panose="02010600030101010101" pitchFamily="2" charset="-122"/>
              </a:rPr>
              <a:t>(4^5 mod 35)= E</a:t>
            </a:r>
            <a:r>
              <a:rPr lang="en-US" altLang="zh-CN" sz="1800" baseline="-25000" dirty="0">
                <a:latin typeface="Times New Roman" panose="02020603050405020304" pitchFamily="18" charset="0"/>
                <a:ea typeface="宋体" panose="02010600030101010101" pitchFamily="2" charset="-122"/>
              </a:rPr>
              <a:t>B</a:t>
            </a:r>
            <a:r>
              <a:rPr lang="en-US" altLang="zh-CN" sz="1800" dirty="0">
                <a:effectLst/>
                <a:latin typeface="Times New Roman" panose="02020603050405020304" pitchFamily="18" charset="0"/>
                <a:ea typeface="宋体" panose="02010600030101010101" pitchFamily="2" charset="-122"/>
              </a:rPr>
              <a:t>(9)=9^3 mod 33=729 mod 33=3;</a:t>
            </a:r>
          </a:p>
          <a:p>
            <a:pPr>
              <a:spcBef>
                <a:spcPts val="0"/>
              </a:spcBef>
            </a:pPr>
            <a:endParaRPr lang="en-US" altLang="zh-CN" sz="1800" dirty="0">
              <a:latin typeface="Times New Roman" panose="02020603050405020304" pitchFamily="18" charset="0"/>
              <a:ea typeface="宋体" panose="02010600030101010101" pitchFamily="2" charset="-122"/>
            </a:endParaRPr>
          </a:p>
          <a:p>
            <a:pPr>
              <a:spcBef>
                <a:spcPts val="0"/>
              </a:spcBef>
            </a:pPr>
            <a:r>
              <a:rPr lang="en-US" altLang="zh-CN" sz="1800" dirty="0">
                <a:effectLst/>
                <a:latin typeface="Times New Roman" panose="02020603050405020304" pitchFamily="18" charset="0"/>
                <a:ea typeface="宋体" panose="02010600030101010101" pitchFamily="2" charset="-122"/>
              </a:rPr>
              <a:t>Bob</a:t>
            </a:r>
            <a:r>
              <a:rPr lang="zh-CN" altLang="en-US" sz="1800" dirty="0">
                <a:effectLst/>
                <a:latin typeface="Times New Roman" panose="02020603050405020304" pitchFamily="18" charset="0"/>
                <a:ea typeface="宋体" panose="02010600030101010101" pitchFamily="2" charset="-122"/>
              </a:rPr>
              <a:t>的解密过程为：</a:t>
            </a:r>
            <a:endParaRPr lang="en-US" altLang="zh-CN" sz="1800" dirty="0">
              <a:effectLst/>
              <a:latin typeface="Times New Roman" panose="02020603050405020304" pitchFamily="18" charset="0"/>
              <a:ea typeface="宋体" panose="02010600030101010101" pitchFamily="2" charset="-122"/>
            </a:endParaRPr>
          </a:p>
          <a:p>
            <a:pPr>
              <a:spcBef>
                <a:spcPts val="0"/>
              </a:spcBef>
            </a:pPr>
            <a:r>
              <a:rPr lang="en-US" altLang="zh-CN" sz="1800" dirty="0">
                <a:latin typeface="Times New Roman" panose="02020603050405020304" pitchFamily="18" charset="0"/>
                <a:ea typeface="宋体" panose="02010600030101010101" pitchFamily="2" charset="-122"/>
              </a:rPr>
              <a:t>E</a:t>
            </a:r>
            <a:r>
              <a:rPr lang="en-US" altLang="zh-CN" sz="1800" baseline="-25000" dirty="0">
                <a:latin typeface="Times New Roman" panose="02020603050405020304" pitchFamily="18" charset="0"/>
                <a:ea typeface="宋体" panose="02010600030101010101" pitchFamily="2" charset="-122"/>
              </a:rPr>
              <a:t>A</a:t>
            </a:r>
            <a:r>
              <a:rPr lang="en-US" altLang="zh-CN" sz="1800" dirty="0">
                <a:latin typeface="Times New Roman" panose="02020603050405020304" pitchFamily="18" charset="0"/>
                <a:ea typeface="宋体" panose="02010600030101010101" pitchFamily="2" charset="-122"/>
              </a:rPr>
              <a:t>(D</a:t>
            </a:r>
            <a:r>
              <a:rPr lang="en-US" altLang="zh-CN" sz="1800" baseline="-25000" dirty="0">
                <a:latin typeface="Times New Roman" panose="02020603050405020304" pitchFamily="18" charset="0"/>
                <a:ea typeface="宋体" panose="02010600030101010101" pitchFamily="2" charset="-122"/>
              </a:rPr>
              <a:t>B</a:t>
            </a:r>
            <a:r>
              <a:rPr lang="en-US" altLang="zh-CN" sz="1800" dirty="0">
                <a:latin typeface="Times New Roman" panose="02020603050405020304" pitchFamily="18" charset="0"/>
                <a:ea typeface="宋体" panose="02010600030101010101" pitchFamily="2" charset="-122"/>
              </a:rPr>
              <a:t>(3))= E</a:t>
            </a:r>
            <a:r>
              <a:rPr lang="en-US" altLang="zh-CN" sz="1800" baseline="-25000" dirty="0">
                <a:latin typeface="Times New Roman" panose="02020603050405020304" pitchFamily="18" charset="0"/>
                <a:ea typeface="宋体" panose="02010600030101010101" pitchFamily="2" charset="-122"/>
              </a:rPr>
              <a:t>A</a:t>
            </a:r>
            <a:r>
              <a:rPr lang="en-US" altLang="zh-CN" sz="1800" dirty="0">
                <a:latin typeface="Times New Roman" panose="02020603050405020304" pitchFamily="18" charset="0"/>
                <a:ea typeface="宋体" panose="02010600030101010101" pitchFamily="2" charset="-122"/>
              </a:rPr>
              <a:t>(3^7 mod 33)= E</a:t>
            </a:r>
            <a:r>
              <a:rPr lang="en-US" altLang="zh-CN" sz="1800" baseline="-25000" dirty="0">
                <a:latin typeface="Times New Roman" panose="02020603050405020304" pitchFamily="18" charset="0"/>
                <a:ea typeface="宋体" panose="02010600030101010101" pitchFamily="2" charset="-122"/>
              </a:rPr>
              <a:t>A</a:t>
            </a:r>
            <a:r>
              <a:rPr lang="en-US" altLang="zh-CN" sz="1800" dirty="0">
                <a:latin typeface="Times New Roman" panose="02020603050405020304" pitchFamily="18" charset="0"/>
                <a:ea typeface="宋体" panose="02010600030101010101" pitchFamily="2" charset="-122"/>
              </a:rPr>
              <a:t>(9)=9^5 mod 35=81*81*9 mod 35=144 mod 35=4.</a:t>
            </a:r>
            <a:endParaRPr lang="en-US" altLang="zh-CN" sz="1800" dirty="0">
              <a:effectLst/>
              <a:latin typeface="Times New Roman" panose="02020603050405020304" pitchFamily="18" charset="0"/>
              <a:ea typeface="宋体" panose="02010600030101010101" pitchFamily="2" charset="-122"/>
            </a:endParaRPr>
          </a:p>
          <a:p>
            <a:pPr>
              <a:spcBef>
                <a:spcPts val="0"/>
              </a:spcBef>
            </a:pPr>
            <a:endParaRPr lang="zh-CN" altLang="en-US" sz="1400" b="0" i="0" dirty="0">
              <a:solidFill>
                <a:srgbClr val="1A2029"/>
              </a:solidFill>
              <a:effectLst/>
              <a:latin typeface="-apple-system"/>
            </a:endParaRPr>
          </a:p>
          <a:p>
            <a:pPr>
              <a:spcBef>
                <a:spcPts val="0"/>
              </a:spcBef>
            </a:pPr>
            <a:endParaRPr lang="en-US" sz="1400" dirty="0"/>
          </a:p>
        </p:txBody>
      </p:sp>
    </p:spTree>
    <p:extLst>
      <p:ext uri="{BB962C8B-B14F-4D97-AF65-F5344CB8AC3E}">
        <p14:creationId xmlns:p14="http://schemas.microsoft.com/office/powerpoint/2010/main" val="363182531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加密协议：数字签名</a:t>
            </a:r>
            <a:r>
              <a:rPr lang="en-US" sz="1500" dirty="0"/>
              <a:t>2</a:t>
            </a:r>
          </a:p>
        </p:txBody>
      </p:sp>
      <p:sp>
        <p:nvSpPr>
          <p:cNvPr id="4" name="Content Placeholder 2"/>
          <p:cNvSpPr>
            <a:spLocks noGrp="1"/>
          </p:cNvSpPr>
          <p:nvPr>
            <p:ph idx="1"/>
          </p:nvPr>
        </p:nvSpPr>
        <p:spPr>
          <a:xfrm>
            <a:off x="457200" y="1295400"/>
            <a:ext cx="8534400" cy="5257800"/>
          </a:xfrm>
        </p:spPr>
        <p:txBody>
          <a:bodyPr/>
          <a:lstStyle/>
          <a:p>
            <a:pPr>
              <a:spcBef>
                <a:spcPts val="600"/>
              </a:spcBef>
              <a:spcAft>
                <a:spcPts val="0"/>
              </a:spcAft>
            </a:pPr>
            <a:r>
              <a:rPr lang="en-US" sz="1800" dirty="0"/>
              <a:t> </a:t>
            </a:r>
            <a:r>
              <a:rPr lang="en-US" sz="1800" b="1" dirty="0"/>
              <a:t>Example</a:t>
            </a:r>
            <a:r>
              <a:rPr lang="en-US" sz="1800" dirty="0"/>
              <a:t>:</a:t>
            </a:r>
            <a:r>
              <a:rPr lang="zh-CN" altLang="en-US" sz="1800" dirty="0"/>
              <a:t>假设爱丽丝的</a:t>
            </a:r>
            <a:r>
              <a:rPr lang="en-US" altLang="zh-CN" sz="1800" dirty="0"/>
              <a:t>RSA</a:t>
            </a:r>
            <a:r>
              <a:rPr lang="zh-CN" altLang="en-US" sz="1800" dirty="0"/>
              <a:t>加密系统与之前的例子相同，密钥为</a:t>
            </a:r>
            <a:r>
              <a:rPr lang="en-US" altLang="zh-CN" sz="1800" dirty="0"/>
              <a:t>(2537,13)</a:t>
            </a:r>
            <a:r>
              <a:rPr lang="zh-CN" altLang="en-US" sz="1800" dirty="0"/>
              <a:t>，</a:t>
            </a:r>
            <a:r>
              <a:rPr lang="en-US" altLang="zh-CN" sz="1800" dirty="0"/>
              <a:t>2537 = 43∙ 59</a:t>
            </a:r>
            <a:r>
              <a:rPr lang="zh-CN" altLang="en-US" sz="1800" dirty="0"/>
              <a:t>，</a:t>
            </a:r>
            <a:r>
              <a:rPr lang="en-US" altLang="zh-CN" sz="1800" dirty="0"/>
              <a:t>p = 43 </a:t>
            </a:r>
            <a:r>
              <a:rPr lang="zh-CN" altLang="en-US" sz="1800" dirty="0"/>
              <a:t>和 </a:t>
            </a:r>
            <a:r>
              <a:rPr lang="en-US" altLang="zh-CN" sz="1800" dirty="0"/>
              <a:t>q = 59 </a:t>
            </a:r>
            <a:r>
              <a:rPr lang="zh-CN" altLang="en-US" sz="1800" dirty="0"/>
              <a:t>是质数，且 </a:t>
            </a:r>
            <a:r>
              <a:rPr lang="en-US" altLang="zh-CN" sz="1800" dirty="0" err="1"/>
              <a:t>gcd</a:t>
            </a:r>
            <a:r>
              <a:rPr lang="en-US" altLang="zh-CN" sz="1800" dirty="0"/>
              <a:t>(e,(p−1)(q −1)) = </a:t>
            </a:r>
            <a:r>
              <a:rPr lang="en-US" altLang="zh-CN" sz="1800" dirty="0" err="1"/>
              <a:t>gcd</a:t>
            </a:r>
            <a:r>
              <a:rPr lang="en-US" altLang="zh-CN" sz="1800" dirty="0"/>
              <a:t>(13, 42∙ 58) = 1</a:t>
            </a:r>
            <a:r>
              <a:rPr lang="en-US" sz="1800" dirty="0">
                <a:ea typeface="Cambria Math"/>
              </a:rPr>
              <a:t>. </a:t>
            </a:r>
          </a:p>
          <a:p>
            <a:pPr>
              <a:spcBef>
                <a:spcPts val="600"/>
              </a:spcBef>
              <a:spcAft>
                <a:spcPts val="0"/>
              </a:spcAft>
            </a:pPr>
            <a:r>
              <a:rPr lang="zh-CN" altLang="en-US" sz="1800" dirty="0"/>
              <a:t>她的解密密钥是 </a:t>
            </a:r>
            <a:r>
              <a:rPr lang="en-US" altLang="zh-CN" sz="1800" dirty="0"/>
              <a:t>d = 937</a:t>
            </a:r>
            <a:r>
              <a:rPr lang="en-US" sz="1800" dirty="0"/>
              <a:t>.</a:t>
            </a:r>
          </a:p>
          <a:p>
            <a:pPr>
              <a:spcBef>
                <a:spcPts val="600"/>
              </a:spcBef>
              <a:spcAft>
                <a:spcPts val="0"/>
              </a:spcAft>
            </a:pPr>
            <a:r>
              <a:rPr lang="zh-CN" altLang="en-US" sz="1800" dirty="0"/>
              <a:t>她想要发送消息“</a:t>
            </a:r>
            <a:r>
              <a:rPr lang="en-US" sz="1800" dirty="0"/>
              <a:t>MEET AT NOON”</a:t>
            </a:r>
            <a:r>
              <a:rPr lang="zh-CN" altLang="en-US" sz="1800" dirty="0"/>
              <a:t>给她的朋友们，以确保他们能确认消息是来自她</a:t>
            </a:r>
            <a:r>
              <a:rPr lang="en-US" sz="1800" dirty="0"/>
              <a:t>.</a:t>
            </a:r>
          </a:p>
          <a:p>
            <a:pPr>
              <a:spcBef>
                <a:spcPts val="600"/>
              </a:spcBef>
              <a:spcAft>
                <a:spcPts val="0"/>
              </a:spcAft>
            </a:pPr>
            <a:r>
              <a:rPr lang="en-US" sz="1800" b="1" dirty="0"/>
              <a:t>Solution</a:t>
            </a:r>
            <a:r>
              <a:rPr lang="en-US" sz="1800" dirty="0"/>
              <a:t>:</a:t>
            </a:r>
            <a:r>
              <a:rPr lang="zh-CN" altLang="en-US" sz="1800" dirty="0"/>
              <a:t>爱丽丝将消息翻译成数字块 </a:t>
            </a:r>
            <a:r>
              <a:rPr lang="en-US" altLang="zh-CN" sz="1800" dirty="0"/>
              <a:t>1204 0419 0019 1314 1413</a:t>
            </a:r>
            <a:r>
              <a:rPr lang="en-US" sz="1800" dirty="0"/>
              <a:t>.</a:t>
            </a:r>
          </a:p>
          <a:p>
            <a:pPr marL="548640" lvl="1" indent="-457200">
              <a:spcBef>
                <a:spcPts val="600"/>
              </a:spcBef>
              <a:spcAft>
                <a:spcPts val="0"/>
              </a:spcAft>
              <a:buClr>
                <a:schemeClr val="tx1"/>
              </a:buClr>
              <a:buFont typeface="+mj-lt"/>
              <a:buAutoNum type="arabicPeriod"/>
            </a:pPr>
            <a:r>
              <a:rPr lang="zh-CN" altLang="en-US" sz="1800" dirty="0"/>
              <a:t>然后，她对每个块应用她的解密变换 </a:t>
            </a:r>
            <a:r>
              <a:rPr lang="en-US" altLang="zh-CN" sz="1800" i="1" dirty="0"/>
              <a:t>D</a:t>
            </a:r>
            <a:r>
              <a:rPr lang="en-US" altLang="zh-CN" sz="1800" baseline="-25000" dirty="0"/>
              <a:t>(</a:t>
            </a:r>
            <a:r>
              <a:rPr lang="en-US" altLang="zh-CN" sz="1800" baseline="-25000" dirty="0">
                <a:ea typeface="Cambria Math" pitchFamily="18" charset="0"/>
              </a:rPr>
              <a:t>2537,13</a:t>
            </a:r>
            <a:r>
              <a:rPr lang="en-US" altLang="zh-CN" sz="1800" baseline="-25000" dirty="0"/>
              <a:t>)</a:t>
            </a:r>
            <a:r>
              <a:rPr lang="en-US" altLang="zh-CN" sz="1800" dirty="0"/>
              <a:t> (</a:t>
            </a:r>
            <a:r>
              <a:rPr lang="en-US" altLang="zh-CN" sz="1800" i="1" dirty="0"/>
              <a:t>x</a:t>
            </a:r>
            <a:r>
              <a:rPr lang="en-US" altLang="zh-CN" sz="1800" dirty="0"/>
              <a:t>)= </a:t>
            </a:r>
            <a:r>
              <a:rPr lang="en-US" altLang="zh-CN" sz="1800" i="1" dirty="0"/>
              <a:t>x</a:t>
            </a:r>
            <a:r>
              <a:rPr lang="en-US" altLang="zh-CN" sz="1800" baseline="30000" dirty="0">
                <a:ea typeface="Cambria Math" pitchFamily="18" charset="0"/>
              </a:rPr>
              <a:t>937</a:t>
            </a:r>
            <a:r>
              <a:rPr lang="en-US" altLang="zh-CN" sz="1800" i="1" baseline="30000" dirty="0"/>
              <a:t> </a:t>
            </a:r>
            <a:r>
              <a:rPr lang="en-US" altLang="zh-CN" sz="1800" b="1" dirty="0"/>
              <a:t>mod</a:t>
            </a:r>
            <a:r>
              <a:rPr lang="en-US" altLang="zh-CN" sz="1800" dirty="0"/>
              <a:t> </a:t>
            </a:r>
            <a:r>
              <a:rPr lang="en-US" altLang="zh-CN" sz="1800" dirty="0">
                <a:ea typeface="Cambria Math" pitchFamily="18" charset="0"/>
              </a:rPr>
              <a:t>2537</a:t>
            </a:r>
            <a:r>
              <a:rPr lang="en-US" altLang="zh-CN" sz="1800" dirty="0"/>
              <a:t> </a:t>
            </a:r>
            <a:r>
              <a:rPr lang="en-US" sz="1800" dirty="0"/>
              <a:t>to each block. </a:t>
            </a:r>
          </a:p>
          <a:p>
            <a:pPr marL="548640" lvl="1" indent="-457200">
              <a:spcBef>
                <a:spcPts val="600"/>
              </a:spcBef>
              <a:spcAft>
                <a:spcPts val="0"/>
              </a:spcAft>
              <a:buClr>
                <a:schemeClr val="tx1"/>
              </a:buClr>
              <a:buFont typeface="+mj-lt"/>
              <a:buAutoNum type="arabicPeriod"/>
            </a:pPr>
            <a:r>
              <a:rPr lang="zh-CN" altLang="en-US" sz="1800" dirty="0"/>
              <a:t>她发现（使用她的笔记本电脑、编程技能和离散数学知识）</a:t>
            </a:r>
            <a:r>
              <a:rPr lang="en-US" sz="1800" dirty="0">
                <a:ea typeface="Cambria Math" pitchFamily="18" charset="0"/>
              </a:rPr>
              <a:t>1204</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817, 419</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555 ,  19</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1310, 1314</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2173, and 1413</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1026.</a:t>
            </a:r>
            <a:endParaRPr lang="en-US" sz="1800" baseline="30000" dirty="0">
              <a:ea typeface="Cambria Math" pitchFamily="18" charset="0"/>
            </a:endParaRPr>
          </a:p>
          <a:p>
            <a:pPr marL="548640" lvl="1" indent="-457200">
              <a:spcBef>
                <a:spcPts val="600"/>
              </a:spcBef>
              <a:spcAft>
                <a:spcPts val="0"/>
              </a:spcAft>
              <a:buClr>
                <a:schemeClr val="tx1"/>
              </a:buClr>
              <a:buFont typeface="+mj-lt"/>
              <a:buAutoNum type="arabicPeriod"/>
            </a:pPr>
            <a:r>
              <a:rPr lang="zh-CN" altLang="en-US" sz="1800" dirty="0"/>
              <a:t>她发送</a:t>
            </a:r>
            <a:r>
              <a:rPr lang="en-US" sz="1800" dirty="0">
                <a:ea typeface="Cambria Math" pitchFamily="18" charset="0"/>
              </a:rPr>
              <a:t>0817 0555 1310 2173 1026</a:t>
            </a:r>
            <a:r>
              <a:rPr lang="en-US" sz="1800" dirty="0"/>
              <a:t>.</a:t>
            </a:r>
          </a:p>
          <a:p>
            <a:pPr>
              <a:spcBef>
                <a:spcPts val="600"/>
              </a:spcBef>
              <a:spcAft>
                <a:spcPts val="0"/>
              </a:spcAft>
            </a:pPr>
            <a:r>
              <a:rPr lang="zh-CN" altLang="en-US" sz="1800" dirty="0"/>
              <a:t>当她的朋友之一收到消息时，他们对每个块应用爱丽丝的加密变换</a:t>
            </a:r>
            <a:r>
              <a:rPr lang="en-US" sz="1800" i="1" dirty="0"/>
              <a:t>E</a:t>
            </a:r>
            <a:r>
              <a:rPr lang="en-US" sz="1800" baseline="-25000" dirty="0"/>
              <a:t>(</a:t>
            </a:r>
            <a:r>
              <a:rPr lang="en-US" sz="1800" baseline="-25000" dirty="0">
                <a:ea typeface="Cambria Math" pitchFamily="18" charset="0"/>
              </a:rPr>
              <a:t>2537,13</a:t>
            </a:r>
            <a:r>
              <a:rPr lang="en-US" sz="1800" baseline="-25000" dirty="0"/>
              <a:t>)</a:t>
            </a:r>
            <a:r>
              <a:rPr lang="en-US" sz="1800" dirty="0"/>
              <a:t> .</a:t>
            </a:r>
            <a:r>
              <a:rPr lang="zh-CN" altLang="en-US" sz="1800" dirty="0"/>
              <a:t>然后他们获得原始消息，并将其翻译回英语字母</a:t>
            </a:r>
            <a:endParaRPr lang="en-US" sz="1800" dirty="0"/>
          </a:p>
        </p:txBody>
      </p:sp>
    </p:spTree>
    <p:extLst>
      <p:ext uri="{BB962C8B-B14F-4D97-AF65-F5344CB8AC3E}">
        <p14:creationId xmlns:p14="http://schemas.microsoft.com/office/powerpoint/2010/main" val="395350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(mod </a:t>
            </a:r>
            <a:r>
              <a:rPr lang="en-US" i="1" dirty="0"/>
              <a:t>m</a:t>
            </a:r>
            <a:r>
              <a:rPr lang="en-US" dirty="0"/>
              <a:t>) </a:t>
            </a:r>
            <a:r>
              <a:rPr lang="zh-CN" altLang="en-US" dirty="0"/>
              <a:t>和</a:t>
            </a:r>
            <a:r>
              <a:rPr lang="en-US" dirty="0"/>
              <a:t> </a:t>
            </a:r>
            <a:r>
              <a:rPr lang="en-US" b="1" dirty="0"/>
              <a:t>mod</a:t>
            </a:r>
            <a:r>
              <a:rPr lang="en-US" dirty="0"/>
              <a:t> </a:t>
            </a:r>
            <a:r>
              <a:rPr lang="en-US" i="1" dirty="0"/>
              <a:t>m </a:t>
            </a:r>
            <a:r>
              <a:rPr lang="zh-CN" altLang="en-US" dirty="0"/>
              <a:t>符号关系</a:t>
            </a:r>
            <a:endParaRPr lang="en-US" dirty="0"/>
          </a:p>
        </p:txBody>
      </p:sp>
      <p:sp>
        <p:nvSpPr>
          <p:cNvPr id="3" name="Content Placeholder 2"/>
          <p:cNvSpPr>
            <a:spLocks noGrp="1"/>
          </p:cNvSpPr>
          <p:nvPr>
            <p:ph idx="1"/>
          </p:nvPr>
        </p:nvSpPr>
        <p:spPr>
          <a:xfrm>
            <a:off x="457200" y="1295400"/>
            <a:ext cx="8382000" cy="5257800"/>
          </a:xfrm>
        </p:spPr>
        <p:txBody>
          <a:bodyPr/>
          <a:lstStyle/>
          <a:p>
            <a:r>
              <a:rPr lang="zh-CN" altLang="en-US" sz="2800" dirty="0"/>
              <a:t>在 𝑎≡𝑏 </a:t>
            </a:r>
            <a:r>
              <a:rPr lang="en-US" altLang="zh-CN" sz="2800" dirty="0"/>
              <a:t>(</a:t>
            </a:r>
            <a:r>
              <a:rPr lang="en-US" sz="2800" dirty="0"/>
              <a:t>mod 𝑚) </a:t>
            </a:r>
            <a:r>
              <a:rPr lang="zh-CN" altLang="en-US" sz="2800" dirty="0"/>
              <a:t>和 𝑎 </a:t>
            </a:r>
            <a:r>
              <a:rPr lang="en-US" sz="2800" dirty="0"/>
              <a:t>mod  𝑚=𝑏 </a:t>
            </a:r>
            <a:r>
              <a:rPr lang="zh-CN" altLang="en-US" sz="2800" dirty="0"/>
              <a:t>中，“</a:t>
            </a:r>
            <a:r>
              <a:rPr lang="en-US" sz="2800" dirty="0"/>
              <a:t>mod”</a:t>
            </a:r>
            <a:r>
              <a:rPr lang="zh-CN" altLang="en-US" sz="2800" dirty="0"/>
              <a:t>的用法是不同的</a:t>
            </a:r>
            <a:r>
              <a:rPr lang="en-US" sz="2800" i="1" dirty="0"/>
              <a:t>.</a:t>
            </a:r>
          </a:p>
          <a:p>
            <a:pPr lvl="1"/>
            <a:r>
              <a:rPr lang="en-US" dirty="0" err="1"/>
              <a:t>a≡b</a:t>
            </a:r>
            <a:r>
              <a:rPr lang="en-US" dirty="0"/>
              <a:t> (mod m) </a:t>
            </a:r>
            <a:r>
              <a:rPr lang="zh-CN" altLang="en-US" dirty="0"/>
              <a:t>是整数集上的一个关系，表示 𝑎</a:t>
            </a:r>
            <a:r>
              <a:rPr lang="en-US" dirty="0"/>
              <a:t> </a:t>
            </a:r>
            <a:r>
              <a:rPr lang="zh-CN" altLang="en-US" dirty="0"/>
              <a:t>和 𝑏</a:t>
            </a:r>
            <a:r>
              <a:rPr lang="en-US" dirty="0"/>
              <a:t> </a:t>
            </a:r>
            <a:r>
              <a:rPr lang="zh-CN" altLang="en-US" dirty="0"/>
              <a:t>在模 𝑚</a:t>
            </a:r>
            <a:r>
              <a:rPr lang="en-US" dirty="0"/>
              <a:t> </a:t>
            </a:r>
            <a:r>
              <a:rPr lang="zh-CN" altLang="en-US" dirty="0"/>
              <a:t>意义下同余</a:t>
            </a:r>
            <a:r>
              <a:rPr lang="en-US" dirty="0"/>
              <a:t>.</a:t>
            </a:r>
          </a:p>
          <a:p>
            <a:pPr lvl="1"/>
            <a:r>
              <a:rPr lang="zh-CN" altLang="en-US" dirty="0"/>
              <a:t>在 𝑎 </a:t>
            </a:r>
            <a:r>
              <a:rPr lang="en-US" dirty="0"/>
              <a:t>mod  𝑚=𝑏</a:t>
            </a:r>
            <a:r>
              <a:rPr lang="zh-CN" altLang="en-US" dirty="0"/>
              <a:t>中，</a:t>
            </a:r>
            <a:r>
              <a:rPr lang="en-US" altLang="zh-CN" dirty="0"/>
              <a:t>"</a:t>
            </a:r>
            <a:r>
              <a:rPr lang="en-US" dirty="0"/>
              <a:t>mod" </a:t>
            </a:r>
            <a:r>
              <a:rPr lang="zh-CN" altLang="en-US" dirty="0"/>
              <a:t>表示一个函数，该函数返回 𝑎</a:t>
            </a:r>
            <a:r>
              <a:rPr lang="en-US" dirty="0"/>
              <a:t> </a:t>
            </a:r>
            <a:r>
              <a:rPr lang="zh-CN" altLang="en-US" dirty="0"/>
              <a:t>除以 𝑚</a:t>
            </a:r>
            <a:r>
              <a:rPr lang="en-US" dirty="0"/>
              <a:t> </a:t>
            </a:r>
            <a:r>
              <a:rPr lang="zh-CN" altLang="en-US" dirty="0"/>
              <a:t>后的余数</a:t>
            </a:r>
            <a:r>
              <a:rPr lang="en-US" i="1" dirty="0"/>
              <a:t>.</a:t>
            </a:r>
          </a:p>
          <a:p>
            <a:r>
              <a:rPr lang="zh-CN" altLang="en-US" sz="2800" dirty="0"/>
              <a:t>这两个符号之间的关系在以下定理中得到明确说明</a:t>
            </a:r>
            <a:r>
              <a:rPr lang="en-US" sz="2800" dirty="0"/>
              <a:t>.</a:t>
            </a:r>
          </a:p>
          <a:p>
            <a:r>
              <a:rPr lang="zh-CN" altLang="en-US" sz="2800" b="1" dirty="0"/>
              <a:t>定理</a:t>
            </a:r>
            <a:r>
              <a:rPr lang="en-US" sz="2800" b="1" dirty="0"/>
              <a:t> </a:t>
            </a:r>
            <a:r>
              <a:rPr lang="en-US" sz="2800" b="1" dirty="0">
                <a:ea typeface="Cambria Math" pitchFamily="18" charset="0"/>
              </a:rPr>
              <a:t>3</a:t>
            </a:r>
            <a:r>
              <a:rPr lang="en-US" sz="2800" dirty="0"/>
              <a:t>:</a:t>
            </a:r>
            <a:r>
              <a:rPr lang="zh-CN" altLang="en-US" sz="2800" dirty="0"/>
              <a:t>设 𝑎</a:t>
            </a:r>
            <a:r>
              <a:rPr lang="en-US" sz="2800" dirty="0"/>
              <a:t> </a:t>
            </a:r>
            <a:r>
              <a:rPr lang="zh-CN" altLang="en-US" sz="2800" dirty="0"/>
              <a:t>和 𝑏</a:t>
            </a:r>
            <a:r>
              <a:rPr lang="en-US" sz="2800" dirty="0"/>
              <a:t> </a:t>
            </a:r>
            <a:r>
              <a:rPr lang="zh-CN" altLang="en-US" sz="2800" dirty="0"/>
              <a:t>为整数，𝑚</a:t>
            </a:r>
            <a:r>
              <a:rPr lang="en-US" sz="2800" dirty="0"/>
              <a:t> </a:t>
            </a:r>
            <a:r>
              <a:rPr lang="zh-CN" altLang="en-US" sz="2800" dirty="0"/>
              <a:t>为正整数，则 𝑎≡𝑏 </a:t>
            </a:r>
            <a:r>
              <a:rPr lang="en-US" altLang="zh-CN" sz="2800" dirty="0"/>
              <a:t>(</a:t>
            </a:r>
            <a:r>
              <a:rPr lang="en-US" sz="2800" dirty="0"/>
              <a:t>mod 𝑚) </a:t>
            </a:r>
            <a:r>
              <a:rPr lang="zh-CN" altLang="en-US" sz="2800" dirty="0"/>
              <a:t>当且仅当 𝑎 </a:t>
            </a:r>
            <a:r>
              <a:rPr lang="en-US" sz="2800" dirty="0"/>
              <a:t>mod  𝑚=𝑏 mod  𝑚.</a:t>
            </a:r>
          </a:p>
        </p:txBody>
      </p:sp>
    </p:spTree>
    <p:extLst>
      <p:ext uri="{BB962C8B-B14F-4D97-AF65-F5344CB8AC3E}">
        <p14:creationId xmlns:p14="http://schemas.microsoft.com/office/powerpoint/2010/main" val="28899780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000" dirty="0"/>
              <a:t>同态加密</a:t>
            </a:r>
            <a:r>
              <a:rPr lang="en-US" altLang="zh-CN" sz="4000" dirty="0"/>
              <a:t>(Homomorphic Encryption)</a:t>
            </a:r>
            <a:endParaRPr lang="en-IN" sz="4000" dirty="0"/>
          </a:p>
        </p:txBody>
      </p:sp>
      <p:sp>
        <p:nvSpPr>
          <p:cNvPr id="3" name="Content Placeholder 2"/>
          <p:cNvSpPr>
            <a:spLocks noGrp="1"/>
          </p:cNvSpPr>
          <p:nvPr>
            <p:ph idx="1"/>
          </p:nvPr>
        </p:nvSpPr>
        <p:spPr>
          <a:xfrm>
            <a:off x="304800" y="990600"/>
            <a:ext cx="8610600" cy="5257800"/>
          </a:xfrm>
        </p:spPr>
        <p:txBody>
          <a:bodyPr/>
          <a:lstStyle/>
          <a:p>
            <a:pPr>
              <a:spcBef>
                <a:spcPts val="0"/>
              </a:spcBef>
            </a:pPr>
            <a:r>
              <a:rPr lang="zh-CN" altLang="en-US" sz="1800" b="1" dirty="0">
                <a:effectLst/>
                <a:latin typeface="Times New Roman" panose="02020603050405020304" pitchFamily="18" charset="0"/>
                <a:ea typeface="宋体" panose="02010600030101010101" pitchFamily="2" charset="-122"/>
                <a:cs typeface="Times New Roman" panose="02020603050405020304" pitchFamily="18" charset="0"/>
              </a:rPr>
              <a:t>全同态加密</a:t>
            </a:r>
            <a:r>
              <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rPr>
              <a:t>(Fully Homomorphic Encryption)</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：在计算过程中，对密文不解密，能直接在密文上进行各种运算，直到最终需要计算结果时，再进行解密得到最终解，且该最终解和明文上经过这些运算后得到的解相同</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简单例子：</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1</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1800" baseline="-25000" dirty="0">
                <a:latin typeface="Times New Roman" panose="02020603050405020304" pitchFamily="18" charset="0"/>
                <a:ea typeface="宋体" panose="02010600030101010101" pitchFamily="2" charset="-122"/>
              </a:rPr>
              <a:t>2</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1800" baseline="-25000" dirty="0">
                <a:latin typeface="Times New Roman" panose="02020603050405020304" pitchFamily="18" charset="0"/>
                <a:ea typeface="宋体" panose="02010600030101010101" pitchFamily="2" charset="-122"/>
              </a:rPr>
              <a:t>3</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(ENC(m</a:t>
            </a:r>
            <a:r>
              <a:rPr lang="en-US" altLang="zh-CN" sz="1800" baseline="-25000" dirty="0">
                <a:latin typeface="Times New Roman" panose="02020603050405020304" pitchFamily="18" charset="0"/>
                <a:ea typeface="宋体" panose="02010600030101010101" pitchFamily="2" charset="-122"/>
              </a:rPr>
              <a:t>1</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2</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3</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p>
          <a:p>
            <a:pPr>
              <a:spcBef>
                <a:spcPts val="0"/>
              </a:spcBef>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pPr>
            <a:r>
              <a:rPr lang="zh-CN" altLang="en-US" sz="1800" b="1" dirty="0">
                <a:latin typeface="Times New Roman" panose="02020603050405020304" pitchFamily="18" charset="0"/>
                <a:ea typeface="宋体" panose="02010600030101010101" pitchFamily="2" charset="-122"/>
              </a:rPr>
              <a:t>部分同态加密</a:t>
            </a:r>
            <a:r>
              <a:rPr lang="en-US" altLang="zh-CN" sz="1800" b="1" dirty="0">
                <a:latin typeface="Times New Roman" panose="02020603050405020304" pitchFamily="18" charset="0"/>
                <a:ea typeface="宋体" panose="02010600030101010101" pitchFamily="2" charset="-122"/>
              </a:rPr>
              <a:t>(Partially Homomorphic)</a:t>
            </a:r>
            <a:r>
              <a:rPr lang="zh-CN" altLang="en-US" sz="1800" dirty="0">
                <a:latin typeface="Times New Roman" panose="02020603050405020304" pitchFamily="18" charset="0"/>
                <a:ea typeface="宋体" panose="02010600030101010101" pitchFamily="2" charset="-122"/>
              </a:rPr>
              <a:t>：只对某个运算具有同态特性，譬如只允许在密文上进行加法，或只进行乘法操作</a:t>
            </a:r>
            <a:endParaRPr lang="en-US" altLang="zh-CN" sz="1800" dirty="0">
              <a:latin typeface="Times New Roman" panose="02020603050405020304" pitchFamily="18" charset="0"/>
              <a:ea typeface="宋体" panose="02010600030101010101" pitchFamily="2" charset="-122"/>
            </a:endParaRPr>
          </a:p>
          <a:p>
            <a:pPr>
              <a:spcBef>
                <a:spcPts val="0"/>
              </a:spcBef>
            </a:pPr>
            <a:r>
              <a:rPr lang="zh-CN" altLang="en-US" sz="1800" b="1" dirty="0">
                <a:latin typeface="Times New Roman" panose="02020603050405020304" pitchFamily="18" charset="0"/>
                <a:ea typeface="宋体" panose="02010600030101010101" pitchFamily="2" charset="-122"/>
              </a:rPr>
              <a:t>加法同态</a:t>
            </a:r>
            <a:r>
              <a:rPr lang="en-US" altLang="zh-CN" sz="1800" b="1" dirty="0">
                <a:latin typeface="Times New Roman" panose="02020603050405020304" pitchFamily="18" charset="0"/>
                <a:ea typeface="宋体" panose="02010600030101010101" pitchFamily="2" charset="-122"/>
              </a:rPr>
              <a:t>(Additively Homomorphic)</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ENC(m</a:t>
            </a:r>
            <a:r>
              <a:rPr lang="en-US" altLang="zh-CN" sz="1800" baseline="-25000" dirty="0">
                <a:latin typeface="Times New Roman" panose="02020603050405020304" pitchFamily="18" charset="0"/>
                <a:ea typeface="宋体" panose="02010600030101010101" pitchFamily="2" charset="-122"/>
              </a:rPr>
              <a:t>1</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2</a:t>
            </a:r>
            <a:r>
              <a:rPr lang="en-US" altLang="zh-CN" sz="1800" dirty="0">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1</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2</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latin typeface="Times New Roman" panose="02020603050405020304" pitchFamily="18" charset="0"/>
              <a:ea typeface="宋体" panose="02010600030101010101" pitchFamily="2" charset="-122"/>
            </a:endParaRPr>
          </a:p>
          <a:p>
            <a:pPr>
              <a:spcBef>
                <a:spcPts val="0"/>
              </a:spcBef>
            </a:pPr>
            <a:r>
              <a:rPr lang="zh-CN" altLang="en-US" sz="1800" b="1" dirty="0">
                <a:effectLst/>
                <a:latin typeface="Times New Roman" panose="02020603050405020304" pitchFamily="18" charset="0"/>
                <a:ea typeface="宋体" panose="02010600030101010101" pitchFamily="2" charset="-122"/>
              </a:rPr>
              <a:t>乘法同态</a:t>
            </a:r>
            <a:r>
              <a:rPr lang="en-US" altLang="zh-CN" sz="1800" b="1" dirty="0">
                <a:effectLst/>
                <a:latin typeface="Times New Roman" panose="02020603050405020304" pitchFamily="18" charset="0"/>
                <a:ea typeface="宋体" panose="02010600030101010101" pitchFamily="2" charset="-122"/>
              </a:rPr>
              <a:t>(Multiplicatively Homomorphic)</a:t>
            </a:r>
            <a:r>
              <a:rPr lang="zh-CN" altLang="en-US"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ENC(m</a:t>
            </a:r>
            <a:r>
              <a:rPr lang="en-US" altLang="zh-CN" sz="1800" baseline="-25000" dirty="0">
                <a:latin typeface="Times New Roman" panose="02020603050405020304" pitchFamily="18" charset="0"/>
                <a:ea typeface="宋体" panose="02010600030101010101" pitchFamily="2" charset="-122"/>
              </a:rPr>
              <a:t>1</a:t>
            </a:r>
            <a:r>
              <a:rPr lang="en-US" altLang="zh-CN" sz="1800" dirty="0">
                <a:effectLst/>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2</a:t>
            </a:r>
            <a:r>
              <a:rPr lang="en-US" altLang="zh-CN" sz="1800" dirty="0">
                <a:effectLst/>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 </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1</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2</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endParaRPr>
          </a:p>
          <a:p>
            <a:pPr>
              <a:spcBef>
                <a:spcPts val="0"/>
              </a:spcBef>
            </a:pPr>
            <a:endParaRPr lang="en-US" altLang="zh-CN" sz="1800" dirty="0">
              <a:latin typeface="Times New Roman" panose="02020603050405020304" pitchFamily="18" charset="0"/>
              <a:ea typeface="宋体" panose="02010600030101010101" pitchFamily="2" charset="-122"/>
            </a:endParaRPr>
          </a:p>
          <a:p>
            <a:pPr>
              <a:spcBef>
                <a:spcPts val="0"/>
              </a:spcBef>
            </a:pPr>
            <a:r>
              <a:rPr lang="en-US" altLang="zh-CN" sz="1800" dirty="0">
                <a:effectLst/>
                <a:latin typeface="Times New Roman" panose="02020603050405020304" pitchFamily="18" charset="0"/>
                <a:ea typeface="宋体" panose="02010600030101010101" pitchFamily="2" charset="-122"/>
              </a:rPr>
              <a:t>RSA</a:t>
            </a:r>
            <a:r>
              <a:rPr lang="zh-CN" altLang="en-US" sz="1800" dirty="0">
                <a:effectLst/>
                <a:latin typeface="Times New Roman" panose="02020603050405020304" pitchFamily="18" charset="0"/>
                <a:ea typeface="宋体" panose="02010600030101010101" pitchFamily="2" charset="-122"/>
              </a:rPr>
              <a:t>密码系统是乘法同态，而不是加法同态：</a:t>
            </a:r>
            <a:endParaRPr lang="en-US" altLang="zh-CN" sz="1800" dirty="0">
              <a:effectLst/>
              <a:latin typeface="Times New Roman" panose="02020603050405020304" pitchFamily="18" charset="0"/>
              <a:ea typeface="宋体" panose="02010600030101010101" pitchFamily="2" charset="-122"/>
            </a:endParaRPr>
          </a:p>
          <a:p>
            <a:pPr>
              <a:spcBef>
                <a:spcPts val="0"/>
              </a:spcBef>
            </a:pPr>
            <a:r>
              <a:rPr lang="en-US" altLang="zh-CN" sz="1800" dirty="0">
                <a:latin typeface="Times New Roman" panose="02020603050405020304" pitchFamily="18" charset="0"/>
                <a:ea typeface="宋体" panose="02010600030101010101" pitchFamily="2" charset="-122"/>
              </a:rPr>
              <a:t>E</a:t>
            </a:r>
            <a:r>
              <a:rPr lang="en-US" altLang="zh-CN" sz="1800" baseline="-25000" dirty="0">
                <a:latin typeface="Times New Roman" panose="02020603050405020304" pitchFamily="18" charset="0"/>
                <a:ea typeface="宋体" panose="02010600030101010101" pitchFamily="2" charset="-122"/>
              </a:rPr>
              <a:t>(</a:t>
            </a:r>
            <a:r>
              <a:rPr lang="en-US" altLang="zh-CN" sz="1800" baseline="-25000" dirty="0" err="1">
                <a:latin typeface="Times New Roman" panose="02020603050405020304" pitchFamily="18" charset="0"/>
                <a:ea typeface="宋体" panose="02010600030101010101" pitchFamily="2" charset="-122"/>
              </a:rPr>
              <a:t>n,e</a:t>
            </a:r>
            <a:r>
              <a:rPr lang="en-US" altLang="zh-CN" sz="1800" baseline="-250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1</a:t>
            </a:r>
            <a:r>
              <a:rPr lang="en-US" altLang="zh-CN" sz="1800" dirty="0">
                <a:latin typeface="Times New Roman" panose="02020603050405020304" pitchFamily="18" charset="0"/>
                <a:ea typeface="宋体" panose="02010600030101010101" pitchFamily="2" charset="-122"/>
              </a:rPr>
              <a:t>)*E</a:t>
            </a:r>
            <a:r>
              <a:rPr lang="en-US" altLang="zh-CN" sz="1800" baseline="-25000" dirty="0">
                <a:latin typeface="Times New Roman" panose="02020603050405020304" pitchFamily="18" charset="0"/>
                <a:ea typeface="宋体" panose="02010600030101010101" pitchFamily="2" charset="-122"/>
              </a:rPr>
              <a:t>(</a:t>
            </a:r>
            <a:r>
              <a:rPr lang="en-US" altLang="zh-CN" sz="1800" baseline="-25000" dirty="0" err="1">
                <a:latin typeface="Times New Roman" panose="02020603050405020304" pitchFamily="18" charset="0"/>
                <a:ea typeface="宋体" panose="02010600030101010101" pitchFamily="2" charset="-122"/>
              </a:rPr>
              <a:t>n,e</a:t>
            </a:r>
            <a:r>
              <a:rPr lang="en-US" altLang="zh-CN" sz="1800" baseline="-250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2</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1</a:t>
            </a:r>
            <a:r>
              <a:rPr lang="en-US" altLang="zh-CN" sz="1800" baseline="30000" dirty="0">
                <a:latin typeface="Times New Roman" panose="02020603050405020304" pitchFamily="18" charset="0"/>
                <a:ea typeface="宋体" panose="02010600030101010101" pitchFamily="2" charset="-122"/>
              </a:rPr>
              <a:t>e</a:t>
            </a:r>
            <a:r>
              <a:rPr lang="en-US" altLang="zh-CN" sz="1800" dirty="0">
                <a:latin typeface="Times New Roman" panose="02020603050405020304" pitchFamily="18" charset="0"/>
                <a:ea typeface="宋体" panose="02010600030101010101" pitchFamily="2" charset="-122"/>
              </a:rPr>
              <a:t> mod n * m</a:t>
            </a:r>
            <a:r>
              <a:rPr lang="en-US" altLang="zh-CN" sz="1800" baseline="-25000" dirty="0">
                <a:latin typeface="Times New Roman" panose="02020603050405020304" pitchFamily="18" charset="0"/>
                <a:ea typeface="宋体" panose="02010600030101010101" pitchFamily="2" charset="-122"/>
              </a:rPr>
              <a:t>2</a:t>
            </a:r>
            <a:r>
              <a:rPr lang="en-US" altLang="zh-CN" sz="1800" baseline="30000" dirty="0">
                <a:latin typeface="Times New Roman" panose="02020603050405020304" pitchFamily="18" charset="0"/>
                <a:ea typeface="宋体" panose="02010600030101010101" pitchFamily="2" charset="-122"/>
              </a:rPr>
              <a:t>e </a:t>
            </a:r>
            <a:r>
              <a:rPr lang="en-US" altLang="zh-CN" sz="1800" dirty="0">
                <a:latin typeface="Times New Roman" panose="02020603050405020304" pitchFamily="18" charset="0"/>
                <a:ea typeface="宋体" panose="02010600030101010101" pitchFamily="2" charset="-122"/>
              </a:rPr>
              <a:t> mod n=(m</a:t>
            </a:r>
            <a:r>
              <a:rPr lang="en-US" altLang="zh-CN" sz="1800" baseline="-25000" dirty="0">
                <a:latin typeface="Times New Roman" panose="02020603050405020304" pitchFamily="18" charset="0"/>
                <a:ea typeface="宋体" panose="02010600030101010101" pitchFamily="2" charset="-122"/>
              </a:rPr>
              <a:t>1</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2</a:t>
            </a:r>
            <a:r>
              <a:rPr lang="en-US" altLang="zh-CN" sz="1800" dirty="0">
                <a:latin typeface="Times New Roman" panose="02020603050405020304" pitchFamily="18" charset="0"/>
                <a:ea typeface="宋体" panose="02010600030101010101" pitchFamily="2" charset="-122"/>
              </a:rPr>
              <a:t>)</a:t>
            </a:r>
            <a:r>
              <a:rPr lang="en-US" altLang="zh-CN" sz="1800" baseline="30000" dirty="0">
                <a:latin typeface="Times New Roman" panose="02020603050405020304" pitchFamily="18" charset="0"/>
                <a:ea typeface="宋体" panose="02010600030101010101" pitchFamily="2" charset="-122"/>
              </a:rPr>
              <a:t>e</a:t>
            </a:r>
            <a:r>
              <a:rPr lang="en-US" altLang="zh-CN" sz="1800" dirty="0">
                <a:latin typeface="Times New Roman" panose="02020603050405020304" pitchFamily="18" charset="0"/>
                <a:ea typeface="宋体" panose="02010600030101010101" pitchFamily="2" charset="-122"/>
              </a:rPr>
              <a:t> mod n=E</a:t>
            </a:r>
            <a:r>
              <a:rPr lang="en-US" altLang="zh-CN" sz="1800" baseline="-25000" dirty="0">
                <a:latin typeface="Times New Roman" panose="02020603050405020304" pitchFamily="18" charset="0"/>
                <a:ea typeface="宋体" panose="02010600030101010101" pitchFamily="2" charset="-122"/>
              </a:rPr>
              <a:t>(</a:t>
            </a:r>
            <a:r>
              <a:rPr lang="en-US" altLang="zh-CN" sz="1800" baseline="-25000" dirty="0" err="1">
                <a:latin typeface="Times New Roman" panose="02020603050405020304" pitchFamily="18" charset="0"/>
                <a:ea typeface="宋体" panose="02010600030101010101" pitchFamily="2" charset="-122"/>
              </a:rPr>
              <a:t>n,e</a:t>
            </a:r>
            <a:r>
              <a:rPr lang="en-US" altLang="zh-CN" sz="1800" baseline="-250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1</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2</a:t>
            </a:r>
            <a:r>
              <a:rPr lang="en-US" altLang="zh-CN" sz="1800" dirty="0">
                <a:latin typeface="Times New Roman" panose="02020603050405020304" pitchFamily="18" charset="0"/>
                <a:ea typeface="宋体" panose="02010600030101010101" pitchFamily="2" charset="-122"/>
              </a:rPr>
              <a:t>)</a:t>
            </a:r>
            <a:endParaRPr lang="en-US" altLang="zh-CN" sz="1800" dirty="0">
              <a:effectLst/>
              <a:latin typeface="Times New Roman" panose="02020603050405020304" pitchFamily="18" charset="0"/>
              <a:ea typeface="宋体" panose="02010600030101010101" pitchFamily="2" charset="-122"/>
            </a:endParaRPr>
          </a:p>
          <a:p>
            <a:pPr>
              <a:spcBef>
                <a:spcPts val="0"/>
              </a:spcBef>
            </a:pPr>
            <a:endParaRPr lang="zh-CN" altLang="en-US" sz="1400" b="0" i="0" dirty="0">
              <a:solidFill>
                <a:srgbClr val="1A2029"/>
              </a:solidFill>
              <a:effectLst/>
              <a:latin typeface="-apple-system"/>
            </a:endParaRPr>
          </a:p>
          <a:p>
            <a:pPr>
              <a:spcBef>
                <a:spcPts val="0"/>
              </a:spcBef>
            </a:pPr>
            <a:endParaRPr lang="en-US" sz="1400" dirty="0"/>
          </a:p>
        </p:txBody>
      </p:sp>
    </p:spTree>
    <p:extLst>
      <p:ext uri="{BB962C8B-B14F-4D97-AF65-F5344CB8AC3E}">
        <p14:creationId xmlns:p14="http://schemas.microsoft.com/office/powerpoint/2010/main" val="25411643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000" dirty="0"/>
              <a:t>零知识证明</a:t>
            </a:r>
            <a:r>
              <a:rPr lang="en-US" altLang="zh-CN" sz="4000" dirty="0"/>
              <a:t>(Zero Knowledge Proof)</a:t>
            </a:r>
            <a:endParaRPr lang="en-IN" sz="4000" dirty="0"/>
          </a:p>
        </p:txBody>
      </p:sp>
      <p:sp>
        <p:nvSpPr>
          <p:cNvPr id="3" name="Content Placeholder 2"/>
          <p:cNvSpPr>
            <a:spLocks noGrp="1"/>
          </p:cNvSpPr>
          <p:nvPr>
            <p:ph idx="1"/>
          </p:nvPr>
        </p:nvSpPr>
        <p:spPr>
          <a:xfrm>
            <a:off x="304800" y="990600"/>
            <a:ext cx="8763000" cy="5257800"/>
          </a:xfrm>
        </p:spPr>
        <p:txBody>
          <a:bodyPr/>
          <a:lstStyle/>
          <a:p>
            <a:pPr algn="l" fontAlgn="base"/>
            <a:r>
              <a:rPr lang="zh-CN" altLang="en-US" sz="1400" b="1" i="0" dirty="0">
                <a:solidFill>
                  <a:srgbClr val="1A2029"/>
                </a:solidFill>
                <a:effectLst/>
                <a:latin typeface="-apple-system"/>
              </a:rPr>
              <a:t>零知识证明</a:t>
            </a:r>
            <a:r>
              <a:rPr lang="en-US" altLang="zh-CN" sz="1400" b="0" i="0" dirty="0">
                <a:solidFill>
                  <a:srgbClr val="1A2029"/>
                </a:solidFill>
                <a:effectLst/>
                <a:latin typeface="-apple-system"/>
              </a:rPr>
              <a:t>: </a:t>
            </a:r>
            <a:r>
              <a:rPr lang="zh-CN" altLang="en-US" sz="1400" b="0" i="0" dirty="0">
                <a:solidFill>
                  <a:srgbClr val="1A2029"/>
                </a:solidFill>
                <a:effectLst/>
                <a:latin typeface="-apple-system"/>
              </a:rPr>
              <a:t>是一方（证明者</a:t>
            </a:r>
            <a:r>
              <a:rPr lang="en-US" altLang="zh-CN" sz="1400" b="0" i="0" dirty="0">
                <a:solidFill>
                  <a:srgbClr val="1A2029"/>
                </a:solidFill>
                <a:effectLst/>
                <a:latin typeface="-apple-system"/>
              </a:rPr>
              <a:t>Prover</a:t>
            </a:r>
            <a:r>
              <a:rPr lang="zh-CN" altLang="en-US" sz="1400" b="0" i="0" dirty="0">
                <a:solidFill>
                  <a:srgbClr val="1A2029"/>
                </a:solidFill>
                <a:effectLst/>
                <a:latin typeface="-apple-system"/>
              </a:rPr>
              <a:t>）向另一方（验证者</a:t>
            </a:r>
            <a:r>
              <a:rPr lang="en-US" altLang="zh-CN" sz="1400" b="0" i="0" dirty="0">
                <a:solidFill>
                  <a:srgbClr val="1A2029"/>
                </a:solidFill>
                <a:effectLst/>
                <a:latin typeface="-apple-system"/>
              </a:rPr>
              <a:t>Verifier</a:t>
            </a:r>
            <a:r>
              <a:rPr lang="zh-CN" altLang="en-US" sz="1400" b="0" i="0" dirty="0">
                <a:solidFill>
                  <a:srgbClr val="1A2029"/>
                </a:solidFill>
                <a:effectLst/>
                <a:latin typeface="-apple-system"/>
              </a:rPr>
              <a:t>）证明某命题的方法，特点是过程中除“该命题为真”之事外，不泄露任何信息。因此，可理解成“零泄密证明”</a:t>
            </a:r>
            <a:r>
              <a:rPr lang="en-US" altLang="zh-CN" sz="1400" b="0" i="0" dirty="0">
                <a:solidFill>
                  <a:srgbClr val="1A2029"/>
                </a:solidFill>
                <a:effectLst/>
                <a:latin typeface="-apple-system"/>
              </a:rPr>
              <a:t>.</a:t>
            </a:r>
            <a:endParaRPr lang="zh-CN" altLang="en-US" sz="1400" b="0" i="0" dirty="0">
              <a:solidFill>
                <a:srgbClr val="1A2029"/>
              </a:solidFill>
              <a:effectLst/>
              <a:latin typeface="-apple-system"/>
            </a:endParaRPr>
          </a:p>
          <a:p>
            <a:pPr algn="l" fontAlgn="base">
              <a:spcBef>
                <a:spcPts val="0"/>
              </a:spcBef>
            </a:pPr>
            <a:r>
              <a:rPr lang="zh-CN" altLang="en-US" sz="1400" b="0" i="0" dirty="0">
                <a:solidFill>
                  <a:srgbClr val="1A2029"/>
                </a:solidFill>
                <a:effectLst/>
                <a:latin typeface="-apple-system"/>
              </a:rPr>
              <a:t>零知识证明有三个关键属性：</a:t>
            </a:r>
          </a:p>
          <a:p>
            <a:pPr algn="l" fontAlgn="base">
              <a:spcBef>
                <a:spcPts val="0"/>
              </a:spcBef>
              <a:buFont typeface="+mj-lt"/>
              <a:buAutoNum type="arabicPeriod"/>
            </a:pPr>
            <a:r>
              <a:rPr lang="zh-CN" altLang="en-US" sz="1400" b="1" i="0" dirty="0">
                <a:solidFill>
                  <a:srgbClr val="1A2029"/>
                </a:solidFill>
                <a:effectLst/>
                <a:latin typeface="-apple-system"/>
              </a:rPr>
              <a:t>完备性（</a:t>
            </a:r>
            <a:r>
              <a:rPr lang="en-US" altLang="zh-CN" sz="1400" b="1" i="0" dirty="0">
                <a:solidFill>
                  <a:srgbClr val="1A2029"/>
                </a:solidFill>
                <a:effectLst/>
                <a:latin typeface="-apple-system"/>
              </a:rPr>
              <a:t>Completeness</a:t>
            </a:r>
            <a:r>
              <a:rPr lang="zh-CN" altLang="en-US" sz="1400" b="1" i="0" dirty="0">
                <a:solidFill>
                  <a:srgbClr val="1A2029"/>
                </a:solidFill>
                <a:effectLst/>
                <a:latin typeface="-apple-system"/>
              </a:rPr>
              <a:t>）</a:t>
            </a:r>
            <a:r>
              <a:rPr lang="zh-CN" altLang="en-US" sz="1400" b="0" i="0" dirty="0">
                <a:solidFill>
                  <a:srgbClr val="1A2029"/>
                </a:solidFill>
                <a:effectLst/>
                <a:latin typeface="-apple-system"/>
              </a:rPr>
              <a:t>：</a:t>
            </a:r>
            <a:r>
              <a:rPr lang="zh-CN" altLang="en-US" sz="1400" dirty="0">
                <a:latin typeface="Times New Roman" panose="02020603050405020304" pitchFamily="18" charset="0"/>
                <a:ea typeface="宋体" panose="02010600030101010101" pitchFamily="2" charset="-122"/>
              </a:rPr>
              <a:t>若命题为真，则诚实（意即依协议行事）的证明者能说服诚实验证者</a:t>
            </a:r>
            <a:endParaRPr lang="zh-CN" altLang="en-US" sz="1400" b="0" i="0" dirty="0">
              <a:solidFill>
                <a:srgbClr val="1A2029"/>
              </a:solidFill>
              <a:effectLst/>
              <a:latin typeface="-apple-system"/>
            </a:endParaRPr>
          </a:p>
          <a:p>
            <a:pPr algn="l" fontAlgn="base">
              <a:spcBef>
                <a:spcPts val="0"/>
              </a:spcBef>
              <a:buFont typeface="+mj-lt"/>
              <a:buAutoNum type="arabicPeriod"/>
            </a:pPr>
            <a:r>
              <a:rPr lang="zh-CN" altLang="en-US" sz="1400" b="1" i="0" dirty="0">
                <a:solidFill>
                  <a:srgbClr val="1A2029"/>
                </a:solidFill>
                <a:effectLst/>
                <a:latin typeface="-apple-system"/>
              </a:rPr>
              <a:t>可靠性（</a:t>
            </a:r>
            <a:r>
              <a:rPr lang="en-US" altLang="zh-CN" sz="1400" b="1" i="0" dirty="0">
                <a:solidFill>
                  <a:srgbClr val="1A2029"/>
                </a:solidFill>
                <a:effectLst/>
                <a:latin typeface="-apple-system"/>
              </a:rPr>
              <a:t>Soundness</a:t>
            </a:r>
            <a:r>
              <a:rPr lang="zh-CN" altLang="en-US" sz="1400" b="1" i="0" dirty="0">
                <a:solidFill>
                  <a:srgbClr val="1A2029"/>
                </a:solidFill>
                <a:effectLst/>
                <a:latin typeface="-apple-system"/>
              </a:rPr>
              <a:t>）</a:t>
            </a:r>
            <a:r>
              <a:rPr lang="zh-CN" altLang="en-US" sz="1400" b="0" i="0" dirty="0">
                <a:solidFill>
                  <a:srgbClr val="1A2029"/>
                </a:solidFill>
                <a:effectLst/>
                <a:latin typeface="-apple-system"/>
              </a:rPr>
              <a:t>：</a:t>
            </a:r>
            <a:r>
              <a:rPr lang="zh-CN" altLang="en-US" sz="1400" dirty="0">
                <a:latin typeface="Times New Roman" panose="02020603050405020304" pitchFamily="18" charset="0"/>
                <a:ea typeface="宋体" panose="02010600030101010101" pitchFamily="2" charset="-122"/>
              </a:rPr>
              <a:t>若命题为假，则作弊证明者仅得极小机会能说服诚实验证者该事为真</a:t>
            </a:r>
            <a:endParaRPr lang="zh-CN" altLang="en-US" sz="1400" b="0" i="0" dirty="0">
              <a:solidFill>
                <a:srgbClr val="1A2029"/>
              </a:solidFill>
              <a:effectLst/>
              <a:latin typeface="-apple-system"/>
            </a:endParaRPr>
          </a:p>
          <a:p>
            <a:pPr fontAlgn="base">
              <a:spcBef>
                <a:spcPts val="0"/>
              </a:spcBef>
              <a:buFont typeface="+mj-lt"/>
              <a:buAutoNum type="arabicPeriod"/>
            </a:pPr>
            <a:r>
              <a:rPr lang="zh-CN" altLang="en-US" sz="1400" b="1" i="0" dirty="0">
                <a:solidFill>
                  <a:srgbClr val="1A2029"/>
                </a:solidFill>
                <a:effectLst/>
                <a:latin typeface="-apple-system"/>
              </a:rPr>
              <a:t>零知识（</a:t>
            </a:r>
            <a:r>
              <a:rPr lang="en-US" altLang="zh-CN" sz="1400" b="1" i="0" dirty="0">
                <a:solidFill>
                  <a:srgbClr val="1A2029"/>
                </a:solidFill>
                <a:effectLst/>
                <a:latin typeface="-apple-system"/>
              </a:rPr>
              <a:t>Zero-Knowledge</a:t>
            </a:r>
            <a:r>
              <a:rPr lang="zh-CN" altLang="en-US" sz="1400" b="1" i="0" dirty="0">
                <a:solidFill>
                  <a:srgbClr val="1A2029"/>
                </a:solidFill>
                <a:effectLst/>
                <a:latin typeface="-apple-system"/>
              </a:rPr>
              <a:t>）</a:t>
            </a:r>
            <a:r>
              <a:rPr lang="zh-CN" altLang="en-US" sz="1400" b="0" i="0" dirty="0">
                <a:solidFill>
                  <a:srgbClr val="1A2029"/>
                </a:solidFill>
                <a:effectLst/>
                <a:latin typeface="-apple-system"/>
              </a:rPr>
              <a:t>：验证者不能从证明中获取任何超出该命题为真的信息。</a:t>
            </a:r>
            <a:endParaRPr lang="en-US" altLang="zh-CN" sz="1400" b="0" i="0" dirty="0">
              <a:solidFill>
                <a:srgbClr val="1A2029"/>
              </a:solidFill>
              <a:effectLst/>
              <a:latin typeface="-apple-system"/>
            </a:endParaRPr>
          </a:p>
          <a:p>
            <a:pPr>
              <a:spcBef>
                <a:spcPts val="0"/>
              </a:spcBef>
            </a:pPr>
            <a:r>
              <a:rPr lang="zh-CN" altLang="en-US" sz="1600" b="1" dirty="0">
                <a:solidFill>
                  <a:srgbClr val="0000FF"/>
                </a:solidFill>
                <a:latin typeface="Times New Roman" panose="02020603050405020304" pitchFamily="18" charset="0"/>
                <a:ea typeface="宋体" panose="02010600030101010101" pitchFamily="2" charset="-122"/>
              </a:rPr>
              <a:t>证明者向验证者证明其知道离散对数，但验证者不能知道具体值</a:t>
            </a:r>
            <a:r>
              <a:rPr lang="en-US" altLang="zh-CN" sz="1600" b="1" dirty="0">
                <a:solidFill>
                  <a:srgbClr val="0000FF"/>
                </a:solidFill>
                <a:latin typeface="Times New Roman" panose="02020603050405020304" pitchFamily="18" charset="0"/>
                <a:ea typeface="宋体" panose="02010600030101010101" pitchFamily="2" charset="-122"/>
              </a:rPr>
              <a:t>(</a:t>
            </a:r>
            <a:r>
              <a:rPr lang="en-US" altLang="zh-CN" sz="1600" b="1" dirty="0" err="1">
                <a:solidFill>
                  <a:srgbClr val="0000FF"/>
                </a:solidFill>
                <a:latin typeface="Times New Roman" panose="02020603050405020304" pitchFamily="18" charset="0"/>
                <a:ea typeface="宋体" panose="02010600030101010101" pitchFamily="2" charset="-122"/>
              </a:rPr>
              <a:t>Schnorr</a:t>
            </a:r>
            <a:r>
              <a:rPr lang="zh-CN" altLang="en-US" sz="1600" b="1" dirty="0">
                <a:solidFill>
                  <a:srgbClr val="0000FF"/>
                </a:solidFill>
                <a:latin typeface="Times New Roman" panose="02020603050405020304" pitchFamily="18" charset="0"/>
                <a:ea typeface="宋体" panose="02010600030101010101" pitchFamily="2" charset="-122"/>
              </a:rPr>
              <a:t>零知识证明协议 </a:t>
            </a:r>
            <a:r>
              <a:rPr lang="en-US" altLang="zh-CN" sz="1600" b="1" dirty="0">
                <a:solidFill>
                  <a:srgbClr val="0000FF"/>
                </a:solidFill>
                <a:latin typeface="Times New Roman" panose="02020603050405020304" pitchFamily="18" charset="0"/>
                <a:ea typeface="宋体" panose="02010600030101010101" pitchFamily="2" charset="-122"/>
              </a:rPr>
              <a:t>)</a:t>
            </a:r>
            <a:r>
              <a:rPr lang="zh-CN" altLang="en-US" sz="1600" b="1" dirty="0">
                <a:solidFill>
                  <a:srgbClr val="0000FF"/>
                </a:solidFill>
                <a:latin typeface="Times New Roman" panose="02020603050405020304" pitchFamily="18" charset="0"/>
                <a:ea typeface="宋体" panose="02010600030101010101" pitchFamily="2" charset="-122"/>
              </a:rPr>
              <a:t>：</a:t>
            </a:r>
            <a:endParaRPr lang="en-US" altLang="zh-CN" sz="1600" b="1" dirty="0">
              <a:solidFill>
                <a:srgbClr val="0000FF"/>
              </a:solidFill>
              <a:latin typeface="Times New Roman" panose="02020603050405020304" pitchFamily="18" charset="0"/>
              <a:ea typeface="宋体" panose="02010600030101010101" pitchFamily="2" charset="-122"/>
            </a:endParaRPr>
          </a:p>
          <a:p>
            <a:pPr>
              <a:spcBef>
                <a:spcPts val="0"/>
              </a:spcBef>
            </a:pPr>
            <a:r>
              <a:rPr lang="zh-CN" altLang="en-US" sz="1200" b="1" dirty="0">
                <a:effectLst/>
                <a:latin typeface="Times New Roman" panose="02020603050405020304" pitchFamily="18" charset="0"/>
                <a:ea typeface="宋体" panose="02010600030101010101" pitchFamily="2" charset="-122"/>
              </a:rPr>
              <a:t>一个质数</a:t>
            </a:r>
            <a:r>
              <a:rPr lang="en-US" altLang="zh-CN" sz="1200" b="1" dirty="0">
                <a:effectLst/>
                <a:latin typeface="Times New Roman" panose="02020603050405020304" pitchFamily="18" charset="0"/>
                <a:ea typeface="宋体" panose="02010600030101010101" pitchFamily="2" charset="-122"/>
              </a:rPr>
              <a:t>p</a:t>
            </a:r>
            <a:r>
              <a:rPr lang="zh-CN" altLang="en-US" sz="1200" b="1" dirty="0">
                <a:effectLst/>
                <a:latin typeface="Times New Roman" panose="02020603050405020304" pitchFamily="18" charset="0"/>
                <a:ea typeface="宋体" panose="02010600030101010101" pitchFamily="2" charset="-122"/>
              </a:rPr>
              <a:t>和模</a:t>
            </a:r>
            <a:r>
              <a:rPr lang="en-US" altLang="zh-CN" sz="1200" b="1" dirty="0">
                <a:effectLst/>
                <a:latin typeface="Times New Roman" panose="02020603050405020304" pitchFamily="18" charset="0"/>
                <a:ea typeface="宋体" panose="02010600030101010101" pitchFamily="2" charset="-122"/>
              </a:rPr>
              <a:t>p</a:t>
            </a:r>
            <a:r>
              <a:rPr lang="zh-CN" altLang="en-US" sz="1200" b="1" dirty="0">
                <a:effectLst/>
                <a:latin typeface="Times New Roman" panose="02020603050405020304" pitchFamily="18" charset="0"/>
                <a:ea typeface="宋体" panose="02010600030101010101" pitchFamily="2" charset="-122"/>
              </a:rPr>
              <a:t>的原根</a:t>
            </a:r>
            <a:r>
              <a:rPr lang="en-US" altLang="zh-CN" sz="1200" b="1" dirty="0">
                <a:effectLst/>
                <a:latin typeface="Times New Roman" panose="02020603050405020304" pitchFamily="18" charset="0"/>
                <a:ea typeface="宋体" panose="02010600030101010101" pitchFamily="2" charset="-122"/>
              </a:rPr>
              <a:t>g; </a:t>
            </a:r>
            <a:r>
              <a:rPr lang="zh-CN" altLang="en-US" sz="1200" b="1" dirty="0">
                <a:effectLst/>
                <a:latin typeface="Times New Roman" panose="02020603050405020304" pitchFamily="18" charset="0"/>
                <a:ea typeface="宋体" panose="02010600030101010101" pitchFamily="2" charset="-122"/>
              </a:rPr>
              <a:t>证明者有个小于</a:t>
            </a:r>
            <a:r>
              <a:rPr lang="en-US" altLang="zh-CN" sz="1200" b="1" dirty="0">
                <a:effectLst/>
                <a:latin typeface="Times New Roman" panose="02020603050405020304" pitchFamily="18" charset="0"/>
                <a:ea typeface="宋体" panose="02010600030101010101" pitchFamily="2" charset="-122"/>
              </a:rPr>
              <a:t>p</a:t>
            </a:r>
            <a:r>
              <a:rPr lang="zh-CN" altLang="en-US" sz="1200" b="1" dirty="0">
                <a:effectLst/>
                <a:latin typeface="Times New Roman" panose="02020603050405020304" pitchFamily="18" charset="0"/>
                <a:ea typeface="宋体" panose="02010600030101010101" pitchFamily="2" charset="-122"/>
              </a:rPr>
              <a:t>的私钥</a:t>
            </a:r>
            <a:r>
              <a:rPr lang="en-US" altLang="zh-CN" sz="1200" b="1" dirty="0">
                <a:effectLst/>
                <a:latin typeface="Times New Roman" panose="02020603050405020304" pitchFamily="18" charset="0"/>
                <a:ea typeface="宋体" panose="02010600030101010101" pitchFamily="2" charset="-122"/>
              </a:rPr>
              <a:t>x,</a:t>
            </a:r>
            <a:r>
              <a:rPr lang="zh-CN" altLang="en-US" sz="1200" b="1" dirty="0">
                <a:effectLst/>
                <a:latin typeface="Times New Roman" panose="02020603050405020304" pitchFamily="18" charset="0"/>
                <a:ea typeface="宋体" panose="02010600030101010101" pitchFamily="2" charset="-122"/>
              </a:rPr>
              <a:t>其公钥</a:t>
            </a:r>
            <a:r>
              <a:rPr lang="en-US" altLang="zh-CN" sz="1200" b="1" dirty="0">
                <a:effectLst/>
                <a:latin typeface="Times New Roman" panose="02020603050405020304" pitchFamily="18" charset="0"/>
                <a:ea typeface="宋体" panose="02010600030101010101" pitchFamily="2" charset="-122"/>
              </a:rPr>
              <a:t>y=</a:t>
            </a:r>
            <a:r>
              <a:rPr lang="en-US" altLang="zh-CN" sz="1200" b="1" dirty="0" err="1">
                <a:effectLst/>
                <a:latin typeface="Times New Roman" panose="02020603050405020304" pitchFamily="18" charset="0"/>
                <a:ea typeface="宋体" panose="02010600030101010101" pitchFamily="2" charset="-122"/>
              </a:rPr>
              <a:t>g</a:t>
            </a:r>
            <a:r>
              <a:rPr lang="en-US" altLang="zh-CN" sz="1200" b="1" baseline="30000" dirty="0" err="1">
                <a:effectLst/>
                <a:latin typeface="Times New Roman" panose="02020603050405020304" pitchFamily="18" charset="0"/>
                <a:ea typeface="宋体" panose="02010600030101010101" pitchFamily="2" charset="-122"/>
              </a:rPr>
              <a:t>x</a:t>
            </a:r>
            <a:r>
              <a:rPr lang="en-US" altLang="zh-CN" sz="1200" b="1" dirty="0">
                <a:effectLst/>
                <a:latin typeface="Times New Roman" panose="02020603050405020304" pitchFamily="18" charset="0"/>
                <a:ea typeface="宋体" panose="02010600030101010101" pitchFamily="2" charset="-122"/>
              </a:rPr>
              <a:t> mod p</a:t>
            </a:r>
            <a:r>
              <a:rPr lang="zh-CN" altLang="en-US" sz="1200" b="1" dirty="0">
                <a:effectLst/>
                <a:latin typeface="Times New Roman" panose="02020603050405020304" pitchFamily="18" charset="0"/>
                <a:ea typeface="宋体" panose="02010600030101010101" pitchFamily="2" charset="-122"/>
              </a:rPr>
              <a:t>；接下来每轮的操作如下：</a:t>
            </a:r>
            <a:r>
              <a:rPr lang="en-US" altLang="zh-CN" sz="1200" b="1" dirty="0">
                <a:latin typeface="Times New Roman" panose="02020603050405020304" pitchFamily="18" charset="0"/>
                <a:ea typeface="宋体" panose="02010600030101010101" pitchFamily="2" charset="-122"/>
              </a:rPr>
              <a:t> </a:t>
            </a:r>
            <a:endParaRPr lang="en-US" altLang="zh-CN" sz="1200" b="1" dirty="0">
              <a:effectLst/>
              <a:latin typeface="Times New Roman" panose="02020603050405020304" pitchFamily="18" charset="0"/>
              <a:ea typeface="宋体" panose="02010600030101010101" pitchFamily="2" charset="-122"/>
            </a:endParaRPr>
          </a:p>
          <a:p>
            <a:pPr>
              <a:spcBef>
                <a:spcPts val="0"/>
              </a:spcBef>
            </a:pPr>
            <a:r>
              <a:rPr lang="zh-CN" altLang="en-US" sz="1200" b="1" dirty="0">
                <a:effectLst/>
                <a:latin typeface="Times New Roman" panose="02020603050405020304" pitchFamily="18" charset="0"/>
                <a:ea typeface="宋体" panose="02010600030101010101" pitchFamily="2" charset="-122"/>
              </a:rPr>
              <a:t>      证明者</a:t>
            </a:r>
            <a:r>
              <a:rPr lang="zh-CN" altLang="en-US" sz="1200" b="1" dirty="0">
                <a:solidFill>
                  <a:srgbClr val="0000FF"/>
                </a:solidFill>
                <a:latin typeface="Times New Roman" panose="02020603050405020304" pitchFamily="18" charset="0"/>
                <a:ea typeface="宋体" panose="02010600030101010101" pitchFamily="2" charset="-122"/>
              </a:rPr>
              <a:t>随机</a:t>
            </a:r>
            <a:r>
              <a:rPr lang="zh-CN" altLang="en-US" sz="1200" b="1" dirty="0">
                <a:effectLst/>
                <a:latin typeface="Times New Roman" panose="02020603050405020304" pitchFamily="18" charset="0"/>
                <a:ea typeface="宋体" panose="02010600030101010101" pitchFamily="2" charset="-122"/>
              </a:rPr>
              <a:t>选取一个小于</a:t>
            </a:r>
            <a:r>
              <a:rPr lang="en-US" altLang="zh-CN" sz="1200" b="1" dirty="0">
                <a:effectLst/>
                <a:latin typeface="Times New Roman" panose="02020603050405020304" pitchFamily="18" charset="0"/>
                <a:ea typeface="宋体" panose="02010600030101010101" pitchFamily="2" charset="-122"/>
              </a:rPr>
              <a:t>p</a:t>
            </a:r>
            <a:r>
              <a:rPr lang="zh-CN" altLang="en-US" sz="1200" b="1" dirty="0">
                <a:effectLst/>
                <a:latin typeface="Times New Roman" panose="02020603050405020304" pitchFamily="18" charset="0"/>
                <a:ea typeface="宋体" panose="02010600030101010101" pitchFamily="2" charset="-122"/>
              </a:rPr>
              <a:t>的整数</a:t>
            </a:r>
            <a:r>
              <a:rPr lang="en-US" altLang="zh-CN" sz="1200" b="1" dirty="0">
                <a:effectLst/>
                <a:latin typeface="Times New Roman" panose="02020603050405020304" pitchFamily="18" charset="0"/>
                <a:ea typeface="宋体" panose="02010600030101010101" pitchFamily="2" charset="-122"/>
              </a:rPr>
              <a:t>r</a:t>
            </a:r>
            <a:r>
              <a:rPr lang="zh-CN" altLang="en-US" sz="1200" b="1" dirty="0">
                <a:effectLst/>
                <a:latin typeface="Times New Roman" panose="02020603050405020304" pitchFamily="18" charset="0"/>
                <a:ea typeface="宋体" panose="02010600030101010101" pitchFamily="2" charset="-122"/>
              </a:rPr>
              <a:t>，并计算</a:t>
            </a:r>
            <a:r>
              <a:rPr lang="en-US" altLang="zh-CN" sz="1200" b="1" dirty="0">
                <a:effectLst/>
                <a:latin typeface="Times New Roman" panose="02020603050405020304" pitchFamily="18" charset="0"/>
                <a:ea typeface="宋体" panose="02010600030101010101" pitchFamily="2" charset="-122"/>
              </a:rPr>
              <a:t>a= g</a:t>
            </a:r>
            <a:r>
              <a:rPr lang="en-US" altLang="zh-CN" sz="1200" b="1" baseline="30000" dirty="0">
                <a:effectLst/>
                <a:latin typeface="Times New Roman" panose="02020603050405020304" pitchFamily="18" charset="0"/>
                <a:ea typeface="宋体" panose="02010600030101010101" pitchFamily="2" charset="-122"/>
              </a:rPr>
              <a:t>r</a:t>
            </a:r>
            <a:r>
              <a:rPr lang="en-US" altLang="zh-CN" sz="1200" b="1" dirty="0">
                <a:effectLst/>
                <a:latin typeface="Times New Roman" panose="02020603050405020304" pitchFamily="18" charset="0"/>
                <a:ea typeface="宋体" panose="02010600030101010101" pitchFamily="2" charset="-122"/>
              </a:rPr>
              <a:t> mod p </a:t>
            </a:r>
            <a:r>
              <a:rPr lang="zh-CN" altLang="en-US" sz="1200" b="1" dirty="0">
                <a:effectLst/>
                <a:latin typeface="Times New Roman" panose="02020603050405020304" pitchFamily="18" charset="0"/>
                <a:ea typeface="宋体" panose="02010600030101010101" pitchFamily="2" charset="-122"/>
              </a:rPr>
              <a:t>发给验证者；</a:t>
            </a:r>
            <a:endParaRPr lang="en-US" altLang="zh-CN" sz="1200" b="1" dirty="0">
              <a:effectLst/>
              <a:latin typeface="Times New Roman" panose="02020603050405020304" pitchFamily="18" charset="0"/>
              <a:ea typeface="宋体" panose="02010600030101010101" pitchFamily="2" charset="-122"/>
            </a:endParaRPr>
          </a:p>
          <a:p>
            <a:pPr>
              <a:spcBef>
                <a:spcPts val="0"/>
              </a:spcBef>
            </a:pPr>
            <a:r>
              <a:rPr lang="zh-CN" altLang="en-US" sz="1200" b="1" dirty="0">
                <a:effectLst/>
                <a:latin typeface="Times New Roman" panose="02020603050405020304" pitchFamily="18" charset="0"/>
                <a:ea typeface="宋体" panose="02010600030101010101" pitchFamily="2" charset="-122"/>
              </a:rPr>
              <a:t>      验证者发送一个</a:t>
            </a:r>
            <a:r>
              <a:rPr lang="zh-CN" altLang="en-US" sz="1200" b="1" dirty="0">
                <a:solidFill>
                  <a:srgbClr val="0000FF"/>
                </a:solidFill>
                <a:latin typeface="Times New Roman" panose="02020603050405020304" pitchFamily="18" charset="0"/>
                <a:ea typeface="宋体" panose="02010600030101010101" pitchFamily="2" charset="-122"/>
              </a:rPr>
              <a:t>随机</a:t>
            </a:r>
            <a:r>
              <a:rPr lang="zh-CN" altLang="en-US" sz="1200" b="1" dirty="0">
                <a:effectLst/>
                <a:latin typeface="Times New Roman" panose="02020603050405020304" pitchFamily="18" charset="0"/>
                <a:ea typeface="宋体" panose="02010600030101010101" pitchFamily="2" charset="-122"/>
              </a:rPr>
              <a:t>选取的比特</a:t>
            </a:r>
            <a:r>
              <a:rPr lang="en-US" altLang="zh-CN" sz="1200" b="1" dirty="0">
                <a:effectLst/>
                <a:latin typeface="Times New Roman" panose="02020603050405020304" pitchFamily="18" charset="0"/>
                <a:ea typeface="宋体" panose="02010600030101010101" pitchFamily="2" charset="-122"/>
              </a:rPr>
              <a:t>e(0</a:t>
            </a:r>
            <a:r>
              <a:rPr lang="zh-CN" altLang="en-US" sz="1200" b="1" dirty="0">
                <a:effectLst/>
                <a:latin typeface="Times New Roman" panose="02020603050405020304" pitchFamily="18" charset="0"/>
                <a:ea typeface="宋体" panose="02010600030101010101" pitchFamily="2" charset="-122"/>
              </a:rPr>
              <a:t>或</a:t>
            </a:r>
            <a:r>
              <a:rPr lang="en-US" altLang="zh-CN" sz="1200" b="1" dirty="0">
                <a:effectLst/>
                <a:latin typeface="Times New Roman" panose="02020603050405020304" pitchFamily="18" charset="0"/>
                <a:ea typeface="宋体" panose="02010600030101010101" pitchFamily="2" charset="-122"/>
              </a:rPr>
              <a:t>1</a:t>
            </a:r>
            <a:r>
              <a:rPr lang="en-US" altLang="zh-CN" sz="1200" b="1" dirty="0">
                <a:latin typeface="Times New Roman" panose="02020603050405020304" pitchFamily="18" charset="0"/>
                <a:ea typeface="宋体" panose="02010600030101010101" pitchFamily="2" charset="-122"/>
              </a:rPr>
              <a:t>)</a:t>
            </a:r>
            <a:r>
              <a:rPr lang="zh-CN" altLang="en-US" sz="1200" b="1" dirty="0">
                <a:latin typeface="Times New Roman" panose="02020603050405020304" pitchFamily="18" charset="0"/>
                <a:ea typeface="宋体" panose="02010600030101010101" pitchFamily="2" charset="-122"/>
              </a:rPr>
              <a:t>给证明者；</a:t>
            </a:r>
            <a:endParaRPr lang="en-US" altLang="zh-CN" sz="1200" b="1" dirty="0">
              <a:latin typeface="Times New Roman" panose="02020603050405020304" pitchFamily="18" charset="0"/>
              <a:ea typeface="宋体" panose="02010600030101010101" pitchFamily="2" charset="-122"/>
            </a:endParaRPr>
          </a:p>
          <a:p>
            <a:pPr>
              <a:spcBef>
                <a:spcPts val="0"/>
              </a:spcBef>
            </a:pPr>
            <a:r>
              <a:rPr lang="zh-CN" altLang="en-US" sz="1200" b="1" dirty="0">
                <a:latin typeface="Times New Roman" panose="02020603050405020304" pitchFamily="18" charset="0"/>
                <a:ea typeface="宋体" panose="02010600030101010101" pitchFamily="2" charset="-122"/>
              </a:rPr>
              <a:t>      证明者计算并发送</a:t>
            </a:r>
            <a:r>
              <a:rPr lang="en-US" altLang="zh-CN" sz="1200" b="1" dirty="0">
                <a:latin typeface="Times New Roman" panose="02020603050405020304" pitchFamily="18" charset="0"/>
                <a:ea typeface="宋体" panose="02010600030101010101" pitchFamily="2" charset="-122"/>
              </a:rPr>
              <a:t>s=(</a:t>
            </a:r>
            <a:r>
              <a:rPr lang="en-US" altLang="zh-CN" sz="1200" b="1" dirty="0" err="1">
                <a:latin typeface="Times New Roman" panose="02020603050405020304" pitchFamily="18" charset="0"/>
                <a:ea typeface="宋体" panose="02010600030101010101" pitchFamily="2" charset="-122"/>
              </a:rPr>
              <a:t>r+ex</a:t>
            </a:r>
            <a:r>
              <a:rPr lang="en-US" altLang="zh-CN" sz="1200" b="1" dirty="0">
                <a:latin typeface="Times New Roman" panose="02020603050405020304" pitchFamily="18" charset="0"/>
                <a:ea typeface="宋体" panose="02010600030101010101" pitchFamily="2" charset="-122"/>
              </a:rPr>
              <a:t>) mod (p-1)</a:t>
            </a:r>
            <a:r>
              <a:rPr lang="zh-CN" altLang="en-US" sz="1200" b="1" dirty="0">
                <a:latin typeface="Times New Roman" panose="02020603050405020304" pitchFamily="18" charset="0"/>
                <a:ea typeface="宋体" panose="02010600030101010101" pitchFamily="2" charset="-122"/>
              </a:rPr>
              <a:t>给验证者；</a:t>
            </a:r>
            <a:endParaRPr lang="en-US" altLang="zh-CN" sz="1200" b="1" dirty="0">
              <a:latin typeface="Times New Roman" panose="02020603050405020304" pitchFamily="18" charset="0"/>
              <a:ea typeface="宋体" panose="02010600030101010101" pitchFamily="2" charset="-122"/>
            </a:endParaRPr>
          </a:p>
          <a:p>
            <a:pPr>
              <a:spcBef>
                <a:spcPts val="0"/>
              </a:spcBef>
            </a:pPr>
            <a:r>
              <a:rPr lang="zh-CN" altLang="en-US" sz="1200" b="1" dirty="0">
                <a:latin typeface="Times New Roman" panose="02020603050405020304" pitchFamily="18" charset="0"/>
                <a:ea typeface="宋体" panose="02010600030101010101" pitchFamily="2" charset="-122"/>
              </a:rPr>
              <a:t>      验证者验证</a:t>
            </a:r>
            <a:r>
              <a:rPr lang="en-US" altLang="zh-CN" sz="1200" b="1" dirty="0" err="1">
                <a:latin typeface="Times New Roman" panose="02020603050405020304" pitchFamily="18" charset="0"/>
                <a:ea typeface="宋体" panose="02010600030101010101" pitchFamily="2" charset="-122"/>
              </a:rPr>
              <a:t>g</a:t>
            </a:r>
            <a:r>
              <a:rPr lang="en-US" altLang="zh-CN" sz="1200" b="1" baseline="30000" dirty="0" err="1">
                <a:latin typeface="Times New Roman" panose="02020603050405020304" pitchFamily="18" charset="0"/>
                <a:ea typeface="宋体" panose="02010600030101010101" pitchFamily="2" charset="-122"/>
              </a:rPr>
              <a:t>s</a:t>
            </a:r>
            <a:r>
              <a:rPr lang="en-US" altLang="zh-CN" sz="1200" b="1" dirty="0">
                <a:latin typeface="Times New Roman" panose="02020603050405020304" pitchFamily="18" charset="0"/>
                <a:ea typeface="宋体" panose="02010600030101010101" pitchFamily="2" charset="-122"/>
              </a:rPr>
              <a:t>=a*y</a:t>
            </a:r>
            <a:r>
              <a:rPr lang="en-US" altLang="zh-CN" sz="1200" b="1" baseline="30000" dirty="0">
                <a:latin typeface="Times New Roman" panose="02020603050405020304" pitchFamily="18" charset="0"/>
                <a:ea typeface="宋体" panose="02010600030101010101" pitchFamily="2" charset="-122"/>
              </a:rPr>
              <a:t>e</a:t>
            </a:r>
            <a:r>
              <a:rPr lang="en-US" altLang="zh-CN" sz="1200" b="1" dirty="0">
                <a:latin typeface="Times New Roman" panose="02020603050405020304" pitchFamily="18" charset="0"/>
                <a:ea typeface="宋体" panose="02010600030101010101" pitchFamily="2" charset="-122"/>
              </a:rPr>
              <a:t> mod p</a:t>
            </a:r>
            <a:r>
              <a:rPr lang="zh-CN" altLang="en-US" sz="1200" b="1" dirty="0">
                <a:latin typeface="Times New Roman" panose="02020603050405020304" pitchFamily="18" charset="0"/>
                <a:ea typeface="宋体" panose="02010600030101010101" pitchFamily="2" charset="-122"/>
              </a:rPr>
              <a:t>是否成立，如成立则验证者相信证明者知道离散对数</a:t>
            </a:r>
            <a:r>
              <a:rPr lang="en-US" altLang="zh-CN" sz="1200" b="1" dirty="0">
                <a:latin typeface="Times New Roman" panose="02020603050405020304" pitchFamily="18" charset="0"/>
                <a:ea typeface="宋体" panose="02010600030101010101" pitchFamily="2" charset="-122"/>
              </a:rPr>
              <a:t>x.</a:t>
            </a:r>
          </a:p>
          <a:p>
            <a:pPr>
              <a:spcBef>
                <a:spcPts val="0"/>
              </a:spcBef>
            </a:pPr>
            <a:r>
              <a:rPr lang="zh-CN" altLang="en-US" sz="1200" b="1" dirty="0">
                <a:latin typeface="Times New Roman" panose="02020603050405020304" pitchFamily="18" charset="0"/>
                <a:ea typeface="宋体" panose="02010600030101010101" pitchFamily="2" charset="-122"/>
              </a:rPr>
              <a:t>      重复以上每轮操作</a:t>
            </a:r>
            <a:r>
              <a:rPr lang="en-US" altLang="zh-CN" sz="1200" b="1" dirty="0">
                <a:latin typeface="Times New Roman" panose="02020603050405020304" pitchFamily="18" charset="0"/>
                <a:ea typeface="宋体" panose="02010600030101010101" pitchFamily="2" charset="-122"/>
              </a:rPr>
              <a:t>n</a:t>
            </a:r>
            <a:r>
              <a:rPr lang="zh-CN" altLang="en-US" sz="1200" b="1" dirty="0">
                <a:latin typeface="Times New Roman" panose="02020603050405020304" pitchFamily="18" charset="0"/>
                <a:ea typeface="宋体" panose="02010600030101010101" pitchFamily="2" charset="-122"/>
              </a:rPr>
              <a:t>次</a:t>
            </a:r>
            <a:endParaRPr lang="en-US" altLang="zh-CN" sz="1200" b="1" dirty="0">
              <a:latin typeface="Times New Roman" panose="02020603050405020304" pitchFamily="18" charset="0"/>
              <a:ea typeface="宋体" panose="02010600030101010101" pitchFamily="2" charset="-122"/>
            </a:endParaRPr>
          </a:p>
          <a:p>
            <a:pPr>
              <a:spcBef>
                <a:spcPts val="0"/>
              </a:spcBef>
            </a:pPr>
            <a:r>
              <a:rPr lang="zh-CN" altLang="en-US" sz="1200" b="1" dirty="0">
                <a:solidFill>
                  <a:srgbClr val="0000FF"/>
                </a:solidFill>
                <a:latin typeface="Times New Roman" panose="02020603050405020304" pitchFamily="18" charset="0"/>
                <a:ea typeface="宋体" panose="02010600030101010101" pitchFamily="2" charset="-122"/>
              </a:rPr>
              <a:t>完备性</a:t>
            </a:r>
            <a:r>
              <a:rPr lang="zh-CN" altLang="en-US" sz="1200" dirty="0">
                <a:latin typeface="Times New Roman" panose="02020603050405020304" pitchFamily="18" charset="0"/>
                <a:ea typeface="宋体" panose="02010600030101010101" pitchFamily="2" charset="-122"/>
              </a:rPr>
              <a:t>：如果证明者确实知道</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，则每次验证者的验证均成立；</a:t>
            </a:r>
            <a:endParaRPr lang="en-US" altLang="zh-CN" sz="1200" dirty="0">
              <a:latin typeface="Times New Roman" panose="02020603050405020304" pitchFamily="18" charset="0"/>
              <a:ea typeface="宋体" panose="02010600030101010101" pitchFamily="2" charset="-122"/>
            </a:endParaRPr>
          </a:p>
          <a:p>
            <a:pPr>
              <a:spcBef>
                <a:spcPts val="0"/>
              </a:spcBef>
            </a:pPr>
            <a:r>
              <a:rPr lang="zh-CN" altLang="en-US" sz="1200" b="1" dirty="0">
                <a:solidFill>
                  <a:srgbClr val="0000FF"/>
                </a:solidFill>
                <a:latin typeface="Times New Roman" panose="02020603050405020304" pitchFamily="18" charset="0"/>
                <a:ea typeface="宋体" panose="02010600030101010101" pitchFamily="2" charset="-122"/>
              </a:rPr>
              <a:t>可靠性</a:t>
            </a:r>
            <a:r>
              <a:rPr lang="zh-CN" altLang="en-US" sz="1200" dirty="0">
                <a:latin typeface="Times New Roman" panose="02020603050405020304" pitchFamily="18" charset="0"/>
                <a:ea typeface="宋体" panose="02010600030101010101" pitchFamily="2" charset="-122"/>
              </a:rPr>
              <a:t>：如证明者假装知道</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，当</a:t>
            </a:r>
            <a:r>
              <a:rPr lang="en-US" altLang="zh-CN" sz="1200" dirty="0">
                <a:latin typeface="Times New Roman" panose="02020603050405020304" pitchFamily="18" charset="0"/>
                <a:ea typeface="宋体" panose="02010600030101010101" pitchFamily="2" charset="-122"/>
              </a:rPr>
              <a:t>e=0</a:t>
            </a:r>
            <a:r>
              <a:rPr lang="zh-CN" altLang="en-US" sz="1200" dirty="0">
                <a:latin typeface="Times New Roman" panose="02020603050405020304" pitchFamily="18" charset="0"/>
                <a:ea typeface="宋体" panose="02010600030101010101" pitchFamily="2" charset="-122"/>
              </a:rPr>
              <a:t>时，验证成立；当</a:t>
            </a:r>
            <a:r>
              <a:rPr lang="en-US" altLang="zh-CN" sz="1200" dirty="0">
                <a:latin typeface="Times New Roman" panose="02020603050405020304" pitchFamily="18" charset="0"/>
                <a:ea typeface="宋体" panose="02010600030101010101" pitchFamily="2" charset="-122"/>
              </a:rPr>
              <a:t>e=1</a:t>
            </a:r>
            <a:r>
              <a:rPr lang="zh-CN" altLang="en-US" sz="1200" dirty="0">
                <a:latin typeface="Times New Roman" panose="02020603050405020304" pitchFamily="18" charset="0"/>
                <a:ea typeface="宋体" panose="02010600030101010101" pitchFamily="2" charset="-122"/>
              </a:rPr>
              <a:t>时，因其不能求出</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，验证不成立，因此作弊的证明者仅能以</a:t>
            </a:r>
            <a:r>
              <a:rPr lang="en-US" altLang="zh-CN" sz="1200" dirty="0">
                <a:latin typeface="Times New Roman" panose="02020603050405020304" pitchFamily="18" charset="0"/>
                <a:ea typeface="宋体" panose="02010600030101010101" pitchFamily="2" charset="-122"/>
              </a:rPr>
              <a:t>1/2</a:t>
            </a:r>
            <a:r>
              <a:rPr lang="zh-CN" altLang="en-US" sz="1200" dirty="0">
                <a:latin typeface="Times New Roman" panose="02020603050405020304" pitchFamily="18" charset="0"/>
                <a:ea typeface="宋体" panose="02010600030101010101" pitchFamily="2" charset="-122"/>
              </a:rPr>
              <a:t>的概率通过一轮验证，但重复足够多轮，成功作弊的概率可降到任意小</a:t>
            </a:r>
            <a:r>
              <a:rPr lang="en-US" altLang="zh-CN" sz="1200" dirty="0">
                <a:latin typeface="Times New Roman" panose="02020603050405020304" pitchFamily="18" charset="0"/>
                <a:ea typeface="宋体" panose="02010600030101010101" pitchFamily="2" charset="-122"/>
              </a:rPr>
              <a:t>.</a:t>
            </a:r>
          </a:p>
          <a:p>
            <a:pPr>
              <a:spcBef>
                <a:spcPts val="0"/>
              </a:spcBef>
            </a:pPr>
            <a:r>
              <a:rPr lang="zh-CN" altLang="en-US" sz="1200" b="1" dirty="0">
                <a:latin typeface="Times New Roman" panose="02020603050405020304" pitchFamily="18" charset="0"/>
                <a:ea typeface="宋体" panose="02010600030101010101" pitchFamily="2" charset="-122"/>
              </a:rPr>
              <a:t>但若</a:t>
            </a:r>
            <a:r>
              <a:rPr lang="en-US" altLang="zh-CN" sz="1200" b="1" dirty="0">
                <a:latin typeface="Times New Roman" panose="02020603050405020304" pitchFamily="18" charset="0"/>
                <a:ea typeface="宋体" panose="02010600030101010101" pitchFamily="2" charset="-122"/>
              </a:rPr>
              <a:t>e</a:t>
            </a:r>
            <a:r>
              <a:rPr lang="zh-CN" altLang="en-US" sz="1200" b="1" dirty="0">
                <a:latin typeface="Times New Roman" panose="02020603050405020304" pitchFamily="18" charset="0"/>
                <a:ea typeface="宋体" panose="02010600030101010101" pitchFamily="2" charset="-122"/>
              </a:rPr>
              <a:t>值不是随机，则证明者可成功作弊</a:t>
            </a:r>
            <a:r>
              <a:rPr lang="en-US" altLang="zh-CN" sz="1200" dirty="0">
                <a:latin typeface="Times New Roman" panose="02020603050405020304" pitchFamily="18" charset="0"/>
                <a:ea typeface="宋体" panose="02010600030101010101" pitchFamily="2" charset="-122"/>
              </a:rPr>
              <a:t>: e=0,</a:t>
            </a:r>
            <a:r>
              <a:rPr lang="zh-CN" altLang="en-US" sz="1200" dirty="0">
                <a:latin typeface="Times New Roman" panose="02020603050405020304" pitchFamily="18" charset="0"/>
                <a:ea typeface="宋体" panose="02010600030101010101" pitchFamily="2" charset="-122"/>
              </a:rPr>
              <a:t> 如常继续选</a:t>
            </a:r>
            <a:r>
              <a:rPr lang="en-US" altLang="zh-CN" sz="1200" dirty="0">
                <a:latin typeface="Times New Roman" panose="02020603050405020304" pitchFamily="18" charset="0"/>
                <a:ea typeface="宋体" panose="02010600030101010101" pitchFamily="2" charset="-122"/>
              </a:rPr>
              <a:t>r</a:t>
            </a:r>
            <a:r>
              <a:rPr lang="zh-CN" altLang="en-US" sz="1200" dirty="0">
                <a:latin typeface="Times New Roman" panose="02020603050405020304" pitchFamily="18" charset="0"/>
                <a:ea typeface="宋体" panose="02010600030101010101" pitchFamily="2" charset="-122"/>
              </a:rPr>
              <a:t>，计算</a:t>
            </a:r>
            <a:r>
              <a:rPr lang="en-US" altLang="zh-CN" sz="1200" dirty="0">
                <a:effectLst/>
                <a:latin typeface="Times New Roman" panose="02020603050405020304" pitchFamily="18" charset="0"/>
                <a:ea typeface="宋体" panose="02010600030101010101" pitchFamily="2" charset="-122"/>
              </a:rPr>
              <a:t>a= g</a:t>
            </a:r>
            <a:r>
              <a:rPr lang="en-US" altLang="zh-CN" sz="1200" baseline="30000" dirty="0">
                <a:effectLst/>
                <a:latin typeface="Times New Roman" panose="02020603050405020304" pitchFamily="18" charset="0"/>
                <a:ea typeface="宋体" panose="02010600030101010101" pitchFamily="2" charset="-122"/>
              </a:rPr>
              <a:t>r</a:t>
            </a:r>
            <a:r>
              <a:rPr lang="en-US" altLang="zh-CN" sz="1200" dirty="0">
                <a:effectLst/>
                <a:latin typeface="Times New Roman" panose="02020603050405020304" pitchFamily="18" charset="0"/>
                <a:ea typeface="宋体" panose="02010600030101010101" pitchFamily="2" charset="-122"/>
              </a:rPr>
              <a:t> mod p </a:t>
            </a:r>
            <a:r>
              <a:rPr lang="zh-CN" altLang="en-US" sz="1200" dirty="0">
                <a:effectLst/>
                <a:latin typeface="Times New Roman" panose="02020603050405020304" pitchFamily="18" charset="0"/>
                <a:ea typeface="宋体" panose="02010600030101010101" pitchFamily="2" charset="-122"/>
              </a:rPr>
              <a:t>发给验证者</a:t>
            </a:r>
            <a:r>
              <a:rPr lang="en-US" altLang="zh-CN" sz="1200" dirty="0">
                <a:effectLst/>
                <a:latin typeface="Times New Roman" panose="02020603050405020304" pitchFamily="18" charset="0"/>
                <a:ea typeface="宋体" panose="02010600030101010101" pitchFamily="2" charset="-122"/>
              </a:rPr>
              <a:t>, </a:t>
            </a:r>
            <a:r>
              <a:rPr lang="zh-CN" altLang="en-US" sz="1200" dirty="0">
                <a:latin typeface="Times New Roman" panose="02020603050405020304" pitchFamily="18" charset="0"/>
                <a:ea typeface="宋体" panose="02010600030101010101" pitchFamily="2" charset="-122"/>
              </a:rPr>
              <a:t>验证者的验证总是成立；</a:t>
            </a:r>
            <a:r>
              <a:rPr lang="en-US" altLang="zh-CN" sz="1200" dirty="0">
                <a:latin typeface="Times New Roman" panose="02020603050405020304" pitchFamily="18" charset="0"/>
                <a:ea typeface="宋体" panose="02010600030101010101" pitchFamily="2" charset="-122"/>
              </a:rPr>
              <a:t>e=1</a:t>
            </a:r>
            <a:r>
              <a:rPr lang="zh-CN" altLang="en-US" sz="1200" dirty="0">
                <a:latin typeface="Times New Roman" panose="02020603050405020304" pitchFamily="18" charset="0"/>
                <a:ea typeface="宋体" panose="02010600030101010101" pitchFamily="2" charset="-122"/>
              </a:rPr>
              <a:t>，则随机取一个 </a:t>
            </a:r>
            <a:r>
              <a:rPr lang="en-US" altLang="zh-CN" sz="1200" dirty="0">
                <a:latin typeface="Times New Roman" panose="02020603050405020304" pitchFamily="18" charset="0"/>
                <a:ea typeface="宋体" panose="02010600030101010101" pitchFamily="2" charset="-122"/>
              </a:rPr>
              <a:t>r′ </a:t>
            </a:r>
            <a:r>
              <a:rPr lang="zh-CN" altLang="en-US" sz="1200" dirty="0">
                <a:latin typeface="Times New Roman" panose="02020603050405020304" pitchFamily="18" charset="0"/>
                <a:ea typeface="宋体" panose="02010600030101010101" pitchFamily="2" charset="-122"/>
              </a:rPr>
              <a:t>，计算 </a:t>
            </a:r>
            <a:r>
              <a:rPr lang="en-US" altLang="zh-CN" sz="1200" dirty="0">
                <a:latin typeface="Times New Roman" panose="02020603050405020304" pitchFamily="18" charset="0"/>
                <a:ea typeface="宋体" panose="02010600030101010101" pitchFamily="2" charset="-122"/>
              </a:rPr>
              <a:t>a′ = g</a:t>
            </a:r>
            <a:r>
              <a:rPr lang="en-US" altLang="zh-CN" sz="1200" baseline="30000" dirty="0">
                <a:latin typeface="Times New Roman" panose="02020603050405020304" pitchFamily="18" charset="0"/>
                <a:ea typeface="宋体" panose="02010600030101010101" pitchFamily="2" charset="-122"/>
              </a:rPr>
              <a:t>r ′</a:t>
            </a:r>
            <a:r>
              <a:rPr lang="en-US" altLang="zh-CN" sz="1200" dirty="0">
                <a:latin typeface="Times New Roman" panose="02020603050405020304" pitchFamily="18" charset="0"/>
                <a:ea typeface="宋体" panose="02010600030101010101" pitchFamily="2" charset="-122"/>
              </a:rPr>
              <a:t> ⋅ ( </a:t>
            </a:r>
            <a:r>
              <a:rPr lang="en-US" altLang="zh-CN" sz="1200" dirty="0" err="1">
                <a:latin typeface="Times New Roman" panose="02020603050405020304" pitchFamily="18" charset="0"/>
                <a:ea typeface="宋体" panose="02010600030101010101" pitchFamily="2" charset="-122"/>
              </a:rPr>
              <a:t>g</a:t>
            </a:r>
            <a:r>
              <a:rPr lang="en-US" altLang="zh-CN" sz="1200" baseline="30000" dirty="0" err="1">
                <a:latin typeface="Times New Roman" panose="02020603050405020304" pitchFamily="18" charset="0"/>
                <a:ea typeface="宋体" panose="02010600030101010101" pitchFamily="2" charset="-122"/>
              </a:rPr>
              <a:t>x</a:t>
            </a:r>
            <a:r>
              <a:rPr lang="en-US" altLang="zh-CN" sz="1200" dirty="0">
                <a:latin typeface="Times New Roman" panose="02020603050405020304" pitchFamily="18" charset="0"/>
                <a:ea typeface="宋体" panose="02010600030101010101" pitchFamily="2" charset="-122"/>
              </a:rPr>
              <a:t> ) </a:t>
            </a:r>
            <a:r>
              <a:rPr lang="en-US" altLang="zh-CN" sz="1200" baseline="30000" dirty="0">
                <a:latin typeface="Times New Roman" panose="02020603050405020304" pitchFamily="18" charset="0"/>
                <a:ea typeface="宋体" panose="02010600030101010101" pitchFamily="2" charset="-122"/>
              </a:rPr>
              <a:t>− 1</a:t>
            </a:r>
            <a:r>
              <a:rPr lang="en-US" altLang="zh-CN" sz="1200" dirty="0">
                <a:latin typeface="Times New Roman" panose="02020603050405020304" pitchFamily="18" charset="0"/>
                <a:ea typeface="宋体" panose="02010600030101010101" pitchFamily="2" charset="-122"/>
              </a:rPr>
              <a:t> mod p </a:t>
            </a:r>
            <a:r>
              <a:rPr lang="zh-CN" altLang="en-US" sz="1200" dirty="0">
                <a:latin typeface="Times New Roman" panose="02020603050405020304" pitchFamily="18" charset="0"/>
                <a:ea typeface="宋体" panose="02010600030101010101" pitchFamily="2" charset="-122"/>
              </a:rPr>
              <a:t>，然后发送</a:t>
            </a:r>
            <a:r>
              <a:rPr lang="en-US" altLang="zh-CN" sz="1200" dirty="0">
                <a:latin typeface="Times New Roman" panose="02020603050405020304" pitchFamily="18" charset="0"/>
                <a:ea typeface="宋体" panose="02010600030101010101" pitchFamily="2" charset="-122"/>
              </a:rPr>
              <a:t>r′</a:t>
            </a:r>
            <a:r>
              <a:rPr lang="zh-CN" altLang="en-US" sz="1200" dirty="0">
                <a:latin typeface="Times New Roman" panose="02020603050405020304" pitchFamily="18" charset="0"/>
                <a:ea typeface="宋体" panose="02010600030101010101" pitchFamily="2" charset="-122"/>
              </a:rPr>
              <a:t>和 </a:t>
            </a:r>
            <a:r>
              <a:rPr lang="en-US" altLang="zh-CN" sz="1200" dirty="0">
                <a:latin typeface="Times New Roman" panose="02020603050405020304" pitchFamily="18" charset="0"/>
                <a:ea typeface="宋体" panose="02010600030101010101" pitchFamily="2" charset="-122"/>
              </a:rPr>
              <a:t>a′ </a:t>
            </a:r>
            <a:r>
              <a:rPr lang="zh-CN" altLang="en-US" sz="1200" dirty="0">
                <a:latin typeface="Times New Roman" panose="02020603050405020304" pitchFamily="18" charset="0"/>
                <a:ea typeface="宋体" panose="02010600030101010101" pitchFamily="2" charset="-122"/>
              </a:rPr>
              <a:t>值予证明者</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伪装成</a:t>
            </a:r>
            <a:r>
              <a:rPr lang="en-US" altLang="zh-CN" sz="1200" dirty="0">
                <a:latin typeface="Times New Roman" panose="02020603050405020304" pitchFamily="18" charset="0"/>
                <a:ea typeface="宋体" panose="02010600030101010101" pitchFamily="2" charset="-122"/>
              </a:rPr>
              <a:t>s</a:t>
            </a:r>
            <a:r>
              <a:rPr lang="zh-CN" altLang="en-US" sz="1200" dirty="0">
                <a:latin typeface="Times New Roman" panose="02020603050405020304" pitchFamily="18" charset="0"/>
                <a:ea typeface="宋体" panose="02010600030101010101" pitchFamily="2" charset="-122"/>
              </a:rPr>
              <a:t>和</a:t>
            </a:r>
            <a:r>
              <a:rPr lang="en-US" altLang="zh-CN" sz="1200" dirty="0">
                <a:latin typeface="Times New Roman" panose="02020603050405020304" pitchFamily="18" charset="0"/>
                <a:ea typeface="宋体" panose="02010600030101010101" pitchFamily="2" charset="-122"/>
              </a:rPr>
              <a:t>a);</a:t>
            </a:r>
            <a:r>
              <a:rPr lang="zh-CN" altLang="en-US" sz="1200" dirty="0">
                <a:latin typeface="Times New Roman" panose="02020603050405020304" pitchFamily="18" charset="0"/>
                <a:ea typeface="宋体" panose="02010600030101010101" pitchFamily="2" charset="-122"/>
              </a:rPr>
              <a:t> 此时验证者计算的值为 </a:t>
            </a:r>
            <a:r>
              <a:rPr lang="en-US" altLang="zh-CN" sz="1200" dirty="0">
                <a:latin typeface="Times New Roman" panose="02020603050405020304" pitchFamily="18" charset="0"/>
                <a:ea typeface="宋体" panose="02010600030101010101" pitchFamily="2" charset="-122"/>
              </a:rPr>
              <a:t>g</a:t>
            </a:r>
            <a:r>
              <a:rPr lang="en-US" altLang="zh-CN" sz="1200" baseline="30000" dirty="0">
                <a:latin typeface="Times New Roman" panose="02020603050405020304" pitchFamily="18" charset="0"/>
                <a:ea typeface="宋体" panose="02010600030101010101" pitchFamily="2" charset="-122"/>
              </a:rPr>
              <a:t>r′</a:t>
            </a:r>
            <a:r>
              <a:rPr lang="en-US" altLang="zh-CN" sz="1200" dirty="0">
                <a:latin typeface="Times New Roman" panose="02020603050405020304" pitchFamily="18" charset="0"/>
                <a:ea typeface="宋体" panose="02010600030101010101" pitchFamily="2" charset="-122"/>
              </a:rPr>
              <a:t> mod p </a:t>
            </a:r>
            <a:r>
              <a:rPr lang="zh-CN" altLang="en-US" sz="1200" dirty="0">
                <a:latin typeface="Times New Roman" panose="02020603050405020304" pitchFamily="18" charset="0"/>
                <a:ea typeface="宋体" panose="02010600030101010101" pitchFamily="2" charset="-122"/>
              </a:rPr>
              <a:t>，等于 </a:t>
            </a:r>
            <a:r>
              <a:rPr lang="en-US" altLang="zh-CN" sz="1200" dirty="0">
                <a:latin typeface="Times New Roman" panose="02020603050405020304" pitchFamily="18" charset="0"/>
                <a:ea typeface="宋体" panose="02010600030101010101" pitchFamily="2" charset="-122"/>
              </a:rPr>
              <a:t>a′ ⋅ y</a:t>
            </a:r>
            <a:r>
              <a:rPr lang="zh-CN" altLang="en-US" sz="1200" dirty="0">
                <a:latin typeface="Times New Roman" panose="02020603050405020304" pitchFamily="18" charset="0"/>
                <a:ea typeface="宋体" panose="02010600030101010101" pitchFamily="2" charset="-122"/>
              </a:rPr>
              <a:t>，验证成立</a:t>
            </a:r>
            <a:r>
              <a:rPr lang="en-US" altLang="zh-CN" sz="1200" dirty="0">
                <a:latin typeface="Times New Roman" panose="02020603050405020304" pitchFamily="18" charset="0"/>
                <a:ea typeface="宋体" panose="02010600030101010101" pitchFamily="2" charset="-122"/>
              </a:rPr>
              <a:t>. </a:t>
            </a:r>
          </a:p>
          <a:p>
            <a:pPr>
              <a:spcBef>
                <a:spcPts val="0"/>
              </a:spcBef>
            </a:pPr>
            <a:r>
              <a:rPr lang="zh-CN" altLang="en-US" sz="1200" b="1" dirty="0">
                <a:solidFill>
                  <a:srgbClr val="0000FF"/>
                </a:solidFill>
                <a:latin typeface="Times New Roman" panose="02020603050405020304" pitchFamily="18" charset="0"/>
                <a:ea typeface="宋体" panose="02010600030101010101" pitchFamily="2" charset="-122"/>
              </a:rPr>
              <a:t>零知识</a:t>
            </a:r>
            <a:r>
              <a:rPr lang="zh-CN" altLang="en-US" sz="1200" dirty="0">
                <a:latin typeface="Times New Roman" panose="02020603050405020304" pitchFamily="18" charset="0"/>
                <a:ea typeface="宋体" panose="02010600030101010101" pitchFamily="2" charset="-122"/>
              </a:rPr>
              <a:t>：公钥</a:t>
            </a:r>
            <a:r>
              <a:rPr lang="en-US" altLang="zh-CN" sz="1200" dirty="0">
                <a:latin typeface="Times New Roman" panose="02020603050405020304" pitchFamily="18" charset="0"/>
                <a:ea typeface="宋体" panose="02010600030101010101" pitchFamily="2" charset="-122"/>
              </a:rPr>
              <a:t>y</a:t>
            </a:r>
            <a:r>
              <a:rPr lang="zh-CN" altLang="en-US" sz="1200" dirty="0">
                <a:latin typeface="Times New Roman" panose="02020603050405020304" pitchFamily="18" charset="0"/>
                <a:ea typeface="宋体" panose="02010600030101010101" pitchFamily="2" charset="-122"/>
              </a:rPr>
              <a:t>不会泄露</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的值；</a:t>
            </a:r>
            <a:r>
              <a:rPr lang="en-US" altLang="zh-CN" sz="1200" dirty="0">
                <a:latin typeface="Times New Roman" panose="02020603050405020304" pitchFamily="18" charset="0"/>
                <a:ea typeface="宋体" panose="02010600030101010101" pitchFamily="2" charset="-122"/>
              </a:rPr>
              <a:t>s</a:t>
            </a:r>
            <a:r>
              <a:rPr lang="zh-CN" altLang="en-US" sz="1200" dirty="0">
                <a:latin typeface="Times New Roman" panose="02020603050405020304" pitchFamily="18" charset="0"/>
                <a:ea typeface="宋体" panose="02010600030101010101" pitchFamily="2" charset="-122"/>
              </a:rPr>
              <a:t>即</a:t>
            </a:r>
            <a:r>
              <a:rPr lang="en-US" altLang="zh-CN" sz="1200" dirty="0">
                <a:latin typeface="Times New Roman" panose="02020603050405020304" pitchFamily="18" charset="0"/>
                <a:ea typeface="宋体" panose="02010600030101010101" pitchFamily="2" charset="-122"/>
              </a:rPr>
              <a:t>(</a:t>
            </a:r>
            <a:r>
              <a:rPr lang="en-US" altLang="zh-CN" sz="1200" dirty="0" err="1">
                <a:latin typeface="Times New Roman" panose="02020603050405020304" pitchFamily="18" charset="0"/>
                <a:ea typeface="宋体" panose="02010600030101010101" pitchFamily="2" charset="-122"/>
              </a:rPr>
              <a:t>ex+r</a:t>
            </a:r>
            <a:r>
              <a:rPr lang="en-US" altLang="zh-CN" sz="1200" dirty="0">
                <a:latin typeface="Times New Roman" panose="02020603050405020304" pitchFamily="18" charset="0"/>
                <a:ea typeface="宋体" panose="02010600030101010101" pitchFamily="2" charset="-122"/>
              </a:rPr>
              <a:t>) mod (p-1)</a:t>
            </a:r>
            <a:r>
              <a:rPr lang="zh-CN" altLang="en-US" sz="1200" dirty="0">
                <a:latin typeface="Times New Roman" panose="02020603050405020304" pitchFamily="18" charset="0"/>
                <a:ea typeface="宋体" panose="02010600030101010101" pitchFamily="2" charset="-122"/>
              </a:rPr>
              <a:t>的值，可视为 </a:t>
            </a:r>
            <a:r>
              <a:rPr lang="en-US" altLang="zh-CN" sz="1200" dirty="0">
                <a:latin typeface="Times New Roman" panose="02020603050405020304" pitchFamily="18" charset="0"/>
                <a:ea typeface="宋体" panose="02010600030101010101" pitchFamily="2" charset="-122"/>
              </a:rPr>
              <a:t>x mod (p-1)</a:t>
            </a:r>
            <a:r>
              <a:rPr lang="zh-CN" altLang="en-US" sz="1200" dirty="0">
                <a:latin typeface="Times New Roman" panose="02020603050405020304" pitchFamily="18" charset="0"/>
                <a:ea typeface="宋体" panose="02010600030101010101" pitchFamily="2" charset="-122"/>
              </a:rPr>
              <a:t>的加密，若</a:t>
            </a:r>
            <a:r>
              <a:rPr lang="en-US" altLang="zh-CN" sz="1200" dirty="0">
                <a:latin typeface="Times New Roman" panose="02020603050405020304" pitchFamily="18" charset="0"/>
                <a:ea typeface="宋体" panose="02010600030101010101" pitchFamily="2" charset="-122"/>
              </a:rPr>
              <a:t>r</a:t>
            </a:r>
            <a:r>
              <a:rPr lang="zh-CN" altLang="en-US" sz="1200" dirty="0">
                <a:latin typeface="Times New Roman" panose="02020603050405020304" pitchFamily="18" charset="0"/>
                <a:ea typeface="宋体" panose="02010600030101010101" pitchFamily="2" charset="-122"/>
              </a:rPr>
              <a:t>确为随机，在</a:t>
            </a:r>
            <a:r>
              <a:rPr lang="en-US" altLang="zh-CN" sz="1200" dirty="0">
                <a:latin typeface="Times New Roman" panose="02020603050405020304" pitchFamily="18" charset="0"/>
                <a:ea typeface="宋体" panose="02010600030101010101" pitchFamily="2" charset="-122"/>
              </a:rPr>
              <a:t>0</a:t>
            </a:r>
            <a:r>
              <a:rPr lang="zh-CN" altLang="en-US" sz="1200" dirty="0">
                <a:latin typeface="Times New Roman" panose="02020603050405020304" pitchFamily="18" charset="0"/>
                <a:ea typeface="宋体" panose="02010600030101010101" pitchFamily="2" charset="-122"/>
              </a:rPr>
              <a:t>至</a:t>
            </a:r>
            <a:r>
              <a:rPr lang="en-US" altLang="zh-CN" sz="1200" dirty="0">
                <a:latin typeface="Times New Roman" panose="02020603050405020304" pitchFamily="18" charset="0"/>
                <a:ea typeface="宋体" panose="02010600030101010101" pitchFamily="2" charset="-122"/>
              </a:rPr>
              <a:t>(p-2)</a:t>
            </a:r>
            <a:r>
              <a:rPr lang="zh-CN" altLang="en-US" sz="1200" dirty="0">
                <a:latin typeface="Times New Roman" panose="02020603050405020304" pitchFamily="18" charset="0"/>
                <a:ea typeface="宋体" panose="02010600030101010101" pitchFamily="2" charset="-122"/>
              </a:rPr>
              <a:t>间均匀分布，则</a:t>
            </a:r>
            <a:r>
              <a:rPr lang="en-US" altLang="zh-CN" sz="1200" dirty="0">
                <a:latin typeface="Times New Roman" panose="02020603050405020304" pitchFamily="18" charset="0"/>
                <a:ea typeface="宋体" panose="02010600030101010101" pitchFamily="2" charset="-122"/>
              </a:rPr>
              <a:t>(</a:t>
            </a:r>
            <a:r>
              <a:rPr lang="en-US" altLang="zh-CN" sz="1200" dirty="0" err="1">
                <a:latin typeface="Times New Roman" panose="02020603050405020304" pitchFamily="18" charset="0"/>
                <a:ea typeface="宋体" panose="02010600030101010101" pitchFamily="2" charset="-122"/>
              </a:rPr>
              <a:t>ex+r</a:t>
            </a:r>
            <a:r>
              <a:rPr lang="en-US" altLang="zh-CN" sz="1200" dirty="0">
                <a:latin typeface="Times New Roman" panose="02020603050405020304" pitchFamily="18" charset="0"/>
                <a:ea typeface="宋体" panose="02010600030101010101" pitchFamily="2" charset="-122"/>
              </a:rPr>
              <a:t>) mod (p-1)</a:t>
            </a:r>
            <a:r>
              <a:rPr lang="zh-CN" altLang="en-US" sz="1200" dirty="0">
                <a:latin typeface="Times New Roman" panose="02020603050405020304" pitchFamily="18" charset="0"/>
                <a:ea typeface="宋体" panose="02010600030101010101" pitchFamily="2" charset="-122"/>
              </a:rPr>
              <a:t>也同样均匀分布，不会泄露任何关于</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的信息</a:t>
            </a:r>
            <a:r>
              <a:rPr lang="en-US" altLang="zh-CN" sz="1200" dirty="0">
                <a:latin typeface="Times New Roman" panose="02020603050405020304" pitchFamily="18" charset="0"/>
                <a:ea typeface="宋体" panose="02010600030101010101" pitchFamily="2" charset="-122"/>
              </a:rPr>
              <a:t>.</a:t>
            </a:r>
          </a:p>
          <a:p>
            <a:pPr>
              <a:spcBef>
                <a:spcPts val="0"/>
              </a:spcBef>
            </a:pPr>
            <a:endParaRPr lang="en-US" altLang="zh-CN" sz="1400" dirty="0">
              <a:effectLst/>
              <a:latin typeface="Times New Roman" panose="02020603050405020304" pitchFamily="18" charset="0"/>
              <a:ea typeface="宋体" panose="02010600030101010101" pitchFamily="2" charset="-122"/>
            </a:endParaRPr>
          </a:p>
          <a:p>
            <a:pPr>
              <a:spcBef>
                <a:spcPts val="0"/>
              </a:spcBef>
            </a:pPr>
            <a:endParaRPr lang="zh-CN" altLang="en-US" sz="1400" b="0" i="0" dirty="0">
              <a:solidFill>
                <a:srgbClr val="1A2029"/>
              </a:solidFill>
              <a:effectLst/>
              <a:latin typeface="-apple-system"/>
            </a:endParaRPr>
          </a:p>
          <a:p>
            <a:pPr>
              <a:spcBef>
                <a:spcPts val="0"/>
              </a:spcBef>
            </a:pPr>
            <a:endParaRPr lang="en-US" sz="1400" dirty="0"/>
          </a:p>
        </p:txBody>
      </p:sp>
      <p:sp>
        <p:nvSpPr>
          <p:cNvPr id="5" name="AutoShape 2" descr="{\displaystyle r'}">
            <a:extLst>
              <a:ext uri="{FF2B5EF4-FFF2-40B4-BE49-F238E27FC236}">
                <a16:creationId xmlns:a16="http://schemas.microsoft.com/office/drawing/2014/main" id="{5ADDE01D-4B62-4F21-B932-A75DF4DABC3E}"/>
              </a:ext>
            </a:extLst>
          </p:cNvPr>
          <p:cNvSpPr>
            <a:spLocks noChangeAspect="1" noChangeArrowheads="1"/>
          </p:cNvSpPr>
          <p:nvPr/>
        </p:nvSpPr>
        <p:spPr bwMode="auto">
          <a:xfrm>
            <a:off x="10001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457350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如何处理大整数</a:t>
            </a:r>
            <a:endParaRPr lang="en-US" sz="1500" dirty="0"/>
          </a:p>
        </p:txBody>
      </p:sp>
      <p:sp>
        <p:nvSpPr>
          <p:cNvPr id="4" name="Content Placeholder 2"/>
          <p:cNvSpPr>
            <a:spLocks noGrp="1"/>
          </p:cNvSpPr>
          <p:nvPr>
            <p:ph idx="1"/>
          </p:nvPr>
        </p:nvSpPr>
        <p:spPr>
          <a:xfrm>
            <a:off x="381000" y="1295400"/>
            <a:ext cx="8610600" cy="5257800"/>
          </a:xfrm>
        </p:spPr>
        <p:txBody>
          <a:bodyPr/>
          <a:lstStyle/>
          <a:p>
            <a:pPr>
              <a:spcBef>
                <a:spcPts val="600"/>
              </a:spcBef>
              <a:spcAft>
                <a:spcPts val="0"/>
              </a:spcAft>
            </a:pPr>
            <a:r>
              <a:rPr lang="zh-CN" altLang="en-US" sz="1800" dirty="0"/>
              <a:t>如果一个整数超过</a:t>
            </a:r>
            <a:r>
              <a:rPr lang="en-US" altLang="zh-CN" sz="1800" dirty="0"/>
              <a:t>64</a:t>
            </a:r>
            <a:r>
              <a:rPr lang="zh-CN" altLang="en-US" sz="1800" dirty="0"/>
              <a:t>位，如何进行算术运算？</a:t>
            </a:r>
            <a:endParaRPr lang="en-US" altLang="zh-CN" sz="1800" dirty="0"/>
          </a:p>
          <a:p>
            <a:pPr>
              <a:spcBef>
                <a:spcPts val="600"/>
              </a:spcBef>
              <a:spcAft>
                <a:spcPts val="0"/>
              </a:spcAft>
            </a:pPr>
            <a:r>
              <a:rPr lang="zh-CN" altLang="en-US" sz="1800" dirty="0"/>
              <a:t>利用中国剩余定理（余数系统</a:t>
            </a:r>
            <a:r>
              <a:rPr lang="en-US" altLang="zh-CN" sz="1800" dirty="0"/>
              <a:t>: Residue Number System</a:t>
            </a:r>
            <a:r>
              <a:rPr lang="zh-CN" altLang="en-US" sz="1800" dirty="0"/>
              <a:t>），把大整数表示成一个</a:t>
            </a:r>
            <a:r>
              <a:rPr lang="en-US" altLang="zh-CN" sz="1800" dirty="0"/>
              <a:t>tuple</a:t>
            </a:r>
            <a:r>
              <a:rPr lang="zh-CN" altLang="en-US" sz="1800" dirty="0"/>
              <a:t>。</a:t>
            </a:r>
            <a:endParaRPr lang="en-US" sz="1800" dirty="0"/>
          </a:p>
        </p:txBody>
      </p:sp>
    </p:spTree>
    <p:extLst>
      <p:ext uri="{BB962C8B-B14F-4D97-AF65-F5344CB8AC3E}">
        <p14:creationId xmlns:p14="http://schemas.microsoft.com/office/powerpoint/2010/main" val="38054750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BB6C9CB4-9BF5-4019-975E-20E224828DDD}"/>
              </a:ext>
            </a:extLst>
          </p:cNvPr>
          <p:cNvSpPr>
            <a:spLocks noGrp="1" noChangeArrowheads="1"/>
          </p:cNvSpPr>
          <p:nvPr>
            <p:ph type="title"/>
          </p:nvPr>
        </p:nvSpPr>
        <p:spPr/>
        <p:txBody>
          <a:bodyPr/>
          <a:lstStyle/>
          <a:p>
            <a:r>
              <a:rPr lang="zh-CN" altLang="en-US" b="1" dirty="0">
                <a:latin typeface="Book Antiqua" panose="02040602050305030304" pitchFamily="18" charset="0"/>
              </a:rPr>
              <a:t>余数系统</a:t>
            </a:r>
            <a:endParaRPr lang="en-US" altLang="zh-CN" b="1" dirty="0">
              <a:latin typeface="Book Antiqua" panose="02040602050305030304" pitchFamily="18" charset="0"/>
            </a:endParaRPr>
          </a:p>
        </p:txBody>
      </p:sp>
      <p:sp>
        <p:nvSpPr>
          <p:cNvPr id="175107" name="Rectangle 3">
            <a:extLst>
              <a:ext uri="{FF2B5EF4-FFF2-40B4-BE49-F238E27FC236}">
                <a16:creationId xmlns:a16="http://schemas.microsoft.com/office/drawing/2014/main" id="{720049BD-26EA-429D-8FAA-756F0C789D7D}"/>
              </a:ext>
            </a:extLst>
          </p:cNvPr>
          <p:cNvSpPr>
            <a:spLocks noGrp="1" noChangeArrowheads="1"/>
          </p:cNvSpPr>
          <p:nvPr>
            <p:ph type="body" idx="1"/>
          </p:nvPr>
        </p:nvSpPr>
        <p:spPr>
          <a:xfrm>
            <a:off x="611188" y="1268413"/>
            <a:ext cx="8456612" cy="5400675"/>
          </a:xfrm>
        </p:spPr>
        <p:txBody>
          <a:bodyPr/>
          <a:lstStyle/>
          <a:p>
            <a:r>
              <a:rPr lang="zh-CN" altLang="en-US" sz="2400" dirty="0"/>
              <a:t>定义一个余数系统如下</a:t>
            </a:r>
            <a:endParaRPr lang="en-US" altLang="zh-CN" sz="2400" dirty="0"/>
          </a:p>
          <a:p>
            <a:pPr marL="0" indent="0">
              <a:buNone/>
            </a:pPr>
            <a:endParaRPr lang="en-US" altLang="zh-CN" sz="2000" dirty="0"/>
          </a:p>
          <a:p>
            <a:pPr>
              <a:buFont typeface="Wingdings" panose="05000000000000000000" pitchFamily="2" charset="2"/>
              <a:buNone/>
            </a:pPr>
            <a:r>
              <a:rPr lang="zh-CN" altLang="en-US" sz="2000" dirty="0"/>
              <a:t>对于任意整数</a:t>
            </a:r>
            <a:r>
              <a:rPr lang="en-US" altLang="zh-CN" sz="2000" dirty="0"/>
              <a:t>x, x=(x</a:t>
            </a:r>
            <a:r>
              <a:rPr lang="en-US" altLang="zh-CN" sz="2000" baseline="-25000" dirty="0"/>
              <a:t>1</a:t>
            </a:r>
            <a:r>
              <a:rPr lang="en-US" altLang="zh-CN" sz="2000" dirty="0"/>
              <a:t>|x</a:t>
            </a:r>
            <a:r>
              <a:rPr lang="en-US" altLang="zh-CN" sz="2000" baseline="-25000" dirty="0"/>
              <a:t>2</a:t>
            </a:r>
            <a:r>
              <a:rPr lang="en-US" altLang="zh-CN" sz="2000" dirty="0"/>
              <a:t>|...|</a:t>
            </a:r>
            <a:r>
              <a:rPr lang="en-US" altLang="zh-CN" sz="2000" dirty="0" err="1"/>
              <a:t>x</a:t>
            </a:r>
            <a:r>
              <a:rPr lang="en-US" altLang="zh-CN" sz="2000" baseline="-25000" dirty="0" err="1"/>
              <a:t>k</a:t>
            </a:r>
            <a:r>
              <a:rPr lang="en-US" altLang="zh-CN" sz="2000" dirty="0"/>
              <a:t>)RNS(P</a:t>
            </a:r>
            <a:r>
              <a:rPr lang="en-US" altLang="zh-CN" sz="2000" baseline="-25000" dirty="0"/>
              <a:t>1</a:t>
            </a:r>
            <a:r>
              <a:rPr lang="en-US" altLang="zh-CN" sz="2000" dirty="0"/>
              <a:t>|P</a:t>
            </a:r>
            <a:r>
              <a:rPr lang="en-US" altLang="zh-CN" sz="2000" baseline="-25000" dirty="0"/>
              <a:t>2</a:t>
            </a:r>
            <a:r>
              <a:rPr lang="en-US" altLang="zh-CN" sz="2000" dirty="0"/>
              <a:t>|...|P</a:t>
            </a:r>
            <a:r>
              <a:rPr lang="en-US" altLang="zh-CN" sz="2000" baseline="-25000" dirty="0"/>
              <a:t>k</a:t>
            </a:r>
            <a:r>
              <a:rPr lang="en-US" altLang="zh-CN" sz="2000" dirty="0"/>
              <a:t>)</a:t>
            </a:r>
          </a:p>
          <a:p>
            <a:pPr>
              <a:buFont typeface="Wingdings" panose="05000000000000000000" pitchFamily="2" charset="2"/>
              <a:buNone/>
            </a:pPr>
            <a:r>
              <a:rPr lang="zh-CN" altLang="en-US" sz="2000" dirty="0"/>
              <a:t>其中</a:t>
            </a:r>
            <a:r>
              <a:rPr lang="en-US" altLang="zh-CN" sz="2000" dirty="0"/>
              <a:t> x</a:t>
            </a:r>
            <a:r>
              <a:rPr lang="en-US" altLang="zh-CN" sz="2000" baseline="-25000" dirty="0"/>
              <a:t>i</a:t>
            </a:r>
            <a:r>
              <a:rPr lang="en-US" altLang="zh-CN" sz="2000" dirty="0"/>
              <a:t> = x mod P</a:t>
            </a:r>
            <a:r>
              <a:rPr lang="en-US" altLang="zh-CN" sz="2000" baseline="-25000" dirty="0"/>
              <a:t>i</a:t>
            </a:r>
            <a:r>
              <a:rPr lang="en-US" altLang="zh-CN" sz="2000" dirty="0"/>
              <a:t> </a:t>
            </a:r>
            <a:r>
              <a:rPr lang="zh-CN" altLang="en-US" sz="2000" dirty="0"/>
              <a:t>并且</a:t>
            </a:r>
            <a:r>
              <a:rPr lang="en-US" altLang="zh-CN" sz="2000" dirty="0"/>
              <a:t> </a:t>
            </a:r>
            <a:r>
              <a:rPr lang="en-US" altLang="zh-CN" sz="2000" dirty="0">
                <a:sym typeface="Symbol" panose="05050102010706020507" pitchFamily="18" charset="2"/>
              </a:rPr>
              <a:t> </a:t>
            </a:r>
            <a:r>
              <a:rPr lang="en-US" altLang="zh-CN" sz="2000" dirty="0" err="1">
                <a:sym typeface="Symbol" panose="05050102010706020507" pitchFamily="18" charset="2"/>
              </a:rPr>
              <a:t>i,j</a:t>
            </a:r>
            <a:r>
              <a:rPr lang="en-US" altLang="zh-CN" sz="2000" dirty="0">
                <a:sym typeface="Symbol" panose="05050102010706020507" pitchFamily="18" charset="2"/>
              </a:rPr>
              <a:t>  P</a:t>
            </a:r>
            <a:r>
              <a:rPr lang="en-US" altLang="zh-CN" sz="2000" baseline="-25000" dirty="0">
                <a:sym typeface="Symbol" panose="05050102010706020507" pitchFamily="18" charset="2"/>
              </a:rPr>
              <a:t>i </a:t>
            </a:r>
            <a:r>
              <a:rPr lang="zh-CN" altLang="en-US" sz="2000" dirty="0">
                <a:sym typeface="Symbol" panose="05050102010706020507" pitchFamily="18" charset="2"/>
              </a:rPr>
              <a:t>与 </a:t>
            </a:r>
            <a:r>
              <a:rPr lang="en-US" altLang="zh-CN" sz="2000" dirty="0" err="1">
                <a:sym typeface="Symbol" panose="05050102010706020507" pitchFamily="18" charset="2"/>
              </a:rPr>
              <a:t>P</a:t>
            </a:r>
            <a:r>
              <a:rPr lang="en-US" altLang="zh-CN" sz="2000" baseline="-25000" dirty="0" err="1">
                <a:sym typeface="Symbol" panose="05050102010706020507" pitchFamily="18" charset="2"/>
              </a:rPr>
              <a:t>j</a:t>
            </a:r>
            <a:r>
              <a:rPr lang="zh-CN" altLang="en-US" sz="2000" dirty="0">
                <a:sym typeface="Symbol" panose="05050102010706020507" pitchFamily="18" charset="2"/>
              </a:rPr>
              <a:t>互质</a:t>
            </a:r>
            <a:endParaRPr lang="en-US" altLang="zh-CN" sz="2000" baseline="-25000" dirty="0">
              <a:sym typeface="Symbol" panose="05050102010706020507" pitchFamily="18" charset="2"/>
            </a:endParaRPr>
          </a:p>
          <a:p>
            <a:pPr>
              <a:buFont typeface="Wingdings" panose="05000000000000000000" pitchFamily="2" charset="2"/>
              <a:buNone/>
            </a:pPr>
            <a:r>
              <a:rPr lang="en-US" altLang="zh-CN" sz="2000" dirty="0">
                <a:sym typeface="Symbol" panose="05050102010706020507" pitchFamily="18" charset="2"/>
              </a:rPr>
              <a:t>EX: 84 = (0|4|0)RNS(7|5|3)</a:t>
            </a:r>
            <a:br>
              <a:rPr lang="en-US" altLang="zh-CN" sz="2000" dirty="0">
                <a:sym typeface="Symbol" panose="05050102010706020507" pitchFamily="18" charset="2"/>
              </a:rPr>
            </a:br>
            <a:r>
              <a:rPr lang="en-US" altLang="zh-CN" sz="2000" dirty="0">
                <a:sym typeface="Symbol" panose="05050102010706020507" pitchFamily="18" charset="2"/>
              </a:rPr>
              <a:t>   1 = (1|1|1)RNS(7|5|3)</a:t>
            </a:r>
          </a:p>
          <a:p>
            <a:pPr>
              <a:buFont typeface="Wingdings" panose="05000000000000000000" pitchFamily="2" charset="2"/>
              <a:buNone/>
            </a:pPr>
            <a:r>
              <a:rPr lang="en-US" altLang="zh-CN" sz="2000" dirty="0">
                <a:sym typeface="Symbol" panose="05050102010706020507" pitchFamily="18" charset="2"/>
              </a:rPr>
              <a:t>        2 = (2|2|2)RNS(7|5|3)</a:t>
            </a:r>
            <a:endParaRPr lang="en-US" altLang="zh-CN" sz="2800" dirty="0"/>
          </a:p>
          <a:p>
            <a:pPr>
              <a:buFont typeface="Wingdings" panose="05000000000000000000" pitchFamily="2" charset="2"/>
              <a:buNone/>
            </a:pPr>
            <a:r>
              <a:rPr lang="en-US" altLang="zh-CN" sz="2000" dirty="0">
                <a:sym typeface="Symbol" panose="05050102010706020507" pitchFamily="18" charset="2"/>
              </a:rPr>
              <a:t>        3 = (3|3|0)RNS(7|5|3)</a:t>
            </a:r>
          </a:p>
          <a:p>
            <a:pPr>
              <a:buFont typeface="Wingdings" panose="05000000000000000000" pitchFamily="2" charset="2"/>
              <a:buNone/>
            </a:pPr>
            <a:endParaRPr lang="en-US" altLang="zh-CN" sz="2000" dirty="0">
              <a:sym typeface="Symbol" panose="05050102010706020507" pitchFamily="18" charset="2"/>
            </a:endParaRPr>
          </a:p>
          <a:p>
            <a:pPr>
              <a:buFont typeface="Wingdings" panose="05000000000000000000" pitchFamily="2" charset="2"/>
              <a:buNone/>
            </a:pPr>
            <a:r>
              <a:rPr lang="zh-CN" altLang="en-US" sz="2000" dirty="0">
                <a:sym typeface="Symbol" panose="05050102010706020507" pitchFamily="18" charset="2"/>
              </a:rPr>
              <a:t>余数数有唯一的表示形式模</a:t>
            </a:r>
            <a:endParaRPr lang="en-US" altLang="zh-CN" sz="2000" dirty="0">
              <a:sym typeface="Symbol" panose="05050102010706020507" pitchFamily="18" charset="2"/>
            </a:endParaRPr>
          </a:p>
          <a:p>
            <a:pPr>
              <a:buFont typeface="Wingdings" panose="05000000000000000000" pitchFamily="2" charset="2"/>
              <a:buNone/>
            </a:pPr>
            <a:r>
              <a:rPr lang="zh-CN" altLang="en-US" sz="2000" dirty="0">
                <a:sym typeface="Symbol" panose="05050102010706020507" pitchFamily="18" charset="2"/>
              </a:rPr>
              <a:t>例如，对于</a:t>
            </a:r>
            <a:r>
              <a:rPr lang="en-US" altLang="zh-CN" sz="2000" dirty="0">
                <a:sym typeface="Symbol" panose="05050102010706020507" pitchFamily="18" charset="2"/>
              </a:rPr>
              <a:t> (7|5|3) 0-104</a:t>
            </a:r>
            <a:r>
              <a:rPr lang="zh-CN" altLang="en-US" sz="2000" dirty="0">
                <a:sym typeface="Symbol" panose="05050102010706020507" pitchFamily="18" charset="2"/>
              </a:rPr>
              <a:t>的表示是唯一的</a:t>
            </a:r>
            <a:r>
              <a:rPr lang="en-US" altLang="zh-CN" sz="2000" dirty="0">
                <a:sym typeface="Symbol" panose="05050102010706020507" pitchFamily="18" charset="2"/>
              </a:rPr>
              <a:t>.</a:t>
            </a:r>
          </a:p>
          <a:p>
            <a:pPr>
              <a:buFont typeface="Wingdings" panose="05000000000000000000" pitchFamily="2" charset="2"/>
              <a:buNone/>
            </a:pPr>
            <a:endParaRPr lang="en-US" altLang="zh-CN" sz="2000" dirty="0">
              <a:sym typeface="Symbol" panose="05050102010706020507" pitchFamily="18" charset="2"/>
            </a:endParaRPr>
          </a:p>
          <a:p>
            <a:pPr>
              <a:buFont typeface="Wingdings" panose="05000000000000000000" pitchFamily="2" charset="2"/>
              <a:buNone/>
            </a:pPr>
            <a:r>
              <a:rPr lang="zh-CN" altLang="en-US" sz="1800" dirty="0"/>
              <a:t>右边</a:t>
            </a:r>
            <a:r>
              <a:rPr lang="en-US" altLang="zh-CN" sz="1800" dirty="0"/>
              <a:t>6</a:t>
            </a:r>
            <a:r>
              <a:rPr lang="zh-CN" altLang="en-US" sz="1800" dirty="0"/>
              <a:t>个数互质：</a:t>
            </a:r>
            <a:endParaRPr lang="en-US" altLang="zh-CN" sz="1800" dirty="0"/>
          </a:p>
        </p:txBody>
      </p:sp>
      <p:graphicFrame>
        <p:nvGraphicFramePr>
          <p:cNvPr id="175109" name="Object 5">
            <a:extLst>
              <a:ext uri="{FF2B5EF4-FFF2-40B4-BE49-F238E27FC236}">
                <a16:creationId xmlns:a16="http://schemas.microsoft.com/office/drawing/2014/main" id="{036233A1-C5C0-4D2B-9969-FD7304E34700}"/>
              </a:ext>
            </a:extLst>
          </p:cNvPr>
          <p:cNvGraphicFramePr>
            <a:graphicFrameLocks noChangeAspect="1"/>
          </p:cNvGraphicFramePr>
          <p:nvPr>
            <p:extLst>
              <p:ext uri="{D42A27DB-BD31-4B8C-83A1-F6EECF244321}">
                <p14:modId xmlns:p14="http://schemas.microsoft.com/office/powerpoint/2010/main" val="3390227036"/>
              </p:ext>
            </p:extLst>
          </p:nvPr>
        </p:nvGraphicFramePr>
        <p:xfrm>
          <a:off x="3810000" y="4572000"/>
          <a:ext cx="660400" cy="328613"/>
        </p:xfrm>
        <a:graphic>
          <a:graphicData uri="http://schemas.openxmlformats.org/presentationml/2006/ole">
            <mc:AlternateContent xmlns:mc="http://schemas.openxmlformats.org/markup-compatibility/2006">
              <mc:Choice xmlns:v="urn:schemas-microsoft-com:vml" Requires="v">
                <p:oleObj spid="_x0000_s14387" name="Equation" r:id="rId3" imgW="355320" imgH="253800" progId="Equation.3">
                  <p:embed/>
                </p:oleObj>
              </mc:Choice>
              <mc:Fallback>
                <p:oleObj name="Equation" r:id="rId3" imgW="355320" imgH="253800" progId="Equation.3">
                  <p:embed/>
                  <p:pic>
                    <p:nvPicPr>
                      <p:cNvPr id="175109" name="Object 5">
                        <a:extLst>
                          <a:ext uri="{FF2B5EF4-FFF2-40B4-BE49-F238E27FC236}">
                            <a16:creationId xmlns:a16="http://schemas.microsoft.com/office/drawing/2014/main" id="{036233A1-C5C0-4D2B-9969-FD7304E34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572000"/>
                        <a:ext cx="66040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图片 2">
            <a:extLst>
              <a:ext uri="{FF2B5EF4-FFF2-40B4-BE49-F238E27FC236}">
                <a16:creationId xmlns:a16="http://schemas.microsoft.com/office/drawing/2014/main" id="{C2B3B639-33E5-4F80-80FD-1CE213762A9F}"/>
              </a:ext>
            </a:extLst>
          </p:cNvPr>
          <p:cNvPicPr>
            <a:picLocks noChangeAspect="1"/>
          </p:cNvPicPr>
          <p:nvPr/>
        </p:nvPicPr>
        <p:blipFill>
          <a:blip r:embed="rId5"/>
          <a:stretch>
            <a:fillRect/>
          </a:stretch>
        </p:blipFill>
        <p:spPr>
          <a:xfrm>
            <a:off x="2590800" y="5670550"/>
            <a:ext cx="5581662" cy="30480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C4D973F7-2711-48AB-A024-8F379B29B88C}"/>
              </a:ext>
            </a:extLst>
          </p:cNvPr>
          <p:cNvSpPr>
            <a:spLocks noGrp="1" noChangeArrowheads="1"/>
          </p:cNvSpPr>
          <p:nvPr>
            <p:ph type="title"/>
          </p:nvPr>
        </p:nvSpPr>
        <p:spPr/>
        <p:txBody>
          <a:bodyPr/>
          <a:lstStyle/>
          <a:p>
            <a:r>
              <a:rPr lang="zh-CN" altLang="en-US" b="1" dirty="0">
                <a:latin typeface="Book Antiqua" panose="02040602050305030304" pitchFamily="18" charset="0"/>
              </a:rPr>
              <a:t>余数系统</a:t>
            </a:r>
            <a:endParaRPr lang="en-US" altLang="zh-CN" b="1" dirty="0">
              <a:latin typeface="Book Antiqua" panose="02040602050305030304" pitchFamily="18" charset="0"/>
            </a:endParaRPr>
          </a:p>
        </p:txBody>
      </p:sp>
      <p:sp>
        <p:nvSpPr>
          <p:cNvPr id="177155" name="Rectangle 3">
            <a:extLst>
              <a:ext uri="{FF2B5EF4-FFF2-40B4-BE49-F238E27FC236}">
                <a16:creationId xmlns:a16="http://schemas.microsoft.com/office/drawing/2014/main" id="{6B071962-D6E5-4DA4-A545-0099795AEDC0}"/>
              </a:ext>
            </a:extLst>
          </p:cNvPr>
          <p:cNvSpPr>
            <a:spLocks noGrp="1" noChangeArrowheads="1"/>
          </p:cNvSpPr>
          <p:nvPr>
            <p:ph type="body" idx="1"/>
          </p:nvPr>
        </p:nvSpPr>
        <p:spPr>
          <a:xfrm>
            <a:off x="611188" y="1268413"/>
            <a:ext cx="8253412" cy="5400675"/>
          </a:xfrm>
        </p:spPr>
        <p:txBody>
          <a:bodyPr/>
          <a:lstStyle/>
          <a:p>
            <a:r>
              <a:rPr lang="en-US" altLang="zh-CN" sz="2800" dirty="0"/>
              <a:t>Addition (subtraction is similar)</a:t>
            </a:r>
          </a:p>
          <a:p>
            <a:pPr>
              <a:buFont typeface="Wingdings" panose="05000000000000000000" pitchFamily="2" charset="2"/>
              <a:buNone/>
            </a:pPr>
            <a:endParaRPr lang="en-US" altLang="zh-CN" sz="2000" dirty="0"/>
          </a:p>
          <a:p>
            <a:pPr>
              <a:buFont typeface="Wingdings" panose="05000000000000000000" pitchFamily="2" charset="2"/>
              <a:buNone/>
            </a:pPr>
            <a:r>
              <a:rPr lang="en-US" altLang="zh-CN" sz="2000" dirty="0" err="1"/>
              <a:t>x+y</a:t>
            </a:r>
            <a:r>
              <a:rPr lang="en-US" altLang="zh-CN" sz="2000" dirty="0"/>
              <a:t> = ((x</a:t>
            </a:r>
            <a:r>
              <a:rPr lang="en-US" altLang="zh-CN" sz="2000" baseline="-25000" dirty="0"/>
              <a:t>1</a:t>
            </a:r>
            <a:r>
              <a:rPr lang="en-US" altLang="zh-CN" sz="2000" dirty="0"/>
              <a:t>+y</a:t>
            </a:r>
            <a:r>
              <a:rPr lang="en-US" altLang="zh-CN" sz="2000" baseline="-25000" dirty="0"/>
              <a:t>1</a:t>
            </a:r>
            <a:r>
              <a:rPr lang="en-US" altLang="zh-CN" sz="2000" dirty="0"/>
              <a:t>)</a:t>
            </a:r>
            <a:r>
              <a:rPr lang="en-US" altLang="zh-CN" sz="2000" baseline="-25000" dirty="0"/>
              <a:t>p</a:t>
            </a:r>
            <a:r>
              <a:rPr lang="en-US" altLang="zh-CN" sz="1200" baseline="-80000" dirty="0"/>
              <a:t>1</a:t>
            </a:r>
            <a:r>
              <a:rPr lang="en-US" altLang="zh-CN" sz="2000" dirty="0"/>
              <a:t>| (x</a:t>
            </a:r>
            <a:r>
              <a:rPr lang="en-US" altLang="zh-CN" sz="2000" baseline="-25000" dirty="0"/>
              <a:t>2</a:t>
            </a:r>
            <a:r>
              <a:rPr lang="en-US" altLang="zh-CN" sz="2000" dirty="0"/>
              <a:t>+y</a:t>
            </a:r>
            <a:r>
              <a:rPr lang="en-US" altLang="zh-CN" sz="2000" baseline="-25000" dirty="0"/>
              <a:t>2</a:t>
            </a:r>
            <a:r>
              <a:rPr lang="en-US" altLang="zh-CN" sz="2000" dirty="0"/>
              <a:t>)</a:t>
            </a:r>
            <a:r>
              <a:rPr lang="en-US" altLang="zh-CN" sz="2000" baseline="-25000" dirty="0"/>
              <a:t>p</a:t>
            </a:r>
            <a:r>
              <a:rPr lang="en-US" altLang="zh-CN" sz="1200" baseline="-80000" dirty="0"/>
              <a:t>2</a:t>
            </a:r>
            <a:r>
              <a:rPr lang="en-US" altLang="zh-CN" sz="2000" dirty="0"/>
              <a:t>| ... | (</a:t>
            </a:r>
            <a:r>
              <a:rPr lang="en-US" altLang="zh-CN" sz="2000" dirty="0" err="1"/>
              <a:t>x</a:t>
            </a:r>
            <a:r>
              <a:rPr lang="en-US" altLang="zh-CN" sz="2000" baseline="-25000" dirty="0" err="1"/>
              <a:t>k</a:t>
            </a:r>
            <a:r>
              <a:rPr lang="en-US" altLang="zh-CN" sz="2000" dirty="0" err="1"/>
              <a:t>+y</a:t>
            </a:r>
            <a:r>
              <a:rPr lang="en-US" altLang="zh-CN" sz="2000" baseline="-25000" dirty="0" err="1"/>
              <a:t>k</a:t>
            </a:r>
            <a:r>
              <a:rPr lang="en-US" altLang="zh-CN" sz="2000" dirty="0"/>
              <a:t>)</a:t>
            </a:r>
            <a:r>
              <a:rPr lang="en-US" altLang="zh-CN" sz="2000" baseline="-25000" dirty="0"/>
              <a:t>p</a:t>
            </a:r>
            <a:r>
              <a:rPr lang="en-US" altLang="zh-CN" sz="1200" baseline="-80000" dirty="0"/>
              <a:t>k</a:t>
            </a:r>
            <a:r>
              <a:rPr lang="en-US" altLang="zh-CN" sz="2000" dirty="0"/>
              <a:t>)RNS(P</a:t>
            </a:r>
            <a:r>
              <a:rPr lang="en-US" altLang="zh-CN" sz="2000" baseline="-25000" dirty="0"/>
              <a:t>1</a:t>
            </a:r>
            <a:r>
              <a:rPr lang="en-US" altLang="zh-CN" sz="2000" dirty="0"/>
              <a:t>|P</a:t>
            </a:r>
            <a:r>
              <a:rPr lang="en-US" altLang="zh-CN" sz="2000" baseline="-25000" dirty="0"/>
              <a:t>2</a:t>
            </a:r>
            <a:r>
              <a:rPr lang="en-US" altLang="zh-CN" sz="2000" dirty="0"/>
              <a:t>|...|P</a:t>
            </a:r>
            <a:r>
              <a:rPr lang="en-US" altLang="zh-CN" sz="2000" baseline="-25000" dirty="0"/>
              <a:t>k</a:t>
            </a:r>
            <a:r>
              <a:rPr lang="en-US" altLang="zh-CN" sz="2000" dirty="0"/>
              <a:t>)</a:t>
            </a:r>
          </a:p>
          <a:p>
            <a:pPr>
              <a:buFont typeface="Wingdings" panose="05000000000000000000" pitchFamily="2" charset="2"/>
              <a:buNone/>
            </a:pPr>
            <a:r>
              <a:rPr lang="en-US" altLang="zh-CN" sz="2000" dirty="0"/>
              <a:t>where x</a:t>
            </a:r>
            <a:r>
              <a:rPr lang="en-US" altLang="zh-CN" sz="2000" baseline="-25000" dirty="0"/>
              <a:t>i</a:t>
            </a:r>
            <a:r>
              <a:rPr lang="en-US" altLang="zh-CN" sz="2000" dirty="0"/>
              <a:t> = (x)</a:t>
            </a:r>
            <a:r>
              <a:rPr lang="en-US" altLang="zh-CN" sz="2000" baseline="-25000" dirty="0"/>
              <a:t>p</a:t>
            </a:r>
            <a:r>
              <a:rPr lang="en-US" altLang="zh-CN" sz="1200" baseline="-80000" dirty="0"/>
              <a:t>i </a:t>
            </a:r>
            <a:r>
              <a:rPr lang="en-US" altLang="zh-CN" sz="2000" dirty="0"/>
              <a:t>and </a:t>
            </a:r>
            <a:r>
              <a:rPr lang="en-US" altLang="zh-CN" sz="2000" dirty="0" err="1"/>
              <a:t>y</a:t>
            </a:r>
            <a:r>
              <a:rPr lang="en-US" altLang="zh-CN" sz="2000" baseline="-25000" dirty="0" err="1"/>
              <a:t>i</a:t>
            </a:r>
            <a:r>
              <a:rPr lang="en-US" altLang="zh-CN" sz="2000" dirty="0"/>
              <a:t> = (y)</a:t>
            </a:r>
            <a:r>
              <a:rPr lang="en-US" altLang="zh-CN" sz="2000" baseline="-25000" dirty="0"/>
              <a:t>p</a:t>
            </a:r>
            <a:r>
              <a:rPr lang="en-US" altLang="zh-CN" sz="1200" baseline="-80000" dirty="0"/>
              <a:t>i</a:t>
            </a:r>
            <a:endParaRPr lang="en-US" altLang="zh-CN" sz="2000" baseline="-80000" dirty="0"/>
          </a:p>
          <a:p>
            <a:endParaRPr lang="en-US" altLang="zh-CN" sz="2800" dirty="0"/>
          </a:p>
          <a:p>
            <a:r>
              <a:rPr lang="en-US" altLang="zh-CN" sz="2800" dirty="0"/>
              <a:t>Multiplication</a:t>
            </a:r>
          </a:p>
          <a:p>
            <a:pPr>
              <a:buFont typeface="Wingdings" panose="05000000000000000000" pitchFamily="2" charset="2"/>
              <a:buNone/>
            </a:pPr>
            <a:r>
              <a:rPr lang="en-US" altLang="zh-CN" sz="2000" dirty="0"/>
              <a:t>x*y = ((x</a:t>
            </a:r>
            <a:r>
              <a:rPr lang="en-US" altLang="zh-CN" sz="2000" baseline="-25000" dirty="0"/>
              <a:t>1</a:t>
            </a:r>
            <a:r>
              <a:rPr lang="en-US" altLang="zh-CN" sz="2000" dirty="0"/>
              <a:t>*y</a:t>
            </a:r>
            <a:r>
              <a:rPr lang="en-US" altLang="zh-CN" sz="2000" baseline="-25000" dirty="0"/>
              <a:t>1</a:t>
            </a:r>
            <a:r>
              <a:rPr lang="en-US" altLang="zh-CN" sz="2000" dirty="0"/>
              <a:t>)</a:t>
            </a:r>
            <a:r>
              <a:rPr lang="en-US" altLang="zh-CN" sz="2000" baseline="-25000" dirty="0"/>
              <a:t>p</a:t>
            </a:r>
            <a:r>
              <a:rPr lang="en-US" altLang="zh-CN" sz="1200" baseline="-80000" dirty="0"/>
              <a:t>1</a:t>
            </a:r>
            <a:r>
              <a:rPr lang="en-US" altLang="zh-CN" sz="2000" dirty="0"/>
              <a:t>| (x</a:t>
            </a:r>
            <a:r>
              <a:rPr lang="en-US" altLang="zh-CN" sz="2000" baseline="-25000" dirty="0"/>
              <a:t>2</a:t>
            </a:r>
            <a:r>
              <a:rPr lang="en-US" altLang="zh-CN" sz="2000" dirty="0"/>
              <a:t>*y</a:t>
            </a:r>
            <a:r>
              <a:rPr lang="en-US" altLang="zh-CN" sz="2000" baseline="-25000" dirty="0"/>
              <a:t>2</a:t>
            </a:r>
            <a:r>
              <a:rPr lang="en-US" altLang="zh-CN" sz="2000" dirty="0"/>
              <a:t>)</a:t>
            </a:r>
            <a:r>
              <a:rPr lang="en-US" altLang="zh-CN" sz="2000" baseline="-25000" dirty="0"/>
              <a:t>p</a:t>
            </a:r>
            <a:r>
              <a:rPr lang="en-US" altLang="zh-CN" sz="1200" baseline="-80000" dirty="0"/>
              <a:t>2</a:t>
            </a:r>
            <a:r>
              <a:rPr lang="en-US" altLang="zh-CN" sz="2000" dirty="0"/>
              <a:t>| ... | (</a:t>
            </a:r>
            <a:r>
              <a:rPr lang="en-US" altLang="zh-CN" sz="2000" dirty="0" err="1"/>
              <a:t>x</a:t>
            </a:r>
            <a:r>
              <a:rPr lang="en-US" altLang="zh-CN" sz="2000" baseline="-25000" dirty="0" err="1"/>
              <a:t>k</a:t>
            </a:r>
            <a:r>
              <a:rPr lang="en-US" altLang="zh-CN" sz="2000" dirty="0"/>
              <a:t>*</a:t>
            </a:r>
            <a:r>
              <a:rPr lang="en-US" altLang="zh-CN" sz="2000" dirty="0" err="1"/>
              <a:t>y</a:t>
            </a:r>
            <a:r>
              <a:rPr lang="en-US" altLang="zh-CN" sz="2000" baseline="-25000" dirty="0" err="1"/>
              <a:t>k</a:t>
            </a:r>
            <a:r>
              <a:rPr lang="en-US" altLang="zh-CN" sz="2000" dirty="0"/>
              <a:t>)</a:t>
            </a:r>
            <a:r>
              <a:rPr lang="en-US" altLang="zh-CN" sz="2000" baseline="-25000" dirty="0"/>
              <a:t>p</a:t>
            </a:r>
            <a:r>
              <a:rPr lang="en-US" altLang="zh-CN" sz="1200" baseline="-80000" dirty="0"/>
              <a:t>k</a:t>
            </a:r>
            <a:r>
              <a:rPr lang="en-US" altLang="zh-CN" sz="2000" dirty="0"/>
              <a:t>)RNS(P</a:t>
            </a:r>
            <a:r>
              <a:rPr lang="en-US" altLang="zh-CN" sz="2000" baseline="-25000" dirty="0"/>
              <a:t>1</a:t>
            </a:r>
            <a:r>
              <a:rPr lang="en-US" altLang="zh-CN" sz="2000" dirty="0"/>
              <a:t>|P</a:t>
            </a:r>
            <a:r>
              <a:rPr lang="en-US" altLang="zh-CN" sz="2000" baseline="-25000" dirty="0"/>
              <a:t>2</a:t>
            </a:r>
            <a:r>
              <a:rPr lang="en-US" altLang="zh-CN" sz="2000" dirty="0"/>
              <a:t>|...|P</a:t>
            </a:r>
            <a:r>
              <a:rPr lang="en-US" altLang="zh-CN" sz="2000" baseline="-25000" dirty="0"/>
              <a:t>k</a:t>
            </a:r>
            <a:r>
              <a:rPr lang="en-US" altLang="zh-CN" sz="2000" dirty="0"/>
              <a:t>)</a:t>
            </a:r>
          </a:p>
          <a:p>
            <a:pPr>
              <a:buFont typeface="Wingdings" panose="05000000000000000000" pitchFamily="2" charset="2"/>
              <a:buNone/>
            </a:pPr>
            <a:r>
              <a:rPr lang="en-US" altLang="zh-CN" sz="2000" dirty="0"/>
              <a:t>where x</a:t>
            </a:r>
            <a:r>
              <a:rPr lang="en-US" altLang="zh-CN" sz="2000" baseline="-25000" dirty="0"/>
              <a:t>i</a:t>
            </a:r>
            <a:r>
              <a:rPr lang="en-US" altLang="zh-CN" sz="2000" dirty="0"/>
              <a:t> = (x)</a:t>
            </a:r>
            <a:r>
              <a:rPr lang="en-US" altLang="zh-CN" sz="2000" baseline="-25000" dirty="0"/>
              <a:t>p</a:t>
            </a:r>
            <a:r>
              <a:rPr lang="en-US" altLang="zh-CN" sz="1200" baseline="-80000" dirty="0"/>
              <a:t>i </a:t>
            </a:r>
            <a:r>
              <a:rPr lang="en-US" altLang="zh-CN" sz="2000" dirty="0"/>
              <a:t>and </a:t>
            </a:r>
            <a:r>
              <a:rPr lang="en-US" altLang="zh-CN" sz="2000" dirty="0" err="1"/>
              <a:t>y</a:t>
            </a:r>
            <a:r>
              <a:rPr lang="en-US" altLang="zh-CN" sz="2000" baseline="-25000" dirty="0" err="1"/>
              <a:t>i</a:t>
            </a:r>
            <a:r>
              <a:rPr lang="en-US" altLang="zh-CN" sz="2000" dirty="0"/>
              <a:t> = (y)</a:t>
            </a:r>
            <a:r>
              <a:rPr lang="en-US" altLang="zh-CN" sz="2000" baseline="-25000" dirty="0"/>
              <a:t>p</a:t>
            </a:r>
            <a:r>
              <a:rPr lang="en-US" altLang="zh-CN" sz="1200" baseline="-80000" dirty="0"/>
              <a:t>i</a:t>
            </a:r>
            <a:endParaRPr lang="en-US" altLang="zh-CN" sz="2000" baseline="-80000" dirty="0"/>
          </a:p>
          <a:p>
            <a:pPr>
              <a:buFont typeface="Wingdings" panose="05000000000000000000" pitchFamily="2" charset="2"/>
              <a:buNone/>
            </a:pPr>
            <a:endParaRPr lang="en-US" altLang="zh-C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同余式的加和乘</a:t>
            </a:r>
            <a:endParaRPr lang="en-US" dirty="0"/>
          </a:p>
        </p:txBody>
      </p:sp>
      <p:sp>
        <p:nvSpPr>
          <p:cNvPr id="3" name="Content Placeholder 2"/>
          <p:cNvSpPr>
            <a:spLocks noGrp="1"/>
          </p:cNvSpPr>
          <p:nvPr>
            <p:ph idx="1"/>
          </p:nvPr>
        </p:nvSpPr>
        <p:spPr>
          <a:xfrm>
            <a:off x="457200" y="1295400"/>
            <a:ext cx="8458200" cy="5105400"/>
          </a:xfrm>
        </p:spPr>
        <p:txBody>
          <a:bodyPr/>
          <a:lstStyle/>
          <a:p>
            <a:pPr>
              <a:spcBef>
                <a:spcPts val="0"/>
              </a:spcBef>
            </a:pPr>
            <a:r>
              <a:rPr lang="zh-CN" altLang="en-US" sz="2400" b="1" dirty="0"/>
              <a:t>定理</a:t>
            </a:r>
            <a:r>
              <a:rPr lang="en-US" sz="2400" b="1" dirty="0"/>
              <a:t> </a:t>
            </a:r>
            <a:r>
              <a:rPr lang="en-US" sz="2400" b="1" dirty="0">
                <a:ea typeface="Cambria Math" pitchFamily="18" charset="0"/>
              </a:rPr>
              <a:t>4</a:t>
            </a:r>
            <a:r>
              <a:rPr lang="en-US" sz="2400" dirty="0"/>
              <a:t>:</a:t>
            </a:r>
            <a:r>
              <a:rPr lang="zh-CN" altLang="en-US" sz="2400" dirty="0"/>
              <a:t>设 𝑚</a:t>
            </a:r>
            <a:r>
              <a:rPr lang="en-US" sz="2400" dirty="0"/>
              <a:t> </a:t>
            </a:r>
            <a:r>
              <a:rPr lang="zh-CN" altLang="en-US" sz="2400" dirty="0"/>
              <a:t>为正整数。如果 𝑎≡𝑏 </a:t>
            </a:r>
            <a:r>
              <a:rPr lang="en-US" altLang="zh-CN" sz="2400" dirty="0"/>
              <a:t>(</a:t>
            </a:r>
            <a:r>
              <a:rPr lang="en-US" sz="2400" dirty="0"/>
              <a:t>mod 𝑚) </a:t>
            </a:r>
            <a:r>
              <a:rPr lang="zh-CN" altLang="en-US" sz="2400" dirty="0"/>
              <a:t>且 𝑐≡𝑑 </a:t>
            </a:r>
            <a:r>
              <a:rPr lang="en-US" altLang="zh-CN" sz="2400" dirty="0"/>
              <a:t>(</a:t>
            </a:r>
            <a:r>
              <a:rPr lang="en-US" sz="2400" dirty="0"/>
              <a:t>mod 𝑚)，</a:t>
            </a:r>
            <a:r>
              <a:rPr lang="zh-CN" altLang="en-US" sz="2400" dirty="0"/>
              <a:t>则 𝑎</a:t>
            </a:r>
            <a:r>
              <a:rPr lang="en-US" altLang="zh-CN" sz="2400" dirty="0"/>
              <a:t>+</a:t>
            </a:r>
            <a:r>
              <a:rPr lang="zh-CN" altLang="en-US" sz="2400" dirty="0"/>
              <a:t>𝑐≡𝑏</a:t>
            </a:r>
            <a:r>
              <a:rPr lang="en-US" altLang="zh-CN" sz="2400" dirty="0"/>
              <a:t>+</a:t>
            </a:r>
            <a:r>
              <a:rPr lang="zh-CN" altLang="en-US" sz="2400" dirty="0"/>
              <a:t>𝑑 </a:t>
            </a:r>
            <a:r>
              <a:rPr lang="en-US" altLang="zh-CN" sz="2400" dirty="0"/>
              <a:t>(</a:t>
            </a:r>
            <a:r>
              <a:rPr lang="en-US" sz="2400" dirty="0"/>
              <a:t>mod 𝑚) </a:t>
            </a:r>
            <a:r>
              <a:rPr lang="zh-CN" altLang="en-US" sz="2400" dirty="0"/>
              <a:t>且 𝑎𝑐≡𝑏𝑑 </a:t>
            </a:r>
            <a:r>
              <a:rPr lang="en-US" altLang="zh-CN" sz="2400" dirty="0"/>
              <a:t>(</a:t>
            </a:r>
            <a:r>
              <a:rPr lang="en-US" sz="2400" dirty="0"/>
              <a:t>mod 𝑚) </a:t>
            </a:r>
          </a:p>
          <a:p>
            <a:pPr>
              <a:spcBef>
                <a:spcPts val="0"/>
              </a:spcBef>
            </a:pPr>
            <a:r>
              <a:rPr lang="zh-CN" altLang="en-US" sz="2400" b="1" dirty="0"/>
              <a:t>证明</a:t>
            </a:r>
            <a:r>
              <a:rPr lang="en-US" sz="2400" dirty="0"/>
              <a:t>: </a:t>
            </a:r>
          </a:p>
          <a:p>
            <a:pPr lvl="1">
              <a:spcBef>
                <a:spcPts val="0"/>
              </a:spcBef>
            </a:pPr>
            <a:r>
              <a:rPr lang="zh-CN" altLang="en-US" sz="2000" dirty="0"/>
              <a:t>因为 𝑎≡𝑏 </a:t>
            </a:r>
            <a:r>
              <a:rPr lang="en-US" altLang="zh-CN" sz="2000" dirty="0"/>
              <a:t>(</a:t>
            </a:r>
            <a:r>
              <a:rPr lang="en-US" sz="2000" dirty="0"/>
              <a:t>mod 𝑚) </a:t>
            </a:r>
            <a:r>
              <a:rPr lang="zh-CN" altLang="en-US" sz="2000" dirty="0"/>
              <a:t>且 𝑐≡𝑑 </a:t>
            </a:r>
            <a:r>
              <a:rPr lang="en-US" altLang="zh-CN" sz="2000" dirty="0"/>
              <a:t>(</a:t>
            </a:r>
            <a:r>
              <a:rPr lang="en-US" sz="2000" dirty="0"/>
              <a:t>mod 𝑚)，</a:t>
            </a:r>
            <a:r>
              <a:rPr lang="zh-CN" altLang="en-US" sz="2000" dirty="0"/>
              <a:t>根据定理 </a:t>
            </a:r>
            <a:r>
              <a:rPr lang="en-US" altLang="zh-CN" sz="2000" dirty="0"/>
              <a:t>4</a:t>
            </a:r>
            <a:r>
              <a:rPr lang="zh-CN" altLang="en-US" sz="2000" dirty="0"/>
              <a:t>，存在整数 𝑠</a:t>
            </a:r>
            <a:r>
              <a:rPr lang="en-US" sz="2000" dirty="0"/>
              <a:t> </a:t>
            </a:r>
            <a:r>
              <a:rPr lang="zh-CN" altLang="en-US" sz="2000" dirty="0"/>
              <a:t>和 𝑡</a:t>
            </a:r>
            <a:r>
              <a:rPr lang="en-US" sz="2000" dirty="0"/>
              <a:t>，</a:t>
            </a:r>
            <a:r>
              <a:rPr lang="zh-CN" altLang="en-US" sz="2000" dirty="0"/>
              <a:t>使得 𝑏</a:t>
            </a:r>
            <a:r>
              <a:rPr lang="en-US" altLang="zh-CN" sz="2000" dirty="0"/>
              <a:t>=</a:t>
            </a:r>
            <a:r>
              <a:rPr lang="zh-CN" altLang="en-US" sz="2000" dirty="0"/>
              <a:t>𝑎</a:t>
            </a:r>
            <a:r>
              <a:rPr lang="en-US" altLang="zh-CN" sz="2000" dirty="0"/>
              <a:t>+</a:t>
            </a:r>
            <a:r>
              <a:rPr lang="zh-CN" altLang="en-US" sz="2000" dirty="0"/>
              <a:t>𝑠𝑚和 𝑑</a:t>
            </a:r>
            <a:r>
              <a:rPr lang="en-US" altLang="zh-CN" sz="2000" dirty="0"/>
              <a:t>=</a:t>
            </a:r>
            <a:r>
              <a:rPr lang="zh-CN" altLang="en-US" sz="2000" dirty="0"/>
              <a:t>𝑐</a:t>
            </a:r>
            <a:r>
              <a:rPr lang="en-US" altLang="zh-CN" sz="2000" dirty="0"/>
              <a:t>+</a:t>
            </a:r>
            <a:r>
              <a:rPr lang="zh-CN" altLang="en-US" sz="2000" dirty="0"/>
              <a:t>𝑡𝑚</a:t>
            </a:r>
            <a:r>
              <a:rPr lang="en-US" sz="2000" dirty="0"/>
              <a:t>。</a:t>
            </a:r>
          </a:p>
          <a:p>
            <a:pPr lvl="1">
              <a:spcBef>
                <a:spcPts val="0"/>
              </a:spcBef>
            </a:pPr>
            <a:r>
              <a:rPr lang="zh-CN" altLang="en-US" sz="2000" dirty="0"/>
              <a:t>因此</a:t>
            </a:r>
            <a:r>
              <a:rPr lang="en-US" sz="2000" dirty="0"/>
              <a:t>,  </a:t>
            </a:r>
          </a:p>
          <a:p>
            <a:pPr lvl="2">
              <a:spcBef>
                <a:spcPts val="0"/>
              </a:spcBef>
            </a:pPr>
            <a:r>
              <a:rPr lang="en-US" sz="1800" i="1" dirty="0"/>
              <a:t>b + d = </a:t>
            </a:r>
            <a:r>
              <a:rPr lang="en-US" sz="1800" dirty="0"/>
              <a:t>(</a:t>
            </a:r>
            <a:r>
              <a:rPr lang="en-US" sz="1800" i="1" dirty="0"/>
              <a:t>a  </a:t>
            </a:r>
            <a:r>
              <a:rPr lang="en-US" sz="1800" dirty="0"/>
              <a:t>+</a:t>
            </a:r>
            <a:r>
              <a:rPr lang="en-US" sz="1800" i="1" dirty="0"/>
              <a:t> </a:t>
            </a:r>
            <a:r>
              <a:rPr lang="en-US" sz="1800" i="1" dirty="0" err="1"/>
              <a:t>sm</a:t>
            </a:r>
            <a:r>
              <a:rPr lang="en-US" sz="1800" dirty="0"/>
              <a:t>)</a:t>
            </a:r>
            <a:r>
              <a:rPr lang="en-US" sz="1800" i="1" dirty="0"/>
              <a:t> + </a:t>
            </a:r>
            <a:r>
              <a:rPr lang="en-US" sz="1800" dirty="0"/>
              <a:t>(</a:t>
            </a:r>
            <a:r>
              <a:rPr lang="en-US" sz="1800" i="1" dirty="0"/>
              <a:t>c + tm</a:t>
            </a:r>
            <a:r>
              <a:rPr lang="en-US" sz="1800" dirty="0"/>
              <a:t>)</a:t>
            </a:r>
            <a:r>
              <a:rPr lang="en-US" sz="1800" i="1" dirty="0"/>
              <a:t> </a:t>
            </a:r>
            <a:r>
              <a:rPr lang="en-US" sz="1800" dirty="0"/>
              <a:t>=</a:t>
            </a:r>
            <a:r>
              <a:rPr lang="en-US" sz="1800" i="1" dirty="0"/>
              <a:t> </a:t>
            </a:r>
            <a:r>
              <a:rPr lang="en-US" sz="1800" dirty="0"/>
              <a:t>(</a:t>
            </a:r>
            <a:r>
              <a:rPr lang="en-US" sz="1800" i="1" dirty="0"/>
              <a:t>a + c</a:t>
            </a:r>
            <a:r>
              <a:rPr lang="en-US" sz="1800" dirty="0"/>
              <a:t>)</a:t>
            </a:r>
            <a:r>
              <a:rPr lang="en-US" sz="1800" i="1" dirty="0"/>
              <a:t> + m</a:t>
            </a:r>
            <a:r>
              <a:rPr lang="en-US" sz="1800" dirty="0"/>
              <a:t>(</a:t>
            </a:r>
            <a:r>
              <a:rPr lang="en-US" sz="1800" i="1" dirty="0"/>
              <a:t>s + t</a:t>
            </a:r>
            <a:r>
              <a:rPr lang="en-US" sz="1800" dirty="0"/>
              <a:t>) </a:t>
            </a:r>
          </a:p>
          <a:p>
            <a:pPr lvl="2">
              <a:spcBef>
                <a:spcPts val="0"/>
              </a:spcBef>
            </a:pPr>
            <a:r>
              <a:rPr lang="en-US" sz="1800" i="1" dirty="0"/>
              <a:t>b d = </a:t>
            </a:r>
            <a:r>
              <a:rPr lang="en-US" sz="1800" dirty="0"/>
              <a:t>(</a:t>
            </a:r>
            <a:r>
              <a:rPr lang="en-US" sz="1800" i="1" dirty="0"/>
              <a:t>a  </a:t>
            </a:r>
            <a:r>
              <a:rPr lang="en-US" sz="1800" dirty="0"/>
              <a:t>+</a:t>
            </a:r>
            <a:r>
              <a:rPr lang="en-US" sz="1800" i="1" dirty="0"/>
              <a:t> </a:t>
            </a:r>
            <a:r>
              <a:rPr lang="en-US" sz="1800" i="1" dirty="0" err="1"/>
              <a:t>sm</a:t>
            </a:r>
            <a:r>
              <a:rPr lang="en-US" sz="1800" dirty="0"/>
              <a:t>)</a:t>
            </a:r>
            <a:r>
              <a:rPr lang="en-US" sz="1800" i="1" dirty="0"/>
              <a:t> </a:t>
            </a:r>
            <a:r>
              <a:rPr lang="en-US" sz="1800" dirty="0"/>
              <a:t>(</a:t>
            </a:r>
            <a:r>
              <a:rPr lang="en-US" sz="1800" i="1" dirty="0"/>
              <a:t>c + tm</a:t>
            </a:r>
            <a:r>
              <a:rPr lang="en-US" sz="1800" dirty="0"/>
              <a:t>)</a:t>
            </a:r>
            <a:r>
              <a:rPr lang="en-US" sz="1800" i="1" dirty="0"/>
              <a:t> </a:t>
            </a:r>
            <a:r>
              <a:rPr lang="en-US" sz="1800" dirty="0"/>
              <a:t>=</a:t>
            </a:r>
            <a:r>
              <a:rPr lang="en-US" sz="1800" i="1" dirty="0"/>
              <a:t> ac + m</a:t>
            </a:r>
            <a:r>
              <a:rPr lang="en-US" sz="1800" dirty="0"/>
              <a:t>(</a:t>
            </a:r>
            <a:r>
              <a:rPr lang="en-US" sz="1800" i="1" dirty="0"/>
              <a:t>at + </a:t>
            </a:r>
            <a:r>
              <a:rPr lang="en-US" sz="1800" i="1" dirty="0" err="1"/>
              <a:t>cs</a:t>
            </a:r>
            <a:r>
              <a:rPr lang="en-US" sz="1800" i="1" dirty="0"/>
              <a:t> + </a:t>
            </a:r>
            <a:r>
              <a:rPr lang="en-US" sz="1800" i="1" dirty="0" err="1"/>
              <a:t>stm</a:t>
            </a:r>
            <a:r>
              <a:rPr lang="en-US" sz="1800" dirty="0"/>
              <a:t>).</a:t>
            </a:r>
          </a:p>
          <a:p>
            <a:pPr lvl="1">
              <a:spcBef>
                <a:spcPts val="0"/>
              </a:spcBef>
            </a:pPr>
            <a:r>
              <a:rPr lang="zh-CN" altLang="en-US" sz="2000" dirty="0"/>
              <a:t>因此</a:t>
            </a:r>
            <a:r>
              <a:rPr lang="en-US" sz="2000" dirty="0"/>
              <a:t>, </a:t>
            </a:r>
            <a:r>
              <a:rPr lang="en-US" sz="2000" i="1" dirty="0"/>
              <a:t>a + c  </a:t>
            </a:r>
            <a:r>
              <a:rPr lang="en-US" sz="2000" b="1" dirty="0">
                <a:ea typeface="Cambria Math"/>
              </a:rPr>
              <a:t>≡</a:t>
            </a:r>
            <a:r>
              <a:rPr lang="en-US" sz="2000" b="1" dirty="0"/>
              <a:t>  </a:t>
            </a:r>
            <a:r>
              <a:rPr lang="en-US" sz="2000" i="1" dirty="0"/>
              <a:t>b + d </a:t>
            </a:r>
            <a:r>
              <a:rPr lang="en-US" sz="2000" dirty="0"/>
              <a:t>(mod</a:t>
            </a:r>
            <a:r>
              <a:rPr lang="en-US" sz="2000" i="1" dirty="0"/>
              <a:t> m</a:t>
            </a:r>
            <a:r>
              <a:rPr lang="en-US" sz="2000" dirty="0"/>
              <a:t>) and </a:t>
            </a:r>
            <a:r>
              <a:rPr lang="en-US" sz="2000" i="1" dirty="0"/>
              <a:t>ac  </a:t>
            </a:r>
            <a:r>
              <a:rPr lang="en-US" sz="2000" b="1" dirty="0">
                <a:ea typeface="Cambria Math"/>
              </a:rPr>
              <a:t>≡</a:t>
            </a:r>
            <a:r>
              <a:rPr lang="en-US" sz="2000" b="1" dirty="0"/>
              <a:t>  </a:t>
            </a:r>
            <a:r>
              <a:rPr lang="en-US" sz="2000" i="1" dirty="0"/>
              <a:t>bd </a:t>
            </a:r>
            <a:r>
              <a:rPr lang="en-US" sz="2000" dirty="0"/>
              <a:t>(mod</a:t>
            </a:r>
            <a:r>
              <a:rPr lang="en-US" sz="2000" i="1" dirty="0"/>
              <a:t> m</a:t>
            </a:r>
            <a:r>
              <a:rPr lang="en-US" sz="2000" dirty="0"/>
              <a:t>). </a:t>
            </a:r>
          </a:p>
          <a:p>
            <a:pPr>
              <a:spcBef>
                <a:spcPts val="0"/>
              </a:spcBef>
            </a:pPr>
            <a:r>
              <a:rPr lang="zh-CN" altLang="en-US" sz="2400" dirty="0"/>
              <a:t>例题</a:t>
            </a:r>
            <a:r>
              <a:rPr lang="en-US" sz="2400" dirty="0"/>
              <a:t>: </a:t>
            </a:r>
            <a:r>
              <a:rPr lang="zh-CN" altLang="en-US" sz="2400" dirty="0"/>
              <a:t>因为</a:t>
            </a:r>
            <a:r>
              <a:rPr lang="en-US" sz="2400" dirty="0"/>
              <a:t> </a:t>
            </a:r>
            <a:r>
              <a:rPr lang="en-US" sz="2400" dirty="0">
                <a:ea typeface="Cambria Math" pitchFamily="18" charset="0"/>
              </a:rPr>
              <a:t>7</a:t>
            </a:r>
            <a:r>
              <a:rPr lang="en-US" sz="2400" i="1" dirty="0"/>
              <a:t>  </a:t>
            </a:r>
            <a:r>
              <a:rPr lang="en-US" sz="2400" b="1" dirty="0">
                <a:ea typeface="Cambria Math"/>
              </a:rPr>
              <a:t>≡</a:t>
            </a:r>
            <a:r>
              <a:rPr lang="en-US" sz="2400" b="1" dirty="0"/>
              <a:t>  </a:t>
            </a:r>
            <a:r>
              <a:rPr lang="en-US" sz="2400" dirty="0">
                <a:ea typeface="Cambria Math" pitchFamily="18" charset="0"/>
              </a:rPr>
              <a:t>2</a:t>
            </a:r>
            <a:r>
              <a:rPr lang="en-US" sz="2400" i="1" dirty="0"/>
              <a:t> </a:t>
            </a:r>
            <a:r>
              <a:rPr lang="en-US" sz="2400" dirty="0"/>
              <a:t>(mod</a:t>
            </a:r>
            <a:r>
              <a:rPr lang="en-US" sz="2400" i="1" dirty="0"/>
              <a:t> </a:t>
            </a:r>
            <a:r>
              <a:rPr lang="en-US" sz="2400" dirty="0">
                <a:ea typeface="Cambria Math" pitchFamily="18" charset="0"/>
              </a:rPr>
              <a:t>5</a:t>
            </a:r>
            <a:r>
              <a:rPr lang="en-US" sz="2400" dirty="0"/>
              <a:t>) </a:t>
            </a:r>
            <a:r>
              <a:rPr lang="zh-CN" altLang="en-US" sz="2400" dirty="0"/>
              <a:t>并且</a:t>
            </a:r>
            <a:r>
              <a:rPr lang="en-US" sz="2400" dirty="0"/>
              <a:t>  </a:t>
            </a:r>
            <a:r>
              <a:rPr lang="en-US" sz="2400" dirty="0">
                <a:ea typeface="Cambria Math" pitchFamily="18" charset="0"/>
              </a:rPr>
              <a:t>11</a:t>
            </a:r>
            <a:r>
              <a:rPr lang="en-US" sz="2400" i="1" dirty="0"/>
              <a:t>  </a:t>
            </a:r>
            <a:r>
              <a:rPr lang="en-US" sz="2400" b="1" dirty="0">
                <a:ea typeface="Cambria Math"/>
              </a:rPr>
              <a:t>≡</a:t>
            </a:r>
            <a:r>
              <a:rPr lang="en-US" sz="2400" b="1" dirty="0"/>
              <a:t>  </a:t>
            </a:r>
            <a:r>
              <a:rPr lang="en-US" sz="2400" dirty="0">
                <a:ea typeface="Cambria Math" pitchFamily="18" charset="0"/>
              </a:rPr>
              <a:t>1</a:t>
            </a:r>
            <a:r>
              <a:rPr lang="en-US" sz="2400" i="1" dirty="0"/>
              <a:t> </a:t>
            </a:r>
            <a:r>
              <a:rPr lang="en-US" sz="2400" dirty="0"/>
              <a:t>(mod</a:t>
            </a:r>
            <a:r>
              <a:rPr lang="en-US" sz="2400" i="1" dirty="0"/>
              <a:t> </a:t>
            </a:r>
            <a:r>
              <a:rPr lang="en-US" sz="2400" dirty="0">
                <a:ea typeface="Cambria Math" pitchFamily="18" charset="0"/>
              </a:rPr>
              <a:t>5</a:t>
            </a:r>
            <a:r>
              <a:rPr lang="en-US" sz="2400" dirty="0"/>
              <a:t>) ,</a:t>
            </a:r>
            <a:r>
              <a:rPr lang="zh-CN" altLang="en-US" sz="2400" dirty="0"/>
              <a:t>根据定理 </a:t>
            </a:r>
            <a:r>
              <a:rPr lang="en-US" altLang="zh-CN" sz="2400" dirty="0"/>
              <a:t>4</a:t>
            </a:r>
            <a:r>
              <a:rPr lang="zh-CN" altLang="en-US" sz="2400" dirty="0"/>
              <a:t>，可以得出</a:t>
            </a:r>
            <a:endParaRPr lang="en-US" sz="2400" dirty="0"/>
          </a:p>
          <a:p>
            <a:pPr lvl="2">
              <a:spcBef>
                <a:spcPts val="0"/>
              </a:spcBef>
              <a:buNone/>
            </a:pPr>
            <a:r>
              <a:rPr lang="en-US" dirty="0">
                <a:ea typeface="Cambria Math" pitchFamily="18" charset="0"/>
              </a:rPr>
              <a:t>18 = 7 + 11</a:t>
            </a:r>
            <a:r>
              <a:rPr lang="en-US" i="1" dirty="0"/>
              <a:t>  </a:t>
            </a:r>
            <a:r>
              <a:rPr lang="en-US" b="1" dirty="0">
                <a:ea typeface="Cambria Math"/>
              </a:rPr>
              <a:t>≡</a:t>
            </a:r>
            <a:r>
              <a:rPr lang="en-US" b="1" dirty="0"/>
              <a:t>  </a:t>
            </a:r>
            <a:r>
              <a:rPr lang="en-US" dirty="0">
                <a:ea typeface="Cambria Math" pitchFamily="18" charset="0"/>
              </a:rPr>
              <a:t>2 + 1 = 3</a:t>
            </a:r>
            <a:r>
              <a:rPr lang="en-US" i="1" dirty="0"/>
              <a:t> </a:t>
            </a:r>
            <a:r>
              <a:rPr lang="en-US" dirty="0"/>
              <a:t>(mod</a:t>
            </a:r>
            <a:r>
              <a:rPr lang="en-US" i="1" dirty="0"/>
              <a:t> </a:t>
            </a:r>
            <a:r>
              <a:rPr lang="en-US" dirty="0">
                <a:ea typeface="Cambria Math" pitchFamily="18" charset="0"/>
              </a:rPr>
              <a:t>5</a:t>
            </a:r>
            <a:r>
              <a:rPr lang="en-US" dirty="0"/>
              <a:t>)  </a:t>
            </a:r>
          </a:p>
          <a:p>
            <a:pPr lvl="2">
              <a:spcBef>
                <a:spcPts val="0"/>
              </a:spcBef>
              <a:buNone/>
            </a:pPr>
            <a:r>
              <a:rPr lang="en-US" dirty="0">
                <a:ea typeface="Cambria Math" pitchFamily="18" charset="0"/>
              </a:rPr>
              <a:t>77 = 7 </a:t>
            </a:r>
            <a:r>
              <a:rPr lang="en-US" dirty="0">
                <a:ea typeface="Cambria Math"/>
              </a:rPr>
              <a:t>∙</a:t>
            </a:r>
            <a:r>
              <a:rPr lang="en-US" dirty="0">
                <a:ea typeface="Cambria Math" pitchFamily="18" charset="0"/>
              </a:rPr>
              <a:t> 11</a:t>
            </a:r>
            <a:r>
              <a:rPr lang="en-US" i="1" dirty="0"/>
              <a:t>  </a:t>
            </a:r>
            <a:r>
              <a:rPr lang="en-US" b="1" dirty="0">
                <a:ea typeface="Cambria Math"/>
              </a:rPr>
              <a:t>≡</a:t>
            </a:r>
            <a:r>
              <a:rPr lang="en-US" b="1" dirty="0"/>
              <a:t>  </a:t>
            </a:r>
            <a:r>
              <a:rPr lang="en-US" dirty="0">
                <a:ea typeface="Cambria Math" pitchFamily="18" charset="0"/>
              </a:rPr>
              <a:t>2 </a:t>
            </a:r>
            <a:r>
              <a:rPr lang="en-US" dirty="0">
                <a:ea typeface="Cambria Math"/>
              </a:rPr>
              <a:t>∙</a:t>
            </a:r>
            <a:r>
              <a:rPr lang="en-US" dirty="0">
                <a:ea typeface="Cambria Math" pitchFamily="18" charset="0"/>
              </a:rPr>
              <a:t> 1 = 2</a:t>
            </a:r>
            <a:r>
              <a:rPr lang="en-US" i="1" dirty="0"/>
              <a:t> </a:t>
            </a:r>
            <a:r>
              <a:rPr lang="en-US" dirty="0"/>
              <a:t>(mod</a:t>
            </a:r>
            <a:r>
              <a:rPr lang="en-US" i="1" dirty="0"/>
              <a:t> </a:t>
            </a:r>
            <a:r>
              <a:rPr lang="en-US" dirty="0">
                <a:ea typeface="Cambria Math" pitchFamily="18" charset="0"/>
              </a:rPr>
              <a:t>5</a:t>
            </a:r>
            <a:r>
              <a:rPr lang="en-US" dirty="0"/>
              <a:t>)</a:t>
            </a:r>
          </a:p>
        </p:txBody>
      </p:sp>
    </p:spTree>
    <p:extLst>
      <p:ext uri="{BB962C8B-B14F-4D97-AF65-F5344CB8AC3E}">
        <p14:creationId xmlns:p14="http://schemas.microsoft.com/office/powerpoint/2010/main" val="98205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Algebraic Manipulation of Congruences</a:t>
            </a:r>
            <a:br>
              <a:rPr lang="en-US" sz="4000" dirty="0"/>
            </a:br>
            <a:r>
              <a:rPr lang="en-US" sz="4000" dirty="0"/>
              <a:t>(</a:t>
            </a:r>
            <a:r>
              <a:rPr lang="zh-CN" altLang="en-US" sz="4000" dirty="0"/>
              <a:t>同余式的代数运算</a:t>
            </a:r>
            <a:r>
              <a:rPr lang="en-US" altLang="zh-CN" sz="4000" dirty="0"/>
              <a:t>)</a:t>
            </a:r>
            <a:endParaRPr lang="en-US" sz="4000" dirty="0"/>
          </a:p>
        </p:txBody>
      </p:sp>
      <p:sp>
        <p:nvSpPr>
          <p:cNvPr id="3" name="Content Placeholder 2"/>
          <p:cNvSpPr>
            <a:spLocks noGrp="1"/>
          </p:cNvSpPr>
          <p:nvPr>
            <p:ph idx="1"/>
          </p:nvPr>
        </p:nvSpPr>
        <p:spPr>
          <a:xfrm>
            <a:off x="457200" y="1295400"/>
            <a:ext cx="8534400" cy="5303520"/>
          </a:xfrm>
        </p:spPr>
        <p:txBody>
          <a:bodyPr/>
          <a:lstStyle/>
          <a:p>
            <a:pPr>
              <a:spcBef>
                <a:spcPts val="600"/>
              </a:spcBef>
            </a:pPr>
            <a:r>
              <a:rPr lang="zh-CN" altLang="en-US" sz="2200" dirty="0"/>
              <a:t>将有效同余的两边同时乘以一个整数会保持其有效性</a:t>
            </a:r>
            <a:r>
              <a:rPr lang="en-US" sz="2200" dirty="0"/>
              <a:t>. </a:t>
            </a:r>
          </a:p>
          <a:p>
            <a:pPr marL="0" lvl="1" indent="0">
              <a:spcBef>
                <a:spcPts val="600"/>
              </a:spcBef>
              <a:buNone/>
            </a:pPr>
            <a:r>
              <a:rPr lang="zh-CN" altLang="en-US" sz="2200" dirty="0"/>
              <a:t>如果 𝑎≡𝑏 </a:t>
            </a:r>
            <a:r>
              <a:rPr lang="en-US" altLang="zh-CN" sz="2200" dirty="0"/>
              <a:t>(</a:t>
            </a:r>
            <a:r>
              <a:rPr lang="en-US" sz="2200" dirty="0"/>
              <a:t>mod 𝑚) </a:t>
            </a:r>
            <a:r>
              <a:rPr lang="zh-CN" altLang="en-US" sz="2200" dirty="0"/>
              <a:t>，那么 𝑐⋅𝑎≡𝑐⋅𝑏 </a:t>
            </a:r>
            <a:r>
              <a:rPr lang="en-US" altLang="zh-CN" sz="2200" dirty="0"/>
              <a:t>(</a:t>
            </a:r>
            <a:r>
              <a:rPr lang="en-US" sz="2200" dirty="0"/>
              <a:t>mod 𝑚) </a:t>
            </a:r>
            <a:r>
              <a:rPr lang="zh-CN" altLang="en-US" sz="2200" dirty="0"/>
              <a:t>也成立，其中 𝑐是任意整数，这是通过定理 </a:t>
            </a:r>
            <a:r>
              <a:rPr lang="en-US" altLang="zh-CN" sz="2200" dirty="0"/>
              <a:t>4 </a:t>
            </a:r>
            <a:r>
              <a:rPr lang="zh-CN" altLang="en-US" sz="2200" dirty="0"/>
              <a:t>的 𝑑</a:t>
            </a:r>
            <a:r>
              <a:rPr lang="en-US" altLang="zh-CN" sz="2200" dirty="0"/>
              <a:t>=</a:t>
            </a:r>
            <a:r>
              <a:rPr lang="zh-CN" altLang="en-US" sz="2200" dirty="0"/>
              <a:t>𝑐</a:t>
            </a:r>
            <a:r>
              <a:rPr lang="en-US" sz="2200" dirty="0"/>
              <a:t> </a:t>
            </a:r>
            <a:r>
              <a:rPr lang="zh-CN" altLang="en-US" sz="2200" dirty="0"/>
              <a:t>得出的</a:t>
            </a:r>
            <a:r>
              <a:rPr lang="en-US" sz="2200" dirty="0"/>
              <a:t>.</a:t>
            </a:r>
          </a:p>
          <a:p>
            <a:pPr>
              <a:spcBef>
                <a:spcPts val="600"/>
              </a:spcBef>
            </a:pPr>
            <a:r>
              <a:rPr lang="zh-CN" altLang="en-US" sz="2200" dirty="0"/>
              <a:t>将一个整数加到有效同余的两边也会保持其有效性</a:t>
            </a:r>
            <a:r>
              <a:rPr lang="en-US" sz="2200" dirty="0"/>
              <a:t>.</a:t>
            </a:r>
          </a:p>
          <a:p>
            <a:pPr marL="0" lvl="1" indent="0">
              <a:spcBef>
                <a:spcPts val="600"/>
              </a:spcBef>
              <a:buNone/>
            </a:pPr>
            <a:r>
              <a:rPr lang="zh-CN" altLang="en-US" sz="2200" dirty="0"/>
              <a:t>如果 𝑎≡𝑏 </a:t>
            </a:r>
            <a:r>
              <a:rPr lang="en-US" altLang="zh-CN" sz="2200" dirty="0"/>
              <a:t>(</a:t>
            </a:r>
            <a:r>
              <a:rPr lang="en-US" sz="2200" dirty="0"/>
              <a:t>mod 𝑚) </a:t>
            </a:r>
            <a:r>
              <a:rPr lang="zh-CN" altLang="en-US" sz="2200" dirty="0"/>
              <a:t>成立，那么 𝑐</a:t>
            </a:r>
            <a:r>
              <a:rPr lang="en-US" altLang="zh-CN" sz="2200" dirty="0"/>
              <a:t>+</a:t>
            </a:r>
            <a:r>
              <a:rPr lang="zh-CN" altLang="en-US" sz="2200" dirty="0"/>
              <a:t>𝑎≡𝑐</a:t>
            </a:r>
            <a:r>
              <a:rPr lang="en-US" altLang="zh-CN" sz="2200" dirty="0"/>
              <a:t>+</a:t>
            </a:r>
            <a:r>
              <a:rPr lang="zh-CN" altLang="en-US" sz="2200" dirty="0"/>
              <a:t>𝑏 </a:t>
            </a:r>
            <a:r>
              <a:rPr lang="en-US" altLang="zh-CN" sz="2200" dirty="0"/>
              <a:t>(</a:t>
            </a:r>
            <a:r>
              <a:rPr lang="en-US" sz="2200" dirty="0"/>
              <a:t>mod 𝑚) </a:t>
            </a:r>
            <a:r>
              <a:rPr lang="zh-CN" altLang="en-US" sz="2200" dirty="0"/>
              <a:t>也成立，其中 𝑐</a:t>
            </a:r>
            <a:r>
              <a:rPr lang="en-US" sz="2200" dirty="0"/>
              <a:t> </a:t>
            </a:r>
            <a:r>
              <a:rPr lang="zh-CN" altLang="en-US" sz="2200" dirty="0"/>
              <a:t>是任意整数，这也是通过定理 </a:t>
            </a:r>
            <a:r>
              <a:rPr lang="en-US" altLang="zh-CN" sz="2200" dirty="0"/>
              <a:t>4 </a:t>
            </a:r>
            <a:r>
              <a:rPr lang="zh-CN" altLang="en-US" sz="2200" dirty="0"/>
              <a:t>的 𝑑</a:t>
            </a:r>
            <a:r>
              <a:rPr lang="en-US" altLang="zh-CN" sz="2200" dirty="0"/>
              <a:t>=</a:t>
            </a:r>
            <a:r>
              <a:rPr lang="zh-CN" altLang="en-US" sz="2200" dirty="0"/>
              <a:t>𝑐得出的</a:t>
            </a:r>
            <a:r>
              <a:rPr lang="en-US" sz="2200" dirty="0"/>
              <a:t>.</a:t>
            </a:r>
          </a:p>
          <a:p>
            <a:pPr>
              <a:spcBef>
                <a:spcPts val="600"/>
              </a:spcBef>
            </a:pPr>
            <a:r>
              <a:rPr lang="zh-CN" altLang="en-US" sz="2200" dirty="0"/>
              <a:t>然而，将同余两边同时除以一个整数并不总能产生有效的同余关系</a:t>
            </a:r>
            <a:r>
              <a:rPr lang="en-US" sz="2200" dirty="0"/>
              <a:t>.</a:t>
            </a:r>
          </a:p>
          <a:p>
            <a:pPr>
              <a:spcBef>
                <a:spcPts val="600"/>
              </a:spcBef>
            </a:pPr>
            <a:r>
              <a:rPr lang="en-US" sz="2200" b="1" dirty="0"/>
              <a:t>Example</a:t>
            </a:r>
            <a:r>
              <a:rPr lang="en-US" sz="2200" dirty="0"/>
              <a:t>:</a:t>
            </a:r>
            <a:r>
              <a:rPr lang="zh-CN" altLang="en-US" sz="2200" dirty="0"/>
              <a:t>同余 </a:t>
            </a:r>
            <a:r>
              <a:rPr lang="en-US" altLang="zh-CN" sz="2200" dirty="0"/>
              <a:t>14≡8 (</a:t>
            </a:r>
            <a:r>
              <a:rPr lang="en-US" sz="2200" dirty="0"/>
              <a:t>mod 6) </a:t>
            </a:r>
            <a:r>
              <a:rPr lang="zh-CN" altLang="en-US" sz="2200" dirty="0"/>
              <a:t>成立。但是将两边同时除以 </a:t>
            </a:r>
            <a:r>
              <a:rPr lang="en-US" altLang="zh-CN" sz="2200" dirty="0"/>
              <a:t>2 </a:t>
            </a:r>
            <a:r>
              <a:rPr lang="zh-CN" altLang="en-US" sz="2200" dirty="0"/>
              <a:t>并不会产生有效的同余，因为 </a:t>
            </a:r>
            <a:r>
              <a:rPr lang="en-US" altLang="zh-CN" sz="2200" dirty="0"/>
              <a:t>14/2=7</a:t>
            </a:r>
            <a:r>
              <a:rPr lang="zh-CN" altLang="en-US" sz="2200" dirty="0"/>
              <a:t>和 </a:t>
            </a:r>
            <a:r>
              <a:rPr lang="en-US" altLang="zh-CN" sz="2200" dirty="0"/>
              <a:t>8/2=4</a:t>
            </a:r>
            <a:r>
              <a:rPr lang="zh-CN" altLang="en-US" sz="2200" dirty="0"/>
              <a:t>，但 </a:t>
            </a:r>
            <a:r>
              <a:rPr lang="en-US" altLang="zh-CN" sz="2200" dirty="0"/>
              <a:t>7≢4 (</a:t>
            </a:r>
            <a:r>
              <a:rPr lang="en-US" sz="2200" dirty="0"/>
              <a:t>mod 6)</a:t>
            </a:r>
            <a:r>
              <a:rPr lang="en-US" sz="2200" dirty="0">
                <a:ea typeface="Cambria Math" pitchFamily="18" charset="0"/>
              </a:rPr>
              <a:t>. </a:t>
            </a:r>
          </a:p>
        </p:txBody>
      </p:sp>
    </p:spTree>
    <p:extLst>
      <p:ext uri="{BB962C8B-B14F-4D97-AF65-F5344CB8AC3E}">
        <p14:creationId xmlns:p14="http://schemas.microsoft.com/office/powerpoint/2010/main" val="106806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计算</a:t>
            </a:r>
            <a:r>
              <a:rPr lang="en-US" b="1" dirty="0"/>
              <a:t>mod</a:t>
            </a:r>
            <a:r>
              <a:rPr lang="en-US" dirty="0"/>
              <a:t> </a:t>
            </a:r>
            <a:r>
              <a:rPr lang="en-US" i="1" dirty="0"/>
              <a:t>m </a:t>
            </a:r>
            <a:r>
              <a:rPr lang="zh-CN" altLang="en-US" dirty="0"/>
              <a:t>函数的和与积</a:t>
            </a:r>
            <a:endParaRPr lang="en-US" dirty="0"/>
          </a:p>
        </p:txBody>
      </p:sp>
      <p:sp>
        <p:nvSpPr>
          <p:cNvPr id="3" name="Content Placeholder 2"/>
          <p:cNvSpPr>
            <a:spLocks noGrp="1"/>
          </p:cNvSpPr>
          <p:nvPr>
            <p:ph idx="1"/>
          </p:nvPr>
        </p:nvSpPr>
        <p:spPr>
          <a:xfrm>
            <a:off x="457200" y="1295400"/>
            <a:ext cx="8534400" cy="5257800"/>
          </a:xfrm>
        </p:spPr>
        <p:txBody>
          <a:bodyPr/>
          <a:lstStyle/>
          <a:p>
            <a:r>
              <a:rPr lang="zh-CN" altLang="en-US" b="1" dirty="0"/>
              <a:t>定理</a:t>
            </a:r>
            <a:r>
              <a:rPr lang="en-US" altLang="zh-CN" b="1" dirty="0"/>
              <a:t>4</a:t>
            </a:r>
            <a:r>
              <a:rPr lang="zh-CN" altLang="en-US" b="1" dirty="0"/>
              <a:t>推论</a:t>
            </a:r>
            <a:r>
              <a:rPr lang="en-US" dirty="0"/>
              <a:t>:</a:t>
            </a:r>
            <a:r>
              <a:rPr lang="zh-CN" altLang="en-US" dirty="0"/>
              <a:t>设 𝑚</a:t>
            </a:r>
            <a:r>
              <a:rPr lang="en-US" altLang="zh-CN" dirty="0"/>
              <a:t> </a:t>
            </a:r>
            <a:r>
              <a:rPr lang="zh-CN" altLang="en-US" dirty="0"/>
              <a:t>为正整数，𝑎</a:t>
            </a:r>
            <a:r>
              <a:rPr lang="en-US" altLang="zh-CN" dirty="0"/>
              <a:t> </a:t>
            </a:r>
            <a:r>
              <a:rPr lang="zh-CN" altLang="en-US" dirty="0"/>
              <a:t>和 𝑏</a:t>
            </a:r>
            <a:r>
              <a:rPr lang="en-US" altLang="zh-CN" dirty="0"/>
              <a:t> </a:t>
            </a:r>
            <a:r>
              <a:rPr lang="zh-CN" altLang="en-US" dirty="0"/>
              <a:t>为整数</a:t>
            </a:r>
            <a:r>
              <a:rPr lang="en-US" dirty="0"/>
              <a:t>. Then</a:t>
            </a:r>
            <a:br>
              <a:rPr lang="en-US" dirty="0"/>
            </a:br>
            <a:r>
              <a:rPr lang="en-US" dirty="0"/>
              <a:t>(</a:t>
            </a:r>
            <a:r>
              <a:rPr lang="en-US" i="1" dirty="0"/>
              <a:t>a + b) </a:t>
            </a:r>
            <a:r>
              <a:rPr lang="en-US" dirty="0"/>
              <a:t>(</a:t>
            </a:r>
            <a:r>
              <a:rPr lang="en-US" b="1" dirty="0"/>
              <a:t>mod</a:t>
            </a:r>
            <a:r>
              <a:rPr lang="en-US" i="1" dirty="0"/>
              <a:t> m</a:t>
            </a:r>
            <a:r>
              <a:rPr lang="en-US" dirty="0"/>
              <a:t>) =</a:t>
            </a:r>
            <a:r>
              <a:rPr lang="en-US" i="1" dirty="0"/>
              <a:t> </a:t>
            </a:r>
            <a:r>
              <a:rPr lang="en-US" dirty="0"/>
              <a:t>((</a:t>
            </a:r>
            <a:r>
              <a:rPr lang="en-US" i="1" dirty="0"/>
              <a:t>a </a:t>
            </a:r>
            <a:r>
              <a:rPr lang="en-US" b="1" dirty="0"/>
              <a:t>mod</a:t>
            </a:r>
            <a:r>
              <a:rPr lang="en-US" i="1" dirty="0"/>
              <a:t> m</a:t>
            </a:r>
            <a:r>
              <a:rPr lang="en-US" dirty="0"/>
              <a:t>) + (</a:t>
            </a:r>
            <a:r>
              <a:rPr lang="en-US" i="1" dirty="0"/>
              <a:t>b </a:t>
            </a:r>
            <a:r>
              <a:rPr lang="en-US" b="1" dirty="0"/>
              <a:t>mod</a:t>
            </a:r>
            <a:r>
              <a:rPr lang="en-US" i="1" dirty="0"/>
              <a:t> m</a:t>
            </a:r>
            <a:r>
              <a:rPr lang="en-US" dirty="0"/>
              <a:t>)) </a:t>
            </a:r>
            <a:r>
              <a:rPr lang="en-US" b="1" dirty="0"/>
              <a:t>mod</a:t>
            </a:r>
            <a:r>
              <a:rPr lang="en-US" i="1" dirty="0"/>
              <a:t> m</a:t>
            </a:r>
            <a:br>
              <a:rPr lang="en-US" i="1" dirty="0"/>
            </a:br>
            <a:r>
              <a:rPr lang="en-US" dirty="0"/>
              <a:t>and</a:t>
            </a:r>
            <a:br>
              <a:rPr lang="en-US" dirty="0"/>
            </a:br>
            <a:r>
              <a:rPr lang="en-US" i="1" dirty="0"/>
              <a:t>ab </a:t>
            </a:r>
            <a:r>
              <a:rPr lang="en-US" b="1" dirty="0"/>
              <a:t>mod</a:t>
            </a:r>
            <a:r>
              <a:rPr lang="en-US" i="1" dirty="0"/>
              <a:t> m</a:t>
            </a:r>
            <a:r>
              <a:rPr lang="en-US" dirty="0"/>
              <a:t> </a:t>
            </a:r>
            <a:r>
              <a:rPr lang="en-US" i="1" dirty="0"/>
              <a:t>= </a:t>
            </a:r>
            <a:r>
              <a:rPr lang="en-US" dirty="0"/>
              <a:t>((</a:t>
            </a:r>
            <a:r>
              <a:rPr lang="en-US" i="1" dirty="0"/>
              <a:t>a</a:t>
            </a:r>
            <a:r>
              <a:rPr lang="en-US" dirty="0"/>
              <a:t> </a:t>
            </a:r>
            <a:r>
              <a:rPr lang="en-US" b="1" dirty="0"/>
              <a:t>mod</a:t>
            </a:r>
            <a:r>
              <a:rPr lang="en-US" i="1" dirty="0"/>
              <a:t> m</a:t>
            </a:r>
            <a:r>
              <a:rPr lang="en-US" dirty="0"/>
              <a:t>)</a:t>
            </a:r>
            <a:r>
              <a:rPr lang="en-US" i="1" dirty="0"/>
              <a:t> </a:t>
            </a:r>
            <a:r>
              <a:rPr lang="en-US" dirty="0"/>
              <a:t>(</a:t>
            </a:r>
            <a:r>
              <a:rPr lang="en-US" i="1" dirty="0"/>
              <a:t>b</a:t>
            </a:r>
            <a:r>
              <a:rPr lang="en-US" dirty="0"/>
              <a:t> </a:t>
            </a:r>
            <a:r>
              <a:rPr lang="en-US" b="1" dirty="0"/>
              <a:t>mod</a:t>
            </a:r>
            <a:r>
              <a:rPr lang="en-US" i="1" dirty="0"/>
              <a:t> m</a:t>
            </a:r>
            <a:r>
              <a:rPr lang="en-US" dirty="0"/>
              <a:t>)) </a:t>
            </a:r>
            <a:r>
              <a:rPr lang="en-US" b="1" dirty="0"/>
              <a:t>mod</a:t>
            </a:r>
            <a:r>
              <a:rPr lang="en-US" i="1" dirty="0"/>
              <a:t> m</a:t>
            </a:r>
            <a:r>
              <a:rPr lang="en-US" dirty="0"/>
              <a:t>.</a:t>
            </a:r>
          </a:p>
          <a:p>
            <a:endParaRPr lang="en-US" dirty="0"/>
          </a:p>
          <a:p>
            <a:endParaRPr lang="en-US" dirty="0"/>
          </a:p>
          <a:p>
            <a:endParaRPr lang="en-US" altLang="zh-CN" dirty="0"/>
          </a:p>
          <a:p>
            <a:r>
              <a:rPr lang="zh-CN" altLang="en-US" b="1" dirty="0">
                <a:solidFill>
                  <a:srgbClr val="FF0000"/>
                </a:solidFill>
              </a:rPr>
              <a:t>思考：如何计算 </a:t>
            </a:r>
            <a:r>
              <a:rPr lang="en-US" altLang="zh-CN" b="1" dirty="0">
                <a:solidFill>
                  <a:srgbClr val="FF0000"/>
                </a:solidFill>
              </a:rPr>
              <a:t>2</a:t>
            </a:r>
            <a:r>
              <a:rPr lang="en-US" altLang="zh-CN" b="1" baseline="30000" dirty="0">
                <a:solidFill>
                  <a:srgbClr val="FF0000"/>
                </a:solidFill>
              </a:rPr>
              <a:t>644</a:t>
            </a:r>
            <a:r>
              <a:rPr lang="en-US" altLang="zh-CN" b="1" dirty="0">
                <a:solidFill>
                  <a:srgbClr val="FF0000"/>
                </a:solidFill>
              </a:rPr>
              <a:t> mod 645</a:t>
            </a:r>
            <a:r>
              <a:rPr lang="zh-CN" altLang="en-US" b="1" dirty="0">
                <a:solidFill>
                  <a:srgbClr val="FF0000"/>
                </a:solidFill>
              </a:rPr>
              <a:t>？</a:t>
            </a:r>
            <a:endParaRPr lang="en-US" b="1" dirty="0">
              <a:solidFill>
                <a:srgbClr val="FF0000"/>
              </a:solidFill>
            </a:endParaRPr>
          </a:p>
        </p:txBody>
      </p:sp>
      <p:pic>
        <p:nvPicPr>
          <p:cNvPr id="4" name="图片 3">
            <a:extLst>
              <a:ext uri="{FF2B5EF4-FFF2-40B4-BE49-F238E27FC236}">
                <a16:creationId xmlns:a16="http://schemas.microsoft.com/office/drawing/2014/main" id="{27EAE62C-4859-46CA-970A-8CB52D733B4A}"/>
              </a:ext>
            </a:extLst>
          </p:cNvPr>
          <p:cNvPicPr>
            <a:picLocks noChangeAspect="1"/>
          </p:cNvPicPr>
          <p:nvPr/>
        </p:nvPicPr>
        <p:blipFill>
          <a:blip r:embed="rId2"/>
          <a:stretch>
            <a:fillRect/>
          </a:stretch>
        </p:blipFill>
        <p:spPr>
          <a:xfrm>
            <a:off x="457200" y="3429000"/>
            <a:ext cx="7135090" cy="1905000"/>
          </a:xfrm>
          <a:prstGeom prst="rect">
            <a:avLst/>
          </a:prstGeom>
        </p:spPr>
      </p:pic>
    </p:spTree>
    <p:extLst>
      <p:ext uri="{BB962C8B-B14F-4D97-AF65-F5344CB8AC3E}">
        <p14:creationId xmlns:p14="http://schemas.microsoft.com/office/powerpoint/2010/main" val="396332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二进制模幂算法</a:t>
            </a:r>
            <a:endParaRPr lang="en-US" dirty="0"/>
          </a:p>
        </p:txBody>
      </p:sp>
      <p:sp>
        <p:nvSpPr>
          <p:cNvPr id="3" name="Content Placeholder 2"/>
          <p:cNvSpPr>
            <a:spLocks noGrp="1"/>
          </p:cNvSpPr>
          <p:nvPr>
            <p:ph idx="1"/>
          </p:nvPr>
        </p:nvSpPr>
        <p:spPr>
          <a:xfrm>
            <a:off x="381000" y="1066800"/>
            <a:ext cx="8686800" cy="5257800"/>
          </a:xfrm>
        </p:spPr>
        <p:txBody>
          <a:bodyPr/>
          <a:lstStyle/>
          <a:p>
            <a:r>
              <a:rPr lang="zh-CN" altLang="en-US" sz="2000" dirty="0"/>
              <a:t>在密码学中</a:t>
            </a:r>
            <a:r>
              <a:rPr lang="en-US" altLang="zh-CN" sz="2000" dirty="0"/>
              <a:t>, </a:t>
            </a:r>
            <a:r>
              <a:rPr lang="zh-CN" altLang="en-US" sz="2000" dirty="0"/>
              <a:t>能够高效计算</a:t>
            </a:r>
            <a:r>
              <a:rPr lang="en-US" altLang="zh-CN" sz="2000" dirty="0"/>
              <a:t>  </a:t>
            </a:r>
            <a:r>
              <a:rPr lang="en-US" altLang="zh-CN" sz="2000" i="1" dirty="0"/>
              <a:t>b</a:t>
            </a:r>
            <a:r>
              <a:rPr lang="en-US" altLang="zh-CN" sz="2000" i="1" baseline="30000" dirty="0"/>
              <a:t>n</a:t>
            </a:r>
            <a:r>
              <a:rPr lang="en-US" altLang="zh-CN" sz="2000" dirty="0"/>
              <a:t> </a:t>
            </a:r>
            <a:r>
              <a:rPr lang="en-US" altLang="zh-CN" sz="2000" b="1" dirty="0"/>
              <a:t>mod</a:t>
            </a:r>
            <a:r>
              <a:rPr lang="en-US" altLang="zh-CN" sz="2000" dirty="0"/>
              <a:t> </a:t>
            </a:r>
            <a:r>
              <a:rPr lang="en-US" altLang="zh-CN" sz="2000" i="1" dirty="0"/>
              <a:t>m</a:t>
            </a:r>
            <a:r>
              <a:rPr lang="en-US" altLang="zh-CN" sz="2000" dirty="0"/>
              <a:t> </a:t>
            </a:r>
            <a:r>
              <a:rPr lang="zh-CN" altLang="en-US" sz="2000" dirty="0"/>
              <a:t>是非常重要的</a:t>
            </a:r>
            <a:endParaRPr lang="en-US" altLang="zh-CN" sz="2000" dirty="0"/>
          </a:p>
          <a:p>
            <a:r>
              <a:rPr lang="zh-CN" altLang="en-US" sz="2000" dirty="0"/>
              <a:t>使用</a:t>
            </a:r>
            <a:r>
              <a:rPr lang="en-US" altLang="zh-CN" sz="2000" dirty="0"/>
              <a:t>n</a:t>
            </a:r>
            <a:r>
              <a:rPr lang="zh-CN" altLang="en-US" sz="2000" dirty="0"/>
              <a:t>的二进制展开</a:t>
            </a:r>
            <a:r>
              <a:rPr lang="en-US" altLang="zh-CN" sz="2000" dirty="0"/>
              <a:t>, </a:t>
            </a:r>
            <a:r>
              <a:rPr lang="en-US" altLang="zh-CN" sz="2000" i="1" dirty="0"/>
              <a:t>n</a:t>
            </a:r>
            <a:r>
              <a:rPr lang="en-US" altLang="zh-CN" sz="2000" dirty="0"/>
              <a:t> = (</a:t>
            </a:r>
            <a:r>
              <a:rPr lang="en-US" altLang="zh-CN" sz="2000" i="1" dirty="0"/>
              <a:t>a</a:t>
            </a:r>
            <a:r>
              <a:rPr lang="en-US" altLang="zh-CN" sz="2000" i="1" baseline="-25000" dirty="0"/>
              <a:t>k-</a:t>
            </a:r>
            <a:r>
              <a:rPr lang="en-US" altLang="zh-CN" sz="2000" baseline="-25000" dirty="0">
                <a:latin typeface="Cambria Math" panose="02040503050406030204" pitchFamily="18" charset="0"/>
                <a:ea typeface="Cambria Math" panose="02040503050406030204" pitchFamily="18" charset="0"/>
              </a:rPr>
              <a:t>1</a:t>
            </a:r>
            <a:r>
              <a:rPr lang="en-US" altLang="zh-CN" sz="2000" i="1" dirty="0"/>
              <a:t>,…,a</a:t>
            </a:r>
            <a:r>
              <a:rPr lang="en-US" altLang="zh-CN" sz="2000" baseline="-25000" dirty="0">
                <a:latin typeface="Cambria Math" panose="02040503050406030204" pitchFamily="18" charset="0"/>
                <a:ea typeface="Cambria Math" panose="02040503050406030204" pitchFamily="18" charset="0"/>
              </a:rPr>
              <a:t>1</a:t>
            </a:r>
            <a:r>
              <a:rPr lang="en-US" altLang="zh-CN" sz="2000" i="1" dirty="0"/>
              <a:t>,a</a:t>
            </a:r>
            <a:r>
              <a:rPr lang="en-US" altLang="zh-CN" sz="2000" baseline="-25000" dirty="0">
                <a:latin typeface="Cambria Math" panose="02040503050406030204" pitchFamily="18" charset="0"/>
                <a:ea typeface="Cambria Math" panose="02040503050406030204" pitchFamily="18" charset="0"/>
              </a:rPr>
              <a:t>o</a:t>
            </a:r>
            <a:r>
              <a:rPr lang="en-US" altLang="zh-CN" sz="2000" dirty="0"/>
              <a:t>)</a:t>
            </a:r>
            <a:r>
              <a:rPr lang="en-US" altLang="zh-CN" sz="2000" baseline="-25000" dirty="0">
                <a:latin typeface="Cambria Math" panose="02040503050406030204" pitchFamily="18" charset="0"/>
                <a:ea typeface="Cambria Math" panose="02040503050406030204" pitchFamily="18" charset="0"/>
              </a:rPr>
              <a:t>2</a:t>
            </a:r>
            <a:r>
              <a:rPr lang="en-US" altLang="zh-CN" sz="2000" dirty="0"/>
              <a:t> , </a:t>
            </a:r>
            <a:r>
              <a:rPr lang="zh-CN" altLang="en-US" sz="2000" dirty="0"/>
              <a:t>来计算</a:t>
            </a:r>
            <a:r>
              <a:rPr lang="en-US" altLang="zh-CN" sz="2000" i="1" dirty="0"/>
              <a:t>b</a:t>
            </a:r>
            <a:r>
              <a:rPr lang="en-US" altLang="zh-CN" sz="2000" i="1" baseline="30000" dirty="0"/>
              <a:t>n </a:t>
            </a:r>
            <a:r>
              <a:rPr lang="en-US" altLang="zh-CN" sz="2000" dirty="0"/>
              <a:t>.</a:t>
            </a:r>
          </a:p>
          <a:p>
            <a:pPr>
              <a:buNone/>
            </a:pPr>
            <a:r>
              <a:rPr lang="zh-CN" altLang="en-US" sz="2000" dirty="0"/>
              <a:t>注意到</a:t>
            </a:r>
            <a:r>
              <a:rPr lang="en-US" altLang="zh-CN" sz="2000" dirty="0"/>
              <a:t>:</a:t>
            </a:r>
          </a:p>
          <a:p>
            <a:r>
              <a:rPr lang="zh-CN" altLang="en-US" sz="2000" dirty="0"/>
              <a:t>这个算法依次寻找</a:t>
            </a:r>
            <a:r>
              <a:rPr lang="en-US" altLang="zh-CN" sz="2000" i="1" dirty="0"/>
              <a:t>b</a:t>
            </a:r>
            <a:r>
              <a:rPr lang="en-US" altLang="zh-CN" sz="2000" dirty="0"/>
              <a:t> </a:t>
            </a:r>
            <a:r>
              <a:rPr lang="en-US" altLang="zh-CN" sz="2000" b="1" dirty="0"/>
              <a:t>mod</a:t>
            </a:r>
            <a:r>
              <a:rPr lang="en-US" altLang="zh-CN" sz="2000" dirty="0"/>
              <a:t> </a:t>
            </a:r>
            <a:r>
              <a:rPr lang="en-US" altLang="zh-CN" sz="2000" i="1" dirty="0"/>
              <a:t>m,</a:t>
            </a:r>
            <a:r>
              <a:rPr lang="en-US" altLang="zh-CN" sz="2000" dirty="0"/>
              <a:t> </a:t>
            </a:r>
            <a:r>
              <a:rPr lang="en-US" altLang="zh-CN" sz="2000" i="1" dirty="0"/>
              <a:t>b</a:t>
            </a:r>
            <a:r>
              <a:rPr lang="en-US" altLang="zh-CN" sz="2000" baseline="30000" dirty="0">
                <a:latin typeface="Cambria Math" panose="02040503050406030204" pitchFamily="18" charset="0"/>
                <a:ea typeface="Cambria Math" panose="02040503050406030204" pitchFamily="18" charset="0"/>
              </a:rPr>
              <a:t>2</a:t>
            </a:r>
            <a:r>
              <a:rPr lang="en-US" altLang="zh-CN" sz="2000" dirty="0"/>
              <a:t> </a:t>
            </a:r>
            <a:r>
              <a:rPr lang="en-US" altLang="zh-CN" sz="2000" b="1" dirty="0"/>
              <a:t>mod</a:t>
            </a:r>
            <a:r>
              <a:rPr lang="en-US" altLang="zh-CN" sz="2000" dirty="0"/>
              <a:t> </a:t>
            </a:r>
            <a:r>
              <a:rPr lang="en-US" altLang="zh-CN" sz="2000" i="1" dirty="0"/>
              <a:t>m,  b</a:t>
            </a:r>
            <a:r>
              <a:rPr lang="en-US" altLang="zh-CN" sz="2000" baseline="30000" dirty="0">
                <a:latin typeface="Cambria Math" panose="02040503050406030204" pitchFamily="18" charset="0"/>
                <a:ea typeface="Cambria Math" panose="02040503050406030204" pitchFamily="18" charset="0"/>
              </a:rPr>
              <a:t>4</a:t>
            </a:r>
            <a:r>
              <a:rPr lang="en-US" altLang="zh-CN" sz="2000" dirty="0"/>
              <a:t> </a:t>
            </a:r>
            <a:r>
              <a:rPr lang="en-US" altLang="zh-CN" sz="2000" b="1" dirty="0"/>
              <a:t>mod</a:t>
            </a:r>
            <a:r>
              <a:rPr lang="en-US" altLang="zh-CN" sz="2000" dirty="0"/>
              <a:t> </a:t>
            </a:r>
            <a:r>
              <a:rPr lang="en-US" altLang="zh-CN" sz="2000" i="1" dirty="0"/>
              <a:t>m, …,</a:t>
            </a:r>
            <a:r>
              <a:rPr lang="en-US" altLang="zh-CN" sz="2000" dirty="0"/>
              <a:t> </a:t>
            </a:r>
            <a:r>
              <a:rPr lang="zh-CN" altLang="en-US" sz="2000" dirty="0"/>
              <a:t>并且将它们相乘起来当</a:t>
            </a:r>
            <a:r>
              <a:rPr lang="en-US" altLang="zh-CN" sz="2000" dirty="0"/>
              <a:t> </a:t>
            </a:r>
            <a:r>
              <a:rPr lang="en-US" altLang="zh-CN" sz="2000" i="1" dirty="0" err="1"/>
              <a:t>a</a:t>
            </a:r>
            <a:r>
              <a:rPr lang="en-US" altLang="zh-CN" sz="2000" i="1" baseline="-25000" dirty="0" err="1"/>
              <a:t>j</a:t>
            </a:r>
            <a:r>
              <a:rPr lang="en-US" altLang="zh-CN" sz="2000" dirty="0"/>
              <a:t> = </a:t>
            </a:r>
            <a:r>
              <a:rPr lang="en-US" altLang="zh-CN" sz="2000" dirty="0">
                <a:latin typeface="Cambria Math" panose="02040503050406030204" pitchFamily="18" charset="0"/>
                <a:ea typeface="Cambria Math" panose="02040503050406030204" pitchFamily="18" charset="0"/>
              </a:rPr>
              <a:t>1</a:t>
            </a:r>
            <a:r>
              <a:rPr lang="zh-CN" altLang="en-US" sz="2000" dirty="0">
                <a:latin typeface="Cambria Math" panose="02040503050406030204" pitchFamily="18" charset="0"/>
                <a:ea typeface="Cambria Math" panose="02040503050406030204" pitchFamily="18" charset="0"/>
              </a:rPr>
              <a:t> </a:t>
            </a:r>
            <a:r>
              <a:rPr lang="zh-CN" altLang="en-US" sz="2000" dirty="0">
                <a:latin typeface="+mn-ea"/>
              </a:rPr>
              <a:t>时</a:t>
            </a:r>
            <a:r>
              <a:rPr lang="en-US" altLang="zh-CN" sz="2000" dirty="0"/>
              <a:t>.  </a:t>
            </a:r>
          </a:p>
          <a:p>
            <a:pPr>
              <a:buNone/>
            </a:pPr>
            <a:r>
              <a:rPr lang="en-US" altLang="zh-CN" sz="4800" i="1" dirty="0"/>
              <a:t>                      </a:t>
            </a:r>
            <a:endParaRPr lang="en-US" altLang="zh-CN" sz="4800" dirty="0"/>
          </a:p>
        </p:txBody>
      </p:sp>
      <p:pic>
        <p:nvPicPr>
          <p:cNvPr id="5" name="Picture 14" descr="addin_tmp.png">
            <a:extLst>
              <a:ext uri="{FF2B5EF4-FFF2-40B4-BE49-F238E27FC236}">
                <a16:creationId xmlns:a16="http://schemas.microsoft.com/office/drawing/2014/main" id="{86803E52-C638-4D43-A7B9-223E0E52A531}"/>
              </a:ext>
            </a:extLst>
          </p:cNvPr>
          <p:cNvPicPr>
            <a:picLocks noChangeAspect="1"/>
          </p:cNvPicPr>
          <p:nvPr>
            <p:custDataLst>
              <p:tags r:id="rId1"/>
            </p:custDataLst>
          </p:nvPr>
        </p:nvPicPr>
        <p:blipFill>
          <a:blip r:embed="rId3" cstate="print"/>
          <a:stretch>
            <a:fillRect/>
          </a:stretch>
        </p:blipFill>
        <p:spPr>
          <a:xfrm>
            <a:off x="1752600" y="2148840"/>
            <a:ext cx="5688330" cy="259080"/>
          </a:xfrm>
          <a:prstGeom prst="rect">
            <a:avLst/>
          </a:prstGeom>
        </p:spPr>
      </p:pic>
      <p:pic>
        <p:nvPicPr>
          <p:cNvPr id="8" name="图片 7">
            <a:extLst>
              <a:ext uri="{FF2B5EF4-FFF2-40B4-BE49-F238E27FC236}">
                <a16:creationId xmlns:a16="http://schemas.microsoft.com/office/drawing/2014/main" id="{AC0AFA4D-4339-4278-AA76-BA3E4D626073}"/>
              </a:ext>
            </a:extLst>
          </p:cNvPr>
          <p:cNvPicPr>
            <a:picLocks noChangeAspect="1"/>
          </p:cNvPicPr>
          <p:nvPr/>
        </p:nvPicPr>
        <p:blipFill>
          <a:blip r:embed="rId4"/>
          <a:stretch>
            <a:fillRect/>
          </a:stretch>
        </p:blipFill>
        <p:spPr>
          <a:xfrm>
            <a:off x="415871" y="3389598"/>
            <a:ext cx="8458200" cy="2413226"/>
          </a:xfrm>
          <a:prstGeom prst="rect">
            <a:avLst/>
          </a:prstGeom>
        </p:spPr>
      </p:pic>
      <p:sp>
        <p:nvSpPr>
          <p:cNvPr id="10" name="文本框 9">
            <a:extLst>
              <a:ext uri="{FF2B5EF4-FFF2-40B4-BE49-F238E27FC236}">
                <a16:creationId xmlns:a16="http://schemas.microsoft.com/office/drawing/2014/main" id="{025D4FC2-28DD-4A58-A483-7923BE5614CD}"/>
              </a:ext>
            </a:extLst>
          </p:cNvPr>
          <p:cNvSpPr txBox="1"/>
          <p:nvPr/>
        </p:nvSpPr>
        <p:spPr>
          <a:xfrm>
            <a:off x="76200" y="6015992"/>
            <a:ext cx="8814435" cy="369332"/>
          </a:xfrm>
          <a:prstGeom prst="rect">
            <a:avLst/>
          </a:prstGeom>
          <a:noFill/>
        </p:spPr>
        <p:txBody>
          <a:bodyPr wrap="square">
            <a:spAutoFit/>
          </a:bodyPr>
          <a:lstStyle/>
          <a:p>
            <a:pPr lvl="1"/>
            <a:r>
              <a:rPr lang="en-US" altLang="zh-CN" i="1" dirty="0"/>
              <a:t>O</a:t>
            </a:r>
            <a:r>
              <a:rPr lang="en-US" altLang="zh-CN" dirty="0"/>
              <a:t>((log </a:t>
            </a:r>
            <a:r>
              <a:rPr lang="en-US" altLang="zh-CN" i="1" dirty="0"/>
              <a:t>m</a:t>
            </a:r>
            <a:r>
              <a:rPr lang="en-US" altLang="zh-CN" dirty="0"/>
              <a:t> )</a:t>
            </a:r>
            <a:r>
              <a:rPr lang="en-US" altLang="zh-CN" baseline="30000" dirty="0">
                <a:latin typeface="Cambria Math" panose="02040503050406030204" pitchFamily="18" charset="0"/>
                <a:ea typeface="Cambria Math" panose="02040503050406030204" pitchFamily="18" charset="0"/>
              </a:rPr>
              <a:t>2</a:t>
            </a:r>
            <a:r>
              <a:rPr lang="en-US" altLang="zh-CN" dirty="0"/>
              <a:t> log </a:t>
            </a:r>
            <a:r>
              <a:rPr lang="en-US" altLang="zh-CN" i="1" dirty="0"/>
              <a:t>n</a:t>
            </a:r>
            <a:r>
              <a:rPr lang="en-US" altLang="zh-CN" dirty="0"/>
              <a:t>) bit operations are used to find  </a:t>
            </a:r>
            <a:r>
              <a:rPr lang="en-US" altLang="zh-CN" i="1" dirty="0"/>
              <a:t>b</a:t>
            </a:r>
            <a:r>
              <a:rPr lang="en-US" altLang="zh-CN" i="1" baseline="30000" dirty="0"/>
              <a:t>n</a:t>
            </a:r>
            <a:r>
              <a:rPr lang="en-US" altLang="zh-CN" dirty="0"/>
              <a:t> </a:t>
            </a:r>
            <a:r>
              <a:rPr lang="en-US" altLang="zh-CN" b="1" dirty="0"/>
              <a:t>mod</a:t>
            </a:r>
            <a:r>
              <a:rPr lang="en-US" altLang="zh-CN" dirty="0"/>
              <a:t> </a:t>
            </a:r>
            <a:r>
              <a:rPr lang="en-US" altLang="zh-CN" i="1" dirty="0"/>
              <a:t>m</a:t>
            </a:r>
            <a:r>
              <a:rPr lang="en-US" altLang="zh-CN" dirty="0"/>
              <a:t>.</a:t>
            </a:r>
          </a:p>
        </p:txBody>
      </p:sp>
    </p:spTree>
    <p:extLst>
      <p:ext uri="{BB962C8B-B14F-4D97-AF65-F5344CB8AC3E}">
        <p14:creationId xmlns:p14="http://schemas.microsoft.com/office/powerpoint/2010/main" val="2663743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二进制模幂算法</a:t>
            </a:r>
            <a:endParaRPr lang="en-US" dirty="0"/>
          </a:p>
        </p:txBody>
      </p:sp>
      <p:sp>
        <p:nvSpPr>
          <p:cNvPr id="3" name="Content Placeholder 2"/>
          <p:cNvSpPr>
            <a:spLocks noGrp="1"/>
          </p:cNvSpPr>
          <p:nvPr>
            <p:ph idx="1"/>
          </p:nvPr>
        </p:nvSpPr>
        <p:spPr>
          <a:xfrm>
            <a:off x="381000" y="1066800"/>
            <a:ext cx="8686800" cy="5257800"/>
          </a:xfrm>
        </p:spPr>
        <p:txBody>
          <a:bodyPr/>
          <a:lstStyle/>
          <a:p>
            <a:r>
              <a:rPr lang="zh-CN" altLang="en-US" sz="2800" b="1" dirty="0"/>
              <a:t>计算 </a:t>
            </a:r>
            <a:r>
              <a:rPr lang="en-US" altLang="zh-CN" sz="2800" b="1" dirty="0"/>
              <a:t>2</a:t>
            </a:r>
            <a:r>
              <a:rPr lang="en-US" altLang="zh-CN" sz="2800" b="1" baseline="30000" dirty="0"/>
              <a:t>644</a:t>
            </a:r>
            <a:r>
              <a:rPr lang="en-US" altLang="zh-CN" sz="2800" b="1" dirty="0"/>
              <a:t> mod 645</a:t>
            </a:r>
          </a:p>
          <a:p>
            <a:r>
              <a:rPr lang="en-US" altLang="zh-CN" sz="2400" dirty="0"/>
              <a:t>(644)</a:t>
            </a:r>
            <a:r>
              <a:rPr lang="en-US" altLang="zh-CN" sz="2400" baseline="-25000" dirty="0"/>
              <a:t>10</a:t>
            </a:r>
            <a:r>
              <a:rPr lang="en-US" altLang="zh-CN" sz="2400" dirty="0"/>
              <a:t>=  ( 1010000100)</a:t>
            </a:r>
            <a:r>
              <a:rPr lang="en-US" altLang="zh-CN" sz="2400" baseline="-25000" dirty="0"/>
              <a:t>2</a:t>
            </a:r>
            <a:r>
              <a:rPr lang="en-US" altLang="zh-CN" sz="2400" dirty="0"/>
              <a:t>           </a:t>
            </a:r>
          </a:p>
          <a:p>
            <a:r>
              <a:rPr lang="en-US" altLang="zh-CN" sz="2400" dirty="0"/>
              <a:t>2</a:t>
            </a:r>
            <a:r>
              <a:rPr lang="en-US" altLang="zh-CN" sz="2400" b="1" dirty="0">
                <a:ea typeface="Cambria Math"/>
              </a:rPr>
              <a:t> ≡ </a:t>
            </a:r>
            <a:r>
              <a:rPr lang="en-US" altLang="zh-CN" sz="2400" dirty="0">
                <a:ea typeface="Cambria Math"/>
              </a:rPr>
              <a:t>2 (mod 645); 2</a:t>
            </a:r>
            <a:r>
              <a:rPr lang="en-US" altLang="zh-CN" sz="2400" baseline="30000" dirty="0">
                <a:ea typeface="Cambria Math"/>
              </a:rPr>
              <a:t>2</a:t>
            </a:r>
            <a:r>
              <a:rPr lang="en-US" altLang="zh-CN" sz="2400" dirty="0">
                <a:ea typeface="Cambria Math"/>
              </a:rPr>
              <a:t> ≡ 4 (mod 645); 2</a:t>
            </a:r>
            <a:r>
              <a:rPr lang="en-US" altLang="zh-CN" sz="2400" baseline="30000" dirty="0">
                <a:ea typeface="Cambria Math"/>
              </a:rPr>
              <a:t>4</a:t>
            </a:r>
            <a:r>
              <a:rPr lang="en-US" altLang="zh-CN" sz="2400" dirty="0">
                <a:ea typeface="Cambria Math"/>
              </a:rPr>
              <a:t> ≡ 16 (mod 645);</a:t>
            </a:r>
          </a:p>
          <a:p>
            <a:r>
              <a:rPr lang="en-US" altLang="zh-CN" sz="2400" dirty="0">
                <a:ea typeface="Cambria Math"/>
              </a:rPr>
              <a:t>2</a:t>
            </a:r>
            <a:r>
              <a:rPr lang="en-US" altLang="zh-CN" sz="2400" baseline="30000" dirty="0">
                <a:ea typeface="Cambria Math"/>
              </a:rPr>
              <a:t>8</a:t>
            </a:r>
            <a:r>
              <a:rPr lang="en-US" altLang="zh-CN" sz="2400" dirty="0">
                <a:ea typeface="Cambria Math"/>
              </a:rPr>
              <a:t> ≡ 256 (mod 645); 2</a:t>
            </a:r>
            <a:r>
              <a:rPr lang="en-US" altLang="zh-CN" sz="2400" baseline="30000" dirty="0">
                <a:ea typeface="Cambria Math"/>
              </a:rPr>
              <a:t>16</a:t>
            </a:r>
            <a:r>
              <a:rPr lang="en-US" altLang="zh-CN" sz="2400" dirty="0">
                <a:ea typeface="Cambria Math"/>
              </a:rPr>
              <a:t> ≡ 391 (mod 645); 2</a:t>
            </a:r>
            <a:r>
              <a:rPr lang="en-US" altLang="zh-CN" sz="2400" baseline="30000" dirty="0">
                <a:ea typeface="Cambria Math"/>
              </a:rPr>
              <a:t>32</a:t>
            </a:r>
            <a:r>
              <a:rPr lang="en-US" altLang="zh-CN" sz="2400" dirty="0">
                <a:ea typeface="Cambria Math"/>
              </a:rPr>
              <a:t> ≡ 16 (mod 645);</a:t>
            </a:r>
          </a:p>
          <a:p>
            <a:r>
              <a:rPr lang="en-US" altLang="zh-CN" sz="2400" dirty="0">
                <a:ea typeface="Cambria Math"/>
              </a:rPr>
              <a:t>2</a:t>
            </a:r>
            <a:r>
              <a:rPr lang="en-US" altLang="zh-CN" sz="2400" baseline="30000" dirty="0">
                <a:ea typeface="Cambria Math"/>
              </a:rPr>
              <a:t>64</a:t>
            </a:r>
            <a:r>
              <a:rPr lang="en-US" altLang="zh-CN" sz="2400" dirty="0">
                <a:ea typeface="Cambria Math"/>
              </a:rPr>
              <a:t> ≡ 256 (mod 645); 2</a:t>
            </a:r>
            <a:r>
              <a:rPr lang="en-US" altLang="zh-CN" sz="2400" baseline="30000" dirty="0">
                <a:ea typeface="Cambria Math"/>
              </a:rPr>
              <a:t>128</a:t>
            </a:r>
            <a:r>
              <a:rPr lang="en-US" altLang="zh-CN" sz="2400" dirty="0">
                <a:ea typeface="Cambria Math"/>
              </a:rPr>
              <a:t> ≡ 391 (mod 645); 2</a:t>
            </a:r>
            <a:r>
              <a:rPr lang="en-US" altLang="zh-CN" sz="2400" baseline="30000" dirty="0">
                <a:ea typeface="Cambria Math"/>
              </a:rPr>
              <a:t>256 </a:t>
            </a:r>
            <a:r>
              <a:rPr lang="en-US" altLang="zh-CN" sz="2400" dirty="0">
                <a:ea typeface="Cambria Math"/>
              </a:rPr>
              <a:t>≡ 16 (mod 645)</a:t>
            </a:r>
          </a:p>
          <a:p>
            <a:r>
              <a:rPr lang="en-US" altLang="zh-CN" sz="2400" dirty="0">
                <a:ea typeface="Cambria Math"/>
              </a:rPr>
              <a:t>2</a:t>
            </a:r>
            <a:r>
              <a:rPr lang="en-US" altLang="zh-CN" sz="2400" baseline="30000" dirty="0">
                <a:ea typeface="Cambria Math"/>
              </a:rPr>
              <a:t>512</a:t>
            </a:r>
            <a:r>
              <a:rPr lang="en-US" altLang="zh-CN" sz="2400" dirty="0">
                <a:ea typeface="Cambria Math"/>
              </a:rPr>
              <a:t> ≡ 256 (mod 645)</a:t>
            </a:r>
            <a:r>
              <a:rPr lang="en-US" altLang="zh-CN" sz="2400" dirty="0"/>
              <a:t>      </a:t>
            </a:r>
          </a:p>
          <a:p>
            <a:r>
              <a:rPr lang="en-US" altLang="zh-CN" sz="2400" dirty="0"/>
              <a:t>2</a:t>
            </a:r>
            <a:r>
              <a:rPr lang="en-US" altLang="zh-CN" sz="2400" baseline="30000" dirty="0">
                <a:ea typeface="Cambria Math"/>
              </a:rPr>
              <a:t>644</a:t>
            </a:r>
            <a:r>
              <a:rPr lang="en-US" altLang="zh-CN" sz="2400" dirty="0"/>
              <a:t>=2</a:t>
            </a:r>
            <a:r>
              <a:rPr lang="en-US" altLang="zh-CN" sz="2400" baseline="30000" dirty="0">
                <a:ea typeface="Cambria Math"/>
              </a:rPr>
              <a:t>512+128+4</a:t>
            </a:r>
            <a:r>
              <a:rPr lang="en-US" altLang="zh-CN" sz="2400" dirty="0"/>
              <a:t>=256*391*16=1601536</a:t>
            </a:r>
            <a:r>
              <a:rPr lang="en-US" altLang="zh-CN" sz="2400" b="1" dirty="0">
                <a:ea typeface="Cambria Math"/>
              </a:rPr>
              <a:t> ≡ </a:t>
            </a:r>
            <a:r>
              <a:rPr lang="en-US" altLang="zh-CN" sz="2400" dirty="0">
                <a:ea typeface="Cambria Math"/>
              </a:rPr>
              <a:t>1 (mod 645)</a:t>
            </a:r>
            <a:r>
              <a:rPr lang="en-US" altLang="zh-CN" sz="2400" dirty="0"/>
              <a:t> </a:t>
            </a:r>
          </a:p>
        </p:txBody>
      </p:sp>
    </p:spTree>
    <p:extLst>
      <p:ext uri="{BB962C8B-B14F-4D97-AF65-F5344CB8AC3E}">
        <p14:creationId xmlns:p14="http://schemas.microsoft.com/office/powerpoint/2010/main" val="2212258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F930C01D-AB9E-4352-BDD2-582EC2D04A45}"/>
              </a:ext>
            </a:extLst>
          </p:cNvPr>
          <p:cNvSpPr>
            <a:spLocks noGrp="1" noChangeArrowheads="1"/>
          </p:cNvSpPr>
          <p:nvPr>
            <p:ph type="title"/>
          </p:nvPr>
        </p:nvSpPr>
        <p:spPr/>
        <p:txBody>
          <a:bodyPr/>
          <a:lstStyle/>
          <a:p>
            <a:r>
              <a:rPr lang="en-US" altLang="zh-CN" dirty="0">
                <a:ea typeface="宋体" panose="02010600030101010101" pitchFamily="2" charset="-122"/>
              </a:rPr>
              <a:t>Groups（</a:t>
            </a:r>
            <a:r>
              <a:rPr lang="zh-CN" altLang="en-US" dirty="0">
                <a:ea typeface="宋体" panose="02010600030101010101" pitchFamily="2" charset="-122"/>
              </a:rPr>
              <a:t>群</a:t>
            </a:r>
            <a:r>
              <a:rPr lang="en-US" altLang="zh-CN" dirty="0">
                <a:ea typeface="宋体" panose="02010600030101010101" pitchFamily="2" charset="-122"/>
              </a:rPr>
              <a:t>）</a:t>
            </a:r>
          </a:p>
        </p:txBody>
      </p:sp>
      <p:sp>
        <p:nvSpPr>
          <p:cNvPr id="153603" name="Rectangle 3">
            <a:extLst>
              <a:ext uri="{FF2B5EF4-FFF2-40B4-BE49-F238E27FC236}">
                <a16:creationId xmlns:a16="http://schemas.microsoft.com/office/drawing/2014/main" id="{4A9762AE-8C2D-4AAD-AFF4-159E4B150AF9}"/>
              </a:ext>
            </a:extLst>
          </p:cNvPr>
          <p:cNvSpPr>
            <a:spLocks noGrp="1" noChangeArrowheads="1"/>
          </p:cNvSpPr>
          <p:nvPr>
            <p:ph type="body" idx="1"/>
          </p:nvPr>
        </p:nvSpPr>
        <p:spPr/>
        <p:txBody>
          <a:bodyPr/>
          <a:lstStyle/>
          <a:p>
            <a:r>
              <a:rPr lang="en-US" altLang="zh-CN" sz="2200" dirty="0">
                <a:ea typeface="宋体" panose="02010600030101010101" pitchFamily="2" charset="-122"/>
              </a:rPr>
              <a:t>A </a:t>
            </a:r>
            <a:r>
              <a:rPr lang="en-US" altLang="zh-CN" sz="2200" b="1" i="1" dirty="0">
                <a:ea typeface="宋体" panose="02010600030101010101" pitchFamily="2" charset="-122"/>
              </a:rPr>
              <a:t>group</a:t>
            </a:r>
            <a:r>
              <a:rPr lang="en-US" altLang="zh-CN" sz="2200" dirty="0">
                <a:ea typeface="宋体" panose="02010600030101010101" pitchFamily="2" charset="-122"/>
              </a:rPr>
              <a:t>, </a:t>
            </a:r>
            <a:r>
              <a:rPr lang="en-US" altLang="zh-CN" sz="2200" i="1" dirty="0">
                <a:ea typeface="宋体" panose="02010600030101010101" pitchFamily="2" charset="-122"/>
              </a:rPr>
              <a:t>G</a:t>
            </a:r>
            <a:r>
              <a:rPr lang="en-US" altLang="zh-CN" sz="2200" dirty="0">
                <a:ea typeface="宋体" panose="02010600030101010101" pitchFamily="2" charset="-122"/>
              </a:rPr>
              <a:t>, </a:t>
            </a:r>
            <a:r>
              <a:rPr lang="zh-CN" altLang="en-US" sz="2200" dirty="0">
                <a:ea typeface="宋体" panose="02010600030101010101" pitchFamily="2" charset="-122"/>
              </a:rPr>
              <a:t>是一个元素集合，带有一个关联的二元运算，记作     </a:t>
            </a:r>
            <a:r>
              <a:rPr lang="en-US" altLang="zh-CN" sz="2200" dirty="0">
                <a:ea typeface="宋体" panose="02010600030101010101" pitchFamily="2" charset="-122"/>
              </a:rPr>
              <a:t>, </a:t>
            </a:r>
            <a:r>
              <a:rPr lang="zh-CN" altLang="en-US" sz="2200" dirty="0">
                <a:ea typeface="宋体" panose="02010600030101010101" pitchFamily="2" charset="-122"/>
              </a:rPr>
              <a:t>有时被表示为</a:t>
            </a:r>
            <a:r>
              <a:rPr lang="en-US" altLang="zh-CN" sz="2200" dirty="0">
                <a:ea typeface="宋体" panose="02010600030101010101" pitchFamily="2" charset="-122"/>
              </a:rPr>
              <a:t> {</a:t>
            </a:r>
            <a:r>
              <a:rPr lang="en-US" altLang="zh-CN" sz="2200" i="1" dirty="0">
                <a:ea typeface="宋体" panose="02010600030101010101" pitchFamily="2" charset="-122"/>
              </a:rPr>
              <a:t>G</a:t>
            </a:r>
            <a:r>
              <a:rPr lang="en-US" altLang="zh-CN" sz="2200" dirty="0">
                <a:ea typeface="宋体" panose="02010600030101010101" pitchFamily="2" charset="-122"/>
              </a:rPr>
              <a:t>,   }</a:t>
            </a:r>
          </a:p>
          <a:p>
            <a:pPr lvl="1"/>
            <a:r>
              <a:rPr lang="zh-CN" altLang="en-US" sz="2000" dirty="0">
                <a:ea typeface="宋体" panose="02010600030101010101" pitchFamily="2" charset="-122"/>
              </a:rPr>
              <a:t>对于 </a:t>
            </a:r>
            <a:r>
              <a:rPr lang="en-US" altLang="zh-CN" sz="2000" dirty="0">
                <a:ea typeface="宋体" panose="02010600030101010101" pitchFamily="2" charset="-122"/>
              </a:rPr>
              <a:t>G </a:t>
            </a:r>
            <a:r>
              <a:rPr lang="zh-CN" altLang="en-US" sz="2000" dirty="0">
                <a:ea typeface="宋体" panose="02010600030101010101" pitchFamily="2" charset="-122"/>
              </a:rPr>
              <a:t>中的每一对有序元素 </a:t>
            </a:r>
            <a:r>
              <a:rPr lang="en-US" altLang="zh-CN" sz="2000" dirty="0">
                <a:ea typeface="宋体" panose="02010600030101010101" pitchFamily="2" charset="-122"/>
              </a:rPr>
              <a:t>(</a:t>
            </a:r>
            <a:r>
              <a:rPr lang="zh-CN" altLang="en-US" sz="2000" dirty="0">
                <a:ea typeface="宋体" panose="02010600030101010101" pitchFamily="2" charset="-122"/>
              </a:rPr>
              <a:t>𝑎</a:t>
            </a:r>
            <a:r>
              <a:rPr lang="en-US" altLang="zh-CN" sz="2000" dirty="0">
                <a:ea typeface="宋体" panose="02010600030101010101" pitchFamily="2" charset="-122"/>
              </a:rPr>
              <a:t>,</a:t>
            </a:r>
            <a:r>
              <a:rPr lang="zh-CN" altLang="en-US" sz="2000" dirty="0">
                <a:ea typeface="宋体" panose="02010600030101010101" pitchFamily="2" charset="-122"/>
              </a:rPr>
              <a:t>𝑏</a:t>
            </a:r>
            <a:r>
              <a:rPr lang="en-US" altLang="zh-CN" sz="2000" dirty="0">
                <a:ea typeface="宋体" panose="02010600030101010101" pitchFamily="2" charset="-122"/>
              </a:rPr>
              <a:t>)</a:t>
            </a:r>
            <a:r>
              <a:rPr lang="zh-CN" altLang="en-US" sz="2000" dirty="0">
                <a:ea typeface="宋体" panose="02010600030101010101" pitchFamily="2" charset="-122"/>
              </a:rPr>
              <a:t>，都有一个相关的元素 </a:t>
            </a:r>
            <a:r>
              <a:rPr lang="en-US" altLang="zh-CN" sz="2000" dirty="0">
                <a:ea typeface="宋体" panose="02010600030101010101" pitchFamily="2" charset="-122"/>
              </a:rPr>
              <a:t>(</a:t>
            </a:r>
            <a:r>
              <a:rPr lang="zh-CN" altLang="en-US" sz="2000" dirty="0">
                <a:ea typeface="宋体" panose="02010600030101010101" pitchFamily="2" charset="-122"/>
              </a:rPr>
              <a:t>𝑎⋅𝑏</a:t>
            </a:r>
            <a:r>
              <a:rPr lang="en-US" altLang="zh-CN" sz="2000" dirty="0">
                <a:ea typeface="宋体" panose="02010600030101010101" pitchFamily="2" charset="-122"/>
              </a:rPr>
              <a:t>)</a:t>
            </a:r>
            <a:r>
              <a:rPr lang="zh-CN" altLang="en-US" sz="2000" dirty="0">
                <a:ea typeface="宋体" panose="02010600030101010101" pitchFamily="2" charset="-122"/>
              </a:rPr>
              <a:t>，使得以下公理成立</a:t>
            </a:r>
            <a:r>
              <a:rPr lang="en-US" altLang="zh-CN" sz="2000" dirty="0">
                <a:ea typeface="宋体" panose="02010600030101010101" pitchFamily="2" charset="-122"/>
              </a:rPr>
              <a:t>:</a:t>
            </a:r>
          </a:p>
          <a:p>
            <a:pPr lvl="1"/>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pPr lvl="1"/>
            <a:endParaRPr lang="en-US" altLang="zh-CN" sz="2000" dirty="0">
              <a:ea typeface="宋体" panose="02010600030101010101" pitchFamily="2" charset="-122"/>
            </a:endParaRPr>
          </a:p>
        </p:txBody>
      </p:sp>
      <p:graphicFrame>
        <p:nvGraphicFramePr>
          <p:cNvPr id="153604" name="Object 4">
            <a:extLst>
              <a:ext uri="{FF2B5EF4-FFF2-40B4-BE49-F238E27FC236}">
                <a16:creationId xmlns:a16="http://schemas.microsoft.com/office/drawing/2014/main" id="{AFC599FF-0A16-4F17-A788-3D5FEAD2D921}"/>
              </a:ext>
            </a:extLst>
          </p:cNvPr>
          <p:cNvGraphicFramePr>
            <a:graphicFrameLocks noChangeAspect="1"/>
          </p:cNvGraphicFramePr>
          <p:nvPr>
            <p:extLst>
              <p:ext uri="{D42A27DB-BD31-4B8C-83A1-F6EECF244321}">
                <p14:modId xmlns:p14="http://schemas.microsoft.com/office/powerpoint/2010/main" val="2804396786"/>
              </p:ext>
            </p:extLst>
          </p:nvPr>
        </p:nvGraphicFramePr>
        <p:xfrm>
          <a:off x="1371600" y="2162369"/>
          <a:ext cx="209550" cy="209550"/>
        </p:xfrm>
        <a:graphic>
          <a:graphicData uri="http://schemas.openxmlformats.org/presentationml/2006/ole">
            <mc:AlternateContent xmlns:mc="http://schemas.openxmlformats.org/markup-compatibility/2006">
              <mc:Choice xmlns:v="urn:schemas-microsoft-com:vml" Requires="v">
                <p:oleObj spid="_x0000_s1173" name="Equation" r:id="rId3" imgW="114120" imgH="114120" progId="Equation.3">
                  <p:embed/>
                </p:oleObj>
              </mc:Choice>
              <mc:Fallback>
                <p:oleObj name="Equation" r:id="rId3" imgW="114120" imgH="114120" progId="Equation.3">
                  <p:embed/>
                  <p:pic>
                    <p:nvPicPr>
                      <p:cNvPr id="153604" name="Object 4">
                        <a:extLst>
                          <a:ext uri="{FF2B5EF4-FFF2-40B4-BE49-F238E27FC236}">
                            <a16:creationId xmlns:a16="http://schemas.microsoft.com/office/drawing/2014/main" id="{AFC599FF-0A16-4F17-A788-3D5FEAD2D9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162369"/>
                        <a:ext cx="209550"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5" name="Object 5">
            <a:extLst>
              <a:ext uri="{FF2B5EF4-FFF2-40B4-BE49-F238E27FC236}">
                <a16:creationId xmlns:a16="http://schemas.microsoft.com/office/drawing/2014/main" id="{2ADA3395-EE83-438B-B9DE-8A89D454E232}"/>
              </a:ext>
            </a:extLst>
          </p:cNvPr>
          <p:cNvGraphicFramePr>
            <a:graphicFrameLocks noChangeAspect="1"/>
          </p:cNvGraphicFramePr>
          <p:nvPr>
            <p:extLst>
              <p:ext uri="{D42A27DB-BD31-4B8C-83A1-F6EECF244321}">
                <p14:modId xmlns:p14="http://schemas.microsoft.com/office/powerpoint/2010/main" val="3383103316"/>
              </p:ext>
            </p:extLst>
          </p:nvPr>
        </p:nvGraphicFramePr>
        <p:xfrm>
          <a:off x="3962400" y="2162369"/>
          <a:ext cx="209550" cy="209550"/>
        </p:xfrm>
        <a:graphic>
          <a:graphicData uri="http://schemas.openxmlformats.org/presentationml/2006/ole">
            <mc:AlternateContent xmlns:mc="http://schemas.openxmlformats.org/markup-compatibility/2006">
              <mc:Choice xmlns:v="urn:schemas-microsoft-com:vml" Requires="v">
                <p:oleObj spid="_x0000_s1174" name="Equation" r:id="rId5" imgW="114120" imgH="114120" progId="Equation.3">
                  <p:embed/>
                </p:oleObj>
              </mc:Choice>
              <mc:Fallback>
                <p:oleObj name="Equation" r:id="rId5" imgW="114120" imgH="114120" progId="Equation.3">
                  <p:embed/>
                  <p:pic>
                    <p:nvPicPr>
                      <p:cNvPr id="153605" name="Object 5">
                        <a:extLst>
                          <a:ext uri="{FF2B5EF4-FFF2-40B4-BE49-F238E27FC236}">
                            <a16:creationId xmlns:a16="http://schemas.microsoft.com/office/drawing/2014/main" id="{2ADA3395-EE83-438B-B9DE-8A89D454E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162369"/>
                        <a:ext cx="209550"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7" name="Object 7">
            <a:extLst>
              <a:ext uri="{FF2B5EF4-FFF2-40B4-BE49-F238E27FC236}">
                <a16:creationId xmlns:a16="http://schemas.microsoft.com/office/drawing/2014/main" id="{7E4FE128-3B93-48E8-BA1E-A7C1DFE4E874}"/>
              </a:ext>
            </a:extLst>
          </p:cNvPr>
          <p:cNvGraphicFramePr>
            <a:graphicFrameLocks noChangeAspect="1"/>
          </p:cNvGraphicFramePr>
          <p:nvPr/>
        </p:nvGraphicFramePr>
        <p:xfrm>
          <a:off x="938213" y="3352800"/>
          <a:ext cx="7497762" cy="2220913"/>
        </p:xfrm>
        <a:graphic>
          <a:graphicData uri="http://schemas.openxmlformats.org/presentationml/2006/ole">
            <mc:AlternateContent xmlns:mc="http://schemas.openxmlformats.org/markup-compatibility/2006">
              <mc:Choice xmlns:v="urn:schemas-microsoft-com:vml" Requires="v">
                <p:oleObj spid="_x0000_s1175" name="Equation" r:id="rId6" imgW="4457520" imgH="1320480" progId="Equation.3">
                  <p:embed/>
                </p:oleObj>
              </mc:Choice>
              <mc:Fallback>
                <p:oleObj name="Equation" r:id="rId6" imgW="4457520" imgH="1320480" progId="Equation.3">
                  <p:embed/>
                  <p:pic>
                    <p:nvPicPr>
                      <p:cNvPr id="153607" name="Object 7">
                        <a:extLst>
                          <a:ext uri="{FF2B5EF4-FFF2-40B4-BE49-F238E27FC236}">
                            <a16:creationId xmlns:a16="http://schemas.microsoft.com/office/drawing/2014/main" id="{7E4FE128-3B93-48E8-BA1E-A7C1DFE4E8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213" y="3352800"/>
                        <a:ext cx="7497762" cy="222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文本框 7">
            <a:extLst>
              <a:ext uri="{FF2B5EF4-FFF2-40B4-BE49-F238E27FC236}">
                <a16:creationId xmlns:a16="http://schemas.microsoft.com/office/drawing/2014/main" id="{42898E84-25C3-4BCE-BA7A-AA1FCEF2E98E}"/>
              </a:ext>
            </a:extLst>
          </p:cNvPr>
          <p:cNvSpPr txBox="1"/>
          <p:nvPr/>
        </p:nvSpPr>
        <p:spPr>
          <a:xfrm>
            <a:off x="457200" y="6248400"/>
            <a:ext cx="7924800" cy="369332"/>
          </a:xfrm>
          <a:prstGeom prst="rect">
            <a:avLst/>
          </a:prstGeom>
          <a:noFill/>
        </p:spPr>
        <p:txBody>
          <a:bodyPr wrap="square">
            <a:spAutoFit/>
          </a:bodyPr>
          <a:lstStyle/>
          <a:p>
            <a:pPr marL="114300" lvl="1" indent="0">
              <a:buNone/>
            </a:pPr>
            <a:r>
              <a:rPr lang="zh-CN" altLang="en-US" sz="1800" b="1" dirty="0">
                <a:solidFill>
                  <a:srgbClr val="FF0000"/>
                </a:solidFill>
              </a:rPr>
              <a:t>思考：整数集合</a:t>
            </a:r>
            <a:r>
              <a:rPr lang="en-US" altLang="zh-CN" sz="1800" b="1" dirty="0">
                <a:solidFill>
                  <a:srgbClr val="FF0000"/>
                </a:solidFill>
              </a:rPr>
              <a:t>Z</a:t>
            </a:r>
            <a:r>
              <a:rPr lang="zh-CN" altLang="en-US" sz="1800" b="1" dirty="0">
                <a:solidFill>
                  <a:srgbClr val="FF0000"/>
                </a:solidFill>
              </a:rPr>
              <a:t>分别在加法和减法运算下是否构成群？</a:t>
            </a:r>
            <a:endParaRPr lang="en-US" altLang="zh-CN" sz="1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19BD6AF1-DE14-4EBF-8DEF-DEF0871480DA}"/>
              </a:ext>
            </a:extLst>
          </p:cNvPr>
          <p:cNvSpPr>
            <a:spLocks noGrp="1" noChangeArrowheads="1"/>
          </p:cNvSpPr>
          <p:nvPr>
            <p:ph type="title"/>
          </p:nvPr>
        </p:nvSpPr>
        <p:spPr/>
        <p:txBody>
          <a:bodyPr/>
          <a:lstStyle/>
          <a:p>
            <a:r>
              <a:rPr lang="en-US" altLang="zh-CN">
                <a:ea typeface="宋体" panose="02010600030101010101" pitchFamily="2" charset="-122"/>
              </a:rPr>
              <a:t>Groups</a:t>
            </a:r>
          </a:p>
        </p:txBody>
      </p:sp>
      <p:sp>
        <p:nvSpPr>
          <p:cNvPr id="154627" name="Rectangle 3">
            <a:extLst>
              <a:ext uri="{FF2B5EF4-FFF2-40B4-BE49-F238E27FC236}">
                <a16:creationId xmlns:a16="http://schemas.microsoft.com/office/drawing/2014/main" id="{008C0342-85A2-4DA4-BF7E-F7177B8F9A5E}"/>
              </a:ext>
            </a:extLst>
          </p:cNvPr>
          <p:cNvSpPr>
            <a:spLocks noGrp="1" noChangeArrowheads="1"/>
          </p:cNvSpPr>
          <p:nvPr>
            <p:ph type="body" idx="1"/>
          </p:nvPr>
        </p:nvSpPr>
        <p:spPr>
          <a:xfrm>
            <a:off x="457200" y="1509713"/>
            <a:ext cx="8077200" cy="4419600"/>
          </a:xfrm>
        </p:spPr>
        <p:txBody>
          <a:bodyPr/>
          <a:lstStyle/>
          <a:p>
            <a:pPr marL="176213" indent="-176213"/>
            <a:r>
              <a:rPr lang="zh-CN" altLang="en-US" sz="2200" dirty="0">
                <a:ea typeface="宋体" panose="02010600030101010101" pitchFamily="2" charset="-122"/>
              </a:rPr>
              <a:t>有限群是指具有有限个元素的群，否则称为无限群</a:t>
            </a:r>
            <a:r>
              <a:rPr lang="en-US" altLang="zh-CN" sz="2200" dirty="0">
                <a:ea typeface="宋体" panose="02010600030101010101" pitchFamily="2" charset="-122"/>
              </a:rPr>
              <a:t>.</a:t>
            </a:r>
          </a:p>
          <a:p>
            <a:pPr marL="176213" indent="-176213"/>
            <a:r>
              <a:rPr lang="zh-CN" altLang="en-US" sz="2200" dirty="0">
                <a:ea typeface="宋体" panose="02010600030101010101" pitchFamily="2" charset="-122"/>
              </a:rPr>
              <a:t>一个群称为交换群（或阿贝尔群，</a:t>
            </a:r>
            <a:r>
              <a:rPr lang="en-US" altLang="zh-CN" sz="2200" dirty="0">
                <a:ea typeface="宋体" panose="02010600030101010101" pitchFamily="2" charset="-122"/>
              </a:rPr>
              <a:t>abelian group</a:t>
            </a:r>
            <a:r>
              <a:rPr lang="zh-CN" altLang="en-US" sz="2200" dirty="0">
                <a:ea typeface="宋体" panose="02010600030101010101" pitchFamily="2" charset="-122"/>
              </a:rPr>
              <a:t>），如果它满足以下条件</a:t>
            </a:r>
            <a:r>
              <a:rPr lang="en-US" altLang="zh-CN" sz="2200" dirty="0">
                <a:ea typeface="宋体" panose="02010600030101010101" pitchFamily="2" charset="-122"/>
              </a:rPr>
              <a:t>:</a:t>
            </a:r>
          </a:p>
          <a:p>
            <a:pPr marL="176213" indent="-176213"/>
            <a:endParaRPr lang="en-US" altLang="zh-CN" sz="2200" dirty="0">
              <a:ea typeface="宋体" panose="02010600030101010101" pitchFamily="2" charset="-122"/>
            </a:endParaRPr>
          </a:p>
          <a:p>
            <a:pPr marL="176213" indent="-176213"/>
            <a:endParaRPr lang="en-US" altLang="zh-CN" sz="2200" dirty="0">
              <a:ea typeface="宋体" panose="02010600030101010101" pitchFamily="2" charset="-122"/>
            </a:endParaRPr>
          </a:p>
          <a:p>
            <a:pPr marL="452438" lvl="1" indent="-161925"/>
            <a:r>
              <a:rPr lang="en-US" altLang="zh-CN" sz="2000" dirty="0">
                <a:ea typeface="宋体" panose="02010600030101010101" pitchFamily="2" charset="-122"/>
              </a:rPr>
              <a:t>Examples of abelian groups:</a:t>
            </a:r>
          </a:p>
          <a:p>
            <a:pPr marL="739775" lvl="2"/>
            <a:r>
              <a:rPr lang="zh-CN" altLang="en-US" sz="1800" dirty="0">
                <a:ea typeface="宋体" panose="02010600030101010101" pitchFamily="2" charset="-122"/>
              </a:rPr>
              <a:t>整数集合 </a:t>
            </a:r>
            <a:r>
              <a:rPr lang="en-US" altLang="zh-CN" sz="1800" dirty="0">
                <a:ea typeface="宋体" panose="02010600030101010101" pitchFamily="2" charset="-122"/>
              </a:rPr>
              <a:t>Z </a:t>
            </a:r>
            <a:r>
              <a:rPr lang="zh-CN" altLang="en-US" sz="1800" dirty="0">
                <a:ea typeface="宋体" panose="02010600030101010101" pitchFamily="2" charset="-122"/>
              </a:rPr>
              <a:t>，在加法下</a:t>
            </a:r>
            <a:r>
              <a:rPr lang="en-US" altLang="zh-CN" sz="1800" dirty="0">
                <a:ea typeface="宋体" panose="02010600030101010101" pitchFamily="2" charset="-122"/>
              </a:rPr>
              <a:t>.  </a:t>
            </a:r>
            <a:br>
              <a:rPr lang="en-US" altLang="zh-CN" sz="1800" dirty="0">
                <a:ea typeface="宋体" panose="02010600030101010101" pitchFamily="2" charset="-122"/>
              </a:rPr>
            </a:br>
            <a:r>
              <a:rPr lang="zh-CN" altLang="en-US" sz="1800" dirty="0">
                <a:ea typeface="宋体" panose="02010600030101010101" pitchFamily="2" charset="-122"/>
              </a:rPr>
              <a:t>单位元为</a:t>
            </a:r>
            <a:r>
              <a:rPr lang="en-US" altLang="zh-CN" sz="1800" dirty="0">
                <a:ea typeface="宋体" panose="02010600030101010101" pitchFamily="2" charset="-122"/>
              </a:rPr>
              <a:t>0; </a:t>
            </a:r>
            <a:br>
              <a:rPr lang="en-US" altLang="zh-CN" sz="1800" dirty="0">
                <a:ea typeface="宋体" panose="02010600030101010101" pitchFamily="2" charset="-122"/>
              </a:rPr>
            </a:br>
            <a:r>
              <a:rPr lang="zh-CN" altLang="en-US" sz="1800" dirty="0">
                <a:ea typeface="宋体" panose="02010600030101010101" pitchFamily="2" charset="-122"/>
              </a:rPr>
              <a:t>对于任何 𝑎∈𝑍，其逆元为 −𝑎（即 𝑎</a:t>
            </a:r>
            <a:r>
              <a:rPr lang="en-US" altLang="zh-CN" sz="1800" dirty="0">
                <a:ea typeface="宋体" panose="02010600030101010101" pitchFamily="2" charset="-122"/>
              </a:rPr>
              <a:t>+(−</a:t>
            </a:r>
            <a:r>
              <a:rPr lang="zh-CN" altLang="en-US" sz="1800" dirty="0">
                <a:ea typeface="宋体" panose="02010600030101010101" pitchFamily="2" charset="-122"/>
              </a:rPr>
              <a:t>𝑎</a:t>
            </a:r>
            <a:r>
              <a:rPr lang="en-US" altLang="zh-CN" sz="1800" dirty="0">
                <a:ea typeface="宋体" panose="02010600030101010101" pitchFamily="2" charset="-122"/>
              </a:rPr>
              <a:t>)=0</a:t>
            </a:r>
            <a:r>
              <a:rPr lang="zh-CN" altLang="en-US" sz="1800" dirty="0">
                <a:ea typeface="宋体" panose="02010600030101010101" pitchFamily="2" charset="-122"/>
              </a:rPr>
              <a:t>）</a:t>
            </a:r>
            <a:r>
              <a:rPr lang="en-US" altLang="zh-CN" sz="1800" dirty="0">
                <a:ea typeface="宋体" panose="02010600030101010101" pitchFamily="2" charset="-122"/>
              </a:rPr>
              <a:t>.</a:t>
            </a:r>
          </a:p>
          <a:p>
            <a:pPr marL="739775" lvl="2"/>
            <a:r>
              <a:rPr lang="zh-CN" altLang="en-US" sz="1800" dirty="0">
                <a:ea typeface="宋体" panose="02010600030101010101" pitchFamily="2" charset="-122"/>
              </a:rPr>
              <a:t>非零实数集合 </a:t>
            </a:r>
            <a:r>
              <a:rPr lang="en-US" altLang="zh-CN" sz="1800" b="1" i="1" dirty="0">
                <a:ea typeface="宋体" panose="02010600030101010101" pitchFamily="2" charset="-122"/>
              </a:rPr>
              <a:t>R*</a:t>
            </a:r>
            <a:r>
              <a:rPr lang="en-US" altLang="zh-CN" sz="1800" dirty="0">
                <a:ea typeface="宋体" panose="02010600030101010101" pitchFamily="2" charset="-122"/>
              </a:rPr>
              <a:t> </a:t>
            </a:r>
            <a:r>
              <a:rPr lang="zh-CN" altLang="en-US" sz="1800" dirty="0">
                <a:ea typeface="宋体" panose="02010600030101010101" pitchFamily="2" charset="-122"/>
              </a:rPr>
              <a:t>在乘法下</a:t>
            </a:r>
            <a:r>
              <a:rPr lang="en-US" altLang="zh-CN" sz="1800" dirty="0">
                <a:ea typeface="宋体" panose="02010600030101010101" pitchFamily="2" charset="-122"/>
              </a:rPr>
              <a:t>.  </a:t>
            </a:r>
            <a:br>
              <a:rPr lang="en-US" altLang="zh-CN" sz="1800" dirty="0">
                <a:ea typeface="宋体" panose="02010600030101010101" pitchFamily="2" charset="-122"/>
              </a:rPr>
            </a:br>
            <a:r>
              <a:rPr lang="zh-CN" altLang="en-US" sz="1800" dirty="0">
                <a:ea typeface="宋体" panose="02010600030101010101" pitchFamily="2" charset="-122"/>
              </a:rPr>
              <a:t>单位元为</a:t>
            </a:r>
            <a:r>
              <a:rPr lang="en-US" altLang="zh-CN" sz="1800" dirty="0">
                <a:ea typeface="宋体" panose="02010600030101010101" pitchFamily="2" charset="-122"/>
              </a:rPr>
              <a:t>1; </a:t>
            </a:r>
            <a:br>
              <a:rPr lang="en-US" altLang="zh-CN" sz="1800" dirty="0">
                <a:ea typeface="宋体" panose="02010600030101010101" pitchFamily="2" charset="-122"/>
              </a:rPr>
            </a:br>
            <a:r>
              <a:rPr lang="zh-CN" altLang="en-US" sz="1800" dirty="0">
                <a:ea typeface="宋体" panose="02010600030101010101" pitchFamily="2" charset="-122"/>
              </a:rPr>
              <a:t>对于任何</a:t>
            </a:r>
            <a:r>
              <a:rPr lang="en-US" altLang="zh-CN" sz="1800" i="1" dirty="0">
                <a:ea typeface="宋体" panose="02010600030101010101" pitchFamily="2" charset="-122"/>
              </a:rPr>
              <a:t>a</a:t>
            </a:r>
            <a:r>
              <a:rPr lang="en-US" altLang="zh-CN" sz="1800" dirty="0">
                <a:ea typeface="宋体" panose="02010600030101010101" pitchFamily="2" charset="-122"/>
              </a:rPr>
              <a:t> ∈</a:t>
            </a:r>
            <a:r>
              <a:rPr lang="en-US" altLang="zh-CN" sz="1800" b="1" i="1" dirty="0">
                <a:ea typeface="宋体" panose="02010600030101010101" pitchFamily="2" charset="-122"/>
              </a:rPr>
              <a:t>R*</a:t>
            </a:r>
            <a:r>
              <a:rPr lang="zh-CN" altLang="en-US" sz="1800" b="1" i="1" dirty="0">
                <a:ea typeface="宋体" panose="02010600030101010101" pitchFamily="2" charset="-122"/>
              </a:rPr>
              <a:t>，</a:t>
            </a:r>
            <a:r>
              <a:rPr lang="en-US" altLang="zh-CN" sz="1800" i="1" dirty="0">
                <a:ea typeface="宋体" panose="02010600030101010101" pitchFamily="2" charset="-122"/>
              </a:rPr>
              <a:t> a</a:t>
            </a:r>
            <a:r>
              <a:rPr lang="zh-CN" altLang="en-US" sz="1800" dirty="0">
                <a:ea typeface="宋体" panose="02010600030101010101" pitchFamily="2" charset="-122"/>
              </a:rPr>
              <a:t>的逆元是</a:t>
            </a:r>
            <a:r>
              <a:rPr lang="en-US" altLang="zh-CN" sz="1800" dirty="0">
                <a:ea typeface="宋体" panose="02010600030101010101" pitchFamily="2" charset="-122"/>
              </a:rPr>
              <a:t> 1/</a:t>
            </a:r>
            <a:r>
              <a:rPr lang="en-US" altLang="zh-CN" sz="1800" i="1" dirty="0">
                <a:ea typeface="宋体" panose="02010600030101010101" pitchFamily="2" charset="-122"/>
              </a:rPr>
              <a:t>a</a:t>
            </a:r>
            <a:r>
              <a:rPr lang="en-US" altLang="zh-CN" sz="1800" dirty="0">
                <a:ea typeface="宋体" panose="02010600030101010101" pitchFamily="2" charset="-122"/>
              </a:rPr>
              <a:t> </a:t>
            </a:r>
          </a:p>
        </p:txBody>
      </p:sp>
      <p:graphicFrame>
        <p:nvGraphicFramePr>
          <p:cNvPr id="154628" name="Object 4">
            <a:extLst>
              <a:ext uri="{FF2B5EF4-FFF2-40B4-BE49-F238E27FC236}">
                <a16:creationId xmlns:a16="http://schemas.microsoft.com/office/drawing/2014/main" id="{559F4EAE-D0B2-4CE2-BDAD-BA133DB8EF91}"/>
              </a:ext>
            </a:extLst>
          </p:cNvPr>
          <p:cNvGraphicFramePr>
            <a:graphicFrameLocks noChangeAspect="1"/>
          </p:cNvGraphicFramePr>
          <p:nvPr>
            <p:extLst>
              <p:ext uri="{D42A27DB-BD31-4B8C-83A1-F6EECF244321}">
                <p14:modId xmlns:p14="http://schemas.microsoft.com/office/powerpoint/2010/main" val="1307377142"/>
              </p:ext>
            </p:extLst>
          </p:nvPr>
        </p:nvGraphicFramePr>
        <p:xfrm>
          <a:off x="1295400" y="2895600"/>
          <a:ext cx="5360987" cy="366713"/>
        </p:xfrm>
        <a:graphic>
          <a:graphicData uri="http://schemas.openxmlformats.org/presentationml/2006/ole">
            <mc:AlternateContent xmlns:mc="http://schemas.openxmlformats.org/markup-compatibility/2006">
              <mc:Choice xmlns:v="urn:schemas-microsoft-com:vml" Requires="v">
                <p:oleObj spid="_x0000_s2099" name="Equation" r:id="rId3" imgW="2946240" imgH="203040" progId="Equation.3">
                  <p:embed/>
                </p:oleObj>
              </mc:Choice>
              <mc:Fallback>
                <p:oleObj name="Equation" r:id="rId3" imgW="2946240" imgH="203040" progId="Equation.3">
                  <p:embed/>
                  <p:pic>
                    <p:nvPicPr>
                      <p:cNvPr id="154628" name="Object 4">
                        <a:extLst>
                          <a:ext uri="{FF2B5EF4-FFF2-40B4-BE49-F238E27FC236}">
                            <a16:creationId xmlns:a16="http://schemas.microsoft.com/office/drawing/2014/main" id="{559F4EAE-D0B2-4CE2-BDAD-BA133DB8E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895600"/>
                        <a:ext cx="536098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257D655-C63D-4DF7-AF49-83CFCC1BFED8}"/>
              </a:ext>
            </a:extLst>
          </p:cNvPr>
          <p:cNvSpPr>
            <a:spLocks noGrp="1" noChangeArrowheads="1"/>
          </p:cNvSpPr>
          <p:nvPr>
            <p:ph type="title"/>
          </p:nvPr>
        </p:nvSpPr>
        <p:spPr>
          <a:xfrm>
            <a:off x="685800" y="228600"/>
            <a:ext cx="7772400" cy="1295400"/>
          </a:xfrm>
        </p:spPr>
        <p:txBody>
          <a:bodyPr/>
          <a:lstStyle/>
          <a:p>
            <a:r>
              <a:rPr lang="en-US" altLang="zh-CN" dirty="0">
                <a:ea typeface="宋体" panose="02010600030101010101" pitchFamily="2" charset="-122"/>
              </a:rPr>
              <a:t>Exponentiation and Cyclic Groups</a:t>
            </a:r>
            <a:br>
              <a:rPr lang="en-US" altLang="zh-CN" dirty="0">
                <a:ea typeface="宋体" panose="02010600030101010101" pitchFamily="2" charset="-122"/>
              </a:rPr>
            </a:br>
            <a:r>
              <a:rPr lang="zh-CN" altLang="en-US" dirty="0">
                <a:ea typeface="宋体" panose="02010600030101010101" pitchFamily="2" charset="-122"/>
              </a:rPr>
              <a:t>（幂运算和循环群）</a:t>
            </a:r>
            <a:endParaRPr lang="en-US" altLang="zh-CN" dirty="0">
              <a:ea typeface="宋体" panose="02010600030101010101" pitchFamily="2" charset="-122"/>
            </a:endParaRPr>
          </a:p>
        </p:txBody>
      </p:sp>
      <p:sp>
        <p:nvSpPr>
          <p:cNvPr id="155651" name="Rectangle 3">
            <a:extLst>
              <a:ext uri="{FF2B5EF4-FFF2-40B4-BE49-F238E27FC236}">
                <a16:creationId xmlns:a16="http://schemas.microsoft.com/office/drawing/2014/main" id="{495182AF-4B71-4061-A5EE-23B8BC536C05}"/>
              </a:ext>
            </a:extLst>
          </p:cNvPr>
          <p:cNvSpPr>
            <a:spLocks noGrp="1" noChangeArrowheads="1"/>
          </p:cNvSpPr>
          <p:nvPr>
            <p:ph type="body" sz="half" idx="1"/>
          </p:nvPr>
        </p:nvSpPr>
        <p:spPr>
          <a:xfrm>
            <a:off x="685800" y="1676400"/>
            <a:ext cx="7772400" cy="4419600"/>
          </a:xfrm>
        </p:spPr>
        <p:txBody>
          <a:bodyPr/>
          <a:lstStyle/>
          <a:p>
            <a:pPr>
              <a:lnSpc>
                <a:spcPct val="90000"/>
              </a:lnSpc>
            </a:pPr>
            <a:r>
              <a:rPr lang="zh-CN" altLang="en-US" sz="2000" b="1" dirty="0">
                <a:ea typeface="宋体" panose="02010600030101010101" pitchFamily="2" charset="-122"/>
              </a:rPr>
              <a:t>群中的指数运算是对群运算的重复应用，具体如下</a:t>
            </a:r>
            <a:r>
              <a:rPr lang="en-US" altLang="zh-CN" sz="2000" dirty="0">
                <a:ea typeface="宋体" panose="02010600030101010101" pitchFamily="2" charset="-122"/>
              </a:rPr>
              <a:t>:</a:t>
            </a:r>
          </a:p>
          <a:p>
            <a:pPr>
              <a:lnSpc>
                <a:spcPct val="90000"/>
              </a:lnSpc>
            </a:pPr>
            <a:endParaRPr lang="en-US" altLang="zh-CN" sz="2400" dirty="0">
              <a:ea typeface="宋体" panose="02010600030101010101" pitchFamily="2" charset="-122"/>
            </a:endParaRPr>
          </a:p>
          <a:p>
            <a:pPr>
              <a:lnSpc>
                <a:spcPct val="90000"/>
              </a:lnSpc>
            </a:pPr>
            <a:endParaRPr lang="en-US" altLang="zh-CN" sz="2400" dirty="0">
              <a:ea typeface="宋体" panose="02010600030101010101" pitchFamily="2" charset="-122"/>
            </a:endParaRPr>
          </a:p>
          <a:p>
            <a:pPr>
              <a:lnSpc>
                <a:spcPct val="90000"/>
              </a:lnSpc>
            </a:pPr>
            <a:endParaRPr lang="en-US" altLang="zh-CN" sz="2400" dirty="0">
              <a:ea typeface="宋体" panose="02010600030101010101" pitchFamily="2" charset="-122"/>
            </a:endParaRPr>
          </a:p>
          <a:p>
            <a:pPr>
              <a:lnSpc>
                <a:spcPct val="90000"/>
              </a:lnSpc>
            </a:pPr>
            <a:r>
              <a:rPr lang="zh-CN" altLang="en-US" sz="2000" dirty="0">
                <a:ea typeface="宋体" panose="02010600030101010101" pitchFamily="2" charset="-122"/>
              </a:rPr>
              <a:t>一个群 </a:t>
            </a:r>
            <a:r>
              <a:rPr lang="en-US" altLang="zh-CN" sz="2000" dirty="0">
                <a:ea typeface="宋体" panose="02010600030101010101" pitchFamily="2" charset="-122"/>
              </a:rPr>
              <a:t>G </a:t>
            </a:r>
            <a:r>
              <a:rPr lang="zh-CN" altLang="en-US" sz="2000" dirty="0">
                <a:ea typeface="宋体" panose="02010600030101010101" pitchFamily="2" charset="-122"/>
              </a:rPr>
              <a:t>称为循环群（</a:t>
            </a:r>
            <a:r>
              <a:rPr lang="en-US" altLang="zh-CN" sz="2000" dirty="0">
                <a:ea typeface="宋体" panose="02010600030101010101" pitchFamily="2" charset="-122"/>
              </a:rPr>
              <a:t>cyclic group</a:t>
            </a:r>
            <a:r>
              <a:rPr lang="zh-CN" altLang="en-US" sz="2000" dirty="0">
                <a:ea typeface="宋体" panose="02010600030101010101" pitchFamily="2" charset="-122"/>
              </a:rPr>
              <a:t>），如果 </a:t>
            </a:r>
            <a:r>
              <a:rPr lang="en-US" altLang="zh-CN" sz="2000" dirty="0">
                <a:ea typeface="宋体" panose="02010600030101010101" pitchFamily="2" charset="-122"/>
              </a:rPr>
              <a:t>G </a:t>
            </a:r>
            <a:r>
              <a:rPr lang="zh-CN" altLang="en-US" sz="2000" dirty="0">
                <a:ea typeface="宋体" panose="02010600030101010101" pitchFamily="2" charset="-122"/>
              </a:rPr>
              <a:t>中的每一个元素都可以表示为某个固定元素 </a:t>
            </a:r>
            <a:r>
              <a:rPr lang="en-US" altLang="zh-CN" sz="2000" dirty="0">
                <a:ea typeface="宋体" panose="02010600030101010101" pitchFamily="2" charset="-122"/>
              </a:rPr>
              <a:t>g </a:t>
            </a:r>
            <a:r>
              <a:rPr lang="zh-CN" altLang="en-US" sz="2000" dirty="0">
                <a:ea typeface="宋体" panose="02010600030101010101" pitchFamily="2" charset="-122"/>
              </a:rPr>
              <a:t>的幂</a:t>
            </a:r>
            <a:r>
              <a:rPr lang="en-US" altLang="zh-CN" sz="2000" i="1" dirty="0" err="1">
                <a:ea typeface="宋体" panose="02010600030101010101" pitchFamily="2" charset="-122"/>
              </a:rPr>
              <a:t>g</a:t>
            </a:r>
            <a:r>
              <a:rPr lang="en-US" altLang="zh-CN" sz="2000" i="1" baseline="30000" dirty="0" err="1">
                <a:ea typeface="宋体" panose="02010600030101010101" pitchFamily="2" charset="-122"/>
              </a:rPr>
              <a:t>k</a:t>
            </a:r>
            <a:r>
              <a:rPr lang="en-US" altLang="zh-CN" sz="2000" dirty="0">
                <a:ea typeface="宋体" panose="02010600030101010101" pitchFamily="2" charset="-122"/>
              </a:rPr>
              <a:t> (</a:t>
            </a:r>
            <a:r>
              <a:rPr lang="en-US" altLang="zh-CN" sz="2000" i="1" dirty="0">
                <a:ea typeface="宋体" panose="02010600030101010101" pitchFamily="2" charset="-122"/>
              </a:rPr>
              <a:t>k</a:t>
            </a:r>
            <a:r>
              <a:rPr lang="en-US" altLang="zh-CN" sz="2000" dirty="0">
                <a:ea typeface="宋体" panose="02010600030101010101" pitchFamily="2" charset="-122"/>
              </a:rPr>
              <a:t> </a:t>
            </a:r>
            <a:r>
              <a:rPr lang="zh-CN" altLang="en-US" sz="2000" dirty="0">
                <a:ea typeface="宋体" panose="02010600030101010101" pitchFamily="2" charset="-122"/>
              </a:rPr>
              <a:t>是一个整数</a:t>
            </a:r>
            <a:r>
              <a:rPr lang="en-US" altLang="zh-CN" sz="2000" dirty="0">
                <a:ea typeface="宋体" panose="02010600030101010101" pitchFamily="2" charset="-122"/>
              </a:rPr>
              <a:t>)</a:t>
            </a:r>
            <a:r>
              <a:rPr lang="en-US" altLang="zh-CN" sz="2000" dirty="0">
                <a:ea typeface="宋体" panose="02010600030101010101" pitchFamily="2" charset="-122"/>
                <a:sym typeface="Math B" pitchFamily="2" charset="2"/>
              </a:rPr>
              <a:t>.</a:t>
            </a:r>
            <a:r>
              <a:rPr lang="zh-CN" altLang="en-US" sz="2000" dirty="0">
                <a:ea typeface="宋体" panose="02010600030101010101" pitchFamily="2" charset="-122"/>
                <a:sym typeface="Math B" pitchFamily="2" charset="2"/>
              </a:rPr>
              <a:t>这个固定元素 </a:t>
            </a:r>
            <a:r>
              <a:rPr lang="en-US" altLang="zh-CN" sz="2000" dirty="0">
                <a:ea typeface="宋体" panose="02010600030101010101" pitchFamily="2" charset="-122"/>
                <a:sym typeface="Math B" pitchFamily="2" charset="2"/>
              </a:rPr>
              <a:t>g </a:t>
            </a:r>
            <a:r>
              <a:rPr lang="zh-CN" altLang="en-US" sz="2000" dirty="0">
                <a:ea typeface="宋体" panose="02010600030101010101" pitchFamily="2" charset="-122"/>
                <a:sym typeface="Math B" pitchFamily="2" charset="2"/>
              </a:rPr>
              <a:t>被称为生成元（</a:t>
            </a:r>
            <a:r>
              <a:rPr lang="en-US" altLang="zh-CN" sz="2000" dirty="0">
                <a:ea typeface="宋体" panose="02010600030101010101" pitchFamily="2" charset="-122"/>
                <a:sym typeface="Math B" pitchFamily="2" charset="2"/>
              </a:rPr>
              <a:t>generator</a:t>
            </a:r>
            <a:r>
              <a:rPr lang="zh-CN" altLang="en-US" sz="2000" dirty="0">
                <a:ea typeface="宋体" panose="02010600030101010101" pitchFamily="2" charset="-122"/>
                <a:sym typeface="Math B" pitchFamily="2" charset="2"/>
              </a:rPr>
              <a:t>）</a:t>
            </a:r>
            <a:r>
              <a:rPr lang="en-US" altLang="zh-CN" sz="2000" dirty="0">
                <a:ea typeface="宋体" panose="02010600030101010101" pitchFamily="2" charset="-122"/>
                <a:sym typeface="Math B" pitchFamily="2" charset="2"/>
              </a:rPr>
              <a:t>.</a:t>
            </a:r>
          </a:p>
          <a:p>
            <a:pPr>
              <a:lnSpc>
                <a:spcPct val="90000"/>
              </a:lnSpc>
            </a:pPr>
            <a:r>
              <a:rPr lang="zh-CN" altLang="en-US" sz="2000" dirty="0">
                <a:ea typeface="宋体" panose="02010600030101010101" pitchFamily="2" charset="-122"/>
                <a:sym typeface="Math B" pitchFamily="2" charset="2"/>
              </a:rPr>
              <a:t>循环群总是交换群（</a:t>
            </a:r>
            <a:r>
              <a:rPr lang="en-US" altLang="zh-CN" sz="2000" dirty="0">
                <a:ea typeface="宋体" panose="02010600030101010101" pitchFamily="2" charset="-122"/>
                <a:sym typeface="Math B" pitchFamily="2" charset="2"/>
              </a:rPr>
              <a:t>abelian</a:t>
            </a:r>
            <a:r>
              <a:rPr lang="zh-CN" altLang="en-US" sz="2000" dirty="0">
                <a:ea typeface="宋体" panose="02010600030101010101" pitchFamily="2" charset="-122"/>
                <a:sym typeface="Math B" pitchFamily="2" charset="2"/>
              </a:rPr>
              <a:t>），并且可以是有限的也可以是无限的</a:t>
            </a:r>
            <a:r>
              <a:rPr lang="zh-CN" altLang="en-US" sz="1800" dirty="0">
                <a:ea typeface="宋体" panose="02010600030101010101" pitchFamily="2" charset="-122"/>
              </a:rPr>
              <a:t>循环群示例</a:t>
            </a:r>
            <a:r>
              <a:rPr lang="en-US" altLang="zh-CN" sz="1800" dirty="0">
                <a:ea typeface="宋体" panose="02010600030101010101" pitchFamily="2" charset="-122"/>
              </a:rPr>
              <a:t>:</a:t>
            </a:r>
          </a:p>
          <a:p>
            <a:pPr lvl="2">
              <a:lnSpc>
                <a:spcPct val="90000"/>
              </a:lnSpc>
            </a:pPr>
            <a:r>
              <a:rPr lang="zh-CN" altLang="en-US" sz="1600" dirty="0">
                <a:ea typeface="宋体" panose="02010600030101010101" pitchFamily="2" charset="-122"/>
              </a:rPr>
              <a:t>整数在加法下</a:t>
            </a:r>
            <a:r>
              <a:rPr lang="en-US" altLang="zh-CN" sz="1600" dirty="0">
                <a:ea typeface="宋体" panose="02010600030101010101" pitchFamily="2" charset="-122"/>
              </a:rPr>
              <a:t>, {</a:t>
            </a:r>
            <a:r>
              <a:rPr lang="en-US" altLang="zh-CN" sz="1600" b="1" i="1" dirty="0">
                <a:ea typeface="宋体" panose="02010600030101010101" pitchFamily="2" charset="-122"/>
              </a:rPr>
              <a:t>Z</a:t>
            </a:r>
            <a:r>
              <a:rPr lang="en-US" altLang="zh-CN" sz="1600" dirty="0">
                <a:ea typeface="宋体" panose="02010600030101010101" pitchFamily="2" charset="-122"/>
              </a:rPr>
              <a:t>, +}, </a:t>
            </a:r>
            <a:r>
              <a:rPr lang="zh-CN" altLang="en-US" sz="1600" dirty="0">
                <a:ea typeface="宋体" panose="02010600030101010101" pitchFamily="2" charset="-122"/>
              </a:rPr>
              <a:t>是无限循环群，其生成元是</a:t>
            </a:r>
            <a:r>
              <a:rPr lang="en-US" altLang="zh-CN" sz="1600" dirty="0">
                <a:ea typeface="宋体" panose="02010600030101010101" pitchFamily="2" charset="-122"/>
              </a:rPr>
              <a:t>1</a:t>
            </a:r>
            <a:r>
              <a:rPr lang="zh-CN" altLang="en-US" sz="1600" dirty="0">
                <a:ea typeface="宋体" panose="02010600030101010101" pitchFamily="2" charset="-122"/>
              </a:rPr>
              <a:t>和</a:t>
            </a:r>
            <a:r>
              <a:rPr lang="en-US" altLang="zh-CN" sz="1600" dirty="0">
                <a:ea typeface="宋体" panose="02010600030101010101" pitchFamily="2" charset="-122"/>
              </a:rPr>
              <a:t>-1.</a:t>
            </a:r>
          </a:p>
        </p:txBody>
      </p:sp>
      <p:graphicFrame>
        <p:nvGraphicFramePr>
          <p:cNvPr id="155652" name="Object 4">
            <a:extLst>
              <a:ext uri="{FF2B5EF4-FFF2-40B4-BE49-F238E27FC236}">
                <a16:creationId xmlns:a16="http://schemas.microsoft.com/office/drawing/2014/main" id="{6AA10AE4-3FF3-4E76-9B51-0CBAD677632A}"/>
              </a:ext>
            </a:extLst>
          </p:cNvPr>
          <p:cNvGraphicFramePr>
            <a:graphicFrameLocks noChangeAspect="1"/>
          </p:cNvGraphicFramePr>
          <p:nvPr>
            <p:extLst>
              <p:ext uri="{D42A27DB-BD31-4B8C-83A1-F6EECF244321}">
                <p14:modId xmlns:p14="http://schemas.microsoft.com/office/powerpoint/2010/main" val="226668022"/>
              </p:ext>
            </p:extLst>
          </p:nvPr>
        </p:nvGraphicFramePr>
        <p:xfrm>
          <a:off x="1447800" y="1981200"/>
          <a:ext cx="4492625" cy="1290638"/>
        </p:xfrm>
        <a:graphic>
          <a:graphicData uri="http://schemas.openxmlformats.org/presentationml/2006/ole">
            <mc:AlternateContent xmlns:mc="http://schemas.openxmlformats.org/markup-compatibility/2006">
              <mc:Choice xmlns:v="urn:schemas-microsoft-com:vml" Requires="v">
                <p:oleObj spid="_x0000_s3123" name="Equation" r:id="rId3" imgW="2565360" imgH="736560" progId="Equation.3">
                  <p:embed/>
                </p:oleObj>
              </mc:Choice>
              <mc:Fallback>
                <p:oleObj name="Equation" r:id="rId3" imgW="2565360" imgH="736560" progId="Equation.3">
                  <p:embed/>
                  <p:pic>
                    <p:nvPicPr>
                      <p:cNvPr id="155652" name="Object 4">
                        <a:extLst>
                          <a:ext uri="{FF2B5EF4-FFF2-40B4-BE49-F238E27FC236}">
                            <a16:creationId xmlns:a16="http://schemas.microsoft.com/office/drawing/2014/main" id="{6AA10AE4-3FF3-4E76-9B51-0CBAD6776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981200"/>
                        <a:ext cx="449262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总体概要</a:t>
            </a:r>
            <a:endParaRPr lang="en-US" dirty="0"/>
          </a:p>
        </p:txBody>
      </p:sp>
      <p:sp>
        <p:nvSpPr>
          <p:cNvPr id="4" name="Content Placeholder 2"/>
          <p:cNvSpPr>
            <a:spLocks noGrp="1"/>
          </p:cNvSpPr>
          <p:nvPr>
            <p:ph idx="1"/>
          </p:nvPr>
        </p:nvSpPr>
        <p:spPr>
          <a:xfrm>
            <a:off x="457200" y="1295400"/>
            <a:ext cx="8458200" cy="5257800"/>
          </a:xfrm>
        </p:spPr>
        <p:txBody>
          <a:bodyPr/>
          <a:lstStyle/>
          <a:p>
            <a:r>
              <a:rPr lang="zh-CN" altLang="en-US" dirty="0"/>
              <a:t>除法和模运算</a:t>
            </a:r>
            <a:endParaRPr lang="en-US" altLang="zh-CN" dirty="0"/>
          </a:p>
          <a:p>
            <a:r>
              <a:rPr lang="zh-CN" altLang="en-US" dirty="0"/>
              <a:t>质数和最大公约数</a:t>
            </a:r>
            <a:endParaRPr lang="en-US" dirty="0"/>
          </a:p>
          <a:p>
            <a:r>
              <a:rPr lang="zh-CN" altLang="en-US" dirty="0"/>
              <a:t>求解同余式</a:t>
            </a:r>
            <a:r>
              <a:rPr lang="en-US" dirty="0"/>
              <a:t> </a:t>
            </a:r>
          </a:p>
          <a:p>
            <a:r>
              <a:rPr lang="zh-CN" altLang="en-US" dirty="0"/>
              <a:t>同余式的应用</a:t>
            </a:r>
            <a:endParaRPr lang="en-US" dirty="0"/>
          </a:p>
          <a:p>
            <a:r>
              <a:rPr lang="zh-CN" altLang="en-US" dirty="0"/>
              <a:t>密码学</a:t>
            </a:r>
            <a:endParaRPr lang="en-US" dirty="0"/>
          </a:p>
        </p:txBody>
      </p:sp>
    </p:spTree>
    <p:extLst>
      <p:ext uri="{BB962C8B-B14F-4D97-AF65-F5344CB8AC3E}">
        <p14:creationId xmlns:p14="http://schemas.microsoft.com/office/powerpoint/2010/main" val="1476536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FC001746-9EE0-4C4B-BF8B-4D7EE54449BB}"/>
              </a:ext>
            </a:extLst>
          </p:cNvPr>
          <p:cNvSpPr>
            <a:spLocks noGrp="1" noChangeArrowheads="1"/>
          </p:cNvSpPr>
          <p:nvPr>
            <p:ph type="title"/>
          </p:nvPr>
        </p:nvSpPr>
        <p:spPr/>
        <p:txBody>
          <a:bodyPr/>
          <a:lstStyle/>
          <a:p>
            <a:r>
              <a:rPr lang="en-US" altLang="zh-CN" dirty="0">
                <a:ea typeface="宋体" panose="02010600030101010101" pitchFamily="2" charset="-122"/>
              </a:rPr>
              <a:t>Rings（</a:t>
            </a:r>
            <a:r>
              <a:rPr lang="zh-CN" altLang="en-US" dirty="0">
                <a:ea typeface="宋体" panose="02010600030101010101" pitchFamily="2" charset="-122"/>
              </a:rPr>
              <a:t>环</a:t>
            </a:r>
            <a:r>
              <a:rPr lang="en-US" altLang="zh-CN" dirty="0">
                <a:ea typeface="宋体" panose="02010600030101010101" pitchFamily="2" charset="-122"/>
              </a:rPr>
              <a:t>）</a:t>
            </a:r>
          </a:p>
        </p:txBody>
      </p:sp>
      <p:sp>
        <p:nvSpPr>
          <p:cNvPr id="156675" name="Rectangle 3">
            <a:extLst>
              <a:ext uri="{FF2B5EF4-FFF2-40B4-BE49-F238E27FC236}">
                <a16:creationId xmlns:a16="http://schemas.microsoft.com/office/drawing/2014/main" id="{31C7101D-B9BB-4CAA-9B29-60706E0C05B9}"/>
              </a:ext>
            </a:extLst>
          </p:cNvPr>
          <p:cNvSpPr>
            <a:spLocks noGrp="1" noChangeArrowheads="1"/>
          </p:cNvSpPr>
          <p:nvPr>
            <p:ph type="body" sz="half" idx="1"/>
          </p:nvPr>
        </p:nvSpPr>
        <p:spPr>
          <a:xfrm>
            <a:off x="685800" y="1676400"/>
            <a:ext cx="7924800" cy="4419600"/>
          </a:xfrm>
        </p:spPr>
        <p:txBody>
          <a:bodyPr/>
          <a:lstStyle/>
          <a:p>
            <a:pPr marL="176213" indent="-176213"/>
            <a:r>
              <a:rPr lang="zh-CN" altLang="en-US" sz="1800" dirty="0">
                <a:ea typeface="宋体" panose="02010600030101010101" pitchFamily="2" charset="-122"/>
              </a:rPr>
              <a:t>一个环 </a:t>
            </a:r>
            <a:r>
              <a:rPr lang="en-US" altLang="zh-CN" sz="1800" dirty="0">
                <a:ea typeface="宋体" panose="02010600030101010101" pitchFamily="2" charset="-122"/>
              </a:rPr>
              <a:t>R</a:t>
            </a:r>
            <a:r>
              <a:rPr lang="zh-CN" altLang="en-US" sz="1800" dirty="0">
                <a:ea typeface="宋体" panose="02010600030101010101" pitchFamily="2" charset="-122"/>
              </a:rPr>
              <a:t>，记作 </a:t>
            </a:r>
            <a:r>
              <a:rPr lang="en-US" altLang="zh-CN" sz="1800" dirty="0">
                <a:ea typeface="宋体" panose="02010600030101010101" pitchFamily="2" charset="-122"/>
              </a:rPr>
              <a:t>{</a:t>
            </a:r>
            <a:r>
              <a:rPr lang="zh-CN" altLang="en-US" sz="1800" dirty="0">
                <a:ea typeface="宋体" panose="02010600030101010101" pitchFamily="2" charset="-122"/>
              </a:rPr>
              <a:t>𝑅</a:t>
            </a:r>
            <a:r>
              <a:rPr lang="en-US" altLang="zh-CN" sz="1800" dirty="0">
                <a:ea typeface="宋体" panose="02010600030101010101" pitchFamily="2" charset="-122"/>
              </a:rPr>
              <a:t>,+,⋅}</a:t>
            </a:r>
            <a:r>
              <a:rPr lang="zh-CN" altLang="en-US" sz="1800" dirty="0">
                <a:ea typeface="宋体" panose="02010600030101010101" pitchFamily="2" charset="-122"/>
              </a:rPr>
              <a:t>，是一个具有两个二元运算的元素集合，分别称为加法（</a:t>
            </a:r>
            <a:r>
              <a:rPr lang="en-US" altLang="zh-CN" sz="1800" dirty="0">
                <a:ea typeface="宋体" panose="02010600030101010101" pitchFamily="2" charset="-122"/>
              </a:rPr>
              <a:t>+</a:t>
            </a:r>
            <a:r>
              <a:rPr lang="zh-CN" altLang="en-US" sz="1800" dirty="0">
                <a:ea typeface="宋体" panose="02010600030101010101" pitchFamily="2" charset="-122"/>
              </a:rPr>
              <a:t>）和乘法（⋅），满足以下条件</a:t>
            </a:r>
            <a:r>
              <a:rPr lang="en-US" altLang="zh-CN" sz="1800" dirty="0">
                <a:ea typeface="宋体" panose="02010600030101010101" pitchFamily="2" charset="-122"/>
              </a:rPr>
              <a:t>:</a:t>
            </a:r>
          </a:p>
          <a:p>
            <a:pPr marL="176213" indent="-176213"/>
            <a:endParaRPr lang="en-US" altLang="zh-CN" sz="1800" dirty="0">
              <a:ea typeface="宋体" panose="02010600030101010101" pitchFamily="2" charset="-122"/>
            </a:endParaRPr>
          </a:p>
          <a:p>
            <a:pPr marL="804863" lvl="1" indent="-514350">
              <a:buFontTx/>
              <a:buNone/>
            </a:pPr>
            <a:r>
              <a:rPr lang="en-US" altLang="zh-CN" sz="1600" b="1" dirty="0">
                <a:ea typeface="宋体" panose="02010600030101010101" pitchFamily="2" charset="-122"/>
              </a:rPr>
              <a:t>1)-5)</a:t>
            </a:r>
            <a:r>
              <a:rPr lang="en-US" altLang="zh-CN" sz="1600" i="1" dirty="0">
                <a:ea typeface="宋体" panose="02010600030101010101" pitchFamily="2" charset="-122"/>
              </a:rPr>
              <a:t> 	</a:t>
            </a:r>
            <a:r>
              <a:rPr lang="zh-CN" altLang="en-US" sz="1600" b="1" i="1" dirty="0">
                <a:ea typeface="宋体" panose="02010600030101010101" pitchFamily="2" charset="-122"/>
              </a:rPr>
              <a:t>环 </a:t>
            </a:r>
            <a:r>
              <a:rPr lang="en-US" altLang="zh-CN" sz="1600" b="1" i="1" dirty="0">
                <a:ea typeface="宋体" panose="02010600030101010101" pitchFamily="2" charset="-122"/>
              </a:rPr>
              <a:t>R </a:t>
            </a:r>
            <a:r>
              <a:rPr lang="zh-CN" altLang="en-US" sz="1600" b="1" i="1" dirty="0">
                <a:ea typeface="宋体" panose="02010600030101010101" pitchFamily="2" charset="-122"/>
              </a:rPr>
              <a:t>是一个关于加法的交换群</a:t>
            </a:r>
            <a:r>
              <a:rPr lang="en-US" altLang="zh-CN" sz="1600" dirty="0">
                <a:ea typeface="宋体" panose="02010600030101010101" pitchFamily="2" charset="-122"/>
              </a:rPr>
              <a:t>;</a:t>
            </a:r>
            <a:r>
              <a:rPr lang="zh-CN" altLang="en-US" sz="1600" dirty="0">
                <a:ea typeface="宋体" panose="02010600030101010101" pitchFamily="2" charset="-122"/>
              </a:rPr>
              <a:t>在这个情况下</a:t>
            </a:r>
            <a:r>
              <a:rPr lang="en-US" altLang="zh-CN" sz="1600" dirty="0">
                <a:ea typeface="宋体" panose="02010600030101010101" pitchFamily="2" charset="-122"/>
              </a:rPr>
              <a:t>, </a:t>
            </a:r>
            <a:r>
              <a:rPr lang="zh-CN" altLang="en-US" sz="1600" dirty="0">
                <a:ea typeface="宋体" panose="02010600030101010101" pitchFamily="2" charset="-122"/>
              </a:rPr>
              <a:t>我们把单位元写作</a:t>
            </a:r>
            <a:r>
              <a:rPr lang="en-US" altLang="zh-CN" sz="1600" dirty="0">
                <a:ea typeface="宋体" panose="02010600030101010101" pitchFamily="2" charset="-122"/>
              </a:rPr>
              <a:t>0, </a:t>
            </a:r>
            <a:r>
              <a:rPr lang="en-US" altLang="zh-CN" sz="1600" i="1" dirty="0">
                <a:ea typeface="宋体" panose="02010600030101010101" pitchFamily="2" charset="-122"/>
              </a:rPr>
              <a:t>a</a:t>
            </a:r>
            <a:r>
              <a:rPr lang="zh-CN" altLang="en-US" sz="1600" i="1" dirty="0">
                <a:ea typeface="宋体" panose="02010600030101010101" pitchFamily="2" charset="-122"/>
              </a:rPr>
              <a:t>的逆元为</a:t>
            </a:r>
            <a:r>
              <a:rPr lang="en-US" altLang="zh-CN" sz="1600" dirty="0">
                <a:ea typeface="宋体" panose="02010600030101010101" pitchFamily="2" charset="-122"/>
              </a:rPr>
              <a:t> -</a:t>
            </a:r>
            <a:r>
              <a:rPr lang="en-US" altLang="zh-CN" sz="1600" i="1" dirty="0">
                <a:ea typeface="宋体" panose="02010600030101010101" pitchFamily="2" charset="-122"/>
              </a:rPr>
              <a:t>a</a:t>
            </a:r>
            <a:r>
              <a:rPr lang="en-US" altLang="zh-CN" sz="1600" dirty="0">
                <a:ea typeface="宋体" panose="02010600030101010101" pitchFamily="2" charset="-122"/>
              </a:rPr>
              <a:t>.</a:t>
            </a:r>
          </a:p>
          <a:p>
            <a:pPr marL="804863" lvl="1" indent="-514350">
              <a:buFontTx/>
              <a:buNone/>
            </a:pPr>
            <a:r>
              <a:rPr lang="en-US" altLang="zh-CN" sz="1600" b="1" dirty="0">
                <a:ea typeface="宋体" panose="02010600030101010101" pitchFamily="2" charset="-122"/>
              </a:rPr>
              <a:t>6)</a:t>
            </a:r>
            <a:r>
              <a:rPr lang="en-US" altLang="zh-CN" sz="1600" dirty="0">
                <a:ea typeface="宋体" panose="02010600030101010101" pitchFamily="2" charset="-122"/>
              </a:rPr>
              <a:t> 	</a:t>
            </a:r>
            <a:r>
              <a:rPr lang="zh-CN" altLang="en-US" sz="1600" b="1" i="1" dirty="0">
                <a:ea typeface="宋体" panose="02010600030101010101" pitchFamily="2" charset="-122"/>
              </a:rPr>
              <a:t>乘法下封闭</a:t>
            </a:r>
            <a:r>
              <a:rPr lang="en-US" altLang="zh-CN" sz="1600" b="1" i="1" dirty="0">
                <a:ea typeface="宋体" panose="02010600030101010101" pitchFamily="2" charset="-122"/>
              </a:rPr>
              <a:t>:</a:t>
            </a:r>
          </a:p>
          <a:p>
            <a:pPr marL="1092200" lvl="2">
              <a:buFontTx/>
              <a:buNone/>
            </a:pPr>
            <a:r>
              <a:rPr lang="zh-CN" altLang="en-US" sz="1600" dirty="0">
                <a:ea typeface="宋体" panose="02010600030101010101" pitchFamily="2" charset="-122"/>
              </a:rPr>
              <a:t>如果</a:t>
            </a:r>
            <a:r>
              <a:rPr lang="en-US" altLang="zh-CN" sz="1600" dirty="0">
                <a:ea typeface="宋体" panose="02010600030101010101" pitchFamily="2" charset="-122"/>
              </a:rPr>
              <a:t>a</a:t>
            </a:r>
            <a:r>
              <a:rPr lang="zh-CN" altLang="en-US" sz="1600" dirty="0">
                <a:ea typeface="宋体" panose="02010600030101010101" pitchFamily="2" charset="-122"/>
              </a:rPr>
              <a:t>，</a:t>
            </a:r>
            <a:r>
              <a:rPr lang="en-US" altLang="zh-CN" sz="1600" dirty="0">
                <a:ea typeface="宋体" panose="02010600030101010101" pitchFamily="2" charset="-122"/>
              </a:rPr>
              <a:t>b</a:t>
            </a:r>
            <a:r>
              <a:rPr lang="zh-CN" altLang="en-US" sz="1600" dirty="0">
                <a:ea typeface="宋体" panose="02010600030101010101" pitchFamily="2" charset="-122"/>
              </a:rPr>
              <a:t>属于</a:t>
            </a:r>
            <a:r>
              <a:rPr lang="en-US" altLang="zh-CN" sz="1600" i="1" dirty="0">
                <a:ea typeface="宋体" panose="02010600030101010101" pitchFamily="2" charset="-122"/>
              </a:rPr>
              <a:t>R</a:t>
            </a:r>
            <a:r>
              <a:rPr lang="en-US" altLang="zh-CN" sz="1600" dirty="0">
                <a:ea typeface="宋体" panose="02010600030101010101" pitchFamily="2" charset="-122"/>
              </a:rPr>
              <a:t>, </a:t>
            </a:r>
            <a:r>
              <a:rPr lang="zh-CN" altLang="en-US" sz="1600" dirty="0">
                <a:ea typeface="宋体" panose="02010600030101010101" pitchFamily="2" charset="-122"/>
              </a:rPr>
              <a:t>那么</a:t>
            </a:r>
            <a:r>
              <a:rPr lang="en-US" altLang="zh-CN" sz="1600" dirty="0">
                <a:ea typeface="宋体" panose="02010600030101010101" pitchFamily="2" charset="-122"/>
              </a:rPr>
              <a:t> </a:t>
            </a:r>
            <a:r>
              <a:rPr lang="en-US" altLang="zh-CN" sz="1600" i="1" dirty="0">
                <a:ea typeface="宋体" panose="02010600030101010101" pitchFamily="2" charset="-122"/>
              </a:rPr>
              <a:t>a</a:t>
            </a:r>
            <a:r>
              <a:rPr lang="en-US" altLang="zh-CN" sz="1600" dirty="0">
                <a:ea typeface="宋体" panose="02010600030101010101" pitchFamily="2" charset="-122"/>
              </a:rPr>
              <a:t> </a:t>
            </a:r>
            <a:r>
              <a:rPr lang="en-US" altLang="zh-CN" sz="1600" i="1" dirty="0">
                <a:ea typeface="宋体" panose="02010600030101010101" pitchFamily="2" charset="-122"/>
                <a:sym typeface="Math B" pitchFamily="2" charset="2"/>
              </a:rPr>
              <a:t>   b</a:t>
            </a:r>
            <a:r>
              <a:rPr lang="en-US" altLang="zh-CN" sz="1600" dirty="0">
                <a:ea typeface="宋体" panose="02010600030101010101" pitchFamily="2" charset="-122"/>
                <a:sym typeface="Math B" pitchFamily="2" charset="2"/>
              </a:rPr>
              <a:t> </a:t>
            </a:r>
            <a:r>
              <a:rPr lang="zh-CN" altLang="en-US" sz="1600" dirty="0">
                <a:ea typeface="宋体" panose="02010600030101010101" pitchFamily="2" charset="-122"/>
                <a:sym typeface="Math B" pitchFamily="2" charset="2"/>
              </a:rPr>
              <a:t>也属于</a:t>
            </a:r>
            <a:r>
              <a:rPr lang="en-US" altLang="zh-CN" sz="1600" i="1" dirty="0">
                <a:ea typeface="宋体" panose="02010600030101010101" pitchFamily="2" charset="-122"/>
                <a:sym typeface="Math B" pitchFamily="2" charset="2"/>
              </a:rPr>
              <a:t>R</a:t>
            </a:r>
          </a:p>
          <a:p>
            <a:pPr marL="804863" lvl="1" indent="-514350">
              <a:buFontTx/>
              <a:buNone/>
            </a:pPr>
            <a:r>
              <a:rPr lang="en-US" altLang="zh-CN" sz="1600" b="1" dirty="0">
                <a:ea typeface="宋体" panose="02010600030101010101" pitchFamily="2" charset="-122"/>
                <a:sym typeface="Math B" pitchFamily="2" charset="2"/>
              </a:rPr>
              <a:t>7)</a:t>
            </a:r>
            <a:r>
              <a:rPr lang="en-US" altLang="zh-CN" sz="1600" dirty="0">
                <a:ea typeface="宋体" panose="02010600030101010101" pitchFamily="2" charset="-122"/>
                <a:sym typeface="Math B" pitchFamily="2" charset="2"/>
              </a:rPr>
              <a:t>	</a:t>
            </a:r>
            <a:r>
              <a:rPr lang="zh-CN" altLang="en-US" sz="1600" b="1" i="1" dirty="0">
                <a:ea typeface="宋体" panose="02010600030101010101" pitchFamily="2" charset="-122"/>
                <a:sym typeface="Math B" pitchFamily="2" charset="2"/>
              </a:rPr>
              <a:t>乘法结合律</a:t>
            </a:r>
            <a:r>
              <a:rPr lang="en-US" altLang="zh-CN" sz="1600" b="1" i="1" dirty="0">
                <a:ea typeface="宋体" panose="02010600030101010101" pitchFamily="2" charset="-122"/>
                <a:sym typeface="Math B" pitchFamily="2" charset="2"/>
              </a:rPr>
              <a:t>:</a:t>
            </a:r>
            <a:endParaRPr lang="en-US" altLang="zh-CN" sz="1600" dirty="0">
              <a:ea typeface="宋体" panose="02010600030101010101" pitchFamily="2" charset="-122"/>
              <a:sym typeface="Math B" pitchFamily="2" charset="2"/>
            </a:endParaRPr>
          </a:p>
          <a:p>
            <a:pPr marL="1092200" lvl="2">
              <a:buFontTx/>
              <a:buNone/>
            </a:pPr>
            <a:r>
              <a:rPr lang="en-US" altLang="zh-CN" sz="1600" i="1" dirty="0">
                <a:ea typeface="宋体" panose="02010600030101010101" pitchFamily="2" charset="-122"/>
                <a:sym typeface="Math B" pitchFamily="2" charset="2"/>
              </a:rPr>
              <a:t>a</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b</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c</a:t>
            </a:r>
            <a:r>
              <a:rPr lang="en-US" altLang="zh-CN" sz="1600" dirty="0">
                <a:ea typeface="宋体" panose="02010600030101010101" pitchFamily="2" charset="-122"/>
                <a:sym typeface="Math B" pitchFamily="2" charset="2"/>
              </a:rPr>
              <a:t>) = (</a:t>
            </a:r>
            <a:r>
              <a:rPr lang="en-US" altLang="zh-CN" sz="1600" i="1" dirty="0">
                <a:ea typeface="宋体" panose="02010600030101010101" pitchFamily="2" charset="-122"/>
                <a:sym typeface="Math B" pitchFamily="2" charset="2"/>
              </a:rPr>
              <a:t>a</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b</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c</a:t>
            </a:r>
            <a:r>
              <a:rPr lang="en-US" altLang="zh-CN" sz="1600" dirty="0">
                <a:ea typeface="宋体" panose="02010600030101010101" pitchFamily="2" charset="-122"/>
                <a:sym typeface="Math B" pitchFamily="2" charset="2"/>
              </a:rPr>
              <a:t> for all </a:t>
            </a:r>
            <a:r>
              <a:rPr lang="en-US" altLang="zh-CN" sz="1600" i="1" dirty="0">
                <a:ea typeface="宋体" panose="02010600030101010101" pitchFamily="2" charset="-122"/>
                <a:sym typeface="Math B" pitchFamily="2" charset="2"/>
              </a:rPr>
              <a:t>a</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b</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c</a:t>
            </a:r>
            <a:r>
              <a:rPr lang="en-US" altLang="zh-CN" sz="1600" dirty="0">
                <a:ea typeface="宋体" panose="02010600030101010101" pitchFamily="2" charset="-122"/>
                <a:sym typeface="Math B" pitchFamily="2" charset="2"/>
              </a:rPr>
              <a:t>, in </a:t>
            </a:r>
            <a:r>
              <a:rPr lang="en-US" altLang="zh-CN" sz="1600" i="1" dirty="0">
                <a:ea typeface="宋体" panose="02010600030101010101" pitchFamily="2" charset="-122"/>
                <a:sym typeface="Math B" pitchFamily="2" charset="2"/>
              </a:rPr>
              <a:t>R</a:t>
            </a:r>
          </a:p>
          <a:p>
            <a:pPr marL="804863" lvl="1" indent="-514350">
              <a:buFontTx/>
              <a:buNone/>
            </a:pPr>
            <a:r>
              <a:rPr lang="en-US" altLang="zh-CN" sz="1600" b="1" dirty="0">
                <a:ea typeface="宋体" panose="02010600030101010101" pitchFamily="2" charset="-122"/>
                <a:sym typeface="Math B" pitchFamily="2" charset="2"/>
              </a:rPr>
              <a:t>8)</a:t>
            </a:r>
            <a:r>
              <a:rPr lang="en-US" altLang="zh-CN" sz="1600" dirty="0">
                <a:ea typeface="宋体" panose="02010600030101010101" pitchFamily="2" charset="-122"/>
                <a:sym typeface="Math B" pitchFamily="2" charset="2"/>
              </a:rPr>
              <a:t>	</a:t>
            </a:r>
            <a:r>
              <a:rPr lang="zh-CN" altLang="en-US" sz="1600" i="1" dirty="0">
                <a:ea typeface="宋体" panose="02010600030101010101" pitchFamily="2" charset="-122"/>
                <a:sym typeface="Math B" pitchFamily="2" charset="2"/>
              </a:rPr>
              <a:t>乘法</a:t>
            </a:r>
            <a:r>
              <a:rPr lang="zh-CN" altLang="en-US" sz="1600" b="1" i="1" dirty="0">
                <a:ea typeface="宋体" panose="02010600030101010101" pitchFamily="2" charset="-122"/>
                <a:sym typeface="Math B" pitchFamily="2" charset="2"/>
              </a:rPr>
              <a:t>分配律</a:t>
            </a:r>
            <a:r>
              <a:rPr lang="en-US" altLang="zh-CN" sz="1600" b="1" i="1" dirty="0">
                <a:ea typeface="宋体" panose="02010600030101010101" pitchFamily="2" charset="-122"/>
                <a:sym typeface="Math B" pitchFamily="2" charset="2"/>
              </a:rPr>
              <a:t>:</a:t>
            </a:r>
            <a:endParaRPr lang="en-US" altLang="zh-CN" sz="1800" dirty="0">
              <a:ea typeface="宋体" panose="02010600030101010101" pitchFamily="2" charset="-122"/>
              <a:sym typeface="Math B" pitchFamily="2" charset="2"/>
            </a:endParaRPr>
          </a:p>
          <a:p>
            <a:pPr marL="1092200" lvl="2">
              <a:buFontTx/>
              <a:buNone/>
            </a:pPr>
            <a:r>
              <a:rPr lang="en-US" altLang="zh-CN" sz="1600" i="1" dirty="0">
                <a:ea typeface="宋体" panose="02010600030101010101" pitchFamily="2" charset="-122"/>
                <a:sym typeface="Math B" pitchFamily="2" charset="2"/>
              </a:rPr>
              <a:t>a</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b</a:t>
            </a:r>
            <a:r>
              <a:rPr lang="en-US" altLang="zh-CN" sz="1600" dirty="0">
                <a:ea typeface="宋体" panose="02010600030101010101" pitchFamily="2" charset="-122"/>
                <a:sym typeface="Math B" pitchFamily="2" charset="2"/>
              </a:rPr>
              <a:t> + </a:t>
            </a:r>
            <a:r>
              <a:rPr lang="en-US" altLang="zh-CN" sz="1600" i="1" dirty="0">
                <a:ea typeface="宋体" panose="02010600030101010101" pitchFamily="2" charset="-122"/>
                <a:sym typeface="Math B" pitchFamily="2" charset="2"/>
              </a:rPr>
              <a:t>c</a:t>
            </a:r>
            <a:r>
              <a:rPr lang="en-US" altLang="zh-CN" sz="1600" dirty="0">
                <a:ea typeface="宋体" panose="02010600030101010101" pitchFamily="2" charset="-122"/>
                <a:sym typeface="Math B" pitchFamily="2" charset="2"/>
              </a:rPr>
              <a:t>) = </a:t>
            </a:r>
            <a:r>
              <a:rPr lang="en-US" altLang="zh-CN" sz="1600" i="1" dirty="0">
                <a:ea typeface="宋体" panose="02010600030101010101" pitchFamily="2" charset="-122"/>
                <a:sym typeface="Math B" pitchFamily="2" charset="2"/>
              </a:rPr>
              <a:t>a</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b</a:t>
            </a:r>
            <a:r>
              <a:rPr lang="en-US" altLang="zh-CN" sz="1600" dirty="0">
                <a:ea typeface="宋体" panose="02010600030101010101" pitchFamily="2" charset="-122"/>
                <a:sym typeface="Math B" pitchFamily="2" charset="2"/>
              </a:rPr>
              <a:t> + </a:t>
            </a:r>
            <a:r>
              <a:rPr lang="en-US" altLang="zh-CN" sz="1600" i="1" dirty="0">
                <a:ea typeface="宋体" panose="02010600030101010101" pitchFamily="2" charset="-122"/>
                <a:sym typeface="Math B" pitchFamily="2" charset="2"/>
              </a:rPr>
              <a:t>a</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c</a:t>
            </a:r>
            <a:r>
              <a:rPr lang="en-US" altLang="zh-CN" sz="1600" dirty="0">
                <a:ea typeface="宋体" panose="02010600030101010101" pitchFamily="2" charset="-122"/>
                <a:sym typeface="Math B" pitchFamily="2" charset="2"/>
              </a:rPr>
              <a:t>  for all </a:t>
            </a:r>
            <a:r>
              <a:rPr lang="en-US" altLang="zh-CN" sz="1600" i="1" dirty="0">
                <a:ea typeface="宋体" panose="02010600030101010101" pitchFamily="2" charset="-122"/>
                <a:sym typeface="Math B" pitchFamily="2" charset="2"/>
              </a:rPr>
              <a:t>a</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b</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c</a:t>
            </a:r>
            <a:r>
              <a:rPr lang="en-US" altLang="zh-CN" sz="1600" dirty="0">
                <a:ea typeface="宋体" panose="02010600030101010101" pitchFamily="2" charset="-122"/>
                <a:sym typeface="Math B" pitchFamily="2" charset="2"/>
              </a:rPr>
              <a:t>, in </a:t>
            </a:r>
            <a:r>
              <a:rPr lang="en-US" altLang="zh-CN" sz="1600" i="1" dirty="0">
                <a:ea typeface="宋体" panose="02010600030101010101" pitchFamily="2" charset="-122"/>
                <a:sym typeface="Math B" pitchFamily="2" charset="2"/>
              </a:rPr>
              <a:t>R</a:t>
            </a:r>
            <a:endParaRPr lang="en-US" altLang="zh-CN" sz="1600" dirty="0">
              <a:ea typeface="宋体" panose="02010600030101010101" pitchFamily="2" charset="-122"/>
              <a:sym typeface="Math B" pitchFamily="2" charset="2"/>
            </a:endParaRPr>
          </a:p>
          <a:p>
            <a:pPr marL="1092200" lvl="2">
              <a:buFontTx/>
              <a:buNone/>
            </a:pPr>
            <a:r>
              <a:rPr lang="en-US" altLang="zh-CN" sz="1600" dirty="0">
                <a:ea typeface="宋体" panose="02010600030101010101" pitchFamily="2" charset="-122"/>
                <a:sym typeface="Math B" pitchFamily="2" charset="2"/>
              </a:rPr>
              <a:t>(</a:t>
            </a:r>
            <a:r>
              <a:rPr lang="en-US" altLang="zh-CN" sz="1600" i="1" dirty="0">
                <a:ea typeface="宋体" panose="02010600030101010101" pitchFamily="2" charset="-122"/>
                <a:sym typeface="Math B" pitchFamily="2" charset="2"/>
              </a:rPr>
              <a:t>a</a:t>
            </a:r>
            <a:r>
              <a:rPr lang="en-US" altLang="zh-CN" sz="1600" dirty="0">
                <a:ea typeface="宋体" panose="02010600030101010101" pitchFamily="2" charset="-122"/>
                <a:sym typeface="Math B" pitchFamily="2" charset="2"/>
              </a:rPr>
              <a:t> + </a:t>
            </a:r>
            <a:r>
              <a:rPr lang="en-US" altLang="zh-CN" sz="1600" i="1" dirty="0">
                <a:ea typeface="宋体" panose="02010600030101010101" pitchFamily="2" charset="-122"/>
                <a:sym typeface="Math B" pitchFamily="2" charset="2"/>
              </a:rPr>
              <a:t>b</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c</a:t>
            </a:r>
            <a:r>
              <a:rPr lang="en-US" altLang="zh-CN" sz="1600" dirty="0">
                <a:ea typeface="宋体" panose="02010600030101010101" pitchFamily="2" charset="-122"/>
                <a:sym typeface="Math B" pitchFamily="2" charset="2"/>
              </a:rPr>
              <a:t> = </a:t>
            </a:r>
            <a:r>
              <a:rPr lang="en-US" altLang="zh-CN" sz="1600" i="1" dirty="0">
                <a:ea typeface="宋体" panose="02010600030101010101" pitchFamily="2" charset="-122"/>
                <a:sym typeface="Math B" pitchFamily="2" charset="2"/>
              </a:rPr>
              <a:t>a</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c</a:t>
            </a:r>
            <a:r>
              <a:rPr lang="en-US" altLang="zh-CN" sz="1600" dirty="0">
                <a:ea typeface="宋体" panose="02010600030101010101" pitchFamily="2" charset="-122"/>
                <a:sym typeface="Math B" pitchFamily="2" charset="2"/>
              </a:rPr>
              <a:t> + </a:t>
            </a:r>
            <a:r>
              <a:rPr lang="en-US" altLang="zh-CN" sz="1600" i="1" dirty="0">
                <a:ea typeface="宋体" panose="02010600030101010101" pitchFamily="2" charset="-122"/>
                <a:sym typeface="Math B" pitchFamily="2" charset="2"/>
              </a:rPr>
              <a:t>b</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c</a:t>
            </a:r>
            <a:r>
              <a:rPr lang="en-US" altLang="zh-CN" sz="1600" dirty="0">
                <a:ea typeface="宋体" panose="02010600030101010101" pitchFamily="2" charset="-122"/>
                <a:sym typeface="Math B" pitchFamily="2" charset="2"/>
              </a:rPr>
              <a:t>  for all </a:t>
            </a:r>
            <a:r>
              <a:rPr lang="en-US" altLang="zh-CN" sz="1600" i="1" dirty="0">
                <a:ea typeface="宋体" panose="02010600030101010101" pitchFamily="2" charset="-122"/>
                <a:sym typeface="Math B" pitchFamily="2" charset="2"/>
              </a:rPr>
              <a:t>a</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b</a:t>
            </a:r>
            <a:r>
              <a:rPr lang="en-US" altLang="zh-CN" sz="1600" dirty="0">
                <a:ea typeface="宋体" panose="02010600030101010101" pitchFamily="2" charset="-122"/>
                <a:sym typeface="Math B" pitchFamily="2" charset="2"/>
              </a:rPr>
              <a:t>, </a:t>
            </a:r>
            <a:r>
              <a:rPr lang="en-US" altLang="zh-CN" sz="1600" i="1" dirty="0">
                <a:ea typeface="宋体" panose="02010600030101010101" pitchFamily="2" charset="-122"/>
                <a:sym typeface="Math B" pitchFamily="2" charset="2"/>
              </a:rPr>
              <a:t>c</a:t>
            </a:r>
            <a:r>
              <a:rPr lang="en-US" altLang="zh-CN" sz="1600" dirty="0">
                <a:ea typeface="宋体" panose="02010600030101010101" pitchFamily="2" charset="-122"/>
                <a:sym typeface="Math B" pitchFamily="2" charset="2"/>
              </a:rPr>
              <a:t>, in </a:t>
            </a:r>
            <a:r>
              <a:rPr lang="en-US" altLang="zh-CN" sz="1600" i="1" dirty="0">
                <a:ea typeface="宋体" panose="02010600030101010101" pitchFamily="2" charset="-122"/>
                <a:sym typeface="Math B" pitchFamily="2" charset="2"/>
              </a:rPr>
              <a:t>R</a:t>
            </a:r>
          </a:p>
        </p:txBody>
      </p:sp>
      <p:sp>
        <p:nvSpPr>
          <p:cNvPr id="156676" name="Text Box 4">
            <a:extLst>
              <a:ext uri="{FF2B5EF4-FFF2-40B4-BE49-F238E27FC236}">
                <a16:creationId xmlns:a16="http://schemas.microsoft.com/office/drawing/2014/main" id="{89FEE930-B445-42FB-973C-B07D55CD0925}"/>
              </a:ext>
            </a:extLst>
          </p:cNvPr>
          <p:cNvSpPr txBox="1">
            <a:spLocks noChangeArrowheads="1"/>
          </p:cNvSpPr>
          <p:nvPr/>
        </p:nvSpPr>
        <p:spPr bwMode="auto">
          <a:xfrm>
            <a:off x="6019800" y="3581400"/>
            <a:ext cx="24384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Note that we often write </a:t>
            </a:r>
            <a:r>
              <a:rPr kumimoji="0" lang="en-US" altLang="zh-CN" sz="18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Math B" pitchFamily="2" charset="2"/>
              </a:rPr>
              <a:t>  </a:t>
            </a:r>
            <a:r>
              <a:rPr kumimoji="0" lang="en-US" altLang="zh-CN" sz="18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Math B" pitchFamily="2" charset="2"/>
              </a:rPr>
              <a:t>b</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Math B" pitchFamily="2" charset="2"/>
              </a:rPr>
              <a:t> as simply </a:t>
            </a:r>
            <a:r>
              <a:rPr kumimoji="0" lang="en-US" altLang="zh-CN" sz="18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Math B" pitchFamily="2" charset="2"/>
              </a:rPr>
              <a:t>ab</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sp>
        <p:nvSpPr>
          <p:cNvPr id="156677" name="Text Box 5">
            <a:extLst>
              <a:ext uri="{FF2B5EF4-FFF2-40B4-BE49-F238E27FC236}">
                <a16:creationId xmlns:a16="http://schemas.microsoft.com/office/drawing/2014/main" id="{13DD9995-1AF6-4B22-9FFC-B60500CFDC8E}"/>
              </a:ext>
            </a:extLst>
          </p:cNvPr>
          <p:cNvSpPr txBox="1">
            <a:spLocks noChangeArrowheads="1"/>
          </p:cNvSpPr>
          <p:nvPr/>
        </p:nvSpPr>
        <p:spPr bwMode="auto">
          <a:xfrm>
            <a:off x="4419600" y="2044125"/>
            <a:ext cx="4800600"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16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在环的定义中，加法（</a:t>
            </a:r>
            <a:r>
              <a:rPr kumimoji="0" lang="en-US" altLang="zh-CN" sz="16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16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）和乘法（⋅）是抽象运算，这意味着它们不是具体的数值操作</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56682" name="Object 10">
            <a:extLst>
              <a:ext uri="{FF2B5EF4-FFF2-40B4-BE49-F238E27FC236}">
                <a16:creationId xmlns:a16="http://schemas.microsoft.com/office/drawing/2014/main" id="{E050D0C1-1F47-4E6B-9E13-5BF4C9C4A584}"/>
              </a:ext>
            </a:extLst>
          </p:cNvPr>
          <p:cNvGraphicFramePr>
            <a:graphicFrameLocks noChangeAspect="1"/>
          </p:cNvGraphicFramePr>
          <p:nvPr/>
        </p:nvGraphicFramePr>
        <p:xfrm>
          <a:off x="1817688" y="4114800"/>
          <a:ext cx="206375" cy="228600"/>
        </p:xfrm>
        <a:graphic>
          <a:graphicData uri="http://schemas.openxmlformats.org/presentationml/2006/ole">
            <mc:AlternateContent xmlns:mc="http://schemas.openxmlformats.org/markup-compatibility/2006">
              <mc:Choice xmlns:v="urn:schemas-microsoft-com:vml" Requires="v">
                <p:oleObj spid="_x0000_s4686" name="Equation" r:id="rId3" imgW="114120" imgH="126720" progId="Equation.3">
                  <p:embed/>
                </p:oleObj>
              </mc:Choice>
              <mc:Fallback>
                <p:oleObj name="Equation" r:id="rId3" imgW="114120" imgH="126720" progId="Equation.3">
                  <p:embed/>
                  <p:pic>
                    <p:nvPicPr>
                      <p:cNvPr id="156682" name="Object 10">
                        <a:extLst>
                          <a:ext uri="{FF2B5EF4-FFF2-40B4-BE49-F238E27FC236}">
                            <a16:creationId xmlns:a16="http://schemas.microsoft.com/office/drawing/2014/main" id="{E050D0C1-1F47-4E6B-9E13-5BF4C9C4A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688" y="4114800"/>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4" name="Object 12">
            <a:extLst>
              <a:ext uri="{FF2B5EF4-FFF2-40B4-BE49-F238E27FC236}">
                <a16:creationId xmlns:a16="http://schemas.microsoft.com/office/drawing/2014/main" id="{7C891818-85B6-4FF3-8B01-A9B58D5BDC79}"/>
              </a:ext>
            </a:extLst>
          </p:cNvPr>
          <p:cNvGraphicFramePr>
            <a:graphicFrameLocks noChangeAspect="1"/>
          </p:cNvGraphicFramePr>
          <p:nvPr/>
        </p:nvGraphicFramePr>
        <p:xfrm>
          <a:off x="6248400" y="3951288"/>
          <a:ext cx="206375" cy="228600"/>
        </p:xfrm>
        <a:graphic>
          <a:graphicData uri="http://schemas.openxmlformats.org/presentationml/2006/ole">
            <mc:AlternateContent xmlns:mc="http://schemas.openxmlformats.org/markup-compatibility/2006">
              <mc:Choice xmlns:v="urn:schemas-microsoft-com:vml" Requires="v">
                <p:oleObj spid="_x0000_s4687" name="Equation" r:id="rId5" imgW="114120" imgH="126720" progId="Equation.3">
                  <p:embed/>
                </p:oleObj>
              </mc:Choice>
              <mc:Fallback>
                <p:oleObj name="Equation" r:id="rId5" imgW="114120" imgH="126720" progId="Equation.3">
                  <p:embed/>
                  <p:pic>
                    <p:nvPicPr>
                      <p:cNvPr id="156684" name="Object 12">
                        <a:extLst>
                          <a:ext uri="{FF2B5EF4-FFF2-40B4-BE49-F238E27FC236}">
                            <a16:creationId xmlns:a16="http://schemas.microsoft.com/office/drawing/2014/main" id="{7C891818-85B6-4FF3-8B01-A9B58D5BD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95128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5" name="Object 13">
            <a:extLst>
              <a:ext uri="{FF2B5EF4-FFF2-40B4-BE49-F238E27FC236}">
                <a16:creationId xmlns:a16="http://schemas.microsoft.com/office/drawing/2014/main" id="{20C8165F-9894-49A4-A564-85EE16F8D44F}"/>
              </a:ext>
            </a:extLst>
          </p:cNvPr>
          <p:cNvGraphicFramePr>
            <a:graphicFrameLocks noChangeAspect="1"/>
          </p:cNvGraphicFramePr>
          <p:nvPr/>
        </p:nvGraphicFramePr>
        <p:xfrm>
          <a:off x="2198688" y="4103688"/>
          <a:ext cx="206375" cy="228600"/>
        </p:xfrm>
        <a:graphic>
          <a:graphicData uri="http://schemas.openxmlformats.org/presentationml/2006/ole">
            <mc:AlternateContent xmlns:mc="http://schemas.openxmlformats.org/markup-compatibility/2006">
              <mc:Choice xmlns:v="urn:schemas-microsoft-com:vml" Requires="v">
                <p:oleObj spid="_x0000_s4688" name="Equation" r:id="rId6" imgW="114120" imgH="126720" progId="Equation.3">
                  <p:embed/>
                </p:oleObj>
              </mc:Choice>
              <mc:Fallback>
                <p:oleObj name="Equation" r:id="rId6" imgW="114120" imgH="126720" progId="Equation.3">
                  <p:embed/>
                  <p:pic>
                    <p:nvPicPr>
                      <p:cNvPr id="156685" name="Object 13">
                        <a:extLst>
                          <a:ext uri="{FF2B5EF4-FFF2-40B4-BE49-F238E27FC236}">
                            <a16:creationId xmlns:a16="http://schemas.microsoft.com/office/drawing/2014/main" id="{20C8165F-9894-49A4-A564-85EE16F8D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8" y="410368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6" name="Object 14">
            <a:extLst>
              <a:ext uri="{FF2B5EF4-FFF2-40B4-BE49-F238E27FC236}">
                <a16:creationId xmlns:a16="http://schemas.microsoft.com/office/drawing/2014/main" id="{5B403E3F-F19E-4675-97FB-08B30995D40F}"/>
              </a:ext>
            </a:extLst>
          </p:cNvPr>
          <p:cNvGraphicFramePr>
            <a:graphicFrameLocks noChangeAspect="1"/>
          </p:cNvGraphicFramePr>
          <p:nvPr/>
        </p:nvGraphicFramePr>
        <p:xfrm>
          <a:off x="2928938" y="4103688"/>
          <a:ext cx="206375" cy="228600"/>
        </p:xfrm>
        <a:graphic>
          <a:graphicData uri="http://schemas.openxmlformats.org/presentationml/2006/ole">
            <mc:AlternateContent xmlns:mc="http://schemas.openxmlformats.org/markup-compatibility/2006">
              <mc:Choice xmlns:v="urn:schemas-microsoft-com:vml" Requires="v">
                <p:oleObj spid="_x0000_s4689" name="Equation" r:id="rId7" imgW="114120" imgH="126720" progId="Equation.3">
                  <p:embed/>
                </p:oleObj>
              </mc:Choice>
              <mc:Fallback>
                <p:oleObj name="Equation" r:id="rId7" imgW="114120" imgH="126720" progId="Equation.3">
                  <p:embed/>
                  <p:pic>
                    <p:nvPicPr>
                      <p:cNvPr id="156686" name="Object 14">
                        <a:extLst>
                          <a:ext uri="{FF2B5EF4-FFF2-40B4-BE49-F238E27FC236}">
                            <a16:creationId xmlns:a16="http://schemas.microsoft.com/office/drawing/2014/main" id="{5B403E3F-F19E-4675-97FB-08B30995D4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410368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7" name="Object 15">
            <a:extLst>
              <a:ext uri="{FF2B5EF4-FFF2-40B4-BE49-F238E27FC236}">
                <a16:creationId xmlns:a16="http://schemas.microsoft.com/office/drawing/2014/main" id="{1F5F3D6B-BBF0-435F-86C6-F64A3DA96A90}"/>
              </a:ext>
            </a:extLst>
          </p:cNvPr>
          <p:cNvGraphicFramePr>
            <a:graphicFrameLocks noChangeAspect="1"/>
          </p:cNvGraphicFramePr>
          <p:nvPr/>
        </p:nvGraphicFramePr>
        <p:xfrm>
          <a:off x="3298825" y="4103688"/>
          <a:ext cx="206375" cy="228600"/>
        </p:xfrm>
        <a:graphic>
          <a:graphicData uri="http://schemas.openxmlformats.org/presentationml/2006/ole">
            <mc:AlternateContent xmlns:mc="http://schemas.openxmlformats.org/markup-compatibility/2006">
              <mc:Choice xmlns:v="urn:schemas-microsoft-com:vml" Requires="v">
                <p:oleObj spid="_x0000_s4690" name="Equation" r:id="rId8" imgW="114120" imgH="126720" progId="Equation.3">
                  <p:embed/>
                </p:oleObj>
              </mc:Choice>
              <mc:Fallback>
                <p:oleObj name="Equation" r:id="rId8" imgW="114120" imgH="126720" progId="Equation.3">
                  <p:embed/>
                  <p:pic>
                    <p:nvPicPr>
                      <p:cNvPr id="156687" name="Object 15">
                        <a:extLst>
                          <a:ext uri="{FF2B5EF4-FFF2-40B4-BE49-F238E27FC236}">
                            <a16:creationId xmlns:a16="http://schemas.microsoft.com/office/drawing/2014/main" id="{1F5F3D6B-BBF0-435F-86C6-F64A3DA96A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8825" y="410368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8" name="Object 16">
            <a:extLst>
              <a:ext uri="{FF2B5EF4-FFF2-40B4-BE49-F238E27FC236}">
                <a16:creationId xmlns:a16="http://schemas.microsoft.com/office/drawing/2014/main" id="{48B523E8-F636-47C4-ADD2-656F46F0E7E7}"/>
              </a:ext>
            </a:extLst>
          </p:cNvPr>
          <p:cNvGraphicFramePr>
            <a:graphicFrameLocks noChangeAspect="1"/>
          </p:cNvGraphicFramePr>
          <p:nvPr/>
        </p:nvGraphicFramePr>
        <p:xfrm>
          <a:off x="1817688" y="4691063"/>
          <a:ext cx="206375" cy="228600"/>
        </p:xfrm>
        <a:graphic>
          <a:graphicData uri="http://schemas.openxmlformats.org/presentationml/2006/ole">
            <mc:AlternateContent xmlns:mc="http://schemas.openxmlformats.org/markup-compatibility/2006">
              <mc:Choice xmlns:v="urn:schemas-microsoft-com:vml" Requires="v">
                <p:oleObj spid="_x0000_s4691" name="Equation" r:id="rId9" imgW="114120" imgH="126720" progId="Equation.3">
                  <p:embed/>
                </p:oleObj>
              </mc:Choice>
              <mc:Fallback>
                <p:oleObj name="Equation" r:id="rId9" imgW="114120" imgH="126720" progId="Equation.3">
                  <p:embed/>
                  <p:pic>
                    <p:nvPicPr>
                      <p:cNvPr id="156688" name="Object 16">
                        <a:extLst>
                          <a:ext uri="{FF2B5EF4-FFF2-40B4-BE49-F238E27FC236}">
                            <a16:creationId xmlns:a16="http://schemas.microsoft.com/office/drawing/2014/main" id="{48B523E8-F636-47C4-ADD2-656F46F0E7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688" y="4691063"/>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9" name="Object 17">
            <a:extLst>
              <a:ext uri="{FF2B5EF4-FFF2-40B4-BE49-F238E27FC236}">
                <a16:creationId xmlns:a16="http://schemas.microsoft.com/office/drawing/2014/main" id="{FA5EEBF8-6062-4DDC-8258-419B93DFD691}"/>
              </a:ext>
            </a:extLst>
          </p:cNvPr>
          <p:cNvGraphicFramePr>
            <a:graphicFrameLocks noChangeAspect="1"/>
          </p:cNvGraphicFramePr>
          <p:nvPr/>
        </p:nvGraphicFramePr>
        <p:xfrm>
          <a:off x="2895600" y="4681538"/>
          <a:ext cx="206375" cy="228600"/>
        </p:xfrm>
        <a:graphic>
          <a:graphicData uri="http://schemas.openxmlformats.org/presentationml/2006/ole">
            <mc:AlternateContent xmlns:mc="http://schemas.openxmlformats.org/markup-compatibility/2006">
              <mc:Choice xmlns:v="urn:schemas-microsoft-com:vml" Requires="v">
                <p:oleObj spid="_x0000_s4692" name="Equation" r:id="rId10" imgW="114120" imgH="126720" progId="Equation.3">
                  <p:embed/>
                </p:oleObj>
              </mc:Choice>
              <mc:Fallback>
                <p:oleObj name="Equation" r:id="rId10" imgW="114120" imgH="126720" progId="Equation.3">
                  <p:embed/>
                  <p:pic>
                    <p:nvPicPr>
                      <p:cNvPr id="156689" name="Object 17">
                        <a:extLst>
                          <a:ext uri="{FF2B5EF4-FFF2-40B4-BE49-F238E27FC236}">
                            <a16:creationId xmlns:a16="http://schemas.microsoft.com/office/drawing/2014/main" id="{FA5EEBF8-6062-4DDC-8258-419B93DFD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68153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90" name="Object 18">
            <a:extLst>
              <a:ext uri="{FF2B5EF4-FFF2-40B4-BE49-F238E27FC236}">
                <a16:creationId xmlns:a16="http://schemas.microsoft.com/office/drawing/2014/main" id="{9B4C71A6-1AE4-4DFA-B508-DBE2C238306A}"/>
              </a:ext>
            </a:extLst>
          </p:cNvPr>
          <p:cNvGraphicFramePr>
            <a:graphicFrameLocks noChangeAspect="1"/>
          </p:cNvGraphicFramePr>
          <p:nvPr/>
        </p:nvGraphicFramePr>
        <p:xfrm>
          <a:off x="3516313" y="4691063"/>
          <a:ext cx="206375" cy="228600"/>
        </p:xfrm>
        <a:graphic>
          <a:graphicData uri="http://schemas.openxmlformats.org/presentationml/2006/ole">
            <mc:AlternateContent xmlns:mc="http://schemas.openxmlformats.org/markup-compatibility/2006">
              <mc:Choice xmlns:v="urn:schemas-microsoft-com:vml" Requires="v">
                <p:oleObj spid="_x0000_s4693" name="Equation" r:id="rId11" imgW="114120" imgH="126720" progId="Equation.3">
                  <p:embed/>
                </p:oleObj>
              </mc:Choice>
              <mc:Fallback>
                <p:oleObj name="Equation" r:id="rId11" imgW="114120" imgH="126720" progId="Equation.3">
                  <p:embed/>
                  <p:pic>
                    <p:nvPicPr>
                      <p:cNvPr id="156690" name="Object 18">
                        <a:extLst>
                          <a:ext uri="{FF2B5EF4-FFF2-40B4-BE49-F238E27FC236}">
                            <a16:creationId xmlns:a16="http://schemas.microsoft.com/office/drawing/2014/main" id="{9B4C71A6-1AE4-4DFA-B508-DBE2C2383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313" y="4691063"/>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91" name="Object 19">
            <a:extLst>
              <a:ext uri="{FF2B5EF4-FFF2-40B4-BE49-F238E27FC236}">
                <a16:creationId xmlns:a16="http://schemas.microsoft.com/office/drawing/2014/main" id="{CAB7F22E-1E6A-49D7-BAAD-9D7C22EB7CC0}"/>
              </a:ext>
            </a:extLst>
          </p:cNvPr>
          <p:cNvGraphicFramePr>
            <a:graphicFrameLocks noChangeAspect="1"/>
          </p:cNvGraphicFramePr>
          <p:nvPr/>
        </p:nvGraphicFramePr>
        <p:xfrm>
          <a:off x="2274888" y="4986338"/>
          <a:ext cx="206375" cy="228600"/>
        </p:xfrm>
        <a:graphic>
          <a:graphicData uri="http://schemas.openxmlformats.org/presentationml/2006/ole">
            <mc:AlternateContent xmlns:mc="http://schemas.openxmlformats.org/markup-compatibility/2006">
              <mc:Choice xmlns:v="urn:schemas-microsoft-com:vml" Requires="v">
                <p:oleObj spid="_x0000_s4694" name="Equation" r:id="rId12" imgW="114120" imgH="126720" progId="Equation.3">
                  <p:embed/>
                </p:oleObj>
              </mc:Choice>
              <mc:Fallback>
                <p:oleObj name="Equation" r:id="rId12" imgW="114120" imgH="126720" progId="Equation.3">
                  <p:embed/>
                  <p:pic>
                    <p:nvPicPr>
                      <p:cNvPr id="156691" name="Object 19">
                        <a:extLst>
                          <a:ext uri="{FF2B5EF4-FFF2-40B4-BE49-F238E27FC236}">
                            <a16:creationId xmlns:a16="http://schemas.microsoft.com/office/drawing/2014/main" id="{CAB7F22E-1E6A-49D7-BAAD-9D7C22EB7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888" y="498633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92" name="Object 20">
            <a:extLst>
              <a:ext uri="{FF2B5EF4-FFF2-40B4-BE49-F238E27FC236}">
                <a16:creationId xmlns:a16="http://schemas.microsoft.com/office/drawing/2014/main" id="{21553A29-B2A4-4F6F-AAD4-7D2796F2BC66}"/>
              </a:ext>
            </a:extLst>
          </p:cNvPr>
          <p:cNvGraphicFramePr>
            <a:graphicFrameLocks noChangeAspect="1"/>
          </p:cNvGraphicFramePr>
          <p:nvPr/>
        </p:nvGraphicFramePr>
        <p:xfrm>
          <a:off x="2895600" y="4986338"/>
          <a:ext cx="206375" cy="228600"/>
        </p:xfrm>
        <a:graphic>
          <a:graphicData uri="http://schemas.openxmlformats.org/presentationml/2006/ole">
            <mc:AlternateContent xmlns:mc="http://schemas.openxmlformats.org/markup-compatibility/2006">
              <mc:Choice xmlns:v="urn:schemas-microsoft-com:vml" Requires="v">
                <p:oleObj spid="_x0000_s4695" name="Equation" r:id="rId13" imgW="114120" imgH="126720" progId="Equation.3">
                  <p:embed/>
                </p:oleObj>
              </mc:Choice>
              <mc:Fallback>
                <p:oleObj name="Equation" r:id="rId13" imgW="114120" imgH="126720" progId="Equation.3">
                  <p:embed/>
                  <p:pic>
                    <p:nvPicPr>
                      <p:cNvPr id="156692" name="Object 20">
                        <a:extLst>
                          <a:ext uri="{FF2B5EF4-FFF2-40B4-BE49-F238E27FC236}">
                            <a16:creationId xmlns:a16="http://schemas.microsoft.com/office/drawing/2014/main" id="{21553A29-B2A4-4F6F-AAD4-7D2796F2B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98633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93" name="Object 21">
            <a:extLst>
              <a:ext uri="{FF2B5EF4-FFF2-40B4-BE49-F238E27FC236}">
                <a16:creationId xmlns:a16="http://schemas.microsoft.com/office/drawing/2014/main" id="{F005BDC3-257B-4AB7-AEB6-9039CFFCCD7D}"/>
              </a:ext>
            </a:extLst>
          </p:cNvPr>
          <p:cNvGraphicFramePr>
            <a:graphicFrameLocks noChangeAspect="1"/>
          </p:cNvGraphicFramePr>
          <p:nvPr/>
        </p:nvGraphicFramePr>
        <p:xfrm>
          <a:off x="3494088" y="4973638"/>
          <a:ext cx="206375" cy="228600"/>
        </p:xfrm>
        <a:graphic>
          <a:graphicData uri="http://schemas.openxmlformats.org/presentationml/2006/ole">
            <mc:AlternateContent xmlns:mc="http://schemas.openxmlformats.org/markup-compatibility/2006">
              <mc:Choice xmlns:v="urn:schemas-microsoft-com:vml" Requires="v">
                <p:oleObj spid="_x0000_s4696" name="Equation" r:id="rId14" imgW="114120" imgH="126720" progId="Equation.3">
                  <p:embed/>
                </p:oleObj>
              </mc:Choice>
              <mc:Fallback>
                <p:oleObj name="Equation" r:id="rId14" imgW="114120" imgH="126720" progId="Equation.3">
                  <p:embed/>
                  <p:pic>
                    <p:nvPicPr>
                      <p:cNvPr id="156693" name="Object 21">
                        <a:extLst>
                          <a:ext uri="{FF2B5EF4-FFF2-40B4-BE49-F238E27FC236}">
                            <a16:creationId xmlns:a16="http://schemas.microsoft.com/office/drawing/2014/main" id="{F005BDC3-257B-4AB7-AEB6-9039CFFCCD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088" y="497363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94" name="Object 22">
            <a:extLst>
              <a:ext uri="{FF2B5EF4-FFF2-40B4-BE49-F238E27FC236}">
                <a16:creationId xmlns:a16="http://schemas.microsoft.com/office/drawing/2014/main" id="{F4EC12F1-E3F4-41BF-8706-6B59E17CCE4C}"/>
              </a:ext>
            </a:extLst>
          </p:cNvPr>
          <p:cNvGraphicFramePr>
            <a:graphicFrameLocks noChangeAspect="1"/>
          </p:cNvGraphicFramePr>
          <p:nvPr>
            <p:extLst>
              <p:ext uri="{D42A27DB-BD31-4B8C-83A1-F6EECF244321}">
                <p14:modId xmlns:p14="http://schemas.microsoft.com/office/powerpoint/2010/main" val="2909694085"/>
              </p:ext>
            </p:extLst>
          </p:nvPr>
        </p:nvGraphicFramePr>
        <p:xfrm>
          <a:off x="3683357" y="3514726"/>
          <a:ext cx="206375" cy="228600"/>
        </p:xfrm>
        <a:graphic>
          <a:graphicData uri="http://schemas.openxmlformats.org/presentationml/2006/ole">
            <mc:AlternateContent xmlns:mc="http://schemas.openxmlformats.org/markup-compatibility/2006">
              <mc:Choice xmlns:v="urn:schemas-microsoft-com:vml" Requires="v">
                <p:oleObj spid="_x0000_s4697" name="Equation" r:id="rId15" imgW="114120" imgH="126720" progId="Equation.3">
                  <p:embed/>
                </p:oleObj>
              </mc:Choice>
              <mc:Fallback>
                <p:oleObj name="Equation" r:id="rId15" imgW="114120" imgH="126720" progId="Equation.3">
                  <p:embed/>
                  <p:pic>
                    <p:nvPicPr>
                      <p:cNvPr id="156694" name="Object 22">
                        <a:extLst>
                          <a:ext uri="{FF2B5EF4-FFF2-40B4-BE49-F238E27FC236}">
                            <a16:creationId xmlns:a16="http://schemas.microsoft.com/office/drawing/2014/main" id="{F4EC12F1-E3F4-41BF-8706-6B59E17CCE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357" y="3514726"/>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3CE309FB-D581-42DC-BF1E-368E1240E372}"/>
              </a:ext>
            </a:extLst>
          </p:cNvPr>
          <p:cNvSpPr>
            <a:spLocks noGrp="1" noChangeArrowheads="1"/>
          </p:cNvSpPr>
          <p:nvPr>
            <p:ph type="title"/>
          </p:nvPr>
        </p:nvSpPr>
        <p:spPr/>
        <p:txBody>
          <a:bodyPr/>
          <a:lstStyle/>
          <a:p>
            <a:r>
              <a:rPr lang="en-US" altLang="zh-CN" dirty="0">
                <a:ea typeface="宋体" panose="02010600030101010101" pitchFamily="2" charset="-122"/>
              </a:rPr>
              <a:t>Commutative Rings（</a:t>
            </a:r>
            <a:r>
              <a:rPr lang="zh-CN" altLang="en-US" dirty="0">
                <a:ea typeface="宋体" panose="02010600030101010101" pitchFamily="2" charset="-122"/>
              </a:rPr>
              <a:t>交换环</a:t>
            </a:r>
            <a:r>
              <a:rPr lang="en-US" altLang="zh-CN" dirty="0">
                <a:ea typeface="宋体" panose="02010600030101010101" pitchFamily="2" charset="-122"/>
              </a:rPr>
              <a:t>）</a:t>
            </a:r>
          </a:p>
        </p:txBody>
      </p:sp>
      <p:sp>
        <p:nvSpPr>
          <p:cNvPr id="161795" name="Rectangle 3">
            <a:extLst>
              <a:ext uri="{FF2B5EF4-FFF2-40B4-BE49-F238E27FC236}">
                <a16:creationId xmlns:a16="http://schemas.microsoft.com/office/drawing/2014/main" id="{F46407F9-9F7A-4908-ADEC-402B5F5289BF}"/>
              </a:ext>
            </a:extLst>
          </p:cNvPr>
          <p:cNvSpPr>
            <a:spLocks noGrp="1" noChangeArrowheads="1"/>
          </p:cNvSpPr>
          <p:nvPr>
            <p:ph type="body" sz="half" idx="1"/>
          </p:nvPr>
        </p:nvSpPr>
        <p:spPr>
          <a:xfrm>
            <a:off x="685800" y="1676400"/>
            <a:ext cx="7696200" cy="4419600"/>
          </a:xfrm>
        </p:spPr>
        <p:txBody>
          <a:bodyPr/>
          <a:lstStyle/>
          <a:p>
            <a:r>
              <a:rPr lang="zh-CN" altLang="en-US" sz="2000" dirty="0">
                <a:ea typeface="宋体" panose="02010600030101010101" pitchFamily="2" charset="-122"/>
                <a:sym typeface="Math B" pitchFamily="2" charset="2"/>
              </a:rPr>
              <a:t>一个环是交换的（</a:t>
            </a:r>
            <a:r>
              <a:rPr lang="en-US" altLang="zh-CN" sz="2000" dirty="0">
                <a:ea typeface="宋体" panose="02010600030101010101" pitchFamily="2" charset="-122"/>
                <a:sym typeface="Math B" pitchFamily="2" charset="2"/>
              </a:rPr>
              <a:t>commutative</a:t>
            </a:r>
            <a:r>
              <a:rPr lang="zh-CN" altLang="en-US" sz="2000" dirty="0">
                <a:ea typeface="宋体" panose="02010600030101010101" pitchFamily="2" charset="-122"/>
                <a:sym typeface="Math B" pitchFamily="2" charset="2"/>
              </a:rPr>
              <a:t>），如果它满足以下附加条件</a:t>
            </a:r>
            <a:r>
              <a:rPr lang="en-US" altLang="zh-CN" sz="2000" dirty="0">
                <a:ea typeface="宋体" panose="02010600030101010101" pitchFamily="2" charset="-122"/>
                <a:sym typeface="Math B" pitchFamily="2" charset="2"/>
              </a:rPr>
              <a:t>:</a:t>
            </a:r>
          </a:p>
          <a:p>
            <a:pPr marL="971550" lvl="1" indent="-625475"/>
            <a:endParaRPr lang="en-US" altLang="zh-CN" sz="1800" dirty="0">
              <a:ea typeface="宋体" panose="02010600030101010101" pitchFamily="2" charset="-122"/>
              <a:sym typeface="Math B" pitchFamily="2" charset="2"/>
            </a:endParaRPr>
          </a:p>
          <a:p>
            <a:pPr marL="971550" lvl="1" indent="-625475">
              <a:buFontTx/>
              <a:buNone/>
            </a:pPr>
            <a:r>
              <a:rPr lang="en-US" altLang="zh-CN" sz="1800" b="1" dirty="0">
                <a:ea typeface="宋体" panose="02010600030101010101" pitchFamily="2" charset="-122"/>
                <a:sym typeface="Math B" pitchFamily="2" charset="2"/>
              </a:rPr>
              <a:t>9)</a:t>
            </a:r>
            <a:r>
              <a:rPr lang="en-US" altLang="zh-CN" sz="1800" dirty="0">
                <a:ea typeface="宋体" panose="02010600030101010101" pitchFamily="2" charset="-122"/>
                <a:sym typeface="Math B" pitchFamily="2" charset="2"/>
              </a:rPr>
              <a:t>	</a:t>
            </a:r>
            <a:r>
              <a:rPr lang="zh-CN" altLang="en-US" sz="1800" b="1" i="1" dirty="0">
                <a:ea typeface="宋体" panose="02010600030101010101" pitchFamily="2" charset="-122"/>
                <a:sym typeface="Math B" pitchFamily="2" charset="2"/>
              </a:rPr>
              <a:t>乘法交换律</a:t>
            </a:r>
            <a:r>
              <a:rPr lang="en-US" altLang="zh-CN" sz="1800" b="1" i="1" dirty="0">
                <a:ea typeface="宋体" panose="02010600030101010101" pitchFamily="2" charset="-122"/>
                <a:sym typeface="Math B" pitchFamily="2" charset="2"/>
              </a:rPr>
              <a:t>: </a:t>
            </a:r>
            <a:endParaRPr lang="en-US" altLang="zh-CN" sz="1800" dirty="0">
              <a:ea typeface="宋体" panose="02010600030101010101" pitchFamily="2" charset="-122"/>
              <a:sym typeface="Math B" pitchFamily="2" charset="2"/>
            </a:endParaRPr>
          </a:p>
          <a:p>
            <a:pPr marL="1312863" lvl="2" indent="0">
              <a:buFontTx/>
              <a:buNone/>
            </a:pPr>
            <a:r>
              <a:rPr lang="en-US" altLang="zh-CN" sz="1800" dirty="0">
                <a:ea typeface="宋体" panose="02010600030101010101" pitchFamily="2" charset="-122"/>
                <a:sym typeface="Math B" pitchFamily="2" charset="2"/>
              </a:rPr>
              <a:t>a     b = b    a  for all </a:t>
            </a:r>
            <a:r>
              <a:rPr lang="en-US" altLang="zh-CN" sz="1800" i="1" dirty="0">
                <a:ea typeface="宋体" panose="02010600030101010101" pitchFamily="2" charset="-122"/>
                <a:sym typeface="Math B" pitchFamily="2" charset="2"/>
              </a:rPr>
              <a:t>a</a:t>
            </a:r>
            <a:r>
              <a:rPr lang="en-US" altLang="zh-CN" sz="1800" dirty="0">
                <a:ea typeface="宋体" panose="02010600030101010101" pitchFamily="2" charset="-122"/>
                <a:sym typeface="Math B" pitchFamily="2" charset="2"/>
              </a:rPr>
              <a:t>, </a:t>
            </a:r>
            <a:r>
              <a:rPr lang="en-US" altLang="zh-CN" sz="1800" i="1" dirty="0">
                <a:ea typeface="宋体" panose="02010600030101010101" pitchFamily="2" charset="-122"/>
                <a:sym typeface="Math B" pitchFamily="2" charset="2"/>
              </a:rPr>
              <a:t>b</a:t>
            </a:r>
            <a:r>
              <a:rPr lang="en-US" altLang="zh-CN" sz="1800" dirty="0">
                <a:ea typeface="宋体" panose="02010600030101010101" pitchFamily="2" charset="-122"/>
                <a:sym typeface="Math B" pitchFamily="2" charset="2"/>
              </a:rPr>
              <a:t>, </a:t>
            </a:r>
            <a:r>
              <a:rPr lang="en-US" altLang="zh-CN" sz="1800" i="1" dirty="0">
                <a:ea typeface="宋体" panose="02010600030101010101" pitchFamily="2" charset="-122"/>
                <a:sym typeface="Math B" pitchFamily="2" charset="2"/>
              </a:rPr>
              <a:t>c</a:t>
            </a:r>
            <a:r>
              <a:rPr lang="en-US" altLang="zh-CN" sz="1800" dirty="0">
                <a:ea typeface="宋体" panose="02010600030101010101" pitchFamily="2" charset="-122"/>
                <a:sym typeface="Math B" pitchFamily="2" charset="2"/>
              </a:rPr>
              <a:t>, in </a:t>
            </a:r>
            <a:r>
              <a:rPr lang="en-US" altLang="zh-CN" sz="1800" i="1" dirty="0">
                <a:ea typeface="宋体" panose="02010600030101010101" pitchFamily="2" charset="-122"/>
                <a:sym typeface="Math B" pitchFamily="2" charset="2"/>
              </a:rPr>
              <a:t>R</a:t>
            </a:r>
          </a:p>
          <a:p>
            <a:endParaRPr lang="en-US" altLang="zh-CN" sz="1800" dirty="0">
              <a:ea typeface="宋体" panose="02010600030101010101" pitchFamily="2" charset="-122"/>
            </a:endParaRPr>
          </a:p>
          <a:p>
            <a:pPr>
              <a:buFontTx/>
              <a:buNone/>
            </a:pPr>
            <a:r>
              <a:rPr lang="zh-CN" altLang="en-US" sz="2000" dirty="0">
                <a:ea typeface="宋体" panose="02010600030101010101" pitchFamily="2" charset="-122"/>
              </a:rPr>
              <a:t>交换环示例</a:t>
            </a:r>
            <a:r>
              <a:rPr lang="en-US" altLang="zh-CN" sz="2000" dirty="0">
                <a:ea typeface="宋体" panose="02010600030101010101" pitchFamily="2" charset="-122"/>
              </a:rPr>
              <a:t>:</a:t>
            </a:r>
          </a:p>
          <a:p>
            <a:pPr marL="971550" lvl="1" indent="-625475">
              <a:buFontTx/>
              <a:buNone/>
            </a:pPr>
            <a:r>
              <a:rPr lang="zh-CN" altLang="en-US" sz="1800" dirty="0">
                <a:ea typeface="宋体" panose="02010600030101010101" pitchFamily="2" charset="-122"/>
              </a:rPr>
              <a:t>偶数集合</a:t>
            </a:r>
            <a:r>
              <a:rPr lang="en-US" altLang="zh-CN" sz="1800" dirty="0">
                <a:ea typeface="宋体" panose="02010600030101010101" pitchFamily="2" charset="-122"/>
              </a:rPr>
              <a:t>, {..., -4, -2, 0, 2, 4, ...}) </a:t>
            </a:r>
            <a:r>
              <a:rPr lang="zh-CN" altLang="en-US" sz="1800" dirty="0">
                <a:ea typeface="宋体" panose="02010600030101010101" pitchFamily="2" charset="-122"/>
              </a:rPr>
              <a:t>在一般的加法和乘法下</a:t>
            </a:r>
            <a:r>
              <a:rPr lang="en-US" altLang="zh-CN" sz="1800" dirty="0">
                <a:ea typeface="宋体" panose="02010600030101010101" pitchFamily="2" charset="-122"/>
              </a:rPr>
              <a:t>.</a:t>
            </a:r>
            <a:endParaRPr lang="en-US" altLang="zh-CN" sz="3200" dirty="0">
              <a:ea typeface="宋体" panose="02010600030101010101" pitchFamily="2" charset="-122"/>
            </a:endParaRPr>
          </a:p>
        </p:txBody>
      </p:sp>
      <p:graphicFrame>
        <p:nvGraphicFramePr>
          <p:cNvPr id="161796" name="Object 4">
            <a:extLst>
              <a:ext uri="{FF2B5EF4-FFF2-40B4-BE49-F238E27FC236}">
                <a16:creationId xmlns:a16="http://schemas.microsoft.com/office/drawing/2014/main" id="{F8CF97DA-9E94-4FA4-B691-2FDB143DA789}"/>
              </a:ext>
            </a:extLst>
          </p:cNvPr>
          <p:cNvGraphicFramePr>
            <a:graphicFrameLocks noGrp="1" noChangeAspect="1"/>
          </p:cNvGraphicFramePr>
          <p:nvPr>
            <p:ph sz="quarter" idx="2"/>
          </p:nvPr>
        </p:nvGraphicFramePr>
        <p:xfrm>
          <a:off x="2973388" y="2786063"/>
          <a:ext cx="206375" cy="228600"/>
        </p:xfrm>
        <a:graphic>
          <a:graphicData uri="http://schemas.openxmlformats.org/presentationml/2006/ole">
            <mc:AlternateContent xmlns:mc="http://schemas.openxmlformats.org/markup-compatibility/2006">
              <mc:Choice xmlns:v="urn:schemas-microsoft-com:vml" Requires="v">
                <p:oleObj spid="_x0000_s5220" name="Equation" r:id="rId3" imgW="114120" imgH="126720" progId="Equation.3">
                  <p:embed/>
                </p:oleObj>
              </mc:Choice>
              <mc:Fallback>
                <p:oleObj name="Equation" r:id="rId3" imgW="114120" imgH="126720" progId="Equation.3">
                  <p:embed/>
                  <p:pic>
                    <p:nvPicPr>
                      <p:cNvPr id="161796" name="Object 4">
                        <a:extLst>
                          <a:ext uri="{FF2B5EF4-FFF2-40B4-BE49-F238E27FC236}">
                            <a16:creationId xmlns:a16="http://schemas.microsoft.com/office/drawing/2014/main" id="{F8CF97DA-9E94-4FA4-B691-2FDB143DA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388" y="2786063"/>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798" name="Object 6">
            <a:extLst>
              <a:ext uri="{FF2B5EF4-FFF2-40B4-BE49-F238E27FC236}">
                <a16:creationId xmlns:a16="http://schemas.microsoft.com/office/drawing/2014/main" id="{D05FF3F9-A35D-4F60-9E5F-25418F3B1113}"/>
              </a:ext>
            </a:extLst>
          </p:cNvPr>
          <p:cNvGraphicFramePr>
            <a:graphicFrameLocks noGrp="1" noChangeAspect="1"/>
          </p:cNvGraphicFramePr>
          <p:nvPr>
            <p:ph sz="quarter" idx="3"/>
          </p:nvPr>
        </p:nvGraphicFramePr>
        <p:xfrm>
          <a:off x="2241550" y="2786063"/>
          <a:ext cx="206375" cy="228600"/>
        </p:xfrm>
        <a:graphic>
          <a:graphicData uri="http://schemas.openxmlformats.org/presentationml/2006/ole">
            <mc:AlternateContent xmlns:mc="http://schemas.openxmlformats.org/markup-compatibility/2006">
              <mc:Choice xmlns:v="urn:schemas-microsoft-com:vml" Requires="v">
                <p:oleObj spid="_x0000_s5221" name="Equation" r:id="rId5" imgW="114120" imgH="126720" progId="Equation.3">
                  <p:embed/>
                </p:oleObj>
              </mc:Choice>
              <mc:Fallback>
                <p:oleObj name="Equation" r:id="rId5" imgW="114120" imgH="126720" progId="Equation.3">
                  <p:embed/>
                  <p:pic>
                    <p:nvPicPr>
                      <p:cNvPr id="161798" name="Object 6">
                        <a:extLst>
                          <a:ext uri="{FF2B5EF4-FFF2-40B4-BE49-F238E27FC236}">
                            <a16:creationId xmlns:a16="http://schemas.microsoft.com/office/drawing/2014/main" id="{D05FF3F9-A35D-4F60-9E5F-25418F3B1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550" y="2786063"/>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CAFC06D3-0AC3-4196-A970-3D5402A2F25C}"/>
              </a:ext>
            </a:extLst>
          </p:cNvPr>
          <p:cNvSpPr>
            <a:spLocks noGrp="1" noChangeArrowheads="1"/>
          </p:cNvSpPr>
          <p:nvPr>
            <p:ph type="title"/>
          </p:nvPr>
        </p:nvSpPr>
        <p:spPr/>
        <p:txBody>
          <a:bodyPr/>
          <a:lstStyle/>
          <a:p>
            <a:r>
              <a:rPr lang="en-US" altLang="zh-CN" dirty="0">
                <a:ea typeface="宋体" panose="02010600030101010101" pitchFamily="2" charset="-122"/>
              </a:rPr>
              <a:t>Integral Domains（</a:t>
            </a:r>
            <a:r>
              <a:rPr lang="zh-CN" altLang="en-US" dirty="0">
                <a:ea typeface="宋体" panose="02010600030101010101" pitchFamily="2" charset="-122"/>
              </a:rPr>
              <a:t>整环</a:t>
            </a:r>
            <a:r>
              <a:rPr lang="en-US" altLang="zh-CN" dirty="0">
                <a:ea typeface="宋体" panose="02010600030101010101" pitchFamily="2" charset="-122"/>
              </a:rPr>
              <a:t>）</a:t>
            </a:r>
          </a:p>
        </p:txBody>
      </p:sp>
      <p:sp>
        <p:nvSpPr>
          <p:cNvPr id="157699" name="Rectangle 3">
            <a:extLst>
              <a:ext uri="{FF2B5EF4-FFF2-40B4-BE49-F238E27FC236}">
                <a16:creationId xmlns:a16="http://schemas.microsoft.com/office/drawing/2014/main" id="{B567AADE-5ECB-4000-AC5A-3C31BECF6AD3}"/>
              </a:ext>
            </a:extLst>
          </p:cNvPr>
          <p:cNvSpPr>
            <a:spLocks noGrp="1" noChangeArrowheads="1"/>
          </p:cNvSpPr>
          <p:nvPr>
            <p:ph type="body" sz="half" idx="1"/>
          </p:nvPr>
        </p:nvSpPr>
        <p:spPr>
          <a:xfrm>
            <a:off x="685800" y="1600200"/>
            <a:ext cx="8077200" cy="4419600"/>
          </a:xfrm>
        </p:spPr>
        <p:txBody>
          <a:bodyPr/>
          <a:lstStyle/>
          <a:p>
            <a:pPr marL="176213" indent="-176213"/>
            <a:r>
              <a:rPr lang="zh-CN" altLang="en-US" sz="2000" dirty="0">
                <a:ea typeface="宋体" panose="02010600030101010101" pitchFamily="2" charset="-122"/>
              </a:rPr>
              <a:t>一个整环（</a:t>
            </a:r>
            <a:r>
              <a:rPr lang="en-US" altLang="zh-CN" sz="2000" dirty="0">
                <a:ea typeface="宋体" panose="02010600030101010101" pitchFamily="2" charset="-122"/>
              </a:rPr>
              <a:t>integral domain</a:t>
            </a:r>
            <a:r>
              <a:rPr lang="zh-CN" altLang="en-US" sz="2000" dirty="0">
                <a:ea typeface="宋体" panose="02010600030101010101" pitchFamily="2" charset="-122"/>
              </a:rPr>
              <a:t>）是一个交换环，满足以下条件</a:t>
            </a:r>
            <a:r>
              <a:rPr lang="en-US" altLang="zh-CN" sz="2000" dirty="0">
                <a:ea typeface="宋体" panose="02010600030101010101" pitchFamily="2" charset="-122"/>
              </a:rPr>
              <a:t>:</a:t>
            </a:r>
          </a:p>
          <a:p>
            <a:pPr marL="342900" lvl="1" indent="3175">
              <a:buFontTx/>
              <a:buNone/>
            </a:pPr>
            <a:endParaRPr lang="en-US" altLang="zh-CN" sz="1800" b="1" dirty="0">
              <a:ea typeface="宋体" panose="02010600030101010101" pitchFamily="2" charset="-122"/>
            </a:endParaRPr>
          </a:p>
          <a:p>
            <a:pPr marL="342900" lvl="1" indent="3175">
              <a:buFontTx/>
              <a:buNone/>
            </a:pPr>
            <a:r>
              <a:rPr lang="en-US" altLang="zh-CN" sz="1800" b="1" dirty="0">
                <a:ea typeface="宋体" panose="02010600030101010101" pitchFamily="2" charset="-122"/>
              </a:rPr>
              <a:t>10)</a:t>
            </a:r>
            <a:r>
              <a:rPr lang="en-US" altLang="zh-CN" sz="1800" dirty="0">
                <a:ea typeface="宋体" panose="02010600030101010101" pitchFamily="2" charset="-122"/>
              </a:rPr>
              <a:t> 	</a:t>
            </a:r>
            <a:r>
              <a:rPr lang="zh-CN" altLang="en-US" sz="1800" b="1" i="1" dirty="0">
                <a:ea typeface="宋体" panose="02010600030101010101" pitchFamily="2" charset="-122"/>
              </a:rPr>
              <a:t>存在乘法单位元</a:t>
            </a:r>
            <a:r>
              <a:rPr lang="en-US" altLang="zh-CN" sz="1800" b="1" i="1" dirty="0">
                <a:ea typeface="宋体" panose="02010600030101010101" pitchFamily="2" charset="-122"/>
              </a:rPr>
              <a:t>:</a:t>
            </a:r>
          </a:p>
          <a:p>
            <a:pPr marL="1082675" lvl="2" indent="0">
              <a:buFontTx/>
              <a:buNone/>
            </a:pPr>
            <a:r>
              <a:rPr lang="en-US" altLang="zh-CN" sz="1800" dirty="0">
                <a:ea typeface="宋体" panose="02010600030101010101" pitchFamily="2" charset="-122"/>
              </a:rPr>
              <a:t>There is an element 1 in </a:t>
            </a:r>
            <a:r>
              <a:rPr lang="en-US" altLang="zh-CN" sz="1800" i="1" dirty="0">
                <a:ea typeface="宋体" panose="02010600030101010101" pitchFamily="2" charset="-122"/>
              </a:rPr>
              <a:t>R</a:t>
            </a:r>
            <a:r>
              <a:rPr lang="en-US" altLang="zh-CN" sz="1800" dirty="0">
                <a:ea typeface="宋体" panose="02010600030101010101" pitchFamily="2" charset="-122"/>
              </a:rPr>
              <a:t> such that </a:t>
            </a:r>
            <a:r>
              <a:rPr lang="en-US" altLang="zh-CN" sz="1800" i="1" dirty="0">
                <a:ea typeface="宋体" panose="02010600030101010101" pitchFamily="2" charset="-122"/>
              </a:rPr>
              <a:t>a</a:t>
            </a:r>
            <a:r>
              <a:rPr lang="en-US" altLang="zh-CN" sz="1800" dirty="0">
                <a:ea typeface="宋体" panose="02010600030101010101" pitchFamily="2" charset="-122"/>
              </a:rPr>
              <a:t> </a:t>
            </a:r>
            <a:r>
              <a:rPr lang="en-US" altLang="zh-CN" sz="1800" dirty="0">
                <a:ea typeface="宋体" panose="02010600030101010101" pitchFamily="2" charset="-122"/>
                <a:sym typeface="Math B" pitchFamily="2" charset="2"/>
              </a:rPr>
              <a:t>  </a:t>
            </a:r>
            <a:r>
              <a:rPr lang="en-US" altLang="zh-CN" sz="1800" dirty="0">
                <a:ea typeface="宋体" panose="02010600030101010101" pitchFamily="2" charset="-122"/>
              </a:rPr>
              <a:t> 1 = 1 </a:t>
            </a:r>
            <a:r>
              <a:rPr lang="en-US" altLang="zh-CN" sz="1800" dirty="0">
                <a:ea typeface="宋体" panose="02010600030101010101" pitchFamily="2" charset="-122"/>
                <a:sym typeface="Math B" pitchFamily="2" charset="2"/>
              </a:rPr>
              <a:t>  </a:t>
            </a:r>
            <a:r>
              <a:rPr lang="en-US" altLang="zh-CN" sz="1800" dirty="0">
                <a:ea typeface="宋体" panose="02010600030101010101" pitchFamily="2" charset="-122"/>
              </a:rPr>
              <a:t> </a:t>
            </a:r>
            <a:r>
              <a:rPr lang="en-US" altLang="zh-CN" sz="1800" i="1" dirty="0">
                <a:ea typeface="宋体" panose="02010600030101010101" pitchFamily="2" charset="-122"/>
              </a:rPr>
              <a:t>a</a:t>
            </a:r>
            <a:r>
              <a:rPr lang="en-US" altLang="zh-CN" sz="1800" dirty="0">
                <a:ea typeface="宋体" panose="02010600030101010101" pitchFamily="2" charset="-122"/>
              </a:rPr>
              <a:t> = </a:t>
            </a:r>
            <a:r>
              <a:rPr lang="en-US" altLang="zh-CN" sz="1800" i="1" dirty="0">
                <a:ea typeface="宋体" panose="02010600030101010101" pitchFamily="2" charset="-122"/>
              </a:rPr>
              <a:t>a</a:t>
            </a:r>
            <a:r>
              <a:rPr lang="en-US" altLang="zh-CN" sz="1800" dirty="0">
                <a:ea typeface="宋体" panose="02010600030101010101" pitchFamily="2" charset="-122"/>
              </a:rPr>
              <a:t> for all </a:t>
            </a:r>
            <a:r>
              <a:rPr lang="en-US" altLang="zh-CN" sz="1800" i="1" dirty="0">
                <a:ea typeface="宋体" panose="02010600030101010101" pitchFamily="2" charset="-122"/>
              </a:rPr>
              <a:t>a</a:t>
            </a:r>
            <a:r>
              <a:rPr lang="en-US" altLang="zh-CN" sz="1800" dirty="0">
                <a:ea typeface="宋体" panose="02010600030101010101" pitchFamily="2" charset="-122"/>
              </a:rPr>
              <a:t> </a:t>
            </a:r>
            <a:r>
              <a:rPr lang="en-US" altLang="zh-CN" sz="1800" dirty="0">
                <a:ea typeface="宋体" panose="02010600030101010101" pitchFamily="2" charset="-122"/>
                <a:sym typeface="Math B" pitchFamily="2" charset="2"/>
              </a:rPr>
              <a:t>in </a:t>
            </a:r>
            <a:r>
              <a:rPr lang="en-US" altLang="zh-CN" sz="1800" i="1" dirty="0">
                <a:ea typeface="宋体" panose="02010600030101010101" pitchFamily="2" charset="-122"/>
                <a:sym typeface="Math B" pitchFamily="2" charset="2"/>
              </a:rPr>
              <a:t>R</a:t>
            </a:r>
            <a:endParaRPr lang="en-US" altLang="zh-CN" sz="1800" dirty="0">
              <a:ea typeface="宋体" panose="02010600030101010101" pitchFamily="2" charset="-122"/>
              <a:sym typeface="Math B" pitchFamily="2" charset="2"/>
            </a:endParaRPr>
          </a:p>
          <a:p>
            <a:pPr marL="342900" lvl="1" indent="3175">
              <a:buFontTx/>
              <a:buNone/>
            </a:pPr>
            <a:r>
              <a:rPr lang="en-US" altLang="zh-CN" sz="1800" b="1" dirty="0">
                <a:ea typeface="宋体" panose="02010600030101010101" pitchFamily="2" charset="-122"/>
                <a:sym typeface="Math B" pitchFamily="2" charset="2"/>
              </a:rPr>
              <a:t>11)	</a:t>
            </a:r>
            <a:r>
              <a:rPr lang="zh-CN" altLang="en-US" sz="1800" b="1" i="1" dirty="0">
                <a:ea typeface="宋体" panose="02010600030101010101" pitchFamily="2" charset="-122"/>
                <a:sym typeface="Math B" pitchFamily="2" charset="2"/>
              </a:rPr>
              <a:t>没有零因子</a:t>
            </a:r>
            <a:r>
              <a:rPr lang="en-US" altLang="zh-CN" sz="1800" b="1" i="1" dirty="0">
                <a:ea typeface="宋体" panose="02010600030101010101" pitchFamily="2" charset="-122"/>
                <a:sym typeface="Math B" pitchFamily="2" charset="2"/>
              </a:rPr>
              <a:t>:</a:t>
            </a:r>
          </a:p>
          <a:p>
            <a:pPr marL="1082675" lvl="2" indent="0">
              <a:buFontTx/>
              <a:buNone/>
            </a:pPr>
            <a:r>
              <a:rPr lang="en-US" altLang="zh-CN" sz="1800" dirty="0">
                <a:ea typeface="宋体" panose="02010600030101010101" pitchFamily="2" charset="-122"/>
                <a:sym typeface="Math B" pitchFamily="2" charset="2"/>
              </a:rPr>
              <a:t>If </a:t>
            </a:r>
            <a:r>
              <a:rPr lang="en-US" altLang="zh-CN" sz="1800" i="1" dirty="0">
                <a:ea typeface="宋体" panose="02010600030101010101" pitchFamily="2" charset="-122"/>
                <a:sym typeface="Math B" pitchFamily="2" charset="2"/>
              </a:rPr>
              <a:t>a</a:t>
            </a:r>
            <a:r>
              <a:rPr lang="en-US" altLang="zh-CN" sz="1800" dirty="0">
                <a:ea typeface="宋体" panose="02010600030101010101" pitchFamily="2" charset="-122"/>
                <a:sym typeface="Math B" pitchFamily="2" charset="2"/>
              </a:rPr>
              <a:t>, </a:t>
            </a:r>
            <a:r>
              <a:rPr lang="en-US" altLang="zh-CN" sz="1800" i="1" dirty="0">
                <a:ea typeface="宋体" panose="02010600030101010101" pitchFamily="2" charset="-122"/>
                <a:sym typeface="Math B" pitchFamily="2" charset="2"/>
              </a:rPr>
              <a:t>b</a:t>
            </a:r>
            <a:r>
              <a:rPr lang="en-US" altLang="zh-CN" sz="1800" dirty="0">
                <a:ea typeface="宋体" panose="02010600030101010101" pitchFamily="2" charset="-122"/>
                <a:sym typeface="Math B" pitchFamily="2" charset="2"/>
              </a:rPr>
              <a:t> in </a:t>
            </a:r>
            <a:r>
              <a:rPr lang="en-US" altLang="zh-CN" sz="1800" i="1" dirty="0">
                <a:ea typeface="宋体" panose="02010600030101010101" pitchFamily="2" charset="-122"/>
                <a:sym typeface="Math B" pitchFamily="2" charset="2"/>
              </a:rPr>
              <a:t>R</a:t>
            </a:r>
            <a:r>
              <a:rPr lang="en-US" altLang="zh-CN" sz="1800" dirty="0">
                <a:ea typeface="宋体" panose="02010600030101010101" pitchFamily="2" charset="-122"/>
                <a:sym typeface="Math B" pitchFamily="2" charset="2"/>
              </a:rPr>
              <a:t> and </a:t>
            </a:r>
            <a:r>
              <a:rPr lang="en-US" altLang="zh-CN" sz="1800" i="1" dirty="0">
                <a:ea typeface="宋体" panose="02010600030101010101" pitchFamily="2" charset="-122"/>
                <a:sym typeface="Math B" pitchFamily="2" charset="2"/>
              </a:rPr>
              <a:t>a</a:t>
            </a:r>
            <a:r>
              <a:rPr lang="en-US" altLang="zh-CN" sz="1800" dirty="0">
                <a:ea typeface="宋体" panose="02010600030101010101" pitchFamily="2" charset="-122"/>
                <a:sym typeface="Math B" pitchFamily="2" charset="2"/>
              </a:rPr>
              <a:t>    </a:t>
            </a:r>
            <a:r>
              <a:rPr lang="en-US" altLang="zh-CN" sz="1800" i="1" dirty="0">
                <a:ea typeface="宋体" panose="02010600030101010101" pitchFamily="2" charset="-122"/>
                <a:sym typeface="Math B" pitchFamily="2" charset="2"/>
              </a:rPr>
              <a:t>b</a:t>
            </a:r>
            <a:r>
              <a:rPr lang="en-US" altLang="zh-CN" sz="1800" dirty="0">
                <a:ea typeface="宋体" panose="02010600030101010101" pitchFamily="2" charset="-122"/>
                <a:sym typeface="Math B" pitchFamily="2" charset="2"/>
              </a:rPr>
              <a:t> = 0, then either </a:t>
            </a:r>
            <a:r>
              <a:rPr lang="en-US" altLang="zh-CN" sz="1800" i="1" dirty="0">
                <a:ea typeface="宋体" panose="02010600030101010101" pitchFamily="2" charset="-122"/>
                <a:sym typeface="Math B" pitchFamily="2" charset="2"/>
              </a:rPr>
              <a:t>a</a:t>
            </a:r>
            <a:r>
              <a:rPr lang="en-US" altLang="zh-CN" sz="1800" dirty="0">
                <a:ea typeface="宋体" panose="02010600030101010101" pitchFamily="2" charset="-122"/>
                <a:sym typeface="Math B" pitchFamily="2" charset="2"/>
              </a:rPr>
              <a:t> = 0 or </a:t>
            </a:r>
            <a:r>
              <a:rPr lang="en-US" altLang="zh-CN" sz="1800" i="1" dirty="0">
                <a:ea typeface="宋体" panose="02010600030101010101" pitchFamily="2" charset="-122"/>
                <a:sym typeface="Math B" pitchFamily="2" charset="2"/>
              </a:rPr>
              <a:t>b</a:t>
            </a:r>
            <a:r>
              <a:rPr lang="en-US" altLang="zh-CN" sz="1800" dirty="0">
                <a:ea typeface="宋体" panose="02010600030101010101" pitchFamily="2" charset="-122"/>
                <a:sym typeface="Math B" pitchFamily="2" charset="2"/>
              </a:rPr>
              <a:t> = 0</a:t>
            </a:r>
          </a:p>
          <a:p>
            <a:pPr marL="1082675" lvl="2" indent="0">
              <a:buFontTx/>
              <a:buNone/>
            </a:pPr>
            <a:endParaRPr lang="en-US" altLang="zh-CN" sz="1800" dirty="0">
              <a:ea typeface="宋体" panose="02010600030101010101" pitchFamily="2" charset="-122"/>
              <a:sym typeface="Math B" pitchFamily="2" charset="2"/>
            </a:endParaRPr>
          </a:p>
          <a:p>
            <a:pPr marL="176213" indent="-176213">
              <a:buFontTx/>
              <a:buNone/>
            </a:pPr>
            <a:r>
              <a:rPr lang="en-US" altLang="zh-CN" sz="1800" dirty="0">
                <a:ea typeface="宋体" panose="02010600030101010101" pitchFamily="2" charset="-122"/>
              </a:rPr>
              <a:t>	</a:t>
            </a:r>
            <a:r>
              <a:rPr lang="zh-CN" altLang="en-US" sz="2000" dirty="0">
                <a:ea typeface="宋体" panose="02010600030101010101" pitchFamily="2" charset="-122"/>
              </a:rPr>
              <a:t>整环示例</a:t>
            </a:r>
            <a:r>
              <a:rPr lang="en-US" altLang="zh-CN" sz="2000" dirty="0">
                <a:ea typeface="宋体" panose="02010600030101010101" pitchFamily="2" charset="-122"/>
              </a:rPr>
              <a:t>:</a:t>
            </a:r>
          </a:p>
          <a:p>
            <a:pPr marL="342900" lvl="1" indent="3175">
              <a:buFontTx/>
              <a:buNone/>
            </a:pPr>
            <a:r>
              <a:rPr lang="zh-CN" altLang="en-US" sz="1800" dirty="0">
                <a:ea typeface="宋体" panose="02010600030101010101" pitchFamily="2" charset="-122"/>
              </a:rPr>
              <a:t>整数集合</a:t>
            </a:r>
            <a:r>
              <a:rPr lang="en-US" altLang="zh-CN" sz="1800" dirty="0">
                <a:ea typeface="宋体" panose="02010600030101010101" pitchFamily="2" charset="-122"/>
              </a:rPr>
              <a:t>(</a:t>
            </a:r>
            <a:r>
              <a:rPr lang="en-US" altLang="zh-CN" sz="1800" b="1" i="1" dirty="0">
                <a:ea typeface="宋体" panose="02010600030101010101" pitchFamily="2" charset="-122"/>
              </a:rPr>
              <a:t>Z </a:t>
            </a:r>
            <a:r>
              <a:rPr lang="en-US" altLang="zh-CN" sz="1800" dirty="0">
                <a:ea typeface="宋体" panose="02010600030101010101" pitchFamily="2" charset="-122"/>
              </a:rPr>
              <a:t>= {..., -3, -2, -1, 0, 1, 2, 3, ...}) </a:t>
            </a:r>
            <a:r>
              <a:rPr lang="zh-CN" altLang="en-US" sz="1800" dirty="0">
                <a:ea typeface="宋体" panose="02010600030101010101" pitchFamily="2" charset="-122"/>
              </a:rPr>
              <a:t>在一般的乘法和加法下</a:t>
            </a:r>
            <a:r>
              <a:rPr lang="en-US" altLang="zh-CN" sz="1800" dirty="0">
                <a:ea typeface="宋体" panose="02010600030101010101" pitchFamily="2" charset="-122"/>
              </a:rPr>
              <a:t>, {</a:t>
            </a:r>
            <a:r>
              <a:rPr lang="en-US" altLang="zh-CN" sz="1800" b="1" i="1" dirty="0">
                <a:ea typeface="宋体" panose="02010600030101010101" pitchFamily="2" charset="-122"/>
              </a:rPr>
              <a:t>Z</a:t>
            </a:r>
            <a:r>
              <a:rPr lang="en-US" altLang="zh-CN" sz="1800" dirty="0">
                <a:ea typeface="宋体" panose="02010600030101010101" pitchFamily="2" charset="-122"/>
              </a:rPr>
              <a:t>, +, </a:t>
            </a:r>
            <a:r>
              <a:rPr lang="en-US" altLang="zh-CN" sz="2000" dirty="0">
                <a:ea typeface="宋体" panose="02010600030101010101" pitchFamily="2" charset="-122"/>
                <a:sym typeface="Math B" pitchFamily="2" charset="2"/>
              </a:rPr>
              <a:t>   } [</a:t>
            </a:r>
            <a:r>
              <a:rPr lang="zh-CN" altLang="en-US" sz="2000" b="1" dirty="0">
                <a:ea typeface="宋体" panose="02010600030101010101" pitchFamily="2" charset="-122"/>
                <a:sym typeface="Math B" pitchFamily="2" charset="2"/>
              </a:rPr>
              <a:t>整数环</a:t>
            </a:r>
            <a:r>
              <a:rPr lang="en-US" altLang="zh-CN" sz="2000" dirty="0">
                <a:ea typeface="宋体" panose="02010600030101010101" pitchFamily="2" charset="-122"/>
                <a:sym typeface="Math B" pitchFamily="2" charset="2"/>
              </a:rPr>
              <a:t>]</a:t>
            </a:r>
          </a:p>
          <a:p>
            <a:pPr marL="176213" indent="-176213"/>
            <a:endParaRPr lang="en-US" altLang="zh-CN" sz="1800" dirty="0">
              <a:ea typeface="宋体" panose="02010600030101010101" pitchFamily="2" charset="-122"/>
            </a:endParaRPr>
          </a:p>
        </p:txBody>
      </p:sp>
      <p:graphicFrame>
        <p:nvGraphicFramePr>
          <p:cNvPr id="157700" name="Object 4">
            <a:extLst>
              <a:ext uri="{FF2B5EF4-FFF2-40B4-BE49-F238E27FC236}">
                <a16:creationId xmlns:a16="http://schemas.microsoft.com/office/drawing/2014/main" id="{286B25B9-B5A1-445D-87BF-7094550D8EC5}"/>
              </a:ext>
            </a:extLst>
          </p:cNvPr>
          <p:cNvGraphicFramePr>
            <a:graphicFrameLocks noGrp="1" noChangeAspect="1"/>
          </p:cNvGraphicFramePr>
          <p:nvPr>
            <p:ph sz="half" idx="2"/>
            <p:extLst>
              <p:ext uri="{D42A27DB-BD31-4B8C-83A1-F6EECF244321}">
                <p14:modId xmlns:p14="http://schemas.microsoft.com/office/powerpoint/2010/main" val="665236194"/>
              </p:ext>
            </p:extLst>
          </p:nvPr>
        </p:nvGraphicFramePr>
        <p:xfrm>
          <a:off x="8077200" y="4419600"/>
          <a:ext cx="206375" cy="228600"/>
        </p:xfrm>
        <a:graphic>
          <a:graphicData uri="http://schemas.openxmlformats.org/presentationml/2006/ole">
            <mc:AlternateContent xmlns:mc="http://schemas.openxmlformats.org/markup-compatibility/2006">
              <mc:Choice xmlns:v="urn:schemas-microsoft-com:vml" Requires="v">
                <p:oleObj spid="_x0000_s6342" name="Equation" r:id="rId3" imgW="114120" imgH="126720" progId="Equation.3">
                  <p:embed/>
                </p:oleObj>
              </mc:Choice>
              <mc:Fallback>
                <p:oleObj name="Equation" r:id="rId3" imgW="114120" imgH="126720" progId="Equation.3">
                  <p:embed/>
                  <p:pic>
                    <p:nvPicPr>
                      <p:cNvPr id="157700" name="Object 4">
                        <a:extLst>
                          <a:ext uri="{FF2B5EF4-FFF2-40B4-BE49-F238E27FC236}">
                            <a16:creationId xmlns:a16="http://schemas.microsoft.com/office/drawing/2014/main" id="{286B25B9-B5A1-445D-87BF-7094550D8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4419600"/>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2" name="Object 6">
            <a:extLst>
              <a:ext uri="{FF2B5EF4-FFF2-40B4-BE49-F238E27FC236}">
                <a16:creationId xmlns:a16="http://schemas.microsoft.com/office/drawing/2014/main" id="{44B4C5B3-D3CE-42FE-98DD-4AECCE62C6EF}"/>
              </a:ext>
            </a:extLst>
          </p:cNvPr>
          <p:cNvGraphicFramePr>
            <a:graphicFrameLocks noChangeAspect="1"/>
          </p:cNvGraphicFramePr>
          <p:nvPr/>
        </p:nvGraphicFramePr>
        <p:xfrm>
          <a:off x="5345113" y="2720975"/>
          <a:ext cx="206375" cy="228600"/>
        </p:xfrm>
        <a:graphic>
          <a:graphicData uri="http://schemas.openxmlformats.org/presentationml/2006/ole">
            <mc:AlternateContent xmlns:mc="http://schemas.openxmlformats.org/markup-compatibility/2006">
              <mc:Choice xmlns:v="urn:schemas-microsoft-com:vml" Requires="v">
                <p:oleObj spid="_x0000_s6343" name="Equation" r:id="rId5" imgW="114120" imgH="126720" progId="Equation.3">
                  <p:embed/>
                </p:oleObj>
              </mc:Choice>
              <mc:Fallback>
                <p:oleObj name="Equation" r:id="rId5" imgW="114120" imgH="126720" progId="Equation.3">
                  <p:embed/>
                  <p:pic>
                    <p:nvPicPr>
                      <p:cNvPr id="157702" name="Object 6">
                        <a:extLst>
                          <a:ext uri="{FF2B5EF4-FFF2-40B4-BE49-F238E27FC236}">
                            <a16:creationId xmlns:a16="http://schemas.microsoft.com/office/drawing/2014/main" id="{44B4C5B3-D3CE-42FE-98DD-4AECCE62C6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5113" y="2720975"/>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3" name="Object 7">
            <a:extLst>
              <a:ext uri="{FF2B5EF4-FFF2-40B4-BE49-F238E27FC236}">
                <a16:creationId xmlns:a16="http://schemas.microsoft.com/office/drawing/2014/main" id="{BB70EB19-0BFF-4DD1-8C5F-A8964EC01B07}"/>
              </a:ext>
            </a:extLst>
          </p:cNvPr>
          <p:cNvGraphicFramePr>
            <a:graphicFrameLocks noChangeAspect="1"/>
          </p:cNvGraphicFramePr>
          <p:nvPr/>
        </p:nvGraphicFramePr>
        <p:xfrm>
          <a:off x="6030913" y="2709863"/>
          <a:ext cx="206375" cy="228600"/>
        </p:xfrm>
        <a:graphic>
          <a:graphicData uri="http://schemas.openxmlformats.org/presentationml/2006/ole">
            <mc:AlternateContent xmlns:mc="http://schemas.openxmlformats.org/markup-compatibility/2006">
              <mc:Choice xmlns:v="urn:schemas-microsoft-com:vml" Requires="v">
                <p:oleObj spid="_x0000_s6344" name="Equation" r:id="rId6" imgW="114120" imgH="126720" progId="Equation.3">
                  <p:embed/>
                </p:oleObj>
              </mc:Choice>
              <mc:Fallback>
                <p:oleObj name="Equation" r:id="rId6" imgW="114120" imgH="126720" progId="Equation.3">
                  <p:embed/>
                  <p:pic>
                    <p:nvPicPr>
                      <p:cNvPr id="157703" name="Object 7">
                        <a:extLst>
                          <a:ext uri="{FF2B5EF4-FFF2-40B4-BE49-F238E27FC236}">
                            <a16:creationId xmlns:a16="http://schemas.microsoft.com/office/drawing/2014/main" id="{BB70EB19-0BFF-4DD1-8C5F-A8964EC01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2709863"/>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4" name="Object 8">
            <a:extLst>
              <a:ext uri="{FF2B5EF4-FFF2-40B4-BE49-F238E27FC236}">
                <a16:creationId xmlns:a16="http://schemas.microsoft.com/office/drawing/2014/main" id="{6E70D6D4-F68A-45FA-A2E0-5B8C1E1C896B}"/>
              </a:ext>
            </a:extLst>
          </p:cNvPr>
          <p:cNvGraphicFramePr>
            <a:graphicFrameLocks noChangeAspect="1"/>
          </p:cNvGraphicFramePr>
          <p:nvPr/>
        </p:nvGraphicFramePr>
        <p:xfrm>
          <a:off x="3440113" y="3363913"/>
          <a:ext cx="206375" cy="228600"/>
        </p:xfrm>
        <a:graphic>
          <a:graphicData uri="http://schemas.openxmlformats.org/presentationml/2006/ole">
            <mc:AlternateContent xmlns:mc="http://schemas.openxmlformats.org/markup-compatibility/2006">
              <mc:Choice xmlns:v="urn:schemas-microsoft-com:vml" Requires="v">
                <p:oleObj spid="_x0000_s6345" name="Equation" r:id="rId7" imgW="114120" imgH="126720" progId="Equation.3">
                  <p:embed/>
                </p:oleObj>
              </mc:Choice>
              <mc:Fallback>
                <p:oleObj name="Equation" r:id="rId7" imgW="114120" imgH="126720" progId="Equation.3">
                  <p:embed/>
                  <p:pic>
                    <p:nvPicPr>
                      <p:cNvPr id="157704" name="Object 8">
                        <a:extLst>
                          <a:ext uri="{FF2B5EF4-FFF2-40B4-BE49-F238E27FC236}">
                            <a16:creationId xmlns:a16="http://schemas.microsoft.com/office/drawing/2014/main" id="{6E70D6D4-F68A-45FA-A2E0-5B8C1E1C8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113" y="3363913"/>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E4873E32-40E4-4C28-8F96-F73F230D25C9}"/>
              </a:ext>
            </a:extLst>
          </p:cNvPr>
          <p:cNvSpPr>
            <a:spLocks noGrp="1" noChangeArrowheads="1"/>
          </p:cNvSpPr>
          <p:nvPr>
            <p:ph type="title"/>
          </p:nvPr>
        </p:nvSpPr>
        <p:spPr/>
        <p:txBody>
          <a:bodyPr/>
          <a:lstStyle/>
          <a:p>
            <a:r>
              <a:rPr lang="en-US" altLang="zh-CN" dirty="0">
                <a:ea typeface="宋体" panose="02010600030101010101" pitchFamily="2" charset="-122"/>
              </a:rPr>
              <a:t>Fields（</a:t>
            </a:r>
            <a:r>
              <a:rPr lang="zh-CN" altLang="en-US" dirty="0">
                <a:ea typeface="宋体" panose="02010600030101010101" pitchFamily="2" charset="-122"/>
              </a:rPr>
              <a:t>域</a:t>
            </a:r>
            <a:r>
              <a:rPr lang="en-US" altLang="zh-CN" dirty="0">
                <a:ea typeface="宋体" panose="02010600030101010101" pitchFamily="2" charset="-122"/>
              </a:rPr>
              <a:t>）</a:t>
            </a:r>
          </a:p>
        </p:txBody>
      </p:sp>
      <p:sp>
        <p:nvSpPr>
          <p:cNvPr id="158723" name="Rectangle 3">
            <a:extLst>
              <a:ext uri="{FF2B5EF4-FFF2-40B4-BE49-F238E27FC236}">
                <a16:creationId xmlns:a16="http://schemas.microsoft.com/office/drawing/2014/main" id="{DE7675EA-F59C-4FA9-A388-BCFAD1EB1CDA}"/>
              </a:ext>
            </a:extLst>
          </p:cNvPr>
          <p:cNvSpPr>
            <a:spLocks noGrp="1" noChangeArrowheads="1"/>
          </p:cNvSpPr>
          <p:nvPr>
            <p:ph type="body" sz="half" idx="1"/>
          </p:nvPr>
        </p:nvSpPr>
        <p:spPr>
          <a:xfrm>
            <a:off x="685800" y="1676400"/>
            <a:ext cx="7772400" cy="4419600"/>
          </a:xfrm>
        </p:spPr>
        <p:txBody>
          <a:bodyPr/>
          <a:lstStyle/>
          <a:p>
            <a:r>
              <a:rPr lang="zh-CN" altLang="en-US" sz="2000" dirty="0">
                <a:ea typeface="宋体" panose="02010600030101010101" pitchFamily="2" charset="-122"/>
              </a:rPr>
              <a:t>一个域（</a:t>
            </a:r>
            <a:r>
              <a:rPr lang="en-US" altLang="zh-CN" sz="2000" dirty="0">
                <a:ea typeface="宋体" panose="02010600030101010101" pitchFamily="2" charset="-122"/>
              </a:rPr>
              <a:t>field</a:t>
            </a:r>
            <a:r>
              <a:rPr lang="zh-CN" altLang="en-US" sz="2000" dirty="0">
                <a:ea typeface="宋体" panose="02010600030101010101" pitchFamily="2" charset="-122"/>
              </a:rPr>
              <a:t>） </a:t>
            </a:r>
            <a:r>
              <a:rPr lang="en-US" altLang="zh-CN" sz="2000" dirty="0">
                <a:ea typeface="宋体" panose="02010600030101010101" pitchFamily="2" charset="-122"/>
              </a:rPr>
              <a:t>F</a:t>
            </a:r>
            <a:r>
              <a:rPr lang="zh-CN" altLang="en-US" sz="2000" dirty="0">
                <a:ea typeface="宋体" panose="02010600030101010101" pitchFamily="2" charset="-122"/>
              </a:rPr>
              <a:t>，记作 </a:t>
            </a:r>
            <a:r>
              <a:rPr lang="en-US" altLang="zh-CN" sz="2000" dirty="0">
                <a:ea typeface="宋体" panose="02010600030101010101" pitchFamily="2" charset="-122"/>
              </a:rPr>
              <a:t>{F,+,⋅}</a:t>
            </a:r>
            <a:r>
              <a:rPr lang="zh-CN" altLang="en-US" sz="2000" dirty="0">
                <a:ea typeface="宋体" panose="02010600030101010101" pitchFamily="2" charset="-122"/>
              </a:rPr>
              <a:t>，是一个具有两个二元运算的集合，分别称为加法（</a:t>
            </a:r>
            <a:r>
              <a:rPr lang="en-US" altLang="zh-CN" sz="2000" dirty="0">
                <a:ea typeface="宋体" panose="02010600030101010101" pitchFamily="2" charset="-122"/>
              </a:rPr>
              <a:t>+</a:t>
            </a:r>
            <a:r>
              <a:rPr lang="zh-CN" altLang="en-US" sz="2000" dirty="0">
                <a:ea typeface="宋体" panose="02010600030101010101" pitchFamily="2" charset="-122"/>
              </a:rPr>
              <a:t>）和乘法（⋅），满足以下条件</a:t>
            </a:r>
            <a:r>
              <a:rPr lang="en-US" altLang="zh-CN" sz="2000" dirty="0">
                <a:ea typeface="宋体" panose="02010600030101010101" pitchFamily="2" charset="-122"/>
                <a:sym typeface="Math B" pitchFamily="2" charset="2"/>
              </a:rPr>
              <a:t>:</a:t>
            </a:r>
          </a:p>
          <a:p>
            <a:endParaRPr lang="en-US" altLang="zh-CN" sz="2000" dirty="0">
              <a:ea typeface="宋体" panose="02010600030101010101" pitchFamily="2" charset="-122"/>
              <a:sym typeface="Math B" pitchFamily="2" charset="2"/>
            </a:endParaRPr>
          </a:p>
          <a:p>
            <a:pPr marL="1027113" lvl="1" indent="-681038">
              <a:buFontTx/>
              <a:buNone/>
            </a:pPr>
            <a:endParaRPr lang="en-US" altLang="zh-CN" sz="1800" b="1" dirty="0">
              <a:ea typeface="宋体" panose="02010600030101010101" pitchFamily="2" charset="-122"/>
            </a:endParaRPr>
          </a:p>
          <a:p>
            <a:pPr marL="1027113" lvl="1" indent="-681038">
              <a:buFontTx/>
              <a:buNone/>
            </a:pPr>
            <a:r>
              <a:rPr lang="en-US" altLang="zh-CN" sz="1800" b="1" dirty="0">
                <a:ea typeface="宋体" panose="02010600030101010101" pitchFamily="2" charset="-122"/>
              </a:rPr>
              <a:t>1)-11)</a:t>
            </a:r>
            <a:r>
              <a:rPr lang="en-US" altLang="zh-CN" sz="1800" dirty="0">
                <a:ea typeface="宋体" panose="02010600030101010101" pitchFamily="2" charset="-122"/>
              </a:rPr>
              <a:t> </a:t>
            </a:r>
            <a:r>
              <a:rPr lang="en-US" altLang="zh-CN" sz="1800" b="1" i="1" dirty="0">
                <a:ea typeface="宋体" panose="02010600030101010101" pitchFamily="2" charset="-122"/>
              </a:rPr>
              <a:t>F </a:t>
            </a:r>
            <a:r>
              <a:rPr lang="zh-CN" altLang="en-US" sz="1800" b="1" i="1" dirty="0">
                <a:ea typeface="宋体" panose="02010600030101010101" pitchFamily="2" charset="-122"/>
              </a:rPr>
              <a:t>是整环</a:t>
            </a:r>
            <a:endParaRPr lang="en-US" altLang="zh-CN" sz="2000" dirty="0">
              <a:ea typeface="宋体" panose="02010600030101010101" pitchFamily="2" charset="-122"/>
              <a:sym typeface="Math B" pitchFamily="2" charset="2"/>
            </a:endParaRPr>
          </a:p>
          <a:p>
            <a:pPr marL="1027113" lvl="1" indent="-681038">
              <a:buFontTx/>
              <a:buNone/>
            </a:pPr>
            <a:endParaRPr lang="en-US" altLang="zh-CN" sz="1800" b="1" dirty="0">
              <a:ea typeface="宋体" panose="02010600030101010101" pitchFamily="2" charset="-122"/>
              <a:sym typeface="Math B" pitchFamily="2" charset="2"/>
            </a:endParaRPr>
          </a:p>
          <a:p>
            <a:pPr marL="1027113" lvl="1" indent="-681038">
              <a:buFontTx/>
              <a:buNone/>
            </a:pPr>
            <a:r>
              <a:rPr lang="en-US" altLang="zh-CN" sz="1800" b="1" dirty="0">
                <a:ea typeface="宋体" panose="02010600030101010101" pitchFamily="2" charset="-122"/>
                <a:sym typeface="Math B" pitchFamily="2" charset="2"/>
              </a:rPr>
              <a:t>11)	</a:t>
            </a:r>
            <a:r>
              <a:rPr lang="zh-CN" altLang="en-US" sz="1800" b="1" dirty="0">
                <a:ea typeface="宋体" panose="02010600030101010101" pitchFamily="2" charset="-122"/>
                <a:sym typeface="Math B" pitchFamily="2" charset="2"/>
              </a:rPr>
              <a:t>存在</a:t>
            </a:r>
            <a:r>
              <a:rPr lang="zh-CN" altLang="en-US" sz="1800" b="1" i="1" dirty="0">
                <a:ea typeface="宋体" panose="02010600030101010101" pitchFamily="2" charset="-122"/>
                <a:sym typeface="Math B" pitchFamily="2" charset="2"/>
              </a:rPr>
              <a:t>乘法逆元</a:t>
            </a:r>
            <a:r>
              <a:rPr lang="en-US" altLang="zh-CN" sz="1800" b="1" i="1" dirty="0">
                <a:ea typeface="宋体" panose="02010600030101010101" pitchFamily="2" charset="-122"/>
                <a:sym typeface="Math B" pitchFamily="2" charset="2"/>
              </a:rPr>
              <a:t>:</a:t>
            </a:r>
          </a:p>
          <a:p>
            <a:pPr marL="1196975" lvl="2" indent="0">
              <a:buFontTx/>
              <a:buNone/>
            </a:pPr>
            <a:r>
              <a:rPr lang="en-US" altLang="zh-CN" sz="1800" dirty="0">
                <a:ea typeface="宋体" panose="02010600030101010101" pitchFamily="2" charset="-122"/>
                <a:sym typeface="Math B" pitchFamily="2" charset="2"/>
              </a:rPr>
              <a:t>For each </a:t>
            </a:r>
            <a:r>
              <a:rPr lang="en-US" altLang="zh-CN" sz="1800" i="1" dirty="0">
                <a:ea typeface="宋体" panose="02010600030101010101" pitchFamily="2" charset="-122"/>
                <a:sym typeface="Math B" pitchFamily="2" charset="2"/>
              </a:rPr>
              <a:t>a</a:t>
            </a:r>
            <a:r>
              <a:rPr lang="en-US" altLang="zh-CN" sz="1800" dirty="0">
                <a:ea typeface="宋体" panose="02010600030101010101" pitchFamily="2" charset="-122"/>
                <a:sym typeface="Math B" pitchFamily="2" charset="2"/>
              </a:rPr>
              <a:t> in </a:t>
            </a:r>
            <a:r>
              <a:rPr lang="en-US" altLang="zh-CN" sz="1800" i="1" dirty="0">
                <a:ea typeface="宋体" panose="02010600030101010101" pitchFamily="2" charset="-122"/>
                <a:sym typeface="Math B" pitchFamily="2" charset="2"/>
              </a:rPr>
              <a:t>F</a:t>
            </a:r>
            <a:r>
              <a:rPr lang="en-US" altLang="zh-CN" sz="1800" dirty="0">
                <a:ea typeface="宋体" panose="02010600030101010101" pitchFamily="2" charset="-122"/>
                <a:sym typeface="Math B" pitchFamily="2" charset="2"/>
              </a:rPr>
              <a:t>, </a:t>
            </a:r>
            <a:r>
              <a:rPr lang="en-US" altLang="zh-CN" sz="1800" u="sng" dirty="0">
                <a:ea typeface="宋体" panose="02010600030101010101" pitchFamily="2" charset="-122"/>
                <a:sym typeface="Math B" pitchFamily="2" charset="2"/>
              </a:rPr>
              <a:t>except 0</a:t>
            </a:r>
            <a:r>
              <a:rPr lang="en-US" altLang="zh-CN" sz="1800" dirty="0">
                <a:ea typeface="宋体" panose="02010600030101010101" pitchFamily="2" charset="-122"/>
                <a:sym typeface="Math B" pitchFamily="2" charset="2"/>
              </a:rPr>
              <a:t>, there is an element </a:t>
            </a:r>
            <a:r>
              <a:rPr lang="en-US" altLang="zh-CN" sz="1800" i="1" dirty="0">
                <a:ea typeface="宋体" panose="02010600030101010101" pitchFamily="2" charset="-122"/>
                <a:sym typeface="Math B" pitchFamily="2" charset="2"/>
              </a:rPr>
              <a:t>a</a:t>
            </a:r>
            <a:r>
              <a:rPr lang="en-US" altLang="zh-CN" sz="1800" i="1" baseline="30000" dirty="0">
                <a:ea typeface="宋体" panose="02010600030101010101" pitchFamily="2" charset="-122"/>
                <a:sym typeface="Math B" pitchFamily="2" charset="2"/>
              </a:rPr>
              <a:t>-1</a:t>
            </a:r>
            <a:r>
              <a:rPr lang="en-US" altLang="zh-CN" sz="1800" dirty="0">
                <a:ea typeface="宋体" panose="02010600030101010101" pitchFamily="2" charset="-122"/>
                <a:sym typeface="Math B" pitchFamily="2" charset="2"/>
              </a:rPr>
              <a:t> in </a:t>
            </a:r>
            <a:r>
              <a:rPr lang="en-US" altLang="zh-CN" sz="1800" i="1" dirty="0">
                <a:ea typeface="宋体" panose="02010600030101010101" pitchFamily="2" charset="-122"/>
                <a:sym typeface="Math B" pitchFamily="2" charset="2"/>
              </a:rPr>
              <a:t>F</a:t>
            </a:r>
            <a:r>
              <a:rPr lang="en-US" altLang="zh-CN" sz="1800" dirty="0">
                <a:ea typeface="宋体" panose="02010600030101010101" pitchFamily="2" charset="-122"/>
                <a:sym typeface="Math B" pitchFamily="2" charset="2"/>
              </a:rPr>
              <a:t> such that:</a:t>
            </a:r>
          </a:p>
          <a:p>
            <a:pPr marL="1196975" lvl="2" indent="0">
              <a:buFontTx/>
              <a:buNone/>
            </a:pPr>
            <a:r>
              <a:rPr lang="en-US" altLang="zh-CN" sz="1800" dirty="0">
                <a:ea typeface="宋体" panose="02010600030101010101" pitchFamily="2" charset="-122"/>
                <a:sym typeface="Math B" pitchFamily="2" charset="2"/>
              </a:rPr>
              <a:t>	</a:t>
            </a:r>
            <a:r>
              <a:rPr lang="en-US" altLang="zh-CN" i="1" dirty="0">
                <a:ea typeface="宋体" panose="02010600030101010101" pitchFamily="2" charset="-122"/>
                <a:sym typeface="Math B" pitchFamily="2" charset="2"/>
              </a:rPr>
              <a:t>a</a:t>
            </a:r>
            <a:r>
              <a:rPr lang="en-US" altLang="zh-CN" dirty="0">
                <a:ea typeface="宋体" panose="02010600030101010101" pitchFamily="2" charset="-122"/>
                <a:sym typeface="Math B" pitchFamily="2" charset="2"/>
              </a:rPr>
              <a:t>    </a:t>
            </a:r>
            <a:r>
              <a:rPr lang="en-US" altLang="zh-CN" i="1" dirty="0">
                <a:ea typeface="宋体" panose="02010600030101010101" pitchFamily="2" charset="-122"/>
                <a:sym typeface="Math B" pitchFamily="2" charset="2"/>
              </a:rPr>
              <a:t>a</a:t>
            </a:r>
            <a:r>
              <a:rPr lang="en-US" altLang="zh-CN" i="1" baseline="30000" dirty="0">
                <a:ea typeface="宋体" panose="02010600030101010101" pitchFamily="2" charset="-122"/>
                <a:sym typeface="Math B" pitchFamily="2" charset="2"/>
              </a:rPr>
              <a:t>-1</a:t>
            </a:r>
            <a:r>
              <a:rPr lang="en-US" altLang="zh-CN" dirty="0">
                <a:ea typeface="宋体" panose="02010600030101010101" pitchFamily="2" charset="-122"/>
                <a:sym typeface="Math B" pitchFamily="2" charset="2"/>
              </a:rPr>
              <a:t> = </a:t>
            </a:r>
            <a:r>
              <a:rPr lang="en-US" altLang="zh-CN" i="1" dirty="0">
                <a:ea typeface="宋体" panose="02010600030101010101" pitchFamily="2" charset="-122"/>
                <a:sym typeface="Math B" pitchFamily="2" charset="2"/>
              </a:rPr>
              <a:t>a</a:t>
            </a:r>
            <a:r>
              <a:rPr lang="en-US" altLang="zh-CN" i="1" baseline="30000" dirty="0">
                <a:ea typeface="宋体" panose="02010600030101010101" pitchFamily="2" charset="-122"/>
                <a:sym typeface="Math B" pitchFamily="2" charset="2"/>
              </a:rPr>
              <a:t>-1</a:t>
            </a:r>
            <a:r>
              <a:rPr lang="en-US" altLang="zh-CN" i="1" dirty="0">
                <a:ea typeface="宋体" panose="02010600030101010101" pitchFamily="2" charset="-122"/>
                <a:sym typeface="Math B" pitchFamily="2" charset="2"/>
              </a:rPr>
              <a:t>  </a:t>
            </a:r>
            <a:r>
              <a:rPr lang="en-US" altLang="zh-CN" dirty="0">
                <a:ea typeface="宋体" panose="02010600030101010101" pitchFamily="2" charset="-122"/>
                <a:sym typeface="Math B" pitchFamily="2" charset="2"/>
              </a:rPr>
              <a:t> </a:t>
            </a:r>
            <a:r>
              <a:rPr lang="en-US" altLang="zh-CN" i="1" dirty="0">
                <a:ea typeface="宋体" panose="02010600030101010101" pitchFamily="2" charset="-122"/>
                <a:sym typeface="Math B" pitchFamily="2" charset="2"/>
              </a:rPr>
              <a:t>a</a:t>
            </a:r>
            <a:r>
              <a:rPr lang="en-US" altLang="zh-CN" dirty="0">
                <a:ea typeface="宋体" panose="02010600030101010101" pitchFamily="2" charset="-122"/>
                <a:sym typeface="Math B" pitchFamily="2" charset="2"/>
              </a:rPr>
              <a:t> = 1</a:t>
            </a:r>
          </a:p>
        </p:txBody>
      </p:sp>
      <p:sp>
        <p:nvSpPr>
          <p:cNvPr id="158724" name="Text Box 4">
            <a:extLst>
              <a:ext uri="{FF2B5EF4-FFF2-40B4-BE49-F238E27FC236}">
                <a16:creationId xmlns:a16="http://schemas.microsoft.com/office/drawing/2014/main" id="{E3CDE071-4258-4FD3-8853-C2440C197415}"/>
              </a:ext>
            </a:extLst>
          </p:cNvPr>
          <p:cNvSpPr txBox="1">
            <a:spLocks noChangeArrowheads="1"/>
          </p:cNvSpPr>
          <p:nvPr/>
        </p:nvSpPr>
        <p:spPr bwMode="auto">
          <a:xfrm>
            <a:off x="3505200" y="2501325"/>
            <a:ext cx="4953000"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在环的定义中，加法（</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）和乘法（⋅）是抽象运算，这意味着它们不是具体的数值操作</a:t>
            </a:r>
          </a:p>
        </p:txBody>
      </p:sp>
      <p:graphicFrame>
        <p:nvGraphicFramePr>
          <p:cNvPr id="158728" name="Object 8">
            <a:extLst>
              <a:ext uri="{FF2B5EF4-FFF2-40B4-BE49-F238E27FC236}">
                <a16:creationId xmlns:a16="http://schemas.microsoft.com/office/drawing/2014/main" id="{5B2BD506-065C-42E5-818D-A6F82CD3351D}"/>
              </a:ext>
            </a:extLst>
          </p:cNvPr>
          <p:cNvGraphicFramePr>
            <a:graphicFrameLocks noChangeAspect="1"/>
          </p:cNvGraphicFramePr>
          <p:nvPr>
            <p:extLst>
              <p:ext uri="{D42A27DB-BD31-4B8C-83A1-F6EECF244321}">
                <p14:modId xmlns:p14="http://schemas.microsoft.com/office/powerpoint/2010/main" val="3815041240"/>
              </p:ext>
            </p:extLst>
          </p:nvPr>
        </p:nvGraphicFramePr>
        <p:xfrm>
          <a:off x="3733800" y="4495800"/>
          <a:ext cx="206375" cy="228600"/>
        </p:xfrm>
        <a:graphic>
          <a:graphicData uri="http://schemas.openxmlformats.org/presentationml/2006/ole">
            <mc:AlternateContent xmlns:mc="http://schemas.openxmlformats.org/markup-compatibility/2006">
              <mc:Choice xmlns:v="urn:schemas-microsoft-com:vml" Requires="v">
                <p:oleObj spid="_x0000_s7268" name="Equation" r:id="rId3" imgW="114120" imgH="126720" progId="Equation.3">
                  <p:embed/>
                </p:oleObj>
              </mc:Choice>
              <mc:Fallback>
                <p:oleObj name="Equation" r:id="rId3" imgW="114120" imgH="126720" progId="Equation.3">
                  <p:embed/>
                  <p:pic>
                    <p:nvPicPr>
                      <p:cNvPr id="158728" name="Object 8">
                        <a:extLst>
                          <a:ext uri="{FF2B5EF4-FFF2-40B4-BE49-F238E27FC236}">
                            <a16:creationId xmlns:a16="http://schemas.microsoft.com/office/drawing/2014/main" id="{5B2BD506-065C-42E5-818D-A6F82CD335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4495800"/>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32" name="Object 12">
            <a:extLst>
              <a:ext uri="{FF2B5EF4-FFF2-40B4-BE49-F238E27FC236}">
                <a16:creationId xmlns:a16="http://schemas.microsoft.com/office/drawing/2014/main" id="{3546C718-E5A7-4767-B5E8-9918073814AF}"/>
              </a:ext>
            </a:extLst>
          </p:cNvPr>
          <p:cNvGraphicFramePr>
            <a:graphicFrameLocks noChangeAspect="1"/>
          </p:cNvGraphicFramePr>
          <p:nvPr>
            <p:extLst>
              <p:ext uri="{D42A27DB-BD31-4B8C-83A1-F6EECF244321}">
                <p14:modId xmlns:p14="http://schemas.microsoft.com/office/powerpoint/2010/main" val="276696564"/>
              </p:ext>
            </p:extLst>
          </p:nvPr>
        </p:nvGraphicFramePr>
        <p:xfrm>
          <a:off x="2743200" y="4495800"/>
          <a:ext cx="206375" cy="228600"/>
        </p:xfrm>
        <a:graphic>
          <a:graphicData uri="http://schemas.openxmlformats.org/presentationml/2006/ole">
            <mc:AlternateContent xmlns:mc="http://schemas.openxmlformats.org/markup-compatibility/2006">
              <mc:Choice xmlns:v="urn:schemas-microsoft-com:vml" Requires="v">
                <p:oleObj spid="_x0000_s7269" name="Equation" r:id="rId5" imgW="114120" imgH="126720" progId="Equation.3">
                  <p:embed/>
                </p:oleObj>
              </mc:Choice>
              <mc:Fallback>
                <p:oleObj name="Equation" r:id="rId5" imgW="114120" imgH="126720" progId="Equation.3">
                  <p:embed/>
                  <p:pic>
                    <p:nvPicPr>
                      <p:cNvPr id="158732" name="Object 12">
                        <a:extLst>
                          <a:ext uri="{FF2B5EF4-FFF2-40B4-BE49-F238E27FC236}">
                            <a16:creationId xmlns:a16="http://schemas.microsoft.com/office/drawing/2014/main" id="{3546C718-E5A7-4767-B5E8-9918073814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495800"/>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AA38CB0D-748A-44DB-9D5D-DEF3CBCA1BCC}"/>
              </a:ext>
            </a:extLst>
          </p:cNvPr>
          <p:cNvSpPr>
            <a:spLocks noGrp="1" noChangeArrowheads="1"/>
          </p:cNvSpPr>
          <p:nvPr>
            <p:ph type="title"/>
          </p:nvPr>
        </p:nvSpPr>
        <p:spPr/>
        <p:txBody>
          <a:bodyPr/>
          <a:lstStyle/>
          <a:p>
            <a:r>
              <a:rPr lang="en-US" altLang="zh-CN">
                <a:ea typeface="宋体" panose="02010600030101010101" pitchFamily="2" charset="-122"/>
              </a:rPr>
              <a:t>Fields</a:t>
            </a:r>
          </a:p>
        </p:txBody>
      </p:sp>
      <p:sp>
        <p:nvSpPr>
          <p:cNvPr id="164867" name="Rectangle 3">
            <a:extLst>
              <a:ext uri="{FF2B5EF4-FFF2-40B4-BE49-F238E27FC236}">
                <a16:creationId xmlns:a16="http://schemas.microsoft.com/office/drawing/2014/main" id="{90DC6AE4-1A1A-4B77-BC6A-FBD2809D0A3A}"/>
              </a:ext>
            </a:extLst>
          </p:cNvPr>
          <p:cNvSpPr>
            <a:spLocks noGrp="1" noChangeArrowheads="1"/>
          </p:cNvSpPr>
          <p:nvPr>
            <p:ph type="body" idx="1"/>
          </p:nvPr>
        </p:nvSpPr>
        <p:spPr>
          <a:xfrm>
            <a:off x="685800" y="1676400"/>
            <a:ext cx="7696200" cy="4419600"/>
          </a:xfrm>
        </p:spPr>
        <p:txBody>
          <a:bodyPr/>
          <a:lstStyle/>
          <a:p>
            <a:r>
              <a:rPr lang="zh-CN" altLang="en-US" sz="2000" dirty="0">
                <a:ea typeface="宋体" panose="02010600030101010101" pitchFamily="2" charset="-122"/>
                <a:sym typeface="Math B" pitchFamily="2" charset="2"/>
              </a:rPr>
              <a:t>在一个域中，我们可以进行加法、减法、乘法和除法而不离开该集合</a:t>
            </a:r>
            <a:r>
              <a:rPr lang="en-US" altLang="zh-CN" sz="2000" dirty="0">
                <a:ea typeface="宋体" panose="02010600030101010101" pitchFamily="2" charset="-122"/>
                <a:sym typeface="Math B" pitchFamily="2" charset="2"/>
              </a:rPr>
              <a:t>.</a:t>
            </a:r>
          </a:p>
          <a:p>
            <a:r>
              <a:rPr lang="zh-CN" altLang="en-US" sz="2000" dirty="0">
                <a:ea typeface="宋体" panose="02010600030101010101" pitchFamily="2" charset="-122"/>
                <a:sym typeface="Math B" pitchFamily="2" charset="2"/>
              </a:rPr>
              <a:t>除法定义</a:t>
            </a:r>
            <a:r>
              <a:rPr lang="en-US" altLang="zh-CN" sz="2000" dirty="0">
                <a:ea typeface="宋体" panose="02010600030101010101" pitchFamily="2" charset="-122"/>
                <a:sym typeface="Math B" pitchFamily="2" charset="2"/>
              </a:rPr>
              <a:t>:</a:t>
            </a:r>
          </a:p>
          <a:p>
            <a:pPr marL="858838" lvl="2" indent="-171450">
              <a:buFontTx/>
              <a:buNone/>
            </a:pPr>
            <a:r>
              <a:rPr lang="en-US" altLang="zh-CN" sz="1800" dirty="0">
                <a:ea typeface="宋体" panose="02010600030101010101" pitchFamily="2" charset="-122"/>
                <a:sym typeface="Math B" pitchFamily="2" charset="2"/>
              </a:rPr>
              <a:t>	</a:t>
            </a:r>
            <a:r>
              <a:rPr lang="en-US" altLang="zh-CN" sz="2400" i="1" dirty="0">
                <a:ea typeface="宋体" panose="02010600030101010101" pitchFamily="2" charset="-122"/>
                <a:sym typeface="Math B" pitchFamily="2" charset="2"/>
              </a:rPr>
              <a:t>a</a:t>
            </a:r>
            <a:r>
              <a:rPr lang="en-US" altLang="zh-CN" sz="2400" dirty="0">
                <a:ea typeface="宋体" panose="02010600030101010101" pitchFamily="2" charset="-122"/>
                <a:sym typeface="Math B" pitchFamily="2" charset="2"/>
              </a:rPr>
              <a:t>/</a:t>
            </a:r>
            <a:r>
              <a:rPr lang="en-US" altLang="zh-CN" sz="2400" i="1" dirty="0">
                <a:ea typeface="宋体" panose="02010600030101010101" pitchFamily="2" charset="-122"/>
                <a:sym typeface="Math B" pitchFamily="2" charset="2"/>
              </a:rPr>
              <a:t>b</a:t>
            </a:r>
            <a:r>
              <a:rPr lang="en-US" altLang="zh-CN" sz="2400" dirty="0">
                <a:ea typeface="宋体" panose="02010600030101010101" pitchFamily="2" charset="-122"/>
                <a:sym typeface="Math B" pitchFamily="2" charset="2"/>
              </a:rPr>
              <a:t> = </a:t>
            </a:r>
            <a:r>
              <a:rPr lang="en-US" altLang="zh-CN" sz="2400" i="1" dirty="0">
                <a:ea typeface="宋体" panose="02010600030101010101" pitchFamily="2" charset="-122"/>
                <a:sym typeface="Math B" pitchFamily="2" charset="2"/>
              </a:rPr>
              <a:t>a</a:t>
            </a:r>
            <a:r>
              <a:rPr lang="en-US" altLang="zh-CN" sz="2400" dirty="0">
                <a:ea typeface="宋体" panose="02010600030101010101" pitchFamily="2" charset="-122"/>
                <a:sym typeface="Math B" pitchFamily="2" charset="2"/>
              </a:rPr>
              <a:t>(</a:t>
            </a:r>
            <a:r>
              <a:rPr lang="en-US" altLang="zh-CN" sz="2400" i="1" dirty="0">
                <a:ea typeface="宋体" panose="02010600030101010101" pitchFamily="2" charset="-122"/>
                <a:sym typeface="Math B" pitchFamily="2" charset="2"/>
              </a:rPr>
              <a:t>b</a:t>
            </a:r>
            <a:r>
              <a:rPr lang="en-US" altLang="zh-CN" sz="2400" i="1" baseline="30000" dirty="0">
                <a:ea typeface="宋体" panose="02010600030101010101" pitchFamily="2" charset="-122"/>
                <a:sym typeface="Math B" pitchFamily="2" charset="2"/>
              </a:rPr>
              <a:t>-1</a:t>
            </a:r>
            <a:r>
              <a:rPr lang="en-US" altLang="zh-CN" sz="2400" dirty="0">
                <a:ea typeface="宋体" panose="02010600030101010101" pitchFamily="2" charset="-122"/>
                <a:sym typeface="Math B" pitchFamily="2" charset="2"/>
              </a:rPr>
              <a:t>)</a:t>
            </a:r>
          </a:p>
          <a:p>
            <a:pPr marL="858838" lvl="2" indent="-171450">
              <a:buFontTx/>
              <a:buNone/>
            </a:pPr>
            <a:endParaRPr lang="en-US" altLang="zh-CN" dirty="0">
              <a:ea typeface="宋体" panose="02010600030101010101" pitchFamily="2" charset="-122"/>
              <a:sym typeface="Math B" pitchFamily="2" charset="2"/>
            </a:endParaRPr>
          </a:p>
          <a:p>
            <a:pPr marL="346075" lvl="1" indent="0">
              <a:buFontTx/>
              <a:buNone/>
            </a:pPr>
            <a:r>
              <a:rPr lang="zh-CN" altLang="en-US" sz="1800" dirty="0">
                <a:ea typeface="宋体" panose="02010600030101010101" pitchFamily="2" charset="-122"/>
                <a:sym typeface="Math B" pitchFamily="2" charset="2"/>
              </a:rPr>
              <a:t>例子</a:t>
            </a:r>
            <a:r>
              <a:rPr lang="en-US" altLang="zh-CN" sz="1800" dirty="0">
                <a:ea typeface="宋体" panose="02010600030101010101" pitchFamily="2" charset="-122"/>
                <a:sym typeface="Math B" pitchFamily="2" charset="2"/>
              </a:rPr>
              <a:t>:</a:t>
            </a:r>
          </a:p>
          <a:p>
            <a:pPr marL="858838" lvl="2" indent="-171450"/>
            <a:r>
              <a:rPr lang="zh-CN" altLang="en-US" sz="1800" dirty="0">
                <a:ea typeface="宋体" panose="02010600030101010101" pitchFamily="2" charset="-122"/>
                <a:sym typeface="Math B" pitchFamily="2" charset="2"/>
              </a:rPr>
              <a:t>有理数集合</a:t>
            </a:r>
            <a:r>
              <a:rPr lang="en-US" altLang="zh-CN" sz="1800" dirty="0">
                <a:ea typeface="宋体" panose="02010600030101010101" pitchFamily="2" charset="-122"/>
                <a:sym typeface="Math B" pitchFamily="2" charset="2"/>
              </a:rPr>
              <a:t>, </a:t>
            </a:r>
            <a:r>
              <a:rPr lang="en-US" altLang="zh-CN" sz="1800" b="1" i="1" dirty="0">
                <a:ea typeface="宋体" panose="02010600030101010101" pitchFamily="2" charset="-122"/>
                <a:sym typeface="Math B" pitchFamily="2" charset="2"/>
              </a:rPr>
              <a:t>Q</a:t>
            </a:r>
            <a:r>
              <a:rPr lang="en-US" altLang="zh-CN" sz="1800" dirty="0">
                <a:ea typeface="宋体" panose="02010600030101010101" pitchFamily="2" charset="-122"/>
                <a:sym typeface="Math B" pitchFamily="2" charset="2"/>
              </a:rPr>
              <a:t>;  </a:t>
            </a:r>
            <a:r>
              <a:rPr lang="zh-CN" altLang="en-US" sz="1800" dirty="0">
                <a:ea typeface="宋体" panose="02010600030101010101" pitchFamily="2" charset="-122"/>
                <a:sym typeface="Math B" pitchFamily="2" charset="2"/>
              </a:rPr>
              <a:t>实数集合</a:t>
            </a:r>
            <a:r>
              <a:rPr lang="en-US" altLang="zh-CN" sz="1800" dirty="0">
                <a:ea typeface="宋体" panose="02010600030101010101" pitchFamily="2" charset="-122"/>
                <a:sym typeface="Math B" pitchFamily="2" charset="2"/>
              </a:rPr>
              <a:t>, </a:t>
            </a:r>
            <a:r>
              <a:rPr lang="en-US" altLang="zh-CN" sz="1800" b="1" i="1" dirty="0">
                <a:ea typeface="宋体" panose="02010600030101010101" pitchFamily="2" charset="-122"/>
                <a:sym typeface="Math B" pitchFamily="2" charset="2"/>
              </a:rPr>
              <a:t>R</a:t>
            </a:r>
            <a:r>
              <a:rPr lang="en-US" altLang="zh-CN" sz="1800" dirty="0">
                <a:ea typeface="宋体" panose="02010600030101010101" pitchFamily="2" charset="-122"/>
                <a:sym typeface="Math B" pitchFamily="2" charset="2"/>
              </a:rPr>
              <a:t>, </a:t>
            </a:r>
            <a:r>
              <a:rPr lang="zh-CN" altLang="en-US" sz="1800" dirty="0">
                <a:ea typeface="宋体" panose="02010600030101010101" pitchFamily="2" charset="-122"/>
                <a:sym typeface="Math B" pitchFamily="2" charset="2"/>
              </a:rPr>
              <a:t>复数集合</a:t>
            </a:r>
            <a:r>
              <a:rPr lang="en-US" altLang="zh-CN" sz="1800" dirty="0">
                <a:ea typeface="宋体" panose="02010600030101010101" pitchFamily="2" charset="-122"/>
                <a:sym typeface="Math B" pitchFamily="2" charset="2"/>
              </a:rPr>
              <a:t>, </a:t>
            </a:r>
            <a:r>
              <a:rPr lang="en-US" altLang="zh-CN" sz="1800" b="1" i="1" dirty="0">
                <a:ea typeface="宋体" panose="02010600030101010101" pitchFamily="2" charset="-122"/>
                <a:sym typeface="Math B" pitchFamily="2" charset="2"/>
              </a:rPr>
              <a:t>C</a:t>
            </a:r>
            <a:r>
              <a:rPr lang="en-US" altLang="zh-CN" sz="1800" dirty="0">
                <a:ea typeface="宋体" panose="02010600030101010101" pitchFamily="2" charset="-122"/>
                <a:sym typeface="Math B" pitchFamily="2" charset="2"/>
              </a:rPr>
              <a:t>.</a:t>
            </a:r>
          </a:p>
          <a:p>
            <a:pPr marL="858838" lvl="2" indent="-171450"/>
            <a:r>
              <a:rPr lang="zh-CN" altLang="en-US" sz="1800" dirty="0">
                <a:ea typeface="宋体" panose="02010600030101010101" pitchFamily="2" charset="-122"/>
                <a:sym typeface="Math B" pitchFamily="2" charset="2"/>
              </a:rPr>
              <a:t>整数集合</a:t>
            </a:r>
            <a:r>
              <a:rPr lang="en-US" altLang="zh-CN" sz="1800" dirty="0">
                <a:ea typeface="宋体" panose="02010600030101010101" pitchFamily="2" charset="-122"/>
                <a:sym typeface="Math B" pitchFamily="2" charset="2"/>
              </a:rPr>
              <a:t>, </a:t>
            </a:r>
            <a:r>
              <a:rPr lang="en-US" altLang="zh-CN" sz="1800" b="1" i="1" dirty="0">
                <a:ea typeface="宋体" panose="02010600030101010101" pitchFamily="2" charset="-122"/>
                <a:sym typeface="Math B" pitchFamily="2" charset="2"/>
              </a:rPr>
              <a:t>Z</a:t>
            </a:r>
            <a:r>
              <a:rPr lang="en-US" altLang="zh-CN" sz="1800" dirty="0">
                <a:ea typeface="宋体" panose="02010600030101010101" pitchFamily="2" charset="-122"/>
                <a:sym typeface="Math B" pitchFamily="2" charset="2"/>
              </a:rPr>
              <a:t>, </a:t>
            </a:r>
            <a:r>
              <a:rPr lang="zh-CN" altLang="en-US" sz="1800" dirty="0">
                <a:ea typeface="宋体" panose="02010600030101010101" pitchFamily="2" charset="-122"/>
                <a:sym typeface="Math B" pitchFamily="2" charset="2"/>
              </a:rPr>
              <a:t>不是域</a:t>
            </a:r>
            <a:r>
              <a:rPr lang="en-US" altLang="zh-CN" sz="1800" dirty="0">
                <a:ea typeface="宋体" panose="02010600030101010101" pitchFamily="2" charset="-122"/>
                <a:sym typeface="Math B" pitchFamily="2" charset="2"/>
              </a:rPr>
              <a:t>, </a:t>
            </a:r>
            <a:r>
              <a:rPr lang="zh-CN" altLang="en-US" sz="1800" dirty="0">
                <a:ea typeface="宋体" panose="02010600030101010101" pitchFamily="2" charset="-122"/>
                <a:sym typeface="Math B" pitchFamily="2" charset="2"/>
              </a:rPr>
              <a:t>因为只有</a:t>
            </a:r>
            <a:r>
              <a:rPr lang="en-US" altLang="zh-CN" sz="1800" dirty="0">
                <a:ea typeface="宋体" panose="02010600030101010101" pitchFamily="2" charset="-122"/>
                <a:sym typeface="Math B" pitchFamily="2" charset="2"/>
              </a:rPr>
              <a:t>1</a:t>
            </a:r>
            <a:r>
              <a:rPr lang="zh-CN" altLang="en-US" sz="1800" dirty="0">
                <a:ea typeface="宋体" panose="02010600030101010101" pitchFamily="2" charset="-122"/>
                <a:sym typeface="Math B" pitchFamily="2" charset="2"/>
              </a:rPr>
              <a:t>和</a:t>
            </a:r>
            <a:r>
              <a:rPr lang="en-US" altLang="zh-CN" sz="1800" dirty="0">
                <a:ea typeface="宋体" panose="02010600030101010101" pitchFamily="2" charset="-122"/>
                <a:sym typeface="Math B" pitchFamily="2" charset="2"/>
              </a:rPr>
              <a:t>-1</a:t>
            </a:r>
            <a:r>
              <a:rPr lang="zh-CN" altLang="en-US" sz="1800" dirty="0">
                <a:ea typeface="宋体" panose="02010600030101010101" pitchFamily="2" charset="-122"/>
                <a:sym typeface="Math B" pitchFamily="2" charset="2"/>
              </a:rPr>
              <a:t>有乘法逆元</a:t>
            </a:r>
            <a:r>
              <a:rPr lang="en-US" altLang="zh-CN" sz="1800" dirty="0">
                <a:ea typeface="宋体" panose="02010600030101010101" pitchFamily="2" charset="-122"/>
                <a:sym typeface="Math B" pitchFamily="2" charset="2"/>
              </a:rPr>
              <a:t>.</a:t>
            </a:r>
            <a:endParaRPr lang="en-US" altLang="zh-CN" sz="2400"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083B6BC5-0706-4C44-B442-2A1A44C6E985}"/>
              </a:ext>
            </a:extLst>
          </p:cNvPr>
          <p:cNvSpPr>
            <a:spLocks noGrp="1" noChangeArrowheads="1"/>
          </p:cNvSpPr>
          <p:nvPr>
            <p:ph type="title"/>
          </p:nvPr>
        </p:nvSpPr>
        <p:spPr/>
        <p:txBody>
          <a:bodyPr/>
          <a:lstStyle/>
          <a:p>
            <a:r>
              <a:rPr lang="zh-CN" altLang="en-US" dirty="0">
                <a:ea typeface="宋体" panose="02010600030101010101" pitchFamily="2" charset="-122"/>
              </a:rPr>
              <a:t>群、环、域的包含示意图</a:t>
            </a:r>
            <a:endParaRPr lang="en-US" altLang="zh-CN" dirty="0">
              <a:ea typeface="宋体" panose="02010600030101010101" pitchFamily="2" charset="-122"/>
            </a:endParaRPr>
          </a:p>
        </p:txBody>
      </p:sp>
      <p:grpSp>
        <p:nvGrpSpPr>
          <p:cNvPr id="159770" name="Group 26">
            <a:extLst>
              <a:ext uri="{FF2B5EF4-FFF2-40B4-BE49-F238E27FC236}">
                <a16:creationId xmlns:a16="http://schemas.microsoft.com/office/drawing/2014/main" id="{68D17853-4335-4424-8BD0-5AD409257BD3}"/>
              </a:ext>
            </a:extLst>
          </p:cNvPr>
          <p:cNvGrpSpPr>
            <a:grpSpLocks/>
          </p:cNvGrpSpPr>
          <p:nvPr/>
        </p:nvGrpSpPr>
        <p:grpSpPr bwMode="auto">
          <a:xfrm>
            <a:off x="1600200" y="1562100"/>
            <a:ext cx="5638800" cy="4610100"/>
            <a:chOff x="1008" y="984"/>
            <a:chExt cx="3552" cy="2904"/>
          </a:xfrm>
        </p:grpSpPr>
        <p:grpSp>
          <p:nvGrpSpPr>
            <p:cNvPr id="159758" name="Group 14">
              <a:extLst>
                <a:ext uri="{FF2B5EF4-FFF2-40B4-BE49-F238E27FC236}">
                  <a16:creationId xmlns:a16="http://schemas.microsoft.com/office/drawing/2014/main" id="{072460BC-9D3F-4326-BA67-338F9BFC8439}"/>
                </a:ext>
              </a:extLst>
            </p:cNvPr>
            <p:cNvGrpSpPr>
              <a:grpSpLocks/>
            </p:cNvGrpSpPr>
            <p:nvPr/>
          </p:nvGrpSpPr>
          <p:grpSpPr bwMode="auto">
            <a:xfrm>
              <a:off x="1008" y="984"/>
              <a:ext cx="3552" cy="2904"/>
              <a:chOff x="1008" y="984"/>
              <a:chExt cx="3552" cy="2904"/>
            </a:xfrm>
          </p:grpSpPr>
          <p:grpSp>
            <p:nvGrpSpPr>
              <p:cNvPr id="159756" name="Group 12">
                <a:extLst>
                  <a:ext uri="{FF2B5EF4-FFF2-40B4-BE49-F238E27FC236}">
                    <a16:creationId xmlns:a16="http://schemas.microsoft.com/office/drawing/2014/main" id="{A3C886A2-5C27-45DF-BB72-908437EFBCF3}"/>
                  </a:ext>
                </a:extLst>
              </p:cNvPr>
              <p:cNvGrpSpPr>
                <a:grpSpLocks/>
              </p:cNvGrpSpPr>
              <p:nvPr/>
            </p:nvGrpSpPr>
            <p:grpSpPr bwMode="auto">
              <a:xfrm>
                <a:off x="1008" y="984"/>
                <a:ext cx="3552" cy="2904"/>
                <a:chOff x="1008" y="984"/>
                <a:chExt cx="3552" cy="2904"/>
              </a:xfrm>
            </p:grpSpPr>
            <p:sp>
              <p:nvSpPr>
                <p:cNvPr id="159748" name="Oval 4">
                  <a:extLst>
                    <a:ext uri="{FF2B5EF4-FFF2-40B4-BE49-F238E27FC236}">
                      <a16:creationId xmlns:a16="http://schemas.microsoft.com/office/drawing/2014/main" id="{0B7B83BF-D8EE-4969-8649-16ED9F2B9471}"/>
                    </a:ext>
                  </a:extLst>
                </p:cNvPr>
                <p:cNvSpPr>
                  <a:spLocks noChangeArrowheads="1"/>
                </p:cNvSpPr>
                <p:nvPr/>
              </p:nvSpPr>
              <p:spPr bwMode="auto">
                <a:xfrm>
                  <a:off x="1008" y="1008"/>
                  <a:ext cx="3552" cy="288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52" name="Text Box 8">
                  <a:extLst>
                    <a:ext uri="{FF2B5EF4-FFF2-40B4-BE49-F238E27FC236}">
                      <a16:creationId xmlns:a16="http://schemas.microsoft.com/office/drawing/2014/main" id="{2BBFB096-B3B2-4921-93F1-66F1E080F5DB}"/>
                    </a:ext>
                  </a:extLst>
                </p:cNvPr>
                <p:cNvSpPr txBox="1">
                  <a:spLocks noChangeArrowheads="1"/>
                </p:cNvSpPr>
                <p:nvPr/>
              </p:nvSpPr>
              <p:spPr bwMode="auto">
                <a:xfrm>
                  <a:off x="2448" y="98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Groups</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59757" name="Group 13">
                <a:extLst>
                  <a:ext uri="{FF2B5EF4-FFF2-40B4-BE49-F238E27FC236}">
                    <a16:creationId xmlns:a16="http://schemas.microsoft.com/office/drawing/2014/main" id="{DDF68828-5AEA-425F-969F-0D4B5CCBB2AD}"/>
                  </a:ext>
                </a:extLst>
              </p:cNvPr>
              <p:cNvGrpSpPr>
                <a:grpSpLocks/>
              </p:cNvGrpSpPr>
              <p:nvPr/>
            </p:nvGrpSpPr>
            <p:grpSpPr bwMode="auto">
              <a:xfrm>
                <a:off x="1116" y="1320"/>
                <a:ext cx="3312" cy="2352"/>
                <a:chOff x="1116" y="1320"/>
                <a:chExt cx="3312" cy="2352"/>
              </a:xfrm>
            </p:grpSpPr>
            <p:sp>
              <p:nvSpPr>
                <p:cNvPr id="159753" name="Oval 9">
                  <a:extLst>
                    <a:ext uri="{FF2B5EF4-FFF2-40B4-BE49-F238E27FC236}">
                      <a16:creationId xmlns:a16="http://schemas.microsoft.com/office/drawing/2014/main" id="{85347260-527D-40D5-AD57-902B8FDC6317}"/>
                    </a:ext>
                  </a:extLst>
                </p:cNvPr>
                <p:cNvSpPr>
                  <a:spLocks noChangeArrowheads="1"/>
                </p:cNvSpPr>
                <p:nvPr/>
              </p:nvSpPr>
              <p:spPr bwMode="auto">
                <a:xfrm>
                  <a:off x="1116" y="1320"/>
                  <a:ext cx="3312" cy="235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54" name="Text Box 10">
                  <a:extLst>
                    <a:ext uri="{FF2B5EF4-FFF2-40B4-BE49-F238E27FC236}">
                      <a16:creationId xmlns:a16="http://schemas.microsoft.com/office/drawing/2014/main" id="{1D953552-093A-4384-B5D5-45A2A30CFE5C}"/>
                    </a:ext>
                  </a:extLst>
                </p:cNvPr>
                <p:cNvSpPr txBox="1">
                  <a:spLocks noChangeArrowheads="1"/>
                </p:cNvSpPr>
                <p:nvPr/>
              </p:nvSpPr>
              <p:spPr bwMode="auto">
                <a:xfrm>
                  <a:off x="2352" y="1344"/>
                  <a:ext cx="9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Abelian Groups</a:t>
                  </a:r>
                  <a:endPar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grpSp>
          <p:nvGrpSpPr>
            <p:cNvPr id="159760" name="Group 16">
              <a:extLst>
                <a:ext uri="{FF2B5EF4-FFF2-40B4-BE49-F238E27FC236}">
                  <a16:creationId xmlns:a16="http://schemas.microsoft.com/office/drawing/2014/main" id="{5E85D967-BCA7-41E2-A707-700A53FC58EE}"/>
                </a:ext>
              </a:extLst>
            </p:cNvPr>
            <p:cNvGrpSpPr>
              <a:grpSpLocks/>
            </p:cNvGrpSpPr>
            <p:nvPr/>
          </p:nvGrpSpPr>
          <p:grpSpPr bwMode="auto">
            <a:xfrm>
              <a:off x="1296" y="1620"/>
              <a:ext cx="2976" cy="1884"/>
              <a:chOff x="1296" y="1620"/>
              <a:chExt cx="2976" cy="1884"/>
            </a:xfrm>
          </p:grpSpPr>
          <p:sp>
            <p:nvSpPr>
              <p:cNvPr id="159755" name="Oval 11">
                <a:extLst>
                  <a:ext uri="{FF2B5EF4-FFF2-40B4-BE49-F238E27FC236}">
                    <a16:creationId xmlns:a16="http://schemas.microsoft.com/office/drawing/2014/main" id="{3E900DEC-F6D8-4A04-9F94-6220FA7D403B}"/>
                  </a:ext>
                </a:extLst>
              </p:cNvPr>
              <p:cNvSpPr>
                <a:spLocks noChangeArrowheads="1"/>
              </p:cNvSpPr>
              <p:nvPr/>
            </p:nvSpPr>
            <p:spPr bwMode="auto">
              <a:xfrm>
                <a:off x="1296" y="1632"/>
                <a:ext cx="2976" cy="187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59" name="Text Box 15">
                <a:extLst>
                  <a:ext uri="{FF2B5EF4-FFF2-40B4-BE49-F238E27FC236}">
                    <a16:creationId xmlns:a16="http://schemas.microsoft.com/office/drawing/2014/main" id="{57AE0F77-DAEA-4C60-80D1-B46020681861}"/>
                  </a:ext>
                </a:extLst>
              </p:cNvPr>
              <p:cNvSpPr txBox="1">
                <a:spLocks noChangeArrowheads="1"/>
              </p:cNvSpPr>
              <p:nvPr/>
            </p:nvSpPr>
            <p:spPr bwMode="auto">
              <a:xfrm>
                <a:off x="2592" y="1620"/>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Rings</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59763" name="Group 19">
              <a:extLst>
                <a:ext uri="{FF2B5EF4-FFF2-40B4-BE49-F238E27FC236}">
                  <a16:creationId xmlns:a16="http://schemas.microsoft.com/office/drawing/2014/main" id="{DCEA1D9E-4E43-4E86-BDA4-7C134F10CB4B}"/>
                </a:ext>
              </a:extLst>
            </p:cNvPr>
            <p:cNvGrpSpPr>
              <a:grpSpLocks/>
            </p:cNvGrpSpPr>
            <p:nvPr/>
          </p:nvGrpSpPr>
          <p:grpSpPr bwMode="auto">
            <a:xfrm>
              <a:off x="1494" y="1872"/>
              <a:ext cx="2544" cy="1488"/>
              <a:chOff x="1494" y="1872"/>
              <a:chExt cx="2544" cy="1488"/>
            </a:xfrm>
          </p:grpSpPr>
          <p:sp>
            <p:nvSpPr>
              <p:cNvPr id="159761" name="Oval 17">
                <a:extLst>
                  <a:ext uri="{FF2B5EF4-FFF2-40B4-BE49-F238E27FC236}">
                    <a16:creationId xmlns:a16="http://schemas.microsoft.com/office/drawing/2014/main" id="{68ECA7ED-5769-4AE4-A35B-C024DE8AC77A}"/>
                  </a:ext>
                </a:extLst>
              </p:cNvPr>
              <p:cNvSpPr>
                <a:spLocks noChangeArrowheads="1"/>
              </p:cNvSpPr>
              <p:nvPr/>
            </p:nvSpPr>
            <p:spPr bwMode="auto">
              <a:xfrm>
                <a:off x="1494" y="1872"/>
                <a:ext cx="2544" cy="1488"/>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62" name="Text Box 18">
                <a:extLst>
                  <a:ext uri="{FF2B5EF4-FFF2-40B4-BE49-F238E27FC236}">
                    <a16:creationId xmlns:a16="http://schemas.microsoft.com/office/drawing/2014/main" id="{204F47CF-2001-4362-8FD2-515172560D8F}"/>
                  </a:ext>
                </a:extLst>
              </p:cNvPr>
              <p:cNvSpPr txBox="1">
                <a:spLocks noChangeArrowheads="1"/>
              </p:cNvSpPr>
              <p:nvPr/>
            </p:nvSpPr>
            <p:spPr bwMode="auto">
              <a:xfrm>
                <a:off x="2136" y="1920"/>
                <a:ext cx="1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Commutative Rings</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59769" name="Group 25">
              <a:extLst>
                <a:ext uri="{FF2B5EF4-FFF2-40B4-BE49-F238E27FC236}">
                  <a16:creationId xmlns:a16="http://schemas.microsoft.com/office/drawing/2014/main" id="{214FC0C2-F804-4994-8572-F6D4CC803331}"/>
                </a:ext>
              </a:extLst>
            </p:cNvPr>
            <p:cNvGrpSpPr>
              <a:grpSpLocks/>
            </p:cNvGrpSpPr>
            <p:nvPr/>
          </p:nvGrpSpPr>
          <p:grpSpPr bwMode="auto">
            <a:xfrm>
              <a:off x="1680" y="2160"/>
              <a:ext cx="2160" cy="1152"/>
              <a:chOff x="1680" y="2160"/>
              <a:chExt cx="2160" cy="1152"/>
            </a:xfrm>
          </p:grpSpPr>
          <p:sp>
            <p:nvSpPr>
              <p:cNvPr id="159764" name="Oval 20">
                <a:extLst>
                  <a:ext uri="{FF2B5EF4-FFF2-40B4-BE49-F238E27FC236}">
                    <a16:creationId xmlns:a16="http://schemas.microsoft.com/office/drawing/2014/main" id="{309744F6-22E8-4CF1-BE16-99C76F2C5E19}"/>
                  </a:ext>
                </a:extLst>
              </p:cNvPr>
              <p:cNvSpPr>
                <a:spLocks noChangeArrowheads="1"/>
              </p:cNvSpPr>
              <p:nvPr/>
            </p:nvSpPr>
            <p:spPr bwMode="auto">
              <a:xfrm>
                <a:off x="1680" y="2160"/>
                <a:ext cx="2160" cy="1152"/>
              </a:xfrm>
              <a:prstGeom prst="ellipse">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65" name="Text Box 21">
                <a:extLst>
                  <a:ext uri="{FF2B5EF4-FFF2-40B4-BE49-F238E27FC236}">
                    <a16:creationId xmlns:a16="http://schemas.microsoft.com/office/drawing/2014/main" id="{EE882BE4-ED3C-4C01-8B99-E65F0B718C20}"/>
                  </a:ext>
                </a:extLst>
              </p:cNvPr>
              <p:cNvSpPr txBox="1">
                <a:spLocks noChangeArrowheads="1"/>
              </p:cNvSpPr>
              <p:nvPr/>
            </p:nvSpPr>
            <p:spPr bwMode="auto">
              <a:xfrm>
                <a:off x="2238" y="2208"/>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Integer Domains</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59768" name="Group 24">
              <a:extLst>
                <a:ext uri="{FF2B5EF4-FFF2-40B4-BE49-F238E27FC236}">
                  <a16:creationId xmlns:a16="http://schemas.microsoft.com/office/drawing/2014/main" id="{14629E3B-8797-4725-8023-25B566C6E25F}"/>
                </a:ext>
              </a:extLst>
            </p:cNvPr>
            <p:cNvGrpSpPr>
              <a:grpSpLocks/>
            </p:cNvGrpSpPr>
            <p:nvPr/>
          </p:nvGrpSpPr>
          <p:grpSpPr bwMode="auto">
            <a:xfrm>
              <a:off x="1968" y="2448"/>
              <a:ext cx="1584" cy="816"/>
              <a:chOff x="1968" y="2448"/>
              <a:chExt cx="1584" cy="816"/>
            </a:xfrm>
          </p:grpSpPr>
          <p:sp>
            <p:nvSpPr>
              <p:cNvPr id="159766" name="Oval 22">
                <a:extLst>
                  <a:ext uri="{FF2B5EF4-FFF2-40B4-BE49-F238E27FC236}">
                    <a16:creationId xmlns:a16="http://schemas.microsoft.com/office/drawing/2014/main" id="{A471C2E9-AB7F-4E80-A595-068D7CD4638A}"/>
                  </a:ext>
                </a:extLst>
              </p:cNvPr>
              <p:cNvSpPr>
                <a:spLocks noChangeArrowheads="1"/>
              </p:cNvSpPr>
              <p:nvPr/>
            </p:nvSpPr>
            <p:spPr bwMode="auto">
              <a:xfrm>
                <a:off x="1968" y="2448"/>
                <a:ext cx="1584" cy="81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67" name="Text Box 23">
                <a:extLst>
                  <a:ext uri="{FF2B5EF4-FFF2-40B4-BE49-F238E27FC236}">
                    <a16:creationId xmlns:a16="http://schemas.microsoft.com/office/drawing/2014/main" id="{27EE6ED0-DB9A-403F-A90E-0BEBD6093354}"/>
                  </a:ext>
                </a:extLst>
              </p:cNvPr>
              <p:cNvSpPr txBox="1">
                <a:spLocks noChangeArrowheads="1"/>
              </p:cNvSpPr>
              <p:nvPr/>
            </p:nvSpPr>
            <p:spPr bwMode="auto">
              <a:xfrm>
                <a:off x="2496" y="268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Fields</a:t>
                </a: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模</a:t>
            </a:r>
            <a:r>
              <a:rPr lang="en-US" altLang="zh-CN" dirty="0"/>
              <a:t>m</a:t>
            </a:r>
            <a:r>
              <a:rPr lang="zh-CN" altLang="en-US" dirty="0"/>
              <a:t>算术运算</a:t>
            </a:r>
            <a:r>
              <a:rPr lang="en-US" sz="1500" dirty="0"/>
              <a:t> 1</a:t>
            </a:r>
          </a:p>
        </p:txBody>
      </p:sp>
      <p:sp>
        <p:nvSpPr>
          <p:cNvPr id="3" name="Content Placeholder 2"/>
          <p:cNvSpPr>
            <a:spLocks noGrp="1"/>
          </p:cNvSpPr>
          <p:nvPr>
            <p:ph idx="1"/>
          </p:nvPr>
        </p:nvSpPr>
        <p:spPr>
          <a:xfrm>
            <a:off x="457200" y="1295400"/>
            <a:ext cx="8549640" cy="5303520"/>
          </a:xfrm>
        </p:spPr>
        <p:txBody>
          <a:bodyPr/>
          <a:lstStyle/>
          <a:p>
            <a:pPr>
              <a:spcBef>
                <a:spcPts val="600"/>
              </a:spcBef>
            </a:pPr>
            <a:r>
              <a:rPr lang="zh-CN" altLang="en-US" sz="2800" b="1" dirty="0"/>
              <a:t>定义</a:t>
            </a:r>
            <a:r>
              <a:rPr lang="en-US" sz="2800" dirty="0"/>
              <a:t>:</a:t>
            </a:r>
            <a:r>
              <a:rPr lang="zh-CN" altLang="en-US" sz="2800" dirty="0"/>
              <a:t>给定 𝑍𝑚</a:t>
            </a:r>
            <a:r>
              <a:rPr lang="en-US" altLang="zh-CN" sz="2800" dirty="0"/>
              <a:t> </a:t>
            </a:r>
            <a:r>
              <a:rPr lang="zh-CN" altLang="en-US" sz="2800" dirty="0"/>
              <a:t>是一个包含从 </a:t>
            </a:r>
            <a:r>
              <a:rPr lang="en-US" altLang="zh-CN" sz="2800" dirty="0"/>
              <a:t>0</a:t>
            </a:r>
            <a:r>
              <a:rPr lang="zh-CN" altLang="en-US" sz="2800" dirty="0"/>
              <a:t>到 𝑚−</a:t>
            </a:r>
            <a:r>
              <a:rPr lang="en-US" altLang="zh-CN" sz="2800" dirty="0"/>
              <a:t>1</a:t>
            </a:r>
            <a:r>
              <a:rPr lang="zh-CN" altLang="en-US" sz="2800" dirty="0"/>
              <a:t>的非负整数的集合，即 </a:t>
            </a:r>
            <a:r>
              <a:rPr lang="en-US" altLang="zh-CN" sz="2800" dirty="0"/>
              <a:t>{0,1,…,</a:t>
            </a:r>
            <a:r>
              <a:rPr lang="zh-CN" altLang="en-US" sz="2800" dirty="0"/>
              <a:t>𝑚−</a:t>
            </a:r>
            <a:r>
              <a:rPr lang="en-US" altLang="zh-CN" sz="2800" dirty="0"/>
              <a:t>1</a:t>
            </a:r>
            <a:r>
              <a:rPr lang="en-US" sz="2800" dirty="0">
                <a:ea typeface="Cambria Math"/>
              </a:rPr>
              <a:t>}</a:t>
            </a:r>
          </a:p>
          <a:p>
            <a:pPr lvl="1">
              <a:spcBef>
                <a:spcPts val="600"/>
              </a:spcBef>
            </a:pPr>
            <a:r>
              <a:rPr lang="zh-CN" altLang="en-US" sz="2400" dirty="0">
                <a:ea typeface="Cambria Math"/>
              </a:rPr>
              <a:t>加法</a:t>
            </a:r>
            <a:r>
              <a:rPr lang="en-US" sz="2400" dirty="0">
                <a:ea typeface="Cambria Math"/>
              </a:rPr>
              <a:t> +</a:t>
            </a:r>
            <a:r>
              <a:rPr lang="en-US" sz="2400" i="1" baseline="-25000" dirty="0">
                <a:ea typeface="Cambria Math"/>
              </a:rPr>
              <a:t>m</a:t>
            </a:r>
            <a:r>
              <a:rPr lang="en-US" sz="2400" baseline="-25000" dirty="0">
                <a:ea typeface="Cambria Math"/>
              </a:rPr>
              <a:t> </a:t>
            </a:r>
            <a:r>
              <a:rPr lang="en-US" sz="2400" dirty="0">
                <a:ea typeface="Cambria Math"/>
              </a:rPr>
              <a:t> </a:t>
            </a:r>
            <a:r>
              <a:rPr lang="zh-CN" altLang="en-US" sz="2400" dirty="0">
                <a:ea typeface="Cambria Math"/>
              </a:rPr>
              <a:t>被定</a:t>
            </a:r>
            <a:r>
              <a:rPr lang="zh-CN" altLang="en-US" sz="2400" dirty="0">
                <a:latin typeface="+mn-ea"/>
              </a:rPr>
              <a:t>义为</a:t>
            </a:r>
            <a:r>
              <a:rPr lang="en-US" sz="2400" dirty="0">
                <a:ea typeface="Cambria Math"/>
              </a:rPr>
              <a:t>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 (</a:t>
            </a:r>
            <a:r>
              <a:rPr lang="en-US" sz="2400" i="1" dirty="0">
                <a:ea typeface="Cambria Math"/>
              </a:rPr>
              <a:t>a</a:t>
            </a:r>
            <a:r>
              <a:rPr lang="en-US" sz="2400" dirty="0">
                <a:ea typeface="Cambria Math"/>
              </a:rPr>
              <a:t> + </a:t>
            </a:r>
            <a:r>
              <a:rPr lang="en-US" sz="2400" i="1" dirty="0">
                <a:ea typeface="Cambria Math"/>
              </a:rPr>
              <a:t>b</a:t>
            </a:r>
            <a:r>
              <a:rPr lang="en-US" sz="2400" dirty="0">
                <a:ea typeface="Cambria Math"/>
              </a:rPr>
              <a:t>) </a:t>
            </a:r>
            <a:r>
              <a:rPr lang="en-US" sz="2400" b="1" dirty="0">
                <a:ea typeface="Cambria Math"/>
              </a:rPr>
              <a:t>mod</a:t>
            </a:r>
            <a:r>
              <a:rPr lang="en-US" sz="2400" dirty="0">
                <a:ea typeface="Cambria Math"/>
              </a:rPr>
              <a:t> </a:t>
            </a:r>
            <a:r>
              <a:rPr lang="en-US" sz="2400" i="1" dirty="0">
                <a:ea typeface="Cambria Math"/>
              </a:rPr>
              <a:t>m</a:t>
            </a:r>
            <a:r>
              <a:rPr lang="en-US" sz="2400" dirty="0">
                <a:ea typeface="Cambria Math"/>
              </a:rPr>
              <a:t>. </a:t>
            </a:r>
            <a:r>
              <a:rPr lang="zh-CN" altLang="en-US" sz="2400" dirty="0">
                <a:latin typeface="+mn-ea"/>
              </a:rPr>
              <a:t>这</a:t>
            </a:r>
            <a:r>
              <a:rPr lang="zh-CN" altLang="en-US" sz="2400" dirty="0">
                <a:ea typeface="Cambria Math"/>
              </a:rPr>
              <a:t>是模</a:t>
            </a:r>
            <a:r>
              <a:rPr lang="en-US" altLang="zh-CN" sz="2400" dirty="0">
                <a:ea typeface="Cambria Math"/>
              </a:rPr>
              <a:t>m</a:t>
            </a:r>
            <a:r>
              <a:rPr lang="zh-CN" altLang="en-US" sz="2400" dirty="0">
                <a:ea typeface="Cambria Math"/>
              </a:rPr>
              <a:t>加法</a:t>
            </a:r>
            <a:r>
              <a:rPr lang="en-US" sz="2400" dirty="0">
                <a:ea typeface="Cambria Math"/>
              </a:rPr>
              <a:t>.</a:t>
            </a:r>
          </a:p>
          <a:p>
            <a:pPr lvl="1">
              <a:spcBef>
                <a:spcPts val="600"/>
              </a:spcBef>
            </a:pPr>
            <a:r>
              <a:rPr lang="zh-CN" altLang="en-US" sz="2400" dirty="0">
                <a:ea typeface="Cambria Math"/>
              </a:rPr>
              <a:t>乘法</a:t>
            </a:r>
            <a:r>
              <a:rPr lang="en-US" sz="2400" dirty="0">
                <a:ea typeface="Cambria Math"/>
              </a:rPr>
              <a:t>∙</a:t>
            </a:r>
            <a:r>
              <a:rPr lang="en-US" sz="2400" i="1" baseline="-25000" dirty="0">
                <a:ea typeface="Cambria Math"/>
              </a:rPr>
              <a:t>m</a:t>
            </a:r>
            <a:r>
              <a:rPr lang="en-US" sz="2400" baseline="-25000" dirty="0">
                <a:ea typeface="Cambria Math"/>
              </a:rPr>
              <a:t> </a:t>
            </a:r>
            <a:r>
              <a:rPr lang="en-US" sz="2400" dirty="0">
                <a:ea typeface="Cambria Math"/>
              </a:rPr>
              <a:t> </a:t>
            </a:r>
            <a:r>
              <a:rPr lang="zh-CN" altLang="en-US" sz="2400" dirty="0">
                <a:ea typeface="Cambria Math"/>
              </a:rPr>
              <a:t>被定</a:t>
            </a:r>
            <a:r>
              <a:rPr lang="zh-CN" altLang="en-US" sz="2400" dirty="0">
                <a:latin typeface="+mn-ea"/>
              </a:rPr>
              <a:t>义为</a:t>
            </a:r>
            <a:r>
              <a:rPr lang="en-US" sz="2400" i="1" dirty="0">
                <a:ea typeface="Cambria Math"/>
              </a:rPr>
              <a:t>a</a:t>
            </a:r>
            <a:r>
              <a:rPr lang="en-US" sz="2400" dirty="0">
                <a:ea typeface="Cambria Math"/>
              </a:rPr>
              <a:t> ∙</a:t>
            </a:r>
            <a:r>
              <a:rPr lang="en-US" sz="2400" i="1" baseline="-25000" dirty="0">
                <a:ea typeface="Cambria Math"/>
              </a:rPr>
              <a:t>m</a:t>
            </a:r>
            <a:r>
              <a:rPr lang="en-US" sz="2400" dirty="0">
                <a:ea typeface="Cambria Math"/>
              </a:rPr>
              <a:t> </a:t>
            </a:r>
            <a:r>
              <a:rPr lang="en-US" sz="2400" i="1" dirty="0">
                <a:ea typeface="Cambria Math"/>
              </a:rPr>
              <a:t>b</a:t>
            </a:r>
            <a:r>
              <a:rPr lang="en-US" sz="2400" dirty="0">
                <a:ea typeface="Cambria Math"/>
              </a:rPr>
              <a:t> = (</a:t>
            </a:r>
            <a:r>
              <a:rPr lang="en-US" sz="2400" i="1" dirty="0">
                <a:ea typeface="Cambria Math"/>
              </a:rPr>
              <a:t>a</a:t>
            </a:r>
            <a:r>
              <a:rPr lang="en-US" sz="2400" dirty="0">
                <a:ea typeface="Cambria Math"/>
              </a:rPr>
              <a:t> ∙ </a:t>
            </a:r>
            <a:r>
              <a:rPr lang="en-US" sz="2400" i="1" dirty="0">
                <a:ea typeface="Cambria Math"/>
              </a:rPr>
              <a:t>b</a:t>
            </a:r>
            <a:r>
              <a:rPr lang="en-US" sz="2400" dirty="0">
                <a:ea typeface="Cambria Math"/>
              </a:rPr>
              <a:t>) </a:t>
            </a:r>
            <a:r>
              <a:rPr lang="en-US" sz="2400" b="1" dirty="0">
                <a:ea typeface="Cambria Math"/>
              </a:rPr>
              <a:t>mod</a:t>
            </a:r>
            <a:r>
              <a:rPr lang="en-US" sz="2400" dirty="0">
                <a:ea typeface="Cambria Math"/>
              </a:rPr>
              <a:t> </a:t>
            </a:r>
            <a:r>
              <a:rPr lang="en-US" sz="2400" i="1" dirty="0">
                <a:ea typeface="Cambria Math"/>
              </a:rPr>
              <a:t>m</a:t>
            </a:r>
            <a:r>
              <a:rPr lang="en-US" sz="2400" dirty="0">
                <a:ea typeface="Cambria Math"/>
              </a:rPr>
              <a:t>. </a:t>
            </a:r>
            <a:r>
              <a:rPr lang="zh-CN" altLang="en-US" sz="2400" dirty="0">
                <a:latin typeface="+mn-ea"/>
              </a:rPr>
              <a:t>这</a:t>
            </a:r>
            <a:r>
              <a:rPr lang="zh-CN" altLang="en-US" sz="2400" dirty="0">
                <a:ea typeface="Cambria Math"/>
              </a:rPr>
              <a:t>是模</a:t>
            </a:r>
            <a:r>
              <a:rPr lang="en-US" altLang="zh-CN" sz="2400" dirty="0">
                <a:ea typeface="Cambria Math"/>
              </a:rPr>
              <a:t>m</a:t>
            </a:r>
            <a:r>
              <a:rPr lang="zh-CN" altLang="en-US" sz="2400" dirty="0">
                <a:ea typeface="Cambria Math"/>
              </a:rPr>
              <a:t>乘法</a:t>
            </a:r>
            <a:r>
              <a:rPr lang="en-US" sz="2400" dirty="0">
                <a:ea typeface="Cambria Math"/>
              </a:rPr>
              <a:t>.</a:t>
            </a:r>
          </a:p>
          <a:p>
            <a:pPr lvl="1">
              <a:spcBef>
                <a:spcPts val="600"/>
              </a:spcBef>
            </a:pPr>
            <a:r>
              <a:rPr lang="zh-CN" altLang="en-US" sz="2400" dirty="0">
                <a:latin typeface="+mn-ea"/>
              </a:rPr>
              <a:t>进行</a:t>
            </a:r>
            <a:r>
              <a:rPr lang="zh-CN" altLang="en-US" sz="2400" dirty="0">
                <a:latin typeface="Cambria Math"/>
              </a:rPr>
              <a:t>这</a:t>
            </a:r>
            <a:r>
              <a:rPr lang="zh-CN" altLang="en-US" sz="2400" dirty="0">
                <a:ea typeface="Cambria Math"/>
              </a:rPr>
              <a:t>些运算被</a:t>
            </a:r>
            <a:r>
              <a:rPr lang="zh-CN" altLang="en-US" sz="2400" dirty="0">
                <a:latin typeface="+mn-ea"/>
                <a:ea typeface="Cambria Math"/>
              </a:rPr>
              <a:t>称</a:t>
            </a:r>
            <a:r>
              <a:rPr lang="zh-CN" altLang="en-US" sz="2400" dirty="0">
                <a:latin typeface="+mn-ea"/>
              </a:rPr>
              <a:t>为</a:t>
            </a:r>
            <a:r>
              <a:rPr lang="zh-CN" altLang="en-US" sz="2400" dirty="0">
                <a:ea typeface="Cambria Math"/>
              </a:rPr>
              <a:t>模 𝑚</a:t>
            </a:r>
            <a:r>
              <a:rPr lang="en-US" altLang="zh-CN" sz="2400" dirty="0">
                <a:ea typeface="Cambria Math"/>
              </a:rPr>
              <a:t> </a:t>
            </a:r>
            <a:r>
              <a:rPr lang="zh-CN" altLang="en-US" sz="2400" dirty="0">
                <a:ea typeface="Cambria Math"/>
              </a:rPr>
              <a:t>的算</a:t>
            </a:r>
            <a:r>
              <a:rPr lang="zh-CN" altLang="en-US" sz="2400" dirty="0">
                <a:latin typeface="+mn-ea"/>
                <a:ea typeface="Cambria Math"/>
              </a:rPr>
              <a:t>数</a:t>
            </a:r>
            <a:r>
              <a:rPr lang="zh-CN" altLang="en-US" sz="2400" dirty="0">
                <a:ea typeface="Cambria Math"/>
              </a:rPr>
              <a:t>运算</a:t>
            </a:r>
            <a:r>
              <a:rPr lang="en-US" sz="2400" dirty="0">
                <a:ea typeface="Cambria Math"/>
              </a:rPr>
              <a:t>.</a:t>
            </a:r>
            <a:endParaRPr lang="en-US" sz="2400" dirty="0"/>
          </a:p>
          <a:p>
            <a:pPr>
              <a:spcBef>
                <a:spcPts val="600"/>
              </a:spcBef>
            </a:pPr>
            <a:r>
              <a:rPr lang="zh-CN" altLang="en-US" sz="2800" b="1" dirty="0"/>
              <a:t>例题</a:t>
            </a:r>
            <a:r>
              <a:rPr lang="en-US" sz="2800" dirty="0"/>
              <a:t>: </a:t>
            </a:r>
            <a:r>
              <a:rPr lang="zh-CN" altLang="en-US" sz="2800" dirty="0"/>
              <a:t>计算</a:t>
            </a:r>
            <a:r>
              <a:rPr lang="en-US" sz="2800" dirty="0"/>
              <a:t> </a:t>
            </a:r>
            <a:r>
              <a:rPr lang="en-US" sz="2800" dirty="0">
                <a:ea typeface="Cambria Math" pitchFamily="18" charset="0"/>
              </a:rPr>
              <a:t>7 </a:t>
            </a:r>
            <a:r>
              <a:rPr lang="en-US" sz="2800" dirty="0">
                <a:ea typeface="Cambria Math"/>
              </a:rPr>
              <a:t>+</a:t>
            </a:r>
            <a:r>
              <a:rPr lang="en-US" sz="2800" baseline="-25000" dirty="0">
                <a:ea typeface="Cambria Math" pitchFamily="18" charset="0"/>
              </a:rPr>
              <a:t>11</a:t>
            </a:r>
            <a:r>
              <a:rPr lang="en-US" sz="2800" dirty="0">
                <a:ea typeface="Cambria Math" pitchFamily="18" charset="0"/>
              </a:rPr>
              <a:t> 9</a:t>
            </a:r>
            <a:r>
              <a:rPr lang="en-US" sz="2800" dirty="0"/>
              <a:t> </a:t>
            </a:r>
            <a:r>
              <a:rPr lang="zh-CN" altLang="en-US" sz="2800" dirty="0"/>
              <a:t>和</a:t>
            </a:r>
            <a:r>
              <a:rPr lang="en-US" sz="2800" dirty="0"/>
              <a:t> </a:t>
            </a:r>
            <a:r>
              <a:rPr lang="en-US" sz="2800" dirty="0">
                <a:ea typeface="Cambria Math" pitchFamily="18" charset="0"/>
              </a:rPr>
              <a:t>7 </a:t>
            </a:r>
            <a:r>
              <a:rPr lang="en-US" sz="2800" dirty="0">
                <a:ea typeface="Cambria Math"/>
              </a:rPr>
              <a:t>∙</a:t>
            </a:r>
            <a:r>
              <a:rPr lang="en-US" sz="2800" baseline="-25000" dirty="0">
                <a:ea typeface="Cambria Math" pitchFamily="18" charset="0"/>
              </a:rPr>
              <a:t>11</a:t>
            </a:r>
            <a:r>
              <a:rPr lang="en-US" sz="2800" dirty="0">
                <a:ea typeface="Cambria Math" pitchFamily="18" charset="0"/>
              </a:rPr>
              <a:t> 9</a:t>
            </a:r>
            <a:r>
              <a:rPr lang="en-US" sz="2800" dirty="0"/>
              <a:t>.</a:t>
            </a:r>
          </a:p>
          <a:p>
            <a:pPr>
              <a:spcBef>
                <a:spcPts val="600"/>
              </a:spcBef>
            </a:pPr>
            <a:r>
              <a:rPr lang="zh-CN" altLang="en-US" sz="2800" b="1" dirty="0"/>
              <a:t>解答</a:t>
            </a:r>
            <a:r>
              <a:rPr lang="en-US" sz="2800" dirty="0"/>
              <a:t>: </a:t>
            </a:r>
            <a:r>
              <a:rPr lang="zh-CN" altLang="en-US" sz="2800" dirty="0"/>
              <a:t>使用上面的定义</a:t>
            </a:r>
            <a:r>
              <a:rPr lang="en-US" sz="2800" dirty="0"/>
              <a:t>:</a:t>
            </a:r>
          </a:p>
          <a:p>
            <a:pPr lvl="2">
              <a:spcBef>
                <a:spcPts val="600"/>
              </a:spcBef>
            </a:pPr>
            <a:r>
              <a:rPr lang="en-US" sz="2000" dirty="0">
                <a:ea typeface="Cambria Math" pitchFamily="18" charset="0"/>
              </a:rPr>
              <a:t>7 </a:t>
            </a:r>
            <a:r>
              <a:rPr lang="en-US" sz="2000" dirty="0">
                <a:ea typeface="Cambria Math"/>
              </a:rPr>
              <a:t>+</a:t>
            </a:r>
            <a:r>
              <a:rPr lang="en-US" sz="2000" baseline="-25000" dirty="0">
                <a:ea typeface="Cambria Math" pitchFamily="18" charset="0"/>
              </a:rPr>
              <a:t>11</a:t>
            </a:r>
            <a:r>
              <a:rPr lang="en-US" sz="2000" dirty="0">
                <a:ea typeface="Cambria Math" pitchFamily="18" charset="0"/>
              </a:rPr>
              <a:t> 9 = (7 + 9)  </a:t>
            </a:r>
            <a:r>
              <a:rPr lang="en-US" sz="2000" b="1" dirty="0">
                <a:ea typeface="Cambria Math" pitchFamily="18" charset="0"/>
              </a:rPr>
              <a:t>mod</a:t>
            </a:r>
            <a:r>
              <a:rPr lang="en-US" sz="2000" dirty="0">
                <a:ea typeface="Cambria Math" pitchFamily="18" charset="0"/>
              </a:rPr>
              <a:t> 11 = 16 </a:t>
            </a:r>
            <a:r>
              <a:rPr lang="en-US" sz="2000" b="1" dirty="0">
                <a:ea typeface="Cambria Math" pitchFamily="18" charset="0"/>
              </a:rPr>
              <a:t>mod</a:t>
            </a:r>
            <a:r>
              <a:rPr lang="en-US" sz="2000" dirty="0">
                <a:ea typeface="Cambria Math" pitchFamily="18" charset="0"/>
              </a:rPr>
              <a:t> 11 = 5</a:t>
            </a:r>
          </a:p>
          <a:p>
            <a:pPr lvl="2">
              <a:spcBef>
                <a:spcPts val="600"/>
              </a:spcBef>
            </a:pPr>
            <a:r>
              <a:rPr lang="en-US" sz="2000" dirty="0">
                <a:ea typeface="Cambria Math" pitchFamily="18" charset="0"/>
              </a:rPr>
              <a:t>7 </a:t>
            </a:r>
            <a:r>
              <a:rPr lang="en-US" sz="2000" dirty="0">
                <a:ea typeface="Cambria Math"/>
              </a:rPr>
              <a:t>∙</a:t>
            </a:r>
            <a:r>
              <a:rPr lang="en-US" sz="2000" baseline="-25000" dirty="0">
                <a:ea typeface="Cambria Math" pitchFamily="18" charset="0"/>
              </a:rPr>
              <a:t>11</a:t>
            </a:r>
            <a:r>
              <a:rPr lang="en-US" sz="2000" dirty="0">
                <a:ea typeface="Cambria Math" pitchFamily="18" charset="0"/>
              </a:rPr>
              <a:t> 9 = (7 </a:t>
            </a:r>
            <a:r>
              <a:rPr lang="en-US" sz="2000" dirty="0">
                <a:ea typeface="Cambria Math"/>
              </a:rPr>
              <a:t>∙</a:t>
            </a:r>
            <a:r>
              <a:rPr lang="en-US" sz="2000" dirty="0">
                <a:ea typeface="Cambria Math" pitchFamily="18" charset="0"/>
              </a:rPr>
              <a:t> 9)  </a:t>
            </a:r>
            <a:r>
              <a:rPr lang="en-US" sz="2000" b="1" dirty="0">
                <a:ea typeface="Cambria Math" pitchFamily="18" charset="0"/>
              </a:rPr>
              <a:t>mod</a:t>
            </a:r>
            <a:r>
              <a:rPr lang="en-US" sz="2000" dirty="0">
                <a:ea typeface="Cambria Math" pitchFamily="18" charset="0"/>
              </a:rPr>
              <a:t> 11 = 63 </a:t>
            </a:r>
            <a:r>
              <a:rPr lang="en-US" sz="2000" b="1" dirty="0">
                <a:ea typeface="Cambria Math" pitchFamily="18" charset="0"/>
              </a:rPr>
              <a:t>mod</a:t>
            </a:r>
            <a:r>
              <a:rPr lang="en-US" sz="2000" dirty="0">
                <a:ea typeface="Cambria Math" pitchFamily="18" charset="0"/>
              </a:rPr>
              <a:t> 11 = 8</a:t>
            </a:r>
            <a:endParaRPr lang="en-US" sz="2000" dirty="0"/>
          </a:p>
        </p:txBody>
      </p:sp>
    </p:spTree>
    <p:extLst>
      <p:ext uri="{BB962C8B-B14F-4D97-AF65-F5344CB8AC3E}">
        <p14:creationId xmlns:p14="http://schemas.microsoft.com/office/powerpoint/2010/main" val="4028672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模</a:t>
            </a:r>
            <a:r>
              <a:rPr lang="en-US" altLang="zh-CN" dirty="0"/>
              <a:t>m</a:t>
            </a:r>
            <a:r>
              <a:rPr lang="zh-CN" altLang="en-US" dirty="0"/>
              <a:t>算术运算</a:t>
            </a:r>
            <a:r>
              <a:rPr lang="en-US" altLang="zh-CN" sz="1500" dirty="0"/>
              <a:t> </a:t>
            </a:r>
            <a:r>
              <a:rPr lang="en-US" sz="1500" dirty="0"/>
              <a:t>2</a:t>
            </a:r>
          </a:p>
        </p:txBody>
      </p:sp>
      <p:sp>
        <p:nvSpPr>
          <p:cNvPr id="3" name="Content Placeholder 2"/>
          <p:cNvSpPr>
            <a:spLocks noGrp="1"/>
          </p:cNvSpPr>
          <p:nvPr>
            <p:ph idx="1"/>
          </p:nvPr>
        </p:nvSpPr>
        <p:spPr>
          <a:xfrm>
            <a:off x="457200" y="1295400"/>
            <a:ext cx="8549640" cy="5105400"/>
          </a:xfrm>
        </p:spPr>
        <p:txBody>
          <a:bodyPr/>
          <a:lstStyle/>
          <a:p>
            <a:pPr>
              <a:spcBef>
                <a:spcPts val="600"/>
              </a:spcBef>
            </a:pPr>
            <a:r>
              <a:rPr lang="zh-CN" altLang="en-US" sz="3000" dirty="0">
                <a:ea typeface="Cambria Math"/>
              </a:rPr>
              <a:t>算</a:t>
            </a:r>
            <a:r>
              <a:rPr lang="zh-CN" altLang="en-US" sz="3000" dirty="0">
                <a:latin typeface="+mn-ea"/>
              </a:rPr>
              <a:t>术模</a:t>
            </a:r>
            <a:r>
              <a:rPr lang="zh-CN" altLang="en-US" sz="3000" dirty="0">
                <a:ea typeface="Cambria Math"/>
              </a:rPr>
              <a:t>运算</a:t>
            </a:r>
            <a:r>
              <a:rPr lang="en-US" sz="3000" dirty="0">
                <a:ea typeface="Cambria Math"/>
              </a:rPr>
              <a:t> +</a:t>
            </a:r>
            <a:r>
              <a:rPr lang="en-US" sz="3000" i="1" baseline="-25000" dirty="0">
                <a:ea typeface="Cambria Math"/>
              </a:rPr>
              <a:t>m</a:t>
            </a:r>
            <a:r>
              <a:rPr lang="en-US" sz="3000" dirty="0">
                <a:ea typeface="Cambria Math"/>
              </a:rPr>
              <a:t> and  ∙</a:t>
            </a:r>
            <a:r>
              <a:rPr lang="en-US" sz="3000" i="1" baseline="-25000" dirty="0">
                <a:ea typeface="Cambria Math"/>
              </a:rPr>
              <a:t>m</a:t>
            </a:r>
            <a:r>
              <a:rPr lang="zh-CN" altLang="en-US" sz="3000" dirty="0">
                <a:latin typeface="+mn-ea"/>
              </a:rPr>
              <a:t>满足许多与普通加法和乘法相同的性质</a:t>
            </a:r>
            <a:endParaRPr lang="en-US" sz="3000" dirty="0">
              <a:latin typeface="+mn-ea"/>
            </a:endParaRPr>
          </a:p>
          <a:p>
            <a:pPr lvl="1">
              <a:spcBef>
                <a:spcPts val="600"/>
              </a:spcBef>
            </a:pPr>
            <a:r>
              <a:rPr lang="zh-CN" altLang="en-US" sz="2400" i="1" dirty="0">
                <a:latin typeface="+mn-ea"/>
              </a:rPr>
              <a:t>封闭性</a:t>
            </a:r>
            <a:r>
              <a:rPr lang="en-US" sz="2400" dirty="0">
                <a:ea typeface="Cambria Math"/>
              </a:rPr>
              <a:t>: </a:t>
            </a:r>
            <a:r>
              <a:rPr lang="zh-CN" altLang="en-US" sz="2400" dirty="0">
                <a:ea typeface="Cambria Math"/>
              </a:rPr>
              <a:t>如果</a:t>
            </a:r>
            <a:r>
              <a:rPr lang="en-US" sz="2400" i="1" dirty="0">
                <a:ea typeface="Cambria Math"/>
              </a:rPr>
              <a:t>a</a:t>
            </a:r>
            <a:r>
              <a:rPr lang="en-US" sz="2400" dirty="0">
                <a:ea typeface="Cambria Math"/>
              </a:rPr>
              <a:t> </a:t>
            </a:r>
            <a:r>
              <a:rPr lang="zh-CN" altLang="en-US" sz="2400" dirty="0">
                <a:ea typeface="Cambria Math"/>
              </a:rPr>
              <a:t>和</a:t>
            </a:r>
            <a:r>
              <a:rPr lang="en-US" sz="2400" dirty="0">
                <a:ea typeface="Cambria Math"/>
              </a:rPr>
              <a:t> </a:t>
            </a:r>
            <a:r>
              <a:rPr lang="en-US" sz="2400" i="1" dirty="0">
                <a:ea typeface="Cambria Math"/>
              </a:rPr>
              <a:t>b </a:t>
            </a:r>
            <a:r>
              <a:rPr lang="zh-CN" altLang="en-US" sz="2400" i="1" dirty="0">
                <a:ea typeface="Cambria Math"/>
              </a:rPr>
              <a:t>属于</a:t>
            </a:r>
            <a:r>
              <a:rPr lang="en-US" sz="2400" dirty="0">
                <a:ea typeface="Cambria Math"/>
              </a:rPr>
              <a:t> </a:t>
            </a:r>
            <a:r>
              <a:rPr lang="en-US" sz="2400" b="1" dirty="0" err="1"/>
              <a:t>Z</a:t>
            </a:r>
            <a:r>
              <a:rPr lang="en-US" sz="2400" i="1" baseline="-25000" dirty="0" err="1"/>
              <a:t>m</a:t>
            </a:r>
            <a:r>
              <a:rPr lang="en-US" sz="2400" i="1" baseline="-25000" dirty="0"/>
              <a:t> </a:t>
            </a:r>
            <a:r>
              <a:rPr lang="en-US" sz="2400" dirty="0">
                <a:ea typeface="Cambria Math"/>
              </a:rPr>
              <a:t>, </a:t>
            </a:r>
            <a:r>
              <a:rPr lang="zh-CN" altLang="en-US" sz="2400" dirty="0">
                <a:ea typeface="Cambria Math"/>
              </a:rPr>
              <a:t>那么</a:t>
            </a:r>
            <a:r>
              <a:rPr lang="en-US" sz="2400" i="1" baseline="-25000" dirty="0"/>
              <a:t>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a:t>
            </a:r>
            <a:r>
              <a:rPr lang="zh-CN" altLang="en-US" sz="2400" dirty="0">
                <a:ea typeface="Cambria Math"/>
              </a:rPr>
              <a:t>和</a:t>
            </a:r>
            <a:r>
              <a:rPr lang="en-US" sz="2400" dirty="0">
                <a:ea typeface="Cambria Math"/>
              </a:rPr>
              <a:t>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a:t>
            </a:r>
            <a:r>
              <a:rPr lang="zh-CN" altLang="en-US" sz="2400" dirty="0">
                <a:ea typeface="Cambria Math"/>
              </a:rPr>
              <a:t>属于</a:t>
            </a:r>
            <a:r>
              <a:rPr lang="en-US" sz="2400" dirty="0">
                <a:ea typeface="Cambria Math"/>
              </a:rPr>
              <a:t> </a:t>
            </a:r>
            <a:r>
              <a:rPr lang="en-US" sz="2400" b="1" dirty="0" err="1"/>
              <a:t>Z</a:t>
            </a:r>
            <a:r>
              <a:rPr lang="en-US" sz="2400" i="1" baseline="-25000" dirty="0" err="1"/>
              <a:t>m</a:t>
            </a:r>
            <a:r>
              <a:rPr lang="en-US" sz="2400" i="1" baseline="-25000" dirty="0"/>
              <a:t> </a:t>
            </a:r>
            <a:r>
              <a:rPr lang="en-US" sz="2400" dirty="0">
                <a:ea typeface="Cambria Math"/>
              </a:rPr>
              <a:t>.</a:t>
            </a:r>
          </a:p>
          <a:p>
            <a:pPr lvl="1">
              <a:spcBef>
                <a:spcPts val="600"/>
              </a:spcBef>
            </a:pPr>
            <a:r>
              <a:rPr lang="zh-CN" altLang="en-US" sz="2400" i="1" dirty="0">
                <a:latin typeface="+mn-ea"/>
              </a:rPr>
              <a:t>结合律</a:t>
            </a:r>
            <a:r>
              <a:rPr lang="en-US" sz="2400" dirty="0">
                <a:ea typeface="Cambria Math"/>
              </a:rPr>
              <a:t>: </a:t>
            </a:r>
            <a:r>
              <a:rPr lang="zh-CN" altLang="en-US" sz="2400" dirty="0">
                <a:ea typeface="Cambria Math"/>
              </a:rPr>
              <a:t>如果</a:t>
            </a:r>
            <a:r>
              <a:rPr lang="en-US" sz="2400" dirty="0">
                <a:ea typeface="Cambria Math"/>
              </a:rPr>
              <a:t> </a:t>
            </a:r>
            <a:r>
              <a:rPr lang="en-US" sz="2400" i="1" dirty="0">
                <a:ea typeface="Cambria Math"/>
              </a:rPr>
              <a:t>a</a:t>
            </a:r>
            <a:r>
              <a:rPr lang="en-US" sz="2400" dirty="0">
                <a:ea typeface="Cambria Math"/>
              </a:rPr>
              <a:t>, </a:t>
            </a:r>
            <a:r>
              <a:rPr lang="en-US" sz="2400" i="1" dirty="0">
                <a:ea typeface="Cambria Math"/>
              </a:rPr>
              <a:t>b, </a:t>
            </a:r>
            <a:r>
              <a:rPr lang="zh-CN" altLang="en-US" sz="2400" i="1" dirty="0">
                <a:ea typeface="Cambria Math"/>
              </a:rPr>
              <a:t>和</a:t>
            </a:r>
            <a:r>
              <a:rPr lang="en-US" sz="2400" i="1" dirty="0">
                <a:ea typeface="Cambria Math"/>
              </a:rPr>
              <a:t> c</a:t>
            </a:r>
            <a:r>
              <a:rPr lang="en-US" sz="2400" dirty="0">
                <a:ea typeface="Cambria Math"/>
              </a:rPr>
              <a:t> </a:t>
            </a:r>
            <a:r>
              <a:rPr lang="zh-CN" altLang="en-US" sz="2400" dirty="0">
                <a:ea typeface="Cambria Math"/>
              </a:rPr>
              <a:t>属于</a:t>
            </a:r>
            <a:r>
              <a:rPr lang="en-US" sz="2400" dirty="0">
                <a:ea typeface="Cambria Math"/>
              </a:rPr>
              <a:t> </a:t>
            </a:r>
            <a:r>
              <a:rPr lang="en-US" sz="2400" b="1" dirty="0" err="1"/>
              <a:t>Z</a:t>
            </a:r>
            <a:r>
              <a:rPr lang="en-US" sz="2400" i="1" baseline="-25000" dirty="0" err="1"/>
              <a:t>m</a:t>
            </a:r>
            <a:r>
              <a:rPr lang="en-US" sz="2400" i="1" baseline="-25000" dirty="0"/>
              <a:t> </a:t>
            </a:r>
            <a:r>
              <a:rPr lang="en-US" sz="2400" dirty="0">
                <a:ea typeface="Cambria Math"/>
              </a:rPr>
              <a:t>, </a:t>
            </a:r>
            <a:r>
              <a:rPr lang="zh-CN" altLang="en-US" sz="2400" dirty="0">
                <a:ea typeface="Cambria Math"/>
              </a:rPr>
              <a:t>那么</a:t>
            </a:r>
            <a:r>
              <a:rPr lang="en-US" sz="2400" dirty="0">
                <a:ea typeface="Cambria Math"/>
              </a:rPr>
              <a:t>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a:t>
            </a:r>
            <a:r>
              <a:rPr lang="en-US" sz="2400" i="1" baseline="-25000" dirty="0">
                <a:ea typeface="Cambria Math"/>
              </a:rPr>
              <a:t>m </a:t>
            </a:r>
            <a:r>
              <a:rPr lang="en-US" sz="2400" i="1" dirty="0">
                <a:ea typeface="Cambria Math"/>
              </a:rPr>
              <a:t>c  = a</a:t>
            </a:r>
            <a:r>
              <a:rPr lang="en-US" sz="2400" dirty="0">
                <a:ea typeface="Cambria Math"/>
              </a:rPr>
              <a:t> +</a:t>
            </a:r>
            <a:r>
              <a:rPr lang="en-US" sz="2400" i="1" baseline="-25000" dirty="0">
                <a:ea typeface="Cambria Math"/>
              </a:rPr>
              <a:t>m </a:t>
            </a:r>
            <a:r>
              <a:rPr lang="en-US" sz="2400" dirty="0">
                <a:ea typeface="Cambria Math"/>
              </a:rPr>
              <a:t>(</a:t>
            </a:r>
            <a:r>
              <a:rPr lang="en-US" sz="2400" i="1" dirty="0">
                <a:ea typeface="Cambria Math"/>
              </a:rPr>
              <a:t>b</a:t>
            </a:r>
            <a:r>
              <a:rPr lang="en-US" sz="2400" dirty="0">
                <a:ea typeface="Cambria Math"/>
              </a:rPr>
              <a:t> +</a:t>
            </a:r>
            <a:r>
              <a:rPr lang="en-US" sz="2400" i="1" baseline="-25000" dirty="0">
                <a:ea typeface="Cambria Math"/>
              </a:rPr>
              <a:t>m </a:t>
            </a:r>
            <a:r>
              <a:rPr lang="en-US" sz="2400" i="1" dirty="0">
                <a:ea typeface="Cambria Math"/>
              </a:rPr>
              <a:t>c</a:t>
            </a:r>
            <a:r>
              <a:rPr lang="en-US" sz="2400" dirty="0">
                <a:ea typeface="Cambria Math"/>
              </a:rPr>
              <a:t>) </a:t>
            </a:r>
            <a:r>
              <a:rPr lang="zh-CN" altLang="en-US" sz="2400" dirty="0">
                <a:ea typeface="Cambria Math"/>
              </a:rPr>
              <a:t>以及</a:t>
            </a:r>
            <a:r>
              <a:rPr lang="en-US" sz="2400" dirty="0">
                <a:ea typeface="Cambria Math"/>
              </a:rPr>
              <a:t>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a:t>
            </a:r>
            <a:r>
              <a:rPr lang="en-US" sz="2400" i="1" baseline="-25000" dirty="0">
                <a:ea typeface="Cambria Math"/>
              </a:rPr>
              <a:t>m  </a:t>
            </a:r>
            <a:r>
              <a:rPr lang="en-US" sz="2400" i="1" dirty="0">
                <a:ea typeface="Cambria Math"/>
              </a:rPr>
              <a:t>c  = a</a:t>
            </a:r>
            <a:r>
              <a:rPr lang="en-US" sz="2400" dirty="0">
                <a:ea typeface="Cambria Math"/>
              </a:rPr>
              <a:t> ∙</a:t>
            </a:r>
            <a:r>
              <a:rPr lang="en-US" sz="2400" i="1" baseline="-25000" dirty="0">
                <a:ea typeface="Cambria Math"/>
              </a:rPr>
              <a:t>m </a:t>
            </a:r>
            <a:r>
              <a:rPr lang="en-US" sz="2400" dirty="0">
                <a:ea typeface="Cambria Math"/>
              </a:rPr>
              <a:t>(</a:t>
            </a:r>
            <a:r>
              <a:rPr lang="en-US" sz="2400" i="1" dirty="0">
                <a:ea typeface="Cambria Math"/>
              </a:rPr>
              <a:t>b</a:t>
            </a:r>
            <a:r>
              <a:rPr lang="en-US" sz="2400" dirty="0">
                <a:ea typeface="Cambria Math"/>
              </a:rPr>
              <a:t> ∙</a:t>
            </a:r>
            <a:r>
              <a:rPr lang="en-US" sz="2400" i="1" baseline="-25000" dirty="0">
                <a:ea typeface="Cambria Math"/>
              </a:rPr>
              <a:t>m </a:t>
            </a:r>
            <a:r>
              <a:rPr lang="en-US" sz="2400" i="1" dirty="0">
                <a:ea typeface="Cambria Math"/>
              </a:rPr>
              <a:t>c</a:t>
            </a:r>
            <a:r>
              <a:rPr lang="en-US" sz="2400" dirty="0">
                <a:ea typeface="Cambria Math"/>
              </a:rPr>
              <a:t>).</a:t>
            </a:r>
          </a:p>
          <a:p>
            <a:pPr lvl="1">
              <a:spcBef>
                <a:spcPts val="600"/>
              </a:spcBef>
            </a:pPr>
            <a:r>
              <a:rPr lang="zh-CN" altLang="en-US" sz="2400" i="1" dirty="0">
                <a:latin typeface="+mn-ea"/>
              </a:rPr>
              <a:t>交换律</a:t>
            </a:r>
            <a:r>
              <a:rPr lang="en-US" sz="2400" dirty="0">
                <a:ea typeface="Cambria Math"/>
              </a:rPr>
              <a:t>: </a:t>
            </a:r>
            <a:r>
              <a:rPr lang="zh-CN" altLang="en-US" sz="2400" dirty="0">
                <a:ea typeface="Cambria Math"/>
              </a:rPr>
              <a:t>如果</a:t>
            </a:r>
            <a:r>
              <a:rPr lang="en-US" sz="2400" dirty="0">
                <a:ea typeface="Cambria Math"/>
              </a:rPr>
              <a:t> </a:t>
            </a:r>
            <a:r>
              <a:rPr lang="en-US" sz="2400" i="1" dirty="0">
                <a:ea typeface="Cambria Math"/>
              </a:rPr>
              <a:t>a</a:t>
            </a:r>
            <a:r>
              <a:rPr lang="en-US" sz="2400" dirty="0">
                <a:ea typeface="Cambria Math"/>
              </a:rPr>
              <a:t> </a:t>
            </a:r>
            <a:r>
              <a:rPr lang="zh-CN" altLang="en-US" sz="2400" dirty="0">
                <a:ea typeface="Cambria Math"/>
              </a:rPr>
              <a:t>和</a:t>
            </a:r>
            <a:r>
              <a:rPr lang="en-US" sz="2400" i="1" dirty="0">
                <a:ea typeface="Cambria Math"/>
              </a:rPr>
              <a:t> b</a:t>
            </a:r>
            <a:r>
              <a:rPr lang="en-US" sz="2400" dirty="0">
                <a:ea typeface="Cambria Math"/>
              </a:rPr>
              <a:t> </a:t>
            </a:r>
            <a:r>
              <a:rPr lang="zh-CN" altLang="en-US" sz="2400" dirty="0">
                <a:ea typeface="Cambria Math"/>
              </a:rPr>
              <a:t>属于</a:t>
            </a:r>
            <a:r>
              <a:rPr lang="en-US" sz="2400" b="1" dirty="0" err="1"/>
              <a:t>Z</a:t>
            </a:r>
            <a:r>
              <a:rPr lang="en-US" sz="2400" i="1" baseline="-25000" dirty="0" err="1"/>
              <a:t>m</a:t>
            </a:r>
            <a:r>
              <a:rPr lang="en-US" sz="2400" i="1" baseline="-25000" dirty="0"/>
              <a:t> </a:t>
            </a:r>
            <a:r>
              <a:rPr lang="en-US" sz="2400" dirty="0">
                <a:ea typeface="Cambria Math"/>
              </a:rPr>
              <a:t>, </a:t>
            </a:r>
            <a:r>
              <a:rPr lang="zh-CN" altLang="en-US" sz="2400" dirty="0">
                <a:ea typeface="Cambria Math"/>
              </a:rPr>
              <a:t>那么</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  = b</a:t>
            </a:r>
            <a:r>
              <a:rPr lang="en-US" sz="2400" dirty="0">
                <a:ea typeface="Cambria Math"/>
              </a:rPr>
              <a:t> +</a:t>
            </a:r>
            <a:r>
              <a:rPr lang="en-US" sz="2400" i="1" baseline="-25000" dirty="0">
                <a:ea typeface="Cambria Math"/>
              </a:rPr>
              <a:t>m </a:t>
            </a:r>
            <a:r>
              <a:rPr lang="en-US" sz="2400" i="1" dirty="0">
                <a:ea typeface="Cambria Math"/>
              </a:rPr>
              <a:t>a</a:t>
            </a:r>
            <a:r>
              <a:rPr lang="en-US" sz="2400" dirty="0">
                <a:ea typeface="Cambria Math"/>
              </a:rPr>
              <a:t>  </a:t>
            </a:r>
            <a:r>
              <a:rPr lang="zh-CN" altLang="en-US" sz="2400" dirty="0">
                <a:ea typeface="Cambria Math"/>
              </a:rPr>
              <a:t>以及</a:t>
            </a:r>
            <a:r>
              <a:rPr lang="en-US" sz="2400" dirty="0">
                <a:ea typeface="Cambria Math"/>
              </a:rPr>
              <a:t>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  = b</a:t>
            </a:r>
            <a:r>
              <a:rPr lang="en-US" sz="2400" dirty="0">
                <a:ea typeface="Cambria Math"/>
              </a:rPr>
              <a:t> ∙</a:t>
            </a:r>
            <a:r>
              <a:rPr lang="en-US" sz="2400" i="1" baseline="-25000" dirty="0">
                <a:ea typeface="Cambria Math"/>
              </a:rPr>
              <a:t>m </a:t>
            </a:r>
            <a:r>
              <a:rPr lang="en-US" sz="2400" i="1" dirty="0">
                <a:ea typeface="Cambria Math"/>
              </a:rPr>
              <a:t>a</a:t>
            </a:r>
            <a:r>
              <a:rPr lang="en-US" sz="2400" dirty="0">
                <a:ea typeface="Cambria Math"/>
              </a:rPr>
              <a:t>.</a:t>
            </a:r>
          </a:p>
          <a:p>
            <a:pPr lvl="1">
              <a:spcBef>
                <a:spcPts val="600"/>
              </a:spcBef>
            </a:pPr>
            <a:r>
              <a:rPr lang="zh-CN" altLang="en-US" sz="2400" i="1" dirty="0">
                <a:latin typeface="+mn-ea"/>
              </a:rPr>
              <a:t>单位元</a:t>
            </a:r>
            <a:r>
              <a:rPr lang="en-US" sz="2400" dirty="0">
                <a:ea typeface="Cambria Math"/>
              </a:rPr>
              <a:t>: </a:t>
            </a:r>
            <a:r>
              <a:rPr lang="en-US" sz="2400" dirty="0">
                <a:ea typeface="Cambria Math" pitchFamily="18" charset="0"/>
              </a:rPr>
              <a:t>0</a:t>
            </a:r>
            <a:r>
              <a:rPr lang="en-US" sz="2400" dirty="0">
                <a:ea typeface="Cambria Math"/>
              </a:rPr>
              <a:t> </a:t>
            </a:r>
            <a:r>
              <a:rPr lang="zh-CN" altLang="en-US" sz="2400" dirty="0">
                <a:ea typeface="Cambria Math"/>
              </a:rPr>
              <a:t>和</a:t>
            </a:r>
            <a:r>
              <a:rPr lang="en-US" sz="2400" dirty="0">
                <a:ea typeface="Cambria Math"/>
              </a:rPr>
              <a:t> </a:t>
            </a:r>
            <a:r>
              <a:rPr lang="en-US" sz="2400" dirty="0">
                <a:ea typeface="Cambria Math" pitchFamily="18" charset="0"/>
              </a:rPr>
              <a:t>1</a:t>
            </a:r>
            <a:r>
              <a:rPr lang="en-US" sz="2400" dirty="0">
                <a:ea typeface="Cambria Math"/>
              </a:rPr>
              <a:t> </a:t>
            </a:r>
            <a:r>
              <a:rPr lang="zh-CN" altLang="en-US" sz="2400" dirty="0">
                <a:ea typeface="Cambria Math"/>
              </a:rPr>
              <a:t>分别是模加法和模乘法的</a:t>
            </a:r>
            <a:r>
              <a:rPr lang="zh-CN" altLang="en-US" sz="2400" dirty="0">
                <a:latin typeface="+mn-ea"/>
              </a:rPr>
              <a:t>单</a:t>
            </a:r>
            <a:r>
              <a:rPr lang="zh-CN" altLang="en-US" sz="2400" dirty="0">
                <a:ea typeface="Cambria Math"/>
              </a:rPr>
              <a:t>位元</a:t>
            </a:r>
            <a:r>
              <a:rPr lang="en-US" sz="2400" dirty="0">
                <a:ea typeface="Cambria Math"/>
              </a:rPr>
              <a:t>.</a:t>
            </a:r>
          </a:p>
          <a:p>
            <a:pPr lvl="2">
              <a:spcBef>
                <a:spcPts val="600"/>
              </a:spcBef>
            </a:pPr>
            <a:r>
              <a:rPr lang="zh-CN" altLang="en-US" dirty="0">
                <a:ea typeface="Cambria Math"/>
              </a:rPr>
              <a:t>如果</a:t>
            </a:r>
            <a:r>
              <a:rPr lang="en-US" dirty="0">
                <a:ea typeface="Cambria Math"/>
              </a:rPr>
              <a:t> </a:t>
            </a:r>
            <a:r>
              <a:rPr lang="en-US" i="1" dirty="0">
                <a:ea typeface="Cambria Math"/>
              </a:rPr>
              <a:t>a</a:t>
            </a:r>
            <a:r>
              <a:rPr lang="en-US" dirty="0">
                <a:ea typeface="Cambria Math"/>
              </a:rPr>
              <a:t> </a:t>
            </a:r>
            <a:r>
              <a:rPr lang="zh-CN" altLang="en-US" dirty="0">
                <a:ea typeface="Cambria Math"/>
              </a:rPr>
              <a:t>属于</a:t>
            </a:r>
            <a:r>
              <a:rPr lang="en-US" dirty="0">
                <a:ea typeface="Cambria Math"/>
              </a:rPr>
              <a:t>  </a:t>
            </a:r>
            <a:r>
              <a:rPr lang="en-US" b="1" dirty="0" err="1"/>
              <a:t>Z</a:t>
            </a:r>
            <a:r>
              <a:rPr lang="en-US" i="1" baseline="-25000" dirty="0" err="1"/>
              <a:t>m</a:t>
            </a:r>
            <a:r>
              <a:rPr lang="en-US" i="1" baseline="-25000" dirty="0"/>
              <a:t> </a:t>
            </a:r>
            <a:r>
              <a:rPr lang="en-US" dirty="0">
                <a:ea typeface="Cambria Math"/>
              </a:rPr>
              <a:t>, </a:t>
            </a:r>
            <a:r>
              <a:rPr lang="zh-CN" altLang="en-US" dirty="0">
                <a:ea typeface="Cambria Math"/>
              </a:rPr>
              <a:t>那么</a:t>
            </a:r>
            <a:r>
              <a:rPr lang="en-US" dirty="0">
                <a:ea typeface="Cambria Math"/>
              </a:rPr>
              <a:t> </a:t>
            </a:r>
            <a:r>
              <a:rPr lang="en-US" i="1" dirty="0">
                <a:ea typeface="Cambria Math"/>
              </a:rPr>
              <a:t>a</a:t>
            </a:r>
            <a:r>
              <a:rPr lang="en-US" dirty="0">
                <a:ea typeface="Cambria Math"/>
              </a:rPr>
              <a:t> +</a:t>
            </a:r>
            <a:r>
              <a:rPr lang="en-US" i="1" baseline="-25000" dirty="0">
                <a:ea typeface="Cambria Math"/>
              </a:rPr>
              <a:t>m </a:t>
            </a:r>
            <a:r>
              <a:rPr lang="en-US" dirty="0">
                <a:ea typeface="Cambria Math" pitchFamily="18" charset="0"/>
              </a:rPr>
              <a:t>0</a:t>
            </a:r>
            <a:r>
              <a:rPr lang="en-US" i="1" dirty="0">
                <a:ea typeface="Cambria Math"/>
              </a:rPr>
              <a:t>  = </a:t>
            </a:r>
            <a:r>
              <a:rPr lang="en-US" i="1" baseline="-25000" dirty="0">
                <a:ea typeface="Cambria Math"/>
              </a:rPr>
              <a:t> </a:t>
            </a:r>
            <a:r>
              <a:rPr lang="en-US" i="1" dirty="0">
                <a:ea typeface="Cambria Math"/>
              </a:rPr>
              <a:t>a</a:t>
            </a:r>
            <a:r>
              <a:rPr lang="en-US" dirty="0">
                <a:ea typeface="Cambria Math"/>
              </a:rPr>
              <a:t>  </a:t>
            </a:r>
            <a:r>
              <a:rPr lang="zh-CN" altLang="en-US" dirty="0">
                <a:ea typeface="Cambria Math"/>
              </a:rPr>
              <a:t>以及</a:t>
            </a:r>
            <a:r>
              <a:rPr lang="en-US" i="1" dirty="0">
                <a:ea typeface="Cambria Math"/>
              </a:rPr>
              <a:t>a</a:t>
            </a:r>
            <a:r>
              <a:rPr lang="en-US" dirty="0">
                <a:ea typeface="Cambria Math"/>
              </a:rPr>
              <a:t> ∙</a:t>
            </a:r>
            <a:r>
              <a:rPr lang="en-US" i="1" baseline="-25000" dirty="0">
                <a:ea typeface="Cambria Math"/>
              </a:rPr>
              <a:t>m </a:t>
            </a:r>
            <a:r>
              <a:rPr lang="en-US" dirty="0">
                <a:ea typeface="Cambria Math" pitchFamily="18" charset="0"/>
              </a:rPr>
              <a:t>1</a:t>
            </a:r>
            <a:r>
              <a:rPr lang="en-US" dirty="0">
                <a:ea typeface="Cambria Math"/>
              </a:rPr>
              <a:t> </a:t>
            </a:r>
            <a:r>
              <a:rPr lang="en-US" i="1" dirty="0">
                <a:ea typeface="Cambria Math"/>
              </a:rPr>
              <a:t> = a</a:t>
            </a:r>
            <a:r>
              <a:rPr lang="en-US" dirty="0">
                <a:ea typeface="Cambria Math"/>
              </a:rPr>
              <a:t>.</a:t>
            </a:r>
          </a:p>
        </p:txBody>
      </p:sp>
    </p:spTree>
    <p:extLst>
      <p:ext uri="{BB962C8B-B14F-4D97-AF65-F5344CB8AC3E}">
        <p14:creationId xmlns:p14="http://schemas.microsoft.com/office/powerpoint/2010/main" val="700775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模</a:t>
            </a:r>
            <a:r>
              <a:rPr lang="en-US" altLang="zh-CN" dirty="0"/>
              <a:t>m</a:t>
            </a:r>
            <a:r>
              <a:rPr lang="zh-CN" altLang="en-US" dirty="0"/>
              <a:t>算术运算</a:t>
            </a:r>
            <a:r>
              <a:rPr lang="en-US" altLang="zh-CN" sz="1500" dirty="0"/>
              <a:t> </a:t>
            </a:r>
            <a:r>
              <a:rPr lang="en-US" sz="1500" dirty="0"/>
              <a:t>3</a:t>
            </a:r>
          </a:p>
        </p:txBody>
      </p:sp>
      <p:sp>
        <p:nvSpPr>
          <p:cNvPr id="4" name="Content Placeholder 2"/>
          <p:cNvSpPr>
            <a:spLocks noGrp="1"/>
          </p:cNvSpPr>
          <p:nvPr>
            <p:ph idx="1"/>
          </p:nvPr>
        </p:nvSpPr>
        <p:spPr>
          <a:xfrm>
            <a:off x="457200" y="1295400"/>
            <a:ext cx="8534400" cy="5257800"/>
          </a:xfrm>
        </p:spPr>
        <p:txBody>
          <a:bodyPr/>
          <a:lstStyle/>
          <a:p>
            <a:pPr lvl="1"/>
            <a:r>
              <a:rPr lang="zh-CN" altLang="en-US" sz="2200" i="1" dirty="0">
                <a:ea typeface="Cambria Math"/>
              </a:rPr>
              <a:t>加法逆元</a:t>
            </a:r>
            <a:r>
              <a:rPr lang="en-US" sz="2200" dirty="0">
                <a:ea typeface="Cambria Math"/>
              </a:rPr>
              <a:t>: </a:t>
            </a:r>
            <a:r>
              <a:rPr lang="zh-CN" altLang="en-US" sz="2200" dirty="0">
                <a:ea typeface="Cambria Math"/>
              </a:rPr>
              <a:t>如果</a:t>
            </a:r>
            <a:r>
              <a:rPr lang="en-US" sz="2200" dirty="0">
                <a:ea typeface="Cambria Math"/>
              </a:rPr>
              <a:t> </a:t>
            </a:r>
            <a:r>
              <a:rPr lang="en-US" sz="2200" i="1" dirty="0">
                <a:ea typeface="Cambria Math"/>
              </a:rPr>
              <a:t>a≠ </a:t>
            </a:r>
            <a:r>
              <a:rPr lang="en-US" sz="2200" dirty="0">
                <a:ea typeface="Cambria Math" pitchFamily="18" charset="0"/>
              </a:rPr>
              <a:t>0 </a:t>
            </a:r>
            <a:r>
              <a:rPr lang="zh-CN" altLang="en-US" sz="2200" dirty="0">
                <a:ea typeface="Cambria Math" pitchFamily="18" charset="0"/>
              </a:rPr>
              <a:t>属于</a:t>
            </a:r>
            <a:r>
              <a:rPr lang="en-US" sz="2200" dirty="0">
                <a:ea typeface="Cambria Math"/>
              </a:rPr>
              <a:t>  </a:t>
            </a:r>
            <a:r>
              <a:rPr lang="en-US" sz="2200" b="1" dirty="0" err="1"/>
              <a:t>Z</a:t>
            </a:r>
            <a:r>
              <a:rPr lang="en-US" sz="2200" i="1" baseline="-25000" dirty="0" err="1"/>
              <a:t>m</a:t>
            </a:r>
            <a:r>
              <a:rPr lang="en-US" sz="2200" i="1" baseline="-25000" dirty="0"/>
              <a:t> </a:t>
            </a:r>
            <a:r>
              <a:rPr lang="en-US" sz="2200" dirty="0">
                <a:ea typeface="Cambria Math"/>
              </a:rPr>
              <a:t>, </a:t>
            </a:r>
            <a:r>
              <a:rPr lang="zh-CN" altLang="en-US" sz="2200" dirty="0">
                <a:ea typeface="Cambria Math"/>
              </a:rPr>
              <a:t>那么</a:t>
            </a:r>
            <a:r>
              <a:rPr lang="en-US" sz="2200" dirty="0">
                <a:ea typeface="Cambria Math"/>
              </a:rPr>
              <a:t> </a:t>
            </a:r>
            <a:r>
              <a:rPr lang="en-US" sz="2200" i="1" dirty="0">
                <a:ea typeface="Cambria Math"/>
              </a:rPr>
              <a:t>m− a</a:t>
            </a:r>
            <a:r>
              <a:rPr lang="en-US" sz="2200" dirty="0">
                <a:ea typeface="Cambria Math"/>
              </a:rPr>
              <a:t>  </a:t>
            </a:r>
            <a:r>
              <a:rPr lang="zh-CN" altLang="en-US" sz="2200" dirty="0">
                <a:ea typeface="Cambria Math"/>
              </a:rPr>
              <a:t>是</a:t>
            </a:r>
            <a:r>
              <a:rPr lang="en-US" altLang="zh-CN" sz="2200" dirty="0">
                <a:ea typeface="Cambria Math"/>
              </a:rPr>
              <a:t>a</a:t>
            </a:r>
            <a:r>
              <a:rPr lang="zh-CN" altLang="en-US" sz="2200" dirty="0">
                <a:ea typeface="Cambria Math"/>
              </a:rPr>
              <a:t>的模</a:t>
            </a:r>
            <a:r>
              <a:rPr lang="en-US" altLang="zh-CN" sz="2200" dirty="0">
                <a:ea typeface="Cambria Math"/>
              </a:rPr>
              <a:t>m</a:t>
            </a:r>
            <a:r>
              <a:rPr lang="zh-CN" altLang="en-US" sz="2200" dirty="0">
                <a:ea typeface="Cambria Math"/>
              </a:rPr>
              <a:t>加法逆元，</a:t>
            </a:r>
            <a:r>
              <a:rPr lang="en-US" sz="2200" dirty="0">
                <a:ea typeface="Cambria Math"/>
                <a:cs typeface="Cambria"/>
              </a:rPr>
              <a:t>0</a:t>
            </a:r>
            <a:r>
              <a:rPr lang="zh-CN" altLang="en-US" sz="2200" dirty="0">
                <a:ea typeface="Cambria Math"/>
                <a:cs typeface="Cambria"/>
              </a:rPr>
              <a:t>是它自身的模</a:t>
            </a:r>
            <a:r>
              <a:rPr lang="en-US" altLang="zh-CN" sz="2200" dirty="0">
                <a:ea typeface="Cambria Math"/>
                <a:cs typeface="Cambria"/>
              </a:rPr>
              <a:t>m</a:t>
            </a:r>
            <a:r>
              <a:rPr lang="zh-CN" altLang="en-US" sz="2200" dirty="0">
                <a:ea typeface="Cambria Math"/>
                <a:cs typeface="Cambria"/>
              </a:rPr>
              <a:t>加法逆元</a:t>
            </a:r>
            <a:r>
              <a:rPr lang="en-US" sz="2200" dirty="0">
                <a:ea typeface="Cambria Math"/>
              </a:rPr>
              <a:t>.  </a:t>
            </a:r>
          </a:p>
          <a:p>
            <a:pPr lvl="2"/>
            <a:r>
              <a:rPr lang="en-US" sz="2000" i="1" dirty="0">
                <a:ea typeface="Cambria Math"/>
              </a:rPr>
              <a:t>a</a:t>
            </a:r>
            <a:r>
              <a:rPr lang="en-US" sz="2000" dirty="0">
                <a:ea typeface="Cambria Math"/>
              </a:rPr>
              <a:t> +</a:t>
            </a:r>
            <a:r>
              <a:rPr lang="en-US" sz="2000" i="1" baseline="-25000" dirty="0">
                <a:ea typeface="Cambria Math"/>
              </a:rPr>
              <a:t>m </a:t>
            </a:r>
            <a:r>
              <a:rPr lang="en-US" sz="2000" dirty="0">
                <a:ea typeface="Cambria Math"/>
              </a:rPr>
              <a:t>(</a:t>
            </a:r>
            <a:r>
              <a:rPr lang="en-US" sz="2000" i="1" dirty="0">
                <a:ea typeface="Cambria Math"/>
              </a:rPr>
              <a:t>m− a )</a:t>
            </a:r>
            <a:r>
              <a:rPr lang="en-US" sz="2000" dirty="0">
                <a:ea typeface="Cambria Math"/>
              </a:rPr>
              <a:t> </a:t>
            </a:r>
            <a:r>
              <a:rPr lang="en-US" sz="2000" i="1" dirty="0">
                <a:ea typeface="Cambria Math"/>
              </a:rPr>
              <a:t> = </a:t>
            </a:r>
            <a:r>
              <a:rPr lang="en-US" sz="2000" dirty="0">
                <a:ea typeface="Cambria Math" pitchFamily="18" charset="0"/>
              </a:rPr>
              <a:t>0</a:t>
            </a:r>
            <a:r>
              <a:rPr lang="en-US" sz="2000" dirty="0">
                <a:ea typeface="Cambria Math"/>
              </a:rPr>
              <a:t> and </a:t>
            </a:r>
            <a:r>
              <a:rPr lang="en-US" sz="2000" dirty="0">
                <a:ea typeface="Cambria Math" pitchFamily="18" charset="0"/>
              </a:rPr>
              <a:t>0</a:t>
            </a:r>
            <a:r>
              <a:rPr lang="en-US" sz="2000" dirty="0">
                <a:ea typeface="Cambria Math"/>
              </a:rPr>
              <a:t> +</a:t>
            </a:r>
            <a:r>
              <a:rPr lang="en-US" sz="2000" i="1" baseline="-25000" dirty="0">
                <a:ea typeface="Cambria Math"/>
              </a:rPr>
              <a:t>m </a:t>
            </a:r>
            <a:r>
              <a:rPr lang="en-US" sz="2000" dirty="0">
                <a:ea typeface="Cambria Math" pitchFamily="18" charset="0"/>
              </a:rPr>
              <a:t>0</a:t>
            </a:r>
            <a:r>
              <a:rPr lang="en-US" sz="2000" i="1" dirty="0">
                <a:ea typeface="Cambria Math"/>
              </a:rPr>
              <a:t>  = </a:t>
            </a:r>
            <a:r>
              <a:rPr lang="en-US" sz="2000" dirty="0">
                <a:ea typeface="Cambria Math" pitchFamily="18" charset="0"/>
              </a:rPr>
              <a:t>0</a:t>
            </a:r>
          </a:p>
          <a:p>
            <a:pPr lvl="1"/>
            <a:r>
              <a:rPr lang="zh-CN" altLang="en-US" sz="2200" i="1" dirty="0">
                <a:ea typeface="Cambria Math" pitchFamily="18" charset="0"/>
              </a:rPr>
              <a:t>分配律</a:t>
            </a:r>
            <a:r>
              <a:rPr lang="en-US" sz="2200" dirty="0">
                <a:ea typeface="Cambria Math" pitchFamily="18" charset="0"/>
              </a:rPr>
              <a:t>:</a:t>
            </a:r>
            <a:r>
              <a:rPr lang="en-US" sz="2200" dirty="0">
                <a:ea typeface="Cambria Math"/>
              </a:rPr>
              <a:t> </a:t>
            </a:r>
            <a:r>
              <a:rPr lang="zh-CN" altLang="en-US" sz="2200" dirty="0">
                <a:ea typeface="Cambria Math"/>
              </a:rPr>
              <a:t>如果</a:t>
            </a:r>
            <a:r>
              <a:rPr lang="en-US" sz="2200" dirty="0">
                <a:ea typeface="Cambria Math"/>
              </a:rPr>
              <a:t> </a:t>
            </a:r>
            <a:r>
              <a:rPr lang="en-US" sz="2200" i="1" dirty="0">
                <a:ea typeface="Cambria Math"/>
              </a:rPr>
              <a:t>a</a:t>
            </a:r>
            <a:r>
              <a:rPr lang="en-US" sz="2200" dirty="0">
                <a:ea typeface="Cambria Math"/>
              </a:rPr>
              <a:t>, </a:t>
            </a:r>
            <a:r>
              <a:rPr lang="en-US" sz="2200" i="1" dirty="0">
                <a:ea typeface="Cambria Math"/>
              </a:rPr>
              <a:t>b, </a:t>
            </a:r>
            <a:r>
              <a:rPr lang="zh-CN" altLang="en-US" sz="2200" i="1" dirty="0">
                <a:ea typeface="Cambria Math"/>
              </a:rPr>
              <a:t>和</a:t>
            </a:r>
            <a:r>
              <a:rPr lang="en-US" sz="2200" i="1" dirty="0">
                <a:ea typeface="Cambria Math"/>
              </a:rPr>
              <a:t> c</a:t>
            </a:r>
            <a:r>
              <a:rPr lang="en-US" sz="2200" dirty="0">
                <a:ea typeface="Cambria Math"/>
              </a:rPr>
              <a:t> </a:t>
            </a:r>
            <a:r>
              <a:rPr lang="zh-CN" altLang="en-US" sz="2200" dirty="0">
                <a:ea typeface="Cambria Math"/>
              </a:rPr>
              <a:t>属于</a:t>
            </a:r>
            <a:r>
              <a:rPr lang="en-US" sz="2200" dirty="0">
                <a:ea typeface="Cambria Math"/>
              </a:rPr>
              <a:t> </a:t>
            </a:r>
            <a:r>
              <a:rPr lang="en-US" sz="2200" b="1" dirty="0" err="1"/>
              <a:t>Z</a:t>
            </a:r>
            <a:r>
              <a:rPr lang="en-US" sz="2200" i="1" baseline="-25000" dirty="0" err="1"/>
              <a:t>m</a:t>
            </a:r>
            <a:r>
              <a:rPr lang="en-US" sz="2200" i="1" baseline="-25000" dirty="0"/>
              <a:t> </a:t>
            </a:r>
            <a:r>
              <a:rPr lang="en-US" sz="2200" dirty="0">
                <a:ea typeface="Cambria Math"/>
              </a:rPr>
              <a:t>, </a:t>
            </a:r>
            <a:r>
              <a:rPr lang="zh-CN" altLang="en-US" sz="2200" dirty="0">
                <a:ea typeface="Cambria Math"/>
              </a:rPr>
              <a:t>那么</a:t>
            </a:r>
            <a:r>
              <a:rPr lang="en-US" sz="2200" dirty="0">
                <a:ea typeface="Cambria Math"/>
              </a:rPr>
              <a:t> </a:t>
            </a:r>
          </a:p>
          <a:p>
            <a:pPr lvl="2"/>
            <a:r>
              <a:rPr lang="en-US" sz="2000" i="1" dirty="0">
                <a:ea typeface="Cambria Math"/>
              </a:rPr>
              <a:t> a</a:t>
            </a:r>
            <a:r>
              <a:rPr lang="en-US" sz="2000" dirty="0">
                <a:ea typeface="Cambria Math"/>
              </a:rPr>
              <a:t> ∙</a:t>
            </a:r>
            <a:r>
              <a:rPr lang="en-US" sz="2000" i="1" baseline="-25000" dirty="0">
                <a:ea typeface="Cambria Math"/>
              </a:rPr>
              <a:t>m </a:t>
            </a:r>
            <a:r>
              <a:rPr lang="en-US" sz="2000" dirty="0">
                <a:ea typeface="Cambria Math"/>
              </a:rPr>
              <a:t>(</a:t>
            </a:r>
            <a:r>
              <a:rPr lang="en-US" sz="2000" i="1" dirty="0">
                <a:ea typeface="Cambria Math"/>
              </a:rPr>
              <a:t>b</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dirty="0">
                <a:ea typeface="Cambria Math"/>
              </a:rPr>
              <a:t>= </a:t>
            </a:r>
            <a:r>
              <a:rPr lang="en-US" sz="2000" dirty="0">
                <a:ea typeface="Cambria Math"/>
              </a:rPr>
              <a:t> (</a:t>
            </a:r>
            <a:r>
              <a:rPr lang="en-US" sz="2000" i="1" dirty="0">
                <a:ea typeface="Cambria Math"/>
              </a:rPr>
              <a:t>a</a:t>
            </a:r>
            <a:r>
              <a:rPr lang="en-US" sz="2000" dirty="0">
                <a:ea typeface="Cambria Math"/>
              </a:rPr>
              <a:t> ∙</a:t>
            </a:r>
            <a:r>
              <a:rPr lang="en-US" sz="2000" i="1" baseline="-25000" dirty="0">
                <a:ea typeface="Cambria Math"/>
              </a:rPr>
              <a:t>m </a:t>
            </a:r>
            <a:r>
              <a:rPr lang="en-US" sz="2000" i="1" dirty="0">
                <a:ea typeface="Cambria Math"/>
              </a:rPr>
              <a:t>b)</a:t>
            </a:r>
            <a:r>
              <a:rPr lang="en-US" sz="2000" dirty="0">
                <a:ea typeface="Cambria Math"/>
              </a:rPr>
              <a:t> +</a:t>
            </a:r>
            <a:r>
              <a:rPr lang="en-US" sz="2000" i="1" baseline="-25000" dirty="0">
                <a:ea typeface="Cambria Math"/>
              </a:rPr>
              <a:t>m</a:t>
            </a:r>
            <a:r>
              <a:rPr lang="en-US" sz="2000" dirty="0">
                <a:ea typeface="Cambria Math"/>
              </a:rPr>
              <a:t> (</a:t>
            </a:r>
            <a:r>
              <a:rPr lang="en-US" sz="2000" i="1" dirty="0">
                <a:ea typeface="Cambria Math"/>
              </a:rPr>
              <a:t>a</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dirty="0">
                <a:ea typeface="Cambria Math"/>
              </a:rPr>
              <a:t>  </a:t>
            </a:r>
            <a:r>
              <a:rPr lang="zh-CN" altLang="en-US" sz="2000" i="1" dirty="0">
                <a:ea typeface="Cambria Math"/>
              </a:rPr>
              <a:t>以及</a:t>
            </a:r>
            <a:r>
              <a:rPr lang="en-US" sz="2000" dirty="0">
                <a:ea typeface="Cambria Math"/>
              </a:rPr>
              <a:t> (</a:t>
            </a:r>
            <a:r>
              <a:rPr lang="en-US" sz="2000" i="1" dirty="0">
                <a:ea typeface="Cambria Math"/>
              </a:rPr>
              <a:t>a</a:t>
            </a:r>
            <a:r>
              <a:rPr lang="en-US" sz="2000" dirty="0">
                <a:ea typeface="Cambria Math"/>
              </a:rPr>
              <a:t> +</a:t>
            </a:r>
            <a:r>
              <a:rPr lang="en-US" sz="2000" i="1" baseline="-25000" dirty="0">
                <a:ea typeface="Cambria Math"/>
              </a:rPr>
              <a:t>m </a:t>
            </a:r>
            <a:r>
              <a:rPr lang="en-US" sz="2000" i="1" dirty="0">
                <a:ea typeface="Cambria Math"/>
              </a:rPr>
              <a:t>b)</a:t>
            </a:r>
            <a:r>
              <a:rPr lang="en-US" sz="2000" dirty="0">
                <a:ea typeface="Cambria Math"/>
              </a:rPr>
              <a:t> ∙</a:t>
            </a:r>
            <a:r>
              <a:rPr lang="en-US" sz="2000" i="1" baseline="-25000" dirty="0">
                <a:ea typeface="Cambria Math"/>
              </a:rPr>
              <a:t>m  </a:t>
            </a:r>
            <a:r>
              <a:rPr lang="en-US" sz="2000" i="1" dirty="0">
                <a:ea typeface="Cambria Math"/>
              </a:rPr>
              <a:t>c  = </a:t>
            </a:r>
            <a:r>
              <a:rPr lang="en-US" sz="2000" dirty="0">
                <a:ea typeface="Cambria Math"/>
              </a:rPr>
              <a:t>(</a:t>
            </a:r>
            <a:r>
              <a:rPr lang="en-US" sz="2000" i="1" dirty="0">
                <a:ea typeface="Cambria Math"/>
              </a:rPr>
              <a:t>a</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baseline="-25000" dirty="0">
                <a:ea typeface="Cambria Math"/>
              </a:rPr>
              <a:t>m </a:t>
            </a:r>
            <a:r>
              <a:rPr lang="en-US" sz="2000" dirty="0">
                <a:ea typeface="Cambria Math"/>
              </a:rPr>
              <a:t>(</a:t>
            </a:r>
            <a:r>
              <a:rPr lang="en-US" sz="2000" i="1" dirty="0">
                <a:ea typeface="Cambria Math"/>
              </a:rPr>
              <a:t>b</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a:t>
            </a:r>
            <a:endParaRPr lang="en-US" sz="2000" dirty="0">
              <a:ea typeface="Cambria Math" pitchFamily="18" charset="0"/>
            </a:endParaRPr>
          </a:p>
          <a:p>
            <a:r>
              <a:rPr lang="zh-CN" altLang="en-US" sz="2400" dirty="0">
                <a:ea typeface="Cambria Math" pitchFamily="18" charset="0"/>
              </a:rPr>
              <a:t>乘法逆元在模 𝑚</a:t>
            </a:r>
            <a:r>
              <a:rPr lang="en-US" altLang="zh-CN" sz="2400" dirty="0">
                <a:ea typeface="Cambria Math" pitchFamily="18" charset="0"/>
              </a:rPr>
              <a:t> </a:t>
            </a:r>
            <a:r>
              <a:rPr lang="zh-CN" altLang="en-US" sz="2400" dirty="0">
                <a:ea typeface="Cambria Math" pitchFamily="18" charset="0"/>
              </a:rPr>
              <a:t>的运算中</a:t>
            </a:r>
            <a:r>
              <a:rPr lang="zh-CN" altLang="en-US" sz="2400" dirty="0">
                <a:latin typeface="+mn-ea"/>
              </a:rPr>
              <a:t>不总是</a:t>
            </a:r>
            <a:r>
              <a:rPr lang="zh-CN" altLang="en-US" sz="2400" dirty="0">
                <a:ea typeface="Cambria Math" pitchFamily="18" charset="0"/>
              </a:rPr>
              <a:t>存在。例如，</a:t>
            </a:r>
            <a:r>
              <a:rPr lang="en-US" altLang="zh-CN" sz="2400" dirty="0">
                <a:ea typeface="Cambria Math" pitchFamily="18" charset="0"/>
              </a:rPr>
              <a:t>2 </a:t>
            </a:r>
            <a:r>
              <a:rPr lang="zh-CN" altLang="en-US" sz="2400" dirty="0">
                <a:ea typeface="Cambria Math" pitchFamily="18" charset="0"/>
              </a:rPr>
              <a:t>在模 </a:t>
            </a:r>
            <a:r>
              <a:rPr lang="en-US" altLang="zh-CN" sz="2400" dirty="0">
                <a:ea typeface="Cambria Math" pitchFamily="18" charset="0"/>
              </a:rPr>
              <a:t>6 </a:t>
            </a:r>
            <a:r>
              <a:rPr lang="zh-CN" altLang="en-US" sz="2400" dirty="0">
                <a:ea typeface="Cambria Math" pitchFamily="18" charset="0"/>
              </a:rPr>
              <a:t>的情况下没有乘法逆元，因</a:t>
            </a:r>
            <a:r>
              <a:rPr lang="zh-CN" altLang="en-US" sz="2400" dirty="0">
                <a:latin typeface="+mn-ea"/>
              </a:rPr>
              <a:t>为</a:t>
            </a:r>
            <a:r>
              <a:rPr lang="zh-CN" altLang="en-US" sz="2400" dirty="0">
                <a:ea typeface="Cambria Math" pitchFamily="18" charset="0"/>
              </a:rPr>
              <a:t>没有整数 𝑥</a:t>
            </a:r>
            <a:r>
              <a:rPr lang="en-US" altLang="zh-CN" sz="2400" dirty="0">
                <a:ea typeface="Cambria Math" pitchFamily="18" charset="0"/>
              </a:rPr>
              <a:t> </a:t>
            </a:r>
            <a:r>
              <a:rPr lang="zh-CN" altLang="en-US" sz="2400" dirty="0">
                <a:ea typeface="Cambria Math" pitchFamily="18" charset="0"/>
              </a:rPr>
              <a:t>使得 </a:t>
            </a:r>
            <a:r>
              <a:rPr lang="en-US" altLang="zh-CN" sz="2400" dirty="0">
                <a:ea typeface="Cambria Math" pitchFamily="18" charset="0"/>
              </a:rPr>
              <a:t>2⋅</a:t>
            </a:r>
            <a:r>
              <a:rPr lang="zh-CN" altLang="en-US" sz="2400" dirty="0">
                <a:ea typeface="Cambria Math" pitchFamily="18" charset="0"/>
              </a:rPr>
              <a:t>𝑥≡</a:t>
            </a:r>
            <a:r>
              <a:rPr lang="en-US" altLang="zh-CN" sz="2400" dirty="0">
                <a:ea typeface="Cambria Math" pitchFamily="18" charset="0"/>
              </a:rPr>
              <a:t>1mod 6</a:t>
            </a:r>
            <a:r>
              <a:rPr lang="en-US" sz="2400" dirty="0">
                <a:ea typeface="Cambria Math" pitchFamily="18" charset="0"/>
              </a:rPr>
              <a:t>.</a:t>
            </a:r>
          </a:p>
          <a:p>
            <a:r>
              <a:rPr lang="zh-CN" altLang="en-US" sz="2400" b="1" dirty="0"/>
              <a:t>（</a:t>
            </a:r>
            <a:r>
              <a:rPr lang="en-US" sz="2400" b="1" dirty="0" err="1"/>
              <a:t>Z</a:t>
            </a:r>
            <a:r>
              <a:rPr lang="en-US" sz="2400" i="1" baseline="-25000" dirty="0" err="1"/>
              <a:t>m</a:t>
            </a:r>
            <a:r>
              <a:rPr lang="en-US" sz="2400" i="1" baseline="-25000" dirty="0"/>
              <a:t> </a:t>
            </a:r>
            <a:r>
              <a:rPr lang="en-US" sz="2400" dirty="0">
                <a:ea typeface="Cambria Math"/>
              </a:rPr>
              <a:t>+</a:t>
            </a:r>
            <a:r>
              <a:rPr lang="en-US" sz="2400" i="1" baseline="-25000" dirty="0">
                <a:ea typeface="Cambria Math"/>
              </a:rPr>
              <a:t>m</a:t>
            </a:r>
            <a:r>
              <a:rPr lang="en-US" sz="2400" dirty="0">
                <a:ea typeface="Cambria Math" pitchFamily="18" charset="0"/>
              </a:rPr>
              <a:t> </a:t>
            </a:r>
            <a:r>
              <a:rPr lang="zh-CN" altLang="en-US" sz="2400" dirty="0">
                <a:ea typeface="Cambria Math" pitchFamily="18" charset="0"/>
              </a:rPr>
              <a:t>）是一个交</a:t>
            </a:r>
            <a:r>
              <a:rPr lang="zh-CN" altLang="en-US" sz="2400" dirty="0">
                <a:latin typeface="+mn-ea"/>
              </a:rPr>
              <a:t>换群</a:t>
            </a:r>
            <a:r>
              <a:rPr lang="en-US" sz="2400" dirty="0">
                <a:ea typeface="Cambria Math" pitchFamily="18" charset="0"/>
              </a:rPr>
              <a:t> </a:t>
            </a:r>
            <a:r>
              <a:rPr lang="zh-CN" altLang="en-US" sz="2400" dirty="0">
                <a:ea typeface="Cambria Math" pitchFamily="18" charset="0"/>
              </a:rPr>
              <a:t>，并且</a:t>
            </a:r>
            <a:r>
              <a:rPr lang="en-US" sz="2400" dirty="0">
                <a:ea typeface="Cambria Math" pitchFamily="18" charset="0"/>
              </a:rPr>
              <a:t> </a:t>
            </a:r>
            <a:r>
              <a:rPr lang="zh-CN" altLang="en-US" sz="2400" dirty="0">
                <a:ea typeface="Cambria Math" pitchFamily="18" charset="0"/>
              </a:rPr>
              <a:t>（</a:t>
            </a:r>
            <a:r>
              <a:rPr lang="en-US" sz="2400" dirty="0">
                <a:ea typeface="Cambria Math" pitchFamily="18" charset="0"/>
              </a:rPr>
              <a:t> </a:t>
            </a:r>
            <a:r>
              <a:rPr lang="en-US" sz="2400" b="1" dirty="0" err="1"/>
              <a:t>Z</a:t>
            </a:r>
            <a:r>
              <a:rPr lang="en-US" sz="2400" i="1" baseline="-25000" dirty="0" err="1"/>
              <a:t>m</a:t>
            </a:r>
            <a:r>
              <a:rPr lang="en-US" sz="2400" i="1" baseline="-25000" dirty="0"/>
              <a:t>  </a:t>
            </a:r>
            <a:r>
              <a:rPr lang="en-US" sz="2400" dirty="0">
                <a:ea typeface="Cambria Math" pitchFamily="18" charset="0"/>
              </a:rPr>
              <a:t> </a:t>
            </a:r>
            <a:r>
              <a:rPr lang="en-US" sz="2400" dirty="0">
                <a:ea typeface="Cambria Math"/>
              </a:rPr>
              <a:t>+</a:t>
            </a:r>
            <a:r>
              <a:rPr lang="en-US" sz="2400" i="1" baseline="-25000" dirty="0">
                <a:ea typeface="Cambria Math"/>
              </a:rPr>
              <a:t>m</a:t>
            </a:r>
            <a:r>
              <a:rPr lang="en-US" sz="2400" dirty="0">
                <a:ea typeface="Cambria Math" pitchFamily="18" charset="0"/>
              </a:rPr>
              <a:t>   </a:t>
            </a:r>
            <a:r>
              <a:rPr lang="en-US" sz="2400" dirty="0">
                <a:ea typeface="Cambria Math"/>
              </a:rPr>
              <a:t>∙</a:t>
            </a:r>
            <a:r>
              <a:rPr lang="en-US" sz="2400" i="1" baseline="-25000" dirty="0">
                <a:ea typeface="Cambria Math"/>
              </a:rPr>
              <a:t>m</a:t>
            </a:r>
            <a:r>
              <a:rPr lang="en-US" sz="2400" dirty="0">
                <a:ea typeface="Cambria Math" pitchFamily="18" charset="0"/>
              </a:rPr>
              <a:t> </a:t>
            </a:r>
            <a:r>
              <a:rPr lang="zh-CN" altLang="en-US" sz="2400" dirty="0">
                <a:ea typeface="Cambria Math" pitchFamily="18" charset="0"/>
              </a:rPr>
              <a:t>）是一个交</a:t>
            </a:r>
            <a:r>
              <a:rPr lang="zh-CN" altLang="en-US" sz="2400" dirty="0">
                <a:latin typeface="+mn-ea"/>
              </a:rPr>
              <a:t>换环</a:t>
            </a:r>
            <a:r>
              <a:rPr lang="en-US" sz="2400" dirty="0">
                <a:ea typeface="Cambria Math" pitchFamily="18" charset="0"/>
              </a:rPr>
              <a:t>.  </a:t>
            </a:r>
            <a:endParaRPr lang="en-US" sz="2400" dirty="0">
              <a:ea typeface="Cambria Math"/>
            </a:endParaRPr>
          </a:p>
          <a:p>
            <a:endParaRPr lang="en-US" dirty="0"/>
          </a:p>
        </p:txBody>
      </p:sp>
      <p:sp>
        <p:nvSpPr>
          <p:cNvPr id="5" name="文本框 4">
            <a:extLst>
              <a:ext uri="{FF2B5EF4-FFF2-40B4-BE49-F238E27FC236}">
                <a16:creationId xmlns:a16="http://schemas.microsoft.com/office/drawing/2014/main" id="{6C410E7D-4FFD-4502-9D6B-CE8E14E8012D}"/>
              </a:ext>
            </a:extLst>
          </p:cNvPr>
          <p:cNvSpPr txBox="1"/>
          <p:nvPr/>
        </p:nvSpPr>
        <p:spPr>
          <a:xfrm>
            <a:off x="304800" y="6194200"/>
            <a:ext cx="8153400" cy="369332"/>
          </a:xfrm>
          <a:prstGeom prst="rect">
            <a:avLst/>
          </a:prstGeom>
          <a:noFill/>
        </p:spPr>
        <p:txBody>
          <a:bodyPr wrap="square">
            <a:spAutoFit/>
          </a:bodyPr>
          <a:lstStyle/>
          <a:p>
            <a:pPr marL="114300" lvl="1" indent="0">
              <a:buNone/>
            </a:pPr>
            <a:r>
              <a:rPr lang="zh-CN" altLang="en-US" sz="1800" b="1" dirty="0">
                <a:solidFill>
                  <a:srgbClr val="FF0000"/>
                </a:solidFill>
              </a:rPr>
              <a:t>思考：</a:t>
            </a:r>
            <a:r>
              <a:rPr lang="en-US" altLang="zh-CN" sz="1800" b="1" dirty="0"/>
              <a:t> </a:t>
            </a:r>
            <a:r>
              <a:rPr lang="en-US" altLang="zh-CN" sz="1800" b="1" dirty="0" err="1">
                <a:solidFill>
                  <a:srgbClr val="FF0000"/>
                </a:solidFill>
              </a:rPr>
              <a:t>Z</a:t>
            </a:r>
            <a:r>
              <a:rPr lang="en-US" altLang="zh-CN" sz="1800" i="1" baseline="-25000" dirty="0" err="1">
                <a:solidFill>
                  <a:srgbClr val="FF0000"/>
                </a:solidFill>
              </a:rPr>
              <a:t>m</a:t>
            </a:r>
            <a:r>
              <a:rPr lang="en-US" altLang="zh-CN" sz="1800" i="1" baseline="-25000" dirty="0">
                <a:solidFill>
                  <a:srgbClr val="FF0000"/>
                </a:solidFill>
              </a:rPr>
              <a:t>  </a:t>
            </a:r>
            <a:r>
              <a:rPr lang="en-US" altLang="zh-CN" sz="1800" dirty="0">
                <a:solidFill>
                  <a:srgbClr val="FF0000"/>
                </a:solidFill>
                <a:ea typeface="Cambria Math" pitchFamily="18" charset="0"/>
              </a:rPr>
              <a:t>with </a:t>
            </a:r>
            <a:r>
              <a:rPr lang="en-US" altLang="zh-CN" sz="1800" dirty="0">
                <a:solidFill>
                  <a:srgbClr val="FF0000"/>
                </a:solidFill>
                <a:ea typeface="Cambria Math"/>
              </a:rPr>
              <a:t>+</a:t>
            </a:r>
            <a:r>
              <a:rPr lang="en-US" altLang="zh-CN" sz="1800" i="1" baseline="-25000" dirty="0">
                <a:solidFill>
                  <a:srgbClr val="FF0000"/>
                </a:solidFill>
                <a:ea typeface="Cambria Math"/>
              </a:rPr>
              <a:t>m</a:t>
            </a:r>
            <a:r>
              <a:rPr lang="en-US" altLang="zh-CN" sz="1800" dirty="0">
                <a:solidFill>
                  <a:srgbClr val="FF0000"/>
                </a:solidFill>
                <a:ea typeface="Cambria Math" pitchFamily="18" charset="0"/>
              </a:rPr>
              <a:t>  and </a:t>
            </a:r>
            <a:r>
              <a:rPr lang="en-US" altLang="zh-CN" sz="1800" dirty="0">
                <a:solidFill>
                  <a:srgbClr val="FF0000"/>
                </a:solidFill>
                <a:ea typeface="Cambria Math"/>
              </a:rPr>
              <a:t>∙</a:t>
            </a:r>
            <a:r>
              <a:rPr lang="en-US" altLang="zh-CN" sz="1800" i="1" baseline="-25000" dirty="0">
                <a:solidFill>
                  <a:srgbClr val="FF0000"/>
                </a:solidFill>
                <a:ea typeface="Cambria Math"/>
              </a:rPr>
              <a:t>m</a:t>
            </a:r>
            <a:r>
              <a:rPr lang="zh-CN" altLang="en-US" sz="1800" b="1" dirty="0">
                <a:solidFill>
                  <a:srgbClr val="FF0000"/>
                </a:solidFill>
              </a:rPr>
              <a:t>是整环吗？</a:t>
            </a:r>
            <a:endParaRPr lang="en-US" altLang="zh-CN" sz="1800" b="1" dirty="0">
              <a:solidFill>
                <a:srgbClr val="FF0000"/>
              </a:solidFill>
            </a:endParaRPr>
          </a:p>
        </p:txBody>
      </p:sp>
    </p:spTree>
    <p:extLst>
      <p:ext uri="{BB962C8B-B14F-4D97-AF65-F5344CB8AC3E}">
        <p14:creationId xmlns:p14="http://schemas.microsoft.com/office/powerpoint/2010/main" val="7194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zh-CN" altLang="en-US" sz="6000" b="1" dirty="0"/>
              <a:t>质数与最大公约数</a:t>
            </a:r>
            <a:endParaRPr lang="en-US" sz="6000" b="1" dirty="0"/>
          </a:p>
        </p:txBody>
      </p:sp>
    </p:spTree>
    <p:extLst>
      <p:ext uri="{BB962C8B-B14F-4D97-AF65-F5344CB8AC3E}">
        <p14:creationId xmlns:p14="http://schemas.microsoft.com/office/powerpoint/2010/main" val="389045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3120"/>
            <a:ext cx="9144000" cy="1706880"/>
          </a:xfrm>
        </p:spPr>
        <p:txBody>
          <a:bodyPr/>
          <a:lstStyle/>
          <a:p>
            <a:r>
              <a:rPr lang="zh-CN" altLang="en-US" sz="6000" b="1" dirty="0"/>
              <a:t>整数除法和模算术运算</a:t>
            </a:r>
            <a:endParaRPr lang="en-US" sz="6000" b="1" dirty="0"/>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zh-CN" altLang="en-US" dirty="0"/>
              <a:t>小节概要</a:t>
            </a:r>
            <a:endParaRPr lang="en-US" sz="1500" dirty="0"/>
          </a:p>
        </p:txBody>
      </p:sp>
      <p:sp>
        <p:nvSpPr>
          <p:cNvPr id="14" name="Content Placeholder 2"/>
          <p:cNvSpPr>
            <a:spLocks noGrp="1"/>
          </p:cNvSpPr>
          <p:nvPr>
            <p:ph idx="1"/>
          </p:nvPr>
        </p:nvSpPr>
        <p:spPr/>
        <p:txBody>
          <a:bodyPr/>
          <a:lstStyle/>
          <a:p>
            <a:r>
              <a:rPr lang="zh-CN" altLang="en-US" dirty="0"/>
              <a:t>质数与它们的性质</a:t>
            </a:r>
            <a:endParaRPr lang="en-US" dirty="0"/>
          </a:p>
          <a:p>
            <a:r>
              <a:rPr lang="zh-CN" altLang="en-US" dirty="0"/>
              <a:t>关于质数的一些猜想和开放性问题</a:t>
            </a:r>
            <a:endParaRPr lang="en-US" dirty="0"/>
          </a:p>
          <a:p>
            <a:r>
              <a:rPr lang="zh-CN" altLang="en-US" dirty="0"/>
              <a:t>最大公约数与最小公倍数</a:t>
            </a:r>
            <a:endParaRPr lang="en-US" dirty="0"/>
          </a:p>
          <a:p>
            <a:r>
              <a:rPr lang="zh-CN" altLang="en-US" dirty="0"/>
              <a:t>欧几里得与扩展欧几里得算法</a:t>
            </a:r>
            <a:endParaRPr lang="en-US" altLang="zh-CN" dirty="0"/>
          </a:p>
          <a:p>
            <a:r>
              <a:rPr lang="zh-CN" altLang="en-US" dirty="0"/>
              <a:t>最大公约数的线性组合表示</a:t>
            </a:r>
            <a:endParaRPr lang="en-US" dirty="0"/>
          </a:p>
        </p:txBody>
      </p:sp>
    </p:spTree>
    <p:extLst>
      <p:ext uri="{BB962C8B-B14F-4D97-AF65-F5344CB8AC3E}">
        <p14:creationId xmlns:p14="http://schemas.microsoft.com/office/powerpoint/2010/main" val="471041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zh-CN" altLang="en-US" dirty="0"/>
              <a:t>质数</a:t>
            </a:r>
            <a:endParaRPr lang="en-US" sz="1500" dirty="0"/>
          </a:p>
        </p:txBody>
      </p:sp>
      <p:sp>
        <p:nvSpPr>
          <p:cNvPr id="14" name="Content Placeholder 2"/>
          <p:cNvSpPr>
            <a:spLocks noGrp="1"/>
          </p:cNvSpPr>
          <p:nvPr>
            <p:ph idx="1"/>
          </p:nvPr>
        </p:nvSpPr>
        <p:spPr/>
        <p:txBody>
          <a:bodyPr/>
          <a:lstStyle/>
          <a:p>
            <a:r>
              <a:rPr lang="en-US" b="1" dirty="0"/>
              <a:t> </a:t>
            </a:r>
            <a:r>
              <a:rPr lang="zh-CN" altLang="en-US" b="1" dirty="0"/>
              <a:t>定义</a:t>
            </a:r>
            <a:r>
              <a:rPr lang="en-US" dirty="0"/>
              <a:t>:</a:t>
            </a:r>
            <a:r>
              <a:rPr lang="zh-CN" altLang="en-US" dirty="0"/>
              <a:t>一个大于 </a:t>
            </a:r>
            <a:r>
              <a:rPr lang="en-US" altLang="zh-CN" dirty="0"/>
              <a:t>1 </a:t>
            </a:r>
            <a:r>
              <a:rPr lang="zh-CN" altLang="en-US" dirty="0"/>
              <a:t>的正整数 𝑝</a:t>
            </a:r>
            <a:r>
              <a:rPr lang="en-US" altLang="zh-CN" dirty="0"/>
              <a:t> </a:t>
            </a:r>
            <a:r>
              <a:rPr lang="zh-CN" altLang="en-US" dirty="0"/>
              <a:t>被称为质数（</a:t>
            </a:r>
            <a:r>
              <a:rPr lang="en-US" altLang="zh-CN" dirty="0"/>
              <a:t>prime</a:t>
            </a:r>
            <a:r>
              <a:rPr lang="zh-CN" altLang="en-US" dirty="0"/>
              <a:t>），如果 𝑝</a:t>
            </a:r>
            <a:r>
              <a:rPr lang="en-US" altLang="zh-CN" dirty="0"/>
              <a:t> </a:t>
            </a:r>
            <a:r>
              <a:rPr lang="zh-CN" altLang="en-US" dirty="0"/>
              <a:t>的正因子只有 </a:t>
            </a:r>
            <a:r>
              <a:rPr lang="en-US" altLang="zh-CN" dirty="0"/>
              <a:t>1 </a:t>
            </a:r>
            <a:r>
              <a:rPr lang="zh-CN" altLang="en-US" dirty="0"/>
              <a:t>和 𝑝</a:t>
            </a:r>
            <a:r>
              <a:rPr lang="en-US" altLang="zh-CN" dirty="0"/>
              <a:t> </a:t>
            </a:r>
            <a:r>
              <a:rPr lang="zh-CN" altLang="en-US" dirty="0"/>
              <a:t>本身。一个大于 </a:t>
            </a:r>
            <a:r>
              <a:rPr lang="en-US" altLang="zh-CN" dirty="0"/>
              <a:t>1 </a:t>
            </a:r>
            <a:r>
              <a:rPr lang="zh-CN" altLang="en-US" dirty="0"/>
              <a:t>且不是质数的正整数被称为合数（</a:t>
            </a:r>
            <a:r>
              <a:rPr lang="en-US" altLang="zh-CN" dirty="0"/>
              <a:t>composite</a:t>
            </a:r>
            <a:r>
              <a:rPr lang="zh-CN" altLang="en-US" dirty="0"/>
              <a:t>）</a:t>
            </a:r>
            <a:r>
              <a:rPr lang="en-US" dirty="0"/>
              <a:t>.</a:t>
            </a:r>
          </a:p>
          <a:p>
            <a:r>
              <a:rPr lang="zh-CN" altLang="en-US" b="1" dirty="0"/>
              <a:t>例</a:t>
            </a:r>
            <a:r>
              <a:rPr lang="en-US" dirty="0"/>
              <a:t>:</a:t>
            </a:r>
            <a:r>
              <a:rPr lang="zh-CN" altLang="en-US" dirty="0"/>
              <a:t>整数 </a:t>
            </a:r>
            <a:r>
              <a:rPr lang="en-US" altLang="zh-CN" dirty="0"/>
              <a:t>7 </a:t>
            </a:r>
            <a:r>
              <a:rPr lang="zh-CN" altLang="en-US" dirty="0"/>
              <a:t>是质数，因为它的正因数只有 </a:t>
            </a:r>
            <a:r>
              <a:rPr lang="en-US" altLang="zh-CN" dirty="0"/>
              <a:t>1 </a:t>
            </a:r>
            <a:r>
              <a:rPr lang="zh-CN" altLang="en-US" dirty="0"/>
              <a:t>和 </a:t>
            </a:r>
            <a:r>
              <a:rPr lang="en-US" altLang="zh-CN" dirty="0"/>
              <a:t>7</a:t>
            </a:r>
            <a:r>
              <a:rPr lang="zh-CN" altLang="en-US" dirty="0"/>
              <a:t>；但 </a:t>
            </a:r>
            <a:r>
              <a:rPr lang="en-US" altLang="zh-CN" dirty="0"/>
              <a:t>9 </a:t>
            </a:r>
            <a:r>
              <a:rPr lang="zh-CN" altLang="en-US" dirty="0"/>
              <a:t>是合数，因为它可以被 </a:t>
            </a:r>
            <a:r>
              <a:rPr lang="en-US" altLang="zh-CN" dirty="0"/>
              <a:t>3 </a:t>
            </a:r>
            <a:r>
              <a:rPr lang="zh-CN" altLang="en-US" dirty="0"/>
              <a:t>整除</a:t>
            </a:r>
            <a:r>
              <a:rPr lang="en-US" dirty="0"/>
              <a:t>. </a:t>
            </a:r>
          </a:p>
        </p:txBody>
      </p:sp>
    </p:spTree>
    <p:extLst>
      <p:ext uri="{BB962C8B-B14F-4D97-AF65-F5344CB8AC3E}">
        <p14:creationId xmlns:p14="http://schemas.microsoft.com/office/powerpoint/2010/main" val="3185242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sz="4000" dirty="0"/>
              <a:t>The Fundamental Theorem of Arithmetic</a:t>
            </a:r>
            <a:br>
              <a:rPr lang="en-US" sz="4000" dirty="0"/>
            </a:br>
            <a:r>
              <a:rPr lang="en-US" sz="4000" dirty="0"/>
              <a:t>(</a:t>
            </a:r>
            <a:r>
              <a:rPr lang="zh-CN" altLang="en-US" sz="4000" dirty="0"/>
              <a:t>算术基本定理</a:t>
            </a:r>
            <a:r>
              <a:rPr lang="en-US" altLang="zh-CN" sz="4000" dirty="0"/>
              <a:t>)</a:t>
            </a:r>
            <a:endParaRPr lang="en-US" sz="4000" dirty="0"/>
          </a:p>
        </p:txBody>
      </p:sp>
      <p:sp>
        <p:nvSpPr>
          <p:cNvPr id="14" name="Content Placeholder 2"/>
          <p:cNvSpPr>
            <a:spLocks noGrp="1"/>
          </p:cNvSpPr>
          <p:nvPr>
            <p:ph idx="1"/>
          </p:nvPr>
        </p:nvSpPr>
        <p:spPr>
          <a:xfrm>
            <a:off x="457200" y="1295400"/>
            <a:ext cx="8458200" cy="5257800"/>
          </a:xfrm>
        </p:spPr>
        <p:txBody>
          <a:bodyPr/>
          <a:lstStyle/>
          <a:p>
            <a:pPr>
              <a:spcBef>
                <a:spcPts val="600"/>
              </a:spcBef>
            </a:pPr>
            <a:r>
              <a:rPr lang="zh-CN" altLang="en-US" b="1" dirty="0"/>
              <a:t>定理</a:t>
            </a:r>
            <a:r>
              <a:rPr lang="en-US" dirty="0"/>
              <a:t>:</a:t>
            </a:r>
            <a:r>
              <a:rPr lang="zh-CN" altLang="en-US" dirty="0"/>
              <a:t>每一个大于 </a:t>
            </a:r>
            <a:r>
              <a:rPr lang="en-US" altLang="zh-CN" dirty="0"/>
              <a:t>1 </a:t>
            </a:r>
            <a:r>
              <a:rPr lang="zh-CN" altLang="en-US" dirty="0"/>
              <a:t>的正整数都可以唯一地表示为一个质数，或者表示为两个或更多质数的乘积，其中质因数按照大小不减的顺序排列</a:t>
            </a:r>
            <a:r>
              <a:rPr lang="en-US" dirty="0"/>
              <a:t>. </a:t>
            </a:r>
          </a:p>
          <a:p>
            <a:pPr>
              <a:spcBef>
                <a:spcPts val="600"/>
              </a:spcBef>
            </a:pPr>
            <a:r>
              <a:rPr lang="zh-CN" altLang="en-US" b="1" dirty="0"/>
              <a:t>例子</a:t>
            </a:r>
            <a:r>
              <a:rPr lang="en-US" dirty="0"/>
              <a:t>:</a:t>
            </a:r>
          </a:p>
          <a:p>
            <a:pPr lvl="1">
              <a:spcBef>
                <a:spcPts val="600"/>
              </a:spcBef>
            </a:pPr>
            <a:r>
              <a:rPr lang="en-US" dirty="0">
                <a:ea typeface="Cambria Math" pitchFamily="18" charset="0"/>
              </a:rPr>
              <a:t>100 = 2 </a:t>
            </a:r>
            <a:r>
              <a:rPr lang="en-US" dirty="0">
                <a:ea typeface="Cambria Math"/>
              </a:rPr>
              <a:t>∙ 2 ∙ 5 ∙ 5 = 2</a:t>
            </a:r>
            <a:r>
              <a:rPr lang="en-US" baseline="30000" dirty="0">
                <a:ea typeface="Cambria Math"/>
              </a:rPr>
              <a:t>2</a:t>
            </a:r>
            <a:r>
              <a:rPr lang="en-US" dirty="0">
                <a:ea typeface="Cambria Math"/>
              </a:rPr>
              <a:t> ∙ 5</a:t>
            </a:r>
            <a:r>
              <a:rPr lang="en-US" baseline="30000" dirty="0">
                <a:ea typeface="Cambria Math"/>
              </a:rPr>
              <a:t>2</a:t>
            </a:r>
            <a:r>
              <a:rPr lang="en-US" dirty="0">
                <a:ea typeface="Cambria Math"/>
              </a:rPr>
              <a:t> </a:t>
            </a:r>
          </a:p>
          <a:p>
            <a:pPr lvl="1">
              <a:spcBef>
                <a:spcPts val="600"/>
              </a:spcBef>
            </a:pPr>
            <a:r>
              <a:rPr lang="en-US" dirty="0">
                <a:ea typeface="Cambria Math"/>
              </a:rPr>
              <a:t>641 = 641</a:t>
            </a:r>
          </a:p>
          <a:p>
            <a:pPr lvl="1">
              <a:spcBef>
                <a:spcPts val="600"/>
              </a:spcBef>
            </a:pPr>
            <a:r>
              <a:rPr lang="en-US" dirty="0">
                <a:ea typeface="Cambria Math"/>
              </a:rPr>
              <a:t>999</a:t>
            </a:r>
            <a:r>
              <a:rPr lang="en-US" dirty="0">
                <a:ea typeface="Cambria Math" pitchFamily="18" charset="0"/>
              </a:rPr>
              <a:t> = 3 </a:t>
            </a:r>
            <a:r>
              <a:rPr lang="en-US" dirty="0">
                <a:ea typeface="Cambria Math"/>
              </a:rPr>
              <a:t>∙ 3 ∙ 3 ∙ 37 = 3</a:t>
            </a:r>
            <a:r>
              <a:rPr lang="en-US" baseline="30000" dirty="0">
                <a:ea typeface="Cambria Math"/>
              </a:rPr>
              <a:t>3</a:t>
            </a:r>
            <a:r>
              <a:rPr lang="en-US" dirty="0">
                <a:ea typeface="Cambria Math"/>
              </a:rPr>
              <a:t> ∙ 37 </a:t>
            </a:r>
          </a:p>
          <a:p>
            <a:pPr lvl="1">
              <a:spcBef>
                <a:spcPts val="600"/>
              </a:spcBef>
            </a:pPr>
            <a:r>
              <a:rPr lang="en-US" dirty="0">
                <a:ea typeface="Cambria Math"/>
              </a:rPr>
              <a:t>1024</a:t>
            </a:r>
            <a:r>
              <a:rPr lang="en-US" dirty="0">
                <a:ea typeface="Cambria Math" pitchFamily="18" charset="0"/>
              </a:rPr>
              <a:t> = 2 </a:t>
            </a:r>
            <a:r>
              <a:rPr lang="en-US" dirty="0">
                <a:ea typeface="Cambria Math"/>
              </a:rPr>
              <a:t>∙ 2 ∙ 2 ∙ 2 ∙ 2 ∙ 2 ∙ 2 ∙ 2 ∙ 2 ∙ 2 = 2</a:t>
            </a:r>
            <a:r>
              <a:rPr lang="en-US" baseline="30000" dirty="0">
                <a:ea typeface="Cambria Math"/>
              </a:rPr>
              <a:t>10</a:t>
            </a:r>
            <a:r>
              <a:rPr lang="en-US" dirty="0">
                <a:ea typeface="Cambria Math"/>
              </a:rPr>
              <a:t> </a:t>
            </a:r>
            <a:endParaRPr lang="en-US" dirty="0"/>
          </a:p>
        </p:txBody>
      </p:sp>
    </p:spTree>
    <p:extLst>
      <p:ext uri="{BB962C8B-B14F-4D97-AF65-F5344CB8AC3E}">
        <p14:creationId xmlns:p14="http://schemas.microsoft.com/office/powerpoint/2010/main" val="3863327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算术基本定理的存在性证明</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11" y="1754815"/>
            <a:ext cx="8123578" cy="4058216"/>
          </a:xfrm>
          <a:prstGeom prst="rect">
            <a:avLst/>
          </a:prstGeom>
        </p:spPr>
      </p:pic>
    </p:spTree>
    <p:extLst>
      <p:ext uri="{BB962C8B-B14F-4D97-AF65-F5344CB8AC3E}">
        <p14:creationId xmlns:p14="http://schemas.microsoft.com/office/powerpoint/2010/main" val="3785552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D22FDFFC-B9D3-491C-BCE5-065463D03534}"/>
              </a:ext>
            </a:extLst>
          </p:cNvPr>
          <p:cNvSpPr>
            <a:spLocks noGrp="1"/>
          </p:cNvSpPr>
          <p:nvPr>
            <p:ph type="sldNum" sz="quarter" idx="12"/>
          </p:nvPr>
        </p:nvSpPr>
        <p:spPr/>
        <p:txBody>
          <a:bodyPr/>
          <a:lstStyle/>
          <a:p>
            <a:fld id="{5E9CA8E6-E043-4CF0-9628-5CF338D17CEE}" type="slidenum">
              <a:rPr lang="en-US" altLang="zh-CN"/>
              <a:pPr/>
              <a:t>34</a:t>
            </a:fld>
            <a:endParaRPr lang="en-US" altLang="zh-CN"/>
          </a:p>
        </p:txBody>
      </p:sp>
      <p:sp>
        <p:nvSpPr>
          <p:cNvPr id="276482" name="Rectangle 2">
            <a:extLst>
              <a:ext uri="{FF2B5EF4-FFF2-40B4-BE49-F238E27FC236}">
                <a16:creationId xmlns:a16="http://schemas.microsoft.com/office/drawing/2014/main" id="{E9777102-6B80-4818-AD66-65BECB41ED85}"/>
              </a:ext>
            </a:extLst>
          </p:cNvPr>
          <p:cNvSpPr>
            <a:spLocks noGrp="1" noChangeArrowheads="1"/>
          </p:cNvSpPr>
          <p:nvPr>
            <p:ph type="title"/>
          </p:nvPr>
        </p:nvSpPr>
        <p:spPr>
          <a:xfrm>
            <a:off x="457200" y="381000"/>
            <a:ext cx="6858000" cy="361950"/>
          </a:xfrm>
        </p:spPr>
        <p:txBody>
          <a:bodyPr/>
          <a:lstStyle/>
          <a:p>
            <a:pPr algn="ctr"/>
            <a:r>
              <a:rPr lang="zh-CN" altLang="en-US" dirty="0">
                <a:solidFill>
                  <a:schemeClr val="tx1"/>
                </a:solidFill>
              </a:rPr>
              <a:t>例题</a:t>
            </a:r>
          </a:p>
        </p:txBody>
      </p:sp>
      <p:sp>
        <p:nvSpPr>
          <p:cNvPr id="276483" name="Rectangle 3">
            <a:extLst>
              <a:ext uri="{FF2B5EF4-FFF2-40B4-BE49-F238E27FC236}">
                <a16:creationId xmlns:a16="http://schemas.microsoft.com/office/drawing/2014/main" id="{969FE499-7DCF-4171-A8AF-42ED994F63A8}"/>
              </a:ext>
            </a:extLst>
          </p:cNvPr>
          <p:cNvSpPr>
            <a:spLocks noGrp="1" noChangeArrowheads="1"/>
          </p:cNvSpPr>
          <p:nvPr>
            <p:ph type="body" idx="1"/>
          </p:nvPr>
        </p:nvSpPr>
        <p:spPr>
          <a:xfrm>
            <a:off x="685800" y="1095375"/>
            <a:ext cx="7772400" cy="533400"/>
          </a:xfrm>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38100">
                <a:solidFill>
                  <a:srgbClr val="000066"/>
                </a:solidFill>
                <a:miter lim="800000"/>
                <a:headEnd/>
                <a:tailEnd/>
              </a14:hiddenLine>
            </a:ext>
          </a:extLst>
        </p:spPr>
        <p:txBody>
          <a:bodyPr/>
          <a:lstStyle/>
          <a:p>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1</a:t>
            </a:r>
            <a:r>
              <a:rPr lang="en-US" altLang="zh-CN" dirty="0">
                <a:latin typeface="Times New Roman" panose="02020603050405020304" pitchFamily="18" charset="0"/>
              </a:rPr>
              <a:t> 21560</a:t>
            </a:r>
            <a:r>
              <a:rPr lang="zh-CN" altLang="en-US" dirty="0">
                <a:latin typeface="Times New Roman" panose="02020603050405020304" pitchFamily="18" charset="0"/>
              </a:rPr>
              <a:t>有多少个正因子</a:t>
            </a:r>
            <a:r>
              <a:rPr lang="en-US" altLang="zh-CN" dirty="0">
                <a:latin typeface="Times New Roman" panose="02020603050405020304" pitchFamily="18" charset="0"/>
              </a:rPr>
              <a:t>?</a:t>
            </a:r>
          </a:p>
        </p:txBody>
      </p:sp>
      <p:sp>
        <p:nvSpPr>
          <p:cNvPr id="276484" name="Text Box 4">
            <a:extLst>
              <a:ext uri="{FF2B5EF4-FFF2-40B4-BE49-F238E27FC236}">
                <a16:creationId xmlns:a16="http://schemas.microsoft.com/office/drawing/2014/main" id="{E353EDBF-6C31-4C70-8C40-88886D39D34C}"/>
              </a:ext>
            </a:extLst>
          </p:cNvPr>
          <p:cNvSpPr txBox="1">
            <a:spLocks noChangeArrowheads="1"/>
          </p:cNvSpPr>
          <p:nvPr/>
        </p:nvSpPr>
        <p:spPr bwMode="auto">
          <a:xfrm>
            <a:off x="685800" y="1628775"/>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r>
              <a:rPr lang="zh-CN" altLang="en-US" dirty="0"/>
              <a:t>解   </a:t>
            </a:r>
            <a:r>
              <a:rPr lang="en-US" altLang="zh-CN" dirty="0"/>
              <a:t>21560=2</a:t>
            </a:r>
            <a:r>
              <a:rPr lang="en-US" altLang="zh-CN" baseline="30000" dirty="0"/>
              <a:t>3</a:t>
            </a:r>
            <a:r>
              <a:rPr lang="en-US" altLang="zh-CN" dirty="0"/>
              <a:t>×5×7</a:t>
            </a:r>
            <a:r>
              <a:rPr lang="en-US" altLang="zh-CN" baseline="30000" dirty="0"/>
              <a:t>2</a:t>
            </a:r>
            <a:r>
              <a:rPr lang="en-US" altLang="zh-CN" dirty="0"/>
              <a:t>×11</a:t>
            </a:r>
          </a:p>
          <a:p>
            <a:pPr algn="just"/>
            <a:r>
              <a:rPr lang="zh-CN" altLang="en-US" dirty="0"/>
              <a:t>因此</a:t>
            </a:r>
            <a:r>
              <a:rPr lang="en-US" altLang="zh-CN" dirty="0"/>
              <a:t> 21560</a:t>
            </a:r>
            <a:r>
              <a:rPr lang="zh-CN" altLang="en-US" dirty="0"/>
              <a:t>的正因子的个数为</a:t>
            </a:r>
            <a:r>
              <a:rPr lang="en-US" altLang="zh-CN" dirty="0"/>
              <a:t>4×2×3×2=48.</a:t>
            </a:r>
          </a:p>
        </p:txBody>
      </p:sp>
      <p:sp>
        <p:nvSpPr>
          <p:cNvPr id="276486" name="Text Box 6">
            <a:extLst>
              <a:ext uri="{FF2B5EF4-FFF2-40B4-BE49-F238E27FC236}">
                <a16:creationId xmlns:a16="http://schemas.microsoft.com/office/drawing/2014/main" id="{09EA68E4-8DDE-47DD-A703-C968800B1842}"/>
              </a:ext>
            </a:extLst>
          </p:cNvPr>
          <p:cNvSpPr txBox="1">
            <a:spLocks noChangeArrowheads="1"/>
          </p:cNvSpPr>
          <p:nvPr/>
        </p:nvSpPr>
        <p:spPr bwMode="auto">
          <a:xfrm>
            <a:off x="609600" y="3357563"/>
            <a:ext cx="79248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r>
              <a:rPr lang="zh-CN" altLang="en-US" dirty="0"/>
              <a:t>解  </a:t>
            </a:r>
            <a:r>
              <a:rPr lang="en-US" altLang="zh-CN" dirty="0"/>
              <a:t>2, 3, 4=2</a:t>
            </a:r>
            <a:r>
              <a:rPr lang="en-US" altLang="zh-CN" baseline="30000" dirty="0"/>
              <a:t>2</a:t>
            </a:r>
            <a:r>
              <a:rPr lang="en-US" altLang="zh-CN" dirty="0"/>
              <a:t>, 5, 6=2×3, 7, 8=2</a:t>
            </a:r>
            <a:r>
              <a:rPr lang="en-US" altLang="zh-CN" baseline="30000" dirty="0"/>
              <a:t>3</a:t>
            </a:r>
            <a:r>
              <a:rPr lang="en-US" altLang="zh-CN" dirty="0"/>
              <a:t>, 9=3</a:t>
            </a:r>
            <a:r>
              <a:rPr lang="en-US" altLang="zh-CN" baseline="30000" dirty="0"/>
              <a:t>2</a:t>
            </a:r>
            <a:r>
              <a:rPr lang="en-US" altLang="zh-CN" dirty="0"/>
              <a:t>, 10=2×5.</a:t>
            </a:r>
          </a:p>
          <a:p>
            <a:pPr algn="just"/>
            <a:r>
              <a:rPr lang="zh-CN" altLang="en-US" dirty="0"/>
              <a:t>得  </a:t>
            </a:r>
          </a:p>
          <a:p>
            <a:pPr algn="just"/>
            <a:r>
              <a:rPr lang="zh-CN" altLang="en-US" dirty="0"/>
              <a:t>                </a:t>
            </a:r>
            <a:r>
              <a:rPr lang="en-US" altLang="zh-CN" dirty="0"/>
              <a:t>10!=2</a:t>
            </a:r>
            <a:r>
              <a:rPr lang="en-US" altLang="zh-CN" baseline="30000" dirty="0"/>
              <a:t>8</a:t>
            </a:r>
            <a:r>
              <a:rPr lang="en-US" altLang="zh-CN" dirty="0"/>
              <a:t>×3</a:t>
            </a:r>
            <a:r>
              <a:rPr lang="en-US" altLang="zh-CN" baseline="30000" dirty="0"/>
              <a:t>4</a:t>
            </a:r>
            <a:r>
              <a:rPr lang="en-US" altLang="zh-CN" dirty="0"/>
              <a:t>×5</a:t>
            </a:r>
            <a:r>
              <a:rPr lang="en-US" altLang="zh-CN" baseline="30000" dirty="0"/>
              <a:t>2</a:t>
            </a:r>
            <a:r>
              <a:rPr lang="en-US" altLang="zh-CN" dirty="0"/>
              <a:t>×7,</a:t>
            </a:r>
          </a:p>
        </p:txBody>
      </p:sp>
      <p:sp>
        <p:nvSpPr>
          <p:cNvPr id="276487" name="Text Box 7">
            <a:extLst>
              <a:ext uri="{FF2B5EF4-FFF2-40B4-BE49-F238E27FC236}">
                <a16:creationId xmlns:a16="http://schemas.microsoft.com/office/drawing/2014/main" id="{EBC4843F-9F21-4A56-9BFF-3469B1E23193}"/>
              </a:ext>
            </a:extLst>
          </p:cNvPr>
          <p:cNvSpPr txBox="1">
            <a:spLocks noChangeArrowheads="1"/>
          </p:cNvSpPr>
          <p:nvPr/>
        </p:nvSpPr>
        <p:spPr bwMode="auto">
          <a:xfrm>
            <a:off x="914400" y="4482882"/>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dirty="0">
                <a:latin typeface="宋体" panose="02010600030101010101" pitchFamily="2" charset="-122"/>
              </a:rPr>
              <a:t>故</a:t>
            </a:r>
            <a:r>
              <a:rPr lang="en-US" altLang="zh-CN" dirty="0"/>
              <a:t>10!</a:t>
            </a:r>
            <a:r>
              <a:rPr lang="zh-CN" altLang="en-US" dirty="0">
                <a:latin typeface="宋体" panose="02010600030101010101" pitchFamily="2" charset="-122"/>
              </a:rPr>
              <a:t>的二进制表示中从最低位数起有</a:t>
            </a:r>
            <a:r>
              <a:rPr lang="en-US" altLang="zh-CN" dirty="0">
                <a:latin typeface="宋体" panose="02010600030101010101" pitchFamily="2" charset="-122"/>
              </a:rPr>
              <a:t>8</a:t>
            </a:r>
            <a:r>
              <a:rPr lang="zh-CN" altLang="en-US" dirty="0">
                <a:latin typeface="宋体" panose="02010600030101010101" pitchFamily="2" charset="-122"/>
              </a:rPr>
              <a:t>个连续的</a:t>
            </a:r>
            <a:r>
              <a:rPr lang="en-US" altLang="zh-CN" dirty="0"/>
              <a:t>0.</a:t>
            </a:r>
          </a:p>
        </p:txBody>
      </p:sp>
      <p:sp>
        <p:nvSpPr>
          <p:cNvPr id="10" name="Rectangle 3">
            <a:extLst>
              <a:ext uri="{FF2B5EF4-FFF2-40B4-BE49-F238E27FC236}">
                <a16:creationId xmlns:a16="http://schemas.microsoft.com/office/drawing/2014/main" id="{A09260E3-7CFE-47F2-B0B6-682E300FB3C1}"/>
              </a:ext>
            </a:extLst>
          </p:cNvPr>
          <p:cNvSpPr txBox="1">
            <a:spLocks noChangeArrowheads="1"/>
          </p:cNvSpPr>
          <p:nvPr/>
        </p:nvSpPr>
        <p:spPr bwMode="auto">
          <a:xfrm>
            <a:off x="685800" y="2688431"/>
            <a:ext cx="7772400" cy="533400"/>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38100">
                <a:solidFill>
                  <a:srgbClr val="000066"/>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lr>
                <a:schemeClr val="accent1"/>
              </a:buClr>
              <a:buSzPct val="65000"/>
              <a:buFont typeface="Wingdings" panose="05000000000000000000" pitchFamily="2" charset="2"/>
              <a:buChar char="n"/>
              <a:defRPr sz="2250">
                <a:solidFill>
                  <a:schemeClr val="tx1"/>
                </a:solidFill>
                <a:latin typeface="+mn-lt"/>
                <a:ea typeface="+mn-ea"/>
                <a:cs typeface="+mn-cs"/>
              </a:defRPr>
            </a:lvl1pPr>
            <a:lvl2pPr marL="502444" indent="-244079" algn="l" rtl="0" eaLnBrk="0" fontAlgn="base" hangingPunct="0">
              <a:spcBef>
                <a:spcPct val="20000"/>
              </a:spcBef>
              <a:spcAft>
                <a:spcPct val="0"/>
              </a:spcAft>
              <a:buClr>
                <a:schemeClr val="accent2"/>
              </a:buClr>
              <a:buSzPct val="60000"/>
              <a:buFont typeface="Wingdings" panose="05000000000000000000" pitchFamily="2" charset="2"/>
              <a:buChar char="q"/>
              <a:defRPr sz="1950">
                <a:solidFill>
                  <a:schemeClr val="tx1"/>
                </a:solidFill>
                <a:latin typeface="+mn-lt"/>
                <a:ea typeface="+mn-ea"/>
              </a:defRPr>
            </a:lvl2pPr>
            <a:lvl3pPr marL="766763" indent="-263129" algn="l" rtl="0" eaLnBrk="0" fontAlgn="base" hangingPunct="0">
              <a:spcBef>
                <a:spcPct val="20000"/>
              </a:spcBef>
              <a:spcAft>
                <a:spcPct val="0"/>
              </a:spcAft>
              <a:buClr>
                <a:schemeClr val="accent1"/>
              </a:buClr>
              <a:buSzPct val="65000"/>
              <a:buFont typeface="Wingdings" panose="05000000000000000000" pitchFamily="2" charset="2"/>
              <a:buChar char="n"/>
              <a:defRPr sz="1650">
                <a:solidFill>
                  <a:schemeClr val="tx1"/>
                </a:solidFill>
                <a:latin typeface="+mn-lt"/>
                <a:ea typeface="+mn-ea"/>
              </a:defRPr>
            </a:lvl3pPr>
            <a:lvl4pPr marL="1004888" indent="-236935" algn="l" rtl="0" eaLnBrk="0" fontAlgn="base" hangingPunct="0">
              <a:spcBef>
                <a:spcPct val="20000"/>
              </a:spcBef>
              <a:spcAft>
                <a:spcPct val="0"/>
              </a:spcAft>
              <a:buClr>
                <a:schemeClr val="accent2"/>
              </a:buClr>
              <a:buSzPct val="70000"/>
              <a:buFont typeface="Wingdings" panose="05000000000000000000" pitchFamily="2" charset="2"/>
              <a:buChar char="q"/>
              <a:defRPr sz="1500">
                <a:solidFill>
                  <a:schemeClr val="tx1"/>
                </a:solidFill>
                <a:latin typeface="+mn-lt"/>
                <a:ea typeface="+mn-ea"/>
              </a:defRPr>
            </a:lvl4pPr>
            <a:lvl5pPr marL="1260872" indent="-254794" algn="l" rtl="0" eaLnBrk="0" fontAlgn="base" hangingPunct="0">
              <a:spcBef>
                <a:spcPct val="20000"/>
              </a:spcBef>
              <a:spcAft>
                <a:spcPct val="0"/>
              </a:spcAft>
              <a:buClr>
                <a:schemeClr val="accent1"/>
              </a:buClr>
              <a:buSzPct val="75000"/>
              <a:buFont typeface="Wingdings" panose="05000000000000000000" pitchFamily="2" charset="2"/>
              <a:buChar char="§"/>
              <a:defRPr sz="1500">
                <a:solidFill>
                  <a:schemeClr val="tx1"/>
                </a:solidFill>
                <a:latin typeface="+mn-lt"/>
                <a:ea typeface="+mn-ea"/>
              </a:defRPr>
            </a:lvl5pPr>
            <a:lvl6pPr marL="16037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6pPr>
            <a:lvl7pPr marL="19466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7pPr>
            <a:lvl8pPr marL="22895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8pPr>
            <a:lvl9pPr marL="26324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9pPr>
          </a:lstStyle>
          <a:p>
            <a:r>
              <a:rPr lang="zh-CN" altLang="en-US" kern="0" dirty="0">
                <a:solidFill>
                  <a:srgbClr val="A50021"/>
                </a:solidFill>
                <a:latin typeface="Times New Roman" panose="02020603050405020304" pitchFamily="18" charset="0"/>
              </a:rPr>
              <a:t>例</a:t>
            </a:r>
            <a:r>
              <a:rPr lang="en-US" altLang="zh-CN" kern="0" dirty="0">
                <a:solidFill>
                  <a:srgbClr val="A50021"/>
                </a:solidFill>
                <a:latin typeface="Times New Roman" panose="02020603050405020304" pitchFamily="18" charset="0"/>
              </a:rPr>
              <a:t>2</a:t>
            </a:r>
            <a:r>
              <a:rPr lang="en-US" altLang="zh-CN" kern="0" dirty="0">
                <a:latin typeface="Times New Roman" panose="02020603050405020304" pitchFamily="18" charset="0"/>
              </a:rPr>
              <a:t> </a:t>
            </a:r>
            <a:r>
              <a:rPr lang="en-US" altLang="zh-CN" dirty="0"/>
              <a:t>10!</a:t>
            </a:r>
            <a:r>
              <a:rPr lang="zh-CN" altLang="en-US" dirty="0"/>
              <a:t>的二进制表示中从最低位数起有多少个连续的</a:t>
            </a:r>
            <a:r>
              <a:rPr lang="en-US" altLang="zh-CN" dirty="0"/>
              <a:t>0?</a:t>
            </a:r>
            <a:endParaRPr lang="en-US" altLang="zh-CN"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76486"/>
                                        </p:tgtEl>
                                        <p:attrNameLst>
                                          <p:attrName>style.visibility</p:attrName>
                                        </p:attrNameLst>
                                      </p:cBhvr>
                                      <p:to>
                                        <p:strVal val="visible"/>
                                      </p:to>
                                    </p:set>
                                    <p:anim calcmode="lin" valueType="num">
                                      <p:cBhvr additive="base">
                                        <p:cTn id="11" dur="500" fill="hold"/>
                                        <p:tgtEl>
                                          <p:spTgt spid="276486"/>
                                        </p:tgtEl>
                                        <p:attrNameLst>
                                          <p:attrName>ppt_x</p:attrName>
                                        </p:attrNameLst>
                                      </p:cBhvr>
                                      <p:tavLst>
                                        <p:tav tm="0">
                                          <p:val>
                                            <p:strVal val="0-#ppt_w/2"/>
                                          </p:val>
                                        </p:tav>
                                        <p:tav tm="100000">
                                          <p:val>
                                            <p:strVal val="#ppt_x"/>
                                          </p:val>
                                        </p:tav>
                                      </p:tavLst>
                                    </p:anim>
                                    <p:anim calcmode="lin" valueType="num">
                                      <p:cBhvr additive="base">
                                        <p:cTn id="12" dur="500" fill="hold"/>
                                        <p:tgtEl>
                                          <p:spTgt spid="27648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76487"/>
                                        </p:tgtEl>
                                        <p:attrNameLst>
                                          <p:attrName>style.visibility</p:attrName>
                                        </p:attrNameLst>
                                      </p:cBhvr>
                                      <p:to>
                                        <p:strVal val="visible"/>
                                      </p:to>
                                    </p:set>
                                    <p:anim calcmode="lin" valueType="num">
                                      <p:cBhvr additive="base">
                                        <p:cTn id="17" dur="500" fill="hold"/>
                                        <p:tgtEl>
                                          <p:spTgt spid="276487"/>
                                        </p:tgtEl>
                                        <p:attrNameLst>
                                          <p:attrName>ppt_x</p:attrName>
                                        </p:attrNameLst>
                                      </p:cBhvr>
                                      <p:tavLst>
                                        <p:tav tm="0">
                                          <p:val>
                                            <p:strVal val="0-#ppt_w/2"/>
                                          </p:val>
                                        </p:tav>
                                        <p:tav tm="100000">
                                          <p:val>
                                            <p:strVal val="#ppt_x"/>
                                          </p:val>
                                        </p:tav>
                                      </p:tavLst>
                                    </p:anim>
                                    <p:anim calcmode="lin" valueType="num">
                                      <p:cBhvr additive="base">
                                        <p:cTn id="18" dur="500" fill="hold"/>
                                        <p:tgtEl>
                                          <p:spTgt spid="276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p:bldP spid="276486" grpId="0" autoUpdateAnimBg="0"/>
      <p:bldP spid="27648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E76A89ED-28DD-43F2-96C5-DAC2E07DE9C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7437A62-8A33-4BFE-9026-4A40465CF66F}" type="slidenum">
              <a:rPr kumimoji="0" lang="en-US" altLang="zh-CN" sz="1400" b="0" i="0" u="none" strike="noStrike" kern="1200" cap="none" spc="0" normalizeH="0" baseline="0" noProof="0" smtClean="0">
                <a:ln>
                  <a:noFill/>
                </a:ln>
                <a:solidFill>
                  <a:srgbClr val="000000"/>
                </a:solidFill>
                <a:effectLst/>
                <a:uLnTx/>
                <a:uFillTx/>
                <a:latin typeface="Arial"/>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400" b="0" i="0" u="none" strike="noStrike" kern="1200" cap="none" spc="0" normalizeH="0" baseline="0" noProof="0">
              <a:ln>
                <a:noFill/>
              </a:ln>
              <a:solidFill>
                <a:srgbClr val="000000"/>
              </a:solidFill>
              <a:effectLst/>
              <a:uLnTx/>
              <a:uFillTx/>
              <a:latin typeface="Arial"/>
              <a:ea typeface="宋体" panose="02010600030101010101" pitchFamily="2" charset="-122"/>
              <a:cs typeface="+mn-cs"/>
            </a:endParaRPr>
          </a:p>
        </p:txBody>
      </p:sp>
      <p:sp>
        <p:nvSpPr>
          <p:cNvPr id="280578" name="Rectangle 2">
            <a:extLst>
              <a:ext uri="{FF2B5EF4-FFF2-40B4-BE49-F238E27FC236}">
                <a16:creationId xmlns:a16="http://schemas.microsoft.com/office/drawing/2014/main" id="{401DA84D-3CD4-4531-BA72-8BD9A1EAF7DD}"/>
              </a:ext>
            </a:extLst>
          </p:cNvPr>
          <p:cNvSpPr>
            <a:spLocks noGrp="1" noChangeArrowheads="1"/>
          </p:cNvSpPr>
          <p:nvPr>
            <p:ph type="title"/>
          </p:nvPr>
        </p:nvSpPr>
        <p:spPr>
          <a:xfrm>
            <a:off x="1979613" y="260350"/>
            <a:ext cx="6121400" cy="361950"/>
          </a:xfrm>
        </p:spPr>
        <p:txBody>
          <a:bodyPr/>
          <a:lstStyle/>
          <a:p>
            <a:pPr algn="ctr"/>
            <a:r>
              <a:rPr lang="zh-CN" altLang="en-US" dirty="0">
                <a:solidFill>
                  <a:schemeClr val="tx1"/>
                </a:solidFill>
              </a:rPr>
              <a:t>素数测试</a:t>
            </a:r>
          </a:p>
        </p:txBody>
      </p:sp>
      <p:grpSp>
        <p:nvGrpSpPr>
          <p:cNvPr id="280587" name="Group 11">
            <a:extLst>
              <a:ext uri="{FF2B5EF4-FFF2-40B4-BE49-F238E27FC236}">
                <a16:creationId xmlns:a16="http://schemas.microsoft.com/office/drawing/2014/main" id="{25032A55-DFA8-469A-81FF-7E586A991679}"/>
              </a:ext>
            </a:extLst>
          </p:cNvPr>
          <p:cNvGrpSpPr>
            <a:grpSpLocks/>
          </p:cNvGrpSpPr>
          <p:nvPr/>
        </p:nvGrpSpPr>
        <p:grpSpPr bwMode="auto">
          <a:xfrm>
            <a:off x="609600" y="1268413"/>
            <a:ext cx="7716838" cy="3995738"/>
            <a:chOff x="512" y="1056"/>
            <a:chExt cx="4861" cy="2517"/>
          </a:xfrm>
        </p:grpSpPr>
        <p:graphicFrame>
          <p:nvGraphicFramePr>
            <p:cNvPr id="280579" name="Object 3">
              <a:extLst>
                <a:ext uri="{FF2B5EF4-FFF2-40B4-BE49-F238E27FC236}">
                  <a16:creationId xmlns:a16="http://schemas.microsoft.com/office/drawing/2014/main" id="{22B2933D-FAF3-4706-B27F-C1D33C70C8AC}"/>
                </a:ext>
              </a:extLst>
            </p:cNvPr>
            <p:cNvGraphicFramePr>
              <a:graphicFrameLocks noChangeAspect="1"/>
            </p:cNvGraphicFramePr>
            <p:nvPr/>
          </p:nvGraphicFramePr>
          <p:xfrm>
            <a:off x="3840" y="1056"/>
            <a:ext cx="336" cy="318"/>
          </p:xfrm>
          <a:graphic>
            <a:graphicData uri="http://schemas.openxmlformats.org/presentationml/2006/ole">
              <mc:AlternateContent xmlns:mc="http://schemas.openxmlformats.org/markup-compatibility/2006">
                <mc:Choice xmlns:v="urn:schemas-microsoft-com:vml" Requires="v">
                  <p:oleObj spid="_x0000_s8488" name="Equation" r:id="rId4" imgW="241200" imgH="228600" progId="Equation.3">
                    <p:embed/>
                  </p:oleObj>
                </mc:Choice>
                <mc:Fallback>
                  <p:oleObj name="Equation" r:id="rId4" imgW="241200" imgH="228600" progId="Equation.3">
                    <p:embed/>
                    <p:pic>
                      <p:nvPicPr>
                        <p:cNvPr id="280579" name="Object 3">
                          <a:extLst>
                            <a:ext uri="{FF2B5EF4-FFF2-40B4-BE49-F238E27FC236}">
                              <a16:creationId xmlns:a16="http://schemas.microsoft.com/office/drawing/2014/main" id="{22B2933D-FAF3-4706-B27F-C1D33C70C8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 y="1056"/>
                          <a:ext cx="3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0580" name="Object 4">
              <a:extLst>
                <a:ext uri="{FF2B5EF4-FFF2-40B4-BE49-F238E27FC236}">
                  <a16:creationId xmlns:a16="http://schemas.microsoft.com/office/drawing/2014/main" id="{74E87D6F-B71B-46D7-A9E4-F3109F3272EA}"/>
                </a:ext>
              </a:extLst>
            </p:cNvPr>
            <p:cNvGraphicFramePr>
              <a:graphicFrameLocks noChangeAspect="1"/>
            </p:cNvGraphicFramePr>
            <p:nvPr/>
          </p:nvGraphicFramePr>
          <p:xfrm>
            <a:off x="2016" y="1698"/>
            <a:ext cx="336" cy="318"/>
          </p:xfrm>
          <a:graphic>
            <a:graphicData uri="http://schemas.openxmlformats.org/presentationml/2006/ole">
              <mc:AlternateContent xmlns:mc="http://schemas.openxmlformats.org/markup-compatibility/2006">
                <mc:Choice xmlns:v="urn:schemas-microsoft-com:vml" Requires="v">
                  <p:oleObj spid="_x0000_s8489" name="Equation" r:id="rId6" imgW="241200" imgH="228600" progId="Equation.3">
                    <p:embed/>
                  </p:oleObj>
                </mc:Choice>
                <mc:Fallback>
                  <p:oleObj name="Equation" r:id="rId6" imgW="241200" imgH="228600" progId="Equation.3">
                    <p:embed/>
                    <p:pic>
                      <p:nvPicPr>
                        <p:cNvPr id="280580" name="Object 4">
                          <a:extLst>
                            <a:ext uri="{FF2B5EF4-FFF2-40B4-BE49-F238E27FC236}">
                              <a16:creationId xmlns:a16="http://schemas.microsoft.com/office/drawing/2014/main" id="{74E87D6F-B71B-46D7-A9E4-F3109F3272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1698"/>
                          <a:ext cx="3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0582" name="Text Box 6">
              <a:extLst>
                <a:ext uri="{FF2B5EF4-FFF2-40B4-BE49-F238E27FC236}">
                  <a16:creationId xmlns:a16="http://schemas.microsoft.com/office/drawing/2014/main" id="{8B1F7A93-D85F-4E0D-9E7C-F1F6EF7E7695}"/>
                </a:ext>
              </a:extLst>
            </p:cNvPr>
            <p:cNvSpPr txBox="1">
              <a:spLocks noChangeArrowheads="1"/>
            </p:cNvSpPr>
            <p:nvPr/>
          </p:nvSpPr>
          <p:spPr bwMode="auto">
            <a:xfrm>
              <a:off x="512" y="1073"/>
              <a:ext cx="4861" cy="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定理</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如果</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是合数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必有小于等于              的真因子</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证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bc</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1&lt;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1&lt;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显然</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中</a:t>
              </a:r>
            </a:p>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必有一个小于等于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否则</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bc</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&gt;(     )</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矛盾</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15000"/>
                </a:lnSpc>
                <a:spcBef>
                  <a:spcPct val="20000"/>
                </a:spcBef>
                <a:spcAft>
                  <a:spcPct val="0"/>
                </a:spcAft>
                <a:buClrTx/>
                <a:buSzTx/>
                <a:buFontTx/>
                <a:buNone/>
                <a:tabLst/>
                <a:defRPr/>
              </a:pP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推论</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如果</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是合数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必有小于等于       的素因子</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证 由定理</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有小于等于       的真因子</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如果</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是素数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则结论成立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如果</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是合数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有</a:t>
              </a:r>
            </a:p>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素因子</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也是</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的因子</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结论也成立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280583" name="Object 7">
              <a:extLst>
                <a:ext uri="{FF2B5EF4-FFF2-40B4-BE49-F238E27FC236}">
                  <a16:creationId xmlns:a16="http://schemas.microsoft.com/office/drawing/2014/main" id="{10FCBB85-1440-46CA-808E-1F4FAB535DF4}"/>
                </a:ext>
              </a:extLst>
            </p:cNvPr>
            <p:cNvGraphicFramePr>
              <a:graphicFrameLocks noChangeAspect="1"/>
            </p:cNvGraphicFramePr>
            <p:nvPr/>
          </p:nvGraphicFramePr>
          <p:xfrm>
            <a:off x="2508" y="2627"/>
            <a:ext cx="336" cy="318"/>
          </p:xfrm>
          <a:graphic>
            <a:graphicData uri="http://schemas.openxmlformats.org/presentationml/2006/ole">
              <mc:AlternateContent xmlns:mc="http://schemas.openxmlformats.org/markup-compatibility/2006">
                <mc:Choice xmlns:v="urn:schemas-microsoft-com:vml" Requires="v">
                  <p:oleObj spid="_x0000_s8490" name="Equation" r:id="rId8" imgW="241200" imgH="228600" progId="Equation.3">
                    <p:embed/>
                  </p:oleObj>
                </mc:Choice>
                <mc:Fallback>
                  <p:oleObj name="Equation" r:id="rId8" imgW="241200" imgH="228600" progId="Equation.3">
                    <p:embed/>
                    <p:pic>
                      <p:nvPicPr>
                        <p:cNvPr id="280583" name="Object 7">
                          <a:extLst>
                            <a:ext uri="{FF2B5EF4-FFF2-40B4-BE49-F238E27FC236}">
                              <a16:creationId xmlns:a16="http://schemas.microsoft.com/office/drawing/2014/main" id="{10FCBB85-1440-46CA-808E-1F4FAB535D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 y="2627"/>
                          <a:ext cx="3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0584" name="Object 8">
              <a:extLst>
                <a:ext uri="{FF2B5EF4-FFF2-40B4-BE49-F238E27FC236}">
                  <a16:creationId xmlns:a16="http://schemas.microsoft.com/office/drawing/2014/main" id="{2EAB5719-1862-4DA8-B111-09E6631D5A7E}"/>
                </a:ext>
              </a:extLst>
            </p:cNvPr>
            <p:cNvGraphicFramePr>
              <a:graphicFrameLocks noChangeAspect="1"/>
            </p:cNvGraphicFramePr>
            <p:nvPr/>
          </p:nvGraphicFramePr>
          <p:xfrm>
            <a:off x="1536" y="3234"/>
            <a:ext cx="336" cy="318"/>
          </p:xfrm>
          <a:graphic>
            <a:graphicData uri="http://schemas.openxmlformats.org/presentationml/2006/ole">
              <mc:AlternateContent xmlns:mc="http://schemas.openxmlformats.org/markup-compatibility/2006">
                <mc:Choice xmlns:v="urn:schemas-microsoft-com:vml" Requires="v">
                  <p:oleObj spid="_x0000_s8491" name="Equation" r:id="rId9" imgW="241200" imgH="228600" progId="Equation.3">
                    <p:embed/>
                  </p:oleObj>
                </mc:Choice>
                <mc:Fallback>
                  <p:oleObj name="Equation" r:id="rId9" imgW="241200" imgH="228600" progId="Equation.3">
                    <p:embed/>
                    <p:pic>
                      <p:nvPicPr>
                        <p:cNvPr id="280584" name="Object 8">
                          <a:extLst>
                            <a:ext uri="{FF2B5EF4-FFF2-40B4-BE49-F238E27FC236}">
                              <a16:creationId xmlns:a16="http://schemas.microsoft.com/office/drawing/2014/main" id="{2EAB5719-1862-4DA8-B111-09E6631D5A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 y="3234"/>
                          <a:ext cx="3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0585" name="Object 9">
              <a:extLst>
                <a:ext uri="{FF2B5EF4-FFF2-40B4-BE49-F238E27FC236}">
                  <a16:creationId xmlns:a16="http://schemas.microsoft.com/office/drawing/2014/main" id="{46754B87-8CF5-4F2B-8A95-A312C662EEBB}"/>
                </a:ext>
              </a:extLst>
            </p:cNvPr>
            <p:cNvGraphicFramePr>
              <a:graphicFrameLocks noChangeAspect="1"/>
            </p:cNvGraphicFramePr>
            <p:nvPr/>
          </p:nvGraphicFramePr>
          <p:xfrm>
            <a:off x="3504" y="2322"/>
            <a:ext cx="336" cy="318"/>
          </p:xfrm>
          <a:graphic>
            <a:graphicData uri="http://schemas.openxmlformats.org/presentationml/2006/ole">
              <mc:AlternateContent xmlns:mc="http://schemas.openxmlformats.org/markup-compatibility/2006">
                <mc:Choice xmlns:v="urn:schemas-microsoft-com:vml" Requires="v">
                  <p:oleObj spid="_x0000_s8492" name="Equation" r:id="rId10" imgW="241200" imgH="228600" progId="Equation.3">
                    <p:embed/>
                  </p:oleObj>
                </mc:Choice>
                <mc:Fallback>
                  <p:oleObj name="Equation" r:id="rId10" imgW="241200" imgH="228600" progId="Equation.3">
                    <p:embed/>
                    <p:pic>
                      <p:nvPicPr>
                        <p:cNvPr id="280585" name="Object 9">
                          <a:extLst>
                            <a:ext uri="{FF2B5EF4-FFF2-40B4-BE49-F238E27FC236}">
                              <a16:creationId xmlns:a16="http://schemas.microsoft.com/office/drawing/2014/main" id="{46754B87-8CF5-4F2B-8A95-A312C662EEB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4" y="2322"/>
                          <a:ext cx="3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0586" name="Object 10">
              <a:extLst>
                <a:ext uri="{FF2B5EF4-FFF2-40B4-BE49-F238E27FC236}">
                  <a16:creationId xmlns:a16="http://schemas.microsoft.com/office/drawing/2014/main" id="{06D455CD-DD7E-4536-9AB8-152D60C0AA29}"/>
                </a:ext>
              </a:extLst>
            </p:cNvPr>
            <p:cNvGraphicFramePr>
              <a:graphicFrameLocks noChangeAspect="1"/>
            </p:cNvGraphicFramePr>
            <p:nvPr/>
          </p:nvGraphicFramePr>
          <p:xfrm>
            <a:off x="3264" y="1698"/>
            <a:ext cx="336" cy="318"/>
          </p:xfrm>
          <a:graphic>
            <a:graphicData uri="http://schemas.openxmlformats.org/presentationml/2006/ole">
              <mc:AlternateContent xmlns:mc="http://schemas.openxmlformats.org/markup-compatibility/2006">
                <mc:Choice xmlns:v="urn:schemas-microsoft-com:vml" Requires="v">
                  <p:oleObj spid="_x0000_s8493" name="Equation" r:id="rId12" imgW="241200" imgH="228600" progId="Equation.3">
                    <p:embed/>
                  </p:oleObj>
                </mc:Choice>
                <mc:Fallback>
                  <p:oleObj name="Equation" r:id="rId12" imgW="241200" imgH="228600" progId="Equation.3">
                    <p:embed/>
                    <p:pic>
                      <p:nvPicPr>
                        <p:cNvPr id="280586" name="Object 10">
                          <a:extLst>
                            <a:ext uri="{FF2B5EF4-FFF2-40B4-BE49-F238E27FC236}">
                              <a16:creationId xmlns:a16="http://schemas.microsoft.com/office/drawing/2014/main" id="{06D455CD-DD7E-4536-9AB8-152D60C0AA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1698"/>
                          <a:ext cx="3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603" name="Group 3">
            <a:extLst>
              <a:ext uri="{FF2B5EF4-FFF2-40B4-BE49-F238E27FC236}">
                <a16:creationId xmlns:a16="http://schemas.microsoft.com/office/drawing/2014/main" id="{97A53BE1-0075-491F-A844-29FED3CDBEC5}"/>
              </a:ext>
            </a:extLst>
          </p:cNvPr>
          <p:cNvGrpSpPr>
            <a:grpSpLocks/>
          </p:cNvGrpSpPr>
          <p:nvPr/>
        </p:nvGrpSpPr>
        <p:grpSpPr bwMode="auto">
          <a:xfrm>
            <a:off x="611188" y="1341438"/>
            <a:ext cx="8353425" cy="3524250"/>
            <a:chOff x="385" y="1437"/>
            <a:chExt cx="5262" cy="2220"/>
          </a:xfrm>
        </p:grpSpPr>
        <p:graphicFrame>
          <p:nvGraphicFramePr>
            <p:cNvPr id="281604" name="Object 4">
              <a:extLst>
                <a:ext uri="{FF2B5EF4-FFF2-40B4-BE49-F238E27FC236}">
                  <a16:creationId xmlns:a16="http://schemas.microsoft.com/office/drawing/2014/main" id="{44D18B91-B1E0-46C8-9E27-9B7D325D3141}"/>
                </a:ext>
              </a:extLst>
            </p:cNvPr>
            <p:cNvGraphicFramePr>
              <a:graphicFrameLocks noChangeAspect="1"/>
            </p:cNvGraphicFramePr>
            <p:nvPr/>
          </p:nvGraphicFramePr>
          <p:xfrm>
            <a:off x="703" y="1752"/>
            <a:ext cx="480" cy="288"/>
          </p:xfrm>
          <a:graphic>
            <a:graphicData uri="http://schemas.openxmlformats.org/presentationml/2006/ole">
              <mc:AlternateContent xmlns:mc="http://schemas.openxmlformats.org/markup-compatibility/2006">
                <mc:Choice xmlns:v="urn:schemas-microsoft-com:vml" Requires="v">
                  <p:oleObj spid="_x0000_s9316" name="Equation" r:id="rId4" imgW="380880" imgH="228600" progId="Equation.3">
                    <p:embed/>
                  </p:oleObj>
                </mc:Choice>
                <mc:Fallback>
                  <p:oleObj name="Equation" r:id="rId4" imgW="380880" imgH="228600" progId="Equation.3">
                    <p:embed/>
                    <p:pic>
                      <p:nvPicPr>
                        <p:cNvPr id="281604" name="Object 4">
                          <a:extLst>
                            <a:ext uri="{FF2B5EF4-FFF2-40B4-BE49-F238E27FC236}">
                              <a16:creationId xmlns:a16="http://schemas.microsoft.com/office/drawing/2014/main" id="{44D18B91-B1E0-46C8-9E27-9B7D325D31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 y="1752"/>
                          <a:ext cx="4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1605" name="Object 5">
              <a:extLst>
                <a:ext uri="{FF2B5EF4-FFF2-40B4-BE49-F238E27FC236}">
                  <a16:creationId xmlns:a16="http://schemas.microsoft.com/office/drawing/2014/main" id="{B2F72A29-36C5-4763-97AE-92E38A4DEF7D}"/>
                </a:ext>
              </a:extLst>
            </p:cNvPr>
            <p:cNvGraphicFramePr>
              <a:graphicFrameLocks noChangeAspect="1"/>
            </p:cNvGraphicFramePr>
            <p:nvPr/>
          </p:nvGraphicFramePr>
          <p:xfrm>
            <a:off x="1247" y="1752"/>
            <a:ext cx="480" cy="288"/>
          </p:xfrm>
          <a:graphic>
            <a:graphicData uri="http://schemas.openxmlformats.org/presentationml/2006/ole">
              <mc:AlternateContent xmlns:mc="http://schemas.openxmlformats.org/markup-compatibility/2006">
                <mc:Choice xmlns:v="urn:schemas-microsoft-com:vml" Requires="v">
                  <p:oleObj spid="_x0000_s9317" name="Equation" r:id="rId6" imgW="380880" imgH="228600" progId="Equation.3">
                    <p:embed/>
                  </p:oleObj>
                </mc:Choice>
                <mc:Fallback>
                  <p:oleObj name="Equation" r:id="rId6" imgW="380880" imgH="228600" progId="Equation.3">
                    <p:embed/>
                    <p:pic>
                      <p:nvPicPr>
                        <p:cNvPr id="281605" name="Object 5">
                          <a:extLst>
                            <a:ext uri="{FF2B5EF4-FFF2-40B4-BE49-F238E27FC236}">
                              <a16:creationId xmlns:a16="http://schemas.microsoft.com/office/drawing/2014/main" id="{B2F72A29-36C5-4763-97AE-92E38A4DEF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7" y="1752"/>
                          <a:ext cx="4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1606" name="Text Box 6">
              <a:extLst>
                <a:ext uri="{FF2B5EF4-FFF2-40B4-BE49-F238E27FC236}">
                  <a16:creationId xmlns:a16="http://schemas.microsoft.com/office/drawing/2014/main" id="{B333E699-2E20-4EB6-9F74-C02C1E66B29A}"/>
                </a:ext>
              </a:extLst>
            </p:cNvPr>
            <p:cNvSpPr txBox="1">
              <a:spLocks noChangeArrowheads="1"/>
            </p:cNvSpPr>
            <p:nvPr/>
          </p:nvSpPr>
          <p:spPr bwMode="auto">
            <a:xfrm>
              <a:off x="385" y="1437"/>
              <a:ext cx="5262"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zh-CN" altLang="en-US" sz="2400" b="1"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例</a:t>
              </a:r>
              <a:r>
                <a:rPr kumimoji="1" lang="en-US" altLang="zh-CN" sz="2400" b="1"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3</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判断</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157</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161</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是否是素数</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解           </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都小于</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13, </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小于</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13</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的素数有</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2, 3, 5, 7, 11.</a:t>
              </a:r>
            </a:p>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检查结果如下</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2    157, 3    157, 5    157, 7    157, 11    157 </a:t>
              </a:r>
            </a:p>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结论</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157</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是素数</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2    161, 3    161, 5    161, 7|161</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161=7×23</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结论：</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161</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是合数</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endParaRPr>
            </a:p>
          </p:txBody>
        </p:sp>
        <p:pic>
          <p:nvPicPr>
            <p:cNvPr id="281607" name="Picture 7">
              <a:extLst>
                <a:ext uri="{FF2B5EF4-FFF2-40B4-BE49-F238E27FC236}">
                  <a16:creationId xmlns:a16="http://schemas.microsoft.com/office/drawing/2014/main" id="{FE532828-CB74-4F29-8AD5-63FA7389D4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703" y="2432"/>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08" name="Picture 8">
              <a:extLst>
                <a:ext uri="{FF2B5EF4-FFF2-40B4-BE49-F238E27FC236}">
                  <a16:creationId xmlns:a16="http://schemas.microsoft.com/office/drawing/2014/main" id="{F6C55130-82BD-40E7-852A-F43ECD9D18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1383" y="2432"/>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09" name="Picture 9">
              <a:extLst>
                <a:ext uri="{FF2B5EF4-FFF2-40B4-BE49-F238E27FC236}">
                  <a16:creationId xmlns:a16="http://schemas.microsoft.com/office/drawing/2014/main" id="{B45482C6-C439-4C35-A920-606901AA3C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2064" y="2432"/>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10" name="Picture 10">
              <a:extLst>
                <a:ext uri="{FF2B5EF4-FFF2-40B4-BE49-F238E27FC236}">
                  <a16:creationId xmlns:a16="http://schemas.microsoft.com/office/drawing/2014/main" id="{30241872-6A1E-4674-8A04-ECC5922AEF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2744" y="2432"/>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11" name="Picture 11">
              <a:extLst>
                <a:ext uri="{FF2B5EF4-FFF2-40B4-BE49-F238E27FC236}">
                  <a16:creationId xmlns:a16="http://schemas.microsoft.com/office/drawing/2014/main" id="{7990B787-DBB2-4697-82C1-458A88721C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3515" y="2432"/>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12" name="Picture 12">
              <a:extLst>
                <a:ext uri="{FF2B5EF4-FFF2-40B4-BE49-F238E27FC236}">
                  <a16:creationId xmlns:a16="http://schemas.microsoft.com/office/drawing/2014/main" id="{EBC0A776-14CF-4A5E-94E3-F92F7BCB05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726" y="3067"/>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13" name="Picture 13">
              <a:extLst>
                <a:ext uri="{FF2B5EF4-FFF2-40B4-BE49-F238E27FC236}">
                  <a16:creationId xmlns:a16="http://schemas.microsoft.com/office/drawing/2014/main" id="{FB243092-0A3A-4C28-8F82-34C717B0A9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1383" y="3067"/>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14" name="Picture 14">
              <a:extLst>
                <a:ext uri="{FF2B5EF4-FFF2-40B4-BE49-F238E27FC236}">
                  <a16:creationId xmlns:a16="http://schemas.microsoft.com/office/drawing/2014/main" id="{E91DB431-840B-4FC6-AFFB-DCD49E0E9E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2064" y="3067"/>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1615" name="Rectangle 15">
            <a:extLst>
              <a:ext uri="{FF2B5EF4-FFF2-40B4-BE49-F238E27FC236}">
                <a16:creationId xmlns:a16="http://schemas.microsoft.com/office/drawing/2014/main" id="{3B25CC8F-6FAC-4051-BC19-727CE0E3A751}"/>
              </a:ext>
            </a:extLst>
          </p:cNvPr>
          <p:cNvSpPr>
            <a:spLocks noChangeArrowheads="1"/>
          </p:cNvSpPr>
          <p:nvPr/>
        </p:nvSpPr>
        <p:spPr bwMode="auto">
          <a:xfrm>
            <a:off x="1979613" y="260350"/>
            <a:ext cx="61214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spcBef>
                <a:spcPct val="0"/>
              </a:spcBef>
              <a:defRPr sz="3200" b="1">
                <a:solidFill>
                  <a:schemeClr val="tx2"/>
                </a:solidFill>
                <a:latin typeface="Arial" panose="020B0604020202020204" pitchFamily="34" charset="0"/>
                <a:ea typeface="宋体" panose="02010600030101010101" pitchFamily="2" charset="-122"/>
              </a:defRPr>
            </a:lvl1pPr>
            <a:lvl2pPr algn="r">
              <a:spcBef>
                <a:spcPct val="0"/>
              </a:spcBef>
              <a:defRPr sz="3200" b="1">
                <a:solidFill>
                  <a:schemeClr val="tx2"/>
                </a:solidFill>
                <a:latin typeface="Arial" panose="020B0604020202020204" pitchFamily="34" charset="0"/>
                <a:ea typeface="宋体" panose="02010600030101010101" pitchFamily="2" charset="-122"/>
              </a:defRPr>
            </a:lvl2pPr>
            <a:lvl3pPr algn="r">
              <a:spcBef>
                <a:spcPct val="0"/>
              </a:spcBef>
              <a:defRPr sz="3200" b="1">
                <a:solidFill>
                  <a:schemeClr val="tx2"/>
                </a:solidFill>
                <a:latin typeface="Arial" panose="020B0604020202020204" pitchFamily="34" charset="0"/>
                <a:ea typeface="宋体" panose="02010600030101010101" pitchFamily="2" charset="-122"/>
              </a:defRPr>
            </a:lvl3pPr>
            <a:lvl4pPr algn="r">
              <a:spcBef>
                <a:spcPct val="0"/>
              </a:spcBef>
              <a:defRPr sz="3200" b="1">
                <a:solidFill>
                  <a:schemeClr val="tx2"/>
                </a:solidFill>
                <a:latin typeface="Arial" panose="020B0604020202020204" pitchFamily="34" charset="0"/>
                <a:ea typeface="宋体" panose="02010600030101010101" pitchFamily="2" charset="-122"/>
              </a:defRPr>
            </a:lvl4pPr>
            <a:lvl5pPr algn="r">
              <a:spcBef>
                <a:spcPct val="0"/>
              </a:spcBef>
              <a:defRPr sz="3200" b="1">
                <a:solidFill>
                  <a:schemeClr val="tx2"/>
                </a:solidFill>
                <a:latin typeface="Arial" panose="020B0604020202020204" pitchFamily="34" charset="0"/>
                <a:ea typeface="宋体" panose="02010600030101010101" pitchFamily="2" charset="-122"/>
              </a:defRPr>
            </a:lvl5pPr>
            <a:lvl6pPr marL="4572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例题</a:t>
            </a: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7162800" cy="1188720"/>
          </a:xfrm>
        </p:spPr>
        <p:txBody>
          <a:bodyPr/>
          <a:lstStyle/>
          <a:p>
            <a:r>
              <a:rPr lang="en-US" sz="4000" dirty="0"/>
              <a:t>The Sieve of </a:t>
            </a:r>
            <a:r>
              <a:rPr lang="en-US" sz="4000" dirty="0" err="1"/>
              <a:t>Erastosthenes</a:t>
            </a:r>
            <a:br>
              <a:rPr lang="en-US" sz="4000" dirty="0"/>
            </a:br>
            <a:r>
              <a:rPr lang="en-US" sz="4000" dirty="0"/>
              <a:t>(</a:t>
            </a:r>
            <a:r>
              <a:rPr lang="zh-CN" altLang="en-US" sz="4000" dirty="0"/>
              <a:t>埃拉托斯特尼筛法</a:t>
            </a:r>
            <a:r>
              <a:rPr lang="en-US" altLang="zh-CN" sz="4000" dirty="0"/>
              <a:t>)</a:t>
            </a:r>
            <a:endParaRPr lang="en-US" sz="4000" dirty="0"/>
          </a:p>
        </p:txBody>
      </p:sp>
      <p:pic>
        <p:nvPicPr>
          <p:cNvPr id="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400" y="1371600"/>
            <a:ext cx="5035296" cy="4389120"/>
          </a:xfrm>
          <a:prstGeom prst="rect">
            <a:avLst/>
          </a:prstGeom>
          <a:extLst>
            <a:ext uri="{909E8E84-426E-40DD-AFC4-6F175D3DCCD1}">
              <a14:hiddenFill xmlns:a14="http://schemas.microsoft.com/office/drawing/2010/main">
                <a:solidFill>
                  <a:srgbClr val="FFFFFF"/>
                </a:solidFill>
              </a14:hiddenFill>
            </a:ext>
          </a:extLst>
        </p:spPr>
      </p:pic>
      <p:sp>
        <p:nvSpPr>
          <p:cNvPr id="20" name="Content Placeholder 3"/>
          <p:cNvSpPr>
            <a:spLocks noGrp="1"/>
          </p:cNvSpPr>
          <p:nvPr>
            <p:ph idx="13"/>
          </p:nvPr>
        </p:nvSpPr>
        <p:spPr>
          <a:xfrm>
            <a:off x="5334000" y="2667000"/>
            <a:ext cx="3733800" cy="2895600"/>
          </a:xfrm>
        </p:spPr>
        <p:txBody>
          <a:bodyPr/>
          <a:lstStyle/>
          <a:p>
            <a:pPr>
              <a:spcBef>
                <a:spcPts val="300"/>
              </a:spcBef>
            </a:pPr>
            <a:r>
              <a:rPr lang="zh-CN" altLang="en-US" sz="2000" dirty="0"/>
              <a:t>如果一个整数 𝑛</a:t>
            </a:r>
            <a:r>
              <a:rPr lang="en-US" altLang="zh-CN" sz="2000" dirty="0"/>
              <a:t> </a:t>
            </a:r>
            <a:r>
              <a:rPr lang="zh-CN" altLang="en-US" sz="2000" dirty="0"/>
              <a:t>是合数，那么它有一个小于或等于</a:t>
            </a:r>
            <a:r>
              <a:rPr lang="en-US" altLang="zh-CN" sz="2000" dirty="0">
                <a:ea typeface="Cambria Math"/>
              </a:rPr>
              <a:t>√</a:t>
            </a:r>
            <a:r>
              <a:rPr lang="en-US" altLang="zh-CN" sz="2000" i="1" dirty="0"/>
              <a:t>n </a:t>
            </a:r>
            <a:r>
              <a:rPr lang="en-US" altLang="zh-CN" sz="2000" dirty="0"/>
              <a:t>​  </a:t>
            </a:r>
            <a:r>
              <a:rPr lang="zh-CN" altLang="en-US" sz="2000" dirty="0"/>
              <a:t>的质数因子</a:t>
            </a:r>
            <a:r>
              <a:rPr lang="en-US" sz="2000" dirty="0"/>
              <a:t>.</a:t>
            </a:r>
          </a:p>
          <a:p>
            <a:pPr>
              <a:spcBef>
                <a:spcPts val="300"/>
              </a:spcBef>
            </a:pPr>
            <a:r>
              <a:rPr lang="zh-CN" altLang="en-US" sz="2000" dirty="0"/>
              <a:t>试除法是一种非常低效的判定整数 𝑛</a:t>
            </a:r>
            <a:r>
              <a:rPr lang="en-US" altLang="zh-CN" sz="2000" dirty="0"/>
              <a:t> </a:t>
            </a:r>
            <a:r>
              <a:rPr lang="zh-CN" altLang="en-US" sz="2000" dirty="0"/>
              <a:t>是否为质数的方法，其过程是尝试每一个小于或等于 </a:t>
            </a:r>
            <a:r>
              <a:rPr lang="en-US" altLang="zh-CN" sz="2000" dirty="0">
                <a:ea typeface="Cambria Math"/>
              </a:rPr>
              <a:t>√</a:t>
            </a:r>
            <a:r>
              <a:rPr lang="zh-CN" altLang="en-US" sz="2000" dirty="0"/>
              <a:t>𝑛</a:t>
            </a:r>
            <a:r>
              <a:rPr lang="en-US" altLang="zh-CN" sz="2000" dirty="0"/>
              <a:t>​  </a:t>
            </a:r>
            <a:r>
              <a:rPr lang="zh-CN" altLang="en-US" sz="2000" dirty="0"/>
              <a:t>的整数 </a:t>
            </a:r>
            <a:r>
              <a:rPr lang="en-US" altLang="zh-CN" sz="2000" dirty="0" err="1"/>
              <a:t>i</a:t>
            </a:r>
            <a:r>
              <a:rPr lang="zh-CN" altLang="en-US" sz="2000" dirty="0"/>
              <a:t>，并查看 𝑛</a:t>
            </a:r>
            <a:r>
              <a:rPr lang="en-US" altLang="zh-CN" sz="2000" dirty="0"/>
              <a:t> </a:t>
            </a:r>
            <a:r>
              <a:rPr lang="zh-CN" altLang="en-US" sz="2000" dirty="0"/>
              <a:t>是否能被 𝑖</a:t>
            </a:r>
            <a:r>
              <a:rPr lang="en-US" altLang="zh-CN" sz="2000" dirty="0"/>
              <a:t> </a:t>
            </a:r>
            <a:r>
              <a:rPr lang="zh-CN" altLang="en-US" sz="2000" dirty="0"/>
              <a:t>整除</a:t>
            </a:r>
            <a:r>
              <a:rPr lang="en-US" sz="2000" dirty="0"/>
              <a:t>.</a:t>
            </a:r>
          </a:p>
        </p:txBody>
      </p:sp>
      <p:pic>
        <p:nvPicPr>
          <p:cNvPr id="6" name="Picture 2" descr="A portrait of Eratosthenes.&#10;">
            <a:extLst>
              <a:ext uri="{FF2B5EF4-FFF2-40B4-BE49-F238E27FC236}">
                <a16:creationId xmlns:a16="http://schemas.microsoft.com/office/drawing/2014/main" id="{0D8B4CDC-F082-400C-A1D5-3DB8446872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64681" y="405274"/>
            <a:ext cx="1352377" cy="1566892"/>
          </a:xfrm>
          <a:prstGeom prst="rect">
            <a:avLst/>
          </a:prstGeom>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1E5CD935-5005-48A3-AF49-79314E1BBE17}"/>
              </a:ext>
            </a:extLst>
          </p:cNvPr>
          <p:cNvSpPr txBox="1">
            <a:spLocks/>
          </p:cNvSpPr>
          <p:nvPr/>
        </p:nvSpPr>
        <p:spPr>
          <a:xfrm>
            <a:off x="7162800" y="1947892"/>
            <a:ext cx="1666788" cy="7620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err="1"/>
              <a:t>Erastothenes</a:t>
            </a:r>
            <a:endParaRPr lang="en-US" sz="1800" dirty="0"/>
          </a:p>
          <a:p>
            <a:pPr>
              <a:spcBef>
                <a:spcPts val="0"/>
              </a:spcBef>
            </a:pPr>
            <a:r>
              <a:rPr lang="en-US" sz="1800" dirty="0"/>
              <a:t>(</a:t>
            </a:r>
            <a:r>
              <a:rPr lang="en-US" sz="1800" dirty="0">
                <a:ea typeface="Cambria Math" pitchFamily="18" charset="0"/>
              </a:rPr>
              <a:t>276-194</a:t>
            </a:r>
            <a:r>
              <a:rPr lang="en-US" sz="1800" dirty="0"/>
              <a:t> B.C.)</a:t>
            </a:r>
          </a:p>
        </p:txBody>
      </p:sp>
      <p:sp>
        <p:nvSpPr>
          <p:cNvPr id="10" name="文本框 9">
            <a:extLst>
              <a:ext uri="{FF2B5EF4-FFF2-40B4-BE49-F238E27FC236}">
                <a16:creationId xmlns:a16="http://schemas.microsoft.com/office/drawing/2014/main" id="{C1D9B799-B842-461C-BAAA-223402352713}"/>
              </a:ext>
            </a:extLst>
          </p:cNvPr>
          <p:cNvSpPr txBox="1"/>
          <p:nvPr/>
        </p:nvSpPr>
        <p:spPr>
          <a:xfrm>
            <a:off x="5187696" y="5456695"/>
            <a:ext cx="3880104" cy="369332"/>
          </a:xfrm>
          <a:prstGeom prst="rect">
            <a:avLst/>
          </a:prstGeom>
          <a:noFill/>
        </p:spPr>
        <p:txBody>
          <a:bodyPr wrap="square">
            <a:spAutoFit/>
          </a:bodyPr>
          <a:lstStyle/>
          <a:p>
            <a:pPr marL="114300" lvl="1" indent="0">
              <a:buNone/>
            </a:pPr>
            <a:r>
              <a:rPr lang="zh-CN" altLang="en-US" sz="1800" b="1" dirty="0">
                <a:solidFill>
                  <a:srgbClr val="FF0000"/>
                </a:solidFill>
              </a:rPr>
              <a:t>思考：</a:t>
            </a:r>
            <a:r>
              <a:rPr lang="en-US" altLang="zh-CN" sz="1800" b="1" dirty="0"/>
              <a:t> </a:t>
            </a:r>
            <a:r>
              <a:rPr lang="zh-CN" altLang="en-US" sz="1800" b="1" dirty="0">
                <a:solidFill>
                  <a:srgbClr val="FF0000"/>
                </a:solidFill>
              </a:rPr>
              <a:t>该方法是多项式时间吗？</a:t>
            </a:r>
            <a:endParaRPr lang="en-US" altLang="zh-CN" sz="1800" b="1" dirty="0">
              <a:solidFill>
                <a:srgbClr val="FF0000"/>
              </a:solidFill>
            </a:endParaRPr>
          </a:p>
        </p:txBody>
      </p:sp>
    </p:spTree>
    <p:extLst>
      <p:ext uri="{BB962C8B-B14F-4D97-AF65-F5344CB8AC3E}">
        <p14:creationId xmlns:p14="http://schemas.microsoft.com/office/powerpoint/2010/main" val="415005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sz="4000" dirty="0"/>
              <a:t>Infinitude of Primes</a:t>
            </a:r>
            <a:br>
              <a:rPr lang="en-US" sz="4000" dirty="0"/>
            </a:br>
            <a:r>
              <a:rPr lang="en-US" sz="4000" dirty="0"/>
              <a:t>（</a:t>
            </a:r>
            <a:r>
              <a:rPr lang="zh-CN" altLang="en-US" sz="4000" dirty="0"/>
              <a:t>无穷素数</a:t>
            </a:r>
            <a:r>
              <a:rPr lang="en-US" sz="4000" dirty="0"/>
              <a:t>）</a:t>
            </a:r>
          </a:p>
        </p:txBody>
      </p:sp>
      <p:pic>
        <p:nvPicPr>
          <p:cNvPr id="21" name="Picture 2" descr="A portrait of Euclid."/>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351400" y="167619"/>
            <a:ext cx="1106799" cy="1279973"/>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6553200" y="1394460"/>
            <a:ext cx="2438400" cy="731520"/>
          </a:xfrm>
        </p:spPr>
        <p:txBody>
          <a:bodyPr/>
          <a:lstStyle/>
          <a:p>
            <a:pPr algn="ctr">
              <a:spcBef>
                <a:spcPts val="0"/>
              </a:spcBef>
            </a:pPr>
            <a:r>
              <a:rPr lang="en-US" sz="1800" dirty="0"/>
              <a:t>Euclid </a:t>
            </a:r>
          </a:p>
          <a:p>
            <a:pPr algn="ctr">
              <a:spcBef>
                <a:spcPts val="0"/>
              </a:spcBef>
            </a:pPr>
            <a:r>
              <a:rPr lang="en-US" sz="1800" dirty="0"/>
              <a:t>(</a:t>
            </a:r>
            <a:r>
              <a:rPr lang="en-US" sz="1800" dirty="0">
                <a:ea typeface="Cambria Math" pitchFamily="18" charset="0"/>
              </a:rPr>
              <a:t>325</a:t>
            </a:r>
            <a:r>
              <a:rPr lang="en-US" sz="1800" dirty="0"/>
              <a:t> B.C.E. – </a:t>
            </a:r>
            <a:r>
              <a:rPr lang="en-US" sz="1800" dirty="0">
                <a:ea typeface="Cambria Math" pitchFamily="18" charset="0"/>
              </a:rPr>
              <a:t>265</a:t>
            </a:r>
            <a:r>
              <a:rPr lang="en-US" sz="1800" dirty="0"/>
              <a:t> B.C.E.)</a:t>
            </a:r>
          </a:p>
        </p:txBody>
      </p:sp>
      <p:sp>
        <p:nvSpPr>
          <p:cNvPr id="8" name="Content Placeholder 4"/>
          <p:cNvSpPr>
            <a:spLocks noGrp="1"/>
          </p:cNvSpPr>
          <p:nvPr>
            <p:ph idx="14"/>
          </p:nvPr>
        </p:nvSpPr>
        <p:spPr>
          <a:xfrm>
            <a:off x="457199" y="1295399"/>
            <a:ext cx="8461909" cy="3749957"/>
          </a:xfrm>
        </p:spPr>
        <p:txBody>
          <a:bodyPr/>
          <a:lstStyle/>
          <a:p>
            <a:pPr>
              <a:spcBef>
                <a:spcPts val="0"/>
              </a:spcBef>
            </a:pPr>
            <a:r>
              <a:rPr lang="zh-CN" altLang="en-US" sz="2200" b="1" dirty="0"/>
              <a:t>定理</a:t>
            </a:r>
            <a:r>
              <a:rPr lang="en-US" sz="2200" dirty="0"/>
              <a:t>:</a:t>
            </a:r>
            <a:r>
              <a:rPr lang="zh-CN" altLang="en-US" sz="2200" dirty="0"/>
              <a:t>质数的个数是无限的</a:t>
            </a:r>
            <a:r>
              <a:rPr lang="en-US" sz="2200" dirty="0"/>
              <a:t>. (Euclid)</a:t>
            </a:r>
          </a:p>
          <a:p>
            <a:pPr>
              <a:spcBef>
                <a:spcPts val="0"/>
              </a:spcBef>
            </a:pPr>
            <a:r>
              <a:rPr lang="zh-CN" altLang="en-US" sz="2200" b="1" dirty="0"/>
              <a:t>证明</a:t>
            </a:r>
            <a:r>
              <a:rPr lang="en-US" sz="2200" dirty="0"/>
              <a:t>:</a:t>
            </a:r>
            <a:r>
              <a:rPr lang="zh-CN" altLang="en-US" sz="2200" dirty="0"/>
              <a:t>假设质数的数量是有限的</a:t>
            </a:r>
            <a:r>
              <a:rPr lang="en-US" sz="2200" dirty="0"/>
              <a:t>:  </a:t>
            </a:r>
            <a:r>
              <a:rPr lang="en-US" sz="2200" i="1" dirty="0"/>
              <a:t>p</a:t>
            </a:r>
            <a:r>
              <a:rPr lang="en-US" sz="2200" baseline="-25000" dirty="0"/>
              <a:t>1</a:t>
            </a:r>
            <a:r>
              <a:rPr lang="en-US" sz="2200" i="1" dirty="0"/>
              <a:t>, p</a:t>
            </a:r>
            <a:r>
              <a:rPr lang="en-US" sz="2200" baseline="-25000" dirty="0"/>
              <a:t>2</a:t>
            </a:r>
            <a:r>
              <a:rPr lang="en-US" sz="2200" i="1" dirty="0"/>
              <a:t>, ….., </a:t>
            </a:r>
            <a:r>
              <a:rPr lang="en-US" sz="2200" i="1" dirty="0" err="1"/>
              <a:t>p</a:t>
            </a:r>
            <a:r>
              <a:rPr lang="en-US" sz="2200" i="1" baseline="-25000" dirty="0" err="1"/>
              <a:t>n</a:t>
            </a:r>
            <a:endParaRPr lang="en-US" sz="2200" i="1" dirty="0"/>
          </a:p>
          <a:p>
            <a:pPr lvl="1">
              <a:spcBef>
                <a:spcPts val="0"/>
              </a:spcBef>
            </a:pPr>
            <a:r>
              <a:rPr lang="en-US" sz="2000" dirty="0"/>
              <a:t>Let </a:t>
            </a:r>
            <a:r>
              <a:rPr lang="en-US" sz="2000" i="1" dirty="0"/>
              <a:t>q = p</a:t>
            </a:r>
            <a:r>
              <a:rPr lang="en-US" sz="2000" baseline="-25000" dirty="0">
                <a:ea typeface="Cambria Math" pitchFamily="18" charset="0"/>
              </a:rPr>
              <a:t>1</a:t>
            </a:r>
            <a:r>
              <a:rPr lang="en-US" sz="2000" i="1" dirty="0"/>
              <a:t>p</a:t>
            </a:r>
            <a:r>
              <a:rPr lang="en-US" sz="2000" baseline="-25000" dirty="0">
                <a:ea typeface="Cambria Math" pitchFamily="18" charset="0"/>
              </a:rPr>
              <a:t>2</a:t>
            </a:r>
            <a:r>
              <a:rPr lang="en-US" sz="2000" i="1" dirty="0">
                <a:ea typeface="Cambria Math"/>
              </a:rPr>
              <a:t>∙∙∙ </a:t>
            </a:r>
            <a:r>
              <a:rPr lang="en-US" sz="2000" i="1" dirty="0" err="1"/>
              <a:t>p</a:t>
            </a:r>
            <a:r>
              <a:rPr lang="en-US" sz="2000" i="1" baseline="-25000" dirty="0" err="1"/>
              <a:t>n</a:t>
            </a:r>
            <a:r>
              <a:rPr lang="en-US" sz="2000" i="1" dirty="0"/>
              <a:t> + </a:t>
            </a:r>
            <a:r>
              <a:rPr lang="en-US" sz="2000" dirty="0">
                <a:ea typeface="Cambria Math" pitchFamily="18" charset="0"/>
              </a:rPr>
              <a:t>1</a:t>
            </a:r>
          </a:p>
          <a:p>
            <a:pPr lvl="1">
              <a:spcBef>
                <a:spcPts val="0"/>
              </a:spcBef>
            </a:pPr>
            <a:r>
              <a:rPr lang="zh-CN" altLang="en-US" sz="2000" dirty="0"/>
              <a:t>要么 𝑞</a:t>
            </a:r>
            <a:r>
              <a:rPr lang="en-US" sz="2000" dirty="0"/>
              <a:t> </a:t>
            </a:r>
            <a:r>
              <a:rPr lang="zh-CN" altLang="en-US" sz="2000" dirty="0"/>
              <a:t>是质数，要么根据算术基本定理</a:t>
            </a:r>
            <a:r>
              <a:rPr lang="en-US" sz="2000" dirty="0"/>
              <a:t>，</a:t>
            </a:r>
            <a:r>
              <a:rPr lang="zh-CN" altLang="en-US" sz="2000" dirty="0"/>
              <a:t>它是质数的乘积</a:t>
            </a:r>
            <a:r>
              <a:rPr lang="en-US" sz="2000" dirty="0"/>
              <a:t>. </a:t>
            </a:r>
          </a:p>
          <a:p>
            <a:pPr lvl="2">
              <a:spcBef>
                <a:spcPts val="0"/>
              </a:spcBef>
            </a:pPr>
            <a:r>
              <a:rPr lang="zh-CN" altLang="en-US" sz="1800" i="1" dirty="0"/>
              <a:t>但是没有任何一个</a:t>
            </a:r>
            <a:r>
              <a:rPr lang="en-US" sz="1800" i="1" dirty="0"/>
              <a:t> </a:t>
            </a:r>
            <a:r>
              <a:rPr lang="en-US" sz="1800" i="1" dirty="0" err="1"/>
              <a:t>p</a:t>
            </a:r>
            <a:r>
              <a:rPr lang="en-US" sz="1800" baseline="-25000" dirty="0" err="1"/>
              <a:t>j</a:t>
            </a:r>
            <a:r>
              <a:rPr lang="en-US" sz="1800" baseline="-25000" dirty="0"/>
              <a:t> </a:t>
            </a:r>
            <a:r>
              <a:rPr lang="zh-CN" altLang="en-US" sz="1800" dirty="0"/>
              <a:t>整除</a:t>
            </a:r>
            <a:r>
              <a:rPr lang="en-US" sz="1800" dirty="0"/>
              <a:t> </a:t>
            </a:r>
            <a:r>
              <a:rPr lang="en-US" sz="1800" i="1" dirty="0"/>
              <a:t>q</a:t>
            </a:r>
            <a:r>
              <a:rPr lang="en-US" sz="1800" dirty="0"/>
              <a:t> </a:t>
            </a:r>
            <a:r>
              <a:rPr lang="zh-CN" altLang="en-US" sz="1800" dirty="0"/>
              <a:t>因为如果</a:t>
            </a:r>
            <a:r>
              <a:rPr lang="en-US" sz="1800" dirty="0"/>
              <a:t>  </a:t>
            </a:r>
            <a:r>
              <a:rPr lang="en-US" sz="1800" i="1" dirty="0" err="1"/>
              <a:t>p</a:t>
            </a:r>
            <a:r>
              <a:rPr lang="en-US" sz="1800" baseline="-25000" dirty="0" err="1"/>
              <a:t>j</a:t>
            </a:r>
            <a:r>
              <a:rPr lang="en-US" sz="1800" baseline="-25000" dirty="0"/>
              <a:t> </a:t>
            </a:r>
            <a:r>
              <a:rPr lang="en-US" sz="1800" dirty="0"/>
              <a:t>| </a:t>
            </a:r>
            <a:r>
              <a:rPr lang="en-US" sz="1800" i="1" dirty="0"/>
              <a:t>q</a:t>
            </a:r>
            <a:r>
              <a:rPr lang="en-US" sz="1800" dirty="0"/>
              <a:t>, </a:t>
            </a:r>
            <a:r>
              <a:rPr lang="zh-CN" altLang="en-US" sz="1800" dirty="0"/>
              <a:t>那么</a:t>
            </a:r>
            <a:r>
              <a:rPr lang="en-US" sz="1800" dirty="0"/>
              <a:t> </a:t>
            </a:r>
            <a:r>
              <a:rPr lang="en-US" sz="1800" i="1" dirty="0" err="1"/>
              <a:t>p</a:t>
            </a:r>
            <a:r>
              <a:rPr lang="en-US" sz="1800" baseline="-25000" dirty="0" err="1"/>
              <a:t>j</a:t>
            </a:r>
            <a:r>
              <a:rPr lang="en-US" sz="1800" baseline="-25000" dirty="0"/>
              <a:t> </a:t>
            </a:r>
            <a:r>
              <a:rPr lang="en-US" sz="1800" dirty="0"/>
              <a:t> </a:t>
            </a:r>
            <a:r>
              <a:rPr lang="zh-CN" altLang="en-US" sz="1800" dirty="0"/>
              <a:t>整除</a:t>
            </a:r>
            <a:r>
              <a:rPr lang="en-US" sz="1800" dirty="0"/>
              <a:t>                                             </a:t>
            </a:r>
            <a:r>
              <a:rPr lang="en-US" sz="1800" i="1" dirty="0"/>
              <a:t>q </a:t>
            </a:r>
            <a:r>
              <a:rPr lang="en-US" sz="1800" i="1" dirty="0">
                <a:ea typeface="Cambria Math"/>
              </a:rPr>
              <a:t>−</a:t>
            </a:r>
            <a:r>
              <a:rPr lang="en-US" sz="1800" i="1" dirty="0"/>
              <a:t> p</a:t>
            </a:r>
            <a:r>
              <a:rPr lang="en-US" sz="1800" baseline="-25000" dirty="0"/>
              <a:t>1</a:t>
            </a:r>
            <a:r>
              <a:rPr lang="en-US" sz="1800" i="1" dirty="0"/>
              <a:t>p</a:t>
            </a:r>
            <a:r>
              <a:rPr lang="en-US" sz="1800" baseline="-25000" dirty="0"/>
              <a:t>2</a:t>
            </a:r>
            <a:r>
              <a:rPr lang="en-US" sz="1800" i="1" dirty="0">
                <a:ea typeface="Cambria Math"/>
              </a:rPr>
              <a:t>∙∙∙ </a:t>
            </a:r>
            <a:r>
              <a:rPr lang="en-US" sz="1800" i="1" dirty="0" err="1"/>
              <a:t>p</a:t>
            </a:r>
            <a:r>
              <a:rPr lang="en-US" sz="1800" i="1" baseline="-25000" dirty="0" err="1"/>
              <a:t>n</a:t>
            </a:r>
            <a:r>
              <a:rPr lang="en-US" sz="1800" i="1" dirty="0"/>
              <a:t> = </a:t>
            </a:r>
            <a:r>
              <a:rPr lang="en-US" sz="1800" dirty="0">
                <a:ea typeface="Cambria Math" pitchFamily="18" charset="0"/>
              </a:rPr>
              <a:t>1</a:t>
            </a:r>
            <a:r>
              <a:rPr lang="en-US" sz="1800" i="1" dirty="0"/>
              <a:t> .</a:t>
            </a:r>
          </a:p>
          <a:p>
            <a:pPr lvl="2">
              <a:spcBef>
                <a:spcPts val="0"/>
              </a:spcBef>
            </a:pPr>
            <a:r>
              <a:rPr lang="zh-CN" altLang="en-US" sz="1800" dirty="0"/>
              <a:t>因此，有一个质数不在</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r>
              <a:rPr lang="en-US" sz="1800" dirty="0"/>
              <a:t>.</a:t>
            </a:r>
            <a:r>
              <a:rPr lang="en-US" sz="1800" i="1" baseline="-25000" dirty="0"/>
              <a:t> </a:t>
            </a:r>
            <a:r>
              <a:rPr lang="zh-CN" altLang="en-US" sz="1800" dirty="0"/>
              <a:t>这个质数要么是 𝑞，要么如果 𝑞</a:t>
            </a:r>
            <a:r>
              <a:rPr lang="en-US" altLang="zh-CN" sz="1800" dirty="0"/>
              <a:t> </a:t>
            </a:r>
            <a:r>
              <a:rPr lang="zh-CN" altLang="en-US" sz="1800" dirty="0"/>
              <a:t>是合数，它就是 𝑞</a:t>
            </a:r>
            <a:r>
              <a:rPr lang="en-US" altLang="zh-CN" sz="1800" dirty="0"/>
              <a:t> </a:t>
            </a:r>
            <a:r>
              <a:rPr lang="zh-CN" altLang="en-US" sz="1800" dirty="0"/>
              <a:t>的一个质因数</a:t>
            </a:r>
            <a:r>
              <a:rPr lang="en-US" sz="1800" dirty="0"/>
              <a:t>.</a:t>
            </a:r>
            <a:r>
              <a:rPr lang="zh-CN" altLang="en-US" sz="1800" dirty="0"/>
              <a:t>这与假设 𝑝</a:t>
            </a:r>
            <a:r>
              <a:rPr lang="en-US" altLang="zh-CN" sz="1800" baseline="-25000" dirty="0"/>
              <a:t>1</a:t>
            </a:r>
            <a:r>
              <a:rPr lang="en-US" altLang="zh-CN" sz="1800" dirty="0"/>
              <a:t>,</a:t>
            </a:r>
            <a:r>
              <a:rPr lang="zh-CN" altLang="en-US" sz="1800" dirty="0"/>
              <a:t>𝑝</a:t>
            </a:r>
            <a:r>
              <a:rPr lang="en-US" altLang="zh-CN" sz="1800" baseline="-25000" dirty="0"/>
              <a:t>2</a:t>
            </a:r>
            <a:r>
              <a:rPr lang="en-US" altLang="zh-CN" sz="1800" dirty="0"/>
              <a:t>,…,</a:t>
            </a:r>
            <a:r>
              <a:rPr lang="zh-CN" altLang="en-US" sz="1800" dirty="0"/>
              <a:t>𝑝</a:t>
            </a:r>
            <a:r>
              <a:rPr lang="zh-CN" altLang="en-US" sz="1800" baseline="-25000" dirty="0"/>
              <a:t>𝑛</a:t>
            </a:r>
            <a:r>
              <a:rPr lang="zh-CN" altLang="en-US" sz="1800" dirty="0"/>
              <a:t>是所有质数的集合相矛盾</a:t>
            </a:r>
            <a:r>
              <a:rPr lang="en-US" sz="1800" dirty="0"/>
              <a:t>. </a:t>
            </a:r>
          </a:p>
          <a:p>
            <a:pPr lvl="1">
              <a:spcBef>
                <a:spcPts val="0"/>
              </a:spcBef>
            </a:pPr>
            <a:r>
              <a:rPr lang="zh-CN" altLang="en-US" sz="2000" dirty="0"/>
              <a:t>因此，质数的个数是无限的</a:t>
            </a:r>
            <a:r>
              <a:rPr lang="en-US" sz="2000" dirty="0"/>
              <a:t>.</a:t>
            </a:r>
          </a:p>
        </p:txBody>
      </p:sp>
      <p:sp>
        <p:nvSpPr>
          <p:cNvPr id="10" name="Content Placeholder 5"/>
          <p:cNvSpPr>
            <a:spLocks noGrp="1"/>
          </p:cNvSpPr>
          <p:nvPr>
            <p:ph idx="15"/>
          </p:nvPr>
        </p:nvSpPr>
        <p:spPr>
          <a:xfrm>
            <a:off x="457200" y="5105400"/>
            <a:ext cx="7086600" cy="1524000"/>
          </a:xfrm>
          <a:ln>
            <a:solidFill>
              <a:srgbClr val="14AAE1"/>
            </a:solidFill>
          </a:ln>
        </p:spPr>
        <p:txBody>
          <a:bodyPr anchor="ctr"/>
          <a:lstStyle/>
          <a:p>
            <a:r>
              <a:rPr lang="zh-CN" altLang="en-US" sz="2000" dirty="0"/>
              <a:t>这个证明由欧几里得在</a:t>
            </a:r>
            <a:r>
              <a:rPr lang="en-US" altLang="zh-CN" sz="2000" dirty="0"/>
              <a:t>《</a:t>
            </a:r>
            <a:r>
              <a:rPr lang="zh-CN" altLang="en-US" sz="2000" dirty="0"/>
              <a:t>几何原本</a:t>
            </a:r>
            <a:r>
              <a:rPr lang="en-US" altLang="zh-CN" sz="2000" dirty="0"/>
              <a:t>》</a:t>
            </a:r>
            <a:r>
              <a:rPr lang="zh-CN" altLang="en-US" sz="2000" dirty="0"/>
              <a:t>（“</a:t>
            </a:r>
            <a:r>
              <a:rPr lang="en-US" altLang="zh-CN" sz="2000" dirty="0"/>
              <a:t>The Elements”</a:t>
            </a:r>
            <a:r>
              <a:rPr lang="zh-CN" altLang="en-US" sz="2000" dirty="0"/>
              <a:t>）中给出，被认为是所有数学证明中最美丽的之一。它是“天书”（</a:t>
            </a:r>
            <a:r>
              <a:rPr lang="en-US" altLang="zh-CN" sz="2000" dirty="0"/>
              <a:t>The Book</a:t>
            </a:r>
            <a:r>
              <a:rPr lang="zh-CN" altLang="en-US" sz="2000" dirty="0"/>
              <a:t>）中的第一个证明，这一概念灵感来自著名数学家保罗</a:t>
            </a:r>
            <a:r>
              <a:rPr lang="en-US" altLang="zh-CN" sz="2000" dirty="0"/>
              <a:t>·</a:t>
            </a:r>
            <a:r>
              <a:rPr lang="zh-CN" altLang="en-US" sz="2000" dirty="0"/>
              <a:t>埃尔德什（</a:t>
            </a:r>
            <a:r>
              <a:rPr lang="en-US" altLang="zh-CN" sz="2000" dirty="0"/>
              <a:t>Paul </a:t>
            </a:r>
            <a:r>
              <a:rPr lang="en-US" altLang="zh-CN" sz="2000" dirty="0" err="1"/>
              <a:t>Erdős</a:t>
            </a:r>
            <a:r>
              <a:rPr lang="zh-CN" altLang="en-US" sz="2000" dirty="0"/>
              <a:t>）设想的完美证明集</a:t>
            </a:r>
            <a:endParaRPr lang="en-US" sz="2000" dirty="0"/>
          </a:p>
        </p:txBody>
      </p:sp>
      <p:pic>
        <p:nvPicPr>
          <p:cNvPr id="24" name="Picture 6"/>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7696273" y="4642357"/>
            <a:ext cx="1070508" cy="1241791"/>
          </a:xfrm>
          <a:prstGeom prst="rect">
            <a:avLst/>
          </a:prstGeom>
          <a:extLst>
            <a:ext uri="{909E8E84-426E-40DD-AFC4-6F175D3DCCD1}">
              <a14:hiddenFill xmlns:a14="http://schemas.microsoft.com/office/drawing/2010/main">
                <a:solidFill>
                  <a:srgbClr val="FFFFFF"/>
                </a:solidFill>
              </a14:hiddenFill>
            </a:ext>
          </a:extLst>
        </p:spPr>
      </p:pic>
      <p:sp>
        <p:nvSpPr>
          <p:cNvPr id="12" name="Content Placeholder 7"/>
          <p:cNvSpPr>
            <a:spLocks noGrp="1"/>
          </p:cNvSpPr>
          <p:nvPr>
            <p:ph idx="17"/>
          </p:nvPr>
        </p:nvSpPr>
        <p:spPr>
          <a:xfrm>
            <a:off x="7667813" y="5897880"/>
            <a:ext cx="1371600" cy="731520"/>
          </a:xfrm>
        </p:spPr>
        <p:txBody>
          <a:bodyPr/>
          <a:lstStyle/>
          <a:p>
            <a:pPr>
              <a:spcBef>
                <a:spcPts val="0"/>
              </a:spcBef>
            </a:pPr>
            <a:r>
              <a:rPr lang="en-US" sz="1800" dirty="0"/>
              <a:t>Paul  </a:t>
            </a:r>
            <a:r>
              <a:rPr lang="en-US" sz="1800" dirty="0" err="1"/>
              <a:t>Erd</a:t>
            </a:r>
            <a:r>
              <a:rPr lang="hu-HU" sz="1800" dirty="0">
                <a:ea typeface="Cambria Math"/>
              </a:rPr>
              <a:t>ő</a:t>
            </a:r>
            <a:r>
              <a:rPr lang="en-US" sz="1800" dirty="0"/>
              <a:t>s</a:t>
            </a:r>
          </a:p>
          <a:p>
            <a:pPr>
              <a:spcBef>
                <a:spcPts val="0"/>
              </a:spcBef>
            </a:pPr>
            <a:r>
              <a:rPr lang="en-US" sz="1800" dirty="0"/>
              <a:t>(1913-1996)</a:t>
            </a:r>
          </a:p>
        </p:txBody>
      </p:sp>
    </p:spTree>
    <p:extLst>
      <p:ext uri="{BB962C8B-B14F-4D97-AF65-F5344CB8AC3E}">
        <p14:creationId xmlns:p14="http://schemas.microsoft.com/office/powerpoint/2010/main" val="3564006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zh-CN" altLang="en-US" dirty="0"/>
              <a:t>质数的函数表示</a:t>
            </a:r>
            <a:endParaRPr lang="en-US" dirty="0"/>
          </a:p>
        </p:txBody>
      </p:sp>
      <p:pic>
        <p:nvPicPr>
          <p:cNvPr id="15" name="Picture 2" descr="A portrait of Marin Mersenne.&#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543800" y="464820"/>
            <a:ext cx="1277112" cy="1476932"/>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7010400" y="1813560"/>
            <a:ext cx="1981200" cy="777240"/>
          </a:xfrm>
        </p:spPr>
        <p:txBody>
          <a:bodyPr/>
          <a:lstStyle/>
          <a:p>
            <a:pPr algn="ctr">
              <a:spcBef>
                <a:spcPts val="0"/>
              </a:spcBef>
            </a:pPr>
            <a:r>
              <a:rPr lang="en-US" sz="2000" dirty="0"/>
              <a:t>Marin </a:t>
            </a:r>
            <a:r>
              <a:rPr lang="en-US" sz="2000" dirty="0" err="1"/>
              <a:t>Mersenne</a:t>
            </a:r>
            <a:endParaRPr lang="en-US" sz="2000" dirty="0"/>
          </a:p>
          <a:p>
            <a:pPr algn="ctr">
              <a:spcBef>
                <a:spcPts val="0"/>
              </a:spcBef>
            </a:pPr>
            <a:r>
              <a:rPr lang="en-US" sz="2000" dirty="0"/>
              <a:t>(1588-1648)</a:t>
            </a:r>
          </a:p>
        </p:txBody>
      </p:sp>
      <p:sp>
        <p:nvSpPr>
          <p:cNvPr id="2" name="Content Placeholder 4"/>
          <p:cNvSpPr>
            <a:spLocks noGrp="1"/>
          </p:cNvSpPr>
          <p:nvPr>
            <p:ph idx="14"/>
          </p:nvPr>
        </p:nvSpPr>
        <p:spPr>
          <a:xfrm>
            <a:off x="228600" y="914400"/>
            <a:ext cx="8324088" cy="5410200"/>
          </a:xfrm>
        </p:spPr>
        <p:txBody>
          <a:bodyPr/>
          <a:lstStyle/>
          <a:p>
            <a:pPr>
              <a:spcBef>
                <a:spcPts val="600"/>
              </a:spcBef>
            </a:pPr>
            <a:r>
              <a:rPr lang="zh-CN" altLang="en-US" sz="2600" b="1" dirty="0"/>
              <a:t>定义</a:t>
            </a:r>
            <a:r>
              <a:rPr lang="en-US" sz="2600" dirty="0"/>
              <a:t>: </a:t>
            </a:r>
            <a:r>
              <a:rPr lang="zh-CN" altLang="en-US" sz="2600" dirty="0"/>
              <a:t>形如</a:t>
            </a:r>
            <a:r>
              <a:rPr lang="en-US" sz="2600" dirty="0"/>
              <a:t> </a:t>
            </a:r>
            <a:r>
              <a:rPr lang="en-US" sz="2600" dirty="0">
                <a:ea typeface="Cambria Math" pitchFamily="18" charset="0"/>
              </a:rPr>
              <a:t>2</a:t>
            </a:r>
            <a:r>
              <a:rPr lang="en-US" sz="2600" i="1" baseline="30000" dirty="0">
                <a:ea typeface="Cambria Math" pitchFamily="18" charset="0"/>
              </a:rPr>
              <a:t>p</a:t>
            </a:r>
            <a:r>
              <a:rPr lang="en-US" sz="2600" i="1" baseline="30000" dirty="0"/>
              <a:t> </a:t>
            </a:r>
            <a:r>
              <a:rPr lang="en-US" sz="2800" i="1" dirty="0"/>
              <a:t>−</a:t>
            </a:r>
            <a:r>
              <a:rPr lang="en-US" sz="2600" i="1" dirty="0">
                <a:ea typeface="Cambria Math"/>
              </a:rPr>
              <a:t> </a:t>
            </a:r>
            <a:r>
              <a:rPr lang="en-US" sz="2600" dirty="0">
                <a:ea typeface="Cambria Math"/>
              </a:rPr>
              <a:t>1</a:t>
            </a:r>
            <a:r>
              <a:rPr lang="en-US" sz="2600" i="1" dirty="0">
                <a:ea typeface="Cambria Math"/>
              </a:rPr>
              <a:t> , </a:t>
            </a:r>
            <a:r>
              <a:rPr lang="zh-CN" altLang="en-US" sz="2600" dirty="0">
                <a:ea typeface="Cambria Math"/>
              </a:rPr>
              <a:t>其中 𝑝</a:t>
            </a:r>
            <a:r>
              <a:rPr lang="en-US" sz="2600" dirty="0">
                <a:ea typeface="Cambria Math"/>
              </a:rPr>
              <a:t> </a:t>
            </a:r>
            <a:r>
              <a:rPr lang="zh-CN" altLang="en-US" sz="2600" dirty="0">
                <a:ea typeface="Cambria Math"/>
              </a:rPr>
              <a:t>是</a:t>
            </a:r>
            <a:r>
              <a:rPr lang="zh-CN" altLang="en-US" sz="2600" dirty="0">
                <a:latin typeface="+mn-ea"/>
              </a:rPr>
              <a:t>质</a:t>
            </a:r>
            <a:r>
              <a:rPr lang="zh-CN" altLang="en-US" sz="2600" dirty="0">
                <a:ea typeface="Cambria Math"/>
              </a:rPr>
              <a:t>数，被称</a:t>
            </a:r>
            <a:r>
              <a:rPr lang="zh-CN" altLang="en-US" sz="2600" dirty="0">
                <a:latin typeface="+mn-ea"/>
              </a:rPr>
              <a:t>为梅森素数</a:t>
            </a:r>
            <a:r>
              <a:rPr lang="zh-CN" altLang="en-US" sz="2600" dirty="0">
                <a:ea typeface="Cambria Math"/>
              </a:rPr>
              <a:t>（</a:t>
            </a:r>
            <a:r>
              <a:rPr lang="en-US" sz="2600" dirty="0">
                <a:ea typeface="Cambria Math"/>
              </a:rPr>
              <a:t>Mersenne primes）</a:t>
            </a:r>
            <a:r>
              <a:rPr lang="en-US" sz="2600" dirty="0"/>
              <a:t>.</a:t>
            </a:r>
          </a:p>
          <a:p>
            <a:pPr>
              <a:spcBef>
                <a:spcPts val="600"/>
              </a:spcBef>
            </a:pPr>
            <a:endParaRPr lang="en-US" sz="2600" dirty="0"/>
          </a:p>
          <a:p>
            <a:pPr lvl="1">
              <a:spcBef>
                <a:spcPts val="0"/>
              </a:spcBef>
            </a:pPr>
            <a:r>
              <a:rPr lang="en-US" sz="2200" dirty="0">
                <a:ea typeface="Cambria Math" pitchFamily="18" charset="0"/>
              </a:rPr>
              <a:t>2</a:t>
            </a:r>
            <a:r>
              <a:rPr lang="en-US" sz="2200" baseline="30000" dirty="0">
                <a:ea typeface="Cambria Math" pitchFamily="18" charset="0"/>
              </a:rPr>
              <a:t>2</a:t>
            </a:r>
            <a:r>
              <a:rPr lang="en-US" sz="2200" baseline="30000" dirty="0"/>
              <a:t> </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3</a:t>
            </a:r>
            <a:r>
              <a:rPr lang="en-US" sz="2200" i="1" dirty="0">
                <a:ea typeface="Cambria Math"/>
              </a:rPr>
              <a:t>, </a:t>
            </a:r>
            <a:r>
              <a:rPr lang="en-US" sz="2200" dirty="0">
                <a:ea typeface="Cambria Math" pitchFamily="18" charset="0"/>
              </a:rPr>
              <a:t>2</a:t>
            </a:r>
            <a:r>
              <a:rPr lang="en-US" sz="2200" baseline="30000" dirty="0">
                <a:ea typeface="Cambria Math" pitchFamily="18" charset="0"/>
              </a:rPr>
              <a:t>3</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7,</a:t>
            </a:r>
            <a:r>
              <a:rPr lang="en-US" sz="2200" dirty="0">
                <a:ea typeface="Cambria Math" pitchFamily="18" charset="0"/>
              </a:rPr>
              <a:t> 2</a:t>
            </a:r>
            <a:r>
              <a:rPr lang="en-US" sz="2200" baseline="30000" dirty="0">
                <a:ea typeface="Cambria Math" pitchFamily="18" charset="0"/>
              </a:rPr>
              <a:t>5</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37 , and </a:t>
            </a:r>
            <a:r>
              <a:rPr lang="en-US" sz="2200" dirty="0">
                <a:ea typeface="Cambria Math" pitchFamily="18" charset="0"/>
              </a:rPr>
              <a:t> 2</a:t>
            </a:r>
            <a:r>
              <a:rPr lang="en-US" sz="2200" baseline="30000" dirty="0">
                <a:ea typeface="Cambria Math" pitchFamily="18" charset="0"/>
              </a:rPr>
              <a:t>7</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127 </a:t>
            </a:r>
            <a:br>
              <a:rPr lang="en-US" sz="2200" dirty="0">
                <a:ea typeface="Cambria Math"/>
              </a:rPr>
            </a:br>
            <a:r>
              <a:rPr lang="zh-CN" altLang="en-US" sz="2200" dirty="0">
                <a:ea typeface="Cambria Math"/>
              </a:rPr>
              <a:t>都是梅森素数</a:t>
            </a:r>
            <a:r>
              <a:rPr lang="en-US" sz="2200" dirty="0">
                <a:ea typeface="Cambria Math"/>
              </a:rPr>
              <a:t>.</a:t>
            </a:r>
          </a:p>
          <a:p>
            <a:pPr lvl="1">
              <a:spcBef>
                <a:spcPts val="600"/>
              </a:spcBef>
            </a:pPr>
            <a:r>
              <a:rPr lang="en-US" sz="2200" dirty="0">
                <a:ea typeface="Cambria Math" pitchFamily="18" charset="0"/>
              </a:rPr>
              <a:t>2</a:t>
            </a:r>
            <a:r>
              <a:rPr lang="en-US" sz="2200" baseline="30000" dirty="0">
                <a:ea typeface="Cambria Math" pitchFamily="18" charset="0"/>
              </a:rPr>
              <a:t>11</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2047 </a:t>
            </a:r>
            <a:r>
              <a:rPr lang="en-US" sz="2200" i="1" dirty="0">
                <a:ea typeface="Cambria Math"/>
              </a:rPr>
              <a:t>  </a:t>
            </a:r>
            <a:r>
              <a:rPr lang="zh-CN" altLang="en-US" sz="2200" dirty="0">
                <a:ea typeface="Cambria Math"/>
              </a:rPr>
              <a:t>不是梅森素数，因</a:t>
            </a:r>
            <a:r>
              <a:rPr lang="zh-CN" altLang="en-US" sz="2200" dirty="0">
                <a:latin typeface="+mn-ea"/>
              </a:rPr>
              <a:t>为</a:t>
            </a:r>
            <a:r>
              <a:rPr lang="en-US" sz="2200" dirty="0">
                <a:ea typeface="Cambria Math"/>
              </a:rPr>
              <a:t>2047 = 23∙89.</a:t>
            </a:r>
          </a:p>
          <a:p>
            <a:pPr lvl="1">
              <a:spcBef>
                <a:spcPts val="600"/>
              </a:spcBef>
            </a:pPr>
            <a:r>
              <a:rPr lang="zh-CN" altLang="en-US" sz="2200" dirty="0">
                <a:ea typeface="Cambria Math"/>
              </a:rPr>
              <a:t>有一种高效的方法来确定</a:t>
            </a:r>
            <a:r>
              <a:rPr lang="en-US" altLang="zh-CN" sz="2200" dirty="0">
                <a:ea typeface="Cambria Math" pitchFamily="18" charset="0"/>
              </a:rPr>
              <a:t>2</a:t>
            </a:r>
            <a:r>
              <a:rPr lang="en-US" altLang="zh-CN" sz="2200" i="1" baseline="30000" dirty="0">
                <a:ea typeface="Cambria Math" pitchFamily="18" charset="0"/>
              </a:rPr>
              <a:t>p</a:t>
            </a:r>
            <a:r>
              <a:rPr lang="en-US" altLang="zh-CN" sz="2200" i="1" baseline="30000" dirty="0"/>
              <a:t> </a:t>
            </a:r>
            <a:r>
              <a:rPr lang="en-US" altLang="zh-CN" sz="2000" i="1" dirty="0"/>
              <a:t>−</a:t>
            </a:r>
            <a:r>
              <a:rPr lang="en-US" altLang="zh-CN" sz="2200" i="1" dirty="0">
                <a:ea typeface="Cambria Math"/>
              </a:rPr>
              <a:t> </a:t>
            </a:r>
            <a:r>
              <a:rPr lang="en-US" altLang="zh-CN" sz="2200" dirty="0">
                <a:ea typeface="Cambria Math"/>
              </a:rPr>
              <a:t>1</a:t>
            </a:r>
            <a:r>
              <a:rPr lang="zh-CN" altLang="en-US" sz="2200" dirty="0">
                <a:ea typeface="Cambria Math"/>
              </a:rPr>
              <a:t> 是否</a:t>
            </a:r>
            <a:r>
              <a:rPr lang="zh-CN" altLang="en-US" sz="2200" dirty="0">
                <a:latin typeface="+mn-ea"/>
              </a:rPr>
              <a:t>是素</a:t>
            </a:r>
            <a:r>
              <a:rPr lang="zh-CN" altLang="en-US" sz="2200" dirty="0">
                <a:ea typeface="Cambria Math"/>
              </a:rPr>
              <a:t>数</a:t>
            </a:r>
            <a:r>
              <a:rPr lang="en-US" sz="2200" dirty="0">
                <a:ea typeface="Cambria Math"/>
              </a:rPr>
              <a:t>.</a:t>
            </a:r>
          </a:p>
          <a:p>
            <a:pPr lvl="1">
              <a:spcBef>
                <a:spcPts val="600"/>
              </a:spcBef>
            </a:pPr>
            <a:r>
              <a:rPr lang="zh-CN" altLang="en-US" sz="2200" dirty="0">
                <a:ea typeface="Cambria Math"/>
              </a:rPr>
              <a:t>已知最大的</a:t>
            </a:r>
            <a:r>
              <a:rPr lang="zh-CN" altLang="en-US" sz="2200" dirty="0">
                <a:latin typeface="+mn-ea"/>
              </a:rPr>
              <a:t>质</a:t>
            </a:r>
            <a:r>
              <a:rPr lang="zh-CN" altLang="en-US" sz="2200" dirty="0">
                <a:ea typeface="Cambria Math"/>
              </a:rPr>
              <a:t>数是</a:t>
            </a:r>
            <a:r>
              <a:rPr lang="zh-CN" altLang="en-US" sz="2200" dirty="0">
                <a:latin typeface="+mn-ea"/>
              </a:rPr>
              <a:t>梅森素数</a:t>
            </a:r>
            <a:r>
              <a:rPr lang="en-US" sz="2200" dirty="0">
                <a:ea typeface="Cambria Math"/>
              </a:rPr>
              <a:t>.</a:t>
            </a:r>
          </a:p>
          <a:p>
            <a:pPr lvl="1">
              <a:spcBef>
                <a:spcPts val="600"/>
              </a:spcBef>
            </a:pPr>
            <a:r>
              <a:rPr lang="zh-CN" altLang="en-US" sz="2200" dirty="0">
                <a:ea typeface="Cambria Math"/>
              </a:rPr>
              <a:t>截至 </a:t>
            </a:r>
            <a:r>
              <a:rPr lang="en-US" altLang="zh-CN" sz="2200" dirty="0">
                <a:ea typeface="Cambria Math"/>
              </a:rPr>
              <a:t>2011 </a:t>
            </a:r>
            <a:r>
              <a:rPr lang="zh-CN" altLang="en-US" sz="2200" dirty="0">
                <a:ea typeface="Cambria Math"/>
              </a:rPr>
              <a:t>年中期，已知 </a:t>
            </a:r>
            <a:r>
              <a:rPr lang="en-US" altLang="zh-CN" sz="2200" dirty="0">
                <a:ea typeface="Cambria Math"/>
              </a:rPr>
              <a:t>47 </a:t>
            </a:r>
            <a:r>
              <a:rPr lang="zh-CN" altLang="en-US" sz="2200" dirty="0">
                <a:ea typeface="Cambria Math"/>
              </a:rPr>
              <a:t>个</a:t>
            </a:r>
            <a:r>
              <a:rPr lang="zh-CN" altLang="en-US" sz="2200" dirty="0">
                <a:latin typeface="+mn-ea"/>
              </a:rPr>
              <a:t>梅森素数</a:t>
            </a:r>
            <a:r>
              <a:rPr lang="zh-CN" altLang="en-US" sz="2200" dirty="0">
                <a:ea typeface="Cambria Math"/>
              </a:rPr>
              <a:t>，其中最大的一个是 </a:t>
            </a:r>
            <a:r>
              <a:rPr lang="en-US" altLang="zh-CN" sz="2200" dirty="0">
                <a:ea typeface="Cambria Math"/>
              </a:rPr>
              <a:t>2</a:t>
            </a:r>
            <a:r>
              <a:rPr lang="en-US" altLang="zh-CN" sz="2200" baseline="30000" dirty="0">
                <a:ea typeface="Cambria Math"/>
              </a:rPr>
              <a:t>43,112,609</a:t>
            </a:r>
            <a:r>
              <a:rPr lang="en-US" altLang="zh-CN" sz="2200" dirty="0">
                <a:ea typeface="Cambria Math"/>
              </a:rPr>
              <a:t> </a:t>
            </a:r>
            <a:r>
              <a:rPr lang="en-US" altLang="zh-CN" sz="2000" i="1" dirty="0"/>
              <a:t>−</a:t>
            </a:r>
            <a:r>
              <a:rPr lang="en-US" altLang="zh-CN" sz="2200" i="1" dirty="0">
                <a:ea typeface="Cambria Math"/>
              </a:rPr>
              <a:t> </a:t>
            </a:r>
            <a:r>
              <a:rPr lang="en-US" altLang="zh-CN" sz="2200" dirty="0">
                <a:ea typeface="Cambria Math"/>
              </a:rPr>
              <a:t>1 </a:t>
            </a:r>
            <a:r>
              <a:rPr lang="zh-CN" altLang="en-US" sz="2200" dirty="0">
                <a:ea typeface="Cambria Math"/>
              </a:rPr>
              <a:t>，它有近 </a:t>
            </a:r>
            <a:r>
              <a:rPr lang="en-US" altLang="zh-CN" sz="2200" dirty="0">
                <a:ea typeface="Cambria Math"/>
              </a:rPr>
              <a:t>1300 </a:t>
            </a:r>
            <a:r>
              <a:rPr lang="zh-CN" altLang="en-US" sz="2200" dirty="0">
                <a:ea typeface="Cambria Math"/>
              </a:rPr>
              <a:t>万个十</a:t>
            </a:r>
            <a:r>
              <a:rPr lang="zh-CN" altLang="en-US" sz="2200" dirty="0">
                <a:latin typeface="+mn-ea"/>
              </a:rPr>
              <a:t>进</a:t>
            </a:r>
            <a:r>
              <a:rPr lang="zh-CN" altLang="en-US" sz="2200" dirty="0">
                <a:ea typeface="Cambria Math"/>
              </a:rPr>
              <a:t>制数字</a:t>
            </a:r>
            <a:endParaRPr lang="en-US" altLang="zh-CN" sz="2200" dirty="0">
              <a:ea typeface="Cambria Math"/>
            </a:endParaRPr>
          </a:p>
          <a:p>
            <a:pPr lvl="1">
              <a:spcBef>
                <a:spcPts val="600"/>
              </a:spcBef>
            </a:pPr>
            <a:r>
              <a:rPr lang="zh-CN" altLang="en-US" sz="2200" dirty="0">
                <a:latin typeface="+mn-ea"/>
              </a:rPr>
              <a:t>大互联网梅森质数搜索（</a:t>
            </a:r>
            <a:r>
              <a:rPr lang="en-US" sz="2200" dirty="0">
                <a:latin typeface="+mn-ea"/>
              </a:rPr>
              <a:t>Great Internet Mersenne Prime </a:t>
            </a:r>
            <a:r>
              <a:rPr lang="en-US" sz="2200" dirty="0" err="1">
                <a:latin typeface="+mn-ea"/>
              </a:rPr>
              <a:t>Search，GIMPS</a:t>
            </a:r>
            <a:r>
              <a:rPr lang="en-US" sz="2200" dirty="0">
                <a:latin typeface="+mn-ea"/>
              </a:rPr>
              <a:t>）</a:t>
            </a:r>
            <a:r>
              <a:rPr lang="zh-CN" altLang="en-US" sz="2200" dirty="0">
                <a:latin typeface="+mn-ea"/>
              </a:rPr>
              <a:t>是一个分布式计算项目，旨在寻找新的梅森质数。</a:t>
            </a:r>
            <a:r>
              <a:rPr lang="en-US" sz="2200" dirty="0">
                <a:ea typeface="Cambria Math"/>
                <a:hlinkClick r:id="rId3"/>
              </a:rPr>
              <a:t>http://www.mersenne.org/</a:t>
            </a:r>
            <a:endParaRPr lang="en-US" sz="2200" dirty="0">
              <a:ea typeface="Cambria Math"/>
            </a:endParaRPr>
          </a:p>
        </p:txBody>
      </p:sp>
      <p:sp>
        <p:nvSpPr>
          <p:cNvPr id="7" name="文本框 6">
            <a:extLst>
              <a:ext uri="{FF2B5EF4-FFF2-40B4-BE49-F238E27FC236}">
                <a16:creationId xmlns:a16="http://schemas.microsoft.com/office/drawing/2014/main" id="{E09F2DE3-CA8C-45BC-A7AF-CCC0EB4F5866}"/>
              </a:ext>
            </a:extLst>
          </p:cNvPr>
          <p:cNvSpPr txBox="1"/>
          <p:nvPr/>
        </p:nvSpPr>
        <p:spPr>
          <a:xfrm>
            <a:off x="591312" y="1898317"/>
            <a:ext cx="6038088" cy="307777"/>
          </a:xfrm>
          <a:prstGeom prst="rect">
            <a:avLst/>
          </a:prstGeom>
          <a:noFill/>
        </p:spPr>
        <p:txBody>
          <a:bodyPr wrap="square">
            <a:spAutoFit/>
          </a:bodyPr>
          <a:lstStyle/>
          <a:p>
            <a:pPr algn="just"/>
            <a:r>
              <a:rPr lang="zh-CN" altLang="en-US" sz="1400" dirty="0"/>
              <a:t>当</a:t>
            </a:r>
            <a:r>
              <a:rPr lang="en-US" altLang="zh-CN" sz="1400" i="1" dirty="0"/>
              <a:t>n</a:t>
            </a:r>
            <a:r>
              <a:rPr lang="zh-CN" altLang="en-US" sz="1400" dirty="0"/>
              <a:t>是合数时</a:t>
            </a:r>
            <a:r>
              <a:rPr lang="en-US" altLang="zh-CN" sz="1400" dirty="0"/>
              <a:t>, 2</a:t>
            </a:r>
            <a:r>
              <a:rPr lang="en-US" altLang="zh-CN" sz="1400" i="1" baseline="30000" dirty="0"/>
              <a:t>n</a:t>
            </a:r>
            <a:r>
              <a:rPr lang="en-US" altLang="zh-CN" sz="1400" dirty="0">
                <a:latin typeface="Arial" panose="020B0604020202020204" pitchFamily="34" charset="0"/>
                <a:ea typeface="华文行楷" panose="02010800040101010101" pitchFamily="2" charset="-122"/>
                <a:sym typeface="Symbol" panose="05050102010706020507" pitchFamily="18" charset="2"/>
              </a:rPr>
              <a:t></a:t>
            </a:r>
            <a:r>
              <a:rPr lang="en-US" altLang="zh-CN" sz="1400" dirty="0"/>
              <a:t>1</a:t>
            </a:r>
            <a:r>
              <a:rPr lang="zh-CN" altLang="en-US" sz="1400" dirty="0"/>
              <a:t>一定是合数</a:t>
            </a:r>
            <a:r>
              <a:rPr lang="en-US" altLang="zh-CN" sz="1400" dirty="0"/>
              <a:t>,      2</a:t>
            </a:r>
            <a:r>
              <a:rPr lang="en-US" altLang="zh-CN" sz="1400" i="1" baseline="30000" dirty="0"/>
              <a:t>ab</a:t>
            </a:r>
            <a:r>
              <a:rPr lang="en-US" altLang="zh-CN" sz="1400" dirty="0">
                <a:latin typeface="Arial" panose="020B0604020202020204" pitchFamily="34" charset="0"/>
                <a:ea typeface="华文行楷" panose="02010800040101010101" pitchFamily="2" charset="-122"/>
                <a:sym typeface="Symbol" panose="05050102010706020507" pitchFamily="18" charset="2"/>
              </a:rPr>
              <a:t></a:t>
            </a:r>
            <a:r>
              <a:rPr lang="en-US" altLang="zh-CN" sz="1400" dirty="0"/>
              <a:t>1</a:t>
            </a:r>
            <a:r>
              <a:rPr lang="en-US" altLang="zh-CN" sz="1400" i="1" dirty="0"/>
              <a:t>=</a:t>
            </a:r>
            <a:r>
              <a:rPr lang="en-US" altLang="zh-CN" sz="1400" dirty="0"/>
              <a:t>(2</a:t>
            </a:r>
            <a:r>
              <a:rPr lang="en-US" altLang="zh-CN" sz="1400" i="1" baseline="30000" dirty="0"/>
              <a:t>a</a:t>
            </a:r>
            <a:r>
              <a:rPr lang="en-US" altLang="zh-CN" sz="1400" dirty="0">
                <a:latin typeface="Arial" panose="020B0604020202020204" pitchFamily="34" charset="0"/>
                <a:ea typeface="华文行楷" panose="02010800040101010101" pitchFamily="2" charset="-122"/>
                <a:sym typeface="Symbol" panose="05050102010706020507" pitchFamily="18" charset="2"/>
              </a:rPr>
              <a:t></a:t>
            </a:r>
            <a:r>
              <a:rPr lang="en-US" altLang="zh-CN" sz="1400" dirty="0"/>
              <a:t>1)(2</a:t>
            </a:r>
            <a:r>
              <a:rPr lang="en-US" altLang="zh-CN" sz="1400" i="1" baseline="30000" dirty="0"/>
              <a:t>a</a:t>
            </a:r>
            <a:r>
              <a:rPr lang="en-US" altLang="zh-CN" sz="1400" baseline="30000" dirty="0"/>
              <a:t>(</a:t>
            </a:r>
            <a:r>
              <a:rPr lang="en-US" altLang="zh-CN" sz="1400" i="1" baseline="30000" dirty="0"/>
              <a:t>b</a:t>
            </a:r>
            <a:r>
              <a:rPr lang="en-US" altLang="zh-CN" sz="1400" baseline="30000" dirty="0">
                <a:latin typeface="Arial" panose="020B0604020202020204" pitchFamily="34" charset="0"/>
                <a:ea typeface="华文行楷" panose="02010800040101010101" pitchFamily="2" charset="-122"/>
                <a:sym typeface="Symbol" panose="05050102010706020507" pitchFamily="18" charset="2"/>
              </a:rPr>
              <a:t></a:t>
            </a:r>
            <a:r>
              <a:rPr lang="en-US" altLang="zh-CN" sz="1400" baseline="30000" dirty="0"/>
              <a:t>1)</a:t>
            </a:r>
            <a:r>
              <a:rPr lang="en-US" altLang="zh-CN" sz="1400" dirty="0"/>
              <a:t>+2</a:t>
            </a:r>
            <a:r>
              <a:rPr lang="en-US" altLang="zh-CN" sz="1400" i="1" baseline="30000" dirty="0"/>
              <a:t>a</a:t>
            </a:r>
            <a:r>
              <a:rPr lang="en-US" altLang="zh-CN" sz="1400" baseline="30000" dirty="0"/>
              <a:t>(</a:t>
            </a:r>
            <a:r>
              <a:rPr lang="en-US" altLang="zh-CN" sz="1400" i="1" baseline="30000" dirty="0"/>
              <a:t>b</a:t>
            </a:r>
            <a:r>
              <a:rPr lang="en-US" altLang="zh-CN" sz="1400" baseline="30000" dirty="0">
                <a:latin typeface="Arial" panose="020B0604020202020204" pitchFamily="34" charset="0"/>
                <a:ea typeface="华文行楷" panose="02010800040101010101" pitchFamily="2" charset="-122"/>
                <a:sym typeface="Symbol" panose="05050102010706020507" pitchFamily="18" charset="2"/>
              </a:rPr>
              <a:t></a:t>
            </a:r>
            <a:r>
              <a:rPr lang="en-US" altLang="zh-CN" sz="1400" baseline="30000" dirty="0"/>
              <a:t>2)</a:t>
            </a:r>
            <a:r>
              <a:rPr lang="en-US" altLang="zh-CN" sz="1400" dirty="0"/>
              <a:t>+…+2</a:t>
            </a:r>
            <a:r>
              <a:rPr lang="en-US" altLang="zh-CN" sz="1400" i="1" baseline="30000" dirty="0"/>
              <a:t>a</a:t>
            </a:r>
            <a:r>
              <a:rPr lang="en-US" altLang="zh-CN" sz="1400" dirty="0"/>
              <a:t>+1).</a:t>
            </a:r>
          </a:p>
        </p:txBody>
      </p:sp>
    </p:spTree>
    <p:extLst>
      <p:ext uri="{BB962C8B-B14F-4D97-AF65-F5344CB8AC3E}">
        <p14:creationId xmlns:p14="http://schemas.microsoft.com/office/powerpoint/2010/main" val="276389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整除</a:t>
            </a:r>
            <a:endParaRPr lang="en-US" sz="1500" dirty="0"/>
          </a:p>
        </p:txBody>
      </p:sp>
      <p:sp>
        <p:nvSpPr>
          <p:cNvPr id="3" name="Content Placeholder 2"/>
          <p:cNvSpPr>
            <a:spLocks noGrp="1"/>
          </p:cNvSpPr>
          <p:nvPr>
            <p:ph idx="1"/>
          </p:nvPr>
        </p:nvSpPr>
        <p:spPr>
          <a:xfrm>
            <a:off x="457200" y="1295400"/>
            <a:ext cx="8229600" cy="5181600"/>
          </a:xfrm>
        </p:spPr>
        <p:txBody>
          <a:bodyPr/>
          <a:lstStyle/>
          <a:p>
            <a:r>
              <a:rPr lang="zh-CN" altLang="en-US" sz="3000" b="1" dirty="0"/>
              <a:t>定义</a:t>
            </a:r>
            <a:r>
              <a:rPr lang="en-US" sz="3000" dirty="0"/>
              <a:t>:</a:t>
            </a:r>
            <a:r>
              <a:rPr lang="zh-CN" altLang="en-US" sz="3000" dirty="0"/>
              <a:t>如果 </a:t>
            </a:r>
            <a:r>
              <a:rPr lang="en-US" altLang="zh-CN" sz="3000" dirty="0"/>
              <a:t>a </a:t>
            </a:r>
            <a:r>
              <a:rPr lang="zh-CN" altLang="en-US" sz="3000" dirty="0"/>
              <a:t>和 </a:t>
            </a:r>
            <a:r>
              <a:rPr lang="en-US" altLang="zh-CN" sz="3000" dirty="0"/>
              <a:t>b </a:t>
            </a:r>
            <a:r>
              <a:rPr lang="zh-CN" altLang="en-US" sz="3000" dirty="0"/>
              <a:t>是整数，且 𝑎≠</a:t>
            </a:r>
            <a:r>
              <a:rPr lang="en-US" altLang="zh-CN" sz="3000" dirty="0"/>
              <a:t>0</a:t>
            </a:r>
            <a:r>
              <a:rPr lang="zh-CN" altLang="en-US" sz="3000" dirty="0"/>
              <a:t>，那么如果存在一个整数 </a:t>
            </a:r>
            <a:r>
              <a:rPr lang="en-US" altLang="zh-CN" sz="3000" dirty="0"/>
              <a:t>c</a:t>
            </a:r>
            <a:r>
              <a:rPr lang="zh-CN" altLang="en-US" sz="3000" dirty="0"/>
              <a:t>，使得 </a:t>
            </a:r>
            <a:r>
              <a:rPr lang="en-US" altLang="zh-CN" sz="3000" dirty="0"/>
              <a:t>b=ac</a:t>
            </a:r>
            <a:r>
              <a:rPr lang="zh-CN" altLang="en-US" sz="3000" dirty="0"/>
              <a:t>，则称 </a:t>
            </a:r>
            <a:r>
              <a:rPr lang="en-US" altLang="zh-CN" sz="3000" dirty="0"/>
              <a:t>a </a:t>
            </a:r>
            <a:r>
              <a:rPr lang="zh-CN" altLang="en-US" sz="3000" dirty="0"/>
              <a:t>整除 </a:t>
            </a:r>
            <a:r>
              <a:rPr lang="en-US" altLang="zh-CN" sz="3000" dirty="0"/>
              <a:t>b</a:t>
            </a:r>
            <a:r>
              <a:rPr lang="en-US" sz="3000" dirty="0"/>
              <a:t>.</a:t>
            </a:r>
          </a:p>
          <a:p>
            <a:pPr lvl="1"/>
            <a:r>
              <a:rPr lang="zh-CN" altLang="en-US" sz="2600" dirty="0"/>
              <a:t>当</a:t>
            </a:r>
            <a:r>
              <a:rPr lang="en-US" altLang="zh-CN" sz="2600" dirty="0"/>
              <a:t>a</a:t>
            </a:r>
            <a:r>
              <a:rPr lang="zh-CN" altLang="en-US" sz="2600" dirty="0"/>
              <a:t>整除 </a:t>
            </a:r>
            <a:r>
              <a:rPr lang="en-US" altLang="zh-CN" sz="2600" dirty="0"/>
              <a:t>b</a:t>
            </a:r>
            <a:r>
              <a:rPr lang="zh-CN" altLang="en-US" sz="2600" dirty="0"/>
              <a:t>时，我们称</a:t>
            </a:r>
            <a:r>
              <a:rPr lang="en-US" altLang="zh-CN" sz="2600" dirty="0"/>
              <a:t>a</a:t>
            </a:r>
            <a:r>
              <a:rPr lang="zh-CN" altLang="en-US" sz="2600" dirty="0"/>
              <a:t>是</a:t>
            </a:r>
            <a:r>
              <a:rPr lang="en-US" altLang="zh-CN" sz="2600" dirty="0"/>
              <a:t>b</a:t>
            </a:r>
            <a:r>
              <a:rPr lang="zh-CN" altLang="en-US" sz="2600" dirty="0"/>
              <a:t>的因数或除数，并且称 </a:t>
            </a:r>
            <a:r>
              <a:rPr lang="en-US" altLang="zh-CN" sz="2600" dirty="0"/>
              <a:t>b</a:t>
            </a:r>
            <a:r>
              <a:rPr lang="zh-CN" altLang="en-US" sz="2600" dirty="0"/>
              <a:t>是</a:t>
            </a:r>
            <a:r>
              <a:rPr lang="en-US" altLang="zh-CN" sz="2600" dirty="0"/>
              <a:t>a</a:t>
            </a:r>
            <a:r>
              <a:rPr lang="zh-CN" altLang="en-US" sz="2600" dirty="0"/>
              <a:t>的倍数</a:t>
            </a:r>
            <a:endParaRPr lang="en-US" sz="2600" dirty="0"/>
          </a:p>
          <a:p>
            <a:pPr lvl="1"/>
            <a:r>
              <a:rPr lang="zh-CN" altLang="en-US" sz="2600" dirty="0"/>
              <a:t>符号</a:t>
            </a:r>
            <a:r>
              <a:rPr lang="en-US" sz="2600" dirty="0"/>
              <a:t> </a:t>
            </a:r>
            <a:r>
              <a:rPr lang="en-US" altLang="zh-CN" sz="2600" i="1" dirty="0"/>
              <a:t>a</a:t>
            </a:r>
            <a:r>
              <a:rPr lang="en-US" sz="2600" i="1" dirty="0"/>
              <a:t> </a:t>
            </a:r>
            <a:r>
              <a:rPr lang="en-US" sz="2600" dirty="0"/>
              <a:t>| </a:t>
            </a:r>
            <a:r>
              <a:rPr lang="en-US" altLang="zh-CN" sz="2600" i="1" dirty="0"/>
              <a:t>b</a:t>
            </a:r>
            <a:r>
              <a:rPr lang="en-US" sz="2600" dirty="0"/>
              <a:t> </a:t>
            </a:r>
            <a:r>
              <a:rPr lang="zh-CN" altLang="en-US" sz="2600" dirty="0"/>
              <a:t>表示</a:t>
            </a:r>
            <a:r>
              <a:rPr lang="en-US" altLang="zh-CN" sz="2600" dirty="0"/>
              <a:t>a</a:t>
            </a:r>
            <a:r>
              <a:rPr lang="zh-CN" altLang="en-US" sz="2600" dirty="0"/>
              <a:t>整除</a:t>
            </a:r>
            <a:r>
              <a:rPr lang="en-US" altLang="zh-CN" sz="2600" dirty="0"/>
              <a:t>b</a:t>
            </a:r>
            <a:endParaRPr lang="en-US" sz="2600" dirty="0"/>
          </a:p>
          <a:p>
            <a:pPr lvl="1"/>
            <a:r>
              <a:rPr lang="zh-CN" altLang="en-US" sz="2600" dirty="0"/>
              <a:t>如果 𝑎 </a:t>
            </a:r>
            <a:r>
              <a:rPr lang="en-US" sz="2600" dirty="0"/>
              <a:t>∣ b，</a:t>
            </a:r>
            <a:r>
              <a:rPr lang="zh-CN" altLang="en-US" sz="2600" dirty="0"/>
              <a:t>那么 𝑏</a:t>
            </a:r>
            <a:r>
              <a:rPr lang="en-US" altLang="zh-CN" sz="2600" dirty="0"/>
              <a:t>/</a:t>
            </a:r>
            <a:r>
              <a:rPr lang="en-US" sz="2600" dirty="0"/>
              <a:t>a </a:t>
            </a:r>
            <a:r>
              <a:rPr lang="zh-CN" altLang="en-US" sz="2600" dirty="0"/>
              <a:t>是一个整数</a:t>
            </a:r>
            <a:endParaRPr lang="en-US" sz="2600" dirty="0"/>
          </a:p>
          <a:p>
            <a:pPr lvl="1"/>
            <a:r>
              <a:rPr lang="zh-CN" altLang="en-US" sz="2600" dirty="0"/>
              <a:t>如果 𝑎</a:t>
            </a:r>
            <a:r>
              <a:rPr lang="en-US" altLang="zh-CN" sz="2600" dirty="0"/>
              <a:t> </a:t>
            </a:r>
            <a:r>
              <a:rPr lang="zh-CN" altLang="en-US" sz="2600" dirty="0"/>
              <a:t>不整除 𝑏，我们记作 𝑎 ∤ 𝑏</a:t>
            </a:r>
            <a:endParaRPr lang="en-US" altLang="zh-CN" sz="2600" dirty="0"/>
          </a:p>
          <a:p>
            <a:pPr lvl="1"/>
            <a:r>
              <a:rPr lang="zh-CN" altLang="en-US" sz="3000" b="1" dirty="0"/>
              <a:t>例子：判断 </a:t>
            </a:r>
            <a:r>
              <a:rPr lang="en-US" altLang="zh-CN" sz="3000" b="1" dirty="0"/>
              <a:t>3∣7 </a:t>
            </a:r>
            <a:r>
              <a:rPr lang="zh-CN" altLang="en-US" sz="3000" b="1" dirty="0"/>
              <a:t>和 </a:t>
            </a:r>
            <a:r>
              <a:rPr lang="en-US" altLang="zh-CN" sz="3000" b="1" dirty="0"/>
              <a:t>3∣12 </a:t>
            </a:r>
            <a:r>
              <a:rPr lang="zh-CN" altLang="en-US" sz="3000" b="1" dirty="0"/>
              <a:t>是否成立。</a:t>
            </a:r>
            <a:endParaRPr lang="en-US" sz="3000" dirty="0"/>
          </a:p>
        </p:txBody>
      </p:sp>
    </p:spTree>
    <p:extLst>
      <p:ext uri="{BB962C8B-B14F-4D97-AF65-F5344CB8AC3E}">
        <p14:creationId xmlns:p14="http://schemas.microsoft.com/office/powerpoint/2010/main" val="1191807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质数的分布</a:t>
            </a:r>
            <a:endParaRPr lang="en-US" dirty="0"/>
          </a:p>
        </p:txBody>
      </p:sp>
      <p:sp>
        <p:nvSpPr>
          <p:cNvPr id="4" name="Content Placeholder 2"/>
          <p:cNvSpPr>
            <a:spLocks noGrp="1"/>
          </p:cNvSpPr>
          <p:nvPr>
            <p:ph idx="1"/>
          </p:nvPr>
        </p:nvSpPr>
        <p:spPr>
          <a:xfrm>
            <a:off x="457200" y="1295400"/>
            <a:ext cx="8458200" cy="5303520"/>
          </a:xfrm>
        </p:spPr>
        <p:txBody>
          <a:bodyPr/>
          <a:lstStyle/>
          <a:p>
            <a:pPr>
              <a:spcBef>
                <a:spcPts val="600"/>
              </a:spcBef>
            </a:pPr>
            <a:r>
              <a:rPr lang="zh-CN" altLang="en-US" sz="2800" dirty="0"/>
              <a:t>数学家们一直对质数在正整数中的分布感兴趣。在 </a:t>
            </a:r>
            <a:r>
              <a:rPr lang="en-US" altLang="zh-CN" sz="2800" dirty="0"/>
              <a:t>19 </a:t>
            </a:r>
            <a:r>
              <a:rPr lang="zh-CN" altLang="en-US" sz="2800" dirty="0"/>
              <a:t>世纪，质数定理（</a:t>
            </a:r>
            <a:r>
              <a:rPr lang="en-US" altLang="zh-CN" sz="2800" dirty="0"/>
              <a:t>Prime Number Theorem</a:t>
            </a:r>
            <a:r>
              <a:rPr lang="zh-CN" altLang="en-US" sz="2800" dirty="0"/>
              <a:t>）被证明了，该定理给出了不超过 𝑥</a:t>
            </a:r>
            <a:r>
              <a:rPr lang="en-US" altLang="zh-CN" sz="2800" dirty="0"/>
              <a:t> </a:t>
            </a:r>
            <a:r>
              <a:rPr lang="zh-CN" altLang="en-US" sz="2800" dirty="0"/>
              <a:t>的质数个数的渐近估计</a:t>
            </a:r>
            <a:r>
              <a:rPr lang="en-US" sz="2800" dirty="0"/>
              <a:t>. </a:t>
            </a:r>
          </a:p>
          <a:p>
            <a:pPr>
              <a:spcBef>
                <a:spcPts val="300"/>
              </a:spcBef>
            </a:pPr>
            <a:r>
              <a:rPr lang="en-US" sz="2800" b="1" dirty="0"/>
              <a:t>Prime Number Theorem</a:t>
            </a:r>
            <a:r>
              <a:rPr lang="en-US" sz="2800" dirty="0"/>
              <a:t>:</a:t>
            </a:r>
            <a:r>
              <a:rPr lang="zh-CN" altLang="en-US" sz="2800" dirty="0"/>
              <a:t>不超过 𝑥</a:t>
            </a:r>
            <a:r>
              <a:rPr lang="en-US" altLang="zh-CN" sz="2800" dirty="0"/>
              <a:t> </a:t>
            </a:r>
            <a:r>
              <a:rPr lang="zh-CN" altLang="en-US" sz="2800" dirty="0"/>
              <a:t>的质数个数与 𝑥</a:t>
            </a:r>
            <a:r>
              <a:rPr lang="en-US" altLang="zh-CN" sz="2800" dirty="0"/>
              <a:t>/ln</a:t>
            </a:r>
            <a:r>
              <a:rPr lang="zh-CN" altLang="en-US" sz="2800" dirty="0"/>
              <a:t>𝑥的比率随着 𝑥</a:t>
            </a:r>
            <a:r>
              <a:rPr lang="en-US" altLang="zh-CN" sz="2800" dirty="0"/>
              <a:t> </a:t>
            </a:r>
            <a:r>
              <a:rPr lang="zh-CN" altLang="en-US" sz="2800" dirty="0"/>
              <a:t>的增大而趋近于 </a:t>
            </a:r>
            <a:r>
              <a:rPr lang="en-US" altLang="zh-CN" sz="2800" dirty="0"/>
              <a:t>1</a:t>
            </a:r>
            <a:r>
              <a:rPr lang="en-US" sz="2800" dirty="0"/>
              <a:t>. (</a:t>
            </a:r>
            <a:r>
              <a:rPr lang="zh-CN" altLang="en-US" sz="2800" dirty="0"/>
              <a:t>其中 </a:t>
            </a:r>
            <a:r>
              <a:rPr lang="en-US" altLang="zh-CN" sz="2800" dirty="0"/>
              <a:t>ln</a:t>
            </a:r>
            <a:r>
              <a:rPr lang="zh-CN" altLang="en-US" sz="2800" dirty="0"/>
              <a:t>𝑥</a:t>
            </a:r>
            <a:r>
              <a:rPr lang="en-US" altLang="zh-CN" sz="2800" dirty="0"/>
              <a:t> </a:t>
            </a:r>
            <a:r>
              <a:rPr lang="zh-CN" altLang="en-US" sz="2800" dirty="0"/>
              <a:t>是 𝑥</a:t>
            </a:r>
            <a:r>
              <a:rPr lang="en-US" altLang="zh-CN" sz="2800" dirty="0"/>
              <a:t> </a:t>
            </a:r>
            <a:r>
              <a:rPr lang="zh-CN" altLang="en-US" sz="2800" dirty="0"/>
              <a:t>的自然对数</a:t>
            </a:r>
            <a:r>
              <a:rPr lang="en-US" sz="2800" dirty="0"/>
              <a:t>)</a:t>
            </a:r>
          </a:p>
          <a:p>
            <a:pPr lvl="1">
              <a:spcBef>
                <a:spcPts val="600"/>
              </a:spcBef>
            </a:pPr>
            <a:r>
              <a:rPr lang="zh-CN" altLang="en-US" sz="2400" dirty="0"/>
              <a:t>该定理得知，不超过 𝑥</a:t>
            </a:r>
            <a:r>
              <a:rPr lang="en-US" altLang="zh-CN" sz="2400" dirty="0"/>
              <a:t> </a:t>
            </a:r>
            <a:r>
              <a:rPr lang="zh-CN" altLang="en-US" sz="2400" dirty="0"/>
              <a:t>的质数个数可以用 𝑥</a:t>
            </a:r>
            <a:r>
              <a:rPr lang="en-US" altLang="zh-CN" sz="2400" dirty="0"/>
              <a:t>/ln⁡</a:t>
            </a:r>
            <a:r>
              <a:rPr lang="zh-CN" altLang="en-US" sz="2400" dirty="0"/>
              <a:t>𝑥来近似</a:t>
            </a:r>
            <a:r>
              <a:rPr lang="en-US" sz="2400" dirty="0"/>
              <a:t>.</a:t>
            </a:r>
          </a:p>
          <a:p>
            <a:pPr lvl="1">
              <a:spcBef>
                <a:spcPts val="300"/>
              </a:spcBef>
            </a:pPr>
            <a:r>
              <a:rPr lang="zh-CN" altLang="en-US" sz="2400" dirty="0"/>
              <a:t>随机选择一个小于 𝑛</a:t>
            </a:r>
            <a:r>
              <a:rPr lang="en-US" altLang="zh-CN" sz="2400" dirty="0"/>
              <a:t> </a:t>
            </a:r>
            <a:r>
              <a:rPr lang="zh-CN" altLang="en-US" sz="2400" dirty="0"/>
              <a:t>的正整数是质数的概率大约是 </a:t>
            </a:r>
            <a:r>
              <a:rPr lang="en-US" sz="2400" dirty="0"/>
              <a:t>(</a:t>
            </a:r>
            <a:r>
              <a:rPr lang="en-US" sz="2400" i="1" dirty="0"/>
              <a:t>n</a:t>
            </a:r>
            <a:r>
              <a:rPr lang="en-US" sz="2400" dirty="0"/>
              <a:t>/ln </a:t>
            </a:r>
            <a:r>
              <a:rPr lang="en-US" sz="2400" i="1" dirty="0"/>
              <a:t>n</a:t>
            </a:r>
            <a:r>
              <a:rPr lang="en-US" sz="2400" dirty="0"/>
              <a:t>)/</a:t>
            </a:r>
            <a:r>
              <a:rPr lang="en-US" sz="2400" i="1" dirty="0"/>
              <a:t>n</a:t>
            </a:r>
            <a:r>
              <a:rPr lang="en-US" sz="2400" dirty="0"/>
              <a:t> = </a:t>
            </a:r>
            <a:r>
              <a:rPr lang="en-US" sz="2400" dirty="0">
                <a:ea typeface="Cambria Math" pitchFamily="18" charset="0"/>
              </a:rPr>
              <a:t>1</a:t>
            </a:r>
            <a:r>
              <a:rPr lang="en-US" sz="2400" dirty="0"/>
              <a:t>/ln </a:t>
            </a:r>
            <a:r>
              <a:rPr lang="en-US" sz="2400" i="1" dirty="0"/>
              <a:t>n</a:t>
            </a:r>
            <a:r>
              <a:rPr lang="en-US" sz="2400" dirty="0"/>
              <a:t>.</a:t>
            </a:r>
          </a:p>
        </p:txBody>
      </p:sp>
    </p:spTree>
    <p:extLst>
      <p:ext uri="{BB962C8B-B14F-4D97-AF65-F5344CB8AC3E}">
        <p14:creationId xmlns:p14="http://schemas.microsoft.com/office/powerpoint/2010/main" val="358734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生成质数</a:t>
            </a:r>
            <a:endParaRPr lang="en-US" sz="1500" dirty="0"/>
          </a:p>
        </p:txBody>
      </p:sp>
      <p:sp>
        <p:nvSpPr>
          <p:cNvPr id="9" name="Content Placeholder 2"/>
          <p:cNvSpPr>
            <a:spLocks noGrp="1"/>
          </p:cNvSpPr>
          <p:nvPr>
            <p:ph idx="1"/>
          </p:nvPr>
        </p:nvSpPr>
        <p:spPr>
          <a:xfrm>
            <a:off x="457200" y="1295400"/>
            <a:ext cx="8534400" cy="5303520"/>
          </a:xfrm>
        </p:spPr>
        <p:txBody>
          <a:bodyPr/>
          <a:lstStyle/>
          <a:p>
            <a:pPr>
              <a:spcBef>
                <a:spcPts val="300"/>
              </a:spcBef>
            </a:pPr>
            <a:r>
              <a:rPr lang="zh-CN" altLang="en-US" sz="2200" dirty="0"/>
              <a:t>生成大质数的问题在理论和实践中都具有重要意义</a:t>
            </a:r>
            <a:r>
              <a:rPr lang="en-US" sz="2200" dirty="0"/>
              <a:t>.</a:t>
            </a:r>
          </a:p>
          <a:p>
            <a:pPr>
              <a:spcBef>
                <a:spcPts val="300"/>
              </a:spcBef>
            </a:pPr>
            <a:r>
              <a:rPr lang="zh-CN" altLang="en-US" sz="2200" dirty="0"/>
              <a:t>我们将看到，找到有数百位数字的大质数在密码学中非常重要</a:t>
            </a:r>
            <a:r>
              <a:rPr lang="en-US" sz="2200" dirty="0"/>
              <a:t>.</a:t>
            </a:r>
          </a:p>
          <a:p>
            <a:pPr>
              <a:spcBef>
                <a:spcPts val="300"/>
              </a:spcBef>
            </a:pPr>
            <a:r>
              <a:rPr lang="zh-CN" altLang="en-US" sz="2200" dirty="0"/>
              <a:t>到目前为止，还没有找到一种总能生成质数的有用闭合公式。没有一个简单的函数 </a:t>
            </a:r>
            <a:r>
              <a:rPr lang="en-US" altLang="zh-CN" sz="2200" dirty="0"/>
              <a:t>f(n) </a:t>
            </a:r>
            <a:r>
              <a:rPr lang="zh-CN" altLang="en-US" sz="2200" dirty="0"/>
              <a:t>能够使 </a:t>
            </a:r>
            <a:r>
              <a:rPr lang="en-US" altLang="zh-CN" sz="2200" dirty="0"/>
              <a:t>f(n) </a:t>
            </a:r>
            <a:r>
              <a:rPr lang="zh-CN" altLang="en-US" sz="2200" dirty="0"/>
              <a:t>对所有正整数 </a:t>
            </a:r>
            <a:r>
              <a:rPr lang="en-US" altLang="zh-CN" sz="2200" dirty="0"/>
              <a:t>n </a:t>
            </a:r>
            <a:r>
              <a:rPr lang="zh-CN" altLang="en-US" sz="2200" dirty="0"/>
              <a:t>都为质数</a:t>
            </a:r>
            <a:r>
              <a:rPr lang="en-US" sz="2200" dirty="0"/>
              <a:t>. </a:t>
            </a:r>
          </a:p>
          <a:p>
            <a:pPr>
              <a:spcBef>
                <a:spcPts val="300"/>
              </a:spcBef>
            </a:pPr>
            <a:r>
              <a:rPr lang="zh-CN" altLang="en-US" sz="2200" dirty="0"/>
              <a:t>然而，</a:t>
            </a:r>
            <a:r>
              <a:rPr lang="en-US" sz="2200" dirty="0"/>
              <a:t>f(n) = n² − n + 41 </a:t>
            </a:r>
            <a:r>
              <a:rPr lang="zh-CN" altLang="en-US" sz="2200" dirty="0"/>
              <a:t>对于所有整数 </a:t>
            </a:r>
            <a:r>
              <a:rPr lang="en-US" altLang="zh-CN" sz="2200" dirty="0"/>
              <a:t>1, 2, …, 40 </a:t>
            </a:r>
            <a:r>
              <a:rPr lang="zh-CN" altLang="en-US" sz="2200" dirty="0"/>
              <a:t>都是质数。因为这个原因，我们可能会推测 </a:t>
            </a:r>
            <a:r>
              <a:rPr lang="en-US" sz="2200" dirty="0"/>
              <a:t>f(n) </a:t>
            </a:r>
            <a:r>
              <a:rPr lang="zh-CN" altLang="en-US" sz="2200" dirty="0"/>
              <a:t>对所有正整数 </a:t>
            </a:r>
            <a:r>
              <a:rPr lang="en-US" sz="2200" dirty="0"/>
              <a:t>n </a:t>
            </a:r>
            <a:r>
              <a:rPr lang="zh-CN" altLang="en-US" sz="2200" dirty="0"/>
              <a:t>都是质数。但事实上，</a:t>
            </a:r>
            <a:r>
              <a:rPr lang="en-US" altLang="zh-CN" sz="2200" dirty="0"/>
              <a:t>f(41) = 41² </a:t>
            </a:r>
            <a:r>
              <a:rPr lang="zh-CN" altLang="en-US" sz="2200" dirty="0"/>
              <a:t>不是质数</a:t>
            </a:r>
            <a:r>
              <a:rPr lang="en-US" sz="2200" dirty="0">
                <a:ea typeface="Cambria Math" pitchFamily="18" charset="0"/>
              </a:rPr>
              <a:t>.</a:t>
            </a:r>
          </a:p>
          <a:p>
            <a:pPr>
              <a:spcBef>
                <a:spcPts val="300"/>
              </a:spcBef>
            </a:pPr>
            <a:r>
              <a:rPr lang="zh-CN" altLang="en-US" sz="2200" dirty="0"/>
              <a:t>更一般地说，没有一个具有整数系数的多项式 </a:t>
            </a:r>
            <a:r>
              <a:rPr lang="en-US" altLang="zh-CN" sz="2200" dirty="0"/>
              <a:t>f(n) </a:t>
            </a:r>
            <a:r>
              <a:rPr lang="zh-CN" altLang="en-US" sz="2200" dirty="0"/>
              <a:t>使得 </a:t>
            </a:r>
            <a:r>
              <a:rPr lang="en-US" altLang="zh-CN" sz="2200" dirty="0"/>
              <a:t>f(n) </a:t>
            </a:r>
            <a:r>
              <a:rPr lang="zh-CN" altLang="en-US" sz="2200" dirty="0"/>
              <a:t>对所有正整数 </a:t>
            </a:r>
            <a:r>
              <a:rPr lang="en-US" altLang="zh-CN" sz="2200" dirty="0"/>
              <a:t>n </a:t>
            </a:r>
            <a:r>
              <a:rPr lang="zh-CN" altLang="en-US" sz="2200" dirty="0"/>
              <a:t>都为质数</a:t>
            </a:r>
            <a:r>
              <a:rPr lang="en-US" sz="2200" i="1" dirty="0"/>
              <a:t>. </a:t>
            </a:r>
            <a:endParaRPr lang="en-US" sz="2200" dirty="0"/>
          </a:p>
        </p:txBody>
      </p:sp>
    </p:spTree>
    <p:extLst>
      <p:ext uri="{BB962C8B-B14F-4D97-AF65-F5344CB8AC3E}">
        <p14:creationId xmlns:p14="http://schemas.microsoft.com/office/powerpoint/2010/main" val="195883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Conjectures about Primes</a:t>
            </a:r>
            <a:br>
              <a:rPr lang="en-US" sz="4000" dirty="0"/>
            </a:br>
            <a:r>
              <a:rPr lang="en-US" sz="4000" dirty="0"/>
              <a:t>(</a:t>
            </a:r>
            <a:r>
              <a:rPr lang="zh-CN" altLang="en-US" sz="4000" dirty="0"/>
              <a:t>关于素数的猜想</a:t>
            </a:r>
            <a:r>
              <a:rPr lang="en-US" altLang="zh-CN" sz="4000" dirty="0"/>
              <a:t>)</a:t>
            </a:r>
            <a:endParaRPr lang="en-US" sz="4000" dirty="0"/>
          </a:p>
        </p:txBody>
      </p:sp>
      <p:sp>
        <p:nvSpPr>
          <p:cNvPr id="9" name="Content Placeholder 2"/>
          <p:cNvSpPr>
            <a:spLocks noGrp="1"/>
          </p:cNvSpPr>
          <p:nvPr>
            <p:ph idx="1"/>
          </p:nvPr>
        </p:nvSpPr>
        <p:spPr>
          <a:xfrm>
            <a:off x="342900" y="1188720"/>
            <a:ext cx="8458200" cy="5303520"/>
          </a:xfrm>
        </p:spPr>
        <p:txBody>
          <a:bodyPr/>
          <a:lstStyle/>
          <a:p>
            <a:pPr>
              <a:spcBef>
                <a:spcPts val="0"/>
              </a:spcBef>
            </a:pPr>
            <a:r>
              <a:rPr lang="zh-CN" altLang="en-US" sz="2200" dirty="0"/>
              <a:t>尽管质数已经被广泛研究了几个世纪，关于它们的许多猜想仍未解决，包括</a:t>
            </a:r>
            <a:r>
              <a:rPr lang="en-US" sz="2200" dirty="0"/>
              <a:t>:</a:t>
            </a:r>
          </a:p>
          <a:p>
            <a:pPr>
              <a:spcBef>
                <a:spcPts val="0"/>
              </a:spcBef>
            </a:pPr>
            <a:r>
              <a:rPr lang="zh-CN" altLang="en-US" sz="2400" b="1" dirty="0">
                <a:latin typeface="+mn-ea"/>
              </a:rPr>
              <a:t>哥德巴赫猜想</a:t>
            </a:r>
            <a:r>
              <a:rPr lang="zh-CN" altLang="en-US" sz="2400" dirty="0">
                <a:latin typeface="+mn-ea"/>
              </a:rPr>
              <a:t>：每个大于 </a:t>
            </a:r>
            <a:r>
              <a:rPr lang="en-US" altLang="zh-CN" sz="2400" dirty="0">
                <a:latin typeface="+mn-ea"/>
              </a:rPr>
              <a:t>2 </a:t>
            </a:r>
            <a:r>
              <a:rPr lang="zh-CN" altLang="en-US" sz="2400" dirty="0">
                <a:latin typeface="+mn-ea"/>
              </a:rPr>
              <a:t>的偶整数 </a:t>
            </a:r>
            <a:r>
              <a:rPr lang="en-US" altLang="zh-CN" sz="2400" dirty="0">
                <a:latin typeface="+mn-ea"/>
              </a:rPr>
              <a:t>n </a:t>
            </a:r>
            <a:r>
              <a:rPr lang="zh-CN" altLang="en-US" sz="2400" dirty="0">
                <a:latin typeface="+mn-ea"/>
              </a:rPr>
              <a:t>都是两个质数之和。该猜想已经通过计算机验证了所有不超过</a:t>
            </a:r>
            <a:r>
              <a:rPr lang="en-US" sz="2200" dirty="0">
                <a:ea typeface="Cambria Math" pitchFamily="18" charset="0"/>
              </a:rPr>
              <a:t> 1.6 </a:t>
            </a:r>
            <a:r>
              <a:rPr lang="en-US" sz="2200" dirty="0">
                <a:ea typeface="Cambria Math"/>
              </a:rPr>
              <a:t>∙</a:t>
            </a:r>
            <a:r>
              <a:rPr lang="en-US" sz="2200" dirty="0">
                <a:ea typeface="Cambria Math" pitchFamily="18" charset="0"/>
              </a:rPr>
              <a:t>10</a:t>
            </a:r>
            <a:r>
              <a:rPr lang="en-US" sz="2200" baseline="30000" dirty="0">
                <a:ea typeface="Cambria Math" pitchFamily="18" charset="0"/>
              </a:rPr>
              <a:t>18</a:t>
            </a:r>
            <a:r>
              <a:rPr lang="zh-CN" altLang="en-US" sz="2200" dirty="0">
                <a:ea typeface="Cambria Math" pitchFamily="18" charset="0"/>
              </a:rPr>
              <a:t>的正偶整数</a:t>
            </a:r>
            <a:r>
              <a:rPr lang="en-US" sz="2200" dirty="0">
                <a:ea typeface="Cambria Math" pitchFamily="18" charset="0"/>
              </a:rPr>
              <a:t> </a:t>
            </a:r>
            <a:r>
              <a:rPr lang="zh-CN" altLang="en-US" sz="2200" dirty="0">
                <a:ea typeface="Cambria Math" pitchFamily="18" charset="0"/>
              </a:rPr>
              <a:t>。多数数学家相信</a:t>
            </a:r>
            <a:r>
              <a:rPr lang="zh-CN" altLang="en-US" sz="2200" dirty="0">
                <a:latin typeface="+mn-ea"/>
              </a:rPr>
              <a:t>这</a:t>
            </a:r>
            <a:r>
              <a:rPr lang="zh-CN" altLang="en-US" sz="2200" dirty="0">
                <a:ea typeface="Cambria Math" pitchFamily="18" charset="0"/>
              </a:rPr>
              <a:t>一猜想是正确的</a:t>
            </a:r>
            <a:r>
              <a:rPr lang="en-US" sz="2200" dirty="0">
                <a:ea typeface="Cambria Math" pitchFamily="18" charset="0"/>
              </a:rPr>
              <a:t>.</a:t>
            </a:r>
          </a:p>
          <a:p>
            <a:pPr>
              <a:spcBef>
                <a:spcPts val="0"/>
              </a:spcBef>
            </a:pPr>
            <a:endParaRPr lang="en-US" sz="2200" i="1" dirty="0">
              <a:ea typeface="Cambria Math" pitchFamily="18" charset="0"/>
            </a:endParaRPr>
          </a:p>
          <a:p>
            <a:pPr>
              <a:spcBef>
                <a:spcPts val="0"/>
              </a:spcBef>
            </a:pPr>
            <a:r>
              <a:rPr lang="zh-CN" altLang="en-US" sz="2400" b="1" dirty="0">
                <a:latin typeface="+mn-ea"/>
              </a:rPr>
              <a:t>孪生质数猜想</a:t>
            </a:r>
            <a:r>
              <a:rPr lang="zh-CN" altLang="en-US" sz="2400" dirty="0">
                <a:latin typeface="+mn-ea"/>
              </a:rPr>
              <a:t>：孪生质数猜想认为存在无穷多对孪生质数。孪生质数是指相差 </a:t>
            </a:r>
            <a:r>
              <a:rPr lang="en-US" altLang="zh-CN" sz="2400" dirty="0">
                <a:latin typeface="+mn-ea"/>
              </a:rPr>
              <a:t>2 </a:t>
            </a:r>
            <a:r>
              <a:rPr lang="zh-CN" altLang="en-US" sz="2400" dirty="0">
                <a:latin typeface="+mn-ea"/>
              </a:rPr>
              <a:t>的质数对。例子包括 </a:t>
            </a:r>
            <a:r>
              <a:rPr lang="en-US" altLang="zh-CN" sz="2400" dirty="0">
                <a:latin typeface="+mn-ea"/>
              </a:rPr>
              <a:t>3 </a:t>
            </a:r>
            <a:r>
              <a:rPr lang="zh-CN" altLang="en-US" sz="2400" dirty="0">
                <a:latin typeface="+mn-ea"/>
              </a:rPr>
              <a:t>和 </a:t>
            </a:r>
            <a:r>
              <a:rPr lang="en-US" altLang="zh-CN" sz="2400" dirty="0">
                <a:latin typeface="+mn-ea"/>
              </a:rPr>
              <a:t>5</a:t>
            </a:r>
            <a:r>
              <a:rPr lang="zh-CN" altLang="en-US" sz="2400" dirty="0">
                <a:latin typeface="+mn-ea"/>
              </a:rPr>
              <a:t>，</a:t>
            </a:r>
            <a:r>
              <a:rPr lang="en-US" altLang="zh-CN" sz="2400" dirty="0">
                <a:latin typeface="+mn-ea"/>
              </a:rPr>
              <a:t>5 </a:t>
            </a:r>
            <a:r>
              <a:rPr lang="zh-CN" altLang="en-US" sz="2400" dirty="0">
                <a:latin typeface="+mn-ea"/>
              </a:rPr>
              <a:t>和 </a:t>
            </a:r>
            <a:r>
              <a:rPr lang="en-US" altLang="zh-CN" sz="2400" dirty="0">
                <a:latin typeface="+mn-ea"/>
              </a:rPr>
              <a:t>7</a:t>
            </a:r>
            <a:r>
              <a:rPr lang="zh-CN" altLang="en-US" sz="2400" dirty="0">
                <a:latin typeface="+mn-ea"/>
              </a:rPr>
              <a:t>，</a:t>
            </a:r>
            <a:r>
              <a:rPr lang="en-US" altLang="zh-CN" sz="2400" dirty="0">
                <a:latin typeface="+mn-ea"/>
              </a:rPr>
              <a:t>11 </a:t>
            </a:r>
            <a:r>
              <a:rPr lang="zh-CN" altLang="en-US" sz="2400" dirty="0">
                <a:latin typeface="+mn-ea"/>
              </a:rPr>
              <a:t>和 </a:t>
            </a:r>
            <a:r>
              <a:rPr lang="en-US" altLang="zh-CN" sz="2400" dirty="0">
                <a:latin typeface="+mn-ea"/>
              </a:rPr>
              <a:t>13 </a:t>
            </a:r>
            <a:r>
              <a:rPr lang="zh-CN" altLang="en-US" sz="2400" dirty="0">
                <a:latin typeface="+mn-ea"/>
              </a:rPr>
              <a:t>等。截至 </a:t>
            </a:r>
            <a:r>
              <a:rPr lang="en-US" altLang="zh-CN" sz="2400" dirty="0">
                <a:latin typeface="+mn-ea"/>
              </a:rPr>
              <a:t>2011 </a:t>
            </a:r>
            <a:r>
              <a:rPr lang="zh-CN" altLang="en-US" sz="2400" dirty="0">
                <a:latin typeface="+mn-ea"/>
              </a:rPr>
              <a:t>年中，发现的最大的孪生质数对是 </a:t>
            </a:r>
            <a:r>
              <a:rPr lang="en-US" sz="2200" dirty="0">
                <a:ea typeface="Cambria Math" pitchFamily="18" charset="0"/>
              </a:rPr>
              <a:t>65,516,468,355</a:t>
            </a:r>
            <a:r>
              <a:rPr lang="en-US" sz="2200" dirty="0">
                <a:ea typeface="Cambria Math"/>
              </a:rPr>
              <a:t>∙23</a:t>
            </a:r>
            <a:r>
              <a:rPr lang="en-US" sz="2200" baseline="30000" dirty="0">
                <a:ea typeface="Cambria Math"/>
              </a:rPr>
              <a:t>33,333</a:t>
            </a:r>
            <a:r>
              <a:rPr lang="en-US" sz="2200" dirty="0">
                <a:ea typeface="Cambria Math"/>
              </a:rPr>
              <a:t> ±1,</a:t>
            </a:r>
            <a:r>
              <a:rPr lang="zh-CN" altLang="en-US" sz="2200" dirty="0">
                <a:ea typeface="Cambria Math"/>
              </a:rPr>
              <a:t>它</a:t>
            </a:r>
            <a:r>
              <a:rPr lang="zh-CN" altLang="en-US" sz="2200" dirty="0">
                <a:latin typeface="+mn-ea"/>
              </a:rPr>
              <a:t>们</a:t>
            </a:r>
            <a:r>
              <a:rPr lang="zh-CN" altLang="en-US" sz="2200" dirty="0">
                <a:ea typeface="Cambria Math"/>
              </a:rPr>
              <a:t>有 </a:t>
            </a:r>
            <a:r>
              <a:rPr lang="en-US" altLang="zh-CN" sz="2200" dirty="0">
                <a:ea typeface="Cambria Math"/>
              </a:rPr>
              <a:t>100,355 </a:t>
            </a:r>
            <a:r>
              <a:rPr lang="zh-CN" altLang="en-US" sz="2200" dirty="0">
                <a:ea typeface="Cambria Math"/>
              </a:rPr>
              <a:t>位十</a:t>
            </a:r>
            <a:r>
              <a:rPr lang="zh-CN" altLang="en-US" sz="2200" dirty="0">
                <a:latin typeface="+mn-ea"/>
              </a:rPr>
              <a:t>进</a:t>
            </a:r>
            <a:r>
              <a:rPr lang="zh-CN" altLang="en-US" sz="2200" dirty="0">
                <a:ea typeface="Cambria Math"/>
              </a:rPr>
              <a:t>制数字</a:t>
            </a:r>
            <a:r>
              <a:rPr lang="en-US" sz="2200" dirty="0">
                <a:ea typeface="Cambria Math"/>
              </a:rPr>
              <a:t>.</a:t>
            </a:r>
            <a:endParaRPr lang="en-US" sz="2200" dirty="0">
              <a:ea typeface="Cambria Math" pitchFamily="18" charset="0"/>
            </a:endParaRPr>
          </a:p>
        </p:txBody>
      </p:sp>
    </p:spTree>
    <p:extLst>
      <p:ext uri="{BB962C8B-B14F-4D97-AF65-F5344CB8AC3E}">
        <p14:creationId xmlns:p14="http://schemas.microsoft.com/office/powerpoint/2010/main" val="1018386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r>
              <a:rPr lang="en-US" sz="1500" dirty="0"/>
              <a:t> 1</a:t>
            </a:r>
            <a:br>
              <a:rPr lang="en-US" sz="1500" dirty="0"/>
            </a:br>
            <a:r>
              <a:rPr lang="en-US" sz="4000" dirty="0"/>
              <a:t>(</a:t>
            </a:r>
            <a:r>
              <a:rPr lang="zh-CN" altLang="en-US" sz="4000" dirty="0"/>
              <a:t>最大公约数</a:t>
            </a:r>
            <a:r>
              <a:rPr lang="en-US" altLang="zh-CN" sz="4000" dirty="0"/>
              <a:t>)</a:t>
            </a:r>
            <a:endParaRPr lang="en-US" sz="4000" dirty="0"/>
          </a:p>
        </p:txBody>
      </p:sp>
      <p:sp>
        <p:nvSpPr>
          <p:cNvPr id="9" name="Content Placeholder 2"/>
          <p:cNvSpPr>
            <a:spLocks noGrp="1"/>
          </p:cNvSpPr>
          <p:nvPr>
            <p:ph idx="1"/>
          </p:nvPr>
        </p:nvSpPr>
        <p:spPr>
          <a:xfrm>
            <a:off x="426720" y="1409700"/>
            <a:ext cx="8458200" cy="3276600"/>
          </a:xfrm>
        </p:spPr>
        <p:txBody>
          <a:bodyPr/>
          <a:lstStyle/>
          <a:p>
            <a:r>
              <a:rPr lang="zh-CN" altLang="en-US" sz="2600" b="1" dirty="0"/>
              <a:t>定义</a:t>
            </a:r>
            <a:r>
              <a:rPr lang="en-US" sz="2600" dirty="0"/>
              <a:t>:</a:t>
            </a:r>
            <a:r>
              <a:rPr lang="zh-CN" altLang="en-US" sz="2600" dirty="0"/>
              <a:t>设 𝑎</a:t>
            </a:r>
            <a:r>
              <a:rPr lang="en-US" altLang="zh-CN" sz="2600" dirty="0"/>
              <a:t> </a:t>
            </a:r>
            <a:r>
              <a:rPr lang="zh-CN" altLang="en-US" sz="2600" dirty="0"/>
              <a:t>和 𝑏</a:t>
            </a:r>
            <a:r>
              <a:rPr lang="en-US" altLang="zh-CN" sz="2600" dirty="0"/>
              <a:t> </a:t>
            </a:r>
            <a:r>
              <a:rPr lang="zh-CN" altLang="en-US" sz="2600" dirty="0"/>
              <a:t>为整数，且不全为零。能够同时整除 𝑎</a:t>
            </a:r>
            <a:r>
              <a:rPr lang="en-US" altLang="zh-CN" sz="2600" dirty="0"/>
              <a:t> </a:t>
            </a:r>
            <a:r>
              <a:rPr lang="zh-CN" altLang="en-US" sz="2600" dirty="0"/>
              <a:t>和 𝑏</a:t>
            </a:r>
            <a:r>
              <a:rPr lang="en-US" altLang="zh-CN" sz="2600" dirty="0"/>
              <a:t> </a:t>
            </a:r>
            <a:r>
              <a:rPr lang="zh-CN" altLang="en-US" sz="2600" dirty="0"/>
              <a:t>的最大整数 𝑑</a:t>
            </a:r>
            <a:r>
              <a:rPr lang="en-US" altLang="zh-CN" sz="2600" dirty="0"/>
              <a:t> </a:t>
            </a:r>
            <a:r>
              <a:rPr lang="zh-CN" altLang="en-US" sz="2600" dirty="0"/>
              <a:t>称为 𝑎</a:t>
            </a:r>
            <a:r>
              <a:rPr lang="en-US" altLang="zh-CN" sz="2600" dirty="0"/>
              <a:t> </a:t>
            </a:r>
            <a:r>
              <a:rPr lang="zh-CN" altLang="en-US" sz="2600" dirty="0"/>
              <a:t>和 </a:t>
            </a:r>
            <a:r>
              <a:rPr lang="en-US" altLang="zh-CN" sz="2600" dirty="0"/>
              <a:t>b </a:t>
            </a:r>
            <a:r>
              <a:rPr lang="zh-CN" altLang="en-US" sz="2600" dirty="0"/>
              <a:t>的最大公约数，记作 </a:t>
            </a:r>
            <a:r>
              <a:rPr lang="en-US" altLang="zh-CN" sz="2600" dirty="0" err="1"/>
              <a:t>gcd</a:t>
            </a:r>
            <a:r>
              <a:rPr lang="en-US" altLang="zh-CN" sz="2600" dirty="0"/>
              <a:t>⁡(</a:t>
            </a:r>
            <a:r>
              <a:rPr lang="zh-CN" altLang="en-US" sz="2600" dirty="0"/>
              <a:t>𝑎</a:t>
            </a:r>
            <a:r>
              <a:rPr lang="en-US" altLang="zh-CN" sz="2600" dirty="0"/>
              <a:t>,</a:t>
            </a:r>
            <a:r>
              <a:rPr lang="zh-CN" altLang="en-US" sz="2600" dirty="0"/>
              <a:t>𝑏</a:t>
            </a:r>
            <a:r>
              <a:rPr lang="en-US" altLang="zh-CN" sz="2600" dirty="0"/>
              <a:t>)</a:t>
            </a:r>
            <a:r>
              <a:rPr lang="en-US" sz="2600" dirty="0"/>
              <a:t>. </a:t>
            </a:r>
          </a:p>
          <a:p>
            <a:r>
              <a:rPr lang="zh-CN" altLang="en-US" sz="2600" b="1" dirty="0"/>
              <a:t>例</a:t>
            </a:r>
            <a:r>
              <a:rPr lang="en-US" sz="2600" dirty="0"/>
              <a:t>: </a:t>
            </a:r>
            <a:r>
              <a:rPr lang="en-US" sz="2600" dirty="0" err="1"/>
              <a:t>gcd</a:t>
            </a:r>
            <a:r>
              <a:rPr lang="en-US" sz="2600" dirty="0"/>
              <a:t>(24,36)=12 , </a:t>
            </a:r>
            <a:r>
              <a:rPr lang="en-US" sz="2600" dirty="0" err="1"/>
              <a:t>gcd</a:t>
            </a:r>
            <a:r>
              <a:rPr lang="en-US" sz="2600" dirty="0"/>
              <a:t>(17,22)=1 </a:t>
            </a:r>
          </a:p>
        </p:txBody>
      </p:sp>
      <p:sp>
        <p:nvSpPr>
          <p:cNvPr id="5" name="文本框 4">
            <a:extLst>
              <a:ext uri="{FF2B5EF4-FFF2-40B4-BE49-F238E27FC236}">
                <a16:creationId xmlns:a16="http://schemas.microsoft.com/office/drawing/2014/main" id="{90E3FD3E-5FC7-4938-A402-23B46E89E640}"/>
              </a:ext>
            </a:extLst>
          </p:cNvPr>
          <p:cNvSpPr txBox="1"/>
          <p:nvPr/>
        </p:nvSpPr>
        <p:spPr>
          <a:xfrm>
            <a:off x="457200" y="4876800"/>
            <a:ext cx="6400800" cy="461665"/>
          </a:xfrm>
          <a:prstGeom prst="rect">
            <a:avLst/>
          </a:prstGeom>
          <a:noFill/>
        </p:spPr>
        <p:txBody>
          <a:bodyPr wrap="square">
            <a:spAutoFit/>
          </a:bodyPr>
          <a:lstStyle/>
          <a:p>
            <a:pPr marL="0" indent="0" algn="l" rtl="0" eaLnBrk="1" latinLnBrk="0" hangingPunct="1">
              <a:spcBef>
                <a:spcPts val="1200"/>
              </a:spcBef>
              <a:spcAft>
                <a:spcPts val="600"/>
              </a:spcAft>
            </a:pPr>
            <a:r>
              <a:rPr lang="zh-CN" altLang="zh-CN" sz="2400" b="1" kern="1200" dirty="0">
                <a:solidFill>
                  <a:srgbClr val="FF0000"/>
                </a:solidFill>
                <a:effectLst/>
                <a:latin typeface="Calibri" panose="020F0502020204030204" pitchFamily="34" charset="0"/>
                <a:ea typeface="Cambria Math" panose="02040503050406030204" pitchFamily="18" charset="0"/>
                <a:cs typeface="Arial" panose="020B0604020202020204" pitchFamily="34" charset="0"/>
              </a:rPr>
              <a:t>思考：</a:t>
            </a:r>
            <a:r>
              <a:rPr lang="en-US" altLang="zh-CN" sz="2400" b="1" kern="1200" dirty="0" err="1">
                <a:solidFill>
                  <a:srgbClr val="FF0000"/>
                </a:solidFill>
                <a:effectLst/>
                <a:latin typeface="Calibri" panose="020F0502020204030204" pitchFamily="34" charset="0"/>
                <a:ea typeface="Cambria Math" panose="02040503050406030204" pitchFamily="18" charset="0"/>
                <a:cs typeface="Arial" panose="020B0604020202020204" pitchFamily="34" charset="0"/>
              </a:rPr>
              <a:t>gcd</a:t>
            </a:r>
            <a:r>
              <a:rPr lang="en-US" altLang="zh-CN" sz="2400" b="1" kern="1200" dirty="0">
                <a:solidFill>
                  <a:srgbClr val="FF0000"/>
                </a:solidFill>
                <a:effectLst/>
                <a:latin typeface="Calibri" panose="020F0502020204030204" pitchFamily="34" charset="0"/>
                <a:ea typeface="Cambria Math" panose="02040503050406030204" pitchFamily="18" charset="0"/>
                <a:cs typeface="Arial" panose="020B0604020202020204" pitchFamily="34" charset="0"/>
              </a:rPr>
              <a:t>(-24,-36)=?   </a:t>
            </a:r>
            <a:r>
              <a:rPr lang="en-US" altLang="zh-CN" sz="2400" b="1" dirty="0" err="1">
                <a:solidFill>
                  <a:srgbClr val="FF0000"/>
                </a:solidFill>
                <a:latin typeface="Calibri" panose="020F0502020204030204" pitchFamily="34" charset="0"/>
                <a:ea typeface="Cambria Math" panose="02040503050406030204" pitchFamily="18" charset="0"/>
                <a:cs typeface="Arial" panose="020B0604020202020204" pitchFamily="34" charset="0"/>
              </a:rPr>
              <a:t>g</a:t>
            </a:r>
            <a:r>
              <a:rPr lang="en-US" altLang="zh-CN" sz="2400" b="1" kern="1200" dirty="0" err="1">
                <a:solidFill>
                  <a:srgbClr val="FF0000"/>
                </a:solidFill>
                <a:effectLst/>
                <a:latin typeface="Calibri" panose="020F0502020204030204" pitchFamily="34" charset="0"/>
                <a:ea typeface="Cambria Math" panose="02040503050406030204" pitchFamily="18" charset="0"/>
                <a:cs typeface="Arial" panose="020B0604020202020204" pitchFamily="34" charset="0"/>
              </a:rPr>
              <a:t>cd</a:t>
            </a:r>
            <a:r>
              <a:rPr lang="en-US" altLang="zh-CN" sz="2400" b="1" kern="1200" dirty="0">
                <a:solidFill>
                  <a:srgbClr val="FF0000"/>
                </a:solidFill>
                <a:effectLst/>
                <a:latin typeface="Calibri" panose="020F0502020204030204" pitchFamily="34" charset="0"/>
                <a:ea typeface="Cambria Math" panose="02040503050406030204" pitchFamily="18" charset="0"/>
                <a:cs typeface="Arial" panose="020B0604020202020204" pitchFamily="34" charset="0"/>
              </a:rPr>
              <a:t>(-17,22)=? </a:t>
            </a:r>
            <a:endParaRPr lang="zh-CN" altLang="zh-CN" sz="2400" dirty="0">
              <a:effectLst/>
            </a:endParaRPr>
          </a:p>
        </p:txBody>
      </p:sp>
    </p:spTree>
    <p:extLst>
      <p:ext uri="{BB962C8B-B14F-4D97-AF65-F5344CB8AC3E}">
        <p14:creationId xmlns:p14="http://schemas.microsoft.com/office/powerpoint/2010/main" val="158399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最大公约数</a:t>
            </a:r>
            <a:r>
              <a:rPr lang="en-US" sz="1500" dirty="0"/>
              <a:t>2</a:t>
            </a:r>
          </a:p>
        </p:txBody>
      </p:sp>
      <p:sp>
        <p:nvSpPr>
          <p:cNvPr id="9" name="Content Placeholder 2"/>
          <p:cNvSpPr>
            <a:spLocks noGrp="1"/>
          </p:cNvSpPr>
          <p:nvPr>
            <p:ph idx="1"/>
          </p:nvPr>
        </p:nvSpPr>
        <p:spPr>
          <a:xfrm>
            <a:off x="457200" y="1295400"/>
            <a:ext cx="8458200" cy="5303520"/>
          </a:xfrm>
        </p:spPr>
        <p:txBody>
          <a:bodyPr/>
          <a:lstStyle/>
          <a:p>
            <a:pPr>
              <a:spcBef>
                <a:spcPts val="600"/>
              </a:spcBef>
            </a:pPr>
            <a:r>
              <a:rPr lang="en-US" sz="2200" b="1" dirty="0"/>
              <a:t>Definition</a:t>
            </a:r>
            <a:r>
              <a:rPr lang="en-US" sz="2200" dirty="0"/>
              <a:t>:</a:t>
            </a:r>
            <a:r>
              <a:rPr lang="zh-CN" altLang="en-US" sz="2200" dirty="0"/>
              <a:t>如果两个整数 𝑎</a:t>
            </a:r>
            <a:r>
              <a:rPr lang="en-US" altLang="zh-CN" sz="2200" dirty="0"/>
              <a:t> </a:t>
            </a:r>
            <a:r>
              <a:rPr lang="zh-CN" altLang="en-US" sz="2200" dirty="0"/>
              <a:t>和 𝑏</a:t>
            </a:r>
            <a:r>
              <a:rPr lang="en-US" altLang="zh-CN" sz="2200" dirty="0"/>
              <a:t> </a:t>
            </a:r>
            <a:r>
              <a:rPr lang="zh-CN" altLang="en-US" sz="2200" dirty="0"/>
              <a:t>的最大公约数为 </a:t>
            </a:r>
            <a:r>
              <a:rPr lang="en-US" altLang="zh-CN" sz="2200" dirty="0"/>
              <a:t>1</a:t>
            </a:r>
            <a:r>
              <a:rPr lang="zh-CN" altLang="en-US" sz="2200" dirty="0"/>
              <a:t>，则称 𝑎</a:t>
            </a:r>
            <a:r>
              <a:rPr lang="en-US" altLang="zh-CN" sz="2200" dirty="0"/>
              <a:t> </a:t>
            </a:r>
            <a:r>
              <a:rPr lang="zh-CN" altLang="en-US" sz="2200" dirty="0"/>
              <a:t>和 𝑏</a:t>
            </a:r>
            <a:r>
              <a:rPr lang="en-US" altLang="zh-CN" sz="2200" dirty="0"/>
              <a:t> </a:t>
            </a:r>
            <a:r>
              <a:rPr lang="zh-CN" altLang="en-US" sz="2200" dirty="0"/>
              <a:t>互质</a:t>
            </a:r>
            <a:r>
              <a:rPr lang="en-US" sz="2200" dirty="0"/>
              <a:t>. </a:t>
            </a:r>
            <a:endParaRPr lang="en-US" sz="2200" dirty="0">
              <a:ea typeface="Cambria Math" pitchFamily="18" charset="0"/>
            </a:endParaRPr>
          </a:p>
          <a:p>
            <a:pPr>
              <a:spcBef>
                <a:spcPts val="600"/>
              </a:spcBef>
            </a:pPr>
            <a:r>
              <a:rPr lang="en-US" sz="2200" b="1" dirty="0"/>
              <a:t>Example</a:t>
            </a:r>
            <a:r>
              <a:rPr lang="en-US" sz="2200" dirty="0"/>
              <a:t>: </a:t>
            </a:r>
            <a:r>
              <a:rPr lang="en-US" sz="2200" dirty="0">
                <a:ea typeface="Cambria Math" pitchFamily="18" charset="0"/>
              </a:rPr>
              <a:t>17</a:t>
            </a:r>
            <a:r>
              <a:rPr lang="en-US" sz="2200" dirty="0"/>
              <a:t> </a:t>
            </a:r>
            <a:r>
              <a:rPr lang="zh-CN" altLang="en-US" sz="2200" dirty="0"/>
              <a:t>和</a:t>
            </a:r>
            <a:r>
              <a:rPr lang="en-US" sz="2200" dirty="0"/>
              <a:t> </a:t>
            </a:r>
            <a:r>
              <a:rPr lang="en-US" sz="2200" dirty="0">
                <a:ea typeface="Cambria Math" pitchFamily="18" charset="0"/>
              </a:rPr>
              <a:t>22</a:t>
            </a:r>
            <a:endParaRPr lang="en-US" sz="2200" dirty="0"/>
          </a:p>
          <a:p>
            <a:pPr>
              <a:spcBef>
                <a:spcPts val="600"/>
              </a:spcBef>
            </a:pPr>
            <a:r>
              <a:rPr lang="en-US" sz="2200" b="1" dirty="0"/>
              <a:t>Definition</a:t>
            </a:r>
            <a:r>
              <a:rPr lang="en-US" sz="2200" dirty="0"/>
              <a:t>:  </a:t>
            </a:r>
            <a:r>
              <a:rPr lang="zh-CN" altLang="en-US" sz="2200" dirty="0"/>
              <a:t>我们称</a:t>
            </a:r>
            <a:r>
              <a:rPr lang="en-US" sz="2200" i="1" dirty="0"/>
              <a:t>a</a:t>
            </a:r>
            <a:r>
              <a:rPr lang="en-US" sz="2200" baseline="-25000" dirty="0">
                <a:ea typeface="Cambria Math" pitchFamily="18" charset="0"/>
              </a:rPr>
              <a:t>1</a:t>
            </a:r>
            <a:r>
              <a:rPr lang="en-US" sz="2200" dirty="0"/>
              <a:t>, </a:t>
            </a:r>
            <a:r>
              <a:rPr lang="en-US" sz="2200" i="1" dirty="0"/>
              <a:t>a</a:t>
            </a:r>
            <a:r>
              <a:rPr lang="en-US" sz="2200" baseline="-25000" dirty="0">
                <a:ea typeface="Cambria Math" pitchFamily="18" charset="0"/>
              </a:rPr>
              <a:t>2</a:t>
            </a:r>
            <a:r>
              <a:rPr lang="en-US" sz="2200" dirty="0"/>
              <a:t>, …, </a:t>
            </a:r>
            <a:r>
              <a:rPr lang="en-US" sz="2200" i="1" dirty="0"/>
              <a:t>a</a:t>
            </a:r>
            <a:r>
              <a:rPr lang="en-US" sz="2200" i="1" baseline="-25000" dirty="0"/>
              <a:t>n</a:t>
            </a:r>
            <a:r>
              <a:rPr lang="en-US" sz="2200" dirty="0"/>
              <a:t> </a:t>
            </a:r>
            <a:r>
              <a:rPr lang="zh-CN" altLang="en-US" sz="2200" dirty="0"/>
              <a:t>两两互质当</a:t>
            </a:r>
            <a:r>
              <a:rPr lang="en-US" sz="2200" dirty="0"/>
              <a:t> </a:t>
            </a:r>
            <a:r>
              <a:rPr lang="en-US" sz="2200" dirty="0" err="1"/>
              <a:t>gcd</a:t>
            </a:r>
            <a:r>
              <a:rPr lang="en-US" sz="2200" dirty="0"/>
              <a:t>(</a:t>
            </a:r>
            <a:r>
              <a:rPr lang="en-US" sz="2200" i="1" dirty="0"/>
              <a:t>a</a:t>
            </a:r>
            <a:r>
              <a:rPr lang="en-US" sz="2200" i="1" baseline="-25000" dirty="0"/>
              <a:t>i</a:t>
            </a:r>
            <a:r>
              <a:rPr lang="en-US" sz="2200" dirty="0"/>
              <a:t>, </a:t>
            </a:r>
            <a:r>
              <a:rPr lang="en-US" sz="2200" i="1" dirty="0" err="1"/>
              <a:t>a</a:t>
            </a:r>
            <a:r>
              <a:rPr lang="en-US" sz="2200" i="1" baseline="-25000" dirty="0" err="1"/>
              <a:t>j</a:t>
            </a:r>
            <a:r>
              <a:rPr lang="en-US" sz="2200" dirty="0"/>
              <a:t>) = </a:t>
            </a:r>
            <a:r>
              <a:rPr lang="en-US" sz="2200" dirty="0">
                <a:ea typeface="Cambria Math" pitchFamily="18" charset="0"/>
              </a:rPr>
              <a:t>1</a:t>
            </a:r>
            <a:r>
              <a:rPr lang="en-US" sz="2200" dirty="0"/>
              <a:t> </a:t>
            </a:r>
            <a:r>
              <a:rPr lang="zh-CN" altLang="en-US" sz="2200" dirty="0"/>
              <a:t>对于任意</a:t>
            </a:r>
            <a:r>
              <a:rPr lang="en-US" sz="2200" dirty="0"/>
              <a:t> </a:t>
            </a:r>
            <a:r>
              <a:rPr lang="en-US" sz="2200" dirty="0">
                <a:ea typeface="Cambria Math" pitchFamily="18" charset="0"/>
              </a:rPr>
              <a:t>1 </a:t>
            </a:r>
            <a:r>
              <a:rPr lang="en-US" sz="2200" dirty="0">
                <a:ea typeface="Cambria Math"/>
              </a:rPr>
              <a:t>≤ </a:t>
            </a:r>
            <a:r>
              <a:rPr lang="en-US" sz="2200" i="1" dirty="0" err="1">
                <a:ea typeface="Cambria Math"/>
              </a:rPr>
              <a:t>i</a:t>
            </a:r>
            <a:r>
              <a:rPr lang="en-US" sz="2200" dirty="0">
                <a:ea typeface="Cambria Math"/>
              </a:rPr>
              <a:t>&lt;</a:t>
            </a:r>
            <a:r>
              <a:rPr lang="en-US" sz="2200" i="1" dirty="0">
                <a:ea typeface="Cambria Math"/>
              </a:rPr>
              <a:t>j</a:t>
            </a:r>
            <a:r>
              <a:rPr lang="en-US" sz="2200" dirty="0">
                <a:ea typeface="Cambria Math"/>
              </a:rPr>
              <a:t> ≤</a:t>
            </a:r>
            <a:r>
              <a:rPr lang="en-US" sz="2200" i="1" dirty="0">
                <a:ea typeface="Cambria Math"/>
              </a:rPr>
              <a:t>n</a:t>
            </a:r>
            <a:r>
              <a:rPr lang="zh-CN" altLang="en-US" sz="2200" i="1" dirty="0">
                <a:ea typeface="Cambria Math"/>
              </a:rPr>
              <a:t>都成立</a:t>
            </a:r>
            <a:r>
              <a:rPr lang="en-US" sz="2200" dirty="0"/>
              <a:t>.</a:t>
            </a:r>
          </a:p>
          <a:p>
            <a:pPr>
              <a:spcBef>
                <a:spcPts val="600"/>
              </a:spcBef>
            </a:pPr>
            <a:r>
              <a:rPr lang="en-US" sz="2200" b="1" dirty="0"/>
              <a:t>Example</a:t>
            </a:r>
            <a:r>
              <a:rPr lang="en-US" sz="2200" dirty="0"/>
              <a:t>:</a:t>
            </a:r>
            <a:r>
              <a:rPr lang="zh-CN" altLang="en-US" sz="2200" dirty="0"/>
              <a:t>判断整数 </a:t>
            </a:r>
            <a:r>
              <a:rPr lang="en-US" altLang="zh-CN" sz="2200" dirty="0"/>
              <a:t>10</a:t>
            </a:r>
            <a:r>
              <a:rPr lang="zh-CN" altLang="en-US" sz="2200" dirty="0"/>
              <a:t>、</a:t>
            </a:r>
            <a:r>
              <a:rPr lang="en-US" altLang="zh-CN" sz="2200" dirty="0"/>
              <a:t>17 </a:t>
            </a:r>
            <a:r>
              <a:rPr lang="zh-CN" altLang="en-US" sz="2200" dirty="0"/>
              <a:t>和 </a:t>
            </a:r>
            <a:r>
              <a:rPr lang="en-US" altLang="zh-CN" sz="2200" dirty="0"/>
              <a:t>21 </a:t>
            </a:r>
            <a:r>
              <a:rPr lang="zh-CN" altLang="en-US" sz="2200" dirty="0"/>
              <a:t>是否两两互质</a:t>
            </a:r>
            <a:r>
              <a:rPr lang="en-US" sz="2200" dirty="0">
                <a:ea typeface="Cambria Math" pitchFamily="18" charset="0"/>
              </a:rPr>
              <a:t>.</a:t>
            </a:r>
            <a:endParaRPr lang="en-US" sz="2200" i="1" dirty="0">
              <a:ea typeface="Cambria Math" pitchFamily="18" charset="0"/>
            </a:endParaRPr>
          </a:p>
          <a:p>
            <a:pPr>
              <a:spcBef>
                <a:spcPts val="600"/>
              </a:spcBef>
            </a:pPr>
            <a:r>
              <a:rPr lang="en-US" sz="2200" b="1" dirty="0"/>
              <a:t>Solution</a:t>
            </a:r>
            <a:r>
              <a:rPr lang="en-US" sz="2200" dirty="0"/>
              <a:t>: </a:t>
            </a:r>
            <a:r>
              <a:rPr lang="zh-CN" altLang="en-US" sz="2200" dirty="0"/>
              <a:t>因为</a:t>
            </a:r>
            <a:r>
              <a:rPr lang="en-US" sz="2200" dirty="0">
                <a:ea typeface="Cambria Math" pitchFamily="18" charset="0"/>
              </a:rPr>
              <a:t> </a:t>
            </a:r>
            <a:r>
              <a:rPr lang="en-US" sz="2200" dirty="0" err="1">
                <a:ea typeface="Cambria Math" pitchFamily="18" charset="0"/>
              </a:rPr>
              <a:t>gcd</a:t>
            </a:r>
            <a:r>
              <a:rPr lang="en-US" sz="2200" dirty="0">
                <a:ea typeface="Cambria Math" pitchFamily="18" charset="0"/>
              </a:rPr>
              <a:t>(10,17) = 1, </a:t>
            </a:r>
            <a:r>
              <a:rPr lang="en-US" sz="2200" dirty="0" err="1">
                <a:ea typeface="Cambria Math" pitchFamily="18" charset="0"/>
              </a:rPr>
              <a:t>gcd</a:t>
            </a:r>
            <a:r>
              <a:rPr lang="en-US" sz="2200" dirty="0">
                <a:ea typeface="Cambria Math" pitchFamily="18" charset="0"/>
              </a:rPr>
              <a:t>(10,21) = 1, and </a:t>
            </a:r>
            <a:r>
              <a:rPr lang="en-US" sz="2200" dirty="0" err="1">
                <a:ea typeface="Cambria Math" pitchFamily="18" charset="0"/>
              </a:rPr>
              <a:t>gcd</a:t>
            </a:r>
            <a:r>
              <a:rPr lang="en-US" sz="2200" dirty="0">
                <a:ea typeface="Cambria Math" pitchFamily="18" charset="0"/>
              </a:rPr>
              <a:t>(17,21) = 1, </a:t>
            </a:r>
            <a:r>
              <a:rPr lang="zh-CN" altLang="en-US" sz="2200" dirty="0">
                <a:ea typeface="Cambria Math" pitchFamily="18" charset="0"/>
              </a:rPr>
              <a:t>所以</a:t>
            </a:r>
            <a:r>
              <a:rPr lang="en-US" sz="2200" dirty="0">
                <a:ea typeface="Cambria Math" pitchFamily="18" charset="0"/>
              </a:rPr>
              <a:t>10, 17, </a:t>
            </a:r>
            <a:r>
              <a:rPr lang="zh-CN" altLang="en-US" sz="2200" dirty="0">
                <a:ea typeface="Cambria Math" pitchFamily="18" charset="0"/>
              </a:rPr>
              <a:t>和</a:t>
            </a:r>
            <a:r>
              <a:rPr lang="en-US" sz="2200" dirty="0">
                <a:ea typeface="Cambria Math" pitchFamily="18" charset="0"/>
              </a:rPr>
              <a:t>21 </a:t>
            </a:r>
            <a:r>
              <a:rPr lang="zh-CN" altLang="en-US" sz="2200" dirty="0">
                <a:ea typeface="Cambria Math" pitchFamily="18" charset="0"/>
              </a:rPr>
              <a:t>两两互</a:t>
            </a:r>
            <a:r>
              <a:rPr lang="zh-CN" altLang="en-US" sz="2200" dirty="0">
                <a:latin typeface="+mn-ea"/>
              </a:rPr>
              <a:t>质</a:t>
            </a:r>
            <a:r>
              <a:rPr lang="en-US" sz="2200" dirty="0">
                <a:ea typeface="Cambria Math" pitchFamily="18" charset="0"/>
              </a:rPr>
              <a:t>.</a:t>
            </a:r>
            <a:r>
              <a:rPr lang="en-US" sz="2200" b="1" dirty="0"/>
              <a:t> </a:t>
            </a:r>
          </a:p>
          <a:p>
            <a:pPr>
              <a:spcBef>
                <a:spcPts val="600"/>
              </a:spcBef>
            </a:pPr>
            <a:r>
              <a:rPr lang="en-US" sz="2200" b="1" dirty="0"/>
              <a:t>Example</a:t>
            </a:r>
            <a:r>
              <a:rPr lang="en-US" sz="2200" dirty="0"/>
              <a:t>:</a:t>
            </a:r>
            <a:r>
              <a:rPr lang="zh-CN" altLang="en-US" sz="2200" dirty="0"/>
              <a:t>判断整数 </a:t>
            </a:r>
            <a:r>
              <a:rPr lang="en-US" altLang="zh-CN" sz="2200" dirty="0"/>
              <a:t>10</a:t>
            </a:r>
            <a:r>
              <a:rPr lang="zh-CN" altLang="en-US" sz="2200" dirty="0"/>
              <a:t>、</a:t>
            </a:r>
            <a:r>
              <a:rPr lang="en-US" altLang="zh-CN" sz="2200" dirty="0"/>
              <a:t>19 </a:t>
            </a:r>
            <a:r>
              <a:rPr lang="zh-CN" altLang="en-US" sz="2200" dirty="0"/>
              <a:t>和 </a:t>
            </a:r>
            <a:r>
              <a:rPr lang="en-US" altLang="zh-CN" sz="2200" dirty="0"/>
              <a:t>24 </a:t>
            </a:r>
            <a:r>
              <a:rPr lang="zh-CN" altLang="en-US" sz="2200" dirty="0"/>
              <a:t>是否两两互质</a:t>
            </a:r>
            <a:r>
              <a:rPr lang="en-US" sz="2200" dirty="0">
                <a:ea typeface="Cambria Math" pitchFamily="18" charset="0"/>
              </a:rPr>
              <a:t>.</a:t>
            </a:r>
          </a:p>
          <a:p>
            <a:pPr>
              <a:spcBef>
                <a:spcPts val="600"/>
              </a:spcBef>
            </a:pPr>
            <a:r>
              <a:rPr lang="en-US" sz="2200" b="1" dirty="0"/>
              <a:t>Solution</a:t>
            </a:r>
            <a:r>
              <a:rPr lang="en-US" sz="2200" dirty="0"/>
              <a:t>: </a:t>
            </a:r>
            <a:r>
              <a:rPr lang="zh-CN" altLang="en-US" sz="2200" dirty="0">
                <a:ea typeface="Cambria Math" pitchFamily="18" charset="0"/>
              </a:rPr>
              <a:t>因</a:t>
            </a:r>
            <a:r>
              <a:rPr lang="zh-CN" altLang="en-US" sz="2200" dirty="0">
                <a:latin typeface="+mn-ea"/>
              </a:rPr>
              <a:t>为</a:t>
            </a:r>
            <a:r>
              <a:rPr lang="en-US" sz="2200" dirty="0">
                <a:ea typeface="Cambria Math" pitchFamily="18" charset="0"/>
              </a:rPr>
              <a:t> </a:t>
            </a:r>
            <a:r>
              <a:rPr lang="en-US" sz="2200" dirty="0" err="1">
                <a:ea typeface="Cambria Math" pitchFamily="18" charset="0"/>
              </a:rPr>
              <a:t>gcd</a:t>
            </a:r>
            <a:r>
              <a:rPr lang="en-US" sz="2200" dirty="0">
                <a:ea typeface="Cambria Math" pitchFamily="18" charset="0"/>
              </a:rPr>
              <a:t>(10,24) = 2, </a:t>
            </a:r>
            <a:r>
              <a:rPr lang="zh-CN" altLang="en-US" sz="2200" dirty="0">
                <a:ea typeface="Cambria Math" pitchFamily="18" charset="0"/>
              </a:rPr>
              <a:t>所以</a:t>
            </a:r>
            <a:r>
              <a:rPr lang="en-US" sz="2200" dirty="0">
                <a:ea typeface="Cambria Math" pitchFamily="18" charset="0"/>
              </a:rPr>
              <a:t>10, 19, </a:t>
            </a:r>
            <a:r>
              <a:rPr lang="zh-CN" altLang="en-US" sz="2200" dirty="0">
                <a:ea typeface="Cambria Math" pitchFamily="18" charset="0"/>
              </a:rPr>
              <a:t>和</a:t>
            </a:r>
            <a:r>
              <a:rPr lang="en-US" sz="2200" dirty="0">
                <a:ea typeface="Cambria Math" pitchFamily="18" charset="0"/>
              </a:rPr>
              <a:t> 24 </a:t>
            </a:r>
            <a:r>
              <a:rPr lang="zh-CN" altLang="en-US" sz="2200" dirty="0">
                <a:ea typeface="Cambria Math" pitchFamily="18" charset="0"/>
              </a:rPr>
              <a:t>不是两两互</a:t>
            </a:r>
            <a:r>
              <a:rPr lang="zh-CN" altLang="en-US" sz="2200" dirty="0">
                <a:latin typeface="+mn-ea"/>
              </a:rPr>
              <a:t>质</a:t>
            </a:r>
            <a:endParaRPr lang="en-US" sz="2200" dirty="0">
              <a:ea typeface="Cambria Math" pitchFamily="18" charset="0"/>
            </a:endParaRPr>
          </a:p>
        </p:txBody>
      </p:sp>
    </p:spTree>
    <p:extLst>
      <p:ext uri="{BB962C8B-B14F-4D97-AF65-F5344CB8AC3E}">
        <p14:creationId xmlns:p14="http://schemas.microsoft.com/office/powerpoint/2010/main" val="1151948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用质因子分解法找最大公约数</a:t>
            </a:r>
            <a:endParaRPr lang="en-US" sz="1500" dirty="0"/>
          </a:p>
        </p:txBody>
      </p:sp>
      <p:sp>
        <p:nvSpPr>
          <p:cNvPr id="7" name="Content Placeholder 2"/>
          <p:cNvSpPr>
            <a:spLocks noGrp="1"/>
          </p:cNvSpPr>
          <p:nvPr>
            <p:ph idx="1"/>
          </p:nvPr>
        </p:nvSpPr>
        <p:spPr>
          <a:xfrm>
            <a:off x="457200" y="1295400"/>
            <a:ext cx="8229600" cy="381000"/>
          </a:xfrm>
        </p:spPr>
        <p:txBody>
          <a:bodyPr/>
          <a:lstStyle/>
          <a:p>
            <a:r>
              <a:rPr lang="zh-CN" altLang="en-US" sz="2200" dirty="0"/>
              <a:t>假设 𝑎</a:t>
            </a:r>
            <a:r>
              <a:rPr lang="en-US" altLang="zh-CN" sz="2200" dirty="0"/>
              <a:t> </a:t>
            </a:r>
            <a:r>
              <a:rPr lang="zh-CN" altLang="en-US" sz="2200" dirty="0"/>
              <a:t>和 𝑏</a:t>
            </a:r>
            <a:r>
              <a:rPr lang="en-US" altLang="zh-CN" sz="2200" dirty="0"/>
              <a:t> </a:t>
            </a:r>
            <a:r>
              <a:rPr lang="zh-CN" altLang="en-US" sz="2200" dirty="0"/>
              <a:t>的质因数分解是</a:t>
            </a:r>
            <a:r>
              <a:rPr lang="en-US" sz="2200" dirty="0"/>
              <a:t>:</a:t>
            </a:r>
          </a:p>
        </p:txBody>
      </p:sp>
      <p:graphicFrame>
        <p:nvGraphicFramePr>
          <p:cNvPr id="8" name="Object 3"/>
          <p:cNvGraphicFramePr>
            <a:graphicFrameLocks noChangeAspect="1"/>
          </p:cNvGraphicFramePr>
          <p:nvPr>
            <p:extLst>
              <p:ext uri="{D42A27DB-BD31-4B8C-83A1-F6EECF244321}">
                <p14:modId xmlns:p14="http://schemas.microsoft.com/office/powerpoint/2010/main" val="2849577778"/>
              </p:ext>
            </p:extLst>
          </p:nvPr>
        </p:nvGraphicFramePr>
        <p:xfrm>
          <a:off x="674688" y="1847668"/>
          <a:ext cx="2374416" cy="530640"/>
        </p:xfrm>
        <a:graphic>
          <a:graphicData uri="http://schemas.openxmlformats.org/presentationml/2006/ole">
            <mc:AlternateContent xmlns:mc="http://schemas.openxmlformats.org/markup-compatibility/2006">
              <mc:Choice xmlns:v="urn:schemas-microsoft-com:vml" Requires="v">
                <p:oleObj spid="_x0000_s10389" name="Equation" r:id="rId3" imgW="1079280" imgH="241200" progId="Equation.DSMT4">
                  <p:embed/>
                </p:oleObj>
              </mc:Choice>
              <mc:Fallback>
                <p:oleObj name="Equation" r:id="rId3" imgW="1079280" imgH="241200" progId="Equation.DSMT4">
                  <p:embed/>
                  <p:pic>
                    <p:nvPicPr>
                      <p:cNvPr id="0" name=""/>
                      <p:cNvPicPr/>
                      <p:nvPr/>
                    </p:nvPicPr>
                    <p:blipFill>
                      <a:blip r:embed="rId4"/>
                      <a:stretch>
                        <a:fillRect/>
                      </a:stretch>
                    </p:blipFill>
                    <p:spPr>
                      <a:xfrm>
                        <a:off x="674688" y="1847668"/>
                        <a:ext cx="2374416" cy="530640"/>
                      </a:xfrm>
                      <a:prstGeom prst="rect">
                        <a:avLst/>
                      </a:prstGeom>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3290057517"/>
              </p:ext>
            </p:extLst>
          </p:nvPr>
        </p:nvGraphicFramePr>
        <p:xfrm>
          <a:off x="4419600" y="1847254"/>
          <a:ext cx="2318976" cy="530640"/>
        </p:xfrm>
        <a:graphic>
          <a:graphicData uri="http://schemas.openxmlformats.org/presentationml/2006/ole">
            <mc:AlternateContent xmlns:mc="http://schemas.openxmlformats.org/markup-compatibility/2006">
              <mc:Choice xmlns:v="urn:schemas-microsoft-com:vml" Requires="v">
                <p:oleObj spid="_x0000_s10390" name="Equation" r:id="rId5" imgW="1054080" imgH="241200" progId="Equation.DSMT4">
                  <p:embed/>
                </p:oleObj>
              </mc:Choice>
              <mc:Fallback>
                <p:oleObj name="Equation" r:id="rId5" imgW="1054080" imgH="241200" progId="Equation.DSMT4">
                  <p:embed/>
                  <p:pic>
                    <p:nvPicPr>
                      <p:cNvPr id="8" name="Object 7"/>
                      <p:cNvPicPr/>
                      <p:nvPr/>
                    </p:nvPicPr>
                    <p:blipFill>
                      <a:blip r:embed="rId6"/>
                      <a:stretch>
                        <a:fillRect/>
                      </a:stretch>
                    </p:blipFill>
                    <p:spPr>
                      <a:xfrm>
                        <a:off x="4419600" y="1847254"/>
                        <a:ext cx="2318976" cy="530640"/>
                      </a:xfrm>
                      <a:prstGeom prst="rect">
                        <a:avLst/>
                      </a:prstGeom>
                    </p:spPr>
                  </p:pic>
                </p:oleObj>
              </mc:Fallback>
            </mc:AlternateContent>
          </a:graphicData>
        </a:graphic>
      </p:graphicFrame>
      <p:sp>
        <p:nvSpPr>
          <p:cNvPr id="6" name="Content Placeholder 5"/>
          <p:cNvSpPr>
            <a:spLocks noGrp="1"/>
          </p:cNvSpPr>
          <p:nvPr>
            <p:ph idx="13"/>
          </p:nvPr>
        </p:nvSpPr>
        <p:spPr>
          <a:xfrm>
            <a:off x="457200" y="2438400"/>
            <a:ext cx="8229600" cy="762000"/>
          </a:xfrm>
        </p:spPr>
        <p:txBody>
          <a:bodyPr/>
          <a:lstStyle/>
          <a:p>
            <a:r>
              <a:rPr lang="zh-CN" altLang="en-US" sz="2200" dirty="0"/>
              <a:t>其中每个指数都是非负整数，且两个质因数分解中出现的所有质数都包含在两者中</a:t>
            </a:r>
            <a:r>
              <a:rPr lang="en-US" sz="2200" dirty="0"/>
              <a:t>. </a:t>
            </a:r>
            <a:r>
              <a:rPr lang="zh-CN" altLang="en-US" sz="2200" dirty="0"/>
              <a:t>那么</a:t>
            </a:r>
            <a:r>
              <a:rPr lang="en-US" sz="2200" dirty="0"/>
              <a:t>:</a:t>
            </a:r>
          </a:p>
        </p:txBody>
      </p:sp>
      <p:graphicFrame>
        <p:nvGraphicFramePr>
          <p:cNvPr id="12" name="Object 6"/>
          <p:cNvGraphicFramePr>
            <a:graphicFrameLocks noChangeAspect="1"/>
          </p:cNvGraphicFramePr>
          <p:nvPr>
            <p:extLst>
              <p:ext uri="{D42A27DB-BD31-4B8C-83A1-F6EECF244321}">
                <p14:modId xmlns:p14="http://schemas.microsoft.com/office/powerpoint/2010/main" val="21936462"/>
              </p:ext>
            </p:extLst>
          </p:nvPr>
        </p:nvGraphicFramePr>
        <p:xfrm>
          <a:off x="1887538" y="3297432"/>
          <a:ext cx="5559840" cy="586080"/>
        </p:xfrm>
        <a:graphic>
          <a:graphicData uri="http://schemas.openxmlformats.org/presentationml/2006/ole">
            <mc:AlternateContent xmlns:mc="http://schemas.openxmlformats.org/markup-compatibility/2006">
              <mc:Choice xmlns:v="urn:schemas-microsoft-com:vml" Requires="v">
                <p:oleObj spid="_x0000_s10391" name="Equation" r:id="rId7" imgW="2527200" imgH="266400" progId="Equation.DSMT4">
                  <p:embed/>
                </p:oleObj>
              </mc:Choice>
              <mc:Fallback>
                <p:oleObj name="Equation" r:id="rId7" imgW="2527200" imgH="266400" progId="Equation.DSMT4">
                  <p:embed/>
                  <p:pic>
                    <p:nvPicPr>
                      <p:cNvPr id="11" name="Object 10"/>
                      <p:cNvPicPr/>
                      <p:nvPr/>
                    </p:nvPicPr>
                    <p:blipFill>
                      <a:blip r:embed="rId8"/>
                      <a:stretch>
                        <a:fillRect/>
                      </a:stretch>
                    </p:blipFill>
                    <p:spPr>
                      <a:xfrm>
                        <a:off x="1887538" y="3297432"/>
                        <a:ext cx="5559840" cy="586080"/>
                      </a:xfrm>
                      <a:prstGeom prst="rect">
                        <a:avLst/>
                      </a:prstGeom>
                    </p:spPr>
                  </p:pic>
                </p:oleObj>
              </mc:Fallback>
            </mc:AlternateContent>
          </a:graphicData>
        </a:graphic>
      </p:graphicFrame>
      <p:sp>
        <p:nvSpPr>
          <p:cNvPr id="3" name="Content Placeholder 7"/>
          <p:cNvSpPr>
            <a:spLocks noGrp="1"/>
          </p:cNvSpPr>
          <p:nvPr>
            <p:ph idx="14"/>
          </p:nvPr>
        </p:nvSpPr>
        <p:spPr>
          <a:xfrm>
            <a:off x="457200" y="3962400"/>
            <a:ext cx="8229600" cy="2606040"/>
          </a:xfrm>
        </p:spPr>
        <p:txBody>
          <a:bodyPr/>
          <a:lstStyle/>
          <a:p>
            <a:pPr>
              <a:spcBef>
                <a:spcPts val="0"/>
              </a:spcBef>
            </a:pPr>
            <a:r>
              <a:rPr lang="zh-CN" altLang="en-US" sz="2200" dirty="0"/>
              <a:t>这个公式是有效的，因为等号右边的整数可以同时整除 𝑎</a:t>
            </a:r>
            <a:r>
              <a:rPr lang="en-US" altLang="zh-CN" sz="2200" dirty="0"/>
              <a:t> </a:t>
            </a:r>
            <a:r>
              <a:rPr lang="zh-CN" altLang="en-US" sz="2200" dirty="0"/>
              <a:t>和 𝑏。没有比它更大的整数能够同时整除 𝑎</a:t>
            </a:r>
            <a:r>
              <a:rPr lang="en-US" altLang="zh-CN" sz="2200" dirty="0"/>
              <a:t> </a:t>
            </a:r>
            <a:r>
              <a:rPr lang="zh-CN" altLang="en-US" sz="2200" dirty="0"/>
              <a:t>和 𝑏</a:t>
            </a:r>
            <a:r>
              <a:rPr lang="en-US" sz="2200" dirty="0"/>
              <a:t>. </a:t>
            </a:r>
          </a:p>
          <a:p>
            <a:pPr>
              <a:spcBef>
                <a:spcPts val="0"/>
              </a:spcBef>
            </a:pPr>
            <a:r>
              <a:rPr lang="en-US" sz="2200" b="1" dirty="0"/>
              <a:t>Example</a:t>
            </a:r>
            <a:r>
              <a:rPr lang="en-US" sz="2200" dirty="0"/>
              <a:t>:    </a:t>
            </a:r>
            <a:r>
              <a:rPr lang="en-US" sz="2200" dirty="0">
                <a:ea typeface="Cambria Math" pitchFamily="18" charset="0"/>
              </a:rPr>
              <a:t>120</a:t>
            </a:r>
            <a:r>
              <a:rPr lang="en-US" sz="2200" dirty="0"/>
              <a:t> =  </a:t>
            </a:r>
            <a:r>
              <a:rPr lang="en-US" sz="2200" dirty="0">
                <a:ea typeface="Cambria Math" pitchFamily="18" charset="0"/>
              </a:rPr>
              <a:t>2</a:t>
            </a:r>
            <a:r>
              <a:rPr lang="en-US" sz="2200" baseline="30000" dirty="0">
                <a:ea typeface="Cambria Math" pitchFamily="18" charset="0"/>
              </a:rPr>
              <a:t>3</a:t>
            </a:r>
            <a:r>
              <a:rPr lang="en-US" sz="2200" dirty="0">
                <a:ea typeface="Cambria Math" pitchFamily="18" charset="0"/>
              </a:rPr>
              <a:t> </a:t>
            </a:r>
            <a:r>
              <a:rPr lang="en-US" sz="2200" dirty="0">
                <a:ea typeface="Cambria Math"/>
              </a:rPr>
              <a:t>∙3 ∙5	</a:t>
            </a:r>
            <a:r>
              <a:rPr lang="en-US" sz="2200" dirty="0">
                <a:ea typeface="Cambria Math" pitchFamily="18" charset="0"/>
              </a:rPr>
              <a:t>500</a:t>
            </a:r>
            <a:r>
              <a:rPr lang="en-US" sz="2200" dirty="0"/>
              <a:t> =  </a:t>
            </a:r>
            <a:r>
              <a:rPr lang="en-US" sz="2200" dirty="0">
                <a:ea typeface="Cambria Math" pitchFamily="18" charset="0"/>
              </a:rPr>
              <a:t>2</a:t>
            </a:r>
            <a:r>
              <a:rPr lang="en-US" sz="2200" baseline="30000" dirty="0">
                <a:ea typeface="Cambria Math" pitchFamily="18" charset="0"/>
              </a:rPr>
              <a:t>2</a:t>
            </a:r>
            <a:r>
              <a:rPr lang="en-US" sz="2200" dirty="0">
                <a:ea typeface="Cambria Math" pitchFamily="18" charset="0"/>
              </a:rPr>
              <a:t> </a:t>
            </a:r>
            <a:r>
              <a:rPr lang="en-US" sz="2200" dirty="0">
                <a:ea typeface="Cambria Math"/>
              </a:rPr>
              <a:t> ∙5</a:t>
            </a:r>
            <a:r>
              <a:rPr lang="en-US" sz="2200" baseline="30000" dirty="0">
                <a:ea typeface="Cambria Math"/>
              </a:rPr>
              <a:t>3</a:t>
            </a:r>
            <a:r>
              <a:rPr lang="en-US" sz="2200" dirty="0">
                <a:ea typeface="Cambria Math"/>
              </a:rPr>
              <a:t> </a:t>
            </a:r>
            <a:endParaRPr lang="en-US" sz="2200" dirty="0">
              <a:ea typeface="Cambria Math" pitchFamily="18" charset="0"/>
            </a:endParaRPr>
          </a:p>
          <a:p>
            <a:pPr>
              <a:spcBef>
                <a:spcPts val="0"/>
              </a:spcBef>
            </a:pPr>
            <a:r>
              <a:rPr lang="en-US" sz="2200" dirty="0" err="1"/>
              <a:t>gcd</a:t>
            </a:r>
            <a:r>
              <a:rPr lang="en-US" sz="2200" dirty="0"/>
              <a:t>(</a:t>
            </a:r>
            <a:r>
              <a:rPr lang="en-US" sz="2200" dirty="0">
                <a:ea typeface="Cambria Math" pitchFamily="18" charset="0"/>
              </a:rPr>
              <a:t>120</a:t>
            </a:r>
            <a:r>
              <a:rPr lang="en-US" sz="2200" dirty="0"/>
              <a:t>,</a:t>
            </a:r>
            <a:r>
              <a:rPr lang="en-US" sz="2200" dirty="0">
                <a:ea typeface="Cambria Math" pitchFamily="18" charset="0"/>
              </a:rPr>
              <a:t>500</a:t>
            </a:r>
            <a:r>
              <a:rPr lang="en-US" sz="2200" dirty="0"/>
              <a:t>) = </a:t>
            </a:r>
            <a:r>
              <a:rPr lang="en-US" sz="2200" dirty="0">
                <a:ea typeface="Cambria Math" pitchFamily="18" charset="0"/>
              </a:rPr>
              <a:t>2</a:t>
            </a:r>
            <a:r>
              <a:rPr lang="en-US" sz="2200" baseline="30000" dirty="0">
                <a:ea typeface="Cambria Math" pitchFamily="18" charset="0"/>
              </a:rPr>
              <a:t>min(3,2)</a:t>
            </a:r>
            <a:r>
              <a:rPr lang="en-US" sz="2200" dirty="0">
                <a:ea typeface="Cambria Math" pitchFamily="18" charset="0"/>
              </a:rPr>
              <a:t> </a:t>
            </a:r>
            <a:r>
              <a:rPr lang="en-US" sz="2200" dirty="0">
                <a:ea typeface="Cambria Math"/>
              </a:rPr>
              <a:t>∙3</a:t>
            </a:r>
            <a:r>
              <a:rPr lang="en-US" sz="2200" baseline="30000" dirty="0">
                <a:ea typeface="Cambria Math" pitchFamily="18" charset="0"/>
              </a:rPr>
              <a:t>min(1,0)</a:t>
            </a:r>
            <a:r>
              <a:rPr lang="en-US" sz="2200" dirty="0">
                <a:ea typeface="Cambria Math"/>
              </a:rPr>
              <a:t> ∙5</a:t>
            </a:r>
            <a:r>
              <a:rPr lang="en-US" sz="2200" baseline="30000" dirty="0">
                <a:ea typeface="Cambria Math" pitchFamily="18" charset="0"/>
              </a:rPr>
              <a:t>min(1,3)</a:t>
            </a:r>
            <a:r>
              <a:rPr lang="en-US" sz="2200" dirty="0">
                <a:ea typeface="Cambria Math"/>
              </a:rPr>
              <a:t> =</a:t>
            </a:r>
            <a:r>
              <a:rPr lang="en-US" sz="2200" dirty="0">
                <a:ea typeface="Cambria Math" pitchFamily="18" charset="0"/>
              </a:rPr>
              <a:t> 2</a:t>
            </a:r>
            <a:r>
              <a:rPr lang="en-US" sz="2200" baseline="30000" dirty="0">
                <a:ea typeface="Cambria Math" pitchFamily="18" charset="0"/>
              </a:rPr>
              <a:t>2</a:t>
            </a:r>
            <a:r>
              <a:rPr lang="en-US" sz="2200" dirty="0">
                <a:ea typeface="Cambria Math" pitchFamily="18" charset="0"/>
              </a:rPr>
              <a:t> </a:t>
            </a:r>
            <a:r>
              <a:rPr lang="en-US" sz="2200" dirty="0">
                <a:ea typeface="Cambria Math"/>
              </a:rPr>
              <a:t>∙3</a:t>
            </a:r>
            <a:r>
              <a:rPr lang="en-US" sz="2200" baseline="30000" dirty="0">
                <a:ea typeface="Cambria Math"/>
              </a:rPr>
              <a:t>0</a:t>
            </a:r>
            <a:r>
              <a:rPr lang="en-US" sz="2200" dirty="0">
                <a:ea typeface="Cambria Math"/>
              </a:rPr>
              <a:t> ∙5</a:t>
            </a:r>
            <a:r>
              <a:rPr lang="en-US" sz="2200" baseline="30000" dirty="0">
                <a:ea typeface="Cambria Math"/>
              </a:rPr>
              <a:t>1</a:t>
            </a:r>
            <a:r>
              <a:rPr lang="en-US" sz="2200" dirty="0">
                <a:ea typeface="Cambria Math"/>
              </a:rPr>
              <a:t> = 20</a:t>
            </a:r>
          </a:p>
          <a:p>
            <a:pPr>
              <a:spcBef>
                <a:spcPts val="0"/>
              </a:spcBef>
            </a:pPr>
            <a:r>
              <a:rPr lang="zh-CN" altLang="en-US" sz="2200" dirty="0"/>
              <a:t>使用质因数分解来求两个正整数的最大公约数并不高效，因为目前没有高效的算法来找出正整数的质因数分解</a:t>
            </a:r>
            <a:r>
              <a:rPr lang="en-US" sz="2200" dirty="0"/>
              <a:t>.</a:t>
            </a:r>
          </a:p>
        </p:txBody>
      </p:sp>
    </p:spTree>
    <p:extLst>
      <p:ext uri="{BB962C8B-B14F-4D97-AF65-F5344CB8AC3E}">
        <p14:creationId xmlns:p14="http://schemas.microsoft.com/office/powerpoint/2010/main" val="1135825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Least Common Multiple</a:t>
            </a:r>
            <a:br>
              <a:rPr lang="en-US" sz="4000" dirty="0"/>
            </a:br>
            <a:r>
              <a:rPr lang="en-US" sz="4000" dirty="0"/>
              <a:t>(</a:t>
            </a:r>
            <a:r>
              <a:rPr lang="zh-CN" altLang="en-US" sz="4000" dirty="0"/>
              <a:t>最小公倍数</a:t>
            </a:r>
            <a:r>
              <a:rPr lang="en-US" altLang="zh-CN" sz="4000" dirty="0"/>
              <a:t>)</a:t>
            </a:r>
            <a:endParaRPr lang="en-US" sz="4000" dirty="0"/>
          </a:p>
        </p:txBody>
      </p:sp>
      <p:sp>
        <p:nvSpPr>
          <p:cNvPr id="7" name="Content Placeholder 2"/>
          <p:cNvSpPr>
            <a:spLocks noGrp="1"/>
          </p:cNvSpPr>
          <p:nvPr>
            <p:ph idx="1"/>
          </p:nvPr>
        </p:nvSpPr>
        <p:spPr>
          <a:xfrm>
            <a:off x="457200" y="1295400"/>
            <a:ext cx="8534400" cy="1752600"/>
          </a:xfrm>
        </p:spPr>
        <p:txBody>
          <a:bodyPr/>
          <a:lstStyle/>
          <a:p>
            <a:pPr>
              <a:spcBef>
                <a:spcPts val="0"/>
              </a:spcBef>
            </a:pPr>
            <a:r>
              <a:rPr lang="en-US" sz="2200" b="1" dirty="0"/>
              <a:t>Definition</a:t>
            </a:r>
            <a:r>
              <a:rPr lang="en-US" sz="2200" dirty="0"/>
              <a:t>:</a:t>
            </a:r>
            <a:r>
              <a:rPr lang="zh-CN" altLang="en-US" sz="2200" dirty="0"/>
              <a:t>正整数 𝑎</a:t>
            </a:r>
            <a:r>
              <a:rPr lang="en-US" sz="2200" dirty="0"/>
              <a:t> </a:t>
            </a:r>
            <a:r>
              <a:rPr lang="zh-CN" altLang="en-US" sz="2200" dirty="0"/>
              <a:t>和 𝑏</a:t>
            </a:r>
            <a:r>
              <a:rPr lang="en-US" sz="2200" dirty="0"/>
              <a:t> </a:t>
            </a:r>
            <a:r>
              <a:rPr lang="zh-CN" altLang="en-US" sz="2200" dirty="0"/>
              <a:t>的最小公倍数是同时能被 𝑎</a:t>
            </a:r>
            <a:r>
              <a:rPr lang="en-US" sz="2200" dirty="0"/>
              <a:t> </a:t>
            </a:r>
            <a:r>
              <a:rPr lang="zh-CN" altLang="en-US" sz="2200" dirty="0"/>
              <a:t>和 𝑏</a:t>
            </a:r>
            <a:r>
              <a:rPr lang="en-US" sz="2200" dirty="0"/>
              <a:t> </a:t>
            </a:r>
            <a:r>
              <a:rPr lang="zh-CN" altLang="en-US" sz="2200" dirty="0"/>
              <a:t>整除的最小正整数，记作 </a:t>
            </a:r>
            <a:r>
              <a:rPr lang="en-US" sz="2200" dirty="0"/>
              <a:t>lcm(𝑎,𝑏).</a:t>
            </a:r>
            <a:endParaRPr lang="en-US" sz="2200" dirty="0">
              <a:ea typeface="Cambria Math" pitchFamily="18" charset="0"/>
            </a:endParaRPr>
          </a:p>
          <a:p>
            <a:pPr>
              <a:spcBef>
                <a:spcPts val="0"/>
              </a:spcBef>
            </a:pPr>
            <a:r>
              <a:rPr lang="zh-CN" altLang="en-US" sz="2200" dirty="0"/>
              <a:t>最小公倍数也可以通过质因数分解来计算</a:t>
            </a:r>
            <a:r>
              <a:rPr lang="en-US" sz="2200" dirty="0"/>
              <a:t>. </a:t>
            </a:r>
            <a:r>
              <a:rPr lang="en-US" sz="2200" b="1" dirty="0"/>
              <a:t> </a:t>
            </a:r>
          </a:p>
        </p:txBody>
      </p:sp>
      <p:graphicFrame>
        <p:nvGraphicFramePr>
          <p:cNvPr id="5" name="Object 3"/>
          <p:cNvGraphicFramePr>
            <a:graphicFrameLocks noChangeAspect="1"/>
          </p:cNvGraphicFramePr>
          <p:nvPr>
            <p:extLst>
              <p:ext uri="{D42A27DB-BD31-4B8C-83A1-F6EECF244321}">
                <p14:modId xmlns:p14="http://schemas.microsoft.com/office/powerpoint/2010/main" val="3550463928"/>
              </p:ext>
            </p:extLst>
          </p:nvPr>
        </p:nvGraphicFramePr>
        <p:xfrm>
          <a:off x="2854325" y="2906713"/>
          <a:ext cx="5032375" cy="522287"/>
        </p:xfrm>
        <a:graphic>
          <a:graphicData uri="http://schemas.openxmlformats.org/presentationml/2006/ole">
            <mc:AlternateContent xmlns:mc="http://schemas.openxmlformats.org/markup-compatibility/2006">
              <mc:Choice xmlns:v="urn:schemas-microsoft-com:vml" Requires="v">
                <p:oleObj spid="_x0000_s11315" name="Equation" r:id="rId3" imgW="2565360" imgH="266400" progId="Equation.DSMT4">
                  <p:embed/>
                </p:oleObj>
              </mc:Choice>
              <mc:Fallback>
                <p:oleObj name="Equation" r:id="rId3" imgW="2565360" imgH="266400" progId="Equation.DSMT4">
                  <p:embed/>
                  <p:pic>
                    <p:nvPicPr>
                      <p:cNvPr id="12" name="Object 6"/>
                      <p:cNvPicPr/>
                      <p:nvPr/>
                    </p:nvPicPr>
                    <p:blipFill>
                      <a:blip r:embed="rId4"/>
                      <a:stretch>
                        <a:fillRect/>
                      </a:stretch>
                    </p:blipFill>
                    <p:spPr>
                      <a:xfrm>
                        <a:off x="2854325" y="2906713"/>
                        <a:ext cx="5032375" cy="522287"/>
                      </a:xfrm>
                      <a:prstGeom prst="rect">
                        <a:avLst/>
                      </a:prstGeom>
                    </p:spPr>
                  </p:pic>
                </p:oleObj>
              </mc:Fallback>
            </mc:AlternateContent>
          </a:graphicData>
        </a:graphic>
      </p:graphicFrame>
      <p:sp>
        <p:nvSpPr>
          <p:cNvPr id="8" name="Content Placeholder 4"/>
          <p:cNvSpPr>
            <a:spLocks noGrp="1"/>
          </p:cNvSpPr>
          <p:nvPr>
            <p:ph idx="13"/>
          </p:nvPr>
        </p:nvSpPr>
        <p:spPr>
          <a:xfrm>
            <a:off x="457200" y="3429000"/>
            <a:ext cx="8534400" cy="3124200"/>
          </a:xfrm>
        </p:spPr>
        <p:txBody>
          <a:bodyPr/>
          <a:lstStyle/>
          <a:p>
            <a:pPr>
              <a:spcBef>
                <a:spcPts val="0"/>
              </a:spcBef>
            </a:pPr>
            <a:r>
              <a:rPr lang="zh-CN" altLang="en-US" sz="2200" dirty="0"/>
              <a:t>这个数字可以被 𝑎和 𝑏</a:t>
            </a:r>
            <a:r>
              <a:rPr lang="en-US" altLang="zh-CN" sz="2200" dirty="0"/>
              <a:t> </a:t>
            </a:r>
            <a:r>
              <a:rPr lang="zh-CN" altLang="en-US" sz="2200" dirty="0"/>
              <a:t>同时整除，并且没有更小的数字可以同时被 𝑎</a:t>
            </a:r>
            <a:r>
              <a:rPr lang="en-US" altLang="zh-CN" sz="2200" dirty="0"/>
              <a:t> </a:t>
            </a:r>
            <a:r>
              <a:rPr lang="zh-CN" altLang="en-US" sz="2200" dirty="0"/>
              <a:t>和 𝑏</a:t>
            </a:r>
            <a:r>
              <a:rPr lang="en-US" altLang="zh-CN" sz="2200" dirty="0"/>
              <a:t> </a:t>
            </a:r>
            <a:r>
              <a:rPr lang="zh-CN" altLang="en-US" sz="2200" dirty="0"/>
              <a:t>整除</a:t>
            </a:r>
            <a:r>
              <a:rPr lang="en-US" sz="2200" dirty="0"/>
              <a:t>.</a:t>
            </a:r>
            <a:endParaRPr lang="en-US" sz="2200" b="1" dirty="0"/>
          </a:p>
          <a:p>
            <a:pPr>
              <a:spcBef>
                <a:spcPts val="0"/>
              </a:spcBef>
            </a:pPr>
            <a:r>
              <a:rPr lang="en-US" sz="2200" b="1" dirty="0"/>
              <a:t>Example:  </a:t>
            </a:r>
            <a:r>
              <a:rPr lang="en-US" sz="2200" dirty="0"/>
              <a:t>lcm(</a:t>
            </a:r>
            <a:r>
              <a:rPr lang="en-US" sz="2200" dirty="0">
                <a:ea typeface="Cambria Math" pitchFamily="18" charset="0"/>
              </a:rPr>
              <a:t>2</a:t>
            </a:r>
            <a:r>
              <a:rPr lang="en-US" sz="2200" baseline="30000" dirty="0">
                <a:ea typeface="Cambria Math" pitchFamily="18" charset="0"/>
              </a:rPr>
              <a:t>3</a:t>
            </a:r>
            <a:r>
              <a:rPr lang="en-US" sz="2200" dirty="0">
                <a:ea typeface="Cambria Math" pitchFamily="18" charset="0"/>
              </a:rPr>
              <a:t>3</a:t>
            </a:r>
            <a:r>
              <a:rPr lang="en-US" sz="2200" baseline="30000" dirty="0">
                <a:ea typeface="Cambria Math" pitchFamily="18" charset="0"/>
              </a:rPr>
              <a:t>5</a:t>
            </a:r>
            <a:r>
              <a:rPr lang="en-US" sz="2200" dirty="0">
                <a:ea typeface="Cambria Math" pitchFamily="18" charset="0"/>
              </a:rPr>
              <a:t>7</a:t>
            </a:r>
            <a:r>
              <a:rPr lang="en-US" sz="2200" baseline="30000" dirty="0">
                <a:ea typeface="Cambria Math" pitchFamily="18" charset="0"/>
              </a:rPr>
              <a:t>2</a:t>
            </a:r>
            <a:r>
              <a:rPr lang="en-US" sz="2200" dirty="0"/>
              <a:t>,</a:t>
            </a:r>
            <a:r>
              <a:rPr lang="en-US" sz="2200" dirty="0">
                <a:ea typeface="Cambria Math" pitchFamily="18" charset="0"/>
              </a:rPr>
              <a:t> 2</a:t>
            </a:r>
            <a:r>
              <a:rPr lang="en-US" sz="2200" baseline="30000" dirty="0">
                <a:ea typeface="Cambria Math" pitchFamily="18" charset="0"/>
              </a:rPr>
              <a:t>4</a:t>
            </a:r>
            <a:r>
              <a:rPr lang="en-US" sz="2200" dirty="0">
                <a:ea typeface="Cambria Math" pitchFamily="18" charset="0"/>
              </a:rPr>
              <a:t>3</a:t>
            </a:r>
            <a:r>
              <a:rPr lang="en-US" sz="2200" baseline="30000" dirty="0">
                <a:ea typeface="Cambria Math" pitchFamily="18" charset="0"/>
              </a:rPr>
              <a:t>3</a:t>
            </a:r>
            <a:r>
              <a:rPr lang="en-US" sz="2200" dirty="0"/>
              <a:t>) = </a:t>
            </a:r>
            <a:r>
              <a:rPr lang="en-US" sz="2200" dirty="0">
                <a:ea typeface="Cambria Math" pitchFamily="18" charset="0"/>
              </a:rPr>
              <a:t> 2</a:t>
            </a:r>
            <a:r>
              <a:rPr lang="en-US" sz="2200" baseline="30000" dirty="0">
                <a:ea typeface="Cambria Math" pitchFamily="18" charset="0"/>
              </a:rPr>
              <a:t>max(3,4)</a:t>
            </a:r>
            <a:r>
              <a:rPr lang="en-US" sz="2200" dirty="0">
                <a:ea typeface="Cambria Math" pitchFamily="18" charset="0"/>
              </a:rPr>
              <a:t> </a:t>
            </a:r>
            <a:r>
              <a:rPr lang="en-US" sz="2200" dirty="0">
                <a:ea typeface="Cambria Math"/>
              </a:rPr>
              <a:t>3</a:t>
            </a:r>
            <a:r>
              <a:rPr lang="en-US" sz="2200" baseline="30000" dirty="0">
                <a:ea typeface="Cambria Math" pitchFamily="18" charset="0"/>
              </a:rPr>
              <a:t>max(5,3)</a:t>
            </a:r>
            <a:r>
              <a:rPr lang="en-US" sz="2200" dirty="0">
                <a:ea typeface="Cambria Math"/>
              </a:rPr>
              <a:t> 7</a:t>
            </a:r>
            <a:r>
              <a:rPr lang="en-US" sz="2200" baseline="30000" dirty="0">
                <a:ea typeface="Cambria Math" pitchFamily="18" charset="0"/>
              </a:rPr>
              <a:t>max(2,0)</a:t>
            </a:r>
            <a:r>
              <a:rPr lang="en-US" sz="2200" dirty="0">
                <a:ea typeface="Cambria Math"/>
              </a:rPr>
              <a:t> =</a:t>
            </a:r>
            <a:r>
              <a:rPr lang="en-US" sz="2200" dirty="0">
                <a:ea typeface="Cambria Math" pitchFamily="18" charset="0"/>
              </a:rPr>
              <a:t> 2</a:t>
            </a:r>
            <a:r>
              <a:rPr lang="en-US" sz="2200" baseline="30000" dirty="0">
                <a:ea typeface="Cambria Math" pitchFamily="18" charset="0"/>
              </a:rPr>
              <a:t>4</a:t>
            </a:r>
            <a:r>
              <a:rPr lang="en-US" sz="2200" dirty="0">
                <a:ea typeface="Cambria Math" pitchFamily="18" charset="0"/>
              </a:rPr>
              <a:t> </a:t>
            </a:r>
            <a:r>
              <a:rPr lang="en-US" sz="2200" dirty="0">
                <a:ea typeface="Cambria Math"/>
              </a:rPr>
              <a:t>3</a:t>
            </a:r>
            <a:r>
              <a:rPr lang="en-US" sz="2200" baseline="30000" dirty="0">
                <a:ea typeface="Cambria Math"/>
              </a:rPr>
              <a:t>5</a:t>
            </a:r>
            <a:r>
              <a:rPr lang="en-US" sz="2200" dirty="0">
                <a:ea typeface="Cambria Math"/>
              </a:rPr>
              <a:t> 7</a:t>
            </a:r>
            <a:r>
              <a:rPr lang="en-US" sz="2200" baseline="30000" dirty="0">
                <a:ea typeface="Cambria Math"/>
              </a:rPr>
              <a:t>2</a:t>
            </a:r>
            <a:endParaRPr lang="en-US" sz="2200" b="1" dirty="0"/>
          </a:p>
          <a:p>
            <a:pPr>
              <a:spcBef>
                <a:spcPts val="0"/>
              </a:spcBef>
            </a:pPr>
            <a:r>
              <a:rPr lang="zh-CN" altLang="en-US" sz="2200" dirty="0"/>
              <a:t>两个整数的最大公约数和最小公倍数之间的关系是</a:t>
            </a:r>
            <a:r>
              <a:rPr lang="en-US" sz="2200" dirty="0"/>
              <a:t>:</a:t>
            </a:r>
          </a:p>
          <a:p>
            <a:pPr>
              <a:spcBef>
                <a:spcPts val="0"/>
              </a:spcBef>
            </a:pPr>
            <a:r>
              <a:rPr lang="en-US" sz="2200" b="1" dirty="0"/>
              <a:t>Theorem </a:t>
            </a:r>
            <a:r>
              <a:rPr lang="en-US" sz="2200" b="1" dirty="0">
                <a:ea typeface="Cambria Math" pitchFamily="18" charset="0"/>
              </a:rPr>
              <a:t>5</a:t>
            </a:r>
            <a:r>
              <a:rPr lang="en-US" sz="2200" b="1" dirty="0"/>
              <a:t>: </a:t>
            </a:r>
            <a:r>
              <a:rPr lang="en-US" altLang="zh-CN" sz="2200" dirty="0"/>
              <a:t>a</a:t>
            </a:r>
            <a:r>
              <a:rPr lang="zh-CN" altLang="en-US" sz="2200" dirty="0"/>
              <a:t>，</a:t>
            </a:r>
            <a:r>
              <a:rPr lang="en-US" altLang="zh-CN" sz="2200" dirty="0"/>
              <a:t>b</a:t>
            </a:r>
            <a:r>
              <a:rPr lang="zh-CN" altLang="en-US" sz="2200" dirty="0"/>
              <a:t>为正整数</a:t>
            </a:r>
            <a:r>
              <a:rPr lang="en-US" sz="2200" dirty="0"/>
              <a:t>. </a:t>
            </a:r>
            <a:r>
              <a:rPr lang="zh-CN" altLang="en-US" sz="2200" dirty="0"/>
              <a:t>那么</a:t>
            </a:r>
            <a:endParaRPr lang="en-US" sz="2200" dirty="0"/>
          </a:p>
          <a:p>
            <a:pPr>
              <a:spcBef>
                <a:spcPts val="0"/>
              </a:spcBef>
            </a:pPr>
            <a:r>
              <a:rPr lang="en-US" sz="2200" i="1" dirty="0"/>
              <a:t>	ab</a:t>
            </a:r>
            <a:r>
              <a:rPr lang="en-US" sz="2200" dirty="0"/>
              <a:t> = </a:t>
            </a:r>
            <a:r>
              <a:rPr lang="en-US" sz="2200" dirty="0" err="1"/>
              <a:t>gcd</a:t>
            </a:r>
            <a:r>
              <a:rPr lang="en-US" sz="2200" dirty="0"/>
              <a:t>(</a:t>
            </a:r>
            <a:r>
              <a:rPr lang="en-US" sz="2200" i="1" dirty="0" err="1"/>
              <a:t>a</a:t>
            </a:r>
            <a:r>
              <a:rPr lang="en-US" sz="2200" dirty="0" err="1"/>
              <a:t>,</a:t>
            </a:r>
            <a:r>
              <a:rPr lang="en-US" sz="2200" i="1" dirty="0" err="1"/>
              <a:t>b</a:t>
            </a:r>
            <a:r>
              <a:rPr lang="en-US" sz="2200" dirty="0"/>
              <a:t>)</a:t>
            </a:r>
            <a:r>
              <a:rPr lang="en-US" sz="2200" dirty="0">
                <a:ea typeface="Cambria Math"/>
              </a:rPr>
              <a:t> ∙lcm(</a:t>
            </a:r>
            <a:r>
              <a:rPr lang="en-US" sz="2200" i="1" dirty="0" err="1">
                <a:ea typeface="Cambria Math"/>
              </a:rPr>
              <a:t>a,b</a:t>
            </a:r>
            <a:r>
              <a:rPr lang="en-US" sz="2200" dirty="0">
                <a:ea typeface="Cambria Math"/>
              </a:rPr>
              <a:t>)</a:t>
            </a:r>
          </a:p>
          <a:p>
            <a:pPr>
              <a:spcBef>
                <a:spcPts val="0"/>
              </a:spcBef>
            </a:pPr>
            <a:r>
              <a:rPr lang="en-US" sz="2200" dirty="0">
                <a:ea typeface="Cambria Math"/>
              </a:rPr>
              <a:t>	</a:t>
            </a:r>
          </a:p>
        </p:txBody>
      </p:sp>
    </p:spTree>
    <p:extLst>
      <p:ext uri="{BB962C8B-B14F-4D97-AF65-F5344CB8AC3E}">
        <p14:creationId xmlns:p14="http://schemas.microsoft.com/office/powerpoint/2010/main" val="1795123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r>
              <a:rPr lang="en-US" sz="1500" dirty="0"/>
              <a:t> 1</a:t>
            </a:r>
            <a:br>
              <a:rPr lang="en-US" sz="1500" dirty="0"/>
            </a:br>
            <a:r>
              <a:rPr lang="en-US" sz="4000" dirty="0"/>
              <a:t>(</a:t>
            </a:r>
            <a:r>
              <a:rPr lang="zh-CN" altLang="en-US" sz="4000" dirty="0"/>
              <a:t>欧几里得算法</a:t>
            </a:r>
            <a:r>
              <a:rPr lang="en-US" altLang="zh-CN" sz="4000" dirty="0"/>
              <a:t>)</a:t>
            </a:r>
            <a:endParaRPr lang="en-US" sz="4000" dirty="0"/>
          </a:p>
        </p:txBody>
      </p:sp>
      <p:pic>
        <p:nvPicPr>
          <p:cNvPr id="19" name="Picture 2" descr="A portrait of Euclid.&#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2579" y="1447800"/>
            <a:ext cx="1389888" cy="1607354"/>
          </a:xfrm>
          <a:prstGeom prst="rect">
            <a:avLst/>
          </a:prstGeom>
          <a:extLst>
            <a:ext uri="{909E8E84-426E-40DD-AFC4-6F175D3DCCD1}">
              <a14:hiddenFill xmlns:a14="http://schemas.microsoft.com/office/drawing/2010/main">
                <a:solidFill>
                  <a:srgbClr val="FFFFFF"/>
                </a:solidFill>
              </a14:hiddenFill>
            </a:ext>
          </a:extLst>
        </p:spPr>
      </p:pic>
      <p:sp>
        <p:nvSpPr>
          <p:cNvPr id="17" name="Content Placeholder 3"/>
          <p:cNvSpPr>
            <a:spLocks noGrp="1"/>
          </p:cNvSpPr>
          <p:nvPr>
            <p:ph idx="13"/>
          </p:nvPr>
        </p:nvSpPr>
        <p:spPr>
          <a:xfrm>
            <a:off x="6324600" y="3013477"/>
            <a:ext cx="2667000" cy="731520"/>
          </a:xfrm>
        </p:spPr>
        <p:txBody>
          <a:bodyPr/>
          <a:lstStyle/>
          <a:p>
            <a:pPr algn="ctr">
              <a:spcBef>
                <a:spcPts val="0"/>
              </a:spcBef>
              <a:spcAft>
                <a:spcPts val="0"/>
              </a:spcAft>
            </a:pPr>
            <a:r>
              <a:rPr lang="en-US" sz="2000" dirty="0"/>
              <a:t>Euclid </a:t>
            </a:r>
          </a:p>
          <a:p>
            <a:pPr algn="ctr">
              <a:spcBef>
                <a:spcPts val="0"/>
              </a:spcBef>
              <a:spcAft>
                <a:spcPts val="0"/>
              </a:spcAft>
            </a:pPr>
            <a:r>
              <a:rPr lang="en-US" sz="2000" dirty="0"/>
              <a:t>(</a:t>
            </a:r>
            <a:r>
              <a:rPr lang="en-US" sz="2000" dirty="0">
                <a:ea typeface="Cambria Math" pitchFamily="18" charset="0"/>
              </a:rPr>
              <a:t>325</a:t>
            </a:r>
            <a:r>
              <a:rPr lang="en-US" sz="2000" dirty="0"/>
              <a:t> B.C.E. – </a:t>
            </a:r>
            <a:r>
              <a:rPr lang="en-US" sz="2000" dirty="0">
                <a:ea typeface="Cambria Math" pitchFamily="18" charset="0"/>
              </a:rPr>
              <a:t>265</a:t>
            </a:r>
            <a:r>
              <a:rPr lang="en-US" sz="2000" dirty="0"/>
              <a:t> B.C.E.)</a:t>
            </a:r>
          </a:p>
        </p:txBody>
      </p:sp>
      <p:sp>
        <p:nvSpPr>
          <p:cNvPr id="3" name="Content Placeholder 4"/>
          <p:cNvSpPr>
            <a:spLocks noGrp="1"/>
          </p:cNvSpPr>
          <p:nvPr>
            <p:ph idx="14"/>
          </p:nvPr>
        </p:nvSpPr>
        <p:spPr>
          <a:xfrm>
            <a:off x="457200" y="1295400"/>
            <a:ext cx="5953846" cy="4419600"/>
          </a:xfrm>
        </p:spPr>
        <p:txBody>
          <a:bodyPr/>
          <a:lstStyle/>
          <a:p>
            <a:r>
              <a:rPr lang="zh-CN" altLang="en-US" sz="2400" dirty="0"/>
              <a:t>欧几里得算法是一种高效计算两个整数最大公约数的方法。其基于的理念是，当 𝑎</a:t>
            </a:r>
            <a:r>
              <a:rPr lang="en-US" altLang="zh-CN" sz="2400" dirty="0"/>
              <a:t>&gt;</a:t>
            </a:r>
            <a:r>
              <a:rPr lang="zh-CN" altLang="en-US" sz="2400" dirty="0"/>
              <a:t>𝑏</a:t>
            </a:r>
            <a:r>
              <a:rPr lang="en-US" altLang="zh-CN" sz="2400" dirty="0"/>
              <a:t> </a:t>
            </a:r>
            <a:r>
              <a:rPr lang="zh-CN" altLang="en-US" sz="2400" dirty="0"/>
              <a:t>且 𝑐</a:t>
            </a:r>
            <a:r>
              <a:rPr lang="en-US" altLang="zh-CN" sz="2400" dirty="0"/>
              <a:t> </a:t>
            </a:r>
            <a:r>
              <a:rPr lang="zh-CN" altLang="en-US" sz="2400" dirty="0"/>
              <a:t>是 𝑎</a:t>
            </a:r>
            <a:r>
              <a:rPr lang="en-US" altLang="zh-CN" sz="2400" dirty="0"/>
              <a:t> </a:t>
            </a:r>
            <a:r>
              <a:rPr lang="zh-CN" altLang="en-US" sz="2400" dirty="0"/>
              <a:t>除以 𝑏</a:t>
            </a:r>
            <a:r>
              <a:rPr lang="en-US" altLang="zh-CN" sz="2400" dirty="0"/>
              <a:t> </a:t>
            </a:r>
            <a:r>
              <a:rPr lang="zh-CN" altLang="en-US" sz="2400" dirty="0"/>
              <a:t>的余数时，</a:t>
            </a:r>
            <a:r>
              <a:rPr lang="en-US" altLang="zh-CN" sz="2400" dirty="0" err="1"/>
              <a:t>gcd</a:t>
            </a:r>
            <a:r>
              <a:rPr lang="en-US" altLang="zh-CN" sz="2400" dirty="0"/>
              <a:t>⁡(</a:t>
            </a:r>
            <a:r>
              <a:rPr lang="zh-CN" altLang="en-US" sz="2400" dirty="0"/>
              <a:t>𝑎</a:t>
            </a:r>
            <a:r>
              <a:rPr lang="en-US" altLang="zh-CN" sz="2400" dirty="0"/>
              <a:t>,</a:t>
            </a:r>
            <a:r>
              <a:rPr lang="zh-CN" altLang="en-US" sz="2400" dirty="0"/>
              <a:t>𝑏</a:t>
            </a:r>
            <a:r>
              <a:rPr lang="en-US" altLang="zh-CN" sz="2400" dirty="0"/>
              <a:t>) </a:t>
            </a:r>
            <a:r>
              <a:rPr lang="zh-CN" altLang="en-US" sz="2400" dirty="0"/>
              <a:t>等于 </a:t>
            </a:r>
            <a:r>
              <a:rPr lang="en-US" altLang="zh-CN" sz="2400" dirty="0" err="1"/>
              <a:t>gcd</a:t>
            </a:r>
            <a:r>
              <a:rPr lang="en-US" altLang="zh-CN" sz="2400" dirty="0"/>
              <a:t>⁡(</a:t>
            </a:r>
            <a:r>
              <a:rPr lang="zh-CN" altLang="en-US" sz="2400" dirty="0"/>
              <a:t>𝑏</a:t>
            </a:r>
            <a:r>
              <a:rPr lang="en-US" altLang="zh-CN" sz="2400" dirty="0"/>
              <a:t>,</a:t>
            </a:r>
            <a:r>
              <a:rPr lang="zh-CN" altLang="en-US" sz="2400" dirty="0"/>
              <a:t>𝑐</a:t>
            </a:r>
            <a:r>
              <a:rPr lang="en-US" altLang="zh-CN" sz="2400" dirty="0"/>
              <a:t>)</a:t>
            </a:r>
            <a:r>
              <a:rPr lang="en-US" sz="2400" dirty="0"/>
              <a:t>.</a:t>
            </a:r>
          </a:p>
          <a:p>
            <a:r>
              <a:rPr lang="en-US" sz="2400" b="1" dirty="0"/>
              <a:t>Example</a:t>
            </a:r>
            <a:r>
              <a:rPr lang="en-US" sz="2400" dirty="0"/>
              <a:t>: </a:t>
            </a:r>
            <a:r>
              <a:rPr lang="zh-CN" altLang="en-US" sz="2400" dirty="0"/>
              <a:t>找到</a:t>
            </a:r>
            <a:r>
              <a:rPr lang="en-US" sz="2400" dirty="0"/>
              <a:t>  </a:t>
            </a:r>
            <a:r>
              <a:rPr lang="en-US" sz="2400" dirty="0" err="1"/>
              <a:t>gcd</a:t>
            </a:r>
            <a:r>
              <a:rPr lang="en-US" sz="2400" dirty="0"/>
              <a:t>(</a:t>
            </a:r>
            <a:r>
              <a:rPr lang="en-US" sz="2400" dirty="0">
                <a:ea typeface="Cambria Math" pitchFamily="18" charset="0"/>
              </a:rPr>
              <a:t>91</a:t>
            </a:r>
            <a:r>
              <a:rPr lang="en-US" sz="2400" dirty="0"/>
              <a:t>, </a:t>
            </a:r>
            <a:r>
              <a:rPr lang="en-US" sz="2400" dirty="0">
                <a:ea typeface="Cambria Math" pitchFamily="18" charset="0"/>
              </a:rPr>
              <a:t>287</a:t>
            </a:r>
            <a:r>
              <a:rPr lang="en-US" sz="2400" dirty="0"/>
              <a:t>):</a:t>
            </a:r>
          </a:p>
          <a:p>
            <a:pPr marL="342900" lvl="2" indent="-342900">
              <a:buClr>
                <a:srgbClr val="04617B"/>
              </a:buClr>
            </a:pPr>
            <a:r>
              <a:rPr lang="en-US" dirty="0">
                <a:ea typeface="Cambria Math" pitchFamily="18" charset="0"/>
              </a:rPr>
              <a:t>287 = 91 ∙ 3 + 14</a:t>
            </a:r>
          </a:p>
          <a:p>
            <a:pPr marL="342900" lvl="2" indent="-342900">
              <a:buClr>
                <a:srgbClr val="04617B"/>
              </a:buClr>
            </a:pPr>
            <a:r>
              <a:rPr lang="en-US" dirty="0"/>
              <a:t> </a:t>
            </a:r>
            <a:r>
              <a:rPr lang="en-US" dirty="0">
                <a:ea typeface="Cambria Math" pitchFamily="18" charset="0"/>
              </a:rPr>
              <a:t>91 = 14 ∙ 6 + 7</a:t>
            </a:r>
          </a:p>
          <a:p>
            <a:pPr marL="342900" lvl="2" indent="-342900">
              <a:buClr>
                <a:srgbClr val="04617B"/>
              </a:buClr>
            </a:pPr>
            <a:r>
              <a:rPr lang="en-US" dirty="0"/>
              <a:t> </a:t>
            </a:r>
            <a:r>
              <a:rPr lang="en-US" dirty="0">
                <a:ea typeface="Cambria Math" pitchFamily="18" charset="0"/>
              </a:rPr>
              <a:t>14 =  7 ∙ 2 + 0</a:t>
            </a:r>
          </a:p>
        </p:txBody>
      </p:sp>
      <p:cxnSp>
        <p:nvCxnSpPr>
          <p:cNvPr id="25" name="Straight Arrow Connector 5"/>
          <p:cNvCxnSpPr/>
          <p:nvPr/>
        </p:nvCxnSpPr>
        <p:spPr>
          <a:xfrm flipH="1">
            <a:off x="1209101" y="4308604"/>
            <a:ext cx="353458" cy="37429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6"/>
          <p:cNvCxnSpPr/>
          <p:nvPr/>
        </p:nvCxnSpPr>
        <p:spPr>
          <a:xfrm flipH="1">
            <a:off x="1828800" y="4329583"/>
            <a:ext cx="762000" cy="35332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7"/>
          <p:cNvCxnSpPr/>
          <p:nvPr/>
        </p:nvCxnSpPr>
        <p:spPr>
          <a:xfrm flipH="1">
            <a:off x="1209101" y="4940284"/>
            <a:ext cx="353458" cy="27179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8"/>
          <p:cNvCxnSpPr/>
          <p:nvPr/>
        </p:nvCxnSpPr>
        <p:spPr>
          <a:xfrm flipH="1">
            <a:off x="1753371" y="4923782"/>
            <a:ext cx="7239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9"/>
          <p:cNvCxnSpPr/>
          <p:nvPr/>
        </p:nvCxnSpPr>
        <p:spPr>
          <a:xfrm flipH="1" flipV="1">
            <a:off x="2590800" y="5456194"/>
            <a:ext cx="190500" cy="19812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Content Placeholder 10"/>
          <p:cNvSpPr>
            <a:spLocks noGrp="1"/>
          </p:cNvSpPr>
          <p:nvPr>
            <p:ph idx="15"/>
          </p:nvPr>
        </p:nvSpPr>
        <p:spPr>
          <a:xfrm>
            <a:off x="2477271" y="5597807"/>
            <a:ext cx="2356104" cy="432780"/>
          </a:xfrm>
        </p:spPr>
        <p:txBody>
          <a:bodyPr/>
          <a:lstStyle/>
          <a:p>
            <a:r>
              <a:rPr lang="en-US" sz="2000" dirty="0">
                <a:solidFill>
                  <a:srgbClr val="B60000"/>
                </a:solidFill>
              </a:rPr>
              <a:t>Stopping condition</a:t>
            </a:r>
          </a:p>
        </p:txBody>
      </p:sp>
      <p:sp>
        <p:nvSpPr>
          <p:cNvPr id="5" name="Content Placeholder 11"/>
          <p:cNvSpPr>
            <a:spLocks noGrp="1"/>
          </p:cNvSpPr>
          <p:nvPr>
            <p:ph idx="16"/>
          </p:nvPr>
        </p:nvSpPr>
        <p:spPr>
          <a:xfrm>
            <a:off x="4191000" y="4087624"/>
            <a:ext cx="2057400" cy="441960"/>
          </a:xfrm>
        </p:spPr>
        <p:txBody>
          <a:bodyPr/>
          <a:lstStyle/>
          <a:p>
            <a:r>
              <a:rPr lang="en-US" sz="2000" dirty="0">
                <a:solidFill>
                  <a:srgbClr val="B60000"/>
                </a:solidFill>
              </a:rPr>
              <a:t>Divide </a:t>
            </a:r>
            <a:r>
              <a:rPr lang="en-US" sz="2000" dirty="0">
                <a:solidFill>
                  <a:srgbClr val="B60000"/>
                </a:solidFill>
                <a:ea typeface="Cambria Math" pitchFamily="18" charset="0"/>
              </a:rPr>
              <a:t>287</a:t>
            </a:r>
            <a:r>
              <a:rPr lang="en-US" sz="2000" dirty="0">
                <a:solidFill>
                  <a:srgbClr val="B60000"/>
                </a:solidFill>
              </a:rPr>
              <a:t> by </a:t>
            </a:r>
            <a:r>
              <a:rPr lang="en-US" sz="2000" dirty="0">
                <a:solidFill>
                  <a:srgbClr val="B60000"/>
                </a:solidFill>
                <a:ea typeface="Cambria Math" pitchFamily="18" charset="0"/>
              </a:rPr>
              <a:t>91</a:t>
            </a:r>
          </a:p>
        </p:txBody>
      </p:sp>
      <p:sp>
        <p:nvSpPr>
          <p:cNvPr id="6" name="Content Placeholder 12"/>
          <p:cNvSpPr>
            <a:spLocks noGrp="1"/>
          </p:cNvSpPr>
          <p:nvPr>
            <p:ph idx="17"/>
          </p:nvPr>
        </p:nvSpPr>
        <p:spPr>
          <a:xfrm>
            <a:off x="4191000" y="4687952"/>
            <a:ext cx="1889760" cy="365760"/>
          </a:xfrm>
        </p:spPr>
        <p:txBody>
          <a:bodyPr/>
          <a:lstStyle/>
          <a:p>
            <a:r>
              <a:rPr lang="en-US" sz="2000" dirty="0">
                <a:solidFill>
                  <a:srgbClr val="B60000"/>
                </a:solidFill>
              </a:rPr>
              <a:t>Divide </a:t>
            </a:r>
            <a:r>
              <a:rPr lang="en-US" sz="2000" dirty="0">
                <a:solidFill>
                  <a:srgbClr val="B60000"/>
                </a:solidFill>
                <a:ea typeface="Cambria Math" pitchFamily="18" charset="0"/>
              </a:rPr>
              <a:t>91</a:t>
            </a:r>
            <a:r>
              <a:rPr lang="en-US" sz="2000" dirty="0">
                <a:solidFill>
                  <a:srgbClr val="B60000"/>
                </a:solidFill>
              </a:rPr>
              <a:t> by </a:t>
            </a:r>
            <a:r>
              <a:rPr lang="en-US" sz="2000" dirty="0">
                <a:solidFill>
                  <a:srgbClr val="B60000"/>
                </a:solidFill>
                <a:ea typeface="Cambria Math" pitchFamily="18" charset="0"/>
              </a:rPr>
              <a:t>14</a:t>
            </a:r>
          </a:p>
        </p:txBody>
      </p:sp>
      <p:sp>
        <p:nvSpPr>
          <p:cNvPr id="10" name="Content Placeholder 13"/>
          <p:cNvSpPr>
            <a:spLocks noGrp="1"/>
          </p:cNvSpPr>
          <p:nvPr>
            <p:ph idx="20"/>
          </p:nvPr>
        </p:nvSpPr>
        <p:spPr>
          <a:xfrm>
            <a:off x="4191000" y="5212080"/>
            <a:ext cx="1676400" cy="350520"/>
          </a:xfrm>
        </p:spPr>
        <p:txBody>
          <a:bodyPr/>
          <a:lstStyle/>
          <a:p>
            <a:r>
              <a:rPr lang="en-US" sz="2000" dirty="0">
                <a:solidFill>
                  <a:srgbClr val="B60000"/>
                </a:solidFill>
              </a:rPr>
              <a:t>Divide </a:t>
            </a:r>
            <a:r>
              <a:rPr lang="en-US" sz="2000" dirty="0">
                <a:solidFill>
                  <a:srgbClr val="B60000"/>
                </a:solidFill>
                <a:ea typeface="Cambria Math" pitchFamily="18" charset="0"/>
              </a:rPr>
              <a:t>14</a:t>
            </a:r>
            <a:r>
              <a:rPr lang="en-US" sz="2000" dirty="0">
                <a:solidFill>
                  <a:srgbClr val="B60000"/>
                </a:solidFill>
              </a:rPr>
              <a:t> by </a:t>
            </a:r>
            <a:r>
              <a:rPr lang="en-US" sz="2000" dirty="0">
                <a:solidFill>
                  <a:srgbClr val="B60000"/>
                </a:solidFill>
                <a:ea typeface="Cambria Math" pitchFamily="18" charset="0"/>
              </a:rPr>
              <a:t>7</a:t>
            </a:r>
          </a:p>
        </p:txBody>
      </p:sp>
      <p:sp>
        <p:nvSpPr>
          <p:cNvPr id="11" name="Content Placeholder 14"/>
          <p:cNvSpPr>
            <a:spLocks noGrp="1"/>
          </p:cNvSpPr>
          <p:nvPr>
            <p:ph idx="21"/>
          </p:nvPr>
        </p:nvSpPr>
        <p:spPr>
          <a:xfrm>
            <a:off x="457200" y="6172200"/>
            <a:ext cx="8382000" cy="426720"/>
          </a:xfrm>
        </p:spPr>
        <p:txBody>
          <a:bodyPr/>
          <a:lstStyle/>
          <a:p>
            <a:pPr marL="0" lvl="1" indent="0">
              <a:buClrTx/>
              <a:buNone/>
            </a:pPr>
            <a:r>
              <a:rPr lang="en-US" sz="2400" dirty="0" err="1"/>
              <a:t>gcd</a:t>
            </a:r>
            <a:r>
              <a:rPr lang="en-US" sz="2400" dirty="0"/>
              <a:t>(</a:t>
            </a:r>
            <a:r>
              <a:rPr lang="en-US" sz="2400" dirty="0">
                <a:ea typeface="Cambria Math" pitchFamily="18" charset="0"/>
              </a:rPr>
              <a:t>287</a:t>
            </a:r>
            <a:r>
              <a:rPr lang="en-US" sz="2400" dirty="0"/>
              <a:t>, </a:t>
            </a:r>
            <a:r>
              <a:rPr lang="en-US" sz="2400" dirty="0">
                <a:ea typeface="Cambria Math" pitchFamily="18" charset="0"/>
              </a:rPr>
              <a:t>91</a:t>
            </a:r>
            <a:r>
              <a:rPr lang="en-US" sz="2400" dirty="0"/>
              <a:t>) = </a:t>
            </a:r>
            <a:r>
              <a:rPr lang="en-US" sz="2400" dirty="0" err="1"/>
              <a:t>gcd</a:t>
            </a:r>
            <a:r>
              <a:rPr lang="en-US" sz="2400" dirty="0"/>
              <a:t>(</a:t>
            </a:r>
            <a:r>
              <a:rPr lang="en-US" sz="2400" dirty="0">
                <a:ea typeface="Cambria Math" pitchFamily="18" charset="0"/>
              </a:rPr>
              <a:t>91</a:t>
            </a:r>
            <a:r>
              <a:rPr lang="en-US" sz="2400" dirty="0"/>
              <a:t>, </a:t>
            </a:r>
            <a:r>
              <a:rPr lang="en-US" sz="2400" dirty="0">
                <a:ea typeface="Cambria Math" pitchFamily="18" charset="0"/>
              </a:rPr>
              <a:t>14</a:t>
            </a:r>
            <a:r>
              <a:rPr lang="en-US" sz="2400" dirty="0"/>
              <a:t>) =  </a:t>
            </a:r>
            <a:r>
              <a:rPr lang="en-US" sz="2400" dirty="0" err="1"/>
              <a:t>gcd</a:t>
            </a:r>
            <a:r>
              <a:rPr lang="en-US" sz="2400" dirty="0"/>
              <a:t>(</a:t>
            </a:r>
            <a:r>
              <a:rPr lang="en-US" sz="2400" dirty="0">
                <a:ea typeface="Cambria Math" pitchFamily="18" charset="0"/>
              </a:rPr>
              <a:t>14</a:t>
            </a:r>
            <a:r>
              <a:rPr lang="en-US" sz="2400" dirty="0"/>
              <a:t>, </a:t>
            </a:r>
            <a:r>
              <a:rPr lang="en-US" sz="2400" dirty="0">
                <a:ea typeface="Cambria Math" pitchFamily="18" charset="0"/>
              </a:rPr>
              <a:t>7</a:t>
            </a:r>
            <a:r>
              <a:rPr lang="en-US" sz="2400" dirty="0"/>
              <a:t>)  = </a:t>
            </a:r>
            <a:r>
              <a:rPr lang="en-US" sz="2400" dirty="0">
                <a:ea typeface="Cambria Math" pitchFamily="18" charset="0"/>
              </a:rPr>
              <a:t>7</a:t>
            </a:r>
          </a:p>
        </p:txBody>
      </p:sp>
    </p:spTree>
    <p:extLst>
      <p:ext uri="{BB962C8B-B14F-4D97-AF65-F5344CB8AC3E}">
        <p14:creationId xmlns:p14="http://schemas.microsoft.com/office/powerpoint/2010/main" val="3275561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r>
              <a:rPr lang="en-US" sz="1500" dirty="0"/>
              <a:t> 2</a:t>
            </a:r>
          </a:p>
        </p:txBody>
      </p:sp>
      <p:sp>
        <p:nvSpPr>
          <p:cNvPr id="7" name="Content Placeholder 2"/>
          <p:cNvSpPr>
            <a:spLocks noGrp="1"/>
          </p:cNvSpPr>
          <p:nvPr>
            <p:ph idx="1"/>
          </p:nvPr>
        </p:nvSpPr>
        <p:spPr>
          <a:xfrm>
            <a:off x="381000" y="1127502"/>
            <a:ext cx="8458200" cy="533400"/>
          </a:xfrm>
        </p:spPr>
        <p:txBody>
          <a:bodyPr/>
          <a:lstStyle/>
          <a:p>
            <a:pPr>
              <a:spcBef>
                <a:spcPts val="0"/>
              </a:spcBef>
            </a:pPr>
            <a:r>
              <a:rPr lang="zh-CN" altLang="en-US" sz="2600" dirty="0"/>
              <a:t>欧几里得算法用伪代码表示如下</a:t>
            </a:r>
            <a:r>
              <a:rPr lang="en-US" sz="2600" dirty="0"/>
              <a:t>:</a:t>
            </a:r>
          </a:p>
        </p:txBody>
      </p:sp>
      <p:sp>
        <p:nvSpPr>
          <p:cNvPr id="6" name="Content Placeholder 3"/>
          <p:cNvSpPr>
            <a:spLocks noGrp="1"/>
          </p:cNvSpPr>
          <p:nvPr>
            <p:ph idx="13"/>
          </p:nvPr>
        </p:nvSpPr>
        <p:spPr>
          <a:xfrm>
            <a:off x="457200" y="1627323"/>
            <a:ext cx="8229600" cy="3810000"/>
          </a:xfrm>
          <a:ln>
            <a:solidFill>
              <a:srgbClr val="14AAE1"/>
            </a:solidFill>
          </a:ln>
        </p:spPr>
        <p:txBody>
          <a:bodyPr/>
          <a:lstStyle/>
          <a:p>
            <a:pPr marL="274320" lvl="0" indent="-274320" defTabSz="914400">
              <a:spcBef>
                <a:spcPts val="0"/>
              </a:spcBef>
              <a:buClr>
                <a:schemeClr val="accent3"/>
              </a:buClr>
              <a:buSzPct val="95000"/>
              <a:defRPr/>
            </a:pPr>
            <a:r>
              <a:rPr lang="en-US" sz="2600" b="1" dirty="0"/>
              <a:t>procedure</a:t>
            </a:r>
            <a:r>
              <a:rPr lang="en-US" sz="2600" dirty="0"/>
              <a:t> </a:t>
            </a:r>
            <a:r>
              <a:rPr lang="en-US" sz="2600" i="1" dirty="0" err="1"/>
              <a:t>gcd</a:t>
            </a:r>
            <a:r>
              <a:rPr lang="en-US" sz="2600" dirty="0"/>
              <a:t>(</a:t>
            </a:r>
            <a:r>
              <a:rPr lang="en-US" sz="2600" i="1" dirty="0"/>
              <a:t>a, b</a:t>
            </a:r>
            <a:r>
              <a:rPr lang="en-US" sz="2600" dirty="0"/>
              <a:t>: positive integers)</a:t>
            </a:r>
          </a:p>
          <a:p>
            <a:pPr marL="274320" lvl="0" indent="-274320" defTabSz="914400">
              <a:spcBef>
                <a:spcPts val="0"/>
              </a:spcBef>
              <a:buClr>
                <a:schemeClr val="accent3"/>
              </a:buClr>
              <a:buSzPct val="95000"/>
              <a:defRPr/>
            </a:pPr>
            <a:r>
              <a:rPr lang="en-US" sz="2600" i="1" dirty="0">
                <a:ea typeface="Cambria Math" pitchFamily="18" charset="0"/>
              </a:rPr>
              <a:t>x </a:t>
            </a:r>
            <a:r>
              <a:rPr lang="en-US" sz="2600" dirty="0">
                <a:ea typeface="Cambria Math" pitchFamily="18" charset="0"/>
              </a:rPr>
              <a:t>:= </a:t>
            </a:r>
            <a:r>
              <a:rPr lang="en-US" sz="2600" i="1" dirty="0">
                <a:ea typeface="Cambria Math" pitchFamily="18" charset="0"/>
              </a:rPr>
              <a:t>a   y </a:t>
            </a:r>
            <a:r>
              <a:rPr lang="en-US" sz="2600" dirty="0">
                <a:ea typeface="Cambria Math" pitchFamily="18" charset="0"/>
              </a:rPr>
              <a:t>:= </a:t>
            </a:r>
            <a:r>
              <a:rPr lang="en-US" sz="2600" i="1" dirty="0">
                <a:ea typeface="Cambria Math" pitchFamily="18" charset="0"/>
              </a:rPr>
              <a:t>b</a:t>
            </a:r>
          </a:p>
          <a:p>
            <a:pPr marL="274320" lvl="0" indent="-274320">
              <a:spcBef>
                <a:spcPts val="0"/>
              </a:spcBef>
              <a:buClr>
                <a:schemeClr val="accent3"/>
              </a:buClr>
              <a:buSzPct val="95000"/>
              <a:defRPr/>
            </a:pPr>
            <a:r>
              <a:rPr lang="en-US" sz="2600" b="1" dirty="0"/>
              <a:t>while   </a:t>
            </a:r>
            <a:r>
              <a:rPr lang="en-US" sz="2600" i="1" dirty="0"/>
              <a:t>y </a:t>
            </a:r>
            <a:r>
              <a:rPr lang="en-US" sz="2600" i="1" dirty="0">
                <a:ea typeface="Cambria Math"/>
              </a:rPr>
              <a:t>≠ </a:t>
            </a:r>
            <a:r>
              <a:rPr lang="en-US" sz="2600" dirty="0">
                <a:ea typeface="Cambria Math"/>
              </a:rPr>
              <a:t>0</a:t>
            </a:r>
            <a:endParaRPr lang="en-US" sz="2600" dirty="0"/>
          </a:p>
          <a:p>
            <a:pPr>
              <a:spcBef>
                <a:spcPts val="0"/>
              </a:spcBef>
            </a:pPr>
            <a:r>
              <a:rPr lang="en-US" sz="2600" i="1" dirty="0"/>
              <a:t>	r</a:t>
            </a:r>
            <a:r>
              <a:rPr lang="en-US" sz="2600" dirty="0"/>
              <a:t> := </a:t>
            </a:r>
            <a:r>
              <a:rPr lang="en-US" sz="2600" i="1" dirty="0"/>
              <a:t>x</a:t>
            </a:r>
            <a:r>
              <a:rPr lang="en-US" sz="2600" dirty="0"/>
              <a:t> </a:t>
            </a:r>
            <a:r>
              <a:rPr lang="en-US" sz="2600" b="1" dirty="0"/>
              <a:t>mod</a:t>
            </a:r>
            <a:r>
              <a:rPr lang="en-US" sz="2600" dirty="0"/>
              <a:t> </a:t>
            </a:r>
            <a:r>
              <a:rPr lang="en-US" sz="2600" i="1" dirty="0"/>
              <a:t>y</a:t>
            </a:r>
          </a:p>
          <a:p>
            <a:pPr>
              <a:spcBef>
                <a:spcPts val="0"/>
              </a:spcBef>
            </a:pPr>
            <a:r>
              <a:rPr lang="en-US" sz="2600" i="1" dirty="0"/>
              <a:t>	x </a:t>
            </a:r>
            <a:r>
              <a:rPr lang="en-US" sz="2600" dirty="0"/>
              <a:t>:= </a:t>
            </a:r>
            <a:r>
              <a:rPr lang="en-US" sz="2600" i="1" dirty="0"/>
              <a:t>y</a:t>
            </a:r>
          </a:p>
          <a:p>
            <a:pPr>
              <a:spcBef>
                <a:spcPts val="0"/>
              </a:spcBef>
            </a:pPr>
            <a:r>
              <a:rPr lang="en-US" sz="2600" i="1" dirty="0"/>
              <a:t>	y</a:t>
            </a:r>
            <a:r>
              <a:rPr lang="en-US" sz="2600" dirty="0"/>
              <a:t> := </a:t>
            </a:r>
            <a:r>
              <a:rPr lang="en-US" sz="2600" i="1" dirty="0"/>
              <a:t>r</a:t>
            </a:r>
          </a:p>
          <a:p>
            <a:pPr marL="274320" lvl="0" indent="-274320">
              <a:spcBef>
                <a:spcPts val="0"/>
              </a:spcBef>
              <a:buClr>
                <a:schemeClr val="accent3"/>
              </a:buClr>
              <a:buSzPct val="95000"/>
              <a:defRPr/>
            </a:pPr>
            <a:r>
              <a:rPr lang="en-US" sz="2600" b="1" dirty="0"/>
              <a:t>return</a:t>
            </a:r>
            <a:r>
              <a:rPr lang="en-US" sz="2600" dirty="0"/>
              <a:t> </a:t>
            </a:r>
            <a:r>
              <a:rPr lang="en-US" sz="2600" i="1" dirty="0"/>
              <a:t>x</a:t>
            </a:r>
            <a:r>
              <a:rPr lang="en-US" sz="2600" dirty="0"/>
              <a:t> {</a:t>
            </a:r>
            <a:r>
              <a:rPr lang="en-US" sz="2600" dirty="0" err="1"/>
              <a:t>gcd</a:t>
            </a:r>
            <a:r>
              <a:rPr lang="en-US" sz="2600" dirty="0"/>
              <a:t>(</a:t>
            </a:r>
            <a:r>
              <a:rPr lang="en-US" sz="2600" i="1" dirty="0" err="1"/>
              <a:t>a</a:t>
            </a:r>
            <a:r>
              <a:rPr lang="en-US" sz="2600" dirty="0" err="1"/>
              <a:t>,</a:t>
            </a:r>
            <a:r>
              <a:rPr lang="en-US" sz="2600" i="1" dirty="0" err="1"/>
              <a:t>b</a:t>
            </a:r>
            <a:r>
              <a:rPr lang="en-US" sz="2600" dirty="0"/>
              <a:t>) is </a:t>
            </a:r>
            <a:r>
              <a:rPr lang="en-US" sz="2600" i="1" dirty="0"/>
              <a:t>x</a:t>
            </a:r>
            <a:r>
              <a:rPr lang="en-US" sz="2600" dirty="0"/>
              <a:t>}</a:t>
            </a:r>
            <a:endParaRPr lang="en-US" sz="2600" i="1" dirty="0"/>
          </a:p>
        </p:txBody>
      </p:sp>
      <p:sp>
        <p:nvSpPr>
          <p:cNvPr id="3" name="Content Placeholder 4"/>
          <p:cNvSpPr>
            <a:spLocks noGrp="1"/>
          </p:cNvSpPr>
          <p:nvPr>
            <p:ph idx="14"/>
          </p:nvPr>
        </p:nvSpPr>
        <p:spPr>
          <a:xfrm>
            <a:off x="339671" y="5494925"/>
            <a:ext cx="8763000" cy="381000"/>
          </a:xfrm>
        </p:spPr>
        <p:txBody>
          <a:bodyPr/>
          <a:lstStyle/>
          <a:p>
            <a:pPr marL="274320" lvl="0" indent="-274320" defTabSz="914400">
              <a:spcBef>
                <a:spcPts val="0"/>
              </a:spcBef>
              <a:buClr>
                <a:schemeClr val="accent3"/>
              </a:buClr>
              <a:buSzPct val="95000"/>
              <a:defRPr/>
            </a:pPr>
            <a:r>
              <a:rPr lang="zh-CN" altLang="en-US" sz="2000" dirty="0">
                <a:solidFill>
                  <a:srgbClr val="FF0000"/>
                </a:solidFill>
              </a:rPr>
              <a:t>思考：如何分析该算法复杂度</a:t>
            </a:r>
            <a:r>
              <a:rPr lang="zh-CN" altLang="en-US" sz="2000" b="1" dirty="0">
                <a:solidFill>
                  <a:srgbClr val="FF0000"/>
                </a:solidFill>
              </a:rPr>
              <a:t> ？</a:t>
            </a:r>
            <a:endParaRPr lang="en-US" altLang="zh-CN" sz="2000" i="1" dirty="0">
              <a:ea typeface="Cambria Math" pitchFamily="18" charset="0"/>
            </a:endParaRPr>
          </a:p>
        </p:txBody>
      </p:sp>
      <p:sp>
        <p:nvSpPr>
          <p:cNvPr id="8" name="Content Placeholder 4">
            <a:extLst>
              <a:ext uri="{FF2B5EF4-FFF2-40B4-BE49-F238E27FC236}">
                <a16:creationId xmlns:a16="http://schemas.microsoft.com/office/drawing/2014/main" id="{5AF2F9FC-0B00-4CB8-8FCC-AA9C024CCE11}"/>
              </a:ext>
            </a:extLst>
          </p:cNvPr>
          <p:cNvSpPr txBox="1">
            <a:spLocks/>
          </p:cNvSpPr>
          <p:nvPr/>
        </p:nvSpPr>
        <p:spPr>
          <a:xfrm>
            <a:off x="339671" y="5882382"/>
            <a:ext cx="8763000" cy="670817"/>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zh-CN" altLang="en-US" sz="2000" dirty="0"/>
              <a:t>每两次递归后 </a:t>
            </a:r>
            <a:r>
              <a:rPr lang="en-US" altLang="zh-CN" sz="2000" dirty="0" err="1"/>
              <a:t>a,b</a:t>
            </a:r>
            <a:r>
              <a:rPr lang="zh-CN" altLang="en-US" sz="2000" dirty="0"/>
              <a:t>值均降到原来一半以下</a:t>
            </a:r>
            <a:r>
              <a:rPr lang="en-US" altLang="zh-CN" sz="2000" dirty="0"/>
              <a:t>(r=a-</a:t>
            </a:r>
            <a:r>
              <a:rPr lang="en-US" altLang="zh-CN" sz="2000" dirty="0" err="1"/>
              <a:t>qb</a:t>
            </a:r>
            <a:r>
              <a:rPr lang="en-US" altLang="zh-CN" sz="2000" dirty="0"/>
              <a:t>&lt;=a-b;</a:t>
            </a:r>
            <a:r>
              <a:rPr lang="zh-CN" altLang="en-US" sz="2000" dirty="0"/>
              <a:t>另</a:t>
            </a:r>
            <a:r>
              <a:rPr lang="en-US" altLang="zh-CN" sz="2000" dirty="0"/>
              <a:t>r&lt;b</a:t>
            </a:r>
            <a:r>
              <a:rPr lang="zh-CN" altLang="en-US" sz="2000" dirty="0"/>
              <a:t>，得</a:t>
            </a:r>
            <a:r>
              <a:rPr lang="en-US" altLang="zh-CN" sz="2000" dirty="0"/>
              <a:t>2r&lt;a)</a:t>
            </a:r>
            <a:r>
              <a:rPr lang="zh-CN" altLang="en-US" sz="2000" dirty="0"/>
              <a:t>，其中一个先降到</a:t>
            </a:r>
            <a:r>
              <a:rPr lang="en-US" altLang="zh-CN" sz="2000" dirty="0"/>
              <a:t>0</a:t>
            </a:r>
            <a:r>
              <a:rPr lang="zh-CN" altLang="en-US" sz="2000" dirty="0"/>
              <a:t>就停止；因此复杂度为</a:t>
            </a:r>
            <a:r>
              <a:rPr lang="en-US" altLang="zh-CN" sz="2000" i="1" dirty="0"/>
              <a:t>O </a:t>
            </a:r>
            <a:r>
              <a:rPr lang="en-US" altLang="zh-CN" sz="2000" dirty="0"/>
              <a:t>(log </a:t>
            </a:r>
            <a:r>
              <a:rPr lang="en-US" altLang="zh-CN" sz="2000" i="1" dirty="0"/>
              <a:t>b</a:t>
            </a:r>
            <a:r>
              <a:rPr lang="en-US" altLang="zh-CN" sz="2000" dirty="0"/>
              <a:t>), </a:t>
            </a:r>
            <a:r>
              <a:rPr lang="zh-CN" altLang="en-US" sz="2000" dirty="0"/>
              <a:t>其中</a:t>
            </a:r>
            <a:r>
              <a:rPr lang="en-US" altLang="zh-CN" sz="2000" dirty="0"/>
              <a:t> </a:t>
            </a:r>
            <a:r>
              <a:rPr lang="en-US" altLang="zh-CN" sz="2000" i="1" dirty="0"/>
              <a:t>a</a:t>
            </a:r>
            <a:r>
              <a:rPr lang="en-US" altLang="zh-CN" sz="2000" dirty="0"/>
              <a:t> &gt; b</a:t>
            </a:r>
            <a:r>
              <a:rPr lang="en-US" sz="2000" dirty="0"/>
              <a:t> </a:t>
            </a:r>
          </a:p>
        </p:txBody>
      </p:sp>
    </p:spTree>
    <p:extLst>
      <p:ext uri="{BB962C8B-B14F-4D97-AF65-F5344CB8AC3E}">
        <p14:creationId xmlns:p14="http://schemas.microsoft.com/office/powerpoint/2010/main" val="25316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欧几里得算法的正确性</a:t>
            </a:r>
            <a:r>
              <a:rPr lang="en-US" sz="1500" dirty="0"/>
              <a:t>1</a:t>
            </a:r>
          </a:p>
        </p:txBody>
      </p:sp>
      <p:sp>
        <p:nvSpPr>
          <p:cNvPr id="9" name="Content Placeholder 2"/>
          <p:cNvSpPr>
            <a:spLocks noGrp="1"/>
          </p:cNvSpPr>
          <p:nvPr>
            <p:ph idx="1"/>
          </p:nvPr>
        </p:nvSpPr>
        <p:spPr>
          <a:xfrm>
            <a:off x="457200" y="1295400"/>
            <a:ext cx="8458200" cy="5257800"/>
          </a:xfrm>
        </p:spPr>
        <p:txBody>
          <a:bodyPr/>
          <a:lstStyle/>
          <a:p>
            <a:r>
              <a:rPr lang="zh-CN" altLang="en-US" sz="2800" b="1" dirty="0"/>
              <a:t>引理</a:t>
            </a:r>
            <a:r>
              <a:rPr lang="en-US" sz="2800" b="1" dirty="0"/>
              <a:t> </a:t>
            </a:r>
            <a:r>
              <a:rPr lang="en-US" sz="2800" b="1" dirty="0">
                <a:ea typeface="Cambria Math" pitchFamily="18" charset="0"/>
              </a:rPr>
              <a:t>1</a:t>
            </a:r>
            <a:r>
              <a:rPr lang="en-US" sz="2800" dirty="0"/>
              <a:t>: </a:t>
            </a:r>
            <a:r>
              <a:rPr lang="zh-CN" altLang="en-US" sz="2800" dirty="0"/>
              <a:t>令</a:t>
            </a:r>
            <a:r>
              <a:rPr lang="en-US" sz="2800" dirty="0"/>
              <a:t> </a:t>
            </a:r>
            <a:r>
              <a:rPr lang="en-US" sz="2800" i="1" dirty="0"/>
              <a:t>a</a:t>
            </a:r>
            <a:r>
              <a:rPr lang="en-US" sz="2800" dirty="0"/>
              <a:t> = </a:t>
            </a:r>
            <a:r>
              <a:rPr lang="en-US" sz="2800" i="1" dirty="0" err="1"/>
              <a:t>bq</a:t>
            </a:r>
            <a:r>
              <a:rPr lang="en-US" sz="2800" dirty="0"/>
              <a:t> + </a:t>
            </a:r>
            <a:r>
              <a:rPr lang="en-US" sz="2800" i="1" dirty="0"/>
              <a:t>r</a:t>
            </a:r>
            <a:r>
              <a:rPr lang="en-US" sz="2800" dirty="0"/>
              <a:t>, </a:t>
            </a:r>
            <a:r>
              <a:rPr lang="zh-CN" altLang="en-US" sz="2800" dirty="0"/>
              <a:t>其中</a:t>
            </a:r>
            <a:r>
              <a:rPr lang="en-US" sz="2800" dirty="0"/>
              <a:t> </a:t>
            </a:r>
            <a:r>
              <a:rPr lang="en-US" sz="2800" i="1" dirty="0"/>
              <a:t>a</a:t>
            </a:r>
            <a:r>
              <a:rPr lang="en-US" sz="2800" dirty="0"/>
              <a:t>, </a:t>
            </a:r>
            <a:r>
              <a:rPr lang="en-US" sz="2800" i="1" dirty="0"/>
              <a:t>b</a:t>
            </a:r>
            <a:r>
              <a:rPr lang="en-US" sz="2800" dirty="0"/>
              <a:t>, </a:t>
            </a:r>
            <a:r>
              <a:rPr lang="en-US" sz="2800" i="1" dirty="0"/>
              <a:t>q</a:t>
            </a:r>
            <a:r>
              <a:rPr lang="en-US" sz="2800" dirty="0"/>
              <a:t>, </a:t>
            </a:r>
            <a:r>
              <a:rPr lang="zh-CN" altLang="en-US" sz="2800" dirty="0"/>
              <a:t>和</a:t>
            </a:r>
            <a:r>
              <a:rPr lang="en-US" sz="2800" dirty="0"/>
              <a:t> </a:t>
            </a:r>
            <a:r>
              <a:rPr lang="en-US" sz="2800" i="1" dirty="0"/>
              <a:t>r</a:t>
            </a:r>
            <a:r>
              <a:rPr lang="en-US" sz="2800" dirty="0"/>
              <a:t> </a:t>
            </a:r>
            <a:r>
              <a:rPr lang="zh-CN" altLang="en-US" sz="2800" dirty="0"/>
              <a:t>都是整数</a:t>
            </a:r>
            <a:r>
              <a:rPr lang="en-US" sz="2800" dirty="0"/>
              <a:t>. </a:t>
            </a:r>
            <a:r>
              <a:rPr lang="zh-CN" altLang="en-US" sz="2800" dirty="0"/>
              <a:t>那么</a:t>
            </a:r>
            <a:r>
              <a:rPr lang="en-US" sz="2800" dirty="0"/>
              <a:t> </a:t>
            </a:r>
            <a:r>
              <a:rPr lang="en-US" sz="2800" dirty="0" err="1"/>
              <a:t>gcd</a:t>
            </a:r>
            <a:r>
              <a:rPr lang="en-US" sz="2800" dirty="0"/>
              <a:t>(</a:t>
            </a:r>
            <a:r>
              <a:rPr lang="en-US" sz="2800" i="1" dirty="0" err="1"/>
              <a:t>a,b</a:t>
            </a:r>
            <a:r>
              <a:rPr lang="en-US" sz="2800" dirty="0"/>
              <a:t>) = </a:t>
            </a:r>
            <a:r>
              <a:rPr lang="en-US" sz="2800" dirty="0" err="1"/>
              <a:t>gcd</a:t>
            </a:r>
            <a:r>
              <a:rPr lang="en-US" sz="2800" dirty="0"/>
              <a:t>(</a:t>
            </a:r>
            <a:r>
              <a:rPr lang="en-US" sz="2800" i="1" dirty="0" err="1"/>
              <a:t>b,r</a:t>
            </a:r>
            <a:r>
              <a:rPr lang="en-US" sz="2800" dirty="0"/>
              <a:t>).</a:t>
            </a:r>
          </a:p>
          <a:p>
            <a:r>
              <a:rPr lang="zh-CN" altLang="en-US" sz="2800" b="1" dirty="0"/>
              <a:t>证明</a:t>
            </a:r>
            <a:r>
              <a:rPr lang="en-US" sz="2800" dirty="0"/>
              <a:t>:</a:t>
            </a:r>
          </a:p>
          <a:p>
            <a:pPr lvl="1"/>
            <a:r>
              <a:rPr lang="zh-CN" altLang="en-US" sz="2400" dirty="0"/>
              <a:t>假设 𝑑</a:t>
            </a:r>
            <a:r>
              <a:rPr lang="en-US" altLang="zh-CN" sz="2400" dirty="0"/>
              <a:t> </a:t>
            </a:r>
            <a:r>
              <a:rPr lang="zh-CN" altLang="en-US" sz="2400" dirty="0"/>
              <a:t>同时整除 𝑎</a:t>
            </a:r>
            <a:r>
              <a:rPr lang="en-US" altLang="zh-CN" sz="2400" dirty="0"/>
              <a:t> </a:t>
            </a:r>
            <a:r>
              <a:rPr lang="zh-CN" altLang="en-US" sz="2400" dirty="0"/>
              <a:t>和 𝑏。那么 𝑑</a:t>
            </a:r>
            <a:r>
              <a:rPr lang="en-US" altLang="zh-CN" sz="2400" dirty="0"/>
              <a:t> </a:t>
            </a:r>
            <a:r>
              <a:rPr lang="zh-CN" altLang="en-US" sz="2400" dirty="0"/>
              <a:t>也整除 𝑎−𝑏𝑞</a:t>
            </a:r>
            <a:r>
              <a:rPr lang="en-US" altLang="zh-CN" sz="2400" dirty="0"/>
              <a:t>=</a:t>
            </a:r>
            <a:r>
              <a:rPr lang="zh-CN" altLang="en-US" sz="2400" dirty="0"/>
              <a:t>𝑟。因此，𝑎</a:t>
            </a:r>
            <a:r>
              <a:rPr lang="en-US" altLang="zh-CN" sz="2400" dirty="0"/>
              <a:t> </a:t>
            </a:r>
            <a:r>
              <a:rPr lang="zh-CN" altLang="en-US" sz="2400" dirty="0"/>
              <a:t>和 𝑏</a:t>
            </a:r>
            <a:r>
              <a:rPr lang="en-US" altLang="zh-CN" sz="2400" dirty="0"/>
              <a:t> </a:t>
            </a:r>
            <a:r>
              <a:rPr lang="zh-CN" altLang="en-US" sz="2400" dirty="0"/>
              <a:t>的任何公约数也必须是 𝑏</a:t>
            </a:r>
            <a:r>
              <a:rPr lang="en-US" altLang="zh-CN" sz="2400" dirty="0"/>
              <a:t> </a:t>
            </a:r>
            <a:r>
              <a:rPr lang="zh-CN" altLang="en-US" sz="2400" dirty="0"/>
              <a:t>和 𝑟</a:t>
            </a:r>
            <a:r>
              <a:rPr lang="en-US" altLang="zh-CN" sz="2400" dirty="0"/>
              <a:t> </a:t>
            </a:r>
            <a:r>
              <a:rPr lang="zh-CN" altLang="en-US" sz="2400" dirty="0"/>
              <a:t>的公约数</a:t>
            </a:r>
            <a:r>
              <a:rPr lang="en-US" sz="2400" dirty="0"/>
              <a:t>.</a:t>
            </a:r>
          </a:p>
          <a:p>
            <a:pPr lvl="1"/>
            <a:r>
              <a:rPr lang="zh-CN" altLang="en-US" sz="2400" dirty="0"/>
              <a:t>假设 𝑑</a:t>
            </a:r>
            <a:r>
              <a:rPr lang="en-US" altLang="zh-CN" sz="2400" dirty="0"/>
              <a:t> </a:t>
            </a:r>
            <a:r>
              <a:rPr lang="zh-CN" altLang="en-US" sz="2400" dirty="0"/>
              <a:t>同时整除 𝑏</a:t>
            </a:r>
            <a:r>
              <a:rPr lang="en-US" altLang="zh-CN" sz="2400" dirty="0"/>
              <a:t> </a:t>
            </a:r>
            <a:r>
              <a:rPr lang="zh-CN" altLang="en-US" sz="2400" dirty="0"/>
              <a:t>和 𝑟。那么 𝑑</a:t>
            </a:r>
            <a:r>
              <a:rPr lang="en-US" altLang="zh-CN" sz="2400" dirty="0"/>
              <a:t> </a:t>
            </a:r>
            <a:r>
              <a:rPr lang="zh-CN" altLang="en-US" sz="2400" dirty="0"/>
              <a:t>也整除 𝑏𝑞</a:t>
            </a:r>
            <a:r>
              <a:rPr lang="en-US" altLang="zh-CN" sz="2400" dirty="0"/>
              <a:t>+</a:t>
            </a:r>
            <a:r>
              <a:rPr lang="zh-CN" altLang="en-US" sz="2400" dirty="0"/>
              <a:t>𝑟</a:t>
            </a:r>
            <a:r>
              <a:rPr lang="en-US" altLang="zh-CN" sz="2400" dirty="0"/>
              <a:t>=</a:t>
            </a:r>
            <a:r>
              <a:rPr lang="zh-CN" altLang="en-US" sz="2400" dirty="0"/>
              <a:t>𝑎。因此，𝑏</a:t>
            </a:r>
            <a:r>
              <a:rPr lang="en-US" altLang="zh-CN" sz="2400" dirty="0"/>
              <a:t> </a:t>
            </a:r>
            <a:r>
              <a:rPr lang="zh-CN" altLang="en-US" sz="2400" dirty="0"/>
              <a:t>和 𝑟</a:t>
            </a:r>
            <a:r>
              <a:rPr lang="en-US" altLang="zh-CN" sz="2400" dirty="0"/>
              <a:t> </a:t>
            </a:r>
            <a:r>
              <a:rPr lang="zh-CN" altLang="en-US" sz="2400" dirty="0"/>
              <a:t>的任何公约数也必须是 𝑎</a:t>
            </a:r>
            <a:r>
              <a:rPr lang="en-US" altLang="zh-CN" sz="2400" dirty="0"/>
              <a:t> </a:t>
            </a:r>
            <a:r>
              <a:rPr lang="zh-CN" altLang="en-US" sz="2400" dirty="0"/>
              <a:t>和 𝑏</a:t>
            </a:r>
            <a:r>
              <a:rPr lang="en-US" altLang="zh-CN" sz="2400" dirty="0"/>
              <a:t> </a:t>
            </a:r>
            <a:r>
              <a:rPr lang="zh-CN" altLang="en-US" sz="2400" dirty="0"/>
              <a:t>的公约数</a:t>
            </a:r>
            <a:r>
              <a:rPr lang="en-US" sz="2400" dirty="0"/>
              <a:t>.</a:t>
            </a:r>
          </a:p>
          <a:p>
            <a:pPr lvl="1"/>
            <a:r>
              <a:rPr lang="zh-CN" altLang="en-US" sz="2400" dirty="0"/>
              <a:t>因此</a:t>
            </a:r>
            <a:r>
              <a:rPr lang="en-US" sz="2400" dirty="0"/>
              <a:t>, </a:t>
            </a:r>
            <a:r>
              <a:rPr lang="en-US" sz="2400" dirty="0" err="1"/>
              <a:t>gcd</a:t>
            </a:r>
            <a:r>
              <a:rPr lang="en-US" sz="2400" dirty="0"/>
              <a:t>(</a:t>
            </a:r>
            <a:r>
              <a:rPr lang="en-US" sz="2400" i="1" dirty="0" err="1"/>
              <a:t>a,b</a:t>
            </a:r>
            <a:r>
              <a:rPr lang="en-US" sz="2400" dirty="0"/>
              <a:t>) = </a:t>
            </a:r>
            <a:r>
              <a:rPr lang="en-US" sz="2400" dirty="0" err="1"/>
              <a:t>gcd</a:t>
            </a:r>
            <a:r>
              <a:rPr lang="en-US" sz="2400" dirty="0"/>
              <a:t>(</a:t>
            </a:r>
            <a:r>
              <a:rPr lang="en-US" sz="2400" i="1" dirty="0" err="1"/>
              <a:t>b,r</a:t>
            </a:r>
            <a:r>
              <a:rPr lang="en-US" sz="2400" dirty="0"/>
              <a:t>).</a:t>
            </a:r>
          </a:p>
        </p:txBody>
      </p:sp>
    </p:spTree>
    <p:extLst>
      <p:ext uri="{BB962C8B-B14F-4D97-AF65-F5344CB8AC3E}">
        <p14:creationId xmlns:p14="http://schemas.microsoft.com/office/powerpoint/2010/main" val="155710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整除性质</a:t>
            </a:r>
            <a:endParaRPr lang="en-US" dirty="0"/>
          </a:p>
        </p:txBody>
      </p:sp>
      <p:sp>
        <p:nvSpPr>
          <p:cNvPr id="3" name="Content Placeholder 2"/>
          <p:cNvSpPr>
            <a:spLocks noGrp="1"/>
          </p:cNvSpPr>
          <p:nvPr>
            <p:ph idx="1"/>
          </p:nvPr>
        </p:nvSpPr>
        <p:spPr>
          <a:xfrm>
            <a:off x="457200" y="1295400"/>
            <a:ext cx="8503920" cy="5257800"/>
          </a:xfrm>
        </p:spPr>
        <p:txBody>
          <a:bodyPr/>
          <a:lstStyle/>
          <a:p>
            <a:pPr>
              <a:spcBef>
                <a:spcPts val="400"/>
              </a:spcBef>
            </a:pPr>
            <a:r>
              <a:rPr lang="zh-CN" altLang="en-US" sz="2400" b="1" dirty="0"/>
              <a:t>定理</a:t>
            </a:r>
            <a:r>
              <a:rPr lang="en-US" sz="2400" b="1" dirty="0"/>
              <a:t> </a:t>
            </a:r>
            <a:r>
              <a:rPr lang="en-US" sz="2400" b="1" dirty="0">
                <a:ea typeface="Cambria Math" pitchFamily="18" charset="0"/>
              </a:rPr>
              <a:t>1</a:t>
            </a:r>
            <a:r>
              <a:rPr lang="en-US" sz="2400" dirty="0"/>
              <a:t>:  </a:t>
            </a:r>
            <a:r>
              <a:rPr lang="en-US" sz="2400" i="1" dirty="0"/>
              <a:t>a</a:t>
            </a:r>
            <a:r>
              <a:rPr lang="en-US" sz="2400" dirty="0"/>
              <a:t>, </a:t>
            </a:r>
            <a:r>
              <a:rPr lang="en-US" sz="2400" i="1" dirty="0"/>
              <a:t>b</a:t>
            </a:r>
            <a:r>
              <a:rPr lang="en-US" sz="2400" dirty="0"/>
              <a:t>,  </a:t>
            </a:r>
            <a:r>
              <a:rPr lang="en-US" sz="2400" i="1" dirty="0"/>
              <a:t>c</a:t>
            </a:r>
            <a:r>
              <a:rPr lang="en-US" sz="2400" dirty="0"/>
              <a:t> </a:t>
            </a:r>
            <a:r>
              <a:rPr lang="zh-CN" altLang="en-US" sz="2400" dirty="0"/>
              <a:t>都是整数</a:t>
            </a:r>
            <a:r>
              <a:rPr lang="en-US" sz="2400" dirty="0"/>
              <a:t>, </a:t>
            </a:r>
            <a:r>
              <a:rPr lang="zh-CN" altLang="en-US" sz="2400" dirty="0"/>
              <a:t>且</a:t>
            </a:r>
            <a:r>
              <a:rPr lang="en-US" sz="2400" dirty="0"/>
              <a:t> </a:t>
            </a:r>
            <a:r>
              <a:rPr lang="en-US" sz="2400" i="1" dirty="0"/>
              <a:t>a</a:t>
            </a:r>
            <a:r>
              <a:rPr lang="en-US" sz="2400" dirty="0"/>
              <a:t> </a:t>
            </a:r>
            <a:r>
              <a:rPr lang="en-US" sz="2400" dirty="0">
                <a:ea typeface="Cambria Math"/>
              </a:rPr>
              <a:t>≠0</a:t>
            </a:r>
            <a:r>
              <a:rPr lang="en-US" sz="2400" dirty="0"/>
              <a:t>. </a:t>
            </a:r>
          </a:p>
          <a:p>
            <a:pPr marL="822960" lvl="1" indent="-548640">
              <a:spcBef>
                <a:spcPts val="400"/>
              </a:spcBef>
              <a:buFont typeface="+mj-lt"/>
              <a:buAutoNum type="romanLcPeriod"/>
            </a:pPr>
            <a:r>
              <a:rPr lang="zh-CN" altLang="en-US" sz="2200" dirty="0"/>
              <a:t>如果</a:t>
            </a:r>
            <a:r>
              <a:rPr lang="en-US" sz="2200" dirty="0"/>
              <a:t> </a:t>
            </a:r>
            <a:r>
              <a:rPr lang="en-US" sz="2200" i="1" dirty="0"/>
              <a:t>a</a:t>
            </a:r>
            <a:r>
              <a:rPr lang="en-US" sz="2200" dirty="0"/>
              <a:t> | </a:t>
            </a:r>
            <a:r>
              <a:rPr lang="en-US" sz="2200" i="1" dirty="0"/>
              <a:t>b</a:t>
            </a:r>
            <a:r>
              <a:rPr lang="en-US" sz="2200" dirty="0"/>
              <a:t> </a:t>
            </a:r>
            <a:r>
              <a:rPr lang="zh-CN" altLang="en-US" sz="2200" dirty="0"/>
              <a:t>并且</a:t>
            </a:r>
            <a:r>
              <a:rPr lang="en-US" sz="2200" dirty="0"/>
              <a:t> </a:t>
            </a:r>
            <a:r>
              <a:rPr lang="en-US" sz="2200" i="1" dirty="0"/>
              <a:t>a</a:t>
            </a:r>
            <a:r>
              <a:rPr lang="en-US" sz="2200" dirty="0"/>
              <a:t> | </a:t>
            </a:r>
            <a:r>
              <a:rPr lang="en-US" sz="2200" i="1" dirty="0"/>
              <a:t>c</a:t>
            </a:r>
            <a:r>
              <a:rPr lang="en-US" sz="2200" dirty="0"/>
              <a:t>, </a:t>
            </a:r>
            <a:r>
              <a:rPr lang="zh-CN" altLang="en-US" sz="2200" dirty="0"/>
              <a:t>那么</a:t>
            </a:r>
            <a:r>
              <a:rPr lang="en-US" sz="2200" i="1" dirty="0"/>
              <a:t> a</a:t>
            </a:r>
            <a:r>
              <a:rPr lang="en-US" sz="2200" dirty="0"/>
              <a:t> | (</a:t>
            </a:r>
            <a:r>
              <a:rPr lang="en-US" sz="2200" i="1" dirty="0"/>
              <a:t>b + c</a:t>
            </a:r>
            <a:r>
              <a:rPr lang="en-US" sz="2200" dirty="0"/>
              <a:t>);</a:t>
            </a:r>
          </a:p>
          <a:p>
            <a:pPr marL="822960" lvl="1" indent="-548640">
              <a:spcBef>
                <a:spcPts val="400"/>
              </a:spcBef>
              <a:buFont typeface="+mj-lt"/>
              <a:buAutoNum type="romanLcPeriod"/>
            </a:pPr>
            <a:r>
              <a:rPr lang="zh-CN" altLang="en-US" sz="2200" dirty="0"/>
              <a:t>如果</a:t>
            </a:r>
            <a:r>
              <a:rPr lang="en-US" sz="2200" dirty="0"/>
              <a:t> </a:t>
            </a:r>
            <a:r>
              <a:rPr lang="en-US" sz="2200" i="1" dirty="0"/>
              <a:t>a</a:t>
            </a:r>
            <a:r>
              <a:rPr lang="en-US" sz="2200" dirty="0"/>
              <a:t> | </a:t>
            </a:r>
            <a:r>
              <a:rPr lang="en-US" sz="2200" i="1" dirty="0"/>
              <a:t>b</a:t>
            </a:r>
            <a:r>
              <a:rPr lang="zh-CN" altLang="en-US" sz="2200" i="1" dirty="0"/>
              <a:t>，</a:t>
            </a:r>
            <a:r>
              <a:rPr lang="zh-CN" altLang="en-US" sz="2200" dirty="0"/>
              <a:t>那么</a:t>
            </a:r>
            <a:r>
              <a:rPr lang="en-US" sz="2200" dirty="0"/>
              <a:t> </a:t>
            </a:r>
            <a:r>
              <a:rPr lang="en-US" sz="2200" i="1" dirty="0"/>
              <a:t>a</a:t>
            </a:r>
            <a:r>
              <a:rPr lang="en-US" sz="2200" dirty="0"/>
              <a:t> | </a:t>
            </a:r>
            <a:r>
              <a:rPr lang="en-US" sz="2200" dirty="0" err="1"/>
              <a:t>b</a:t>
            </a:r>
            <a:r>
              <a:rPr lang="en-US" sz="2200" i="1" dirty="0" err="1"/>
              <a:t>c</a:t>
            </a:r>
            <a:r>
              <a:rPr lang="en-US" sz="2200" dirty="0"/>
              <a:t> </a:t>
            </a:r>
            <a:r>
              <a:rPr lang="zh-CN" altLang="en-US" sz="2200" dirty="0"/>
              <a:t>对于所有的整数</a:t>
            </a:r>
            <a:r>
              <a:rPr lang="en-US" sz="2200" dirty="0"/>
              <a:t> </a:t>
            </a:r>
            <a:r>
              <a:rPr lang="en-US" sz="2200" i="1" dirty="0"/>
              <a:t>c</a:t>
            </a:r>
            <a:r>
              <a:rPr lang="en-US" sz="2200" dirty="0"/>
              <a:t>;</a:t>
            </a:r>
            <a:endParaRPr lang="en-US" sz="2200" i="1" dirty="0"/>
          </a:p>
          <a:p>
            <a:pPr marL="822960" lvl="1" indent="-548640">
              <a:spcBef>
                <a:spcPts val="400"/>
              </a:spcBef>
              <a:buFont typeface="+mj-lt"/>
              <a:buAutoNum type="romanLcPeriod"/>
            </a:pPr>
            <a:r>
              <a:rPr lang="zh-CN" altLang="en-US" sz="2200" dirty="0"/>
              <a:t>如果</a:t>
            </a:r>
            <a:r>
              <a:rPr lang="en-US" sz="2200" dirty="0"/>
              <a:t> </a:t>
            </a:r>
            <a:r>
              <a:rPr lang="en-US" sz="2200" i="1" dirty="0"/>
              <a:t>a</a:t>
            </a:r>
            <a:r>
              <a:rPr lang="en-US" sz="2200" dirty="0"/>
              <a:t> | </a:t>
            </a:r>
            <a:r>
              <a:rPr lang="en-US" sz="2200" i="1" dirty="0"/>
              <a:t>b</a:t>
            </a:r>
            <a:r>
              <a:rPr lang="en-US" sz="2200" dirty="0"/>
              <a:t> </a:t>
            </a:r>
            <a:r>
              <a:rPr lang="zh-CN" altLang="en-US" sz="2200" dirty="0"/>
              <a:t>并且</a:t>
            </a:r>
            <a:r>
              <a:rPr lang="en-US" sz="2200" dirty="0"/>
              <a:t> </a:t>
            </a:r>
            <a:r>
              <a:rPr lang="en-US" sz="2200" i="1" dirty="0"/>
              <a:t>b</a:t>
            </a:r>
            <a:r>
              <a:rPr lang="en-US" sz="2200" dirty="0"/>
              <a:t> | </a:t>
            </a:r>
            <a:r>
              <a:rPr lang="en-US" sz="2200" i="1" dirty="0"/>
              <a:t>c</a:t>
            </a:r>
            <a:r>
              <a:rPr lang="en-US" sz="2200" dirty="0"/>
              <a:t>, </a:t>
            </a:r>
            <a:r>
              <a:rPr lang="zh-CN" altLang="en-US" sz="2200" dirty="0"/>
              <a:t>那么</a:t>
            </a:r>
            <a:r>
              <a:rPr lang="en-US" sz="2200" dirty="0"/>
              <a:t> </a:t>
            </a:r>
            <a:r>
              <a:rPr lang="en-US" sz="2200" i="1" dirty="0"/>
              <a:t>a</a:t>
            </a:r>
            <a:r>
              <a:rPr lang="en-US" sz="2200" dirty="0"/>
              <a:t> | </a:t>
            </a:r>
            <a:r>
              <a:rPr lang="en-US" sz="2200" i="1" dirty="0"/>
              <a:t>c</a:t>
            </a:r>
            <a:r>
              <a:rPr lang="en-US" sz="2200" dirty="0"/>
              <a:t>.</a:t>
            </a:r>
          </a:p>
          <a:p>
            <a:pPr marL="0" lvl="1" indent="0">
              <a:spcBef>
                <a:spcPts val="400"/>
              </a:spcBef>
              <a:buNone/>
            </a:pPr>
            <a:r>
              <a:rPr lang="zh-CN" altLang="en-US" sz="2400" dirty="0"/>
              <a:t>证明：  </a:t>
            </a:r>
          </a:p>
          <a:p>
            <a:pPr marL="0" lvl="1" indent="0">
              <a:spcBef>
                <a:spcPts val="400"/>
              </a:spcBef>
              <a:buNone/>
            </a:pPr>
            <a:r>
              <a:rPr lang="en-US" altLang="zh-CN" sz="2400" dirty="0"/>
              <a:t>(</a:t>
            </a:r>
            <a:r>
              <a:rPr lang="en-US" sz="2400" dirty="0" err="1"/>
              <a:t>i</a:t>
            </a:r>
            <a:r>
              <a:rPr lang="en-US" sz="2400" dirty="0"/>
              <a:t>) </a:t>
            </a:r>
            <a:r>
              <a:rPr lang="zh-CN" altLang="en-US" sz="2400" dirty="0"/>
              <a:t>假设 </a:t>
            </a:r>
            <a:r>
              <a:rPr lang="en-US" altLang="zh-CN" sz="2400" dirty="0"/>
              <a:t> </a:t>
            </a:r>
            <a:r>
              <a:rPr lang="en-US" sz="2400" dirty="0"/>
              <a:t>a | b  </a:t>
            </a:r>
            <a:r>
              <a:rPr lang="zh-CN" altLang="en-US" sz="2400" dirty="0"/>
              <a:t>且 </a:t>
            </a:r>
            <a:r>
              <a:rPr lang="en-US" altLang="zh-CN" sz="2400" dirty="0"/>
              <a:t> </a:t>
            </a:r>
            <a:r>
              <a:rPr lang="en-US" sz="2400" dirty="0"/>
              <a:t>a | c ，</a:t>
            </a:r>
            <a:r>
              <a:rPr lang="zh-CN" altLang="en-US" sz="2400" dirty="0"/>
              <a:t>则存在整数 </a:t>
            </a:r>
            <a:r>
              <a:rPr lang="en-US" sz="2400" dirty="0"/>
              <a:t>s  </a:t>
            </a:r>
            <a:r>
              <a:rPr lang="zh-CN" altLang="en-US" sz="2400" dirty="0"/>
              <a:t>和 </a:t>
            </a:r>
            <a:r>
              <a:rPr lang="en-US" altLang="zh-CN" sz="2400" dirty="0"/>
              <a:t> </a:t>
            </a:r>
            <a:r>
              <a:rPr lang="en-US" sz="2400" dirty="0"/>
              <a:t>t ，</a:t>
            </a:r>
            <a:r>
              <a:rPr lang="zh-CN" altLang="en-US" sz="2400" dirty="0"/>
              <a:t>使得 </a:t>
            </a:r>
            <a:r>
              <a:rPr lang="en-US" altLang="zh-CN" sz="2400" dirty="0"/>
              <a:t> </a:t>
            </a:r>
            <a:r>
              <a:rPr lang="en-US" sz="2400" dirty="0"/>
              <a:t>b = as  </a:t>
            </a:r>
            <a:r>
              <a:rPr lang="zh-CN" altLang="en-US" sz="2400" dirty="0"/>
              <a:t>和 </a:t>
            </a:r>
            <a:r>
              <a:rPr lang="en-US" altLang="zh-CN" sz="2400" dirty="0"/>
              <a:t> </a:t>
            </a:r>
            <a:r>
              <a:rPr lang="en-US" sz="2400" dirty="0"/>
              <a:t>c = at 。</a:t>
            </a:r>
            <a:r>
              <a:rPr lang="zh-CN" altLang="en-US" sz="2400" dirty="0"/>
              <a:t>所以有</a:t>
            </a:r>
            <a:r>
              <a:rPr lang="en-US" altLang="zh-CN" sz="2400" dirty="0"/>
              <a:t> </a:t>
            </a:r>
            <a:r>
              <a:rPr lang="en-US" sz="2400" dirty="0"/>
              <a:t>b + c = as + at = a(s + t) 。</a:t>
            </a:r>
            <a:r>
              <a:rPr lang="zh-CN" altLang="en-US" sz="2400" dirty="0"/>
              <a:t>因此，</a:t>
            </a:r>
            <a:r>
              <a:rPr lang="en-US" altLang="zh-CN" sz="2400" dirty="0"/>
              <a:t> </a:t>
            </a:r>
            <a:r>
              <a:rPr lang="en-US" sz="2400" dirty="0"/>
              <a:t>a | (b + c) 。</a:t>
            </a:r>
            <a:endParaRPr lang="en-US" sz="2400" b="1" dirty="0"/>
          </a:p>
          <a:p>
            <a:pPr>
              <a:spcBef>
                <a:spcPts val="400"/>
              </a:spcBef>
            </a:pPr>
            <a:r>
              <a:rPr lang="zh-CN" altLang="en-US" sz="2400" dirty="0"/>
              <a:t>推论：若 𝑎</a:t>
            </a:r>
            <a:r>
              <a:rPr lang="en-US" altLang="zh-CN" sz="2400" dirty="0"/>
              <a:t>, </a:t>
            </a:r>
            <a:r>
              <a:rPr lang="zh-CN" altLang="en-US" sz="2400" dirty="0"/>
              <a:t>𝑏</a:t>
            </a:r>
            <a:r>
              <a:rPr lang="en-US" altLang="zh-CN" sz="2400" dirty="0"/>
              <a:t>, </a:t>
            </a:r>
            <a:r>
              <a:rPr lang="zh-CN" altLang="en-US" sz="2400" dirty="0"/>
              <a:t>𝑐</a:t>
            </a:r>
            <a:r>
              <a:rPr lang="en-US" altLang="zh-CN" sz="2400" dirty="0"/>
              <a:t> </a:t>
            </a:r>
            <a:r>
              <a:rPr lang="zh-CN" altLang="en-US" sz="2400" dirty="0"/>
              <a:t>是整数，且 𝑎≠</a:t>
            </a:r>
            <a:r>
              <a:rPr lang="en-US" altLang="zh-CN" sz="2400" dirty="0"/>
              <a:t>0</a:t>
            </a:r>
            <a:r>
              <a:rPr lang="zh-CN" altLang="en-US" sz="2400" dirty="0"/>
              <a:t>，且 𝑎∣𝑏</a:t>
            </a:r>
            <a:r>
              <a:rPr lang="en-US" altLang="zh-CN" sz="2400" dirty="0"/>
              <a:t> </a:t>
            </a:r>
            <a:r>
              <a:rPr lang="zh-CN" altLang="en-US" sz="2400" dirty="0"/>
              <a:t>和 𝑎∣𝑐，则对任意整数 𝑚和 𝑛，𝑎∣𝑚𝑏</a:t>
            </a:r>
            <a:r>
              <a:rPr lang="en-US" altLang="zh-CN" sz="2400" dirty="0"/>
              <a:t>+</a:t>
            </a:r>
            <a:r>
              <a:rPr lang="zh-CN" altLang="en-US" sz="2400" dirty="0"/>
              <a:t>𝑛𝑐</a:t>
            </a:r>
            <a:r>
              <a:rPr lang="zh-CN" altLang="en-US" sz="2400" b="1" dirty="0"/>
              <a:t>。</a:t>
            </a:r>
            <a:endParaRPr lang="en-US" sz="2400" dirty="0"/>
          </a:p>
        </p:txBody>
      </p:sp>
    </p:spTree>
    <p:extLst>
      <p:ext uri="{BB962C8B-B14F-4D97-AF65-F5344CB8AC3E}">
        <p14:creationId xmlns:p14="http://schemas.microsoft.com/office/powerpoint/2010/main" val="32445190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zh-CN" altLang="en-US" dirty="0"/>
              <a:t>欧几里得算法的正确性</a:t>
            </a:r>
            <a:r>
              <a:rPr lang="en-US" sz="1500" dirty="0"/>
              <a:t>2</a:t>
            </a:r>
          </a:p>
        </p:txBody>
      </p:sp>
      <p:sp>
        <p:nvSpPr>
          <p:cNvPr id="2" name="Content Placeholder 2"/>
          <p:cNvSpPr>
            <a:spLocks noGrp="1"/>
          </p:cNvSpPr>
          <p:nvPr>
            <p:ph idx="1"/>
          </p:nvPr>
        </p:nvSpPr>
        <p:spPr>
          <a:xfrm>
            <a:off x="404247" y="1188720"/>
            <a:ext cx="8305800" cy="914400"/>
          </a:xfrm>
        </p:spPr>
        <p:txBody>
          <a:bodyPr/>
          <a:lstStyle/>
          <a:p>
            <a:pPr>
              <a:spcBef>
                <a:spcPts val="600"/>
              </a:spcBef>
            </a:pPr>
            <a:r>
              <a:rPr lang="zh-CN" altLang="en-US" sz="2400" dirty="0"/>
              <a:t>假设 𝑎</a:t>
            </a:r>
            <a:r>
              <a:rPr lang="en-US" altLang="zh-CN" sz="2400" dirty="0"/>
              <a:t> </a:t>
            </a:r>
            <a:r>
              <a:rPr lang="zh-CN" altLang="en-US" sz="2400" dirty="0"/>
              <a:t>和 𝑏</a:t>
            </a:r>
            <a:r>
              <a:rPr lang="en-US" altLang="zh-CN" sz="2400" dirty="0"/>
              <a:t> </a:t>
            </a:r>
            <a:r>
              <a:rPr lang="zh-CN" altLang="en-US" sz="2400" dirty="0"/>
              <a:t>是正整数且 𝑎≥𝑏。设 𝑟</a:t>
            </a:r>
            <a:r>
              <a:rPr lang="en-US" altLang="zh-CN" sz="2400" baseline="-25000" dirty="0"/>
              <a:t>0</a:t>
            </a:r>
            <a:r>
              <a:rPr lang="en-US" altLang="zh-CN" sz="2400" dirty="0"/>
              <a:t>=</a:t>
            </a:r>
            <a:r>
              <a:rPr lang="zh-CN" altLang="en-US" sz="2400" dirty="0"/>
              <a:t>𝑎和 𝑟</a:t>
            </a:r>
            <a:r>
              <a:rPr lang="en-US" altLang="zh-CN" sz="2400" baseline="-25000" dirty="0"/>
              <a:t>1</a:t>
            </a:r>
            <a:r>
              <a:rPr lang="en-US" altLang="zh-CN" sz="2400" dirty="0"/>
              <a:t>=</a:t>
            </a:r>
            <a:r>
              <a:rPr lang="zh-CN" altLang="en-US" sz="2400" dirty="0"/>
              <a:t>𝑏。通过连续应用除法算法，我们得到如下结果</a:t>
            </a:r>
            <a:r>
              <a:rPr lang="en-US" sz="2400" dirty="0">
                <a:ea typeface="Cambria Math"/>
              </a:rPr>
              <a:t>:</a:t>
            </a:r>
          </a:p>
        </p:txBody>
      </p:sp>
      <p:sp>
        <p:nvSpPr>
          <p:cNvPr id="3" name="Content Placeholder 4"/>
          <p:cNvSpPr>
            <a:spLocks noGrp="1"/>
          </p:cNvSpPr>
          <p:nvPr>
            <p:ph idx="13"/>
          </p:nvPr>
        </p:nvSpPr>
        <p:spPr>
          <a:xfrm>
            <a:off x="457200" y="3810000"/>
            <a:ext cx="8229600" cy="2743200"/>
          </a:xfrm>
        </p:spPr>
        <p:txBody>
          <a:bodyPr/>
          <a:lstStyle/>
          <a:p>
            <a:pPr>
              <a:spcBef>
                <a:spcPts val="0"/>
              </a:spcBef>
              <a:spcAft>
                <a:spcPts val="400"/>
              </a:spcAft>
            </a:pPr>
            <a:r>
              <a:rPr lang="zh-CN" altLang="en-US" sz="2400" dirty="0">
                <a:latin typeface="+mn-ea"/>
              </a:rPr>
              <a:t>最终，余数为零会出现在序列中</a:t>
            </a:r>
            <a:r>
              <a:rPr lang="en-US" sz="2400" dirty="0">
                <a:ea typeface="Cambria Math"/>
              </a:rPr>
              <a:t>:  </a:t>
            </a:r>
            <a:r>
              <a:rPr lang="en-US" sz="2400" i="1" dirty="0">
                <a:ea typeface="Cambria Math"/>
              </a:rPr>
              <a:t>a</a:t>
            </a:r>
            <a:r>
              <a:rPr lang="en-US" sz="2400" dirty="0">
                <a:ea typeface="Cambria Math"/>
              </a:rPr>
              <a:t> = </a:t>
            </a:r>
            <a:r>
              <a:rPr lang="en-US" sz="2400" i="1" dirty="0">
                <a:ea typeface="Cambria Math"/>
              </a:rPr>
              <a:t>r</a:t>
            </a:r>
            <a:r>
              <a:rPr lang="en-US" sz="2400" baseline="-25000" dirty="0">
                <a:ea typeface="Cambria Math" pitchFamily="18" charset="0"/>
              </a:rPr>
              <a:t>0 </a:t>
            </a:r>
            <a:r>
              <a:rPr lang="en-US" sz="2400" dirty="0">
                <a:ea typeface="Cambria Math"/>
              </a:rPr>
              <a:t>&gt; </a:t>
            </a:r>
            <a:r>
              <a:rPr lang="en-US" sz="2400" i="1" dirty="0">
                <a:ea typeface="Cambria Math"/>
              </a:rPr>
              <a:t>r</a:t>
            </a:r>
            <a:r>
              <a:rPr lang="en-US" sz="2400" baseline="-25000" dirty="0">
                <a:ea typeface="Cambria Math" pitchFamily="18" charset="0"/>
              </a:rPr>
              <a:t>1</a:t>
            </a:r>
            <a:r>
              <a:rPr lang="en-US" sz="2400" dirty="0">
                <a:ea typeface="Cambria Math"/>
              </a:rPr>
              <a:t> &gt; </a:t>
            </a:r>
            <a:r>
              <a:rPr lang="en-US" sz="2400" i="1" dirty="0">
                <a:ea typeface="Cambria Math"/>
              </a:rPr>
              <a:t>r</a:t>
            </a:r>
            <a:r>
              <a:rPr lang="en-US" sz="2400" baseline="-25000" dirty="0">
                <a:ea typeface="Cambria Math" pitchFamily="18" charset="0"/>
              </a:rPr>
              <a:t>2</a:t>
            </a:r>
            <a:r>
              <a:rPr lang="en-US" sz="2400" dirty="0">
                <a:ea typeface="Cambria Math" pitchFamily="18" charset="0"/>
              </a:rPr>
              <a:t> &gt; </a:t>
            </a:r>
            <a:r>
              <a:rPr lang="en-US" sz="2400" dirty="0">
                <a:ea typeface="Cambria Math"/>
              </a:rPr>
              <a:t>∙ ∙ ∙  ≥ 0.</a:t>
            </a:r>
            <a:r>
              <a:rPr lang="zh-CN" altLang="en-US" sz="2400" dirty="0">
                <a:latin typeface="+mn-ea"/>
              </a:rPr>
              <a:t>这个序列中最多不能包含超过 </a:t>
            </a:r>
            <a:r>
              <a:rPr lang="en-US" altLang="zh-CN" sz="2400" dirty="0">
                <a:latin typeface="+mn-ea"/>
              </a:rPr>
              <a:t>a </a:t>
            </a:r>
            <a:r>
              <a:rPr lang="zh-CN" altLang="en-US" sz="2400" dirty="0">
                <a:latin typeface="+mn-ea"/>
              </a:rPr>
              <a:t>项</a:t>
            </a:r>
            <a:endParaRPr lang="en-US" sz="2400" dirty="0">
              <a:latin typeface="+mn-ea"/>
            </a:endParaRPr>
          </a:p>
          <a:p>
            <a:pPr>
              <a:spcBef>
                <a:spcPts val="0"/>
              </a:spcBef>
              <a:spcAft>
                <a:spcPts val="400"/>
              </a:spcAft>
            </a:pPr>
            <a:r>
              <a:rPr lang="zh-CN" altLang="en-US" sz="2400" dirty="0">
                <a:ea typeface="Cambria Math"/>
              </a:rPr>
              <a:t>根据引理</a:t>
            </a:r>
            <a:r>
              <a:rPr lang="en-US" altLang="zh-CN" sz="2400" dirty="0">
                <a:ea typeface="Cambria Math"/>
              </a:rPr>
              <a:t>1</a:t>
            </a:r>
            <a:r>
              <a:rPr lang="en-US" sz="2400" dirty="0">
                <a:ea typeface="Cambria Math"/>
              </a:rPr>
              <a:t> </a:t>
            </a:r>
          </a:p>
          <a:p>
            <a:pPr>
              <a:spcBef>
                <a:spcPts val="0"/>
              </a:spcBef>
              <a:spcAft>
                <a:spcPts val="400"/>
              </a:spcAft>
            </a:pPr>
            <a:r>
              <a:rPr lang="en-US" sz="2400" dirty="0" err="1">
                <a:ea typeface="Cambria Math"/>
              </a:rPr>
              <a:t>gcd</a:t>
            </a:r>
            <a:r>
              <a:rPr lang="en-US" sz="2400" dirty="0">
                <a:ea typeface="Cambria Math"/>
              </a:rPr>
              <a:t>(</a:t>
            </a:r>
            <a:r>
              <a:rPr lang="en-US" sz="2400" i="1" dirty="0" err="1">
                <a:ea typeface="Cambria Math"/>
              </a:rPr>
              <a:t>a</a:t>
            </a:r>
            <a:r>
              <a:rPr lang="en-US" sz="2400" dirty="0" err="1">
                <a:ea typeface="Cambria Math"/>
              </a:rPr>
              <a:t>,</a:t>
            </a:r>
            <a:r>
              <a:rPr lang="en-US" sz="2400" i="1" dirty="0" err="1">
                <a:ea typeface="Cambria Math"/>
              </a:rPr>
              <a:t>b</a:t>
            </a:r>
            <a:r>
              <a:rPr lang="en-US" sz="2400" dirty="0">
                <a:ea typeface="Cambria Math"/>
              </a:rPr>
              <a:t>) = </a:t>
            </a:r>
            <a:r>
              <a:rPr lang="en-US" sz="2400" dirty="0" err="1">
                <a:ea typeface="Cambria Math"/>
              </a:rPr>
              <a:t>gcd</a:t>
            </a:r>
            <a:r>
              <a:rPr lang="en-US" sz="2400" dirty="0">
                <a:ea typeface="Cambria Math"/>
              </a:rPr>
              <a:t>(</a:t>
            </a:r>
            <a:r>
              <a:rPr lang="en-US" sz="2400" i="1" dirty="0">
                <a:ea typeface="Cambria Math"/>
              </a:rPr>
              <a:t>r</a:t>
            </a:r>
            <a:r>
              <a:rPr lang="en-US" sz="2400" baseline="-25000" dirty="0">
                <a:ea typeface="Cambria Math" pitchFamily="18" charset="0"/>
              </a:rPr>
              <a:t>0</a:t>
            </a:r>
            <a:r>
              <a:rPr lang="en-US" sz="2400" dirty="0">
                <a:ea typeface="Cambria Math"/>
              </a:rPr>
              <a:t>,</a:t>
            </a:r>
            <a:r>
              <a:rPr lang="en-US" sz="2400" i="1" dirty="0">
                <a:ea typeface="Cambria Math"/>
              </a:rPr>
              <a:t>r</a:t>
            </a:r>
            <a:r>
              <a:rPr lang="en-US" sz="2400" baseline="-25000" dirty="0">
                <a:ea typeface="Cambria Math" pitchFamily="18" charset="0"/>
              </a:rPr>
              <a:t>1</a:t>
            </a:r>
            <a:r>
              <a:rPr lang="en-US" sz="2400" dirty="0">
                <a:ea typeface="Cambria Math"/>
              </a:rPr>
              <a:t>) = ∙ ∙ ∙ = </a:t>
            </a:r>
            <a:r>
              <a:rPr lang="en-US" sz="2400" dirty="0" err="1">
                <a:ea typeface="Cambria Math"/>
              </a:rPr>
              <a:t>gcd</a:t>
            </a:r>
            <a:r>
              <a:rPr lang="en-US" sz="2400" dirty="0">
                <a:ea typeface="Cambria Math"/>
              </a:rPr>
              <a:t>(</a:t>
            </a:r>
            <a:r>
              <a:rPr lang="en-US" sz="2400" i="1" dirty="0">
                <a:ea typeface="Cambria Math"/>
              </a:rPr>
              <a:t>r</a:t>
            </a:r>
            <a:r>
              <a:rPr lang="en-US" sz="2400" i="1" baseline="-25000" dirty="0">
                <a:ea typeface="Cambria Math"/>
              </a:rPr>
              <a:t>n</a:t>
            </a:r>
            <a:r>
              <a:rPr lang="en-US" sz="2400" baseline="-25000" dirty="0">
                <a:ea typeface="Cambria Math"/>
              </a:rPr>
              <a:t>-1</a:t>
            </a:r>
            <a:r>
              <a:rPr lang="en-US" sz="2400" dirty="0">
                <a:ea typeface="Cambria Math"/>
              </a:rPr>
              <a:t>,</a:t>
            </a:r>
            <a:r>
              <a:rPr lang="en-US" sz="2400" i="1" dirty="0">
                <a:ea typeface="Cambria Math"/>
              </a:rPr>
              <a:t>r</a:t>
            </a:r>
            <a:r>
              <a:rPr lang="en-US" sz="2400" i="1" baseline="-25000" dirty="0">
                <a:ea typeface="Cambria Math"/>
              </a:rPr>
              <a:t>n</a:t>
            </a:r>
            <a:r>
              <a:rPr lang="en-US" sz="2400" dirty="0">
                <a:ea typeface="Cambria Math"/>
              </a:rPr>
              <a:t>) = </a:t>
            </a:r>
            <a:r>
              <a:rPr lang="en-US" sz="2400" dirty="0" err="1">
                <a:ea typeface="Cambria Math"/>
              </a:rPr>
              <a:t>gcd</a:t>
            </a:r>
            <a:r>
              <a:rPr lang="en-US" sz="2400" dirty="0">
                <a:ea typeface="Cambria Math"/>
              </a:rPr>
              <a:t>(</a:t>
            </a:r>
            <a:r>
              <a:rPr lang="en-US" sz="2400" dirty="0" err="1">
                <a:ea typeface="Cambria Math"/>
              </a:rPr>
              <a:t>r</a:t>
            </a:r>
            <a:r>
              <a:rPr lang="en-US" sz="2400" i="1" baseline="-25000" dirty="0" err="1">
                <a:ea typeface="Cambria Math"/>
              </a:rPr>
              <a:t>n</a:t>
            </a:r>
            <a:r>
              <a:rPr lang="en-US" sz="2400" i="1" baseline="-25000" dirty="0">
                <a:ea typeface="Cambria Math"/>
              </a:rPr>
              <a:t> </a:t>
            </a:r>
            <a:r>
              <a:rPr lang="en-US" sz="2400" dirty="0">
                <a:ea typeface="Cambria Math"/>
              </a:rPr>
              <a:t>, 0) = </a:t>
            </a:r>
            <a:r>
              <a:rPr lang="en-US" sz="2400" i="1" dirty="0" err="1">
                <a:ea typeface="Cambria Math"/>
              </a:rPr>
              <a:t>r</a:t>
            </a:r>
            <a:r>
              <a:rPr lang="en-US" sz="2400" i="1" baseline="-25000" dirty="0" err="1">
                <a:ea typeface="Cambria Math"/>
              </a:rPr>
              <a:t>n</a:t>
            </a:r>
            <a:r>
              <a:rPr lang="en-US" sz="2400" dirty="0">
                <a:ea typeface="Cambria Math"/>
              </a:rPr>
              <a:t>.</a:t>
            </a:r>
          </a:p>
          <a:p>
            <a:pPr>
              <a:spcBef>
                <a:spcPts val="0"/>
              </a:spcBef>
              <a:spcAft>
                <a:spcPts val="400"/>
              </a:spcAft>
            </a:pPr>
            <a:r>
              <a:rPr lang="zh-CN" altLang="en-US" sz="2400" dirty="0"/>
              <a:t>因此，最大公约数是这个除法序列中的最后一个非零余数</a:t>
            </a:r>
            <a:r>
              <a:rPr lang="en-US" sz="2400" dirty="0">
                <a:ea typeface="Cambria Math"/>
              </a:rPr>
              <a:t>.</a:t>
            </a:r>
          </a:p>
        </p:txBody>
      </p:sp>
      <p:pic>
        <p:nvPicPr>
          <p:cNvPr id="6" name="图片 5">
            <a:extLst>
              <a:ext uri="{FF2B5EF4-FFF2-40B4-BE49-F238E27FC236}">
                <a16:creationId xmlns:a16="http://schemas.microsoft.com/office/drawing/2014/main" id="{DF6C5F65-8F18-4C3C-8009-58D69D047036}"/>
              </a:ext>
            </a:extLst>
          </p:cNvPr>
          <p:cNvPicPr>
            <a:picLocks noChangeAspect="1"/>
          </p:cNvPicPr>
          <p:nvPr/>
        </p:nvPicPr>
        <p:blipFill>
          <a:blip r:embed="rId2"/>
          <a:stretch>
            <a:fillRect/>
          </a:stretch>
        </p:blipFill>
        <p:spPr>
          <a:xfrm>
            <a:off x="762000" y="1996376"/>
            <a:ext cx="2649533" cy="1689638"/>
          </a:xfrm>
          <a:prstGeom prst="rect">
            <a:avLst/>
          </a:prstGeom>
        </p:spPr>
      </p:pic>
      <p:pic>
        <p:nvPicPr>
          <p:cNvPr id="8" name="Picture 2">
            <a:extLst>
              <a:ext uri="{FF2B5EF4-FFF2-40B4-BE49-F238E27FC236}">
                <a16:creationId xmlns:a16="http://schemas.microsoft.com/office/drawing/2014/main" id="{98F1A4EC-4B44-41E0-AB0F-AB5CCE597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476" y="2103120"/>
            <a:ext cx="2118246"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8296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9144000" cy="1371600"/>
          </a:xfrm>
        </p:spPr>
        <p:txBody>
          <a:bodyPr/>
          <a:lstStyle/>
          <a:p>
            <a:r>
              <a:rPr lang="zh-CN" altLang="en-US" sz="4000" dirty="0"/>
              <a:t>最大公约数表示成一个线性组合</a:t>
            </a:r>
            <a:endParaRPr lang="en-US" sz="4000" dirty="0"/>
          </a:p>
        </p:txBody>
      </p:sp>
      <p:sp>
        <p:nvSpPr>
          <p:cNvPr id="3" name="Content Placeholder 4"/>
          <p:cNvSpPr>
            <a:spLocks noGrp="1"/>
          </p:cNvSpPr>
          <p:nvPr>
            <p:ph idx="14"/>
          </p:nvPr>
        </p:nvSpPr>
        <p:spPr>
          <a:xfrm>
            <a:off x="304800" y="990600"/>
            <a:ext cx="8610600" cy="5486400"/>
          </a:xfrm>
        </p:spPr>
        <p:txBody>
          <a:bodyPr/>
          <a:lstStyle/>
          <a:p>
            <a:pPr algn="l"/>
            <a:r>
              <a:rPr lang="zh-CN" altLang="en-US" sz="2000" b="1" dirty="0"/>
              <a:t>定理</a:t>
            </a:r>
            <a:r>
              <a:rPr lang="en-US" sz="2000" dirty="0"/>
              <a:t>:</a:t>
            </a:r>
            <a:r>
              <a:rPr lang="zh-CN" altLang="en-US" sz="2000" dirty="0"/>
              <a:t>如果 𝑎</a:t>
            </a:r>
            <a:r>
              <a:rPr lang="en-US" sz="2000" dirty="0"/>
              <a:t> </a:t>
            </a:r>
            <a:r>
              <a:rPr lang="zh-CN" altLang="en-US" sz="2000" dirty="0"/>
              <a:t>和 𝑏</a:t>
            </a:r>
            <a:r>
              <a:rPr lang="en-US" sz="2000" dirty="0"/>
              <a:t> </a:t>
            </a:r>
            <a:r>
              <a:rPr lang="zh-CN" altLang="en-US" sz="2000" dirty="0"/>
              <a:t>是任意整数，且不全为零，那么 </a:t>
            </a:r>
            <a:r>
              <a:rPr lang="en-US" sz="2000" dirty="0" err="1"/>
              <a:t>gcd</a:t>
            </a:r>
            <a:r>
              <a:rPr lang="en-US" sz="2000" dirty="0"/>
              <a:t>⁡(𝑎,𝑏)</a:t>
            </a:r>
            <a:r>
              <a:rPr lang="zh-CN" altLang="en-US" sz="2000" dirty="0"/>
              <a:t>是集合</a:t>
            </a:r>
            <a:r>
              <a:rPr lang="en-US" altLang="zh-CN" sz="2000" b="0" i="0" u="none" strike="noStrike" baseline="0" dirty="0">
                <a:latin typeface="T3Font_29"/>
              </a:rPr>
              <a:t>{</a:t>
            </a:r>
            <a:r>
              <a:rPr lang="en-US" altLang="zh-CN" sz="2000" b="0" i="1" u="none" strike="noStrike" baseline="0" dirty="0">
                <a:latin typeface="T3Font_30"/>
              </a:rPr>
              <a:t>ax </a:t>
            </a:r>
            <a:r>
              <a:rPr lang="en-US" altLang="zh-CN" sz="2000" b="0" i="0" u="none" strike="noStrike" baseline="0" dirty="0">
                <a:latin typeface="T3Font_29"/>
              </a:rPr>
              <a:t>+ </a:t>
            </a:r>
            <a:r>
              <a:rPr lang="en-US" altLang="zh-CN" sz="2000" b="0" i="1" u="none" strike="noStrike" baseline="0" dirty="0">
                <a:latin typeface="T3Font_30"/>
              </a:rPr>
              <a:t>by </a:t>
            </a:r>
            <a:r>
              <a:rPr lang="en-US" altLang="zh-CN" sz="2000" b="0" i="0" u="none" strike="noStrike" baseline="0" dirty="0">
                <a:latin typeface="T3Font_29"/>
              </a:rPr>
              <a:t>: </a:t>
            </a:r>
            <a:r>
              <a:rPr lang="en-US" altLang="zh-CN" sz="2000" b="0" i="1" u="none" strike="noStrike" baseline="0" dirty="0">
                <a:latin typeface="T3Font_30"/>
              </a:rPr>
              <a:t>x</a:t>
            </a:r>
            <a:r>
              <a:rPr lang="en-US" altLang="zh-CN" sz="2000" b="0" i="0" u="none" strike="noStrike" baseline="0" dirty="0">
                <a:latin typeface="T3Font_29"/>
              </a:rPr>
              <a:t>, </a:t>
            </a:r>
            <a:r>
              <a:rPr lang="en-US" altLang="zh-CN" sz="2000" b="0" i="1" u="none" strike="noStrike" baseline="0" dirty="0">
                <a:latin typeface="T3Font_30"/>
              </a:rPr>
              <a:t>y </a:t>
            </a:r>
            <a:r>
              <a:rPr lang="en-US" altLang="zh-CN" sz="2000" b="0" i="0" u="none" strike="noStrike" baseline="0" dirty="0">
                <a:latin typeface="DejaVuSans"/>
              </a:rPr>
              <a:t>∈ ℤ</a:t>
            </a:r>
            <a:r>
              <a:rPr lang="en-US" altLang="zh-CN" sz="2000" b="0" i="0" u="none" strike="noStrike" baseline="0" dirty="0">
                <a:latin typeface="T3Font_29"/>
              </a:rPr>
              <a:t>} </a:t>
            </a:r>
            <a:r>
              <a:rPr lang="zh-CN" altLang="en-US" sz="2000" b="0" i="0" u="none" strike="noStrike" baseline="0" dirty="0">
                <a:latin typeface="T3Font_29"/>
              </a:rPr>
              <a:t>中的最小正整数元素</a:t>
            </a:r>
            <a:r>
              <a:rPr lang="en-US" altLang="zh-CN" sz="2000" b="0" i="0" u="none" strike="noStrike" baseline="0" dirty="0">
                <a:latin typeface="T3Font_29"/>
              </a:rPr>
              <a:t>.</a:t>
            </a:r>
            <a:r>
              <a:rPr lang="en-US" sz="2000" dirty="0"/>
              <a:t> </a:t>
            </a:r>
          </a:p>
          <a:p>
            <a:pPr>
              <a:spcBef>
                <a:spcPts val="300"/>
              </a:spcBef>
            </a:pPr>
            <a:r>
              <a:rPr lang="zh-CN" altLang="en-US" sz="2000" b="1" dirty="0"/>
              <a:t>证明</a:t>
            </a:r>
            <a:r>
              <a:rPr lang="en-US" sz="2000" dirty="0"/>
              <a:t>: </a:t>
            </a:r>
          </a:p>
          <a:p>
            <a:pPr>
              <a:spcBef>
                <a:spcPts val="300"/>
              </a:spcBef>
            </a:pPr>
            <a:r>
              <a:rPr lang="zh-CN" altLang="en-US" sz="2000" dirty="0"/>
              <a:t>设 𝑠</a:t>
            </a:r>
            <a:r>
              <a:rPr lang="en-US" altLang="zh-CN" sz="2000" dirty="0"/>
              <a:t> </a:t>
            </a:r>
            <a:r>
              <a:rPr lang="zh-CN" altLang="en-US" sz="2000" dirty="0"/>
              <a:t>是 𝑎</a:t>
            </a:r>
            <a:r>
              <a:rPr lang="en-US" altLang="zh-CN" sz="2000" dirty="0"/>
              <a:t> </a:t>
            </a:r>
            <a:r>
              <a:rPr lang="zh-CN" altLang="en-US" sz="2000" dirty="0"/>
              <a:t>和 𝑏</a:t>
            </a:r>
            <a:r>
              <a:rPr lang="en-US" altLang="zh-CN" sz="2000" dirty="0"/>
              <a:t> </a:t>
            </a:r>
            <a:r>
              <a:rPr lang="zh-CN" altLang="en-US" sz="2000" dirty="0"/>
              <a:t>的最小正线性组合</a:t>
            </a:r>
            <a:r>
              <a:rPr lang="en-US" sz="2000" dirty="0"/>
              <a:t>.</a:t>
            </a:r>
          </a:p>
          <a:p>
            <a:pPr>
              <a:spcBef>
                <a:spcPts val="300"/>
              </a:spcBef>
            </a:pPr>
            <a:r>
              <a:rPr lang="zh-CN" altLang="en-US" sz="2000" dirty="0"/>
              <a:t>设 𝑞</a:t>
            </a:r>
            <a:r>
              <a:rPr lang="en-US" altLang="zh-CN" sz="2000" dirty="0"/>
              <a:t> </a:t>
            </a:r>
            <a:r>
              <a:rPr lang="zh-CN" altLang="en-US" sz="2000" dirty="0"/>
              <a:t>是 𝑎</a:t>
            </a:r>
            <a:r>
              <a:rPr lang="en-US" altLang="zh-CN" sz="2000" dirty="0"/>
              <a:t> </a:t>
            </a:r>
            <a:r>
              <a:rPr lang="zh-CN" altLang="en-US" sz="2000" dirty="0"/>
              <a:t>除以 𝑠</a:t>
            </a:r>
            <a:r>
              <a:rPr lang="en-US" altLang="zh-CN" sz="2000" dirty="0"/>
              <a:t> </a:t>
            </a:r>
            <a:r>
              <a:rPr lang="zh-CN" altLang="en-US" sz="2000" dirty="0"/>
              <a:t>的商</a:t>
            </a:r>
            <a:r>
              <a:rPr lang="en-US" sz="2000" dirty="0"/>
              <a:t>. </a:t>
            </a:r>
            <a:r>
              <a:rPr lang="zh-CN" altLang="en-US" sz="2000" dirty="0"/>
              <a:t>那么</a:t>
            </a:r>
            <a:r>
              <a:rPr lang="en-US" altLang="zh-CN" sz="2000" dirty="0"/>
              <a:t> </a:t>
            </a:r>
            <a:r>
              <a:rPr lang="en-US" altLang="zh-CN" sz="2000" b="1" dirty="0"/>
              <a:t> a mod s</a:t>
            </a:r>
            <a:r>
              <a:rPr lang="en-US" altLang="zh-CN" sz="2000" dirty="0"/>
              <a:t>=a-</a:t>
            </a:r>
            <a:r>
              <a:rPr lang="en-US" altLang="zh-CN" sz="2000" dirty="0" err="1"/>
              <a:t>qs</a:t>
            </a:r>
            <a:r>
              <a:rPr lang="en-US" altLang="zh-CN" sz="2000" dirty="0"/>
              <a:t>=a-q(</a:t>
            </a:r>
            <a:r>
              <a:rPr lang="en-US" altLang="zh-CN" sz="2000" dirty="0" err="1"/>
              <a:t>ax+by</a:t>
            </a:r>
            <a:r>
              <a:rPr lang="en-US" altLang="zh-CN" sz="2000" dirty="0"/>
              <a:t>)=a(1-qx)+b(-</a:t>
            </a:r>
            <a:r>
              <a:rPr lang="en-US" altLang="zh-CN" sz="2000" dirty="0" err="1"/>
              <a:t>qy</a:t>
            </a:r>
            <a:r>
              <a:rPr lang="en-US" altLang="zh-CN" sz="2000" dirty="0"/>
              <a:t>).</a:t>
            </a:r>
          </a:p>
          <a:p>
            <a:pPr>
              <a:spcBef>
                <a:spcPts val="300"/>
              </a:spcBef>
            </a:pPr>
            <a:r>
              <a:rPr lang="zh-CN" altLang="en-US" sz="2000" dirty="0"/>
              <a:t>因此，𝑎 </a:t>
            </a:r>
            <a:r>
              <a:rPr lang="en-US" sz="2000" dirty="0"/>
              <a:t>mod  𝑠</a:t>
            </a:r>
            <a:r>
              <a:rPr lang="zh-CN" altLang="en-US" sz="2000" dirty="0"/>
              <a:t>是 𝑎</a:t>
            </a:r>
            <a:r>
              <a:rPr lang="en-US" sz="2000" dirty="0"/>
              <a:t> </a:t>
            </a:r>
            <a:r>
              <a:rPr lang="zh-CN" altLang="en-US" sz="2000" dirty="0"/>
              <a:t>和 𝑏</a:t>
            </a:r>
            <a:r>
              <a:rPr lang="en-US" sz="2000" dirty="0"/>
              <a:t> </a:t>
            </a:r>
            <a:r>
              <a:rPr lang="zh-CN" altLang="en-US" sz="2000" dirty="0"/>
              <a:t>的线性组合</a:t>
            </a:r>
            <a:r>
              <a:rPr lang="en-US" sz="2000" dirty="0"/>
              <a:t>. </a:t>
            </a:r>
          </a:p>
          <a:p>
            <a:pPr>
              <a:spcBef>
                <a:spcPts val="300"/>
              </a:spcBef>
            </a:pPr>
            <a:r>
              <a:rPr lang="zh-CN" altLang="en-US" sz="2000" dirty="0"/>
              <a:t>由于 𝑠</a:t>
            </a:r>
            <a:r>
              <a:rPr lang="en-US" altLang="zh-CN" sz="2000" dirty="0"/>
              <a:t> </a:t>
            </a:r>
            <a:r>
              <a:rPr lang="zh-CN" altLang="en-US" sz="2000" dirty="0"/>
              <a:t>是所有线性组合中的最小正数，并且</a:t>
            </a:r>
            <a:r>
              <a:rPr lang="en-US" sz="2000" dirty="0"/>
              <a:t>0&lt;=</a:t>
            </a:r>
            <a:r>
              <a:rPr lang="en-US" sz="2000" b="1" dirty="0"/>
              <a:t>a mod s</a:t>
            </a:r>
            <a:r>
              <a:rPr lang="en-US" sz="2000" dirty="0"/>
              <a:t> &lt;s</a:t>
            </a:r>
            <a:r>
              <a:rPr lang="zh-CN" altLang="en-US" sz="2000" dirty="0"/>
              <a:t>，</a:t>
            </a:r>
            <a:endParaRPr lang="en-US" altLang="zh-CN" sz="2000" dirty="0"/>
          </a:p>
          <a:p>
            <a:pPr>
              <a:spcBef>
                <a:spcPts val="300"/>
              </a:spcBef>
            </a:pPr>
            <a:r>
              <a:rPr lang="en-US" altLang="zh-CN" sz="2000" b="1" dirty="0"/>
              <a:t>a mod s</a:t>
            </a:r>
            <a:r>
              <a:rPr lang="zh-CN" altLang="en-US" sz="2000" dirty="0"/>
              <a:t>不能是正数</a:t>
            </a:r>
            <a:r>
              <a:rPr lang="en-US" altLang="zh-CN" sz="2000" dirty="0"/>
              <a:t>.  </a:t>
            </a:r>
            <a:r>
              <a:rPr lang="zh-CN" altLang="en-US" sz="2000" dirty="0"/>
              <a:t>因此</a:t>
            </a:r>
            <a:r>
              <a:rPr lang="en-US" altLang="zh-CN" sz="2000" dirty="0"/>
              <a:t> </a:t>
            </a:r>
            <a:r>
              <a:rPr lang="en-US" altLang="zh-CN" sz="2000" b="1" dirty="0"/>
              <a:t>a mod s</a:t>
            </a:r>
            <a:r>
              <a:rPr lang="en-US" altLang="zh-CN" sz="2000" dirty="0"/>
              <a:t>=0. </a:t>
            </a:r>
          </a:p>
          <a:p>
            <a:pPr>
              <a:spcBef>
                <a:spcPts val="300"/>
              </a:spcBef>
            </a:pPr>
            <a:r>
              <a:rPr lang="zh-CN" altLang="en-US" sz="2000" dirty="0"/>
              <a:t>这意味着 𝑠</a:t>
            </a:r>
            <a:r>
              <a:rPr lang="en-US" altLang="zh-CN" sz="2000" dirty="0"/>
              <a:t> </a:t>
            </a:r>
            <a:r>
              <a:rPr lang="zh-CN" altLang="en-US" sz="2000" dirty="0"/>
              <a:t>是 𝑎</a:t>
            </a:r>
            <a:r>
              <a:rPr lang="en-US" altLang="zh-CN" sz="2000" dirty="0"/>
              <a:t> </a:t>
            </a:r>
            <a:r>
              <a:rPr lang="zh-CN" altLang="en-US" sz="2000" dirty="0"/>
              <a:t>的因子，同样 𝑠</a:t>
            </a:r>
            <a:r>
              <a:rPr lang="en-US" altLang="zh-CN" sz="2000" dirty="0"/>
              <a:t> </a:t>
            </a:r>
            <a:r>
              <a:rPr lang="zh-CN" altLang="en-US" sz="2000" dirty="0"/>
              <a:t>也是 𝑏</a:t>
            </a:r>
            <a:r>
              <a:rPr lang="en-US" altLang="zh-CN" sz="2000" dirty="0"/>
              <a:t> </a:t>
            </a:r>
            <a:r>
              <a:rPr lang="zh-CN" altLang="en-US" sz="2000" dirty="0"/>
              <a:t>的因子。因此 𝑠</a:t>
            </a:r>
            <a:r>
              <a:rPr lang="en-US" altLang="zh-CN" sz="2000" dirty="0"/>
              <a:t> </a:t>
            </a:r>
            <a:r>
              <a:rPr lang="zh-CN" altLang="en-US" sz="2000" dirty="0"/>
              <a:t>是 𝑎</a:t>
            </a:r>
            <a:r>
              <a:rPr lang="en-US" altLang="zh-CN" sz="2000" dirty="0"/>
              <a:t> </a:t>
            </a:r>
            <a:r>
              <a:rPr lang="zh-CN" altLang="en-US" sz="2000" dirty="0"/>
              <a:t>和 𝑏</a:t>
            </a:r>
            <a:r>
              <a:rPr lang="en-US" altLang="zh-CN" sz="2000" dirty="0"/>
              <a:t> </a:t>
            </a:r>
            <a:r>
              <a:rPr lang="zh-CN" altLang="en-US" sz="2000" dirty="0"/>
              <a:t>的公约数</a:t>
            </a:r>
            <a:r>
              <a:rPr lang="en-US" altLang="zh-CN" sz="2000" dirty="0"/>
              <a:t>, </a:t>
            </a:r>
            <a:r>
              <a:rPr lang="en-US" altLang="zh-CN" sz="2000" dirty="0" err="1"/>
              <a:t>gcd</a:t>
            </a:r>
            <a:r>
              <a:rPr lang="en-US" altLang="zh-CN" sz="2000" dirty="0"/>
              <a:t>(</a:t>
            </a:r>
            <a:r>
              <a:rPr lang="en-US" altLang="zh-CN" sz="2000" dirty="0" err="1"/>
              <a:t>a,b</a:t>
            </a:r>
            <a:r>
              <a:rPr lang="en-US" altLang="zh-CN" sz="2000" dirty="0"/>
              <a:t>)&gt;=s.</a:t>
            </a:r>
          </a:p>
          <a:p>
            <a:pPr>
              <a:spcBef>
                <a:spcPts val="300"/>
              </a:spcBef>
            </a:pPr>
            <a:r>
              <a:rPr lang="zh-CN" altLang="en-US" sz="2000" dirty="0"/>
              <a:t>由于 </a:t>
            </a:r>
            <a:r>
              <a:rPr lang="en-US" altLang="zh-CN" sz="2000" dirty="0" err="1"/>
              <a:t>gcd</a:t>
            </a:r>
            <a:r>
              <a:rPr lang="en-US" altLang="zh-CN" sz="2000" dirty="0"/>
              <a:t>⁡(</a:t>
            </a:r>
            <a:r>
              <a:rPr lang="zh-CN" altLang="en-US" sz="2000" dirty="0"/>
              <a:t>𝑎</a:t>
            </a:r>
            <a:r>
              <a:rPr lang="en-US" altLang="zh-CN" sz="2000" dirty="0"/>
              <a:t>,</a:t>
            </a:r>
            <a:r>
              <a:rPr lang="zh-CN" altLang="en-US" sz="2000" dirty="0"/>
              <a:t>𝑏</a:t>
            </a:r>
            <a:r>
              <a:rPr lang="en-US" altLang="zh-CN" sz="2000" dirty="0"/>
              <a:t>) </a:t>
            </a:r>
            <a:r>
              <a:rPr lang="zh-CN" altLang="en-US" sz="2000" dirty="0"/>
              <a:t>同时整除 𝑎</a:t>
            </a:r>
            <a:r>
              <a:rPr lang="en-US" altLang="zh-CN" sz="2000" dirty="0"/>
              <a:t> </a:t>
            </a:r>
            <a:r>
              <a:rPr lang="zh-CN" altLang="en-US" sz="2000" dirty="0"/>
              <a:t>和 𝑏，且 𝑠</a:t>
            </a:r>
            <a:r>
              <a:rPr lang="en-US" altLang="zh-CN" sz="2000" dirty="0"/>
              <a:t> </a:t>
            </a:r>
            <a:r>
              <a:rPr lang="zh-CN" altLang="en-US" sz="2000" dirty="0"/>
              <a:t>是 𝑎</a:t>
            </a:r>
            <a:r>
              <a:rPr lang="en-US" altLang="zh-CN" sz="2000" dirty="0"/>
              <a:t> </a:t>
            </a:r>
            <a:r>
              <a:rPr lang="zh-CN" altLang="en-US" sz="2000" dirty="0"/>
              <a:t>和 𝑏</a:t>
            </a:r>
            <a:r>
              <a:rPr lang="en-US" altLang="zh-CN" sz="2000" dirty="0"/>
              <a:t> </a:t>
            </a:r>
            <a:r>
              <a:rPr lang="zh-CN" altLang="en-US" sz="2000" dirty="0"/>
              <a:t>的线性组合</a:t>
            </a:r>
            <a:r>
              <a:rPr lang="en-US" altLang="zh-CN" sz="2000" dirty="0"/>
              <a:t>, </a:t>
            </a:r>
            <a:r>
              <a:rPr lang="zh-CN" altLang="en-US" sz="2000" dirty="0"/>
              <a:t>我们有</a:t>
            </a:r>
            <a:r>
              <a:rPr lang="en-US" altLang="zh-CN" sz="2000" dirty="0"/>
              <a:t>  </a:t>
            </a:r>
            <a:r>
              <a:rPr lang="en-US" altLang="zh-CN" sz="2000" dirty="0" err="1"/>
              <a:t>gcd</a:t>
            </a:r>
            <a:r>
              <a:rPr lang="en-US" altLang="zh-CN" sz="2000" dirty="0"/>
              <a:t>(</a:t>
            </a:r>
            <a:r>
              <a:rPr lang="en-US" altLang="zh-CN" sz="2000" dirty="0" err="1"/>
              <a:t>a,b</a:t>
            </a:r>
            <a:r>
              <a:rPr lang="en-US" altLang="zh-CN" sz="2000" dirty="0"/>
              <a:t>) | s. </a:t>
            </a:r>
            <a:r>
              <a:rPr lang="zh-CN" altLang="en-US" sz="2000" dirty="0"/>
              <a:t>但是</a:t>
            </a:r>
            <a:r>
              <a:rPr lang="en-US" altLang="zh-CN" sz="2000" dirty="0"/>
              <a:t> </a:t>
            </a:r>
            <a:r>
              <a:rPr lang="en-US" altLang="zh-CN" sz="2000" dirty="0" err="1"/>
              <a:t>gcd</a:t>
            </a:r>
            <a:r>
              <a:rPr lang="en-US" altLang="zh-CN" sz="2000" dirty="0"/>
              <a:t>(</a:t>
            </a:r>
            <a:r>
              <a:rPr lang="en-US" altLang="zh-CN" sz="2000" dirty="0" err="1"/>
              <a:t>a,b</a:t>
            </a:r>
            <a:r>
              <a:rPr lang="en-US" altLang="zh-CN" sz="2000" dirty="0"/>
              <a:t>) | s </a:t>
            </a:r>
            <a:r>
              <a:rPr lang="zh-CN" altLang="en-US" sz="2000" dirty="0"/>
              <a:t>并且</a:t>
            </a:r>
            <a:r>
              <a:rPr lang="en-US" altLang="zh-CN" sz="2000" dirty="0"/>
              <a:t> s&gt;0 </a:t>
            </a:r>
            <a:r>
              <a:rPr lang="zh-CN" altLang="en-US" sz="2000" dirty="0"/>
              <a:t>意味着</a:t>
            </a:r>
            <a:r>
              <a:rPr lang="en-US" altLang="zh-CN" sz="2000" dirty="0"/>
              <a:t> </a:t>
            </a:r>
            <a:r>
              <a:rPr lang="en-US" altLang="zh-CN" sz="2000" dirty="0" err="1"/>
              <a:t>gcd</a:t>
            </a:r>
            <a:r>
              <a:rPr lang="en-US" altLang="zh-CN" sz="2000" dirty="0"/>
              <a:t>(</a:t>
            </a:r>
            <a:r>
              <a:rPr lang="en-US" altLang="zh-CN" sz="2000" dirty="0" err="1"/>
              <a:t>a,b</a:t>
            </a:r>
            <a:r>
              <a:rPr lang="en-US" altLang="zh-CN" sz="2000" dirty="0"/>
              <a:t>)&lt;=s. </a:t>
            </a:r>
          </a:p>
          <a:p>
            <a:pPr>
              <a:spcBef>
                <a:spcPts val="300"/>
              </a:spcBef>
            </a:pPr>
            <a:endParaRPr lang="en-US" altLang="zh-CN" sz="2000" dirty="0"/>
          </a:p>
          <a:p>
            <a:pPr>
              <a:spcBef>
                <a:spcPts val="300"/>
              </a:spcBef>
            </a:pPr>
            <a:r>
              <a:rPr lang="zh-CN" altLang="en-US" sz="2000" b="1" dirty="0"/>
              <a:t>推论</a:t>
            </a:r>
            <a:r>
              <a:rPr lang="en-US" altLang="zh-CN" sz="2000" dirty="0"/>
              <a:t>: </a:t>
            </a:r>
            <a:r>
              <a:rPr lang="zh-CN" altLang="en-US" sz="2000" dirty="0"/>
              <a:t>对于整数</a:t>
            </a:r>
            <a:r>
              <a:rPr lang="en-US" altLang="zh-CN" sz="2000" dirty="0"/>
              <a:t> a </a:t>
            </a:r>
            <a:r>
              <a:rPr lang="zh-CN" altLang="en-US" sz="2000" dirty="0"/>
              <a:t>和</a:t>
            </a:r>
            <a:r>
              <a:rPr lang="en-US" altLang="zh-CN" sz="2000" dirty="0"/>
              <a:t> b, </a:t>
            </a:r>
            <a:r>
              <a:rPr lang="zh-CN" altLang="en-US" sz="2000" dirty="0"/>
              <a:t>如果</a:t>
            </a:r>
            <a:r>
              <a:rPr lang="en-US" altLang="zh-CN" sz="2000" dirty="0"/>
              <a:t> d |a </a:t>
            </a:r>
            <a:r>
              <a:rPr lang="zh-CN" altLang="en-US" sz="2000" dirty="0"/>
              <a:t>并且</a:t>
            </a:r>
            <a:r>
              <a:rPr lang="en-US" altLang="zh-CN" sz="2000" dirty="0"/>
              <a:t> </a:t>
            </a:r>
            <a:r>
              <a:rPr lang="en-US" altLang="zh-CN" sz="2000" dirty="0" err="1"/>
              <a:t>d|b</a:t>
            </a:r>
            <a:r>
              <a:rPr lang="en-US" altLang="zh-CN" sz="2000" dirty="0"/>
              <a:t>, </a:t>
            </a:r>
            <a:r>
              <a:rPr lang="zh-CN" altLang="en-US" sz="2000" dirty="0"/>
              <a:t>那么</a:t>
            </a:r>
            <a:r>
              <a:rPr lang="en-US" altLang="zh-CN" sz="2000" dirty="0"/>
              <a:t> </a:t>
            </a:r>
            <a:r>
              <a:rPr lang="en-US" altLang="zh-CN" sz="2000" dirty="0" err="1"/>
              <a:t>d|gcd</a:t>
            </a:r>
            <a:r>
              <a:rPr lang="en-US" altLang="zh-CN" sz="2000" dirty="0"/>
              <a:t>(</a:t>
            </a:r>
            <a:r>
              <a:rPr lang="en-US" altLang="zh-CN" sz="2000" dirty="0" err="1"/>
              <a:t>a,b</a:t>
            </a:r>
            <a:r>
              <a:rPr lang="en-US" altLang="zh-CN" sz="2000" dirty="0"/>
              <a:t>).</a:t>
            </a:r>
          </a:p>
          <a:p>
            <a:pPr>
              <a:spcBef>
                <a:spcPts val="300"/>
              </a:spcBef>
            </a:pPr>
            <a:endParaRPr lang="en-US" sz="2000" dirty="0"/>
          </a:p>
        </p:txBody>
      </p:sp>
    </p:spTree>
    <p:extLst>
      <p:ext uri="{BB962C8B-B14F-4D97-AF65-F5344CB8AC3E}">
        <p14:creationId xmlns:p14="http://schemas.microsoft.com/office/powerpoint/2010/main" val="3411707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pPr algn="l"/>
            <a:r>
              <a:rPr lang="zh-CN" altLang="en-US" sz="4000" dirty="0"/>
              <a:t>最大公约数表示成一个线性组合</a:t>
            </a:r>
            <a:endParaRPr lang="en-US" sz="4000" dirty="0"/>
          </a:p>
        </p:txBody>
      </p:sp>
      <p:pic>
        <p:nvPicPr>
          <p:cNvPr id="10" name="Picture 2" descr="A portrait of Étienne Bézout.&#10;"/>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212"/>
          <a:stretch/>
        </p:blipFill>
        <p:spPr bwMode="auto">
          <a:xfrm>
            <a:off x="7431172" y="381000"/>
            <a:ext cx="1636628" cy="1813560"/>
          </a:xfrm>
          <a:prstGeom prst="rect">
            <a:avLst/>
          </a:prstGeom>
          <a:extLst>
            <a:ext uri="{909E8E84-426E-40DD-AFC4-6F175D3DCCD1}">
              <a14:hiddenFill xmlns:a14="http://schemas.microsoft.com/office/drawing/2010/main">
                <a:solidFill>
                  <a:srgbClr val="FFFFFF"/>
                </a:solidFill>
              </a14:hiddenFill>
            </a:ext>
          </a:extLst>
        </p:spPr>
      </p:pic>
      <p:sp>
        <p:nvSpPr>
          <p:cNvPr id="2" name="Content Placeholder 3"/>
          <p:cNvSpPr>
            <a:spLocks noGrp="1"/>
          </p:cNvSpPr>
          <p:nvPr>
            <p:ph idx="13"/>
          </p:nvPr>
        </p:nvSpPr>
        <p:spPr>
          <a:xfrm>
            <a:off x="7010400" y="2194560"/>
            <a:ext cx="2057400" cy="777240"/>
          </a:xfrm>
        </p:spPr>
        <p:txBody>
          <a:bodyPr/>
          <a:lstStyle/>
          <a:p>
            <a:pPr algn="ctr">
              <a:spcBef>
                <a:spcPts val="0"/>
              </a:spcBef>
            </a:pPr>
            <a:r>
              <a:rPr lang="en-US" sz="2200" dirty="0">
                <a:ea typeface="Cambria Math"/>
              </a:rPr>
              <a:t>É</a:t>
            </a:r>
            <a:r>
              <a:rPr lang="en-US" sz="2200" dirty="0"/>
              <a:t>tienne </a:t>
            </a:r>
            <a:r>
              <a:rPr lang="en-US" sz="2200" dirty="0" err="1"/>
              <a:t>B</a:t>
            </a:r>
            <a:r>
              <a:rPr lang="en-US" sz="2200" dirty="0" err="1">
                <a:ea typeface="Cambria Math"/>
              </a:rPr>
              <a:t>é</a:t>
            </a:r>
            <a:r>
              <a:rPr lang="en-US" sz="2200" dirty="0" err="1"/>
              <a:t>zout</a:t>
            </a:r>
            <a:endParaRPr lang="en-US" sz="2200" dirty="0"/>
          </a:p>
          <a:p>
            <a:pPr algn="ctr">
              <a:spcBef>
                <a:spcPts val="0"/>
              </a:spcBef>
            </a:pPr>
            <a:r>
              <a:rPr lang="en-US" sz="2200" dirty="0"/>
              <a:t>(</a:t>
            </a:r>
            <a:r>
              <a:rPr lang="en-US" sz="2200" dirty="0">
                <a:ea typeface="Cambria Math" pitchFamily="18" charset="0"/>
              </a:rPr>
              <a:t>1730-1783</a:t>
            </a:r>
            <a:r>
              <a:rPr lang="en-US" sz="2200" dirty="0"/>
              <a:t>)</a:t>
            </a:r>
          </a:p>
        </p:txBody>
      </p:sp>
      <p:sp>
        <p:nvSpPr>
          <p:cNvPr id="3" name="Content Placeholder 4"/>
          <p:cNvSpPr>
            <a:spLocks noGrp="1"/>
          </p:cNvSpPr>
          <p:nvPr>
            <p:ph idx="14"/>
          </p:nvPr>
        </p:nvSpPr>
        <p:spPr>
          <a:xfrm>
            <a:off x="76200" y="1371600"/>
            <a:ext cx="8534400" cy="5257800"/>
          </a:xfrm>
        </p:spPr>
        <p:txBody>
          <a:bodyPr/>
          <a:lstStyle/>
          <a:p>
            <a:pPr>
              <a:spcBef>
                <a:spcPts val="300"/>
              </a:spcBef>
            </a:pPr>
            <a:r>
              <a:rPr lang="en-US" sz="2600" b="1" dirty="0" err="1"/>
              <a:t>B</a:t>
            </a:r>
            <a:r>
              <a:rPr lang="en-US" sz="2600" b="1" dirty="0" err="1">
                <a:ea typeface="Cambria Math"/>
              </a:rPr>
              <a:t>é</a:t>
            </a:r>
            <a:r>
              <a:rPr lang="en-US" sz="2600" b="1" dirty="0" err="1"/>
              <a:t>zout’s</a:t>
            </a:r>
            <a:r>
              <a:rPr lang="en-US" sz="2600" b="1" dirty="0"/>
              <a:t> Theorem (</a:t>
            </a:r>
            <a:r>
              <a:rPr lang="zh-CN" altLang="en-US" sz="2600" b="1" dirty="0"/>
              <a:t>贝祖定理</a:t>
            </a:r>
            <a:r>
              <a:rPr lang="en-US" altLang="zh-CN" sz="2600" b="1" dirty="0"/>
              <a:t>)</a:t>
            </a:r>
            <a:r>
              <a:rPr lang="en-US" sz="2600" dirty="0"/>
              <a:t>:</a:t>
            </a:r>
            <a:r>
              <a:rPr lang="zh-CN" altLang="en-US" sz="2600" dirty="0"/>
              <a:t>如果 𝑎</a:t>
            </a:r>
            <a:r>
              <a:rPr lang="en-US" sz="2600" dirty="0"/>
              <a:t> </a:t>
            </a:r>
            <a:r>
              <a:rPr lang="zh-CN" altLang="en-US" sz="2600" dirty="0"/>
              <a:t>和 𝑏</a:t>
            </a:r>
            <a:r>
              <a:rPr lang="en-US" sz="2600" dirty="0"/>
              <a:t> </a:t>
            </a:r>
            <a:r>
              <a:rPr lang="zh-CN" altLang="en-US" sz="2600" dirty="0"/>
              <a:t>是正整数，</a:t>
            </a:r>
            <a:endParaRPr lang="en-US" altLang="zh-CN" sz="2600" dirty="0"/>
          </a:p>
          <a:p>
            <a:pPr>
              <a:spcBef>
                <a:spcPts val="300"/>
              </a:spcBef>
            </a:pPr>
            <a:r>
              <a:rPr lang="zh-CN" altLang="en-US" sz="2600" dirty="0"/>
              <a:t>那么存在整数 𝑠</a:t>
            </a:r>
            <a:r>
              <a:rPr lang="en-US" sz="2600" dirty="0"/>
              <a:t> </a:t>
            </a:r>
            <a:r>
              <a:rPr lang="zh-CN" altLang="en-US" sz="2600" dirty="0"/>
              <a:t>和 𝑡</a:t>
            </a:r>
            <a:r>
              <a:rPr lang="en-US" sz="2600" dirty="0"/>
              <a:t> </a:t>
            </a:r>
            <a:r>
              <a:rPr lang="zh-CN" altLang="en-US" sz="2600" dirty="0"/>
              <a:t>使得 </a:t>
            </a:r>
            <a:r>
              <a:rPr lang="en-US" sz="2600" dirty="0" err="1"/>
              <a:t>gcd</a:t>
            </a:r>
            <a:r>
              <a:rPr lang="en-US" sz="2600" dirty="0"/>
              <a:t>⁡(𝑎,𝑏)=𝑠𝑎+𝑡𝑏. </a:t>
            </a:r>
          </a:p>
          <a:p>
            <a:pPr>
              <a:spcBef>
                <a:spcPts val="300"/>
              </a:spcBef>
            </a:pPr>
            <a:endParaRPr lang="en-US" sz="2600" dirty="0"/>
          </a:p>
          <a:p>
            <a:pPr>
              <a:spcBef>
                <a:spcPts val="300"/>
              </a:spcBef>
            </a:pPr>
            <a:r>
              <a:rPr lang="en-US" sz="2600" b="1" dirty="0"/>
              <a:t>Definition</a:t>
            </a:r>
            <a:r>
              <a:rPr lang="en-US" sz="2600" dirty="0"/>
              <a:t>:</a:t>
            </a:r>
            <a:r>
              <a:rPr lang="zh-CN" altLang="en-US" sz="2600" dirty="0"/>
              <a:t>如果 𝑎</a:t>
            </a:r>
            <a:r>
              <a:rPr lang="en-US" sz="2600" dirty="0"/>
              <a:t> </a:t>
            </a:r>
            <a:r>
              <a:rPr lang="zh-CN" altLang="en-US" sz="2600" dirty="0"/>
              <a:t>和 𝑏</a:t>
            </a:r>
            <a:r>
              <a:rPr lang="en-US" sz="2600" dirty="0"/>
              <a:t> </a:t>
            </a:r>
            <a:r>
              <a:rPr lang="zh-CN" altLang="en-US" sz="2600" dirty="0"/>
              <a:t>是正整数，那么使得 </a:t>
            </a:r>
            <a:r>
              <a:rPr lang="en-US" sz="2600" dirty="0" err="1"/>
              <a:t>gcd</a:t>
            </a:r>
            <a:r>
              <a:rPr lang="en-US" sz="2600" dirty="0"/>
              <a:t>⁡(𝑎,𝑏)=𝑠𝑎+𝑡𝑏</a:t>
            </a:r>
            <a:r>
              <a:rPr lang="zh-CN" altLang="en-US" sz="2600" dirty="0"/>
              <a:t>的整数 𝑠</a:t>
            </a:r>
            <a:r>
              <a:rPr lang="en-US" sz="2600" dirty="0"/>
              <a:t> </a:t>
            </a:r>
            <a:r>
              <a:rPr lang="zh-CN" altLang="en-US" sz="2600" dirty="0"/>
              <a:t>和 𝑡</a:t>
            </a:r>
            <a:r>
              <a:rPr lang="en-US" sz="2600" dirty="0"/>
              <a:t> </a:t>
            </a:r>
            <a:r>
              <a:rPr lang="zh-CN" altLang="en-US" sz="2600" dirty="0"/>
              <a:t>称为 𝑎</a:t>
            </a:r>
            <a:r>
              <a:rPr lang="en-US" sz="2600" dirty="0"/>
              <a:t> </a:t>
            </a:r>
            <a:r>
              <a:rPr lang="zh-CN" altLang="en-US" sz="2600" dirty="0"/>
              <a:t>和 𝑏</a:t>
            </a:r>
            <a:r>
              <a:rPr lang="en-US" sz="2600" dirty="0"/>
              <a:t> </a:t>
            </a:r>
            <a:r>
              <a:rPr lang="zh-CN" altLang="en-US" sz="2600" dirty="0"/>
              <a:t>的 贝祖系数</a:t>
            </a:r>
            <a:r>
              <a:rPr lang="en-US" sz="2600" i="1" dirty="0"/>
              <a:t>. </a:t>
            </a:r>
          </a:p>
          <a:p>
            <a:pPr>
              <a:spcBef>
                <a:spcPts val="300"/>
              </a:spcBef>
            </a:pPr>
            <a:r>
              <a:rPr lang="zh-CN" altLang="en-US" sz="2600" dirty="0"/>
              <a:t>根据 贝祖定理，整数 𝑎</a:t>
            </a:r>
            <a:r>
              <a:rPr lang="en-US" altLang="zh-CN" sz="2600" dirty="0"/>
              <a:t> </a:t>
            </a:r>
            <a:r>
              <a:rPr lang="zh-CN" altLang="en-US" sz="2600" dirty="0"/>
              <a:t>和 𝑏</a:t>
            </a:r>
            <a:r>
              <a:rPr lang="en-US" altLang="zh-CN" sz="2600" dirty="0"/>
              <a:t> </a:t>
            </a:r>
            <a:r>
              <a:rPr lang="zh-CN" altLang="en-US" sz="2600" dirty="0"/>
              <a:t>的最大公约数可以表示为 𝑠𝑎</a:t>
            </a:r>
            <a:r>
              <a:rPr lang="en-US" altLang="zh-CN" sz="2600" dirty="0"/>
              <a:t>+</a:t>
            </a:r>
            <a:r>
              <a:rPr lang="zh-CN" altLang="en-US" sz="2600" dirty="0"/>
              <a:t>𝑡𝑏，其中 𝑠</a:t>
            </a:r>
            <a:r>
              <a:rPr lang="en-US" altLang="zh-CN" sz="2600" dirty="0"/>
              <a:t> </a:t>
            </a:r>
            <a:r>
              <a:rPr lang="zh-CN" altLang="en-US" sz="2600" dirty="0"/>
              <a:t>和 𝑡</a:t>
            </a:r>
            <a:r>
              <a:rPr lang="en-US" altLang="zh-CN" sz="2600" dirty="0"/>
              <a:t> </a:t>
            </a:r>
            <a:r>
              <a:rPr lang="zh-CN" altLang="en-US" sz="2600" dirty="0"/>
              <a:t>是整数。这是 𝑎</a:t>
            </a:r>
            <a:r>
              <a:rPr lang="en-US" altLang="zh-CN" sz="2600" dirty="0"/>
              <a:t> </a:t>
            </a:r>
            <a:r>
              <a:rPr lang="zh-CN" altLang="en-US" sz="2600" dirty="0"/>
              <a:t>和 𝑏</a:t>
            </a:r>
            <a:r>
              <a:rPr lang="en-US" altLang="zh-CN" sz="2600" dirty="0"/>
              <a:t> </a:t>
            </a:r>
            <a:r>
              <a:rPr lang="zh-CN" altLang="en-US" sz="2600" dirty="0"/>
              <a:t>的一个线性组合，其系数为整数</a:t>
            </a:r>
            <a:r>
              <a:rPr lang="en-US" sz="2600" dirty="0"/>
              <a:t>.</a:t>
            </a:r>
          </a:p>
          <a:p>
            <a:pPr lvl="1">
              <a:spcBef>
                <a:spcPts val="300"/>
              </a:spcBef>
            </a:pPr>
            <a:r>
              <a:rPr lang="en-US" sz="2200" dirty="0" err="1"/>
              <a:t>gcd</a:t>
            </a:r>
            <a:r>
              <a:rPr lang="en-US" sz="2200" dirty="0"/>
              <a:t>(</a:t>
            </a:r>
            <a:r>
              <a:rPr lang="en-US" sz="2200" dirty="0">
                <a:ea typeface="Cambria Math" pitchFamily="18" charset="0"/>
              </a:rPr>
              <a:t>6,14</a:t>
            </a:r>
            <a:r>
              <a:rPr lang="en-US" sz="2200" dirty="0"/>
              <a:t>) = (</a:t>
            </a:r>
            <a:r>
              <a:rPr lang="en-US" sz="2000" i="1" dirty="0"/>
              <a:t>−</a:t>
            </a:r>
            <a:r>
              <a:rPr lang="en-US" sz="2200" dirty="0">
                <a:ea typeface="Cambria Math"/>
              </a:rPr>
              <a:t>2)∙6 + 1∙14</a:t>
            </a:r>
          </a:p>
        </p:txBody>
      </p:sp>
    </p:spTree>
    <p:extLst>
      <p:ext uri="{BB962C8B-B14F-4D97-AF65-F5344CB8AC3E}">
        <p14:creationId xmlns:p14="http://schemas.microsoft.com/office/powerpoint/2010/main" val="3238432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算术基本定理的唯一性证明</a:t>
            </a:r>
          </a:p>
        </p:txBody>
      </p:sp>
      <p:sp>
        <p:nvSpPr>
          <p:cNvPr id="6" name="Content Placeholder 4">
            <a:extLst>
              <a:ext uri="{FF2B5EF4-FFF2-40B4-BE49-F238E27FC236}">
                <a16:creationId xmlns:a16="http://schemas.microsoft.com/office/drawing/2014/main" id="{660781DB-0E2F-4C37-9866-4CAC25839AC6}"/>
              </a:ext>
            </a:extLst>
          </p:cNvPr>
          <p:cNvSpPr txBox="1">
            <a:spLocks/>
          </p:cNvSpPr>
          <p:nvPr/>
        </p:nvSpPr>
        <p:spPr>
          <a:xfrm>
            <a:off x="304800" y="990600"/>
            <a:ext cx="8610600" cy="5257800"/>
          </a:xfrm>
          <a:prstGeom prst="rect">
            <a:avLst/>
          </a:prstGeom>
        </p:spPr>
        <p:txBody>
          <a:bodyPr/>
          <a:lstStyle>
            <a:lvl1pPr marL="257175" indent="-257175" algn="l" rtl="0" eaLnBrk="0" fontAlgn="base" hangingPunct="0">
              <a:spcBef>
                <a:spcPct val="20000"/>
              </a:spcBef>
              <a:spcAft>
                <a:spcPct val="0"/>
              </a:spcAft>
              <a:buClr>
                <a:schemeClr val="accent1"/>
              </a:buClr>
              <a:buSzPct val="65000"/>
              <a:buFont typeface="Wingdings" panose="05000000000000000000" pitchFamily="2" charset="2"/>
              <a:buChar char="n"/>
              <a:defRPr sz="2250">
                <a:solidFill>
                  <a:schemeClr val="tx1"/>
                </a:solidFill>
                <a:latin typeface="+mn-lt"/>
                <a:ea typeface="+mn-ea"/>
                <a:cs typeface="+mn-cs"/>
              </a:defRPr>
            </a:lvl1pPr>
            <a:lvl2pPr marL="502444" indent="-244079" algn="l" rtl="0" eaLnBrk="0" fontAlgn="base" hangingPunct="0">
              <a:spcBef>
                <a:spcPct val="20000"/>
              </a:spcBef>
              <a:spcAft>
                <a:spcPct val="0"/>
              </a:spcAft>
              <a:buClr>
                <a:schemeClr val="accent2"/>
              </a:buClr>
              <a:buSzPct val="60000"/>
              <a:buFont typeface="Wingdings" panose="05000000000000000000" pitchFamily="2" charset="2"/>
              <a:buChar char="q"/>
              <a:defRPr sz="1950">
                <a:solidFill>
                  <a:schemeClr val="tx1"/>
                </a:solidFill>
                <a:latin typeface="+mn-lt"/>
                <a:ea typeface="+mn-ea"/>
              </a:defRPr>
            </a:lvl2pPr>
            <a:lvl3pPr marL="766763" indent="-263129" algn="l" rtl="0" eaLnBrk="0" fontAlgn="base" hangingPunct="0">
              <a:spcBef>
                <a:spcPct val="20000"/>
              </a:spcBef>
              <a:spcAft>
                <a:spcPct val="0"/>
              </a:spcAft>
              <a:buClr>
                <a:schemeClr val="accent1"/>
              </a:buClr>
              <a:buSzPct val="65000"/>
              <a:buFont typeface="Wingdings" panose="05000000000000000000" pitchFamily="2" charset="2"/>
              <a:buChar char="n"/>
              <a:defRPr sz="1650">
                <a:solidFill>
                  <a:schemeClr val="tx1"/>
                </a:solidFill>
                <a:latin typeface="+mn-lt"/>
                <a:ea typeface="+mn-ea"/>
              </a:defRPr>
            </a:lvl3pPr>
            <a:lvl4pPr marL="1004888" indent="-236935" algn="l" rtl="0" eaLnBrk="0" fontAlgn="base" hangingPunct="0">
              <a:spcBef>
                <a:spcPct val="20000"/>
              </a:spcBef>
              <a:spcAft>
                <a:spcPct val="0"/>
              </a:spcAft>
              <a:buClr>
                <a:schemeClr val="accent2"/>
              </a:buClr>
              <a:buSzPct val="70000"/>
              <a:buFont typeface="Wingdings" panose="05000000000000000000" pitchFamily="2" charset="2"/>
              <a:buChar char="q"/>
              <a:defRPr sz="1500">
                <a:solidFill>
                  <a:schemeClr val="tx1"/>
                </a:solidFill>
                <a:latin typeface="+mn-lt"/>
                <a:ea typeface="+mn-ea"/>
              </a:defRPr>
            </a:lvl4pPr>
            <a:lvl5pPr marL="1260872" indent="-254794" algn="l" rtl="0" eaLnBrk="0" fontAlgn="base" hangingPunct="0">
              <a:spcBef>
                <a:spcPct val="20000"/>
              </a:spcBef>
              <a:spcAft>
                <a:spcPct val="0"/>
              </a:spcAft>
              <a:buClr>
                <a:schemeClr val="accent1"/>
              </a:buClr>
              <a:buSzPct val="75000"/>
              <a:buFont typeface="Wingdings" panose="05000000000000000000" pitchFamily="2" charset="2"/>
              <a:buChar char="§"/>
              <a:defRPr sz="1500">
                <a:solidFill>
                  <a:schemeClr val="tx1"/>
                </a:solidFill>
                <a:latin typeface="+mn-lt"/>
                <a:ea typeface="+mn-ea"/>
              </a:defRPr>
            </a:lvl5pPr>
            <a:lvl6pPr marL="16037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6pPr>
            <a:lvl7pPr marL="19466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7pPr>
            <a:lvl8pPr marL="22895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8pPr>
            <a:lvl9pPr marL="26324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9pPr>
          </a:lstStyle>
          <a:p>
            <a:r>
              <a:rPr lang="zh-CN" altLang="en-US" sz="2000" b="1" kern="0" dirty="0"/>
              <a:t>引理</a:t>
            </a:r>
            <a:r>
              <a:rPr lang="en-US" altLang="zh-CN" sz="2000" b="1" kern="0" dirty="0"/>
              <a:t> 1</a:t>
            </a:r>
            <a:r>
              <a:rPr lang="en-US" sz="2000" kern="0" dirty="0"/>
              <a:t>: </a:t>
            </a:r>
            <a:r>
              <a:rPr lang="zh-CN" altLang="en-US" sz="2000" kern="0" dirty="0"/>
              <a:t>如果</a:t>
            </a:r>
            <a:r>
              <a:rPr lang="en-US" altLang="zh-CN" sz="2000" kern="0" dirty="0" err="1"/>
              <a:t>a,b,c</a:t>
            </a:r>
            <a:r>
              <a:rPr lang="zh-CN" altLang="en-US" sz="2000" kern="0" dirty="0"/>
              <a:t>为正整数，</a:t>
            </a:r>
            <a:r>
              <a:rPr lang="en-US" altLang="zh-CN" sz="2000" kern="0" dirty="0" err="1"/>
              <a:t>gcd</a:t>
            </a:r>
            <a:r>
              <a:rPr lang="en-US" altLang="zh-CN" sz="2000" kern="0" dirty="0"/>
              <a:t>(</a:t>
            </a:r>
            <a:r>
              <a:rPr lang="en-US" altLang="zh-CN" sz="2000" kern="0" dirty="0" err="1"/>
              <a:t>a,b</a:t>
            </a:r>
            <a:r>
              <a:rPr lang="en-US" altLang="zh-CN" sz="2000" kern="0" dirty="0"/>
              <a:t>)=1</a:t>
            </a:r>
            <a:r>
              <a:rPr lang="zh-CN" altLang="en-US" sz="2000" kern="0" dirty="0"/>
              <a:t>且 </a:t>
            </a:r>
            <a:r>
              <a:rPr lang="en-US" altLang="zh-CN" sz="2000" kern="0" dirty="0" err="1"/>
              <a:t>a|bc</a:t>
            </a:r>
            <a:r>
              <a:rPr lang="zh-CN" altLang="en-US" sz="2000" kern="0" dirty="0"/>
              <a:t>，则</a:t>
            </a:r>
            <a:r>
              <a:rPr lang="en-US" altLang="zh-CN" sz="2000" kern="0" dirty="0" err="1"/>
              <a:t>a|c</a:t>
            </a:r>
            <a:r>
              <a:rPr lang="en-US" altLang="zh-CN" sz="2000" kern="0" dirty="0"/>
              <a:t> .</a:t>
            </a:r>
          </a:p>
          <a:p>
            <a:pPr marL="0" indent="0">
              <a:buNone/>
            </a:pPr>
            <a:r>
              <a:rPr lang="en-US" altLang="zh-CN" sz="2000" kern="0" dirty="0"/>
              <a:t>Proof</a:t>
            </a:r>
            <a:r>
              <a:rPr lang="zh-CN" altLang="en-US" sz="2000" kern="0" dirty="0"/>
              <a:t>：</a:t>
            </a:r>
            <a:r>
              <a:rPr lang="en-US" altLang="zh-CN" sz="2000" kern="0" dirty="0" err="1"/>
              <a:t>ax+by</a:t>
            </a:r>
            <a:r>
              <a:rPr lang="en-US" altLang="zh-CN" sz="2000" kern="0" dirty="0"/>
              <a:t>=1, </a:t>
            </a:r>
            <a:r>
              <a:rPr lang="zh-CN" altLang="en-US" sz="2000" kern="0" dirty="0"/>
              <a:t>两边同乘</a:t>
            </a:r>
            <a:r>
              <a:rPr lang="en-US" altLang="zh-CN" sz="2000" kern="0" dirty="0"/>
              <a:t>c</a:t>
            </a:r>
            <a:r>
              <a:rPr lang="zh-CN" altLang="en-US" sz="2000" kern="0" dirty="0"/>
              <a:t>，</a:t>
            </a:r>
            <a:r>
              <a:rPr lang="en-US" altLang="zh-CN" sz="2000" kern="0" dirty="0" err="1"/>
              <a:t>acx+bcy</a:t>
            </a:r>
            <a:r>
              <a:rPr lang="en-US" altLang="zh-CN" sz="2000" kern="0" dirty="0"/>
              <a:t>=c</a:t>
            </a:r>
            <a:r>
              <a:rPr lang="zh-CN" altLang="en-US" sz="2000" kern="0" dirty="0"/>
              <a:t>，则</a:t>
            </a:r>
            <a:r>
              <a:rPr lang="en-US" altLang="zh-CN" sz="2000" kern="0" dirty="0" err="1"/>
              <a:t>a|c</a:t>
            </a:r>
            <a:r>
              <a:rPr lang="en-US" altLang="zh-CN" sz="2000" kern="0" dirty="0"/>
              <a:t>.</a:t>
            </a:r>
          </a:p>
          <a:p>
            <a:r>
              <a:rPr lang="zh-CN" altLang="en-US" sz="2000" b="1" kern="0" dirty="0"/>
              <a:t>引理</a:t>
            </a:r>
            <a:r>
              <a:rPr lang="en-US" altLang="zh-CN" sz="2000" b="1" kern="0" dirty="0"/>
              <a:t> 2</a:t>
            </a:r>
            <a:r>
              <a:rPr lang="en-US" altLang="zh-CN" sz="2000" kern="0" dirty="0"/>
              <a:t>: </a:t>
            </a:r>
            <a:r>
              <a:rPr lang="zh-CN" altLang="en-US" sz="2000" kern="0" dirty="0"/>
              <a:t>如果质数</a:t>
            </a:r>
            <a:r>
              <a:rPr lang="en-US" altLang="zh-CN" sz="2000" kern="0" dirty="0"/>
              <a:t>p|a</a:t>
            </a:r>
            <a:r>
              <a:rPr lang="en-US" altLang="zh-CN" sz="2000" kern="0" baseline="-25000" dirty="0"/>
              <a:t>1</a:t>
            </a:r>
            <a:r>
              <a:rPr lang="en-US" altLang="zh-CN" sz="2000" kern="0" dirty="0"/>
              <a:t>a</a:t>
            </a:r>
            <a:r>
              <a:rPr lang="en-US" altLang="zh-CN" sz="2000" kern="0" baseline="-25000" dirty="0"/>
              <a:t>2</a:t>
            </a:r>
            <a:r>
              <a:rPr lang="zh-CN" altLang="en-US" sz="2000" kern="0" dirty="0"/>
              <a:t>• • • </a:t>
            </a:r>
            <a:r>
              <a:rPr lang="en-US" altLang="zh-CN" sz="2000" kern="0" dirty="0"/>
              <a:t>a</a:t>
            </a:r>
            <a:r>
              <a:rPr lang="en-US" altLang="zh-CN" sz="2000" kern="0" baseline="-25000" dirty="0"/>
              <a:t>n</a:t>
            </a:r>
            <a:r>
              <a:rPr lang="zh-CN" altLang="en-US" sz="2000" kern="0" dirty="0"/>
              <a:t>，其中</a:t>
            </a:r>
            <a:r>
              <a:rPr lang="en-US" altLang="zh-CN" sz="2000" kern="0" dirty="0"/>
              <a:t>a</a:t>
            </a:r>
            <a:r>
              <a:rPr lang="en-US" altLang="zh-CN" sz="2000" kern="0" baseline="-25000" dirty="0"/>
              <a:t>1</a:t>
            </a:r>
            <a:r>
              <a:rPr lang="en-US" altLang="zh-CN" sz="2000" kern="0" dirty="0"/>
              <a:t>,</a:t>
            </a:r>
            <a:r>
              <a:rPr lang="zh-CN" altLang="en-US" sz="2000" kern="0" dirty="0"/>
              <a:t>• • • </a:t>
            </a:r>
            <a:r>
              <a:rPr lang="en-US" altLang="zh-CN" sz="2000" kern="0" dirty="0"/>
              <a:t>,a</a:t>
            </a:r>
            <a:r>
              <a:rPr lang="en-US" altLang="zh-CN" sz="2000" kern="0" baseline="-25000" dirty="0"/>
              <a:t>n</a:t>
            </a:r>
            <a:r>
              <a:rPr lang="zh-CN" altLang="en-US" sz="2000" kern="0" dirty="0"/>
              <a:t>都为正整数，则</a:t>
            </a:r>
            <a:r>
              <a:rPr lang="en-US" altLang="zh-CN" sz="2000" kern="0" dirty="0" err="1"/>
              <a:t>p|a</a:t>
            </a:r>
            <a:r>
              <a:rPr lang="en-US" altLang="zh-CN" sz="2000" kern="0" baseline="-25000" dirty="0" err="1"/>
              <a:t>i</a:t>
            </a:r>
            <a:r>
              <a:rPr lang="en-US" altLang="zh-CN" sz="2000" kern="0" baseline="-25000" dirty="0"/>
              <a:t> </a:t>
            </a:r>
            <a:r>
              <a:rPr lang="en-US" altLang="zh-CN" sz="2000" kern="0" dirty="0"/>
              <a:t>.</a:t>
            </a:r>
            <a:endParaRPr lang="en-US" sz="2000" kern="0" dirty="0"/>
          </a:p>
          <a:p>
            <a:pPr marL="0" indent="0">
              <a:spcBef>
                <a:spcPts val="300"/>
              </a:spcBef>
              <a:buNone/>
            </a:pPr>
            <a:r>
              <a:rPr lang="en-US" sz="2000" kern="0" dirty="0"/>
              <a:t>Proof: </a:t>
            </a:r>
            <a:r>
              <a:rPr lang="zh-CN" altLang="en-US" sz="2000" kern="0" dirty="0"/>
              <a:t>归纳法  </a:t>
            </a:r>
            <a:r>
              <a:rPr lang="en-US" altLang="zh-CN" sz="2000" kern="0" dirty="0"/>
              <a:t>n=1</a:t>
            </a:r>
            <a:r>
              <a:rPr lang="zh-CN" altLang="en-US" sz="2000" kern="0" dirty="0"/>
              <a:t>，显然成立；设对</a:t>
            </a:r>
            <a:r>
              <a:rPr lang="en-US" altLang="zh-CN" sz="2000" kern="0" dirty="0"/>
              <a:t>n</a:t>
            </a:r>
            <a:r>
              <a:rPr lang="zh-CN" altLang="en-US" sz="2000" kern="0" dirty="0"/>
              <a:t>成立，证对</a:t>
            </a:r>
            <a:r>
              <a:rPr lang="en-US" altLang="zh-CN" sz="2000" kern="0" dirty="0"/>
              <a:t>n+1</a:t>
            </a:r>
            <a:r>
              <a:rPr lang="zh-CN" altLang="en-US" sz="2000" kern="0" dirty="0"/>
              <a:t>也成立，即证</a:t>
            </a:r>
            <a:endParaRPr lang="en-US" altLang="zh-CN" sz="2000" kern="0" dirty="0"/>
          </a:p>
          <a:p>
            <a:pPr marL="0" indent="0">
              <a:spcBef>
                <a:spcPts val="300"/>
              </a:spcBef>
              <a:buNone/>
            </a:pPr>
            <a:r>
              <a:rPr lang="zh-CN" altLang="en-US" sz="2000" kern="0" dirty="0"/>
              <a:t>如果</a:t>
            </a:r>
            <a:r>
              <a:rPr lang="en-US" altLang="zh-CN" sz="2000" kern="0" dirty="0"/>
              <a:t>p|a</a:t>
            </a:r>
            <a:r>
              <a:rPr lang="en-US" altLang="zh-CN" sz="2000" kern="0" baseline="-25000" dirty="0"/>
              <a:t>1</a:t>
            </a:r>
            <a:r>
              <a:rPr lang="en-US" altLang="zh-CN" sz="2000" kern="0" dirty="0"/>
              <a:t>a</a:t>
            </a:r>
            <a:r>
              <a:rPr lang="en-US" altLang="zh-CN" sz="2000" kern="0" baseline="-25000" dirty="0"/>
              <a:t>2</a:t>
            </a:r>
            <a:r>
              <a:rPr lang="zh-CN" altLang="en-US" sz="2000" kern="0" dirty="0"/>
              <a:t>• • • </a:t>
            </a:r>
            <a:r>
              <a:rPr lang="en-US" altLang="zh-CN" sz="2000" kern="0" dirty="0"/>
              <a:t>a</a:t>
            </a:r>
            <a:r>
              <a:rPr lang="en-US" altLang="zh-CN" sz="2000" kern="0" baseline="-25000" dirty="0"/>
              <a:t>n</a:t>
            </a:r>
            <a:r>
              <a:rPr lang="en-US" altLang="zh-CN" sz="2000" kern="0" dirty="0"/>
              <a:t> a</a:t>
            </a:r>
            <a:r>
              <a:rPr lang="en-US" altLang="zh-CN" sz="2000" kern="0" baseline="-25000" dirty="0"/>
              <a:t>n+1 </a:t>
            </a:r>
            <a:r>
              <a:rPr lang="zh-CN" altLang="en-US" sz="2000" kern="0" dirty="0"/>
              <a:t>，则</a:t>
            </a:r>
            <a:r>
              <a:rPr lang="en-US" altLang="zh-CN" sz="2000" kern="0" dirty="0"/>
              <a:t>p| a</a:t>
            </a:r>
            <a:r>
              <a:rPr lang="en-US" altLang="zh-CN" sz="2000" kern="0" baseline="-25000" dirty="0"/>
              <a:t>i</a:t>
            </a:r>
            <a:r>
              <a:rPr lang="zh-CN" altLang="en-US" sz="2000" kern="0" dirty="0"/>
              <a:t> ；</a:t>
            </a:r>
            <a:r>
              <a:rPr lang="en-US" altLang="zh-CN" sz="2000" kern="0" dirty="0"/>
              <a:t>(1)</a:t>
            </a:r>
            <a:r>
              <a:rPr lang="zh-CN" altLang="en-US" sz="2000" kern="0" dirty="0"/>
              <a:t>如果</a:t>
            </a:r>
            <a:r>
              <a:rPr lang="en-US" altLang="zh-CN" sz="2000" kern="0" dirty="0" err="1"/>
              <a:t>gcd</a:t>
            </a:r>
            <a:r>
              <a:rPr lang="en-US" altLang="zh-CN" sz="2000" kern="0" dirty="0"/>
              <a:t>(p, a</a:t>
            </a:r>
            <a:r>
              <a:rPr lang="en-US" altLang="zh-CN" sz="2000" kern="0" baseline="-25000" dirty="0"/>
              <a:t>1</a:t>
            </a:r>
            <a:r>
              <a:rPr lang="en-US" altLang="zh-CN" sz="2000" kern="0" dirty="0"/>
              <a:t>a</a:t>
            </a:r>
            <a:r>
              <a:rPr lang="en-US" altLang="zh-CN" sz="2000" kern="0" baseline="-25000" dirty="0"/>
              <a:t>2</a:t>
            </a:r>
            <a:r>
              <a:rPr lang="zh-CN" altLang="en-US" sz="2000" kern="0" dirty="0"/>
              <a:t>• • • </a:t>
            </a:r>
            <a:r>
              <a:rPr lang="en-US" altLang="zh-CN" sz="2000" kern="0" dirty="0"/>
              <a:t>a</a:t>
            </a:r>
            <a:r>
              <a:rPr lang="en-US" altLang="zh-CN" sz="2000" kern="0" baseline="-25000" dirty="0"/>
              <a:t>n</a:t>
            </a:r>
            <a:r>
              <a:rPr lang="en-US" altLang="zh-CN" sz="2000" kern="0" dirty="0"/>
              <a:t>)=1,</a:t>
            </a:r>
            <a:r>
              <a:rPr lang="zh-CN" altLang="en-US" sz="2000" kern="0" dirty="0"/>
              <a:t>则</a:t>
            </a:r>
            <a:r>
              <a:rPr lang="en-US" altLang="zh-CN" sz="2000" kern="0" dirty="0"/>
              <a:t>p|a</a:t>
            </a:r>
            <a:r>
              <a:rPr lang="en-US" altLang="zh-CN" sz="2000" kern="0" baseline="-25000" dirty="0"/>
              <a:t>n+1 </a:t>
            </a:r>
            <a:r>
              <a:rPr lang="zh-CN" altLang="en-US" sz="2000" kern="0" dirty="0"/>
              <a:t>；</a:t>
            </a:r>
            <a:endParaRPr lang="en-US" altLang="zh-CN" sz="2000" kern="0" dirty="0"/>
          </a:p>
          <a:p>
            <a:pPr marL="0" indent="0">
              <a:spcBef>
                <a:spcPts val="300"/>
              </a:spcBef>
              <a:buNone/>
            </a:pPr>
            <a:r>
              <a:rPr lang="en-US" altLang="zh-CN" sz="2000" kern="0" dirty="0"/>
              <a:t>(2)</a:t>
            </a:r>
            <a:r>
              <a:rPr lang="zh-CN" altLang="en-US" sz="2000" kern="0" dirty="0"/>
              <a:t>如果</a:t>
            </a:r>
            <a:r>
              <a:rPr lang="en-US" altLang="zh-CN" sz="2000" kern="0" dirty="0" err="1"/>
              <a:t>gcd</a:t>
            </a:r>
            <a:r>
              <a:rPr lang="en-US" altLang="zh-CN" sz="2000" kern="0" dirty="0"/>
              <a:t>(p, a</a:t>
            </a:r>
            <a:r>
              <a:rPr lang="en-US" altLang="zh-CN" sz="2000" kern="0" baseline="-25000" dirty="0"/>
              <a:t>1</a:t>
            </a:r>
            <a:r>
              <a:rPr lang="en-US" altLang="zh-CN" sz="2000" kern="0" dirty="0"/>
              <a:t>a</a:t>
            </a:r>
            <a:r>
              <a:rPr lang="en-US" altLang="zh-CN" sz="2000" kern="0" baseline="-25000" dirty="0"/>
              <a:t>2</a:t>
            </a:r>
            <a:r>
              <a:rPr lang="zh-CN" altLang="en-US" sz="2000" kern="0" dirty="0"/>
              <a:t>• • • </a:t>
            </a:r>
            <a:r>
              <a:rPr lang="en-US" altLang="zh-CN" sz="2000" kern="0" dirty="0"/>
              <a:t>a</a:t>
            </a:r>
            <a:r>
              <a:rPr lang="en-US" altLang="zh-CN" sz="2000" kern="0" baseline="-25000" dirty="0"/>
              <a:t>n</a:t>
            </a:r>
            <a:r>
              <a:rPr lang="en-US" altLang="zh-CN" sz="2000" kern="0" dirty="0"/>
              <a:t>)=p,</a:t>
            </a:r>
            <a:r>
              <a:rPr lang="zh-CN" altLang="en-US" sz="2000" kern="0" dirty="0"/>
              <a:t>即</a:t>
            </a:r>
            <a:r>
              <a:rPr lang="en-US" altLang="zh-CN" sz="2000" kern="0" dirty="0"/>
              <a:t>p|a</a:t>
            </a:r>
            <a:r>
              <a:rPr lang="en-US" altLang="zh-CN" sz="2000" kern="0" baseline="-25000" dirty="0"/>
              <a:t>1</a:t>
            </a:r>
            <a:r>
              <a:rPr lang="en-US" altLang="zh-CN" sz="2000" kern="0" dirty="0"/>
              <a:t>a</a:t>
            </a:r>
            <a:r>
              <a:rPr lang="en-US" altLang="zh-CN" sz="2000" kern="0" baseline="-25000" dirty="0"/>
              <a:t>2</a:t>
            </a:r>
            <a:r>
              <a:rPr lang="zh-CN" altLang="en-US" sz="2000" kern="0" dirty="0"/>
              <a:t>• • • </a:t>
            </a:r>
            <a:r>
              <a:rPr lang="en-US" altLang="zh-CN" sz="2000" kern="0" dirty="0"/>
              <a:t>a</a:t>
            </a:r>
            <a:r>
              <a:rPr lang="en-US" altLang="zh-CN" sz="2000" kern="0" baseline="-25000" dirty="0"/>
              <a:t>n</a:t>
            </a:r>
            <a:r>
              <a:rPr lang="zh-CN" altLang="en-US" sz="2000" kern="0" dirty="0"/>
              <a:t>，则</a:t>
            </a:r>
            <a:r>
              <a:rPr lang="en-US" altLang="zh-CN" sz="2000" kern="0" dirty="0" err="1"/>
              <a:t>p|a</a:t>
            </a:r>
            <a:r>
              <a:rPr lang="en-US" altLang="zh-CN" sz="2000" kern="0" baseline="-25000" dirty="0" err="1"/>
              <a:t>i</a:t>
            </a:r>
            <a:r>
              <a:rPr lang="zh-CN" altLang="en-US" sz="2000" kern="0" baseline="-25000" dirty="0"/>
              <a:t> </a:t>
            </a:r>
            <a:r>
              <a:rPr lang="zh-CN" altLang="en-US" sz="2000" kern="0" dirty="0"/>
              <a:t>，得证</a:t>
            </a:r>
            <a:r>
              <a:rPr lang="en-US" altLang="zh-CN" sz="2000" kern="0" dirty="0"/>
              <a:t>.</a:t>
            </a:r>
          </a:p>
          <a:p>
            <a:pPr marL="0" indent="0">
              <a:spcBef>
                <a:spcPts val="300"/>
              </a:spcBef>
              <a:buNone/>
            </a:pPr>
            <a:endParaRPr lang="en-US" altLang="zh-CN" sz="2000" kern="0" dirty="0"/>
          </a:p>
          <a:p>
            <a:pPr marL="0" indent="0">
              <a:spcBef>
                <a:spcPts val="300"/>
              </a:spcBef>
              <a:buNone/>
            </a:pPr>
            <a:r>
              <a:rPr lang="zh-CN" altLang="en-US" sz="3150" dirty="0">
                <a:solidFill>
                  <a:schemeClr val="tx2"/>
                </a:solidFill>
                <a:latin typeface="+mj-lt"/>
                <a:ea typeface="+mj-ea"/>
                <a:cs typeface="+mj-cs"/>
              </a:rPr>
              <a:t>证明：反证法</a:t>
            </a:r>
            <a:endParaRPr lang="en-US" altLang="zh-CN" sz="3150" dirty="0">
              <a:solidFill>
                <a:schemeClr val="tx2"/>
              </a:solidFill>
              <a:latin typeface="+mj-lt"/>
              <a:ea typeface="+mj-ea"/>
              <a:cs typeface="+mj-cs"/>
            </a:endParaRPr>
          </a:p>
          <a:p>
            <a:pPr marL="0" indent="0">
              <a:spcBef>
                <a:spcPts val="300"/>
              </a:spcBef>
              <a:buNone/>
            </a:pPr>
            <a:r>
              <a:rPr lang="en-US" altLang="zh-CN" sz="2000" kern="0" dirty="0"/>
              <a:t>n= p</a:t>
            </a:r>
            <a:r>
              <a:rPr lang="en-US" altLang="zh-CN" sz="2000" kern="0" baseline="-25000" dirty="0"/>
              <a:t>1</a:t>
            </a:r>
            <a:r>
              <a:rPr lang="en-US" altLang="zh-CN" sz="2000" kern="0" dirty="0"/>
              <a:t>p</a:t>
            </a:r>
            <a:r>
              <a:rPr lang="en-US" altLang="zh-CN" sz="2000" kern="0" baseline="-25000" dirty="0"/>
              <a:t>2</a:t>
            </a:r>
            <a:r>
              <a:rPr lang="zh-CN" altLang="en-US" sz="2000" kern="0" dirty="0"/>
              <a:t>• • • </a:t>
            </a:r>
            <a:r>
              <a:rPr lang="en-US" altLang="zh-CN" sz="2000" kern="0" dirty="0" err="1"/>
              <a:t>p</a:t>
            </a:r>
            <a:r>
              <a:rPr lang="en-US" altLang="zh-CN" sz="2000" kern="0" baseline="-25000" dirty="0" err="1"/>
              <a:t>s</a:t>
            </a:r>
            <a:r>
              <a:rPr lang="en-US" altLang="zh-CN" sz="2000" kern="0" dirty="0"/>
              <a:t>= q</a:t>
            </a:r>
            <a:r>
              <a:rPr lang="en-US" altLang="zh-CN" sz="2000" kern="0" baseline="-25000" dirty="0"/>
              <a:t>1</a:t>
            </a:r>
            <a:r>
              <a:rPr lang="en-US" altLang="zh-CN" sz="2000" kern="0" dirty="0"/>
              <a:t>q</a:t>
            </a:r>
            <a:r>
              <a:rPr lang="en-US" altLang="zh-CN" sz="2000" kern="0" baseline="-25000" dirty="0"/>
              <a:t>2</a:t>
            </a:r>
            <a:r>
              <a:rPr lang="zh-CN" altLang="en-US" sz="2000" kern="0" dirty="0"/>
              <a:t>• • • </a:t>
            </a:r>
            <a:r>
              <a:rPr lang="en-US" altLang="zh-CN" sz="2000" kern="0" dirty="0"/>
              <a:t>q</a:t>
            </a:r>
            <a:r>
              <a:rPr lang="en-US" altLang="zh-CN" sz="2000" kern="0" baseline="-25000" dirty="0"/>
              <a:t>t</a:t>
            </a:r>
            <a:r>
              <a:rPr lang="zh-CN" altLang="en-US" sz="2000" kern="0" dirty="0"/>
              <a:t> ，</a:t>
            </a:r>
            <a:r>
              <a:rPr lang="en-US" altLang="zh-CN" sz="2000" kern="0" dirty="0"/>
              <a:t> p</a:t>
            </a:r>
            <a:r>
              <a:rPr lang="en-US" altLang="zh-CN" sz="2000" kern="0" baseline="-25000" dirty="0"/>
              <a:t>i</a:t>
            </a:r>
            <a:r>
              <a:rPr lang="zh-CN" altLang="en-US" sz="2000" kern="0" dirty="0"/>
              <a:t>和</a:t>
            </a:r>
            <a:r>
              <a:rPr lang="en-US" altLang="zh-CN" sz="2000" kern="0" dirty="0" err="1"/>
              <a:t>q</a:t>
            </a:r>
            <a:r>
              <a:rPr lang="en-US" altLang="zh-CN" sz="2000" kern="0" baseline="-25000" dirty="0" err="1"/>
              <a:t>j</a:t>
            </a:r>
            <a:r>
              <a:rPr lang="zh-CN" altLang="en-US" sz="2000" kern="0" dirty="0"/>
              <a:t>均为质数且各自都是非降序排列；</a:t>
            </a:r>
            <a:endParaRPr lang="en-US" altLang="zh-CN" sz="2000" kern="0" dirty="0"/>
          </a:p>
          <a:p>
            <a:pPr marL="0" indent="0">
              <a:spcBef>
                <a:spcPts val="300"/>
              </a:spcBef>
              <a:buNone/>
            </a:pPr>
            <a:r>
              <a:rPr lang="zh-CN" altLang="en-US" sz="2000" kern="0" dirty="0"/>
              <a:t>再把中间相同的公因子去除，使得</a:t>
            </a:r>
            <a:r>
              <a:rPr lang="en-US" altLang="zh-CN" sz="2000" kern="0" dirty="0"/>
              <a:t> p</a:t>
            </a:r>
            <a:r>
              <a:rPr lang="en-US" altLang="zh-CN" sz="2000" kern="0" baseline="-25000" dirty="0"/>
              <a:t>i1</a:t>
            </a:r>
            <a:r>
              <a:rPr lang="en-US" altLang="zh-CN" sz="2000" kern="0" dirty="0"/>
              <a:t>p</a:t>
            </a:r>
            <a:r>
              <a:rPr lang="en-US" altLang="zh-CN" sz="2000" kern="0" baseline="-25000" dirty="0"/>
              <a:t>i2</a:t>
            </a:r>
            <a:r>
              <a:rPr lang="zh-CN" altLang="en-US" sz="2000" kern="0" dirty="0"/>
              <a:t>• • • </a:t>
            </a:r>
            <a:r>
              <a:rPr lang="en-US" altLang="zh-CN" sz="2000" kern="0" dirty="0"/>
              <a:t>p</a:t>
            </a:r>
            <a:r>
              <a:rPr lang="en-US" altLang="zh-CN" sz="2000" kern="0" baseline="-25000" dirty="0"/>
              <a:t>iu</a:t>
            </a:r>
            <a:r>
              <a:rPr lang="en-US" altLang="zh-CN" sz="2000" kern="0" dirty="0"/>
              <a:t>= q</a:t>
            </a:r>
            <a:r>
              <a:rPr lang="en-US" altLang="zh-CN" sz="2000" kern="0" baseline="-25000" dirty="0"/>
              <a:t>j1</a:t>
            </a:r>
            <a:r>
              <a:rPr lang="en-US" altLang="zh-CN" sz="2000" kern="0" dirty="0"/>
              <a:t>q</a:t>
            </a:r>
            <a:r>
              <a:rPr lang="en-US" altLang="zh-CN" sz="2000" kern="0" baseline="-25000" dirty="0"/>
              <a:t>j2</a:t>
            </a:r>
            <a:r>
              <a:rPr lang="zh-CN" altLang="en-US" sz="2000" kern="0" dirty="0"/>
              <a:t>• • • </a:t>
            </a:r>
            <a:r>
              <a:rPr lang="en-US" altLang="zh-CN" sz="2000" kern="0" dirty="0" err="1"/>
              <a:t>q</a:t>
            </a:r>
            <a:r>
              <a:rPr lang="en-US" altLang="zh-CN" sz="2000" kern="0" baseline="-25000" dirty="0" err="1"/>
              <a:t>jv</a:t>
            </a:r>
            <a:r>
              <a:rPr lang="zh-CN" altLang="en-US" sz="2000" kern="0" dirty="0"/>
              <a:t> ，根据上述引理</a:t>
            </a:r>
            <a:r>
              <a:rPr lang="en-US" altLang="zh-CN" sz="2000" kern="0" dirty="0"/>
              <a:t> 2</a:t>
            </a:r>
            <a:r>
              <a:rPr lang="zh-CN" altLang="en-US" sz="2000" kern="0" dirty="0"/>
              <a:t>，</a:t>
            </a:r>
            <a:r>
              <a:rPr lang="en-US" altLang="zh-CN" sz="2000" kern="0" dirty="0"/>
              <a:t>p</a:t>
            </a:r>
            <a:r>
              <a:rPr lang="en-US" altLang="zh-CN" sz="2000" kern="0" baseline="-25000" dirty="0"/>
              <a:t>i1</a:t>
            </a:r>
            <a:r>
              <a:rPr lang="en-US" altLang="zh-CN" sz="2000" kern="0" dirty="0"/>
              <a:t> |</a:t>
            </a:r>
            <a:r>
              <a:rPr lang="en-US" altLang="zh-CN" sz="2000" kern="0" dirty="0" err="1"/>
              <a:t>q</a:t>
            </a:r>
            <a:r>
              <a:rPr lang="en-US" altLang="zh-CN" sz="2000" kern="0" baseline="-25000" dirty="0" err="1"/>
              <a:t>jk</a:t>
            </a:r>
            <a:r>
              <a:rPr lang="zh-CN" altLang="en-US" sz="2000" kern="0" dirty="0"/>
              <a:t> ，因为都为质数且不相同，导致不可能，得证。</a:t>
            </a:r>
            <a:endParaRPr lang="en-US" altLang="zh-CN" sz="2000" kern="0" dirty="0"/>
          </a:p>
          <a:p>
            <a:pPr marL="0" indent="0">
              <a:spcBef>
                <a:spcPts val="300"/>
              </a:spcBef>
              <a:buNone/>
            </a:pPr>
            <a:endParaRPr lang="en-US" altLang="zh-CN" sz="2000" kern="0" dirty="0"/>
          </a:p>
          <a:p>
            <a:pPr marL="0" indent="0">
              <a:spcBef>
                <a:spcPts val="300"/>
              </a:spcBef>
              <a:buNone/>
            </a:pPr>
            <a:endParaRPr lang="en-US" altLang="zh-CN" sz="2000" kern="0" dirty="0"/>
          </a:p>
          <a:p>
            <a:pPr marL="0" indent="0">
              <a:spcBef>
                <a:spcPts val="300"/>
              </a:spcBef>
              <a:buNone/>
            </a:pPr>
            <a:endParaRPr lang="en-US" sz="2000" kern="0" dirty="0"/>
          </a:p>
          <a:p>
            <a:pPr>
              <a:spcBef>
                <a:spcPts val="300"/>
              </a:spcBef>
            </a:pPr>
            <a:endParaRPr lang="en-US" sz="2000" kern="0" dirty="0"/>
          </a:p>
        </p:txBody>
      </p:sp>
    </p:spTree>
    <p:extLst>
      <p:ext uri="{BB962C8B-B14F-4D97-AF65-F5344CB8AC3E}">
        <p14:creationId xmlns:p14="http://schemas.microsoft.com/office/powerpoint/2010/main" val="950886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求贝祖系数</a:t>
            </a:r>
            <a:endParaRPr lang="en-US" dirty="0"/>
          </a:p>
        </p:txBody>
      </p:sp>
      <p:sp>
        <p:nvSpPr>
          <p:cNvPr id="7" name="Content Placeholder 2"/>
          <p:cNvSpPr>
            <a:spLocks noGrp="1"/>
          </p:cNvSpPr>
          <p:nvPr>
            <p:ph idx="1"/>
          </p:nvPr>
        </p:nvSpPr>
        <p:spPr>
          <a:xfrm>
            <a:off x="228600" y="1066800"/>
            <a:ext cx="8686800" cy="5334000"/>
          </a:xfrm>
        </p:spPr>
        <p:txBody>
          <a:bodyPr/>
          <a:lstStyle/>
          <a:p>
            <a:pPr>
              <a:spcBef>
                <a:spcPts val="0"/>
              </a:spcBef>
              <a:spcAft>
                <a:spcPts val="200"/>
              </a:spcAft>
            </a:pPr>
            <a:r>
              <a:rPr lang="en-US" sz="2000" b="1" dirty="0"/>
              <a:t>Example</a:t>
            </a:r>
            <a:r>
              <a:rPr lang="en-US" sz="2000" dirty="0"/>
              <a:t>:</a:t>
            </a:r>
            <a:r>
              <a:rPr lang="zh-CN" altLang="en-US" sz="2000" dirty="0"/>
              <a:t>将 </a:t>
            </a:r>
            <a:r>
              <a:rPr lang="en-US" altLang="zh-CN" sz="2000" dirty="0" err="1"/>
              <a:t>gcd</a:t>
            </a:r>
            <a:r>
              <a:rPr lang="en-US" altLang="zh-CN" sz="2000" dirty="0"/>
              <a:t>⁡(252,198)=18 </a:t>
            </a:r>
            <a:r>
              <a:rPr lang="zh-CN" altLang="en-US" sz="2000" dirty="0"/>
              <a:t>表示为 </a:t>
            </a:r>
            <a:r>
              <a:rPr lang="en-US" altLang="zh-CN" sz="2000" dirty="0"/>
              <a:t>252 </a:t>
            </a:r>
            <a:r>
              <a:rPr lang="zh-CN" altLang="en-US" sz="2000" dirty="0"/>
              <a:t>和 </a:t>
            </a:r>
            <a:r>
              <a:rPr lang="en-US" altLang="zh-CN" sz="2000" dirty="0"/>
              <a:t>198 </a:t>
            </a:r>
            <a:r>
              <a:rPr lang="zh-CN" altLang="en-US" sz="2000" dirty="0"/>
              <a:t>的线性组合</a:t>
            </a:r>
            <a:r>
              <a:rPr lang="en-US" sz="2000" dirty="0">
                <a:ea typeface="Cambria Math" pitchFamily="18" charset="0"/>
              </a:rPr>
              <a:t>.</a:t>
            </a:r>
          </a:p>
          <a:p>
            <a:pPr>
              <a:spcBef>
                <a:spcPts val="0"/>
              </a:spcBef>
              <a:spcAft>
                <a:spcPts val="200"/>
              </a:spcAft>
            </a:pPr>
            <a:r>
              <a:rPr lang="en-US" sz="2000" b="1" dirty="0"/>
              <a:t>Solution</a:t>
            </a:r>
            <a:r>
              <a:rPr lang="en-US" sz="2000" dirty="0"/>
              <a:t>:</a:t>
            </a:r>
            <a:r>
              <a:rPr lang="zh-CN" altLang="en-US" sz="2000" dirty="0"/>
              <a:t>首先使用欧几里得算法证明 </a:t>
            </a:r>
            <a:r>
              <a:rPr lang="en-US" altLang="zh-CN" sz="2000" dirty="0" err="1"/>
              <a:t>gcd</a:t>
            </a:r>
            <a:r>
              <a:rPr lang="en-US" altLang="zh-CN" sz="2000" dirty="0"/>
              <a:t>⁡(252,198)=18</a:t>
            </a:r>
            <a:endParaRPr lang="en-US" sz="2000" dirty="0">
              <a:ea typeface="Cambria Math" pitchFamily="18" charset="0"/>
            </a:endParaRPr>
          </a:p>
          <a:p>
            <a:pPr marL="457200" lvl="2" indent="-347472">
              <a:spcBef>
                <a:spcPts val="0"/>
              </a:spcBef>
              <a:spcAft>
                <a:spcPts val="200"/>
              </a:spcAft>
              <a:buClr>
                <a:schemeClr val="tx1"/>
              </a:buClr>
              <a:buFont typeface="+mj-lt"/>
              <a:buAutoNum type="romanLcPeriod"/>
            </a:pPr>
            <a:r>
              <a:rPr lang="en-US" sz="1800" dirty="0">
                <a:ea typeface="Cambria Math" pitchFamily="18" charset="0"/>
              </a:rPr>
              <a:t>252 = 1</a:t>
            </a:r>
            <a:r>
              <a:rPr lang="en-US" sz="1800" dirty="0">
                <a:ea typeface="Cambria Math"/>
              </a:rPr>
              <a:t>∙198 + 54</a:t>
            </a:r>
          </a:p>
          <a:p>
            <a:pPr marL="457200" lvl="2" indent="-347472">
              <a:spcBef>
                <a:spcPts val="0"/>
              </a:spcBef>
              <a:spcAft>
                <a:spcPts val="200"/>
              </a:spcAft>
              <a:buClr>
                <a:schemeClr val="tx1"/>
              </a:buClr>
              <a:buFont typeface="+mj-lt"/>
              <a:buAutoNum type="romanLcPeriod"/>
            </a:pPr>
            <a:r>
              <a:rPr lang="en-US" sz="1800" dirty="0">
                <a:ea typeface="Cambria Math"/>
              </a:rPr>
              <a:t>198 = 3</a:t>
            </a:r>
            <a:r>
              <a:rPr lang="en-US" sz="1800" dirty="0">
                <a:ea typeface="Cambria Math" pitchFamily="18" charset="0"/>
              </a:rPr>
              <a:t> </a:t>
            </a:r>
            <a:r>
              <a:rPr lang="en-US" sz="1800" dirty="0">
                <a:ea typeface="Cambria Math"/>
              </a:rPr>
              <a:t>∙54 + 36</a:t>
            </a:r>
          </a:p>
          <a:p>
            <a:pPr marL="457200" lvl="2" indent="-347472">
              <a:spcBef>
                <a:spcPts val="0"/>
              </a:spcBef>
              <a:spcAft>
                <a:spcPts val="200"/>
              </a:spcAft>
              <a:buClr>
                <a:schemeClr val="tx1"/>
              </a:buClr>
              <a:buFont typeface="+mj-lt"/>
              <a:buAutoNum type="romanLcPeriod"/>
            </a:pPr>
            <a:r>
              <a:rPr lang="en-US" sz="1800" dirty="0">
                <a:ea typeface="Cambria Math"/>
              </a:rPr>
              <a:t>54 = 1</a:t>
            </a:r>
            <a:r>
              <a:rPr lang="en-US" sz="1800" dirty="0">
                <a:ea typeface="Cambria Math" pitchFamily="18" charset="0"/>
              </a:rPr>
              <a:t> </a:t>
            </a:r>
            <a:r>
              <a:rPr lang="en-US" sz="1800" dirty="0">
                <a:ea typeface="Cambria Math"/>
              </a:rPr>
              <a:t>∙36 + 18</a:t>
            </a:r>
          </a:p>
          <a:p>
            <a:pPr marL="457200" lvl="2" indent="-347472">
              <a:spcBef>
                <a:spcPts val="0"/>
              </a:spcBef>
              <a:spcAft>
                <a:spcPts val="200"/>
              </a:spcAft>
              <a:buClr>
                <a:schemeClr val="tx1"/>
              </a:buClr>
              <a:buFont typeface="+mj-lt"/>
              <a:buAutoNum type="romanLcPeriod"/>
            </a:pPr>
            <a:r>
              <a:rPr lang="en-US" sz="1800" dirty="0">
                <a:ea typeface="Cambria Math"/>
              </a:rPr>
              <a:t>36 = 2</a:t>
            </a:r>
            <a:r>
              <a:rPr lang="en-US" sz="1800" dirty="0">
                <a:ea typeface="Cambria Math" pitchFamily="18" charset="0"/>
              </a:rPr>
              <a:t> </a:t>
            </a:r>
            <a:r>
              <a:rPr lang="en-US" sz="1800" dirty="0">
                <a:ea typeface="Cambria Math"/>
              </a:rPr>
              <a:t>∙18 </a:t>
            </a:r>
          </a:p>
          <a:p>
            <a:pPr lvl="1">
              <a:spcBef>
                <a:spcPts val="0"/>
              </a:spcBef>
              <a:spcAft>
                <a:spcPts val="200"/>
              </a:spcAft>
            </a:pPr>
            <a:r>
              <a:rPr lang="zh-CN" altLang="en-US" sz="1800" dirty="0">
                <a:latin typeface="+mn-ea"/>
              </a:rPr>
              <a:t>现在从上面第 </a:t>
            </a:r>
            <a:r>
              <a:rPr lang="en-US" altLang="zh-CN" sz="1800" dirty="0">
                <a:latin typeface="+mn-ea"/>
              </a:rPr>
              <a:t>(iii) </a:t>
            </a:r>
            <a:r>
              <a:rPr lang="zh-CN" altLang="en-US" sz="1800" dirty="0">
                <a:latin typeface="+mn-ea"/>
              </a:rPr>
              <a:t>式和第 </a:t>
            </a:r>
            <a:r>
              <a:rPr lang="en-US" altLang="zh-CN" sz="1800" dirty="0">
                <a:latin typeface="+mn-ea"/>
              </a:rPr>
              <a:t>(</a:t>
            </a:r>
            <a:r>
              <a:rPr lang="en-US" altLang="zh-CN" sz="1800" dirty="0" err="1">
                <a:latin typeface="+mn-ea"/>
              </a:rPr>
              <a:t>i</a:t>
            </a:r>
            <a:r>
              <a:rPr lang="en-US" altLang="zh-CN" sz="1800" dirty="0">
                <a:latin typeface="+mn-ea"/>
              </a:rPr>
              <a:t>) </a:t>
            </a:r>
            <a:r>
              <a:rPr lang="zh-CN" altLang="en-US" sz="1800" dirty="0">
                <a:latin typeface="+mn-ea"/>
              </a:rPr>
              <a:t>式反向推导</a:t>
            </a:r>
            <a:r>
              <a:rPr lang="en-US" sz="1800" dirty="0">
                <a:ea typeface="Cambria Math"/>
              </a:rPr>
              <a:t> </a:t>
            </a:r>
          </a:p>
          <a:p>
            <a:pPr lvl="2">
              <a:spcBef>
                <a:spcPts val="0"/>
              </a:spcBef>
              <a:spcAft>
                <a:spcPts val="200"/>
              </a:spcAft>
            </a:pPr>
            <a:r>
              <a:rPr lang="en-US" sz="1800" dirty="0">
                <a:ea typeface="Cambria Math"/>
              </a:rPr>
              <a:t>18 = 54 </a:t>
            </a:r>
            <a:r>
              <a:rPr lang="en-US" sz="1800" i="1" dirty="0"/>
              <a:t>−</a:t>
            </a:r>
            <a:r>
              <a:rPr lang="en-US" sz="1800" dirty="0">
                <a:ea typeface="Cambria Math"/>
              </a:rPr>
              <a:t>  1</a:t>
            </a:r>
            <a:r>
              <a:rPr lang="en-US" sz="1800" dirty="0">
                <a:ea typeface="Cambria Math" pitchFamily="18" charset="0"/>
              </a:rPr>
              <a:t> </a:t>
            </a:r>
            <a:r>
              <a:rPr lang="en-US" sz="1800" dirty="0">
                <a:ea typeface="Cambria Math"/>
              </a:rPr>
              <a:t>∙36 </a:t>
            </a:r>
          </a:p>
          <a:p>
            <a:pPr lvl="2">
              <a:spcBef>
                <a:spcPts val="0"/>
              </a:spcBef>
              <a:spcAft>
                <a:spcPts val="200"/>
              </a:spcAft>
            </a:pPr>
            <a:r>
              <a:rPr lang="en-US" sz="1800" dirty="0">
                <a:ea typeface="Cambria Math"/>
              </a:rPr>
              <a:t>36 = 198 </a:t>
            </a:r>
            <a:r>
              <a:rPr lang="en-US" sz="1800" i="1" dirty="0"/>
              <a:t>−</a:t>
            </a:r>
            <a:r>
              <a:rPr lang="en-US" sz="1800" dirty="0">
                <a:ea typeface="Cambria Math"/>
              </a:rPr>
              <a:t>  3</a:t>
            </a:r>
            <a:r>
              <a:rPr lang="en-US" sz="1800" dirty="0">
                <a:ea typeface="Cambria Math" pitchFamily="18" charset="0"/>
              </a:rPr>
              <a:t> </a:t>
            </a:r>
            <a:r>
              <a:rPr lang="en-US" sz="1800" dirty="0">
                <a:ea typeface="Cambria Math"/>
              </a:rPr>
              <a:t>∙54 </a:t>
            </a:r>
          </a:p>
          <a:p>
            <a:pPr lvl="1">
              <a:spcBef>
                <a:spcPts val="0"/>
              </a:spcBef>
              <a:spcAft>
                <a:spcPts val="200"/>
              </a:spcAft>
            </a:pPr>
            <a:r>
              <a:rPr lang="zh-CN" altLang="en-US" sz="1800" dirty="0">
                <a:ea typeface="Cambria Math"/>
              </a:rPr>
              <a:t>将第二个方程代入第一个方程中</a:t>
            </a:r>
            <a:r>
              <a:rPr lang="en-US" sz="1800" dirty="0">
                <a:ea typeface="Cambria Math"/>
              </a:rPr>
              <a:t>:</a:t>
            </a:r>
          </a:p>
          <a:p>
            <a:pPr lvl="2">
              <a:spcBef>
                <a:spcPts val="0"/>
              </a:spcBef>
              <a:spcAft>
                <a:spcPts val="200"/>
              </a:spcAft>
            </a:pPr>
            <a:r>
              <a:rPr lang="en-US" sz="1800" dirty="0">
                <a:ea typeface="Cambria Math"/>
              </a:rPr>
              <a:t>18 = 54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a:t>
            </a:r>
            <a:r>
              <a:rPr lang="en-US" sz="1800" i="1" dirty="0"/>
              <a:t>−</a:t>
            </a:r>
            <a:r>
              <a:rPr lang="en-US" sz="1800" dirty="0">
                <a:ea typeface="Cambria Math"/>
              </a:rPr>
              <a:t>  3</a:t>
            </a:r>
            <a:r>
              <a:rPr lang="en-US" sz="1800" dirty="0">
                <a:ea typeface="Cambria Math" pitchFamily="18" charset="0"/>
              </a:rPr>
              <a:t> </a:t>
            </a:r>
            <a:r>
              <a:rPr lang="en-US" sz="1800" dirty="0">
                <a:ea typeface="Cambria Math"/>
              </a:rPr>
              <a:t>∙54 )= 4</a:t>
            </a:r>
            <a:r>
              <a:rPr lang="en-US" sz="1800" dirty="0">
                <a:ea typeface="Cambria Math" pitchFamily="18" charset="0"/>
              </a:rPr>
              <a:t> </a:t>
            </a:r>
            <a:r>
              <a:rPr lang="en-US" sz="1800" dirty="0">
                <a:ea typeface="Cambria Math"/>
              </a:rPr>
              <a:t>∙54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a:t>
            </a:r>
          </a:p>
          <a:p>
            <a:pPr lvl="1">
              <a:spcBef>
                <a:spcPts val="0"/>
              </a:spcBef>
              <a:spcAft>
                <a:spcPts val="200"/>
              </a:spcAft>
            </a:pPr>
            <a:r>
              <a:rPr lang="zh-CN" altLang="en-US" sz="1800" dirty="0">
                <a:ea typeface="Cambria Math"/>
              </a:rPr>
              <a:t>接着将 </a:t>
            </a:r>
            <a:r>
              <a:rPr lang="en-US" altLang="zh-CN" sz="1800" dirty="0">
                <a:ea typeface="Cambria Math"/>
              </a:rPr>
              <a:t>54=252−1⋅198 (</a:t>
            </a:r>
            <a:r>
              <a:rPr lang="zh-CN" altLang="en-US" sz="1800" dirty="0">
                <a:ea typeface="Cambria Math"/>
              </a:rPr>
              <a:t>由第</a:t>
            </a:r>
            <a:r>
              <a:rPr lang="en-US" altLang="zh-CN" sz="1800" dirty="0">
                <a:ea typeface="Cambria Math"/>
              </a:rPr>
              <a:t>(</a:t>
            </a:r>
            <a:r>
              <a:rPr lang="en-US" sz="1800" dirty="0" err="1">
                <a:ea typeface="Cambria Math"/>
              </a:rPr>
              <a:t>i</a:t>
            </a:r>
            <a:r>
              <a:rPr lang="en-US" sz="1800" dirty="0">
                <a:ea typeface="Cambria Math"/>
              </a:rPr>
              <a:t>)</a:t>
            </a:r>
            <a:r>
              <a:rPr lang="zh-CN" altLang="en-US" sz="1800" dirty="0">
                <a:ea typeface="Cambria Math"/>
              </a:rPr>
              <a:t>式得</a:t>
            </a:r>
            <a:r>
              <a:rPr lang="en-US" altLang="zh-CN" sz="1800" dirty="0">
                <a:ea typeface="Cambria Math"/>
              </a:rPr>
              <a:t>) </a:t>
            </a:r>
            <a:r>
              <a:rPr lang="zh-CN" altLang="en-US" sz="1800" dirty="0">
                <a:ea typeface="Cambria Math"/>
              </a:rPr>
              <a:t>代入上式</a:t>
            </a:r>
            <a:r>
              <a:rPr lang="en-US" sz="1800" dirty="0">
                <a:ea typeface="Cambria Math"/>
              </a:rPr>
              <a:t>:</a:t>
            </a:r>
          </a:p>
          <a:p>
            <a:pPr lvl="2">
              <a:spcBef>
                <a:spcPts val="0"/>
              </a:spcBef>
              <a:spcAft>
                <a:spcPts val="200"/>
              </a:spcAft>
            </a:pPr>
            <a:r>
              <a:rPr lang="en-US" sz="2000" dirty="0">
                <a:ea typeface="Cambria Math"/>
              </a:rPr>
              <a:t> </a:t>
            </a:r>
            <a:r>
              <a:rPr lang="en-US" sz="1800" dirty="0">
                <a:ea typeface="Cambria Math"/>
              </a:rPr>
              <a:t>18 = 4</a:t>
            </a:r>
            <a:r>
              <a:rPr lang="en-US" sz="1800" dirty="0">
                <a:ea typeface="Cambria Math" pitchFamily="18" charset="0"/>
              </a:rPr>
              <a:t> </a:t>
            </a:r>
            <a:r>
              <a:rPr lang="en-US" sz="1800" dirty="0">
                <a:ea typeface="Cambria Math"/>
              </a:rPr>
              <a:t>∙(252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 </a:t>
            </a:r>
            <a:r>
              <a:rPr lang="en-US" sz="1800" dirty="0">
                <a:solidFill>
                  <a:srgbClr val="B60000"/>
                </a:solidFill>
                <a:ea typeface="Cambria Math"/>
              </a:rPr>
              <a:t>4</a:t>
            </a:r>
            <a:r>
              <a:rPr lang="en-US" sz="1800" dirty="0">
                <a:ea typeface="Cambria Math" pitchFamily="18" charset="0"/>
              </a:rPr>
              <a:t> </a:t>
            </a:r>
            <a:r>
              <a:rPr lang="en-US" sz="1800" dirty="0">
                <a:ea typeface="Cambria Math"/>
              </a:rPr>
              <a:t>∙252 </a:t>
            </a:r>
            <a:r>
              <a:rPr lang="en-US" sz="1800" i="1" dirty="0"/>
              <a:t>−</a:t>
            </a:r>
            <a:r>
              <a:rPr lang="en-US" sz="1800" dirty="0">
                <a:ea typeface="Cambria Math"/>
              </a:rPr>
              <a:t>  </a:t>
            </a:r>
            <a:r>
              <a:rPr lang="en-US" sz="1800" dirty="0">
                <a:solidFill>
                  <a:srgbClr val="B60000"/>
                </a:solidFill>
                <a:ea typeface="Cambria Math"/>
              </a:rPr>
              <a:t>5</a:t>
            </a:r>
            <a:r>
              <a:rPr lang="en-US" sz="1800" dirty="0">
                <a:ea typeface="Cambria Math" pitchFamily="18" charset="0"/>
              </a:rPr>
              <a:t> </a:t>
            </a:r>
            <a:r>
              <a:rPr lang="en-US" sz="1800" dirty="0">
                <a:ea typeface="Cambria Math"/>
              </a:rPr>
              <a:t>∙198 </a:t>
            </a:r>
          </a:p>
          <a:p>
            <a:pPr>
              <a:spcBef>
                <a:spcPts val="0"/>
              </a:spcBef>
              <a:spcAft>
                <a:spcPts val="200"/>
              </a:spcAft>
            </a:pPr>
            <a:r>
              <a:rPr lang="zh-CN" altLang="en-US" sz="2000" dirty="0">
                <a:latin typeface="+mn-ea"/>
              </a:rPr>
              <a:t>这个方法展示了“两步法”，先使用欧几里得算法找到最大公约数，然后通过回代的方式将最大公约数表示为原始两个整数的线性组合。还有一种称为扩展欧几里得算法的“单步法”，可以在进行欧几里得算法的同时贝祖系数，将最大公约数直接表示为线性组合</a:t>
            </a:r>
            <a:r>
              <a:rPr lang="en-US" sz="2000" i="1" dirty="0">
                <a:ea typeface="Cambria Math"/>
              </a:rPr>
              <a:t>(</a:t>
            </a:r>
            <a:r>
              <a:rPr lang="zh-CN" altLang="en-US" sz="2000" b="1" i="1" dirty="0">
                <a:solidFill>
                  <a:srgbClr val="FF0000"/>
                </a:solidFill>
                <a:ea typeface="Cambria Math"/>
              </a:rPr>
              <a:t>扩展欧几里得算法</a:t>
            </a:r>
            <a:r>
              <a:rPr lang="en-US" altLang="zh-CN" sz="2000" i="1" dirty="0">
                <a:ea typeface="Cambria Math"/>
              </a:rPr>
              <a:t>)</a:t>
            </a:r>
            <a:r>
              <a:rPr lang="en-US" sz="2000" dirty="0">
                <a:ea typeface="Cambria Math"/>
              </a:rPr>
              <a:t>.</a:t>
            </a:r>
          </a:p>
        </p:txBody>
      </p:sp>
    </p:spTree>
    <p:extLst>
      <p:ext uri="{BB962C8B-B14F-4D97-AF65-F5344CB8AC3E}">
        <p14:creationId xmlns:p14="http://schemas.microsoft.com/office/powerpoint/2010/main" val="2176698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26346"/>
            <a:ext cx="7078313" cy="238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3446E7FD-C9AF-4AC6-9E6E-EB929AE86A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0821" y="3505200"/>
            <a:ext cx="4839671" cy="1566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a:extLst>
              <a:ext uri="{FF2B5EF4-FFF2-40B4-BE49-F238E27FC236}">
                <a16:creationId xmlns:a16="http://schemas.microsoft.com/office/drawing/2014/main" id="{6762257C-9840-4AB4-866E-3BFFF57D9AF4}"/>
              </a:ext>
            </a:extLst>
          </p:cNvPr>
          <p:cNvSpPr txBox="1"/>
          <p:nvPr/>
        </p:nvSpPr>
        <p:spPr>
          <a:xfrm>
            <a:off x="381000" y="4038600"/>
            <a:ext cx="3581400" cy="1569660"/>
          </a:xfrm>
          <a:prstGeom prst="rect">
            <a:avLst/>
          </a:prstGeom>
          <a:noFill/>
        </p:spPr>
        <p:txBody>
          <a:bodyPr wrap="square">
            <a:spAutoFit/>
          </a:bodyPr>
          <a:lstStyle/>
          <a:p>
            <a:r>
              <a:rPr lang="zh-CN" altLang="en-US" sz="2400" dirty="0">
                <a:solidFill>
                  <a:srgbClr val="FF0000"/>
                </a:solidFill>
              </a:rPr>
              <a:t>思考： “扩展”Euclid算法，扩展了什么？怎么实现的？这个扩展的结果用处是什么？</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80" y="1102761"/>
            <a:ext cx="7078313" cy="238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文本框 2"/>
              <p:cNvSpPr txBox="1"/>
              <p:nvPr/>
            </p:nvSpPr>
            <p:spPr>
              <a:xfrm>
                <a:off x="3314760" y="3770917"/>
                <a:ext cx="3305777" cy="1754326"/>
              </a:xfrm>
              <a:prstGeom prst="rect">
                <a:avLst/>
              </a:prstGeom>
              <a:noFill/>
            </p:spPr>
            <p:txBody>
              <a:bodyPr wrap="none" rtlCol="0">
                <a:spAutoFit/>
              </a:bodyPr>
              <a:lstStyle/>
              <a:p>
                <a:pPr defTabSz="685800" fontAlgn="base">
                  <a:spcBef>
                    <a:spcPct val="0"/>
                  </a:spcBef>
                  <a:spcAft>
                    <a:spcPct val="0"/>
                  </a:spcAft>
                </a:pPr>
                <a:r>
                  <a:rPr lang="en-US" altLang="zh-CN" sz="2700" dirty="0">
                    <a:solidFill>
                      <a:srgbClr val="000000"/>
                    </a:solidFill>
                    <a:latin typeface="Arial" panose="020B0604020202020204" pitchFamily="34" charset="0"/>
                    <a:ea typeface="宋体" panose="02010600030101010101" pitchFamily="2" charset="-122"/>
                  </a:rPr>
                  <a:t>d =d’</a:t>
                </a:r>
              </a:p>
              <a:p>
                <a:pPr defTabSz="685800" fontAlgn="base">
                  <a:spcBef>
                    <a:spcPct val="0"/>
                  </a:spcBef>
                  <a:spcAft>
                    <a:spcPct val="0"/>
                  </a:spcAft>
                </a:pPr>
                <a:r>
                  <a:rPr lang="en-US" altLang="zh-CN" sz="2700" dirty="0">
                    <a:solidFill>
                      <a:srgbClr val="000000"/>
                    </a:solidFill>
                    <a:latin typeface="Arial" panose="020B0604020202020204" pitchFamily="34" charset="0"/>
                    <a:ea typeface="宋体" panose="02010600030101010101" pitchFamily="2" charset="-122"/>
                  </a:rPr>
                  <a:t>   =</a:t>
                </a:r>
                <a:r>
                  <a:rPr lang="en-US" altLang="zh-CN" sz="2700" dirty="0" err="1">
                    <a:solidFill>
                      <a:srgbClr val="000000"/>
                    </a:solidFill>
                    <a:latin typeface="Arial" panose="020B0604020202020204" pitchFamily="34" charset="0"/>
                    <a:ea typeface="宋体" panose="02010600030101010101" pitchFamily="2" charset="-122"/>
                  </a:rPr>
                  <a:t>bx</a:t>
                </a:r>
                <a:r>
                  <a:rPr lang="en-US" altLang="zh-CN" sz="2700" dirty="0">
                    <a:solidFill>
                      <a:srgbClr val="000000"/>
                    </a:solidFill>
                    <a:latin typeface="Arial" panose="020B0604020202020204" pitchFamily="34" charset="0"/>
                    <a:ea typeface="宋体" panose="02010600030101010101" pitchFamily="2" charset="-122"/>
                  </a:rPr>
                  <a:t>’+(a mod b)y’</a:t>
                </a:r>
              </a:p>
              <a:p>
                <a:pPr defTabSz="685800" fontAlgn="base">
                  <a:spcBef>
                    <a:spcPct val="0"/>
                  </a:spcBef>
                  <a:spcAft>
                    <a:spcPct val="0"/>
                  </a:spcAft>
                </a:pPr>
                <a:r>
                  <a:rPr lang="en-US" altLang="zh-CN" sz="2700" dirty="0">
                    <a:solidFill>
                      <a:srgbClr val="000000"/>
                    </a:solidFill>
                    <a:latin typeface="Arial" panose="020B0604020202020204" pitchFamily="34" charset="0"/>
                    <a:ea typeface="宋体" panose="02010600030101010101" pitchFamily="2" charset="-122"/>
                  </a:rPr>
                  <a:t>   =bx’+(a-b</a:t>
                </a:r>
                <a14:m>
                  <m:oMath xmlns:m="http://schemas.openxmlformats.org/officeDocument/2006/math">
                    <m:d>
                      <m:dPr>
                        <m:begChr m:val="⌊"/>
                        <m:endChr m:val="⌋"/>
                        <m:ctrlPr>
                          <a:rPr lang="en-US" altLang="zh-CN" sz="2700" i="1">
                            <a:solidFill>
                              <a:srgbClr val="000000"/>
                            </a:solidFill>
                            <a:latin typeface="Cambria Math" panose="02040503050406030204" pitchFamily="18" charset="0"/>
                          </a:rPr>
                        </m:ctrlPr>
                      </m:dPr>
                      <m:e>
                        <m:r>
                          <m:rPr>
                            <m:sty m:val="p"/>
                          </m:rPr>
                          <a:rPr lang="en-US" altLang="zh-CN" sz="2700" i="1">
                            <a:solidFill>
                              <a:srgbClr val="000000"/>
                            </a:solidFill>
                            <a:latin typeface="Cambria Math" panose="02040503050406030204" pitchFamily="18" charset="0"/>
                          </a:rPr>
                          <m:t>a</m:t>
                        </m:r>
                        <m:r>
                          <a:rPr lang="en-US" altLang="zh-CN" sz="2700" i="1">
                            <a:solidFill>
                              <a:srgbClr val="000000"/>
                            </a:solidFill>
                            <a:latin typeface="Cambria Math" panose="02040503050406030204" pitchFamily="18" charset="0"/>
                          </a:rPr>
                          <m:t>/</m:t>
                        </m:r>
                        <m:r>
                          <a:rPr lang="en-US" altLang="zh-CN" sz="2700" i="1">
                            <a:solidFill>
                              <a:srgbClr val="000000"/>
                            </a:solidFill>
                            <a:latin typeface="Cambria Math" panose="02040503050406030204" pitchFamily="18" charset="0"/>
                          </a:rPr>
                          <m:t>𝑏</m:t>
                        </m:r>
                      </m:e>
                    </m:d>
                  </m:oMath>
                </a14:m>
                <a:r>
                  <a:rPr lang="en-US" altLang="zh-CN" sz="2700" dirty="0">
                    <a:solidFill>
                      <a:srgbClr val="000000"/>
                    </a:solidFill>
                    <a:latin typeface="Arial" panose="020B0604020202020204" pitchFamily="34" charset="0"/>
                    <a:ea typeface="宋体" panose="02010600030101010101" pitchFamily="2" charset="-122"/>
                  </a:rPr>
                  <a:t>)y’</a:t>
                </a:r>
              </a:p>
              <a:p>
                <a:pPr defTabSz="685800" fontAlgn="base">
                  <a:spcBef>
                    <a:spcPct val="0"/>
                  </a:spcBef>
                  <a:spcAft>
                    <a:spcPct val="0"/>
                  </a:spcAft>
                </a:pPr>
                <a:r>
                  <a:rPr lang="en-US" altLang="zh-CN" sz="2700" dirty="0">
                    <a:solidFill>
                      <a:srgbClr val="000000"/>
                    </a:solidFill>
                    <a:latin typeface="Arial" panose="020B0604020202020204" pitchFamily="34" charset="0"/>
                    <a:ea typeface="宋体" panose="02010600030101010101" pitchFamily="2" charset="-122"/>
                  </a:rPr>
                  <a:t>   =</a:t>
                </a:r>
                <a:r>
                  <a:rPr lang="en-US" altLang="zh-CN" sz="2700" dirty="0" err="1">
                    <a:solidFill>
                      <a:srgbClr val="000000"/>
                    </a:solidFill>
                    <a:latin typeface="Arial" panose="020B0604020202020204" pitchFamily="34" charset="0"/>
                    <a:ea typeface="宋体" panose="02010600030101010101" pitchFamily="2" charset="-122"/>
                  </a:rPr>
                  <a:t>ay’+b</a:t>
                </a:r>
                <a:r>
                  <a:rPr lang="en-US" altLang="zh-CN" sz="2700" dirty="0">
                    <a:solidFill>
                      <a:srgbClr val="000000"/>
                    </a:solidFill>
                    <a:latin typeface="Arial" panose="020B0604020202020204" pitchFamily="34" charset="0"/>
                    <a:ea typeface="宋体" panose="02010600030101010101" pitchFamily="2" charset="-122"/>
                  </a:rPr>
                  <a:t>(x’- </a:t>
                </a:r>
                <a14:m>
                  <m:oMath xmlns:m="http://schemas.openxmlformats.org/officeDocument/2006/math">
                    <m:d>
                      <m:dPr>
                        <m:begChr m:val="⌊"/>
                        <m:endChr m:val="⌋"/>
                        <m:ctrlPr>
                          <a:rPr lang="en-US" altLang="zh-CN" sz="2700" i="1">
                            <a:solidFill>
                              <a:srgbClr val="000000"/>
                            </a:solidFill>
                            <a:latin typeface="Cambria Math" panose="02040503050406030204" pitchFamily="18" charset="0"/>
                          </a:rPr>
                        </m:ctrlPr>
                      </m:dPr>
                      <m:e>
                        <m:r>
                          <m:rPr>
                            <m:sty m:val="p"/>
                          </m:rPr>
                          <a:rPr lang="en-US" altLang="zh-CN" sz="2700" i="1">
                            <a:solidFill>
                              <a:srgbClr val="000000"/>
                            </a:solidFill>
                            <a:latin typeface="Cambria Math" panose="02040503050406030204" pitchFamily="18" charset="0"/>
                          </a:rPr>
                          <m:t>a</m:t>
                        </m:r>
                        <m:r>
                          <a:rPr lang="en-US" altLang="zh-CN" sz="2700" i="1">
                            <a:solidFill>
                              <a:srgbClr val="000000"/>
                            </a:solidFill>
                            <a:latin typeface="Cambria Math" panose="02040503050406030204" pitchFamily="18" charset="0"/>
                          </a:rPr>
                          <m:t>/</m:t>
                        </m:r>
                        <m:r>
                          <a:rPr lang="en-US" altLang="zh-CN" sz="2700" i="1">
                            <a:solidFill>
                              <a:srgbClr val="000000"/>
                            </a:solidFill>
                            <a:latin typeface="Cambria Math" panose="02040503050406030204" pitchFamily="18" charset="0"/>
                          </a:rPr>
                          <m:t>𝑏</m:t>
                        </m:r>
                      </m:e>
                    </m:d>
                    <m:r>
                      <a:rPr lang="en-US" altLang="zh-CN" sz="2700" i="1">
                        <a:solidFill>
                          <a:srgbClr val="000000"/>
                        </a:solidFill>
                        <a:latin typeface="Cambria Math" panose="02040503050406030204" pitchFamily="18" charset="0"/>
                      </a:rPr>
                      <m:t> </m:t>
                    </m:r>
                  </m:oMath>
                </a14:m>
                <a:r>
                  <a:rPr lang="en-US" altLang="zh-CN" sz="2700" dirty="0">
                    <a:solidFill>
                      <a:srgbClr val="000000"/>
                    </a:solidFill>
                    <a:latin typeface="Arial" panose="020B0604020202020204" pitchFamily="34" charset="0"/>
                    <a:ea typeface="宋体" panose="02010600030101010101" pitchFamily="2" charset="-122"/>
                  </a:rPr>
                  <a:t>y’)</a:t>
                </a:r>
              </a:p>
            </p:txBody>
          </p:sp>
        </mc:Choice>
        <mc:Fallback xmlns="">
          <p:sp>
            <p:nvSpPr>
              <p:cNvPr id="3" name="文本框 2"/>
              <p:cNvSpPr txBox="1">
                <a:spLocks noRot="1" noChangeAspect="1" noMove="1" noResize="1" noEditPoints="1" noAdjustHandles="1" noChangeArrowheads="1" noChangeShapeType="1" noTextEdit="1"/>
              </p:cNvSpPr>
              <p:nvPr/>
            </p:nvSpPr>
            <p:spPr>
              <a:xfrm>
                <a:off x="3314760" y="3770917"/>
                <a:ext cx="3305777" cy="1754326"/>
              </a:xfrm>
              <a:prstGeom prst="rect">
                <a:avLst/>
              </a:prstGeom>
              <a:blipFill>
                <a:blip r:embed="rId4"/>
                <a:stretch>
                  <a:fillRect l="-3506" t="-3136" r="-2214" b="-8362"/>
                </a:stretch>
              </a:blipFill>
            </p:spPr>
            <p:txBody>
              <a:bodyPr/>
              <a:lstStyle/>
              <a:p>
                <a:r>
                  <a:rPr lang="zh-CN" altLang="en-US">
                    <a:noFill/>
                  </a:rPr>
                  <a:t> </a:t>
                </a:r>
              </a:p>
            </p:txBody>
          </p:sp>
        </mc:Fallback>
      </mc:AlternateContent>
      <p:sp>
        <p:nvSpPr>
          <p:cNvPr id="4" name="左弧形箭头 3"/>
          <p:cNvSpPr/>
          <p:nvPr/>
        </p:nvSpPr>
        <p:spPr>
          <a:xfrm rot="10800000">
            <a:off x="6300192" y="2888940"/>
            <a:ext cx="673312" cy="172819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pPr>
            <a:endParaRPr lang="zh-CN" altLang="en-US" sz="1350">
              <a:solidFill>
                <a:srgbClr val="000000"/>
              </a:solidFill>
              <a:latin typeface="Arial"/>
              <a:ea typeface="宋体"/>
            </a:endParaRPr>
          </a:p>
        </p:txBody>
      </p:sp>
      <p:sp>
        <p:nvSpPr>
          <p:cNvPr id="2" name="矩形: 圆角 1">
            <a:extLst>
              <a:ext uri="{FF2B5EF4-FFF2-40B4-BE49-F238E27FC236}">
                <a16:creationId xmlns:a16="http://schemas.microsoft.com/office/drawing/2014/main" id="{EC310368-3FDA-4B30-90F6-831E251F334F}"/>
              </a:ext>
            </a:extLst>
          </p:cNvPr>
          <p:cNvSpPr/>
          <p:nvPr/>
        </p:nvSpPr>
        <p:spPr>
          <a:xfrm>
            <a:off x="1817694" y="2726922"/>
            <a:ext cx="442849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pPr>
            <a:endParaRPr lang="zh-CN" altLang="en-US" sz="1350">
              <a:solidFill>
                <a:srgbClr val="FFFFFF"/>
              </a:solidFill>
              <a:latin typeface="Arial"/>
              <a:ea typeface="宋体"/>
            </a:endParaRPr>
          </a:p>
        </p:txBody>
      </p:sp>
      <p:grpSp>
        <p:nvGrpSpPr>
          <p:cNvPr id="11" name="组合 10">
            <a:extLst>
              <a:ext uri="{FF2B5EF4-FFF2-40B4-BE49-F238E27FC236}">
                <a16:creationId xmlns:a16="http://schemas.microsoft.com/office/drawing/2014/main" id="{62B78B86-ADE3-442A-9B31-B4F518FA5640}"/>
              </a:ext>
            </a:extLst>
          </p:cNvPr>
          <p:cNvGrpSpPr/>
          <p:nvPr/>
        </p:nvGrpSpPr>
        <p:grpSpPr>
          <a:xfrm>
            <a:off x="1817695" y="1355839"/>
            <a:ext cx="4405742" cy="1371083"/>
            <a:chOff x="2423592" y="664786"/>
            <a:chExt cx="5874323" cy="1828110"/>
          </a:xfrm>
        </p:grpSpPr>
        <p:sp>
          <p:nvSpPr>
            <p:cNvPr id="5" name="矩形: 圆角 4">
              <a:extLst>
                <a:ext uri="{FF2B5EF4-FFF2-40B4-BE49-F238E27FC236}">
                  <a16:creationId xmlns:a16="http://schemas.microsoft.com/office/drawing/2014/main" id="{C6339FF8-0A21-4CEC-8FDE-A46307854877}"/>
                </a:ext>
              </a:extLst>
            </p:cNvPr>
            <p:cNvSpPr/>
            <p:nvPr/>
          </p:nvSpPr>
          <p:spPr>
            <a:xfrm>
              <a:off x="2423592" y="1916832"/>
              <a:ext cx="1996087" cy="57606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pPr>
              <a:endParaRPr lang="zh-CN" altLang="en-US" sz="1350">
                <a:solidFill>
                  <a:srgbClr val="FFFFFF"/>
                </a:solidFill>
                <a:latin typeface="Arial"/>
                <a:ea typeface="宋体"/>
              </a:endParaRPr>
            </a:p>
          </p:txBody>
        </p:sp>
        <p:sp>
          <p:nvSpPr>
            <p:cNvPr id="7" name="对话气泡: 矩形 6">
              <a:extLst>
                <a:ext uri="{FF2B5EF4-FFF2-40B4-BE49-F238E27FC236}">
                  <a16:creationId xmlns:a16="http://schemas.microsoft.com/office/drawing/2014/main" id="{F092CF79-3564-4459-8962-3388CBF9FF82}"/>
                </a:ext>
              </a:extLst>
            </p:cNvPr>
            <p:cNvSpPr/>
            <p:nvPr/>
          </p:nvSpPr>
          <p:spPr>
            <a:xfrm>
              <a:off x="5685488" y="664786"/>
              <a:ext cx="2612427" cy="1224136"/>
            </a:xfrm>
            <a:prstGeom prst="wedgeRectCallout">
              <a:avLst>
                <a:gd name="adj1" fmla="val -99248"/>
                <a:gd name="adj2" fmla="val 63079"/>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pPr>
              <a:r>
                <a:rPr lang="zh-CN" altLang="en-US" sz="2100" dirty="0">
                  <a:solidFill>
                    <a:srgbClr val="000000"/>
                  </a:solidFill>
                  <a:latin typeface="Arial"/>
                  <a:ea typeface="宋体"/>
                </a:rPr>
                <a:t>这三个值分别代表什么？</a:t>
              </a:r>
            </a:p>
          </p:txBody>
        </p:sp>
      </p:grpSp>
      <p:sp>
        <p:nvSpPr>
          <p:cNvPr id="8" name="矩形 7">
            <a:extLst>
              <a:ext uri="{FF2B5EF4-FFF2-40B4-BE49-F238E27FC236}">
                <a16:creationId xmlns:a16="http://schemas.microsoft.com/office/drawing/2014/main" id="{D8515A9D-D1C9-4FCE-81A5-6A518FC1073C}"/>
              </a:ext>
            </a:extLst>
          </p:cNvPr>
          <p:cNvSpPr/>
          <p:nvPr/>
        </p:nvSpPr>
        <p:spPr>
          <a:xfrm>
            <a:off x="2760876" y="3140908"/>
            <a:ext cx="1296144"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pPr>
            <a:endParaRPr lang="zh-CN" altLang="en-US" sz="1350">
              <a:solidFill>
                <a:srgbClr val="FFFFFF"/>
              </a:solidFill>
              <a:latin typeface="Arial"/>
              <a:ea typeface="宋体"/>
            </a:endParaRPr>
          </a:p>
        </p:txBody>
      </p:sp>
      <p:sp>
        <p:nvSpPr>
          <p:cNvPr id="10" name="对话气泡: 矩形 9">
            <a:extLst>
              <a:ext uri="{FF2B5EF4-FFF2-40B4-BE49-F238E27FC236}">
                <a16:creationId xmlns:a16="http://schemas.microsoft.com/office/drawing/2014/main" id="{B921D7A4-2D43-4580-8121-C7EE6D9067ED}"/>
              </a:ext>
            </a:extLst>
          </p:cNvPr>
          <p:cNvSpPr/>
          <p:nvPr/>
        </p:nvSpPr>
        <p:spPr>
          <a:xfrm>
            <a:off x="830980" y="3915054"/>
            <a:ext cx="1959320" cy="918102"/>
          </a:xfrm>
          <a:prstGeom prst="wedgeRectCallout">
            <a:avLst>
              <a:gd name="adj1" fmla="val 55140"/>
              <a:gd name="adj2" fmla="val -96739"/>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pPr>
            <a:r>
              <a:rPr lang="zh-CN" altLang="en-US" sz="2100" dirty="0">
                <a:solidFill>
                  <a:srgbClr val="000000"/>
                </a:solidFill>
                <a:latin typeface="Arial"/>
                <a:ea typeface="宋体"/>
              </a:rPr>
              <a:t>直接返回</a:t>
            </a:r>
            <a:r>
              <a:rPr lang="en-US" altLang="zh-CN" sz="2100" dirty="0" err="1">
                <a:solidFill>
                  <a:srgbClr val="000000"/>
                </a:solidFill>
                <a:latin typeface="Arial"/>
                <a:ea typeface="宋体"/>
              </a:rPr>
              <a:t>d’,x’,y</a:t>
            </a:r>
            <a:r>
              <a:rPr lang="en-US" altLang="zh-CN" sz="2100" dirty="0">
                <a:solidFill>
                  <a:srgbClr val="000000"/>
                </a:solidFill>
                <a:latin typeface="Arial"/>
                <a:ea typeface="宋体"/>
              </a:rPr>
              <a:t>’</a:t>
            </a:r>
            <a:r>
              <a:rPr lang="zh-CN" altLang="en-US" sz="2100" dirty="0">
                <a:solidFill>
                  <a:srgbClr val="000000"/>
                </a:solidFill>
                <a:latin typeface="Arial"/>
                <a:ea typeface="宋体"/>
              </a:rPr>
              <a:t>？</a:t>
            </a:r>
          </a:p>
        </p:txBody>
      </p:sp>
      <p:pic>
        <p:nvPicPr>
          <p:cNvPr id="9" name="图片 8">
            <a:extLst>
              <a:ext uri="{FF2B5EF4-FFF2-40B4-BE49-F238E27FC236}">
                <a16:creationId xmlns:a16="http://schemas.microsoft.com/office/drawing/2014/main" id="{7FAC0A13-BE1C-4D04-A833-2F74EB0B1B65}"/>
              </a:ext>
            </a:extLst>
          </p:cNvPr>
          <p:cNvPicPr>
            <a:picLocks noChangeAspect="1"/>
          </p:cNvPicPr>
          <p:nvPr/>
        </p:nvPicPr>
        <p:blipFill>
          <a:blip r:embed="rId5"/>
          <a:stretch>
            <a:fillRect/>
          </a:stretch>
        </p:blipFill>
        <p:spPr>
          <a:xfrm>
            <a:off x="6413413" y="588384"/>
            <a:ext cx="2304077" cy="1316616"/>
          </a:xfrm>
          <a:prstGeom prst="rect">
            <a:avLst/>
          </a:prstGeom>
        </p:spPr>
      </p:pic>
    </p:spTree>
    <p:extLst>
      <p:ext uri="{BB962C8B-B14F-4D97-AF65-F5344CB8AC3E}">
        <p14:creationId xmlns:p14="http://schemas.microsoft.com/office/powerpoint/2010/main" val="156462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2" grpId="0" animBg="1"/>
      <p:bldP spid="8"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Dividing </a:t>
            </a:r>
            <a:r>
              <a:rPr lang="en-US" dirty="0" err="1"/>
              <a:t>Congruences</a:t>
            </a:r>
            <a:r>
              <a:rPr lang="en-US" dirty="0"/>
              <a:t> by an Integer</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600"/>
              </a:spcBef>
            </a:pPr>
            <a:r>
              <a:rPr lang="zh-CN" altLang="en-US" sz="2800" dirty="0"/>
              <a:t>将有效同余式的两边同时除以一个整数，并不总是能得到一个有效的同余式。</a:t>
            </a:r>
            <a:endParaRPr lang="en-US" altLang="zh-CN" sz="2800" dirty="0"/>
          </a:p>
          <a:p>
            <a:pPr>
              <a:spcBef>
                <a:spcPts val="600"/>
              </a:spcBef>
            </a:pPr>
            <a:r>
              <a:rPr lang="zh-CN" altLang="en-US" sz="2800" dirty="0"/>
              <a:t>但如果这个整数与模数互质，则可以得到一个有效的同余式</a:t>
            </a:r>
            <a:r>
              <a:rPr lang="en-US" sz="2800" dirty="0">
                <a:ea typeface="Cambria Math" pitchFamily="18" charset="0"/>
              </a:rPr>
              <a:t>: </a:t>
            </a:r>
          </a:p>
          <a:p>
            <a:pPr>
              <a:spcBef>
                <a:spcPts val="600"/>
              </a:spcBef>
            </a:pPr>
            <a:r>
              <a:rPr lang="zh-CN" altLang="en-US" sz="2800" b="1" dirty="0">
                <a:ea typeface="Cambria Math" pitchFamily="18" charset="0"/>
              </a:rPr>
              <a:t>定理</a:t>
            </a:r>
            <a:r>
              <a:rPr lang="en-US" sz="2800" b="1" dirty="0">
                <a:ea typeface="Cambria Math" pitchFamily="18" charset="0"/>
              </a:rPr>
              <a:t> </a:t>
            </a:r>
            <a:r>
              <a:rPr lang="en-US" sz="2800" dirty="0">
                <a:ea typeface="Cambria Math" pitchFamily="18" charset="0"/>
              </a:rPr>
              <a:t>:</a:t>
            </a:r>
            <a:r>
              <a:rPr lang="zh-CN" altLang="en-US" sz="2800" dirty="0">
                <a:latin typeface="+mn-ea"/>
              </a:rPr>
              <a:t>设 </a:t>
            </a:r>
            <a:r>
              <a:rPr lang="en-US" altLang="zh-CN" sz="2800" dirty="0">
                <a:latin typeface="+mn-ea"/>
              </a:rPr>
              <a:t>m </a:t>
            </a:r>
            <a:r>
              <a:rPr lang="zh-CN" altLang="en-US" sz="2800" dirty="0">
                <a:latin typeface="+mn-ea"/>
              </a:rPr>
              <a:t>为正整数，</a:t>
            </a:r>
            <a:r>
              <a:rPr lang="en-US" altLang="zh-CN" sz="2800" dirty="0">
                <a:latin typeface="+mn-ea"/>
              </a:rPr>
              <a:t>a</a:t>
            </a:r>
            <a:r>
              <a:rPr lang="zh-CN" altLang="en-US" sz="2800" dirty="0">
                <a:latin typeface="+mn-ea"/>
              </a:rPr>
              <a:t>、</a:t>
            </a:r>
            <a:r>
              <a:rPr lang="en-US" altLang="zh-CN" sz="2800" dirty="0">
                <a:latin typeface="+mn-ea"/>
              </a:rPr>
              <a:t>b </a:t>
            </a:r>
            <a:r>
              <a:rPr lang="zh-CN" altLang="en-US" sz="2800" dirty="0">
                <a:latin typeface="+mn-ea"/>
              </a:rPr>
              <a:t>和 </a:t>
            </a:r>
            <a:r>
              <a:rPr lang="en-US" altLang="zh-CN" sz="2800" dirty="0">
                <a:latin typeface="+mn-ea"/>
              </a:rPr>
              <a:t>c </a:t>
            </a:r>
            <a:r>
              <a:rPr lang="zh-CN" altLang="en-US" sz="2800" dirty="0">
                <a:latin typeface="+mn-ea"/>
              </a:rPr>
              <a:t>为整数</a:t>
            </a:r>
            <a:r>
              <a:rPr lang="en-US" sz="2800" dirty="0">
                <a:ea typeface="Cambria Math" pitchFamily="18" charset="0"/>
              </a:rPr>
              <a:t>. </a:t>
            </a:r>
            <a:r>
              <a:rPr lang="zh-CN" altLang="en-US" sz="2800" dirty="0">
                <a:ea typeface="Cambria Math" pitchFamily="18" charset="0"/>
              </a:rPr>
              <a:t>如果</a:t>
            </a:r>
            <a:r>
              <a:rPr lang="en-US" sz="2800" dirty="0">
                <a:ea typeface="Cambria Math" pitchFamily="18" charset="0"/>
              </a:rPr>
              <a:t> </a:t>
            </a:r>
            <a:r>
              <a:rPr lang="en-US" sz="2800" i="1" dirty="0">
                <a:ea typeface="Cambria Math" pitchFamily="18" charset="0"/>
              </a:rPr>
              <a:t>ac </a:t>
            </a:r>
            <a:r>
              <a:rPr lang="en-US" sz="2800" dirty="0">
                <a:ea typeface="Cambria Math"/>
              </a:rPr>
              <a:t>≡</a:t>
            </a:r>
            <a:r>
              <a:rPr lang="en-US" sz="2800" i="1" dirty="0">
                <a:ea typeface="Cambria Math" pitchFamily="18" charset="0"/>
              </a:rPr>
              <a:t> </a:t>
            </a:r>
            <a:r>
              <a:rPr lang="en-US" sz="2800" i="1" dirty="0" err="1">
                <a:ea typeface="Cambria Math" pitchFamily="18" charset="0"/>
              </a:rPr>
              <a:t>bc</a:t>
            </a:r>
            <a:r>
              <a:rPr lang="en-US" sz="2800" i="1" dirty="0">
                <a:ea typeface="Cambria Math" pitchFamily="18" charset="0"/>
              </a:rPr>
              <a:t> </a:t>
            </a:r>
            <a:r>
              <a:rPr lang="en-US" sz="2800" dirty="0">
                <a:ea typeface="Cambria Math" pitchFamily="18" charset="0"/>
              </a:rPr>
              <a:t>(mod</a:t>
            </a:r>
            <a:r>
              <a:rPr lang="en-US" sz="2800" i="1" dirty="0">
                <a:ea typeface="Cambria Math" pitchFamily="18" charset="0"/>
              </a:rPr>
              <a:t> m</a:t>
            </a:r>
            <a:r>
              <a:rPr lang="en-US" sz="2800" dirty="0">
                <a:ea typeface="Cambria Math" pitchFamily="18" charset="0"/>
              </a:rPr>
              <a:t>) </a:t>
            </a:r>
            <a:r>
              <a:rPr lang="zh-CN" altLang="en-US" sz="2800" dirty="0">
                <a:ea typeface="Cambria Math" pitchFamily="18" charset="0"/>
              </a:rPr>
              <a:t>并且</a:t>
            </a:r>
            <a:r>
              <a:rPr lang="en-US" sz="2800" dirty="0">
                <a:ea typeface="Cambria Math" pitchFamily="18" charset="0"/>
              </a:rPr>
              <a:t> </a:t>
            </a:r>
            <a:r>
              <a:rPr lang="en-US" sz="2800" dirty="0" err="1">
                <a:ea typeface="Cambria Math" pitchFamily="18" charset="0"/>
              </a:rPr>
              <a:t>gcd</a:t>
            </a:r>
            <a:r>
              <a:rPr lang="en-US" sz="2800" dirty="0">
                <a:ea typeface="Cambria Math" pitchFamily="18" charset="0"/>
              </a:rPr>
              <a:t>(</a:t>
            </a:r>
            <a:r>
              <a:rPr lang="en-US" sz="2800" i="1" dirty="0" err="1">
                <a:ea typeface="Cambria Math" pitchFamily="18" charset="0"/>
              </a:rPr>
              <a:t>c,m</a:t>
            </a:r>
            <a:r>
              <a:rPr lang="en-US" sz="2800" dirty="0">
                <a:ea typeface="Cambria Math" pitchFamily="18" charset="0"/>
              </a:rPr>
              <a:t>) = 1, </a:t>
            </a:r>
            <a:r>
              <a:rPr lang="zh-CN" altLang="en-US" sz="2800" dirty="0">
                <a:ea typeface="Cambria Math" pitchFamily="18" charset="0"/>
              </a:rPr>
              <a:t>那么</a:t>
            </a:r>
            <a:r>
              <a:rPr lang="en-US" sz="2800" dirty="0">
                <a:ea typeface="Cambria Math" pitchFamily="18" charset="0"/>
              </a:rPr>
              <a:t> </a:t>
            </a:r>
            <a:r>
              <a:rPr lang="en-US" sz="2800" i="1" dirty="0">
                <a:ea typeface="Cambria Math" pitchFamily="18" charset="0"/>
              </a:rPr>
              <a:t>a </a:t>
            </a:r>
            <a:r>
              <a:rPr lang="en-US" sz="2800" dirty="0">
                <a:ea typeface="Cambria Math"/>
              </a:rPr>
              <a:t>≡</a:t>
            </a:r>
            <a:r>
              <a:rPr lang="en-US" sz="2800" i="1" dirty="0">
                <a:ea typeface="Cambria Math" pitchFamily="18" charset="0"/>
              </a:rPr>
              <a:t> b </a:t>
            </a:r>
            <a:r>
              <a:rPr lang="en-US" sz="2800" dirty="0">
                <a:ea typeface="Cambria Math" pitchFamily="18" charset="0"/>
              </a:rPr>
              <a:t>(mod </a:t>
            </a:r>
            <a:r>
              <a:rPr lang="en-US" sz="2800" i="1" dirty="0">
                <a:ea typeface="Cambria Math" pitchFamily="18" charset="0"/>
              </a:rPr>
              <a:t>m</a:t>
            </a:r>
            <a:r>
              <a:rPr lang="en-US" sz="2800" dirty="0">
                <a:ea typeface="Cambria Math" pitchFamily="18" charset="0"/>
              </a:rPr>
              <a:t>).</a:t>
            </a:r>
          </a:p>
          <a:p>
            <a:pPr>
              <a:spcBef>
                <a:spcPts val="600"/>
              </a:spcBef>
            </a:pPr>
            <a:r>
              <a:rPr lang="en-US" sz="2800" b="1" dirty="0">
                <a:ea typeface="Cambria Math" pitchFamily="18" charset="0"/>
              </a:rPr>
              <a:t>Proof</a:t>
            </a:r>
            <a:r>
              <a:rPr lang="en-US" sz="2800" dirty="0">
                <a:ea typeface="Cambria Math" pitchFamily="18" charset="0"/>
              </a:rPr>
              <a:t>: </a:t>
            </a:r>
            <a:r>
              <a:rPr lang="zh-CN" altLang="en-US" sz="2800" dirty="0">
                <a:latin typeface="+mn-ea"/>
              </a:rPr>
              <a:t>因为</a:t>
            </a:r>
            <a:r>
              <a:rPr lang="en-US" sz="2800" dirty="0">
                <a:ea typeface="Cambria Math" pitchFamily="18" charset="0"/>
              </a:rPr>
              <a:t> </a:t>
            </a:r>
            <a:r>
              <a:rPr lang="en-US" sz="2800" i="1" dirty="0">
                <a:ea typeface="Cambria Math" pitchFamily="18" charset="0"/>
              </a:rPr>
              <a:t>ac </a:t>
            </a:r>
            <a:r>
              <a:rPr lang="en-US" sz="2800" dirty="0">
                <a:ea typeface="Cambria Math"/>
              </a:rPr>
              <a:t>≡</a:t>
            </a:r>
            <a:r>
              <a:rPr lang="en-US" sz="2800" i="1" dirty="0">
                <a:ea typeface="Cambria Math" pitchFamily="18" charset="0"/>
              </a:rPr>
              <a:t> </a:t>
            </a:r>
            <a:r>
              <a:rPr lang="en-US" sz="2800" i="1" dirty="0" err="1">
                <a:ea typeface="Cambria Math" pitchFamily="18" charset="0"/>
              </a:rPr>
              <a:t>bc</a:t>
            </a:r>
            <a:r>
              <a:rPr lang="en-US" sz="2800" i="1" dirty="0">
                <a:ea typeface="Cambria Math" pitchFamily="18" charset="0"/>
              </a:rPr>
              <a:t> </a:t>
            </a:r>
            <a:r>
              <a:rPr lang="en-US" sz="2800" dirty="0">
                <a:ea typeface="Cambria Math" pitchFamily="18" charset="0"/>
              </a:rPr>
              <a:t>(mod</a:t>
            </a:r>
            <a:r>
              <a:rPr lang="en-US" sz="2800" i="1" dirty="0">
                <a:ea typeface="Cambria Math" pitchFamily="18" charset="0"/>
              </a:rPr>
              <a:t> m</a:t>
            </a:r>
            <a:r>
              <a:rPr lang="en-US" sz="2800" dirty="0">
                <a:ea typeface="Cambria Math" pitchFamily="18" charset="0"/>
              </a:rPr>
              <a:t>), </a:t>
            </a:r>
            <a:r>
              <a:rPr lang="zh-CN" altLang="en-US" sz="2800" dirty="0">
                <a:ea typeface="Cambria Math" pitchFamily="18" charset="0"/>
              </a:rPr>
              <a:t>那么</a:t>
            </a:r>
            <a:r>
              <a:rPr lang="en-US" sz="2800" i="1" dirty="0">
                <a:ea typeface="Cambria Math" pitchFamily="18" charset="0"/>
              </a:rPr>
              <a:t>m</a:t>
            </a:r>
            <a:r>
              <a:rPr lang="en-US" sz="2800" dirty="0">
                <a:ea typeface="Cambria Math" pitchFamily="18" charset="0"/>
              </a:rPr>
              <a:t> | </a:t>
            </a:r>
            <a:r>
              <a:rPr lang="en-US" sz="2800" i="1" dirty="0">
                <a:ea typeface="Cambria Math" pitchFamily="18" charset="0"/>
              </a:rPr>
              <a:t>ac</a:t>
            </a:r>
            <a:r>
              <a:rPr lang="en-US" sz="2800" dirty="0">
                <a:ea typeface="Cambria Math" pitchFamily="18" charset="0"/>
              </a:rPr>
              <a:t> </a:t>
            </a:r>
            <a:r>
              <a:rPr lang="en-US" sz="2800" i="1" dirty="0"/>
              <a:t>−</a:t>
            </a:r>
            <a:r>
              <a:rPr lang="en-US" sz="2800" dirty="0">
                <a:ea typeface="Cambria Math" pitchFamily="18" charset="0"/>
              </a:rPr>
              <a:t> </a:t>
            </a:r>
            <a:r>
              <a:rPr lang="en-US" sz="2800" i="1" dirty="0" err="1">
                <a:ea typeface="Cambria Math" pitchFamily="18" charset="0"/>
              </a:rPr>
              <a:t>bc</a:t>
            </a:r>
            <a:r>
              <a:rPr lang="en-US" sz="2800" dirty="0">
                <a:ea typeface="Cambria Math" pitchFamily="18" charset="0"/>
              </a:rPr>
              <a:t> = </a:t>
            </a:r>
            <a:r>
              <a:rPr lang="en-US" sz="2800" i="1" dirty="0">
                <a:ea typeface="Cambria Math" pitchFamily="18" charset="0"/>
              </a:rPr>
              <a:t>c</a:t>
            </a:r>
            <a:r>
              <a:rPr lang="en-US" sz="2800" dirty="0">
                <a:ea typeface="Cambria Math" pitchFamily="18" charset="0"/>
              </a:rPr>
              <a:t>(</a:t>
            </a:r>
            <a:r>
              <a:rPr lang="en-US" sz="2800" i="1" dirty="0">
                <a:ea typeface="Cambria Math" pitchFamily="18" charset="0"/>
              </a:rPr>
              <a:t>a</a:t>
            </a:r>
            <a:r>
              <a:rPr lang="en-US" sz="2800" dirty="0">
                <a:ea typeface="Cambria Math"/>
              </a:rPr>
              <a:t> </a:t>
            </a:r>
            <a:r>
              <a:rPr lang="en-US" sz="2800" i="1" dirty="0"/>
              <a:t>−</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a:t>
            </a:r>
            <a:r>
              <a:rPr lang="zh-CN" altLang="en-US" sz="2800" dirty="0">
                <a:ea typeface="Cambria Math" pitchFamily="18" charset="0"/>
              </a:rPr>
              <a:t>由于</a:t>
            </a:r>
            <a:r>
              <a:rPr lang="en-US" sz="2800" dirty="0">
                <a:ea typeface="Cambria Math" pitchFamily="18" charset="0"/>
              </a:rPr>
              <a:t> </a:t>
            </a:r>
            <a:r>
              <a:rPr lang="en-US" sz="2800" dirty="0" err="1">
                <a:ea typeface="Cambria Math" pitchFamily="18" charset="0"/>
              </a:rPr>
              <a:t>gcd</a:t>
            </a:r>
            <a:r>
              <a:rPr lang="en-US" sz="2800" dirty="0">
                <a:ea typeface="Cambria Math" pitchFamily="18" charset="0"/>
              </a:rPr>
              <a:t>(</a:t>
            </a:r>
            <a:r>
              <a:rPr lang="en-US" sz="2800" i="1" dirty="0" err="1">
                <a:ea typeface="Cambria Math" pitchFamily="18" charset="0"/>
              </a:rPr>
              <a:t>c</a:t>
            </a:r>
            <a:r>
              <a:rPr lang="en-US" sz="2800" dirty="0" err="1">
                <a:ea typeface="Cambria Math" pitchFamily="18" charset="0"/>
              </a:rPr>
              <a:t>,</a:t>
            </a:r>
            <a:r>
              <a:rPr lang="en-US" sz="2800" i="1" dirty="0" err="1">
                <a:ea typeface="Cambria Math" pitchFamily="18" charset="0"/>
              </a:rPr>
              <a:t>m</a:t>
            </a:r>
            <a:r>
              <a:rPr lang="en-US" sz="2800" dirty="0">
                <a:ea typeface="Cambria Math" pitchFamily="18" charset="0"/>
              </a:rPr>
              <a:t>) = 1, </a:t>
            </a:r>
            <a:r>
              <a:rPr lang="zh-CN" altLang="en-US" sz="2800" dirty="0">
                <a:ea typeface="Cambria Math" pitchFamily="18" charset="0"/>
              </a:rPr>
              <a:t>所以</a:t>
            </a:r>
            <a:r>
              <a:rPr lang="en-US" sz="2800" dirty="0">
                <a:ea typeface="Cambria Math" pitchFamily="18" charset="0"/>
              </a:rPr>
              <a:t>   </a:t>
            </a:r>
            <a:r>
              <a:rPr lang="en-US" sz="2800" i="1" dirty="0">
                <a:ea typeface="Cambria Math" pitchFamily="18" charset="0"/>
              </a:rPr>
              <a:t>m</a:t>
            </a:r>
            <a:r>
              <a:rPr lang="en-US" sz="2800" dirty="0">
                <a:ea typeface="Cambria Math" pitchFamily="18" charset="0"/>
              </a:rPr>
              <a:t> | </a:t>
            </a:r>
            <a:r>
              <a:rPr lang="en-US" sz="2800" i="1" dirty="0">
                <a:ea typeface="Cambria Math" pitchFamily="18" charset="0"/>
              </a:rPr>
              <a:t>a</a:t>
            </a:r>
            <a:r>
              <a:rPr lang="en-US" sz="2800" dirty="0">
                <a:ea typeface="Cambria Math"/>
              </a:rPr>
              <a:t> </a:t>
            </a:r>
            <a:r>
              <a:rPr lang="en-US" sz="2800" i="1" dirty="0"/>
              <a:t>−</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a:t>
            </a:r>
            <a:r>
              <a:rPr lang="zh-CN" altLang="en-US" sz="2800" dirty="0">
                <a:ea typeface="Cambria Math" pitchFamily="18" charset="0"/>
              </a:rPr>
              <a:t>因此</a:t>
            </a:r>
            <a:r>
              <a:rPr lang="en-US" sz="2800" dirty="0">
                <a:ea typeface="Cambria Math" pitchFamily="18" charset="0"/>
              </a:rPr>
              <a:t>,</a:t>
            </a:r>
            <a:r>
              <a:rPr lang="en-US" sz="2800" i="1" dirty="0">
                <a:ea typeface="Cambria Math" pitchFamily="18" charset="0"/>
              </a:rPr>
              <a:t> a </a:t>
            </a:r>
            <a:r>
              <a:rPr lang="en-US" sz="2800" dirty="0">
                <a:ea typeface="Cambria Math"/>
              </a:rPr>
              <a:t>≡</a:t>
            </a:r>
            <a:r>
              <a:rPr lang="en-US" sz="2800" i="1" dirty="0">
                <a:ea typeface="Cambria Math" pitchFamily="18" charset="0"/>
              </a:rPr>
              <a:t> b </a:t>
            </a:r>
            <a:r>
              <a:rPr lang="en-US" sz="2800" dirty="0">
                <a:ea typeface="Cambria Math" pitchFamily="18" charset="0"/>
              </a:rPr>
              <a:t>(mod </a:t>
            </a:r>
            <a:r>
              <a:rPr lang="en-US" sz="2800" i="1" dirty="0">
                <a:ea typeface="Cambria Math" pitchFamily="18" charset="0"/>
              </a:rPr>
              <a:t>m</a:t>
            </a:r>
            <a:r>
              <a:rPr lang="en-US" sz="2800" dirty="0">
                <a:ea typeface="Cambria Math" pitchFamily="18" charset="0"/>
              </a:rPr>
              <a:t>).</a:t>
            </a:r>
          </a:p>
        </p:txBody>
      </p:sp>
    </p:spTree>
    <p:extLst>
      <p:ext uri="{BB962C8B-B14F-4D97-AF65-F5344CB8AC3E}">
        <p14:creationId xmlns:p14="http://schemas.microsoft.com/office/powerpoint/2010/main" val="3826271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zh-CN" altLang="en-US" sz="6000" dirty="0"/>
              <a:t>求解同余方程</a:t>
            </a:r>
            <a:endParaRPr lang="en-US" sz="6000" b="1" dirty="0"/>
          </a:p>
        </p:txBody>
      </p:sp>
    </p:spTree>
    <p:extLst>
      <p:ext uri="{BB962C8B-B14F-4D97-AF65-F5344CB8AC3E}">
        <p14:creationId xmlns:p14="http://schemas.microsoft.com/office/powerpoint/2010/main" val="32361643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小节概要</a:t>
            </a:r>
            <a:r>
              <a:rPr lang="en-US" sz="1500" dirty="0"/>
              <a:t>4</a:t>
            </a:r>
          </a:p>
        </p:txBody>
      </p:sp>
      <p:sp>
        <p:nvSpPr>
          <p:cNvPr id="5" name="Content Placeholder 2"/>
          <p:cNvSpPr>
            <a:spLocks noGrp="1"/>
          </p:cNvSpPr>
          <p:nvPr>
            <p:ph idx="1"/>
          </p:nvPr>
        </p:nvSpPr>
        <p:spPr>
          <a:xfrm>
            <a:off x="457200" y="1295400"/>
            <a:ext cx="8458200" cy="5181600"/>
          </a:xfrm>
        </p:spPr>
        <p:txBody>
          <a:bodyPr/>
          <a:lstStyle/>
          <a:p>
            <a:r>
              <a:rPr lang="en-US" dirty="0"/>
              <a:t>Linear Congruences(</a:t>
            </a:r>
            <a:r>
              <a:rPr lang="zh-CN" altLang="en-US" dirty="0"/>
              <a:t>线性同余方程</a:t>
            </a:r>
            <a:r>
              <a:rPr lang="en-US" altLang="zh-CN" dirty="0"/>
              <a:t>)</a:t>
            </a:r>
            <a:endParaRPr lang="en-US" dirty="0"/>
          </a:p>
          <a:p>
            <a:r>
              <a:rPr lang="en-US" dirty="0"/>
              <a:t>The Chinese Remainder Theorem(</a:t>
            </a:r>
            <a:r>
              <a:rPr lang="zh-CN" altLang="en-US" dirty="0"/>
              <a:t>中国剩余定理</a:t>
            </a:r>
            <a:r>
              <a:rPr lang="en-US" altLang="zh-CN" dirty="0"/>
              <a:t>)</a:t>
            </a:r>
            <a:endParaRPr lang="en-US" dirty="0"/>
          </a:p>
          <a:p>
            <a:r>
              <a:rPr lang="en-US" dirty="0"/>
              <a:t>Fermat’s Little Theorem(</a:t>
            </a:r>
            <a:r>
              <a:rPr lang="zh-CN" altLang="en-US" dirty="0"/>
              <a:t>费马小定理 </a:t>
            </a:r>
            <a:r>
              <a:rPr lang="en-US" altLang="zh-CN" dirty="0"/>
              <a:t>)</a:t>
            </a:r>
            <a:endParaRPr lang="en-US" dirty="0"/>
          </a:p>
          <a:p>
            <a:r>
              <a:rPr lang="en-US" dirty="0"/>
              <a:t>Pseudoprimes(</a:t>
            </a:r>
            <a:r>
              <a:rPr lang="zh-CN" altLang="en-US" dirty="0"/>
              <a:t>伪素数</a:t>
            </a:r>
            <a:r>
              <a:rPr lang="en-US" altLang="zh-CN" dirty="0"/>
              <a:t>)</a:t>
            </a:r>
            <a:endParaRPr lang="en-US" dirty="0"/>
          </a:p>
          <a:p>
            <a:r>
              <a:rPr lang="en-US" dirty="0"/>
              <a:t>Primitive Roots and Discrete Logarithms</a:t>
            </a:r>
          </a:p>
          <a:p>
            <a:r>
              <a:rPr lang="en-US" altLang="zh-CN" dirty="0"/>
              <a:t>(</a:t>
            </a:r>
            <a:r>
              <a:rPr lang="zh-CN" altLang="en-US" dirty="0"/>
              <a:t>原根和离散对数</a:t>
            </a:r>
            <a:r>
              <a:rPr lang="en-US" altLang="zh-CN" dirty="0"/>
              <a:t>)</a:t>
            </a:r>
            <a:endParaRPr lang="en-US" dirty="0"/>
          </a:p>
        </p:txBody>
      </p:sp>
    </p:spTree>
    <p:extLst>
      <p:ext uri="{BB962C8B-B14F-4D97-AF65-F5344CB8AC3E}">
        <p14:creationId xmlns:p14="http://schemas.microsoft.com/office/powerpoint/2010/main" val="364354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除法算法</a:t>
            </a:r>
            <a:endParaRPr lang="en-US" dirty="0"/>
          </a:p>
        </p:txBody>
      </p:sp>
      <p:sp>
        <p:nvSpPr>
          <p:cNvPr id="7" name="Content Placeholder 2"/>
          <p:cNvSpPr>
            <a:spLocks noGrp="1"/>
          </p:cNvSpPr>
          <p:nvPr>
            <p:ph idx="1"/>
          </p:nvPr>
        </p:nvSpPr>
        <p:spPr>
          <a:xfrm>
            <a:off x="457200" y="1295400"/>
            <a:ext cx="8595360" cy="5334000"/>
          </a:xfrm>
        </p:spPr>
        <p:txBody>
          <a:bodyPr/>
          <a:lstStyle/>
          <a:p>
            <a:pPr>
              <a:spcBef>
                <a:spcPts val="0"/>
              </a:spcBef>
            </a:pPr>
            <a:r>
              <a:rPr lang="zh-CN" altLang="en-US" sz="2000" dirty="0"/>
              <a:t>当一个整数被一个正整数除时，会得到一个商和一个余数。这通常被称为“除法算法”（</a:t>
            </a:r>
            <a:r>
              <a:rPr lang="en-US" altLang="zh-CN" sz="2000" dirty="0"/>
              <a:t>Division Algorithm</a:t>
            </a:r>
            <a:r>
              <a:rPr lang="zh-CN" altLang="en-US" sz="2000" dirty="0"/>
              <a:t>），但实际上它是一个定理。</a:t>
            </a:r>
            <a:endParaRPr lang="en-US" altLang="zh-CN" sz="2000" dirty="0"/>
          </a:p>
          <a:p>
            <a:pPr>
              <a:spcBef>
                <a:spcPts val="0"/>
              </a:spcBef>
            </a:pPr>
            <a:r>
              <a:rPr lang="zh-CN" altLang="en-US" sz="2000" b="1" dirty="0"/>
              <a:t>除法算法</a:t>
            </a:r>
            <a:r>
              <a:rPr lang="en-US" altLang="zh-CN" sz="2000" b="1" dirty="0"/>
              <a:t>:</a:t>
            </a:r>
            <a:r>
              <a:rPr lang="zh-CN" altLang="en-US" sz="2000" dirty="0"/>
              <a:t>如果 𝑎是一个整数，𝑏</a:t>
            </a:r>
            <a:r>
              <a:rPr lang="en-US" altLang="zh-CN" sz="2000" dirty="0"/>
              <a:t> </a:t>
            </a:r>
            <a:r>
              <a:rPr lang="zh-CN" altLang="en-US" sz="2000" dirty="0"/>
              <a:t>是一个正整数，那么存在唯一的整数 𝑞</a:t>
            </a:r>
            <a:r>
              <a:rPr lang="en-US" altLang="zh-CN" sz="2000" dirty="0"/>
              <a:t> </a:t>
            </a:r>
            <a:r>
              <a:rPr lang="zh-CN" altLang="en-US" sz="2000" dirty="0"/>
              <a:t>和 𝑟，使得 </a:t>
            </a:r>
            <a:r>
              <a:rPr lang="en-US" altLang="zh-CN" sz="2000" dirty="0"/>
              <a:t>0≤</a:t>
            </a:r>
            <a:r>
              <a:rPr lang="zh-CN" altLang="en-US" sz="2000" dirty="0"/>
              <a:t>𝑟</a:t>
            </a:r>
            <a:r>
              <a:rPr lang="en-US" altLang="zh-CN" sz="2000" dirty="0"/>
              <a:t>&lt;</a:t>
            </a:r>
            <a:r>
              <a:rPr lang="zh-CN" altLang="en-US" sz="2000" dirty="0"/>
              <a:t>𝑏，并且 𝑎</a:t>
            </a:r>
            <a:r>
              <a:rPr lang="en-US" altLang="zh-CN" sz="2000" dirty="0"/>
              <a:t>=</a:t>
            </a:r>
            <a:r>
              <a:rPr lang="zh-CN" altLang="en-US" sz="2000" dirty="0"/>
              <a:t>𝑏𝑞</a:t>
            </a:r>
            <a:r>
              <a:rPr lang="en-US" altLang="zh-CN" sz="2000" dirty="0"/>
              <a:t>+</a:t>
            </a:r>
            <a:r>
              <a:rPr lang="zh-CN" altLang="en-US" sz="2000" dirty="0"/>
              <a:t>𝑟</a:t>
            </a:r>
            <a:r>
              <a:rPr lang="en-US" sz="2000" dirty="0"/>
              <a:t>.</a:t>
            </a:r>
          </a:p>
          <a:p>
            <a:pPr marL="457200" lvl="2" indent="-347472">
              <a:spcBef>
                <a:spcPts val="0"/>
              </a:spcBef>
              <a:buClr>
                <a:srgbClr val="04617B"/>
              </a:buClr>
            </a:pPr>
            <a:r>
              <a:rPr lang="en-US" sz="1800" dirty="0">
                <a:latin typeface="+mn-ea"/>
              </a:rPr>
              <a:t>b </a:t>
            </a:r>
            <a:r>
              <a:rPr lang="zh-CN" altLang="en-US" sz="1800" dirty="0">
                <a:latin typeface="+mn-ea"/>
              </a:rPr>
              <a:t>称为除数</a:t>
            </a:r>
            <a:r>
              <a:rPr lang="en-US" sz="1800" dirty="0">
                <a:latin typeface="+mn-ea"/>
              </a:rPr>
              <a:t>.</a:t>
            </a:r>
          </a:p>
          <a:p>
            <a:pPr marL="457200" lvl="2" indent="-347472">
              <a:spcBef>
                <a:spcPts val="0"/>
              </a:spcBef>
              <a:buClr>
                <a:srgbClr val="04617B"/>
              </a:buClr>
            </a:pPr>
            <a:r>
              <a:rPr lang="en-US" sz="1800" dirty="0">
                <a:latin typeface="+mn-ea"/>
              </a:rPr>
              <a:t>a </a:t>
            </a:r>
            <a:r>
              <a:rPr lang="zh-CN" altLang="en-US" sz="1800" dirty="0">
                <a:latin typeface="+mn-ea"/>
              </a:rPr>
              <a:t>称为被除数</a:t>
            </a:r>
            <a:r>
              <a:rPr lang="en-US" sz="1800" dirty="0">
                <a:latin typeface="+mn-ea"/>
              </a:rPr>
              <a:t>.</a:t>
            </a:r>
          </a:p>
          <a:p>
            <a:pPr marL="457200" lvl="2" indent="-347472">
              <a:spcBef>
                <a:spcPts val="0"/>
              </a:spcBef>
              <a:buClr>
                <a:srgbClr val="04617B"/>
              </a:buClr>
            </a:pPr>
            <a:r>
              <a:rPr lang="en-US" sz="1800" dirty="0">
                <a:latin typeface="+mn-ea"/>
              </a:rPr>
              <a:t>q </a:t>
            </a:r>
            <a:r>
              <a:rPr lang="zh-CN" altLang="en-US" sz="1800" dirty="0">
                <a:latin typeface="+mn-ea"/>
              </a:rPr>
              <a:t>称为商</a:t>
            </a:r>
            <a:r>
              <a:rPr lang="en-US" sz="1800" dirty="0">
                <a:latin typeface="+mn-ea"/>
              </a:rPr>
              <a:t>.      </a:t>
            </a:r>
          </a:p>
          <a:p>
            <a:pPr marL="457200" lvl="2" indent="-347472">
              <a:spcBef>
                <a:spcPts val="0"/>
              </a:spcBef>
              <a:buClr>
                <a:srgbClr val="04617B"/>
              </a:buClr>
            </a:pPr>
            <a:r>
              <a:rPr lang="en-US" sz="1800" dirty="0">
                <a:latin typeface="+mn-ea"/>
              </a:rPr>
              <a:t>r </a:t>
            </a:r>
            <a:r>
              <a:rPr lang="zh-CN" altLang="en-US" sz="1800" dirty="0">
                <a:latin typeface="+mn-ea"/>
              </a:rPr>
              <a:t>称为余数</a:t>
            </a:r>
            <a:r>
              <a:rPr lang="en-US" sz="1800" dirty="0">
                <a:latin typeface="+mn-ea"/>
              </a:rPr>
              <a:t>.</a:t>
            </a:r>
          </a:p>
          <a:p>
            <a:pPr>
              <a:spcBef>
                <a:spcPts val="0"/>
              </a:spcBef>
            </a:pPr>
            <a:r>
              <a:rPr lang="zh-CN" altLang="en-US" sz="2000" b="1" dirty="0"/>
              <a:t>例题</a:t>
            </a:r>
            <a:r>
              <a:rPr lang="en-US" sz="2000" dirty="0"/>
              <a:t>:  </a:t>
            </a:r>
          </a:p>
          <a:p>
            <a:pPr marL="457200" lvl="2" indent="-347472">
              <a:spcBef>
                <a:spcPts val="0"/>
              </a:spcBef>
              <a:buClr>
                <a:srgbClr val="04617B"/>
              </a:buClr>
            </a:pPr>
            <a:r>
              <a:rPr lang="zh-CN" altLang="en-US" sz="1800" dirty="0"/>
              <a:t>当 </a:t>
            </a:r>
            <a:r>
              <a:rPr lang="en-US" altLang="zh-CN" sz="1800" dirty="0"/>
              <a:t>101 </a:t>
            </a:r>
            <a:r>
              <a:rPr lang="zh-CN" altLang="en-US" sz="1800" dirty="0"/>
              <a:t>被 </a:t>
            </a:r>
            <a:r>
              <a:rPr lang="en-US" altLang="zh-CN" sz="1800" dirty="0"/>
              <a:t>11 </a:t>
            </a:r>
            <a:r>
              <a:rPr lang="zh-CN" altLang="en-US" sz="1800" dirty="0"/>
              <a:t>除时，商和余数是多少？</a:t>
            </a:r>
            <a:endParaRPr lang="en-US" sz="1800" dirty="0"/>
          </a:p>
          <a:p>
            <a:pPr marL="457200" lvl="2" indent="-347472">
              <a:spcBef>
                <a:spcPts val="0"/>
              </a:spcBef>
              <a:buClr>
                <a:srgbClr val="04617B"/>
              </a:buClr>
            </a:pPr>
            <a:r>
              <a:rPr lang="zh-CN" altLang="en-US" sz="1800" dirty="0"/>
              <a:t>解答：当 </a:t>
            </a:r>
            <a:r>
              <a:rPr lang="en-US" altLang="zh-CN" sz="1800" dirty="0"/>
              <a:t>101 </a:t>
            </a:r>
            <a:r>
              <a:rPr lang="zh-CN" altLang="en-US" sz="1800" dirty="0"/>
              <a:t>被 </a:t>
            </a:r>
            <a:r>
              <a:rPr lang="en-US" altLang="zh-CN" sz="1800" dirty="0"/>
              <a:t>11 </a:t>
            </a:r>
            <a:r>
              <a:rPr lang="zh-CN" altLang="en-US" sz="1800" dirty="0"/>
              <a:t>除时，商为 </a:t>
            </a:r>
            <a:r>
              <a:rPr lang="en-US" altLang="zh-CN" sz="1800" dirty="0"/>
              <a:t>9=101 </a:t>
            </a:r>
            <a:r>
              <a:rPr lang="en-US" sz="1800" dirty="0"/>
              <a:t>div 11，</a:t>
            </a:r>
            <a:r>
              <a:rPr lang="zh-CN" altLang="en-US" sz="1800" dirty="0"/>
              <a:t>余数为 </a:t>
            </a:r>
            <a:r>
              <a:rPr lang="en-US" altLang="zh-CN" sz="1800" dirty="0"/>
              <a:t>2=101 </a:t>
            </a:r>
            <a:r>
              <a:rPr lang="en-US" sz="1800" dirty="0"/>
              <a:t>mod 11. </a:t>
            </a:r>
          </a:p>
          <a:p>
            <a:pPr marL="457200" lvl="2" indent="-347472">
              <a:spcBef>
                <a:spcPts val="0"/>
              </a:spcBef>
              <a:buClr>
                <a:srgbClr val="04617B"/>
              </a:buClr>
            </a:pPr>
            <a:r>
              <a:rPr lang="zh-CN" altLang="en-US" sz="1800" dirty="0"/>
              <a:t>当 −</a:t>
            </a:r>
            <a:r>
              <a:rPr lang="en-US" altLang="zh-CN" sz="1800" dirty="0"/>
              <a:t>11 </a:t>
            </a:r>
            <a:r>
              <a:rPr lang="zh-CN" altLang="en-US" sz="1800" dirty="0"/>
              <a:t>被 </a:t>
            </a:r>
            <a:r>
              <a:rPr lang="en-US" altLang="zh-CN" sz="1800" dirty="0"/>
              <a:t>3 </a:t>
            </a:r>
            <a:r>
              <a:rPr lang="zh-CN" altLang="en-US" sz="1800" dirty="0"/>
              <a:t>除时，商和余数是多少？</a:t>
            </a:r>
            <a:endParaRPr lang="en-US" sz="1800" dirty="0"/>
          </a:p>
          <a:p>
            <a:pPr marL="457200" lvl="2" indent="-347472">
              <a:spcBef>
                <a:spcPts val="0"/>
              </a:spcBef>
              <a:buClr>
                <a:srgbClr val="04617B"/>
              </a:buClr>
            </a:pPr>
            <a:r>
              <a:rPr lang="zh-CN" altLang="en-US" sz="1800" dirty="0"/>
              <a:t>解答：当 −</a:t>
            </a:r>
            <a:r>
              <a:rPr lang="en-US" altLang="zh-CN" sz="1800" dirty="0"/>
              <a:t>11</a:t>
            </a:r>
            <a:r>
              <a:rPr lang="zh-CN" altLang="en-US" sz="1800" dirty="0"/>
              <a:t>被 </a:t>
            </a:r>
            <a:r>
              <a:rPr lang="en-US" altLang="zh-CN" sz="1800" dirty="0"/>
              <a:t>3 </a:t>
            </a:r>
            <a:r>
              <a:rPr lang="zh-CN" altLang="en-US" sz="1800" dirty="0"/>
              <a:t>除时，商为 −</a:t>
            </a:r>
            <a:r>
              <a:rPr lang="en-US" altLang="zh-CN" sz="1800" dirty="0"/>
              <a:t>4=−11 </a:t>
            </a:r>
            <a:r>
              <a:rPr lang="en-US" sz="1800" dirty="0"/>
              <a:t>div 3−，</a:t>
            </a:r>
            <a:r>
              <a:rPr lang="zh-CN" altLang="en-US" sz="1800" dirty="0"/>
              <a:t>余数为 </a:t>
            </a:r>
            <a:r>
              <a:rPr lang="en-US" altLang="zh-CN" sz="1800" dirty="0"/>
              <a:t>1=−11 </a:t>
            </a:r>
            <a:r>
              <a:rPr lang="en-US" sz="1800" dirty="0"/>
              <a:t>mod .</a:t>
            </a:r>
          </a:p>
        </p:txBody>
      </p:sp>
      <p:sp>
        <p:nvSpPr>
          <p:cNvPr id="4" name="Content Placeholder 3"/>
          <p:cNvSpPr>
            <a:spLocks noGrp="1"/>
          </p:cNvSpPr>
          <p:nvPr>
            <p:ph idx="13"/>
          </p:nvPr>
        </p:nvSpPr>
        <p:spPr>
          <a:xfrm>
            <a:off x="6110689" y="3124200"/>
            <a:ext cx="2728511" cy="1447800"/>
          </a:xfrm>
          <a:ln w="28575">
            <a:solidFill>
              <a:srgbClr val="14AAE1"/>
            </a:solidFill>
          </a:ln>
        </p:spPr>
        <p:txBody>
          <a:bodyPr/>
          <a:lstStyle/>
          <a:p>
            <a:pPr algn="ctr">
              <a:spcBef>
                <a:spcPts val="0"/>
              </a:spcBef>
            </a:pPr>
            <a:r>
              <a:rPr lang="en-US" sz="2000" dirty="0"/>
              <a:t>Definitions of Functions  </a:t>
            </a:r>
            <a:r>
              <a:rPr lang="en-US" sz="2000" b="1" dirty="0"/>
              <a:t>div</a:t>
            </a:r>
            <a:r>
              <a:rPr lang="en-US" sz="2000" dirty="0"/>
              <a:t> and </a:t>
            </a:r>
            <a:r>
              <a:rPr lang="en-US" sz="2000" b="1" dirty="0"/>
              <a:t>mod</a:t>
            </a:r>
          </a:p>
          <a:p>
            <a:pPr marL="0" lvl="1" indent="0" algn="ctr">
              <a:spcBef>
                <a:spcPts val="0"/>
              </a:spcBef>
              <a:buNone/>
            </a:pPr>
            <a:r>
              <a:rPr lang="en-US" sz="2000" i="1" dirty="0"/>
              <a:t>     q </a:t>
            </a:r>
            <a:r>
              <a:rPr lang="en-US" sz="2000" dirty="0"/>
              <a:t>=</a:t>
            </a:r>
            <a:r>
              <a:rPr lang="en-US" sz="2000" i="1" dirty="0"/>
              <a:t> a </a:t>
            </a:r>
            <a:r>
              <a:rPr lang="en-US" sz="2000" b="1" dirty="0"/>
              <a:t>div</a:t>
            </a:r>
            <a:r>
              <a:rPr lang="en-US" sz="2000" i="1" dirty="0"/>
              <a:t> b</a:t>
            </a:r>
          </a:p>
          <a:p>
            <a:pPr marL="0" lvl="1" indent="0" algn="ctr">
              <a:spcBef>
                <a:spcPts val="0"/>
              </a:spcBef>
              <a:buNone/>
            </a:pPr>
            <a:r>
              <a:rPr lang="en-US" sz="2000" i="1" dirty="0"/>
              <a:t>     r </a:t>
            </a:r>
            <a:r>
              <a:rPr lang="en-US" sz="2000" dirty="0"/>
              <a:t>=</a:t>
            </a:r>
            <a:r>
              <a:rPr lang="en-US" sz="2000" i="1" dirty="0"/>
              <a:t> a </a:t>
            </a:r>
            <a:r>
              <a:rPr lang="en-US" sz="2000" b="1" dirty="0"/>
              <a:t>mod</a:t>
            </a:r>
            <a:r>
              <a:rPr lang="en-US" sz="2000" i="1" dirty="0"/>
              <a:t> b</a:t>
            </a:r>
          </a:p>
        </p:txBody>
      </p:sp>
    </p:spTree>
    <p:extLst>
      <p:ext uri="{BB962C8B-B14F-4D97-AF65-F5344CB8AC3E}">
        <p14:creationId xmlns:p14="http://schemas.microsoft.com/office/powerpoint/2010/main" val="7565261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Linear Congruences</a:t>
            </a:r>
            <a:br>
              <a:rPr lang="en-US" sz="4000" dirty="0"/>
            </a:br>
            <a:r>
              <a:rPr lang="en-US" sz="4000" dirty="0"/>
              <a:t>(</a:t>
            </a:r>
            <a:r>
              <a:rPr lang="zh-CN" altLang="en-US" sz="4000" dirty="0"/>
              <a:t>线性同余式</a:t>
            </a:r>
            <a:r>
              <a:rPr lang="en-US" altLang="zh-CN" sz="4000" dirty="0"/>
              <a:t>)</a:t>
            </a:r>
            <a:endParaRPr lang="en-US" sz="4000" dirty="0"/>
          </a:p>
        </p:txBody>
      </p:sp>
      <p:sp>
        <p:nvSpPr>
          <p:cNvPr id="5" name="Content Placeholder 2"/>
          <p:cNvSpPr>
            <a:spLocks noGrp="1"/>
          </p:cNvSpPr>
          <p:nvPr>
            <p:ph idx="1"/>
          </p:nvPr>
        </p:nvSpPr>
        <p:spPr>
          <a:xfrm>
            <a:off x="457200" y="1295400"/>
            <a:ext cx="8458200" cy="5257800"/>
          </a:xfrm>
        </p:spPr>
        <p:txBody>
          <a:bodyPr/>
          <a:lstStyle/>
          <a:p>
            <a:pPr>
              <a:spcBef>
                <a:spcPts val="400"/>
              </a:spcBef>
            </a:pPr>
            <a:r>
              <a:rPr lang="en-US" sz="2400" b="1" dirty="0"/>
              <a:t>Definition</a:t>
            </a:r>
            <a:r>
              <a:rPr lang="en-US" sz="2400" dirty="0"/>
              <a:t>:</a:t>
            </a:r>
            <a:r>
              <a:rPr lang="zh-CN" altLang="en-US" sz="2400" dirty="0"/>
              <a:t>形如 𝑎𝑥≡𝑏</a:t>
            </a:r>
            <a:r>
              <a:rPr lang="en-US" altLang="zh-CN" sz="2400" dirty="0"/>
              <a:t>(mod</a:t>
            </a:r>
            <a:r>
              <a:rPr lang="zh-CN" altLang="en-US" sz="2400" dirty="0"/>
              <a:t>𝑚</a:t>
            </a:r>
            <a:r>
              <a:rPr lang="en-US" altLang="zh-CN" sz="2400" dirty="0"/>
              <a:t>) </a:t>
            </a:r>
            <a:r>
              <a:rPr lang="zh-CN" altLang="en-US" sz="2400" dirty="0"/>
              <a:t>的同余式，其中 𝑚</a:t>
            </a:r>
            <a:r>
              <a:rPr lang="en-US" altLang="zh-CN" sz="2400" dirty="0"/>
              <a:t> </a:t>
            </a:r>
            <a:r>
              <a:rPr lang="zh-CN" altLang="en-US" sz="2400" dirty="0"/>
              <a:t>为正整数，𝑎</a:t>
            </a:r>
            <a:r>
              <a:rPr lang="en-US" altLang="zh-CN" sz="2400" dirty="0"/>
              <a:t> </a:t>
            </a:r>
            <a:r>
              <a:rPr lang="zh-CN" altLang="en-US" sz="2400" dirty="0"/>
              <a:t>和 𝑏</a:t>
            </a:r>
            <a:r>
              <a:rPr lang="en-US" altLang="zh-CN" sz="2400" dirty="0"/>
              <a:t> </a:t>
            </a:r>
            <a:r>
              <a:rPr lang="zh-CN" altLang="en-US" sz="2400" dirty="0"/>
              <a:t>是整数，𝑥</a:t>
            </a:r>
            <a:r>
              <a:rPr lang="en-US" altLang="zh-CN" sz="2400" dirty="0"/>
              <a:t> </a:t>
            </a:r>
            <a:r>
              <a:rPr lang="zh-CN" altLang="en-US" sz="2400" dirty="0"/>
              <a:t>是变量，称为线性同余式</a:t>
            </a:r>
            <a:r>
              <a:rPr lang="en-US" sz="2400" dirty="0"/>
              <a:t>.</a:t>
            </a:r>
          </a:p>
          <a:p>
            <a:pPr>
              <a:spcBef>
                <a:spcPts val="400"/>
              </a:spcBef>
            </a:pPr>
            <a:r>
              <a:rPr lang="zh-CN" altLang="en-US" sz="2400" dirty="0"/>
              <a:t>线性同余式 𝑎𝑥≡𝑏</a:t>
            </a:r>
            <a:r>
              <a:rPr lang="en-US" altLang="zh-CN" sz="2400" dirty="0"/>
              <a:t>(mod</a:t>
            </a:r>
            <a:r>
              <a:rPr lang="zh-CN" altLang="en-US" sz="2400" dirty="0"/>
              <a:t>𝑚</a:t>
            </a:r>
            <a:r>
              <a:rPr lang="en-US" altLang="zh-CN" sz="2400" dirty="0"/>
              <a:t>) </a:t>
            </a:r>
            <a:r>
              <a:rPr lang="zh-CN" altLang="en-US" sz="2400" dirty="0"/>
              <a:t>的解是所有满足该同余式的整数 𝑥</a:t>
            </a:r>
            <a:r>
              <a:rPr lang="en-US" sz="2400" dirty="0"/>
              <a:t>.</a:t>
            </a:r>
          </a:p>
          <a:p>
            <a:pPr>
              <a:spcBef>
                <a:spcPts val="400"/>
              </a:spcBef>
            </a:pPr>
            <a:r>
              <a:rPr lang="en-US" sz="2400" b="1" dirty="0"/>
              <a:t>Definition</a:t>
            </a:r>
            <a:r>
              <a:rPr lang="en-US" sz="2400" dirty="0"/>
              <a:t>: </a:t>
            </a:r>
            <a:r>
              <a:rPr lang="zh-CN" altLang="en-US" sz="2400" dirty="0"/>
              <a:t>如果整数</a:t>
            </a:r>
            <a:r>
              <a:rPr lang="en-US" sz="2400" dirty="0"/>
              <a:t> </a:t>
            </a:r>
            <a:r>
              <a:rPr lang="en-US" sz="2400" i="1" dirty="0"/>
              <a:t>ā </a:t>
            </a:r>
            <a:r>
              <a:rPr lang="zh-CN" altLang="en-US" sz="2400" dirty="0"/>
              <a:t>满足</a:t>
            </a:r>
            <a:r>
              <a:rPr lang="en-US" sz="2400" i="1" dirty="0" err="1"/>
              <a:t>āa</a:t>
            </a:r>
            <a:r>
              <a:rPr lang="en-US" sz="2400" i="1" dirty="0"/>
              <a:t> </a:t>
            </a:r>
            <a:r>
              <a:rPr lang="en-US" sz="2400" dirty="0">
                <a:ea typeface="Cambria Math"/>
              </a:rPr>
              <a:t>≡</a:t>
            </a:r>
            <a:r>
              <a:rPr lang="en-US" sz="2400" dirty="0"/>
              <a:t> </a:t>
            </a:r>
            <a:r>
              <a:rPr lang="en-US" sz="2400" dirty="0">
                <a:ea typeface="Cambria Math" pitchFamily="18" charset="0"/>
              </a:rPr>
              <a:t>1</a:t>
            </a:r>
            <a:r>
              <a:rPr lang="en-US" sz="2400" dirty="0"/>
              <a:t>( mod </a:t>
            </a:r>
            <a:r>
              <a:rPr lang="en-US" sz="2400" i="1" dirty="0"/>
              <a:t>m</a:t>
            </a:r>
            <a:r>
              <a:rPr lang="en-US" sz="2400" dirty="0"/>
              <a:t>)</a:t>
            </a:r>
            <a:r>
              <a:rPr lang="zh-CN" altLang="en-US" sz="2400" dirty="0"/>
              <a:t>称 </a:t>
            </a:r>
            <a:r>
              <a:rPr lang="en-US" altLang="zh-CN" sz="2400" i="1" dirty="0"/>
              <a:t>ā</a:t>
            </a:r>
            <a:r>
              <a:rPr lang="zh-CN" altLang="en-US" sz="2400" dirty="0"/>
              <a:t>为 𝑎</a:t>
            </a:r>
            <a:r>
              <a:rPr lang="en-US" altLang="zh-CN" sz="2400" dirty="0"/>
              <a:t> </a:t>
            </a:r>
            <a:r>
              <a:rPr lang="zh-CN" altLang="en-US" sz="2400" dirty="0"/>
              <a:t>的模 𝑚</a:t>
            </a:r>
            <a:r>
              <a:rPr lang="en-US" altLang="zh-CN" sz="2400" dirty="0"/>
              <a:t> </a:t>
            </a:r>
            <a:r>
              <a:rPr lang="zh-CN" altLang="en-US" sz="2400" dirty="0"/>
              <a:t>的逆元</a:t>
            </a:r>
            <a:r>
              <a:rPr lang="en-US" sz="2400" dirty="0"/>
              <a:t>.</a:t>
            </a:r>
          </a:p>
          <a:p>
            <a:pPr>
              <a:spcBef>
                <a:spcPts val="400"/>
              </a:spcBef>
            </a:pPr>
            <a:r>
              <a:rPr lang="en-US" sz="2400" b="1" dirty="0"/>
              <a:t>Example</a:t>
            </a:r>
            <a:r>
              <a:rPr lang="en-US" sz="2400" dirty="0"/>
              <a:t>: </a:t>
            </a:r>
            <a:r>
              <a:rPr lang="en-US" altLang="zh-CN" sz="2400" dirty="0">
                <a:ea typeface="Cambria Math" pitchFamily="18" charset="0"/>
              </a:rPr>
              <a:t>5 </a:t>
            </a:r>
            <a:r>
              <a:rPr lang="zh-CN" altLang="en-US" sz="2400" dirty="0">
                <a:ea typeface="Cambria Math" pitchFamily="18" charset="0"/>
              </a:rPr>
              <a:t>是 </a:t>
            </a:r>
            <a:r>
              <a:rPr lang="en-US" altLang="zh-CN" sz="2400" dirty="0">
                <a:ea typeface="Cambria Math" pitchFamily="18" charset="0"/>
              </a:rPr>
              <a:t>3 </a:t>
            </a:r>
            <a:r>
              <a:rPr lang="zh-CN" altLang="en-US" sz="2400" dirty="0">
                <a:ea typeface="Cambria Math" pitchFamily="18" charset="0"/>
              </a:rPr>
              <a:t>模 </a:t>
            </a:r>
            <a:r>
              <a:rPr lang="en-US" altLang="zh-CN" sz="2400" dirty="0">
                <a:ea typeface="Cambria Math" pitchFamily="18" charset="0"/>
              </a:rPr>
              <a:t>7 </a:t>
            </a:r>
            <a:r>
              <a:rPr lang="zh-CN" altLang="en-US" sz="2400" dirty="0">
                <a:ea typeface="Cambria Math" pitchFamily="18" charset="0"/>
              </a:rPr>
              <a:t>的逆元，</a:t>
            </a:r>
            <a:r>
              <a:rPr lang="zh-CN" altLang="en-US" sz="2400" dirty="0">
                <a:latin typeface="+mn-ea"/>
              </a:rPr>
              <a:t>因为</a:t>
            </a:r>
            <a:r>
              <a:rPr lang="en-US" sz="2400" dirty="0"/>
              <a:t> </a:t>
            </a:r>
            <a:r>
              <a:rPr lang="en-US" sz="2400" dirty="0">
                <a:ea typeface="Cambria Math" pitchFamily="18" charset="0"/>
              </a:rPr>
              <a:t>5</a:t>
            </a:r>
            <a:r>
              <a:rPr lang="en-US" sz="2400" dirty="0">
                <a:ea typeface="Cambria Math"/>
              </a:rPr>
              <a:t>∙</a:t>
            </a:r>
            <a:r>
              <a:rPr lang="en-US" sz="2400" dirty="0">
                <a:ea typeface="Cambria Math" pitchFamily="18" charset="0"/>
              </a:rPr>
              <a:t>3</a:t>
            </a:r>
            <a:r>
              <a:rPr lang="en-US" sz="2400" dirty="0"/>
              <a:t> = </a:t>
            </a:r>
            <a:r>
              <a:rPr lang="en-US" sz="2400" dirty="0">
                <a:ea typeface="Cambria Math" pitchFamily="18" charset="0"/>
              </a:rPr>
              <a:t>15</a:t>
            </a:r>
            <a:r>
              <a:rPr lang="en-US" sz="2400" dirty="0"/>
              <a:t> </a:t>
            </a:r>
            <a:r>
              <a:rPr lang="en-US" sz="2400" dirty="0">
                <a:ea typeface="Cambria Math"/>
              </a:rPr>
              <a:t>≡</a:t>
            </a:r>
            <a:r>
              <a:rPr lang="en-US" sz="2400" dirty="0"/>
              <a:t> </a:t>
            </a:r>
            <a:r>
              <a:rPr lang="en-US" sz="2400" dirty="0">
                <a:ea typeface="Cambria Math" pitchFamily="18" charset="0"/>
              </a:rPr>
              <a:t>1</a:t>
            </a:r>
            <a:r>
              <a:rPr lang="en-US" sz="2400" dirty="0"/>
              <a:t>(mod </a:t>
            </a:r>
            <a:r>
              <a:rPr lang="en-US" sz="2400" dirty="0">
                <a:ea typeface="Cambria Math" pitchFamily="18" charset="0"/>
              </a:rPr>
              <a:t>7</a:t>
            </a:r>
            <a:r>
              <a:rPr lang="en-US" sz="2400" dirty="0"/>
              <a:t>)</a:t>
            </a:r>
          </a:p>
          <a:p>
            <a:pPr>
              <a:spcBef>
                <a:spcPts val="400"/>
              </a:spcBef>
            </a:pPr>
            <a:r>
              <a:rPr lang="zh-CN" altLang="en-US" sz="2400" dirty="0"/>
              <a:t>求解线性同余式的一种方法是使用 𝑎</a:t>
            </a:r>
            <a:r>
              <a:rPr lang="en-US" altLang="zh-CN" sz="2400" dirty="0"/>
              <a:t> </a:t>
            </a:r>
            <a:r>
              <a:rPr lang="zh-CN" altLang="en-US" sz="2400" dirty="0"/>
              <a:t>的逆元 </a:t>
            </a:r>
            <a:r>
              <a:rPr lang="en-US" altLang="zh-CN" sz="2400" i="1" dirty="0"/>
              <a:t>ā</a:t>
            </a:r>
            <a:r>
              <a:rPr lang="en-US" altLang="zh-CN" sz="2400" dirty="0"/>
              <a:t> </a:t>
            </a:r>
            <a:r>
              <a:rPr lang="zh-CN" altLang="en-US" sz="2400" dirty="0"/>
              <a:t>（如果它存在）。虽然不能直接将同余式的两边除以 𝑎，但可以通过乘以 </a:t>
            </a:r>
            <a:r>
              <a:rPr lang="en-US" altLang="zh-CN" sz="2400" i="1" dirty="0"/>
              <a:t>ā</a:t>
            </a:r>
            <a:r>
              <a:rPr lang="en-US" altLang="zh-CN" sz="2400" dirty="0"/>
              <a:t>  </a:t>
            </a:r>
            <a:r>
              <a:rPr lang="zh-CN" altLang="en-US" sz="2400" dirty="0"/>
              <a:t>来解 𝑥</a:t>
            </a:r>
            <a:r>
              <a:rPr lang="en-US" sz="2400" i="1" dirty="0"/>
              <a:t>.</a:t>
            </a:r>
            <a:endParaRPr lang="en-US" sz="2400" dirty="0"/>
          </a:p>
        </p:txBody>
      </p:sp>
    </p:spTree>
    <p:extLst>
      <p:ext uri="{BB962C8B-B14F-4D97-AF65-F5344CB8AC3E}">
        <p14:creationId xmlns:p14="http://schemas.microsoft.com/office/powerpoint/2010/main" val="4538488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a:t>
            </a:r>
            <a:r>
              <a:rPr lang="en-US" dirty="0"/>
              <a:t> modulo </a:t>
            </a:r>
            <a:r>
              <a:rPr lang="en-US" i="1" dirty="0"/>
              <a:t>m</a:t>
            </a:r>
            <a:r>
              <a:rPr lang="zh-CN" altLang="en-US" dirty="0"/>
              <a:t>的逆元</a:t>
            </a:r>
            <a:endParaRPr lang="en-US" sz="1500" dirty="0"/>
          </a:p>
        </p:txBody>
      </p:sp>
      <p:sp>
        <p:nvSpPr>
          <p:cNvPr id="5" name="Content Placeholder 2"/>
          <p:cNvSpPr>
            <a:spLocks noGrp="1"/>
          </p:cNvSpPr>
          <p:nvPr>
            <p:ph idx="1"/>
          </p:nvPr>
        </p:nvSpPr>
        <p:spPr>
          <a:xfrm>
            <a:off x="457200" y="1295400"/>
            <a:ext cx="8458200" cy="5257800"/>
          </a:xfrm>
        </p:spPr>
        <p:txBody>
          <a:bodyPr/>
          <a:lstStyle/>
          <a:p>
            <a:pPr>
              <a:spcBef>
                <a:spcPts val="0"/>
              </a:spcBef>
              <a:spcAft>
                <a:spcPts val="400"/>
              </a:spcAft>
            </a:pPr>
            <a:r>
              <a:rPr lang="zh-CN" altLang="en-US" sz="2400" dirty="0"/>
              <a:t>以下定理保证了，当 𝑎</a:t>
            </a:r>
            <a:r>
              <a:rPr lang="en-US" altLang="zh-CN" sz="2400" dirty="0"/>
              <a:t> </a:t>
            </a:r>
            <a:r>
              <a:rPr lang="zh-CN" altLang="en-US" sz="2400" dirty="0"/>
              <a:t>和 𝑚</a:t>
            </a:r>
            <a:r>
              <a:rPr lang="en-US" altLang="zh-CN" sz="2400" dirty="0"/>
              <a:t> </a:t>
            </a:r>
            <a:r>
              <a:rPr lang="zh-CN" altLang="en-US" sz="2400" dirty="0"/>
              <a:t>互质时，𝑎</a:t>
            </a:r>
            <a:r>
              <a:rPr lang="en-US" altLang="zh-CN" sz="2400" dirty="0"/>
              <a:t> </a:t>
            </a:r>
            <a:r>
              <a:rPr lang="zh-CN" altLang="en-US" sz="2400" dirty="0"/>
              <a:t>在模 𝑚</a:t>
            </a:r>
            <a:r>
              <a:rPr lang="en-US" altLang="zh-CN" sz="2400" dirty="0"/>
              <a:t> </a:t>
            </a:r>
            <a:r>
              <a:rPr lang="zh-CN" altLang="en-US" sz="2400" dirty="0"/>
              <a:t>下的逆元存在。两个整数 𝑎</a:t>
            </a:r>
            <a:r>
              <a:rPr lang="en-US" altLang="zh-CN" sz="2400" dirty="0"/>
              <a:t> </a:t>
            </a:r>
            <a:r>
              <a:rPr lang="zh-CN" altLang="en-US" sz="2400" dirty="0"/>
              <a:t>和 𝑏</a:t>
            </a:r>
            <a:r>
              <a:rPr lang="en-US" altLang="zh-CN" sz="2400" dirty="0"/>
              <a:t> </a:t>
            </a:r>
            <a:r>
              <a:rPr lang="zh-CN" altLang="en-US" sz="2400" dirty="0"/>
              <a:t>当 </a:t>
            </a:r>
            <a:r>
              <a:rPr lang="en-US" altLang="zh-CN" sz="2400" dirty="0" err="1"/>
              <a:t>gcd</a:t>
            </a:r>
            <a:r>
              <a:rPr lang="en-US" altLang="zh-CN" sz="2400" dirty="0"/>
              <a:t>⁡(</a:t>
            </a:r>
            <a:r>
              <a:rPr lang="zh-CN" altLang="en-US" sz="2400" dirty="0"/>
              <a:t>𝑎</a:t>
            </a:r>
            <a:r>
              <a:rPr lang="en-US" altLang="zh-CN" sz="2400" dirty="0"/>
              <a:t>,</a:t>
            </a:r>
            <a:r>
              <a:rPr lang="zh-CN" altLang="en-US" sz="2400" dirty="0"/>
              <a:t>𝑏</a:t>
            </a:r>
            <a:r>
              <a:rPr lang="en-US" altLang="zh-CN" sz="2400" dirty="0"/>
              <a:t>)=1</a:t>
            </a:r>
            <a:r>
              <a:rPr lang="zh-CN" altLang="en-US" sz="2400" dirty="0"/>
              <a:t>时互质</a:t>
            </a:r>
            <a:r>
              <a:rPr lang="en-US" sz="2400" dirty="0"/>
              <a:t>.</a:t>
            </a:r>
          </a:p>
          <a:p>
            <a:pPr>
              <a:spcBef>
                <a:spcPts val="0"/>
              </a:spcBef>
              <a:spcAft>
                <a:spcPts val="400"/>
              </a:spcAft>
            </a:pPr>
            <a:r>
              <a:rPr lang="zh-CN" altLang="en-US" sz="2400" b="1" dirty="0"/>
              <a:t>定理</a:t>
            </a:r>
            <a:r>
              <a:rPr lang="en-US" sz="2400" b="1" dirty="0"/>
              <a:t> </a:t>
            </a:r>
            <a:r>
              <a:rPr lang="en-US" sz="2400" b="1" dirty="0">
                <a:ea typeface="Cambria Math" pitchFamily="18" charset="0"/>
              </a:rPr>
              <a:t>1</a:t>
            </a:r>
            <a:r>
              <a:rPr lang="en-US" sz="2400" dirty="0"/>
              <a:t>:</a:t>
            </a:r>
            <a:r>
              <a:rPr lang="zh-CN" altLang="en-US" sz="2400" dirty="0"/>
              <a:t>如果 𝑎</a:t>
            </a:r>
            <a:r>
              <a:rPr lang="en-US" altLang="zh-CN" sz="2400" dirty="0"/>
              <a:t> </a:t>
            </a:r>
            <a:r>
              <a:rPr lang="zh-CN" altLang="en-US" sz="2400" dirty="0"/>
              <a:t>和 𝑚</a:t>
            </a:r>
            <a:r>
              <a:rPr lang="en-US" altLang="zh-CN" sz="2400" dirty="0"/>
              <a:t> </a:t>
            </a:r>
            <a:r>
              <a:rPr lang="zh-CN" altLang="en-US" sz="2400" dirty="0"/>
              <a:t>是互质的整数且 𝑚</a:t>
            </a:r>
            <a:r>
              <a:rPr lang="en-US" altLang="zh-CN" sz="2400" dirty="0"/>
              <a:t>&gt;1</a:t>
            </a:r>
            <a:r>
              <a:rPr lang="zh-CN" altLang="en-US" sz="2400" dirty="0"/>
              <a:t>，那么 𝑎</a:t>
            </a:r>
            <a:r>
              <a:rPr lang="en-US" altLang="zh-CN" sz="2400" dirty="0"/>
              <a:t> </a:t>
            </a:r>
            <a:r>
              <a:rPr lang="zh-CN" altLang="en-US" sz="2400" dirty="0"/>
              <a:t>在模 𝑚</a:t>
            </a:r>
            <a:r>
              <a:rPr lang="en-US" altLang="zh-CN" sz="2400" dirty="0"/>
              <a:t> </a:t>
            </a:r>
            <a:r>
              <a:rPr lang="zh-CN" altLang="en-US" sz="2400" dirty="0"/>
              <a:t>下有逆元。此外，这个逆元在模 𝑚</a:t>
            </a:r>
            <a:r>
              <a:rPr lang="en-US" altLang="zh-CN" sz="2400" dirty="0"/>
              <a:t> </a:t>
            </a:r>
            <a:r>
              <a:rPr lang="zh-CN" altLang="en-US" sz="2400" dirty="0"/>
              <a:t>下是唯一的。（这意味着存在一个唯一的正整数 </a:t>
            </a:r>
            <a:r>
              <a:rPr lang="en-US" altLang="zh-CN" sz="2400" i="1" dirty="0"/>
              <a:t>ā</a:t>
            </a:r>
            <a:r>
              <a:rPr lang="en-US" altLang="zh-CN" sz="2400" dirty="0"/>
              <a:t>  </a:t>
            </a:r>
            <a:r>
              <a:rPr lang="zh-CN" altLang="en-US" sz="2400" dirty="0"/>
              <a:t>小于 𝑚，它是 𝑎</a:t>
            </a:r>
            <a:r>
              <a:rPr lang="en-US" altLang="zh-CN" sz="2400" dirty="0"/>
              <a:t> </a:t>
            </a:r>
            <a:r>
              <a:rPr lang="zh-CN" altLang="en-US" sz="2400" dirty="0"/>
              <a:t>在模 𝑚</a:t>
            </a:r>
            <a:r>
              <a:rPr lang="en-US" altLang="zh-CN" sz="2400" dirty="0"/>
              <a:t> </a:t>
            </a:r>
            <a:r>
              <a:rPr lang="zh-CN" altLang="en-US" sz="2400" dirty="0"/>
              <a:t>下的逆元，且 𝑎</a:t>
            </a:r>
            <a:r>
              <a:rPr lang="en-US" altLang="zh-CN" sz="2400" dirty="0"/>
              <a:t> </a:t>
            </a:r>
            <a:r>
              <a:rPr lang="zh-CN" altLang="en-US" sz="2400" dirty="0"/>
              <a:t>的任何其他模 𝑚</a:t>
            </a:r>
            <a:r>
              <a:rPr lang="en-US" altLang="zh-CN" sz="2400" dirty="0"/>
              <a:t> </a:t>
            </a:r>
            <a:r>
              <a:rPr lang="zh-CN" altLang="en-US" sz="2400" dirty="0"/>
              <a:t>下的逆元都与 </a:t>
            </a:r>
            <a:r>
              <a:rPr lang="en-US" altLang="zh-CN" sz="2400" i="1" dirty="0"/>
              <a:t>ā</a:t>
            </a:r>
            <a:r>
              <a:rPr lang="en-US" altLang="zh-CN" sz="2400" dirty="0"/>
              <a:t>  </a:t>
            </a:r>
            <a:r>
              <a:rPr lang="zh-CN" altLang="en-US" sz="2400" dirty="0"/>
              <a:t>在模 𝑚</a:t>
            </a:r>
            <a:r>
              <a:rPr lang="en-US" altLang="zh-CN" sz="2400" dirty="0"/>
              <a:t> </a:t>
            </a:r>
            <a:r>
              <a:rPr lang="zh-CN" altLang="en-US" sz="2400" dirty="0"/>
              <a:t>下同余</a:t>
            </a:r>
            <a:endParaRPr lang="en-US" sz="2400" dirty="0"/>
          </a:p>
          <a:p>
            <a:pPr>
              <a:spcBef>
                <a:spcPts val="0"/>
              </a:spcBef>
              <a:spcAft>
                <a:spcPts val="400"/>
              </a:spcAft>
            </a:pPr>
            <a:r>
              <a:rPr lang="en-US" sz="2400" b="1" dirty="0"/>
              <a:t>Proof</a:t>
            </a:r>
            <a:r>
              <a:rPr lang="en-US" sz="2400" dirty="0"/>
              <a:t>:</a:t>
            </a:r>
            <a:r>
              <a:rPr lang="zh-CN" altLang="en-US" sz="2400" dirty="0"/>
              <a:t>由于 </a:t>
            </a:r>
            <a:r>
              <a:rPr lang="en-US" sz="2400" dirty="0" err="1"/>
              <a:t>gcd</a:t>
            </a:r>
            <a:r>
              <a:rPr lang="en-US" sz="2400" dirty="0"/>
              <a:t>⁡(𝑎,𝑚)=1，</a:t>
            </a:r>
            <a:r>
              <a:rPr lang="zh-CN" altLang="en-US" sz="2400" dirty="0"/>
              <a:t>根据贝祖定理，存在整数 𝑠</a:t>
            </a:r>
            <a:r>
              <a:rPr lang="en-US" sz="2400" dirty="0"/>
              <a:t> </a:t>
            </a:r>
            <a:r>
              <a:rPr lang="zh-CN" altLang="en-US" sz="2400" dirty="0"/>
              <a:t>和 𝑡</a:t>
            </a:r>
            <a:r>
              <a:rPr lang="en-US" sz="2400" dirty="0"/>
              <a:t> </a:t>
            </a:r>
            <a:r>
              <a:rPr lang="zh-CN" altLang="en-US" sz="2400" dirty="0"/>
              <a:t>使得</a:t>
            </a:r>
            <a:r>
              <a:rPr lang="en-US" altLang="zh-CN" sz="2400" dirty="0"/>
              <a:t>:</a:t>
            </a:r>
            <a:endParaRPr lang="en-US" sz="2400" dirty="0"/>
          </a:p>
          <a:p>
            <a:pPr lvl="1">
              <a:spcBef>
                <a:spcPts val="0"/>
              </a:spcBef>
              <a:spcAft>
                <a:spcPts val="400"/>
              </a:spcAft>
            </a:pPr>
            <a:r>
              <a:rPr lang="zh-CN" altLang="en-US" sz="2000" dirty="0"/>
              <a:t>因此</a:t>
            </a:r>
            <a:r>
              <a:rPr lang="en-US" sz="2000" dirty="0"/>
              <a:t>, </a:t>
            </a:r>
            <a:r>
              <a:rPr lang="en-US" sz="2000" i="1" dirty="0" err="1"/>
              <a:t>sa</a:t>
            </a:r>
            <a:r>
              <a:rPr lang="en-US" sz="2000" i="1" dirty="0"/>
              <a:t> + tm </a:t>
            </a:r>
            <a:r>
              <a:rPr lang="en-US" sz="2000" dirty="0">
                <a:ea typeface="Cambria Math"/>
              </a:rPr>
              <a:t>≡</a:t>
            </a:r>
            <a:r>
              <a:rPr lang="en-US" sz="2000" dirty="0">
                <a:ea typeface="Cambria Math" pitchFamily="18" charset="0"/>
              </a:rPr>
              <a:t> 1</a:t>
            </a:r>
            <a:r>
              <a:rPr lang="en-US" sz="2000" dirty="0"/>
              <a:t> ( mod </a:t>
            </a:r>
            <a:r>
              <a:rPr lang="en-US" sz="2000" i="1" dirty="0"/>
              <a:t>m</a:t>
            </a:r>
            <a:r>
              <a:rPr lang="en-US" sz="2000" dirty="0"/>
              <a:t>).</a:t>
            </a:r>
          </a:p>
          <a:p>
            <a:pPr lvl="1">
              <a:spcBef>
                <a:spcPts val="0"/>
              </a:spcBef>
              <a:spcAft>
                <a:spcPts val="400"/>
              </a:spcAft>
            </a:pPr>
            <a:r>
              <a:rPr lang="zh-CN" altLang="en-US" sz="2000" dirty="0"/>
              <a:t>由于</a:t>
            </a:r>
            <a:r>
              <a:rPr lang="en-US" sz="2000" dirty="0"/>
              <a:t> </a:t>
            </a:r>
            <a:r>
              <a:rPr lang="en-US" sz="2000" i="1" dirty="0"/>
              <a:t>tm </a:t>
            </a:r>
            <a:r>
              <a:rPr lang="en-US" sz="2000" dirty="0">
                <a:ea typeface="Cambria Math"/>
              </a:rPr>
              <a:t>≡</a:t>
            </a:r>
            <a:r>
              <a:rPr lang="en-US" sz="2000" dirty="0">
                <a:ea typeface="Cambria Math" pitchFamily="18" charset="0"/>
              </a:rPr>
              <a:t> 0</a:t>
            </a:r>
            <a:r>
              <a:rPr lang="en-US" sz="2000" dirty="0"/>
              <a:t> ( mod </a:t>
            </a:r>
            <a:r>
              <a:rPr lang="en-US" sz="2000" i="1" dirty="0"/>
              <a:t>m</a:t>
            </a:r>
            <a:r>
              <a:rPr lang="en-US" sz="2000" dirty="0"/>
              <a:t>), </a:t>
            </a:r>
            <a:r>
              <a:rPr lang="zh-CN" altLang="en-US" sz="2000" dirty="0"/>
              <a:t>所以</a:t>
            </a:r>
            <a:r>
              <a:rPr lang="en-US" sz="2000" i="1" dirty="0" err="1"/>
              <a:t>sa</a:t>
            </a:r>
            <a:r>
              <a:rPr lang="en-US" sz="2000" i="1" dirty="0"/>
              <a:t> </a:t>
            </a:r>
            <a:r>
              <a:rPr lang="en-US" sz="2000" dirty="0">
                <a:ea typeface="Cambria Math"/>
              </a:rPr>
              <a:t>≡</a:t>
            </a:r>
            <a:r>
              <a:rPr lang="en-US" sz="2000" dirty="0">
                <a:ea typeface="Cambria Math" pitchFamily="18" charset="0"/>
              </a:rPr>
              <a:t> 1</a:t>
            </a:r>
            <a:r>
              <a:rPr lang="en-US" sz="2000" dirty="0"/>
              <a:t> ( mod </a:t>
            </a:r>
            <a:r>
              <a:rPr lang="en-US" sz="2000" i="1" dirty="0"/>
              <a:t>m</a:t>
            </a:r>
            <a:r>
              <a:rPr lang="en-US" sz="2000" dirty="0"/>
              <a:t>)</a:t>
            </a:r>
          </a:p>
          <a:p>
            <a:pPr lvl="1">
              <a:spcBef>
                <a:spcPts val="0"/>
              </a:spcBef>
              <a:spcAft>
                <a:spcPts val="400"/>
              </a:spcAft>
            </a:pPr>
            <a:r>
              <a:rPr lang="zh-CN" altLang="en-US" sz="2000" dirty="0"/>
              <a:t>因此，𝑠</a:t>
            </a:r>
            <a:r>
              <a:rPr lang="en-US" sz="2000" dirty="0"/>
              <a:t> </a:t>
            </a:r>
            <a:r>
              <a:rPr lang="zh-CN" altLang="en-US" sz="2000" dirty="0"/>
              <a:t>是 𝑎</a:t>
            </a:r>
            <a:r>
              <a:rPr lang="en-US" sz="2000" dirty="0"/>
              <a:t> </a:t>
            </a:r>
            <a:r>
              <a:rPr lang="zh-CN" altLang="en-US" sz="2000" dirty="0"/>
              <a:t>在模 𝑚</a:t>
            </a:r>
            <a:r>
              <a:rPr lang="en-US" sz="2000" dirty="0"/>
              <a:t> </a:t>
            </a:r>
            <a:r>
              <a:rPr lang="zh-CN" altLang="en-US" sz="2000" dirty="0"/>
              <a:t>下的逆元</a:t>
            </a:r>
            <a:r>
              <a:rPr lang="en-US" sz="2000" dirty="0"/>
              <a:t>.</a:t>
            </a:r>
          </a:p>
          <a:p>
            <a:pPr lvl="1">
              <a:spcBef>
                <a:spcPts val="0"/>
              </a:spcBef>
              <a:spcAft>
                <a:spcPts val="400"/>
              </a:spcAft>
            </a:pPr>
            <a:r>
              <a:rPr lang="zh-CN" altLang="en-US" sz="2000" dirty="0"/>
              <a:t>逆元的唯一性也可以被证明</a:t>
            </a:r>
            <a:r>
              <a:rPr lang="en-US" sz="2000" dirty="0"/>
              <a:t>.</a:t>
            </a:r>
          </a:p>
        </p:txBody>
      </p:sp>
    </p:spTree>
    <p:extLst>
      <p:ext uri="{BB962C8B-B14F-4D97-AF65-F5344CB8AC3E}">
        <p14:creationId xmlns:p14="http://schemas.microsoft.com/office/powerpoint/2010/main" val="24664103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求解逆元</a:t>
            </a:r>
            <a:r>
              <a:rPr lang="en-US" sz="1500" dirty="0"/>
              <a:t>1</a:t>
            </a:r>
          </a:p>
        </p:txBody>
      </p:sp>
      <p:sp>
        <p:nvSpPr>
          <p:cNvPr id="5" name="Content Placeholder 2"/>
          <p:cNvSpPr>
            <a:spLocks noGrp="1"/>
          </p:cNvSpPr>
          <p:nvPr>
            <p:ph idx="1"/>
          </p:nvPr>
        </p:nvSpPr>
        <p:spPr>
          <a:xfrm>
            <a:off x="457200" y="1295400"/>
            <a:ext cx="8458200" cy="5257800"/>
          </a:xfrm>
        </p:spPr>
        <p:txBody>
          <a:bodyPr/>
          <a:lstStyle/>
          <a:p>
            <a:pPr>
              <a:spcBef>
                <a:spcPts val="600"/>
              </a:spcBef>
            </a:pPr>
            <a:r>
              <a:rPr lang="zh-CN" altLang="en-US" sz="2600" dirty="0"/>
              <a:t>欧几里得算法和贝祖系数为我们提供了一种系统的方法来寻找逆元</a:t>
            </a:r>
            <a:r>
              <a:rPr lang="en-US" sz="2600" dirty="0"/>
              <a:t>. </a:t>
            </a:r>
          </a:p>
          <a:p>
            <a:pPr>
              <a:spcBef>
                <a:spcPts val="600"/>
              </a:spcBef>
            </a:pPr>
            <a:r>
              <a:rPr lang="en-US" sz="2600" b="1" dirty="0"/>
              <a:t>Example</a:t>
            </a:r>
            <a:r>
              <a:rPr lang="en-US" sz="2600" dirty="0"/>
              <a:t>:</a:t>
            </a:r>
            <a:r>
              <a:rPr lang="zh-CN" altLang="en-US" sz="2600" dirty="0"/>
              <a:t>求 </a:t>
            </a:r>
            <a:r>
              <a:rPr lang="en-US" altLang="zh-CN" sz="2600" dirty="0"/>
              <a:t>3 </a:t>
            </a:r>
            <a:r>
              <a:rPr lang="zh-CN" altLang="en-US" sz="2600" dirty="0"/>
              <a:t>在模 </a:t>
            </a:r>
            <a:r>
              <a:rPr lang="en-US" altLang="zh-CN" sz="2600" dirty="0"/>
              <a:t>7 </a:t>
            </a:r>
            <a:r>
              <a:rPr lang="zh-CN" altLang="en-US" sz="2600" dirty="0"/>
              <a:t>下的逆元</a:t>
            </a:r>
            <a:r>
              <a:rPr lang="en-US" sz="2600" dirty="0">
                <a:ea typeface="Cambria Math" pitchFamily="18" charset="0"/>
              </a:rPr>
              <a:t>.</a:t>
            </a:r>
            <a:r>
              <a:rPr lang="en-US" sz="2600" dirty="0"/>
              <a:t> </a:t>
            </a:r>
          </a:p>
          <a:p>
            <a:pPr>
              <a:spcBef>
                <a:spcPts val="600"/>
              </a:spcBef>
            </a:pPr>
            <a:r>
              <a:rPr lang="en-US" sz="2600" b="1" dirty="0"/>
              <a:t>Solution</a:t>
            </a:r>
            <a:r>
              <a:rPr lang="en-US" sz="2600" dirty="0"/>
              <a:t>:</a:t>
            </a:r>
            <a:r>
              <a:rPr lang="zh-CN" altLang="en-US" sz="2600" dirty="0"/>
              <a:t>由于 </a:t>
            </a:r>
            <a:r>
              <a:rPr lang="en-US" sz="2600" dirty="0" err="1"/>
              <a:t>gcd</a:t>
            </a:r>
            <a:r>
              <a:rPr lang="en-US" sz="2600" dirty="0"/>
              <a:t>⁡(3,7)=1，</a:t>
            </a:r>
            <a:r>
              <a:rPr lang="zh-CN" altLang="en-US" sz="2600" dirty="0"/>
              <a:t>根据上页定理</a:t>
            </a:r>
            <a:r>
              <a:rPr lang="en-US" altLang="zh-CN" sz="2600" dirty="0"/>
              <a:t>1</a:t>
            </a:r>
            <a:r>
              <a:rPr lang="zh-CN" altLang="en-US" sz="2600" dirty="0"/>
              <a:t>，</a:t>
            </a:r>
            <a:r>
              <a:rPr lang="en-US" altLang="zh-CN" sz="2600" dirty="0"/>
              <a:t>3 </a:t>
            </a:r>
            <a:r>
              <a:rPr lang="zh-CN" altLang="en-US" sz="2600" dirty="0"/>
              <a:t>在模 </a:t>
            </a:r>
            <a:r>
              <a:rPr lang="en-US" altLang="zh-CN" sz="2600" dirty="0"/>
              <a:t>7 </a:t>
            </a:r>
            <a:r>
              <a:rPr lang="zh-CN" altLang="en-US" sz="2600" dirty="0"/>
              <a:t>下的逆元存在</a:t>
            </a:r>
            <a:r>
              <a:rPr lang="en-US" sz="2600" dirty="0">
                <a:ea typeface="Cambria Math" pitchFamily="18" charset="0"/>
              </a:rPr>
              <a:t>. </a:t>
            </a:r>
          </a:p>
          <a:p>
            <a:pPr lvl="1">
              <a:spcBef>
                <a:spcPts val="600"/>
              </a:spcBef>
            </a:pPr>
            <a:r>
              <a:rPr lang="zh-CN" altLang="en-US" sz="2200" dirty="0">
                <a:ea typeface="Cambria Math" pitchFamily="18" charset="0"/>
              </a:rPr>
              <a:t>使用欧几里得算法</a:t>
            </a:r>
            <a:r>
              <a:rPr lang="en-US" sz="2200" dirty="0">
                <a:ea typeface="Cambria Math" pitchFamily="18" charset="0"/>
              </a:rPr>
              <a:t>:  7 = 2</a:t>
            </a:r>
            <a:r>
              <a:rPr lang="en-US" sz="2200" dirty="0">
                <a:ea typeface="Cambria Math"/>
              </a:rPr>
              <a:t>∙</a:t>
            </a:r>
            <a:r>
              <a:rPr lang="en-US" sz="2200" dirty="0">
                <a:ea typeface="Cambria Math" pitchFamily="18" charset="0"/>
              </a:rPr>
              <a:t>3 + 1.</a:t>
            </a:r>
          </a:p>
          <a:p>
            <a:pPr lvl="1">
              <a:spcBef>
                <a:spcPts val="600"/>
              </a:spcBef>
            </a:pPr>
            <a:r>
              <a:rPr lang="zh-CN" altLang="en-US" sz="2200" dirty="0">
                <a:latin typeface="+mn-ea"/>
              </a:rPr>
              <a:t>从这个等式，我们得到：−</a:t>
            </a:r>
            <a:r>
              <a:rPr lang="en-US" altLang="zh-CN" sz="2200" dirty="0">
                <a:latin typeface="+mn-ea"/>
              </a:rPr>
              <a:t>2⋅3+1⋅7=1</a:t>
            </a:r>
            <a:r>
              <a:rPr lang="en-US" sz="2200" dirty="0">
                <a:ea typeface="Cambria Math" pitchFamily="18" charset="0"/>
              </a:rPr>
              <a:t>,</a:t>
            </a:r>
            <a:r>
              <a:rPr lang="zh-CN" altLang="en-US" sz="2200" dirty="0">
                <a:ea typeface="Cambria Math" pitchFamily="18" charset="0"/>
              </a:rPr>
              <a:t>可以看出，−</a:t>
            </a:r>
            <a:r>
              <a:rPr lang="en-US" altLang="zh-CN" sz="2200" dirty="0">
                <a:ea typeface="Cambria Math" pitchFamily="18" charset="0"/>
              </a:rPr>
              <a:t>2 </a:t>
            </a:r>
            <a:r>
              <a:rPr lang="zh-CN" altLang="en-US" sz="2200" dirty="0">
                <a:ea typeface="Cambria Math" pitchFamily="18" charset="0"/>
              </a:rPr>
              <a:t>和 </a:t>
            </a:r>
            <a:r>
              <a:rPr lang="en-US" altLang="zh-CN" sz="2200" dirty="0">
                <a:ea typeface="Cambria Math" pitchFamily="18" charset="0"/>
              </a:rPr>
              <a:t>1 </a:t>
            </a:r>
            <a:r>
              <a:rPr lang="zh-CN" altLang="en-US" sz="2200" dirty="0">
                <a:ea typeface="Cambria Math" pitchFamily="18" charset="0"/>
              </a:rPr>
              <a:t>是 </a:t>
            </a:r>
            <a:r>
              <a:rPr lang="en-US" altLang="zh-CN" sz="2200" dirty="0">
                <a:ea typeface="Cambria Math" pitchFamily="18" charset="0"/>
              </a:rPr>
              <a:t>3 </a:t>
            </a:r>
            <a:r>
              <a:rPr lang="zh-CN" altLang="en-US" sz="2200" dirty="0">
                <a:ea typeface="Cambria Math" pitchFamily="18" charset="0"/>
              </a:rPr>
              <a:t>和 </a:t>
            </a:r>
            <a:r>
              <a:rPr lang="en-US" altLang="zh-CN" sz="2200" dirty="0">
                <a:ea typeface="Cambria Math" pitchFamily="18" charset="0"/>
              </a:rPr>
              <a:t>7 </a:t>
            </a:r>
            <a:r>
              <a:rPr lang="zh-CN" altLang="en-US" sz="2200" dirty="0">
                <a:ea typeface="Cambria Math" pitchFamily="18" charset="0"/>
              </a:rPr>
              <a:t>的贝祖系数</a:t>
            </a:r>
            <a:r>
              <a:rPr lang="en-US" sz="2200" dirty="0">
                <a:ea typeface="Cambria Math" pitchFamily="18" charset="0"/>
              </a:rPr>
              <a:t>.</a:t>
            </a:r>
          </a:p>
          <a:p>
            <a:pPr lvl="1">
              <a:spcBef>
                <a:spcPts val="600"/>
              </a:spcBef>
            </a:pPr>
            <a:r>
              <a:rPr lang="zh-CN" altLang="en-US" sz="2200" dirty="0">
                <a:ea typeface="Cambria Math" pitchFamily="18" charset="0"/>
              </a:rPr>
              <a:t>因此，−</a:t>
            </a:r>
            <a:r>
              <a:rPr lang="en-US" altLang="zh-CN" sz="2200" dirty="0">
                <a:ea typeface="Cambria Math" pitchFamily="18" charset="0"/>
              </a:rPr>
              <a:t>2 </a:t>
            </a:r>
            <a:r>
              <a:rPr lang="zh-CN" altLang="en-US" sz="2200" dirty="0">
                <a:ea typeface="Cambria Math" pitchFamily="18" charset="0"/>
              </a:rPr>
              <a:t>是 </a:t>
            </a:r>
            <a:r>
              <a:rPr lang="en-US" altLang="zh-CN" sz="2200" dirty="0">
                <a:ea typeface="Cambria Math" pitchFamily="18" charset="0"/>
              </a:rPr>
              <a:t>3 </a:t>
            </a:r>
            <a:r>
              <a:rPr lang="zh-CN" altLang="en-US" sz="2200" dirty="0">
                <a:ea typeface="Cambria Math" pitchFamily="18" charset="0"/>
              </a:rPr>
              <a:t>在模 </a:t>
            </a:r>
            <a:r>
              <a:rPr lang="en-US" altLang="zh-CN" sz="2200" dirty="0">
                <a:ea typeface="Cambria Math" pitchFamily="18" charset="0"/>
              </a:rPr>
              <a:t>7 </a:t>
            </a:r>
            <a:r>
              <a:rPr lang="zh-CN" altLang="en-US" sz="2200" dirty="0">
                <a:ea typeface="Cambria Math" pitchFamily="18" charset="0"/>
              </a:rPr>
              <a:t>下的逆元</a:t>
            </a:r>
            <a:r>
              <a:rPr lang="en-US" sz="2200" dirty="0">
                <a:ea typeface="Cambria Math" pitchFamily="18" charset="0"/>
              </a:rPr>
              <a:t>. </a:t>
            </a:r>
          </a:p>
          <a:p>
            <a:pPr lvl="1">
              <a:spcBef>
                <a:spcPts val="600"/>
              </a:spcBef>
            </a:pPr>
            <a:r>
              <a:rPr lang="zh-CN" altLang="en-US" sz="2200" dirty="0">
                <a:latin typeface="+mn-ea"/>
              </a:rPr>
              <a:t>同时，任何与 −</a:t>
            </a:r>
            <a:r>
              <a:rPr lang="en-US" altLang="zh-CN" sz="2200" dirty="0">
                <a:latin typeface="+mn-ea"/>
              </a:rPr>
              <a:t>2 </a:t>
            </a:r>
            <a:r>
              <a:rPr lang="zh-CN" altLang="en-US" sz="2200" dirty="0">
                <a:latin typeface="+mn-ea"/>
              </a:rPr>
              <a:t>在模 </a:t>
            </a:r>
            <a:r>
              <a:rPr lang="en-US" altLang="zh-CN" sz="2200" dirty="0">
                <a:latin typeface="+mn-ea"/>
              </a:rPr>
              <a:t>7 </a:t>
            </a:r>
            <a:r>
              <a:rPr lang="zh-CN" altLang="en-US" sz="2200" dirty="0">
                <a:latin typeface="+mn-ea"/>
              </a:rPr>
              <a:t>下同余的整数也是 </a:t>
            </a:r>
            <a:r>
              <a:rPr lang="en-US" altLang="zh-CN" sz="2200" dirty="0">
                <a:latin typeface="+mn-ea"/>
              </a:rPr>
              <a:t>3 </a:t>
            </a:r>
            <a:r>
              <a:rPr lang="zh-CN" altLang="en-US" sz="2200" dirty="0">
                <a:latin typeface="+mn-ea"/>
              </a:rPr>
              <a:t>的模 </a:t>
            </a:r>
            <a:r>
              <a:rPr lang="en-US" altLang="zh-CN" sz="2200" dirty="0">
                <a:latin typeface="+mn-ea"/>
              </a:rPr>
              <a:t>7 </a:t>
            </a:r>
            <a:r>
              <a:rPr lang="zh-CN" altLang="en-US" sz="2200" dirty="0">
                <a:latin typeface="+mn-ea"/>
              </a:rPr>
              <a:t>逆元，例如 </a:t>
            </a:r>
            <a:r>
              <a:rPr lang="en-US" altLang="zh-CN" sz="2200" dirty="0">
                <a:latin typeface="+mn-ea"/>
              </a:rPr>
              <a:t>5</a:t>
            </a:r>
            <a:r>
              <a:rPr lang="zh-CN" altLang="en-US" sz="2200" dirty="0">
                <a:latin typeface="+mn-ea"/>
              </a:rPr>
              <a:t>、−</a:t>
            </a:r>
            <a:r>
              <a:rPr lang="en-US" altLang="zh-CN" sz="2200" dirty="0">
                <a:latin typeface="+mn-ea"/>
              </a:rPr>
              <a:t>9</a:t>
            </a:r>
            <a:r>
              <a:rPr lang="zh-CN" altLang="en-US" sz="2200" dirty="0">
                <a:latin typeface="+mn-ea"/>
              </a:rPr>
              <a:t>、</a:t>
            </a:r>
            <a:r>
              <a:rPr lang="en-US" altLang="zh-CN" sz="2200" dirty="0">
                <a:latin typeface="+mn-ea"/>
              </a:rPr>
              <a:t>12 </a:t>
            </a:r>
            <a:r>
              <a:rPr lang="zh-CN" altLang="en-US" sz="2200" dirty="0">
                <a:latin typeface="+mn-ea"/>
              </a:rPr>
              <a:t>等</a:t>
            </a:r>
            <a:r>
              <a:rPr lang="en-US" sz="2200" dirty="0">
                <a:ea typeface="Cambria Math" pitchFamily="18" charset="0"/>
              </a:rPr>
              <a:t>.</a:t>
            </a:r>
          </a:p>
        </p:txBody>
      </p:sp>
    </p:spTree>
    <p:extLst>
      <p:ext uri="{BB962C8B-B14F-4D97-AF65-F5344CB8AC3E}">
        <p14:creationId xmlns:p14="http://schemas.microsoft.com/office/powerpoint/2010/main" val="2227213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求解逆元</a:t>
            </a:r>
            <a:r>
              <a:rPr lang="en-US" sz="1500" dirty="0"/>
              <a:t> 2</a:t>
            </a:r>
          </a:p>
        </p:txBody>
      </p:sp>
      <p:sp>
        <p:nvSpPr>
          <p:cNvPr id="11" name="Content Placeholder 2"/>
          <p:cNvSpPr>
            <a:spLocks noGrp="1"/>
          </p:cNvSpPr>
          <p:nvPr>
            <p:ph idx="1"/>
          </p:nvPr>
        </p:nvSpPr>
        <p:spPr>
          <a:xfrm>
            <a:off x="457200" y="1295400"/>
            <a:ext cx="8229600" cy="838200"/>
          </a:xfrm>
        </p:spPr>
        <p:txBody>
          <a:bodyPr/>
          <a:lstStyle/>
          <a:p>
            <a:pPr>
              <a:spcBef>
                <a:spcPts val="600"/>
              </a:spcBef>
            </a:pPr>
            <a:r>
              <a:rPr lang="en-US" sz="2000" b="1" dirty="0"/>
              <a:t>Example</a:t>
            </a:r>
            <a:r>
              <a:rPr lang="en-US" sz="2000" dirty="0"/>
              <a:t>:</a:t>
            </a:r>
            <a:r>
              <a:rPr lang="zh-CN" altLang="en-US" sz="2000" dirty="0"/>
              <a:t>求 </a:t>
            </a:r>
            <a:r>
              <a:rPr lang="en-US" altLang="zh-CN" sz="2000" dirty="0"/>
              <a:t>101 </a:t>
            </a:r>
            <a:r>
              <a:rPr lang="zh-CN" altLang="en-US" sz="2000" dirty="0"/>
              <a:t>在模 </a:t>
            </a:r>
            <a:r>
              <a:rPr lang="en-US" altLang="zh-CN" sz="2000" dirty="0"/>
              <a:t>42620 </a:t>
            </a:r>
            <a:r>
              <a:rPr lang="zh-CN" altLang="en-US" sz="2000" dirty="0"/>
              <a:t>下的逆元</a:t>
            </a:r>
            <a:r>
              <a:rPr lang="en-US" sz="2000" dirty="0"/>
              <a:t>.</a:t>
            </a:r>
          </a:p>
          <a:p>
            <a:pPr>
              <a:spcBef>
                <a:spcPts val="600"/>
              </a:spcBef>
            </a:pPr>
            <a:r>
              <a:rPr lang="en-US" sz="2000" b="1" dirty="0"/>
              <a:t>Solution</a:t>
            </a:r>
            <a:r>
              <a:rPr lang="en-US" sz="2000" dirty="0"/>
              <a:t>:</a:t>
            </a:r>
            <a:r>
              <a:rPr lang="zh-CN" altLang="en-US" sz="2000" dirty="0"/>
              <a:t>先使用欧几里得算法证明 </a:t>
            </a:r>
            <a:r>
              <a:rPr lang="en-US" altLang="zh-CN" sz="2000" dirty="0" err="1"/>
              <a:t>gcd</a:t>
            </a:r>
            <a:r>
              <a:rPr lang="en-US" altLang="zh-CN" sz="2000" dirty="0"/>
              <a:t>⁡(101,42620)=1</a:t>
            </a:r>
            <a:r>
              <a:rPr lang="en-US" sz="2000" dirty="0"/>
              <a:t>. </a:t>
            </a:r>
            <a:endParaRPr lang="en-US" sz="2000" dirty="0">
              <a:ea typeface="Cambria Math" pitchFamily="18" charset="0"/>
            </a:endParaRPr>
          </a:p>
        </p:txBody>
      </p:sp>
      <p:sp>
        <p:nvSpPr>
          <p:cNvPr id="3" name="Content Placeholder 3"/>
          <p:cNvSpPr>
            <a:spLocks noGrp="1"/>
          </p:cNvSpPr>
          <p:nvPr>
            <p:ph idx="13"/>
          </p:nvPr>
        </p:nvSpPr>
        <p:spPr>
          <a:xfrm>
            <a:off x="457200" y="2209801"/>
            <a:ext cx="2819400" cy="3089131"/>
          </a:xfrm>
        </p:spPr>
        <p:txBody>
          <a:bodyPr/>
          <a:lstStyle/>
          <a:p>
            <a:pPr marL="0" lvl="1" indent="0">
              <a:spcBef>
                <a:spcPts val="600"/>
              </a:spcBef>
              <a:buNone/>
            </a:pPr>
            <a:r>
              <a:rPr lang="en-US" sz="2000" dirty="0">
                <a:ea typeface="Cambria Math" pitchFamily="18" charset="0"/>
              </a:rPr>
              <a:t>42620 = 45</a:t>
            </a:r>
            <a:r>
              <a:rPr lang="en-US" sz="2000" dirty="0">
                <a:ea typeface="Cambria Math"/>
              </a:rPr>
              <a:t>∙</a:t>
            </a:r>
            <a:r>
              <a:rPr lang="en-US" sz="2000" dirty="0">
                <a:ea typeface="Cambria Math" pitchFamily="18" charset="0"/>
              </a:rPr>
              <a:t>101 + 75</a:t>
            </a:r>
          </a:p>
          <a:p>
            <a:pPr marL="0" lvl="1" indent="0">
              <a:spcBef>
                <a:spcPts val="600"/>
              </a:spcBef>
              <a:buNone/>
            </a:pPr>
            <a:r>
              <a:rPr lang="en-US" sz="2000" dirty="0">
                <a:ea typeface="Cambria Math" pitchFamily="18" charset="0"/>
              </a:rPr>
              <a:t>101 = 1</a:t>
            </a:r>
            <a:r>
              <a:rPr lang="en-US" sz="2000" dirty="0">
                <a:ea typeface="Cambria Math"/>
              </a:rPr>
              <a:t>∙</a:t>
            </a:r>
            <a:r>
              <a:rPr lang="en-US" sz="2000" dirty="0">
                <a:ea typeface="Cambria Math" pitchFamily="18" charset="0"/>
              </a:rPr>
              <a:t>75 + 26</a:t>
            </a:r>
          </a:p>
          <a:p>
            <a:pPr marL="0" lvl="1" indent="0">
              <a:spcBef>
                <a:spcPts val="600"/>
              </a:spcBef>
              <a:buNone/>
            </a:pPr>
            <a:r>
              <a:rPr lang="en-US" sz="2000" dirty="0">
                <a:ea typeface="Cambria Math" pitchFamily="18" charset="0"/>
              </a:rPr>
              <a:t>75 = 2</a:t>
            </a:r>
            <a:r>
              <a:rPr lang="en-US" sz="2000" dirty="0">
                <a:ea typeface="Cambria Math"/>
              </a:rPr>
              <a:t>∙</a:t>
            </a:r>
            <a:r>
              <a:rPr lang="en-US" sz="2000" dirty="0">
                <a:ea typeface="Cambria Math" pitchFamily="18" charset="0"/>
              </a:rPr>
              <a:t>26 + 23</a:t>
            </a:r>
          </a:p>
          <a:p>
            <a:pPr marL="0" lvl="1" indent="0">
              <a:spcBef>
                <a:spcPts val="600"/>
              </a:spcBef>
              <a:buNone/>
            </a:pPr>
            <a:r>
              <a:rPr lang="en-US" sz="2000" dirty="0">
                <a:ea typeface="Cambria Math" pitchFamily="18" charset="0"/>
              </a:rPr>
              <a:t>26 = 1</a:t>
            </a:r>
            <a:r>
              <a:rPr lang="en-US" sz="2000" dirty="0">
                <a:ea typeface="Cambria Math"/>
              </a:rPr>
              <a:t>∙</a:t>
            </a:r>
            <a:r>
              <a:rPr lang="en-US" sz="2000" dirty="0">
                <a:ea typeface="Cambria Math" pitchFamily="18" charset="0"/>
              </a:rPr>
              <a:t>23 + 3</a:t>
            </a:r>
          </a:p>
          <a:p>
            <a:pPr marL="0" lvl="1" indent="0">
              <a:spcBef>
                <a:spcPts val="600"/>
              </a:spcBef>
              <a:buNone/>
            </a:pPr>
            <a:r>
              <a:rPr lang="en-US" sz="2000" dirty="0">
                <a:ea typeface="Cambria Math" pitchFamily="18" charset="0"/>
              </a:rPr>
              <a:t>23 = 7</a:t>
            </a:r>
            <a:r>
              <a:rPr lang="en-US" sz="2000" dirty="0">
                <a:ea typeface="Cambria Math"/>
              </a:rPr>
              <a:t>∙</a:t>
            </a:r>
            <a:r>
              <a:rPr lang="en-US" sz="2000" dirty="0">
                <a:ea typeface="Cambria Math" pitchFamily="18" charset="0"/>
              </a:rPr>
              <a:t>3 + 2</a:t>
            </a:r>
          </a:p>
          <a:p>
            <a:pPr marL="0" lvl="1" indent="0">
              <a:spcBef>
                <a:spcPts val="600"/>
              </a:spcBef>
              <a:buNone/>
            </a:pPr>
            <a:r>
              <a:rPr lang="en-US" sz="2000" dirty="0">
                <a:ea typeface="Cambria Math" pitchFamily="18" charset="0"/>
              </a:rPr>
              <a:t>3 = 1</a:t>
            </a:r>
            <a:r>
              <a:rPr lang="en-US" sz="2000" dirty="0">
                <a:ea typeface="Cambria Math"/>
              </a:rPr>
              <a:t>∙</a:t>
            </a:r>
            <a:r>
              <a:rPr lang="en-US" sz="2000" dirty="0">
                <a:ea typeface="Cambria Math" pitchFamily="18" charset="0"/>
              </a:rPr>
              <a:t>2 + 1</a:t>
            </a:r>
          </a:p>
          <a:p>
            <a:pPr marL="0" lvl="1" indent="0">
              <a:spcBef>
                <a:spcPts val="600"/>
              </a:spcBef>
              <a:buNone/>
            </a:pPr>
            <a:r>
              <a:rPr lang="en-US" sz="2000" dirty="0">
                <a:ea typeface="Cambria Math" pitchFamily="18" charset="0"/>
              </a:rPr>
              <a:t>2 = 2</a:t>
            </a:r>
            <a:r>
              <a:rPr lang="en-US" sz="2000" dirty="0">
                <a:ea typeface="Cambria Math"/>
              </a:rPr>
              <a:t>∙</a:t>
            </a:r>
            <a:r>
              <a:rPr lang="en-US" sz="2000" dirty="0">
                <a:ea typeface="Cambria Math" pitchFamily="18" charset="0"/>
              </a:rPr>
              <a:t>1</a:t>
            </a:r>
          </a:p>
        </p:txBody>
      </p:sp>
      <p:cxnSp>
        <p:nvCxnSpPr>
          <p:cNvPr id="12" name="Straight Arrow Connector 4"/>
          <p:cNvCxnSpPr/>
          <p:nvPr/>
        </p:nvCxnSpPr>
        <p:spPr>
          <a:xfrm flipV="1">
            <a:off x="1752600" y="2895600"/>
            <a:ext cx="3048000" cy="1752600"/>
          </a:xfrm>
          <a:prstGeom prst="straightConnector1">
            <a:avLst/>
          </a:prstGeom>
          <a:ln>
            <a:solidFill>
              <a:srgbClr val="14AAE1"/>
            </a:solidFill>
            <a:tailEnd type="arrow"/>
          </a:ln>
        </p:spPr>
        <p:style>
          <a:lnRef idx="1">
            <a:schemeClr val="accent1"/>
          </a:lnRef>
          <a:fillRef idx="0">
            <a:schemeClr val="accent1"/>
          </a:fillRef>
          <a:effectRef idx="0">
            <a:schemeClr val="accent1"/>
          </a:effectRef>
          <a:fontRef idx="minor">
            <a:schemeClr val="tx1"/>
          </a:fontRef>
        </p:style>
      </p:cxnSp>
      <p:sp>
        <p:nvSpPr>
          <p:cNvPr id="4" name="Content Placeholder 5"/>
          <p:cNvSpPr>
            <a:spLocks noGrp="1"/>
          </p:cNvSpPr>
          <p:nvPr>
            <p:ph idx="14"/>
          </p:nvPr>
        </p:nvSpPr>
        <p:spPr>
          <a:xfrm>
            <a:off x="457200" y="5410200"/>
            <a:ext cx="3657600" cy="685800"/>
          </a:xfrm>
        </p:spPr>
        <p:txBody>
          <a:bodyPr/>
          <a:lstStyle/>
          <a:p>
            <a:r>
              <a:rPr lang="zh-CN" altLang="en-US" sz="2000" dirty="0"/>
              <a:t>因为最后一个非零余数是 </a:t>
            </a:r>
            <a:r>
              <a:rPr lang="en-US" altLang="zh-CN" sz="2000" dirty="0"/>
              <a:t>1</a:t>
            </a:r>
            <a:r>
              <a:rPr lang="en-US" sz="2000" dirty="0"/>
              <a:t>, </a:t>
            </a:r>
            <a:r>
              <a:rPr lang="en-US" sz="2000" dirty="0" err="1"/>
              <a:t>gcd</a:t>
            </a:r>
            <a:r>
              <a:rPr lang="en-US" sz="2000" dirty="0"/>
              <a:t>(</a:t>
            </a:r>
            <a:r>
              <a:rPr lang="en-US" sz="2000" dirty="0">
                <a:ea typeface="Cambria Math" pitchFamily="18" charset="0"/>
              </a:rPr>
              <a:t>101,4260</a:t>
            </a:r>
            <a:r>
              <a:rPr lang="en-US" sz="2000" dirty="0"/>
              <a:t>) = </a:t>
            </a:r>
            <a:r>
              <a:rPr lang="en-US" sz="2000" dirty="0">
                <a:ea typeface="Cambria Math" pitchFamily="18" charset="0"/>
              </a:rPr>
              <a:t>1</a:t>
            </a:r>
          </a:p>
        </p:txBody>
      </p:sp>
      <p:sp>
        <p:nvSpPr>
          <p:cNvPr id="6" name="Content Placeholder 6"/>
          <p:cNvSpPr>
            <a:spLocks noGrp="1"/>
          </p:cNvSpPr>
          <p:nvPr>
            <p:ph idx="15"/>
          </p:nvPr>
        </p:nvSpPr>
        <p:spPr>
          <a:xfrm>
            <a:off x="4800600" y="2209801"/>
            <a:ext cx="4191000" cy="4038600"/>
          </a:xfrm>
        </p:spPr>
        <p:txBody>
          <a:bodyPr/>
          <a:lstStyle/>
          <a:p>
            <a:pPr>
              <a:spcBef>
                <a:spcPts val="600"/>
              </a:spcBef>
            </a:pPr>
            <a:r>
              <a:rPr lang="en-US" sz="2000" dirty="0"/>
              <a:t>Working Backwards:</a:t>
            </a:r>
          </a:p>
          <a:p>
            <a:pPr marL="0" lvl="1" indent="0">
              <a:spcBef>
                <a:spcPts val="600"/>
              </a:spcBef>
              <a:buNone/>
            </a:pPr>
            <a:r>
              <a:rPr lang="en-US" sz="2000" dirty="0">
                <a:ea typeface="Cambria Math" pitchFamily="18" charset="0"/>
              </a:rPr>
              <a:t>1 = 3 </a:t>
            </a:r>
            <a:r>
              <a:rPr lang="en-US" sz="2000" dirty="0">
                <a:ea typeface="Cambria Math"/>
              </a:rPr>
              <a:t>−</a:t>
            </a:r>
            <a:r>
              <a:rPr lang="en-US" sz="2000" dirty="0">
                <a:ea typeface="Cambria Math" pitchFamily="18" charset="0"/>
              </a:rPr>
              <a:t> 1</a:t>
            </a:r>
            <a:r>
              <a:rPr lang="en-US" sz="2000" dirty="0">
                <a:ea typeface="Cambria Math"/>
              </a:rPr>
              <a:t>∙</a:t>
            </a:r>
            <a:r>
              <a:rPr lang="en-US" sz="2000" dirty="0">
                <a:ea typeface="Cambria Math" pitchFamily="18" charset="0"/>
              </a:rPr>
              <a:t>2</a:t>
            </a:r>
          </a:p>
          <a:p>
            <a:pPr marL="0" lvl="1" indent="0">
              <a:spcBef>
                <a:spcPts val="600"/>
              </a:spcBef>
              <a:buNone/>
            </a:pPr>
            <a:r>
              <a:rPr lang="en-US" sz="2000" dirty="0">
                <a:ea typeface="Cambria Math" pitchFamily="18" charset="0"/>
              </a:rPr>
              <a:t>1 = 3 </a:t>
            </a:r>
            <a:r>
              <a:rPr lang="en-US" sz="2000" dirty="0">
                <a:ea typeface="Cambria Math"/>
              </a:rPr>
              <a:t>−</a:t>
            </a:r>
            <a:r>
              <a:rPr lang="en-US" sz="2000" dirty="0">
                <a:ea typeface="Cambria Math" pitchFamily="18" charset="0"/>
              </a:rPr>
              <a:t> 1</a:t>
            </a:r>
            <a:r>
              <a:rPr lang="en-US" sz="2000" dirty="0">
                <a:ea typeface="Cambria Math"/>
              </a:rPr>
              <a:t>∙</a:t>
            </a:r>
            <a:r>
              <a:rPr lang="en-US" sz="2000" dirty="0">
                <a:ea typeface="Cambria Math" pitchFamily="18" charset="0"/>
              </a:rPr>
              <a:t>(23</a:t>
            </a:r>
            <a:r>
              <a:rPr lang="en-US" sz="2000" dirty="0">
                <a:ea typeface="Cambria Math"/>
              </a:rPr>
              <a:t> −</a:t>
            </a:r>
            <a:r>
              <a:rPr lang="en-US" sz="2000" dirty="0">
                <a:ea typeface="Cambria Math" pitchFamily="18" charset="0"/>
              </a:rPr>
              <a:t>  7</a:t>
            </a:r>
            <a:r>
              <a:rPr lang="en-US" sz="2000" dirty="0">
                <a:ea typeface="Cambria Math"/>
              </a:rPr>
              <a:t>∙</a:t>
            </a:r>
            <a:r>
              <a:rPr lang="en-US" sz="2000" dirty="0">
                <a:ea typeface="Cambria Math" pitchFamily="18" charset="0"/>
              </a:rPr>
              <a:t>3) =</a:t>
            </a:r>
            <a:r>
              <a:rPr lang="en-US" sz="2000" dirty="0">
                <a:ea typeface="Cambria Math"/>
              </a:rPr>
              <a:t> −</a:t>
            </a:r>
            <a:r>
              <a:rPr lang="en-US" sz="2000" dirty="0">
                <a:ea typeface="Cambria Math" pitchFamily="18" charset="0"/>
              </a:rPr>
              <a:t> 1</a:t>
            </a:r>
            <a:r>
              <a:rPr lang="en-US" sz="2000" dirty="0">
                <a:ea typeface="Cambria Math"/>
              </a:rPr>
              <a:t> ∙</a:t>
            </a:r>
            <a:r>
              <a:rPr lang="en-US" sz="2000" dirty="0">
                <a:ea typeface="Cambria Math" pitchFamily="18" charset="0"/>
              </a:rPr>
              <a:t>23 + 8</a:t>
            </a:r>
            <a:r>
              <a:rPr lang="en-US" sz="2000" dirty="0">
                <a:ea typeface="Cambria Math"/>
              </a:rPr>
              <a:t>∙</a:t>
            </a:r>
            <a:r>
              <a:rPr lang="en-US" sz="2000" dirty="0">
                <a:ea typeface="Cambria Math" pitchFamily="18" charset="0"/>
              </a:rPr>
              <a:t>3</a:t>
            </a:r>
          </a:p>
          <a:p>
            <a:pPr marL="0" lvl="1" indent="0">
              <a:spcBef>
                <a:spcPts val="600"/>
              </a:spcBef>
              <a:buNone/>
            </a:pPr>
            <a:r>
              <a:rPr lang="en-US" sz="2000" dirty="0">
                <a:ea typeface="Cambria Math" pitchFamily="18" charset="0"/>
              </a:rPr>
              <a:t>1 =</a:t>
            </a:r>
            <a:r>
              <a:rPr lang="en-US" sz="2000" dirty="0">
                <a:ea typeface="Cambria Math"/>
              </a:rPr>
              <a:t> −</a:t>
            </a:r>
            <a:r>
              <a:rPr lang="en-US" sz="2000" dirty="0">
                <a:ea typeface="Cambria Math" pitchFamily="18" charset="0"/>
              </a:rPr>
              <a:t>1</a:t>
            </a:r>
            <a:r>
              <a:rPr lang="en-US" sz="2000" dirty="0">
                <a:ea typeface="Cambria Math"/>
              </a:rPr>
              <a:t>∙</a:t>
            </a:r>
            <a:r>
              <a:rPr lang="en-US" sz="2000" dirty="0">
                <a:ea typeface="Cambria Math" pitchFamily="18" charset="0"/>
              </a:rPr>
              <a:t>23 + 8</a:t>
            </a:r>
            <a:r>
              <a:rPr lang="en-US" sz="2000" dirty="0">
                <a:ea typeface="Cambria Math"/>
              </a:rPr>
              <a:t>∙</a:t>
            </a:r>
            <a:r>
              <a:rPr lang="en-US" sz="2000" dirty="0">
                <a:ea typeface="Cambria Math" pitchFamily="18" charset="0"/>
              </a:rPr>
              <a:t>(26 </a:t>
            </a:r>
            <a:r>
              <a:rPr lang="en-US" sz="2000" dirty="0">
                <a:ea typeface="Cambria Math"/>
              </a:rPr>
              <a:t>−</a:t>
            </a:r>
            <a:r>
              <a:rPr lang="en-US" sz="2000" dirty="0">
                <a:ea typeface="Cambria Math" pitchFamily="18" charset="0"/>
              </a:rPr>
              <a:t> 1</a:t>
            </a:r>
            <a:r>
              <a:rPr lang="en-US" sz="2000" dirty="0">
                <a:ea typeface="Cambria Math"/>
              </a:rPr>
              <a:t>∙</a:t>
            </a:r>
            <a:r>
              <a:rPr lang="en-US" sz="2000" dirty="0">
                <a:ea typeface="Cambria Math" pitchFamily="18" charset="0"/>
              </a:rPr>
              <a:t>23) = 8</a:t>
            </a:r>
            <a:r>
              <a:rPr lang="en-US" sz="2000" dirty="0">
                <a:ea typeface="Cambria Math"/>
              </a:rPr>
              <a:t>∙</a:t>
            </a:r>
            <a:r>
              <a:rPr lang="en-US" sz="2000" dirty="0">
                <a:ea typeface="Cambria Math" pitchFamily="18" charset="0"/>
              </a:rPr>
              <a:t>26 </a:t>
            </a:r>
            <a:r>
              <a:rPr lang="en-US" sz="2000" dirty="0">
                <a:ea typeface="Cambria Math"/>
              </a:rPr>
              <a:t>−</a:t>
            </a:r>
            <a:r>
              <a:rPr lang="en-US" sz="2000" dirty="0">
                <a:ea typeface="Cambria Math" pitchFamily="18" charset="0"/>
              </a:rPr>
              <a:t> 9</a:t>
            </a:r>
            <a:r>
              <a:rPr lang="en-US" sz="2000" dirty="0">
                <a:ea typeface="Cambria Math"/>
              </a:rPr>
              <a:t> ∙</a:t>
            </a:r>
            <a:r>
              <a:rPr lang="en-US" sz="2000" dirty="0">
                <a:ea typeface="Cambria Math" pitchFamily="18" charset="0"/>
              </a:rPr>
              <a:t>23</a:t>
            </a:r>
          </a:p>
          <a:p>
            <a:pPr marL="0" lvl="1" indent="0">
              <a:spcBef>
                <a:spcPts val="600"/>
              </a:spcBef>
              <a:buNone/>
            </a:pPr>
            <a:r>
              <a:rPr lang="en-US" sz="2000" dirty="0">
                <a:ea typeface="Cambria Math" pitchFamily="18" charset="0"/>
              </a:rPr>
              <a:t>1 = 8</a:t>
            </a:r>
            <a:r>
              <a:rPr lang="en-US" sz="2000" dirty="0">
                <a:ea typeface="Cambria Math"/>
              </a:rPr>
              <a:t>∙</a:t>
            </a:r>
            <a:r>
              <a:rPr lang="en-US" sz="2000" dirty="0">
                <a:ea typeface="Cambria Math" pitchFamily="18" charset="0"/>
              </a:rPr>
              <a:t>26 </a:t>
            </a:r>
            <a:r>
              <a:rPr lang="en-US" sz="2000" dirty="0">
                <a:ea typeface="Cambria Math"/>
              </a:rPr>
              <a:t>−</a:t>
            </a:r>
            <a:r>
              <a:rPr lang="en-US" sz="2000" dirty="0">
                <a:ea typeface="Cambria Math" pitchFamily="18" charset="0"/>
              </a:rPr>
              <a:t> 9</a:t>
            </a:r>
            <a:r>
              <a:rPr lang="en-US" sz="2000" dirty="0">
                <a:ea typeface="Cambria Math"/>
              </a:rPr>
              <a:t> ∙</a:t>
            </a:r>
            <a:r>
              <a:rPr lang="en-US" sz="2000" dirty="0">
                <a:ea typeface="Cambria Math" pitchFamily="18" charset="0"/>
              </a:rPr>
              <a:t>(75 </a:t>
            </a:r>
            <a:r>
              <a:rPr lang="en-US" sz="2000" dirty="0">
                <a:ea typeface="Cambria Math"/>
              </a:rPr>
              <a:t>−</a:t>
            </a:r>
            <a:r>
              <a:rPr lang="en-US" sz="2000" dirty="0">
                <a:ea typeface="Cambria Math" pitchFamily="18" charset="0"/>
              </a:rPr>
              <a:t> 2</a:t>
            </a:r>
            <a:r>
              <a:rPr lang="en-US" sz="2000" dirty="0">
                <a:ea typeface="Cambria Math"/>
              </a:rPr>
              <a:t>∙</a:t>
            </a:r>
            <a:r>
              <a:rPr lang="en-US" sz="2000" dirty="0">
                <a:ea typeface="Cambria Math" pitchFamily="18" charset="0"/>
              </a:rPr>
              <a:t>26 )= 26</a:t>
            </a:r>
            <a:r>
              <a:rPr lang="en-US" sz="2000" dirty="0">
                <a:ea typeface="Cambria Math"/>
              </a:rPr>
              <a:t>∙</a:t>
            </a:r>
            <a:r>
              <a:rPr lang="en-US" sz="2000" dirty="0">
                <a:ea typeface="Cambria Math" pitchFamily="18" charset="0"/>
              </a:rPr>
              <a:t>26</a:t>
            </a:r>
            <a:r>
              <a:rPr lang="en-US" sz="2000" dirty="0">
                <a:ea typeface="Cambria Math"/>
              </a:rPr>
              <a:t> −</a:t>
            </a:r>
            <a:r>
              <a:rPr lang="en-US" sz="2000" dirty="0">
                <a:ea typeface="Cambria Math" pitchFamily="18" charset="0"/>
              </a:rPr>
              <a:t> 9</a:t>
            </a:r>
            <a:r>
              <a:rPr lang="en-US" sz="2000" dirty="0">
                <a:ea typeface="Cambria Math"/>
              </a:rPr>
              <a:t> ∙</a:t>
            </a:r>
            <a:r>
              <a:rPr lang="en-US" sz="2000" dirty="0">
                <a:ea typeface="Cambria Math" pitchFamily="18" charset="0"/>
              </a:rPr>
              <a:t>75</a:t>
            </a:r>
          </a:p>
          <a:p>
            <a:pPr marL="0" lvl="1" indent="0">
              <a:spcBef>
                <a:spcPts val="600"/>
              </a:spcBef>
              <a:buNone/>
            </a:pPr>
            <a:r>
              <a:rPr lang="en-US" sz="2000" dirty="0">
                <a:ea typeface="Cambria Math" pitchFamily="18" charset="0"/>
              </a:rPr>
              <a:t>1 = 26</a:t>
            </a:r>
            <a:r>
              <a:rPr lang="en-US" sz="2000" dirty="0">
                <a:ea typeface="Cambria Math"/>
              </a:rPr>
              <a:t>∙</a:t>
            </a:r>
            <a:r>
              <a:rPr lang="en-US" sz="2000" dirty="0">
                <a:ea typeface="Cambria Math" pitchFamily="18" charset="0"/>
              </a:rPr>
              <a:t>(101 </a:t>
            </a:r>
            <a:r>
              <a:rPr lang="en-US" sz="2000" dirty="0">
                <a:ea typeface="Cambria Math"/>
              </a:rPr>
              <a:t>−</a:t>
            </a:r>
            <a:r>
              <a:rPr lang="en-US" sz="2000" dirty="0">
                <a:ea typeface="Cambria Math" pitchFamily="18" charset="0"/>
              </a:rPr>
              <a:t> 1</a:t>
            </a:r>
            <a:r>
              <a:rPr lang="en-US" sz="2000" dirty="0">
                <a:ea typeface="Cambria Math"/>
              </a:rPr>
              <a:t>∙</a:t>
            </a:r>
            <a:r>
              <a:rPr lang="en-US" sz="2000" dirty="0">
                <a:ea typeface="Cambria Math" pitchFamily="18" charset="0"/>
              </a:rPr>
              <a:t>75)</a:t>
            </a:r>
            <a:r>
              <a:rPr lang="en-US" sz="2000" dirty="0">
                <a:ea typeface="Cambria Math"/>
              </a:rPr>
              <a:t> −</a:t>
            </a:r>
            <a:r>
              <a:rPr lang="en-US" sz="2000" dirty="0">
                <a:ea typeface="Cambria Math" pitchFamily="18" charset="0"/>
              </a:rPr>
              <a:t> 9</a:t>
            </a:r>
            <a:r>
              <a:rPr lang="en-US" sz="2000" dirty="0">
                <a:ea typeface="Cambria Math"/>
              </a:rPr>
              <a:t> ∙</a:t>
            </a:r>
            <a:r>
              <a:rPr lang="en-US" sz="2000" dirty="0">
                <a:ea typeface="Cambria Math" pitchFamily="18" charset="0"/>
              </a:rPr>
              <a:t>75 </a:t>
            </a:r>
          </a:p>
          <a:p>
            <a:pPr marL="0" lvl="1" indent="0">
              <a:spcBef>
                <a:spcPts val="600"/>
              </a:spcBef>
              <a:buNone/>
            </a:pPr>
            <a:r>
              <a:rPr lang="en-US" sz="2000" dirty="0">
                <a:ea typeface="Cambria Math" pitchFamily="18" charset="0"/>
              </a:rPr>
              <a:t>	= 26</a:t>
            </a:r>
            <a:r>
              <a:rPr lang="en-US" sz="2000" dirty="0">
                <a:ea typeface="Cambria Math"/>
              </a:rPr>
              <a:t>∙</a:t>
            </a:r>
            <a:r>
              <a:rPr lang="en-US" sz="2000" dirty="0">
                <a:ea typeface="Cambria Math" pitchFamily="18" charset="0"/>
              </a:rPr>
              <a:t>101</a:t>
            </a:r>
            <a:r>
              <a:rPr lang="en-US" sz="2000" dirty="0">
                <a:ea typeface="Cambria Math"/>
              </a:rPr>
              <a:t> −</a:t>
            </a:r>
            <a:r>
              <a:rPr lang="en-US" sz="2000" dirty="0">
                <a:ea typeface="Cambria Math" pitchFamily="18" charset="0"/>
              </a:rPr>
              <a:t> 35</a:t>
            </a:r>
            <a:r>
              <a:rPr lang="en-US" sz="2000" dirty="0">
                <a:ea typeface="Cambria Math"/>
              </a:rPr>
              <a:t> ∙</a:t>
            </a:r>
            <a:r>
              <a:rPr lang="en-US" sz="2000" dirty="0">
                <a:ea typeface="Cambria Math" pitchFamily="18" charset="0"/>
              </a:rPr>
              <a:t>75</a:t>
            </a:r>
          </a:p>
          <a:p>
            <a:pPr marL="0" lvl="1" indent="0">
              <a:spcBef>
                <a:spcPts val="600"/>
              </a:spcBef>
              <a:buNone/>
            </a:pPr>
            <a:r>
              <a:rPr lang="en-US" sz="2000" dirty="0">
                <a:ea typeface="Cambria Math" pitchFamily="18" charset="0"/>
              </a:rPr>
              <a:t>1 = 26</a:t>
            </a:r>
            <a:r>
              <a:rPr lang="en-US" sz="2000" dirty="0">
                <a:ea typeface="Cambria Math"/>
              </a:rPr>
              <a:t>∙</a:t>
            </a:r>
            <a:r>
              <a:rPr lang="en-US" sz="2000" dirty="0">
                <a:ea typeface="Cambria Math" pitchFamily="18" charset="0"/>
              </a:rPr>
              <a:t>101</a:t>
            </a:r>
            <a:r>
              <a:rPr lang="en-US" sz="2000" dirty="0">
                <a:ea typeface="Cambria Math"/>
              </a:rPr>
              <a:t> −</a:t>
            </a:r>
            <a:r>
              <a:rPr lang="en-US" sz="2000" dirty="0">
                <a:ea typeface="Cambria Math" pitchFamily="18" charset="0"/>
              </a:rPr>
              <a:t> 35</a:t>
            </a:r>
            <a:r>
              <a:rPr lang="en-US" sz="2000" dirty="0">
                <a:ea typeface="Cambria Math"/>
              </a:rPr>
              <a:t> ∙</a:t>
            </a:r>
            <a:r>
              <a:rPr lang="en-US" sz="2000" dirty="0">
                <a:ea typeface="Cambria Math" pitchFamily="18" charset="0"/>
              </a:rPr>
              <a:t>(42620 </a:t>
            </a:r>
            <a:r>
              <a:rPr lang="en-US" sz="2000" dirty="0">
                <a:ea typeface="Cambria Math"/>
              </a:rPr>
              <a:t>−</a:t>
            </a:r>
            <a:r>
              <a:rPr lang="en-US" sz="2000" dirty="0">
                <a:ea typeface="Cambria Math" pitchFamily="18" charset="0"/>
              </a:rPr>
              <a:t> 45</a:t>
            </a:r>
            <a:r>
              <a:rPr lang="en-US" sz="2000" dirty="0">
                <a:ea typeface="Cambria Math"/>
              </a:rPr>
              <a:t>∙</a:t>
            </a:r>
            <a:r>
              <a:rPr lang="en-US" sz="2000" dirty="0">
                <a:ea typeface="Cambria Math" pitchFamily="18" charset="0"/>
              </a:rPr>
              <a:t>101) </a:t>
            </a:r>
          </a:p>
          <a:p>
            <a:pPr marL="0" lvl="1" indent="0">
              <a:spcBef>
                <a:spcPts val="600"/>
              </a:spcBef>
              <a:buNone/>
            </a:pPr>
            <a:r>
              <a:rPr lang="en-US" sz="2000" dirty="0">
                <a:ea typeface="Cambria Math" pitchFamily="18" charset="0"/>
              </a:rPr>
              <a:t>	= </a:t>
            </a:r>
            <a:r>
              <a:rPr lang="en-US" sz="2000" dirty="0">
                <a:ea typeface="Cambria Math"/>
              </a:rPr>
              <a:t>−</a:t>
            </a:r>
            <a:r>
              <a:rPr lang="en-US" sz="2000" dirty="0">
                <a:ea typeface="Cambria Math" pitchFamily="18" charset="0"/>
              </a:rPr>
              <a:t> 35</a:t>
            </a:r>
            <a:r>
              <a:rPr lang="en-US" sz="2000" dirty="0">
                <a:ea typeface="Cambria Math"/>
              </a:rPr>
              <a:t> ∙</a:t>
            </a:r>
            <a:r>
              <a:rPr lang="en-US" sz="2000" dirty="0">
                <a:ea typeface="Cambria Math" pitchFamily="18" charset="0"/>
              </a:rPr>
              <a:t>42620 </a:t>
            </a:r>
            <a:r>
              <a:rPr lang="en-US" sz="2000" dirty="0">
                <a:ea typeface="Cambria Math"/>
              </a:rPr>
              <a:t>+</a:t>
            </a:r>
            <a:r>
              <a:rPr lang="en-US" sz="2000" dirty="0">
                <a:ea typeface="Cambria Math" pitchFamily="18" charset="0"/>
              </a:rPr>
              <a:t> 1601</a:t>
            </a:r>
            <a:r>
              <a:rPr lang="en-US" sz="2000" dirty="0">
                <a:ea typeface="Cambria Math"/>
              </a:rPr>
              <a:t>∙</a:t>
            </a:r>
            <a:r>
              <a:rPr lang="en-US" sz="2000" dirty="0">
                <a:ea typeface="Cambria Math" pitchFamily="18" charset="0"/>
              </a:rPr>
              <a:t>101</a:t>
            </a:r>
          </a:p>
        </p:txBody>
      </p:sp>
      <p:sp>
        <p:nvSpPr>
          <p:cNvPr id="7" name="Content Placeholder 7"/>
          <p:cNvSpPr>
            <a:spLocks noGrp="1"/>
          </p:cNvSpPr>
          <p:nvPr>
            <p:ph idx="16"/>
          </p:nvPr>
        </p:nvSpPr>
        <p:spPr>
          <a:xfrm>
            <a:off x="643110" y="6213331"/>
            <a:ext cx="3852690" cy="366862"/>
          </a:xfrm>
          <a:ln>
            <a:solidFill>
              <a:srgbClr val="14AAE1"/>
            </a:solidFill>
          </a:ln>
        </p:spPr>
        <p:txBody>
          <a:bodyPr/>
          <a:lstStyle/>
          <a:p>
            <a:r>
              <a:rPr lang="en-US" sz="2000" dirty="0" err="1"/>
              <a:t>B</a:t>
            </a:r>
            <a:r>
              <a:rPr lang="en-US" sz="2000" dirty="0" err="1">
                <a:ea typeface="Cambria Math"/>
              </a:rPr>
              <a:t>é</a:t>
            </a:r>
            <a:r>
              <a:rPr lang="en-US" sz="2000" dirty="0" err="1"/>
              <a:t>zout</a:t>
            </a:r>
            <a:r>
              <a:rPr lang="en-US" sz="2000" dirty="0"/>
              <a:t> </a:t>
            </a:r>
            <a:r>
              <a:rPr lang="zh-CN" altLang="en-US" sz="2000" dirty="0"/>
              <a:t>系数</a:t>
            </a:r>
            <a:r>
              <a:rPr lang="en-US" sz="2000" dirty="0"/>
              <a:t> :</a:t>
            </a:r>
            <a:r>
              <a:rPr lang="en-US" sz="2000" dirty="0">
                <a:ea typeface="Cambria Math"/>
              </a:rPr>
              <a:t> −</a:t>
            </a:r>
            <a:r>
              <a:rPr lang="en-US" sz="2000" dirty="0">
                <a:ea typeface="Cambria Math" pitchFamily="18" charset="0"/>
              </a:rPr>
              <a:t> 35</a:t>
            </a:r>
            <a:r>
              <a:rPr lang="en-US" sz="2000" dirty="0">
                <a:ea typeface="Cambria Math"/>
              </a:rPr>
              <a:t> </a:t>
            </a:r>
            <a:r>
              <a:rPr lang="en-US" sz="2000" dirty="0"/>
              <a:t>and</a:t>
            </a:r>
            <a:r>
              <a:rPr lang="en-US" sz="2000" dirty="0">
                <a:ea typeface="Cambria Math"/>
              </a:rPr>
              <a:t> </a:t>
            </a:r>
            <a:r>
              <a:rPr lang="en-US" sz="2000" dirty="0">
                <a:ea typeface="Cambria Math" pitchFamily="18" charset="0"/>
              </a:rPr>
              <a:t> 1601</a:t>
            </a:r>
            <a:r>
              <a:rPr lang="en-US" sz="2000" dirty="0"/>
              <a:t>  </a:t>
            </a:r>
          </a:p>
        </p:txBody>
      </p:sp>
      <p:sp>
        <p:nvSpPr>
          <p:cNvPr id="8" name="Content Placeholder 8"/>
          <p:cNvSpPr>
            <a:spLocks noGrp="1"/>
          </p:cNvSpPr>
          <p:nvPr>
            <p:ph idx="17"/>
          </p:nvPr>
        </p:nvSpPr>
        <p:spPr>
          <a:xfrm>
            <a:off x="4724400" y="6219023"/>
            <a:ext cx="4295660" cy="380999"/>
          </a:xfrm>
          <a:ln>
            <a:solidFill>
              <a:srgbClr val="14AAE1"/>
            </a:solidFill>
          </a:ln>
        </p:spPr>
        <p:txBody>
          <a:bodyPr/>
          <a:lstStyle/>
          <a:p>
            <a:r>
              <a:rPr lang="en-US" altLang="zh-CN" sz="2000" dirty="0">
                <a:latin typeface="+mn-ea"/>
              </a:rPr>
              <a:t>101 </a:t>
            </a:r>
            <a:r>
              <a:rPr lang="zh-CN" altLang="en-US" sz="2000" dirty="0">
                <a:latin typeface="+mn-ea"/>
              </a:rPr>
              <a:t>在模 </a:t>
            </a:r>
            <a:r>
              <a:rPr lang="en-US" altLang="zh-CN" sz="2000" dirty="0">
                <a:latin typeface="+mn-ea"/>
              </a:rPr>
              <a:t>42620 </a:t>
            </a:r>
            <a:r>
              <a:rPr lang="zh-CN" altLang="en-US" sz="2000" dirty="0">
                <a:latin typeface="+mn-ea"/>
              </a:rPr>
              <a:t>下的逆元为 </a:t>
            </a:r>
            <a:r>
              <a:rPr lang="en-US" altLang="zh-CN" sz="2000" dirty="0">
                <a:latin typeface="+mn-ea"/>
              </a:rPr>
              <a:t>1601</a:t>
            </a:r>
            <a:endParaRPr lang="en-US" sz="2000" dirty="0">
              <a:latin typeface="+mn-ea"/>
            </a:endParaRPr>
          </a:p>
        </p:txBody>
      </p:sp>
    </p:spTree>
    <p:extLst>
      <p:ext uri="{BB962C8B-B14F-4D97-AF65-F5344CB8AC3E}">
        <p14:creationId xmlns:p14="http://schemas.microsoft.com/office/powerpoint/2010/main" val="3264669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用逆元求解线性同余式</a:t>
            </a:r>
            <a:endParaRPr lang="en-US" sz="1500" dirty="0"/>
          </a:p>
        </p:txBody>
      </p:sp>
      <p:sp>
        <p:nvSpPr>
          <p:cNvPr id="5" name="Content Placeholder 2"/>
          <p:cNvSpPr>
            <a:spLocks noGrp="1"/>
          </p:cNvSpPr>
          <p:nvPr>
            <p:ph idx="1"/>
          </p:nvPr>
        </p:nvSpPr>
        <p:spPr>
          <a:xfrm>
            <a:off x="457200" y="1295400"/>
            <a:ext cx="8458200" cy="5303520"/>
          </a:xfrm>
        </p:spPr>
        <p:txBody>
          <a:bodyPr/>
          <a:lstStyle/>
          <a:p>
            <a:pPr>
              <a:spcBef>
                <a:spcPts val="600"/>
              </a:spcBef>
            </a:pPr>
            <a:r>
              <a:rPr lang="zh-CN" altLang="en-US" sz="2200" dirty="0"/>
              <a:t>我们可以通过两边同时乘以 </a:t>
            </a:r>
            <a:r>
              <a:rPr lang="en-US" altLang="zh-CN" sz="2200" i="1" dirty="0"/>
              <a:t>ā</a:t>
            </a:r>
            <a:r>
              <a:rPr lang="en-US" altLang="zh-CN" sz="2200" dirty="0"/>
              <a:t>  </a:t>
            </a:r>
            <a:r>
              <a:rPr lang="zh-CN" altLang="en-US" sz="2200" dirty="0"/>
              <a:t>来解方程 𝑎𝑥≡𝑏</a:t>
            </a:r>
            <a:r>
              <a:rPr lang="en-US" altLang="zh-CN" sz="2200" dirty="0"/>
              <a:t>(mod</a:t>
            </a:r>
            <a:r>
              <a:rPr lang="zh-CN" altLang="en-US" sz="2200" dirty="0"/>
              <a:t>𝑚</a:t>
            </a:r>
            <a:r>
              <a:rPr lang="en-US" altLang="zh-CN" sz="2200" dirty="0"/>
              <a:t>)</a:t>
            </a:r>
            <a:r>
              <a:rPr lang="en-US" sz="2200" i="1" dirty="0"/>
              <a:t>.</a:t>
            </a:r>
          </a:p>
          <a:p>
            <a:pPr>
              <a:spcBef>
                <a:spcPts val="600"/>
              </a:spcBef>
            </a:pPr>
            <a:r>
              <a:rPr lang="en-US" sz="2200" b="1" dirty="0"/>
              <a:t>Example</a:t>
            </a:r>
            <a:r>
              <a:rPr lang="en-US" sz="2200" dirty="0"/>
              <a:t>:</a:t>
            </a:r>
            <a:r>
              <a:rPr lang="da-DK" sz="2200" dirty="0"/>
              <a:t>解方程 3𝑥≡4(mod7) </a:t>
            </a:r>
            <a:endParaRPr lang="en-US" sz="2200" dirty="0"/>
          </a:p>
          <a:p>
            <a:pPr>
              <a:spcBef>
                <a:spcPts val="600"/>
              </a:spcBef>
            </a:pPr>
            <a:r>
              <a:rPr lang="en-US" sz="2200" b="1" dirty="0"/>
              <a:t>Solution</a:t>
            </a:r>
            <a:r>
              <a:rPr lang="en-US" sz="2200" dirty="0"/>
              <a:t>:</a:t>
            </a:r>
            <a:r>
              <a:rPr lang="zh-CN" altLang="en-US" sz="2200" dirty="0"/>
              <a:t>们之前已经找到 −</a:t>
            </a:r>
            <a:r>
              <a:rPr lang="en-US" altLang="zh-CN" sz="2200" dirty="0"/>
              <a:t>2 </a:t>
            </a:r>
            <a:r>
              <a:rPr lang="zh-CN" altLang="en-US" sz="2200" dirty="0"/>
              <a:t>是 </a:t>
            </a:r>
            <a:r>
              <a:rPr lang="en-US" altLang="zh-CN" sz="2200" dirty="0"/>
              <a:t>3 </a:t>
            </a:r>
            <a:r>
              <a:rPr lang="zh-CN" altLang="en-US" sz="2200" dirty="0"/>
              <a:t>在模 </a:t>
            </a:r>
            <a:r>
              <a:rPr lang="en-US" altLang="zh-CN" sz="2200" dirty="0"/>
              <a:t>7 </a:t>
            </a:r>
            <a:r>
              <a:rPr lang="zh-CN" altLang="en-US" sz="2200" dirty="0"/>
              <a:t>下的逆元。我们将方程两边同时乘以 −</a:t>
            </a:r>
            <a:r>
              <a:rPr lang="en-US" altLang="zh-CN" sz="2200" dirty="0"/>
              <a:t>2</a:t>
            </a:r>
            <a:r>
              <a:rPr lang="en-US" sz="2200" dirty="0">
                <a:ea typeface="Cambria Math" pitchFamily="18" charset="0"/>
              </a:rPr>
              <a:t> </a:t>
            </a:r>
          </a:p>
          <a:p>
            <a:pPr algn="ctr">
              <a:spcBef>
                <a:spcPts val="600"/>
              </a:spcBef>
            </a:pPr>
            <a:r>
              <a:rPr lang="en-US" sz="2200" dirty="0">
                <a:ea typeface="Cambria Math"/>
              </a:rPr>
              <a:t>−</a:t>
            </a:r>
            <a:r>
              <a:rPr lang="en-US" sz="2200" dirty="0">
                <a:ea typeface="Cambria Math" pitchFamily="18" charset="0"/>
              </a:rPr>
              <a:t>2  </a:t>
            </a:r>
            <a:r>
              <a:rPr lang="en-US" sz="2200" dirty="0">
                <a:ea typeface="Cambria Math"/>
              </a:rPr>
              <a:t>∙</a:t>
            </a:r>
            <a:r>
              <a:rPr lang="en-US" sz="2200" dirty="0">
                <a:ea typeface="Cambria Math" pitchFamily="18" charset="0"/>
              </a:rPr>
              <a:t> 3</a:t>
            </a:r>
            <a:r>
              <a:rPr lang="en-US" sz="2200" i="1" dirty="0"/>
              <a:t>x </a:t>
            </a:r>
            <a:r>
              <a:rPr lang="en-US" sz="2200" dirty="0">
                <a:ea typeface="Cambria Math"/>
              </a:rPr>
              <a:t>≡</a:t>
            </a:r>
            <a:r>
              <a:rPr lang="en-US" sz="2200" dirty="0"/>
              <a:t> </a:t>
            </a:r>
            <a:r>
              <a:rPr lang="en-US" sz="2200" dirty="0">
                <a:ea typeface="Cambria Math"/>
              </a:rPr>
              <a:t>−</a:t>
            </a:r>
            <a:r>
              <a:rPr lang="en-US" sz="2200" dirty="0">
                <a:ea typeface="Cambria Math" pitchFamily="18" charset="0"/>
              </a:rPr>
              <a:t>2 </a:t>
            </a:r>
            <a:r>
              <a:rPr lang="en-US" sz="2200" dirty="0">
                <a:ea typeface="Cambria Math"/>
              </a:rPr>
              <a:t>∙ </a:t>
            </a:r>
            <a:r>
              <a:rPr lang="en-US" sz="2200" dirty="0">
                <a:ea typeface="Cambria Math" pitchFamily="18" charset="0"/>
              </a:rPr>
              <a:t>4</a:t>
            </a:r>
            <a:r>
              <a:rPr lang="en-US" sz="2200" dirty="0"/>
              <a:t>(mod </a:t>
            </a:r>
            <a:r>
              <a:rPr lang="en-US" sz="2200" dirty="0">
                <a:ea typeface="Cambria Math" pitchFamily="18" charset="0"/>
              </a:rPr>
              <a:t>7</a:t>
            </a:r>
            <a:r>
              <a:rPr lang="en-US" sz="2200" dirty="0"/>
              <a:t>).</a:t>
            </a:r>
          </a:p>
          <a:p>
            <a:pPr>
              <a:spcBef>
                <a:spcPts val="600"/>
              </a:spcBef>
            </a:pPr>
            <a:r>
              <a:rPr lang="zh-CN" altLang="en-US" sz="2200" dirty="0"/>
              <a:t>因为</a:t>
            </a:r>
            <a:r>
              <a:rPr lang="en-US" sz="2200" dirty="0"/>
              <a:t>  </a:t>
            </a:r>
            <a:r>
              <a:rPr lang="en-US" sz="2200" dirty="0">
                <a:ea typeface="Cambria Math"/>
              </a:rPr>
              <a:t>−</a:t>
            </a:r>
            <a:r>
              <a:rPr lang="en-US" sz="2200" dirty="0">
                <a:ea typeface="Cambria Math" pitchFamily="18" charset="0"/>
              </a:rPr>
              <a:t>6 </a:t>
            </a:r>
            <a:r>
              <a:rPr lang="en-US" sz="2200" dirty="0">
                <a:ea typeface="Cambria Math"/>
              </a:rPr>
              <a:t>≡</a:t>
            </a:r>
            <a:r>
              <a:rPr lang="en-US" sz="2200" dirty="0"/>
              <a:t> </a:t>
            </a:r>
            <a:r>
              <a:rPr lang="en-US" sz="2200" dirty="0">
                <a:ea typeface="Cambria Math"/>
              </a:rPr>
              <a:t>1 </a:t>
            </a:r>
            <a:r>
              <a:rPr lang="en-US" sz="2200" dirty="0"/>
              <a:t>(mod </a:t>
            </a:r>
            <a:r>
              <a:rPr lang="en-US" sz="2200" dirty="0">
                <a:ea typeface="Cambria Math" pitchFamily="18" charset="0"/>
              </a:rPr>
              <a:t>7</a:t>
            </a:r>
            <a:r>
              <a:rPr lang="en-US" sz="2200" dirty="0"/>
              <a:t>)  </a:t>
            </a:r>
            <a:r>
              <a:rPr lang="zh-CN" altLang="en-US" sz="2200" dirty="0"/>
              <a:t>并且</a:t>
            </a:r>
            <a:r>
              <a:rPr lang="en-US" sz="2200" dirty="0"/>
              <a:t> </a:t>
            </a:r>
            <a:r>
              <a:rPr lang="en-US" sz="2200" dirty="0">
                <a:ea typeface="Cambria Math"/>
              </a:rPr>
              <a:t>−</a:t>
            </a:r>
            <a:r>
              <a:rPr lang="en-US" sz="2200" dirty="0">
                <a:ea typeface="Cambria Math" pitchFamily="18" charset="0"/>
              </a:rPr>
              <a:t>8 </a:t>
            </a:r>
            <a:r>
              <a:rPr lang="en-US" sz="2200" dirty="0">
                <a:ea typeface="Cambria Math"/>
              </a:rPr>
              <a:t>≡</a:t>
            </a:r>
            <a:r>
              <a:rPr lang="en-US" sz="2200" dirty="0"/>
              <a:t> </a:t>
            </a:r>
            <a:r>
              <a:rPr lang="en-US" sz="2200" dirty="0">
                <a:ea typeface="Cambria Math"/>
              </a:rPr>
              <a:t>6 </a:t>
            </a:r>
            <a:r>
              <a:rPr lang="en-US" sz="2200" dirty="0"/>
              <a:t>(mod </a:t>
            </a:r>
            <a:r>
              <a:rPr lang="en-US" sz="2200" dirty="0">
                <a:ea typeface="Cambria Math" pitchFamily="18" charset="0"/>
              </a:rPr>
              <a:t>7</a:t>
            </a:r>
            <a:r>
              <a:rPr lang="en-US" sz="2200" dirty="0"/>
              <a:t>), </a:t>
            </a:r>
            <a:r>
              <a:rPr lang="zh-CN" altLang="en-US" sz="2200" dirty="0"/>
              <a:t>因此如果</a:t>
            </a:r>
            <a:r>
              <a:rPr lang="en-US" sz="2200" i="1" dirty="0"/>
              <a:t>x</a:t>
            </a:r>
            <a:r>
              <a:rPr lang="en-US" sz="2200" dirty="0"/>
              <a:t> </a:t>
            </a:r>
            <a:r>
              <a:rPr lang="zh-CN" altLang="en-US" sz="2200" dirty="0"/>
              <a:t>是解</a:t>
            </a:r>
            <a:r>
              <a:rPr lang="en-US" sz="2200" dirty="0"/>
              <a:t>, </a:t>
            </a:r>
            <a:r>
              <a:rPr lang="zh-CN" altLang="en-US" sz="2200" dirty="0"/>
              <a:t>则有</a:t>
            </a:r>
            <a:r>
              <a:rPr lang="en-US" sz="2200" dirty="0"/>
              <a:t> </a:t>
            </a:r>
            <a:r>
              <a:rPr lang="en-US" sz="2200" i="1" dirty="0"/>
              <a:t>x</a:t>
            </a:r>
            <a:r>
              <a:rPr lang="en-US" sz="2200" dirty="0">
                <a:ea typeface="Cambria Math"/>
              </a:rPr>
              <a:t> ≡</a:t>
            </a:r>
            <a:r>
              <a:rPr lang="en-US" sz="2200" dirty="0"/>
              <a:t> </a:t>
            </a:r>
            <a:r>
              <a:rPr lang="en-US" sz="2200" dirty="0">
                <a:ea typeface="Cambria Math"/>
              </a:rPr>
              <a:t> −</a:t>
            </a:r>
            <a:r>
              <a:rPr lang="en-US" sz="2200" dirty="0">
                <a:ea typeface="Cambria Math" pitchFamily="18" charset="0"/>
              </a:rPr>
              <a:t>8</a:t>
            </a:r>
            <a:r>
              <a:rPr lang="en-US" sz="2200" dirty="0">
                <a:ea typeface="Cambria Math"/>
              </a:rPr>
              <a:t> </a:t>
            </a:r>
            <a:r>
              <a:rPr lang="en-US" sz="2200" dirty="0"/>
              <a:t> </a:t>
            </a:r>
            <a:r>
              <a:rPr lang="en-US" sz="2200" dirty="0">
                <a:ea typeface="Cambria Math" pitchFamily="18" charset="0"/>
              </a:rPr>
              <a:t> </a:t>
            </a:r>
            <a:r>
              <a:rPr lang="en-US" sz="2200" dirty="0">
                <a:ea typeface="Cambria Math"/>
              </a:rPr>
              <a:t>≡</a:t>
            </a:r>
            <a:r>
              <a:rPr lang="en-US" sz="2200" dirty="0"/>
              <a:t> </a:t>
            </a:r>
            <a:r>
              <a:rPr lang="en-US" sz="2200" dirty="0">
                <a:ea typeface="Cambria Math"/>
              </a:rPr>
              <a:t>6 </a:t>
            </a:r>
            <a:r>
              <a:rPr lang="en-US" sz="2200" dirty="0"/>
              <a:t>(mod </a:t>
            </a:r>
            <a:r>
              <a:rPr lang="en-US" sz="2200" dirty="0">
                <a:ea typeface="Cambria Math" pitchFamily="18" charset="0"/>
              </a:rPr>
              <a:t>7</a:t>
            </a:r>
            <a:r>
              <a:rPr lang="en-US" sz="2200" dirty="0"/>
              <a:t>)</a:t>
            </a:r>
          </a:p>
          <a:p>
            <a:pPr>
              <a:spcBef>
                <a:spcPts val="600"/>
              </a:spcBef>
            </a:pPr>
            <a:r>
              <a:rPr lang="zh-CN" altLang="en-US" sz="2200" dirty="0"/>
              <a:t>我们需要确定每一个满足 𝑥≡</a:t>
            </a:r>
            <a:r>
              <a:rPr lang="en-US" altLang="zh-CN" sz="2200" dirty="0"/>
              <a:t>6(</a:t>
            </a:r>
            <a:r>
              <a:rPr lang="en-US" sz="2200" dirty="0"/>
              <a:t>mod7) </a:t>
            </a:r>
            <a:r>
              <a:rPr lang="zh-CN" altLang="en-US" sz="2200" dirty="0"/>
              <a:t>的 𝑥</a:t>
            </a:r>
            <a:r>
              <a:rPr lang="en-US" sz="2200" dirty="0"/>
              <a:t> </a:t>
            </a:r>
            <a:r>
              <a:rPr lang="zh-CN" altLang="en-US" sz="2200" dirty="0"/>
              <a:t>是否都是方程的解。假设 𝑥≡</a:t>
            </a:r>
            <a:r>
              <a:rPr lang="en-US" altLang="zh-CN" sz="2200" dirty="0"/>
              <a:t>6(</a:t>
            </a:r>
            <a:r>
              <a:rPr lang="en-US" sz="2200" dirty="0"/>
              <a:t>mod7)，</a:t>
            </a:r>
            <a:r>
              <a:rPr lang="zh-CN" altLang="en-US" sz="2200" dirty="0"/>
              <a:t>可验证</a:t>
            </a:r>
            <a:r>
              <a:rPr lang="en-US" sz="2200" dirty="0">
                <a:ea typeface="Cambria Math" pitchFamily="18" charset="0"/>
              </a:rPr>
              <a:t> 3</a:t>
            </a:r>
            <a:r>
              <a:rPr lang="en-US" sz="2200" i="1" dirty="0"/>
              <a:t>x </a:t>
            </a:r>
            <a:r>
              <a:rPr lang="en-US" sz="2200" dirty="0">
                <a:ea typeface="Cambria Math"/>
              </a:rPr>
              <a:t>≡</a:t>
            </a:r>
            <a:r>
              <a:rPr lang="en-US" sz="2200" dirty="0"/>
              <a:t> </a:t>
            </a:r>
            <a:r>
              <a:rPr lang="en-US" sz="2200" dirty="0">
                <a:ea typeface="Cambria Math" pitchFamily="18" charset="0"/>
              </a:rPr>
              <a:t>3 </a:t>
            </a:r>
            <a:r>
              <a:rPr lang="en-US" sz="2200" dirty="0">
                <a:ea typeface="Cambria Math"/>
              </a:rPr>
              <a:t>∙</a:t>
            </a:r>
            <a:r>
              <a:rPr lang="en-US" sz="2200" dirty="0">
                <a:ea typeface="Cambria Math" pitchFamily="18" charset="0"/>
              </a:rPr>
              <a:t> 6</a:t>
            </a:r>
            <a:r>
              <a:rPr lang="en-US" sz="2200" i="1" dirty="0"/>
              <a:t> = </a:t>
            </a:r>
            <a:r>
              <a:rPr lang="en-US" sz="2200" dirty="0">
                <a:ea typeface="Cambria Math" pitchFamily="18" charset="0"/>
              </a:rPr>
              <a:t>18</a:t>
            </a:r>
            <a:r>
              <a:rPr lang="en-US" sz="2200" i="1" dirty="0"/>
              <a:t> </a:t>
            </a:r>
            <a:r>
              <a:rPr lang="en-US" sz="2200" dirty="0">
                <a:ea typeface="Cambria Math"/>
              </a:rPr>
              <a:t>≡ </a:t>
            </a:r>
            <a:r>
              <a:rPr lang="en-US" sz="2200" dirty="0">
                <a:ea typeface="Cambria Math" pitchFamily="18" charset="0"/>
              </a:rPr>
              <a:t>4</a:t>
            </a:r>
            <a:r>
              <a:rPr lang="en-US" sz="2200" dirty="0"/>
              <a:t>( mod </a:t>
            </a:r>
            <a:r>
              <a:rPr lang="en-US" sz="2200" dirty="0">
                <a:ea typeface="Cambria Math" pitchFamily="18" charset="0"/>
              </a:rPr>
              <a:t>7</a:t>
            </a:r>
            <a:r>
              <a:rPr lang="en-US" sz="2200" dirty="0"/>
              <a:t>)</a:t>
            </a:r>
            <a:r>
              <a:rPr lang="zh-CN" altLang="en-US" sz="2200" dirty="0"/>
              <a:t>，这表明所有这样的 𝑥</a:t>
            </a:r>
            <a:r>
              <a:rPr lang="en-US" altLang="zh-CN" sz="2200" dirty="0"/>
              <a:t> </a:t>
            </a:r>
            <a:r>
              <a:rPr lang="zh-CN" altLang="en-US" sz="2200" dirty="0"/>
              <a:t>都满足这个同余式</a:t>
            </a:r>
            <a:r>
              <a:rPr lang="en-US" sz="2200" dirty="0"/>
              <a:t>. </a:t>
            </a:r>
          </a:p>
          <a:p>
            <a:pPr>
              <a:spcBef>
                <a:spcPts val="600"/>
              </a:spcBef>
            </a:pPr>
            <a:r>
              <a:rPr lang="zh-CN" altLang="en-US" sz="2200" dirty="0"/>
              <a:t>因此，解集是所有满足 𝑥≡</a:t>
            </a:r>
            <a:r>
              <a:rPr lang="en-US" altLang="zh-CN" sz="2200" dirty="0"/>
              <a:t>6(</a:t>
            </a:r>
            <a:r>
              <a:rPr lang="en-US" sz="2200" dirty="0"/>
              <a:t>mod7) </a:t>
            </a:r>
            <a:r>
              <a:rPr lang="zh-CN" altLang="en-US" sz="2200" dirty="0"/>
              <a:t>的整数，即 𝑥</a:t>
            </a:r>
            <a:r>
              <a:rPr lang="en-US" altLang="zh-CN" sz="2200" dirty="0"/>
              <a:t>=6,13,20</a:t>
            </a:r>
            <a:r>
              <a:rPr lang="zh-CN" altLang="en-US" sz="2200" dirty="0"/>
              <a:t>或者 𝑥</a:t>
            </a:r>
            <a:r>
              <a:rPr lang="en-US" altLang="zh-CN" sz="2200" dirty="0"/>
              <a:t>=−1,−8,−15</a:t>
            </a:r>
            <a:endParaRPr lang="en-US" sz="2200" i="1" dirty="0"/>
          </a:p>
        </p:txBody>
      </p:sp>
    </p:spTree>
    <p:extLst>
      <p:ext uri="{BB962C8B-B14F-4D97-AF65-F5344CB8AC3E}">
        <p14:creationId xmlns:p14="http://schemas.microsoft.com/office/powerpoint/2010/main" val="22862851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The Chinese Remainder Theorem</a:t>
            </a:r>
            <a:br>
              <a:rPr lang="en-US" sz="4000" dirty="0"/>
            </a:br>
            <a:r>
              <a:rPr lang="en-US" sz="4000" dirty="0"/>
              <a:t>(</a:t>
            </a:r>
            <a:r>
              <a:rPr lang="zh-CN" altLang="en-US" sz="4000" dirty="0"/>
              <a:t>中国剩余定理</a:t>
            </a:r>
            <a:r>
              <a:rPr lang="en-US" altLang="zh-CN" sz="4000" dirty="0"/>
              <a:t>)</a:t>
            </a:r>
            <a:r>
              <a:rPr lang="en-US" sz="4000" dirty="0"/>
              <a:t> </a:t>
            </a:r>
            <a:r>
              <a:rPr lang="en-US" sz="1500" dirty="0"/>
              <a:t>1</a:t>
            </a:r>
          </a:p>
        </p:txBody>
      </p:sp>
      <p:sp>
        <p:nvSpPr>
          <p:cNvPr id="5" name="Content Placeholder 2"/>
          <p:cNvSpPr>
            <a:spLocks noGrp="1"/>
          </p:cNvSpPr>
          <p:nvPr>
            <p:ph idx="1"/>
          </p:nvPr>
        </p:nvSpPr>
        <p:spPr>
          <a:xfrm>
            <a:off x="457200" y="1295400"/>
            <a:ext cx="8458200" cy="5303520"/>
          </a:xfrm>
        </p:spPr>
        <p:txBody>
          <a:bodyPr/>
          <a:lstStyle/>
          <a:p>
            <a:pPr>
              <a:spcBef>
                <a:spcPts val="400"/>
              </a:spcBef>
            </a:pPr>
            <a:r>
              <a:rPr lang="zh-CN" altLang="en-US" sz="2400" dirty="0"/>
              <a:t>在公元一世纪，中国数学家孙子提出了以下问题：“有若干物，其数未知。除以 </a:t>
            </a:r>
            <a:r>
              <a:rPr lang="en-US" altLang="zh-CN" sz="2400" dirty="0"/>
              <a:t>3</a:t>
            </a:r>
            <a:r>
              <a:rPr lang="zh-CN" altLang="en-US" sz="2400" dirty="0"/>
              <a:t>，余数为 </a:t>
            </a:r>
            <a:r>
              <a:rPr lang="en-US" altLang="zh-CN" sz="2400" dirty="0"/>
              <a:t>2</a:t>
            </a:r>
            <a:r>
              <a:rPr lang="zh-CN" altLang="en-US" sz="2400" dirty="0"/>
              <a:t>；除以 </a:t>
            </a:r>
            <a:r>
              <a:rPr lang="en-US" altLang="zh-CN" sz="2400" dirty="0"/>
              <a:t>5</a:t>
            </a:r>
            <a:r>
              <a:rPr lang="zh-CN" altLang="en-US" sz="2400" dirty="0"/>
              <a:t>，余数为 </a:t>
            </a:r>
            <a:r>
              <a:rPr lang="en-US" altLang="zh-CN" sz="2400" dirty="0"/>
              <a:t>3</a:t>
            </a:r>
            <a:r>
              <a:rPr lang="zh-CN" altLang="en-US" sz="2400" dirty="0"/>
              <a:t>；除以 </a:t>
            </a:r>
            <a:r>
              <a:rPr lang="en-US" altLang="zh-CN" sz="2400" dirty="0"/>
              <a:t>7</a:t>
            </a:r>
            <a:r>
              <a:rPr lang="zh-CN" altLang="en-US" sz="2400" dirty="0"/>
              <a:t>，余数为 </a:t>
            </a:r>
            <a:r>
              <a:rPr lang="en-US" altLang="zh-CN" sz="2400" dirty="0"/>
              <a:t>2</a:t>
            </a:r>
            <a:r>
              <a:rPr lang="zh-CN" altLang="en-US" sz="2400" dirty="0"/>
              <a:t>。这些物的数量是多少？”</a:t>
            </a:r>
            <a:endParaRPr lang="en-US" altLang="zh-CN" sz="2400" dirty="0"/>
          </a:p>
          <a:p>
            <a:pPr>
              <a:spcBef>
                <a:spcPts val="400"/>
              </a:spcBef>
            </a:pPr>
            <a:r>
              <a:rPr lang="zh-CN" altLang="en-US" sz="2400" dirty="0"/>
              <a:t>这个谜题可以被转化为解以下同余方程组的问题</a:t>
            </a:r>
            <a:r>
              <a:rPr lang="en-US" sz="2400" dirty="0"/>
              <a:t>:</a:t>
            </a:r>
          </a:p>
          <a:p>
            <a:pPr lvl="1">
              <a:spcBef>
                <a:spcPts val="400"/>
              </a:spcBef>
              <a:buNone/>
            </a:pPr>
            <a:r>
              <a:rPr lang="en-US" sz="2400" i="1" dirty="0"/>
              <a:t>x </a:t>
            </a:r>
            <a:r>
              <a:rPr lang="en-US" sz="2400" dirty="0">
                <a:ea typeface="Cambria Math"/>
              </a:rPr>
              <a:t>≡</a:t>
            </a:r>
            <a:r>
              <a:rPr lang="en-US" sz="2400" dirty="0"/>
              <a:t> </a:t>
            </a:r>
            <a:r>
              <a:rPr lang="en-US" sz="2400" dirty="0">
                <a:ea typeface="Cambria Math" pitchFamily="18" charset="0"/>
              </a:rPr>
              <a:t>2 </a:t>
            </a:r>
            <a:r>
              <a:rPr lang="en-US" sz="2400" dirty="0"/>
              <a:t>( mod </a:t>
            </a:r>
            <a:r>
              <a:rPr lang="en-US" sz="2400" dirty="0">
                <a:ea typeface="Cambria Math" pitchFamily="18" charset="0"/>
              </a:rPr>
              <a:t>3</a:t>
            </a:r>
            <a:r>
              <a:rPr lang="en-US" sz="2400" dirty="0"/>
              <a:t>),</a:t>
            </a:r>
          </a:p>
          <a:p>
            <a:pPr lvl="1">
              <a:spcBef>
                <a:spcPts val="400"/>
              </a:spcBef>
              <a:buNone/>
            </a:pPr>
            <a:r>
              <a:rPr lang="en-US" sz="2400" i="1" dirty="0"/>
              <a:t>x </a:t>
            </a:r>
            <a:r>
              <a:rPr lang="en-US" sz="2400" dirty="0">
                <a:ea typeface="Cambria Math"/>
              </a:rPr>
              <a:t>≡</a:t>
            </a:r>
            <a:r>
              <a:rPr lang="en-US" sz="2400" dirty="0"/>
              <a:t> </a:t>
            </a:r>
            <a:r>
              <a:rPr lang="en-US" sz="2400" dirty="0">
                <a:ea typeface="Cambria Math" pitchFamily="18" charset="0"/>
              </a:rPr>
              <a:t>3 </a:t>
            </a:r>
            <a:r>
              <a:rPr lang="en-US" sz="2400" dirty="0"/>
              <a:t>( mod </a:t>
            </a:r>
            <a:r>
              <a:rPr lang="en-US" sz="2400" dirty="0">
                <a:ea typeface="Cambria Math" pitchFamily="18" charset="0"/>
              </a:rPr>
              <a:t>5</a:t>
            </a:r>
            <a:r>
              <a:rPr lang="en-US" sz="2400" dirty="0"/>
              <a:t>),</a:t>
            </a:r>
          </a:p>
          <a:p>
            <a:pPr lvl="1">
              <a:spcBef>
                <a:spcPts val="400"/>
              </a:spcBef>
              <a:buNone/>
            </a:pPr>
            <a:r>
              <a:rPr lang="en-US" sz="2400" i="1" dirty="0"/>
              <a:t>x </a:t>
            </a:r>
            <a:r>
              <a:rPr lang="en-US" sz="2400" dirty="0">
                <a:ea typeface="Cambria Math"/>
              </a:rPr>
              <a:t>≡</a:t>
            </a:r>
            <a:r>
              <a:rPr lang="en-US" sz="2400" dirty="0"/>
              <a:t> </a:t>
            </a:r>
            <a:r>
              <a:rPr lang="en-US" sz="2400" dirty="0">
                <a:ea typeface="Cambria Math" pitchFamily="18" charset="0"/>
              </a:rPr>
              <a:t>2 </a:t>
            </a:r>
            <a:r>
              <a:rPr lang="en-US" sz="2400" dirty="0"/>
              <a:t>( mod </a:t>
            </a:r>
            <a:r>
              <a:rPr lang="en-US" sz="2400" dirty="0">
                <a:ea typeface="Cambria Math" pitchFamily="18" charset="0"/>
              </a:rPr>
              <a:t>7</a:t>
            </a:r>
            <a:r>
              <a:rPr lang="en-US" sz="2400" dirty="0"/>
              <a:t>)?</a:t>
            </a:r>
          </a:p>
          <a:p>
            <a:pPr>
              <a:spcBef>
                <a:spcPts val="400"/>
              </a:spcBef>
            </a:pPr>
            <a:r>
              <a:rPr lang="zh-CN" altLang="en-US" sz="2400" dirty="0"/>
              <a:t>我们将看到一个被称为中国剩余定理的定理是如何用于解决孙子的这个问题的</a:t>
            </a:r>
            <a:r>
              <a:rPr lang="en-US" sz="2400" dirty="0"/>
              <a:t>.</a:t>
            </a:r>
          </a:p>
        </p:txBody>
      </p:sp>
    </p:spTree>
    <p:extLst>
      <p:ext uri="{BB962C8B-B14F-4D97-AF65-F5344CB8AC3E}">
        <p14:creationId xmlns:p14="http://schemas.microsoft.com/office/powerpoint/2010/main" val="546095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中国剩余定理</a:t>
            </a:r>
            <a:r>
              <a:rPr lang="en-US" sz="1500"/>
              <a:t>2</a:t>
            </a:r>
            <a:endParaRPr lang="en-US" sz="1500" dirty="0"/>
          </a:p>
        </p:txBody>
      </p:sp>
      <p:sp>
        <p:nvSpPr>
          <p:cNvPr id="5" name="Content Placeholder 2"/>
          <p:cNvSpPr>
            <a:spLocks noGrp="1"/>
          </p:cNvSpPr>
          <p:nvPr>
            <p:ph idx="1"/>
          </p:nvPr>
        </p:nvSpPr>
        <p:spPr>
          <a:xfrm>
            <a:off x="457200" y="1295400"/>
            <a:ext cx="8595360" cy="5257800"/>
          </a:xfrm>
        </p:spPr>
        <p:txBody>
          <a:bodyPr/>
          <a:lstStyle/>
          <a:p>
            <a:pPr>
              <a:spcBef>
                <a:spcPts val="0"/>
              </a:spcBef>
              <a:spcAft>
                <a:spcPts val="400"/>
              </a:spcAft>
            </a:pPr>
            <a:r>
              <a:rPr lang="zh-CN" altLang="en-US" sz="2200" b="1" dirty="0"/>
              <a:t>定理</a:t>
            </a:r>
            <a:r>
              <a:rPr lang="en-US" sz="2200" b="1" dirty="0"/>
              <a:t> </a:t>
            </a:r>
            <a:r>
              <a:rPr lang="en-US" sz="2200" b="1" dirty="0">
                <a:ea typeface="Cambria Math" pitchFamily="18" charset="0"/>
              </a:rPr>
              <a:t>2</a:t>
            </a:r>
            <a:r>
              <a:rPr lang="en-US" sz="2200" dirty="0"/>
              <a:t>: (</a:t>
            </a:r>
            <a:r>
              <a:rPr lang="en-US" sz="2200" i="1" dirty="0"/>
              <a:t>The Chinese Remainder Theorem</a:t>
            </a:r>
            <a:r>
              <a:rPr lang="en-US" sz="2200" dirty="0"/>
              <a:t>) </a:t>
            </a:r>
            <a:r>
              <a:rPr lang="zh-CN" altLang="en-US" sz="2200" dirty="0"/>
              <a:t>设</a:t>
            </a:r>
            <a:r>
              <a:rPr lang="en-US" sz="2200" dirty="0"/>
              <a:t> </a:t>
            </a:r>
            <a:r>
              <a:rPr lang="en-US" sz="2200" i="1" dirty="0"/>
              <a:t>m</a:t>
            </a:r>
            <a:r>
              <a:rPr lang="en-US" sz="2200" baseline="-25000" dirty="0">
                <a:ea typeface="Cambria Math" pitchFamily="18" charset="0"/>
              </a:rPr>
              <a:t>1</a:t>
            </a:r>
            <a:r>
              <a:rPr lang="en-US" sz="2200" dirty="0"/>
              <a:t>,</a:t>
            </a:r>
            <a:r>
              <a:rPr lang="en-US" sz="2200" i="1" dirty="0"/>
              <a:t>m</a:t>
            </a:r>
            <a:r>
              <a:rPr lang="en-US" sz="2200" baseline="-25000" dirty="0">
                <a:ea typeface="Cambria Math" pitchFamily="18" charset="0"/>
              </a:rPr>
              <a:t>2</a:t>
            </a:r>
            <a:r>
              <a:rPr lang="en-US" sz="2200" dirty="0"/>
              <a:t>,…,</a:t>
            </a:r>
            <a:r>
              <a:rPr lang="en-US" sz="2200" i="1" dirty="0" err="1"/>
              <a:t>m</a:t>
            </a:r>
            <a:r>
              <a:rPr lang="en-US" sz="2200" i="1" baseline="-25000" dirty="0" err="1">
                <a:ea typeface="Cambria Math" pitchFamily="18" charset="0"/>
              </a:rPr>
              <a:t>n</a:t>
            </a:r>
            <a:r>
              <a:rPr lang="zh-CN" altLang="en-US" sz="2200" dirty="0"/>
              <a:t>是两两互素的大于 </a:t>
            </a:r>
            <a:r>
              <a:rPr lang="en-US" altLang="zh-CN" sz="2200" dirty="0"/>
              <a:t>1 </a:t>
            </a:r>
            <a:r>
              <a:rPr lang="zh-CN" altLang="en-US" sz="2200" dirty="0"/>
              <a:t>的正整数并且</a:t>
            </a:r>
            <a:r>
              <a:rPr lang="en-US" sz="2200" i="1" dirty="0"/>
              <a:t>a</a:t>
            </a:r>
            <a:r>
              <a:rPr lang="en-US" sz="2200" baseline="-25000" dirty="0">
                <a:ea typeface="Cambria Math" pitchFamily="18" charset="0"/>
              </a:rPr>
              <a:t>1</a:t>
            </a:r>
            <a:r>
              <a:rPr lang="en-US" sz="2200" dirty="0"/>
              <a:t>,</a:t>
            </a:r>
            <a:r>
              <a:rPr lang="en-US" sz="2200" i="1" dirty="0"/>
              <a:t>a</a:t>
            </a:r>
            <a:r>
              <a:rPr lang="en-US" sz="2200" baseline="-25000" dirty="0">
                <a:ea typeface="Cambria Math" pitchFamily="18" charset="0"/>
              </a:rPr>
              <a:t>2</a:t>
            </a:r>
            <a:r>
              <a:rPr lang="en-US" sz="2200" dirty="0"/>
              <a:t>,…,</a:t>
            </a:r>
            <a:r>
              <a:rPr lang="en-US" sz="2200" i="1" dirty="0"/>
              <a:t>a</a:t>
            </a:r>
            <a:r>
              <a:rPr lang="en-US" sz="2200" i="1" baseline="-25000" dirty="0">
                <a:ea typeface="Cambria Math" pitchFamily="18" charset="0"/>
              </a:rPr>
              <a:t>n</a:t>
            </a:r>
            <a:r>
              <a:rPr lang="en-US" sz="2200" dirty="0"/>
              <a:t> </a:t>
            </a:r>
            <a:r>
              <a:rPr lang="zh-CN" altLang="en-US" sz="2200" dirty="0"/>
              <a:t>是任意整数</a:t>
            </a:r>
            <a:r>
              <a:rPr lang="en-US" sz="2200" dirty="0"/>
              <a:t>.</a:t>
            </a:r>
            <a:r>
              <a:rPr lang="zh-CN" altLang="en-US" sz="2200" dirty="0"/>
              <a:t>对于以下同余方程组</a:t>
            </a:r>
            <a:endParaRPr lang="en-US" sz="2200" dirty="0"/>
          </a:p>
          <a:p>
            <a:pPr lvl="1">
              <a:spcBef>
                <a:spcPts val="0"/>
              </a:spcBef>
              <a:spcAft>
                <a:spcPts val="400"/>
              </a:spcAft>
              <a:buNone/>
            </a:pPr>
            <a:r>
              <a:rPr lang="en-US" sz="2200" i="1" dirty="0"/>
              <a:t>x </a:t>
            </a:r>
            <a:r>
              <a:rPr lang="en-US" sz="2200" dirty="0">
                <a:ea typeface="Cambria Math"/>
              </a:rPr>
              <a:t>≡</a:t>
            </a:r>
            <a:r>
              <a:rPr lang="en-US" sz="2200" dirty="0"/>
              <a:t> </a:t>
            </a:r>
            <a:r>
              <a:rPr lang="en-US" sz="2200" i="1" dirty="0"/>
              <a:t>a</a:t>
            </a:r>
            <a:r>
              <a:rPr lang="en-US" sz="2200" baseline="-25000" dirty="0">
                <a:ea typeface="Cambria Math" pitchFamily="18" charset="0"/>
              </a:rPr>
              <a:t>1</a:t>
            </a:r>
            <a:r>
              <a:rPr lang="en-US" sz="2200" dirty="0">
                <a:ea typeface="Cambria Math" pitchFamily="18" charset="0"/>
              </a:rPr>
              <a:t> </a:t>
            </a:r>
            <a:r>
              <a:rPr lang="en-US" sz="2200" dirty="0"/>
              <a:t>( mod </a:t>
            </a:r>
            <a:r>
              <a:rPr lang="en-US" sz="2200" i="1" dirty="0"/>
              <a:t>m</a:t>
            </a:r>
            <a:r>
              <a:rPr lang="en-US" sz="2200" baseline="-25000" dirty="0">
                <a:ea typeface="Cambria Math" pitchFamily="18" charset="0"/>
              </a:rPr>
              <a:t>1</a:t>
            </a:r>
            <a:r>
              <a:rPr lang="en-US" sz="2200" dirty="0"/>
              <a:t>)</a:t>
            </a:r>
          </a:p>
          <a:p>
            <a:pPr lvl="1">
              <a:spcBef>
                <a:spcPts val="0"/>
              </a:spcBef>
              <a:spcAft>
                <a:spcPts val="400"/>
              </a:spcAft>
              <a:buNone/>
            </a:pPr>
            <a:r>
              <a:rPr lang="en-US" sz="2200" i="1" dirty="0"/>
              <a:t>x </a:t>
            </a:r>
            <a:r>
              <a:rPr lang="en-US" sz="2200" dirty="0">
                <a:ea typeface="Cambria Math"/>
              </a:rPr>
              <a:t>≡</a:t>
            </a:r>
            <a:r>
              <a:rPr lang="en-US" sz="2200" dirty="0"/>
              <a:t> </a:t>
            </a:r>
            <a:r>
              <a:rPr lang="en-US" sz="2200" i="1" dirty="0"/>
              <a:t>a</a:t>
            </a:r>
            <a:r>
              <a:rPr lang="en-US" sz="2200" baseline="-25000" dirty="0">
                <a:ea typeface="Cambria Math" pitchFamily="18" charset="0"/>
              </a:rPr>
              <a:t>2</a:t>
            </a:r>
            <a:r>
              <a:rPr lang="en-US" sz="2200" dirty="0">
                <a:ea typeface="Cambria Math" pitchFamily="18" charset="0"/>
              </a:rPr>
              <a:t> </a:t>
            </a:r>
            <a:r>
              <a:rPr lang="en-US" sz="2200" dirty="0"/>
              <a:t>( mod </a:t>
            </a:r>
            <a:r>
              <a:rPr lang="en-US" sz="2200" i="1" dirty="0"/>
              <a:t>m</a:t>
            </a:r>
            <a:r>
              <a:rPr lang="en-US" sz="2200" baseline="-25000" dirty="0">
                <a:ea typeface="Cambria Math" pitchFamily="18" charset="0"/>
              </a:rPr>
              <a:t>2</a:t>
            </a:r>
            <a:r>
              <a:rPr lang="en-US" sz="2200" dirty="0"/>
              <a:t>)</a:t>
            </a:r>
          </a:p>
          <a:p>
            <a:pPr lvl="1">
              <a:spcBef>
                <a:spcPts val="0"/>
              </a:spcBef>
              <a:spcAft>
                <a:spcPts val="400"/>
              </a:spcAft>
              <a:buNone/>
            </a:pPr>
            <a:r>
              <a:rPr lang="en-US" sz="2200" dirty="0"/>
              <a:t>    </a:t>
            </a:r>
            <a:r>
              <a:rPr lang="en-US" sz="2200" dirty="0">
                <a:ea typeface="Cambria Math"/>
              </a:rPr>
              <a:t>∙</a:t>
            </a:r>
          </a:p>
          <a:p>
            <a:pPr lvl="1">
              <a:spcBef>
                <a:spcPts val="0"/>
              </a:spcBef>
              <a:spcAft>
                <a:spcPts val="400"/>
              </a:spcAft>
              <a:buNone/>
            </a:pPr>
            <a:r>
              <a:rPr lang="en-US" sz="2200" dirty="0">
                <a:ea typeface="Cambria Math"/>
              </a:rPr>
              <a:t>     ∙</a:t>
            </a:r>
          </a:p>
          <a:p>
            <a:pPr lvl="1">
              <a:spcBef>
                <a:spcPts val="0"/>
              </a:spcBef>
              <a:spcAft>
                <a:spcPts val="400"/>
              </a:spcAft>
              <a:buNone/>
            </a:pPr>
            <a:r>
              <a:rPr lang="en-US" sz="2200" dirty="0">
                <a:ea typeface="Cambria Math"/>
              </a:rPr>
              <a:t>     ∙</a:t>
            </a:r>
            <a:endParaRPr lang="en-US" sz="2200" dirty="0"/>
          </a:p>
          <a:p>
            <a:pPr lvl="1">
              <a:spcBef>
                <a:spcPts val="0"/>
              </a:spcBef>
              <a:spcAft>
                <a:spcPts val="400"/>
              </a:spcAft>
              <a:buNone/>
            </a:pPr>
            <a:r>
              <a:rPr lang="en-US" sz="2200" i="1" dirty="0"/>
              <a:t>x </a:t>
            </a:r>
            <a:r>
              <a:rPr lang="en-US" sz="2200" dirty="0">
                <a:ea typeface="Cambria Math"/>
              </a:rPr>
              <a:t>≡</a:t>
            </a:r>
            <a:r>
              <a:rPr lang="en-US" sz="2200" dirty="0"/>
              <a:t> </a:t>
            </a:r>
            <a:r>
              <a:rPr lang="en-US" sz="2200" i="1" dirty="0"/>
              <a:t>a</a:t>
            </a:r>
            <a:r>
              <a:rPr lang="en-US" sz="2200" i="1" baseline="-25000" dirty="0">
                <a:ea typeface="Cambria Math" pitchFamily="18" charset="0"/>
              </a:rPr>
              <a:t>n</a:t>
            </a:r>
            <a:r>
              <a:rPr lang="en-US" sz="2200" dirty="0">
                <a:ea typeface="Cambria Math" pitchFamily="18" charset="0"/>
              </a:rPr>
              <a:t> </a:t>
            </a:r>
            <a:r>
              <a:rPr lang="en-US" sz="2200" dirty="0"/>
              <a:t>( mod </a:t>
            </a:r>
            <a:r>
              <a:rPr lang="en-US" sz="2200" i="1" dirty="0" err="1"/>
              <a:t>m</a:t>
            </a:r>
            <a:r>
              <a:rPr lang="en-US" sz="2200" i="1" baseline="-25000" dirty="0" err="1">
                <a:ea typeface="Cambria Math" pitchFamily="18" charset="0"/>
              </a:rPr>
              <a:t>n</a:t>
            </a:r>
            <a:r>
              <a:rPr lang="en-US" sz="2200" dirty="0"/>
              <a:t>)</a:t>
            </a:r>
          </a:p>
          <a:p>
            <a:pPr>
              <a:spcBef>
                <a:spcPts val="0"/>
              </a:spcBef>
              <a:spcAft>
                <a:spcPts val="400"/>
              </a:spcAft>
            </a:pPr>
            <a:r>
              <a:rPr lang="zh-CN" altLang="en-US" sz="2200" dirty="0"/>
              <a:t>此方程组有唯一的解模</a:t>
            </a:r>
            <a:r>
              <a:rPr lang="en-US" sz="2200" dirty="0"/>
              <a:t> </a:t>
            </a:r>
            <a:r>
              <a:rPr lang="en-US" sz="2200" i="1" dirty="0"/>
              <a:t>m</a:t>
            </a:r>
            <a:r>
              <a:rPr lang="en-US" sz="2200" dirty="0"/>
              <a:t> = </a:t>
            </a:r>
            <a:r>
              <a:rPr lang="en-US" sz="2200" i="1" dirty="0"/>
              <a:t>m</a:t>
            </a:r>
            <a:r>
              <a:rPr lang="en-US" sz="2200" baseline="-25000" dirty="0">
                <a:ea typeface="Cambria Math" pitchFamily="18" charset="0"/>
              </a:rPr>
              <a:t>1</a:t>
            </a:r>
            <a:r>
              <a:rPr lang="en-US" sz="2200" i="1" dirty="0"/>
              <a:t>m</a:t>
            </a:r>
            <a:r>
              <a:rPr lang="en-US" sz="2200" baseline="-25000" dirty="0">
                <a:ea typeface="Cambria Math" pitchFamily="18" charset="0"/>
              </a:rPr>
              <a:t>2</a:t>
            </a:r>
            <a:r>
              <a:rPr lang="en-US" sz="2200" dirty="0">
                <a:ea typeface="Cambria Math"/>
              </a:rPr>
              <a:t> ∙ ∙ ∙ </a:t>
            </a:r>
            <a:r>
              <a:rPr lang="en-US" sz="2200" i="1" dirty="0" err="1"/>
              <a:t>m</a:t>
            </a:r>
            <a:r>
              <a:rPr lang="en-US" sz="2200" i="1" baseline="-25000" dirty="0" err="1">
                <a:ea typeface="Cambria Math" pitchFamily="18" charset="0"/>
              </a:rPr>
              <a:t>n</a:t>
            </a:r>
            <a:r>
              <a:rPr lang="en-US" sz="2200" dirty="0"/>
              <a:t>. </a:t>
            </a:r>
          </a:p>
          <a:p>
            <a:pPr>
              <a:spcBef>
                <a:spcPts val="0"/>
              </a:spcBef>
              <a:spcAft>
                <a:spcPts val="400"/>
              </a:spcAft>
            </a:pPr>
            <a:r>
              <a:rPr lang="en-US" sz="2200" dirty="0"/>
              <a:t>(</a:t>
            </a:r>
            <a:r>
              <a:rPr lang="zh-CN" altLang="en-US" sz="2200" dirty="0"/>
              <a:t>即，存在一个解 𝑥，使得 </a:t>
            </a:r>
            <a:r>
              <a:rPr lang="en-US" altLang="zh-CN" sz="2200" dirty="0"/>
              <a:t>0≤</a:t>
            </a:r>
            <a:r>
              <a:rPr lang="zh-CN" altLang="en-US" sz="2200" dirty="0"/>
              <a:t>𝑥</a:t>
            </a:r>
            <a:r>
              <a:rPr lang="en-US" altLang="zh-CN" sz="2200" dirty="0"/>
              <a:t>&lt;m</a:t>
            </a:r>
            <a:r>
              <a:rPr lang="zh-CN" altLang="en-US" sz="2200" dirty="0"/>
              <a:t>，且所有其他解与该解模 </a:t>
            </a:r>
            <a:r>
              <a:rPr lang="en-US" altLang="zh-CN" sz="2200" dirty="0"/>
              <a:t>m </a:t>
            </a:r>
            <a:r>
              <a:rPr lang="zh-CN" altLang="en-US" sz="2200" dirty="0"/>
              <a:t>同余</a:t>
            </a:r>
            <a:r>
              <a:rPr lang="en-US" sz="2200" dirty="0">
                <a:ea typeface="Cambria Math"/>
              </a:rPr>
              <a:t>.)</a:t>
            </a:r>
            <a:endParaRPr lang="en-US" sz="2200" dirty="0"/>
          </a:p>
          <a:p>
            <a:pPr>
              <a:spcBef>
                <a:spcPts val="0"/>
              </a:spcBef>
              <a:spcAft>
                <a:spcPts val="400"/>
              </a:spcAft>
            </a:pPr>
            <a:r>
              <a:rPr lang="zh-CN" altLang="en-US" sz="2200" b="1" dirty="0"/>
              <a:t>证明</a:t>
            </a:r>
            <a:r>
              <a:rPr lang="en-US" sz="2200" dirty="0"/>
              <a:t>:</a:t>
            </a:r>
            <a:r>
              <a:rPr lang="zh-CN" altLang="en-US" sz="2200" dirty="0"/>
              <a:t>我们将通过描述一种构造解的方法来证明解的存在性</a:t>
            </a:r>
            <a:r>
              <a:rPr lang="en-US" sz="2200" dirty="0"/>
              <a:t>. </a:t>
            </a:r>
          </a:p>
        </p:txBody>
      </p:sp>
    </p:spTree>
    <p:extLst>
      <p:ext uri="{BB962C8B-B14F-4D97-AF65-F5344CB8AC3E}">
        <p14:creationId xmlns:p14="http://schemas.microsoft.com/office/powerpoint/2010/main" val="1668918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Chinese Remainder Theorem</a:t>
            </a:r>
            <a:r>
              <a:rPr lang="en-US" sz="1500" dirty="0"/>
              <a:t> 3</a:t>
            </a:r>
          </a:p>
        </p:txBody>
      </p:sp>
      <p:sp>
        <p:nvSpPr>
          <p:cNvPr id="5" name="Content Placeholder 2"/>
          <p:cNvSpPr>
            <a:spLocks noGrp="1"/>
          </p:cNvSpPr>
          <p:nvPr>
            <p:ph idx="1"/>
          </p:nvPr>
        </p:nvSpPr>
        <p:spPr>
          <a:xfrm>
            <a:off x="457200" y="1295400"/>
            <a:ext cx="8534400" cy="5257800"/>
          </a:xfrm>
        </p:spPr>
        <p:txBody>
          <a:bodyPr/>
          <a:lstStyle/>
          <a:p>
            <a:pPr>
              <a:spcBef>
                <a:spcPts val="0"/>
              </a:spcBef>
              <a:spcAft>
                <a:spcPts val="0"/>
              </a:spcAft>
            </a:pPr>
            <a:r>
              <a:rPr lang="zh-CN" altLang="en-US" sz="2000" dirty="0"/>
              <a:t>为了构造解，首先令</a:t>
            </a:r>
            <a:r>
              <a:rPr lang="en-US" sz="2000" i="1" dirty="0"/>
              <a:t>M</a:t>
            </a:r>
            <a:r>
              <a:rPr lang="en-US" sz="2000" i="1" baseline="-25000" dirty="0">
                <a:ea typeface="Cambria Math" pitchFamily="18" charset="0"/>
              </a:rPr>
              <a:t>k</a:t>
            </a:r>
            <a:r>
              <a:rPr lang="en-US" sz="2000" i="1" dirty="0"/>
              <a:t>=m/</a:t>
            </a:r>
            <a:r>
              <a:rPr lang="en-US" sz="2000" i="1" dirty="0" err="1"/>
              <a:t>m</a:t>
            </a:r>
            <a:r>
              <a:rPr lang="en-US" sz="2000" i="1" baseline="-25000" dirty="0" err="1">
                <a:ea typeface="Cambria Math" pitchFamily="18" charset="0"/>
              </a:rPr>
              <a:t>k</a:t>
            </a:r>
            <a:r>
              <a:rPr lang="en-US" sz="2000" i="1" baseline="-25000" dirty="0">
                <a:ea typeface="Cambria Math" pitchFamily="18" charset="0"/>
              </a:rPr>
              <a:t>     </a:t>
            </a:r>
            <a:r>
              <a:rPr lang="zh-CN" altLang="en-US" sz="2000" dirty="0"/>
              <a:t>对于</a:t>
            </a:r>
            <a:r>
              <a:rPr lang="en-US" sz="2000" dirty="0"/>
              <a:t> </a:t>
            </a:r>
            <a:r>
              <a:rPr lang="en-US" sz="2000" i="1" dirty="0"/>
              <a:t>k</a:t>
            </a:r>
            <a:r>
              <a:rPr lang="en-US" sz="2000" dirty="0"/>
              <a:t> = </a:t>
            </a:r>
            <a:r>
              <a:rPr lang="en-US" sz="2000" dirty="0">
                <a:ea typeface="Cambria Math" pitchFamily="18" charset="0"/>
              </a:rPr>
              <a:t>1,2,…,</a:t>
            </a:r>
            <a:r>
              <a:rPr lang="en-US" sz="2000" i="1" dirty="0"/>
              <a:t>n</a:t>
            </a:r>
            <a:r>
              <a:rPr lang="en-US" sz="2000" dirty="0"/>
              <a:t> </a:t>
            </a:r>
            <a:r>
              <a:rPr lang="zh-CN" altLang="en-US" sz="2000" dirty="0"/>
              <a:t>以及</a:t>
            </a:r>
            <a:r>
              <a:rPr lang="en-US" sz="2000" dirty="0"/>
              <a:t> </a:t>
            </a:r>
            <a:r>
              <a:rPr lang="en-US" sz="2000" i="1" dirty="0"/>
              <a:t> m</a:t>
            </a:r>
            <a:r>
              <a:rPr lang="en-US" sz="2000" dirty="0"/>
              <a:t> = </a:t>
            </a:r>
            <a:r>
              <a:rPr lang="en-US" sz="2000" i="1" dirty="0"/>
              <a:t>m</a:t>
            </a:r>
            <a:r>
              <a:rPr lang="en-US" sz="2000" baseline="-25000" dirty="0">
                <a:ea typeface="Cambria Math" pitchFamily="18" charset="0"/>
              </a:rPr>
              <a:t>1</a:t>
            </a:r>
            <a:r>
              <a:rPr lang="en-US" sz="2000" i="1" dirty="0"/>
              <a:t>m</a:t>
            </a:r>
            <a:r>
              <a:rPr lang="en-US" sz="2000" baseline="-25000" dirty="0">
                <a:ea typeface="Cambria Math" pitchFamily="18" charset="0"/>
              </a:rPr>
              <a:t>2</a:t>
            </a:r>
            <a:r>
              <a:rPr lang="en-US" sz="2000" dirty="0">
                <a:ea typeface="Cambria Math"/>
              </a:rPr>
              <a:t> ∙ ∙ ∙ </a:t>
            </a:r>
            <a:r>
              <a:rPr lang="en-US" sz="2000" i="1" dirty="0" err="1"/>
              <a:t>m</a:t>
            </a:r>
            <a:r>
              <a:rPr lang="en-US" sz="2000" i="1" baseline="-25000" dirty="0" err="1">
                <a:ea typeface="Cambria Math" pitchFamily="18" charset="0"/>
              </a:rPr>
              <a:t>n</a:t>
            </a:r>
            <a:r>
              <a:rPr lang="en-US" sz="2000" dirty="0"/>
              <a:t>.</a:t>
            </a:r>
          </a:p>
          <a:p>
            <a:pPr>
              <a:spcBef>
                <a:spcPts val="0"/>
              </a:spcBef>
              <a:spcAft>
                <a:spcPts val="0"/>
              </a:spcAft>
            </a:pPr>
            <a:r>
              <a:rPr lang="zh-CN" altLang="en-US" sz="2000" dirty="0"/>
              <a:t>因为</a:t>
            </a:r>
            <a:r>
              <a:rPr lang="en-US" sz="2000" dirty="0"/>
              <a:t>  </a:t>
            </a:r>
            <a:r>
              <a:rPr lang="en-US" sz="2000" dirty="0" err="1"/>
              <a:t>gcd</a:t>
            </a:r>
            <a:r>
              <a:rPr lang="en-US" sz="2000" dirty="0"/>
              <a:t>(</a:t>
            </a:r>
            <a:r>
              <a:rPr lang="en-US" sz="2000" i="1" dirty="0" err="1"/>
              <a:t>m</a:t>
            </a:r>
            <a:r>
              <a:rPr lang="en-US" sz="2000" i="1" baseline="-25000" dirty="0" err="1">
                <a:ea typeface="Cambria Math" pitchFamily="18" charset="0"/>
              </a:rPr>
              <a:t>k</a:t>
            </a:r>
            <a:r>
              <a:rPr lang="en-US" sz="2000" i="1" baseline="-25000" dirty="0">
                <a:ea typeface="Cambria Math" pitchFamily="18" charset="0"/>
              </a:rPr>
              <a:t> </a:t>
            </a:r>
            <a:r>
              <a:rPr lang="en-US" sz="2000" dirty="0">
                <a:ea typeface="Cambria Math" pitchFamily="18" charset="0"/>
              </a:rPr>
              <a:t>,</a:t>
            </a:r>
            <a:r>
              <a:rPr lang="en-US" sz="2000" i="1" dirty="0"/>
              <a:t>M</a:t>
            </a:r>
            <a:r>
              <a:rPr lang="en-US" sz="2000" i="1" baseline="-25000" dirty="0">
                <a:ea typeface="Cambria Math" pitchFamily="18" charset="0"/>
              </a:rPr>
              <a:t>k </a:t>
            </a:r>
            <a:r>
              <a:rPr lang="en-US" sz="2000" dirty="0">
                <a:ea typeface="Cambria Math" pitchFamily="18" charset="0"/>
              </a:rPr>
              <a:t>) = 1, </a:t>
            </a:r>
            <a:r>
              <a:rPr lang="zh-CN" altLang="en-US" sz="2000" dirty="0">
                <a:ea typeface="Cambria Math" pitchFamily="18" charset="0"/>
              </a:rPr>
              <a:t>根据前述定理</a:t>
            </a:r>
            <a:r>
              <a:rPr lang="en-US" altLang="zh-CN" sz="2000" dirty="0">
                <a:ea typeface="Cambria Math" pitchFamily="18" charset="0"/>
              </a:rPr>
              <a:t>1</a:t>
            </a:r>
            <a:r>
              <a:rPr lang="en-US" sz="2000" dirty="0">
                <a:ea typeface="Cambria Math" pitchFamily="18" charset="0"/>
              </a:rPr>
              <a:t>,  </a:t>
            </a:r>
            <a:r>
              <a:rPr lang="zh-CN" altLang="en-US" sz="2000" dirty="0"/>
              <a:t>存在整数</a:t>
            </a:r>
            <a:r>
              <a:rPr lang="en-US" sz="2000" i="1" dirty="0" err="1"/>
              <a:t>y</a:t>
            </a:r>
            <a:r>
              <a:rPr lang="en-US" sz="2000" i="1" baseline="-25000" dirty="0" err="1">
                <a:ea typeface="Cambria Math" pitchFamily="18" charset="0"/>
              </a:rPr>
              <a:t>k</a:t>
            </a:r>
            <a:r>
              <a:rPr lang="en-US" sz="2000" i="1" baseline="-25000" dirty="0">
                <a:ea typeface="Cambria Math" pitchFamily="18" charset="0"/>
              </a:rPr>
              <a:t> </a:t>
            </a:r>
            <a:r>
              <a:rPr lang="en-US" sz="2000" dirty="0"/>
              <a:t>, </a:t>
            </a:r>
            <a:r>
              <a:rPr lang="zh-CN" altLang="en-US" sz="2000" dirty="0"/>
              <a:t>它是</a:t>
            </a:r>
            <a:r>
              <a:rPr lang="en-US" sz="2000" dirty="0"/>
              <a:t> </a:t>
            </a:r>
            <a:r>
              <a:rPr lang="en-US" sz="2000" i="1" dirty="0"/>
              <a:t>M</a:t>
            </a:r>
            <a:r>
              <a:rPr lang="en-US" sz="2000" i="1" baseline="-25000" dirty="0">
                <a:ea typeface="Cambria Math" pitchFamily="18" charset="0"/>
              </a:rPr>
              <a:t>k</a:t>
            </a:r>
            <a:r>
              <a:rPr lang="en-US" sz="2000" dirty="0"/>
              <a:t> </a:t>
            </a:r>
            <a:r>
              <a:rPr lang="zh-CN" altLang="en-US" sz="2000" dirty="0"/>
              <a:t>在</a:t>
            </a:r>
            <a:r>
              <a:rPr lang="en-US" sz="2000" dirty="0"/>
              <a:t> </a:t>
            </a:r>
            <a:r>
              <a:rPr lang="zh-CN" altLang="en-US" sz="2000" dirty="0"/>
              <a:t>模</a:t>
            </a:r>
            <a:r>
              <a:rPr lang="en-US" sz="2000" dirty="0"/>
              <a:t> </a:t>
            </a:r>
            <a:r>
              <a:rPr lang="en-US" sz="2000" i="1" dirty="0" err="1"/>
              <a:t>m</a:t>
            </a:r>
            <a:r>
              <a:rPr lang="en-US" sz="2000" i="1" baseline="-25000" dirty="0" err="1">
                <a:ea typeface="Cambria Math" pitchFamily="18" charset="0"/>
              </a:rPr>
              <a:t>k</a:t>
            </a:r>
            <a:r>
              <a:rPr lang="zh-CN" altLang="en-US" sz="2000" dirty="0"/>
              <a:t>下的逆元，</a:t>
            </a:r>
            <a:r>
              <a:rPr lang="en-US" sz="2000" i="1" dirty="0"/>
              <a:t> </a:t>
            </a:r>
            <a:r>
              <a:rPr lang="zh-CN" altLang="en-US" sz="2000" i="1" dirty="0"/>
              <a:t>使得</a:t>
            </a:r>
            <a:endParaRPr lang="en-US" sz="2000" dirty="0"/>
          </a:p>
          <a:p>
            <a:pPr marL="274320" lvl="1" indent="-274320" algn="ctr">
              <a:spcBef>
                <a:spcPts val="0"/>
              </a:spcBef>
              <a:spcAft>
                <a:spcPts val="0"/>
              </a:spcAft>
              <a:buClr>
                <a:schemeClr val="accent3"/>
              </a:buClr>
              <a:buSzPct val="95000"/>
              <a:buNone/>
            </a:pPr>
            <a:r>
              <a:rPr lang="en-US" sz="2000" i="1" dirty="0"/>
              <a:t>M</a:t>
            </a:r>
            <a:r>
              <a:rPr lang="en-US" sz="2000" i="1" baseline="-25000" dirty="0">
                <a:ea typeface="Cambria Math" pitchFamily="18" charset="0"/>
              </a:rPr>
              <a:t>k</a:t>
            </a:r>
            <a:r>
              <a:rPr lang="en-US" sz="2000" dirty="0"/>
              <a:t> </a:t>
            </a:r>
            <a:r>
              <a:rPr lang="en-US" sz="2000" i="1" dirty="0" err="1"/>
              <a:t>y</a:t>
            </a:r>
            <a:r>
              <a:rPr lang="en-US" sz="2000" i="1" baseline="-25000" dirty="0" err="1">
                <a:ea typeface="Cambria Math" pitchFamily="18" charset="0"/>
              </a:rPr>
              <a:t>k</a:t>
            </a:r>
            <a:r>
              <a:rPr lang="en-US" sz="2000" dirty="0"/>
              <a:t> </a:t>
            </a:r>
            <a:r>
              <a:rPr lang="en-US" sz="2000" dirty="0">
                <a:ea typeface="Cambria Math"/>
              </a:rPr>
              <a:t>≡</a:t>
            </a:r>
            <a:r>
              <a:rPr lang="en-US" sz="2000" dirty="0"/>
              <a:t> </a:t>
            </a:r>
            <a:r>
              <a:rPr lang="en-US" sz="2000" dirty="0">
                <a:ea typeface="Cambria Math" pitchFamily="18" charset="0"/>
              </a:rPr>
              <a:t>1</a:t>
            </a:r>
            <a:r>
              <a:rPr lang="en-US" sz="2000" i="1" dirty="0">
                <a:ea typeface="Cambria Math" pitchFamily="18" charset="0"/>
              </a:rPr>
              <a:t> </a:t>
            </a:r>
            <a:r>
              <a:rPr lang="en-US" sz="2000" dirty="0"/>
              <a:t>( mod </a:t>
            </a:r>
            <a:r>
              <a:rPr lang="en-US" sz="2000" i="1" dirty="0" err="1"/>
              <a:t>m</a:t>
            </a:r>
            <a:r>
              <a:rPr lang="en-US" sz="2000" i="1" baseline="-25000" dirty="0" err="1">
                <a:ea typeface="Cambria Math" pitchFamily="18" charset="0"/>
              </a:rPr>
              <a:t>k</a:t>
            </a:r>
            <a:r>
              <a:rPr lang="en-US" sz="2000" dirty="0"/>
              <a:t> ).</a:t>
            </a:r>
          </a:p>
          <a:p>
            <a:pPr marL="274320" lvl="1" indent="-274320">
              <a:spcBef>
                <a:spcPts val="0"/>
              </a:spcBef>
              <a:spcAft>
                <a:spcPts val="0"/>
              </a:spcAft>
              <a:buClr>
                <a:schemeClr val="accent3"/>
              </a:buClr>
              <a:buSzPct val="95000"/>
              <a:buNone/>
            </a:pPr>
            <a:r>
              <a:rPr lang="zh-CN" altLang="en-US" sz="2000" dirty="0"/>
              <a:t>然后构造和</a:t>
            </a:r>
            <a:endParaRPr lang="en-US" sz="2000" dirty="0"/>
          </a:p>
          <a:p>
            <a:pPr marL="274320" lvl="1" indent="-274320" algn="ctr">
              <a:spcBef>
                <a:spcPts val="0"/>
              </a:spcBef>
              <a:spcAft>
                <a:spcPts val="0"/>
              </a:spcAft>
              <a:buClr>
                <a:schemeClr val="accent3"/>
              </a:buClr>
              <a:buSzPct val="95000"/>
              <a:buNone/>
            </a:pPr>
            <a:r>
              <a:rPr lang="en-US" sz="2000" i="1" dirty="0"/>
              <a:t>x</a:t>
            </a:r>
            <a:r>
              <a:rPr lang="en-US" sz="2000" dirty="0"/>
              <a:t> = </a:t>
            </a:r>
            <a:r>
              <a:rPr lang="en-US" sz="2000" i="1" dirty="0"/>
              <a:t>a</a:t>
            </a:r>
            <a:r>
              <a:rPr lang="en-US" sz="2000" baseline="-25000" dirty="0">
                <a:ea typeface="Cambria Math" pitchFamily="18" charset="0"/>
              </a:rPr>
              <a:t>1</a:t>
            </a:r>
            <a:r>
              <a:rPr lang="en-US" sz="2000" dirty="0"/>
              <a:t> </a:t>
            </a:r>
            <a:r>
              <a:rPr lang="en-US" sz="2000" i="1" dirty="0"/>
              <a:t>M</a:t>
            </a:r>
            <a:r>
              <a:rPr lang="en-US" sz="2000" baseline="-25000" dirty="0">
                <a:ea typeface="Cambria Math" pitchFamily="18" charset="0"/>
              </a:rPr>
              <a:t>1</a:t>
            </a:r>
            <a:r>
              <a:rPr lang="en-US" sz="2000" i="1" dirty="0"/>
              <a:t> y</a:t>
            </a:r>
            <a:r>
              <a:rPr lang="en-US" sz="2000" baseline="-25000" dirty="0">
                <a:ea typeface="Cambria Math" pitchFamily="18" charset="0"/>
              </a:rPr>
              <a:t>1  </a:t>
            </a:r>
            <a:r>
              <a:rPr lang="en-US" sz="2000" dirty="0">
                <a:ea typeface="Cambria Math" pitchFamily="18" charset="0"/>
              </a:rPr>
              <a:t> + </a:t>
            </a:r>
            <a:r>
              <a:rPr lang="en-US" sz="2000" i="1" dirty="0"/>
              <a:t>a</a:t>
            </a:r>
            <a:r>
              <a:rPr lang="en-US" sz="2000" baseline="-25000" dirty="0">
                <a:ea typeface="Cambria Math" pitchFamily="18" charset="0"/>
              </a:rPr>
              <a:t>2</a:t>
            </a:r>
            <a:r>
              <a:rPr lang="en-US" sz="2000" dirty="0"/>
              <a:t> </a:t>
            </a:r>
            <a:r>
              <a:rPr lang="en-US" sz="2000" i="1" dirty="0"/>
              <a:t>M</a:t>
            </a:r>
            <a:r>
              <a:rPr lang="en-US" sz="2000" baseline="-25000" dirty="0">
                <a:ea typeface="Cambria Math" pitchFamily="18" charset="0"/>
              </a:rPr>
              <a:t>2</a:t>
            </a:r>
            <a:r>
              <a:rPr lang="en-US" sz="2000" i="1" dirty="0"/>
              <a:t> y</a:t>
            </a:r>
            <a:r>
              <a:rPr lang="en-US" sz="2000" baseline="-25000" dirty="0">
                <a:ea typeface="Cambria Math" pitchFamily="18" charset="0"/>
              </a:rPr>
              <a:t>2</a:t>
            </a:r>
            <a:r>
              <a:rPr lang="en-US" sz="2000" dirty="0">
                <a:ea typeface="Cambria Math" pitchFamily="18" charset="0"/>
              </a:rPr>
              <a:t>   +</a:t>
            </a:r>
            <a:r>
              <a:rPr lang="en-US" sz="2000" baseline="-25000" dirty="0">
                <a:ea typeface="Cambria Math" pitchFamily="18" charset="0"/>
              </a:rPr>
              <a:t> </a:t>
            </a:r>
            <a:r>
              <a:rPr lang="en-US" sz="2000" dirty="0">
                <a:ea typeface="Cambria Math"/>
              </a:rPr>
              <a:t>∙ ∙ ∙ </a:t>
            </a:r>
            <a:r>
              <a:rPr lang="en-US" sz="2000" dirty="0">
                <a:ea typeface="Cambria Math" pitchFamily="18" charset="0"/>
              </a:rPr>
              <a:t>+ </a:t>
            </a:r>
            <a:r>
              <a:rPr lang="en-US" sz="2000" i="1" dirty="0"/>
              <a:t>a</a:t>
            </a:r>
            <a:r>
              <a:rPr lang="en-US" sz="2000" i="1" baseline="-25000" dirty="0">
                <a:ea typeface="Cambria Math" pitchFamily="18" charset="0"/>
              </a:rPr>
              <a:t>n</a:t>
            </a:r>
            <a:r>
              <a:rPr lang="en-US" sz="2000" dirty="0"/>
              <a:t> </a:t>
            </a:r>
            <a:r>
              <a:rPr lang="en-US" sz="2000" i="1" dirty="0" err="1"/>
              <a:t>M</a:t>
            </a:r>
            <a:r>
              <a:rPr lang="en-US" sz="2000" i="1" baseline="-25000" dirty="0" err="1">
                <a:ea typeface="Cambria Math" pitchFamily="18" charset="0"/>
              </a:rPr>
              <a:t>n</a:t>
            </a:r>
            <a:r>
              <a:rPr lang="en-US" sz="2000" i="1" dirty="0"/>
              <a:t> </a:t>
            </a:r>
            <a:r>
              <a:rPr lang="en-US" sz="2000" i="1" dirty="0" err="1"/>
              <a:t>y</a:t>
            </a:r>
            <a:r>
              <a:rPr lang="en-US" sz="2000" i="1" baseline="-25000" dirty="0" err="1">
                <a:ea typeface="Cambria Math" pitchFamily="18" charset="0"/>
              </a:rPr>
              <a:t>n</a:t>
            </a:r>
            <a:r>
              <a:rPr lang="en-US" sz="2000" dirty="0">
                <a:ea typeface="Cambria Math" pitchFamily="18" charset="0"/>
              </a:rPr>
              <a:t> .</a:t>
            </a:r>
          </a:p>
          <a:p>
            <a:pPr marL="274320" lvl="1" indent="-274320">
              <a:spcBef>
                <a:spcPts val="0"/>
              </a:spcBef>
              <a:spcAft>
                <a:spcPts val="0"/>
              </a:spcAft>
              <a:buClr>
                <a:schemeClr val="accent3"/>
              </a:buClr>
              <a:buSzPct val="95000"/>
              <a:buNone/>
            </a:pPr>
            <a:r>
              <a:rPr lang="zh-CN" altLang="en-US" sz="2000" dirty="0">
                <a:latin typeface="+mn-ea"/>
              </a:rPr>
              <a:t>注意到因为</a:t>
            </a:r>
            <a:r>
              <a:rPr lang="en-US" sz="2000" dirty="0" err="1"/>
              <a:t>M</a:t>
            </a:r>
            <a:r>
              <a:rPr lang="en-US" sz="2000" i="1" baseline="-25000" dirty="0" err="1">
                <a:ea typeface="Cambria Math" pitchFamily="18" charset="0"/>
              </a:rPr>
              <a:t>j</a:t>
            </a:r>
            <a:r>
              <a:rPr lang="en-US" sz="2000" dirty="0"/>
              <a:t> </a:t>
            </a:r>
            <a:r>
              <a:rPr lang="en-US" sz="2000" dirty="0">
                <a:ea typeface="Cambria Math"/>
              </a:rPr>
              <a:t>≡</a:t>
            </a:r>
            <a:r>
              <a:rPr lang="en-US" sz="2000" dirty="0"/>
              <a:t> </a:t>
            </a:r>
            <a:r>
              <a:rPr lang="en-US" sz="2000" dirty="0">
                <a:ea typeface="Cambria Math" pitchFamily="18" charset="0"/>
              </a:rPr>
              <a:t>0 </a:t>
            </a:r>
            <a:r>
              <a:rPr lang="en-US" sz="2000" dirty="0"/>
              <a:t>( mod </a:t>
            </a:r>
            <a:r>
              <a:rPr lang="en-US" sz="2000" i="1" dirty="0" err="1"/>
              <a:t>m</a:t>
            </a:r>
            <a:r>
              <a:rPr lang="en-US" sz="2000" baseline="-25000" dirty="0" err="1">
                <a:ea typeface="Cambria Math" pitchFamily="18" charset="0"/>
              </a:rPr>
              <a:t>k</a:t>
            </a:r>
            <a:r>
              <a:rPr lang="en-US" sz="2000" dirty="0"/>
              <a:t>) </a:t>
            </a:r>
            <a:r>
              <a:rPr lang="zh-CN" altLang="en-US" sz="2000" dirty="0"/>
              <a:t>当</a:t>
            </a:r>
            <a:r>
              <a:rPr lang="en-US" sz="2000" dirty="0"/>
              <a:t> </a:t>
            </a:r>
            <a:r>
              <a:rPr lang="en-US" sz="2000" i="1" dirty="0"/>
              <a:t>j</a:t>
            </a:r>
            <a:r>
              <a:rPr lang="en-US" sz="2000" dirty="0"/>
              <a:t>  </a:t>
            </a:r>
            <a:r>
              <a:rPr lang="en-US" sz="2000" dirty="0">
                <a:ea typeface="Cambria Math"/>
              </a:rPr>
              <a:t>≠</a:t>
            </a:r>
            <a:r>
              <a:rPr lang="en-US" sz="2000" i="1" dirty="0"/>
              <a:t>k </a:t>
            </a:r>
            <a:r>
              <a:rPr lang="en-US" sz="2000" dirty="0"/>
              <a:t>,</a:t>
            </a:r>
            <a:r>
              <a:rPr lang="zh-CN" altLang="en-US" sz="2000" dirty="0"/>
              <a:t>所以在这个和中，除了第 𝑘</a:t>
            </a:r>
            <a:r>
              <a:rPr lang="en-US" altLang="zh-CN" sz="2000" dirty="0"/>
              <a:t> </a:t>
            </a:r>
            <a:r>
              <a:rPr lang="zh-CN" altLang="en-US" sz="2000" dirty="0"/>
              <a:t>项外，所有项模 </a:t>
            </a:r>
            <a:r>
              <a:rPr lang="en-US" altLang="zh-CN" sz="2000" dirty="0"/>
              <a:t>​</a:t>
            </a:r>
            <a:r>
              <a:rPr lang="en-US" altLang="zh-CN" sz="2000" i="1" dirty="0"/>
              <a:t> </a:t>
            </a:r>
            <a:r>
              <a:rPr lang="en-US" altLang="zh-CN" sz="2000" i="1" dirty="0" err="1"/>
              <a:t>m</a:t>
            </a:r>
            <a:r>
              <a:rPr lang="en-US" altLang="zh-CN" sz="2000" i="1" baseline="-25000" dirty="0" err="1">
                <a:ea typeface="Cambria Math" pitchFamily="18" charset="0"/>
              </a:rPr>
              <a:t>k</a:t>
            </a:r>
            <a:r>
              <a:rPr lang="en-US" altLang="zh-CN" sz="2000" dirty="0"/>
              <a:t>  </a:t>
            </a:r>
            <a:r>
              <a:rPr lang="zh-CN" altLang="en-US" sz="2000" dirty="0"/>
              <a:t>都同余于 </a:t>
            </a:r>
            <a:r>
              <a:rPr lang="en-US" altLang="zh-CN" sz="2000" dirty="0"/>
              <a:t>0</a:t>
            </a:r>
            <a:r>
              <a:rPr lang="en-US" sz="2000" dirty="0"/>
              <a:t> .</a:t>
            </a:r>
          </a:p>
          <a:p>
            <a:pPr marL="274320" lvl="1" indent="-274320">
              <a:spcBef>
                <a:spcPts val="0"/>
              </a:spcBef>
              <a:spcAft>
                <a:spcPts val="0"/>
              </a:spcAft>
              <a:buClr>
                <a:schemeClr val="accent3"/>
              </a:buClr>
              <a:buSzPct val="95000"/>
              <a:buNone/>
            </a:pPr>
            <a:r>
              <a:rPr lang="zh-CN" altLang="en-US" sz="2000" dirty="0">
                <a:ea typeface="Cambria Math" pitchFamily="18" charset="0"/>
              </a:rPr>
              <a:t>由于</a:t>
            </a:r>
            <a:r>
              <a:rPr lang="en-US" sz="2000" dirty="0">
                <a:ea typeface="Cambria Math" pitchFamily="18" charset="0"/>
              </a:rPr>
              <a:t>  </a:t>
            </a:r>
            <a:r>
              <a:rPr lang="en-US" sz="2000" i="1" dirty="0"/>
              <a:t>M</a:t>
            </a:r>
            <a:r>
              <a:rPr lang="en-US" sz="2000" i="1" baseline="-25000" dirty="0">
                <a:ea typeface="Cambria Math" pitchFamily="18" charset="0"/>
              </a:rPr>
              <a:t>k</a:t>
            </a:r>
            <a:r>
              <a:rPr lang="en-US" sz="2000" dirty="0"/>
              <a:t> </a:t>
            </a:r>
            <a:r>
              <a:rPr lang="en-US" sz="2000" i="1" dirty="0" err="1"/>
              <a:t>y</a:t>
            </a:r>
            <a:r>
              <a:rPr lang="en-US" sz="2000" i="1" baseline="-25000" dirty="0" err="1">
                <a:ea typeface="Cambria Math" pitchFamily="18" charset="0"/>
              </a:rPr>
              <a:t>k</a:t>
            </a:r>
            <a:r>
              <a:rPr lang="en-US" sz="2000" dirty="0"/>
              <a:t> </a:t>
            </a:r>
            <a:r>
              <a:rPr lang="en-US" sz="2000" dirty="0">
                <a:ea typeface="Cambria Math"/>
              </a:rPr>
              <a:t>≡</a:t>
            </a:r>
            <a:r>
              <a:rPr lang="en-US" sz="2000" dirty="0"/>
              <a:t> </a:t>
            </a:r>
            <a:r>
              <a:rPr lang="en-US" sz="2000" dirty="0">
                <a:ea typeface="Cambria Math" pitchFamily="18" charset="0"/>
              </a:rPr>
              <a:t>1</a:t>
            </a:r>
            <a:r>
              <a:rPr lang="en-US" sz="2000" i="1" dirty="0">
                <a:ea typeface="Cambria Math" pitchFamily="18" charset="0"/>
              </a:rPr>
              <a:t> </a:t>
            </a:r>
            <a:r>
              <a:rPr lang="en-US" sz="2000" dirty="0"/>
              <a:t>( mod </a:t>
            </a:r>
            <a:r>
              <a:rPr lang="en-US" sz="2000" i="1" dirty="0" err="1"/>
              <a:t>m</a:t>
            </a:r>
            <a:r>
              <a:rPr lang="en-US" sz="2000" i="1" baseline="-25000" dirty="0" err="1">
                <a:ea typeface="Cambria Math" pitchFamily="18" charset="0"/>
              </a:rPr>
              <a:t>k</a:t>
            </a:r>
            <a:r>
              <a:rPr lang="en-US" sz="2000" dirty="0"/>
              <a:t> ), </a:t>
            </a:r>
            <a:r>
              <a:rPr lang="zh-CN" altLang="en-US" sz="2000" dirty="0"/>
              <a:t>我们有</a:t>
            </a:r>
            <a:r>
              <a:rPr lang="en-US" sz="2000" dirty="0"/>
              <a:t>    </a:t>
            </a:r>
            <a:r>
              <a:rPr lang="en-US" sz="2000" i="1" dirty="0"/>
              <a:t>x </a:t>
            </a:r>
            <a:r>
              <a:rPr lang="en-US" sz="2000" dirty="0">
                <a:ea typeface="Cambria Math"/>
              </a:rPr>
              <a:t>≡</a:t>
            </a:r>
            <a:r>
              <a:rPr lang="en-US" sz="2000" dirty="0"/>
              <a:t> </a:t>
            </a:r>
            <a:r>
              <a:rPr lang="en-US" sz="2000" i="1" dirty="0" err="1"/>
              <a:t>a</a:t>
            </a:r>
            <a:r>
              <a:rPr lang="en-US" sz="2000" i="1" baseline="-25000" dirty="0" err="1">
                <a:ea typeface="Cambria Math" pitchFamily="18" charset="0"/>
              </a:rPr>
              <a:t>k</a:t>
            </a:r>
            <a:r>
              <a:rPr lang="en-US" sz="2000" dirty="0"/>
              <a:t> </a:t>
            </a:r>
            <a:r>
              <a:rPr lang="en-US" sz="2000" i="1" dirty="0"/>
              <a:t>M</a:t>
            </a:r>
            <a:r>
              <a:rPr lang="en-US" sz="2000" i="1" baseline="-25000" dirty="0">
                <a:ea typeface="Cambria Math" pitchFamily="18" charset="0"/>
              </a:rPr>
              <a:t>k</a:t>
            </a:r>
            <a:r>
              <a:rPr lang="en-US" sz="2000" i="1" dirty="0"/>
              <a:t> </a:t>
            </a:r>
            <a:r>
              <a:rPr lang="en-US" sz="2000" i="1" dirty="0" err="1"/>
              <a:t>y</a:t>
            </a:r>
            <a:r>
              <a:rPr lang="en-US" sz="2000" i="1" baseline="-25000" dirty="0" err="1">
                <a:ea typeface="Cambria Math" pitchFamily="18" charset="0"/>
              </a:rPr>
              <a:t>k</a:t>
            </a:r>
            <a:r>
              <a:rPr lang="en-US" sz="2000" dirty="0">
                <a:ea typeface="Cambria Math" pitchFamily="18" charset="0"/>
              </a:rPr>
              <a:t> </a:t>
            </a:r>
            <a:r>
              <a:rPr lang="en-US" sz="2000" dirty="0">
                <a:ea typeface="Cambria Math"/>
              </a:rPr>
              <a:t>≡</a:t>
            </a:r>
            <a:r>
              <a:rPr lang="en-US" sz="2000" i="1" dirty="0"/>
              <a:t> </a:t>
            </a:r>
            <a:r>
              <a:rPr lang="en-US" sz="2000" i="1" dirty="0" err="1"/>
              <a:t>a</a:t>
            </a:r>
            <a:r>
              <a:rPr lang="en-US" sz="2000" i="1" baseline="-25000" dirty="0" err="1">
                <a:ea typeface="Cambria Math" pitchFamily="18" charset="0"/>
              </a:rPr>
              <a:t>k</a:t>
            </a:r>
            <a:r>
              <a:rPr lang="en-US" sz="2000" dirty="0"/>
              <a:t>( mod </a:t>
            </a:r>
            <a:r>
              <a:rPr lang="en-US" sz="2000" i="1" dirty="0" err="1"/>
              <a:t>m</a:t>
            </a:r>
            <a:r>
              <a:rPr lang="en-US" sz="2000" i="1" baseline="-25000" dirty="0" err="1">
                <a:ea typeface="Cambria Math" pitchFamily="18" charset="0"/>
              </a:rPr>
              <a:t>k</a:t>
            </a:r>
            <a:r>
              <a:rPr lang="en-US" sz="2000" dirty="0"/>
              <a:t>), </a:t>
            </a:r>
            <a:r>
              <a:rPr lang="zh-CN" altLang="en-US" sz="2000" dirty="0"/>
              <a:t>对于</a:t>
            </a:r>
            <a:r>
              <a:rPr lang="en-US" sz="2000" dirty="0"/>
              <a:t> </a:t>
            </a:r>
            <a:r>
              <a:rPr lang="en-US" sz="2000" i="1" dirty="0"/>
              <a:t>k</a:t>
            </a:r>
            <a:r>
              <a:rPr lang="en-US" sz="2000" dirty="0"/>
              <a:t> = </a:t>
            </a:r>
            <a:r>
              <a:rPr lang="en-US" sz="2000" dirty="0">
                <a:ea typeface="Cambria Math" pitchFamily="18" charset="0"/>
              </a:rPr>
              <a:t>1,2,…,</a:t>
            </a:r>
            <a:r>
              <a:rPr lang="en-US" sz="2000" i="1" dirty="0"/>
              <a:t>n</a:t>
            </a:r>
            <a:r>
              <a:rPr lang="en-US" sz="2000" dirty="0"/>
              <a:t>.</a:t>
            </a:r>
          </a:p>
          <a:p>
            <a:pPr marL="274320" lvl="1" indent="-274320">
              <a:spcBef>
                <a:spcPts val="0"/>
              </a:spcBef>
              <a:spcAft>
                <a:spcPts val="0"/>
              </a:spcAft>
              <a:buClr>
                <a:schemeClr val="accent3"/>
              </a:buClr>
              <a:buSzPct val="95000"/>
              <a:buNone/>
            </a:pPr>
            <a:r>
              <a:rPr lang="zh-CN" altLang="en-US" sz="2000" dirty="0"/>
              <a:t>因此，𝑥</a:t>
            </a:r>
            <a:r>
              <a:rPr lang="en-US" altLang="zh-CN" sz="2000" dirty="0"/>
              <a:t> </a:t>
            </a:r>
            <a:r>
              <a:rPr lang="zh-CN" altLang="en-US" sz="2000" dirty="0"/>
              <a:t>是以下 𝑛</a:t>
            </a:r>
            <a:r>
              <a:rPr lang="en-US" altLang="zh-CN" sz="2000" dirty="0"/>
              <a:t> </a:t>
            </a:r>
            <a:r>
              <a:rPr lang="zh-CN" altLang="en-US" sz="2000" dirty="0"/>
              <a:t>个同余方程的同时解</a:t>
            </a:r>
            <a:r>
              <a:rPr lang="en-US" sz="2000" dirty="0"/>
              <a:t>.</a:t>
            </a:r>
          </a:p>
          <a:p>
            <a:pPr lvl="1">
              <a:spcBef>
                <a:spcPts val="0"/>
              </a:spcBef>
              <a:spcAft>
                <a:spcPts val="0"/>
              </a:spcAft>
              <a:buNone/>
            </a:pPr>
            <a:r>
              <a:rPr lang="en-US" sz="2000" dirty="0"/>
              <a:t>     </a:t>
            </a:r>
            <a:r>
              <a:rPr lang="en-US" sz="2000" i="1" dirty="0"/>
              <a:t>x </a:t>
            </a:r>
            <a:r>
              <a:rPr lang="en-US" sz="2000" dirty="0">
                <a:ea typeface="Cambria Math"/>
              </a:rPr>
              <a:t>≡</a:t>
            </a:r>
            <a:r>
              <a:rPr lang="en-US" sz="2000" dirty="0"/>
              <a:t> </a:t>
            </a:r>
            <a:r>
              <a:rPr lang="en-US" sz="2000" i="1" dirty="0"/>
              <a:t>a</a:t>
            </a:r>
            <a:r>
              <a:rPr lang="en-US" sz="2000" baseline="-25000" dirty="0">
                <a:ea typeface="Cambria Math" pitchFamily="18" charset="0"/>
              </a:rPr>
              <a:t>1</a:t>
            </a:r>
            <a:r>
              <a:rPr lang="en-US" sz="2000" dirty="0">
                <a:ea typeface="Cambria Math" pitchFamily="18" charset="0"/>
              </a:rPr>
              <a:t> </a:t>
            </a:r>
            <a:r>
              <a:rPr lang="en-US" sz="2000" dirty="0"/>
              <a:t>( mod </a:t>
            </a:r>
            <a:r>
              <a:rPr lang="en-US" sz="2000" i="1" dirty="0"/>
              <a:t>m</a:t>
            </a:r>
            <a:r>
              <a:rPr lang="en-US" sz="2000" baseline="-25000" dirty="0">
                <a:ea typeface="Cambria Math" pitchFamily="18" charset="0"/>
              </a:rPr>
              <a:t>1</a:t>
            </a:r>
            <a:r>
              <a:rPr lang="en-US" sz="2000" dirty="0"/>
              <a:t>)</a:t>
            </a:r>
          </a:p>
          <a:p>
            <a:pPr lvl="1">
              <a:spcBef>
                <a:spcPts val="0"/>
              </a:spcBef>
              <a:spcAft>
                <a:spcPts val="0"/>
              </a:spcAft>
              <a:buNone/>
            </a:pPr>
            <a:r>
              <a:rPr lang="en-US" sz="2000" i="1" dirty="0"/>
              <a:t>     x </a:t>
            </a:r>
            <a:r>
              <a:rPr lang="en-US" sz="2000" dirty="0">
                <a:ea typeface="Cambria Math"/>
              </a:rPr>
              <a:t>≡</a:t>
            </a:r>
            <a:r>
              <a:rPr lang="en-US" sz="2000" dirty="0"/>
              <a:t> </a:t>
            </a:r>
            <a:r>
              <a:rPr lang="en-US" sz="2000" i="1" dirty="0"/>
              <a:t>a</a:t>
            </a:r>
            <a:r>
              <a:rPr lang="en-US" sz="2000" baseline="-25000" dirty="0">
                <a:ea typeface="Cambria Math" pitchFamily="18" charset="0"/>
              </a:rPr>
              <a:t>2</a:t>
            </a:r>
            <a:r>
              <a:rPr lang="en-US" sz="2000" dirty="0">
                <a:ea typeface="Cambria Math" pitchFamily="18" charset="0"/>
              </a:rPr>
              <a:t> </a:t>
            </a:r>
            <a:r>
              <a:rPr lang="en-US" sz="2000" dirty="0"/>
              <a:t>( mod </a:t>
            </a:r>
            <a:r>
              <a:rPr lang="en-US" sz="2000" i="1" dirty="0"/>
              <a:t>m</a:t>
            </a:r>
            <a:r>
              <a:rPr lang="en-US" sz="2000" baseline="-25000" dirty="0">
                <a:ea typeface="Cambria Math" pitchFamily="18" charset="0"/>
              </a:rPr>
              <a:t>2</a:t>
            </a:r>
            <a:r>
              <a:rPr lang="en-US" sz="2000" dirty="0"/>
              <a:t>)</a:t>
            </a:r>
          </a:p>
          <a:p>
            <a:pPr lvl="1">
              <a:spcBef>
                <a:spcPts val="0"/>
              </a:spcBef>
              <a:spcAft>
                <a:spcPts val="0"/>
              </a:spcAft>
              <a:buNone/>
            </a:pPr>
            <a:r>
              <a:rPr lang="en-US" sz="2000" dirty="0"/>
              <a:t>       </a:t>
            </a:r>
            <a:r>
              <a:rPr lang="en-US" sz="2000" dirty="0">
                <a:ea typeface="Cambria Math"/>
              </a:rPr>
              <a:t>∙</a:t>
            </a:r>
          </a:p>
          <a:p>
            <a:pPr lvl="1">
              <a:spcBef>
                <a:spcPts val="0"/>
              </a:spcBef>
              <a:spcAft>
                <a:spcPts val="0"/>
              </a:spcAft>
              <a:buNone/>
            </a:pPr>
            <a:r>
              <a:rPr lang="en-US" sz="2000" dirty="0">
                <a:ea typeface="Cambria Math"/>
              </a:rPr>
              <a:t>        ∙</a:t>
            </a:r>
          </a:p>
          <a:p>
            <a:pPr lvl="1">
              <a:spcBef>
                <a:spcPts val="0"/>
              </a:spcBef>
              <a:spcAft>
                <a:spcPts val="0"/>
              </a:spcAft>
              <a:buNone/>
            </a:pPr>
            <a:r>
              <a:rPr lang="en-US" sz="2000" dirty="0">
                <a:ea typeface="Cambria Math"/>
              </a:rPr>
              <a:t>        ∙</a:t>
            </a:r>
            <a:endParaRPr lang="en-US" sz="2000" dirty="0"/>
          </a:p>
          <a:p>
            <a:pPr lvl="1">
              <a:spcBef>
                <a:spcPts val="0"/>
              </a:spcBef>
              <a:spcAft>
                <a:spcPts val="0"/>
              </a:spcAft>
              <a:buNone/>
            </a:pPr>
            <a:r>
              <a:rPr lang="en-US" sz="2000" i="1" dirty="0"/>
              <a:t>    x </a:t>
            </a:r>
            <a:r>
              <a:rPr lang="en-US" sz="2000" dirty="0">
                <a:ea typeface="Cambria Math"/>
              </a:rPr>
              <a:t>≡</a:t>
            </a:r>
            <a:r>
              <a:rPr lang="en-US" sz="2000" dirty="0"/>
              <a:t> </a:t>
            </a:r>
            <a:r>
              <a:rPr lang="en-US" sz="2000" i="1" dirty="0"/>
              <a:t>a</a:t>
            </a:r>
            <a:r>
              <a:rPr lang="en-US" sz="2000" i="1" baseline="-25000" dirty="0">
                <a:ea typeface="Cambria Math" pitchFamily="18" charset="0"/>
              </a:rPr>
              <a:t>n</a:t>
            </a:r>
            <a:r>
              <a:rPr lang="en-US" sz="2000" dirty="0">
                <a:ea typeface="Cambria Math" pitchFamily="18" charset="0"/>
              </a:rPr>
              <a:t> </a:t>
            </a:r>
            <a:r>
              <a:rPr lang="en-US" sz="2000" dirty="0"/>
              <a:t>( mod </a:t>
            </a:r>
            <a:r>
              <a:rPr lang="en-US" sz="2000" i="1" dirty="0" err="1"/>
              <a:t>m</a:t>
            </a:r>
            <a:r>
              <a:rPr lang="en-US" sz="2000" i="1" baseline="-25000" dirty="0" err="1">
                <a:ea typeface="Cambria Math" pitchFamily="18" charset="0"/>
              </a:rPr>
              <a:t>n</a:t>
            </a:r>
            <a:r>
              <a:rPr lang="en-US" sz="2000" dirty="0"/>
              <a:t>)</a:t>
            </a:r>
          </a:p>
        </p:txBody>
      </p:sp>
    </p:spTree>
    <p:extLst>
      <p:ext uri="{BB962C8B-B14F-4D97-AF65-F5344CB8AC3E}">
        <p14:creationId xmlns:p14="http://schemas.microsoft.com/office/powerpoint/2010/main" val="30361444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8FBED-BFF9-4143-B8CB-63EE949CC8E3}"/>
              </a:ext>
            </a:extLst>
          </p:cNvPr>
          <p:cNvSpPr>
            <a:spLocks noGrp="1"/>
          </p:cNvSpPr>
          <p:nvPr>
            <p:ph type="title"/>
          </p:nvPr>
        </p:nvSpPr>
        <p:spPr/>
        <p:txBody>
          <a:bodyPr/>
          <a:lstStyle/>
          <a:p>
            <a:r>
              <a:rPr lang="zh-CN" altLang="en-US" dirty="0"/>
              <a:t>中国剩余定理解的唯一性证明</a:t>
            </a:r>
          </a:p>
        </p:txBody>
      </p:sp>
      <p:pic>
        <p:nvPicPr>
          <p:cNvPr id="8" name="内容占位符 7">
            <a:extLst>
              <a:ext uri="{FF2B5EF4-FFF2-40B4-BE49-F238E27FC236}">
                <a16:creationId xmlns:a16="http://schemas.microsoft.com/office/drawing/2014/main" id="{727975CE-C6EF-4FD0-90B3-7D60BFBFEC75}"/>
              </a:ext>
            </a:extLst>
          </p:cNvPr>
          <p:cNvPicPr>
            <a:picLocks noGrp="1" noChangeAspect="1"/>
          </p:cNvPicPr>
          <p:nvPr>
            <p:ph idx="1"/>
          </p:nvPr>
        </p:nvPicPr>
        <p:blipFill>
          <a:blip r:embed="rId2"/>
          <a:stretch>
            <a:fillRect/>
          </a:stretch>
        </p:blipFill>
        <p:spPr>
          <a:xfrm>
            <a:off x="609599" y="2743200"/>
            <a:ext cx="6526953" cy="1767994"/>
          </a:xfrm>
        </p:spPr>
      </p:pic>
      <p:sp>
        <p:nvSpPr>
          <p:cNvPr id="4" name="内容占位符 3">
            <a:extLst>
              <a:ext uri="{FF2B5EF4-FFF2-40B4-BE49-F238E27FC236}">
                <a16:creationId xmlns:a16="http://schemas.microsoft.com/office/drawing/2014/main" id="{D7F21DED-AD28-47ED-9863-45FBA9D4A994}"/>
              </a:ext>
            </a:extLst>
          </p:cNvPr>
          <p:cNvSpPr>
            <a:spLocks noGrp="1"/>
          </p:cNvSpPr>
          <p:nvPr>
            <p:ph idx="13"/>
          </p:nvPr>
        </p:nvSpPr>
        <p:spPr>
          <a:xfrm>
            <a:off x="381000" y="4572000"/>
            <a:ext cx="8458200" cy="1515804"/>
          </a:xfrm>
        </p:spPr>
        <p:txBody>
          <a:bodyPr/>
          <a:lstStyle/>
          <a:p>
            <a:r>
              <a:rPr lang="zh-CN" altLang="en-US" sz="1600" dirty="0"/>
              <a:t>由于</a:t>
            </a:r>
            <a:r>
              <a:rPr lang="en-US" altLang="zh-CN" sz="1600" dirty="0"/>
              <a:t>n</a:t>
            </a:r>
            <a:r>
              <a:rPr lang="en-US" altLang="zh-CN" sz="1600" baseline="-25000" dirty="0"/>
              <a:t>1</a:t>
            </a:r>
            <a:r>
              <a:rPr lang="en-US" altLang="zh-CN" sz="1600" dirty="0"/>
              <a:t>,n</a:t>
            </a:r>
            <a:r>
              <a:rPr lang="en-US" altLang="zh-CN" sz="1600" baseline="-25000" dirty="0"/>
              <a:t>2</a:t>
            </a:r>
            <a:r>
              <a:rPr lang="en-US" altLang="zh-CN" sz="1600" dirty="0"/>
              <a:t>…</a:t>
            </a:r>
            <a:r>
              <a:rPr lang="zh-CN" altLang="en-US" sz="1600" dirty="0"/>
              <a:t>和</a:t>
            </a:r>
            <a:r>
              <a:rPr lang="en-US" altLang="zh-CN" sz="1600" dirty="0" err="1"/>
              <a:t>n</a:t>
            </a:r>
            <a:r>
              <a:rPr lang="en-US" altLang="zh-CN" sz="1600" baseline="-25000" dirty="0" err="1"/>
              <a:t>k</a:t>
            </a:r>
            <a:r>
              <a:rPr lang="zh-CN" altLang="en-US" sz="1600" dirty="0"/>
              <a:t>两两互质</a:t>
            </a:r>
            <a:r>
              <a:rPr lang="en-US" altLang="zh-CN" sz="1600" dirty="0"/>
              <a:t>,</a:t>
            </a:r>
            <a:r>
              <a:rPr lang="zh-CN" altLang="en-US" sz="1600" dirty="0"/>
              <a:t>且</a:t>
            </a:r>
            <a:r>
              <a:rPr lang="en-US" altLang="zh-CN" sz="1600" dirty="0"/>
              <a:t>n</a:t>
            </a:r>
            <a:r>
              <a:rPr lang="en-US" altLang="zh-CN" sz="1600" baseline="-25000" dirty="0"/>
              <a:t>1</a:t>
            </a:r>
            <a:r>
              <a:rPr lang="en-US" altLang="zh-CN" sz="1600" dirty="0"/>
              <a:t>|(x-y),n</a:t>
            </a:r>
            <a:r>
              <a:rPr lang="en-US" altLang="zh-CN" sz="1600" baseline="-25000" dirty="0"/>
              <a:t>2</a:t>
            </a:r>
            <a:r>
              <a:rPr lang="en-US" altLang="zh-CN" sz="1600" dirty="0"/>
              <a:t>|(x-y)…,</a:t>
            </a:r>
            <a:r>
              <a:rPr lang="en-US" altLang="zh-CN" sz="1600" dirty="0" err="1"/>
              <a:t>n</a:t>
            </a:r>
            <a:r>
              <a:rPr lang="en-US" altLang="zh-CN" sz="1600" baseline="-25000" dirty="0" err="1"/>
              <a:t>k</a:t>
            </a:r>
            <a:r>
              <a:rPr lang="en-US" altLang="zh-CN" sz="1600" dirty="0"/>
              <a:t>|(x-y)</a:t>
            </a:r>
            <a:r>
              <a:rPr lang="zh-CN" altLang="en-US" sz="1600" dirty="0"/>
              <a:t>，可证明</a:t>
            </a:r>
            <a:r>
              <a:rPr lang="en-US" altLang="zh-CN" sz="1600" dirty="0"/>
              <a:t>N=(n</a:t>
            </a:r>
            <a:r>
              <a:rPr lang="en-US" altLang="zh-CN" sz="1600" baseline="-25000" dirty="0"/>
              <a:t>1</a:t>
            </a:r>
            <a:r>
              <a:rPr lang="en-US" altLang="zh-CN" sz="1600" dirty="0"/>
              <a:t>*n</a:t>
            </a:r>
            <a:r>
              <a:rPr lang="en-US" altLang="zh-CN" sz="1600" baseline="-25000" dirty="0"/>
              <a:t>2</a:t>
            </a:r>
            <a:r>
              <a:rPr lang="en-US" altLang="zh-CN" sz="1600" dirty="0"/>
              <a:t>*..*</a:t>
            </a:r>
            <a:r>
              <a:rPr lang="en-US" altLang="zh-CN" sz="1600" dirty="0" err="1"/>
              <a:t>n</a:t>
            </a:r>
            <a:r>
              <a:rPr lang="en-US" altLang="zh-CN" sz="1600" baseline="-25000" dirty="0" err="1"/>
              <a:t>k</a:t>
            </a:r>
            <a:r>
              <a:rPr lang="en-US" altLang="zh-CN" sz="1600" dirty="0"/>
              <a:t>) | (x-y) ;</a:t>
            </a:r>
          </a:p>
          <a:p>
            <a:r>
              <a:rPr lang="en-US" altLang="zh-CN" sz="1600" dirty="0"/>
              <a:t>[</a:t>
            </a:r>
            <a:r>
              <a:rPr lang="zh-CN" altLang="en-US" sz="1600" dirty="0"/>
              <a:t>譬如当</a:t>
            </a:r>
            <a:r>
              <a:rPr lang="en-US" altLang="zh-CN" sz="1600" dirty="0"/>
              <a:t>k=2</a:t>
            </a:r>
            <a:r>
              <a:rPr lang="zh-CN" altLang="en-US" sz="1600" dirty="0"/>
              <a:t>时，</a:t>
            </a:r>
            <a:r>
              <a:rPr lang="en-US" altLang="zh-CN" sz="1600" dirty="0"/>
              <a:t>(x-y)=k</a:t>
            </a:r>
            <a:r>
              <a:rPr lang="en-US" altLang="zh-CN" sz="1600" baseline="-25000" dirty="0"/>
              <a:t>1</a:t>
            </a:r>
            <a:r>
              <a:rPr lang="en-US" altLang="zh-CN" sz="1600" dirty="0"/>
              <a:t>n</a:t>
            </a:r>
            <a:r>
              <a:rPr lang="en-US" altLang="zh-CN" sz="1600" baseline="-25000" dirty="0"/>
              <a:t>1</a:t>
            </a:r>
            <a:r>
              <a:rPr lang="en-US" altLang="zh-CN" sz="1600" dirty="0"/>
              <a:t>=k</a:t>
            </a:r>
            <a:r>
              <a:rPr lang="en-US" altLang="zh-CN" sz="1600" baseline="-25000" dirty="0"/>
              <a:t>2</a:t>
            </a:r>
            <a:r>
              <a:rPr lang="en-US" altLang="zh-CN" sz="1600" dirty="0"/>
              <a:t>n</a:t>
            </a:r>
            <a:r>
              <a:rPr lang="en-US" altLang="zh-CN" sz="1600" baseline="-25000" dirty="0"/>
              <a:t>2</a:t>
            </a:r>
            <a:r>
              <a:rPr lang="en-US" altLang="zh-CN" sz="1600" dirty="0"/>
              <a:t>,</a:t>
            </a:r>
            <a:r>
              <a:rPr lang="zh-CN" altLang="en-US" sz="1600" dirty="0"/>
              <a:t>可推出 </a:t>
            </a:r>
            <a:r>
              <a:rPr lang="en-US" altLang="zh-CN" sz="1600" dirty="0"/>
              <a:t>n</a:t>
            </a:r>
            <a:r>
              <a:rPr lang="en-US" altLang="zh-CN" sz="1600" baseline="-25000" dirty="0"/>
              <a:t>1</a:t>
            </a:r>
            <a:r>
              <a:rPr lang="en-US" altLang="zh-CN" sz="1600" dirty="0"/>
              <a:t> | k</a:t>
            </a:r>
            <a:r>
              <a:rPr lang="en-US" altLang="zh-CN" sz="1600" baseline="-25000" dirty="0"/>
              <a:t>2</a:t>
            </a:r>
            <a:r>
              <a:rPr lang="en-US" altLang="zh-CN" sz="1600" dirty="0"/>
              <a:t>n</a:t>
            </a:r>
            <a:r>
              <a:rPr lang="en-US" altLang="zh-CN" sz="1600" baseline="-25000" dirty="0"/>
              <a:t>2</a:t>
            </a:r>
            <a:r>
              <a:rPr lang="en-US" altLang="zh-CN" sz="1600" dirty="0"/>
              <a:t>,</a:t>
            </a:r>
            <a:r>
              <a:rPr lang="zh-CN" altLang="en-US" sz="1600" dirty="0"/>
              <a:t>可得 </a:t>
            </a:r>
            <a:r>
              <a:rPr lang="en-US" altLang="zh-CN" sz="1600" dirty="0"/>
              <a:t>n</a:t>
            </a:r>
            <a:r>
              <a:rPr lang="en-US" altLang="zh-CN" sz="1600" baseline="-25000" dirty="0"/>
              <a:t>1</a:t>
            </a:r>
            <a:r>
              <a:rPr lang="en-US" altLang="zh-CN" sz="1600" dirty="0"/>
              <a:t>|k</a:t>
            </a:r>
            <a:r>
              <a:rPr lang="en-US" altLang="zh-CN" sz="1600" baseline="-25000" dirty="0"/>
              <a:t>2</a:t>
            </a:r>
            <a:r>
              <a:rPr lang="en-US" altLang="zh-CN" sz="1600" dirty="0"/>
              <a:t>,</a:t>
            </a:r>
            <a:r>
              <a:rPr lang="zh-CN" altLang="en-US" sz="1600" dirty="0"/>
              <a:t>则</a:t>
            </a:r>
            <a:r>
              <a:rPr lang="en-US" altLang="zh-CN" sz="1600" dirty="0"/>
              <a:t>k</a:t>
            </a:r>
            <a:r>
              <a:rPr lang="en-US" altLang="zh-CN" sz="1600" baseline="-25000" dirty="0"/>
              <a:t>2</a:t>
            </a:r>
            <a:r>
              <a:rPr lang="en-US" altLang="zh-CN" sz="1600" dirty="0"/>
              <a:t>=m</a:t>
            </a:r>
            <a:r>
              <a:rPr lang="en-US" altLang="zh-CN" sz="1600" baseline="-25000" dirty="0"/>
              <a:t>1</a:t>
            </a:r>
            <a:r>
              <a:rPr lang="en-US" altLang="zh-CN" sz="1600" dirty="0"/>
              <a:t>*n</a:t>
            </a:r>
            <a:r>
              <a:rPr lang="en-US" altLang="zh-CN" sz="1600" baseline="-25000" dirty="0"/>
              <a:t>1</a:t>
            </a:r>
            <a:r>
              <a:rPr lang="en-US" altLang="zh-CN" sz="1600" dirty="0"/>
              <a:t>,</a:t>
            </a:r>
            <a:r>
              <a:rPr lang="zh-CN" altLang="en-US" sz="1600" dirty="0"/>
              <a:t>可得</a:t>
            </a:r>
            <a:r>
              <a:rPr lang="en-US" altLang="zh-CN" sz="1600" dirty="0"/>
              <a:t>(x-y)=m</a:t>
            </a:r>
            <a:r>
              <a:rPr lang="en-US" altLang="zh-CN" sz="1600" baseline="-25000" dirty="0"/>
              <a:t>1</a:t>
            </a:r>
            <a:r>
              <a:rPr lang="en-US" altLang="zh-CN" sz="1600" dirty="0"/>
              <a:t>n</a:t>
            </a:r>
            <a:r>
              <a:rPr lang="en-US" altLang="zh-CN" sz="1600" baseline="-25000" dirty="0"/>
              <a:t>1</a:t>
            </a:r>
            <a:r>
              <a:rPr lang="en-US" altLang="zh-CN" sz="1600" dirty="0"/>
              <a:t>n</a:t>
            </a:r>
            <a:r>
              <a:rPr lang="en-US" altLang="zh-CN" sz="1600" baseline="-25000" dirty="0"/>
              <a:t>2</a:t>
            </a:r>
            <a:r>
              <a:rPr lang="en-US" altLang="zh-CN" sz="1600" dirty="0"/>
              <a:t>,</a:t>
            </a:r>
            <a:r>
              <a:rPr lang="zh-CN" altLang="en-US" sz="1600" dirty="0"/>
              <a:t>得证</a:t>
            </a:r>
            <a:r>
              <a:rPr lang="en-US" altLang="zh-CN" sz="1600" dirty="0"/>
              <a:t>; ]</a:t>
            </a:r>
          </a:p>
          <a:p>
            <a:r>
              <a:rPr lang="zh-CN" altLang="en-US" sz="1600" dirty="0"/>
              <a:t>既然 </a:t>
            </a:r>
            <a:r>
              <a:rPr lang="en-US" altLang="zh-CN" sz="1600" dirty="0"/>
              <a:t>N∣(x−y)</a:t>
            </a:r>
            <a:r>
              <a:rPr lang="zh-CN" altLang="en-US" sz="1600" dirty="0"/>
              <a:t>，这意味着 </a:t>
            </a:r>
            <a:r>
              <a:rPr lang="en-US" altLang="zh-CN" sz="1600" dirty="0" err="1"/>
              <a:t>x≡y</a:t>
            </a:r>
            <a:r>
              <a:rPr lang="en-US" altLang="zh-CN" sz="1600" dirty="0"/>
              <a:t> (mod N)</a:t>
            </a:r>
            <a:r>
              <a:rPr lang="zh-CN" altLang="en-US" sz="1600" dirty="0"/>
              <a:t>。因此，任何两个解 </a:t>
            </a:r>
            <a:r>
              <a:rPr lang="en-US" altLang="zh-CN" sz="1600" dirty="0"/>
              <a:t>x</a:t>
            </a:r>
            <a:r>
              <a:rPr lang="zh-CN" altLang="en-US" sz="1600" dirty="0"/>
              <a:t> 和 </a:t>
            </a:r>
            <a:r>
              <a:rPr lang="en-US" altLang="zh-CN" sz="1600" dirty="0"/>
              <a:t>y</a:t>
            </a:r>
            <a:r>
              <a:rPr lang="zh-CN" altLang="en-US" sz="1600" dirty="0"/>
              <a:t> 在模 </a:t>
            </a:r>
            <a:r>
              <a:rPr lang="en-US" altLang="zh-CN" sz="1600" dirty="0"/>
              <a:t>N</a:t>
            </a:r>
            <a:r>
              <a:rPr lang="zh-CN" altLang="en-US" sz="1600" dirty="0"/>
              <a:t> 下都是相同的，这证明了解的唯一性。</a:t>
            </a:r>
          </a:p>
        </p:txBody>
      </p:sp>
      <p:sp>
        <p:nvSpPr>
          <p:cNvPr id="5" name="文本占位符 4">
            <a:extLst>
              <a:ext uri="{FF2B5EF4-FFF2-40B4-BE49-F238E27FC236}">
                <a16:creationId xmlns:a16="http://schemas.microsoft.com/office/drawing/2014/main" id="{F96E726E-D8E0-41B2-9C73-83055089F4EF}"/>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352A23AB-729A-405C-89EA-3249005A9151}"/>
              </a:ext>
            </a:extLst>
          </p:cNvPr>
          <p:cNvSpPr>
            <a:spLocks noGrp="1"/>
          </p:cNvSpPr>
          <p:nvPr>
            <p:ph type="body" sz="quarter" idx="15"/>
          </p:nvPr>
        </p:nvSpPr>
        <p:spPr/>
        <p:txBody>
          <a:bodyPr/>
          <a:lstStyle/>
          <a:p>
            <a:endParaRPr lang="zh-CN" altLang="en-US"/>
          </a:p>
        </p:txBody>
      </p:sp>
      <p:pic>
        <p:nvPicPr>
          <p:cNvPr id="10" name="图片 9">
            <a:extLst>
              <a:ext uri="{FF2B5EF4-FFF2-40B4-BE49-F238E27FC236}">
                <a16:creationId xmlns:a16="http://schemas.microsoft.com/office/drawing/2014/main" id="{5A4CBC2E-5360-4BA4-9815-1058B5B7C184}"/>
              </a:ext>
            </a:extLst>
          </p:cNvPr>
          <p:cNvPicPr>
            <a:picLocks noChangeAspect="1"/>
          </p:cNvPicPr>
          <p:nvPr/>
        </p:nvPicPr>
        <p:blipFill>
          <a:blip r:embed="rId3"/>
          <a:stretch>
            <a:fillRect/>
          </a:stretch>
        </p:blipFill>
        <p:spPr>
          <a:xfrm>
            <a:off x="609599" y="900160"/>
            <a:ext cx="5346703" cy="1782234"/>
          </a:xfrm>
          <a:prstGeom prst="rect">
            <a:avLst/>
          </a:prstGeom>
        </p:spPr>
      </p:pic>
    </p:spTree>
    <p:extLst>
      <p:ext uri="{BB962C8B-B14F-4D97-AF65-F5344CB8AC3E}">
        <p14:creationId xmlns:p14="http://schemas.microsoft.com/office/powerpoint/2010/main" val="3429335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中国剩余定理</a:t>
            </a:r>
            <a:r>
              <a:rPr lang="en-US" sz="1500" dirty="0"/>
              <a:t>4</a:t>
            </a:r>
          </a:p>
        </p:txBody>
      </p:sp>
      <p:sp>
        <p:nvSpPr>
          <p:cNvPr id="5" name="Content Placeholder 2"/>
          <p:cNvSpPr>
            <a:spLocks noGrp="1"/>
          </p:cNvSpPr>
          <p:nvPr>
            <p:ph idx="1"/>
          </p:nvPr>
        </p:nvSpPr>
        <p:spPr>
          <a:xfrm>
            <a:off x="457200" y="1295400"/>
            <a:ext cx="8534400" cy="5257800"/>
          </a:xfrm>
        </p:spPr>
        <p:txBody>
          <a:bodyPr/>
          <a:lstStyle/>
          <a:p>
            <a:pPr>
              <a:spcBef>
                <a:spcPts val="200"/>
              </a:spcBef>
            </a:pPr>
            <a:r>
              <a:rPr lang="zh-CN" altLang="en-US" sz="2600" dirty="0"/>
              <a:t>例</a:t>
            </a:r>
            <a:r>
              <a:rPr lang="en-US" sz="2600" dirty="0"/>
              <a:t>:</a:t>
            </a:r>
            <a:r>
              <a:rPr lang="zh-CN" altLang="en-US" sz="2600" dirty="0"/>
              <a:t>我们将应用中国剩余定理来解决孙子的问题</a:t>
            </a:r>
            <a:r>
              <a:rPr lang="en-US" sz="2600" dirty="0"/>
              <a:t>: </a:t>
            </a:r>
          </a:p>
          <a:p>
            <a:pPr>
              <a:spcBef>
                <a:spcPts val="200"/>
              </a:spcBef>
            </a:pPr>
            <a:r>
              <a:rPr lang="en-US" sz="2600" dirty="0"/>
              <a:t>x ≡ 2 ( mod 3),  x ≡ 3 ( mod 5), x ≡ 2 ( mod 7).</a:t>
            </a:r>
          </a:p>
          <a:p>
            <a:pPr lvl="1">
              <a:spcBef>
                <a:spcPts val="200"/>
              </a:spcBef>
            </a:pPr>
            <a:r>
              <a:rPr lang="zh-CN" altLang="en-US" sz="2200" dirty="0"/>
              <a:t>令</a:t>
            </a:r>
            <a:r>
              <a:rPr lang="en-US" sz="2200" dirty="0"/>
              <a:t> m = 3∙ 5 ∙ 7  = 105, M1   = m/3 = 35, M3   = m/5 = 21, M3   = m/7 = 15.</a:t>
            </a:r>
          </a:p>
          <a:p>
            <a:pPr lvl="1">
              <a:spcBef>
                <a:spcPts val="200"/>
              </a:spcBef>
            </a:pPr>
            <a:r>
              <a:rPr lang="zh-CN" altLang="en-US" sz="2200" dirty="0"/>
              <a:t>我们注意到</a:t>
            </a:r>
            <a:endParaRPr lang="en-US" sz="2200" dirty="0"/>
          </a:p>
          <a:p>
            <a:pPr lvl="2">
              <a:spcBef>
                <a:spcPts val="200"/>
              </a:spcBef>
            </a:pPr>
            <a:r>
              <a:rPr lang="en-US" sz="2000" dirty="0"/>
              <a:t>2 </a:t>
            </a:r>
            <a:r>
              <a:rPr lang="zh-CN" altLang="en-US" sz="2000" dirty="0"/>
              <a:t>是</a:t>
            </a:r>
            <a:r>
              <a:rPr lang="en-US" sz="2000" dirty="0"/>
              <a:t>M1   = 35 </a:t>
            </a:r>
            <a:r>
              <a:rPr lang="zh-CN" altLang="en-US" sz="2000" dirty="0"/>
              <a:t>模</a:t>
            </a:r>
            <a:r>
              <a:rPr lang="en-US" sz="2000" dirty="0"/>
              <a:t> 3</a:t>
            </a:r>
            <a:r>
              <a:rPr lang="zh-CN" altLang="en-US" sz="2000" dirty="0"/>
              <a:t>的逆元</a:t>
            </a:r>
            <a:r>
              <a:rPr lang="en-US" sz="2000" dirty="0"/>
              <a:t> </a:t>
            </a:r>
            <a:r>
              <a:rPr lang="zh-CN" altLang="en-US" sz="2000" dirty="0"/>
              <a:t>因为 </a:t>
            </a:r>
            <a:r>
              <a:rPr lang="en-US" sz="2000" dirty="0"/>
              <a:t>35 ∙ 2 ≡ 2 ∙ 2 ≡ 1 (mod 3)</a:t>
            </a:r>
          </a:p>
          <a:p>
            <a:pPr lvl="2">
              <a:spcBef>
                <a:spcPts val="200"/>
              </a:spcBef>
            </a:pPr>
            <a:r>
              <a:rPr lang="en-US" sz="2000" dirty="0"/>
              <a:t>1 </a:t>
            </a:r>
            <a:r>
              <a:rPr lang="zh-CN" altLang="en-US" sz="2000" dirty="0"/>
              <a:t>是</a:t>
            </a:r>
            <a:r>
              <a:rPr lang="en-US" sz="2000" dirty="0"/>
              <a:t>M2   = 21 </a:t>
            </a:r>
            <a:r>
              <a:rPr lang="zh-CN" altLang="en-US" sz="2000" dirty="0"/>
              <a:t>模</a:t>
            </a:r>
            <a:r>
              <a:rPr lang="en-US" sz="2000" dirty="0"/>
              <a:t> 5</a:t>
            </a:r>
            <a:r>
              <a:rPr lang="zh-CN" altLang="en-US" sz="2000" dirty="0"/>
              <a:t>的逆元 因为</a:t>
            </a:r>
            <a:r>
              <a:rPr lang="en-US" sz="2000" dirty="0"/>
              <a:t> 21 ≡  1 (mod 5)</a:t>
            </a:r>
          </a:p>
          <a:p>
            <a:pPr lvl="2">
              <a:spcBef>
                <a:spcPts val="200"/>
              </a:spcBef>
            </a:pPr>
            <a:r>
              <a:rPr lang="en-US" sz="2000" dirty="0"/>
              <a:t>1 </a:t>
            </a:r>
            <a:r>
              <a:rPr lang="zh-CN" altLang="en-US" sz="2000" dirty="0"/>
              <a:t>是</a:t>
            </a:r>
            <a:r>
              <a:rPr lang="en-US" sz="2000" dirty="0"/>
              <a:t>M3   = 15 </a:t>
            </a:r>
            <a:r>
              <a:rPr lang="zh-CN" altLang="en-US" sz="2000" dirty="0"/>
              <a:t>模</a:t>
            </a:r>
            <a:r>
              <a:rPr lang="en-US" sz="2000" dirty="0"/>
              <a:t> 7</a:t>
            </a:r>
            <a:r>
              <a:rPr lang="zh-CN" altLang="en-US" sz="2000" dirty="0"/>
              <a:t>的逆元 因为</a:t>
            </a:r>
            <a:r>
              <a:rPr lang="en-US" sz="2000" dirty="0"/>
              <a:t> 15 ≡ 1 (mod 7)</a:t>
            </a:r>
          </a:p>
          <a:p>
            <a:pPr lvl="1">
              <a:spcBef>
                <a:spcPts val="200"/>
              </a:spcBef>
            </a:pPr>
            <a:r>
              <a:rPr lang="zh-CN" altLang="en-US" sz="2200" dirty="0"/>
              <a:t>因此</a:t>
            </a:r>
            <a:r>
              <a:rPr lang="en-US" sz="2200" dirty="0"/>
              <a:t>, </a:t>
            </a:r>
            <a:br>
              <a:rPr lang="en-US" sz="2600" dirty="0"/>
            </a:br>
            <a:r>
              <a:rPr lang="en-US" sz="2200" dirty="0"/>
              <a:t>x = a1M1y1  + a2M2y2  + a3M3y3 </a:t>
            </a:r>
            <a:br>
              <a:rPr lang="en-US" sz="2200" dirty="0"/>
            </a:br>
            <a:r>
              <a:rPr lang="en-US" sz="2200" dirty="0"/>
              <a:t>= 2 ∙ 35 ∙ 2 + 3 ∙ 21 ∙ 1  + 2 ∙ 15 ∙ 1  = 233 ≡ 23 (mod 105)</a:t>
            </a:r>
            <a:endParaRPr lang="en-US" sz="2600" dirty="0"/>
          </a:p>
          <a:p>
            <a:pPr lvl="1">
              <a:spcBef>
                <a:spcPts val="200"/>
              </a:spcBef>
            </a:pPr>
            <a:r>
              <a:rPr lang="zh-CN" altLang="en-US" sz="2200" dirty="0"/>
              <a:t>所以，</a:t>
            </a:r>
            <a:r>
              <a:rPr lang="en-US" altLang="zh-CN" sz="2200" dirty="0"/>
              <a:t>23 </a:t>
            </a:r>
            <a:r>
              <a:rPr lang="zh-CN" altLang="en-US" sz="2200" dirty="0"/>
              <a:t>是满足所有方程的最小正整数解</a:t>
            </a:r>
            <a:endParaRPr lang="en-US" sz="2200" dirty="0"/>
          </a:p>
        </p:txBody>
      </p:sp>
    </p:spTree>
    <p:extLst>
      <p:ext uri="{BB962C8B-B14F-4D97-AF65-F5344CB8AC3E}">
        <p14:creationId xmlns:p14="http://schemas.microsoft.com/office/powerpoint/2010/main" val="8753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09600" y="609600"/>
            <a:ext cx="6172200" cy="635794"/>
          </a:xfrm>
          <a:solidFill>
            <a:schemeClr val="bg1"/>
          </a:solidFill>
        </p:spPr>
        <p:txBody>
          <a:bodyPr/>
          <a:lstStyle/>
          <a:p>
            <a:r>
              <a:rPr lang="zh-CN" altLang="en-US" dirty="0"/>
              <a:t>存在性的证明</a:t>
            </a:r>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250520"/>
            <a:ext cx="6637470" cy="3743848"/>
          </a:xfrm>
          <a:prstGeom prst="rect">
            <a:avLst/>
          </a:prstGeom>
        </p:spPr>
      </p:pic>
      <p:sp>
        <p:nvSpPr>
          <p:cNvPr id="4" name="灯片编号占位符 3">
            <a:extLst>
              <a:ext uri="{FF2B5EF4-FFF2-40B4-BE49-F238E27FC236}">
                <a16:creationId xmlns:a16="http://schemas.microsoft.com/office/drawing/2014/main" id="{76488287-804E-4F94-A6BF-F78EF6DD0422}"/>
              </a:ext>
            </a:extLst>
          </p:cNvPr>
          <p:cNvSpPr>
            <a:spLocks noGrp="1"/>
          </p:cNvSpPr>
          <p:nvPr>
            <p:ph type="sldNum" sz="quarter" idx="12"/>
          </p:nvPr>
        </p:nvSpPr>
        <p:spPr/>
        <p:txBody>
          <a:bodyPr/>
          <a:lstStyle/>
          <a:p>
            <a:pPr defTabSz="685800" fontAlgn="base">
              <a:spcBef>
                <a:spcPct val="0"/>
              </a:spcBef>
              <a:spcAft>
                <a:spcPct val="0"/>
              </a:spcAft>
            </a:pPr>
            <a:fld id="{47365FF1-9B8D-4B25-8885-F0093222CCDC}" type="slidenum">
              <a:rPr lang="zh-CN" altLang="zh-CN">
                <a:solidFill>
                  <a:srgbClr val="000000"/>
                </a:solidFill>
                <a:ea typeface="宋体" panose="02010600030101010101" pitchFamily="2" charset="-122"/>
              </a:rPr>
              <a:pPr defTabSz="685800" fontAlgn="base">
                <a:spcBef>
                  <a:spcPct val="0"/>
                </a:spcBef>
                <a:spcAft>
                  <a:spcPct val="0"/>
                </a:spcAft>
              </a:pPr>
              <a:t>7</a:t>
            </a:fld>
            <a:endParaRPr lang="zh-CN" altLang="zh-CN">
              <a:solidFill>
                <a:srgbClr val="000000"/>
              </a:solidFill>
              <a:ea typeface="宋体" panose="02010600030101010101" pitchFamily="2" charset="-122"/>
            </a:endParaRPr>
          </a:p>
        </p:txBody>
      </p:sp>
      <p:sp>
        <p:nvSpPr>
          <p:cNvPr id="3" name="文本框 2">
            <a:extLst>
              <a:ext uri="{FF2B5EF4-FFF2-40B4-BE49-F238E27FC236}">
                <a16:creationId xmlns:a16="http://schemas.microsoft.com/office/drawing/2014/main" id="{E1D1E590-1F2D-469E-9174-736A95BB130E}"/>
              </a:ext>
            </a:extLst>
          </p:cNvPr>
          <p:cNvSpPr txBox="1"/>
          <p:nvPr/>
        </p:nvSpPr>
        <p:spPr>
          <a:xfrm>
            <a:off x="228600" y="1198642"/>
            <a:ext cx="8610599" cy="369332"/>
          </a:xfrm>
          <a:prstGeom prst="rect">
            <a:avLst/>
          </a:prstGeom>
          <a:noFill/>
        </p:spPr>
        <p:txBody>
          <a:bodyPr wrap="square" rtlCol="0">
            <a:spAutoFit/>
          </a:bodyPr>
          <a:lstStyle/>
          <a:p>
            <a:r>
              <a:rPr lang="zh-CN" altLang="en-US" dirty="0"/>
              <a:t>良序原理</a:t>
            </a:r>
            <a:r>
              <a:rPr lang="en-US" altLang="zh-CN" dirty="0"/>
              <a:t>(Well-Ordering Principle): </a:t>
            </a:r>
            <a:r>
              <a:rPr lang="zh-CN" altLang="en-US" dirty="0"/>
              <a:t>非负整数集合的任意非空子集都有一个最小元素</a:t>
            </a:r>
          </a:p>
        </p:txBody>
      </p:sp>
      <p:sp>
        <p:nvSpPr>
          <p:cNvPr id="7" name="文本框 6">
            <a:extLst>
              <a:ext uri="{FF2B5EF4-FFF2-40B4-BE49-F238E27FC236}">
                <a16:creationId xmlns:a16="http://schemas.microsoft.com/office/drawing/2014/main" id="{700B99AB-9638-4D02-B700-35623C847760}"/>
              </a:ext>
            </a:extLst>
          </p:cNvPr>
          <p:cNvSpPr txBox="1"/>
          <p:nvPr/>
        </p:nvSpPr>
        <p:spPr>
          <a:xfrm>
            <a:off x="152400" y="1646125"/>
            <a:ext cx="4572000" cy="369332"/>
          </a:xfrm>
          <a:prstGeom prst="rect">
            <a:avLst/>
          </a:prstGeom>
          <a:noFill/>
        </p:spPr>
        <p:txBody>
          <a:bodyPr wrap="square">
            <a:spAutoFit/>
          </a:bodyPr>
          <a:lstStyle/>
          <a:p>
            <a:pPr marL="114300" lvl="1" indent="0">
              <a:buNone/>
            </a:pPr>
            <a:r>
              <a:rPr lang="zh-CN" altLang="en-US" sz="1800" b="1" dirty="0">
                <a:solidFill>
                  <a:srgbClr val="FF0000"/>
                </a:solidFill>
              </a:rPr>
              <a:t>思考：良序原理和良序有什么联系？</a:t>
            </a:r>
            <a:endParaRPr lang="en-US" altLang="zh-CN" sz="1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Substitution</a:t>
            </a:r>
            <a:endParaRPr lang="en-US" sz="1500" dirty="0"/>
          </a:p>
        </p:txBody>
      </p:sp>
      <p:sp>
        <p:nvSpPr>
          <p:cNvPr id="5" name="Content Placeholder 2"/>
          <p:cNvSpPr>
            <a:spLocks noGrp="1"/>
          </p:cNvSpPr>
          <p:nvPr>
            <p:ph idx="1"/>
          </p:nvPr>
        </p:nvSpPr>
        <p:spPr>
          <a:xfrm>
            <a:off x="457200" y="1295400"/>
            <a:ext cx="8534400" cy="5257800"/>
          </a:xfrm>
        </p:spPr>
        <p:txBody>
          <a:bodyPr/>
          <a:lstStyle/>
          <a:p>
            <a:pPr>
              <a:spcBef>
                <a:spcPts val="0"/>
              </a:spcBef>
              <a:spcAft>
                <a:spcPts val="200"/>
              </a:spcAft>
            </a:pPr>
            <a:r>
              <a:rPr lang="zh-CN" altLang="en-US" sz="1800" dirty="0"/>
              <a:t>我们还可以通过将线性同余方程组中的每个同余方程转化为等式，代入变量的值到另一个同余方程中，并持续进行这个过程，直到解决所有同余方程，从而解决具有互质模数的线性同余方程组。这种方法称为回代法</a:t>
            </a:r>
            <a:r>
              <a:rPr lang="en-US" sz="1800" dirty="0"/>
              <a:t>.</a:t>
            </a:r>
          </a:p>
          <a:p>
            <a:pPr>
              <a:spcBef>
                <a:spcPts val="0"/>
              </a:spcBef>
              <a:spcAft>
                <a:spcPts val="200"/>
              </a:spcAft>
            </a:pPr>
            <a:r>
              <a:rPr lang="zh-CN" altLang="en-US" sz="1800" b="1" dirty="0"/>
              <a:t>例</a:t>
            </a:r>
            <a:r>
              <a:rPr lang="en-US" sz="1800" dirty="0"/>
              <a:t>:</a:t>
            </a:r>
            <a:r>
              <a:rPr lang="zh-CN" altLang="en-US" sz="1800" dirty="0"/>
              <a:t>使用回代法找到所有满足以下条件的整数 𝑥使得</a:t>
            </a:r>
            <a:r>
              <a:rPr lang="en-US" sz="1800" dirty="0"/>
              <a:t> </a:t>
            </a:r>
            <a:r>
              <a:rPr lang="en-US" sz="1800" i="1" dirty="0"/>
              <a:t>x </a:t>
            </a:r>
            <a:r>
              <a:rPr lang="en-US" sz="1800" dirty="0">
                <a:ea typeface="Cambria Math"/>
              </a:rPr>
              <a:t>≡ 1 (mod </a:t>
            </a:r>
            <a:r>
              <a:rPr lang="en-US" sz="1800" dirty="0">
                <a:ea typeface="Cambria Math" pitchFamily="18" charset="0"/>
              </a:rPr>
              <a:t>5</a:t>
            </a:r>
            <a:r>
              <a:rPr lang="en-US" sz="1800" dirty="0">
                <a:ea typeface="Cambria Math"/>
              </a:rPr>
              <a:t>),</a:t>
            </a:r>
            <a:r>
              <a:rPr lang="en-US" sz="1800" i="1" dirty="0"/>
              <a:t> x </a:t>
            </a:r>
            <a:r>
              <a:rPr lang="en-US" sz="1800" dirty="0">
                <a:ea typeface="Cambria Math"/>
              </a:rPr>
              <a:t>≡ 2 (mod 6), and </a:t>
            </a:r>
            <a:r>
              <a:rPr lang="en-US" sz="1800" i="1" dirty="0"/>
              <a:t>x </a:t>
            </a:r>
            <a:r>
              <a:rPr lang="en-US" sz="1800" dirty="0">
                <a:ea typeface="Cambria Math"/>
              </a:rPr>
              <a:t>≡ 3 (mod </a:t>
            </a:r>
            <a:r>
              <a:rPr lang="en-US" sz="1800" dirty="0">
                <a:ea typeface="Cambria Math" pitchFamily="18" charset="0"/>
              </a:rPr>
              <a:t>7</a:t>
            </a:r>
            <a:r>
              <a:rPr lang="en-US" sz="1800" dirty="0">
                <a:ea typeface="Cambria Math"/>
              </a:rPr>
              <a:t>).</a:t>
            </a:r>
          </a:p>
          <a:p>
            <a:pPr>
              <a:spcBef>
                <a:spcPts val="0"/>
              </a:spcBef>
              <a:spcAft>
                <a:spcPts val="200"/>
              </a:spcAft>
            </a:pPr>
            <a:r>
              <a:rPr lang="zh-CN" altLang="en-US" sz="1800" b="1" dirty="0">
                <a:ea typeface="Cambria Math"/>
              </a:rPr>
              <a:t>解</a:t>
            </a:r>
            <a:r>
              <a:rPr lang="en-US" sz="1800" dirty="0">
                <a:ea typeface="Cambria Math"/>
              </a:rPr>
              <a:t>:</a:t>
            </a:r>
            <a:r>
              <a:rPr lang="zh-CN" altLang="en-US" sz="1800" dirty="0">
                <a:latin typeface="+mn-ea"/>
              </a:rPr>
              <a:t>第一个同余方程可以重写为 𝑥</a:t>
            </a:r>
            <a:r>
              <a:rPr lang="en-US" altLang="zh-CN" sz="1800" dirty="0">
                <a:latin typeface="+mn-ea"/>
              </a:rPr>
              <a:t>=5</a:t>
            </a:r>
            <a:r>
              <a:rPr lang="zh-CN" altLang="en-US" sz="1800" dirty="0">
                <a:latin typeface="+mn-ea"/>
              </a:rPr>
              <a:t>𝑡</a:t>
            </a:r>
            <a:r>
              <a:rPr lang="en-US" altLang="zh-CN" sz="1800" dirty="0">
                <a:latin typeface="+mn-ea"/>
              </a:rPr>
              <a:t>+1</a:t>
            </a:r>
            <a:r>
              <a:rPr lang="zh-CN" altLang="en-US" sz="1800" dirty="0">
                <a:latin typeface="+mn-ea"/>
              </a:rPr>
              <a:t>，其中 𝑡</a:t>
            </a:r>
            <a:r>
              <a:rPr lang="en-US" altLang="zh-CN" sz="1800" dirty="0">
                <a:latin typeface="+mn-ea"/>
              </a:rPr>
              <a:t> </a:t>
            </a:r>
            <a:r>
              <a:rPr lang="zh-CN" altLang="en-US" sz="1800" dirty="0">
                <a:latin typeface="+mn-ea"/>
              </a:rPr>
              <a:t>是一个整数</a:t>
            </a:r>
            <a:r>
              <a:rPr lang="en-US" sz="1800" dirty="0">
                <a:ea typeface="Cambria Math"/>
              </a:rPr>
              <a:t>. </a:t>
            </a:r>
          </a:p>
          <a:p>
            <a:pPr lvl="1">
              <a:spcBef>
                <a:spcPts val="0"/>
              </a:spcBef>
              <a:spcAft>
                <a:spcPts val="200"/>
              </a:spcAft>
            </a:pPr>
            <a:r>
              <a:rPr lang="zh-CN" altLang="en-US" sz="1800" dirty="0">
                <a:ea typeface="Cambria Math"/>
              </a:rPr>
              <a:t>代入第二个同余方程得到</a:t>
            </a:r>
            <a:r>
              <a:rPr lang="en-US" sz="1800" dirty="0">
                <a:ea typeface="Cambria Math"/>
              </a:rPr>
              <a:t>5</a:t>
            </a:r>
            <a:r>
              <a:rPr lang="en-US" sz="1800" i="1" dirty="0">
                <a:ea typeface="Cambria Math"/>
              </a:rPr>
              <a:t>t</a:t>
            </a:r>
            <a:r>
              <a:rPr lang="en-US" sz="1800" dirty="0">
                <a:ea typeface="Cambria Math"/>
              </a:rPr>
              <a:t> +1 ≡ 2 (mod 6). </a:t>
            </a:r>
          </a:p>
          <a:p>
            <a:pPr lvl="1">
              <a:spcBef>
                <a:spcPts val="0"/>
              </a:spcBef>
              <a:spcAft>
                <a:spcPts val="200"/>
              </a:spcAft>
            </a:pPr>
            <a:r>
              <a:rPr lang="zh-CN" altLang="en-US" sz="1800" dirty="0">
                <a:latin typeface="+mn-ea"/>
              </a:rPr>
              <a:t>解这个方程得</a:t>
            </a:r>
            <a:r>
              <a:rPr lang="en-US" sz="1800" i="1" dirty="0">
                <a:ea typeface="Cambria Math"/>
              </a:rPr>
              <a:t>t </a:t>
            </a:r>
            <a:r>
              <a:rPr lang="en-US" sz="1800" dirty="0">
                <a:ea typeface="Cambria Math"/>
              </a:rPr>
              <a:t>≡ 5 (mod 6). </a:t>
            </a:r>
          </a:p>
          <a:p>
            <a:pPr lvl="1">
              <a:spcBef>
                <a:spcPts val="0"/>
              </a:spcBef>
              <a:spcAft>
                <a:spcPts val="200"/>
              </a:spcAft>
            </a:pPr>
            <a:r>
              <a:rPr lang="zh-CN" altLang="en-US" sz="1800" dirty="0">
                <a:ea typeface="Cambria Math"/>
              </a:rPr>
              <a:t>使用定理</a:t>
            </a:r>
            <a:r>
              <a:rPr lang="en-US" altLang="zh-CN" sz="1800" dirty="0">
                <a:ea typeface="Cambria Math"/>
              </a:rPr>
              <a:t>4</a:t>
            </a:r>
            <a:r>
              <a:rPr lang="zh-CN" altLang="en-US" sz="1800" dirty="0">
                <a:ea typeface="Cambria Math"/>
              </a:rPr>
              <a:t>得到 𝑡</a:t>
            </a:r>
            <a:r>
              <a:rPr lang="en-US" altLang="zh-CN" sz="1800" dirty="0">
                <a:ea typeface="Cambria Math"/>
              </a:rPr>
              <a:t>=6</a:t>
            </a:r>
            <a:r>
              <a:rPr lang="zh-CN" altLang="en-US" sz="1800" dirty="0">
                <a:ea typeface="Cambria Math"/>
              </a:rPr>
              <a:t>𝑢</a:t>
            </a:r>
            <a:r>
              <a:rPr lang="en-US" altLang="zh-CN" sz="1800" dirty="0">
                <a:ea typeface="Cambria Math"/>
              </a:rPr>
              <a:t>+5</a:t>
            </a:r>
            <a:r>
              <a:rPr lang="en-US" sz="1800" dirty="0">
                <a:ea typeface="Cambria Math"/>
              </a:rPr>
              <a:t>，</a:t>
            </a:r>
            <a:r>
              <a:rPr lang="zh-CN" altLang="en-US" sz="1800" dirty="0">
                <a:ea typeface="Cambria Math"/>
              </a:rPr>
              <a:t>其中 𝑢</a:t>
            </a:r>
            <a:r>
              <a:rPr lang="en-US" sz="1800" dirty="0">
                <a:ea typeface="Cambria Math"/>
              </a:rPr>
              <a:t> </a:t>
            </a:r>
            <a:r>
              <a:rPr lang="zh-CN" altLang="en-US" sz="1800" dirty="0">
                <a:ea typeface="Cambria Math"/>
              </a:rPr>
              <a:t>是一个整数</a:t>
            </a:r>
            <a:r>
              <a:rPr lang="en-US" sz="1800" dirty="0">
                <a:ea typeface="Cambria Math"/>
              </a:rPr>
              <a:t>. </a:t>
            </a:r>
          </a:p>
          <a:p>
            <a:pPr lvl="1">
              <a:spcBef>
                <a:spcPts val="0"/>
              </a:spcBef>
              <a:spcAft>
                <a:spcPts val="200"/>
              </a:spcAft>
            </a:pPr>
            <a:r>
              <a:rPr lang="zh-CN" altLang="en-US" sz="1800" i="1" dirty="0">
                <a:ea typeface="Cambria Math"/>
              </a:rPr>
              <a:t>代回</a:t>
            </a:r>
            <a:r>
              <a:rPr lang="en-US" sz="1800" i="1" dirty="0">
                <a:ea typeface="Cambria Math"/>
              </a:rPr>
              <a:t>x </a:t>
            </a:r>
            <a:r>
              <a:rPr lang="en-US" sz="1800" dirty="0">
                <a:ea typeface="Cambria Math"/>
              </a:rPr>
              <a:t>= 5</a:t>
            </a:r>
            <a:r>
              <a:rPr lang="en-US" sz="1800" i="1" dirty="0">
                <a:ea typeface="Cambria Math"/>
              </a:rPr>
              <a:t>t</a:t>
            </a:r>
            <a:r>
              <a:rPr lang="en-US" sz="1800" dirty="0">
                <a:ea typeface="Cambria Math"/>
              </a:rPr>
              <a:t> +1, </a:t>
            </a:r>
            <a:r>
              <a:rPr lang="zh-CN" altLang="en-US" sz="1800" dirty="0">
                <a:ea typeface="Cambria Math"/>
              </a:rPr>
              <a:t>解得</a:t>
            </a:r>
            <a:r>
              <a:rPr lang="en-US" sz="1800" dirty="0">
                <a:ea typeface="Cambria Math"/>
              </a:rPr>
              <a:t> </a:t>
            </a:r>
            <a:r>
              <a:rPr lang="en-US" sz="1800" i="1" dirty="0">
                <a:ea typeface="Cambria Math"/>
              </a:rPr>
              <a:t>x </a:t>
            </a:r>
            <a:r>
              <a:rPr lang="en-US" sz="1800" dirty="0">
                <a:ea typeface="Cambria Math"/>
              </a:rPr>
              <a:t>= 5(6</a:t>
            </a:r>
            <a:r>
              <a:rPr lang="en-US" sz="1800" i="1" dirty="0">
                <a:ea typeface="Cambria Math"/>
              </a:rPr>
              <a:t>u</a:t>
            </a:r>
            <a:r>
              <a:rPr lang="en-US" sz="1800" dirty="0">
                <a:ea typeface="Cambria Math"/>
              </a:rPr>
              <a:t> + 5) +1 = 30</a:t>
            </a:r>
            <a:r>
              <a:rPr lang="en-US" sz="1800" i="1" dirty="0">
                <a:ea typeface="Cambria Math"/>
              </a:rPr>
              <a:t>u</a:t>
            </a:r>
            <a:r>
              <a:rPr lang="en-US" sz="1800" dirty="0">
                <a:ea typeface="Cambria Math"/>
              </a:rPr>
              <a:t> + 26.</a:t>
            </a:r>
          </a:p>
          <a:p>
            <a:pPr lvl="1">
              <a:spcBef>
                <a:spcPts val="0"/>
              </a:spcBef>
              <a:spcAft>
                <a:spcPts val="200"/>
              </a:spcAft>
            </a:pPr>
            <a:r>
              <a:rPr lang="zh-CN" altLang="en-US" sz="1800" dirty="0">
                <a:ea typeface="Cambria Math"/>
              </a:rPr>
              <a:t>再代入第三个方程得到</a:t>
            </a:r>
            <a:r>
              <a:rPr lang="en-US" sz="1800" dirty="0">
                <a:ea typeface="Cambria Math"/>
              </a:rPr>
              <a:t>30</a:t>
            </a:r>
            <a:r>
              <a:rPr lang="en-US" sz="1800" i="1" dirty="0">
                <a:ea typeface="Cambria Math"/>
              </a:rPr>
              <a:t>u</a:t>
            </a:r>
            <a:r>
              <a:rPr lang="en-US" sz="1800" dirty="0">
                <a:ea typeface="Cambria Math"/>
              </a:rPr>
              <a:t> + 26 ≡ 3 (mod </a:t>
            </a:r>
            <a:r>
              <a:rPr lang="en-US" sz="1800" dirty="0">
                <a:ea typeface="Cambria Math" pitchFamily="18" charset="0"/>
              </a:rPr>
              <a:t>7</a:t>
            </a:r>
            <a:r>
              <a:rPr lang="en-US" sz="1800" dirty="0">
                <a:ea typeface="Cambria Math"/>
              </a:rPr>
              <a:t>).</a:t>
            </a:r>
          </a:p>
          <a:p>
            <a:pPr lvl="1">
              <a:spcBef>
                <a:spcPts val="0"/>
              </a:spcBef>
              <a:spcAft>
                <a:spcPts val="200"/>
              </a:spcAft>
            </a:pPr>
            <a:r>
              <a:rPr lang="zh-CN" altLang="en-US" sz="1800" dirty="0">
                <a:ea typeface="Cambria Math"/>
              </a:rPr>
              <a:t>解得</a:t>
            </a:r>
            <a:r>
              <a:rPr lang="en-US" sz="1800" i="1" dirty="0">
                <a:ea typeface="Cambria Math"/>
              </a:rPr>
              <a:t>u</a:t>
            </a:r>
            <a:r>
              <a:rPr lang="en-US" sz="1800" dirty="0">
                <a:ea typeface="Cambria Math"/>
              </a:rPr>
              <a:t> ≡ 6 (mod </a:t>
            </a:r>
            <a:r>
              <a:rPr lang="en-US" sz="1800" dirty="0">
                <a:ea typeface="Cambria Math" pitchFamily="18" charset="0"/>
              </a:rPr>
              <a:t>7</a:t>
            </a:r>
            <a:r>
              <a:rPr lang="en-US" sz="1800" dirty="0">
                <a:ea typeface="Cambria Math"/>
              </a:rPr>
              <a:t>).</a:t>
            </a:r>
          </a:p>
          <a:p>
            <a:pPr lvl="1">
              <a:spcBef>
                <a:spcPts val="0"/>
              </a:spcBef>
              <a:spcAft>
                <a:spcPts val="200"/>
              </a:spcAft>
            </a:pPr>
            <a:r>
              <a:rPr lang="zh-CN" altLang="en-US" sz="1800" dirty="0">
                <a:ea typeface="Cambria Math"/>
              </a:rPr>
              <a:t>使用定理</a:t>
            </a:r>
            <a:r>
              <a:rPr lang="en-US" altLang="zh-CN" sz="1800" dirty="0">
                <a:ea typeface="Cambria Math"/>
              </a:rPr>
              <a:t>4</a:t>
            </a:r>
            <a:r>
              <a:rPr lang="zh-CN" altLang="en-US" sz="1800" dirty="0">
                <a:ea typeface="Cambria Math"/>
              </a:rPr>
              <a:t>得到 𝑢</a:t>
            </a:r>
            <a:r>
              <a:rPr lang="en-US" altLang="zh-CN" sz="1800" dirty="0">
                <a:ea typeface="Cambria Math"/>
              </a:rPr>
              <a:t>=7</a:t>
            </a:r>
            <a:r>
              <a:rPr lang="zh-CN" altLang="en-US" sz="1800" dirty="0">
                <a:ea typeface="Cambria Math"/>
              </a:rPr>
              <a:t>𝑣</a:t>
            </a:r>
            <a:r>
              <a:rPr lang="en-US" altLang="zh-CN" sz="1800" dirty="0">
                <a:ea typeface="Cambria Math"/>
              </a:rPr>
              <a:t>+</a:t>
            </a:r>
            <a:r>
              <a:rPr lang="en-US" sz="1800" dirty="0">
                <a:ea typeface="Cambria Math"/>
              </a:rPr>
              <a:t>6，</a:t>
            </a:r>
            <a:r>
              <a:rPr lang="zh-CN" altLang="en-US" sz="1800" dirty="0">
                <a:ea typeface="Cambria Math"/>
              </a:rPr>
              <a:t>其中 𝑣</a:t>
            </a:r>
            <a:r>
              <a:rPr lang="en-US" sz="1800" dirty="0">
                <a:ea typeface="Cambria Math"/>
              </a:rPr>
              <a:t> </a:t>
            </a:r>
            <a:r>
              <a:rPr lang="zh-CN" altLang="en-US" sz="1800" dirty="0">
                <a:ea typeface="Cambria Math"/>
              </a:rPr>
              <a:t>是一个整数</a:t>
            </a:r>
            <a:r>
              <a:rPr lang="en-US" sz="1800" dirty="0">
                <a:ea typeface="Cambria Math"/>
              </a:rPr>
              <a:t>.</a:t>
            </a:r>
          </a:p>
          <a:p>
            <a:pPr lvl="1">
              <a:spcBef>
                <a:spcPts val="0"/>
              </a:spcBef>
              <a:spcAft>
                <a:spcPts val="200"/>
              </a:spcAft>
            </a:pPr>
            <a:r>
              <a:rPr lang="zh-CN" altLang="en-US" sz="1800" dirty="0">
                <a:ea typeface="Cambria Math"/>
              </a:rPr>
              <a:t>将 𝑢</a:t>
            </a:r>
            <a:r>
              <a:rPr lang="en-US" altLang="zh-CN" sz="1800" dirty="0">
                <a:ea typeface="Cambria Math"/>
              </a:rPr>
              <a:t>=7</a:t>
            </a:r>
            <a:r>
              <a:rPr lang="zh-CN" altLang="en-US" sz="1800" dirty="0">
                <a:ea typeface="Cambria Math"/>
              </a:rPr>
              <a:t>𝑣</a:t>
            </a:r>
            <a:r>
              <a:rPr lang="en-US" altLang="zh-CN" sz="1800" dirty="0">
                <a:ea typeface="Cambria Math"/>
              </a:rPr>
              <a:t>+6</a:t>
            </a:r>
            <a:r>
              <a:rPr lang="en-US" sz="1800" dirty="0">
                <a:ea typeface="Cambria Math"/>
              </a:rPr>
              <a:t> </a:t>
            </a:r>
            <a:r>
              <a:rPr lang="zh-CN" altLang="en-US" sz="1800" dirty="0">
                <a:ea typeface="Cambria Math"/>
              </a:rPr>
              <a:t>代入 𝑥</a:t>
            </a:r>
            <a:r>
              <a:rPr lang="en-US" altLang="zh-CN" sz="1800" dirty="0">
                <a:ea typeface="Cambria Math"/>
              </a:rPr>
              <a:t>=30</a:t>
            </a:r>
            <a:r>
              <a:rPr lang="zh-CN" altLang="en-US" sz="1800" dirty="0">
                <a:ea typeface="Cambria Math"/>
              </a:rPr>
              <a:t>𝑢</a:t>
            </a:r>
            <a:r>
              <a:rPr lang="en-US" altLang="zh-CN" sz="1800" dirty="0">
                <a:ea typeface="Cambria Math"/>
              </a:rPr>
              <a:t>+</a:t>
            </a:r>
            <a:r>
              <a:rPr lang="en-US" sz="1800" dirty="0">
                <a:ea typeface="Cambria Math"/>
              </a:rPr>
              <a:t>26 </a:t>
            </a:r>
            <a:r>
              <a:rPr lang="zh-CN" altLang="en-US" sz="1800" dirty="0">
                <a:ea typeface="Cambria Math"/>
              </a:rPr>
              <a:t>中得到</a:t>
            </a:r>
            <a:r>
              <a:rPr lang="en-US" sz="1800" dirty="0">
                <a:ea typeface="Cambria Math"/>
              </a:rPr>
              <a:t>,</a:t>
            </a:r>
            <a:r>
              <a:rPr lang="en-US" sz="1800" i="1" dirty="0">
                <a:ea typeface="Cambria Math"/>
              </a:rPr>
              <a:t>x  </a:t>
            </a:r>
            <a:r>
              <a:rPr lang="en-US" sz="1800" dirty="0">
                <a:ea typeface="Cambria Math"/>
              </a:rPr>
              <a:t>=  30(7</a:t>
            </a:r>
            <a:r>
              <a:rPr lang="en-US" sz="1800" i="1" dirty="0">
                <a:ea typeface="Cambria Math"/>
              </a:rPr>
              <a:t>v</a:t>
            </a:r>
            <a:r>
              <a:rPr lang="en-US" sz="1800" dirty="0">
                <a:ea typeface="Cambria Math"/>
              </a:rPr>
              <a:t> + 6) + 26 = 210</a:t>
            </a:r>
            <a:r>
              <a:rPr lang="en-US" sz="1800" i="1" dirty="0">
                <a:ea typeface="Cambria Math"/>
              </a:rPr>
              <a:t>u</a:t>
            </a:r>
            <a:r>
              <a:rPr lang="en-US" sz="1800" dirty="0">
                <a:ea typeface="Cambria Math"/>
              </a:rPr>
              <a:t> + 206.</a:t>
            </a:r>
          </a:p>
          <a:p>
            <a:pPr>
              <a:spcBef>
                <a:spcPts val="0"/>
              </a:spcBef>
              <a:spcAft>
                <a:spcPts val="200"/>
              </a:spcAft>
            </a:pPr>
            <a:r>
              <a:rPr lang="zh-CN" altLang="en-US" sz="1800" dirty="0">
                <a:latin typeface="+mn-ea"/>
              </a:rPr>
              <a:t>将这个结果转化为同余方程，我们得到解</a:t>
            </a:r>
            <a:r>
              <a:rPr lang="en-US" sz="1800" i="1" dirty="0"/>
              <a:t>x </a:t>
            </a:r>
            <a:r>
              <a:rPr lang="en-US" sz="1800" dirty="0">
                <a:ea typeface="Cambria Math"/>
              </a:rPr>
              <a:t>≡ 206 (mod </a:t>
            </a:r>
            <a:r>
              <a:rPr lang="en-US" sz="1800" dirty="0">
                <a:ea typeface="Cambria Math" pitchFamily="18" charset="0"/>
              </a:rPr>
              <a:t>210</a:t>
            </a:r>
            <a:r>
              <a:rPr lang="en-US" sz="1800" dirty="0">
                <a:ea typeface="Cambria Math"/>
              </a:rPr>
              <a:t>). </a:t>
            </a:r>
            <a:endParaRPr lang="en-US" sz="1800" dirty="0"/>
          </a:p>
        </p:txBody>
      </p:sp>
    </p:spTree>
    <p:extLst>
      <p:ext uri="{BB962C8B-B14F-4D97-AF65-F5344CB8AC3E}">
        <p14:creationId xmlns:p14="http://schemas.microsoft.com/office/powerpoint/2010/main" val="41117879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Wilson</a:t>
            </a:r>
            <a:r>
              <a:rPr lang="zh-CN" altLang="en-US" dirty="0"/>
              <a:t>定理</a:t>
            </a:r>
            <a:endParaRPr lang="en-US" sz="1500" dirty="0"/>
          </a:p>
        </p:txBody>
      </p:sp>
      <p:sp>
        <p:nvSpPr>
          <p:cNvPr id="5" name="Content Placeholder 2"/>
          <p:cNvSpPr>
            <a:spLocks noGrp="1"/>
          </p:cNvSpPr>
          <p:nvPr>
            <p:ph idx="1"/>
          </p:nvPr>
        </p:nvSpPr>
        <p:spPr>
          <a:xfrm>
            <a:off x="152400" y="914400"/>
            <a:ext cx="8915400" cy="5715000"/>
          </a:xfrm>
        </p:spPr>
        <p:txBody>
          <a:bodyPr/>
          <a:lstStyle/>
          <a:p>
            <a:pPr>
              <a:spcBef>
                <a:spcPts val="600"/>
              </a:spcBef>
            </a:pPr>
            <a:r>
              <a:rPr lang="en-US" sz="2200" b="1" dirty="0"/>
              <a:t>Wilson</a:t>
            </a:r>
            <a:r>
              <a:rPr lang="zh-CN" altLang="en-US" sz="2200" b="1" dirty="0"/>
              <a:t>定理</a:t>
            </a:r>
            <a:r>
              <a:rPr lang="zh-CN" altLang="en-US" sz="2200" dirty="0"/>
              <a:t>：</a:t>
            </a:r>
            <a:r>
              <a:rPr lang="en-US" sz="2200" dirty="0"/>
              <a:t>P</a:t>
            </a:r>
            <a:r>
              <a:rPr lang="zh-CN" altLang="en-US" sz="2200" dirty="0"/>
              <a:t>是质数</a:t>
            </a:r>
            <a:r>
              <a:rPr lang="zh-CN" altLang="en-US" sz="2200" b="1" dirty="0"/>
              <a:t>当且仅当</a:t>
            </a:r>
            <a:r>
              <a:rPr lang="zh-CN" altLang="en-US" sz="2200" dirty="0"/>
              <a:t> </a:t>
            </a:r>
            <a:r>
              <a:rPr lang="en-US" altLang="zh-CN" sz="2200" dirty="0"/>
              <a:t>(p-1)! </a:t>
            </a:r>
            <a:r>
              <a:rPr lang="en-US" sz="2200" dirty="0">
                <a:ea typeface="Cambria Math"/>
              </a:rPr>
              <a:t>≡ -1</a:t>
            </a:r>
            <a:r>
              <a:rPr lang="en-US" sz="2200" dirty="0"/>
              <a:t>( mod </a:t>
            </a:r>
            <a:r>
              <a:rPr lang="en-US" sz="2200" i="1" dirty="0"/>
              <a:t>p</a:t>
            </a:r>
            <a:r>
              <a:rPr lang="en-US" sz="2200" dirty="0"/>
              <a:t>).</a:t>
            </a:r>
            <a:endParaRPr lang="en-US" sz="2200" i="1" dirty="0"/>
          </a:p>
          <a:p>
            <a:pPr>
              <a:spcBef>
                <a:spcPts val="600"/>
              </a:spcBef>
            </a:pPr>
            <a:r>
              <a:rPr lang="zh-CN" altLang="en-US" sz="2000" b="1" dirty="0">
                <a:solidFill>
                  <a:srgbClr val="7030A0"/>
                </a:solidFill>
              </a:rPr>
              <a:t>引理</a:t>
            </a:r>
            <a:r>
              <a:rPr lang="en-US" sz="2000" dirty="0"/>
              <a:t>:  </a:t>
            </a:r>
            <a:r>
              <a:rPr lang="zh-CN" altLang="en-US" sz="2000" dirty="0"/>
              <a:t>如</a:t>
            </a:r>
            <a:r>
              <a:rPr lang="en-US" sz="2000" dirty="0"/>
              <a:t>p</a:t>
            </a:r>
            <a:r>
              <a:rPr lang="zh-CN" altLang="en-US" sz="2000" dirty="0"/>
              <a:t>为质数且 </a:t>
            </a:r>
            <a:r>
              <a:rPr lang="en-US" altLang="zh-CN" sz="2000" dirty="0"/>
              <a:t>x</a:t>
            </a:r>
            <a:r>
              <a:rPr lang="en-US" altLang="zh-CN" sz="2000" baseline="30000" dirty="0"/>
              <a:t>2</a:t>
            </a:r>
            <a:r>
              <a:rPr lang="en-US" altLang="zh-CN" sz="2000" dirty="0">
                <a:ea typeface="Cambria Math"/>
              </a:rPr>
              <a:t> ≡ 1 (mod p)</a:t>
            </a:r>
            <a:r>
              <a:rPr lang="zh-CN" altLang="en-US" sz="2000" dirty="0">
                <a:ea typeface="Cambria Math"/>
              </a:rPr>
              <a:t>，则</a:t>
            </a:r>
            <a:r>
              <a:rPr lang="en-US" altLang="zh-CN" sz="2000" dirty="0">
                <a:ea typeface="Cambria Math"/>
              </a:rPr>
              <a:t>x ≡ 1 (mod p)</a:t>
            </a:r>
            <a:r>
              <a:rPr lang="zh-CN" altLang="en-US" sz="2000" dirty="0">
                <a:ea typeface="Cambria Math"/>
              </a:rPr>
              <a:t>或 </a:t>
            </a:r>
            <a:r>
              <a:rPr lang="en-US" altLang="zh-CN" sz="2000" dirty="0">
                <a:ea typeface="Cambria Math"/>
              </a:rPr>
              <a:t>x ≡  -1 (mod p)</a:t>
            </a:r>
            <a:r>
              <a:rPr lang="en-US" sz="2000" dirty="0"/>
              <a:t>. </a:t>
            </a:r>
          </a:p>
          <a:p>
            <a:pPr>
              <a:spcBef>
                <a:spcPts val="600"/>
              </a:spcBef>
            </a:pPr>
            <a:r>
              <a:rPr lang="zh-CN" altLang="en-US" sz="2000" b="1" dirty="0"/>
              <a:t>引理证明</a:t>
            </a:r>
            <a:r>
              <a:rPr lang="en-US" sz="2000" dirty="0"/>
              <a:t>:  p | (</a:t>
            </a:r>
            <a:r>
              <a:rPr lang="en-US" altLang="zh-CN" sz="2000" dirty="0"/>
              <a:t>x</a:t>
            </a:r>
            <a:r>
              <a:rPr lang="en-US" altLang="zh-CN" sz="2000" baseline="30000" dirty="0"/>
              <a:t>2 </a:t>
            </a:r>
            <a:r>
              <a:rPr lang="en-US" sz="2000" dirty="0"/>
              <a:t>-1),</a:t>
            </a:r>
            <a:r>
              <a:rPr lang="zh-CN" altLang="en-US" sz="2000" dirty="0"/>
              <a:t>即 </a:t>
            </a:r>
            <a:r>
              <a:rPr lang="en-US" altLang="zh-CN" sz="2000" dirty="0"/>
              <a:t>p|(x+1)(x-1),</a:t>
            </a:r>
            <a:r>
              <a:rPr lang="zh-CN" altLang="en-US" sz="2000" b="1" dirty="0">
                <a:solidFill>
                  <a:srgbClr val="7030A0"/>
                </a:solidFill>
              </a:rPr>
              <a:t>因</a:t>
            </a:r>
            <a:r>
              <a:rPr lang="en-US" altLang="zh-CN" sz="2000" b="1" dirty="0">
                <a:solidFill>
                  <a:srgbClr val="7030A0"/>
                </a:solidFill>
              </a:rPr>
              <a:t>p</a:t>
            </a:r>
            <a:r>
              <a:rPr lang="zh-CN" altLang="en-US" sz="2000" b="1" dirty="0">
                <a:solidFill>
                  <a:srgbClr val="7030A0"/>
                </a:solidFill>
              </a:rPr>
              <a:t>为质数</a:t>
            </a:r>
            <a:r>
              <a:rPr lang="en-US" altLang="zh-CN" sz="2000" dirty="0"/>
              <a:t>,</a:t>
            </a:r>
            <a:r>
              <a:rPr lang="zh-CN" altLang="en-US" sz="2000" dirty="0"/>
              <a:t>则 </a:t>
            </a:r>
            <a:r>
              <a:rPr lang="en-US" altLang="zh-CN" sz="2000" dirty="0"/>
              <a:t>p|(x+1)</a:t>
            </a:r>
            <a:r>
              <a:rPr lang="zh-CN" altLang="en-US" sz="2000" dirty="0"/>
              <a:t>或 </a:t>
            </a:r>
            <a:r>
              <a:rPr lang="en-US" altLang="zh-CN" sz="2000" dirty="0"/>
              <a:t>p|(x-1)</a:t>
            </a:r>
            <a:r>
              <a:rPr lang="zh-CN" altLang="en-US" sz="2000" dirty="0"/>
              <a:t>，得证。</a:t>
            </a:r>
            <a:endParaRPr lang="en-US" altLang="zh-CN" sz="2000" dirty="0"/>
          </a:p>
          <a:p>
            <a:pPr>
              <a:spcBef>
                <a:spcPts val="600"/>
              </a:spcBef>
            </a:pPr>
            <a:r>
              <a:rPr lang="en-US" altLang="zh-CN" sz="2200" b="1" dirty="0">
                <a:solidFill>
                  <a:srgbClr val="00518B"/>
                </a:solidFill>
              </a:rPr>
              <a:t>Wilson</a:t>
            </a:r>
            <a:r>
              <a:rPr lang="zh-CN" altLang="en-US" sz="2200" b="1" dirty="0">
                <a:solidFill>
                  <a:srgbClr val="00518B"/>
                </a:solidFill>
              </a:rPr>
              <a:t>定理证明</a:t>
            </a:r>
            <a:r>
              <a:rPr lang="zh-CN" altLang="en-US" sz="2200" dirty="0"/>
              <a:t>：先证当</a:t>
            </a:r>
            <a:r>
              <a:rPr lang="en-US" altLang="zh-CN" sz="2200" dirty="0"/>
              <a:t>(p-1)! </a:t>
            </a:r>
            <a:r>
              <a:rPr lang="en-US" altLang="zh-CN" sz="2200" dirty="0">
                <a:ea typeface="Cambria Math"/>
              </a:rPr>
              <a:t>≡ -1</a:t>
            </a:r>
            <a:r>
              <a:rPr lang="en-US" altLang="zh-CN" sz="2200" dirty="0"/>
              <a:t>( mod </a:t>
            </a:r>
            <a:r>
              <a:rPr lang="en-US" altLang="zh-CN" sz="2200" i="1" dirty="0"/>
              <a:t>p</a:t>
            </a:r>
            <a:r>
              <a:rPr lang="en-US" altLang="zh-CN" sz="2200" dirty="0"/>
              <a:t>),</a:t>
            </a:r>
            <a:r>
              <a:rPr lang="zh-CN" altLang="en-US" sz="2200" dirty="0"/>
              <a:t>则</a:t>
            </a:r>
            <a:r>
              <a:rPr lang="en-US" altLang="zh-CN" sz="2200" dirty="0"/>
              <a:t>p</a:t>
            </a:r>
            <a:r>
              <a:rPr lang="zh-CN" altLang="en-US" sz="2200" dirty="0"/>
              <a:t>为质数：</a:t>
            </a:r>
            <a:endParaRPr lang="en-US" altLang="zh-CN" sz="2200" dirty="0"/>
          </a:p>
          <a:p>
            <a:pPr>
              <a:spcBef>
                <a:spcPts val="600"/>
              </a:spcBef>
            </a:pPr>
            <a:r>
              <a:rPr lang="zh-CN" altLang="en-US" sz="2000" dirty="0"/>
              <a:t>设</a:t>
            </a:r>
            <a:r>
              <a:rPr lang="en-US" altLang="zh-CN" sz="2000" dirty="0" err="1"/>
              <a:t>n|p</a:t>
            </a:r>
            <a:r>
              <a:rPr lang="zh-CN" altLang="en-US" sz="2000" dirty="0"/>
              <a:t>且</a:t>
            </a:r>
            <a:r>
              <a:rPr lang="en-US" altLang="zh-CN" sz="2000" dirty="0" err="1"/>
              <a:t>n≠p</a:t>
            </a:r>
            <a:r>
              <a:rPr lang="zh-CN" altLang="en-US" sz="2000" dirty="0"/>
              <a:t>，则</a:t>
            </a:r>
            <a:r>
              <a:rPr lang="en-US" altLang="zh-CN" sz="2000" dirty="0"/>
              <a:t>n</a:t>
            </a:r>
            <a:r>
              <a:rPr lang="en-US" altLang="zh-CN" sz="2000" dirty="0">
                <a:latin typeface="宋体" panose="02010600030101010101" pitchFamily="2" charset="-122"/>
                <a:ea typeface="宋体" panose="02010600030101010101" pitchFamily="2" charset="-122"/>
              </a:rPr>
              <a:t>∈{1,2,…,p-1}</a:t>
            </a:r>
            <a:r>
              <a:rPr lang="zh-CN" altLang="en-US" sz="2000" dirty="0">
                <a:latin typeface="宋体" panose="02010600030101010101" pitchFamily="2" charset="-122"/>
                <a:ea typeface="宋体" panose="02010600030101010101" pitchFamily="2" charset="-122"/>
              </a:rPr>
              <a:t>，能推导出 </a:t>
            </a:r>
            <a:r>
              <a:rPr lang="en-US" altLang="zh-CN" sz="2000" b="1" dirty="0">
                <a:latin typeface="宋体" panose="02010600030101010101" pitchFamily="2" charset="-122"/>
                <a:ea typeface="宋体" panose="02010600030101010101" pitchFamily="2" charset="-122"/>
              </a:rPr>
              <a:t>n|(p-1)!</a:t>
            </a:r>
            <a:r>
              <a:rPr lang="zh-CN" altLang="en-US" sz="2000" dirty="0">
                <a:latin typeface="宋体" panose="02010600030101010101" pitchFamily="2" charset="-122"/>
                <a:ea typeface="宋体" panose="02010600030101010101" pitchFamily="2" charset="-122"/>
              </a:rPr>
              <a:t>；根据条件，</a:t>
            </a:r>
            <a:endParaRPr lang="en-US" altLang="zh-CN" sz="2000" dirty="0">
              <a:latin typeface="宋体" panose="02010600030101010101" pitchFamily="2" charset="-122"/>
              <a:ea typeface="宋体" panose="02010600030101010101" pitchFamily="2" charset="-122"/>
            </a:endParaRPr>
          </a:p>
          <a:p>
            <a:pPr>
              <a:spcBef>
                <a:spcPts val="600"/>
              </a:spcBef>
            </a:pPr>
            <a:r>
              <a:rPr lang="en-US" altLang="zh-CN" sz="2000" dirty="0"/>
              <a:t>p| ((p-1)!+1)</a:t>
            </a:r>
            <a:r>
              <a:rPr lang="zh-CN" altLang="en-US" sz="2000" dirty="0"/>
              <a:t>，因为</a:t>
            </a:r>
            <a:r>
              <a:rPr lang="en-US" altLang="zh-CN" sz="2000" dirty="0"/>
              <a:t>n | p,</a:t>
            </a:r>
            <a:r>
              <a:rPr lang="zh-CN" altLang="en-US" sz="2000" dirty="0"/>
              <a:t>则 推出 </a:t>
            </a:r>
            <a:r>
              <a:rPr lang="en-US" altLang="zh-CN" sz="2000" b="1" dirty="0">
                <a:solidFill>
                  <a:srgbClr val="FF0000"/>
                </a:solidFill>
              </a:rPr>
              <a:t>n | ((p-1)!+1)</a:t>
            </a:r>
            <a:r>
              <a:rPr lang="zh-CN" altLang="en-US" sz="2000" dirty="0"/>
              <a:t>；又已推出 </a:t>
            </a:r>
            <a:r>
              <a:rPr lang="en-US" altLang="zh-CN" sz="2000" b="1" dirty="0">
                <a:solidFill>
                  <a:srgbClr val="FF0000"/>
                </a:solidFill>
                <a:latin typeface="宋体" panose="02010600030101010101" pitchFamily="2" charset="-122"/>
                <a:ea typeface="宋体" panose="02010600030101010101" pitchFamily="2" charset="-122"/>
              </a:rPr>
              <a:t>n|(p-1)!,</a:t>
            </a:r>
            <a:r>
              <a:rPr lang="zh-CN" altLang="en-US" sz="2000" b="1" dirty="0">
                <a:latin typeface="宋体" panose="02010600030101010101" pitchFamily="2" charset="-122"/>
                <a:ea typeface="宋体" panose="02010600030101010101" pitchFamily="2" charset="-122"/>
              </a:rPr>
              <a:t>得</a:t>
            </a:r>
            <a:r>
              <a:rPr lang="en-US" altLang="zh-CN" sz="2000" b="1" dirty="0">
                <a:solidFill>
                  <a:srgbClr val="FF0000"/>
                </a:solidFill>
                <a:latin typeface="宋体" panose="02010600030101010101" pitchFamily="2" charset="-122"/>
                <a:ea typeface="宋体" panose="02010600030101010101" pitchFamily="2" charset="-122"/>
              </a:rPr>
              <a:t>n|1</a:t>
            </a:r>
            <a:r>
              <a:rPr lang="zh-CN" altLang="en-US" sz="2000" b="1" dirty="0">
                <a:solidFill>
                  <a:srgbClr val="FF0000"/>
                </a:solidFill>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则</a:t>
            </a:r>
            <a:r>
              <a:rPr lang="en-US" altLang="zh-CN" sz="2000" b="1" dirty="0">
                <a:latin typeface="宋体" panose="02010600030101010101" pitchFamily="2" charset="-122"/>
                <a:ea typeface="宋体" panose="02010600030101010101" pitchFamily="2" charset="-122"/>
              </a:rPr>
              <a:t>n=1</a:t>
            </a:r>
            <a:r>
              <a:rPr lang="zh-CN" altLang="en-US" sz="2000" b="1"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推出</a:t>
            </a:r>
            <a:r>
              <a:rPr lang="en-US" altLang="zh-CN" sz="2000" dirty="0">
                <a:latin typeface="宋体" panose="02010600030101010101" pitchFamily="2" charset="-122"/>
                <a:ea typeface="宋体" panose="02010600030101010101" pitchFamily="2" charset="-122"/>
              </a:rPr>
              <a:t>p</a:t>
            </a:r>
            <a:r>
              <a:rPr lang="zh-CN" altLang="en-US" sz="2000" dirty="0">
                <a:latin typeface="宋体" panose="02010600030101010101" pitchFamily="2" charset="-122"/>
                <a:ea typeface="宋体" panose="02010600030101010101" pitchFamily="2" charset="-122"/>
              </a:rPr>
              <a:t>的因子只有</a:t>
            </a:r>
            <a:r>
              <a:rPr lang="en-US" altLang="zh-CN" sz="2000" dirty="0">
                <a:latin typeface="宋体" panose="02010600030101010101" pitchFamily="2" charset="-122"/>
                <a:ea typeface="宋体" panose="02010600030101010101" pitchFamily="2" charset="-122"/>
              </a:rPr>
              <a:t>p</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，则</a:t>
            </a:r>
            <a:r>
              <a:rPr lang="en-US" altLang="zh-CN" sz="2000" dirty="0">
                <a:latin typeface="宋体" panose="02010600030101010101" pitchFamily="2" charset="-122"/>
                <a:ea typeface="宋体" panose="02010600030101010101" pitchFamily="2" charset="-122"/>
              </a:rPr>
              <a:t>p</a:t>
            </a:r>
            <a:r>
              <a:rPr lang="zh-CN" altLang="en-US" sz="2000" dirty="0">
                <a:latin typeface="宋体" panose="02010600030101010101" pitchFamily="2" charset="-122"/>
                <a:ea typeface="宋体" panose="02010600030101010101" pitchFamily="2" charset="-122"/>
              </a:rPr>
              <a:t>为质数</a:t>
            </a:r>
            <a:r>
              <a:rPr lang="en-US" altLang="zh-CN" sz="2000" b="1" dirty="0">
                <a:latin typeface="宋体" panose="02010600030101010101" pitchFamily="2" charset="-122"/>
                <a:ea typeface="宋体" panose="02010600030101010101" pitchFamily="2" charset="-122"/>
              </a:rPr>
              <a:t>.</a:t>
            </a:r>
          </a:p>
          <a:p>
            <a:pPr>
              <a:spcBef>
                <a:spcPts val="600"/>
              </a:spcBef>
            </a:pPr>
            <a:r>
              <a:rPr lang="zh-CN" altLang="en-US" sz="2200" dirty="0"/>
              <a:t>再证当</a:t>
            </a:r>
            <a:r>
              <a:rPr lang="en-US" altLang="zh-CN" sz="2200" dirty="0"/>
              <a:t>p</a:t>
            </a:r>
            <a:r>
              <a:rPr lang="zh-CN" altLang="en-US" sz="2200" dirty="0"/>
              <a:t>为质数，则</a:t>
            </a:r>
            <a:r>
              <a:rPr lang="en-US" altLang="zh-CN" sz="2200" dirty="0"/>
              <a:t>(p-1)! </a:t>
            </a:r>
            <a:r>
              <a:rPr lang="en-US" altLang="zh-CN" sz="2200" dirty="0">
                <a:ea typeface="Cambria Math"/>
              </a:rPr>
              <a:t>≡ -1</a:t>
            </a:r>
            <a:r>
              <a:rPr lang="en-US" altLang="zh-CN" sz="2200" dirty="0"/>
              <a:t>( mod </a:t>
            </a:r>
            <a:r>
              <a:rPr lang="en-US" altLang="zh-CN" sz="2200" i="1" dirty="0"/>
              <a:t>p</a:t>
            </a:r>
            <a:r>
              <a:rPr lang="en-US" altLang="zh-CN" sz="2200" dirty="0"/>
              <a:t>)</a:t>
            </a:r>
            <a:r>
              <a:rPr lang="zh-CN" altLang="en-US" sz="2200" dirty="0"/>
              <a:t>：</a:t>
            </a:r>
            <a:r>
              <a:rPr lang="en-US" altLang="zh-CN" sz="2200" dirty="0"/>
              <a:t>[</a:t>
            </a:r>
            <a:r>
              <a:rPr lang="zh-CN" altLang="en-US" sz="2200" dirty="0"/>
              <a:t>设</a:t>
            </a:r>
            <a:r>
              <a:rPr lang="en-US" altLang="zh-CN" sz="2200" dirty="0"/>
              <a:t>p</a:t>
            </a:r>
            <a:r>
              <a:rPr lang="zh-CN" altLang="en-US" sz="2200" dirty="0"/>
              <a:t>≥</a:t>
            </a:r>
            <a:r>
              <a:rPr lang="en-US" altLang="zh-CN" sz="2200" dirty="0"/>
              <a:t>5,</a:t>
            </a:r>
            <a:r>
              <a:rPr lang="zh-CN" altLang="en-US" sz="2200" dirty="0"/>
              <a:t> </a:t>
            </a:r>
            <a:r>
              <a:rPr lang="en-US" altLang="zh-CN" sz="2200" dirty="0"/>
              <a:t>p=2,3</a:t>
            </a:r>
            <a:r>
              <a:rPr lang="zh-CN" altLang="en-US" sz="2200" dirty="0"/>
              <a:t>时易证</a:t>
            </a:r>
            <a:r>
              <a:rPr lang="en-US" altLang="zh-CN" sz="2200" dirty="0"/>
              <a:t>]</a:t>
            </a:r>
          </a:p>
          <a:p>
            <a:pPr>
              <a:spcBef>
                <a:spcPts val="600"/>
              </a:spcBef>
            </a:pPr>
            <a:r>
              <a:rPr lang="zh-CN" altLang="en-US" sz="2200" dirty="0"/>
              <a:t>引例：</a:t>
            </a:r>
            <a:r>
              <a:rPr lang="en-US" altLang="zh-CN" sz="2200" dirty="0"/>
              <a:t>6! (mod 7)=1*(2*4)*(3*5)*6 (mod 7)= 6 (mod 7)= -1 (mod 7);</a:t>
            </a:r>
          </a:p>
          <a:p>
            <a:pPr>
              <a:spcBef>
                <a:spcPts val="600"/>
              </a:spcBef>
            </a:pPr>
            <a:r>
              <a:rPr lang="zh-CN" altLang="en-US" sz="2200" dirty="0"/>
              <a:t>对集合</a:t>
            </a:r>
            <a:r>
              <a:rPr lang="en-US" altLang="zh-CN" sz="2200" dirty="0"/>
              <a:t>{2,3,…,p-2}</a:t>
            </a:r>
            <a:r>
              <a:rPr lang="zh-CN" altLang="en-US" sz="2200" dirty="0"/>
              <a:t>中任一数</a:t>
            </a:r>
            <a:r>
              <a:rPr lang="en-US" altLang="zh-CN" sz="2200" dirty="0"/>
              <a:t>a</a:t>
            </a:r>
            <a:r>
              <a:rPr lang="zh-CN" altLang="en-US" sz="2200" dirty="0"/>
              <a:t>，根据上述引理可知</a:t>
            </a:r>
            <a:r>
              <a:rPr lang="en-US" altLang="zh-CN" sz="2200" dirty="0"/>
              <a:t>a</a:t>
            </a:r>
            <a:r>
              <a:rPr lang="en-US" altLang="zh-CN" sz="2200" baseline="30000" dirty="0"/>
              <a:t>2</a:t>
            </a:r>
            <a:r>
              <a:rPr lang="zh-CN" altLang="en-US" sz="2200" dirty="0"/>
              <a:t>≢ </a:t>
            </a:r>
            <a:r>
              <a:rPr lang="en-US" altLang="zh-CN" sz="2200" dirty="0"/>
              <a:t>1 (mod p),</a:t>
            </a:r>
            <a:r>
              <a:rPr lang="zh-CN" altLang="en-US" sz="2200" dirty="0"/>
              <a:t>所以其中每个数</a:t>
            </a:r>
            <a:r>
              <a:rPr lang="en-US" altLang="zh-CN" sz="2200" dirty="0"/>
              <a:t>a</a:t>
            </a:r>
            <a:r>
              <a:rPr lang="zh-CN" altLang="en-US" sz="2200" dirty="0"/>
              <a:t>都有唯一的不等于</a:t>
            </a:r>
            <a:r>
              <a:rPr lang="en-US" altLang="zh-CN" sz="2200" dirty="0"/>
              <a:t>a</a:t>
            </a:r>
            <a:r>
              <a:rPr lang="zh-CN" altLang="en-US" sz="2200" dirty="0"/>
              <a:t>的模</a:t>
            </a:r>
            <a:r>
              <a:rPr lang="en-US" altLang="zh-CN" sz="2200" dirty="0"/>
              <a:t>p</a:t>
            </a:r>
            <a:r>
              <a:rPr lang="zh-CN" altLang="en-US" sz="2200" dirty="0"/>
              <a:t>逆 </a:t>
            </a:r>
            <a:r>
              <a:rPr lang="en-US" altLang="zh-CN" sz="2200" dirty="0"/>
              <a:t>a</a:t>
            </a:r>
            <a:r>
              <a:rPr lang="en-US" altLang="zh-CN" sz="2200" baseline="30000" dirty="0"/>
              <a:t>-1</a:t>
            </a:r>
            <a:r>
              <a:rPr lang="en-US" altLang="zh-CN" sz="2200" dirty="0"/>
              <a:t>,</a:t>
            </a:r>
            <a:r>
              <a:rPr lang="zh-CN" altLang="en-US" sz="2200" dirty="0"/>
              <a:t>且如</a:t>
            </a:r>
            <a:r>
              <a:rPr lang="en-US" altLang="zh-CN" sz="2200" dirty="0" err="1"/>
              <a:t>a≠b</a:t>
            </a:r>
            <a:r>
              <a:rPr lang="zh-CN" altLang="en-US" sz="2200" dirty="0"/>
              <a:t>，</a:t>
            </a:r>
            <a:r>
              <a:rPr lang="en-US" altLang="zh-CN" sz="2200" dirty="0"/>
              <a:t>a </a:t>
            </a:r>
            <a:r>
              <a:rPr lang="en-US" altLang="zh-CN" sz="2200" baseline="30000" dirty="0"/>
              <a:t>-1</a:t>
            </a:r>
            <a:r>
              <a:rPr lang="en-US" altLang="zh-CN" sz="2200" dirty="0"/>
              <a:t>≠</a:t>
            </a:r>
            <a:r>
              <a:rPr lang="en-US" altLang="zh-CN" sz="2200" baseline="30000" dirty="0"/>
              <a:t> </a:t>
            </a:r>
            <a:r>
              <a:rPr lang="en-US" altLang="zh-CN" sz="2200" dirty="0"/>
              <a:t>b</a:t>
            </a:r>
            <a:r>
              <a:rPr lang="en-US" altLang="zh-CN" sz="2200" baseline="30000" dirty="0"/>
              <a:t>-1</a:t>
            </a:r>
            <a:r>
              <a:rPr lang="en-US" altLang="zh-CN" sz="2200" dirty="0"/>
              <a:t>; </a:t>
            </a:r>
          </a:p>
          <a:p>
            <a:pPr>
              <a:spcBef>
                <a:spcPts val="600"/>
              </a:spcBef>
            </a:pPr>
            <a:r>
              <a:rPr lang="en-US" altLang="zh-CN" sz="2200" dirty="0"/>
              <a:t>(p-1)!=1*(p-1)*</a:t>
            </a:r>
            <a:r>
              <a:rPr lang="en-US" altLang="zh-CN" sz="2200" dirty="0">
                <a:solidFill>
                  <a:srgbClr val="7030A0"/>
                </a:solidFill>
              </a:rPr>
              <a:t>(2*3*…*(p-2))</a:t>
            </a:r>
            <a:r>
              <a:rPr lang="en-US" altLang="zh-CN" sz="2200" dirty="0"/>
              <a:t>=(p-1)*</a:t>
            </a:r>
            <a:r>
              <a:rPr lang="en-US" altLang="zh-CN" sz="2200" dirty="0">
                <a:solidFill>
                  <a:srgbClr val="7030A0"/>
                </a:solidFill>
              </a:rPr>
              <a:t>((p-3)/2</a:t>
            </a:r>
            <a:r>
              <a:rPr lang="zh-CN" altLang="en-US" sz="2200" dirty="0">
                <a:solidFill>
                  <a:srgbClr val="7030A0"/>
                </a:solidFill>
              </a:rPr>
              <a:t>对互逆的数相乘</a:t>
            </a:r>
            <a:r>
              <a:rPr lang="en-US" altLang="zh-CN" sz="2200" dirty="0">
                <a:solidFill>
                  <a:srgbClr val="7030A0"/>
                </a:solidFill>
              </a:rPr>
              <a:t>)</a:t>
            </a:r>
            <a:r>
              <a:rPr lang="en-US" altLang="zh-CN" sz="2200" dirty="0"/>
              <a:t>(mod p)=(p-1) (mod p)=-1 (mod p), </a:t>
            </a:r>
            <a:r>
              <a:rPr lang="zh-CN" altLang="en-US" sz="2200" dirty="0"/>
              <a:t>得证</a:t>
            </a:r>
            <a:r>
              <a:rPr lang="en-US" altLang="zh-CN" sz="2200" dirty="0"/>
              <a:t>.</a:t>
            </a:r>
          </a:p>
          <a:p>
            <a:pPr>
              <a:spcBef>
                <a:spcPts val="600"/>
              </a:spcBef>
            </a:pPr>
            <a:endParaRPr lang="en-US" altLang="zh-CN" sz="2200" dirty="0"/>
          </a:p>
          <a:p>
            <a:pPr>
              <a:spcBef>
                <a:spcPts val="600"/>
              </a:spcBef>
            </a:pPr>
            <a:endParaRPr lang="en-US" altLang="zh-CN" sz="2200" dirty="0"/>
          </a:p>
          <a:p>
            <a:pPr>
              <a:spcBef>
                <a:spcPts val="600"/>
              </a:spcBef>
            </a:pPr>
            <a:endParaRPr lang="en-US" altLang="zh-CN" sz="2200" dirty="0"/>
          </a:p>
          <a:p>
            <a:pPr>
              <a:spcBef>
                <a:spcPts val="600"/>
              </a:spcBef>
            </a:pPr>
            <a:endParaRPr lang="en-US" sz="2200" dirty="0">
              <a:ea typeface="Cambria Math" pitchFamily="18" charset="0"/>
            </a:endParaRPr>
          </a:p>
          <a:p>
            <a:pPr algn="ctr">
              <a:spcBef>
                <a:spcPts val="600"/>
              </a:spcBef>
            </a:pPr>
            <a:endParaRPr lang="en-US" sz="2200" i="1" dirty="0"/>
          </a:p>
        </p:txBody>
      </p:sp>
    </p:spTree>
    <p:extLst>
      <p:ext uri="{BB962C8B-B14F-4D97-AF65-F5344CB8AC3E}">
        <p14:creationId xmlns:p14="http://schemas.microsoft.com/office/powerpoint/2010/main" val="17238725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欧拉函数与欧拉定理</a:t>
            </a:r>
            <a:endParaRPr lang="en-US" sz="1500" dirty="0"/>
          </a:p>
        </p:txBody>
      </p:sp>
      <p:sp>
        <p:nvSpPr>
          <p:cNvPr id="5" name="Content Placeholder 2"/>
          <p:cNvSpPr>
            <a:spLocks noGrp="1"/>
          </p:cNvSpPr>
          <p:nvPr>
            <p:ph idx="1"/>
          </p:nvPr>
        </p:nvSpPr>
        <p:spPr>
          <a:xfrm>
            <a:off x="152400" y="914400"/>
            <a:ext cx="8915400" cy="5715000"/>
          </a:xfrm>
        </p:spPr>
        <p:txBody>
          <a:bodyPr/>
          <a:lstStyle/>
          <a:p>
            <a:pPr>
              <a:spcBef>
                <a:spcPts val="600"/>
              </a:spcBef>
            </a:pPr>
            <a:r>
              <a:rPr lang="zh-CN" altLang="en-US" sz="2200" b="1" dirty="0"/>
              <a:t>欧拉函数</a:t>
            </a:r>
            <a:r>
              <a:rPr lang="el-GR" altLang="zh-CN" sz="2000" b="0" i="0" dirty="0">
                <a:solidFill>
                  <a:srgbClr val="1A2029"/>
                </a:solidFill>
                <a:effectLst/>
                <a:latin typeface="-apple-system"/>
              </a:rPr>
              <a:t>φ</a:t>
            </a:r>
            <a:r>
              <a:rPr lang="en-US" altLang="zh-CN" sz="2000" b="0" i="0" dirty="0">
                <a:solidFill>
                  <a:srgbClr val="1A2029"/>
                </a:solidFill>
                <a:effectLst/>
                <a:latin typeface="-apple-system"/>
              </a:rPr>
              <a:t>(n)</a:t>
            </a:r>
            <a:r>
              <a:rPr lang="zh-CN" altLang="en-US" sz="2200" dirty="0"/>
              <a:t>：比</a:t>
            </a:r>
            <a:r>
              <a:rPr lang="en-US" altLang="zh-CN" sz="2200" dirty="0"/>
              <a:t>n</a:t>
            </a:r>
            <a:r>
              <a:rPr lang="zh-CN" altLang="en-US" sz="2200" dirty="0"/>
              <a:t>小且与</a:t>
            </a:r>
            <a:r>
              <a:rPr lang="en-US" altLang="zh-CN" sz="2200" dirty="0"/>
              <a:t>n</a:t>
            </a:r>
            <a:r>
              <a:rPr lang="zh-CN" altLang="en-US" sz="2200" dirty="0"/>
              <a:t>互质的正整数的个数</a:t>
            </a:r>
            <a:r>
              <a:rPr lang="en-US" sz="2000" dirty="0"/>
              <a:t>. </a:t>
            </a:r>
          </a:p>
          <a:p>
            <a:pPr>
              <a:spcBef>
                <a:spcPts val="600"/>
              </a:spcBef>
            </a:pPr>
            <a:r>
              <a:rPr lang="zh-CN" altLang="en-US" sz="2000" dirty="0"/>
              <a:t>例：</a:t>
            </a:r>
            <a:r>
              <a:rPr lang="el-GR" altLang="zh-CN" sz="2000" b="0" i="0" dirty="0">
                <a:solidFill>
                  <a:srgbClr val="1A2029"/>
                </a:solidFill>
                <a:effectLst/>
                <a:latin typeface="-apple-system"/>
              </a:rPr>
              <a:t>φ</a:t>
            </a:r>
            <a:r>
              <a:rPr lang="en-US" altLang="zh-CN" sz="2000" b="0" i="0" dirty="0">
                <a:solidFill>
                  <a:srgbClr val="1A2029"/>
                </a:solidFill>
                <a:effectLst/>
                <a:latin typeface="-apple-system"/>
              </a:rPr>
              <a:t>(6)=2 [1</a:t>
            </a:r>
            <a:r>
              <a:rPr lang="en-US" altLang="zh-CN" sz="2000" dirty="0">
                <a:solidFill>
                  <a:srgbClr val="1A2029"/>
                </a:solidFill>
                <a:latin typeface="-apple-system"/>
              </a:rPr>
              <a:t>,5]; </a:t>
            </a:r>
            <a:r>
              <a:rPr lang="el-GR" altLang="zh-CN" sz="2000" b="0" i="0" dirty="0">
                <a:solidFill>
                  <a:srgbClr val="1A2029"/>
                </a:solidFill>
                <a:effectLst/>
                <a:latin typeface="-apple-system"/>
              </a:rPr>
              <a:t>φ</a:t>
            </a:r>
            <a:r>
              <a:rPr lang="en-US" altLang="zh-CN" sz="2000" b="0" i="0" dirty="0">
                <a:solidFill>
                  <a:srgbClr val="1A2029"/>
                </a:solidFill>
                <a:effectLst/>
                <a:latin typeface="-apple-system"/>
              </a:rPr>
              <a:t>(7)=6  [1,2,3,4,5,6]</a:t>
            </a:r>
          </a:p>
          <a:p>
            <a:pPr>
              <a:spcBef>
                <a:spcPts val="600"/>
              </a:spcBef>
            </a:pPr>
            <a:r>
              <a:rPr lang="zh-CN" altLang="en-US" sz="2000" b="1" dirty="0"/>
              <a:t>欧拉函数</a:t>
            </a:r>
            <a:r>
              <a:rPr lang="el-GR" altLang="zh-CN" sz="1800" b="0" i="0" dirty="0">
                <a:solidFill>
                  <a:srgbClr val="1A2029"/>
                </a:solidFill>
                <a:effectLst/>
                <a:latin typeface="-apple-system"/>
              </a:rPr>
              <a:t>φ</a:t>
            </a:r>
            <a:r>
              <a:rPr lang="en-US" altLang="zh-CN" sz="1800" b="0" i="0" dirty="0">
                <a:solidFill>
                  <a:srgbClr val="1A2029"/>
                </a:solidFill>
                <a:effectLst/>
                <a:latin typeface="-apple-system"/>
              </a:rPr>
              <a:t>(n)</a:t>
            </a:r>
            <a:r>
              <a:rPr lang="zh-CN" altLang="en-US" sz="1800" b="0" i="0" dirty="0">
                <a:solidFill>
                  <a:srgbClr val="1A2029"/>
                </a:solidFill>
                <a:effectLst/>
                <a:latin typeface="-apple-system"/>
              </a:rPr>
              <a:t>的计算： 如果</a:t>
            </a:r>
            <a:r>
              <a:rPr lang="en-US" altLang="zh-CN" sz="1800" b="0" i="0" dirty="0">
                <a:solidFill>
                  <a:srgbClr val="1A2029"/>
                </a:solidFill>
                <a:effectLst/>
                <a:latin typeface="-apple-system"/>
              </a:rPr>
              <a:t>p</a:t>
            </a:r>
            <a:r>
              <a:rPr lang="zh-CN" altLang="en-US" sz="1800" b="0" i="0" dirty="0">
                <a:solidFill>
                  <a:srgbClr val="1A2029"/>
                </a:solidFill>
                <a:effectLst/>
                <a:latin typeface="-apple-system"/>
              </a:rPr>
              <a:t>是质数，则</a:t>
            </a:r>
            <a:r>
              <a:rPr lang="el-GR" altLang="zh-CN" sz="1800" b="0" i="0" dirty="0">
                <a:solidFill>
                  <a:srgbClr val="1A2029"/>
                </a:solidFill>
                <a:effectLst/>
                <a:latin typeface="-apple-system"/>
              </a:rPr>
              <a:t>φ</a:t>
            </a:r>
            <a:r>
              <a:rPr lang="en-US" altLang="zh-CN" sz="1800" b="0" i="0" dirty="0">
                <a:solidFill>
                  <a:srgbClr val="1A2029"/>
                </a:solidFill>
                <a:effectLst/>
                <a:latin typeface="-apple-system"/>
              </a:rPr>
              <a:t>(p)=p-1</a:t>
            </a:r>
            <a:r>
              <a:rPr lang="en-US" altLang="zh-CN" sz="1800" dirty="0">
                <a:solidFill>
                  <a:srgbClr val="1A2029"/>
                </a:solidFill>
                <a:latin typeface="-apple-system"/>
              </a:rPr>
              <a:t>.</a:t>
            </a:r>
            <a:r>
              <a:rPr lang="zh-CN" altLang="en-US" sz="1800" dirty="0">
                <a:solidFill>
                  <a:srgbClr val="1A2029"/>
                </a:solidFill>
                <a:latin typeface="-apple-system"/>
              </a:rPr>
              <a:t> 如果</a:t>
            </a:r>
            <a:r>
              <a:rPr lang="en-US" altLang="zh-CN" sz="1800" dirty="0">
                <a:solidFill>
                  <a:srgbClr val="1A2029"/>
                </a:solidFill>
                <a:latin typeface="-apple-system"/>
              </a:rPr>
              <a:t>n=</a:t>
            </a:r>
            <a:r>
              <a:rPr lang="en-US" altLang="zh-CN" sz="1800" dirty="0" err="1">
                <a:solidFill>
                  <a:srgbClr val="1A2029"/>
                </a:solidFill>
                <a:latin typeface="-apple-system"/>
              </a:rPr>
              <a:t>pq</a:t>
            </a:r>
            <a:r>
              <a:rPr lang="zh-CN" altLang="en-US" sz="1800" dirty="0">
                <a:solidFill>
                  <a:srgbClr val="1A2029"/>
                </a:solidFill>
                <a:latin typeface="-apple-system"/>
              </a:rPr>
              <a:t>，且</a:t>
            </a:r>
            <a:r>
              <a:rPr lang="en-US" altLang="zh-CN" sz="1800" dirty="0">
                <a:solidFill>
                  <a:srgbClr val="1A2029"/>
                </a:solidFill>
                <a:latin typeface="-apple-system"/>
              </a:rPr>
              <a:t>p</a:t>
            </a:r>
            <a:r>
              <a:rPr lang="zh-CN" altLang="en-US" sz="1800" dirty="0">
                <a:solidFill>
                  <a:srgbClr val="1A2029"/>
                </a:solidFill>
                <a:latin typeface="-apple-system"/>
              </a:rPr>
              <a:t>和</a:t>
            </a:r>
            <a:r>
              <a:rPr lang="en-US" altLang="zh-CN" sz="1800" dirty="0">
                <a:solidFill>
                  <a:srgbClr val="1A2029"/>
                </a:solidFill>
                <a:latin typeface="-apple-system"/>
              </a:rPr>
              <a:t>q</a:t>
            </a:r>
            <a:r>
              <a:rPr lang="zh-CN" altLang="en-US" sz="1800" dirty="0">
                <a:solidFill>
                  <a:srgbClr val="1A2029"/>
                </a:solidFill>
                <a:latin typeface="-apple-system"/>
              </a:rPr>
              <a:t>是两个不同的质数，则</a:t>
            </a:r>
            <a:r>
              <a:rPr lang="el-GR" altLang="zh-CN" sz="2000" b="0" i="0" dirty="0">
                <a:solidFill>
                  <a:srgbClr val="1A2029"/>
                </a:solidFill>
                <a:effectLst/>
                <a:latin typeface="-apple-system"/>
              </a:rPr>
              <a:t>φ</a:t>
            </a:r>
            <a:r>
              <a:rPr lang="en-US" altLang="zh-CN" sz="2000" b="0" i="0" dirty="0">
                <a:solidFill>
                  <a:srgbClr val="1A2029"/>
                </a:solidFill>
                <a:effectLst/>
                <a:latin typeface="-apple-system"/>
              </a:rPr>
              <a:t>(n)=(p-1)(q-1).</a:t>
            </a:r>
          </a:p>
          <a:p>
            <a:pPr>
              <a:spcBef>
                <a:spcPts val="600"/>
              </a:spcBef>
            </a:pPr>
            <a:r>
              <a:rPr lang="zh-CN" altLang="en-US" sz="2000" b="1" dirty="0">
                <a:solidFill>
                  <a:srgbClr val="FF0000"/>
                </a:solidFill>
              </a:rPr>
              <a:t>欧拉定理</a:t>
            </a:r>
            <a:r>
              <a:rPr lang="zh-CN" altLang="en-US" sz="2000" dirty="0"/>
              <a:t>：如果 </a:t>
            </a:r>
            <a:r>
              <a:rPr lang="en-US" altLang="zh-CN" sz="2000" dirty="0" err="1"/>
              <a:t>gcd</a:t>
            </a:r>
            <a:r>
              <a:rPr lang="en-US" altLang="zh-CN" sz="2000" dirty="0"/>
              <a:t>(</a:t>
            </a:r>
            <a:r>
              <a:rPr lang="en-US" altLang="zh-CN" sz="2000" dirty="0" err="1"/>
              <a:t>a,n</a:t>
            </a:r>
            <a:r>
              <a:rPr lang="en-US" altLang="zh-CN" sz="2000" dirty="0"/>
              <a:t>)=1</a:t>
            </a:r>
            <a:r>
              <a:rPr lang="zh-CN" altLang="en-US" sz="2000" dirty="0"/>
              <a:t>，则</a:t>
            </a:r>
            <a:r>
              <a:rPr lang="en-US" altLang="zh-CN" sz="2000" dirty="0"/>
              <a:t>a</a:t>
            </a:r>
            <a:r>
              <a:rPr lang="el-GR" altLang="zh-CN" sz="2000" b="0" i="0" baseline="30000" dirty="0">
                <a:solidFill>
                  <a:srgbClr val="1A2029"/>
                </a:solidFill>
                <a:effectLst/>
                <a:latin typeface="-apple-system"/>
              </a:rPr>
              <a:t>φ</a:t>
            </a:r>
            <a:r>
              <a:rPr lang="en-US" altLang="zh-CN" sz="2000" b="0" i="0" baseline="30000" dirty="0">
                <a:solidFill>
                  <a:srgbClr val="1A2029"/>
                </a:solidFill>
                <a:effectLst/>
                <a:latin typeface="-apple-system"/>
              </a:rPr>
              <a:t>(n)</a:t>
            </a:r>
            <a:r>
              <a:rPr lang="en-US" altLang="zh-CN" sz="2000" dirty="0">
                <a:ea typeface="Cambria Math"/>
              </a:rPr>
              <a:t> ≡ </a:t>
            </a:r>
            <a:r>
              <a:rPr lang="en-US" altLang="zh-CN" sz="2000" b="0" i="0" dirty="0">
                <a:solidFill>
                  <a:srgbClr val="1A2029"/>
                </a:solidFill>
                <a:effectLst/>
                <a:latin typeface="-apple-system"/>
              </a:rPr>
              <a:t>1 (mod n).</a:t>
            </a:r>
          </a:p>
          <a:p>
            <a:pPr>
              <a:spcBef>
                <a:spcPts val="600"/>
              </a:spcBef>
            </a:pPr>
            <a:r>
              <a:rPr lang="zh-CN" altLang="en-US" sz="2000" b="1" dirty="0"/>
              <a:t>证明</a:t>
            </a:r>
            <a:r>
              <a:rPr lang="zh-CN" altLang="en-US" sz="2000" dirty="0"/>
              <a:t>：设</a:t>
            </a:r>
            <a:r>
              <a:rPr lang="en-US" altLang="zh-CN" sz="2000" dirty="0"/>
              <a:t>X={x | x</a:t>
            </a:r>
            <a:r>
              <a:rPr lang="zh-CN" altLang="en-US" sz="2000" dirty="0"/>
              <a:t>为小于</a:t>
            </a:r>
            <a:r>
              <a:rPr lang="en-US" altLang="zh-CN" sz="2000" dirty="0"/>
              <a:t>n</a:t>
            </a:r>
            <a:r>
              <a:rPr lang="zh-CN" altLang="en-US" sz="2000" dirty="0"/>
              <a:t>的正整数且</a:t>
            </a:r>
            <a:r>
              <a:rPr lang="en-US" altLang="zh-CN" sz="2000" dirty="0" err="1"/>
              <a:t>gcd</a:t>
            </a:r>
            <a:r>
              <a:rPr lang="en-US" altLang="zh-CN" sz="2000" dirty="0"/>
              <a:t>(</a:t>
            </a:r>
            <a:r>
              <a:rPr lang="en-US" altLang="zh-CN" sz="2000" dirty="0" err="1"/>
              <a:t>x,n</a:t>
            </a:r>
            <a:r>
              <a:rPr lang="en-US" altLang="zh-CN" sz="2000" dirty="0"/>
              <a:t>)=1}</a:t>
            </a:r>
            <a:r>
              <a:rPr lang="zh-CN" altLang="en-US" sz="2000" dirty="0"/>
              <a:t>， 则 </a:t>
            </a:r>
            <a:r>
              <a:rPr lang="en-US" altLang="zh-CN" sz="2000" dirty="0"/>
              <a:t>|X|=</a:t>
            </a:r>
            <a:r>
              <a:rPr lang="el-GR" altLang="zh-CN" sz="2000" b="0" i="0" dirty="0">
                <a:solidFill>
                  <a:srgbClr val="1A2029"/>
                </a:solidFill>
                <a:effectLst/>
                <a:latin typeface="-apple-system"/>
              </a:rPr>
              <a:t>φ</a:t>
            </a:r>
            <a:r>
              <a:rPr lang="en-US" altLang="zh-CN" sz="2000" b="0" i="0" dirty="0">
                <a:solidFill>
                  <a:srgbClr val="1A2029"/>
                </a:solidFill>
                <a:effectLst/>
                <a:latin typeface="-apple-system"/>
              </a:rPr>
              <a:t>(n);</a:t>
            </a:r>
          </a:p>
          <a:p>
            <a:pPr>
              <a:spcBef>
                <a:spcPts val="600"/>
              </a:spcBef>
            </a:pPr>
            <a:r>
              <a:rPr lang="zh-CN" altLang="en-US" sz="2000" b="0" i="0" dirty="0">
                <a:solidFill>
                  <a:srgbClr val="1A2029"/>
                </a:solidFill>
                <a:effectLst/>
                <a:latin typeface="-apple-system"/>
              </a:rPr>
              <a:t>对元素</a:t>
            </a:r>
            <a:r>
              <a:rPr lang="en-US" altLang="zh-CN" sz="2000" b="0" i="0" dirty="0">
                <a:solidFill>
                  <a:srgbClr val="1A2029"/>
                </a:solidFill>
                <a:effectLst/>
                <a:latin typeface="-apple-system"/>
              </a:rPr>
              <a:t>a</a:t>
            </a:r>
            <a:r>
              <a:rPr lang="zh-CN" altLang="en-US" sz="2000" b="0" i="0" dirty="0">
                <a:solidFill>
                  <a:srgbClr val="1A2029"/>
                </a:solidFill>
                <a:effectLst/>
                <a:latin typeface="-apple-system"/>
              </a:rPr>
              <a:t>且</a:t>
            </a:r>
            <a:r>
              <a:rPr lang="en-US" altLang="zh-CN" sz="2000" b="0" i="0" dirty="0" err="1">
                <a:solidFill>
                  <a:srgbClr val="1A2029"/>
                </a:solidFill>
                <a:effectLst/>
                <a:latin typeface="-apple-system"/>
              </a:rPr>
              <a:t>gcd</a:t>
            </a:r>
            <a:r>
              <a:rPr lang="en-US" altLang="zh-CN" sz="2000" b="0" i="0" dirty="0">
                <a:solidFill>
                  <a:srgbClr val="1A2029"/>
                </a:solidFill>
                <a:effectLst/>
                <a:latin typeface="-apple-system"/>
              </a:rPr>
              <a:t>(</a:t>
            </a:r>
            <a:r>
              <a:rPr lang="en-US" altLang="zh-CN" sz="2000" b="0" i="0" dirty="0" err="1">
                <a:solidFill>
                  <a:srgbClr val="1A2029"/>
                </a:solidFill>
                <a:effectLst/>
                <a:latin typeface="-apple-system"/>
              </a:rPr>
              <a:t>a,n</a:t>
            </a:r>
            <a:r>
              <a:rPr lang="en-US" altLang="zh-CN" sz="2000" b="0" i="0" dirty="0">
                <a:solidFill>
                  <a:srgbClr val="1A2029"/>
                </a:solidFill>
                <a:effectLst/>
                <a:latin typeface="-apple-system"/>
              </a:rPr>
              <a:t>)=1,</a:t>
            </a:r>
            <a:r>
              <a:rPr lang="zh-CN" altLang="en-US" sz="2000" b="0" i="0" dirty="0">
                <a:solidFill>
                  <a:srgbClr val="1A2029"/>
                </a:solidFill>
                <a:effectLst/>
                <a:latin typeface="-apple-system"/>
              </a:rPr>
              <a:t>有集合</a:t>
            </a:r>
            <a:r>
              <a:rPr lang="en-US" altLang="zh-CN" sz="2000" b="0" i="0" dirty="0" err="1">
                <a:solidFill>
                  <a:srgbClr val="1A2029"/>
                </a:solidFill>
                <a:effectLst/>
                <a:latin typeface="-apple-system"/>
              </a:rPr>
              <a:t>aX</a:t>
            </a:r>
            <a:r>
              <a:rPr lang="en-US" altLang="zh-CN" sz="2000" b="0" i="0" dirty="0">
                <a:solidFill>
                  <a:srgbClr val="1A2029"/>
                </a:solidFill>
                <a:effectLst/>
                <a:latin typeface="-apple-system"/>
              </a:rPr>
              <a:t>={ax mod n| </a:t>
            </a:r>
            <a:r>
              <a:rPr lang="en-US" altLang="zh-CN" sz="2000" b="0" i="0" dirty="0" err="1">
                <a:solidFill>
                  <a:srgbClr val="1A2029"/>
                </a:solidFill>
                <a:effectLst/>
                <a:latin typeface="-apple-system"/>
              </a:rPr>
              <a:t>x</a:t>
            </a:r>
            <a:r>
              <a:rPr lang="en-US" altLang="zh-CN" sz="2000" b="0" i="0" dirty="0" err="1">
                <a:solidFill>
                  <a:srgbClr val="1A2029"/>
                </a:solidFill>
                <a:effectLst/>
                <a:latin typeface="宋体" panose="02010600030101010101" pitchFamily="2" charset="-122"/>
                <a:ea typeface="宋体" panose="02010600030101010101" pitchFamily="2" charset="-122"/>
              </a:rPr>
              <a:t>∈X</a:t>
            </a:r>
            <a:r>
              <a:rPr lang="en-US" altLang="zh-CN" sz="2000" b="0" i="0" dirty="0">
                <a:solidFill>
                  <a:srgbClr val="1A2029"/>
                </a:solidFill>
                <a:effectLst/>
                <a:latin typeface="宋体" panose="02010600030101010101" pitchFamily="2" charset="-122"/>
                <a:ea typeface="宋体" panose="02010600030101010101" pitchFamily="2" charset="-122"/>
              </a:rPr>
              <a:t>};</a:t>
            </a:r>
          </a:p>
          <a:p>
            <a:pPr>
              <a:spcBef>
                <a:spcPts val="600"/>
              </a:spcBef>
            </a:pPr>
            <a:r>
              <a:rPr lang="zh-CN" altLang="en-US" sz="2000" dirty="0">
                <a:solidFill>
                  <a:srgbClr val="1A2029"/>
                </a:solidFill>
                <a:latin typeface="宋体" panose="02010600030101010101" pitchFamily="2" charset="-122"/>
                <a:ea typeface="宋体" panose="02010600030101010101" pitchFamily="2" charset="-122"/>
              </a:rPr>
              <a:t>因为</a:t>
            </a:r>
            <a:r>
              <a:rPr lang="en-US" altLang="zh-CN" sz="2000" dirty="0" err="1">
                <a:solidFill>
                  <a:srgbClr val="1A2029"/>
                </a:solidFill>
                <a:latin typeface="宋体" panose="02010600030101010101" pitchFamily="2" charset="-122"/>
                <a:ea typeface="宋体" panose="02010600030101010101" pitchFamily="2" charset="-122"/>
              </a:rPr>
              <a:t>gcd</a:t>
            </a:r>
            <a:r>
              <a:rPr lang="en-US" altLang="zh-CN" sz="2000" dirty="0">
                <a:solidFill>
                  <a:srgbClr val="1A2029"/>
                </a:solidFill>
                <a:latin typeface="宋体" panose="02010600030101010101" pitchFamily="2" charset="-122"/>
                <a:ea typeface="宋体" panose="02010600030101010101" pitchFamily="2" charset="-122"/>
              </a:rPr>
              <a:t>(</a:t>
            </a:r>
            <a:r>
              <a:rPr lang="en-US" altLang="zh-CN" sz="2000" dirty="0" err="1">
                <a:solidFill>
                  <a:srgbClr val="1A2029"/>
                </a:solidFill>
                <a:latin typeface="宋体" panose="02010600030101010101" pitchFamily="2" charset="-122"/>
                <a:ea typeface="宋体" panose="02010600030101010101" pitchFamily="2" charset="-122"/>
              </a:rPr>
              <a:t>a,n</a:t>
            </a:r>
            <a:r>
              <a:rPr lang="en-US" altLang="zh-CN" sz="2000" dirty="0">
                <a:solidFill>
                  <a:srgbClr val="1A2029"/>
                </a:solidFill>
                <a:latin typeface="宋体" panose="02010600030101010101" pitchFamily="2" charset="-122"/>
                <a:ea typeface="宋体" panose="02010600030101010101" pitchFamily="2" charset="-122"/>
              </a:rPr>
              <a:t>)=</a:t>
            </a:r>
            <a:r>
              <a:rPr lang="en-US" altLang="zh-CN" sz="2000" dirty="0" err="1">
                <a:solidFill>
                  <a:srgbClr val="1A2029"/>
                </a:solidFill>
                <a:latin typeface="宋体" panose="02010600030101010101" pitchFamily="2" charset="-122"/>
                <a:ea typeface="宋体" panose="02010600030101010101" pitchFamily="2" charset="-122"/>
              </a:rPr>
              <a:t>gcd</a:t>
            </a:r>
            <a:r>
              <a:rPr lang="en-US" altLang="zh-CN" sz="2000" dirty="0">
                <a:solidFill>
                  <a:srgbClr val="1A2029"/>
                </a:solidFill>
                <a:latin typeface="宋体" panose="02010600030101010101" pitchFamily="2" charset="-122"/>
                <a:ea typeface="宋体" panose="02010600030101010101" pitchFamily="2" charset="-122"/>
              </a:rPr>
              <a:t>(</a:t>
            </a:r>
            <a:r>
              <a:rPr lang="en-US" altLang="zh-CN" sz="2000" dirty="0" err="1">
                <a:solidFill>
                  <a:srgbClr val="1A2029"/>
                </a:solidFill>
                <a:latin typeface="宋体" panose="02010600030101010101" pitchFamily="2" charset="-122"/>
                <a:ea typeface="宋体" panose="02010600030101010101" pitchFamily="2" charset="-122"/>
              </a:rPr>
              <a:t>x,n</a:t>
            </a:r>
            <a:r>
              <a:rPr lang="en-US" altLang="zh-CN" sz="2000" dirty="0">
                <a:solidFill>
                  <a:srgbClr val="1A2029"/>
                </a:solidFill>
                <a:latin typeface="宋体" panose="02010600030101010101" pitchFamily="2" charset="-122"/>
                <a:ea typeface="宋体" panose="02010600030101010101" pitchFamily="2" charset="-122"/>
              </a:rPr>
              <a:t>)=1,</a:t>
            </a:r>
            <a:r>
              <a:rPr lang="zh-CN" altLang="en-US" sz="2000" dirty="0">
                <a:solidFill>
                  <a:srgbClr val="1A2029"/>
                </a:solidFill>
                <a:latin typeface="宋体" panose="02010600030101010101" pitchFamily="2" charset="-122"/>
                <a:ea typeface="宋体" panose="02010600030101010101" pitchFamily="2" charset="-122"/>
              </a:rPr>
              <a:t>可知</a:t>
            </a:r>
            <a:r>
              <a:rPr lang="en-US" altLang="zh-CN" sz="2000" dirty="0" err="1">
                <a:solidFill>
                  <a:srgbClr val="1A2029"/>
                </a:solidFill>
                <a:latin typeface="宋体" panose="02010600030101010101" pitchFamily="2" charset="-122"/>
                <a:ea typeface="宋体" panose="02010600030101010101" pitchFamily="2" charset="-122"/>
              </a:rPr>
              <a:t>gcd</a:t>
            </a:r>
            <a:r>
              <a:rPr lang="en-US" altLang="zh-CN" sz="2000" dirty="0">
                <a:solidFill>
                  <a:srgbClr val="1A2029"/>
                </a:solidFill>
                <a:latin typeface="宋体" panose="02010600030101010101" pitchFamily="2" charset="-122"/>
                <a:ea typeface="宋体" panose="02010600030101010101" pitchFamily="2" charset="-122"/>
              </a:rPr>
              <a:t>(</a:t>
            </a:r>
            <a:r>
              <a:rPr lang="en-US" altLang="zh-CN" sz="2000" dirty="0" err="1">
                <a:solidFill>
                  <a:srgbClr val="1A2029"/>
                </a:solidFill>
                <a:latin typeface="宋体" panose="02010600030101010101" pitchFamily="2" charset="-122"/>
                <a:ea typeface="宋体" panose="02010600030101010101" pitchFamily="2" charset="-122"/>
              </a:rPr>
              <a:t>ax,n</a:t>
            </a:r>
            <a:r>
              <a:rPr lang="en-US" altLang="zh-CN" sz="2000" dirty="0">
                <a:solidFill>
                  <a:srgbClr val="1A2029"/>
                </a:solidFill>
                <a:latin typeface="宋体" panose="02010600030101010101" pitchFamily="2" charset="-122"/>
                <a:ea typeface="宋体" panose="02010600030101010101" pitchFamily="2" charset="-122"/>
              </a:rPr>
              <a:t>)=1; </a:t>
            </a:r>
            <a:r>
              <a:rPr lang="zh-CN" altLang="en-US" sz="2000" dirty="0">
                <a:solidFill>
                  <a:srgbClr val="1A2029"/>
                </a:solidFill>
                <a:latin typeface="宋体" panose="02010600030101010101" pitchFamily="2" charset="-122"/>
                <a:ea typeface="宋体" panose="02010600030101010101" pitchFamily="2" charset="-122"/>
              </a:rPr>
              <a:t>再看</a:t>
            </a:r>
            <a:r>
              <a:rPr lang="en-US" altLang="zh-CN" sz="2000" dirty="0" err="1">
                <a:solidFill>
                  <a:srgbClr val="1A2029"/>
                </a:solidFill>
                <a:latin typeface="宋体" panose="02010600030101010101" pitchFamily="2" charset="-122"/>
                <a:ea typeface="宋体" panose="02010600030101010101" pitchFamily="2" charset="-122"/>
              </a:rPr>
              <a:t>aX</a:t>
            </a:r>
            <a:r>
              <a:rPr lang="zh-CN" altLang="en-US" sz="2000" dirty="0">
                <a:solidFill>
                  <a:srgbClr val="1A2029"/>
                </a:solidFill>
                <a:latin typeface="宋体" panose="02010600030101010101" pitchFamily="2" charset="-122"/>
                <a:ea typeface="宋体" panose="02010600030101010101" pitchFamily="2" charset="-122"/>
              </a:rPr>
              <a:t>集合中任意两个元素</a:t>
            </a:r>
            <a:endParaRPr lang="en-US" altLang="zh-CN" sz="2000" dirty="0">
              <a:solidFill>
                <a:srgbClr val="1A2029"/>
              </a:solidFill>
              <a:latin typeface="宋体" panose="02010600030101010101" pitchFamily="2" charset="-122"/>
              <a:ea typeface="宋体" panose="02010600030101010101" pitchFamily="2" charset="-122"/>
            </a:endParaRPr>
          </a:p>
          <a:p>
            <a:pPr>
              <a:spcBef>
                <a:spcPts val="600"/>
              </a:spcBef>
            </a:pPr>
            <a:r>
              <a:rPr lang="en-US" altLang="zh-CN" sz="2000" dirty="0" err="1">
                <a:solidFill>
                  <a:srgbClr val="1A2029"/>
                </a:solidFill>
                <a:latin typeface="宋体" panose="02010600030101010101" pitchFamily="2" charset="-122"/>
                <a:ea typeface="宋体" panose="02010600030101010101" pitchFamily="2" charset="-122"/>
              </a:rPr>
              <a:t>ax</a:t>
            </a:r>
            <a:r>
              <a:rPr lang="en-US" altLang="zh-CN" sz="2000" baseline="-25000" dirty="0" err="1">
                <a:solidFill>
                  <a:srgbClr val="1A2029"/>
                </a:solidFill>
                <a:latin typeface="宋体" panose="02010600030101010101" pitchFamily="2" charset="-122"/>
                <a:ea typeface="宋体" panose="02010600030101010101" pitchFamily="2" charset="-122"/>
              </a:rPr>
              <a:t>i</a:t>
            </a:r>
            <a:r>
              <a:rPr lang="en-US" altLang="zh-CN" sz="2000" dirty="0">
                <a:ea typeface="Cambria Math"/>
              </a:rPr>
              <a:t> ≡ </a:t>
            </a:r>
            <a:r>
              <a:rPr lang="en-US" altLang="zh-CN" sz="2000" dirty="0" err="1">
                <a:solidFill>
                  <a:srgbClr val="1A2029"/>
                </a:solidFill>
                <a:latin typeface="宋体" panose="02010600030101010101" pitchFamily="2" charset="-122"/>
                <a:ea typeface="宋体" panose="02010600030101010101" pitchFamily="2" charset="-122"/>
              </a:rPr>
              <a:t>ax</a:t>
            </a:r>
            <a:r>
              <a:rPr lang="en-US" altLang="zh-CN" sz="2000" baseline="-25000" dirty="0" err="1">
                <a:solidFill>
                  <a:srgbClr val="1A2029"/>
                </a:solidFill>
                <a:latin typeface="宋体" panose="02010600030101010101" pitchFamily="2" charset="-122"/>
                <a:ea typeface="宋体" panose="02010600030101010101" pitchFamily="2" charset="-122"/>
              </a:rPr>
              <a:t>j</a:t>
            </a:r>
            <a:r>
              <a:rPr lang="en-US" altLang="zh-CN" sz="2000" dirty="0">
                <a:solidFill>
                  <a:srgbClr val="1A2029"/>
                </a:solidFill>
                <a:latin typeface="宋体" panose="02010600030101010101" pitchFamily="2" charset="-122"/>
                <a:ea typeface="宋体" panose="02010600030101010101" pitchFamily="2" charset="-122"/>
              </a:rPr>
              <a:t> (mod n)</a:t>
            </a:r>
            <a:r>
              <a:rPr lang="zh-CN" altLang="en-US" sz="2000" dirty="0">
                <a:solidFill>
                  <a:srgbClr val="1A2029"/>
                </a:solidFill>
                <a:latin typeface="宋体" panose="02010600030101010101" pitchFamily="2" charset="-122"/>
                <a:ea typeface="宋体" panose="02010600030101010101" pitchFamily="2" charset="-122"/>
              </a:rPr>
              <a:t>是否成立；如成立，则推出</a:t>
            </a:r>
            <a:r>
              <a:rPr lang="en-US" altLang="zh-CN" sz="2000" dirty="0">
                <a:solidFill>
                  <a:srgbClr val="1A2029"/>
                </a:solidFill>
                <a:latin typeface="宋体" panose="02010600030101010101" pitchFamily="2" charset="-122"/>
                <a:ea typeface="宋体" panose="02010600030101010101" pitchFamily="2" charset="-122"/>
              </a:rPr>
              <a:t>n|(x</a:t>
            </a:r>
            <a:r>
              <a:rPr lang="en-US" altLang="zh-CN" sz="2000" baseline="-25000" dirty="0">
                <a:solidFill>
                  <a:srgbClr val="1A2029"/>
                </a:solidFill>
                <a:latin typeface="宋体" panose="02010600030101010101" pitchFamily="2" charset="-122"/>
                <a:ea typeface="宋体" panose="02010600030101010101" pitchFamily="2" charset="-122"/>
              </a:rPr>
              <a:t>i</a:t>
            </a:r>
            <a:r>
              <a:rPr lang="en-US" altLang="zh-CN" sz="2000" dirty="0">
                <a:solidFill>
                  <a:srgbClr val="1A2029"/>
                </a:solidFill>
                <a:latin typeface="宋体" panose="02010600030101010101" pitchFamily="2" charset="-122"/>
                <a:ea typeface="宋体" panose="02010600030101010101" pitchFamily="2" charset="-122"/>
              </a:rPr>
              <a:t>-</a:t>
            </a:r>
            <a:r>
              <a:rPr lang="en-US" altLang="zh-CN" sz="2000" dirty="0" err="1">
                <a:solidFill>
                  <a:srgbClr val="1A2029"/>
                </a:solidFill>
                <a:latin typeface="宋体" panose="02010600030101010101" pitchFamily="2" charset="-122"/>
                <a:ea typeface="宋体" panose="02010600030101010101" pitchFamily="2" charset="-122"/>
              </a:rPr>
              <a:t>x</a:t>
            </a:r>
            <a:r>
              <a:rPr lang="en-US" altLang="zh-CN" sz="2000" baseline="-25000" dirty="0" err="1">
                <a:solidFill>
                  <a:srgbClr val="1A2029"/>
                </a:solidFill>
                <a:latin typeface="宋体" panose="02010600030101010101" pitchFamily="2" charset="-122"/>
                <a:ea typeface="宋体" panose="02010600030101010101" pitchFamily="2" charset="-122"/>
              </a:rPr>
              <a:t>j</a:t>
            </a:r>
            <a:r>
              <a:rPr lang="en-US" altLang="zh-CN" sz="2000" dirty="0">
                <a:solidFill>
                  <a:srgbClr val="1A2029"/>
                </a:solidFill>
                <a:latin typeface="宋体" panose="02010600030101010101" pitchFamily="2" charset="-122"/>
                <a:ea typeface="宋体" panose="02010600030101010101" pitchFamily="2" charset="-122"/>
              </a:rPr>
              <a:t>),</a:t>
            </a:r>
            <a:r>
              <a:rPr lang="zh-CN" altLang="en-US" sz="2000" dirty="0">
                <a:solidFill>
                  <a:srgbClr val="1A2029"/>
                </a:solidFill>
                <a:latin typeface="宋体" panose="02010600030101010101" pitchFamily="2" charset="-122"/>
                <a:ea typeface="宋体" panose="02010600030101010101" pitchFamily="2" charset="-122"/>
              </a:rPr>
              <a:t>即</a:t>
            </a:r>
            <a:r>
              <a:rPr lang="en-US" altLang="zh-CN" sz="2000" dirty="0">
                <a:solidFill>
                  <a:srgbClr val="1A2029"/>
                </a:solidFill>
                <a:latin typeface="宋体" panose="02010600030101010101" pitchFamily="2" charset="-122"/>
                <a:ea typeface="宋体" panose="02010600030101010101" pitchFamily="2" charset="-122"/>
              </a:rPr>
              <a:t>x</a:t>
            </a:r>
            <a:r>
              <a:rPr lang="en-US" altLang="zh-CN" sz="2000" baseline="-25000" dirty="0">
                <a:solidFill>
                  <a:srgbClr val="1A2029"/>
                </a:solidFill>
                <a:latin typeface="宋体" panose="02010600030101010101" pitchFamily="2" charset="-122"/>
                <a:ea typeface="宋体" panose="02010600030101010101" pitchFamily="2" charset="-122"/>
              </a:rPr>
              <a:t>i</a:t>
            </a:r>
            <a:r>
              <a:rPr lang="en-US" altLang="zh-CN" sz="2000" dirty="0">
                <a:solidFill>
                  <a:srgbClr val="1A2029"/>
                </a:solidFill>
                <a:latin typeface="宋体" panose="02010600030101010101" pitchFamily="2" charset="-122"/>
                <a:ea typeface="宋体" panose="02010600030101010101" pitchFamily="2" charset="-122"/>
              </a:rPr>
              <a:t>=</a:t>
            </a:r>
            <a:r>
              <a:rPr lang="en-US" altLang="zh-CN" sz="2000" dirty="0" err="1">
                <a:solidFill>
                  <a:srgbClr val="1A2029"/>
                </a:solidFill>
                <a:latin typeface="宋体" panose="02010600030101010101" pitchFamily="2" charset="-122"/>
                <a:ea typeface="宋体" panose="02010600030101010101" pitchFamily="2" charset="-122"/>
              </a:rPr>
              <a:t>x</a:t>
            </a:r>
            <a:r>
              <a:rPr lang="en-US" altLang="zh-CN" sz="2000" baseline="-25000" dirty="0" err="1">
                <a:solidFill>
                  <a:srgbClr val="1A2029"/>
                </a:solidFill>
                <a:latin typeface="宋体" panose="02010600030101010101" pitchFamily="2" charset="-122"/>
                <a:ea typeface="宋体" panose="02010600030101010101" pitchFamily="2" charset="-122"/>
              </a:rPr>
              <a:t>j</a:t>
            </a:r>
            <a:r>
              <a:rPr lang="zh-CN" altLang="en-US" sz="2000" dirty="0">
                <a:solidFill>
                  <a:srgbClr val="1A2029"/>
                </a:solidFill>
                <a:latin typeface="宋体" panose="02010600030101010101" pitchFamily="2" charset="-122"/>
                <a:ea typeface="宋体" panose="02010600030101010101" pitchFamily="2" charset="-122"/>
              </a:rPr>
              <a:t>；</a:t>
            </a:r>
            <a:endParaRPr lang="en-US" altLang="zh-CN" sz="2000" dirty="0">
              <a:solidFill>
                <a:srgbClr val="1A2029"/>
              </a:solidFill>
              <a:latin typeface="宋体" panose="02010600030101010101" pitchFamily="2" charset="-122"/>
              <a:ea typeface="宋体" panose="02010600030101010101" pitchFamily="2" charset="-122"/>
            </a:endParaRPr>
          </a:p>
          <a:p>
            <a:pPr>
              <a:spcBef>
                <a:spcPts val="600"/>
              </a:spcBef>
            </a:pPr>
            <a:r>
              <a:rPr lang="zh-CN" altLang="en-US" sz="2000" dirty="0">
                <a:solidFill>
                  <a:srgbClr val="1A2029"/>
                </a:solidFill>
                <a:latin typeface="宋体" panose="02010600030101010101" pitchFamily="2" charset="-122"/>
                <a:ea typeface="宋体" panose="02010600030101010101" pitchFamily="2" charset="-122"/>
              </a:rPr>
              <a:t>因此</a:t>
            </a:r>
            <a:r>
              <a:rPr lang="en-US" altLang="zh-CN" sz="2000" dirty="0" err="1">
                <a:solidFill>
                  <a:srgbClr val="1A2029"/>
                </a:solidFill>
                <a:latin typeface="宋体" panose="02010600030101010101" pitchFamily="2" charset="-122"/>
                <a:ea typeface="宋体" panose="02010600030101010101" pitchFamily="2" charset="-122"/>
              </a:rPr>
              <a:t>aX</a:t>
            </a:r>
            <a:r>
              <a:rPr lang="en-US" altLang="zh-CN" sz="2000" dirty="0">
                <a:solidFill>
                  <a:srgbClr val="1A2029"/>
                </a:solidFill>
                <a:latin typeface="宋体" panose="02010600030101010101" pitchFamily="2" charset="-122"/>
                <a:ea typeface="宋体" panose="02010600030101010101" pitchFamily="2" charset="-122"/>
              </a:rPr>
              <a:t>=X,</a:t>
            </a:r>
            <a:r>
              <a:rPr lang="zh-CN" altLang="en-US" sz="2000" dirty="0">
                <a:solidFill>
                  <a:srgbClr val="1A2029"/>
                </a:solidFill>
                <a:latin typeface="宋体" panose="02010600030101010101" pitchFamily="2" charset="-122"/>
                <a:ea typeface="宋体" panose="02010600030101010101" pitchFamily="2" charset="-122"/>
              </a:rPr>
              <a:t>即两个集合相等</a:t>
            </a:r>
            <a:r>
              <a:rPr lang="en-US" altLang="zh-CN" sz="2000" dirty="0">
                <a:solidFill>
                  <a:srgbClr val="1A2029"/>
                </a:solidFill>
                <a:latin typeface="宋体" panose="02010600030101010101" pitchFamily="2" charset="-122"/>
                <a:ea typeface="宋体" panose="02010600030101010101" pitchFamily="2" charset="-122"/>
              </a:rPr>
              <a:t>; </a:t>
            </a:r>
          </a:p>
          <a:p>
            <a:pPr>
              <a:spcBef>
                <a:spcPts val="600"/>
              </a:spcBef>
            </a:pPr>
            <a:r>
              <a:rPr lang="zh-CN" altLang="en-US" sz="2000" dirty="0">
                <a:solidFill>
                  <a:srgbClr val="1A2029"/>
                </a:solidFill>
                <a:latin typeface="宋体" panose="02010600030101010101" pitchFamily="2" charset="-122"/>
                <a:ea typeface="宋体" panose="02010600030101010101" pitchFamily="2" charset="-122"/>
              </a:rPr>
              <a:t>将集合</a:t>
            </a:r>
            <a:r>
              <a:rPr lang="en-US" altLang="zh-CN" sz="2000" dirty="0">
                <a:solidFill>
                  <a:srgbClr val="1A2029"/>
                </a:solidFill>
                <a:latin typeface="宋体" panose="02010600030101010101" pitchFamily="2" charset="-122"/>
                <a:ea typeface="宋体" panose="02010600030101010101" pitchFamily="2" charset="-122"/>
              </a:rPr>
              <a:t>X</a:t>
            </a:r>
            <a:r>
              <a:rPr lang="zh-CN" altLang="en-US" sz="2000" dirty="0">
                <a:solidFill>
                  <a:srgbClr val="1A2029"/>
                </a:solidFill>
                <a:latin typeface="宋体" panose="02010600030101010101" pitchFamily="2" charset="-122"/>
                <a:ea typeface="宋体" panose="02010600030101010101" pitchFamily="2" charset="-122"/>
              </a:rPr>
              <a:t>和集合</a:t>
            </a:r>
            <a:r>
              <a:rPr lang="en-US" altLang="zh-CN" sz="2000" dirty="0" err="1">
                <a:solidFill>
                  <a:srgbClr val="1A2029"/>
                </a:solidFill>
                <a:latin typeface="宋体" panose="02010600030101010101" pitchFamily="2" charset="-122"/>
                <a:ea typeface="宋体" panose="02010600030101010101" pitchFamily="2" charset="-122"/>
              </a:rPr>
              <a:t>aX</a:t>
            </a:r>
            <a:r>
              <a:rPr lang="zh-CN" altLang="en-US" sz="2000" dirty="0">
                <a:solidFill>
                  <a:srgbClr val="1A2029"/>
                </a:solidFill>
                <a:latin typeface="宋体" panose="02010600030101010101" pitchFamily="2" charset="-122"/>
                <a:ea typeface="宋体" panose="02010600030101010101" pitchFamily="2" charset="-122"/>
              </a:rPr>
              <a:t>中所有元素相乘，得：</a:t>
            </a:r>
            <a:endParaRPr lang="en-US" altLang="zh-CN" sz="2000" dirty="0">
              <a:solidFill>
                <a:srgbClr val="1A2029"/>
              </a:solidFill>
              <a:latin typeface="宋体" panose="02010600030101010101" pitchFamily="2" charset="-122"/>
              <a:ea typeface="宋体" panose="02010600030101010101" pitchFamily="2" charset="-122"/>
            </a:endParaRPr>
          </a:p>
          <a:p>
            <a:pPr>
              <a:spcBef>
                <a:spcPts val="600"/>
              </a:spcBef>
            </a:pPr>
            <a:r>
              <a:rPr lang="zh-CN" altLang="en-US" sz="2000" dirty="0">
                <a:solidFill>
                  <a:srgbClr val="1A2029"/>
                </a:solidFill>
                <a:latin typeface="宋体" panose="02010600030101010101" pitchFamily="2" charset="-122"/>
                <a:ea typeface="宋体" panose="02010600030101010101" pitchFamily="2" charset="-122"/>
              </a:rPr>
              <a:t>再将以上等式两边都乘</a:t>
            </a:r>
            <a:r>
              <a:rPr lang="en-US" altLang="zh-CN" sz="2000" dirty="0">
                <a:solidFill>
                  <a:srgbClr val="1A2029"/>
                </a:solidFill>
                <a:latin typeface="宋体" panose="02010600030101010101" pitchFamily="2" charset="-122"/>
                <a:ea typeface="宋体" panose="02010600030101010101" pitchFamily="2" charset="-122"/>
              </a:rPr>
              <a:t>x mod n</a:t>
            </a:r>
            <a:r>
              <a:rPr lang="zh-CN" altLang="en-US" sz="2000" dirty="0">
                <a:solidFill>
                  <a:srgbClr val="1A2029"/>
                </a:solidFill>
                <a:latin typeface="宋体" panose="02010600030101010101" pitchFamily="2" charset="-122"/>
                <a:ea typeface="宋体" panose="02010600030101010101" pitchFamily="2" charset="-122"/>
              </a:rPr>
              <a:t>的逆，等式最左边为</a:t>
            </a:r>
            <a:r>
              <a:rPr lang="en-US" altLang="zh-CN" sz="2000" dirty="0">
                <a:solidFill>
                  <a:srgbClr val="1A2029"/>
                </a:solidFill>
                <a:latin typeface="宋体" panose="02010600030101010101" pitchFamily="2" charset="-122"/>
                <a:ea typeface="宋体" panose="02010600030101010101" pitchFamily="2" charset="-122"/>
              </a:rPr>
              <a:t>1</a:t>
            </a:r>
            <a:r>
              <a:rPr lang="zh-CN" altLang="en-US" sz="2000" dirty="0">
                <a:solidFill>
                  <a:srgbClr val="1A2029"/>
                </a:solidFill>
                <a:latin typeface="宋体" panose="02010600030101010101" pitchFamily="2" charset="-122"/>
                <a:ea typeface="宋体" panose="02010600030101010101" pitchFamily="2" charset="-122"/>
              </a:rPr>
              <a:t>，等式最右边为</a:t>
            </a:r>
            <a:r>
              <a:rPr lang="en-US" altLang="zh-CN" sz="2000" dirty="0"/>
              <a:t>a</a:t>
            </a:r>
            <a:r>
              <a:rPr lang="el-GR" altLang="zh-CN" sz="2000" b="0" i="0" baseline="30000" dirty="0">
                <a:solidFill>
                  <a:srgbClr val="1A2029"/>
                </a:solidFill>
                <a:effectLst/>
                <a:latin typeface="-apple-system"/>
              </a:rPr>
              <a:t>φ</a:t>
            </a:r>
            <a:r>
              <a:rPr lang="en-US" altLang="zh-CN" sz="2000" b="0" i="0" baseline="30000" dirty="0">
                <a:solidFill>
                  <a:srgbClr val="1A2029"/>
                </a:solidFill>
                <a:effectLst/>
                <a:latin typeface="-apple-system"/>
              </a:rPr>
              <a:t>(n)</a:t>
            </a:r>
            <a:r>
              <a:rPr lang="en-US" altLang="zh-CN" sz="2000" dirty="0">
                <a:ea typeface="Cambria Math"/>
              </a:rPr>
              <a:t> </a:t>
            </a:r>
            <a:r>
              <a:rPr lang="en-US" altLang="zh-CN" sz="2000" b="0" i="0" dirty="0">
                <a:solidFill>
                  <a:srgbClr val="1A2029"/>
                </a:solidFill>
                <a:effectLst/>
                <a:latin typeface="-apple-system"/>
              </a:rPr>
              <a:t>,</a:t>
            </a:r>
          </a:p>
          <a:p>
            <a:pPr>
              <a:spcBef>
                <a:spcPts val="600"/>
              </a:spcBef>
            </a:pPr>
            <a:r>
              <a:rPr lang="zh-CN" altLang="en-US" sz="2000" b="0" i="0" dirty="0">
                <a:solidFill>
                  <a:srgbClr val="1A2029"/>
                </a:solidFill>
                <a:effectLst/>
                <a:latin typeface="-apple-system"/>
              </a:rPr>
              <a:t>因此</a:t>
            </a:r>
            <a:r>
              <a:rPr lang="en-US" altLang="zh-CN" sz="2000" dirty="0"/>
              <a:t>a</a:t>
            </a:r>
            <a:r>
              <a:rPr lang="el-GR" altLang="zh-CN" sz="2000" b="0" i="0" baseline="30000" dirty="0">
                <a:solidFill>
                  <a:srgbClr val="1A2029"/>
                </a:solidFill>
                <a:effectLst/>
                <a:latin typeface="-apple-system"/>
              </a:rPr>
              <a:t>φ</a:t>
            </a:r>
            <a:r>
              <a:rPr lang="en-US" altLang="zh-CN" sz="2000" b="0" i="0" baseline="30000" dirty="0">
                <a:solidFill>
                  <a:srgbClr val="1A2029"/>
                </a:solidFill>
                <a:effectLst/>
                <a:latin typeface="-apple-system"/>
              </a:rPr>
              <a:t>(n)</a:t>
            </a:r>
            <a:r>
              <a:rPr lang="en-US" altLang="zh-CN" sz="2000" dirty="0">
                <a:ea typeface="Cambria Math"/>
              </a:rPr>
              <a:t> ≡ </a:t>
            </a:r>
            <a:r>
              <a:rPr lang="en-US" altLang="zh-CN" sz="2000" b="0" i="0" dirty="0">
                <a:solidFill>
                  <a:srgbClr val="1A2029"/>
                </a:solidFill>
                <a:effectLst/>
                <a:latin typeface="-apple-system"/>
              </a:rPr>
              <a:t>1 (mod n)</a:t>
            </a:r>
            <a:r>
              <a:rPr lang="en-US" altLang="zh-CN" sz="2000" dirty="0">
                <a:solidFill>
                  <a:srgbClr val="1A2029"/>
                </a:solidFill>
                <a:latin typeface="-apple-system"/>
              </a:rPr>
              <a:t>,</a:t>
            </a:r>
            <a:r>
              <a:rPr lang="zh-CN" altLang="en-US" sz="2000" dirty="0">
                <a:solidFill>
                  <a:srgbClr val="1A2029"/>
                </a:solidFill>
                <a:latin typeface="-apple-system"/>
              </a:rPr>
              <a:t> 得证</a:t>
            </a:r>
            <a:r>
              <a:rPr lang="en-US" altLang="zh-CN" sz="2000" dirty="0">
                <a:solidFill>
                  <a:srgbClr val="1A2029"/>
                </a:solidFill>
                <a:latin typeface="-apple-system"/>
              </a:rPr>
              <a:t>.</a:t>
            </a:r>
            <a:endParaRPr lang="en-US" altLang="zh-CN" sz="2000" dirty="0">
              <a:solidFill>
                <a:srgbClr val="1A2029"/>
              </a:solidFill>
              <a:latin typeface="宋体" panose="02010600030101010101" pitchFamily="2" charset="-122"/>
              <a:ea typeface="宋体" panose="02010600030101010101" pitchFamily="2" charset="-122"/>
            </a:endParaRPr>
          </a:p>
          <a:p>
            <a:pPr>
              <a:spcBef>
                <a:spcPts val="600"/>
              </a:spcBef>
            </a:pPr>
            <a:endParaRPr lang="en-US" altLang="zh-CN" sz="2000" dirty="0">
              <a:solidFill>
                <a:srgbClr val="1A2029"/>
              </a:solidFill>
              <a:latin typeface="宋体" panose="02010600030101010101" pitchFamily="2" charset="-122"/>
              <a:ea typeface="宋体" panose="02010600030101010101" pitchFamily="2" charset="-122"/>
            </a:endParaRPr>
          </a:p>
          <a:p>
            <a:pPr>
              <a:spcBef>
                <a:spcPts val="600"/>
              </a:spcBef>
            </a:pPr>
            <a:endParaRPr lang="en-US" altLang="zh-CN" sz="2000" b="0" i="0" dirty="0">
              <a:solidFill>
                <a:srgbClr val="1A2029"/>
              </a:solidFill>
              <a:effectLst/>
              <a:latin typeface="-apple-system"/>
            </a:endParaRPr>
          </a:p>
          <a:p>
            <a:pPr>
              <a:spcBef>
                <a:spcPts val="600"/>
              </a:spcBef>
            </a:pPr>
            <a:endParaRPr lang="en-US" altLang="zh-CN" sz="2000" dirty="0"/>
          </a:p>
          <a:p>
            <a:pPr>
              <a:spcBef>
                <a:spcPts val="600"/>
              </a:spcBef>
            </a:pPr>
            <a:endParaRPr lang="en-US" sz="2000" dirty="0"/>
          </a:p>
          <a:p>
            <a:pPr>
              <a:spcBef>
                <a:spcPts val="600"/>
              </a:spcBef>
            </a:pPr>
            <a:endParaRPr lang="en-US" altLang="zh-CN" sz="2400" b="0" i="0" dirty="0">
              <a:solidFill>
                <a:srgbClr val="1A2029"/>
              </a:solidFill>
              <a:effectLst/>
              <a:latin typeface="-apple-system"/>
            </a:endParaRPr>
          </a:p>
          <a:p>
            <a:pPr>
              <a:spcBef>
                <a:spcPts val="600"/>
              </a:spcBef>
            </a:pPr>
            <a:endParaRPr lang="en-US" altLang="zh-CN" sz="2400" dirty="0">
              <a:solidFill>
                <a:srgbClr val="1A2029"/>
              </a:solidFill>
              <a:latin typeface="-apple-system"/>
            </a:endParaRPr>
          </a:p>
          <a:p>
            <a:pPr>
              <a:spcBef>
                <a:spcPts val="600"/>
              </a:spcBef>
            </a:pPr>
            <a:endParaRPr lang="en-US" altLang="zh-CN" sz="2400" b="0" i="0" dirty="0">
              <a:solidFill>
                <a:srgbClr val="1A2029"/>
              </a:solidFill>
              <a:effectLst/>
              <a:latin typeface="-apple-system"/>
            </a:endParaRPr>
          </a:p>
          <a:p>
            <a:pPr>
              <a:spcBef>
                <a:spcPts val="600"/>
              </a:spcBef>
            </a:pPr>
            <a:endParaRPr lang="en-US" altLang="zh-CN" sz="2400" dirty="0">
              <a:solidFill>
                <a:srgbClr val="1A2029"/>
              </a:solidFill>
              <a:latin typeface="-apple-system"/>
            </a:endParaRPr>
          </a:p>
          <a:p>
            <a:pPr>
              <a:spcBef>
                <a:spcPts val="600"/>
              </a:spcBef>
            </a:pPr>
            <a:endParaRPr lang="en-US" altLang="zh-CN" sz="2400" b="0" i="0" dirty="0">
              <a:solidFill>
                <a:srgbClr val="1A2029"/>
              </a:solidFill>
              <a:effectLst/>
              <a:latin typeface="-apple-system"/>
            </a:endParaRPr>
          </a:p>
          <a:p>
            <a:pPr>
              <a:spcBef>
                <a:spcPts val="600"/>
              </a:spcBef>
            </a:pPr>
            <a:endParaRPr lang="en-US" altLang="zh-CN" sz="2200" dirty="0"/>
          </a:p>
          <a:p>
            <a:pPr>
              <a:spcBef>
                <a:spcPts val="600"/>
              </a:spcBef>
            </a:pPr>
            <a:endParaRPr lang="en-US" altLang="zh-CN" sz="2200" dirty="0"/>
          </a:p>
          <a:p>
            <a:pPr>
              <a:spcBef>
                <a:spcPts val="600"/>
              </a:spcBef>
            </a:pPr>
            <a:endParaRPr lang="en-US" altLang="zh-CN" sz="2200" dirty="0"/>
          </a:p>
          <a:p>
            <a:pPr>
              <a:spcBef>
                <a:spcPts val="600"/>
              </a:spcBef>
            </a:pPr>
            <a:endParaRPr lang="en-US" sz="2200" dirty="0">
              <a:ea typeface="Cambria Math" pitchFamily="18" charset="0"/>
            </a:endParaRPr>
          </a:p>
          <a:p>
            <a:pPr algn="ctr">
              <a:spcBef>
                <a:spcPts val="600"/>
              </a:spcBef>
            </a:pPr>
            <a:endParaRPr lang="en-US" sz="2200" i="1" dirty="0"/>
          </a:p>
        </p:txBody>
      </p:sp>
      <p:pic>
        <p:nvPicPr>
          <p:cNvPr id="7" name="图片 6">
            <a:extLst>
              <a:ext uri="{FF2B5EF4-FFF2-40B4-BE49-F238E27FC236}">
                <a16:creationId xmlns:a16="http://schemas.microsoft.com/office/drawing/2014/main" id="{2A90A562-42FA-400A-B587-9A12E389C645}"/>
              </a:ext>
            </a:extLst>
          </p:cNvPr>
          <p:cNvPicPr>
            <a:picLocks noChangeAspect="1"/>
          </p:cNvPicPr>
          <p:nvPr/>
        </p:nvPicPr>
        <p:blipFill>
          <a:blip r:embed="rId2"/>
          <a:stretch>
            <a:fillRect/>
          </a:stretch>
        </p:blipFill>
        <p:spPr>
          <a:xfrm>
            <a:off x="4625340" y="5334000"/>
            <a:ext cx="2261851" cy="482982"/>
          </a:xfrm>
          <a:prstGeom prst="rect">
            <a:avLst/>
          </a:prstGeom>
        </p:spPr>
      </p:pic>
    </p:spTree>
    <p:extLst>
      <p:ext uri="{BB962C8B-B14F-4D97-AF65-F5344CB8AC3E}">
        <p14:creationId xmlns:p14="http://schemas.microsoft.com/office/powerpoint/2010/main" val="3687482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欧拉定理推论</a:t>
            </a:r>
            <a:endParaRPr lang="en-US" sz="1500" dirty="0"/>
          </a:p>
        </p:txBody>
      </p:sp>
      <p:sp>
        <p:nvSpPr>
          <p:cNvPr id="5" name="Content Placeholder 2"/>
          <p:cNvSpPr>
            <a:spLocks noGrp="1"/>
          </p:cNvSpPr>
          <p:nvPr>
            <p:ph idx="1"/>
          </p:nvPr>
        </p:nvSpPr>
        <p:spPr>
          <a:xfrm>
            <a:off x="152400" y="914400"/>
            <a:ext cx="8915400" cy="5715000"/>
          </a:xfrm>
        </p:spPr>
        <p:txBody>
          <a:bodyPr/>
          <a:lstStyle/>
          <a:p>
            <a:pPr>
              <a:spcBef>
                <a:spcPts val="600"/>
              </a:spcBef>
            </a:pPr>
            <a:r>
              <a:rPr lang="zh-CN" altLang="en-US" sz="2400" b="1" dirty="0">
                <a:solidFill>
                  <a:srgbClr val="00518B"/>
                </a:solidFill>
              </a:rPr>
              <a:t>欧拉定理推论</a:t>
            </a:r>
            <a:r>
              <a:rPr lang="zh-CN" altLang="en-US" sz="2400" dirty="0"/>
              <a:t>：如果 </a:t>
            </a:r>
            <a:r>
              <a:rPr lang="en-US" altLang="zh-CN" sz="2400" dirty="0" err="1"/>
              <a:t>gcd</a:t>
            </a:r>
            <a:r>
              <a:rPr lang="en-US" altLang="zh-CN" sz="2400" dirty="0"/>
              <a:t>(</a:t>
            </a:r>
            <a:r>
              <a:rPr lang="en-US" altLang="zh-CN" sz="2400" dirty="0" err="1"/>
              <a:t>a,n</a:t>
            </a:r>
            <a:r>
              <a:rPr lang="en-US" altLang="zh-CN" sz="2400" dirty="0"/>
              <a:t>)=1</a:t>
            </a:r>
            <a:r>
              <a:rPr lang="zh-CN" altLang="en-US" sz="2400" dirty="0"/>
              <a:t>，则</a:t>
            </a:r>
            <a:r>
              <a:rPr lang="en-US" altLang="zh-CN" sz="2400" dirty="0"/>
              <a:t>a</a:t>
            </a:r>
            <a:r>
              <a:rPr lang="en-US" altLang="zh-CN" sz="2400" b="0" i="0" baseline="30000" dirty="0">
                <a:solidFill>
                  <a:srgbClr val="1A2029"/>
                </a:solidFill>
                <a:effectLst/>
                <a:latin typeface="-apple-system"/>
              </a:rPr>
              <a:t>x</a:t>
            </a:r>
            <a:r>
              <a:rPr lang="en-US" altLang="zh-CN" sz="2400" dirty="0">
                <a:ea typeface="Cambria Math"/>
              </a:rPr>
              <a:t> ≡ </a:t>
            </a:r>
            <a:r>
              <a:rPr lang="en-US" altLang="zh-CN" sz="2400" dirty="0"/>
              <a:t>a</a:t>
            </a:r>
            <a:r>
              <a:rPr lang="en-US" altLang="zh-CN" sz="2400" b="0" i="0" baseline="30000" dirty="0">
                <a:solidFill>
                  <a:srgbClr val="1A2029"/>
                </a:solidFill>
                <a:effectLst/>
                <a:latin typeface="-apple-system"/>
              </a:rPr>
              <a:t>x (mod</a:t>
            </a:r>
            <a:r>
              <a:rPr lang="el-GR" altLang="zh-CN" sz="2400" b="0" i="0" baseline="30000" dirty="0">
                <a:solidFill>
                  <a:srgbClr val="1A2029"/>
                </a:solidFill>
                <a:effectLst/>
                <a:latin typeface="-apple-system"/>
              </a:rPr>
              <a:t> φ</a:t>
            </a:r>
            <a:r>
              <a:rPr lang="en-US" altLang="zh-CN" sz="2400" b="0" i="0" baseline="30000" dirty="0">
                <a:solidFill>
                  <a:srgbClr val="1A2029"/>
                </a:solidFill>
                <a:effectLst/>
                <a:latin typeface="-apple-system"/>
              </a:rPr>
              <a:t>(n))</a:t>
            </a:r>
            <a:r>
              <a:rPr lang="en-US" altLang="zh-CN" sz="2400" dirty="0">
                <a:ea typeface="Cambria Math"/>
              </a:rPr>
              <a:t> </a:t>
            </a:r>
            <a:r>
              <a:rPr lang="en-US" altLang="zh-CN" sz="2400" b="0" i="0" dirty="0">
                <a:solidFill>
                  <a:srgbClr val="1A2029"/>
                </a:solidFill>
                <a:effectLst/>
                <a:latin typeface="-apple-system"/>
              </a:rPr>
              <a:t>(mod n).</a:t>
            </a:r>
          </a:p>
          <a:p>
            <a:pPr>
              <a:spcBef>
                <a:spcPts val="600"/>
              </a:spcBef>
            </a:pPr>
            <a:r>
              <a:rPr lang="zh-CN" altLang="en-US" sz="2400" b="0" i="0" dirty="0">
                <a:solidFill>
                  <a:srgbClr val="1A2029"/>
                </a:solidFill>
                <a:effectLst/>
                <a:latin typeface="-apple-system"/>
              </a:rPr>
              <a:t>证明：</a:t>
            </a:r>
            <a:r>
              <a:rPr lang="en-US" altLang="zh-CN" sz="2400" b="0" i="0" dirty="0">
                <a:solidFill>
                  <a:srgbClr val="1A2029"/>
                </a:solidFill>
                <a:effectLst/>
                <a:latin typeface="-apple-system"/>
              </a:rPr>
              <a:t>x=q*</a:t>
            </a:r>
            <a:r>
              <a:rPr lang="el-GR" altLang="zh-CN" sz="2400" b="0" i="0" dirty="0">
                <a:solidFill>
                  <a:srgbClr val="1A2029"/>
                </a:solidFill>
                <a:effectLst/>
                <a:latin typeface="-apple-system"/>
              </a:rPr>
              <a:t>φ</a:t>
            </a:r>
            <a:r>
              <a:rPr lang="en-US" altLang="zh-CN" sz="2400" b="0" i="0" dirty="0">
                <a:solidFill>
                  <a:srgbClr val="1A2029"/>
                </a:solidFill>
                <a:effectLst/>
                <a:latin typeface="-apple-system"/>
              </a:rPr>
              <a:t>(n)+r</a:t>
            </a:r>
            <a:r>
              <a:rPr lang="en-US" altLang="zh-CN" sz="2400" dirty="0">
                <a:solidFill>
                  <a:srgbClr val="1A2029"/>
                </a:solidFill>
                <a:latin typeface="-apple-system"/>
              </a:rPr>
              <a:t>,</a:t>
            </a:r>
            <a:r>
              <a:rPr lang="zh-CN" altLang="en-US" sz="2400" dirty="0">
                <a:solidFill>
                  <a:srgbClr val="1A2029"/>
                </a:solidFill>
                <a:latin typeface="-apple-system"/>
              </a:rPr>
              <a:t> </a:t>
            </a:r>
            <a:r>
              <a:rPr lang="en-US" altLang="zh-CN" sz="2400" dirty="0">
                <a:solidFill>
                  <a:srgbClr val="1A2029"/>
                </a:solidFill>
                <a:latin typeface="-apple-system"/>
              </a:rPr>
              <a:t>r=</a:t>
            </a:r>
            <a:r>
              <a:rPr lang="zh-CN" altLang="en-US" sz="2400" dirty="0">
                <a:solidFill>
                  <a:srgbClr val="1A2029"/>
                </a:solidFill>
                <a:latin typeface="-apple-system"/>
              </a:rPr>
              <a:t> </a:t>
            </a:r>
            <a:r>
              <a:rPr lang="en-US" altLang="zh-CN" sz="2400" dirty="0">
                <a:solidFill>
                  <a:srgbClr val="1A2029"/>
                </a:solidFill>
                <a:latin typeface="-apple-system"/>
              </a:rPr>
              <a:t>x</a:t>
            </a:r>
            <a:r>
              <a:rPr lang="zh-CN" altLang="en-US" sz="2400" dirty="0">
                <a:solidFill>
                  <a:srgbClr val="1A2029"/>
                </a:solidFill>
                <a:latin typeface="-apple-system"/>
              </a:rPr>
              <a:t> </a:t>
            </a:r>
            <a:r>
              <a:rPr lang="en-US" altLang="zh-CN" sz="2400" dirty="0">
                <a:solidFill>
                  <a:srgbClr val="1A2029"/>
                </a:solidFill>
                <a:latin typeface="-apple-system"/>
              </a:rPr>
              <a:t>mod</a:t>
            </a:r>
            <a:r>
              <a:rPr lang="zh-CN" altLang="en-US" sz="2400" dirty="0">
                <a:solidFill>
                  <a:srgbClr val="1A2029"/>
                </a:solidFill>
                <a:latin typeface="-apple-system"/>
              </a:rPr>
              <a:t> </a:t>
            </a:r>
            <a:r>
              <a:rPr lang="el-GR" altLang="zh-CN" sz="2400" b="0" i="0" dirty="0">
                <a:solidFill>
                  <a:srgbClr val="1A2029"/>
                </a:solidFill>
                <a:effectLst/>
                <a:latin typeface="-apple-system"/>
              </a:rPr>
              <a:t>φ</a:t>
            </a:r>
            <a:r>
              <a:rPr lang="en-US" altLang="zh-CN" sz="2400" b="0" i="0" dirty="0">
                <a:solidFill>
                  <a:srgbClr val="1A2029"/>
                </a:solidFill>
                <a:effectLst/>
                <a:latin typeface="-apple-system"/>
              </a:rPr>
              <a:t>(n),</a:t>
            </a:r>
          </a:p>
          <a:p>
            <a:pPr>
              <a:spcBef>
                <a:spcPts val="600"/>
              </a:spcBef>
            </a:pPr>
            <a:r>
              <a:rPr lang="zh-CN" altLang="en-US" sz="2400" b="0" i="0" dirty="0">
                <a:solidFill>
                  <a:srgbClr val="1A2029"/>
                </a:solidFill>
                <a:effectLst/>
                <a:latin typeface="-apple-system"/>
              </a:rPr>
              <a:t>则 </a:t>
            </a:r>
            <a:r>
              <a:rPr lang="en-US" altLang="zh-CN" sz="2400" dirty="0"/>
              <a:t>a</a:t>
            </a:r>
            <a:r>
              <a:rPr lang="en-US" altLang="zh-CN" sz="2400" b="0" i="0" baseline="30000" dirty="0">
                <a:solidFill>
                  <a:srgbClr val="1A2029"/>
                </a:solidFill>
                <a:effectLst/>
                <a:latin typeface="-apple-system"/>
              </a:rPr>
              <a:t>x</a:t>
            </a:r>
            <a:r>
              <a:rPr lang="en-US" altLang="zh-CN" sz="2400" b="0" i="0" dirty="0">
                <a:solidFill>
                  <a:srgbClr val="1A2029"/>
                </a:solidFill>
                <a:effectLst/>
                <a:latin typeface="-apple-system"/>
              </a:rPr>
              <a:t> = </a:t>
            </a:r>
            <a:r>
              <a:rPr lang="en-US" altLang="zh-CN" sz="2400" dirty="0" err="1"/>
              <a:t>a</a:t>
            </a:r>
            <a:r>
              <a:rPr lang="en-US" altLang="zh-CN" sz="2400" b="0" i="0" baseline="30000" dirty="0" err="1">
                <a:solidFill>
                  <a:srgbClr val="1A2029"/>
                </a:solidFill>
                <a:effectLst/>
                <a:latin typeface="-apple-system"/>
              </a:rPr>
              <a:t>q</a:t>
            </a:r>
            <a:r>
              <a:rPr lang="el-GR" altLang="zh-CN" sz="2400" b="0" i="0" baseline="30000" dirty="0">
                <a:solidFill>
                  <a:srgbClr val="1A2029"/>
                </a:solidFill>
                <a:effectLst/>
                <a:latin typeface="-apple-system"/>
              </a:rPr>
              <a:t>φ</a:t>
            </a:r>
            <a:r>
              <a:rPr lang="en-US" altLang="zh-CN" sz="2400" b="0" i="0" baseline="30000" dirty="0">
                <a:solidFill>
                  <a:srgbClr val="1A2029"/>
                </a:solidFill>
                <a:effectLst/>
                <a:latin typeface="-apple-system"/>
              </a:rPr>
              <a:t>(n)+r</a:t>
            </a:r>
            <a:r>
              <a:rPr lang="en-US" altLang="zh-CN" sz="2400" dirty="0">
                <a:solidFill>
                  <a:srgbClr val="1A2029"/>
                </a:solidFill>
                <a:latin typeface="-apple-system"/>
              </a:rPr>
              <a:t> =</a:t>
            </a:r>
            <a:r>
              <a:rPr lang="en-US" altLang="zh-CN" sz="2400" dirty="0" err="1">
                <a:solidFill>
                  <a:srgbClr val="1A2029"/>
                </a:solidFill>
                <a:latin typeface="-apple-system"/>
              </a:rPr>
              <a:t>a</a:t>
            </a:r>
            <a:r>
              <a:rPr lang="en-US" altLang="zh-CN" sz="2400" baseline="30000" dirty="0" err="1">
                <a:solidFill>
                  <a:srgbClr val="1A2029"/>
                </a:solidFill>
                <a:latin typeface="-apple-system"/>
              </a:rPr>
              <a:t>r</a:t>
            </a:r>
            <a:r>
              <a:rPr lang="en-US" altLang="zh-CN" sz="2400" dirty="0">
                <a:solidFill>
                  <a:srgbClr val="1A2029"/>
                </a:solidFill>
                <a:latin typeface="-apple-system"/>
              </a:rPr>
              <a:t> =</a:t>
            </a:r>
            <a:r>
              <a:rPr lang="en-US" altLang="zh-CN" sz="2400" dirty="0"/>
              <a:t>a</a:t>
            </a:r>
            <a:r>
              <a:rPr lang="en-US" altLang="zh-CN" sz="2400" b="0" i="0" baseline="30000" dirty="0">
                <a:solidFill>
                  <a:srgbClr val="1A2029"/>
                </a:solidFill>
                <a:effectLst/>
                <a:latin typeface="-apple-system"/>
              </a:rPr>
              <a:t>x (mod</a:t>
            </a:r>
            <a:r>
              <a:rPr lang="el-GR" altLang="zh-CN" sz="2400" b="0" i="0" baseline="30000" dirty="0">
                <a:solidFill>
                  <a:srgbClr val="1A2029"/>
                </a:solidFill>
                <a:effectLst/>
                <a:latin typeface="-apple-system"/>
              </a:rPr>
              <a:t> φ</a:t>
            </a:r>
            <a:r>
              <a:rPr lang="en-US" altLang="zh-CN" sz="2400" b="0" i="0" baseline="30000" dirty="0">
                <a:solidFill>
                  <a:srgbClr val="1A2029"/>
                </a:solidFill>
                <a:effectLst/>
                <a:latin typeface="-apple-system"/>
              </a:rPr>
              <a:t>(n))</a:t>
            </a:r>
            <a:r>
              <a:rPr lang="en-US" altLang="zh-CN" sz="2400" dirty="0">
                <a:ea typeface="Cambria Math"/>
              </a:rPr>
              <a:t> </a:t>
            </a:r>
            <a:r>
              <a:rPr lang="en-US" altLang="zh-CN" sz="2400" b="0" i="0" dirty="0">
                <a:solidFill>
                  <a:srgbClr val="1A2029"/>
                </a:solidFill>
                <a:effectLst/>
                <a:latin typeface="-apple-system"/>
              </a:rPr>
              <a:t>(mod n).</a:t>
            </a:r>
          </a:p>
          <a:p>
            <a:pPr>
              <a:spcBef>
                <a:spcPts val="600"/>
              </a:spcBef>
            </a:pPr>
            <a:r>
              <a:rPr lang="zh-CN" altLang="en-US" sz="2400" b="0" i="0" dirty="0">
                <a:solidFill>
                  <a:srgbClr val="1A2029"/>
                </a:solidFill>
                <a:effectLst/>
                <a:latin typeface="-apple-system"/>
              </a:rPr>
              <a:t>欧拉定理推论应用：</a:t>
            </a:r>
            <a:endParaRPr lang="en-US" altLang="zh-CN" sz="2400" b="0" i="0" dirty="0">
              <a:solidFill>
                <a:srgbClr val="1A2029"/>
              </a:solidFill>
              <a:effectLst/>
              <a:latin typeface="-apple-system"/>
            </a:endParaRPr>
          </a:p>
          <a:p>
            <a:pPr>
              <a:spcBef>
                <a:spcPts val="600"/>
              </a:spcBef>
            </a:pPr>
            <a:r>
              <a:rPr lang="en-US" altLang="zh-CN" sz="2400" b="0" i="0" dirty="0">
                <a:solidFill>
                  <a:srgbClr val="1A2029"/>
                </a:solidFill>
                <a:effectLst/>
                <a:latin typeface="-apple-system"/>
              </a:rPr>
              <a:t>2</a:t>
            </a:r>
            <a:r>
              <a:rPr lang="en-US" altLang="zh-CN" sz="2400" b="0" i="0" baseline="30000" dirty="0">
                <a:solidFill>
                  <a:srgbClr val="1A2029"/>
                </a:solidFill>
                <a:effectLst/>
                <a:latin typeface="-apple-system"/>
              </a:rPr>
              <a:t>999</a:t>
            </a:r>
            <a:r>
              <a:rPr lang="en-US" altLang="zh-CN" sz="2400" b="0" i="0" dirty="0">
                <a:solidFill>
                  <a:srgbClr val="1A2029"/>
                </a:solidFill>
                <a:effectLst/>
                <a:latin typeface="-apple-system"/>
              </a:rPr>
              <a:t> mod 21=?</a:t>
            </a:r>
          </a:p>
          <a:p>
            <a:pPr>
              <a:spcBef>
                <a:spcPts val="600"/>
              </a:spcBef>
            </a:pPr>
            <a:r>
              <a:rPr lang="zh-CN" altLang="en-US" sz="2400" b="0" i="0" dirty="0">
                <a:solidFill>
                  <a:srgbClr val="1A2029"/>
                </a:solidFill>
                <a:effectLst/>
                <a:latin typeface="-apple-system"/>
              </a:rPr>
              <a:t>因</a:t>
            </a:r>
            <a:r>
              <a:rPr lang="en-US" altLang="zh-CN" sz="2400" b="0" i="0" dirty="0">
                <a:solidFill>
                  <a:srgbClr val="1A2029"/>
                </a:solidFill>
                <a:effectLst/>
                <a:latin typeface="-apple-system"/>
              </a:rPr>
              <a:t>n=21=3*7</a:t>
            </a:r>
            <a:r>
              <a:rPr lang="zh-CN" altLang="en-US" sz="2400" b="0" i="0" dirty="0">
                <a:solidFill>
                  <a:srgbClr val="1A2029"/>
                </a:solidFill>
                <a:effectLst/>
                <a:latin typeface="-apple-system"/>
              </a:rPr>
              <a:t>，则</a:t>
            </a:r>
            <a:r>
              <a:rPr lang="el-GR" altLang="zh-CN" sz="2400" b="0" i="0" dirty="0">
                <a:solidFill>
                  <a:srgbClr val="1A2029"/>
                </a:solidFill>
                <a:effectLst/>
                <a:latin typeface="-apple-system"/>
              </a:rPr>
              <a:t>φ</a:t>
            </a:r>
            <a:r>
              <a:rPr lang="en-US" altLang="zh-CN" sz="2400" b="0" i="0" dirty="0">
                <a:solidFill>
                  <a:srgbClr val="1A2029"/>
                </a:solidFill>
                <a:effectLst/>
                <a:latin typeface="-apple-system"/>
              </a:rPr>
              <a:t>(21)=2</a:t>
            </a:r>
            <a:r>
              <a:rPr lang="zh-CN" altLang="en-US" sz="2400" b="0" i="0" dirty="0">
                <a:solidFill>
                  <a:srgbClr val="1A2029"/>
                </a:solidFill>
                <a:effectLst/>
                <a:latin typeface="-apple-system"/>
              </a:rPr>
              <a:t>*</a:t>
            </a:r>
            <a:r>
              <a:rPr lang="en-US" altLang="zh-CN" sz="2400" b="0" i="0" dirty="0">
                <a:solidFill>
                  <a:srgbClr val="1A2029"/>
                </a:solidFill>
                <a:effectLst/>
                <a:latin typeface="-apple-system"/>
              </a:rPr>
              <a:t>6=12, </a:t>
            </a:r>
            <a:r>
              <a:rPr lang="zh-CN" altLang="en-US" sz="2400" b="0" i="0" dirty="0">
                <a:solidFill>
                  <a:srgbClr val="1A2029"/>
                </a:solidFill>
                <a:effectLst/>
                <a:latin typeface="-apple-system"/>
              </a:rPr>
              <a:t>又因为</a:t>
            </a:r>
            <a:r>
              <a:rPr lang="en-US" altLang="zh-CN" sz="2400" b="0" i="0" dirty="0" err="1">
                <a:solidFill>
                  <a:srgbClr val="1A2029"/>
                </a:solidFill>
                <a:effectLst/>
                <a:latin typeface="-apple-system"/>
              </a:rPr>
              <a:t>gcd</a:t>
            </a:r>
            <a:r>
              <a:rPr lang="en-US" altLang="zh-CN" sz="2400" b="0" i="0" dirty="0">
                <a:solidFill>
                  <a:srgbClr val="1A2029"/>
                </a:solidFill>
                <a:effectLst/>
                <a:latin typeface="-apple-system"/>
              </a:rPr>
              <a:t>(2,21)=1</a:t>
            </a:r>
            <a:r>
              <a:rPr lang="en-US" altLang="zh-CN" sz="2400" dirty="0">
                <a:solidFill>
                  <a:srgbClr val="1A2029"/>
                </a:solidFill>
                <a:latin typeface="-apple-system"/>
              </a:rPr>
              <a:t>,</a:t>
            </a:r>
            <a:endParaRPr lang="en-US" altLang="zh-CN" sz="2400" b="0" i="0" dirty="0">
              <a:solidFill>
                <a:srgbClr val="1A2029"/>
              </a:solidFill>
              <a:effectLst/>
              <a:latin typeface="-apple-system"/>
            </a:endParaRPr>
          </a:p>
          <a:p>
            <a:pPr>
              <a:spcBef>
                <a:spcPts val="600"/>
              </a:spcBef>
            </a:pPr>
            <a:r>
              <a:rPr lang="zh-CN" altLang="en-US" sz="2400" b="0" i="0" dirty="0">
                <a:solidFill>
                  <a:srgbClr val="1A2029"/>
                </a:solidFill>
                <a:effectLst/>
                <a:latin typeface="-apple-system"/>
              </a:rPr>
              <a:t>则</a:t>
            </a:r>
            <a:r>
              <a:rPr lang="en-US" altLang="zh-CN" sz="2400" b="0" i="0" dirty="0">
                <a:solidFill>
                  <a:srgbClr val="1A2029"/>
                </a:solidFill>
                <a:effectLst/>
                <a:latin typeface="-apple-system"/>
              </a:rPr>
              <a:t>2</a:t>
            </a:r>
            <a:r>
              <a:rPr lang="en-US" altLang="zh-CN" sz="2400" b="0" i="0" baseline="30000" dirty="0">
                <a:solidFill>
                  <a:srgbClr val="1A2029"/>
                </a:solidFill>
                <a:effectLst/>
                <a:latin typeface="-apple-system"/>
              </a:rPr>
              <a:t>999</a:t>
            </a:r>
            <a:r>
              <a:rPr lang="en-US" altLang="zh-CN" sz="2400" b="0" i="0" dirty="0">
                <a:solidFill>
                  <a:srgbClr val="1A2029"/>
                </a:solidFill>
                <a:effectLst/>
                <a:latin typeface="-apple-system"/>
              </a:rPr>
              <a:t> mod 21=2</a:t>
            </a:r>
            <a:r>
              <a:rPr lang="en-US" altLang="zh-CN" sz="2400" b="0" i="0" baseline="30000" dirty="0">
                <a:solidFill>
                  <a:srgbClr val="1A2029"/>
                </a:solidFill>
                <a:effectLst/>
                <a:latin typeface="-apple-system"/>
              </a:rPr>
              <a:t>999 mod 12</a:t>
            </a:r>
            <a:r>
              <a:rPr lang="en-US" altLang="zh-CN" sz="2400" b="0" i="0" dirty="0">
                <a:solidFill>
                  <a:srgbClr val="1A2029"/>
                </a:solidFill>
                <a:effectLst/>
                <a:latin typeface="-apple-system"/>
              </a:rPr>
              <a:t>=2</a:t>
            </a:r>
            <a:r>
              <a:rPr lang="en-US" altLang="zh-CN" sz="2400" b="0" i="0" baseline="30000" dirty="0">
                <a:solidFill>
                  <a:srgbClr val="1A2029"/>
                </a:solidFill>
                <a:effectLst/>
                <a:latin typeface="-apple-system"/>
              </a:rPr>
              <a:t>3</a:t>
            </a:r>
            <a:r>
              <a:rPr lang="en-US" altLang="zh-CN" sz="2400" b="0" i="0" dirty="0">
                <a:solidFill>
                  <a:srgbClr val="1A2029"/>
                </a:solidFill>
                <a:effectLst/>
                <a:latin typeface="-apple-system"/>
              </a:rPr>
              <a:t>=8 (mod 21)</a:t>
            </a:r>
          </a:p>
          <a:p>
            <a:pPr>
              <a:spcBef>
                <a:spcPts val="600"/>
              </a:spcBef>
            </a:pPr>
            <a:endParaRPr lang="en-US" altLang="zh-CN" sz="2400" dirty="0">
              <a:solidFill>
                <a:srgbClr val="1A2029"/>
              </a:solidFill>
              <a:latin typeface="-apple-system"/>
            </a:endParaRPr>
          </a:p>
          <a:p>
            <a:pPr>
              <a:spcBef>
                <a:spcPts val="600"/>
              </a:spcBef>
            </a:pPr>
            <a:r>
              <a:rPr lang="zh-CN" altLang="en-US" sz="2400" b="0" i="0" dirty="0">
                <a:solidFill>
                  <a:srgbClr val="1A2029"/>
                </a:solidFill>
                <a:effectLst/>
                <a:latin typeface="-apple-system"/>
              </a:rPr>
              <a:t>在</a:t>
            </a:r>
            <a:r>
              <a:rPr lang="en-US" altLang="zh-CN" sz="2400" b="0" i="0" dirty="0">
                <a:solidFill>
                  <a:srgbClr val="1A2029"/>
                </a:solidFill>
                <a:effectLst/>
                <a:latin typeface="-apple-system"/>
              </a:rPr>
              <a:t>RSA</a:t>
            </a:r>
            <a:r>
              <a:rPr lang="zh-CN" altLang="en-US" sz="2400" b="0" i="0" dirty="0">
                <a:solidFill>
                  <a:srgbClr val="1A2029"/>
                </a:solidFill>
                <a:effectLst/>
                <a:latin typeface="-apple-system"/>
              </a:rPr>
              <a:t>公钥密码算法正确性证明中也会用到上述推论</a:t>
            </a:r>
            <a:r>
              <a:rPr lang="en-US" altLang="zh-CN" sz="2400" b="0" i="0" dirty="0">
                <a:solidFill>
                  <a:srgbClr val="1A2029"/>
                </a:solidFill>
                <a:effectLst/>
                <a:latin typeface="-apple-system"/>
              </a:rPr>
              <a:t>.</a:t>
            </a:r>
          </a:p>
          <a:p>
            <a:pPr>
              <a:spcBef>
                <a:spcPts val="600"/>
              </a:spcBef>
            </a:pPr>
            <a:endParaRPr lang="en-US" altLang="zh-CN" sz="2200" dirty="0"/>
          </a:p>
          <a:p>
            <a:pPr>
              <a:spcBef>
                <a:spcPts val="600"/>
              </a:spcBef>
            </a:pPr>
            <a:endParaRPr lang="en-US" altLang="zh-CN" sz="2200" dirty="0"/>
          </a:p>
          <a:p>
            <a:pPr>
              <a:spcBef>
                <a:spcPts val="600"/>
              </a:spcBef>
            </a:pPr>
            <a:endParaRPr lang="en-US" sz="2200" dirty="0">
              <a:ea typeface="Cambria Math" pitchFamily="18" charset="0"/>
            </a:endParaRPr>
          </a:p>
          <a:p>
            <a:pPr algn="ctr">
              <a:spcBef>
                <a:spcPts val="600"/>
              </a:spcBef>
            </a:pPr>
            <a:endParaRPr lang="en-US" sz="2200" i="1" dirty="0"/>
          </a:p>
        </p:txBody>
      </p:sp>
    </p:spTree>
    <p:extLst>
      <p:ext uri="{BB962C8B-B14F-4D97-AF65-F5344CB8AC3E}">
        <p14:creationId xmlns:p14="http://schemas.microsoft.com/office/powerpoint/2010/main" val="30652388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Fermat’s Little Theorem</a:t>
            </a:r>
            <a:br>
              <a:rPr lang="en-US" sz="4000" dirty="0"/>
            </a:br>
            <a:r>
              <a:rPr lang="en-US" sz="4000" dirty="0"/>
              <a:t>(</a:t>
            </a:r>
            <a:r>
              <a:rPr lang="zh-CN" altLang="en-US" sz="4000" dirty="0"/>
              <a:t>费马小定理</a:t>
            </a:r>
            <a:r>
              <a:rPr lang="en-US" altLang="zh-CN" sz="4000" dirty="0"/>
              <a:t>)</a:t>
            </a:r>
            <a:endParaRPr lang="en-US" sz="4000" dirty="0"/>
          </a:p>
        </p:txBody>
      </p:sp>
      <p:pic>
        <p:nvPicPr>
          <p:cNvPr id="10" name="Picture 2" descr="A portrait of Pierre de Fermat.&#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2516" y="1076899"/>
            <a:ext cx="1515833" cy="1751402"/>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697433" y="2818202"/>
            <a:ext cx="2286000" cy="763198"/>
          </a:xfrm>
        </p:spPr>
        <p:txBody>
          <a:bodyPr/>
          <a:lstStyle/>
          <a:p>
            <a:pPr algn="ctr">
              <a:spcBef>
                <a:spcPts val="0"/>
              </a:spcBef>
            </a:pPr>
            <a:r>
              <a:rPr lang="en-US" sz="2200" dirty="0"/>
              <a:t>Pierre de Fermat</a:t>
            </a:r>
          </a:p>
          <a:p>
            <a:pPr algn="ctr">
              <a:spcBef>
                <a:spcPts val="0"/>
              </a:spcBef>
            </a:pPr>
            <a:r>
              <a:rPr lang="en-US" sz="2200" dirty="0"/>
              <a:t>(</a:t>
            </a:r>
            <a:r>
              <a:rPr lang="en-US" sz="2200" dirty="0">
                <a:ea typeface="Cambria Math" pitchFamily="18" charset="0"/>
              </a:rPr>
              <a:t>1601-1665</a:t>
            </a:r>
            <a:r>
              <a:rPr lang="en-US" sz="2200" dirty="0"/>
              <a:t>)</a:t>
            </a:r>
          </a:p>
        </p:txBody>
      </p:sp>
      <p:sp>
        <p:nvSpPr>
          <p:cNvPr id="6" name="Content Placeholder 4"/>
          <p:cNvSpPr>
            <a:spLocks noGrp="1"/>
          </p:cNvSpPr>
          <p:nvPr>
            <p:ph idx="14"/>
          </p:nvPr>
        </p:nvSpPr>
        <p:spPr>
          <a:xfrm>
            <a:off x="457200" y="1295400"/>
            <a:ext cx="8229600" cy="5257800"/>
          </a:xfrm>
        </p:spPr>
        <p:txBody>
          <a:bodyPr/>
          <a:lstStyle/>
          <a:p>
            <a:pPr lvl="0" defTabSz="914400">
              <a:spcBef>
                <a:spcPts val="300"/>
              </a:spcBef>
              <a:buClr>
                <a:schemeClr val="accent3"/>
              </a:buClr>
              <a:buSzPct val="95000"/>
              <a:defRPr/>
            </a:pPr>
            <a:r>
              <a:rPr lang="zh-CN" altLang="en-US" sz="2200" b="1" dirty="0"/>
              <a:t>定理</a:t>
            </a:r>
            <a:r>
              <a:rPr lang="en-US" sz="2200" b="1" dirty="0"/>
              <a:t> </a:t>
            </a:r>
            <a:r>
              <a:rPr lang="en-US" sz="2200" b="1" dirty="0">
                <a:ea typeface="Cambria Math" pitchFamily="18" charset="0"/>
              </a:rPr>
              <a:t>3</a:t>
            </a:r>
            <a:r>
              <a:rPr lang="en-US" sz="2200" dirty="0"/>
              <a:t>:</a:t>
            </a:r>
            <a:r>
              <a:rPr lang="zh-CN" altLang="en-US" sz="2200" dirty="0"/>
              <a:t>如果 𝑝</a:t>
            </a:r>
            <a:r>
              <a:rPr lang="en-US" altLang="zh-CN" sz="2200" dirty="0"/>
              <a:t> </a:t>
            </a:r>
            <a:r>
              <a:rPr lang="zh-CN" altLang="en-US" sz="2200" dirty="0"/>
              <a:t>是一个素数且 𝑎</a:t>
            </a:r>
            <a:r>
              <a:rPr lang="en-US" altLang="zh-CN" sz="2200" dirty="0"/>
              <a:t> </a:t>
            </a:r>
            <a:r>
              <a:rPr lang="zh-CN" altLang="en-US" sz="2200" dirty="0"/>
              <a:t>是一个不被 𝑝</a:t>
            </a:r>
            <a:r>
              <a:rPr lang="en-US" altLang="zh-CN" sz="2200" dirty="0"/>
              <a:t> </a:t>
            </a:r>
            <a:r>
              <a:rPr lang="zh-CN" altLang="en-US" sz="2200" dirty="0"/>
              <a:t>整除的整数，</a:t>
            </a:r>
            <a:endParaRPr lang="en-US" altLang="zh-CN" sz="2200" dirty="0"/>
          </a:p>
          <a:p>
            <a:pPr lvl="0" defTabSz="914400">
              <a:spcBef>
                <a:spcPts val="300"/>
              </a:spcBef>
              <a:buClr>
                <a:schemeClr val="accent3"/>
              </a:buClr>
              <a:buSzPct val="95000"/>
              <a:defRPr/>
            </a:pPr>
            <a:r>
              <a:rPr lang="zh-CN" altLang="en-US" sz="2200" dirty="0"/>
              <a:t>则有</a:t>
            </a:r>
            <a:br>
              <a:rPr lang="en-US" sz="2200" dirty="0"/>
            </a:br>
            <a:r>
              <a:rPr lang="en-US" sz="2200" i="1" dirty="0"/>
              <a:t>a</a:t>
            </a:r>
            <a:r>
              <a:rPr lang="en-US" sz="2200" i="1" baseline="30000" dirty="0"/>
              <a:t>p-</a:t>
            </a:r>
            <a:r>
              <a:rPr lang="en-US" sz="2200" baseline="30000" dirty="0">
                <a:ea typeface="Cambria Math" pitchFamily="18" charset="0"/>
              </a:rPr>
              <a:t>1</a:t>
            </a:r>
            <a:r>
              <a:rPr lang="en-US" sz="2200" dirty="0">
                <a:ea typeface="Cambria Math" pitchFamily="18" charset="0"/>
              </a:rPr>
              <a:t> </a:t>
            </a:r>
            <a:r>
              <a:rPr lang="en-US" sz="2200" dirty="0">
                <a:ea typeface="Cambria Math"/>
              </a:rPr>
              <a:t>≡ 1 (mod </a:t>
            </a:r>
            <a:r>
              <a:rPr lang="en-US" sz="2200" i="1" dirty="0">
                <a:ea typeface="Cambria Math"/>
              </a:rPr>
              <a:t>p</a:t>
            </a:r>
            <a:r>
              <a:rPr lang="en-US" sz="2200" dirty="0">
                <a:ea typeface="Cambria Math"/>
              </a:rPr>
              <a:t>)</a:t>
            </a:r>
          </a:p>
          <a:p>
            <a:pPr lvl="0" defTabSz="914400">
              <a:spcBef>
                <a:spcPts val="300"/>
              </a:spcBef>
              <a:buClr>
                <a:schemeClr val="accent3"/>
              </a:buClr>
              <a:buSzPct val="95000"/>
              <a:defRPr/>
            </a:pPr>
            <a:r>
              <a:rPr lang="zh-CN" altLang="en-US" sz="2200" dirty="0">
                <a:latin typeface="+mn-ea"/>
              </a:rPr>
              <a:t>此外，对于每个整数 𝑎，都有</a:t>
            </a:r>
            <a:br>
              <a:rPr lang="en-US" sz="2200" dirty="0">
                <a:ea typeface="Cambria Math"/>
              </a:rPr>
            </a:br>
            <a:r>
              <a:rPr lang="en-US" sz="2200" i="1" dirty="0" err="1"/>
              <a:t>a</a:t>
            </a:r>
            <a:r>
              <a:rPr lang="en-US" sz="2200" i="1" baseline="30000" dirty="0" err="1"/>
              <a:t>p</a:t>
            </a:r>
            <a:r>
              <a:rPr lang="en-US" sz="2200" dirty="0">
                <a:ea typeface="Cambria Math" pitchFamily="18" charset="0"/>
              </a:rPr>
              <a:t> </a:t>
            </a:r>
            <a:r>
              <a:rPr lang="en-US" sz="2200" dirty="0">
                <a:ea typeface="Cambria Math"/>
              </a:rPr>
              <a:t>≡ </a:t>
            </a:r>
            <a:r>
              <a:rPr lang="en-US" sz="2200" i="1" dirty="0">
                <a:ea typeface="Cambria Math"/>
              </a:rPr>
              <a:t>a</a:t>
            </a:r>
            <a:r>
              <a:rPr lang="en-US" sz="2200" dirty="0">
                <a:ea typeface="Cambria Math"/>
              </a:rPr>
              <a:t> (mod </a:t>
            </a:r>
            <a:r>
              <a:rPr lang="en-US" sz="2200" i="1" dirty="0">
                <a:ea typeface="Cambria Math"/>
              </a:rPr>
              <a:t>p</a:t>
            </a:r>
            <a:r>
              <a:rPr lang="en-US" sz="2200" dirty="0">
                <a:ea typeface="Cambria Math"/>
              </a:rPr>
              <a:t>)</a:t>
            </a:r>
          </a:p>
          <a:p>
            <a:pPr lvl="0">
              <a:spcBef>
                <a:spcPts val="300"/>
              </a:spcBef>
              <a:buClr>
                <a:schemeClr val="accent3"/>
              </a:buClr>
              <a:buSzPct val="95000"/>
              <a:defRPr/>
            </a:pPr>
            <a:endParaRPr lang="en-US" sz="2200" i="1" dirty="0">
              <a:ea typeface="Cambria Math"/>
            </a:endParaRPr>
          </a:p>
          <a:p>
            <a:pPr lvl="0">
              <a:spcBef>
                <a:spcPts val="300"/>
              </a:spcBef>
              <a:buClr>
                <a:schemeClr val="accent3"/>
              </a:buClr>
              <a:buSzPct val="95000"/>
              <a:defRPr/>
            </a:pPr>
            <a:r>
              <a:rPr lang="zh-CN" altLang="en-US" sz="2200" dirty="0">
                <a:latin typeface="+mn-ea"/>
              </a:rPr>
              <a:t>费马小定理在计算整数的大次幂的模 𝑝</a:t>
            </a:r>
            <a:r>
              <a:rPr lang="en-US" altLang="zh-CN" sz="2200" dirty="0">
                <a:latin typeface="+mn-ea"/>
              </a:rPr>
              <a:t> </a:t>
            </a:r>
            <a:r>
              <a:rPr lang="zh-CN" altLang="en-US" sz="2200" dirty="0">
                <a:latin typeface="+mn-ea"/>
              </a:rPr>
              <a:t>的余数时非常有用</a:t>
            </a:r>
            <a:r>
              <a:rPr lang="en-US" sz="2200" dirty="0">
                <a:ea typeface="Cambria Math"/>
              </a:rPr>
              <a:t>.</a:t>
            </a:r>
          </a:p>
          <a:p>
            <a:pPr lvl="0">
              <a:spcBef>
                <a:spcPts val="300"/>
              </a:spcBef>
              <a:buClr>
                <a:schemeClr val="accent3"/>
              </a:buClr>
              <a:buSzPct val="95000"/>
              <a:defRPr/>
            </a:pPr>
            <a:r>
              <a:rPr lang="zh-CN" altLang="en-US" sz="2200" b="1" dirty="0">
                <a:ea typeface="Cambria Math"/>
              </a:rPr>
              <a:t>例</a:t>
            </a:r>
            <a:r>
              <a:rPr lang="en-US" sz="2200" dirty="0">
                <a:ea typeface="Cambria Math"/>
              </a:rPr>
              <a:t>:</a:t>
            </a:r>
            <a:r>
              <a:rPr lang="en-US" sz="2200" i="1" dirty="0">
                <a:ea typeface="Cambria Math"/>
              </a:rPr>
              <a:t> </a:t>
            </a:r>
            <a:r>
              <a:rPr lang="zh-CN" altLang="en-US" sz="2200" i="1" dirty="0">
                <a:latin typeface="+mn-ea"/>
              </a:rPr>
              <a:t>计算</a:t>
            </a:r>
            <a:r>
              <a:rPr lang="en-US" sz="2200" i="1" dirty="0">
                <a:ea typeface="Cambria Math"/>
              </a:rPr>
              <a:t> </a:t>
            </a:r>
            <a:r>
              <a:rPr lang="en-US" sz="2200" dirty="0">
                <a:ea typeface="Cambria Math" pitchFamily="18" charset="0"/>
              </a:rPr>
              <a:t>7</a:t>
            </a:r>
            <a:r>
              <a:rPr lang="en-US" sz="2200" baseline="30000" dirty="0">
                <a:ea typeface="Cambria Math" pitchFamily="18" charset="0"/>
              </a:rPr>
              <a:t>222 </a:t>
            </a:r>
            <a:r>
              <a:rPr lang="en-US" sz="2200" b="1" dirty="0">
                <a:ea typeface="Cambria Math"/>
              </a:rPr>
              <a:t>mod </a:t>
            </a:r>
            <a:r>
              <a:rPr lang="en-US" sz="2200" dirty="0">
                <a:ea typeface="Cambria Math"/>
              </a:rPr>
              <a:t>11.</a:t>
            </a:r>
          </a:p>
          <a:p>
            <a:pPr lvl="0">
              <a:spcBef>
                <a:spcPts val="300"/>
              </a:spcBef>
              <a:buClr>
                <a:schemeClr val="accent3"/>
              </a:buClr>
              <a:buSzPct val="95000"/>
              <a:defRPr/>
            </a:pPr>
            <a:r>
              <a:rPr lang="zh-CN" altLang="en-US" sz="2200" dirty="0">
                <a:latin typeface="+mn-ea"/>
              </a:rPr>
              <a:t>根据费马小定理，我们知道</a:t>
            </a:r>
            <a:r>
              <a:rPr lang="en-US" sz="2200" dirty="0">
                <a:ea typeface="Cambria Math" pitchFamily="18" charset="0"/>
              </a:rPr>
              <a:t>7</a:t>
            </a:r>
            <a:r>
              <a:rPr lang="en-US" sz="2200" baseline="30000" dirty="0">
                <a:ea typeface="Cambria Math" pitchFamily="18" charset="0"/>
              </a:rPr>
              <a:t>10 </a:t>
            </a:r>
            <a:r>
              <a:rPr lang="en-US" sz="2200" dirty="0">
                <a:ea typeface="Cambria Math"/>
              </a:rPr>
              <a:t>≡ 1 (mod 11), </a:t>
            </a:r>
            <a:r>
              <a:rPr lang="zh-CN" altLang="en-US" sz="2200" dirty="0">
                <a:ea typeface="Cambria Math"/>
              </a:rPr>
              <a:t>所以</a:t>
            </a:r>
            <a:r>
              <a:rPr lang="en-US" sz="2200" dirty="0">
                <a:ea typeface="Cambria Math"/>
              </a:rPr>
              <a:t>  (</a:t>
            </a:r>
            <a:r>
              <a:rPr lang="en-US" sz="2200" dirty="0">
                <a:ea typeface="Cambria Math" pitchFamily="18" charset="0"/>
              </a:rPr>
              <a:t>7</a:t>
            </a:r>
            <a:r>
              <a:rPr lang="en-US" sz="2200" baseline="30000" dirty="0">
                <a:ea typeface="Cambria Math" pitchFamily="18" charset="0"/>
              </a:rPr>
              <a:t>10 </a:t>
            </a:r>
            <a:r>
              <a:rPr lang="en-US" sz="2200" dirty="0">
                <a:ea typeface="Cambria Math"/>
              </a:rPr>
              <a:t>)</a:t>
            </a:r>
            <a:r>
              <a:rPr lang="en-US" sz="2200" i="1" baseline="30000" dirty="0">
                <a:ea typeface="Cambria Math"/>
              </a:rPr>
              <a:t>k </a:t>
            </a:r>
            <a:r>
              <a:rPr lang="en-US" sz="2200" dirty="0">
                <a:ea typeface="Cambria Math"/>
              </a:rPr>
              <a:t>≡ 1 (mod 11),</a:t>
            </a:r>
            <a:r>
              <a:rPr lang="zh-CN" altLang="en-US" sz="2200" dirty="0">
                <a:latin typeface="+mn-ea"/>
              </a:rPr>
              <a:t>对于每个正整数 𝑘</a:t>
            </a:r>
            <a:r>
              <a:rPr lang="en-US" sz="2200" dirty="0">
                <a:ea typeface="Cambria Math"/>
              </a:rPr>
              <a:t>. </a:t>
            </a:r>
            <a:r>
              <a:rPr lang="zh-CN" altLang="en-US" sz="2200" dirty="0">
                <a:ea typeface="Cambria Math"/>
              </a:rPr>
              <a:t>因此</a:t>
            </a:r>
            <a:r>
              <a:rPr lang="en-US" sz="2200" dirty="0">
                <a:ea typeface="Cambria Math"/>
              </a:rPr>
              <a:t>,</a:t>
            </a:r>
          </a:p>
          <a:p>
            <a:pPr marL="274320" lvl="0" indent="-274320" algn="ctr">
              <a:spcBef>
                <a:spcPts val="300"/>
              </a:spcBef>
              <a:buClr>
                <a:schemeClr val="accent3"/>
              </a:buClr>
              <a:buSzPct val="95000"/>
              <a:defRPr/>
            </a:pPr>
            <a:r>
              <a:rPr lang="en-US" sz="2200" dirty="0">
                <a:ea typeface="Cambria Math" pitchFamily="18" charset="0"/>
              </a:rPr>
              <a:t>7</a:t>
            </a:r>
            <a:r>
              <a:rPr lang="en-US" sz="2200" baseline="30000" dirty="0">
                <a:ea typeface="Cambria Math" pitchFamily="18" charset="0"/>
              </a:rPr>
              <a:t>222 </a:t>
            </a:r>
            <a:r>
              <a:rPr lang="en-US" sz="2200" dirty="0">
                <a:ea typeface="Cambria Math"/>
              </a:rPr>
              <a:t>=</a:t>
            </a:r>
            <a:r>
              <a:rPr lang="en-US" sz="2200" dirty="0">
                <a:ea typeface="Cambria Math" pitchFamily="18" charset="0"/>
              </a:rPr>
              <a:t> 7</a:t>
            </a:r>
            <a:r>
              <a:rPr lang="en-US" sz="2200" baseline="30000" dirty="0">
                <a:ea typeface="Cambria Math" pitchFamily="18" charset="0"/>
              </a:rPr>
              <a:t>22</a:t>
            </a:r>
            <a:r>
              <a:rPr lang="en-US" sz="2200" baseline="30000" dirty="0">
                <a:ea typeface="Cambria Math"/>
              </a:rPr>
              <a:t>∙10 + 2</a:t>
            </a:r>
            <a:r>
              <a:rPr lang="en-US" sz="2200" dirty="0">
                <a:ea typeface="Cambria Math"/>
              </a:rPr>
              <a:t> =</a:t>
            </a:r>
            <a:r>
              <a:rPr lang="en-US" sz="2200" dirty="0">
                <a:ea typeface="Cambria Math" pitchFamily="18" charset="0"/>
              </a:rPr>
              <a:t> (7</a:t>
            </a:r>
            <a:r>
              <a:rPr lang="en-US" sz="2200" baseline="30000" dirty="0">
                <a:ea typeface="Cambria Math" pitchFamily="18" charset="0"/>
              </a:rPr>
              <a:t>10</a:t>
            </a:r>
            <a:r>
              <a:rPr lang="en-US" sz="2200" dirty="0">
                <a:ea typeface="Cambria Math"/>
              </a:rPr>
              <a:t>)</a:t>
            </a:r>
            <a:r>
              <a:rPr lang="en-US" sz="2200" baseline="30000" dirty="0">
                <a:ea typeface="Cambria Math"/>
              </a:rPr>
              <a:t>22</a:t>
            </a:r>
            <a:r>
              <a:rPr lang="en-US" sz="2200" dirty="0">
                <a:ea typeface="Cambria Math"/>
              </a:rPr>
              <a:t>7</a:t>
            </a:r>
            <a:r>
              <a:rPr lang="en-US" sz="2200" baseline="30000" dirty="0">
                <a:ea typeface="Cambria Math"/>
              </a:rPr>
              <a:t>2</a:t>
            </a:r>
            <a:r>
              <a:rPr lang="en-US" sz="2200" dirty="0">
                <a:ea typeface="Cambria Math"/>
              </a:rPr>
              <a:t> ≡ </a:t>
            </a:r>
            <a:r>
              <a:rPr lang="en-US" sz="2200" dirty="0">
                <a:ea typeface="Cambria Math" pitchFamily="18" charset="0"/>
              </a:rPr>
              <a:t> (1</a:t>
            </a:r>
            <a:r>
              <a:rPr lang="en-US" sz="2200" dirty="0">
                <a:ea typeface="Cambria Math"/>
              </a:rPr>
              <a:t>)</a:t>
            </a:r>
            <a:r>
              <a:rPr lang="en-US" sz="2200" baseline="30000" dirty="0">
                <a:ea typeface="Cambria Math"/>
              </a:rPr>
              <a:t>22</a:t>
            </a:r>
            <a:r>
              <a:rPr lang="en-US" sz="2200" dirty="0">
                <a:ea typeface="Cambria Math"/>
              </a:rPr>
              <a:t> ∙49 ≡ 5 (mod 11).</a:t>
            </a:r>
          </a:p>
          <a:p>
            <a:pPr marL="274320" lvl="0" indent="-274320">
              <a:spcBef>
                <a:spcPts val="300"/>
              </a:spcBef>
              <a:buClr>
                <a:schemeClr val="accent3"/>
              </a:buClr>
              <a:buSzPct val="95000"/>
              <a:defRPr/>
            </a:pPr>
            <a:r>
              <a:rPr lang="zh-CN" altLang="en-US" sz="2200" dirty="0">
                <a:ea typeface="Cambria Math"/>
              </a:rPr>
              <a:t>因此</a:t>
            </a:r>
            <a:r>
              <a:rPr lang="en-US" sz="2200" dirty="0">
                <a:ea typeface="Cambria Math"/>
              </a:rPr>
              <a:t>, </a:t>
            </a:r>
            <a:r>
              <a:rPr lang="en-US" sz="2200" dirty="0">
                <a:ea typeface="Cambria Math" pitchFamily="18" charset="0"/>
              </a:rPr>
              <a:t>7</a:t>
            </a:r>
            <a:r>
              <a:rPr lang="en-US" sz="2200" baseline="30000" dirty="0">
                <a:ea typeface="Cambria Math" pitchFamily="18" charset="0"/>
              </a:rPr>
              <a:t>222 </a:t>
            </a:r>
            <a:r>
              <a:rPr lang="en-US" sz="2200" b="1" dirty="0">
                <a:ea typeface="Cambria Math"/>
              </a:rPr>
              <a:t>mod </a:t>
            </a:r>
            <a:r>
              <a:rPr lang="en-US" sz="2200" dirty="0">
                <a:ea typeface="Cambria Math"/>
              </a:rPr>
              <a:t>11 = 5.</a:t>
            </a:r>
          </a:p>
        </p:txBody>
      </p:sp>
    </p:spTree>
    <p:extLst>
      <p:ext uri="{BB962C8B-B14F-4D97-AF65-F5344CB8AC3E}">
        <p14:creationId xmlns:p14="http://schemas.microsoft.com/office/powerpoint/2010/main" val="12166216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Pseudoprimes(</a:t>
            </a:r>
            <a:r>
              <a:rPr lang="zh-CN" altLang="en-US" dirty="0"/>
              <a:t>伪质数</a:t>
            </a:r>
            <a:r>
              <a:rPr lang="en-US" altLang="zh-CN" dirty="0"/>
              <a:t>)</a:t>
            </a:r>
            <a:r>
              <a:rPr lang="en-US" sz="1500" dirty="0"/>
              <a:t> 1</a:t>
            </a:r>
          </a:p>
        </p:txBody>
      </p:sp>
      <p:sp>
        <p:nvSpPr>
          <p:cNvPr id="4" name="Content Placeholder 2"/>
          <p:cNvSpPr>
            <a:spLocks noGrp="1"/>
          </p:cNvSpPr>
          <p:nvPr>
            <p:ph idx="1"/>
          </p:nvPr>
        </p:nvSpPr>
        <p:spPr>
          <a:xfrm>
            <a:off x="457200" y="1295400"/>
            <a:ext cx="8534400" cy="5181600"/>
          </a:xfrm>
        </p:spPr>
        <p:txBody>
          <a:bodyPr/>
          <a:lstStyle/>
          <a:p>
            <a:pPr>
              <a:spcBef>
                <a:spcPts val="600"/>
              </a:spcBef>
            </a:pPr>
            <a:r>
              <a:rPr lang="zh-CN" altLang="en-US" sz="2400" dirty="0"/>
              <a:t>根据费马小定理，对于素数 𝑛</a:t>
            </a:r>
            <a:r>
              <a:rPr lang="en-US" altLang="zh-CN" sz="2400" dirty="0"/>
              <a:t>&gt;2</a:t>
            </a:r>
            <a:r>
              <a:rPr lang="zh-CN" altLang="en-US" sz="2400" dirty="0"/>
              <a:t>，有</a:t>
            </a:r>
            <a:endParaRPr lang="en-US" sz="2400" dirty="0"/>
          </a:p>
          <a:p>
            <a:pPr algn="ctr">
              <a:spcBef>
                <a:spcPts val="600"/>
              </a:spcBef>
            </a:pPr>
            <a:r>
              <a:rPr lang="en-US" sz="2400" dirty="0">
                <a:ea typeface="Cambria Math" pitchFamily="18" charset="0"/>
              </a:rPr>
              <a:t>2</a:t>
            </a:r>
            <a:r>
              <a:rPr lang="en-US" sz="2400" i="1" baseline="30000" dirty="0"/>
              <a:t>n</a:t>
            </a:r>
            <a:r>
              <a:rPr lang="en-US" sz="2400" baseline="30000" dirty="0"/>
              <a:t>-</a:t>
            </a:r>
            <a:r>
              <a:rPr lang="en-US" sz="2400" baseline="30000" dirty="0">
                <a:ea typeface="Cambria Math" pitchFamily="18" charset="0"/>
              </a:rPr>
              <a:t>1</a:t>
            </a:r>
            <a:r>
              <a:rPr lang="en-US" sz="2400" dirty="0">
                <a:ea typeface="Cambria Math" pitchFamily="18" charset="0"/>
              </a:rPr>
              <a:t> </a:t>
            </a:r>
            <a:r>
              <a:rPr lang="en-US" sz="2400" dirty="0">
                <a:ea typeface="Cambria Math"/>
              </a:rPr>
              <a:t>≡ </a:t>
            </a:r>
            <a:r>
              <a:rPr lang="en-US" sz="2400" dirty="0">
                <a:ea typeface="Cambria Math" pitchFamily="18" charset="0"/>
              </a:rPr>
              <a:t>1 (mod </a:t>
            </a:r>
            <a:r>
              <a:rPr lang="en-US" sz="2400" i="1" dirty="0">
                <a:ea typeface="Cambria Math" pitchFamily="18" charset="0"/>
              </a:rPr>
              <a:t>n</a:t>
            </a:r>
            <a:r>
              <a:rPr lang="en-US" sz="2400" dirty="0">
                <a:ea typeface="Cambria Math" pitchFamily="18" charset="0"/>
              </a:rPr>
              <a:t>).</a:t>
            </a:r>
            <a:endParaRPr lang="en-US" sz="2400" dirty="0"/>
          </a:p>
          <a:p>
            <a:pPr>
              <a:spcBef>
                <a:spcPts val="600"/>
              </a:spcBef>
            </a:pPr>
            <a:r>
              <a:rPr lang="zh-CN" altLang="en-US" sz="2400" dirty="0"/>
              <a:t>但如果这个同余方程成立，𝑛</a:t>
            </a:r>
            <a:r>
              <a:rPr lang="en-US" altLang="zh-CN" sz="2400" dirty="0"/>
              <a:t> </a:t>
            </a:r>
            <a:r>
              <a:rPr lang="zh-CN" altLang="en-US" sz="2400" dirty="0"/>
              <a:t>不一定是素数</a:t>
            </a:r>
            <a:r>
              <a:rPr lang="en-US" sz="2400" dirty="0"/>
              <a:t>.</a:t>
            </a:r>
            <a:r>
              <a:rPr lang="zh-CN" altLang="en-US" sz="2400" dirty="0"/>
              <a:t>合成整数</a:t>
            </a:r>
            <a:r>
              <a:rPr lang="en-US" sz="2400" i="1" dirty="0"/>
              <a:t>n</a:t>
            </a:r>
            <a:r>
              <a:rPr lang="en-US" sz="2400" dirty="0"/>
              <a:t> </a:t>
            </a:r>
            <a:r>
              <a:rPr lang="zh-CN" altLang="en-US" sz="2400" dirty="0"/>
              <a:t>满足</a:t>
            </a:r>
            <a:r>
              <a:rPr lang="en-US" sz="2400" dirty="0"/>
              <a:t> </a:t>
            </a:r>
            <a:r>
              <a:rPr lang="en-US" sz="2400" dirty="0">
                <a:ea typeface="Cambria Math" pitchFamily="18" charset="0"/>
              </a:rPr>
              <a:t>2</a:t>
            </a:r>
            <a:r>
              <a:rPr lang="en-US" sz="2400" i="1" baseline="30000" dirty="0"/>
              <a:t>n</a:t>
            </a:r>
            <a:r>
              <a:rPr lang="en-US" sz="2400" baseline="30000" dirty="0"/>
              <a:t>-</a:t>
            </a:r>
            <a:r>
              <a:rPr lang="en-US" sz="2400" baseline="30000" dirty="0">
                <a:ea typeface="Cambria Math" pitchFamily="18" charset="0"/>
              </a:rPr>
              <a:t>1</a:t>
            </a:r>
            <a:r>
              <a:rPr lang="en-US" sz="2400" dirty="0">
                <a:ea typeface="Cambria Math" pitchFamily="18" charset="0"/>
              </a:rPr>
              <a:t> </a:t>
            </a:r>
            <a:r>
              <a:rPr lang="en-US" sz="2400" dirty="0">
                <a:ea typeface="Cambria Math"/>
              </a:rPr>
              <a:t>≡ </a:t>
            </a:r>
            <a:r>
              <a:rPr lang="en-US" sz="2400" dirty="0">
                <a:ea typeface="Cambria Math" pitchFamily="18" charset="0"/>
              </a:rPr>
              <a:t>1 (mod </a:t>
            </a:r>
            <a:r>
              <a:rPr lang="en-US" sz="2400" i="1" dirty="0">
                <a:ea typeface="Cambria Math" pitchFamily="18" charset="0"/>
              </a:rPr>
              <a:t>n</a:t>
            </a:r>
            <a:r>
              <a:rPr lang="en-US" sz="2400" dirty="0">
                <a:ea typeface="Cambria Math" pitchFamily="18" charset="0"/>
              </a:rPr>
              <a:t>)</a:t>
            </a:r>
            <a:r>
              <a:rPr lang="zh-CN" altLang="en-US" sz="2400" dirty="0">
                <a:latin typeface="+mn-ea"/>
              </a:rPr>
              <a:t>被称为该基数</a:t>
            </a:r>
            <a:r>
              <a:rPr lang="en-US" altLang="zh-CN" sz="2400" dirty="0">
                <a:latin typeface="+mn-ea"/>
              </a:rPr>
              <a:t>2</a:t>
            </a:r>
            <a:r>
              <a:rPr lang="zh-CN" altLang="en-US" sz="2400" dirty="0">
                <a:latin typeface="+mn-ea"/>
              </a:rPr>
              <a:t>下的伪素数</a:t>
            </a:r>
            <a:r>
              <a:rPr lang="en-US" sz="2400" dirty="0">
                <a:ea typeface="Cambria Math" pitchFamily="18" charset="0"/>
              </a:rPr>
              <a:t>.</a:t>
            </a:r>
          </a:p>
          <a:p>
            <a:pPr>
              <a:spcBef>
                <a:spcPts val="600"/>
              </a:spcBef>
            </a:pPr>
            <a:r>
              <a:rPr lang="zh-CN" altLang="en-US" sz="2400" b="1" dirty="0">
                <a:ea typeface="Cambria Math" pitchFamily="18" charset="0"/>
              </a:rPr>
              <a:t>例</a:t>
            </a:r>
            <a:r>
              <a:rPr lang="en-US" sz="2400" dirty="0">
                <a:ea typeface="Cambria Math" pitchFamily="18" charset="0"/>
              </a:rPr>
              <a:t>: </a:t>
            </a:r>
            <a:r>
              <a:rPr lang="zh-CN" altLang="en-US" sz="2400" dirty="0">
                <a:latin typeface="+mn-ea"/>
              </a:rPr>
              <a:t>整数 </a:t>
            </a:r>
            <a:r>
              <a:rPr lang="en-US" altLang="zh-CN" sz="2400" dirty="0">
                <a:latin typeface="+mn-ea"/>
              </a:rPr>
              <a:t>341 </a:t>
            </a:r>
            <a:r>
              <a:rPr lang="zh-CN" altLang="en-US" sz="2400" dirty="0">
                <a:latin typeface="+mn-ea"/>
              </a:rPr>
              <a:t>是基数 </a:t>
            </a:r>
            <a:r>
              <a:rPr lang="en-US" altLang="zh-CN" sz="2400" dirty="0">
                <a:latin typeface="+mn-ea"/>
              </a:rPr>
              <a:t>2 </a:t>
            </a:r>
            <a:r>
              <a:rPr lang="zh-CN" altLang="en-US" sz="2400" dirty="0">
                <a:latin typeface="+mn-ea"/>
              </a:rPr>
              <a:t>的伪素数</a:t>
            </a:r>
            <a:r>
              <a:rPr lang="en-US" sz="2400" dirty="0">
                <a:ea typeface="Cambria Math" pitchFamily="18" charset="0"/>
              </a:rPr>
              <a:t>.</a:t>
            </a:r>
          </a:p>
          <a:p>
            <a:pPr lvl="1">
              <a:spcBef>
                <a:spcPts val="600"/>
              </a:spcBef>
              <a:buNone/>
            </a:pPr>
            <a:r>
              <a:rPr lang="en-US" sz="2400" dirty="0">
                <a:ea typeface="Cambria Math" pitchFamily="18" charset="0"/>
              </a:rPr>
              <a:t>341 = 11 </a:t>
            </a:r>
            <a:r>
              <a:rPr lang="en-US" sz="2400" dirty="0">
                <a:ea typeface="Cambria Math"/>
              </a:rPr>
              <a:t>∙ 31</a:t>
            </a:r>
          </a:p>
          <a:p>
            <a:pPr lvl="1">
              <a:spcBef>
                <a:spcPts val="600"/>
              </a:spcBef>
              <a:buNone/>
            </a:pPr>
            <a:r>
              <a:rPr lang="en-US" sz="2400" dirty="0">
                <a:ea typeface="Cambria Math" pitchFamily="18" charset="0"/>
              </a:rPr>
              <a:t>2</a:t>
            </a:r>
            <a:r>
              <a:rPr lang="en-US" sz="2400" baseline="30000" dirty="0">
                <a:ea typeface="Cambria Math" pitchFamily="18" charset="0"/>
              </a:rPr>
              <a:t>340</a:t>
            </a:r>
            <a:r>
              <a:rPr lang="en-US" sz="2400" dirty="0">
                <a:ea typeface="Cambria Math" pitchFamily="18" charset="0"/>
              </a:rPr>
              <a:t> </a:t>
            </a:r>
            <a:r>
              <a:rPr lang="en-US" sz="2400" dirty="0">
                <a:ea typeface="Cambria Math"/>
              </a:rPr>
              <a:t>≡ </a:t>
            </a:r>
            <a:r>
              <a:rPr lang="en-US" sz="2400" dirty="0">
                <a:ea typeface="Cambria Math" pitchFamily="18" charset="0"/>
              </a:rPr>
              <a:t>1 (mod 341) </a:t>
            </a:r>
          </a:p>
          <a:p>
            <a:pPr>
              <a:spcBef>
                <a:spcPts val="600"/>
              </a:spcBef>
            </a:pPr>
            <a:r>
              <a:rPr lang="zh-CN" altLang="en-US" sz="2400" dirty="0"/>
              <a:t>我们可以将 </a:t>
            </a:r>
            <a:r>
              <a:rPr lang="en-US" altLang="zh-CN" sz="2400" dirty="0"/>
              <a:t>2 </a:t>
            </a:r>
            <a:r>
              <a:rPr lang="zh-CN" altLang="en-US" sz="2400" dirty="0"/>
              <a:t>替换为任意整数</a:t>
            </a:r>
            <a:r>
              <a:rPr lang="en-US" sz="2400" i="1" dirty="0"/>
              <a:t>b</a:t>
            </a:r>
            <a:r>
              <a:rPr lang="en-US" sz="2400" dirty="0"/>
              <a:t> </a:t>
            </a:r>
            <a:r>
              <a:rPr lang="en-US" sz="2400" dirty="0">
                <a:ea typeface="Cambria Math"/>
              </a:rPr>
              <a:t>≥ 2</a:t>
            </a:r>
            <a:r>
              <a:rPr lang="en-US" sz="2400" dirty="0"/>
              <a:t>.</a:t>
            </a:r>
          </a:p>
          <a:p>
            <a:pPr>
              <a:spcBef>
                <a:spcPts val="600"/>
              </a:spcBef>
            </a:pPr>
            <a:r>
              <a:rPr lang="zh-CN" altLang="en-US" sz="2400" b="1" dirty="0"/>
              <a:t>定义</a:t>
            </a:r>
            <a:r>
              <a:rPr lang="en-US" sz="2400" dirty="0"/>
              <a:t>:</a:t>
            </a:r>
            <a:r>
              <a:rPr lang="zh-CN" altLang="en-US" sz="2400" dirty="0"/>
              <a:t>设 </a:t>
            </a:r>
            <a:r>
              <a:rPr lang="en-US" altLang="zh-CN" sz="2400" dirty="0"/>
              <a:t>b </a:t>
            </a:r>
            <a:r>
              <a:rPr lang="zh-CN" altLang="en-US" sz="2400" dirty="0"/>
              <a:t>是一个正整数。如果 𝑛</a:t>
            </a:r>
            <a:r>
              <a:rPr lang="en-US" altLang="zh-CN" sz="2400" dirty="0"/>
              <a:t> </a:t>
            </a:r>
            <a:r>
              <a:rPr lang="zh-CN" altLang="en-US" sz="2400" dirty="0"/>
              <a:t>是一个合数，并且 </a:t>
            </a:r>
            <a:r>
              <a:rPr lang="en-US" altLang="zh-CN" sz="2400" i="1" dirty="0"/>
              <a:t>b</a:t>
            </a:r>
            <a:r>
              <a:rPr lang="en-US" altLang="zh-CN" sz="2400" i="1" baseline="30000" dirty="0"/>
              <a:t>n</a:t>
            </a:r>
            <a:r>
              <a:rPr lang="en-US" altLang="zh-CN" sz="2400" baseline="30000" dirty="0"/>
              <a:t>-</a:t>
            </a:r>
            <a:r>
              <a:rPr lang="en-US" altLang="zh-CN" sz="2400" baseline="30000" dirty="0">
                <a:ea typeface="Cambria Math" pitchFamily="18" charset="0"/>
              </a:rPr>
              <a:t>1</a:t>
            </a:r>
            <a:r>
              <a:rPr lang="en-US" altLang="zh-CN" sz="2400" dirty="0">
                <a:ea typeface="Cambria Math" pitchFamily="18" charset="0"/>
              </a:rPr>
              <a:t> </a:t>
            </a:r>
            <a:r>
              <a:rPr lang="en-US" altLang="zh-CN" sz="2400" dirty="0">
                <a:ea typeface="Cambria Math"/>
              </a:rPr>
              <a:t>≡ </a:t>
            </a:r>
            <a:r>
              <a:rPr lang="en-US" altLang="zh-CN" sz="2400" dirty="0">
                <a:ea typeface="Cambria Math" pitchFamily="18" charset="0"/>
              </a:rPr>
              <a:t>1 (mod </a:t>
            </a:r>
            <a:r>
              <a:rPr lang="en-US" altLang="zh-CN" sz="2400" i="1" dirty="0">
                <a:ea typeface="Cambria Math" pitchFamily="18" charset="0"/>
              </a:rPr>
              <a:t>n</a:t>
            </a:r>
            <a:r>
              <a:rPr lang="en-US" altLang="zh-CN" sz="2400" dirty="0">
                <a:ea typeface="Cambria Math" pitchFamily="18" charset="0"/>
              </a:rPr>
              <a:t>)</a:t>
            </a:r>
            <a:r>
              <a:rPr lang="zh-CN" altLang="en-US" sz="2400" dirty="0"/>
              <a:t>，那么 𝑛</a:t>
            </a:r>
            <a:r>
              <a:rPr lang="en-US" altLang="zh-CN" sz="2400" dirty="0"/>
              <a:t> </a:t>
            </a:r>
            <a:r>
              <a:rPr lang="zh-CN" altLang="en-US" sz="2400" dirty="0"/>
              <a:t>被称为基数 𝑏</a:t>
            </a:r>
            <a:r>
              <a:rPr lang="en-US" altLang="zh-CN" sz="2400" dirty="0"/>
              <a:t> </a:t>
            </a:r>
            <a:r>
              <a:rPr lang="zh-CN" altLang="en-US" sz="2400" dirty="0"/>
              <a:t>的伪素数</a:t>
            </a:r>
            <a:endParaRPr lang="en-US" sz="2400" dirty="0">
              <a:ea typeface="Cambria Math" pitchFamily="18" charset="0"/>
            </a:endParaRPr>
          </a:p>
        </p:txBody>
      </p:sp>
    </p:spTree>
    <p:extLst>
      <p:ext uri="{BB962C8B-B14F-4D97-AF65-F5344CB8AC3E}">
        <p14:creationId xmlns:p14="http://schemas.microsoft.com/office/powerpoint/2010/main" val="41727962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伪质数</a:t>
            </a:r>
            <a:r>
              <a:rPr lang="en-US" sz="1500" dirty="0"/>
              <a:t> 2</a:t>
            </a:r>
          </a:p>
        </p:txBody>
      </p:sp>
      <p:sp>
        <p:nvSpPr>
          <p:cNvPr id="4" name="Content Placeholder 2"/>
          <p:cNvSpPr>
            <a:spLocks noGrp="1"/>
          </p:cNvSpPr>
          <p:nvPr>
            <p:ph idx="1"/>
          </p:nvPr>
        </p:nvSpPr>
        <p:spPr>
          <a:xfrm>
            <a:off x="457200" y="1295400"/>
            <a:ext cx="8534400" cy="5257800"/>
          </a:xfrm>
        </p:spPr>
        <p:txBody>
          <a:bodyPr/>
          <a:lstStyle/>
          <a:p>
            <a:r>
              <a:rPr lang="zh-CN" altLang="en-US" sz="2600" dirty="0"/>
              <a:t>给定一个正整数 𝑛，如果</a:t>
            </a:r>
            <a:r>
              <a:rPr lang="en-US" sz="2600" dirty="0">
                <a:ea typeface="Cambria Math" pitchFamily="18" charset="0"/>
              </a:rPr>
              <a:t>2</a:t>
            </a:r>
            <a:r>
              <a:rPr lang="en-US" sz="2600" i="1" baseline="30000" dirty="0"/>
              <a:t>n</a:t>
            </a:r>
            <a:r>
              <a:rPr lang="en-US" sz="2600" baseline="30000" dirty="0"/>
              <a:t>-</a:t>
            </a:r>
            <a:r>
              <a:rPr lang="en-US" sz="2600" baseline="30000" dirty="0">
                <a:ea typeface="Cambria Math" pitchFamily="18" charset="0"/>
              </a:rPr>
              <a:t>1</a:t>
            </a:r>
            <a:r>
              <a:rPr lang="en-US" sz="2600" dirty="0">
                <a:ea typeface="Cambria Math" pitchFamily="18" charset="0"/>
              </a:rPr>
              <a:t> </a:t>
            </a:r>
            <a:r>
              <a:rPr lang="en-US" sz="2600" dirty="0">
                <a:ea typeface="Cambria Math"/>
              </a:rPr>
              <a:t>≡ </a:t>
            </a:r>
            <a:r>
              <a:rPr lang="en-US" sz="2600" dirty="0">
                <a:ea typeface="Cambria Math" pitchFamily="18" charset="0"/>
              </a:rPr>
              <a:t>1 (mod </a:t>
            </a:r>
            <a:r>
              <a:rPr lang="en-US" sz="2600" i="1" dirty="0">
                <a:ea typeface="Cambria Math" pitchFamily="18" charset="0"/>
              </a:rPr>
              <a:t>n</a:t>
            </a:r>
            <a:r>
              <a:rPr lang="en-US" sz="2600" dirty="0">
                <a:ea typeface="Cambria Math" pitchFamily="18" charset="0"/>
              </a:rPr>
              <a:t>):</a:t>
            </a:r>
          </a:p>
          <a:p>
            <a:pPr lvl="1"/>
            <a:r>
              <a:rPr lang="zh-CN" altLang="en-US" sz="2200" dirty="0">
                <a:latin typeface="+mn-ea"/>
              </a:rPr>
              <a:t>如果 𝑛</a:t>
            </a:r>
            <a:r>
              <a:rPr lang="en-US" altLang="zh-CN" sz="2200" dirty="0">
                <a:latin typeface="+mn-ea"/>
              </a:rPr>
              <a:t> </a:t>
            </a:r>
            <a:r>
              <a:rPr lang="zh-CN" altLang="en-US" sz="2200" dirty="0">
                <a:latin typeface="+mn-ea"/>
              </a:rPr>
              <a:t>不满足该同余方程，它是合数</a:t>
            </a:r>
            <a:r>
              <a:rPr lang="en-US" sz="2200" dirty="0">
                <a:latin typeface="+mn-ea"/>
              </a:rPr>
              <a:t>.</a:t>
            </a:r>
          </a:p>
          <a:p>
            <a:pPr lvl="1"/>
            <a:r>
              <a:rPr lang="zh-CN" altLang="en-US" sz="2200" dirty="0">
                <a:latin typeface="+mn-ea"/>
              </a:rPr>
              <a:t>如果 𝑛</a:t>
            </a:r>
            <a:r>
              <a:rPr lang="en-US" altLang="zh-CN" sz="2200" dirty="0">
                <a:latin typeface="+mn-ea"/>
              </a:rPr>
              <a:t> </a:t>
            </a:r>
            <a:r>
              <a:rPr lang="zh-CN" altLang="en-US" sz="2200" dirty="0">
                <a:latin typeface="+mn-ea"/>
              </a:rPr>
              <a:t>满足该同余方程，它可能是素数，也可能是基数 </a:t>
            </a:r>
            <a:r>
              <a:rPr lang="en-US" altLang="zh-CN" sz="2200" dirty="0">
                <a:latin typeface="+mn-ea"/>
              </a:rPr>
              <a:t>2 </a:t>
            </a:r>
            <a:r>
              <a:rPr lang="zh-CN" altLang="en-US" sz="2200" dirty="0">
                <a:latin typeface="+mn-ea"/>
              </a:rPr>
              <a:t>的伪素数</a:t>
            </a:r>
            <a:r>
              <a:rPr lang="en-US" sz="2200" dirty="0">
                <a:ea typeface="Cambria Math" pitchFamily="18" charset="0"/>
              </a:rPr>
              <a:t>.</a:t>
            </a:r>
          </a:p>
          <a:p>
            <a:r>
              <a:rPr lang="zh-CN" altLang="en-US" sz="2600" dirty="0">
                <a:latin typeface="+mn-ea"/>
              </a:rPr>
              <a:t>使用额外的基数 𝑏</a:t>
            </a:r>
            <a:r>
              <a:rPr lang="en-US" altLang="zh-CN" sz="2600" dirty="0">
                <a:latin typeface="+mn-ea"/>
              </a:rPr>
              <a:t> </a:t>
            </a:r>
            <a:r>
              <a:rPr lang="zh-CN" altLang="en-US" sz="2600" dirty="0">
                <a:latin typeface="+mn-ea"/>
              </a:rPr>
              <a:t>进行类似的测试，可以提供更多关于 𝑛</a:t>
            </a:r>
            <a:r>
              <a:rPr lang="en-US" altLang="zh-CN" sz="2600" dirty="0">
                <a:latin typeface="+mn-ea"/>
              </a:rPr>
              <a:t> </a:t>
            </a:r>
            <a:r>
              <a:rPr lang="zh-CN" altLang="en-US" sz="2600" dirty="0">
                <a:latin typeface="+mn-ea"/>
              </a:rPr>
              <a:t>是否为素数的证据</a:t>
            </a:r>
            <a:r>
              <a:rPr lang="en-US" sz="2600" dirty="0">
                <a:ea typeface="Cambria Math" pitchFamily="18" charset="0"/>
              </a:rPr>
              <a:t>.</a:t>
            </a:r>
          </a:p>
          <a:p>
            <a:r>
              <a:rPr lang="zh-CN" altLang="en-US" sz="2600" dirty="0">
                <a:latin typeface="+mn-ea"/>
              </a:rPr>
              <a:t>与素数相比，在不超过正实数 𝑥</a:t>
            </a:r>
            <a:r>
              <a:rPr lang="en-US" altLang="zh-CN" sz="2600" dirty="0">
                <a:latin typeface="+mn-ea"/>
              </a:rPr>
              <a:t> </a:t>
            </a:r>
            <a:r>
              <a:rPr lang="zh-CN" altLang="en-US" sz="2600" dirty="0">
                <a:latin typeface="+mn-ea"/>
              </a:rPr>
              <a:t>的正整数中，基数 𝑏</a:t>
            </a:r>
            <a:r>
              <a:rPr lang="en-US" altLang="zh-CN" sz="2600" dirty="0">
                <a:latin typeface="+mn-ea"/>
              </a:rPr>
              <a:t> </a:t>
            </a:r>
            <a:r>
              <a:rPr lang="zh-CN" altLang="en-US" sz="2600" dirty="0">
                <a:latin typeface="+mn-ea"/>
              </a:rPr>
              <a:t>的伪素数相对较少</a:t>
            </a:r>
            <a:r>
              <a:rPr lang="en-US" sz="2600" dirty="0">
                <a:ea typeface="Cambria Math" pitchFamily="18" charset="0"/>
              </a:rPr>
              <a:t>.</a:t>
            </a:r>
          </a:p>
          <a:p>
            <a:pPr lvl="1"/>
            <a:r>
              <a:rPr lang="zh-CN" altLang="en-US" sz="2200" dirty="0">
                <a:latin typeface="+mn-ea"/>
              </a:rPr>
              <a:t>例如，在小于 </a:t>
            </a:r>
            <a:r>
              <a:rPr lang="en-US" altLang="zh-CN" sz="2200" dirty="0">
                <a:latin typeface="+mn-ea"/>
              </a:rPr>
              <a:t>10</a:t>
            </a:r>
            <a:r>
              <a:rPr lang="en-US" altLang="zh-CN" sz="2200" baseline="30000" dirty="0">
                <a:latin typeface="+mn-ea"/>
              </a:rPr>
              <a:t>10</a:t>
            </a:r>
            <a:r>
              <a:rPr lang="zh-CN" altLang="en-US" sz="2200" dirty="0">
                <a:latin typeface="+mn-ea"/>
              </a:rPr>
              <a:t>的正整数中，有 </a:t>
            </a:r>
            <a:r>
              <a:rPr lang="en-US" altLang="zh-CN" sz="2200" dirty="0">
                <a:latin typeface="+mn-ea"/>
              </a:rPr>
              <a:t>455,052,512 </a:t>
            </a:r>
            <a:r>
              <a:rPr lang="zh-CN" altLang="en-US" sz="2200" dirty="0">
                <a:latin typeface="+mn-ea"/>
              </a:rPr>
              <a:t>个素数，但只有 </a:t>
            </a:r>
            <a:r>
              <a:rPr lang="en-US" altLang="zh-CN" sz="2200" dirty="0">
                <a:latin typeface="+mn-ea"/>
              </a:rPr>
              <a:t>14,884 </a:t>
            </a:r>
            <a:r>
              <a:rPr lang="zh-CN" altLang="en-US" sz="2200" dirty="0">
                <a:latin typeface="+mn-ea"/>
              </a:rPr>
              <a:t>个基数 </a:t>
            </a:r>
            <a:r>
              <a:rPr lang="en-US" altLang="zh-CN" sz="2200" dirty="0">
                <a:latin typeface="+mn-ea"/>
              </a:rPr>
              <a:t>2 </a:t>
            </a:r>
            <a:r>
              <a:rPr lang="zh-CN" altLang="en-US" sz="2200" dirty="0">
                <a:latin typeface="+mn-ea"/>
              </a:rPr>
              <a:t>的伪素数</a:t>
            </a:r>
            <a:r>
              <a:rPr lang="en-US" sz="2200" dirty="0">
                <a:ea typeface="Cambria Math" pitchFamily="18" charset="0"/>
              </a:rPr>
              <a:t>.</a:t>
            </a:r>
          </a:p>
        </p:txBody>
      </p:sp>
    </p:spTree>
    <p:extLst>
      <p:ext uri="{BB962C8B-B14F-4D97-AF65-F5344CB8AC3E}">
        <p14:creationId xmlns:p14="http://schemas.microsoft.com/office/powerpoint/2010/main" val="33387999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sz="3800" dirty="0"/>
              <a:t>卡迈克尔</a:t>
            </a:r>
            <a:r>
              <a:rPr lang="en-US" altLang="zh-CN" sz="3800" dirty="0"/>
              <a:t>(Carmichael)</a:t>
            </a:r>
            <a:r>
              <a:rPr lang="zh-CN" altLang="en-US" sz="3800" dirty="0"/>
              <a:t>数</a:t>
            </a:r>
            <a:r>
              <a:rPr lang="en-US" altLang="zh-CN" sz="3800" dirty="0"/>
              <a:t>(</a:t>
            </a:r>
            <a:r>
              <a:rPr lang="zh-CN" altLang="en-US" sz="3800" dirty="0"/>
              <a:t>选讲</a:t>
            </a:r>
            <a:r>
              <a:rPr lang="en-US" altLang="zh-CN" sz="3800" dirty="0"/>
              <a:t>)</a:t>
            </a:r>
            <a:endParaRPr lang="en-US" sz="3800" dirty="0"/>
          </a:p>
        </p:txBody>
      </p:sp>
      <p:pic>
        <p:nvPicPr>
          <p:cNvPr id="10" name="Picture 2" descr="A portrait of Robert Daniel Carmichael.&#10;"/>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0811"/>
          <a:stretch/>
        </p:blipFill>
        <p:spPr bwMode="auto">
          <a:xfrm>
            <a:off x="7632192" y="152400"/>
            <a:ext cx="1359408" cy="1520196"/>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idx="13"/>
          </p:nvPr>
        </p:nvSpPr>
        <p:spPr>
          <a:xfrm>
            <a:off x="6096000" y="381000"/>
            <a:ext cx="1459992" cy="883919"/>
          </a:xfrm>
        </p:spPr>
        <p:txBody>
          <a:bodyPr/>
          <a:lstStyle/>
          <a:p>
            <a:pPr algn="ctr">
              <a:spcBef>
                <a:spcPts val="0"/>
              </a:spcBef>
              <a:spcAft>
                <a:spcPts val="0"/>
              </a:spcAft>
            </a:pPr>
            <a:r>
              <a:rPr lang="en-US" sz="1800" dirty="0"/>
              <a:t>Robert Carmichael </a:t>
            </a:r>
          </a:p>
          <a:p>
            <a:pPr algn="ctr">
              <a:spcBef>
                <a:spcPts val="0"/>
              </a:spcBef>
              <a:spcAft>
                <a:spcPts val="0"/>
              </a:spcAft>
            </a:pPr>
            <a:r>
              <a:rPr lang="en-US" sz="1800" dirty="0"/>
              <a:t>(</a:t>
            </a:r>
            <a:r>
              <a:rPr lang="en-US" sz="1800" dirty="0">
                <a:ea typeface="Cambria Math" pitchFamily="18" charset="0"/>
              </a:rPr>
              <a:t>1879-1967</a:t>
            </a:r>
            <a:r>
              <a:rPr lang="en-US" sz="1800" dirty="0"/>
              <a:t>)</a:t>
            </a:r>
          </a:p>
        </p:txBody>
      </p:sp>
      <p:sp>
        <p:nvSpPr>
          <p:cNvPr id="5" name="Content Placeholder 4"/>
          <p:cNvSpPr>
            <a:spLocks noGrp="1"/>
          </p:cNvSpPr>
          <p:nvPr>
            <p:ph idx="14"/>
          </p:nvPr>
        </p:nvSpPr>
        <p:spPr>
          <a:xfrm>
            <a:off x="457200" y="1295400"/>
            <a:ext cx="8534400" cy="2667000"/>
          </a:xfrm>
        </p:spPr>
        <p:txBody>
          <a:bodyPr/>
          <a:lstStyle/>
          <a:p>
            <a:pPr>
              <a:spcBef>
                <a:spcPts val="0"/>
              </a:spcBef>
              <a:spcAft>
                <a:spcPts val="0"/>
              </a:spcAft>
            </a:pPr>
            <a:r>
              <a:rPr lang="zh-CN" altLang="en-US" sz="1800" dirty="0">
                <a:latin typeface="+mn-ea"/>
              </a:rPr>
              <a:t>存在一些合数 𝑛</a:t>
            </a:r>
            <a:r>
              <a:rPr lang="en-US" altLang="zh-CN" sz="1800" dirty="0">
                <a:latin typeface="+mn-ea"/>
              </a:rPr>
              <a:t>,</a:t>
            </a:r>
            <a:r>
              <a:rPr lang="zh-CN" altLang="en-US" sz="1800" dirty="0">
                <a:latin typeface="+mn-ea"/>
              </a:rPr>
              <a:t>对于所有满足 </a:t>
            </a:r>
            <a:r>
              <a:rPr lang="en-US" altLang="zh-CN" sz="1800" dirty="0" err="1">
                <a:latin typeface="+mn-ea"/>
              </a:rPr>
              <a:t>gcd</a:t>
            </a:r>
            <a:r>
              <a:rPr lang="en-US" altLang="zh-CN" sz="1800" dirty="0">
                <a:latin typeface="+mn-ea"/>
              </a:rPr>
              <a:t>⁡(</a:t>
            </a:r>
            <a:r>
              <a:rPr lang="zh-CN" altLang="en-US" sz="1800" dirty="0">
                <a:latin typeface="+mn-ea"/>
              </a:rPr>
              <a:t>𝑏</a:t>
            </a:r>
            <a:r>
              <a:rPr lang="en-US" altLang="zh-CN" sz="1800" dirty="0">
                <a:latin typeface="+mn-ea"/>
              </a:rPr>
              <a:t>,</a:t>
            </a:r>
            <a:r>
              <a:rPr lang="zh-CN" altLang="en-US" sz="1800" dirty="0">
                <a:latin typeface="+mn-ea"/>
              </a:rPr>
              <a:t>𝑛</a:t>
            </a:r>
            <a:r>
              <a:rPr lang="en-US" altLang="zh-CN" sz="1800" dirty="0">
                <a:latin typeface="+mn-ea"/>
              </a:rPr>
              <a:t>)=1</a:t>
            </a:r>
            <a:r>
              <a:rPr lang="zh-CN" altLang="en-US" sz="1800" dirty="0">
                <a:latin typeface="+mn-ea"/>
              </a:rPr>
              <a:t>的基数 𝑏</a:t>
            </a:r>
            <a:r>
              <a:rPr lang="en-US" altLang="zh-CN" sz="1800" dirty="0">
                <a:latin typeface="+mn-ea"/>
              </a:rPr>
              <a:t> </a:t>
            </a:r>
            <a:r>
              <a:rPr lang="zh-CN" altLang="en-US" sz="1800" dirty="0">
                <a:latin typeface="+mn-ea"/>
              </a:rPr>
              <a:t>的测试都通过。</a:t>
            </a:r>
            <a:endParaRPr lang="en-US" sz="1800" dirty="0"/>
          </a:p>
          <a:p>
            <a:pPr>
              <a:spcBef>
                <a:spcPts val="0"/>
              </a:spcBef>
              <a:spcAft>
                <a:spcPts val="0"/>
              </a:spcAft>
            </a:pPr>
            <a:r>
              <a:rPr lang="zh-CN" altLang="en-US" sz="2000" b="1" dirty="0"/>
              <a:t>定义</a:t>
            </a:r>
            <a:r>
              <a:rPr lang="en-US" sz="2000" dirty="0"/>
              <a:t>:</a:t>
            </a:r>
            <a:r>
              <a:rPr lang="zh-CN" altLang="en-US" sz="2000" dirty="0"/>
              <a:t>一个合数 𝑛，如果对所有满足 </a:t>
            </a:r>
            <a:r>
              <a:rPr lang="en-US" altLang="zh-CN" sz="2000" dirty="0" err="1"/>
              <a:t>gcd</a:t>
            </a:r>
            <a:r>
              <a:rPr lang="en-US" altLang="zh-CN" sz="2000" dirty="0"/>
              <a:t>⁡(</a:t>
            </a:r>
            <a:r>
              <a:rPr lang="zh-CN" altLang="en-US" sz="2000" dirty="0"/>
              <a:t>𝑏</a:t>
            </a:r>
            <a:r>
              <a:rPr lang="en-US" altLang="zh-CN" sz="2000" dirty="0"/>
              <a:t>,</a:t>
            </a:r>
            <a:r>
              <a:rPr lang="zh-CN" altLang="en-US" sz="2000" dirty="0"/>
              <a:t>𝑛</a:t>
            </a:r>
            <a:r>
              <a:rPr lang="en-US" altLang="zh-CN" sz="2000" dirty="0"/>
              <a:t>)=1</a:t>
            </a:r>
            <a:r>
              <a:rPr lang="zh-CN" altLang="en-US" sz="2000" dirty="0"/>
              <a:t>的正整数基数 𝑏</a:t>
            </a:r>
            <a:r>
              <a:rPr lang="en-US" altLang="zh-CN" sz="2000" dirty="0"/>
              <a:t> </a:t>
            </a:r>
            <a:r>
              <a:rPr lang="zh-CN" altLang="en-US" sz="2000" dirty="0"/>
              <a:t>都满足 </a:t>
            </a:r>
            <a:r>
              <a:rPr lang="en-US" altLang="zh-CN" sz="2000" i="1" dirty="0"/>
              <a:t>b</a:t>
            </a:r>
            <a:r>
              <a:rPr lang="en-US" altLang="zh-CN" sz="2000" i="1" baseline="30000" dirty="0"/>
              <a:t>n</a:t>
            </a:r>
            <a:r>
              <a:rPr lang="en-US" altLang="zh-CN" sz="2000" baseline="30000" dirty="0"/>
              <a:t>-</a:t>
            </a:r>
            <a:r>
              <a:rPr lang="en-US" altLang="zh-CN" sz="2000" baseline="30000" dirty="0">
                <a:ea typeface="Cambria Math" pitchFamily="18" charset="0"/>
              </a:rPr>
              <a:t>1</a:t>
            </a:r>
            <a:r>
              <a:rPr lang="en-US" altLang="zh-CN" sz="2000" dirty="0">
                <a:ea typeface="Cambria Math" pitchFamily="18" charset="0"/>
              </a:rPr>
              <a:t> </a:t>
            </a:r>
            <a:r>
              <a:rPr lang="en-US" altLang="zh-CN" sz="2000" dirty="0">
                <a:ea typeface="Cambria Math"/>
              </a:rPr>
              <a:t>≡ </a:t>
            </a:r>
            <a:r>
              <a:rPr lang="en-US" altLang="zh-CN" sz="2000" dirty="0">
                <a:ea typeface="Cambria Math" pitchFamily="18" charset="0"/>
              </a:rPr>
              <a:t>1 (mod </a:t>
            </a:r>
            <a:r>
              <a:rPr lang="en-US" altLang="zh-CN" sz="2000" i="1" dirty="0">
                <a:ea typeface="Cambria Math" pitchFamily="18" charset="0"/>
              </a:rPr>
              <a:t>n</a:t>
            </a:r>
            <a:r>
              <a:rPr lang="en-US" altLang="zh-CN" sz="2000" dirty="0">
                <a:ea typeface="Cambria Math" pitchFamily="18" charset="0"/>
              </a:rPr>
              <a:t>)</a:t>
            </a:r>
            <a:r>
              <a:rPr lang="zh-CN" altLang="en-US" sz="2000" dirty="0"/>
              <a:t>，则称 𝑛</a:t>
            </a:r>
            <a:r>
              <a:rPr lang="en-US" altLang="zh-CN" sz="2000" dirty="0"/>
              <a:t> </a:t>
            </a:r>
            <a:r>
              <a:rPr lang="zh-CN" altLang="en-US" sz="2000" dirty="0"/>
              <a:t>为卡迈克尔数</a:t>
            </a:r>
            <a:r>
              <a:rPr lang="en-US" sz="2000" dirty="0">
                <a:ea typeface="Cambria Math" pitchFamily="18" charset="0"/>
              </a:rPr>
              <a:t>.</a:t>
            </a:r>
          </a:p>
          <a:p>
            <a:pPr>
              <a:spcBef>
                <a:spcPts val="0"/>
              </a:spcBef>
              <a:spcAft>
                <a:spcPts val="0"/>
              </a:spcAft>
            </a:pPr>
            <a:r>
              <a:rPr lang="en-US" sz="2000" b="1" dirty="0">
                <a:ea typeface="Cambria Math" pitchFamily="18" charset="0"/>
              </a:rPr>
              <a:t>Example</a:t>
            </a:r>
            <a:r>
              <a:rPr lang="en-US" sz="2000" dirty="0">
                <a:ea typeface="Cambria Math" pitchFamily="18" charset="0"/>
              </a:rPr>
              <a:t>:</a:t>
            </a:r>
            <a:r>
              <a:rPr lang="zh-CN" altLang="en-US" sz="2000" dirty="0">
                <a:latin typeface="+mn-ea"/>
              </a:rPr>
              <a:t>整数</a:t>
            </a:r>
            <a:r>
              <a:rPr lang="en-US" altLang="zh-CN" sz="2000" dirty="0">
                <a:latin typeface="+mn-ea"/>
              </a:rPr>
              <a:t>561</a:t>
            </a:r>
            <a:r>
              <a:rPr lang="zh-CN" altLang="en-US" sz="2000" dirty="0">
                <a:latin typeface="+mn-ea"/>
              </a:rPr>
              <a:t>是一个卡迈克尔数。证明如下</a:t>
            </a:r>
            <a:r>
              <a:rPr lang="en-US" sz="2000" dirty="0">
                <a:ea typeface="Cambria Math" pitchFamily="18" charset="0"/>
              </a:rPr>
              <a:t>:</a:t>
            </a:r>
          </a:p>
          <a:p>
            <a:pPr lvl="1">
              <a:spcBef>
                <a:spcPts val="0"/>
              </a:spcBef>
              <a:spcAft>
                <a:spcPts val="0"/>
              </a:spcAft>
            </a:pPr>
            <a:r>
              <a:rPr lang="en-US" sz="2000" dirty="0">
                <a:ea typeface="Cambria Math" pitchFamily="18" charset="0"/>
              </a:rPr>
              <a:t>561 </a:t>
            </a:r>
            <a:r>
              <a:rPr lang="zh-CN" altLang="en-US" sz="2000" dirty="0">
                <a:ea typeface="Cambria Math" pitchFamily="18" charset="0"/>
              </a:rPr>
              <a:t>是合数</a:t>
            </a:r>
            <a:r>
              <a:rPr lang="en-US" sz="2000" dirty="0">
                <a:ea typeface="Cambria Math" pitchFamily="18" charset="0"/>
              </a:rPr>
              <a:t>, </a:t>
            </a:r>
            <a:r>
              <a:rPr lang="zh-CN" altLang="en-US" sz="2000" dirty="0">
                <a:ea typeface="Cambria Math" pitchFamily="18" charset="0"/>
              </a:rPr>
              <a:t>因为</a:t>
            </a:r>
            <a:r>
              <a:rPr lang="en-US" sz="2000" dirty="0">
                <a:ea typeface="Cambria Math" pitchFamily="18" charset="0"/>
              </a:rPr>
              <a:t> 561 = 3 </a:t>
            </a:r>
            <a:r>
              <a:rPr lang="en-US" sz="2000" dirty="0">
                <a:ea typeface="Cambria Math"/>
              </a:rPr>
              <a:t>∙ </a:t>
            </a:r>
            <a:r>
              <a:rPr lang="en-US" sz="2000" dirty="0">
                <a:ea typeface="Cambria Math" pitchFamily="18" charset="0"/>
              </a:rPr>
              <a:t>11 </a:t>
            </a:r>
            <a:r>
              <a:rPr lang="en-US" sz="2000" dirty="0">
                <a:ea typeface="Cambria Math"/>
              </a:rPr>
              <a:t>∙ 13.</a:t>
            </a:r>
          </a:p>
          <a:p>
            <a:pPr lvl="1">
              <a:spcBef>
                <a:spcPts val="0"/>
              </a:spcBef>
              <a:spcAft>
                <a:spcPts val="0"/>
              </a:spcAft>
            </a:pPr>
            <a:r>
              <a:rPr lang="zh-CN" altLang="en-US" sz="2000" dirty="0">
                <a:ea typeface="Cambria Math"/>
              </a:rPr>
              <a:t>如果</a:t>
            </a:r>
            <a:r>
              <a:rPr lang="en-US" sz="2000" dirty="0">
                <a:ea typeface="Cambria Math"/>
              </a:rPr>
              <a:t> </a:t>
            </a:r>
            <a:r>
              <a:rPr lang="en-US" sz="2000" dirty="0" err="1">
                <a:ea typeface="Cambria Math"/>
              </a:rPr>
              <a:t>gcd</a:t>
            </a:r>
            <a:r>
              <a:rPr lang="en-US" sz="2000" dirty="0">
                <a:ea typeface="Cambria Math"/>
              </a:rPr>
              <a:t>(</a:t>
            </a:r>
            <a:r>
              <a:rPr lang="en-US" sz="2000" i="1" dirty="0">
                <a:ea typeface="Cambria Math"/>
              </a:rPr>
              <a:t>b</a:t>
            </a:r>
            <a:r>
              <a:rPr lang="en-US" sz="2000" dirty="0">
                <a:ea typeface="Cambria Math"/>
              </a:rPr>
              <a:t>, 561) = 1, </a:t>
            </a:r>
            <a:r>
              <a:rPr lang="zh-CN" altLang="en-US" sz="2000" dirty="0">
                <a:ea typeface="Cambria Math"/>
              </a:rPr>
              <a:t>那么</a:t>
            </a:r>
            <a:r>
              <a:rPr lang="en-US" sz="2000" dirty="0">
                <a:ea typeface="Cambria Math"/>
              </a:rPr>
              <a:t> </a:t>
            </a:r>
            <a:r>
              <a:rPr lang="en-US" sz="2000" dirty="0" err="1">
                <a:ea typeface="Cambria Math"/>
              </a:rPr>
              <a:t>gcd</a:t>
            </a:r>
            <a:r>
              <a:rPr lang="en-US" sz="2000" dirty="0">
                <a:ea typeface="Cambria Math"/>
              </a:rPr>
              <a:t>(</a:t>
            </a:r>
            <a:r>
              <a:rPr lang="en-US" sz="2000" i="1" dirty="0">
                <a:ea typeface="Cambria Math"/>
              </a:rPr>
              <a:t>b</a:t>
            </a:r>
            <a:r>
              <a:rPr lang="en-US" sz="2000" dirty="0">
                <a:ea typeface="Cambria Math"/>
              </a:rPr>
              <a:t>, 3) = 1, </a:t>
            </a:r>
            <a:r>
              <a:rPr lang="zh-CN" altLang="en-US" sz="2000" dirty="0">
                <a:ea typeface="Cambria Math"/>
              </a:rPr>
              <a:t>那么</a:t>
            </a:r>
            <a:r>
              <a:rPr lang="en-US" sz="2000" dirty="0" err="1">
                <a:ea typeface="Cambria Math"/>
              </a:rPr>
              <a:t>gcd</a:t>
            </a:r>
            <a:r>
              <a:rPr lang="en-US" sz="2000" dirty="0">
                <a:ea typeface="Cambria Math"/>
              </a:rPr>
              <a:t>(</a:t>
            </a:r>
            <a:r>
              <a:rPr lang="en-US" sz="2000" i="1" dirty="0">
                <a:ea typeface="Cambria Math"/>
              </a:rPr>
              <a:t>b</a:t>
            </a:r>
            <a:r>
              <a:rPr lang="en-US" sz="2000" dirty="0">
                <a:ea typeface="Cambria Math"/>
              </a:rPr>
              <a:t>, 11) = </a:t>
            </a:r>
            <a:r>
              <a:rPr lang="en-US" sz="2000" dirty="0" err="1">
                <a:ea typeface="Cambria Math"/>
              </a:rPr>
              <a:t>gcd</a:t>
            </a:r>
            <a:r>
              <a:rPr lang="en-US" sz="2000" dirty="0">
                <a:ea typeface="Cambria Math"/>
              </a:rPr>
              <a:t>(</a:t>
            </a:r>
            <a:r>
              <a:rPr lang="en-US" sz="2000" i="1" dirty="0">
                <a:ea typeface="Cambria Math"/>
              </a:rPr>
              <a:t>b</a:t>
            </a:r>
            <a:r>
              <a:rPr lang="en-US" sz="2000" dirty="0">
                <a:ea typeface="Cambria Math"/>
              </a:rPr>
              <a:t>, 17) =1.</a:t>
            </a:r>
          </a:p>
          <a:p>
            <a:pPr lvl="1">
              <a:spcBef>
                <a:spcPts val="0"/>
              </a:spcBef>
              <a:spcAft>
                <a:spcPts val="0"/>
              </a:spcAft>
            </a:pPr>
            <a:r>
              <a:rPr lang="zh-CN" altLang="en-US" sz="2000" dirty="0">
                <a:latin typeface="+mn-ea"/>
              </a:rPr>
              <a:t>根据费马小定理</a:t>
            </a:r>
            <a:r>
              <a:rPr lang="en-US" sz="2000" dirty="0">
                <a:ea typeface="Cambria Math"/>
              </a:rPr>
              <a:t>: </a:t>
            </a:r>
            <a:r>
              <a:rPr lang="en-US" sz="2000" i="1" dirty="0">
                <a:ea typeface="Cambria Math" pitchFamily="18" charset="0"/>
              </a:rPr>
              <a:t>b</a:t>
            </a:r>
            <a:r>
              <a:rPr lang="en-US" sz="2000" baseline="30000" dirty="0">
                <a:ea typeface="Cambria Math" pitchFamily="18" charset="0"/>
              </a:rPr>
              <a:t>2 </a:t>
            </a:r>
            <a:r>
              <a:rPr lang="en-US" sz="2000" dirty="0">
                <a:ea typeface="Cambria Math"/>
              </a:rPr>
              <a:t> ≡ </a:t>
            </a:r>
            <a:r>
              <a:rPr lang="en-US" sz="2000" dirty="0">
                <a:ea typeface="Cambria Math" pitchFamily="18" charset="0"/>
              </a:rPr>
              <a:t> 1</a:t>
            </a:r>
            <a:r>
              <a:rPr lang="en-US" sz="2000" dirty="0">
                <a:ea typeface="Cambria Math"/>
              </a:rPr>
              <a:t> (mod 3),</a:t>
            </a:r>
            <a:r>
              <a:rPr lang="en-US" sz="2000" i="1" dirty="0">
                <a:ea typeface="Cambria Math" pitchFamily="18" charset="0"/>
              </a:rPr>
              <a:t>  b</a:t>
            </a:r>
            <a:r>
              <a:rPr lang="en-US" sz="2000" baseline="30000" dirty="0">
                <a:ea typeface="Cambria Math" pitchFamily="18" charset="0"/>
              </a:rPr>
              <a:t>10 </a:t>
            </a:r>
            <a:r>
              <a:rPr lang="en-US" sz="2000" dirty="0">
                <a:ea typeface="Cambria Math"/>
              </a:rPr>
              <a:t> ≡ </a:t>
            </a:r>
            <a:r>
              <a:rPr lang="en-US" sz="2000" dirty="0">
                <a:ea typeface="Cambria Math" pitchFamily="18" charset="0"/>
              </a:rPr>
              <a:t> 1</a:t>
            </a:r>
            <a:r>
              <a:rPr lang="en-US" sz="2000" dirty="0">
                <a:ea typeface="Cambria Math"/>
              </a:rPr>
              <a:t> (mod 11),</a:t>
            </a:r>
            <a:r>
              <a:rPr lang="en-US" sz="2000" i="1" dirty="0">
                <a:ea typeface="Cambria Math" pitchFamily="18" charset="0"/>
              </a:rPr>
              <a:t>  b</a:t>
            </a:r>
            <a:r>
              <a:rPr lang="en-US" sz="2000" baseline="30000" dirty="0">
                <a:ea typeface="Cambria Math" pitchFamily="18" charset="0"/>
              </a:rPr>
              <a:t>16 </a:t>
            </a:r>
            <a:r>
              <a:rPr lang="en-US" sz="2000" dirty="0">
                <a:ea typeface="Cambria Math"/>
              </a:rPr>
              <a:t> ≡ </a:t>
            </a:r>
            <a:r>
              <a:rPr lang="en-US" sz="2000" dirty="0">
                <a:ea typeface="Cambria Math" pitchFamily="18" charset="0"/>
              </a:rPr>
              <a:t> 1</a:t>
            </a:r>
            <a:r>
              <a:rPr lang="en-US" sz="2000" dirty="0">
                <a:ea typeface="Cambria Math"/>
              </a:rPr>
              <a:t> (mod 17).</a:t>
            </a:r>
          </a:p>
          <a:p>
            <a:pPr lvl="1">
              <a:spcBef>
                <a:spcPts val="0"/>
              </a:spcBef>
              <a:spcAft>
                <a:spcPts val="0"/>
              </a:spcAft>
            </a:pPr>
            <a:r>
              <a:rPr lang="zh-CN" altLang="en-US" sz="2000" dirty="0">
                <a:ea typeface="Cambria Math"/>
              </a:rPr>
              <a:t>则</a:t>
            </a:r>
            <a:endParaRPr lang="en-US" sz="2000" dirty="0">
              <a:ea typeface="Cambria Math"/>
            </a:endParaRPr>
          </a:p>
        </p:txBody>
      </p:sp>
      <p:sp>
        <p:nvSpPr>
          <p:cNvPr id="6" name="Content Placeholder 6"/>
          <p:cNvSpPr>
            <a:spLocks noGrp="1"/>
          </p:cNvSpPr>
          <p:nvPr>
            <p:ph idx="15"/>
          </p:nvPr>
        </p:nvSpPr>
        <p:spPr>
          <a:xfrm>
            <a:off x="457200" y="5105400"/>
            <a:ext cx="8534400" cy="1524000"/>
          </a:xfrm>
        </p:spPr>
        <p:txBody>
          <a:bodyPr/>
          <a:lstStyle/>
          <a:p>
            <a:pPr lvl="1">
              <a:spcBef>
                <a:spcPts val="0"/>
              </a:spcBef>
              <a:spcAft>
                <a:spcPts val="0"/>
              </a:spcAft>
            </a:pPr>
            <a:r>
              <a:rPr lang="zh-CN" altLang="en-US" sz="1800" dirty="0">
                <a:latin typeface="+mn-ea"/>
              </a:rPr>
              <a:t>由此可知，对于所有满足 </a:t>
            </a:r>
            <a:r>
              <a:rPr lang="en-US" sz="1800" dirty="0" err="1">
                <a:latin typeface="+mn-ea"/>
              </a:rPr>
              <a:t>gcd</a:t>
            </a:r>
            <a:r>
              <a:rPr lang="en-US" sz="1800" dirty="0">
                <a:latin typeface="+mn-ea"/>
              </a:rPr>
              <a:t>⁡(𝑏,561)=1 </a:t>
            </a:r>
            <a:r>
              <a:rPr lang="zh-CN" altLang="en-US" sz="1800" dirty="0">
                <a:latin typeface="+mn-ea"/>
              </a:rPr>
              <a:t>的正整数 𝑏</a:t>
            </a:r>
            <a:r>
              <a:rPr lang="en-US" sz="1800" dirty="0">
                <a:latin typeface="+mn-ea"/>
              </a:rPr>
              <a:t>，</a:t>
            </a:r>
            <a:r>
              <a:rPr lang="zh-CN" altLang="en-US" sz="1800" dirty="0">
                <a:latin typeface="+mn-ea"/>
              </a:rPr>
              <a:t>都有 </a:t>
            </a:r>
            <a:r>
              <a:rPr lang="en-US" altLang="zh-CN" sz="1800" i="1" dirty="0">
                <a:latin typeface="+mn-ea"/>
              </a:rPr>
              <a:t>b</a:t>
            </a:r>
            <a:r>
              <a:rPr lang="en-US" altLang="zh-CN" sz="1800" baseline="30000" dirty="0">
                <a:latin typeface="+mn-ea"/>
              </a:rPr>
              <a:t>560 </a:t>
            </a:r>
            <a:r>
              <a:rPr lang="en-US" altLang="zh-CN" sz="1800" dirty="0">
                <a:latin typeface="+mn-ea"/>
              </a:rPr>
              <a:t>  ≡  1 (mod 561</a:t>
            </a:r>
            <a:r>
              <a:rPr lang="en-US" sz="1800" dirty="0">
                <a:latin typeface="+mn-ea"/>
              </a:rPr>
              <a:t>)。</a:t>
            </a:r>
            <a:r>
              <a:rPr lang="zh-CN" altLang="en-US" sz="1800" dirty="0">
                <a:latin typeface="+mn-ea"/>
              </a:rPr>
              <a:t>因此，</a:t>
            </a:r>
            <a:r>
              <a:rPr lang="en-US" altLang="zh-CN" sz="1800" dirty="0">
                <a:latin typeface="+mn-ea"/>
              </a:rPr>
              <a:t>561 </a:t>
            </a:r>
            <a:r>
              <a:rPr lang="zh-CN" altLang="en-US" sz="1800" dirty="0">
                <a:latin typeface="+mn-ea"/>
              </a:rPr>
              <a:t>是一个卡迈克尔数</a:t>
            </a:r>
            <a:r>
              <a:rPr lang="en-US" sz="1800" dirty="0">
                <a:ea typeface="Cambria Math"/>
              </a:rPr>
              <a:t>.</a:t>
            </a:r>
          </a:p>
          <a:p>
            <a:pPr>
              <a:spcBef>
                <a:spcPts val="0"/>
              </a:spcBef>
              <a:spcAft>
                <a:spcPts val="0"/>
              </a:spcAft>
            </a:pPr>
            <a:r>
              <a:rPr lang="zh-CN" altLang="en-US" sz="2000" dirty="0">
                <a:latin typeface="+mn-ea"/>
              </a:rPr>
              <a:t>尽管卡迈克尔数是无限的，但还有其他测试方法用于高效的概率性素数检测。这些测试利用了卡迈克尔数的性质以及其他数学原理来判断一个整数是否为素数</a:t>
            </a:r>
            <a:r>
              <a:rPr lang="en-US" sz="2000" dirty="0">
                <a:ea typeface="Cambria Math"/>
              </a:rPr>
              <a:t>. </a:t>
            </a:r>
            <a:endParaRPr lang="en-US" sz="2000" dirty="0"/>
          </a:p>
        </p:txBody>
      </p:sp>
      <p:pic>
        <p:nvPicPr>
          <p:cNvPr id="7" name="图片 6">
            <a:extLst>
              <a:ext uri="{FF2B5EF4-FFF2-40B4-BE49-F238E27FC236}">
                <a16:creationId xmlns:a16="http://schemas.microsoft.com/office/drawing/2014/main" id="{9A3FC5FE-5975-455A-99FB-23EF9C237616}"/>
              </a:ext>
            </a:extLst>
          </p:cNvPr>
          <p:cNvPicPr>
            <a:picLocks noChangeAspect="1"/>
          </p:cNvPicPr>
          <p:nvPr/>
        </p:nvPicPr>
        <p:blipFill>
          <a:blip r:embed="rId3"/>
          <a:stretch>
            <a:fillRect/>
          </a:stretch>
        </p:blipFill>
        <p:spPr>
          <a:xfrm>
            <a:off x="1600200" y="3928820"/>
            <a:ext cx="2910425" cy="1100380"/>
          </a:xfrm>
          <a:prstGeom prst="rect">
            <a:avLst/>
          </a:prstGeom>
        </p:spPr>
      </p:pic>
    </p:spTree>
    <p:extLst>
      <p:ext uri="{BB962C8B-B14F-4D97-AF65-F5344CB8AC3E}">
        <p14:creationId xmlns:p14="http://schemas.microsoft.com/office/powerpoint/2010/main" val="31583624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Roots(</a:t>
            </a:r>
            <a:r>
              <a:rPr lang="zh-CN" altLang="en-US" dirty="0"/>
              <a:t>原根</a:t>
            </a:r>
            <a:r>
              <a:rPr lang="en-US" altLang="zh-CN" dirty="0"/>
              <a:t>)</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600"/>
              </a:spcBef>
            </a:pPr>
            <a:r>
              <a:rPr lang="zh-CN" altLang="en-US" sz="2400" b="1" dirty="0"/>
              <a:t>定义</a:t>
            </a:r>
            <a:r>
              <a:rPr lang="en-US" sz="2400" dirty="0"/>
              <a:t>:</a:t>
            </a:r>
            <a:r>
              <a:rPr lang="zh-CN" altLang="en-US" sz="2400" dirty="0"/>
              <a:t>一个质数 𝑝</a:t>
            </a:r>
            <a:r>
              <a:rPr lang="en-US" altLang="zh-CN" sz="2400" dirty="0"/>
              <a:t> </a:t>
            </a:r>
            <a:r>
              <a:rPr lang="zh-CN" altLang="en-US" sz="2400" dirty="0"/>
              <a:t>的原根是 </a:t>
            </a:r>
            <a:r>
              <a:rPr lang="en-US" altLang="zh-CN" sz="2400" b="1" dirty="0" err="1"/>
              <a:t>Z</a:t>
            </a:r>
            <a:r>
              <a:rPr lang="en-US" altLang="zh-CN" sz="2400" i="1" baseline="-25000" dirty="0" err="1"/>
              <a:t>p</a:t>
            </a:r>
            <a:r>
              <a:rPr lang="en-US" altLang="zh-CN" sz="2400" i="1" baseline="-25000" dirty="0"/>
              <a:t> </a:t>
            </a:r>
            <a:r>
              <a:rPr lang="en-US" altLang="zh-CN" sz="2400" dirty="0"/>
              <a:t>​  </a:t>
            </a:r>
            <a:r>
              <a:rPr lang="zh-CN" altLang="en-US" sz="2400" dirty="0"/>
              <a:t>中的一个整数 𝑟，使得 </a:t>
            </a:r>
            <a:r>
              <a:rPr lang="en-US" altLang="zh-CN" sz="2400" b="1" dirty="0" err="1"/>
              <a:t>Z</a:t>
            </a:r>
            <a:r>
              <a:rPr lang="en-US" altLang="zh-CN" sz="2400" i="1" baseline="-25000" dirty="0" err="1"/>
              <a:t>p</a:t>
            </a:r>
            <a:r>
              <a:rPr lang="en-US" altLang="zh-CN" sz="2400" i="1" baseline="-25000" dirty="0"/>
              <a:t> </a:t>
            </a:r>
            <a:r>
              <a:rPr lang="en-US" altLang="zh-CN" sz="2400" dirty="0"/>
              <a:t>​  </a:t>
            </a:r>
            <a:r>
              <a:rPr lang="zh-CN" altLang="en-US" sz="2400" dirty="0"/>
              <a:t>中的每一个非零元素都是 𝑟</a:t>
            </a:r>
            <a:r>
              <a:rPr lang="en-US" altLang="zh-CN" sz="2400" dirty="0"/>
              <a:t> </a:t>
            </a:r>
            <a:r>
              <a:rPr lang="zh-CN" altLang="en-US" sz="2400" dirty="0"/>
              <a:t>的某个幂</a:t>
            </a:r>
            <a:endParaRPr lang="en-US" sz="2400" dirty="0"/>
          </a:p>
          <a:p>
            <a:pPr>
              <a:spcBef>
                <a:spcPts val="600"/>
              </a:spcBef>
            </a:pPr>
            <a:r>
              <a:rPr lang="zh-CN" altLang="en-US" sz="2400" b="1" dirty="0"/>
              <a:t>例</a:t>
            </a:r>
            <a:r>
              <a:rPr lang="en-US" sz="2400" dirty="0"/>
              <a:t>:</a:t>
            </a:r>
            <a:r>
              <a:rPr lang="zh-CN" altLang="en-US" sz="2400" dirty="0"/>
              <a:t>对于质数 </a:t>
            </a:r>
            <a:r>
              <a:rPr lang="en-US" altLang="zh-CN" sz="2400" dirty="0"/>
              <a:t>11</a:t>
            </a:r>
            <a:r>
              <a:rPr lang="zh-CN" altLang="en-US" sz="2400" dirty="0"/>
              <a:t>，</a:t>
            </a:r>
            <a:r>
              <a:rPr lang="en-US" altLang="zh-CN" sz="2400" dirty="0"/>
              <a:t>2 </a:t>
            </a:r>
            <a:r>
              <a:rPr lang="zh-CN" altLang="en-US" sz="2400" dirty="0"/>
              <a:t>是一个原根，因为 </a:t>
            </a:r>
            <a:r>
              <a:rPr lang="en-US" altLang="zh-CN" sz="2400" b="1" dirty="0"/>
              <a:t>Z</a:t>
            </a:r>
            <a:r>
              <a:rPr lang="en-US" altLang="zh-CN" sz="2400" baseline="-25000" dirty="0">
                <a:ea typeface="Cambria Math" pitchFamily="18" charset="0"/>
              </a:rPr>
              <a:t>11 </a:t>
            </a:r>
            <a:r>
              <a:rPr lang="en-US" altLang="zh-CN" sz="2400" dirty="0"/>
              <a:t>​  </a:t>
            </a:r>
            <a:r>
              <a:rPr lang="zh-CN" altLang="en-US" sz="2400" dirty="0"/>
              <a:t>中的每个元素都可以表示为 </a:t>
            </a:r>
            <a:r>
              <a:rPr lang="en-US" altLang="zh-CN" sz="2400" dirty="0"/>
              <a:t>2 </a:t>
            </a:r>
            <a:r>
              <a:rPr lang="zh-CN" altLang="en-US" sz="2400" dirty="0"/>
              <a:t>的某个幂。计算如下</a:t>
            </a:r>
            <a:r>
              <a:rPr lang="en-US" sz="2400" dirty="0"/>
              <a:t> </a:t>
            </a:r>
          </a:p>
          <a:p>
            <a:pPr marL="0" lvl="1" indent="0">
              <a:spcBef>
                <a:spcPts val="600"/>
              </a:spcBef>
              <a:buNone/>
            </a:pPr>
            <a:r>
              <a:rPr lang="en-US" sz="2400" dirty="0">
                <a:ea typeface="Cambria Math" pitchFamily="18" charset="0"/>
              </a:rPr>
              <a:t>2</a:t>
            </a:r>
            <a:r>
              <a:rPr lang="en-US" sz="2400" baseline="30000" dirty="0">
                <a:ea typeface="Cambria Math" pitchFamily="18" charset="0"/>
              </a:rPr>
              <a:t>1</a:t>
            </a:r>
            <a:r>
              <a:rPr lang="en-US" sz="2400" dirty="0">
                <a:ea typeface="Cambria Math" pitchFamily="18" charset="0"/>
              </a:rPr>
              <a:t> = 2, 2</a:t>
            </a:r>
            <a:r>
              <a:rPr lang="en-US" sz="2400" baseline="30000" dirty="0">
                <a:ea typeface="Cambria Math" pitchFamily="18" charset="0"/>
              </a:rPr>
              <a:t>2</a:t>
            </a:r>
            <a:r>
              <a:rPr lang="en-US" sz="2400" dirty="0">
                <a:ea typeface="Cambria Math" pitchFamily="18" charset="0"/>
              </a:rPr>
              <a:t> = 4, 2</a:t>
            </a:r>
            <a:r>
              <a:rPr lang="en-US" sz="2400" baseline="30000" dirty="0">
                <a:ea typeface="Cambria Math" pitchFamily="18" charset="0"/>
              </a:rPr>
              <a:t>3</a:t>
            </a:r>
            <a:r>
              <a:rPr lang="en-US" sz="2400" dirty="0">
                <a:ea typeface="Cambria Math" pitchFamily="18" charset="0"/>
              </a:rPr>
              <a:t> = 8, 2</a:t>
            </a:r>
            <a:r>
              <a:rPr lang="en-US" sz="2400" baseline="30000" dirty="0">
                <a:ea typeface="Cambria Math" pitchFamily="18" charset="0"/>
              </a:rPr>
              <a:t>4</a:t>
            </a:r>
            <a:r>
              <a:rPr lang="en-US" sz="2400" dirty="0">
                <a:ea typeface="Cambria Math" pitchFamily="18" charset="0"/>
              </a:rPr>
              <a:t> = 5, 2</a:t>
            </a:r>
            <a:r>
              <a:rPr lang="en-US" sz="2400" baseline="30000" dirty="0">
                <a:ea typeface="Cambria Math" pitchFamily="18" charset="0"/>
              </a:rPr>
              <a:t>5</a:t>
            </a:r>
            <a:r>
              <a:rPr lang="en-US" sz="2400" dirty="0">
                <a:ea typeface="Cambria Math" pitchFamily="18" charset="0"/>
              </a:rPr>
              <a:t> = 10, 2</a:t>
            </a:r>
            <a:r>
              <a:rPr lang="en-US" sz="2400" baseline="30000" dirty="0">
                <a:ea typeface="Cambria Math" pitchFamily="18" charset="0"/>
              </a:rPr>
              <a:t>6</a:t>
            </a:r>
            <a:r>
              <a:rPr lang="en-US" sz="2400" dirty="0">
                <a:ea typeface="Cambria Math" pitchFamily="18" charset="0"/>
              </a:rPr>
              <a:t> = 9, 2</a:t>
            </a:r>
            <a:r>
              <a:rPr lang="en-US" sz="2400" baseline="30000" dirty="0">
                <a:ea typeface="Cambria Math" pitchFamily="18" charset="0"/>
              </a:rPr>
              <a:t>7</a:t>
            </a:r>
            <a:r>
              <a:rPr lang="en-US" sz="2400" dirty="0">
                <a:ea typeface="Cambria Math" pitchFamily="18" charset="0"/>
              </a:rPr>
              <a:t> = 7, 2</a:t>
            </a:r>
            <a:r>
              <a:rPr lang="en-US" sz="2400" baseline="30000" dirty="0">
                <a:ea typeface="Cambria Math" pitchFamily="18" charset="0"/>
              </a:rPr>
              <a:t>8</a:t>
            </a:r>
            <a:r>
              <a:rPr lang="en-US" sz="2400" dirty="0">
                <a:ea typeface="Cambria Math" pitchFamily="18" charset="0"/>
              </a:rPr>
              <a:t> = 3, 2</a:t>
            </a:r>
            <a:r>
              <a:rPr lang="en-US" sz="2400" baseline="30000" dirty="0">
                <a:ea typeface="Cambria Math" pitchFamily="18" charset="0"/>
              </a:rPr>
              <a:t>10</a:t>
            </a:r>
            <a:r>
              <a:rPr lang="en-US" sz="2400" dirty="0">
                <a:ea typeface="Cambria Math" pitchFamily="18" charset="0"/>
              </a:rPr>
              <a:t> = 2.</a:t>
            </a:r>
          </a:p>
          <a:p>
            <a:pPr>
              <a:spcBef>
                <a:spcPts val="600"/>
              </a:spcBef>
            </a:pPr>
            <a:r>
              <a:rPr lang="zh-CN" altLang="en-US" sz="2400" b="1" dirty="0"/>
              <a:t>例</a:t>
            </a:r>
            <a:r>
              <a:rPr lang="en-US" sz="2400" dirty="0"/>
              <a:t>:</a:t>
            </a:r>
            <a:r>
              <a:rPr lang="zh-CN" altLang="en-US" sz="2400" dirty="0"/>
              <a:t>对于质数 </a:t>
            </a:r>
            <a:r>
              <a:rPr lang="en-US" altLang="zh-CN" sz="2400" dirty="0"/>
              <a:t>11</a:t>
            </a:r>
            <a:r>
              <a:rPr lang="zh-CN" altLang="en-US" sz="2400" dirty="0"/>
              <a:t>，</a:t>
            </a:r>
            <a:r>
              <a:rPr lang="en-US" altLang="zh-CN" sz="2400" dirty="0"/>
              <a:t>3 </a:t>
            </a:r>
            <a:r>
              <a:rPr lang="zh-CN" altLang="en-US" sz="2400" dirty="0"/>
              <a:t>不是一个原根，因为并非所有 </a:t>
            </a:r>
            <a:r>
              <a:rPr lang="en-US" altLang="zh-CN" sz="2400" b="1" dirty="0"/>
              <a:t>Z</a:t>
            </a:r>
            <a:r>
              <a:rPr lang="en-US" altLang="zh-CN" sz="2400" baseline="-25000" dirty="0">
                <a:ea typeface="Cambria Math" pitchFamily="18" charset="0"/>
              </a:rPr>
              <a:t>11 </a:t>
            </a:r>
            <a:r>
              <a:rPr lang="en-US" altLang="zh-CN" sz="2400" dirty="0"/>
              <a:t>​  </a:t>
            </a:r>
            <a:r>
              <a:rPr lang="zh-CN" altLang="en-US" sz="2400" dirty="0"/>
              <a:t>中的元素都是 </a:t>
            </a:r>
            <a:r>
              <a:rPr lang="en-US" altLang="zh-CN" sz="2400" dirty="0"/>
              <a:t>3 </a:t>
            </a:r>
            <a:r>
              <a:rPr lang="zh-CN" altLang="en-US" sz="2400" dirty="0"/>
              <a:t>的某个幂。计算如下</a:t>
            </a:r>
            <a:r>
              <a:rPr lang="en-US" sz="2400" dirty="0">
                <a:ea typeface="Cambria Math" pitchFamily="18" charset="0"/>
              </a:rPr>
              <a:t>.</a:t>
            </a:r>
            <a:endParaRPr lang="en-US" sz="2400" dirty="0"/>
          </a:p>
          <a:p>
            <a:pPr marL="0" lvl="2" indent="0">
              <a:spcBef>
                <a:spcPts val="600"/>
              </a:spcBef>
              <a:buSzPct val="95000"/>
              <a:buNone/>
            </a:pPr>
            <a:r>
              <a:rPr lang="en-US" dirty="0">
                <a:ea typeface="Cambria Math" pitchFamily="18" charset="0"/>
              </a:rPr>
              <a:t>3</a:t>
            </a:r>
            <a:r>
              <a:rPr lang="en-US" baseline="30000" dirty="0">
                <a:ea typeface="Cambria Math" pitchFamily="18" charset="0"/>
              </a:rPr>
              <a:t>1</a:t>
            </a:r>
            <a:r>
              <a:rPr lang="en-US" dirty="0">
                <a:ea typeface="Cambria Math" pitchFamily="18" charset="0"/>
              </a:rPr>
              <a:t> = 3, 3</a:t>
            </a:r>
            <a:r>
              <a:rPr lang="en-US" baseline="30000" dirty="0">
                <a:ea typeface="Cambria Math" pitchFamily="18" charset="0"/>
              </a:rPr>
              <a:t>2</a:t>
            </a:r>
            <a:r>
              <a:rPr lang="en-US" dirty="0">
                <a:ea typeface="Cambria Math" pitchFamily="18" charset="0"/>
              </a:rPr>
              <a:t> = 9, 3</a:t>
            </a:r>
            <a:r>
              <a:rPr lang="en-US" baseline="30000" dirty="0">
                <a:ea typeface="Cambria Math" pitchFamily="18" charset="0"/>
              </a:rPr>
              <a:t>3</a:t>
            </a:r>
            <a:r>
              <a:rPr lang="en-US" dirty="0">
                <a:ea typeface="Cambria Math" pitchFamily="18" charset="0"/>
              </a:rPr>
              <a:t> = 5, 3</a:t>
            </a:r>
            <a:r>
              <a:rPr lang="en-US" baseline="30000" dirty="0">
                <a:ea typeface="Cambria Math" pitchFamily="18" charset="0"/>
              </a:rPr>
              <a:t>4</a:t>
            </a:r>
            <a:r>
              <a:rPr lang="en-US" dirty="0">
                <a:ea typeface="Cambria Math" pitchFamily="18" charset="0"/>
              </a:rPr>
              <a:t> = 4, 3</a:t>
            </a:r>
            <a:r>
              <a:rPr lang="en-US" baseline="30000" dirty="0">
                <a:ea typeface="Cambria Math" pitchFamily="18" charset="0"/>
              </a:rPr>
              <a:t>5</a:t>
            </a:r>
            <a:r>
              <a:rPr lang="en-US" dirty="0">
                <a:ea typeface="Cambria Math" pitchFamily="18" charset="0"/>
              </a:rPr>
              <a:t> = 1,</a:t>
            </a:r>
            <a:r>
              <a:rPr lang="zh-CN" altLang="en-US" dirty="0">
                <a:latin typeface="+mn-ea"/>
              </a:rPr>
              <a:t>因此，</a:t>
            </a:r>
            <a:r>
              <a:rPr lang="en-US" altLang="zh-CN" dirty="0">
                <a:latin typeface="+mn-ea"/>
              </a:rPr>
              <a:t>3 </a:t>
            </a:r>
            <a:r>
              <a:rPr lang="zh-CN" altLang="en-US" dirty="0">
                <a:latin typeface="+mn-ea"/>
              </a:rPr>
              <a:t>的幂循环重复，并不能生成所有 </a:t>
            </a:r>
            <a:r>
              <a:rPr lang="en-US" altLang="zh-CN" sz="2400" b="1" dirty="0"/>
              <a:t>Z</a:t>
            </a:r>
            <a:r>
              <a:rPr lang="en-US" altLang="zh-CN" sz="2400" baseline="-25000" dirty="0">
                <a:ea typeface="Cambria Math" pitchFamily="18" charset="0"/>
              </a:rPr>
              <a:t>11</a:t>
            </a:r>
            <a:r>
              <a:rPr lang="zh-CN" altLang="en-US" dirty="0">
                <a:latin typeface="+mn-ea"/>
              </a:rPr>
              <a:t>中的元素</a:t>
            </a:r>
            <a:r>
              <a:rPr lang="en-US" dirty="0">
                <a:latin typeface="+mn-ea"/>
              </a:rPr>
              <a:t>.</a:t>
            </a:r>
          </a:p>
          <a:p>
            <a:pPr>
              <a:spcBef>
                <a:spcPts val="600"/>
              </a:spcBef>
            </a:pPr>
            <a:r>
              <a:rPr lang="zh-CN" altLang="en-US" sz="2400" b="1" dirty="0"/>
              <a:t>重要事实</a:t>
            </a:r>
            <a:r>
              <a:rPr lang="en-US" sz="2400" dirty="0"/>
              <a:t>:</a:t>
            </a:r>
            <a:r>
              <a:rPr lang="zh-CN" altLang="en-US" sz="2400" dirty="0"/>
              <a:t>对于每个质数 𝑝，总存在一个原根</a:t>
            </a:r>
            <a:r>
              <a:rPr lang="en-US" sz="2400" dirty="0"/>
              <a:t>.</a:t>
            </a:r>
            <a:endParaRPr lang="en-US" sz="2400" dirty="0">
              <a:ea typeface="Cambria Math" pitchFamily="18" charset="0"/>
            </a:endParaRPr>
          </a:p>
        </p:txBody>
      </p:sp>
    </p:spTree>
    <p:extLst>
      <p:ext uri="{BB962C8B-B14F-4D97-AF65-F5344CB8AC3E}">
        <p14:creationId xmlns:p14="http://schemas.microsoft.com/office/powerpoint/2010/main" val="37677036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Logarithms(</a:t>
            </a:r>
            <a:r>
              <a:rPr lang="zh-CN" altLang="en-US" dirty="0"/>
              <a:t>离散对数</a:t>
            </a:r>
            <a:r>
              <a:rPr lang="en-US" altLang="zh-CN" dirty="0"/>
              <a:t>)</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600"/>
              </a:spcBef>
            </a:pPr>
            <a:r>
              <a:rPr lang="zh-CN" altLang="en-US" sz="2000" dirty="0"/>
              <a:t>假设 𝑝</a:t>
            </a:r>
            <a:r>
              <a:rPr lang="en-US" altLang="zh-CN" sz="2000" dirty="0"/>
              <a:t> </a:t>
            </a:r>
            <a:r>
              <a:rPr lang="zh-CN" altLang="en-US" sz="2000" dirty="0"/>
              <a:t>是一个素数，𝑟</a:t>
            </a:r>
            <a:r>
              <a:rPr lang="en-US" altLang="zh-CN" sz="2000" dirty="0"/>
              <a:t> </a:t>
            </a:r>
            <a:r>
              <a:rPr lang="zh-CN" altLang="en-US" sz="2000" dirty="0"/>
              <a:t>是模 𝑝</a:t>
            </a:r>
            <a:r>
              <a:rPr lang="en-US" altLang="zh-CN" sz="2000" dirty="0"/>
              <a:t> </a:t>
            </a:r>
            <a:r>
              <a:rPr lang="zh-CN" altLang="en-US" sz="2000" dirty="0"/>
              <a:t>的一个原根。如果 𝑎</a:t>
            </a:r>
            <a:r>
              <a:rPr lang="en-US" altLang="zh-CN" sz="2000" dirty="0"/>
              <a:t> </a:t>
            </a:r>
            <a:r>
              <a:rPr lang="zh-CN" altLang="en-US" sz="2000" dirty="0"/>
              <a:t>是一个位于 </a:t>
            </a:r>
            <a:r>
              <a:rPr lang="en-US" altLang="zh-CN" sz="2000" dirty="0"/>
              <a:t>1 </a:t>
            </a:r>
            <a:r>
              <a:rPr lang="zh-CN" altLang="en-US" sz="2000" dirty="0"/>
              <a:t>和 𝑝−</a:t>
            </a:r>
            <a:r>
              <a:rPr lang="en-US" altLang="zh-CN" sz="2000" dirty="0"/>
              <a:t>1 </a:t>
            </a:r>
            <a:r>
              <a:rPr lang="zh-CN" altLang="en-US" sz="2000" dirty="0"/>
              <a:t>之间的整数，即 𝑎</a:t>
            </a:r>
            <a:r>
              <a:rPr lang="en-US" altLang="zh-CN" sz="2000" dirty="0"/>
              <a:t> </a:t>
            </a:r>
            <a:r>
              <a:rPr lang="zh-CN" altLang="en-US" sz="2000" dirty="0"/>
              <a:t>是 </a:t>
            </a:r>
            <a:r>
              <a:rPr lang="en-US" altLang="zh-CN" sz="2000" b="1" dirty="0" err="1"/>
              <a:t>Z</a:t>
            </a:r>
            <a:r>
              <a:rPr lang="en-US" altLang="zh-CN" sz="2000" i="1" baseline="-25000" dirty="0" err="1"/>
              <a:t>p</a:t>
            </a:r>
            <a:r>
              <a:rPr lang="en-US" altLang="zh-CN" sz="2000" i="1" baseline="-25000" dirty="0"/>
              <a:t> </a:t>
            </a:r>
            <a:r>
              <a:rPr lang="en-US" altLang="zh-CN" sz="2000" dirty="0"/>
              <a:t>​  </a:t>
            </a:r>
            <a:r>
              <a:rPr lang="zh-CN" altLang="en-US" sz="2000" dirty="0"/>
              <a:t>的一个元素，那么存在一个唯一的指数 𝑒使得</a:t>
            </a:r>
            <a:r>
              <a:rPr lang="en-US" sz="2000" i="1" dirty="0">
                <a:ea typeface="Cambria Math"/>
              </a:rPr>
              <a:t>r</a:t>
            </a:r>
            <a:r>
              <a:rPr lang="en-US" sz="2000" i="1" baseline="30000" dirty="0">
                <a:ea typeface="Cambria Math"/>
              </a:rPr>
              <a:t>e</a:t>
            </a:r>
            <a:r>
              <a:rPr lang="en-US" sz="2000" dirty="0">
                <a:ea typeface="Cambria Math"/>
              </a:rPr>
              <a:t> = </a:t>
            </a:r>
            <a:r>
              <a:rPr lang="en-US" sz="2000" i="1" dirty="0">
                <a:ea typeface="Cambria Math"/>
              </a:rPr>
              <a:t>a</a:t>
            </a:r>
            <a:r>
              <a:rPr lang="en-US" sz="2000" dirty="0">
                <a:ea typeface="Cambria Math"/>
              </a:rPr>
              <a:t> </a:t>
            </a:r>
            <a:r>
              <a:rPr lang="zh-CN" altLang="en-US" sz="2000" dirty="0">
                <a:ea typeface="Cambria Math"/>
              </a:rPr>
              <a:t>在</a:t>
            </a:r>
            <a:r>
              <a:rPr lang="en-US" sz="2000" dirty="0">
                <a:ea typeface="Cambria Math"/>
              </a:rPr>
              <a:t> </a:t>
            </a:r>
            <a:r>
              <a:rPr lang="en-US" sz="2000" b="1" dirty="0" err="1"/>
              <a:t>Z</a:t>
            </a:r>
            <a:r>
              <a:rPr lang="en-US" sz="2000" i="1" baseline="-25000" dirty="0" err="1"/>
              <a:t>p</a:t>
            </a:r>
            <a:r>
              <a:rPr lang="zh-CN" altLang="en-US" sz="2000" dirty="0">
                <a:ea typeface="Cambria Math"/>
              </a:rPr>
              <a:t>中成立，</a:t>
            </a:r>
            <a:r>
              <a:rPr lang="en-US" sz="2000" dirty="0">
                <a:ea typeface="Cambria Math"/>
              </a:rPr>
              <a:t> </a:t>
            </a:r>
            <a:r>
              <a:rPr lang="zh-CN" altLang="en-US" sz="2000" dirty="0">
                <a:ea typeface="Cambria Math"/>
              </a:rPr>
              <a:t>也就是</a:t>
            </a:r>
            <a:r>
              <a:rPr lang="en-US" sz="2000" dirty="0">
                <a:ea typeface="Cambria Math"/>
              </a:rPr>
              <a:t> </a:t>
            </a:r>
            <a:r>
              <a:rPr lang="en-US" sz="2000" i="1" dirty="0">
                <a:ea typeface="Cambria Math"/>
              </a:rPr>
              <a:t>r</a:t>
            </a:r>
            <a:r>
              <a:rPr lang="en-US" sz="2000" i="1" baseline="30000" dirty="0">
                <a:ea typeface="Cambria Math"/>
              </a:rPr>
              <a:t>e</a:t>
            </a:r>
            <a:r>
              <a:rPr lang="en-US" sz="2000" dirty="0">
                <a:ea typeface="Cambria Math"/>
              </a:rPr>
              <a:t> mod </a:t>
            </a:r>
            <a:r>
              <a:rPr lang="en-US" sz="2000" i="1" dirty="0">
                <a:ea typeface="Cambria Math"/>
              </a:rPr>
              <a:t>p</a:t>
            </a:r>
            <a:r>
              <a:rPr lang="en-US" sz="2000" dirty="0">
                <a:ea typeface="Cambria Math"/>
              </a:rPr>
              <a:t> = </a:t>
            </a:r>
            <a:r>
              <a:rPr lang="en-US" sz="2000" i="1" dirty="0">
                <a:ea typeface="Cambria Math"/>
              </a:rPr>
              <a:t>a</a:t>
            </a:r>
            <a:r>
              <a:rPr lang="en-US" sz="2000" dirty="0">
                <a:ea typeface="Cambria Math"/>
              </a:rPr>
              <a:t>.</a:t>
            </a:r>
            <a:endParaRPr lang="en-US" sz="2000" dirty="0"/>
          </a:p>
          <a:p>
            <a:pPr>
              <a:spcBef>
                <a:spcPts val="600"/>
              </a:spcBef>
            </a:pPr>
            <a:r>
              <a:rPr lang="zh-CN" altLang="en-US" sz="2000" b="1" dirty="0"/>
              <a:t>定义：</a:t>
            </a:r>
            <a:r>
              <a:rPr lang="zh-CN" altLang="en-US" sz="2000" dirty="0"/>
              <a:t>设 𝑝</a:t>
            </a:r>
            <a:r>
              <a:rPr lang="en-US" altLang="zh-CN" sz="2000" dirty="0"/>
              <a:t> </a:t>
            </a:r>
            <a:r>
              <a:rPr lang="zh-CN" altLang="en-US" sz="2000" dirty="0"/>
              <a:t>是一个素数，𝑟</a:t>
            </a:r>
            <a:r>
              <a:rPr lang="en-US" altLang="zh-CN" sz="2000" dirty="0"/>
              <a:t> </a:t>
            </a:r>
            <a:r>
              <a:rPr lang="zh-CN" altLang="en-US" sz="2000" dirty="0"/>
              <a:t>是模 𝑝</a:t>
            </a:r>
            <a:r>
              <a:rPr lang="en-US" altLang="zh-CN" sz="2000" dirty="0"/>
              <a:t> </a:t>
            </a:r>
            <a:r>
              <a:rPr lang="zh-CN" altLang="en-US" sz="2000" dirty="0"/>
              <a:t>的一个原根，且 𝑎</a:t>
            </a:r>
            <a:r>
              <a:rPr lang="en-US" altLang="zh-CN" sz="2000" dirty="0"/>
              <a:t> </a:t>
            </a:r>
            <a:r>
              <a:rPr lang="zh-CN" altLang="en-US" sz="2000" dirty="0"/>
              <a:t>是位于 </a:t>
            </a:r>
            <a:r>
              <a:rPr lang="en-US" altLang="zh-CN" sz="2000" dirty="0"/>
              <a:t>1 </a:t>
            </a:r>
            <a:r>
              <a:rPr lang="zh-CN" altLang="en-US" sz="2000" dirty="0"/>
              <a:t>到 𝑝−</a:t>
            </a:r>
            <a:r>
              <a:rPr lang="en-US" altLang="zh-CN" sz="2000" dirty="0"/>
              <a:t>1 </a:t>
            </a:r>
            <a:r>
              <a:rPr lang="zh-CN" altLang="en-US" sz="2000" dirty="0"/>
              <a:t>之间的整数。如果 </a:t>
            </a:r>
            <a:r>
              <a:rPr lang="en-US" altLang="zh-CN" sz="2000" i="1" dirty="0">
                <a:ea typeface="Cambria Math"/>
              </a:rPr>
              <a:t>r</a:t>
            </a:r>
            <a:r>
              <a:rPr lang="en-US" altLang="zh-CN" sz="2000" i="1" baseline="30000" dirty="0">
                <a:ea typeface="Cambria Math"/>
              </a:rPr>
              <a:t>e</a:t>
            </a:r>
            <a:r>
              <a:rPr lang="en-US" altLang="zh-CN" sz="2000" dirty="0">
                <a:ea typeface="Cambria Math"/>
              </a:rPr>
              <a:t> mod </a:t>
            </a:r>
            <a:r>
              <a:rPr lang="en-US" altLang="zh-CN" sz="2000" i="1" dirty="0">
                <a:ea typeface="Cambria Math"/>
              </a:rPr>
              <a:t>p</a:t>
            </a:r>
            <a:r>
              <a:rPr lang="en-US" altLang="zh-CN" sz="2000" dirty="0">
                <a:ea typeface="Cambria Math"/>
              </a:rPr>
              <a:t> = </a:t>
            </a:r>
            <a:r>
              <a:rPr lang="en-US" altLang="zh-CN" sz="2000" i="1" dirty="0">
                <a:ea typeface="Cambria Math"/>
              </a:rPr>
              <a:t>a </a:t>
            </a:r>
            <a:r>
              <a:rPr lang="zh-CN" altLang="en-US" sz="2000" dirty="0"/>
              <a:t>，且 </a:t>
            </a:r>
            <a:r>
              <a:rPr lang="en-US" altLang="zh-CN" sz="2000" dirty="0"/>
              <a:t>1≤</a:t>
            </a:r>
            <a:r>
              <a:rPr lang="zh-CN" altLang="en-US" sz="2000" dirty="0"/>
              <a:t>𝑒≤𝑝−</a:t>
            </a:r>
            <a:r>
              <a:rPr lang="en-US" altLang="zh-CN" sz="2000" dirty="0"/>
              <a:t>1</a:t>
            </a:r>
            <a:r>
              <a:rPr lang="zh-CN" altLang="en-US" sz="2000" dirty="0"/>
              <a:t>，我们称 𝑒</a:t>
            </a:r>
            <a:r>
              <a:rPr lang="en-US" altLang="zh-CN" sz="2000" dirty="0"/>
              <a:t> </a:t>
            </a:r>
            <a:r>
              <a:rPr lang="zh-CN" altLang="en-US" sz="2000" dirty="0"/>
              <a:t>为模 𝑝</a:t>
            </a:r>
            <a:r>
              <a:rPr lang="en-US" altLang="zh-CN" sz="2000" dirty="0"/>
              <a:t> </a:t>
            </a:r>
            <a:r>
              <a:rPr lang="zh-CN" altLang="en-US" sz="2000" dirty="0"/>
              <a:t>以 𝑟</a:t>
            </a:r>
            <a:r>
              <a:rPr lang="en-US" altLang="zh-CN" sz="2000" dirty="0"/>
              <a:t> </a:t>
            </a:r>
            <a:r>
              <a:rPr lang="zh-CN" altLang="en-US" sz="2000" dirty="0"/>
              <a:t>为底数的 𝑎</a:t>
            </a:r>
            <a:r>
              <a:rPr lang="en-US" altLang="zh-CN" sz="2000" dirty="0"/>
              <a:t> </a:t>
            </a:r>
            <a:r>
              <a:rPr lang="zh-CN" altLang="en-US" sz="2000" dirty="0"/>
              <a:t>的离散对数，</a:t>
            </a:r>
            <a:r>
              <a:rPr lang="en-US" sz="2000" dirty="0">
                <a:ea typeface="Cambria Math" pitchFamily="18" charset="0"/>
              </a:rPr>
              <a:t> </a:t>
            </a:r>
            <a:r>
              <a:rPr lang="zh-CN" altLang="en-US" sz="2000" dirty="0">
                <a:ea typeface="Cambria Math" pitchFamily="18" charset="0"/>
              </a:rPr>
              <a:t>写作</a:t>
            </a:r>
            <a:r>
              <a:rPr lang="en-US" sz="2000" dirty="0" err="1">
                <a:ea typeface="Cambria Math" pitchFamily="18" charset="0"/>
              </a:rPr>
              <a:t>log</a:t>
            </a:r>
            <a:r>
              <a:rPr lang="en-US" sz="2000" i="1" baseline="-25000" dirty="0" err="1">
                <a:ea typeface="Cambria Math" pitchFamily="18" charset="0"/>
              </a:rPr>
              <a:t>r</a:t>
            </a:r>
            <a:r>
              <a:rPr lang="en-US" sz="2000" dirty="0">
                <a:ea typeface="Cambria Math" pitchFamily="18" charset="0"/>
              </a:rPr>
              <a:t> </a:t>
            </a:r>
            <a:r>
              <a:rPr lang="en-US" sz="2000" i="1" dirty="0">
                <a:ea typeface="Cambria Math" pitchFamily="18" charset="0"/>
              </a:rPr>
              <a:t>a</a:t>
            </a:r>
            <a:r>
              <a:rPr lang="en-US" sz="2000" dirty="0">
                <a:ea typeface="Cambria Math" pitchFamily="18" charset="0"/>
              </a:rPr>
              <a:t> = e (</a:t>
            </a:r>
            <a:r>
              <a:rPr lang="zh-CN" altLang="en-US" sz="2000" dirty="0">
                <a:latin typeface="+mn-ea"/>
              </a:rPr>
              <a:t>其中素数 𝑝</a:t>
            </a:r>
            <a:r>
              <a:rPr lang="en-US" altLang="zh-CN" sz="2000" dirty="0">
                <a:latin typeface="+mn-ea"/>
              </a:rPr>
              <a:t> </a:t>
            </a:r>
            <a:r>
              <a:rPr lang="zh-CN" altLang="en-US" sz="2000" dirty="0">
                <a:latin typeface="+mn-ea"/>
              </a:rPr>
              <a:t>是默认的</a:t>
            </a:r>
            <a:r>
              <a:rPr lang="en-US" sz="2000" dirty="0">
                <a:ea typeface="Cambria Math" pitchFamily="18" charset="0"/>
              </a:rPr>
              <a:t>).</a:t>
            </a:r>
          </a:p>
          <a:p>
            <a:pPr>
              <a:spcBef>
                <a:spcPts val="600"/>
              </a:spcBef>
            </a:pPr>
            <a:r>
              <a:rPr lang="zh-CN" altLang="en-US" sz="2000" b="1" dirty="0">
                <a:ea typeface="Cambria Math" pitchFamily="18" charset="0"/>
              </a:rPr>
              <a:t>例</a:t>
            </a:r>
            <a:r>
              <a:rPr lang="en-US" sz="2000" b="1" dirty="0">
                <a:ea typeface="Cambria Math" pitchFamily="18" charset="0"/>
              </a:rPr>
              <a:t> 1</a:t>
            </a:r>
            <a:r>
              <a:rPr lang="en-US" sz="2000" dirty="0">
                <a:ea typeface="Cambria Math" pitchFamily="18" charset="0"/>
              </a:rPr>
              <a:t>:</a:t>
            </a:r>
            <a:r>
              <a:rPr lang="zh-CN" altLang="en-US" sz="2000" dirty="0">
                <a:latin typeface="+mn-ea"/>
              </a:rPr>
              <a:t>我们写作</a:t>
            </a:r>
            <a:r>
              <a:rPr lang="en-US" sz="2000" dirty="0">
                <a:latin typeface="+mn-ea"/>
              </a:rPr>
              <a:t>log</a:t>
            </a:r>
            <a:r>
              <a:rPr lang="en-US" sz="2000" baseline="-25000" dirty="0">
                <a:latin typeface="+mn-ea"/>
              </a:rPr>
              <a:t>2</a:t>
            </a:r>
            <a:r>
              <a:rPr lang="en-US" sz="2000" dirty="0">
                <a:latin typeface="+mn-ea"/>
              </a:rPr>
              <a:t> 3 = 8</a:t>
            </a:r>
            <a:r>
              <a:rPr lang="zh-CN" altLang="en-US" sz="2000" dirty="0">
                <a:latin typeface="+mn-ea"/>
              </a:rPr>
              <a:t>因为</a:t>
            </a:r>
            <a:r>
              <a:rPr lang="en-US" altLang="zh-CN" sz="2000" dirty="0">
                <a:latin typeface="+mn-ea"/>
              </a:rPr>
              <a:t>3</a:t>
            </a:r>
            <a:r>
              <a:rPr lang="zh-CN" altLang="en-US" sz="2000" dirty="0">
                <a:latin typeface="+mn-ea"/>
              </a:rPr>
              <a:t>的模</a:t>
            </a:r>
            <a:r>
              <a:rPr lang="en-US" altLang="zh-CN" sz="2000" dirty="0">
                <a:latin typeface="+mn-ea"/>
              </a:rPr>
              <a:t>11</a:t>
            </a:r>
            <a:r>
              <a:rPr lang="zh-CN" altLang="en-US" sz="2000" dirty="0">
                <a:latin typeface="+mn-ea"/>
              </a:rPr>
              <a:t>底数为</a:t>
            </a:r>
            <a:r>
              <a:rPr lang="en-US" altLang="zh-CN" sz="2000" dirty="0">
                <a:latin typeface="+mn-ea"/>
              </a:rPr>
              <a:t>2</a:t>
            </a:r>
            <a:r>
              <a:rPr lang="zh-CN" altLang="en-US" sz="2000" dirty="0">
                <a:latin typeface="+mn-ea"/>
              </a:rPr>
              <a:t>的离散对数是 </a:t>
            </a:r>
            <a:r>
              <a:rPr lang="en-US" altLang="zh-CN" sz="2000" dirty="0">
                <a:latin typeface="+mn-ea"/>
              </a:rPr>
              <a:t>8</a:t>
            </a:r>
            <a:r>
              <a:rPr lang="zh-CN" altLang="en-US" sz="2000" dirty="0">
                <a:ea typeface="Cambria Math" pitchFamily="18" charset="0"/>
              </a:rPr>
              <a:t>，即</a:t>
            </a:r>
            <a:r>
              <a:rPr lang="en-US" sz="2000" dirty="0">
                <a:ea typeface="Cambria Math" pitchFamily="18" charset="0"/>
              </a:rPr>
              <a:t>2</a:t>
            </a:r>
            <a:r>
              <a:rPr lang="en-US" sz="2000" baseline="30000" dirty="0">
                <a:ea typeface="Cambria Math" pitchFamily="18" charset="0"/>
              </a:rPr>
              <a:t>8</a:t>
            </a:r>
            <a:r>
              <a:rPr lang="en-US" sz="2000" dirty="0">
                <a:ea typeface="Cambria Math" pitchFamily="18" charset="0"/>
              </a:rPr>
              <a:t> = 3 modulo 11.</a:t>
            </a:r>
            <a:r>
              <a:rPr lang="en-US" sz="2000" b="1" dirty="0">
                <a:ea typeface="Cambria Math" pitchFamily="18" charset="0"/>
              </a:rPr>
              <a:t> </a:t>
            </a:r>
          </a:p>
          <a:p>
            <a:pPr>
              <a:spcBef>
                <a:spcPts val="600"/>
              </a:spcBef>
            </a:pPr>
            <a:r>
              <a:rPr lang="zh-CN" altLang="en-US" sz="2000" b="1" dirty="0">
                <a:ea typeface="Cambria Math" pitchFamily="18" charset="0"/>
              </a:rPr>
              <a:t>例</a:t>
            </a:r>
            <a:r>
              <a:rPr lang="en-US" sz="2000" b="1" dirty="0">
                <a:ea typeface="Cambria Math" pitchFamily="18" charset="0"/>
              </a:rPr>
              <a:t> 2</a:t>
            </a:r>
            <a:r>
              <a:rPr lang="en-US" sz="2000" dirty="0">
                <a:ea typeface="Cambria Math" pitchFamily="18" charset="0"/>
              </a:rPr>
              <a:t>:</a:t>
            </a:r>
            <a:r>
              <a:rPr lang="zh-CN" altLang="en-US" sz="2000" dirty="0">
                <a:latin typeface="+mn-ea"/>
              </a:rPr>
              <a:t>我们写作</a:t>
            </a:r>
            <a:r>
              <a:rPr lang="en-US" sz="2000" dirty="0">
                <a:latin typeface="+mn-ea"/>
              </a:rPr>
              <a:t>log</a:t>
            </a:r>
            <a:r>
              <a:rPr lang="en-US" sz="2000" baseline="-25000" dirty="0">
                <a:latin typeface="+mn-ea"/>
              </a:rPr>
              <a:t>2</a:t>
            </a:r>
            <a:r>
              <a:rPr lang="en-US" sz="2000" dirty="0">
                <a:latin typeface="+mn-ea"/>
              </a:rPr>
              <a:t> 5 = 4</a:t>
            </a:r>
            <a:r>
              <a:rPr lang="zh-CN" altLang="en-US" sz="2000" dirty="0">
                <a:latin typeface="+mn-ea"/>
              </a:rPr>
              <a:t>因为 </a:t>
            </a:r>
            <a:r>
              <a:rPr lang="en-US" altLang="zh-CN" sz="2000" dirty="0">
                <a:latin typeface="+mn-ea"/>
              </a:rPr>
              <a:t>5 </a:t>
            </a:r>
            <a:r>
              <a:rPr lang="zh-CN" altLang="en-US" sz="2000" dirty="0">
                <a:latin typeface="+mn-ea"/>
              </a:rPr>
              <a:t>的模 </a:t>
            </a:r>
            <a:r>
              <a:rPr lang="en-US" altLang="zh-CN" sz="2000" dirty="0">
                <a:latin typeface="+mn-ea"/>
              </a:rPr>
              <a:t>11 </a:t>
            </a:r>
            <a:r>
              <a:rPr lang="zh-CN" altLang="en-US" sz="2000" dirty="0">
                <a:latin typeface="+mn-ea"/>
              </a:rPr>
              <a:t>底数为 </a:t>
            </a:r>
            <a:r>
              <a:rPr lang="en-US" altLang="zh-CN" sz="2000" dirty="0">
                <a:latin typeface="+mn-ea"/>
              </a:rPr>
              <a:t>2 </a:t>
            </a:r>
            <a:r>
              <a:rPr lang="zh-CN" altLang="en-US" sz="2000" dirty="0">
                <a:latin typeface="+mn-ea"/>
              </a:rPr>
              <a:t>的离散对数是 </a:t>
            </a:r>
            <a:r>
              <a:rPr lang="en-US" altLang="zh-CN" sz="2000" dirty="0">
                <a:latin typeface="+mn-ea"/>
              </a:rPr>
              <a:t>4</a:t>
            </a:r>
            <a:r>
              <a:rPr lang="zh-CN" altLang="en-US" sz="2000" dirty="0">
                <a:ea typeface="Cambria Math" pitchFamily="18" charset="0"/>
              </a:rPr>
              <a:t>，即</a:t>
            </a:r>
            <a:r>
              <a:rPr lang="en-US" sz="2000" dirty="0">
                <a:ea typeface="Cambria Math" pitchFamily="18" charset="0"/>
              </a:rPr>
              <a:t>2</a:t>
            </a:r>
            <a:r>
              <a:rPr lang="en-US" sz="2000" baseline="30000" dirty="0">
                <a:ea typeface="Cambria Math" pitchFamily="18" charset="0"/>
              </a:rPr>
              <a:t>4</a:t>
            </a:r>
            <a:r>
              <a:rPr lang="en-US" sz="2000" dirty="0">
                <a:ea typeface="Cambria Math" pitchFamily="18" charset="0"/>
              </a:rPr>
              <a:t> = 5 modulo 11.</a:t>
            </a:r>
          </a:p>
          <a:p>
            <a:pPr>
              <a:spcBef>
                <a:spcPts val="600"/>
              </a:spcBef>
            </a:pPr>
            <a:r>
              <a:rPr lang="zh-CN" altLang="en-US" sz="2000" dirty="0">
                <a:latin typeface="+mn-ea"/>
              </a:rPr>
              <a:t>目前没有已知的多项式时间算法可以用于计算模 𝑝</a:t>
            </a:r>
            <a:r>
              <a:rPr lang="en-US" altLang="zh-CN" sz="2000" dirty="0">
                <a:latin typeface="+mn-ea"/>
              </a:rPr>
              <a:t> </a:t>
            </a:r>
            <a:r>
              <a:rPr lang="zh-CN" altLang="en-US" sz="2000" dirty="0">
                <a:latin typeface="+mn-ea"/>
              </a:rPr>
              <a:t>以 𝑟</a:t>
            </a:r>
            <a:r>
              <a:rPr lang="en-US" altLang="zh-CN" sz="2000" dirty="0">
                <a:latin typeface="+mn-ea"/>
              </a:rPr>
              <a:t> </a:t>
            </a:r>
            <a:r>
              <a:rPr lang="zh-CN" altLang="en-US" sz="2000" dirty="0">
                <a:latin typeface="+mn-ea"/>
              </a:rPr>
              <a:t>为底数的 </a:t>
            </a:r>
            <a:r>
              <a:rPr lang="en-US" altLang="zh-CN" sz="2000" dirty="0">
                <a:latin typeface="+mn-ea"/>
              </a:rPr>
              <a:t>a </a:t>
            </a:r>
            <a:r>
              <a:rPr lang="zh-CN" altLang="en-US" sz="2000" dirty="0">
                <a:latin typeface="+mn-ea"/>
              </a:rPr>
              <a:t>的离散对数（在已知素数 𝑝、模 𝑝</a:t>
            </a:r>
            <a:r>
              <a:rPr lang="en-US" altLang="zh-CN" sz="2000" dirty="0">
                <a:latin typeface="+mn-ea"/>
              </a:rPr>
              <a:t> </a:t>
            </a:r>
            <a:r>
              <a:rPr lang="zh-CN" altLang="en-US" sz="2000" dirty="0">
                <a:latin typeface="+mn-ea"/>
              </a:rPr>
              <a:t>的原根 </a:t>
            </a:r>
            <a:r>
              <a:rPr lang="en-US" altLang="zh-CN" sz="2000" dirty="0">
                <a:latin typeface="+mn-ea"/>
              </a:rPr>
              <a:t>r </a:t>
            </a:r>
            <a:r>
              <a:rPr lang="zh-CN" altLang="en-US" sz="2000" dirty="0">
                <a:latin typeface="+mn-ea"/>
              </a:rPr>
              <a:t>和正整数 𝑎</a:t>
            </a:r>
            <a:r>
              <a:rPr lang="en-US" sz="2000" dirty="0">
                <a:latin typeface="+mn-ea"/>
              </a:rPr>
              <a:t> </a:t>
            </a:r>
            <a:r>
              <a:rPr lang="en-US" sz="2000" dirty="0">
                <a:ea typeface="Cambria Math"/>
              </a:rPr>
              <a:t>∊</a:t>
            </a:r>
            <a:r>
              <a:rPr lang="en-US" sz="2000" b="1" dirty="0" err="1"/>
              <a:t>Z</a:t>
            </a:r>
            <a:r>
              <a:rPr lang="en-US" sz="2000" i="1" baseline="-25000" dirty="0" err="1"/>
              <a:t>p</a:t>
            </a:r>
            <a:r>
              <a:rPr lang="zh-CN" altLang="en-US" sz="2000" dirty="0"/>
              <a:t>的情况下）</a:t>
            </a:r>
            <a:r>
              <a:rPr lang="en-US" sz="2000" i="1" dirty="0"/>
              <a:t>. </a:t>
            </a:r>
            <a:endParaRPr lang="en-US" sz="2000" dirty="0">
              <a:ea typeface="Cambria Math" pitchFamily="18" charset="0"/>
            </a:endParaRPr>
          </a:p>
        </p:txBody>
      </p:sp>
    </p:spTree>
    <p:extLst>
      <p:ext uri="{BB962C8B-B14F-4D97-AF65-F5344CB8AC3E}">
        <p14:creationId xmlns:p14="http://schemas.microsoft.com/office/powerpoint/2010/main" val="135774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1219200"/>
            <a:ext cx="6172200" cy="689372"/>
          </a:xfrm>
        </p:spPr>
        <p:txBody>
          <a:bodyPr/>
          <a:lstStyle/>
          <a:p>
            <a:r>
              <a:rPr lang="zh-CN" altLang="en-US" dirty="0"/>
              <a:t>唯一性的证明</a:t>
            </a:r>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81" y="1970838"/>
            <a:ext cx="7767002" cy="2670170"/>
          </a:xfrm>
          <a:prstGeom prst="rect">
            <a:avLst/>
          </a:prstGeom>
        </p:spPr>
      </p:pic>
      <p:sp>
        <p:nvSpPr>
          <p:cNvPr id="3" name="灯片编号占位符 2">
            <a:extLst>
              <a:ext uri="{FF2B5EF4-FFF2-40B4-BE49-F238E27FC236}">
                <a16:creationId xmlns:a16="http://schemas.microsoft.com/office/drawing/2014/main" id="{393BEA47-DB05-45CD-8C2E-F819500F4811}"/>
              </a:ext>
            </a:extLst>
          </p:cNvPr>
          <p:cNvSpPr>
            <a:spLocks noGrp="1"/>
          </p:cNvSpPr>
          <p:nvPr>
            <p:ph type="sldNum" sz="quarter" idx="12"/>
          </p:nvPr>
        </p:nvSpPr>
        <p:spPr/>
        <p:txBody>
          <a:bodyPr/>
          <a:lstStyle/>
          <a:p>
            <a:pPr defTabSz="685800" fontAlgn="base">
              <a:spcBef>
                <a:spcPct val="0"/>
              </a:spcBef>
              <a:spcAft>
                <a:spcPct val="0"/>
              </a:spcAft>
            </a:pPr>
            <a:fld id="{47365FF1-9B8D-4B25-8885-F0093222CCDC}" type="slidenum">
              <a:rPr lang="zh-CN" altLang="zh-CN">
                <a:solidFill>
                  <a:srgbClr val="000000"/>
                </a:solidFill>
                <a:ea typeface="宋体" panose="02010600030101010101" pitchFamily="2" charset="-122"/>
              </a:rPr>
              <a:pPr defTabSz="685800" fontAlgn="base">
                <a:spcBef>
                  <a:spcPct val="0"/>
                </a:spcBef>
                <a:spcAft>
                  <a:spcPct val="0"/>
                </a:spcAft>
              </a:pPr>
              <a:t>8</a:t>
            </a:fld>
            <a:endParaRPr lang="zh-CN" altLang="zh-CN">
              <a:solidFill>
                <a:srgbClr val="000000"/>
              </a:solidFill>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764000"/>
          </a:xfrm>
        </p:spPr>
        <p:txBody>
          <a:bodyPr/>
          <a:lstStyle/>
          <a:p>
            <a:r>
              <a:rPr lang="zh-CN" altLang="en-US" sz="6000" b="1" dirty="0"/>
              <a:t>同余式的应用</a:t>
            </a:r>
            <a:endParaRPr lang="en-US" sz="6000" b="1" dirty="0"/>
          </a:p>
        </p:txBody>
      </p:sp>
    </p:spTree>
    <p:extLst>
      <p:ext uri="{BB962C8B-B14F-4D97-AF65-F5344CB8AC3E}">
        <p14:creationId xmlns:p14="http://schemas.microsoft.com/office/powerpoint/2010/main" val="1082989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小节概要</a:t>
            </a:r>
            <a:r>
              <a:rPr lang="en-US" sz="1500" dirty="0"/>
              <a:t>5</a:t>
            </a:r>
          </a:p>
        </p:txBody>
      </p:sp>
      <p:sp>
        <p:nvSpPr>
          <p:cNvPr id="3" name="Content Placeholder 2"/>
          <p:cNvSpPr>
            <a:spLocks noGrp="1"/>
          </p:cNvSpPr>
          <p:nvPr>
            <p:ph idx="1"/>
          </p:nvPr>
        </p:nvSpPr>
        <p:spPr/>
        <p:txBody>
          <a:bodyPr/>
          <a:lstStyle/>
          <a:p>
            <a:r>
              <a:rPr lang="en-US" dirty="0"/>
              <a:t>Hashing Functions(</a:t>
            </a:r>
            <a:r>
              <a:rPr lang="zh-CN" altLang="en-US" dirty="0"/>
              <a:t>哈希函数</a:t>
            </a:r>
            <a:r>
              <a:rPr lang="en-US" altLang="zh-CN" dirty="0"/>
              <a:t>)</a:t>
            </a:r>
            <a:endParaRPr lang="en-US" dirty="0"/>
          </a:p>
          <a:p>
            <a:r>
              <a:rPr lang="en-US" dirty="0"/>
              <a:t>Pseudorandom Numbers(</a:t>
            </a:r>
            <a:r>
              <a:rPr lang="zh-CN" altLang="en-US" dirty="0"/>
              <a:t>伪随机数</a:t>
            </a:r>
            <a:r>
              <a:rPr lang="en-US" altLang="zh-CN" dirty="0"/>
              <a:t>)</a:t>
            </a:r>
            <a:endParaRPr lang="en-US" dirty="0"/>
          </a:p>
          <a:p>
            <a:r>
              <a:rPr lang="en-US" dirty="0"/>
              <a:t>Check Digits(</a:t>
            </a:r>
            <a:r>
              <a:rPr lang="zh-CN" altLang="en-US" dirty="0"/>
              <a:t>数字校验位</a:t>
            </a:r>
            <a:r>
              <a:rPr lang="en-US" altLang="zh-CN" dirty="0"/>
              <a:t>)</a:t>
            </a:r>
            <a:endParaRPr lang="en-US" dirty="0"/>
          </a:p>
        </p:txBody>
      </p:sp>
    </p:spTree>
    <p:extLst>
      <p:ext uri="{BB962C8B-B14F-4D97-AF65-F5344CB8AC3E}">
        <p14:creationId xmlns:p14="http://schemas.microsoft.com/office/powerpoint/2010/main" val="35102625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a:t>
            </a:r>
            <a:r>
              <a:rPr lang="zh-CN" altLang="en-US" dirty="0"/>
              <a:t>哈希函数</a:t>
            </a:r>
            <a:r>
              <a:rPr lang="en-US" altLang="zh-CN" dirty="0"/>
              <a:t>)</a:t>
            </a:r>
            <a:endParaRPr lang="en-US" sz="1500" dirty="0"/>
          </a:p>
        </p:txBody>
      </p:sp>
      <p:sp>
        <p:nvSpPr>
          <p:cNvPr id="3" name="Content Placeholder 2"/>
          <p:cNvSpPr>
            <a:spLocks noGrp="1"/>
          </p:cNvSpPr>
          <p:nvPr>
            <p:ph idx="1"/>
          </p:nvPr>
        </p:nvSpPr>
        <p:spPr>
          <a:xfrm>
            <a:off x="457200" y="1295400"/>
            <a:ext cx="8388000" cy="5257800"/>
          </a:xfrm>
        </p:spPr>
        <p:txBody>
          <a:bodyPr/>
          <a:lstStyle/>
          <a:p>
            <a:pPr>
              <a:spcBef>
                <a:spcPts val="0"/>
              </a:spcBef>
              <a:spcAft>
                <a:spcPts val="300"/>
              </a:spcAft>
            </a:pPr>
            <a:r>
              <a:rPr lang="zh-CN" altLang="en-US" sz="1800" b="1" dirty="0"/>
              <a:t>定义</a:t>
            </a:r>
            <a:r>
              <a:rPr lang="en-US" sz="1800" dirty="0"/>
              <a:t>:</a:t>
            </a:r>
            <a:r>
              <a:rPr lang="zh-CN" altLang="en-US" sz="1800" dirty="0"/>
              <a:t>哈希函数 </a:t>
            </a:r>
            <a:r>
              <a:rPr lang="en-US" altLang="zh-CN" sz="1800" dirty="0"/>
              <a:t>ℎ </a:t>
            </a:r>
            <a:r>
              <a:rPr lang="zh-CN" altLang="en-US" sz="1800" dirty="0"/>
              <a:t>将具有键 𝑘</a:t>
            </a:r>
            <a:r>
              <a:rPr lang="en-US" altLang="zh-CN" sz="1800" dirty="0"/>
              <a:t> </a:t>
            </a:r>
            <a:r>
              <a:rPr lang="zh-CN" altLang="en-US" sz="1800" dirty="0"/>
              <a:t>的记录分配到内存位置 </a:t>
            </a:r>
            <a:r>
              <a:rPr lang="en-US" altLang="zh-CN" sz="1800" dirty="0"/>
              <a:t>ℎ(</a:t>
            </a:r>
            <a:r>
              <a:rPr lang="zh-CN" altLang="en-US" sz="1800" dirty="0"/>
              <a:t>𝑘</a:t>
            </a:r>
            <a:r>
              <a:rPr lang="en-US" altLang="zh-CN" sz="1800" dirty="0"/>
              <a:t>)</a:t>
            </a:r>
            <a:r>
              <a:rPr lang="en-US" sz="1800" dirty="0"/>
              <a:t>.</a:t>
            </a:r>
          </a:p>
          <a:p>
            <a:pPr lvl="1">
              <a:spcBef>
                <a:spcPts val="0"/>
              </a:spcBef>
              <a:spcAft>
                <a:spcPts val="300"/>
              </a:spcAft>
            </a:pPr>
            <a:r>
              <a:rPr lang="zh-CN" altLang="en-US" sz="1600" dirty="0"/>
              <a:t>一个常见的哈希函数是 </a:t>
            </a:r>
            <a:r>
              <a:rPr lang="en-US" altLang="zh-CN" sz="1600" dirty="0"/>
              <a:t>ℎ(</a:t>
            </a:r>
            <a:r>
              <a:rPr lang="zh-CN" altLang="en-US" sz="1600" dirty="0"/>
              <a:t>𝑘</a:t>
            </a:r>
            <a:r>
              <a:rPr lang="en-US" altLang="zh-CN" sz="1600" dirty="0"/>
              <a:t>)=</a:t>
            </a:r>
            <a:r>
              <a:rPr lang="zh-CN" altLang="en-US" sz="1600" dirty="0"/>
              <a:t>𝑘 </a:t>
            </a:r>
            <a:r>
              <a:rPr lang="en-US" altLang="zh-CN" sz="1600" dirty="0"/>
              <a:t>mod  </a:t>
            </a:r>
            <a:r>
              <a:rPr lang="zh-CN" altLang="en-US" sz="1600" dirty="0"/>
              <a:t>𝑚，其中 𝑚</a:t>
            </a:r>
            <a:r>
              <a:rPr lang="en-US" altLang="zh-CN" sz="1600" dirty="0"/>
              <a:t> </a:t>
            </a:r>
            <a:r>
              <a:rPr lang="zh-CN" altLang="en-US" sz="1600" dirty="0"/>
              <a:t>是内存位置的总数</a:t>
            </a:r>
            <a:r>
              <a:rPr lang="en-US" sz="1600" dirty="0"/>
              <a:t>. </a:t>
            </a:r>
          </a:p>
          <a:p>
            <a:pPr lvl="1">
              <a:spcBef>
                <a:spcPts val="0"/>
              </a:spcBef>
              <a:spcAft>
                <a:spcPts val="300"/>
              </a:spcAft>
            </a:pPr>
            <a:r>
              <a:rPr lang="zh-CN" altLang="en-US" sz="1600" dirty="0"/>
              <a:t>由于这个哈希函数是满射的，所有内存位置都是可能的</a:t>
            </a:r>
            <a:r>
              <a:rPr lang="en-US" sz="1600" dirty="0"/>
              <a:t>.</a:t>
            </a:r>
          </a:p>
          <a:p>
            <a:pPr>
              <a:spcBef>
                <a:spcPts val="0"/>
              </a:spcBef>
              <a:spcAft>
                <a:spcPts val="300"/>
              </a:spcAft>
            </a:pPr>
            <a:r>
              <a:rPr lang="zh-CN" altLang="en-US" sz="1800" b="1" dirty="0"/>
              <a:t>例子</a:t>
            </a:r>
            <a:r>
              <a:rPr lang="en-US" sz="1800" dirty="0"/>
              <a:t>:</a:t>
            </a:r>
            <a:r>
              <a:rPr lang="zh-CN" altLang="en-US" sz="1800" dirty="0"/>
              <a:t>设哈希函数为 </a:t>
            </a:r>
            <a:r>
              <a:rPr lang="en-US" altLang="zh-CN" sz="1800" dirty="0"/>
              <a:t>ℎ(</a:t>
            </a:r>
            <a:r>
              <a:rPr lang="zh-CN" altLang="en-US" sz="1800" dirty="0"/>
              <a:t>𝑘</a:t>
            </a:r>
            <a:r>
              <a:rPr lang="en-US" altLang="zh-CN" sz="1800" dirty="0"/>
              <a:t>)=</a:t>
            </a:r>
            <a:r>
              <a:rPr lang="zh-CN" altLang="en-US" sz="1800" dirty="0"/>
              <a:t>𝑘 </a:t>
            </a:r>
            <a:r>
              <a:rPr lang="en-US" altLang="zh-CN" sz="1800" dirty="0"/>
              <a:t>mod  111</a:t>
            </a:r>
            <a:r>
              <a:rPr lang="zh-CN" altLang="en-US" sz="1800" dirty="0"/>
              <a:t>。这个哈希函数将具有社会安全号码作为键的客户记录分配到内存位置，如下所示</a:t>
            </a:r>
            <a:r>
              <a:rPr lang="en-US" sz="1800" dirty="0"/>
              <a:t>:</a:t>
            </a:r>
          </a:p>
          <a:p>
            <a:pPr lvl="2">
              <a:spcBef>
                <a:spcPts val="0"/>
              </a:spcBef>
              <a:spcAft>
                <a:spcPts val="300"/>
              </a:spcAft>
              <a:buNone/>
            </a:pPr>
            <a:r>
              <a:rPr lang="en-US" sz="1600" dirty="0"/>
              <a:t>h(</a:t>
            </a:r>
            <a:r>
              <a:rPr lang="en-US" sz="1600" dirty="0">
                <a:ea typeface="Cambria Math" pitchFamily="18" charset="0"/>
              </a:rPr>
              <a:t>064212848</a:t>
            </a:r>
            <a:r>
              <a:rPr lang="en-US" sz="1600" dirty="0"/>
              <a:t>) = </a:t>
            </a:r>
            <a:r>
              <a:rPr lang="en-US" sz="1600" dirty="0">
                <a:ea typeface="Cambria Math" pitchFamily="18" charset="0"/>
              </a:rPr>
              <a:t>064212848 </a:t>
            </a:r>
            <a:r>
              <a:rPr lang="en-US" sz="1600" b="1" dirty="0"/>
              <a:t>mod</a:t>
            </a:r>
            <a:r>
              <a:rPr lang="en-US" sz="1600" dirty="0"/>
              <a:t> </a:t>
            </a:r>
            <a:r>
              <a:rPr lang="en-US" sz="1600" dirty="0">
                <a:ea typeface="Cambria Math" pitchFamily="18" charset="0"/>
              </a:rPr>
              <a:t>111</a:t>
            </a:r>
            <a:r>
              <a:rPr lang="en-US" sz="1600" dirty="0"/>
              <a:t> = </a:t>
            </a:r>
            <a:r>
              <a:rPr lang="en-US" sz="1600" dirty="0">
                <a:ea typeface="Cambria Math" pitchFamily="18" charset="0"/>
              </a:rPr>
              <a:t>14</a:t>
            </a:r>
          </a:p>
          <a:p>
            <a:pPr lvl="2">
              <a:spcBef>
                <a:spcPts val="0"/>
              </a:spcBef>
              <a:spcAft>
                <a:spcPts val="300"/>
              </a:spcAft>
              <a:buNone/>
            </a:pPr>
            <a:r>
              <a:rPr lang="en-US" sz="1600" dirty="0"/>
              <a:t>h(</a:t>
            </a:r>
            <a:r>
              <a:rPr lang="en-US" sz="1600" dirty="0">
                <a:ea typeface="Cambria Math" pitchFamily="18" charset="0"/>
              </a:rPr>
              <a:t>037149212</a:t>
            </a:r>
            <a:r>
              <a:rPr lang="en-US" sz="1600" dirty="0"/>
              <a:t>) = </a:t>
            </a:r>
            <a:r>
              <a:rPr lang="en-US" sz="1600" dirty="0">
                <a:ea typeface="Cambria Math" pitchFamily="18" charset="0"/>
              </a:rPr>
              <a:t>037149212 </a:t>
            </a:r>
            <a:r>
              <a:rPr lang="en-US" sz="1600" b="1" dirty="0"/>
              <a:t>mod</a:t>
            </a:r>
            <a:r>
              <a:rPr lang="en-US" sz="1600" dirty="0"/>
              <a:t> </a:t>
            </a:r>
            <a:r>
              <a:rPr lang="en-US" sz="1600" dirty="0">
                <a:ea typeface="Cambria Math" pitchFamily="18" charset="0"/>
              </a:rPr>
              <a:t>111</a:t>
            </a:r>
            <a:r>
              <a:rPr lang="en-US" sz="1600" dirty="0"/>
              <a:t> = </a:t>
            </a:r>
            <a:r>
              <a:rPr lang="en-US" sz="1600" dirty="0">
                <a:ea typeface="Cambria Math" pitchFamily="18" charset="0"/>
              </a:rPr>
              <a:t>65</a:t>
            </a:r>
          </a:p>
          <a:p>
            <a:pPr lvl="2">
              <a:spcBef>
                <a:spcPts val="0"/>
              </a:spcBef>
              <a:spcAft>
                <a:spcPts val="300"/>
              </a:spcAft>
              <a:buNone/>
            </a:pPr>
            <a:r>
              <a:rPr lang="en-US" sz="1600" dirty="0"/>
              <a:t>h(</a:t>
            </a:r>
            <a:r>
              <a:rPr lang="en-US" sz="1600" dirty="0">
                <a:ea typeface="Cambria Math" pitchFamily="18" charset="0"/>
              </a:rPr>
              <a:t>107405723</a:t>
            </a:r>
            <a:r>
              <a:rPr lang="en-US" sz="1600" dirty="0"/>
              <a:t>) = </a:t>
            </a:r>
            <a:r>
              <a:rPr lang="en-US" sz="1600" dirty="0">
                <a:ea typeface="Cambria Math" pitchFamily="18" charset="0"/>
              </a:rPr>
              <a:t>107405723 </a:t>
            </a:r>
            <a:r>
              <a:rPr lang="en-US" sz="1600" b="1" dirty="0"/>
              <a:t>mod</a:t>
            </a:r>
            <a:r>
              <a:rPr lang="en-US" sz="1600" dirty="0"/>
              <a:t> </a:t>
            </a:r>
            <a:r>
              <a:rPr lang="en-US" sz="1600" dirty="0">
                <a:ea typeface="Cambria Math" pitchFamily="18" charset="0"/>
              </a:rPr>
              <a:t>111</a:t>
            </a:r>
            <a:r>
              <a:rPr lang="en-US" sz="1600" dirty="0"/>
              <a:t> = </a:t>
            </a:r>
            <a:r>
              <a:rPr lang="en-US" sz="1600" dirty="0">
                <a:ea typeface="Cambria Math" pitchFamily="18" charset="0"/>
              </a:rPr>
              <a:t>14,</a:t>
            </a:r>
            <a:r>
              <a:rPr lang="zh-CN" altLang="en-US" sz="1600" dirty="0">
                <a:latin typeface="+mn-ea"/>
              </a:rPr>
              <a:t>但由于位置 </a:t>
            </a:r>
            <a:r>
              <a:rPr lang="en-US" altLang="zh-CN" sz="1600" dirty="0">
                <a:latin typeface="+mn-ea"/>
              </a:rPr>
              <a:t>14 </a:t>
            </a:r>
            <a:r>
              <a:rPr lang="zh-CN" altLang="en-US" sz="1600" dirty="0">
                <a:latin typeface="+mn-ea"/>
              </a:rPr>
              <a:t>已经被占用，因此记录被分配到下一个可用的位置，即 </a:t>
            </a:r>
            <a:r>
              <a:rPr lang="en-US" altLang="zh-CN" sz="1600" dirty="0">
                <a:latin typeface="+mn-ea"/>
              </a:rPr>
              <a:t>1</a:t>
            </a:r>
            <a:r>
              <a:rPr lang="en-US" altLang="zh-CN" sz="1600" dirty="0">
                <a:ea typeface="Cambria Math" pitchFamily="18" charset="0"/>
              </a:rPr>
              <a:t>5</a:t>
            </a:r>
            <a:r>
              <a:rPr lang="en-US" sz="1600" dirty="0">
                <a:ea typeface="Cambria Math" pitchFamily="18" charset="0"/>
              </a:rPr>
              <a:t>.</a:t>
            </a:r>
          </a:p>
          <a:p>
            <a:pPr>
              <a:spcBef>
                <a:spcPts val="0"/>
              </a:spcBef>
              <a:spcAft>
                <a:spcPts val="300"/>
              </a:spcAft>
            </a:pPr>
            <a:r>
              <a:rPr lang="zh-CN" altLang="en-US" sz="1800" dirty="0">
                <a:latin typeface="+mn-ea"/>
              </a:rPr>
              <a:t>哈希函数不是一一对应的，因为可能的键比内存位置要多得多。当多个记录被分配到同一位置时，我们说发生了冲突。这里，通过将记录分配到第一个空闲位置解决了冲突</a:t>
            </a:r>
            <a:r>
              <a:rPr lang="en-US" sz="1800" dirty="0">
                <a:ea typeface="Cambria Math" pitchFamily="18" charset="0"/>
              </a:rPr>
              <a:t>.</a:t>
            </a:r>
          </a:p>
          <a:p>
            <a:pPr>
              <a:spcBef>
                <a:spcPts val="0"/>
              </a:spcBef>
              <a:spcAft>
                <a:spcPts val="300"/>
              </a:spcAft>
            </a:pPr>
            <a:r>
              <a:rPr lang="zh-CN" altLang="en-US" sz="1800" dirty="0">
                <a:latin typeface="+mn-ea"/>
              </a:rPr>
              <a:t>对于冲突解决，我们可以使用线性探测函数</a:t>
            </a:r>
            <a:r>
              <a:rPr lang="en-US" sz="1800" dirty="0">
                <a:ea typeface="Cambria Math" pitchFamily="18" charset="0"/>
              </a:rPr>
              <a:t>:</a:t>
            </a:r>
            <a:br>
              <a:rPr lang="en-US" sz="1800" dirty="0">
                <a:ea typeface="Cambria Math" pitchFamily="18" charset="0"/>
              </a:rPr>
            </a:br>
            <a:r>
              <a:rPr lang="en-US" sz="1800" i="1" dirty="0">
                <a:ea typeface="Cambria Math" pitchFamily="18" charset="0"/>
              </a:rPr>
              <a:t>h</a:t>
            </a:r>
            <a:r>
              <a:rPr lang="en-US" sz="1800" dirty="0">
                <a:ea typeface="Cambria Math" pitchFamily="18" charset="0"/>
              </a:rPr>
              <a:t>(</a:t>
            </a:r>
            <a:r>
              <a:rPr lang="en-US" sz="1800" i="1" dirty="0" err="1">
                <a:ea typeface="Cambria Math" pitchFamily="18" charset="0"/>
              </a:rPr>
              <a:t>k,i</a:t>
            </a:r>
            <a:r>
              <a:rPr lang="en-US" sz="1800" dirty="0">
                <a:ea typeface="Cambria Math" pitchFamily="18" charset="0"/>
              </a:rPr>
              <a:t>) = (</a:t>
            </a:r>
            <a:r>
              <a:rPr lang="en-US" sz="1800" i="1" dirty="0">
                <a:ea typeface="Cambria Math" pitchFamily="18" charset="0"/>
              </a:rPr>
              <a:t>h</a:t>
            </a:r>
            <a:r>
              <a:rPr lang="en-US" sz="1800" dirty="0">
                <a:ea typeface="Cambria Math" pitchFamily="18" charset="0"/>
              </a:rPr>
              <a:t>(</a:t>
            </a:r>
            <a:r>
              <a:rPr lang="en-US" sz="1800" i="1" dirty="0">
                <a:ea typeface="Cambria Math" pitchFamily="18" charset="0"/>
              </a:rPr>
              <a:t>k</a:t>
            </a:r>
            <a:r>
              <a:rPr lang="en-US" sz="1800" dirty="0">
                <a:ea typeface="Cambria Math" pitchFamily="18" charset="0"/>
              </a:rPr>
              <a:t>) + </a:t>
            </a:r>
            <a:r>
              <a:rPr lang="en-US" sz="1800" i="1" dirty="0" err="1">
                <a:ea typeface="Cambria Math" pitchFamily="18" charset="0"/>
              </a:rPr>
              <a:t>i</a:t>
            </a:r>
            <a:r>
              <a:rPr lang="en-US" sz="1800" dirty="0">
                <a:ea typeface="Cambria Math" pitchFamily="18" charset="0"/>
              </a:rPr>
              <a:t>) </a:t>
            </a:r>
            <a:r>
              <a:rPr lang="en-US" sz="1800" b="1" dirty="0">
                <a:ea typeface="Cambria Math" pitchFamily="18" charset="0"/>
              </a:rPr>
              <a:t>mod</a:t>
            </a:r>
            <a:r>
              <a:rPr lang="en-US" sz="1800" dirty="0">
                <a:ea typeface="Cambria Math" pitchFamily="18" charset="0"/>
              </a:rPr>
              <a:t> </a:t>
            </a:r>
            <a:r>
              <a:rPr lang="en-US" sz="1800" i="1" dirty="0">
                <a:ea typeface="Cambria Math" pitchFamily="18" charset="0"/>
              </a:rPr>
              <a:t>m</a:t>
            </a:r>
            <a:r>
              <a:rPr lang="en-US" sz="1800" dirty="0">
                <a:ea typeface="Cambria Math" pitchFamily="18" charset="0"/>
              </a:rPr>
              <a:t>,</a:t>
            </a:r>
            <a:r>
              <a:rPr lang="zh-CN" altLang="en-US" sz="1800" dirty="0">
                <a:latin typeface="+mn-ea"/>
              </a:rPr>
              <a:t>其中 𝑖</a:t>
            </a:r>
            <a:r>
              <a:rPr lang="en-US" altLang="zh-CN" sz="1800" dirty="0">
                <a:latin typeface="+mn-ea"/>
              </a:rPr>
              <a:t> </a:t>
            </a:r>
            <a:r>
              <a:rPr lang="zh-CN" altLang="en-US" sz="1800" dirty="0">
                <a:latin typeface="+mn-ea"/>
              </a:rPr>
              <a:t>从 </a:t>
            </a:r>
            <a:r>
              <a:rPr lang="en-US" altLang="zh-CN" sz="1800" dirty="0">
                <a:latin typeface="+mn-ea"/>
              </a:rPr>
              <a:t>0 </a:t>
            </a:r>
            <a:r>
              <a:rPr lang="zh-CN" altLang="en-US" sz="1800" dirty="0">
                <a:latin typeface="+mn-ea"/>
              </a:rPr>
              <a:t>到 𝑚−</a:t>
            </a:r>
            <a:r>
              <a:rPr lang="en-US" altLang="zh-CN" sz="1800" dirty="0">
                <a:latin typeface="+mn-ea"/>
              </a:rPr>
              <a:t>1 </a:t>
            </a:r>
            <a:r>
              <a:rPr lang="zh-CN" altLang="en-US" sz="1800" dirty="0">
                <a:latin typeface="+mn-ea"/>
              </a:rPr>
              <a:t>变化</a:t>
            </a:r>
            <a:r>
              <a:rPr lang="en-US" sz="1800" dirty="0">
                <a:ea typeface="Cambria Math"/>
              </a:rPr>
              <a:t>.</a:t>
            </a:r>
          </a:p>
          <a:p>
            <a:pPr>
              <a:spcBef>
                <a:spcPts val="0"/>
              </a:spcBef>
              <a:spcAft>
                <a:spcPts val="300"/>
              </a:spcAft>
            </a:pPr>
            <a:r>
              <a:rPr lang="zh-CN" altLang="en-US" sz="1800" dirty="0">
                <a:latin typeface="+mn-ea"/>
              </a:rPr>
              <a:t>还有许多其他处理冲突的方法</a:t>
            </a:r>
            <a:r>
              <a:rPr lang="en-US" sz="1800" dirty="0">
                <a:ea typeface="Cambria Math"/>
              </a:rPr>
              <a:t>. </a:t>
            </a:r>
            <a:endParaRPr lang="en-US" sz="1800" dirty="0"/>
          </a:p>
        </p:txBody>
      </p:sp>
    </p:spTree>
    <p:extLst>
      <p:ext uri="{BB962C8B-B14F-4D97-AF65-F5344CB8AC3E}">
        <p14:creationId xmlns:p14="http://schemas.microsoft.com/office/powerpoint/2010/main" val="1565372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伪随机数</a:t>
            </a:r>
            <a:r>
              <a:rPr lang="en-US" sz="1500" dirty="0"/>
              <a:t>1</a:t>
            </a:r>
          </a:p>
        </p:txBody>
      </p:sp>
      <p:sp>
        <p:nvSpPr>
          <p:cNvPr id="3" name="Content Placeholder 2"/>
          <p:cNvSpPr>
            <a:spLocks noGrp="1"/>
          </p:cNvSpPr>
          <p:nvPr>
            <p:ph idx="1"/>
          </p:nvPr>
        </p:nvSpPr>
        <p:spPr>
          <a:xfrm>
            <a:off x="457200" y="1295400"/>
            <a:ext cx="8244000" cy="5257800"/>
          </a:xfrm>
        </p:spPr>
        <p:txBody>
          <a:bodyPr/>
          <a:lstStyle/>
          <a:p>
            <a:pPr>
              <a:spcBef>
                <a:spcPts val="0"/>
              </a:spcBef>
            </a:pPr>
            <a:r>
              <a:rPr lang="zh-CN" altLang="en-US" sz="2200" dirty="0"/>
              <a:t>随机选择的数字在许多应用中都是必需的，包括计算机模拟</a:t>
            </a:r>
            <a:r>
              <a:rPr lang="en-US" sz="2200" dirty="0"/>
              <a:t>.</a:t>
            </a:r>
          </a:p>
          <a:p>
            <a:pPr>
              <a:spcBef>
                <a:spcPts val="0"/>
              </a:spcBef>
            </a:pPr>
            <a:r>
              <a:rPr lang="zh-CN" altLang="en-US" sz="2200" i="1" dirty="0"/>
              <a:t>随机数并不是真正的随机，因为它们是通过系统化的方法生成的</a:t>
            </a:r>
            <a:r>
              <a:rPr lang="en-US" sz="2200" dirty="0"/>
              <a:t>.</a:t>
            </a:r>
          </a:p>
          <a:p>
            <a:pPr>
              <a:spcBef>
                <a:spcPts val="0"/>
              </a:spcBef>
            </a:pPr>
            <a:r>
              <a:rPr lang="zh-CN" altLang="en-US" sz="2200" dirty="0"/>
              <a:t>线性同余法是生成伪随机数的一种常用方法</a:t>
            </a:r>
            <a:r>
              <a:rPr lang="en-US" sz="2200" dirty="0"/>
              <a:t>.</a:t>
            </a:r>
          </a:p>
          <a:p>
            <a:pPr>
              <a:spcBef>
                <a:spcPts val="0"/>
              </a:spcBef>
            </a:pPr>
            <a:r>
              <a:rPr lang="zh-CN" altLang="en-US" sz="2200" dirty="0"/>
              <a:t>生成伪随机数需要四个整数：模数 𝑚、乘数 𝑎、增量 𝑐、以及种子 </a:t>
            </a:r>
            <a:r>
              <a:rPr lang="en-US" sz="2200" i="1" dirty="0"/>
              <a:t>x</a:t>
            </a:r>
            <a:r>
              <a:rPr lang="en-US" sz="2200" baseline="-25000" dirty="0">
                <a:ea typeface="Cambria Math" pitchFamily="18" charset="0"/>
              </a:rPr>
              <a:t>0</a:t>
            </a:r>
            <a:r>
              <a:rPr lang="en-US" sz="2200" dirty="0"/>
              <a:t>, </a:t>
            </a:r>
            <a:r>
              <a:rPr lang="zh-CN" altLang="en-US" sz="2200" dirty="0"/>
              <a:t>其中</a:t>
            </a:r>
            <a:r>
              <a:rPr lang="en-US" sz="2200" dirty="0"/>
              <a:t> </a:t>
            </a:r>
            <a:r>
              <a:rPr lang="en-US" sz="2200" dirty="0">
                <a:ea typeface="Cambria Math" pitchFamily="18" charset="0"/>
              </a:rPr>
              <a:t>2 </a:t>
            </a:r>
            <a:r>
              <a:rPr lang="en-US" sz="2200" dirty="0">
                <a:ea typeface="Cambria Math"/>
              </a:rPr>
              <a:t>≤ </a:t>
            </a:r>
            <a:r>
              <a:rPr lang="en-US" sz="2200" i="1" dirty="0">
                <a:ea typeface="Cambria Math"/>
              </a:rPr>
              <a:t>a</a:t>
            </a:r>
            <a:r>
              <a:rPr lang="en-US" sz="2200" dirty="0">
                <a:ea typeface="Cambria Math"/>
              </a:rPr>
              <a:t> &lt; </a:t>
            </a:r>
            <a:r>
              <a:rPr lang="en-US" sz="2200" i="1" dirty="0">
                <a:ea typeface="Cambria Math"/>
              </a:rPr>
              <a:t>m</a:t>
            </a:r>
            <a:r>
              <a:rPr lang="en-US" sz="2200" dirty="0">
                <a:ea typeface="Cambria Math"/>
              </a:rPr>
              <a:t>, </a:t>
            </a:r>
            <a:r>
              <a:rPr lang="en-US" sz="2200" dirty="0">
                <a:ea typeface="Cambria Math" pitchFamily="18" charset="0"/>
              </a:rPr>
              <a:t>0</a:t>
            </a:r>
            <a:r>
              <a:rPr lang="en-US" sz="2200" dirty="0"/>
              <a:t> </a:t>
            </a:r>
            <a:r>
              <a:rPr lang="en-US" sz="2200" dirty="0">
                <a:ea typeface="Cambria Math"/>
              </a:rPr>
              <a:t>≤ </a:t>
            </a:r>
            <a:r>
              <a:rPr lang="en-US" sz="2200" i="1" dirty="0">
                <a:ea typeface="Cambria Math"/>
              </a:rPr>
              <a:t>c</a:t>
            </a:r>
            <a:r>
              <a:rPr lang="en-US" sz="2200" dirty="0">
                <a:ea typeface="Cambria Math"/>
              </a:rPr>
              <a:t> &lt; </a:t>
            </a:r>
            <a:r>
              <a:rPr lang="en-US" sz="2200" i="1" dirty="0">
                <a:ea typeface="Cambria Math"/>
              </a:rPr>
              <a:t>m</a:t>
            </a:r>
            <a:r>
              <a:rPr lang="en-US" sz="2200" dirty="0">
                <a:ea typeface="Cambria Math"/>
              </a:rPr>
              <a:t>, </a:t>
            </a:r>
            <a:r>
              <a:rPr lang="en-US" sz="2200" dirty="0">
                <a:ea typeface="Cambria Math" pitchFamily="18" charset="0"/>
              </a:rPr>
              <a:t>0</a:t>
            </a:r>
            <a:r>
              <a:rPr lang="en-US" sz="2200" dirty="0"/>
              <a:t> </a:t>
            </a:r>
            <a:r>
              <a:rPr lang="en-US" sz="2200" dirty="0">
                <a:ea typeface="Cambria Math"/>
              </a:rPr>
              <a:t>≤</a:t>
            </a:r>
            <a:r>
              <a:rPr lang="en-US" sz="2200" i="1" dirty="0"/>
              <a:t> x</a:t>
            </a:r>
            <a:r>
              <a:rPr lang="en-US" sz="2200" baseline="-25000" dirty="0">
                <a:ea typeface="Cambria Math" pitchFamily="18" charset="0"/>
              </a:rPr>
              <a:t>0</a:t>
            </a:r>
            <a:r>
              <a:rPr lang="en-US" sz="2200" dirty="0">
                <a:ea typeface="Cambria Math"/>
              </a:rPr>
              <a:t> &lt; </a:t>
            </a:r>
            <a:r>
              <a:rPr lang="en-US" sz="2200" i="1" dirty="0">
                <a:ea typeface="Cambria Math"/>
              </a:rPr>
              <a:t>m.</a:t>
            </a:r>
          </a:p>
          <a:p>
            <a:pPr>
              <a:spcBef>
                <a:spcPts val="0"/>
              </a:spcBef>
            </a:pPr>
            <a:r>
              <a:rPr lang="zh-CN" altLang="en-US" sz="2200" dirty="0">
                <a:latin typeface="+mn-ea"/>
              </a:rPr>
              <a:t>我们通过递归定义的函数生成伪随机数序列</a:t>
            </a:r>
            <a:r>
              <a:rPr lang="en-US" sz="2200" dirty="0">
                <a:ea typeface="Cambria Math"/>
              </a:rPr>
              <a:t>{</a:t>
            </a:r>
            <a:r>
              <a:rPr lang="en-US" sz="2200" i="1" dirty="0" err="1"/>
              <a:t>x</a:t>
            </a:r>
            <a:r>
              <a:rPr lang="en-US" sz="2200" i="1" baseline="-25000" dirty="0" err="1">
                <a:ea typeface="Cambria Math" pitchFamily="18" charset="0"/>
              </a:rPr>
              <a:t>n</a:t>
            </a:r>
            <a:r>
              <a:rPr lang="en-US" sz="2200" dirty="0">
                <a:ea typeface="Cambria Math" pitchFamily="18" charset="0"/>
              </a:rPr>
              <a:t>},</a:t>
            </a:r>
            <a:r>
              <a:rPr lang="zh-CN" altLang="en-US" sz="2200" dirty="0">
                <a:ea typeface="Cambria Math" pitchFamily="18" charset="0"/>
              </a:rPr>
              <a:t>其中</a:t>
            </a:r>
            <a:r>
              <a:rPr lang="en-US" sz="2200" dirty="0">
                <a:ea typeface="Cambria Math" pitchFamily="18" charset="0"/>
              </a:rPr>
              <a:t> 0</a:t>
            </a:r>
            <a:r>
              <a:rPr lang="en-US" sz="2200" dirty="0"/>
              <a:t> </a:t>
            </a:r>
            <a:r>
              <a:rPr lang="en-US" sz="2200" dirty="0">
                <a:ea typeface="Cambria Math"/>
              </a:rPr>
              <a:t>≤</a:t>
            </a:r>
            <a:r>
              <a:rPr lang="en-US" sz="2200" i="1" dirty="0"/>
              <a:t> </a:t>
            </a:r>
            <a:r>
              <a:rPr lang="en-US" sz="2200" i="1" dirty="0" err="1"/>
              <a:t>x</a:t>
            </a:r>
            <a:r>
              <a:rPr lang="en-US" sz="2200" baseline="-25000" dirty="0" err="1">
                <a:ea typeface="Cambria Math" pitchFamily="18" charset="0"/>
              </a:rPr>
              <a:t>n</a:t>
            </a:r>
            <a:r>
              <a:rPr lang="en-US" sz="2200" dirty="0">
                <a:ea typeface="Cambria Math"/>
              </a:rPr>
              <a:t> &lt; </a:t>
            </a:r>
            <a:r>
              <a:rPr lang="en-US" sz="2200" i="1" dirty="0">
                <a:ea typeface="Cambria Math"/>
              </a:rPr>
              <a:t>m </a:t>
            </a:r>
            <a:r>
              <a:rPr lang="zh-CN" altLang="en-US" sz="2200" dirty="0">
                <a:latin typeface="+mn-ea"/>
              </a:rPr>
              <a:t>对于所有</a:t>
            </a:r>
            <a:r>
              <a:rPr lang="en-US" sz="2200" dirty="0">
                <a:latin typeface="+mn-ea"/>
              </a:rPr>
              <a:t>n</a:t>
            </a:r>
            <a:r>
              <a:rPr lang="zh-CN" altLang="en-US" sz="2200" dirty="0">
                <a:latin typeface="+mn-ea"/>
              </a:rPr>
              <a:t>成立。</a:t>
            </a:r>
            <a:endParaRPr lang="en-US" altLang="zh-CN" sz="2200" dirty="0">
              <a:latin typeface="Cambria Math"/>
              <a:ea typeface="Cambria Math"/>
            </a:endParaRPr>
          </a:p>
          <a:p>
            <a:pPr>
              <a:spcBef>
                <a:spcPts val="0"/>
              </a:spcBef>
            </a:pPr>
            <a:r>
              <a:rPr lang="zh-CN" altLang="en-US" sz="2200" dirty="0">
                <a:latin typeface="+mn-ea"/>
              </a:rPr>
              <a:t>递归定义的函数为</a:t>
            </a:r>
            <a:r>
              <a:rPr lang="zh-CN" altLang="en-US" sz="2200" dirty="0">
                <a:ea typeface="Cambria Math"/>
              </a:rPr>
              <a:t>：</a:t>
            </a:r>
            <a:endParaRPr lang="en-US" sz="2200" dirty="0">
              <a:ea typeface="Cambria Math"/>
            </a:endParaRPr>
          </a:p>
          <a:p>
            <a:pPr>
              <a:spcBef>
                <a:spcPts val="0"/>
              </a:spcBef>
            </a:pPr>
            <a:endParaRPr lang="en-US" sz="2200" dirty="0">
              <a:ea typeface="Cambria Math"/>
            </a:endParaRPr>
          </a:p>
          <a:p>
            <a:pPr>
              <a:spcBef>
                <a:spcPts val="0"/>
              </a:spcBef>
            </a:pPr>
            <a:r>
              <a:rPr lang="zh-CN" altLang="en-US" sz="2200" dirty="0">
                <a:latin typeface="+mn-ea"/>
              </a:rPr>
              <a:t>如果需要介于 </a:t>
            </a:r>
            <a:r>
              <a:rPr lang="en-US" altLang="zh-CN" sz="2200" dirty="0">
                <a:latin typeface="+mn-ea"/>
              </a:rPr>
              <a:t>0 </a:t>
            </a:r>
            <a:r>
              <a:rPr lang="zh-CN" altLang="en-US" sz="2200" dirty="0">
                <a:latin typeface="+mn-ea"/>
              </a:rPr>
              <a:t>和 </a:t>
            </a:r>
            <a:r>
              <a:rPr lang="en-US" altLang="zh-CN" sz="2200" dirty="0">
                <a:latin typeface="+mn-ea"/>
              </a:rPr>
              <a:t>1 </a:t>
            </a:r>
            <a:r>
              <a:rPr lang="zh-CN" altLang="en-US" sz="2200" dirty="0">
                <a:latin typeface="+mn-ea"/>
              </a:rPr>
              <a:t>之间的伪随机数，可以将生成的数字除以模数，即</a:t>
            </a:r>
            <a:r>
              <a:rPr lang="en-US" sz="2200" i="1" dirty="0" err="1">
                <a:ea typeface="Cambria Math" pitchFamily="18" charset="0"/>
              </a:rPr>
              <a:t>x</a:t>
            </a:r>
            <a:r>
              <a:rPr lang="en-US" sz="2200" i="1" baseline="-25000" dirty="0" err="1">
                <a:ea typeface="Cambria Math" pitchFamily="18" charset="0"/>
              </a:rPr>
              <a:t>n</a:t>
            </a:r>
            <a:r>
              <a:rPr lang="en-US" sz="2200" i="1" baseline="-25000" dirty="0">
                <a:ea typeface="Cambria Math" pitchFamily="18" charset="0"/>
              </a:rPr>
              <a:t> </a:t>
            </a:r>
            <a:r>
              <a:rPr lang="en-US" sz="2200" dirty="0">
                <a:ea typeface="Cambria Math" pitchFamily="18" charset="0"/>
              </a:rPr>
              <a:t>/</a:t>
            </a:r>
            <a:r>
              <a:rPr lang="en-US" sz="2200" i="1" dirty="0">
                <a:ea typeface="Cambria Math" pitchFamily="18" charset="0"/>
              </a:rPr>
              <a:t>m</a:t>
            </a:r>
            <a:r>
              <a:rPr lang="en-US" sz="2200" dirty="0">
                <a:ea typeface="Cambria Math" pitchFamily="18" charset="0"/>
              </a:rPr>
              <a:t>.</a:t>
            </a:r>
            <a:endParaRPr lang="en-US" sz="2200" dirty="0"/>
          </a:p>
        </p:txBody>
      </p:sp>
      <p:graphicFrame>
        <p:nvGraphicFramePr>
          <p:cNvPr id="4" name="Object 3"/>
          <p:cNvGraphicFramePr>
            <a:graphicFrameLocks noChangeAspect="1"/>
          </p:cNvGraphicFramePr>
          <p:nvPr>
            <p:extLst>
              <p:ext uri="{D42A27DB-BD31-4B8C-83A1-F6EECF244321}">
                <p14:modId xmlns:p14="http://schemas.microsoft.com/office/powerpoint/2010/main" val="1341929110"/>
              </p:ext>
            </p:extLst>
          </p:nvPr>
        </p:nvGraphicFramePr>
        <p:xfrm>
          <a:off x="1905000" y="4419600"/>
          <a:ext cx="2209800" cy="381000"/>
        </p:xfrm>
        <a:graphic>
          <a:graphicData uri="http://schemas.openxmlformats.org/presentationml/2006/ole">
            <mc:AlternateContent xmlns:mc="http://schemas.openxmlformats.org/markup-compatibility/2006">
              <mc:Choice xmlns:v="urn:schemas-microsoft-com:vml" Requires="v">
                <p:oleObj spid="_x0000_s12339" name="Equation" r:id="rId3" imgW="1473120" imgH="253800" progId="Equation.DSMT4">
                  <p:embed/>
                </p:oleObj>
              </mc:Choice>
              <mc:Fallback>
                <p:oleObj name="Equation" r:id="rId3" imgW="1473120" imgH="253800" progId="Equation.DSMT4">
                  <p:embed/>
                  <p:pic>
                    <p:nvPicPr>
                      <p:cNvPr id="4" name="Object 3"/>
                      <p:cNvPicPr/>
                      <p:nvPr/>
                    </p:nvPicPr>
                    <p:blipFill>
                      <a:blip r:embed="rId4"/>
                      <a:stretch>
                        <a:fillRect/>
                      </a:stretch>
                    </p:blipFill>
                    <p:spPr>
                      <a:xfrm>
                        <a:off x="1905000" y="4419600"/>
                        <a:ext cx="2209800" cy="381000"/>
                      </a:xfrm>
                      <a:prstGeom prst="rect">
                        <a:avLst/>
                      </a:prstGeom>
                    </p:spPr>
                  </p:pic>
                </p:oleObj>
              </mc:Fallback>
            </mc:AlternateContent>
          </a:graphicData>
        </a:graphic>
      </p:graphicFrame>
    </p:spTree>
    <p:extLst>
      <p:ext uri="{BB962C8B-B14F-4D97-AF65-F5344CB8AC3E}">
        <p14:creationId xmlns:p14="http://schemas.microsoft.com/office/powerpoint/2010/main" val="24196717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伪随机数</a:t>
            </a:r>
            <a:r>
              <a:rPr lang="en-IN" sz="1500" dirty="0"/>
              <a:t>2</a:t>
            </a:r>
          </a:p>
        </p:txBody>
      </p:sp>
      <p:sp>
        <p:nvSpPr>
          <p:cNvPr id="3" name="Content Placeholder 2"/>
          <p:cNvSpPr>
            <a:spLocks noGrp="1"/>
          </p:cNvSpPr>
          <p:nvPr>
            <p:ph idx="1"/>
          </p:nvPr>
        </p:nvSpPr>
        <p:spPr>
          <a:xfrm>
            <a:off x="457200" y="1295400"/>
            <a:ext cx="8244000" cy="1260000"/>
          </a:xfrm>
        </p:spPr>
        <p:txBody>
          <a:bodyPr/>
          <a:lstStyle/>
          <a:p>
            <a:pPr>
              <a:spcBef>
                <a:spcPts val="0"/>
              </a:spcBef>
            </a:pPr>
            <a:r>
              <a:rPr lang="zh-CN" altLang="en-US" sz="1800" b="1" dirty="0"/>
              <a:t>例</a:t>
            </a:r>
            <a:r>
              <a:rPr lang="en-US" sz="1800" dirty="0"/>
              <a:t>:</a:t>
            </a:r>
            <a:r>
              <a:rPr lang="zh-CN" altLang="en-US" sz="1800" dirty="0"/>
              <a:t>找到由线性同余法生成的伪随机数序列，模数为 𝑚</a:t>
            </a:r>
            <a:r>
              <a:rPr lang="en-US" altLang="zh-CN" sz="1800" dirty="0"/>
              <a:t>=9</a:t>
            </a:r>
            <a:r>
              <a:rPr lang="zh-CN" altLang="en-US" sz="1800" dirty="0"/>
              <a:t>，乘数为 𝑎</a:t>
            </a:r>
            <a:r>
              <a:rPr lang="en-US" altLang="zh-CN" sz="1800" dirty="0"/>
              <a:t>=7</a:t>
            </a:r>
            <a:r>
              <a:rPr lang="zh-CN" altLang="en-US" sz="1800" dirty="0"/>
              <a:t>，增量为 𝑐</a:t>
            </a:r>
            <a:r>
              <a:rPr lang="en-US" altLang="zh-CN" sz="1800" dirty="0"/>
              <a:t>=4</a:t>
            </a:r>
            <a:r>
              <a:rPr lang="zh-CN" altLang="en-US" sz="1800" dirty="0"/>
              <a:t>，种子为</a:t>
            </a:r>
            <a:r>
              <a:rPr lang="en-US" sz="1800" i="1" dirty="0"/>
              <a:t>x</a:t>
            </a:r>
            <a:r>
              <a:rPr lang="en-US" sz="1800" baseline="-25000" dirty="0">
                <a:latin typeface="Cambria Math" pitchFamily="18" charset="0"/>
                <a:ea typeface="Cambria Math" pitchFamily="18" charset="0"/>
              </a:rPr>
              <a:t>0  </a:t>
            </a:r>
            <a:r>
              <a:rPr lang="en-US" sz="1800" dirty="0"/>
              <a:t>= </a:t>
            </a:r>
            <a:r>
              <a:rPr lang="en-US" sz="1800" dirty="0">
                <a:latin typeface="Cambria Math" pitchFamily="18" charset="0"/>
                <a:ea typeface="Cambria Math" pitchFamily="18" charset="0"/>
              </a:rPr>
              <a:t>3</a:t>
            </a:r>
            <a:r>
              <a:rPr lang="en-US" sz="1800" dirty="0"/>
              <a:t>.</a:t>
            </a:r>
          </a:p>
          <a:p>
            <a:pPr>
              <a:spcBef>
                <a:spcPts val="0"/>
              </a:spcBef>
            </a:pPr>
            <a:r>
              <a:rPr lang="zh-CN" altLang="en-US" sz="1800" b="1" dirty="0"/>
              <a:t>解</a:t>
            </a:r>
            <a:r>
              <a:rPr lang="en-US" sz="1800" dirty="0"/>
              <a:t>:</a:t>
            </a:r>
            <a:r>
              <a:rPr lang="zh-CN" altLang="en-US" sz="1800" dirty="0"/>
              <a:t>通过依次使用同余关系计算序列的项</a:t>
            </a:r>
            <a:endParaRPr lang="en-IN" sz="1800" dirty="0"/>
          </a:p>
        </p:txBody>
      </p:sp>
      <p:sp>
        <p:nvSpPr>
          <p:cNvPr id="4" name="Content Placeholder 5"/>
          <p:cNvSpPr>
            <a:spLocks noGrp="1"/>
          </p:cNvSpPr>
          <p:nvPr>
            <p:ph idx="13"/>
          </p:nvPr>
        </p:nvSpPr>
        <p:spPr>
          <a:xfrm>
            <a:off x="457200" y="4953000"/>
            <a:ext cx="8244000" cy="1620000"/>
          </a:xfrm>
        </p:spPr>
        <p:txBody>
          <a:bodyPr/>
          <a:lstStyle/>
          <a:p>
            <a:pPr lvl="1">
              <a:spcBef>
                <a:spcPts val="0"/>
              </a:spcBef>
              <a:buNone/>
            </a:pPr>
            <a:r>
              <a:rPr lang="zh-CN" altLang="en-US" sz="1800" dirty="0"/>
              <a:t>生成的序列是：</a:t>
            </a:r>
            <a:r>
              <a:rPr lang="en-US" sz="1800" dirty="0">
                <a:latin typeface="Cambria Math" pitchFamily="18" charset="0"/>
                <a:ea typeface="Cambria Math" pitchFamily="18" charset="0"/>
              </a:rPr>
              <a:t>3,7,8,6,1,2,0,4,5,3,7,8,6,1,2,0,4,5,3,…   </a:t>
            </a:r>
          </a:p>
          <a:p>
            <a:pPr lvl="1">
              <a:spcBef>
                <a:spcPts val="0"/>
              </a:spcBef>
              <a:buNone/>
            </a:pPr>
            <a:r>
              <a:rPr lang="zh-CN" altLang="en-US" sz="1800" dirty="0"/>
              <a:t>它在生成 </a:t>
            </a:r>
            <a:r>
              <a:rPr lang="en-US" altLang="zh-CN" sz="1800" dirty="0"/>
              <a:t>9 </a:t>
            </a:r>
            <a:r>
              <a:rPr lang="zh-CN" altLang="en-US" sz="1800" dirty="0"/>
              <a:t>项后重复</a:t>
            </a:r>
            <a:r>
              <a:rPr lang="en-US" sz="1800" dirty="0"/>
              <a:t>.</a:t>
            </a:r>
          </a:p>
          <a:p>
            <a:pPr>
              <a:spcBef>
                <a:spcPts val="0"/>
              </a:spcBef>
            </a:pPr>
            <a:r>
              <a:rPr lang="zh-CN" altLang="en-US" sz="1800" dirty="0"/>
              <a:t>通常，计算机使用增量 𝑐</a:t>
            </a:r>
            <a:r>
              <a:rPr lang="en-US" altLang="zh-CN" sz="1800" dirty="0"/>
              <a:t>=0</a:t>
            </a:r>
            <a:r>
              <a:rPr lang="zh-CN" altLang="en-US" sz="1800" dirty="0"/>
              <a:t>的线性同余生成器。这种生成器称为纯乘法生成器。使用模数 </a:t>
            </a:r>
            <a:r>
              <a:rPr lang="en-US" sz="1800" dirty="0">
                <a:latin typeface="Cambria Math" pitchFamily="18" charset="0"/>
                <a:ea typeface="Cambria Math" pitchFamily="18" charset="0"/>
              </a:rPr>
              <a:t>2</a:t>
            </a:r>
            <a:r>
              <a:rPr lang="en-US" sz="1800" baseline="30000" dirty="0">
                <a:latin typeface="Cambria Math" pitchFamily="18" charset="0"/>
                <a:ea typeface="Cambria Math" pitchFamily="18" charset="0"/>
              </a:rPr>
              <a:t>31</a:t>
            </a:r>
            <a:r>
              <a:rPr lang="en-US" sz="1800" dirty="0"/>
              <a:t> </a:t>
            </a:r>
            <a:r>
              <a:rPr lang="en-US" sz="1800" dirty="0">
                <a:latin typeface="Cambria Math"/>
                <a:ea typeface="Cambria Math"/>
              </a:rPr>
              <a:t>− 1</a:t>
            </a:r>
            <a:r>
              <a:rPr lang="zh-CN" altLang="en-US" sz="1800" dirty="0">
                <a:latin typeface="Cambria Math"/>
                <a:ea typeface="Cambria Math"/>
              </a:rPr>
              <a:t>和乘数 </a:t>
            </a:r>
            <a:r>
              <a:rPr lang="en-US" sz="1800" dirty="0">
                <a:latin typeface="Cambria Math" pitchFamily="18" charset="0"/>
                <a:ea typeface="Cambria Math" pitchFamily="18" charset="0"/>
              </a:rPr>
              <a:t>7</a:t>
            </a:r>
            <a:r>
              <a:rPr lang="en-US" sz="1800" baseline="30000" dirty="0">
                <a:latin typeface="Cambria Math" pitchFamily="18" charset="0"/>
                <a:ea typeface="Cambria Math" pitchFamily="18" charset="0"/>
              </a:rPr>
              <a:t>5</a:t>
            </a:r>
            <a:r>
              <a:rPr lang="en-US" sz="1800" dirty="0">
                <a:latin typeface="Cambria Math" pitchFamily="18" charset="0"/>
                <a:ea typeface="Cambria Math" pitchFamily="18" charset="0"/>
              </a:rPr>
              <a:t> = 16,807</a:t>
            </a:r>
            <a:r>
              <a:rPr lang="zh-CN" altLang="en-US" sz="1800" dirty="0">
                <a:latin typeface="Cambria Math" pitchFamily="18" charset="0"/>
                <a:ea typeface="Cambria Math" pitchFamily="18" charset="0"/>
              </a:rPr>
              <a:t>的生成器在重复之前会生成</a:t>
            </a:r>
            <a:r>
              <a:rPr lang="en-US" altLang="zh-CN" sz="1800" dirty="0">
                <a:latin typeface="Cambria Math" pitchFamily="18" charset="0"/>
                <a:ea typeface="Cambria Math" pitchFamily="18" charset="0"/>
              </a:rPr>
              <a:t>2</a:t>
            </a:r>
            <a:r>
              <a:rPr lang="en-US" altLang="zh-CN" sz="1800" baseline="30000" dirty="0">
                <a:latin typeface="Cambria Math" pitchFamily="18" charset="0"/>
                <a:ea typeface="Cambria Math" pitchFamily="18" charset="0"/>
              </a:rPr>
              <a:t>31</a:t>
            </a:r>
            <a:r>
              <a:rPr lang="en-US" altLang="zh-CN" sz="1800" dirty="0"/>
              <a:t> </a:t>
            </a:r>
            <a:r>
              <a:rPr lang="en-US" altLang="zh-CN" sz="1800" dirty="0">
                <a:latin typeface="Cambria Math"/>
                <a:ea typeface="Cambria Math"/>
              </a:rPr>
              <a:t>− 2</a:t>
            </a:r>
            <a:r>
              <a:rPr lang="zh-CN" altLang="en-US" sz="1800" dirty="0">
                <a:latin typeface="Cambria Math"/>
                <a:ea typeface="Cambria Math"/>
              </a:rPr>
              <a:t>个数字</a:t>
            </a:r>
            <a:r>
              <a:rPr lang="en-US" sz="1800" dirty="0"/>
              <a:t>.</a:t>
            </a:r>
            <a:endParaRPr lang="en-US" sz="1800" baseline="30000" dirty="0">
              <a:latin typeface="Cambria Math" pitchFamily="18" charset="0"/>
              <a:ea typeface="Cambria Math" pitchFamily="18" charset="0"/>
            </a:endParaRPr>
          </a:p>
        </p:txBody>
      </p:sp>
      <p:pic>
        <p:nvPicPr>
          <p:cNvPr id="6" name="图片 5">
            <a:extLst>
              <a:ext uri="{FF2B5EF4-FFF2-40B4-BE49-F238E27FC236}">
                <a16:creationId xmlns:a16="http://schemas.microsoft.com/office/drawing/2014/main" id="{7E602686-F9B5-4CF9-9F50-B551AB7AAF94}"/>
              </a:ext>
            </a:extLst>
          </p:cNvPr>
          <p:cNvPicPr>
            <a:picLocks noChangeAspect="1"/>
          </p:cNvPicPr>
          <p:nvPr/>
        </p:nvPicPr>
        <p:blipFill>
          <a:blip r:embed="rId2"/>
          <a:stretch>
            <a:fillRect/>
          </a:stretch>
        </p:blipFill>
        <p:spPr>
          <a:xfrm>
            <a:off x="1295400" y="2555399"/>
            <a:ext cx="4419600" cy="2354429"/>
          </a:xfrm>
          <a:prstGeom prst="rect">
            <a:avLst/>
          </a:prstGeom>
        </p:spPr>
      </p:pic>
    </p:spTree>
    <p:extLst>
      <p:ext uri="{BB962C8B-B14F-4D97-AF65-F5344CB8AC3E}">
        <p14:creationId xmlns:p14="http://schemas.microsoft.com/office/powerpoint/2010/main" val="37672644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校验位</a:t>
            </a:r>
            <a:r>
              <a:rPr lang="en-US" dirty="0"/>
              <a:t>: UPCs</a:t>
            </a:r>
            <a:endParaRPr lang="en-US" sz="1500" dirty="0"/>
          </a:p>
        </p:txBody>
      </p:sp>
      <p:sp>
        <p:nvSpPr>
          <p:cNvPr id="3" name="Content Placeholder 2"/>
          <p:cNvSpPr>
            <a:spLocks noGrp="1"/>
          </p:cNvSpPr>
          <p:nvPr>
            <p:ph idx="1"/>
          </p:nvPr>
        </p:nvSpPr>
        <p:spPr>
          <a:xfrm>
            <a:off x="457200" y="1295400"/>
            <a:ext cx="8388000" cy="5257800"/>
          </a:xfrm>
        </p:spPr>
        <p:txBody>
          <a:bodyPr/>
          <a:lstStyle/>
          <a:p>
            <a:pPr>
              <a:spcBef>
                <a:spcPts val="200"/>
              </a:spcBef>
            </a:pPr>
            <a:r>
              <a:rPr lang="zh-CN" altLang="en-US" sz="1800" dirty="0"/>
              <a:t>常见的检测数字串中错误的方法是添加一个额外的数字在末尾，该数字通过一个函数进行评估。如果最后的数字不正确，则假定该字符串不正确</a:t>
            </a:r>
            <a:r>
              <a:rPr lang="en-US" sz="1800" dirty="0"/>
              <a:t>.</a:t>
            </a:r>
          </a:p>
          <a:p>
            <a:pPr>
              <a:spcBef>
                <a:spcPts val="200"/>
              </a:spcBef>
            </a:pPr>
            <a:r>
              <a:rPr lang="zh-CN" altLang="en-US" sz="1800" b="1" dirty="0"/>
              <a:t>例子</a:t>
            </a:r>
            <a:r>
              <a:rPr lang="en-US" sz="1800" dirty="0"/>
              <a:t>:</a:t>
            </a:r>
            <a:r>
              <a:rPr lang="zh-CN" altLang="en-US" sz="1800" dirty="0"/>
              <a:t>零售产品通过其通用产品代码（</a:t>
            </a:r>
            <a:r>
              <a:rPr lang="en-US" altLang="zh-CN" sz="1800" dirty="0"/>
              <a:t>UPC</a:t>
            </a:r>
            <a:r>
              <a:rPr lang="zh-CN" altLang="en-US" sz="1800" dirty="0"/>
              <a:t>）进行标识。这些代码通常有</a:t>
            </a:r>
            <a:r>
              <a:rPr lang="en-US" altLang="zh-CN" sz="1800" dirty="0"/>
              <a:t>12</a:t>
            </a:r>
            <a:r>
              <a:rPr lang="zh-CN" altLang="en-US" sz="1800" dirty="0"/>
              <a:t>位十进制数字，其中最后一位是校验位。校验位通过以下同余式确定</a:t>
            </a:r>
            <a:r>
              <a:rPr lang="en-US" sz="1800" dirty="0"/>
              <a:t>:</a:t>
            </a:r>
          </a:p>
          <a:p>
            <a:pPr marL="822960" lvl="4" indent="-274320">
              <a:spcBef>
                <a:spcPts val="200"/>
              </a:spcBef>
              <a:buSzPct val="95000"/>
              <a:buNone/>
            </a:pPr>
            <a:r>
              <a:rPr lang="en-US" dirty="0">
                <a:ea typeface="Cambria Math" pitchFamily="18" charset="0"/>
              </a:rPr>
              <a:t>3</a:t>
            </a:r>
            <a:r>
              <a:rPr lang="en-US" i="1" dirty="0"/>
              <a:t>x</a:t>
            </a:r>
            <a:r>
              <a:rPr lang="en-US" baseline="-25000" dirty="0">
                <a:ea typeface="Cambria Math" pitchFamily="18" charset="0"/>
              </a:rPr>
              <a:t>1</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2</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3</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4</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5</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6</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7</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8</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9</a:t>
            </a:r>
            <a:r>
              <a:rPr lang="en-US" dirty="0">
                <a:ea typeface="Cambria Math" pitchFamily="18" charset="0"/>
              </a:rPr>
              <a:t> + </a:t>
            </a:r>
            <a:r>
              <a:rPr lang="en-US" i="1" dirty="0"/>
              <a:t>x</a:t>
            </a:r>
            <a:r>
              <a:rPr lang="en-US" baseline="-25000" dirty="0">
                <a:ea typeface="Cambria Math" pitchFamily="18" charset="0"/>
              </a:rPr>
              <a:t>10</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11</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12</a:t>
            </a:r>
            <a:r>
              <a:rPr lang="en-US" i="1" baseline="-25000" dirty="0">
                <a:ea typeface="Cambria Math" pitchFamily="18" charset="0"/>
              </a:rPr>
              <a:t> </a:t>
            </a:r>
            <a:r>
              <a:rPr lang="en-US" dirty="0">
                <a:ea typeface="Cambria Math"/>
              </a:rPr>
              <a:t>≡ 0</a:t>
            </a:r>
            <a:r>
              <a:rPr lang="en-US" dirty="0">
                <a:ea typeface="Cambria Math" pitchFamily="18" charset="0"/>
              </a:rPr>
              <a:t> (mod</a:t>
            </a:r>
            <a:r>
              <a:rPr lang="en-US" b="1" dirty="0">
                <a:ea typeface="Cambria Math" pitchFamily="18" charset="0"/>
              </a:rPr>
              <a:t> </a:t>
            </a:r>
            <a:r>
              <a:rPr lang="en-US" dirty="0">
                <a:ea typeface="Cambria Math" pitchFamily="18" charset="0"/>
              </a:rPr>
              <a:t>10).</a:t>
            </a:r>
          </a:p>
          <a:p>
            <a:pPr marL="731520" lvl="3" indent="-457200">
              <a:spcBef>
                <a:spcPts val="200"/>
              </a:spcBef>
              <a:buClr>
                <a:schemeClr val="tx1"/>
              </a:buClr>
              <a:buSzPct val="95000"/>
              <a:buFont typeface="+mj-lt"/>
              <a:buAutoNum type="alphaLcPeriod"/>
            </a:pPr>
            <a:r>
              <a:rPr lang="zh-CN" altLang="en-US" sz="1600" dirty="0">
                <a:latin typeface="+mn-ea"/>
              </a:rPr>
              <a:t>假设</a:t>
            </a:r>
            <a:r>
              <a:rPr lang="en-US" altLang="zh-CN" sz="1600" dirty="0">
                <a:latin typeface="+mn-ea"/>
              </a:rPr>
              <a:t>UPC</a:t>
            </a:r>
            <a:r>
              <a:rPr lang="zh-CN" altLang="en-US" sz="1600" dirty="0">
                <a:latin typeface="+mn-ea"/>
              </a:rPr>
              <a:t>的前</a:t>
            </a:r>
            <a:r>
              <a:rPr lang="en-US" altLang="zh-CN" sz="1600" dirty="0">
                <a:latin typeface="+mn-ea"/>
              </a:rPr>
              <a:t>11</a:t>
            </a:r>
            <a:r>
              <a:rPr lang="zh-CN" altLang="en-US" sz="1600" dirty="0">
                <a:latin typeface="+mn-ea"/>
              </a:rPr>
              <a:t>位数字是 </a:t>
            </a:r>
            <a:r>
              <a:rPr lang="en-US" altLang="zh-CN" sz="1600" dirty="0">
                <a:latin typeface="+mn-ea"/>
              </a:rPr>
              <a:t>79357343104</a:t>
            </a:r>
            <a:r>
              <a:rPr lang="zh-CN" altLang="en-US" sz="1600" dirty="0">
                <a:latin typeface="+mn-ea"/>
              </a:rPr>
              <a:t>。那么校验位是多少？</a:t>
            </a:r>
            <a:endParaRPr lang="en-US" sz="1600" dirty="0">
              <a:ea typeface="Cambria Math" pitchFamily="18" charset="0"/>
            </a:endParaRPr>
          </a:p>
          <a:p>
            <a:pPr marL="731520" lvl="3" indent="-457200">
              <a:spcBef>
                <a:spcPts val="200"/>
              </a:spcBef>
              <a:buClr>
                <a:schemeClr val="tx1"/>
              </a:buClr>
              <a:buSzPct val="95000"/>
              <a:buFont typeface="+mj-lt"/>
              <a:buAutoNum type="alphaLcPeriod"/>
            </a:pPr>
            <a:r>
              <a:rPr lang="en-US" altLang="zh-CN" sz="1600" dirty="0">
                <a:ea typeface="Cambria Math" pitchFamily="18" charset="0"/>
              </a:rPr>
              <a:t>041331021641 </a:t>
            </a:r>
            <a:r>
              <a:rPr lang="zh-CN" altLang="en-US" sz="1600" dirty="0">
                <a:ea typeface="Cambria Math" pitchFamily="18" charset="0"/>
              </a:rPr>
              <a:t>是否是一个有效的</a:t>
            </a:r>
            <a:r>
              <a:rPr lang="en-US" altLang="zh-CN" sz="1600" dirty="0">
                <a:ea typeface="Cambria Math" pitchFamily="18" charset="0"/>
              </a:rPr>
              <a:t>UPC</a:t>
            </a:r>
            <a:r>
              <a:rPr lang="en-US" sz="1600" dirty="0">
                <a:ea typeface="Cambria Math" pitchFamily="18" charset="0"/>
              </a:rPr>
              <a:t>?</a:t>
            </a:r>
          </a:p>
          <a:p>
            <a:pPr marL="457200" lvl="2" indent="-457200">
              <a:spcBef>
                <a:spcPts val="200"/>
              </a:spcBef>
              <a:buSzPct val="95000"/>
              <a:buNone/>
            </a:pPr>
            <a:r>
              <a:rPr lang="zh-CN" altLang="en-US" sz="1800" b="1" dirty="0">
                <a:ea typeface="Cambria Math" pitchFamily="18" charset="0"/>
              </a:rPr>
              <a:t>解</a:t>
            </a:r>
            <a:r>
              <a:rPr lang="en-US" sz="1800" dirty="0">
                <a:ea typeface="Cambria Math" pitchFamily="18" charset="0"/>
              </a:rPr>
              <a:t>:</a:t>
            </a:r>
          </a:p>
          <a:p>
            <a:pPr marL="731520" lvl="3" indent="-457200">
              <a:spcBef>
                <a:spcPts val="200"/>
              </a:spcBef>
              <a:buClr>
                <a:schemeClr val="tx1"/>
              </a:buClr>
              <a:buSzPct val="95000"/>
              <a:buFont typeface="+mj-lt"/>
              <a:buAutoNum type="alphaLcPeriod"/>
            </a:pPr>
            <a:r>
              <a:rPr lang="en-US" sz="1600" dirty="0">
                <a:ea typeface="Cambria Math" pitchFamily="18" charset="0"/>
              </a:rPr>
              <a:t>3</a:t>
            </a:r>
            <a:r>
              <a:rPr lang="en-US" sz="1600" dirty="0">
                <a:ea typeface="Cambria Math"/>
              </a:rPr>
              <a:t>∙7 + 9 + </a:t>
            </a:r>
            <a:r>
              <a:rPr lang="en-US" sz="1600" dirty="0">
                <a:ea typeface="Cambria Math" pitchFamily="18" charset="0"/>
              </a:rPr>
              <a:t>3</a:t>
            </a:r>
            <a:r>
              <a:rPr lang="en-US" sz="1600" dirty="0">
                <a:ea typeface="Cambria Math"/>
              </a:rPr>
              <a:t>∙3 + 5 + </a:t>
            </a:r>
            <a:r>
              <a:rPr lang="en-US" sz="1600" dirty="0">
                <a:ea typeface="Cambria Math" pitchFamily="18" charset="0"/>
              </a:rPr>
              <a:t>3</a:t>
            </a:r>
            <a:r>
              <a:rPr lang="en-US" sz="1600" dirty="0">
                <a:ea typeface="Cambria Math"/>
              </a:rPr>
              <a:t>∙7 + 3 +</a:t>
            </a:r>
            <a:r>
              <a:rPr lang="en-US" sz="1600" dirty="0">
                <a:ea typeface="Cambria Math" pitchFamily="18" charset="0"/>
              </a:rPr>
              <a:t> 3</a:t>
            </a:r>
            <a:r>
              <a:rPr lang="en-US" sz="1600" dirty="0">
                <a:ea typeface="Cambria Math"/>
              </a:rPr>
              <a:t>∙4 + 3 +</a:t>
            </a:r>
            <a:r>
              <a:rPr lang="en-US" sz="1600" dirty="0">
                <a:ea typeface="Cambria Math" pitchFamily="18" charset="0"/>
              </a:rPr>
              <a:t> 3</a:t>
            </a:r>
            <a:r>
              <a:rPr lang="en-US" sz="1600" dirty="0">
                <a:ea typeface="Cambria Math"/>
              </a:rPr>
              <a:t>∙1 + 0 + </a:t>
            </a:r>
            <a:r>
              <a:rPr lang="en-US" sz="1600" dirty="0">
                <a:ea typeface="Cambria Math" pitchFamily="18" charset="0"/>
              </a:rPr>
              <a:t>3</a:t>
            </a:r>
            <a:r>
              <a:rPr lang="en-US" sz="1600" dirty="0">
                <a:ea typeface="Cambria Math"/>
              </a:rPr>
              <a:t>∙4 + </a:t>
            </a:r>
            <a:r>
              <a:rPr lang="en-US" sz="1600" i="1" dirty="0"/>
              <a:t>x</a:t>
            </a:r>
            <a:r>
              <a:rPr lang="en-US" sz="1600" baseline="-25000" dirty="0">
                <a:ea typeface="Cambria Math" pitchFamily="18" charset="0"/>
              </a:rPr>
              <a:t>12</a:t>
            </a:r>
            <a:r>
              <a:rPr lang="en-US" sz="1600" i="1" baseline="-25000" dirty="0">
                <a:ea typeface="Cambria Math" pitchFamily="18" charset="0"/>
              </a:rPr>
              <a:t> </a:t>
            </a:r>
            <a:r>
              <a:rPr lang="en-US" sz="1600" dirty="0">
                <a:ea typeface="Cambria Math"/>
              </a:rPr>
              <a:t>≡ 0</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dirty="0">
                <a:ea typeface="Cambria Math" pitchFamily="18" charset="0"/>
              </a:rPr>
              <a:t>21 + 9 + 9 + 5 + 21 + 3 + 12+ 3 + 3 + 0 + 12 + </a:t>
            </a:r>
            <a:r>
              <a:rPr lang="en-US" sz="1600" i="1" dirty="0"/>
              <a:t>x</a:t>
            </a:r>
            <a:r>
              <a:rPr lang="en-US" sz="1600" baseline="-25000" dirty="0">
                <a:ea typeface="Cambria Math" pitchFamily="18" charset="0"/>
              </a:rPr>
              <a:t>12</a:t>
            </a:r>
            <a:r>
              <a:rPr lang="en-US" sz="1600" i="1" baseline="-25000" dirty="0">
                <a:ea typeface="Cambria Math" pitchFamily="18" charset="0"/>
              </a:rPr>
              <a:t> </a:t>
            </a:r>
            <a:r>
              <a:rPr lang="en-US" sz="1600" dirty="0">
                <a:ea typeface="Cambria Math"/>
              </a:rPr>
              <a:t>≡ 0</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dirty="0">
                <a:ea typeface="Cambria Math" pitchFamily="18" charset="0"/>
              </a:rPr>
              <a:t>98 + </a:t>
            </a:r>
            <a:r>
              <a:rPr lang="en-US" sz="1600" i="1" dirty="0"/>
              <a:t>x</a:t>
            </a:r>
            <a:r>
              <a:rPr lang="en-US" sz="1600" baseline="-25000" dirty="0">
                <a:ea typeface="Cambria Math" pitchFamily="18" charset="0"/>
              </a:rPr>
              <a:t>12</a:t>
            </a:r>
            <a:r>
              <a:rPr lang="en-US" sz="1600" i="1" baseline="-25000" dirty="0">
                <a:ea typeface="Cambria Math" pitchFamily="18" charset="0"/>
              </a:rPr>
              <a:t> </a:t>
            </a:r>
            <a:r>
              <a:rPr lang="en-US" sz="1600" dirty="0">
                <a:ea typeface="Cambria Math"/>
              </a:rPr>
              <a:t>≡ 0</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i="1" dirty="0"/>
              <a:t>x</a:t>
            </a:r>
            <a:r>
              <a:rPr lang="en-US" sz="1600" baseline="-25000" dirty="0">
                <a:ea typeface="Cambria Math" pitchFamily="18" charset="0"/>
              </a:rPr>
              <a:t>12</a:t>
            </a:r>
            <a:r>
              <a:rPr lang="en-US" sz="1600" i="1" baseline="-25000" dirty="0">
                <a:ea typeface="Cambria Math" pitchFamily="18" charset="0"/>
              </a:rPr>
              <a:t> </a:t>
            </a:r>
            <a:r>
              <a:rPr lang="en-US" sz="1600" dirty="0">
                <a:ea typeface="Cambria Math"/>
              </a:rPr>
              <a:t>≡ 2</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 </a:t>
            </a:r>
            <a:r>
              <a:rPr lang="zh-CN" altLang="en-US" sz="1600" dirty="0">
                <a:latin typeface="+mn-ea"/>
              </a:rPr>
              <a:t>所以校验位是</a:t>
            </a:r>
            <a:r>
              <a:rPr lang="en-US" sz="1600" dirty="0">
                <a:ea typeface="Cambria Math" pitchFamily="18" charset="0"/>
              </a:rPr>
              <a:t>2.</a:t>
            </a:r>
          </a:p>
          <a:p>
            <a:pPr marL="731520" lvl="3" indent="-457200">
              <a:spcBef>
                <a:spcPts val="200"/>
              </a:spcBef>
              <a:buClr>
                <a:schemeClr val="tx1"/>
              </a:buClr>
              <a:buSzPct val="95000"/>
              <a:buFont typeface="+mj-lt"/>
              <a:buAutoNum type="alphaLcPeriod"/>
            </a:pPr>
            <a:r>
              <a:rPr lang="en-US" sz="1600" dirty="0">
                <a:ea typeface="Cambria Math" pitchFamily="18" charset="0"/>
              </a:rPr>
              <a:t>3</a:t>
            </a:r>
            <a:r>
              <a:rPr lang="en-US" sz="1600" dirty="0">
                <a:ea typeface="Cambria Math"/>
              </a:rPr>
              <a:t>∙0 + 4 + </a:t>
            </a:r>
            <a:r>
              <a:rPr lang="en-US" sz="1600" dirty="0">
                <a:ea typeface="Cambria Math" pitchFamily="18" charset="0"/>
              </a:rPr>
              <a:t>3</a:t>
            </a:r>
            <a:r>
              <a:rPr lang="en-US" sz="1600" dirty="0">
                <a:ea typeface="Cambria Math"/>
              </a:rPr>
              <a:t>∙1 + 3 + </a:t>
            </a:r>
            <a:r>
              <a:rPr lang="en-US" sz="1600" dirty="0">
                <a:ea typeface="Cambria Math" pitchFamily="18" charset="0"/>
              </a:rPr>
              <a:t>3</a:t>
            </a:r>
            <a:r>
              <a:rPr lang="en-US" sz="1600" dirty="0">
                <a:ea typeface="Cambria Math"/>
              </a:rPr>
              <a:t>∙3 + 1 +</a:t>
            </a:r>
            <a:r>
              <a:rPr lang="en-US" sz="1600" dirty="0">
                <a:ea typeface="Cambria Math" pitchFamily="18" charset="0"/>
              </a:rPr>
              <a:t> 3</a:t>
            </a:r>
            <a:r>
              <a:rPr lang="en-US" sz="1600" dirty="0">
                <a:ea typeface="Cambria Math"/>
              </a:rPr>
              <a:t>∙0 + 2 +</a:t>
            </a:r>
            <a:r>
              <a:rPr lang="en-US" sz="1600" dirty="0">
                <a:ea typeface="Cambria Math" pitchFamily="18" charset="0"/>
              </a:rPr>
              <a:t> 3</a:t>
            </a:r>
            <a:r>
              <a:rPr lang="en-US" sz="1600" dirty="0">
                <a:ea typeface="Cambria Math"/>
              </a:rPr>
              <a:t>∙1 + 6 + </a:t>
            </a:r>
            <a:r>
              <a:rPr lang="en-US" sz="1600" dirty="0">
                <a:ea typeface="Cambria Math" pitchFamily="18" charset="0"/>
              </a:rPr>
              <a:t>3</a:t>
            </a:r>
            <a:r>
              <a:rPr lang="en-US" sz="1600" dirty="0">
                <a:ea typeface="Cambria Math"/>
              </a:rPr>
              <a:t>∙4 + </a:t>
            </a:r>
            <a:r>
              <a:rPr lang="en-US" sz="1600" dirty="0">
                <a:ea typeface="Cambria Math" pitchFamily="18" charset="0"/>
              </a:rPr>
              <a:t>1</a:t>
            </a:r>
            <a:r>
              <a:rPr lang="en-US" sz="1600" i="1" baseline="-25000" dirty="0">
                <a:ea typeface="Cambria Math" pitchFamily="18" charset="0"/>
              </a:rPr>
              <a:t> </a:t>
            </a:r>
            <a:r>
              <a:rPr lang="en-US" sz="1600" dirty="0">
                <a:ea typeface="Cambria Math"/>
              </a:rPr>
              <a:t>≡ 0</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dirty="0">
                <a:ea typeface="Cambria Math" pitchFamily="18" charset="0"/>
              </a:rPr>
              <a:t>0 + 4 + 3 + 3 + 9 + 1 + 0+ 2 + 3 + 6 + 12 + 1 = 44 </a:t>
            </a:r>
            <a:r>
              <a:rPr lang="en-US" sz="1600" i="1" baseline="-25000" dirty="0">
                <a:ea typeface="Cambria Math" pitchFamily="18" charset="0"/>
              </a:rPr>
              <a:t> </a:t>
            </a:r>
            <a:r>
              <a:rPr lang="en-US" sz="1600" dirty="0">
                <a:ea typeface="Cambria Math"/>
              </a:rPr>
              <a:t>≡ 4 ≢</a:t>
            </a:r>
            <a:r>
              <a:rPr lang="en-US" sz="1600" dirty="0">
                <a:ea typeface="Cambria Math" pitchFamily="18" charset="0"/>
              </a:rPr>
              <a:t> 0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zh-CN" altLang="en-US" sz="1600" dirty="0">
                <a:ea typeface="Cambria Math" pitchFamily="18" charset="0"/>
              </a:rPr>
              <a:t>所以</a:t>
            </a:r>
            <a:r>
              <a:rPr lang="en-US" sz="1600" dirty="0">
                <a:ea typeface="Cambria Math" pitchFamily="18" charset="0"/>
              </a:rPr>
              <a:t>, 041331021641 </a:t>
            </a:r>
            <a:r>
              <a:rPr lang="zh-CN" altLang="en-US" sz="1600" dirty="0">
                <a:ea typeface="Cambria Math" pitchFamily="18" charset="0"/>
              </a:rPr>
              <a:t>不是有效</a:t>
            </a:r>
            <a:r>
              <a:rPr lang="en-US" sz="1600" dirty="0">
                <a:ea typeface="Cambria Math" pitchFamily="18" charset="0"/>
              </a:rPr>
              <a:t>UPC.</a:t>
            </a:r>
            <a:endParaRPr lang="en-US" sz="1600" dirty="0"/>
          </a:p>
        </p:txBody>
      </p:sp>
    </p:spTree>
    <p:extLst>
      <p:ext uri="{BB962C8B-B14F-4D97-AF65-F5344CB8AC3E}">
        <p14:creationId xmlns:p14="http://schemas.microsoft.com/office/powerpoint/2010/main" val="15078797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校验位</a:t>
            </a:r>
            <a:r>
              <a:rPr lang="en-IN" dirty="0"/>
              <a:t>:ISBNs</a:t>
            </a:r>
          </a:p>
        </p:txBody>
      </p:sp>
      <p:sp>
        <p:nvSpPr>
          <p:cNvPr id="3" name="Content Placeholder 2"/>
          <p:cNvSpPr>
            <a:spLocks noGrp="1"/>
          </p:cNvSpPr>
          <p:nvPr>
            <p:ph idx="1"/>
          </p:nvPr>
        </p:nvSpPr>
        <p:spPr>
          <a:xfrm>
            <a:off x="457200" y="1295400"/>
            <a:ext cx="8229600" cy="792000"/>
          </a:xfrm>
        </p:spPr>
        <p:txBody>
          <a:bodyPr/>
          <a:lstStyle/>
          <a:p>
            <a:r>
              <a:rPr lang="zh-CN" altLang="en-US" sz="1600" b="1" dirty="0"/>
              <a:t>图书通过国际标准图书编号（</a:t>
            </a:r>
            <a:r>
              <a:rPr lang="en-US" altLang="zh-CN" sz="1600" b="1" dirty="0"/>
              <a:t>ISBN-10</a:t>
            </a:r>
            <a:r>
              <a:rPr lang="zh-CN" altLang="en-US" sz="1600" b="1" dirty="0"/>
              <a:t>）来识别，这是一个</a:t>
            </a:r>
            <a:r>
              <a:rPr lang="en-US" altLang="zh-CN" sz="1600" b="1" dirty="0"/>
              <a:t>10</a:t>
            </a:r>
            <a:r>
              <a:rPr lang="zh-CN" altLang="en-US" sz="1600" b="1" dirty="0"/>
              <a:t>位数字的代码。前</a:t>
            </a:r>
            <a:r>
              <a:rPr lang="en-US" altLang="zh-CN" sz="1600" b="1" dirty="0"/>
              <a:t>9</a:t>
            </a:r>
            <a:r>
              <a:rPr lang="zh-CN" altLang="en-US" sz="1600" b="1" dirty="0"/>
              <a:t>位数字用来标识语言、出版社和图书。第十位数字是校验位，通过以下的同余关系确定</a:t>
            </a:r>
            <a:endParaRPr lang="en-IN" sz="1600" dirty="0"/>
          </a:p>
        </p:txBody>
      </p:sp>
      <p:graphicFrame>
        <p:nvGraphicFramePr>
          <p:cNvPr id="9" name="Object 3"/>
          <p:cNvGraphicFramePr>
            <a:graphicFrameLocks noChangeAspect="1"/>
          </p:cNvGraphicFramePr>
          <p:nvPr/>
        </p:nvGraphicFramePr>
        <p:xfrm>
          <a:off x="1266825" y="2076450"/>
          <a:ext cx="1962150" cy="666750"/>
        </p:xfrm>
        <a:graphic>
          <a:graphicData uri="http://schemas.openxmlformats.org/presentationml/2006/ole">
            <mc:AlternateContent xmlns:mc="http://schemas.openxmlformats.org/markup-compatibility/2006">
              <mc:Choice xmlns:v="urn:schemas-microsoft-com:vml" Requires="v">
                <p:oleObj spid="_x0000_s13412" name="Equation" r:id="rId3" imgW="1307880" imgH="444240" progId="Equation.DSMT4">
                  <p:embed/>
                </p:oleObj>
              </mc:Choice>
              <mc:Fallback>
                <p:oleObj name="Equation" r:id="rId3" imgW="1307880" imgH="444240" progId="Equation.DSMT4">
                  <p:embed/>
                  <p:pic>
                    <p:nvPicPr>
                      <p:cNvPr id="9" name="Object 3"/>
                      <p:cNvPicPr/>
                      <p:nvPr/>
                    </p:nvPicPr>
                    <p:blipFill>
                      <a:blip r:embed="rId4"/>
                      <a:stretch>
                        <a:fillRect/>
                      </a:stretch>
                    </p:blipFill>
                    <p:spPr>
                      <a:xfrm>
                        <a:off x="1266825" y="2076450"/>
                        <a:ext cx="1962150" cy="666750"/>
                      </a:xfrm>
                      <a:prstGeom prst="rect">
                        <a:avLst/>
                      </a:prstGeom>
                    </p:spPr>
                  </p:pic>
                </p:oleObj>
              </mc:Fallback>
            </mc:AlternateContent>
          </a:graphicData>
        </a:graphic>
      </p:graphicFrame>
      <p:sp>
        <p:nvSpPr>
          <p:cNvPr id="4" name="Content Placeholder 4"/>
          <p:cNvSpPr>
            <a:spLocks noGrp="1"/>
          </p:cNvSpPr>
          <p:nvPr>
            <p:ph idx="13"/>
          </p:nvPr>
        </p:nvSpPr>
        <p:spPr>
          <a:xfrm>
            <a:off x="457200" y="2729346"/>
            <a:ext cx="8229600" cy="304800"/>
          </a:xfrm>
        </p:spPr>
        <p:txBody>
          <a:bodyPr/>
          <a:lstStyle/>
          <a:p>
            <a:r>
              <a:rPr lang="en-US" altLang="zh-CN" sz="1600" dirty="0"/>
              <a:t>ISBN-10</a:t>
            </a:r>
            <a:r>
              <a:rPr lang="zh-CN" altLang="en-US" sz="1600" dirty="0"/>
              <a:t>号码的有效性可以通过以下等式来评估</a:t>
            </a:r>
            <a:endParaRPr lang="en-IN" sz="1600" dirty="0"/>
          </a:p>
        </p:txBody>
      </p:sp>
      <p:graphicFrame>
        <p:nvGraphicFramePr>
          <p:cNvPr id="10" name="Object 5"/>
          <p:cNvGraphicFramePr>
            <a:graphicFrameLocks noChangeAspect="1"/>
          </p:cNvGraphicFramePr>
          <p:nvPr/>
        </p:nvGraphicFramePr>
        <p:xfrm>
          <a:off x="6496050" y="2509116"/>
          <a:ext cx="1809750" cy="666750"/>
        </p:xfrm>
        <a:graphic>
          <a:graphicData uri="http://schemas.openxmlformats.org/presentationml/2006/ole">
            <mc:AlternateContent xmlns:mc="http://schemas.openxmlformats.org/markup-compatibility/2006">
              <mc:Choice xmlns:v="urn:schemas-microsoft-com:vml" Requires="v">
                <p:oleObj spid="_x0000_s13413" name="Equation" r:id="rId5" imgW="1206360" imgH="444240" progId="Equation.DSMT4">
                  <p:embed/>
                </p:oleObj>
              </mc:Choice>
              <mc:Fallback>
                <p:oleObj name="Equation" r:id="rId5" imgW="1206360" imgH="444240" progId="Equation.DSMT4">
                  <p:embed/>
                  <p:pic>
                    <p:nvPicPr>
                      <p:cNvPr id="10" name="Object 5"/>
                      <p:cNvPicPr/>
                      <p:nvPr/>
                    </p:nvPicPr>
                    <p:blipFill>
                      <a:blip r:embed="rId6"/>
                      <a:stretch>
                        <a:fillRect/>
                      </a:stretch>
                    </p:blipFill>
                    <p:spPr>
                      <a:xfrm>
                        <a:off x="6496050" y="2509116"/>
                        <a:ext cx="1809750" cy="666750"/>
                      </a:xfrm>
                      <a:prstGeom prst="rect">
                        <a:avLst/>
                      </a:prstGeom>
                    </p:spPr>
                  </p:pic>
                </p:oleObj>
              </mc:Fallback>
            </mc:AlternateContent>
          </a:graphicData>
        </a:graphic>
      </p:graphicFrame>
      <p:sp>
        <p:nvSpPr>
          <p:cNvPr id="5" name="Content Placeholder 6"/>
          <p:cNvSpPr>
            <a:spLocks noGrp="1"/>
          </p:cNvSpPr>
          <p:nvPr>
            <p:ph idx="14"/>
          </p:nvPr>
        </p:nvSpPr>
        <p:spPr>
          <a:xfrm>
            <a:off x="457200" y="3113809"/>
            <a:ext cx="8388000" cy="3456000"/>
          </a:xfrm>
        </p:spPr>
        <p:txBody>
          <a:bodyPr/>
          <a:lstStyle/>
          <a:p>
            <a:pPr marL="730800" lvl="1" indent="-457200">
              <a:spcBef>
                <a:spcPts val="0"/>
              </a:spcBef>
              <a:buClr>
                <a:schemeClr val="tx1"/>
              </a:buClr>
              <a:buFont typeface="+mj-lt"/>
              <a:buAutoNum type="alphaLcPeriod"/>
            </a:pPr>
            <a:r>
              <a:rPr lang="zh-CN" altLang="en-US" sz="1600" dirty="0">
                <a:latin typeface="+mn-ea"/>
              </a:rPr>
              <a:t>假设 </a:t>
            </a:r>
            <a:r>
              <a:rPr lang="en-US" altLang="zh-CN" sz="1600" dirty="0">
                <a:latin typeface="+mn-ea"/>
              </a:rPr>
              <a:t>ISBN-10 </a:t>
            </a:r>
            <a:r>
              <a:rPr lang="zh-CN" altLang="en-US" sz="1600" dirty="0">
                <a:latin typeface="+mn-ea"/>
              </a:rPr>
              <a:t>的前 </a:t>
            </a:r>
            <a:r>
              <a:rPr lang="en-US" altLang="zh-CN" sz="1600" dirty="0">
                <a:latin typeface="+mn-ea"/>
              </a:rPr>
              <a:t>9 </a:t>
            </a:r>
            <a:r>
              <a:rPr lang="zh-CN" altLang="en-US" sz="1600" dirty="0">
                <a:latin typeface="+mn-ea"/>
              </a:rPr>
              <a:t>位数字是 </a:t>
            </a:r>
            <a:r>
              <a:rPr lang="en-US" altLang="zh-CN" sz="1600" dirty="0">
                <a:latin typeface="+mn-ea"/>
              </a:rPr>
              <a:t>007288008</a:t>
            </a:r>
            <a:r>
              <a:rPr lang="zh-CN" altLang="en-US" sz="1600" dirty="0">
                <a:latin typeface="+mn-ea"/>
              </a:rPr>
              <a:t>。校验数字是多少</a:t>
            </a:r>
            <a:r>
              <a:rPr lang="en-US" sz="1600" dirty="0">
                <a:ea typeface="Cambria Math" pitchFamily="18" charset="0"/>
              </a:rPr>
              <a:t>?</a:t>
            </a:r>
          </a:p>
          <a:p>
            <a:pPr marL="730800" lvl="1" indent="-457200">
              <a:spcBef>
                <a:spcPts val="0"/>
              </a:spcBef>
              <a:buClr>
                <a:schemeClr val="tx1"/>
              </a:buClr>
              <a:buFont typeface="+mj-lt"/>
              <a:buAutoNum type="alphaLcPeriod"/>
            </a:pPr>
            <a:r>
              <a:rPr lang="en-US" sz="1600" dirty="0">
                <a:latin typeface="+mn-ea"/>
              </a:rPr>
              <a:t>084930149X </a:t>
            </a:r>
            <a:r>
              <a:rPr lang="zh-CN" altLang="en-US" sz="1600" dirty="0">
                <a:latin typeface="+mn-ea"/>
              </a:rPr>
              <a:t>是有效的 </a:t>
            </a:r>
            <a:r>
              <a:rPr lang="en-US" sz="1600" dirty="0">
                <a:latin typeface="+mn-ea"/>
              </a:rPr>
              <a:t>ISBN-10 </a:t>
            </a:r>
            <a:r>
              <a:rPr lang="zh-CN" altLang="en-US" sz="1600" dirty="0">
                <a:latin typeface="+mn-ea"/>
              </a:rPr>
              <a:t>吗</a:t>
            </a:r>
            <a:r>
              <a:rPr lang="en-US" sz="1600" dirty="0">
                <a:ea typeface="Cambria Math" pitchFamily="18" charset="0"/>
              </a:rPr>
              <a:t>?</a:t>
            </a:r>
          </a:p>
          <a:p>
            <a:pPr marL="457200" lvl="2" indent="-457200">
              <a:spcBef>
                <a:spcPts val="0"/>
              </a:spcBef>
              <a:buSzPct val="95000"/>
              <a:buNone/>
            </a:pPr>
            <a:r>
              <a:rPr lang="zh-CN" altLang="en-US" sz="1600" b="1" dirty="0">
                <a:ea typeface="Cambria Math" pitchFamily="18" charset="0"/>
              </a:rPr>
              <a:t>解</a:t>
            </a:r>
            <a:r>
              <a:rPr lang="en-US" sz="1600" dirty="0">
                <a:ea typeface="Cambria Math" pitchFamily="18" charset="0"/>
              </a:rPr>
              <a:t>: </a:t>
            </a:r>
          </a:p>
          <a:p>
            <a:pPr marL="788670" lvl="3" indent="-514350">
              <a:spcBef>
                <a:spcPts val="0"/>
              </a:spcBef>
              <a:buClr>
                <a:schemeClr val="tx1"/>
              </a:buClr>
              <a:buSzPct val="95000"/>
              <a:buFont typeface="+mj-lt"/>
              <a:buAutoNum type="alphaLcPeriod"/>
            </a:pPr>
            <a:r>
              <a:rPr lang="en-US" sz="1600" i="1" dirty="0"/>
              <a:t>X</a:t>
            </a:r>
            <a:r>
              <a:rPr lang="en-US" sz="1600" baseline="-25000" dirty="0">
                <a:ea typeface="Cambria Math" pitchFamily="18" charset="0"/>
              </a:rPr>
              <a:t>10</a:t>
            </a:r>
            <a:r>
              <a:rPr lang="en-US" sz="1600" dirty="0">
                <a:ea typeface="Cambria Math" pitchFamily="18" charset="0"/>
              </a:rPr>
              <a:t> </a:t>
            </a:r>
            <a:r>
              <a:rPr lang="en-US" sz="1600" i="1" baseline="-25000" dirty="0">
                <a:ea typeface="Cambria Math" pitchFamily="18" charset="0"/>
              </a:rPr>
              <a:t> </a:t>
            </a:r>
            <a:r>
              <a:rPr lang="en-US" sz="1600" dirty="0">
                <a:ea typeface="Cambria Math"/>
              </a:rPr>
              <a:t>≡  </a:t>
            </a:r>
            <a:r>
              <a:rPr lang="en-US" sz="1600" dirty="0">
                <a:ea typeface="Cambria Math" pitchFamily="18" charset="0"/>
              </a:rPr>
              <a:t>1</a:t>
            </a:r>
            <a:r>
              <a:rPr lang="en-US" sz="1600" dirty="0">
                <a:ea typeface="Cambria Math"/>
              </a:rPr>
              <a:t>∙0 +</a:t>
            </a:r>
            <a:r>
              <a:rPr lang="en-US" sz="1600" dirty="0">
                <a:ea typeface="Cambria Math" pitchFamily="18" charset="0"/>
              </a:rPr>
              <a:t> 2</a:t>
            </a:r>
            <a:r>
              <a:rPr lang="en-US" sz="1600" dirty="0">
                <a:ea typeface="Cambria Math"/>
              </a:rPr>
              <a:t>∙0 + </a:t>
            </a:r>
            <a:r>
              <a:rPr lang="en-US" sz="1600" dirty="0">
                <a:ea typeface="Cambria Math" pitchFamily="18" charset="0"/>
              </a:rPr>
              <a:t>3</a:t>
            </a:r>
            <a:r>
              <a:rPr lang="en-US" sz="1600" dirty="0">
                <a:ea typeface="Cambria Math"/>
              </a:rPr>
              <a:t>∙7 +  </a:t>
            </a:r>
            <a:r>
              <a:rPr lang="en-US" sz="1600" dirty="0">
                <a:ea typeface="Cambria Math" pitchFamily="18" charset="0"/>
              </a:rPr>
              <a:t>4</a:t>
            </a:r>
            <a:r>
              <a:rPr lang="en-US" sz="1600" dirty="0">
                <a:ea typeface="Cambria Math"/>
              </a:rPr>
              <a:t>∙2 + </a:t>
            </a:r>
            <a:r>
              <a:rPr lang="en-US" sz="1600" dirty="0">
                <a:ea typeface="Cambria Math" pitchFamily="18" charset="0"/>
              </a:rPr>
              <a:t> 5</a:t>
            </a:r>
            <a:r>
              <a:rPr lang="en-US" sz="1600" dirty="0">
                <a:ea typeface="Cambria Math"/>
              </a:rPr>
              <a:t>∙8 + </a:t>
            </a:r>
            <a:r>
              <a:rPr lang="en-US" sz="1600" dirty="0">
                <a:ea typeface="Cambria Math" pitchFamily="18" charset="0"/>
              </a:rPr>
              <a:t> 6</a:t>
            </a:r>
            <a:r>
              <a:rPr lang="en-US" sz="1600" dirty="0">
                <a:ea typeface="Cambria Math"/>
              </a:rPr>
              <a:t>∙8 + </a:t>
            </a:r>
            <a:r>
              <a:rPr lang="en-US" sz="1600" dirty="0">
                <a:ea typeface="Cambria Math" pitchFamily="18" charset="0"/>
              </a:rPr>
              <a:t>7</a:t>
            </a:r>
            <a:r>
              <a:rPr lang="en-US" sz="1600" dirty="0">
                <a:ea typeface="Cambria Math"/>
              </a:rPr>
              <a:t>∙ 0 + </a:t>
            </a:r>
            <a:r>
              <a:rPr lang="en-US" sz="1600" dirty="0">
                <a:ea typeface="Cambria Math" pitchFamily="18" charset="0"/>
              </a:rPr>
              <a:t>8</a:t>
            </a:r>
            <a:r>
              <a:rPr lang="en-US" sz="1600" dirty="0">
                <a:ea typeface="Cambria Math"/>
              </a:rPr>
              <a:t>∙0 + </a:t>
            </a:r>
            <a:r>
              <a:rPr lang="en-US" sz="1600" dirty="0">
                <a:ea typeface="Cambria Math" pitchFamily="18" charset="0"/>
              </a:rPr>
              <a:t>9</a:t>
            </a:r>
            <a:r>
              <a:rPr lang="en-US" sz="1600" dirty="0">
                <a:ea typeface="Cambria Math"/>
              </a:rPr>
              <a:t>∙8</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11).</a:t>
            </a:r>
            <a:br>
              <a:rPr lang="en-US" sz="1600" dirty="0">
                <a:ea typeface="Cambria Math" pitchFamily="18" charset="0"/>
              </a:rPr>
            </a:br>
            <a:r>
              <a:rPr lang="en-US" sz="1600" i="1" dirty="0"/>
              <a:t>X</a:t>
            </a:r>
            <a:r>
              <a:rPr lang="en-US" sz="1600" baseline="-25000" dirty="0">
                <a:ea typeface="Cambria Math" pitchFamily="18" charset="0"/>
              </a:rPr>
              <a:t>10</a:t>
            </a:r>
            <a:r>
              <a:rPr lang="en-US" sz="1600" dirty="0">
                <a:ea typeface="Cambria Math" pitchFamily="18" charset="0"/>
              </a:rPr>
              <a:t> </a:t>
            </a:r>
            <a:r>
              <a:rPr lang="en-US" sz="1600" i="1" baseline="-25000" dirty="0">
                <a:ea typeface="Cambria Math" pitchFamily="18" charset="0"/>
              </a:rPr>
              <a:t> </a:t>
            </a:r>
            <a:r>
              <a:rPr lang="en-US" sz="1600" dirty="0">
                <a:ea typeface="Cambria Math"/>
              </a:rPr>
              <a:t>≡  0 +</a:t>
            </a:r>
            <a:r>
              <a:rPr lang="en-US" sz="1600" dirty="0">
                <a:ea typeface="Cambria Math" pitchFamily="18" charset="0"/>
              </a:rPr>
              <a:t> 0</a:t>
            </a:r>
            <a:r>
              <a:rPr lang="en-US" sz="1600" dirty="0">
                <a:ea typeface="Cambria Math"/>
              </a:rPr>
              <a:t> + </a:t>
            </a:r>
            <a:r>
              <a:rPr lang="en-US" sz="1600" dirty="0">
                <a:ea typeface="Cambria Math" pitchFamily="18" charset="0"/>
              </a:rPr>
              <a:t>21</a:t>
            </a:r>
            <a:r>
              <a:rPr lang="en-US" sz="1600" dirty="0">
                <a:ea typeface="Cambria Math"/>
              </a:rPr>
              <a:t> +  </a:t>
            </a:r>
            <a:r>
              <a:rPr lang="en-US" sz="1600" dirty="0">
                <a:ea typeface="Cambria Math" pitchFamily="18" charset="0"/>
              </a:rPr>
              <a:t>8</a:t>
            </a:r>
            <a:r>
              <a:rPr lang="en-US" sz="1600" dirty="0">
                <a:ea typeface="Cambria Math"/>
              </a:rPr>
              <a:t> + </a:t>
            </a:r>
            <a:r>
              <a:rPr lang="en-US" sz="1600" dirty="0">
                <a:ea typeface="Cambria Math" pitchFamily="18" charset="0"/>
              </a:rPr>
              <a:t> 40</a:t>
            </a:r>
            <a:r>
              <a:rPr lang="en-US" sz="1600" dirty="0">
                <a:ea typeface="Cambria Math"/>
              </a:rPr>
              <a:t> + </a:t>
            </a:r>
            <a:r>
              <a:rPr lang="en-US" sz="1600" dirty="0">
                <a:ea typeface="Cambria Math" pitchFamily="18" charset="0"/>
              </a:rPr>
              <a:t> </a:t>
            </a:r>
            <a:r>
              <a:rPr lang="en-US" sz="1600" dirty="0">
                <a:ea typeface="Cambria Math"/>
              </a:rPr>
              <a:t>48 +  0 + 0 + </a:t>
            </a:r>
            <a:r>
              <a:rPr lang="en-US" sz="1600" dirty="0">
                <a:ea typeface="Cambria Math" pitchFamily="18" charset="0"/>
              </a:rPr>
              <a:t>72 (mod</a:t>
            </a:r>
            <a:r>
              <a:rPr lang="en-US" sz="1600" b="1" dirty="0">
                <a:ea typeface="Cambria Math" pitchFamily="18" charset="0"/>
              </a:rPr>
              <a:t> </a:t>
            </a:r>
            <a:r>
              <a:rPr lang="en-US" sz="1600" dirty="0">
                <a:ea typeface="Cambria Math" pitchFamily="18" charset="0"/>
              </a:rPr>
              <a:t>11). </a:t>
            </a:r>
            <a:br>
              <a:rPr lang="en-US" sz="1600" dirty="0">
                <a:ea typeface="Cambria Math" pitchFamily="18" charset="0"/>
              </a:rPr>
            </a:br>
            <a:r>
              <a:rPr lang="en-US" sz="1600" i="1" dirty="0"/>
              <a:t>X</a:t>
            </a:r>
            <a:r>
              <a:rPr lang="en-US" sz="1600" baseline="-25000" dirty="0">
                <a:ea typeface="Cambria Math" pitchFamily="18" charset="0"/>
              </a:rPr>
              <a:t>10</a:t>
            </a:r>
            <a:r>
              <a:rPr lang="en-US" sz="1600" dirty="0">
                <a:ea typeface="Cambria Math" pitchFamily="18" charset="0"/>
              </a:rPr>
              <a:t> </a:t>
            </a:r>
            <a:r>
              <a:rPr lang="en-US" sz="1600" i="1" baseline="-25000" dirty="0">
                <a:ea typeface="Cambria Math" pitchFamily="18" charset="0"/>
              </a:rPr>
              <a:t> </a:t>
            </a:r>
            <a:r>
              <a:rPr lang="en-US" sz="1600" dirty="0">
                <a:ea typeface="Cambria Math"/>
              </a:rPr>
              <a:t>≡  189 ≡  2</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11).  </a:t>
            </a:r>
            <a:r>
              <a:rPr lang="zh-CN" altLang="en-US" sz="1600" dirty="0">
                <a:ea typeface="Cambria Math" pitchFamily="18" charset="0"/>
              </a:rPr>
              <a:t>因此</a:t>
            </a:r>
            <a:r>
              <a:rPr lang="en-US" sz="1600" dirty="0">
                <a:ea typeface="Cambria Math" pitchFamily="18" charset="0"/>
              </a:rPr>
              <a:t>, </a:t>
            </a:r>
            <a:r>
              <a:rPr lang="en-US" sz="1600" i="1" dirty="0"/>
              <a:t>X</a:t>
            </a:r>
            <a:r>
              <a:rPr lang="en-US" sz="1600" baseline="-25000" dirty="0">
                <a:ea typeface="Cambria Math" pitchFamily="18" charset="0"/>
              </a:rPr>
              <a:t>10</a:t>
            </a:r>
            <a:r>
              <a:rPr lang="en-US" sz="1600" dirty="0">
                <a:ea typeface="Cambria Math" pitchFamily="18" charset="0"/>
              </a:rPr>
              <a:t> </a:t>
            </a:r>
            <a:r>
              <a:rPr lang="en-US" sz="1600" i="1" baseline="-25000" dirty="0">
                <a:ea typeface="Cambria Math" pitchFamily="18" charset="0"/>
              </a:rPr>
              <a:t> </a:t>
            </a:r>
            <a:r>
              <a:rPr lang="en-US" sz="1600" dirty="0">
                <a:ea typeface="Cambria Math"/>
              </a:rPr>
              <a:t>= 2.</a:t>
            </a:r>
            <a:endParaRPr lang="en-US" sz="1600" dirty="0">
              <a:ea typeface="Cambria Math" pitchFamily="18" charset="0"/>
            </a:endParaRPr>
          </a:p>
          <a:p>
            <a:pPr marL="788670" lvl="3" indent="-514350">
              <a:spcBef>
                <a:spcPts val="0"/>
              </a:spcBef>
              <a:buClr>
                <a:schemeClr val="tx1"/>
              </a:buClr>
              <a:buSzPct val="95000"/>
              <a:buFont typeface="+mj-lt"/>
              <a:buAutoNum type="alphaLcPeriod"/>
            </a:pPr>
            <a:r>
              <a:rPr lang="en-US" sz="1600" dirty="0">
                <a:ea typeface="Cambria Math"/>
              </a:rPr>
              <a:t>1∙0 +</a:t>
            </a:r>
            <a:r>
              <a:rPr lang="en-US" sz="1600" dirty="0">
                <a:ea typeface="Cambria Math" pitchFamily="18" charset="0"/>
              </a:rPr>
              <a:t> 2</a:t>
            </a:r>
            <a:r>
              <a:rPr lang="en-US" sz="1600" dirty="0">
                <a:ea typeface="Cambria Math"/>
              </a:rPr>
              <a:t>∙8 + </a:t>
            </a:r>
            <a:r>
              <a:rPr lang="en-US" sz="1600" dirty="0">
                <a:ea typeface="Cambria Math" pitchFamily="18" charset="0"/>
              </a:rPr>
              <a:t>3</a:t>
            </a:r>
            <a:r>
              <a:rPr lang="en-US" sz="1600" dirty="0">
                <a:ea typeface="Cambria Math"/>
              </a:rPr>
              <a:t>∙4 +  </a:t>
            </a:r>
            <a:r>
              <a:rPr lang="en-US" sz="1600" dirty="0">
                <a:ea typeface="Cambria Math" pitchFamily="18" charset="0"/>
              </a:rPr>
              <a:t>4</a:t>
            </a:r>
            <a:r>
              <a:rPr lang="en-US" sz="1600" dirty="0">
                <a:ea typeface="Cambria Math"/>
              </a:rPr>
              <a:t>∙9 + </a:t>
            </a:r>
            <a:r>
              <a:rPr lang="en-US" sz="1600" dirty="0">
                <a:ea typeface="Cambria Math" pitchFamily="18" charset="0"/>
              </a:rPr>
              <a:t> 5</a:t>
            </a:r>
            <a:r>
              <a:rPr lang="en-US" sz="1600" dirty="0">
                <a:ea typeface="Cambria Math"/>
              </a:rPr>
              <a:t>∙3 + </a:t>
            </a:r>
            <a:r>
              <a:rPr lang="en-US" sz="1600" dirty="0">
                <a:ea typeface="Cambria Math" pitchFamily="18" charset="0"/>
              </a:rPr>
              <a:t> 6</a:t>
            </a:r>
            <a:r>
              <a:rPr lang="en-US" sz="1600" dirty="0">
                <a:ea typeface="Cambria Math"/>
              </a:rPr>
              <a:t>∙0 + </a:t>
            </a:r>
            <a:r>
              <a:rPr lang="en-US" sz="1600" dirty="0">
                <a:ea typeface="Cambria Math" pitchFamily="18" charset="0"/>
              </a:rPr>
              <a:t>7</a:t>
            </a:r>
            <a:r>
              <a:rPr lang="en-US" sz="1600" dirty="0">
                <a:ea typeface="Cambria Math"/>
              </a:rPr>
              <a:t>∙ 1 + </a:t>
            </a:r>
            <a:r>
              <a:rPr lang="en-US" sz="1600" dirty="0">
                <a:ea typeface="Cambria Math" pitchFamily="18" charset="0"/>
              </a:rPr>
              <a:t>8</a:t>
            </a:r>
            <a:r>
              <a:rPr lang="en-US" sz="1600" dirty="0">
                <a:ea typeface="Cambria Math"/>
              </a:rPr>
              <a:t>∙4 + </a:t>
            </a:r>
            <a:r>
              <a:rPr lang="en-US" sz="1600" dirty="0">
                <a:ea typeface="Cambria Math" pitchFamily="18" charset="0"/>
              </a:rPr>
              <a:t>9</a:t>
            </a:r>
            <a:r>
              <a:rPr lang="en-US" sz="1600" dirty="0">
                <a:ea typeface="Cambria Math"/>
              </a:rPr>
              <a:t>∙9 +</a:t>
            </a:r>
            <a:r>
              <a:rPr lang="en-US" sz="1600" dirty="0">
                <a:ea typeface="Cambria Math" pitchFamily="18" charset="0"/>
              </a:rPr>
              <a:t> 10</a:t>
            </a:r>
            <a:r>
              <a:rPr lang="en-US" sz="1600" dirty="0">
                <a:ea typeface="Cambria Math"/>
              </a:rPr>
              <a:t>∙10 </a:t>
            </a:r>
            <a:r>
              <a:rPr lang="en-US" sz="1600" dirty="0">
                <a:ea typeface="Cambria Math" pitchFamily="18" charset="0"/>
              </a:rPr>
              <a:t> =</a:t>
            </a:r>
            <a:br>
              <a:rPr lang="en-US" sz="1600" dirty="0">
                <a:ea typeface="Cambria Math" pitchFamily="18" charset="0"/>
              </a:rPr>
            </a:br>
            <a:r>
              <a:rPr lang="en-US" sz="1600" dirty="0">
                <a:ea typeface="Cambria Math"/>
              </a:rPr>
              <a:t>0 +</a:t>
            </a:r>
            <a:r>
              <a:rPr lang="en-US" sz="1600" dirty="0">
                <a:ea typeface="Cambria Math" pitchFamily="18" charset="0"/>
              </a:rPr>
              <a:t> 16</a:t>
            </a:r>
            <a:r>
              <a:rPr lang="en-US" sz="1600" dirty="0">
                <a:ea typeface="Cambria Math"/>
              </a:rPr>
              <a:t> + </a:t>
            </a:r>
            <a:r>
              <a:rPr lang="en-US" sz="1600" dirty="0">
                <a:ea typeface="Cambria Math" pitchFamily="18" charset="0"/>
              </a:rPr>
              <a:t>12</a:t>
            </a:r>
            <a:r>
              <a:rPr lang="en-US" sz="1600" dirty="0">
                <a:ea typeface="Cambria Math"/>
              </a:rPr>
              <a:t> +  </a:t>
            </a:r>
            <a:r>
              <a:rPr lang="en-US" sz="1600" dirty="0">
                <a:ea typeface="Cambria Math" pitchFamily="18" charset="0"/>
              </a:rPr>
              <a:t>36</a:t>
            </a:r>
            <a:r>
              <a:rPr lang="en-US" sz="1600" dirty="0">
                <a:ea typeface="Cambria Math"/>
              </a:rPr>
              <a:t> + </a:t>
            </a:r>
            <a:r>
              <a:rPr lang="en-US" sz="1600" dirty="0">
                <a:ea typeface="Cambria Math" pitchFamily="18" charset="0"/>
              </a:rPr>
              <a:t> 15</a:t>
            </a:r>
            <a:r>
              <a:rPr lang="en-US" sz="1600" dirty="0">
                <a:ea typeface="Cambria Math"/>
              </a:rPr>
              <a:t> + </a:t>
            </a:r>
            <a:r>
              <a:rPr lang="en-US" sz="1600" dirty="0">
                <a:ea typeface="Cambria Math" pitchFamily="18" charset="0"/>
              </a:rPr>
              <a:t> </a:t>
            </a:r>
            <a:r>
              <a:rPr lang="en-US" sz="1600" dirty="0">
                <a:ea typeface="Cambria Math"/>
              </a:rPr>
              <a:t>0 + </a:t>
            </a:r>
            <a:r>
              <a:rPr lang="en-US" sz="1600" dirty="0">
                <a:ea typeface="Cambria Math" pitchFamily="18" charset="0"/>
              </a:rPr>
              <a:t>7</a:t>
            </a:r>
            <a:r>
              <a:rPr lang="en-US" sz="1600" dirty="0">
                <a:ea typeface="Cambria Math"/>
              </a:rPr>
              <a:t> + </a:t>
            </a:r>
            <a:r>
              <a:rPr lang="en-US" sz="1600" dirty="0">
                <a:ea typeface="Cambria Math" pitchFamily="18" charset="0"/>
              </a:rPr>
              <a:t>32</a:t>
            </a:r>
            <a:r>
              <a:rPr lang="en-US" sz="1600" dirty="0">
                <a:ea typeface="Cambria Math"/>
              </a:rPr>
              <a:t> + </a:t>
            </a:r>
            <a:r>
              <a:rPr lang="en-US" sz="1600" dirty="0">
                <a:ea typeface="Cambria Math" pitchFamily="18" charset="0"/>
              </a:rPr>
              <a:t>81</a:t>
            </a:r>
            <a:r>
              <a:rPr lang="en-US" sz="1600" dirty="0">
                <a:ea typeface="Cambria Math"/>
              </a:rPr>
              <a:t> +</a:t>
            </a:r>
            <a:r>
              <a:rPr lang="en-US" sz="1600" dirty="0">
                <a:ea typeface="Cambria Math" pitchFamily="18" charset="0"/>
              </a:rPr>
              <a:t> 100</a:t>
            </a:r>
            <a:r>
              <a:rPr lang="en-US" sz="1600" dirty="0">
                <a:ea typeface="Cambria Math"/>
              </a:rPr>
              <a:t> </a:t>
            </a:r>
            <a:r>
              <a:rPr lang="en-US" sz="1600" dirty="0">
                <a:ea typeface="Cambria Math" pitchFamily="18" charset="0"/>
              </a:rPr>
              <a:t> = 299 </a:t>
            </a:r>
            <a:r>
              <a:rPr lang="en-US" sz="1600" dirty="0">
                <a:ea typeface="Cambria Math"/>
              </a:rPr>
              <a:t>≡ 2 ≢</a:t>
            </a:r>
            <a:r>
              <a:rPr lang="en-US" sz="1600" dirty="0">
                <a:ea typeface="Cambria Math" pitchFamily="18" charset="0"/>
              </a:rPr>
              <a:t>  0 (mod</a:t>
            </a:r>
            <a:r>
              <a:rPr lang="en-US" sz="1600" b="1" dirty="0">
                <a:ea typeface="Cambria Math" pitchFamily="18" charset="0"/>
              </a:rPr>
              <a:t> </a:t>
            </a:r>
            <a:r>
              <a:rPr lang="en-US" sz="1600" dirty="0">
                <a:ea typeface="Cambria Math" pitchFamily="18" charset="0"/>
              </a:rPr>
              <a:t>11) </a:t>
            </a:r>
          </a:p>
          <a:p>
            <a:pPr marL="731520" lvl="3" indent="-457200">
              <a:spcBef>
                <a:spcPts val="0"/>
              </a:spcBef>
              <a:buSzPct val="95000"/>
              <a:buNone/>
            </a:pPr>
            <a:r>
              <a:rPr lang="en-US" sz="1600" dirty="0">
                <a:ea typeface="Cambria Math" pitchFamily="18" charset="0"/>
              </a:rPr>
              <a:t>		</a:t>
            </a:r>
            <a:r>
              <a:rPr lang="zh-CN" altLang="en-US" sz="1600" dirty="0">
                <a:ea typeface="Cambria Math" pitchFamily="18" charset="0"/>
              </a:rPr>
              <a:t>因此</a:t>
            </a:r>
            <a:r>
              <a:rPr lang="en-US" sz="1600" dirty="0">
                <a:ea typeface="Cambria Math" pitchFamily="18" charset="0"/>
              </a:rPr>
              <a:t>, 084930149X  </a:t>
            </a:r>
            <a:r>
              <a:rPr lang="zh-CN" altLang="en-US" sz="1600" dirty="0">
                <a:ea typeface="Cambria Math" pitchFamily="18" charset="0"/>
              </a:rPr>
              <a:t>不是有效</a:t>
            </a:r>
            <a:r>
              <a:rPr lang="en-US" sz="1600" dirty="0">
                <a:ea typeface="Cambria Math" pitchFamily="18" charset="0"/>
              </a:rPr>
              <a:t>ISBN-10.</a:t>
            </a:r>
          </a:p>
          <a:p>
            <a:pPr marL="0" lvl="3" indent="0">
              <a:spcBef>
                <a:spcPts val="0"/>
              </a:spcBef>
              <a:buSzPct val="95000"/>
              <a:buNone/>
            </a:pPr>
            <a:r>
              <a:rPr lang="zh-CN" altLang="en-US" sz="1600" dirty="0"/>
              <a:t>单一错误是指识别号码中的一个数字错误，而置换错误是指两个数字意外交换的位置。这两种错误都可以通过 </a:t>
            </a:r>
            <a:r>
              <a:rPr lang="en-US" altLang="zh-CN" sz="1600" dirty="0"/>
              <a:t>ISBN-10 </a:t>
            </a:r>
            <a:r>
              <a:rPr lang="zh-CN" altLang="en-US" sz="1600" dirty="0"/>
              <a:t>的检查数字进行检测</a:t>
            </a:r>
            <a:r>
              <a:rPr lang="en-US" sz="1600" dirty="0"/>
              <a:t>.</a:t>
            </a:r>
            <a:endParaRPr lang="en-US" sz="1600" dirty="0">
              <a:ea typeface="Cambria Math" pitchFamily="18" charset="0"/>
            </a:endParaRPr>
          </a:p>
        </p:txBody>
      </p:sp>
      <p:sp>
        <p:nvSpPr>
          <p:cNvPr id="6" name="Content Placeholder 7"/>
          <p:cNvSpPr>
            <a:spLocks noGrp="1"/>
          </p:cNvSpPr>
          <p:nvPr>
            <p:ph idx="15"/>
          </p:nvPr>
        </p:nvSpPr>
        <p:spPr>
          <a:xfrm>
            <a:off x="7315200" y="3627600"/>
            <a:ext cx="914400" cy="792000"/>
          </a:xfrm>
          <a:ln w="19050">
            <a:solidFill>
              <a:srgbClr val="0B508F"/>
            </a:solidFill>
          </a:ln>
        </p:spPr>
        <p:txBody>
          <a:bodyPr/>
          <a:lstStyle/>
          <a:p>
            <a:r>
              <a:rPr lang="en-US" sz="1600" dirty="0"/>
              <a:t>X is used for the digit </a:t>
            </a:r>
            <a:r>
              <a:rPr lang="en-US" sz="1600" dirty="0">
                <a:ea typeface="Cambria Math" pitchFamily="18" charset="0"/>
              </a:rPr>
              <a:t>10</a:t>
            </a:r>
            <a:r>
              <a:rPr lang="en-US" sz="1600" dirty="0"/>
              <a:t>.</a:t>
            </a:r>
          </a:p>
        </p:txBody>
      </p:sp>
    </p:spTree>
    <p:extLst>
      <p:ext uri="{BB962C8B-B14F-4D97-AF65-F5344CB8AC3E}">
        <p14:creationId xmlns:p14="http://schemas.microsoft.com/office/powerpoint/2010/main" val="664502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Cryptography</a:t>
            </a:r>
            <a:br>
              <a:rPr lang="en-US" sz="6000" b="1" dirty="0"/>
            </a:br>
            <a:r>
              <a:rPr lang="zh-CN" altLang="en-US" sz="6000" b="1" dirty="0"/>
              <a:t>密码学</a:t>
            </a:r>
            <a:endParaRPr lang="en-US" sz="6000" b="1" dirty="0"/>
          </a:p>
        </p:txBody>
      </p:sp>
    </p:spTree>
    <p:extLst>
      <p:ext uri="{BB962C8B-B14F-4D97-AF65-F5344CB8AC3E}">
        <p14:creationId xmlns:p14="http://schemas.microsoft.com/office/powerpoint/2010/main" val="14863864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小节概要</a:t>
            </a:r>
            <a:r>
              <a:rPr lang="en-US" sz="1500" dirty="0"/>
              <a:t>6</a:t>
            </a:r>
          </a:p>
        </p:txBody>
      </p:sp>
      <p:sp>
        <p:nvSpPr>
          <p:cNvPr id="3" name="Content Placeholder 2"/>
          <p:cNvSpPr>
            <a:spLocks noGrp="1"/>
          </p:cNvSpPr>
          <p:nvPr>
            <p:ph idx="1"/>
          </p:nvPr>
        </p:nvSpPr>
        <p:spPr/>
        <p:txBody>
          <a:bodyPr/>
          <a:lstStyle/>
          <a:p>
            <a:r>
              <a:rPr lang="en-US" dirty="0"/>
              <a:t>Classical Cryptography</a:t>
            </a:r>
            <a:r>
              <a:rPr lang="zh-CN" altLang="en-US" dirty="0"/>
              <a:t>古典密码学</a:t>
            </a:r>
            <a:endParaRPr lang="en-US" dirty="0"/>
          </a:p>
          <a:p>
            <a:r>
              <a:rPr lang="en-US" dirty="0"/>
              <a:t>Cryptosystems</a:t>
            </a:r>
            <a:r>
              <a:rPr lang="zh-CN" altLang="en-US" dirty="0"/>
              <a:t>密码系统</a:t>
            </a:r>
            <a:endParaRPr lang="en-US" dirty="0"/>
          </a:p>
          <a:p>
            <a:r>
              <a:rPr lang="en-US" dirty="0"/>
              <a:t>Public Key Cryptography</a:t>
            </a:r>
            <a:r>
              <a:rPr lang="zh-CN" altLang="en-US" dirty="0"/>
              <a:t>公钥密码学</a:t>
            </a:r>
            <a:endParaRPr lang="en-US" dirty="0"/>
          </a:p>
          <a:p>
            <a:r>
              <a:rPr lang="en-US" dirty="0"/>
              <a:t>RSA Cryptosystem  RSA</a:t>
            </a:r>
            <a:r>
              <a:rPr lang="zh-CN" altLang="en-US" dirty="0"/>
              <a:t>密码系统</a:t>
            </a:r>
            <a:endParaRPr lang="en-US" dirty="0"/>
          </a:p>
          <a:p>
            <a:r>
              <a:rPr lang="en-US" dirty="0"/>
              <a:t>Cryptographic Protocols</a:t>
            </a:r>
            <a:r>
              <a:rPr lang="zh-CN" altLang="en-US" dirty="0"/>
              <a:t>密码协议</a:t>
            </a:r>
            <a:endParaRPr lang="en-US" dirty="0"/>
          </a:p>
          <a:p>
            <a:r>
              <a:rPr lang="en-US" dirty="0"/>
              <a:t>Primitive Roots and Discrete Logarithms</a:t>
            </a:r>
          </a:p>
          <a:p>
            <a:r>
              <a:rPr lang="zh-CN" altLang="en-US" dirty="0"/>
              <a:t>原根和离散对数</a:t>
            </a:r>
            <a:endParaRPr lang="en-US" dirty="0"/>
          </a:p>
        </p:txBody>
      </p:sp>
    </p:spTree>
    <p:extLst>
      <p:ext uri="{BB962C8B-B14F-4D97-AF65-F5344CB8AC3E}">
        <p14:creationId xmlns:p14="http://schemas.microsoft.com/office/powerpoint/2010/main" val="33721106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凯撒密码</a:t>
            </a:r>
            <a:r>
              <a:rPr lang="en-US" sz="1500" dirty="0"/>
              <a:t>1</a:t>
            </a:r>
          </a:p>
        </p:txBody>
      </p:sp>
      <p:sp>
        <p:nvSpPr>
          <p:cNvPr id="3" name="Content Placeholder 2"/>
          <p:cNvSpPr>
            <a:spLocks noGrp="1"/>
          </p:cNvSpPr>
          <p:nvPr>
            <p:ph idx="1"/>
          </p:nvPr>
        </p:nvSpPr>
        <p:spPr>
          <a:xfrm>
            <a:off x="457200" y="1295400"/>
            <a:ext cx="8460000" cy="5257800"/>
          </a:xfrm>
        </p:spPr>
        <p:txBody>
          <a:bodyPr/>
          <a:lstStyle/>
          <a:p>
            <a:pPr>
              <a:spcBef>
                <a:spcPts val="100"/>
              </a:spcBef>
            </a:pPr>
            <a:r>
              <a:rPr lang="zh-CN" altLang="en-US" sz="1800" dirty="0"/>
              <a:t>尤利乌斯</a:t>
            </a:r>
            <a:r>
              <a:rPr lang="en-US" altLang="zh-CN" sz="1800" dirty="0"/>
              <a:t>·</a:t>
            </a:r>
            <a:r>
              <a:rPr lang="zh-CN" altLang="en-US" sz="1800" dirty="0"/>
              <a:t>凯撒通过将字母表中的每个字母向前移动三个字母来创建秘密信息（将最后三个字母移到前面）。例如，字母 </a:t>
            </a:r>
            <a:r>
              <a:rPr lang="en-US" altLang="zh-CN" sz="1800" dirty="0"/>
              <a:t>B </a:t>
            </a:r>
            <a:r>
              <a:rPr lang="zh-CN" altLang="en-US" sz="1800" dirty="0"/>
              <a:t>被替换为 </a:t>
            </a:r>
            <a:r>
              <a:rPr lang="en-US" altLang="zh-CN" sz="1800" dirty="0"/>
              <a:t>E</a:t>
            </a:r>
            <a:r>
              <a:rPr lang="zh-CN" altLang="en-US" sz="1800" dirty="0"/>
              <a:t>，字母 </a:t>
            </a:r>
            <a:r>
              <a:rPr lang="en-US" altLang="zh-CN" sz="1800" dirty="0"/>
              <a:t>X </a:t>
            </a:r>
            <a:r>
              <a:rPr lang="zh-CN" altLang="en-US" sz="1800" dirty="0"/>
              <a:t>被替换为 </a:t>
            </a:r>
            <a:r>
              <a:rPr lang="en-US" altLang="zh-CN" sz="1800" dirty="0"/>
              <a:t>A</a:t>
            </a:r>
            <a:r>
              <a:rPr lang="zh-CN" altLang="en-US" sz="1800" dirty="0"/>
              <a:t>。这种使信息变得秘密的过程是加密的一个例子</a:t>
            </a:r>
            <a:r>
              <a:rPr lang="en-US" sz="1800" dirty="0"/>
              <a:t>.</a:t>
            </a:r>
          </a:p>
          <a:p>
            <a:pPr>
              <a:spcBef>
                <a:spcPts val="100"/>
              </a:spcBef>
            </a:pPr>
            <a:r>
              <a:rPr lang="zh-CN" altLang="en-US" sz="1800" dirty="0"/>
              <a:t>加密过程如下</a:t>
            </a:r>
            <a:r>
              <a:rPr lang="en-US" sz="1800" dirty="0"/>
              <a:t>:</a:t>
            </a:r>
          </a:p>
          <a:p>
            <a:pPr lvl="1">
              <a:spcBef>
                <a:spcPts val="100"/>
              </a:spcBef>
            </a:pPr>
            <a:r>
              <a:rPr lang="zh-CN" altLang="en-US" sz="1600" dirty="0"/>
              <a:t>将每个字母替换为一个整数，范围从 </a:t>
            </a:r>
            <a:r>
              <a:rPr lang="en-US" altLang="zh-CN" sz="1600" dirty="0"/>
              <a:t>0 </a:t>
            </a:r>
            <a:r>
              <a:rPr lang="zh-CN" altLang="en-US" sz="1600" dirty="0"/>
              <a:t>到 </a:t>
            </a:r>
            <a:r>
              <a:rPr lang="en-US" altLang="zh-CN" sz="1600" dirty="0"/>
              <a:t>25</a:t>
            </a:r>
            <a:r>
              <a:rPr lang="zh-CN" altLang="en-US" sz="1600" dirty="0"/>
              <a:t>，表示字母在字母表中位置的前一个整数</a:t>
            </a:r>
            <a:r>
              <a:rPr lang="en-US" sz="1600" dirty="0"/>
              <a:t>.</a:t>
            </a:r>
          </a:p>
          <a:p>
            <a:pPr lvl="1">
              <a:spcBef>
                <a:spcPts val="100"/>
              </a:spcBef>
            </a:pPr>
            <a:r>
              <a:rPr lang="zh-CN" altLang="en-US" sz="1600" dirty="0"/>
              <a:t>加密函数为 </a:t>
            </a:r>
            <a:r>
              <a:rPr lang="en-US" altLang="zh-CN" sz="1600" dirty="0"/>
              <a:t>f(p) = (p + 3) mod 26</a:t>
            </a:r>
            <a:r>
              <a:rPr lang="zh-CN" altLang="en-US" sz="1600" dirty="0"/>
              <a:t>。它将整数 </a:t>
            </a:r>
            <a:r>
              <a:rPr lang="en-US" altLang="zh-CN" sz="1600" dirty="0"/>
              <a:t>p </a:t>
            </a:r>
            <a:r>
              <a:rPr lang="zh-CN" altLang="en-US" sz="1600" dirty="0"/>
              <a:t>从集合 </a:t>
            </a:r>
            <a:r>
              <a:rPr lang="en-US" altLang="zh-CN" sz="1600" dirty="0"/>
              <a:t>{0,1,2,…,25} </a:t>
            </a:r>
            <a:r>
              <a:rPr lang="zh-CN" altLang="en-US" sz="1600" dirty="0"/>
              <a:t>替换为集合 </a:t>
            </a:r>
            <a:r>
              <a:rPr lang="en-US" altLang="zh-CN" sz="1600" dirty="0"/>
              <a:t>{0,1,2,…,25} </a:t>
            </a:r>
            <a:r>
              <a:rPr lang="zh-CN" altLang="en-US" sz="1600" dirty="0"/>
              <a:t>中的 </a:t>
            </a:r>
            <a:r>
              <a:rPr lang="en-US" altLang="zh-CN" sz="1600" dirty="0"/>
              <a:t>f(p)</a:t>
            </a:r>
            <a:r>
              <a:rPr lang="en-US" sz="1600" i="1" dirty="0"/>
              <a:t>.</a:t>
            </a:r>
          </a:p>
          <a:p>
            <a:pPr lvl="1">
              <a:spcBef>
                <a:spcPts val="100"/>
              </a:spcBef>
            </a:pPr>
            <a:r>
              <a:rPr lang="zh-CN" altLang="en-US" sz="1600" dirty="0"/>
              <a:t>将每个整数 </a:t>
            </a:r>
            <a:r>
              <a:rPr lang="en-US" altLang="zh-CN" sz="1600" dirty="0"/>
              <a:t>p </a:t>
            </a:r>
            <a:r>
              <a:rPr lang="zh-CN" altLang="en-US" sz="1600" dirty="0"/>
              <a:t>替换为字母表中位置为 </a:t>
            </a:r>
            <a:r>
              <a:rPr lang="en-US" altLang="zh-CN" sz="1600" dirty="0"/>
              <a:t>p + 1 </a:t>
            </a:r>
            <a:r>
              <a:rPr lang="zh-CN" altLang="en-US" sz="1600" dirty="0"/>
              <a:t>的字母</a:t>
            </a:r>
            <a:r>
              <a:rPr lang="en-US" sz="1600" dirty="0"/>
              <a:t>.</a:t>
            </a:r>
          </a:p>
          <a:p>
            <a:pPr>
              <a:spcBef>
                <a:spcPts val="100"/>
              </a:spcBef>
            </a:pPr>
            <a:r>
              <a:rPr lang="zh-CN" altLang="en-US" sz="1800" b="1" dirty="0"/>
              <a:t>例</a:t>
            </a:r>
            <a:r>
              <a:rPr lang="en-US" sz="1800" dirty="0"/>
              <a:t>:</a:t>
            </a:r>
            <a:r>
              <a:rPr lang="zh-CN" altLang="en-US" sz="1800" dirty="0"/>
              <a:t>使用凯撒密码加密信息“</a:t>
            </a:r>
            <a:r>
              <a:rPr lang="en-US" sz="1800" dirty="0"/>
              <a:t>MEET YOU IN THE PARK”.</a:t>
            </a:r>
          </a:p>
          <a:p>
            <a:pPr>
              <a:spcBef>
                <a:spcPts val="100"/>
              </a:spcBef>
            </a:pPr>
            <a:r>
              <a:rPr lang="zh-CN" altLang="en-US" sz="1800" b="1" dirty="0"/>
              <a:t>解</a:t>
            </a:r>
            <a:r>
              <a:rPr lang="en-US" sz="1800" dirty="0"/>
              <a:t>: </a:t>
            </a:r>
            <a:r>
              <a:rPr lang="en-US" sz="1800" dirty="0">
                <a:ea typeface="Cambria Math" pitchFamily="18" charset="0"/>
              </a:rPr>
              <a:t>12 4 4 19		24 14 20	8 13	19 7 4	15 0 17 10</a:t>
            </a:r>
            <a:r>
              <a:rPr lang="en-US" sz="1800" dirty="0"/>
              <a:t>.</a:t>
            </a:r>
          </a:p>
          <a:p>
            <a:pPr>
              <a:spcBef>
                <a:spcPts val="100"/>
              </a:spcBef>
            </a:pPr>
            <a:r>
              <a:rPr lang="zh-CN" altLang="en-US" sz="1800" dirty="0"/>
              <a:t>现在将这些数字 </a:t>
            </a:r>
            <a:r>
              <a:rPr lang="en-US" altLang="zh-CN" sz="1800" dirty="0"/>
              <a:t>p </a:t>
            </a:r>
            <a:r>
              <a:rPr lang="zh-CN" altLang="en-US" sz="1800" dirty="0"/>
              <a:t>替换为 </a:t>
            </a:r>
            <a:r>
              <a:rPr lang="en-US" altLang="zh-CN" sz="1800" dirty="0"/>
              <a:t>f(p) = (p + 3) mod 26</a:t>
            </a:r>
            <a:r>
              <a:rPr lang="en-US" sz="1800" dirty="0"/>
              <a:t>.</a:t>
            </a:r>
          </a:p>
          <a:p>
            <a:pPr>
              <a:spcBef>
                <a:spcPts val="100"/>
              </a:spcBef>
            </a:pPr>
            <a:r>
              <a:rPr lang="en-US" sz="1800" dirty="0">
                <a:ea typeface="Cambria Math" pitchFamily="18" charset="0"/>
              </a:rPr>
              <a:t>	15 7 7 22		1 17 23		11 16	22 10 7	18 3 20 13</a:t>
            </a:r>
            <a:r>
              <a:rPr lang="en-US" sz="1800" dirty="0"/>
              <a:t>.</a:t>
            </a:r>
          </a:p>
          <a:p>
            <a:pPr>
              <a:spcBef>
                <a:spcPts val="100"/>
              </a:spcBef>
            </a:pPr>
            <a:r>
              <a:rPr lang="zh-CN" altLang="en-US" sz="1800" dirty="0"/>
              <a:t>将这些数字转换回字母，得到加密后的信息</a:t>
            </a:r>
            <a:r>
              <a:rPr lang="en-US" sz="1800" dirty="0"/>
              <a:t>	“PHHW  BRX LQ  WKH  SDUN.”</a:t>
            </a:r>
          </a:p>
        </p:txBody>
      </p:sp>
      <p:pic>
        <p:nvPicPr>
          <p:cNvPr id="9" name="Picture 3"/>
          <p:cNvPicPr>
            <a:picLocks noGrp="1" noChangeAspect="1" noChangeArrowheads="1"/>
          </p:cNvPicPr>
          <p:nvPr>
            <p:ph idx="13"/>
          </p:nvPr>
        </p:nvPicPr>
        <p:blipFill>
          <a:blip r:embed="rId2" cstate="print"/>
          <a:srcRect/>
          <a:stretch>
            <a:fillRect/>
          </a:stretch>
        </p:blipFill>
        <p:spPr bwMode="auto">
          <a:xfrm>
            <a:off x="7848600" y="76200"/>
            <a:ext cx="894937" cy="1322479"/>
          </a:xfrm>
          <a:prstGeom prst="rect">
            <a:avLst/>
          </a:prstGeom>
          <a:noFill/>
        </p:spPr>
      </p:pic>
    </p:spTree>
    <p:extLst>
      <p:ext uri="{BB962C8B-B14F-4D97-AF65-F5344CB8AC3E}">
        <p14:creationId xmlns:p14="http://schemas.microsoft.com/office/powerpoint/2010/main" val="364393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Relation(</a:t>
            </a:r>
            <a:r>
              <a:rPr lang="zh-CN" altLang="en-US" dirty="0"/>
              <a:t>同余关系</a:t>
            </a:r>
            <a:r>
              <a:rPr lang="en-US" altLang="zh-CN" dirty="0"/>
              <a:t>)</a:t>
            </a:r>
            <a:endParaRPr lang="en-US" dirty="0"/>
          </a:p>
        </p:txBody>
      </p:sp>
      <p:sp>
        <p:nvSpPr>
          <p:cNvPr id="3" name="Content Placeholder 2"/>
          <p:cNvSpPr>
            <a:spLocks noGrp="1"/>
          </p:cNvSpPr>
          <p:nvPr>
            <p:ph idx="1"/>
          </p:nvPr>
        </p:nvSpPr>
        <p:spPr>
          <a:xfrm>
            <a:off x="457200" y="1295400"/>
            <a:ext cx="8534400" cy="5303520"/>
          </a:xfrm>
        </p:spPr>
        <p:txBody>
          <a:bodyPr/>
          <a:lstStyle/>
          <a:p>
            <a:pPr>
              <a:spcBef>
                <a:spcPts val="600"/>
              </a:spcBef>
            </a:pPr>
            <a:r>
              <a:rPr lang="zh-CN" altLang="en-US" sz="2400" b="1" dirty="0"/>
              <a:t>定义</a:t>
            </a:r>
            <a:r>
              <a:rPr lang="en-US" sz="2400" dirty="0"/>
              <a:t>:</a:t>
            </a:r>
            <a:r>
              <a:rPr lang="zh-CN" altLang="en-US" sz="2400" dirty="0"/>
              <a:t>如果 𝑎</a:t>
            </a:r>
            <a:r>
              <a:rPr lang="en-US" sz="2400" dirty="0"/>
              <a:t> </a:t>
            </a:r>
            <a:r>
              <a:rPr lang="zh-CN" altLang="en-US" sz="2400" dirty="0"/>
              <a:t>和 𝑏</a:t>
            </a:r>
            <a:r>
              <a:rPr lang="en-US" sz="2400" dirty="0"/>
              <a:t> </a:t>
            </a:r>
            <a:r>
              <a:rPr lang="zh-CN" altLang="en-US" sz="2400" dirty="0"/>
              <a:t>是整数，且 𝑚</a:t>
            </a:r>
            <a:r>
              <a:rPr lang="en-US" sz="2400" dirty="0"/>
              <a:t> </a:t>
            </a:r>
            <a:r>
              <a:rPr lang="zh-CN" altLang="en-US" sz="2400" dirty="0"/>
              <a:t>是正整数，那么当 𝑚</a:t>
            </a:r>
            <a:r>
              <a:rPr lang="en-US" sz="2400" dirty="0"/>
              <a:t> </a:t>
            </a:r>
            <a:r>
              <a:rPr lang="zh-CN" altLang="en-US" sz="2400" dirty="0"/>
              <a:t>整除 𝑎−𝑏</a:t>
            </a:r>
            <a:r>
              <a:rPr lang="en-US" sz="2400" dirty="0"/>
              <a:t> </a:t>
            </a:r>
            <a:r>
              <a:rPr lang="zh-CN" altLang="en-US" sz="2400" dirty="0"/>
              <a:t>时，称 𝑎</a:t>
            </a:r>
            <a:r>
              <a:rPr lang="en-US" sz="2400" dirty="0"/>
              <a:t> </a:t>
            </a:r>
            <a:r>
              <a:rPr lang="zh-CN" altLang="en-US" sz="2400" dirty="0"/>
              <a:t>与 𝑏</a:t>
            </a:r>
            <a:r>
              <a:rPr lang="en-US" sz="2400" dirty="0"/>
              <a:t> </a:t>
            </a:r>
            <a:r>
              <a:rPr lang="zh-CN" altLang="en-US" sz="2400" dirty="0"/>
              <a:t>在模 𝑚</a:t>
            </a:r>
            <a:r>
              <a:rPr lang="en-US" sz="2400" dirty="0"/>
              <a:t> </a:t>
            </a:r>
            <a:r>
              <a:rPr lang="zh-CN" altLang="en-US" sz="2400" dirty="0"/>
              <a:t>下同余，记作 𝑎≡𝑏 </a:t>
            </a:r>
            <a:r>
              <a:rPr lang="en-US" altLang="zh-CN" sz="2400" dirty="0"/>
              <a:t>(</a:t>
            </a:r>
            <a:r>
              <a:rPr lang="en-US" sz="2400" dirty="0"/>
              <a:t>mod 𝑚).</a:t>
            </a:r>
          </a:p>
          <a:p>
            <a:pPr lvl="1">
              <a:spcBef>
                <a:spcPts val="600"/>
              </a:spcBef>
            </a:pPr>
            <a:r>
              <a:rPr lang="zh-CN" altLang="en-US" sz="2000" dirty="0"/>
              <a:t>符号 𝑎≡𝑏 </a:t>
            </a:r>
            <a:r>
              <a:rPr lang="en-US" altLang="zh-CN" sz="2000" dirty="0"/>
              <a:t>(</a:t>
            </a:r>
            <a:r>
              <a:rPr lang="en-US" sz="2000" dirty="0"/>
              <a:t>mod 𝑚) </a:t>
            </a:r>
            <a:r>
              <a:rPr lang="zh-CN" altLang="en-US" sz="2000" dirty="0"/>
              <a:t>表示 𝑎</a:t>
            </a:r>
            <a:r>
              <a:rPr lang="en-US" sz="2000" dirty="0"/>
              <a:t> </a:t>
            </a:r>
            <a:r>
              <a:rPr lang="zh-CN" altLang="en-US" sz="2000" dirty="0"/>
              <a:t>与 𝑏</a:t>
            </a:r>
            <a:r>
              <a:rPr lang="en-US" sz="2000" dirty="0"/>
              <a:t> </a:t>
            </a:r>
            <a:r>
              <a:rPr lang="zh-CN" altLang="en-US" sz="2000" dirty="0"/>
              <a:t>在模 𝑚</a:t>
            </a:r>
            <a:r>
              <a:rPr lang="en-US" sz="2000" dirty="0"/>
              <a:t> </a:t>
            </a:r>
            <a:r>
              <a:rPr lang="zh-CN" altLang="en-US" sz="2000" dirty="0"/>
              <a:t>下同余</a:t>
            </a:r>
            <a:r>
              <a:rPr lang="en-US" sz="2000" dirty="0"/>
              <a:t>.  </a:t>
            </a:r>
          </a:p>
          <a:p>
            <a:pPr lvl="1">
              <a:spcBef>
                <a:spcPts val="600"/>
              </a:spcBef>
            </a:pPr>
            <a:r>
              <a:rPr lang="zh-CN" altLang="en-US" sz="2000" dirty="0"/>
              <a:t>我们称 𝑎≡𝑏 </a:t>
            </a:r>
            <a:r>
              <a:rPr lang="en-US" altLang="zh-CN" sz="2000" dirty="0"/>
              <a:t>(</a:t>
            </a:r>
            <a:r>
              <a:rPr lang="en-US" sz="2000" dirty="0"/>
              <a:t>mod 𝑚) </a:t>
            </a:r>
            <a:r>
              <a:rPr lang="zh-CN" altLang="en-US" sz="2000" dirty="0"/>
              <a:t>为一个同余关系，且 𝑚</a:t>
            </a:r>
            <a:r>
              <a:rPr lang="en-US" sz="2000" dirty="0"/>
              <a:t> </a:t>
            </a:r>
            <a:r>
              <a:rPr lang="zh-CN" altLang="en-US" sz="2000" dirty="0"/>
              <a:t>是其模数</a:t>
            </a:r>
            <a:r>
              <a:rPr lang="en-US" sz="2000" i="1" dirty="0"/>
              <a:t>.</a:t>
            </a:r>
          </a:p>
          <a:p>
            <a:pPr lvl="1">
              <a:spcBef>
                <a:spcPts val="600"/>
              </a:spcBef>
            </a:pPr>
            <a:r>
              <a:rPr lang="zh-CN" altLang="en-US" sz="2000" dirty="0"/>
              <a:t>两个整数在模 𝑚</a:t>
            </a:r>
            <a:r>
              <a:rPr lang="en-US" altLang="zh-CN" sz="2000" dirty="0"/>
              <a:t> </a:t>
            </a:r>
            <a:r>
              <a:rPr lang="zh-CN" altLang="en-US" sz="2000" dirty="0"/>
              <a:t>意义下同余当且仅当它们除以 𝑚</a:t>
            </a:r>
            <a:r>
              <a:rPr lang="en-US" altLang="zh-CN" sz="2000" dirty="0"/>
              <a:t> </a:t>
            </a:r>
            <a:r>
              <a:rPr lang="zh-CN" altLang="en-US" sz="2000" dirty="0"/>
              <a:t>后的余数相同</a:t>
            </a:r>
            <a:r>
              <a:rPr lang="en-US" sz="2000" dirty="0"/>
              <a:t>.</a:t>
            </a:r>
          </a:p>
          <a:p>
            <a:pPr lvl="1">
              <a:spcBef>
                <a:spcPts val="600"/>
              </a:spcBef>
            </a:pPr>
            <a:r>
              <a:rPr lang="zh-CN" altLang="en-US" sz="2000" dirty="0"/>
              <a:t>如果 𝑎</a:t>
            </a:r>
            <a:r>
              <a:rPr lang="en-US" sz="2000" dirty="0"/>
              <a:t> </a:t>
            </a:r>
            <a:r>
              <a:rPr lang="zh-CN" altLang="en-US" sz="2000" dirty="0"/>
              <a:t>不与 𝑏</a:t>
            </a:r>
            <a:r>
              <a:rPr lang="en-US" sz="2000" dirty="0"/>
              <a:t> </a:t>
            </a:r>
            <a:r>
              <a:rPr lang="zh-CN" altLang="en-US" sz="2000" dirty="0"/>
              <a:t>在模 𝑚</a:t>
            </a:r>
            <a:r>
              <a:rPr lang="en-US" sz="2000" dirty="0"/>
              <a:t> </a:t>
            </a:r>
            <a:r>
              <a:rPr lang="zh-CN" altLang="en-US" sz="2000" dirty="0"/>
              <a:t>意义下同余，我们记作 𝑎≢𝑏 </a:t>
            </a:r>
            <a:r>
              <a:rPr lang="en-US" altLang="zh-CN" sz="2000" dirty="0"/>
              <a:t>(</a:t>
            </a:r>
            <a:r>
              <a:rPr lang="en-US" sz="2000" dirty="0"/>
              <a:t>mod 𝑚).</a:t>
            </a:r>
          </a:p>
          <a:p>
            <a:pPr>
              <a:spcBef>
                <a:spcPts val="600"/>
              </a:spcBef>
            </a:pPr>
            <a:r>
              <a:rPr lang="zh-CN" altLang="en-US" sz="2400" dirty="0"/>
              <a:t>例题</a:t>
            </a:r>
            <a:r>
              <a:rPr lang="en-US" sz="2400" dirty="0"/>
              <a:t>:</a:t>
            </a:r>
            <a:r>
              <a:rPr lang="zh-CN" altLang="en-US" sz="2400" dirty="0"/>
              <a:t>判断 </a:t>
            </a:r>
            <a:r>
              <a:rPr lang="en-US" altLang="zh-CN" sz="2400" dirty="0"/>
              <a:t>17 </a:t>
            </a:r>
            <a:r>
              <a:rPr lang="zh-CN" altLang="en-US" sz="2400" dirty="0"/>
              <a:t>是否与 </a:t>
            </a:r>
            <a:r>
              <a:rPr lang="en-US" altLang="zh-CN" sz="2400" dirty="0"/>
              <a:t>5 </a:t>
            </a:r>
            <a:r>
              <a:rPr lang="zh-CN" altLang="en-US" sz="2400" dirty="0"/>
              <a:t>在模 </a:t>
            </a:r>
            <a:r>
              <a:rPr lang="en-US" altLang="zh-CN" sz="2400" dirty="0"/>
              <a:t>6 </a:t>
            </a:r>
            <a:r>
              <a:rPr lang="zh-CN" altLang="en-US" sz="2400" dirty="0"/>
              <a:t>意义下同余，</a:t>
            </a:r>
            <a:r>
              <a:rPr lang="en-US" altLang="zh-CN" sz="2400" dirty="0"/>
              <a:t>24 </a:t>
            </a:r>
            <a:r>
              <a:rPr lang="zh-CN" altLang="en-US" sz="2400" dirty="0"/>
              <a:t>和 </a:t>
            </a:r>
            <a:r>
              <a:rPr lang="en-US" altLang="zh-CN" sz="2400" dirty="0"/>
              <a:t>14 </a:t>
            </a:r>
            <a:r>
              <a:rPr lang="zh-CN" altLang="en-US" sz="2400" dirty="0"/>
              <a:t>是否在模 </a:t>
            </a:r>
            <a:r>
              <a:rPr lang="en-US" altLang="zh-CN" sz="2400" dirty="0"/>
              <a:t>6 </a:t>
            </a:r>
            <a:r>
              <a:rPr lang="zh-CN" altLang="en-US" sz="2400" dirty="0"/>
              <a:t>意义下同余</a:t>
            </a:r>
            <a:r>
              <a:rPr lang="en-US" sz="2400" dirty="0"/>
              <a:t>.</a:t>
            </a:r>
          </a:p>
          <a:p>
            <a:pPr>
              <a:spcBef>
                <a:spcPts val="600"/>
              </a:spcBef>
            </a:pPr>
            <a:r>
              <a:rPr lang="zh-CN" altLang="en-US" sz="2400" b="1" dirty="0"/>
              <a:t>解答</a:t>
            </a:r>
            <a:r>
              <a:rPr lang="en-US" sz="2400" dirty="0"/>
              <a:t>: </a:t>
            </a:r>
          </a:p>
          <a:p>
            <a:pPr lvl="2">
              <a:spcBef>
                <a:spcPts val="600"/>
              </a:spcBef>
            </a:pPr>
            <a:r>
              <a:rPr lang="en-US" sz="1800" dirty="0">
                <a:ea typeface="Cambria Math" pitchFamily="18" charset="0"/>
              </a:rPr>
              <a:t>17</a:t>
            </a:r>
            <a:r>
              <a:rPr lang="en-US" sz="1800" dirty="0"/>
              <a:t> </a:t>
            </a:r>
            <a:r>
              <a:rPr lang="en-US" sz="1800" dirty="0">
                <a:ea typeface="Cambria Math"/>
              </a:rPr>
              <a:t>≡</a:t>
            </a:r>
            <a:r>
              <a:rPr lang="en-US" sz="1800" dirty="0"/>
              <a:t> </a:t>
            </a:r>
            <a:r>
              <a:rPr lang="en-US" sz="1800" dirty="0">
                <a:ea typeface="Cambria Math" pitchFamily="18" charset="0"/>
              </a:rPr>
              <a:t>5</a:t>
            </a:r>
            <a:r>
              <a:rPr lang="en-US" sz="1800" dirty="0"/>
              <a:t> (mod </a:t>
            </a:r>
            <a:r>
              <a:rPr lang="en-US" sz="1800" dirty="0">
                <a:ea typeface="Cambria Math" pitchFamily="18" charset="0"/>
              </a:rPr>
              <a:t>6)</a:t>
            </a:r>
            <a:r>
              <a:rPr lang="en-US" sz="1800" dirty="0"/>
              <a:t> </a:t>
            </a:r>
            <a:r>
              <a:rPr lang="zh-CN" altLang="en-US" sz="1800" dirty="0"/>
              <a:t>因为</a:t>
            </a:r>
            <a:r>
              <a:rPr lang="en-US" sz="1800" dirty="0"/>
              <a:t> </a:t>
            </a:r>
            <a:r>
              <a:rPr lang="en-US" sz="1800" dirty="0">
                <a:ea typeface="Cambria Math" pitchFamily="18" charset="0"/>
              </a:rPr>
              <a:t>6</a:t>
            </a:r>
            <a:r>
              <a:rPr lang="en-US" sz="1800" dirty="0"/>
              <a:t> </a:t>
            </a:r>
            <a:r>
              <a:rPr lang="zh-CN" altLang="en-US" sz="1800" dirty="0"/>
              <a:t>整除</a:t>
            </a:r>
            <a:r>
              <a:rPr lang="en-US" sz="1800" dirty="0"/>
              <a:t> </a:t>
            </a:r>
            <a:r>
              <a:rPr lang="en-US" sz="1800" dirty="0">
                <a:ea typeface="Cambria Math" pitchFamily="18" charset="0"/>
              </a:rPr>
              <a:t>17</a:t>
            </a:r>
            <a:r>
              <a:rPr lang="en-US" sz="1800" dirty="0"/>
              <a:t> </a:t>
            </a:r>
            <a:r>
              <a:rPr lang="en-US" sz="1800" i="1" dirty="0"/>
              <a:t>−</a:t>
            </a:r>
            <a:r>
              <a:rPr lang="en-US" sz="1800" dirty="0"/>
              <a:t> </a:t>
            </a:r>
            <a:r>
              <a:rPr lang="en-US" sz="1800" dirty="0">
                <a:ea typeface="Cambria Math" pitchFamily="18" charset="0"/>
              </a:rPr>
              <a:t>5</a:t>
            </a:r>
            <a:r>
              <a:rPr lang="en-US" sz="1800" dirty="0"/>
              <a:t> = </a:t>
            </a:r>
            <a:r>
              <a:rPr lang="en-US" sz="1800" dirty="0">
                <a:ea typeface="Cambria Math" pitchFamily="18" charset="0"/>
              </a:rPr>
              <a:t>12. </a:t>
            </a:r>
          </a:p>
          <a:p>
            <a:pPr lvl="2">
              <a:spcBef>
                <a:spcPts val="600"/>
              </a:spcBef>
            </a:pPr>
            <a:r>
              <a:rPr lang="en-US" sz="1800" dirty="0">
                <a:ea typeface="Cambria Math" pitchFamily="18" charset="0"/>
              </a:rPr>
              <a:t>24</a:t>
            </a:r>
            <a:r>
              <a:rPr lang="en-US" sz="1800" dirty="0"/>
              <a:t> </a:t>
            </a:r>
            <a:r>
              <a:rPr lang="en-US" sz="1800" dirty="0">
                <a:ea typeface="Cambria Math"/>
              </a:rPr>
              <a:t>≢ </a:t>
            </a:r>
            <a:r>
              <a:rPr lang="en-US" sz="1800" dirty="0">
                <a:ea typeface="Cambria Math" pitchFamily="18" charset="0"/>
              </a:rPr>
              <a:t>14</a:t>
            </a:r>
            <a:r>
              <a:rPr lang="en-US" sz="1800" dirty="0"/>
              <a:t> (mod </a:t>
            </a:r>
            <a:r>
              <a:rPr lang="en-US" sz="1800" dirty="0">
                <a:ea typeface="Cambria Math" pitchFamily="18" charset="0"/>
              </a:rPr>
              <a:t>6)</a:t>
            </a:r>
            <a:r>
              <a:rPr lang="en-US" sz="1800" dirty="0"/>
              <a:t> </a:t>
            </a:r>
            <a:r>
              <a:rPr lang="zh-CN" altLang="en-US" sz="1800" dirty="0"/>
              <a:t>因为</a:t>
            </a:r>
            <a:r>
              <a:rPr lang="en-US" sz="1800" dirty="0"/>
              <a:t> </a:t>
            </a:r>
            <a:r>
              <a:rPr lang="en-US" sz="1800" dirty="0">
                <a:ea typeface="Cambria Math" pitchFamily="18" charset="0"/>
              </a:rPr>
              <a:t>24</a:t>
            </a:r>
            <a:r>
              <a:rPr lang="en-US" sz="1800" dirty="0"/>
              <a:t> </a:t>
            </a:r>
            <a:r>
              <a:rPr lang="en-US" sz="1800" i="1" dirty="0"/>
              <a:t>−</a:t>
            </a:r>
            <a:r>
              <a:rPr lang="en-US" sz="1800" dirty="0"/>
              <a:t> </a:t>
            </a:r>
            <a:r>
              <a:rPr lang="en-US" sz="1800" dirty="0">
                <a:ea typeface="Cambria Math" pitchFamily="18" charset="0"/>
              </a:rPr>
              <a:t>14</a:t>
            </a:r>
            <a:r>
              <a:rPr lang="en-US" sz="1800" dirty="0"/>
              <a:t> = </a:t>
            </a:r>
            <a:r>
              <a:rPr lang="en-US" sz="1800" dirty="0">
                <a:ea typeface="Cambria Math" pitchFamily="18" charset="0"/>
              </a:rPr>
              <a:t>10  </a:t>
            </a:r>
            <a:r>
              <a:rPr lang="zh-CN" altLang="en-US" sz="1800" dirty="0">
                <a:ea typeface="Cambria Math" pitchFamily="18" charset="0"/>
              </a:rPr>
              <a:t>不被</a:t>
            </a:r>
            <a:r>
              <a:rPr lang="en-US" sz="1800" dirty="0">
                <a:ea typeface="Cambria Math" pitchFamily="18" charset="0"/>
              </a:rPr>
              <a:t> 6</a:t>
            </a:r>
            <a:r>
              <a:rPr lang="zh-CN" altLang="en-US" sz="1800" dirty="0">
                <a:ea typeface="Cambria Math" pitchFamily="18" charset="0"/>
              </a:rPr>
              <a:t>整除</a:t>
            </a:r>
            <a:r>
              <a:rPr lang="en-US" sz="1800" dirty="0">
                <a:ea typeface="Cambria Math" pitchFamily="18" charset="0"/>
              </a:rPr>
              <a:t>.</a:t>
            </a:r>
            <a:endParaRPr lang="en-US" sz="1800" dirty="0"/>
          </a:p>
        </p:txBody>
      </p:sp>
    </p:spTree>
    <p:extLst>
      <p:ext uri="{BB962C8B-B14F-4D97-AF65-F5344CB8AC3E}">
        <p14:creationId xmlns:p14="http://schemas.microsoft.com/office/powerpoint/2010/main" val="26555482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凯撒密码</a:t>
            </a:r>
            <a:r>
              <a:rPr lang="en-IN" sz="1500" dirty="0"/>
              <a:t>2</a:t>
            </a:r>
          </a:p>
        </p:txBody>
      </p:sp>
      <p:sp>
        <p:nvSpPr>
          <p:cNvPr id="3" name="Content Placeholder 2"/>
          <p:cNvSpPr>
            <a:spLocks noGrp="1"/>
          </p:cNvSpPr>
          <p:nvPr>
            <p:ph idx="1"/>
          </p:nvPr>
        </p:nvSpPr>
        <p:spPr/>
        <p:txBody>
          <a:bodyPr/>
          <a:lstStyle/>
          <a:p>
            <a:pPr>
              <a:spcBef>
                <a:spcPts val="600"/>
              </a:spcBef>
            </a:pPr>
            <a:r>
              <a:rPr lang="zh-CN" altLang="en-US" sz="2400" dirty="0"/>
              <a:t>要恢复原始消息，使用 </a:t>
            </a:r>
            <a:r>
              <a:rPr lang="en-US" altLang="zh-CN" sz="2400" dirty="0"/>
              <a:t>f⁻¹(p) = (p - 3) mod 26</a:t>
            </a:r>
            <a:r>
              <a:rPr lang="zh-CN" altLang="en-US" sz="2400" dirty="0"/>
              <a:t>。因此，编码消息中的每个字母都向回移动三个字母，前三个字母移到最后三个字母。这个从加密消息恢复原始消息的过程称为解密</a:t>
            </a:r>
            <a:r>
              <a:rPr lang="en-US" sz="2400" dirty="0">
                <a:ea typeface="Cambria Math"/>
              </a:rPr>
              <a:t>.</a:t>
            </a:r>
          </a:p>
          <a:p>
            <a:pPr>
              <a:spcBef>
                <a:spcPts val="600"/>
              </a:spcBef>
            </a:pPr>
            <a:r>
              <a:rPr lang="zh-CN" altLang="en-US" sz="2400" dirty="0"/>
              <a:t>凯撒密码是称为移位密码的一类密码中的一种。字母可以通过一个整数 </a:t>
            </a:r>
            <a:r>
              <a:rPr lang="en-US" altLang="zh-CN" sz="2400" dirty="0"/>
              <a:t>k </a:t>
            </a:r>
            <a:r>
              <a:rPr lang="zh-CN" altLang="en-US" sz="2400" dirty="0"/>
              <a:t>移位，</a:t>
            </a:r>
            <a:r>
              <a:rPr lang="en-US" altLang="zh-CN" sz="2400" dirty="0"/>
              <a:t>3 </a:t>
            </a:r>
            <a:r>
              <a:rPr lang="zh-CN" altLang="en-US" sz="2400" dirty="0"/>
              <a:t>只是其中的一种可能。加密函数为： </a:t>
            </a:r>
            <a:endParaRPr lang="en-US" altLang="zh-CN" sz="2400" dirty="0"/>
          </a:p>
          <a:p>
            <a:pPr>
              <a:spcBef>
                <a:spcPts val="600"/>
              </a:spcBef>
            </a:pPr>
            <a:r>
              <a:rPr lang="en-US" sz="2400" i="1" dirty="0"/>
              <a:t>	f</a:t>
            </a:r>
            <a:r>
              <a:rPr lang="en-US" sz="2400" dirty="0"/>
              <a:t>(</a:t>
            </a:r>
            <a:r>
              <a:rPr lang="en-US" sz="2400" i="1" dirty="0"/>
              <a:t>p) = </a:t>
            </a:r>
            <a:r>
              <a:rPr lang="en-US" sz="2400" dirty="0"/>
              <a:t>(</a:t>
            </a:r>
            <a:r>
              <a:rPr lang="en-US" sz="2400" i="1" dirty="0"/>
              <a:t>p + k</a:t>
            </a:r>
            <a:r>
              <a:rPr lang="en-US" sz="2400" dirty="0"/>
              <a:t>)</a:t>
            </a:r>
            <a:r>
              <a:rPr lang="en-US" sz="2400" i="1" dirty="0"/>
              <a:t> </a:t>
            </a:r>
            <a:r>
              <a:rPr lang="en-US" sz="2400" b="1" dirty="0"/>
              <a:t>mod</a:t>
            </a:r>
            <a:r>
              <a:rPr lang="en-US" sz="2400" dirty="0"/>
              <a:t> </a:t>
            </a:r>
            <a:r>
              <a:rPr lang="en-US" sz="2400" dirty="0">
                <a:ea typeface="Cambria Math" pitchFamily="18" charset="0"/>
              </a:rPr>
              <a:t>26</a:t>
            </a:r>
          </a:p>
          <a:p>
            <a:pPr lvl="1">
              <a:spcBef>
                <a:spcPts val="600"/>
              </a:spcBef>
              <a:buNone/>
            </a:pPr>
            <a:r>
              <a:rPr lang="zh-CN" altLang="en-US" sz="2400" dirty="0">
                <a:latin typeface="+mn-ea"/>
              </a:rPr>
              <a:t>解密函数为：</a:t>
            </a:r>
            <a:endParaRPr lang="en-US" altLang="zh-CN" sz="2400" dirty="0">
              <a:latin typeface="+mn-ea"/>
            </a:endParaRPr>
          </a:p>
          <a:p>
            <a:pPr lvl="1">
              <a:spcBef>
                <a:spcPts val="600"/>
              </a:spcBef>
              <a:buNone/>
            </a:pPr>
            <a:r>
              <a:rPr lang="en-US" sz="2400" i="1" dirty="0"/>
              <a:t>	f</a:t>
            </a:r>
            <a:r>
              <a:rPr lang="en-US" sz="2400" baseline="30000" dirty="0">
                <a:ea typeface="Cambria Math"/>
              </a:rPr>
              <a:t>−</a:t>
            </a:r>
            <a:r>
              <a:rPr lang="en-US" sz="2400" baseline="30000" dirty="0">
                <a:ea typeface="Cambria Math" pitchFamily="18" charset="0"/>
              </a:rPr>
              <a:t>1</a:t>
            </a:r>
            <a:r>
              <a:rPr lang="en-US" sz="2400" dirty="0"/>
              <a:t>(</a:t>
            </a:r>
            <a:r>
              <a:rPr lang="en-US" sz="2400" i="1" dirty="0"/>
              <a:t>p</a:t>
            </a:r>
            <a:r>
              <a:rPr lang="en-US" sz="2400" dirty="0"/>
              <a:t>) = (</a:t>
            </a:r>
            <a:r>
              <a:rPr lang="en-US" sz="2400" i="1" dirty="0"/>
              <a:t>p</a:t>
            </a:r>
            <a:r>
              <a:rPr lang="en-US" sz="2400" dirty="0">
                <a:ea typeface="Cambria Math"/>
              </a:rPr>
              <a:t>−</a:t>
            </a:r>
            <a:r>
              <a:rPr lang="en-US" sz="2400" i="1" dirty="0">
                <a:ea typeface="Cambria Math"/>
              </a:rPr>
              <a:t>k</a:t>
            </a:r>
            <a:r>
              <a:rPr lang="en-US" sz="2400" dirty="0">
                <a:ea typeface="Cambria Math"/>
              </a:rPr>
              <a:t>) </a:t>
            </a:r>
            <a:r>
              <a:rPr lang="en-US" sz="2400" b="1" dirty="0">
                <a:ea typeface="Cambria Math"/>
              </a:rPr>
              <a:t>mod</a:t>
            </a:r>
            <a:r>
              <a:rPr lang="en-US" sz="2400" dirty="0">
                <a:ea typeface="Cambria Math"/>
              </a:rPr>
              <a:t> 26</a:t>
            </a:r>
          </a:p>
          <a:p>
            <a:pPr>
              <a:spcBef>
                <a:spcPts val="600"/>
              </a:spcBef>
            </a:pPr>
            <a:r>
              <a:rPr lang="en-US" sz="2400" dirty="0">
                <a:ea typeface="Cambria Math"/>
              </a:rPr>
              <a:t>	</a:t>
            </a:r>
            <a:r>
              <a:rPr lang="zh-CN" altLang="en-US" sz="2400" dirty="0">
                <a:latin typeface="+mn-ea"/>
              </a:rPr>
              <a:t>整数 </a:t>
            </a:r>
            <a:r>
              <a:rPr lang="en-US" altLang="zh-CN" sz="2400" dirty="0">
                <a:latin typeface="+mn-ea"/>
              </a:rPr>
              <a:t>k </a:t>
            </a:r>
            <a:r>
              <a:rPr lang="zh-CN" altLang="en-US" sz="2400" dirty="0">
                <a:latin typeface="+mn-ea"/>
              </a:rPr>
              <a:t>称为密钥</a:t>
            </a:r>
            <a:r>
              <a:rPr lang="en-US" sz="2400" dirty="0">
                <a:ea typeface="Cambria Math"/>
              </a:rPr>
              <a:t>.</a:t>
            </a:r>
            <a:endParaRPr lang="en-US" sz="2400" dirty="0"/>
          </a:p>
        </p:txBody>
      </p:sp>
    </p:spTree>
    <p:extLst>
      <p:ext uri="{BB962C8B-B14F-4D97-AF65-F5344CB8AC3E}">
        <p14:creationId xmlns:p14="http://schemas.microsoft.com/office/powerpoint/2010/main" val="14981308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移位密码</a:t>
            </a:r>
            <a:r>
              <a:rPr lang="en-IN" sz="1500" dirty="0"/>
              <a:t>1</a:t>
            </a:r>
          </a:p>
        </p:txBody>
      </p:sp>
      <p:sp>
        <p:nvSpPr>
          <p:cNvPr id="3" name="Content Placeholder 2"/>
          <p:cNvSpPr>
            <a:spLocks noGrp="1"/>
          </p:cNvSpPr>
          <p:nvPr>
            <p:ph idx="1"/>
          </p:nvPr>
        </p:nvSpPr>
        <p:spPr>
          <a:xfrm>
            <a:off x="304800" y="1205510"/>
            <a:ext cx="8610600" cy="5257800"/>
          </a:xfrm>
        </p:spPr>
        <p:txBody>
          <a:bodyPr/>
          <a:lstStyle/>
          <a:p>
            <a:r>
              <a:rPr lang="zh-CN" altLang="en-US" sz="2400" b="1" dirty="0"/>
              <a:t>例</a:t>
            </a:r>
            <a:r>
              <a:rPr lang="en-US" sz="2400" b="1" dirty="0">
                <a:ea typeface="Cambria Math" pitchFamily="18" charset="0"/>
              </a:rPr>
              <a:t>1</a:t>
            </a:r>
            <a:r>
              <a:rPr lang="en-US" sz="2400" dirty="0"/>
              <a:t>:</a:t>
            </a:r>
            <a:r>
              <a:rPr lang="zh-CN" altLang="en-US" sz="2400" dirty="0"/>
              <a:t>使用 </a:t>
            </a:r>
            <a:r>
              <a:rPr lang="en-US" sz="2400" dirty="0"/>
              <a:t>k = 11 </a:t>
            </a:r>
            <a:r>
              <a:rPr lang="zh-CN" altLang="en-US" sz="2400" dirty="0"/>
              <a:t>的移位密码加密消息“</a:t>
            </a:r>
            <a:r>
              <a:rPr lang="en-US" sz="2400" dirty="0"/>
              <a:t>STOP GLOBAL WARMING”.</a:t>
            </a:r>
          </a:p>
          <a:p>
            <a:r>
              <a:rPr lang="zh-CN" altLang="en-US" sz="2400" b="1" dirty="0"/>
              <a:t>解</a:t>
            </a:r>
            <a:r>
              <a:rPr lang="en-US" sz="2400" dirty="0"/>
              <a:t>:</a:t>
            </a:r>
            <a:r>
              <a:rPr lang="zh-CN" altLang="en-US" sz="2400" dirty="0"/>
              <a:t>将每个字母替换为对应的 </a:t>
            </a:r>
            <a:r>
              <a:rPr lang="en-US" altLang="zh-CN" sz="2400" b="1" dirty="0"/>
              <a:t>Z</a:t>
            </a:r>
            <a:r>
              <a:rPr lang="en-US" altLang="zh-CN" sz="2400" baseline="-25000" dirty="0">
                <a:ea typeface="Cambria Math" pitchFamily="18" charset="0"/>
              </a:rPr>
              <a:t>26</a:t>
            </a:r>
            <a:r>
              <a:rPr lang="en-US" altLang="zh-CN" sz="2400" dirty="0"/>
              <a:t> </a:t>
            </a:r>
            <a:r>
              <a:rPr lang="zh-CN" altLang="en-US" sz="2400" dirty="0"/>
              <a:t>元素</a:t>
            </a:r>
            <a:r>
              <a:rPr lang="en-US" sz="2400" dirty="0"/>
              <a:t>.</a:t>
            </a:r>
          </a:p>
          <a:p>
            <a:r>
              <a:rPr lang="en-US" sz="2400" dirty="0">
                <a:ea typeface="Cambria Math" pitchFamily="18" charset="0"/>
              </a:rPr>
              <a:t>	18 19 14 15	6 11 14 1 0 11		22 0 17 12		8  13  6</a:t>
            </a:r>
            <a:r>
              <a:rPr lang="en-US" sz="2400" dirty="0"/>
              <a:t>.</a:t>
            </a:r>
          </a:p>
          <a:p>
            <a:r>
              <a:rPr lang="zh-CN" altLang="en-US" sz="2400" dirty="0"/>
              <a:t>应用移位函数 </a:t>
            </a:r>
            <a:r>
              <a:rPr lang="en-US" sz="2400" dirty="0"/>
              <a:t>f(p) = (p + 11) mod 26，</a:t>
            </a:r>
            <a:r>
              <a:rPr lang="zh-CN" altLang="en-US" sz="2400" dirty="0"/>
              <a:t>得到</a:t>
            </a:r>
            <a:endParaRPr lang="en-US" altLang="zh-CN" sz="2400" dirty="0"/>
          </a:p>
          <a:p>
            <a:r>
              <a:rPr lang="en-US" sz="2400" dirty="0">
                <a:ea typeface="Cambria Math" pitchFamily="18" charset="0"/>
              </a:rPr>
              <a:t>	3 4 25 0	17 22 25 12 11 22		7 11 2 23	19	24	17</a:t>
            </a:r>
            <a:r>
              <a:rPr lang="en-US" sz="2400" dirty="0"/>
              <a:t>.</a:t>
            </a:r>
          </a:p>
          <a:p>
            <a:r>
              <a:rPr lang="zh-CN" altLang="en-US" sz="2400" dirty="0"/>
              <a:t>将这些数字翻译回字母，得到密文</a:t>
            </a:r>
            <a:endParaRPr lang="en-US" altLang="zh-CN" sz="2400" dirty="0"/>
          </a:p>
          <a:p>
            <a:r>
              <a:rPr lang="en-US" sz="2400" dirty="0"/>
              <a:t>“DEZA RWZMLW HLCXTYR.”</a:t>
            </a:r>
          </a:p>
        </p:txBody>
      </p:sp>
    </p:spTree>
    <p:extLst>
      <p:ext uri="{BB962C8B-B14F-4D97-AF65-F5344CB8AC3E}">
        <p14:creationId xmlns:p14="http://schemas.microsoft.com/office/powerpoint/2010/main" val="4473482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移位密码</a:t>
            </a:r>
            <a:r>
              <a:rPr lang="en-IN" sz="1500" dirty="0"/>
              <a:t>2</a:t>
            </a:r>
          </a:p>
        </p:txBody>
      </p:sp>
      <p:sp>
        <p:nvSpPr>
          <p:cNvPr id="3" name="Content Placeholder 2"/>
          <p:cNvSpPr>
            <a:spLocks noGrp="1"/>
          </p:cNvSpPr>
          <p:nvPr>
            <p:ph idx="1"/>
          </p:nvPr>
        </p:nvSpPr>
        <p:spPr>
          <a:xfrm>
            <a:off x="457200" y="1295400"/>
            <a:ext cx="8280000" cy="5257800"/>
          </a:xfrm>
        </p:spPr>
        <p:txBody>
          <a:bodyPr/>
          <a:lstStyle/>
          <a:p>
            <a:pPr>
              <a:spcBef>
                <a:spcPts val="800"/>
              </a:spcBef>
            </a:pPr>
            <a:r>
              <a:rPr lang="zh-CN" altLang="en-US" sz="2400" b="1" dirty="0"/>
              <a:t>例</a:t>
            </a:r>
            <a:r>
              <a:rPr lang="en-US" sz="2400" b="1" dirty="0"/>
              <a:t> </a:t>
            </a:r>
            <a:r>
              <a:rPr lang="en-US" sz="2400" b="1" dirty="0">
                <a:ea typeface="Cambria Math" pitchFamily="18" charset="0"/>
              </a:rPr>
              <a:t>2</a:t>
            </a:r>
            <a:r>
              <a:rPr lang="en-US" sz="2400" dirty="0"/>
              <a:t>:</a:t>
            </a:r>
            <a:r>
              <a:rPr lang="zh-CN" altLang="en-US" sz="2400" dirty="0"/>
              <a:t>解密使用 </a:t>
            </a:r>
            <a:r>
              <a:rPr lang="en-US" sz="2400" dirty="0"/>
              <a:t>k = 7 </a:t>
            </a:r>
            <a:r>
              <a:rPr lang="zh-CN" altLang="en-US" sz="2400" dirty="0"/>
              <a:t>的移位密码加密的消息“</a:t>
            </a:r>
            <a:r>
              <a:rPr lang="en-US" sz="2400" dirty="0"/>
              <a:t>LEWLYPLUJL PZ H NYLHA ALHJOLY”.</a:t>
            </a:r>
          </a:p>
          <a:p>
            <a:pPr>
              <a:spcBef>
                <a:spcPts val="800"/>
              </a:spcBef>
            </a:pPr>
            <a:r>
              <a:rPr lang="zh-CN" altLang="en-US" sz="2400" b="1" dirty="0"/>
              <a:t>解</a:t>
            </a:r>
            <a:r>
              <a:rPr lang="en-US" sz="2400" dirty="0"/>
              <a:t>:</a:t>
            </a:r>
            <a:r>
              <a:rPr lang="zh-CN" altLang="en-US" sz="2400" dirty="0"/>
              <a:t>将每个字母替换为对应的 </a:t>
            </a:r>
            <a:r>
              <a:rPr lang="en-US" altLang="zh-CN" sz="2400" b="1" dirty="0"/>
              <a:t>Z</a:t>
            </a:r>
            <a:r>
              <a:rPr lang="en-US" altLang="zh-CN" sz="2400" baseline="-25000" dirty="0">
                <a:ea typeface="Cambria Math" pitchFamily="18" charset="0"/>
              </a:rPr>
              <a:t>26</a:t>
            </a:r>
            <a:r>
              <a:rPr lang="en-US" altLang="zh-CN" sz="2400" dirty="0"/>
              <a:t> </a:t>
            </a:r>
            <a:r>
              <a:rPr lang="zh-CN" altLang="en-US" sz="2400" dirty="0"/>
              <a:t>元素</a:t>
            </a:r>
            <a:r>
              <a:rPr lang="en-US" sz="2400" dirty="0"/>
              <a:t>.</a:t>
            </a:r>
          </a:p>
          <a:p>
            <a:pPr>
              <a:spcBef>
                <a:spcPts val="800"/>
              </a:spcBef>
            </a:pPr>
            <a:r>
              <a:rPr lang="en-US" sz="1800" dirty="0">
                <a:ea typeface="Cambria Math" pitchFamily="18" charset="0"/>
              </a:rPr>
              <a:t>	11 4 22 11 24 15 11 20 9 1	15 25	7	13 24 11 7	0 	0 11 7	9	14	11  24</a:t>
            </a:r>
            <a:r>
              <a:rPr lang="en-US" sz="1800" dirty="0"/>
              <a:t>.</a:t>
            </a:r>
          </a:p>
          <a:p>
            <a:pPr>
              <a:spcBef>
                <a:spcPts val="800"/>
              </a:spcBef>
            </a:pPr>
            <a:r>
              <a:rPr lang="zh-CN" altLang="en-US" sz="2400" dirty="0"/>
              <a:t>将每个数字按 −</a:t>
            </a:r>
            <a:r>
              <a:rPr lang="en-US" altLang="zh-CN" sz="2400" dirty="0"/>
              <a:t>k = −7 </a:t>
            </a:r>
            <a:r>
              <a:rPr lang="zh-CN" altLang="en-US" sz="2400" dirty="0"/>
              <a:t>模块 </a:t>
            </a:r>
            <a:r>
              <a:rPr lang="en-US" altLang="zh-CN" sz="2400" dirty="0"/>
              <a:t>26 </a:t>
            </a:r>
            <a:r>
              <a:rPr lang="zh-CN" altLang="en-US" sz="2400" dirty="0"/>
              <a:t>移位，得到</a:t>
            </a:r>
            <a:endParaRPr lang="en-US" sz="2400" dirty="0"/>
          </a:p>
          <a:p>
            <a:pPr>
              <a:spcBef>
                <a:spcPts val="800"/>
              </a:spcBef>
            </a:pPr>
            <a:r>
              <a:rPr lang="en-US" sz="1800" dirty="0">
                <a:ea typeface="Cambria Math" pitchFamily="18" charset="0"/>
              </a:rPr>
              <a:t>	4 23 15 4 17 8 4 13 2 4   8 18 	0	6 17 4  0  19	19	4	0	2	7	4	17</a:t>
            </a:r>
            <a:r>
              <a:rPr lang="en-US" sz="1800" dirty="0"/>
              <a:t>.</a:t>
            </a:r>
          </a:p>
          <a:p>
            <a:pPr>
              <a:spcBef>
                <a:spcPts val="800"/>
              </a:spcBef>
            </a:pPr>
            <a:r>
              <a:rPr lang="zh-CN" altLang="en-US" sz="2400" dirty="0"/>
              <a:t>将这些数字翻译回字母，得到解密后的消息：</a:t>
            </a:r>
            <a:endParaRPr lang="en-US" altLang="zh-CN" sz="2400" dirty="0"/>
          </a:p>
          <a:p>
            <a:pPr>
              <a:spcBef>
                <a:spcPts val="800"/>
              </a:spcBef>
            </a:pPr>
            <a:r>
              <a:rPr lang="en-US" sz="2400" dirty="0"/>
              <a:t>           “EXPERIENCE IS A GREAT TEACHER.”</a:t>
            </a:r>
          </a:p>
        </p:txBody>
      </p:sp>
    </p:spTree>
    <p:extLst>
      <p:ext uri="{BB962C8B-B14F-4D97-AF65-F5344CB8AC3E}">
        <p14:creationId xmlns:p14="http://schemas.microsoft.com/office/powerpoint/2010/main" val="35975000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仿射密码</a:t>
            </a:r>
            <a:endParaRPr lang="en-IN" dirty="0"/>
          </a:p>
        </p:txBody>
      </p:sp>
      <p:sp>
        <p:nvSpPr>
          <p:cNvPr id="3" name="Content Placeholder 2"/>
          <p:cNvSpPr>
            <a:spLocks noGrp="1"/>
          </p:cNvSpPr>
          <p:nvPr>
            <p:ph idx="1"/>
          </p:nvPr>
        </p:nvSpPr>
        <p:spPr>
          <a:xfrm>
            <a:off x="457200" y="1295400"/>
            <a:ext cx="8424000" cy="5257800"/>
          </a:xfrm>
        </p:spPr>
        <p:txBody>
          <a:bodyPr/>
          <a:lstStyle/>
          <a:p>
            <a:pPr>
              <a:spcBef>
                <a:spcPts val="200"/>
              </a:spcBef>
            </a:pPr>
            <a:r>
              <a:rPr lang="zh-CN" altLang="en-US" sz="2000" dirty="0"/>
              <a:t>移位密码是仿射密码的一种特例，它使用如下形式的函数：</a:t>
            </a:r>
            <a:endParaRPr lang="en-US" altLang="zh-CN" sz="2000" dirty="0"/>
          </a:p>
          <a:p>
            <a:pPr>
              <a:spcBef>
                <a:spcPts val="200"/>
              </a:spcBef>
            </a:pPr>
            <a:r>
              <a:rPr lang="zh-CN" altLang="en-US" sz="2000" dirty="0"/>
              <a:t> </a:t>
            </a:r>
            <a:r>
              <a:rPr lang="en-US" sz="2000" dirty="0"/>
              <a:t>f(p) = (ap + b) mod 26,</a:t>
            </a:r>
            <a:r>
              <a:rPr lang="en-US" sz="2000" dirty="0">
                <a:ea typeface="Cambria Math" pitchFamily="18" charset="0"/>
              </a:rPr>
              <a:t>,</a:t>
            </a:r>
          </a:p>
          <a:p>
            <a:pPr>
              <a:spcBef>
                <a:spcPts val="200"/>
              </a:spcBef>
            </a:pPr>
            <a:r>
              <a:rPr lang="zh-CN" altLang="en-US" sz="2000" dirty="0">
                <a:latin typeface="+mn-ea"/>
              </a:rPr>
              <a:t>其中 </a:t>
            </a:r>
            <a:r>
              <a:rPr lang="en-US" sz="2000" dirty="0">
                <a:latin typeface="+mn-ea"/>
              </a:rPr>
              <a:t>a </a:t>
            </a:r>
            <a:r>
              <a:rPr lang="zh-CN" altLang="en-US" sz="2000" dirty="0">
                <a:latin typeface="+mn-ea"/>
              </a:rPr>
              <a:t>和 </a:t>
            </a:r>
            <a:r>
              <a:rPr lang="en-US" sz="2000" dirty="0">
                <a:latin typeface="+mn-ea"/>
              </a:rPr>
              <a:t>b </a:t>
            </a:r>
            <a:r>
              <a:rPr lang="zh-CN" altLang="en-US" sz="2000" dirty="0">
                <a:latin typeface="+mn-ea"/>
              </a:rPr>
              <a:t>是整数，选择 </a:t>
            </a:r>
            <a:r>
              <a:rPr lang="en-US" sz="2000" dirty="0">
                <a:latin typeface="+mn-ea"/>
              </a:rPr>
              <a:t>a </a:t>
            </a:r>
            <a:r>
              <a:rPr lang="zh-CN" altLang="en-US" sz="2000" dirty="0">
                <a:latin typeface="+mn-ea"/>
              </a:rPr>
              <a:t>和 </a:t>
            </a:r>
            <a:r>
              <a:rPr lang="en-US" sz="2000" dirty="0">
                <a:latin typeface="+mn-ea"/>
              </a:rPr>
              <a:t>b </a:t>
            </a:r>
            <a:r>
              <a:rPr lang="zh-CN" altLang="en-US" sz="2000" dirty="0">
                <a:latin typeface="+mn-ea"/>
              </a:rPr>
              <a:t>使得 </a:t>
            </a:r>
            <a:r>
              <a:rPr lang="en-US" sz="2000" dirty="0">
                <a:latin typeface="+mn-ea"/>
              </a:rPr>
              <a:t>f </a:t>
            </a:r>
            <a:r>
              <a:rPr lang="zh-CN" altLang="en-US" sz="2000" dirty="0">
                <a:latin typeface="+mn-ea"/>
              </a:rPr>
              <a:t>是一个双射</a:t>
            </a:r>
            <a:r>
              <a:rPr lang="en-US" sz="2000" dirty="0">
                <a:latin typeface="+mn-ea"/>
              </a:rPr>
              <a:t>.</a:t>
            </a:r>
          </a:p>
          <a:p>
            <a:pPr>
              <a:spcBef>
                <a:spcPts val="200"/>
              </a:spcBef>
            </a:pPr>
            <a:r>
              <a:rPr lang="zh-CN" altLang="en-US" sz="2000" dirty="0">
                <a:latin typeface="+mn-ea"/>
              </a:rPr>
              <a:t>当且仅当 </a:t>
            </a:r>
            <a:r>
              <a:rPr lang="en-US" altLang="zh-CN" sz="2000" dirty="0" err="1">
                <a:latin typeface="+mn-ea"/>
              </a:rPr>
              <a:t>gcd</a:t>
            </a:r>
            <a:r>
              <a:rPr lang="en-US" altLang="zh-CN" sz="2000" dirty="0">
                <a:latin typeface="+mn-ea"/>
              </a:rPr>
              <a:t>(a,26) = 1 </a:t>
            </a:r>
            <a:r>
              <a:rPr lang="zh-CN" altLang="en-US" sz="2000" dirty="0">
                <a:latin typeface="+mn-ea"/>
              </a:rPr>
              <a:t>时，该函数是双射</a:t>
            </a:r>
            <a:r>
              <a:rPr lang="en-US" sz="2000" dirty="0">
                <a:ea typeface="Cambria Math" pitchFamily="18" charset="0"/>
              </a:rPr>
              <a:t>.</a:t>
            </a:r>
          </a:p>
          <a:p>
            <a:pPr>
              <a:spcBef>
                <a:spcPts val="200"/>
              </a:spcBef>
            </a:pPr>
            <a:r>
              <a:rPr lang="en-US" sz="2000" b="1" dirty="0">
                <a:ea typeface="Cambria Math" pitchFamily="18" charset="0"/>
              </a:rPr>
              <a:t>Example</a:t>
            </a:r>
            <a:r>
              <a:rPr lang="en-US" sz="2000" dirty="0">
                <a:ea typeface="Cambria Math" pitchFamily="18" charset="0"/>
              </a:rPr>
              <a:t>:</a:t>
            </a:r>
            <a:r>
              <a:rPr lang="zh-CN" altLang="en-US" sz="2000" dirty="0">
                <a:latin typeface="+mn-ea"/>
              </a:rPr>
              <a:t>当使用函数 </a:t>
            </a:r>
            <a:r>
              <a:rPr lang="en-US" altLang="zh-CN" sz="2000" dirty="0">
                <a:latin typeface="+mn-ea"/>
              </a:rPr>
              <a:t>f(p) = (7p + 3) mod 26 </a:t>
            </a:r>
            <a:r>
              <a:rPr lang="zh-CN" altLang="en-US" sz="2000" dirty="0">
                <a:latin typeface="+mn-ea"/>
              </a:rPr>
              <a:t>进行加密时，字母 </a:t>
            </a:r>
            <a:r>
              <a:rPr lang="en-US" altLang="zh-CN" sz="2000" dirty="0">
                <a:latin typeface="+mn-ea"/>
              </a:rPr>
              <a:t>K </a:t>
            </a:r>
            <a:r>
              <a:rPr lang="zh-CN" altLang="en-US" sz="2000" dirty="0">
                <a:latin typeface="+mn-ea"/>
              </a:rPr>
              <a:t>被替换为哪个字母？</a:t>
            </a:r>
            <a:endParaRPr lang="en-US" sz="2000" dirty="0">
              <a:latin typeface="+mn-ea"/>
            </a:endParaRPr>
          </a:p>
          <a:p>
            <a:pPr>
              <a:spcBef>
                <a:spcPts val="200"/>
              </a:spcBef>
            </a:pPr>
            <a:r>
              <a:rPr lang="en-US" sz="2000" b="1" dirty="0">
                <a:latin typeface="+mn-ea"/>
              </a:rPr>
              <a:t>Solution</a:t>
            </a:r>
            <a:r>
              <a:rPr lang="en-US" sz="2000" dirty="0">
                <a:latin typeface="+mn-ea"/>
              </a:rPr>
              <a:t>:</a:t>
            </a:r>
            <a:r>
              <a:rPr lang="zh-CN" altLang="en-US" sz="2000" dirty="0">
                <a:latin typeface="+mn-ea"/>
              </a:rPr>
              <a:t>由于 </a:t>
            </a:r>
            <a:r>
              <a:rPr lang="en-US" altLang="zh-CN" sz="2000" dirty="0">
                <a:latin typeface="+mn-ea"/>
              </a:rPr>
              <a:t>10 </a:t>
            </a:r>
            <a:r>
              <a:rPr lang="zh-CN" altLang="en-US" sz="2000" dirty="0">
                <a:latin typeface="+mn-ea"/>
              </a:rPr>
              <a:t>代表 </a:t>
            </a:r>
            <a:r>
              <a:rPr lang="en-US" sz="2000" dirty="0">
                <a:latin typeface="+mn-ea"/>
              </a:rPr>
              <a:t>K</a:t>
            </a:r>
            <a:r>
              <a:rPr lang="zh-CN" altLang="en-US" sz="2000" dirty="0">
                <a:latin typeface="+mn-ea"/>
              </a:rPr>
              <a:t>，</a:t>
            </a:r>
            <a:r>
              <a:rPr lang="en-US" sz="2000" dirty="0">
                <a:latin typeface="+mn-ea"/>
              </a:rPr>
              <a:t>f(10) = (7∙10 + 3) mod 26 = 21，</a:t>
            </a:r>
            <a:r>
              <a:rPr lang="zh-CN" altLang="en-US" sz="2000" dirty="0">
                <a:latin typeface="+mn-ea"/>
              </a:rPr>
              <a:t>所对应的字母为 </a:t>
            </a:r>
            <a:r>
              <a:rPr lang="en-US" sz="2000" dirty="0">
                <a:latin typeface="+mn-ea"/>
              </a:rPr>
              <a:t>V</a:t>
            </a:r>
            <a:r>
              <a:rPr lang="en-US" sz="2000" dirty="0">
                <a:ea typeface="Cambria Math" pitchFamily="18" charset="0"/>
              </a:rPr>
              <a:t>.</a:t>
            </a:r>
          </a:p>
          <a:p>
            <a:pPr>
              <a:spcBef>
                <a:spcPts val="200"/>
              </a:spcBef>
            </a:pPr>
            <a:r>
              <a:rPr lang="zh-CN" altLang="en-US" sz="2000" dirty="0">
                <a:latin typeface="+mn-ea"/>
              </a:rPr>
              <a:t>为了解密由移位密码加密的信息，需要解方程 </a:t>
            </a:r>
            <a:r>
              <a:rPr lang="en-US" sz="2000" dirty="0">
                <a:latin typeface="+mn-ea"/>
              </a:rPr>
              <a:t>c ≡ ap + b (mod 26) </a:t>
            </a:r>
            <a:r>
              <a:rPr lang="zh-CN" altLang="en-US" sz="2000" dirty="0">
                <a:latin typeface="+mn-ea"/>
              </a:rPr>
              <a:t>来求解 </a:t>
            </a:r>
            <a:r>
              <a:rPr lang="en-US" sz="2000" dirty="0">
                <a:latin typeface="+mn-ea"/>
              </a:rPr>
              <a:t>p</a:t>
            </a:r>
            <a:r>
              <a:rPr lang="en-US" sz="2000" dirty="0">
                <a:ea typeface="Cambria Math" pitchFamily="18" charset="0"/>
              </a:rPr>
              <a:t>.</a:t>
            </a:r>
          </a:p>
          <a:p>
            <a:pPr lvl="1">
              <a:spcBef>
                <a:spcPts val="200"/>
              </a:spcBef>
            </a:pPr>
            <a:r>
              <a:rPr lang="zh-CN" altLang="en-US" sz="1800" dirty="0">
                <a:latin typeface="+mn-ea"/>
              </a:rPr>
              <a:t>从两边减去 </a:t>
            </a:r>
            <a:r>
              <a:rPr lang="en-US" altLang="zh-CN" sz="1800" dirty="0">
                <a:latin typeface="+mn-ea"/>
              </a:rPr>
              <a:t>b</a:t>
            </a:r>
            <a:r>
              <a:rPr lang="zh-CN" altLang="en-US" sz="1800" dirty="0">
                <a:latin typeface="+mn-ea"/>
              </a:rPr>
              <a:t>，得到</a:t>
            </a:r>
            <a:r>
              <a:rPr lang="en-US" sz="1800" i="1" dirty="0">
                <a:ea typeface="Cambria Math" pitchFamily="18" charset="0"/>
              </a:rPr>
              <a:t>c</a:t>
            </a:r>
            <a:r>
              <a:rPr lang="en-US" sz="1800" i="1" dirty="0">
                <a:ea typeface="Cambria Math"/>
              </a:rPr>
              <a:t>− b</a:t>
            </a:r>
            <a:r>
              <a:rPr lang="en-US" sz="1800" dirty="0">
                <a:ea typeface="Cambria Math" pitchFamily="18" charset="0"/>
              </a:rPr>
              <a:t> </a:t>
            </a:r>
            <a:r>
              <a:rPr lang="en-US" sz="1800" dirty="0">
                <a:ea typeface="Cambria Math"/>
              </a:rPr>
              <a:t>≡</a:t>
            </a:r>
            <a:r>
              <a:rPr lang="en-US" sz="1800" dirty="0">
                <a:ea typeface="Cambria Math" pitchFamily="18" charset="0"/>
              </a:rPr>
              <a:t> </a:t>
            </a:r>
            <a:r>
              <a:rPr lang="en-US" sz="1800" i="1" dirty="0">
                <a:ea typeface="Cambria Math" pitchFamily="18" charset="0"/>
              </a:rPr>
              <a:t>ap</a:t>
            </a:r>
            <a:r>
              <a:rPr lang="en-US" sz="1800" dirty="0">
                <a:ea typeface="Cambria Math" pitchFamily="18" charset="0"/>
              </a:rPr>
              <a:t>  (mod 26).</a:t>
            </a:r>
          </a:p>
          <a:p>
            <a:pPr lvl="1">
              <a:spcBef>
                <a:spcPts val="200"/>
              </a:spcBef>
            </a:pPr>
            <a:r>
              <a:rPr lang="zh-CN" altLang="en-US" sz="1800" dirty="0">
                <a:latin typeface="+mn-ea"/>
              </a:rPr>
              <a:t>将两边乘以 </a:t>
            </a:r>
            <a:r>
              <a:rPr lang="en-US" altLang="zh-CN" sz="1800" dirty="0">
                <a:latin typeface="+mn-ea"/>
              </a:rPr>
              <a:t>a </a:t>
            </a:r>
            <a:r>
              <a:rPr lang="zh-CN" altLang="en-US" sz="1800" dirty="0">
                <a:latin typeface="+mn-ea"/>
              </a:rPr>
              <a:t>在模 </a:t>
            </a:r>
            <a:r>
              <a:rPr lang="en-US" altLang="zh-CN" sz="1800" dirty="0">
                <a:latin typeface="+mn-ea"/>
              </a:rPr>
              <a:t>26 </a:t>
            </a:r>
            <a:r>
              <a:rPr lang="zh-CN" altLang="en-US" sz="1800" dirty="0">
                <a:latin typeface="+mn-ea"/>
              </a:rPr>
              <a:t>下的逆元，逆元的存在条件是</a:t>
            </a:r>
            <a:r>
              <a:rPr lang="en-US" sz="1800" dirty="0" err="1">
                <a:ea typeface="Cambria Math" pitchFamily="18" charset="0"/>
              </a:rPr>
              <a:t>gcd</a:t>
            </a:r>
            <a:r>
              <a:rPr lang="en-US" sz="1800" dirty="0">
                <a:ea typeface="Cambria Math" pitchFamily="18" charset="0"/>
              </a:rPr>
              <a:t>(</a:t>
            </a:r>
            <a:r>
              <a:rPr lang="en-US" sz="1800" i="1" dirty="0">
                <a:ea typeface="Cambria Math" pitchFamily="18" charset="0"/>
              </a:rPr>
              <a:t>a</a:t>
            </a:r>
            <a:r>
              <a:rPr lang="en-US" sz="1800" dirty="0">
                <a:ea typeface="Cambria Math" pitchFamily="18" charset="0"/>
              </a:rPr>
              <a:t>,26) = 1.</a:t>
            </a:r>
          </a:p>
          <a:p>
            <a:pPr lvl="1">
              <a:spcBef>
                <a:spcPts val="200"/>
              </a:spcBef>
            </a:pPr>
            <a:r>
              <a:rPr lang="en-US" sz="1800" i="1" dirty="0">
                <a:ea typeface="Cambria Math"/>
              </a:rPr>
              <a:t>ā</a:t>
            </a:r>
            <a:r>
              <a:rPr lang="en-US" sz="1800" i="1" dirty="0">
                <a:ea typeface="Cambria Math" pitchFamily="18" charset="0"/>
              </a:rPr>
              <a:t>(c</a:t>
            </a:r>
            <a:r>
              <a:rPr lang="en-US" sz="1800" i="1" dirty="0">
                <a:ea typeface="Cambria Math"/>
              </a:rPr>
              <a:t>− b</a:t>
            </a:r>
            <a:r>
              <a:rPr lang="en-US" sz="1800" dirty="0">
                <a:ea typeface="Cambria Math"/>
              </a:rPr>
              <a:t>)</a:t>
            </a:r>
            <a:r>
              <a:rPr lang="en-US" sz="1800" dirty="0">
                <a:ea typeface="Cambria Math" pitchFamily="18" charset="0"/>
              </a:rPr>
              <a:t> </a:t>
            </a:r>
            <a:r>
              <a:rPr lang="en-US" sz="1800" dirty="0">
                <a:ea typeface="Cambria Math"/>
              </a:rPr>
              <a:t>≡</a:t>
            </a:r>
            <a:r>
              <a:rPr lang="en-US" sz="1800" dirty="0">
                <a:ea typeface="Cambria Math" pitchFamily="18" charset="0"/>
              </a:rPr>
              <a:t> </a:t>
            </a:r>
            <a:r>
              <a:rPr lang="en-US" sz="1800" i="1" dirty="0" err="1">
                <a:ea typeface="Cambria Math"/>
              </a:rPr>
              <a:t>ā</a:t>
            </a:r>
            <a:r>
              <a:rPr lang="en-US" sz="1800" i="1" dirty="0" err="1">
                <a:ea typeface="Cambria Math" pitchFamily="18" charset="0"/>
              </a:rPr>
              <a:t>ap</a:t>
            </a:r>
            <a:r>
              <a:rPr lang="en-US" sz="1800" dirty="0">
                <a:ea typeface="Cambria Math" pitchFamily="18" charset="0"/>
              </a:rPr>
              <a:t>  (mod 26), </a:t>
            </a:r>
            <a:r>
              <a:rPr lang="zh-CN" altLang="en-US" sz="1800" dirty="0">
                <a:latin typeface="+mn-ea"/>
              </a:rPr>
              <a:t>简化为</a:t>
            </a:r>
            <a:r>
              <a:rPr lang="en-US" sz="1800" i="1" dirty="0">
                <a:ea typeface="Cambria Math"/>
              </a:rPr>
              <a:t>ā</a:t>
            </a:r>
            <a:r>
              <a:rPr lang="en-US" sz="1800" i="1" dirty="0">
                <a:ea typeface="Cambria Math" pitchFamily="18" charset="0"/>
              </a:rPr>
              <a:t>(c</a:t>
            </a:r>
            <a:r>
              <a:rPr lang="en-US" sz="1800" i="1" dirty="0">
                <a:ea typeface="Cambria Math"/>
              </a:rPr>
              <a:t>− b</a:t>
            </a:r>
            <a:r>
              <a:rPr lang="en-US" sz="1800" dirty="0">
                <a:ea typeface="Cambria Math"/>
              </a:rPr>
              <a:t>)</a:t>
            </a:r>
            <a:r>
              <a:rPr lang="en-US" sz="1800" dirty="0">
                <a:ea typeface="Cambria Math" pitchFamily="18" charset="0"/>
              </a:rPr>
              <a:t> </a:t>
            </a:r>
            <a:r>
              <a:rPr lang="en-US" sz="1800" dirty="0">
                <a:ea typeface="Cambria Math"/>
              </a:rPr>
              <a:t>≡</a:t>
            </a:r>
            <a:r>
              <a:rPr lang="en-US" sz="1800" dirty="0">
                <a:ea typeface="Cambria Math" pitchFamily="18" charset="0"/>
              </a:rPr>
              <a:t> </a:t>
            </a:r>
            <a:r>
              <a:rPr lang="en-US" sz="1800" i="1" dirty="0">
                <a:ea typeface="Cambria Math" pitchFamily="18" charset="0"/>
              </a:rPr>
              <a:t>p</a:t>
            </a:r>
            <a:r>
              <a:rPr lang="en-US" sz="1800" dirty="0">
                <a:ea typeface="Cambria Math" pitchFamily="18" charset="0"/>
              </a:rPr>
              <a:t>  (mod 26).</a:t>
            </a:r>
          </a:p>
          <a:p>
            <a:pPr lvl="1">
              <a:spcBef>
                <a:spcPts val="200"/>
              </a:spcBef>
            </a:pPr>
            <a:r>
              <a:rPr lang="en-US" sz="1800" i="1" dirty="0">
                <a:ea typeface="Cambria Math" pitchFamily="18" charset="0"/>
              </a:rPr>
              <a:t>p </a:t>
            </a:r>
            <a:r>
              <a:rPr lang="en-US" sz="1800" dirty="0">
                <a:ea typeface="Cambria Math"/>
              </a:rPr>
              <a:t>≡ </a:t>
            </a:r>
            <a:r>
              <a:rPr lang="en-US" sz="1800" i="1" dirty="0">
                <a:ea typeface="Cambria Math"/>
              </a:rPr>
              <a:t>ā</a:t>
            </a:r>
            <a:r>
              <a:rPr lang="en-US" sz="1800" i="1" dirty="0">
                <a:ea typeface="Cambria Math" pitchFamily="18" charset="0"/>
              </a:rPr>
              <a:t>(c</a:t>
            </a:r>
            <a:r>
              <a:rPr lang="en-US" sz="1800" i="1" dirty="0">
                <a:ea typeface="Cambria Math"/>
              </a:rPr>
              <a:t>− b</a:t>
            </a:r>
            <a:r>
              <a:rPr lang="en-US" sz="1800" dirty="0">
                <a:ea typeface="Cambria Math"/>
              </a:rPr>
              <a:t>)</a:t>
            </a:r>
            <a:r>
              <a:rPr lang="en-US" sz="1800" dirty="0">
                <a:ea typeface="Cambria Math" pitchFamily="18" charset="0"/>
              </a:rPr>
              <a:t> (mod 26)</a:t>
            </a:r>
            <a:r>
              <a:rPr lang="zh-CN" altLang="en-US" sz="1800" dirty="0">
                <a:ea typeface="Cambria Math" pitchFamily="18" charset="0"/>
              </a:rPr>
              <a:t>被用来确定 </a:t>
            </a:r>
            <a:r>
              <a:rPr lang="en-US" altLang="zh-CN" sz="1800" b="1" dirty="0">
                <a:ea typeface="Cambria Math" pitchFamily="18" charset="0"/>
              </a:rPr>
              <a:t>Z</a:t>
            </a:r>
            <a:r>
              <a:rPr lang="en-US" altLang="zh-CN" sz="1800" baseline="-25000" dirty="0">
                <a:ea typeface="Cambria Math" pitchFamily="18" charset="0"/>
              </a:rPr>
              <a:t>26</a:t>
            </a:r>
            <a:r>
              <a:rPr lang="en-US" sz="1800" dirty="0">
                <a:ea typeface="Cambria Math" pitchFamily="18" charset="0"/>
              </a:rPr>
              <a:t> </a:t>
            </a:r>
            <a:r>
              <a:rPr lang="zh-CN" altLang="en-US" sz="1800" dirty="0">
                <a:ea typeface="Cambria Math" pitchFamily="18" charset="0"/>
              </a:rPr>
              <a:t>中的 </a:t>
            </a:r>
            <a:r>
              <a:rPr lang="en-US" sz="1800" dirty="0">
                <a:ea typeface="Cambria Math" pitchFamily="18" charset="0"/>
              </a:rPr>
              <a:t>p</a:t>
            </a:r>
            <a:endParaRPr lang="en-US" sz="1800" baseline="-25000" dirty="0">
              <a:ea typeface="Cambria Math" pitchFamily="18" charset="0"/>
            </a:endParaRPr>
          </a:p>
        </p:txBody>
      </p:sp>
    </p:spTree>
    <p:extLst>
      <p:ext uri="{BB962C8B-B14F-4D97-AF65-F5344CB8AC3E}">
        <p14:creationId xmlns:p14="http://schemas.microsoft.com/office/powerpoint/2010/main" val="6077181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仿射密码的密码分析</a:t>
            </a:r>
            <a:endParaRPr lang="en-IN" dirty="0"/>
          </a:p>
        </p:txBody>
      </p:sp>
      <p:sp>
        <p:nvSpPr>
          <p:cNvPr id="3" name="Content Placeholder 2"/>
          <p:cNvSpPr>
            <a:spLocks noGrp="1"/>
          </p:cNvSpPr>
          <p:nvPr>
            <p:ph idx="1"/>
          </p:nvPr>
        </p:nvSpPr>
        <p:spPr>
          <a:xfrm>
            <a:off x="457200" y="1295400"/>
            <a:ext cx="8424000" cy="5257800"/>
          </a:xfrm>
        </p:spPr>
        <p:txBody>
          <a:bodyPr/>
          <a:lstStyle/>
          <a:p>
            <a:pPr>
              <a:spcBef>
                <a:spcPts val="0"/>
              </a:spcBef>
              <a:spcAft>
                <a:spcPts val="400"/>
              </a:spcAft>
            </a:pPr>
            <a:r>
              <a:rPr lang="zh-CN" altLang="en-US" sz="2000" dirty="0"/>
              <a:t>从密文中恢复明文的过程，而无需知道加密方法和密钥，被称为密码分析或破解密码。密码分析仿射密码生成的密文的一个重要工具是字母的相对频率。英文文本中最常见的九个字母及其出现频率是：</a:t>
            </a:r>
            <a:r>
              <a:rPr lang="en-US" altLang="zh-CN" sz="2000" dirty="0"/>
              <a:t>E 13%</a:t>
            </a:r>
            <a:r>
              <a:rPr lang="zh-CN" altLang="en-US" sz="2000" dirty="0"/>
              <a:t>，</a:t>
            </a:r>
            <a:r>
              <a:rPr lang="en-US" altLang="zh-CN" sz="2000" dirty="0"/>
              <a:t>T 9%</a:t>
            </a:r>
            <a:r>
              <a:rPr lang="zh-CN" altLang="en-US" sz="2000" dirty="0"/>
              <a:t>，</a:t>
            </a:r>
            <a:r>
              <a:rPr lang="en-US" altLang="zh-CN" sz="2000" dirty="0"/>
              <a:t>A 8%</a:t>
            </a:r>
            <a:r>
              <a:rPr lang="zh-CN" altLang="en-US" sz="2000" dirty="0"/>
              <a:t>，</a:t>
            </a:r>
            <a:r>
              <a:rPr lang="en-US" altLang="zh-CN" sz="2000" dirty="0"/>
              <a:t>O 8%</a:t>
            </a:r>
            <a:r>
              <a:rPr lang="zh-CN" altLang="en-US" sz="2000" dirty="0"/>
              <a:t>，</a:t>
            </a:r>
            <a:r>
              <a:rPr lang="en-US" altLang="zh-CN" sz="2000" dirty="0"/>
              <a:t>I 7%</a:t>
            </a:r>
            <a:r>
              <a:rPr lang="zh-CN" altLang="en-US" sz="2000" dirty="0"/>
              <a:t>，</a:t>
            </a:r>
            <a:r>
              <a:rPr lang="en-US" altLang="zh-CN" sz="2000" dirty="0"/>
              <a:t>N 7%</a:t>
            </a:r>
            <a:r>
              <a:rPr lang="zh-CN" altLang="en-US" sz="2000" dirty="0"/>
              <a:t>，</a:t>
            </a:r>
            <a:r>
              <a:rPr lang="en-US" altLang="zh-CN" sz="2000" dirty="0"/>
              <a:t>S 7%</a:t>
            </a:r>
            <a:r>
              <a:rPr lang="zh-CN" altLang="en-US" sz="2000" dirty="0"/>
              <a:t>，</a:t>
            </a:r>
            <a:r>
              <a:rPr lang="en-US" altLang="zh-CN" sz="2000" dirty="0"/>
              <a:t>H 6%</a:t>
            </a:r>
            <a:r>
              <a:rPr lang="zh-CN" altLang="en-US" sz="2000" dirty="0"/>
              <a:t>，</a:t>
            </a:r>
            <a:r>
              <a:rPr lang="en-US" altLang="zh-CN" sz="2000" dirty="0"/>
              <a:t>R 6%</a:t>
            </a:r>
          </a:p>
          <a:p>
            <a:pPr>
              <a:spcBef>
                <a:spcPts val="0"/>
              </a:spcBef>
              <a:spcAft>
                <a:spcPts val="400"/>
              </a:spcAft>
            </a:pPr>
            <a:r>
              <a:rPr lang="zh-CN" altLang="en-US" sz="2000" dirty="0"/>
              <a:t>分析密文的步骤</a:t>
            </a:r>
            <a:r>
              <a:rPr lang="en-US" sz="2000" dirty="0"/>
              <a:t>:</a:t>
            </a:r>
          </a:p>
          <a:p>
            <a:pPr lvl="1">
              <a:spcBef>
                <a:spcPts val="0"/>
              </a:spcBef>
              <a:spcAft>
                <a:spcPts val="400"/>
              </a:spcAft>
            </a:pPr>
            <a:r>
              <a:rPr lang="zh-CN" altLang="en-US" sz="1800" dirty="0"/>
              <a:t>找出密文中各字母的频率</a:t>
            </a:r>
            <a:r>
              <a:rPr lang="en-US" sz="1800" dirty="0"/>
              <a:t>.</a:t>
            </a:r>
          </a:p>
          <a:p>
            <a:pPr lvl="1">
              <a:spcBef>
                <a:spcPts val="0"/>
              </a:spcBef>
              <a:spcAft>
                <a:spcPts val="400"/>
              </a:spcAft>
            </a:pPr>
            <a:r>
              <a:rPr lang="zh-CN" altLang="en-US" sz="1800" dirty="0"/>
              <a:t>假设最常见的字母是通过加密 </a:t>
            </a:r>
            <a:r>
              <a:rPr lang="en-US" altLang="zh-CN" sz="1800" dirty="0"/>
              <a:t>E </a:t>
            </a:r>
            <a:r>
              <a:rPr lang="zh-CN" altLang="en-US" sz="1800" dirty="0"/>
              <a:t>生成的</a:t>
            </a:r>
            <a:r>
              <a:rPr lang="en-US" sz="1800" dirty="0"/>
              <a:t>. </a:t>
            </a:r>
          </a:p>
          <a:p>
            <a:pPr lvl="1">
              <a:spcBef>
                <a:spcPts val="0"/>
              </a:spcBef>
              <a:spcAft>
                <a:spcPts val="400"/>
              </a:spcAft>
            </a:pPr>
            <a:r>
              <a:rPr lang="zh-CN" altLang="en-US" sz="1800" dirty="0"/>
              <a:t>如果从 </a:t>
            </a:r>
            <a:r>
              <a:rPr lang="en-US" altLang="zh-CN" sz="1800" dirty="0"/>
              <a:t>E </a:t>
            </a:r>
            <a:r>
              <a:rPr lang="zh-CN" altLang="en-US" sz="1800" dirty="0"/>
              <a:t>到最常见字母的位移值为 </a:t>
            </a:r>
            <a:r>
              <a:rPr lang="en-US" altLang="zh-CN" sz="1800" dirty="0"/>
              <a:t>k</a:t>
            </a:r>
            <a:r>
              <a:rPr lang="zh-CN" altLang="en-US" sz="1800" dirty="0"/>
              <a:t>，则将密文向后移 −</a:t>
            </a:r>
            <a:r>
              <a:rPr lang="en-US" altLang="zh-CN" sz="1800" dirty="0"/>
              <a:t>k </a:t>
            </a:r>
            <a:r>
              <a:rPr lang="zh-CN" altLang="en-US" sz="1800" dirty="0"/>
              <a:t>看看是否有意义</a:t>
            </a:r>
            <a:r>
              <a:rPr lang="en-US" sz="1800" dirty="0"/>
              <a:t>.</a:t>
            </a:r>
          </a:p>
          <a:p>
            <a:pPr lvl="1">
              <a:spcBef>
                <a:spcPts val="0"/>
              </a:spcBef>
              <a:spcAft>
                <a:spcPts val="400"/>
              </a:spcAft>
            </a:pPr>
            <a:r>
              <a:rPr lang="zh-CN" altLang="en-US" sz="1800" dirty="0"/>
              <a:t>如果不成立，尝试假设是 </a:t>
            </a:r>
            <a:r>
              <a:rPr lang="en-US" altLang="zh-CN" sz="1800" dirty="0"/>
              <a:t>T </a:t>
            </a:r>
            <a:r>
              <a:rPr lang="zh-CN" altLang="en-US" sz="1800" dirty="0"/>
              <a:t>并继续分析</a:t>
            </a:r>
            <a:r>
              <a:rPr lang="en-US" sz="1800" dirty="0"/>
              <a:t>. </a:t>
            </a:r>
          </a:p>
          <a:p>
            <a:pPr>
              <a:spcBef>
                <a:spcPts val="0"/>
              </a:spcBef>
              <a:spcAft>
                <a:spcPts val="400"/>
              </a:spcAft>
            </a:pPr>
            <a:r>
              <a:rPr lang="zh-CN" altLang="en-US" sz="2000" b="1" dirty="0"/>
              <a:t>例</a:t>
            </a:r>
            <a:r>
              <a:rPr lang="en-US" sz="2000" dirty="0"/>
              <a:t>:</a:t>
            </a:r>
            <a:r>
              <a:rPr lang="zh-CN" altLang="en-US" sz="2000" dirty="0"/>
              <a:t>我们截获了消息“</a:t>
            </a:r>
            <a:r>
              <a:rPr lang="en-US" altLang="zh-CN" sz="2000" dirty="0"/>
              <a:t>ZNK KGXRE HOXJ MKZY ZNK CUXS”</a:t>
            </a:r>
            <a:r>
              <a:rPr lang="zh-CN" altLang="en-US" sz="2000" dirty="0"/>
              <a:t>，并且知道它是通过移位密码生成的。我们尝试进行密码分析</a:t>
            </a:r>
            <a:r>
              <a:rPr lang="en-US" sz="2000" dirty="0"/>
              <a:t>.</a:t>
            </a:r>
          </a:p>
          <a:p>
            <a:pPr>
              <a:spcBef>
                <a:spcPts val="0"/>
              </a:spcBef>
              <a:spcAft>
                <a:spcPts val="400"/>
              </a:spcAft>
            </a:pPr>
            <a:r>
              <a:rPr lang="zh-CN" altLang="en-US" sz="2000" b="1" dirty="0"/>
              <a:t>解</a:t>
            </a:r>
            <a:r>
              <a:rPr lang="en-US" sz="2000" dirty="0"/>
              <a:t>:</a:t>
            </a:r>
            <a:r>
              <a:rPr lang="zh-CN" altLang="en-US" sz="2000" dirty="0"/>
              <a:t>密文中最常见的字母是 </a:t>
            </a:r>
            <a:r>
              <a:rPr lang="en-US" sz="2000" dirty="0"/>
              <a:t>K。</a:t>
            </a:r>
            <a:r>
              <a:rPr lang="zh-CN" altLang="en-US" sz="2000" dirty="0"/>
              <a:t>因此，可能字母被移位了 </a:t>
            </a:r>
            <a:r>
              <a:rPr lang="en-US" altLang="zh-CN" sz="2000" dirty="0"/>
              <a:t>6 </a:t>
            </a:r>
            <a:r>
              <a:rPr lang="zh-CN" altLang="en-US" sz="2000" dirty="0"/>
              <a:t>个位置，因为这样会将 </a:t>
            </a:r>
            <a:r>
              <a:rPr lang="en-US" sz="2000" dirty="0"/>
              <a:t>E </a:t>
            </a:r>
            <a:r>
              <a:rPr lang="zh-CN" altLang="en-US" sz="2000" dirty="0"/>
              <a:t>映射到 </a:t>
            </a:r>
            <a:r>
              <a:rPr lang="en-US" sz="2000" dirty="0"/>
              <a:t>K。</a:t>
            </a:r>
            <a:r>
              <a:rPr lang="zh-CN" altLang="en-US" sz="2000" dirty="0"/>
              <a:t>将整个消息向后移 </a:t>
            </a:r>
            <a:r>
              <a:rPr lang="en-US" altLang="zh-CN" sz="2000" dirty="0"/>
              <a:t>6 </a:t>
            </a:r>
            <a:r>
              <a:rPr lang="zh-CN" altLang="en-US" sz="2000" dirty="0"/>
              <a:t>个位置，得到“</a:t>
            </a:r>
            <a:r>
              <a:rPr lang="en-US" sz="2000" dirty="0"/>
              <a:t>THE EARLY BIRD GETS THE WORM”</a:t>
            </a:r>
          </a:p>
        </p:txBody>
      </p:sp>
    </p:spTree>
    <p:extLst>
      <p:ext uri="{BB962C8B-B14F-4D97-AF65-F5344CB8AC3E}">
        <p14:creationId xmlns:p14="http://schemas.microsoft.com/office/powerpoint/2010/main" val="32393353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块密码</a:t>
            </a:r>
            <a:r>
              <a:rPr lang="en-IN" sz="1500" dirty="0"/>
              <a:t>1</a:t>
            </a:r>
          </a:p>
        </p:txBody>
      </p:sp>
      <p:sp>
        <p:nvSpPr>
          <p:cNvPr id="3" name="Content Placeholder 2"/>
          <p:cNvSpPr>
            <a:spLocks noGrp="1"/>
          </p:cNvSpPr>
          <p:nvPr>
            <p:ph idx="1"/>
          </p:nvPr>
        </p:nvSpPr>
        <p:spPr>
          <a:xfrm>
            <a:off x="457200" y="1295400"/>
            <a:ext cx="8424000" cy="5257800"/>
          </a:xfrm>
        </p:spPr>
        <p:txBody>
          <a:bodyPr/>
          <a:lstStyle/>
          <a:p>
            <a:pPr>
              <a:spcBef>
                <a:spcPts val="200"/>
              </a:spcBef>
            </a:pPr>
            <a:r>
              <a:rPr lang="zh-CN" altLang="en-US" sz="2400" dirty="0"/>
              <a:t>将字母表中的每个字母替换为另一个字母的密码被称为字符密码或单字母替换密码</a:t>
            </a:r>
            <a:r>
              <a:rPr lang="en-US" sz="2400" dirty="0"/>
              <a:t>. </a:t>
            </a:r>
          </a:p>
          <a:p>
            <a:pPr>
              <a:spcBef>
                <a:spcPts val="200"/>
              </a:spcBef>
            </a:pPr>
            <a:r>
              <a:rPr lang="zh-CN" altLang="en-US" sz="2400" dirty="0"/>
              <a:t>这类密码容易受到基于字母频率的密码分析攻击。为了避免这个问题，分组密码应运而生，它通过将字母块替换为其他字母块来提高安全性</a:t>
            </a:r>
            <a:r>
              <a:rPr lang="en-US" sz="2400" dirty="0"/>
              <a:t>.</a:t>
            </a:r>
          </a:p>
          <a:p>
            <a:pPr>
              <a:spcBef>
                <a:spcPts val="200"/>
              </a:spcBef>
            </a:pPr>
            <a:r>
              <a:rPr lang="zh-CN" altLang="en-US" sz="2400" dirty="0"/>
              <a:t>一种简单的分组密码称为置换密码。密钥是集合 </a:t>
            </a:r>
            <a:r>
              <a:rPr lang="en-US" altLang="zh-CN" sz="2400" dirty="0"/>
              <a:t>{1,2,…,m} </a:t>
            </a:r>
            <a:r>
              <a:rPr lang="zh-CN" altLang="en-US" sz="2400" dirty="0"/>
              <a:t>的一个置换 </a:t>
            </a:r>
            <a:r>
              <a:rPr lang="en-US" altLang="zh-CN" sz="2400" dirty="0"/>
              <a:t>σ</a:t>
            </a:r>
            <a:r>
              <a:rPr lang="zh-CN" altLang="en-US" sz="2400" dirty="0"/>
              <a:t>，其中 </a:t>
            </a:r>
            <a:r>
              <a:rPr lang="en-US" altLang="zh-CN" sz="2400" dirty="0"/>
              <a:t>m </a:t>
            </a:r>
            <a:r>
              <a:rPr lang="zh-CN" altLang="en-US" sz="2400" dirty="0"/>
              <a:t>是一个整数，它是从 </a:t>
            </a:r>
            <a:r>
              <a:rPr lang="en-US" altLang="zh-CN" sz="2400" dirty="0"/>
              <a:t>{1,2,…,m} </a:t>
            </a:r>
            <a:r>
              <a:rPr lang="zh-CN" altLang="en-US" sz="2400" dirty="0"/>
              <a:t>到自身的单射函数</a:t>
            </a:r>
            <a:r>
              <a:rPr lang="en-US" sz="2400" dirty="0">
                <a:ea typeface="Cambria Math"/>
              </a:rPr>
              <a:t>. </a:t>
            </a:r>
          </a:p>
          <a:p>
            <a:pPr>
              <a:spcBef>
                <a:spcPts val="200"/>
              </a:spcBef>
            </a:pPr>
            <a:r>
              <a:rPr lang="zh-CN" altLang="en-US" sz="2400" dirty="0">
                <a:latin typeface="+mn-ea"/>
              </a:rPr>
              <a:t>加密消息时，将字母分成大小为 </a:t>
            </a:r>
            <a:r>
              <a:rPr lang="en-US" altLang="zh-CN" sz="2400" dirty="0">
                <a:latin typeface="+mn-ea"/>
              </a:rPr>
              <a:t>m </a:t>
            </a:r>
            <a:r>
              <a:rPr lang="zh-CN" altLang="en-US" sz="2400" dirty="0">
                <a:latin typeface="+mn-ea"/>
              </a:rPr>
              <a:t>的块，并添加额外的字母以填满最后一个块。我们通过加密</a:t>
            </a:r>
            <a:r>
              <a:rPr lang="en-US" sz="2400" i="1" dirty="0">
                <a:ea typeface="Cambria Math"/>
              </a:rPr>
              <a:t>p</a:t>
            </a:r>
            <a:r>
              <a:rPr lang="en-US" sz="2400" baseline="-25000" dirty="0">
                <a:ea typeface="Cambria Math" pitchFamily="18" charset="0"/>
              </a:rPr>
              <a:t>1</a:t>
            </a:r>
            <a:r>
              <a:rPr lang="en-US" sz="2400" dirty="0">
                <a:ea typeface="Cambria Math"/>
              </a:rPr>
              <a:t>,</a:t>
            </a:r>
            <a:r>
              <a:rPr lang="en-US" sz="2400" i="1" dirty="0">
                <a:ea typeface="Cambria Math"/>
              </a:rPr>
              <a:t>p</a:t>
            </a:r>
            <a:r>
              <a:rPr lang="en-US" sz="2400" baseline="-25000" dirty="0">
                <a:ea typeface="Cambria Math" pitchFamily="18" charset="0"/>
              </a:rPr>
              <a:t>2</a:t>
            </a:r>
            <a:r>
              <a:rPr lang="en-US" sz="2400" dirty="0">
                <a:ea typeface="Cambria Math"/>
              </a:rPr>
              <a:t>,…,</a:t>
            </a:r>
            <a:r>
              <a:rPr lang="en-US" sz="2400" i="1" dirty="0">
                <a:ea typeface="Cambria Math"/>
              </a:rPr>
              <a:t>p</a:t>
            </a:r>
            <a:r>
              <a:rPr lang="en-US" sz="2400" i="1" baseline="-25000" dirty="0">
                <a:ea typeface="Cambria Math" pitchFamily="18" charset="0"/>
              </a:rPr>
              <a:t>m</a:t>
            </a:r>
            <a:r>
              <a:rPr lang="en-US" sz="2400" dirty="0">
                <a:ea typeface="Cambria Math"/>
              </a:rPr>
              <a:t> </a:t>
            </a:r>
            <a:r>
              <a:rPr lang="zh-CN" altLang="en-US" sz="2400" dirty="0">
                <a:latin typeface="+mn-ea"/>
              </a:rPr>
              <a:t>为</a:t>
            </a:r>
            <a:r>
              <a:rPr lang="en-US" sz="2400" dirty="0">
                <a:ea typeface="Cambria Math"/>
              </a:rPr>
              <a:t> </a:t>
            </a:r>
            <a:r>
              <a:rPr lang="en-US" sz="2400" i="1" dirty="0">
                <a:ea typeface="Cambria Math"/>
              </a:rPr>
              <a:t>c</a:t>
            </a:r>
            <a:r>
              <a:rPr lang="en-US" sz="2400" baseline="-25000" dirty="0">
                <a:ea typeface="Cambria Math" pitchFamily="18" charset="0"/>
              </a:rPr>
              <a:t>1</a:t>
            </a:r>
            <a:r>
              <a:rPr lang="en-US" sz="2400" dirty="0">
                <a:ea typeface="Cambria Math"/>
              </a:rPr>
              <a:t>,</a:t>
            </a:r>
            <a:r>
              <a:rPr lang="en-US" sz="2400" i="1" dirty="0">
                <a:ea typeface="Cambria Math"/>
              </a:rPr>
              <a:t>c</a:t>
            </a:r>
            <a:r>
              <a:rPr lang="en-US" sz="2400" baseline="-25000" dirty="0">
                <a:ea typeface="Cambria Math" pitchFamily="18" charset="0"/>
              </a:rPr>
              <a:t>2</a:t>
            </a:r>
            <a:r>
              <a:rPr lang="en-US" sz="2400" dirty="0">
                <a:ea typeface="Cambria Math"/>
              </a:rPr>
              <a:t>,…,</a:t>
            </a:r>
            <a:r>
              <a:rPr lang="en-US" sz="2400" i="1" dirty="0">
                <a:ea typeface="Cambria Math"/>
              </a:rPr>
              <a:t>c</a:t>
            </a:r>
            <a:r>
              <a:rPr lang="en-US" sz="2400" i="1" baseline="-25000" dirty="0">
                <a:ea typeface="Cambria Math" pitchFamily="18" charset="0"/>
              </a:rPr>
              <a:t>m</a:t>
            </a:r>
            <a:r>
              <a:rPr lang="en-US" sz="2400" dirty="0">
                <a:ea typeface="Cambria Math"/>
              </a:rPr>
              <a:t> =</a:t>
            </a:r>
            <a:r>
              <a:rPr lang="en-US" sz="2400" i="1" dirty="0">
                <a:ea typeface="Cambria Math"/>
              </a:rPr>
              <a:t> </a:t>
            </a:r>
            <a:r>
              <a:rPr lang="en-US" sz="2400" dirty="0">
                <a:ea typeface="Cambria Math"/>
              </a:rPr>
              <a:t> </a:t>
            </a:r>
            <a:r>
              <a:rPr lang="en-US" sz="2400" i="1" dirty="0" err="1">
                <a:ea typeface="Cambria Math"/>
              </a:rPr>
              <a:t>p</a:t>
            </a:r>
            <a:r>
              <a:rPr lang="en-US" sz="2400" baseline="-25000" dirty="0" err="1">
                <a:ea typeface="Cambria Math" pitchFamily="18" charset="0"/>
              </a:rPr>
              <a:t>σ</a:t>
            </a:r>
            <a:r>
              <a:rPr lang="en-US" sz="2400" baseline="-25000" dirty="0">
                <a:ea typeface="Cambria Math" pitchFamily="18" charset="0"/>
              </a:rPr>
              <a:t>(1)</a:t>
            </a:r>
            <a:r>
              <a:rPr lang="en-US" sz="2400" dirty="0">
                <a:ea typeface="Cambria Math"/>
              </a:rPr>
              <a:t>,</a:t>
            </a:r>
            <a:r>
              <a:rPr lang="en-US" sz="2400" i="1" dirty="0" err="1">
                <a:ea typeface="Cambria Math"/>
              </a:rPr>
              <a:t>p</a:t>
            </a:r>
            <a:r>
              <a:rPr lang="en-US" sz="2400" baseline="-25000" dirty="0" err="1">
                <a:ea typeface="Cambria Math" pitchFamily="18" charset="0"/>
              </a:rPr>
              <a:t>σ</a:t>
            </a:r>
            <a:r>
              <a:rPr lang="en-US" sz="2400" baseline="-25000" dirty="0">
                <a:ea typeface="Cambria Math" pitchFamily="18" charset="0"/>
              </a:rPr>
              <a:t>(2)</a:t>
            </a:r>
            <a:r>
              <a:rPr lang="en-US" sz="2400" dirty="0">
                <a:ea typeface="Cambria Math"/>
              </a:rPr>
              <a:t>,…,</a:t>
            </a:r>
            <a:r>
              <a:rPr lang="en-US" sz="2400" i="1" dirty="0">
                <a:ea typeface="Cambria Math"/>
              </a:rPr>
              <a:t>p</a:t>
            </a:r>
            <a:r>
              <a:rPr lang="el-GR" sz="2400" i="1" baseline="-25000" dirty="0">
                <a:ea typeface="Cambria Math"/>
              </a:rPr>
              <a:t>σ</a:t>
            </a:r>
            <a:r>
              <a:rPr lang="en-US" sz="2400" baseline="-25000" dirty="0">
                <a:ea typeface="Cambria Math"/>
              </a:rPr>
              <a:t>(</a:t>
            </a:r>
            <a:r>
              <a:rPr lang="en-US" sz="2400" i="1" baseline="-25000" dirty="0">
                <a:ea typeface="Cambria Math"/>
              </a:rPr>
              <a:t>m</a:t>
            </a:r>
            <a:r>
              <a:rPr lang="en-US" sz="2400" baseline="-25000" dirty="0">
                <a:ea typeface="Cambria Math"/>
              </a:rPr>
              <a:t>)</a:t>
            </a:r>
            <a:r>
              <a:rPr lang="en-US" sz="2400" dirty="0">
                <a:ea typeface="Cambria Math"/>
              </a:rPr>
              <a:t>.</a:t>
            </a:r>
          </a:p>
          <a:p>
            <a:pPr>
              <a:spcBef>
                <a:spcPts val="200"/>
              </a:spcBef>
            </a:pPr>
            <a:r>
              <a:rPr lang="zh-CN" altLang="en-US" sz="2400" dirty="0">
                <a:latin typeface="+mn-ea"/>
              </a:rPr>
              <a:t>要解密</a:t>
            </a:r>
            <a:r>
              <a:rPr lang="en-US" sz="2400" i="1" dirty="0">
                <a:latin typeface="+mn-ea"/>
              </a:rPr>
              <a:t>c</a:t>
            </a:r>
            <a:r>
              <a:rPr lang="en-US" sz="2400" baseline="-25000" dirty="0">
                <a:latin typeface="+mn-ea"/>
              </a:rPr>
              <a:t>1</a:t>
            </a:r>
            <a:r>
              <a:rPr lang="en-US" sz="2400" dirty="0">
                <a:latin typeface="+mn-ea"/>
              </a:rPr>
              <a:t>,</a:t>
            </a:r>
            <a:r>
              <a:rPr lang="en-US" sz="2400" i="1" dirty="0">
                <a:latin typeface="+mn-ea"/>
              </a:rPr>
              <a:t>c</a:t>
            </a:r>
            <a:r>
              <a:rPr lang="en-US" sz="2400" baseline="-25000" dirty="0">
                <a:latin typeface="+mn-ea"/>
              </a:rPr>
              <a:t>2</a:t>
            </a:r>
            <a:r>
              <a:rPr lang="en-US" sz="2400" dirty="0">
                <a:latin typeface="+mn-ea"/>
              </a:rPr>
              <a:t>,…,</a:t>
            </a:r>
            <a:r>
              <a:rPr lang="en-US" sz="2400" i="1" dirty="0">
                <a:latin typeface="+mn-ea"/>
              </a:rPr>
              <a:t>c</a:t>
            </a:r>
            <a:r>
              <a:rPr lang="en-US" sz="2400" i="1" baseline="-25000" dirty="0">
                <a:latin typeface="+mn-ea"/>
              </a:rPr>
              <a:t>m</a:t>
            </a:r>
            <a:r>
              <a:rPr lang="zh-CN" altLang="en-US" sz="2400" dirty="0">
                <a:latin typeface="+mn-ea"/>
              </a:rPr>
              <a:t>则需要使用逆置换 </a:t>
            </a:r>
            <a:r>
              <a:rPr lang="el-GR" altLang="zh-CN" sz="2400" dirty="0">
                <a:latin typeface="+mn-ea"/>
              </a:rPr>
              <a:t>σ</a:t>
            </a:r>
            <a:r>
              <a:rPr lang="en-US" altLang="zh-CN" sz="2400" baseline="30000" dirty="0">
                <a:latin typeface="+mn-ea"/>
              </a:rPr>
              <a:t>−1</a:t>
            </a:r>
            <a:r>
              <a:rPr lang="en-US" altLang="zh-CN" sz="2400" dirty="0">
                <a:latin typeface="+mn-ea"/>
              </a:rPr>
              <a:t> </a:t>
            </a:r>
            <a:r>
              <a:rPr lang="zh-CN" altLang="en-US" sz="2400" dirty="0">
                <a:latin typeface="+mn-ea"/>
              </a:rPr>
              <a:t>进行还原</a:t>
            </a:r>
            <a:r>
              <a:rPr lang="en-US" sz="2400" dirty="0">
                <a:ea typeface="Cambria Math"/>
              </a:rPr>
              <a:t>.</a:t>
            </a:r>
            <a:endParaRPr lang="en-US" sz="2400" dirty="0"/>
          </a:p>
        </p:txBody>
      </p:sp>
    </p:spTree>
    <p:extLst>
      <p:ext uri="{BB962C8B-B14F-4D97-AF65-F5344CB8AC3E}">
        <p14:creationId xmlns:p14="http://schemas.microsoft.com/office/powerpoint/2010/main" val="13415636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块密码</a:t>
            </a:r>
            <a:r>
              <a:rPr lang="en-IN" sz="1500" dirty="0"/>
              <a:t>2</a:t>
            </a:r>
          </a:p>
        </p:txBody>
      </p:sp>
      <p:sp>
        <p:nvSpPr>
          <p:cNvPr id="3" name="Content Placeholder 2"/>
          <p:cNvSpPr>
            <a:spLocks noGrp="1"/>
          </p:cNvSpPr>
          <p:nvPr>
            <p:ph idx="1"/>
          </p:nvPr>
        </p:nvSpPr>
        <p:spPr>
          <a:xfrm>
            <a:off x="457200" y="1295400"/>
            <a:ext cx="8424000" cy="5257800"/>
          </a:xfrm>
        </p:spPr>
        <p:txBody>
          <a:bodyPr/>
          <a:lstStyle/>
          <a:p>
            <a:pPr>
              <a:spcBef>
                <a:spcPts val="600"/>
              </a:spcBef>
            </a:pPr>
            <a:r>
              <a:rPr lang="zh-CN" altLang="en-US" sz="2400" b="1" dirty="0"/>
              <a:t>例</a:t>
            </a:r>
            <a:r>
              <a:rPr lang="en-US" sz="2400" dirty="0"/>
              <a:t>:</a:t>
            </a:r>
            <a:r>
              <a:rPr lang="zh-CN" altLang="en-US" sz="2400" dirty="0"/>
              <a:t>使用基于集合 </a:t>
            </a:r>
            <a:r>
              <a:rPr lang="en-US" altLang="zh-CN" sz="2400" dirty="0"/>
              <a:t>{1,2,3,4} </a:t>
            </a:r>
            <a:r>
              <a:rPr lang="zh-CN" altLang="en-US" sz="2400" dirty="0"/>
              <a:t>的置换 </a:t>
            </a:r>
            <a:r>
              <a:rPr lang="el-GR" sz="2400" dirty="0"/>
              <a:t>σ </a:t>
            </a:r>
            <a:r>
              <a:rPr lang="zh-CN" altLang="en-US" sz="2400" dirty="0"/>
              <a:t>来进行加密和解密操作，其中 </a:t>
            </a:r>
            <a:r>
              <a:rPr lang="el-GR" sz="2400" dirty="0"/>
              <a:t>σ(1) = 3, σ(2) = 1, σ(3) = 4, σ(4) = 2</a:t>
            </a:r>
            <a:r>
              <a:rPr lang="en-US" sz="2400" dirty="0">
                <a:ea typeface="Cambria Math"/>
              </a:rPr>
              <a:t>,</a:t>
            </a:r>
          </a:p>
          <a:p>
            <a:pPr marL="880110" lvl="1" indent="-514350">
              <a:spcBef>
                <a:spcPts val="600"/>
              </a:spcBef>
              <a:buClr>
                <a:schemeClr val="tx1"/>
              </a:buClr>
              <a:buFont typeface="+mj-lt"/>
              <a:buAutoNum type="alphaLcPeriod"/>
            </a:pPr>
            <a:r>
              <a:rPr lang="zh-CN" altLang="en-US" sz="2000" dirty="0">
                <a:ea typeface="Cambria Math"/>
              </a:rPr>
              <a:t>加密明文 </a:t>
            </a:r>
            <a:r>
              <a:rPr lang="en-US" altLang="zh-CN" sz="2000" dirty="0">
                <a:ea typeface="Cambria Math"/>
              </a:rPr>
              <a:t>"</a:t>
            </a:r>
            <a:r>
              <a:rPr lang="en-US" sz="2000" dirty="0">
                <a:ea typeface="Cambria Math"/>
              </a:rPr>
              <a:t>PIRATE ATTACK“</a:t>
            </a:r>
          </a:p>
          <a:p>
            <a:pPr marL="880110" lvl="1" indent="-514350">
              <a:spcBef>
                <a:spcPts val="600"/>
              </a:spcBef>
              <a:buClr>
                <a:schemeClr val="tx1"/>
              </a:buClr>
              <a:buFont typeface="+mj-lt"/>
              <a:buAutoNum type="alphaLcPeriod"/>
            </a:pPr>
            <a:r>
              <a:rPr lang="zh-CN" altLang="en-US" sz="2000" dirty="0">
                <a:latin typeface="+mn-ea"/>
              </a:rPr>
              <a:t>解密密文 </a:t>
            </a:r>
            <a:r>
              <a:rPr lang="en-US" altLang="zh-CN" sz="2000" dirty="0">
                <a:latin typeface="+mn-ea"/>
              </a:rPr>
              <a:t>"</a:t>
            </a:r>
            <a:r>
              <a:rPr lang="en-US" sz="2000" dirty="0">
                <a:latin typeface="+mn-ea"/>
              </a:rPr>
              <a:t>SWUE TRAEOEHS"，</a:t>
            </a:r>
            <a:r>
              <a:rPr lang="zh-CN" altLang="en-US" sz="2000" dirty="0">
                <a:latin typeface="+mn-ea"/>
              </a:rPr>
              <a:t>该密文使用了相同的置换 </a:t>
            </a:r>
            <a:r>
              <a:rPr lang="el-GR" sz="2000" dirty="0">
                <a:latin typeface="+mn-ea"/>
              </a:rPr>
              <a:t>σ </a:t>
            </a:r>
            <a:r>
              <a:rPr lang="zh-CN" altLang="en-US" sz="2000" dirty="0">
                <a:latin typeface="+mn-ea"/>
              </a:rPr>
              <a:t>进行加密</a:t>
            </a:r>
            <a:r>
              <a:rPr lang="en-US" sz="2000" dirty="0">
                <a:ea typeface="Cambria Math"/>
              </a:rPr>
              <a:t>.</a:t>
            </a:r>
          </a:p>
          <a:p>
            <a:pPr>
              <a:spcBef>
                <a:spcPts val="600"/>
              </a:spcBef>
            </a:pPr>
            <a:r>
              <a:rPr lang="zh-CN" altLang="en-US" sz="2400" b="1" dirty="0">
                <a:ea typeface="Cambria Math"/>
              </a:rPr>
              <a:t>解</a:t>
            </a:r>
            <a:r>
              <a:rPr lang="en-US" sz="2400" dirty="0">
                <a:ea typeface="Cambria Math"/>
                <a:sym typeface="Wingdings" pitchFamily="2" charset="2"/>
              </a:rPr>
              <a:t>:</a:t>
            </a:r>
          </a:p>
          <a:p>
            <a:pPr marL="850392" lvl="1" indent="-457200">
              <a:spcBef>
                <a:spcPts val="600"/>
              </a:spcBef>
              <a:buClr>
                <a:schemeClr val="tx1"/>
              </a:buClr>
              <a:buFont typeface="+mj-lt"/>
              <a:buAutoNum type="alphaLcPeriod"/>
            </a:pPr>
            <a:r>
              <a:rPr lang="zh-CN" altLang="en-US" sz="2000" dirty="0">
                <a:latin typeface="+mn-ea"/>
                <a:sym typeface="Wingdings" pitchFamily="2" charset="2"/>
              </a:rPr>
              <a:t>将明文分成四个字母的块：</a:t>
            </a:r>
            <a:r>
              <a:rPr lang="en-US" sz="2000" dirty="0">
                <a:latin typeface="+mn-ea"/>
                <a:sym typeface="Wingdings" pitchFamily="2" charset="2"/>
              </a:rPr>
              <a:t>PIRA TEAT TACK</a:t>
            </a:r>
            <a:r>
              <a:rPr lang="zh-CN" altLang="en-US" sz="2000" dirty="0">
                <a:latin typeface="+mn-ea"/>
                <a:sym typeface="Wingdings" pitchFamily="2" charset="2"/>
              </a:rPr>
              <a:t>，应用置换 </a:t>
            </a:r>
            <a:r>
              <a:rPr lang="el-GR" sz="2000" dirty="0">
                <a:latin typeface="+mn-ea"/>
                <a:sym typeface="Wingdings" pitchFamily="2" charset="2"/>
              </a:rPr>
              <a:t>σ</a:t>
            </a:r>
            <a:r>
              <a:rPr lang="en-US" sz="2000" dirty="0">
                <a:latin typeface="+mn-ea"/>
                <a:sym typeface="Wingdings" pitchFamily="2" charset="2"/>
              </a:rPr>
              <a:t>.</a:t>
            </a:r>
            <a:endParaRPr lang="en-US" sz="2000" dirty="0">
              <a:latin typeface="+mn-ea"/>
            </a:endParaRPr>
          </a:p>
          <a:p>
            <a:pPr marL="850392" lvl="1" indent="-457200">
              <a:spcBef>
                <a:spcPts val="600"/>
              </a:spcBef>
              <a:buClr>
                <a:schemeClr val="tx1"/>
              </a:buClr>
              <a:buFont typeface="+mj-lt"/>
              <a:buAutoNum type="alphaLcPeriod"/>
            </a:pPr>
            <a:r>
              <a:rPr lang="en-US" sz="2000" dirty="0">
                <a:ea typeface="Cambria Math"/>
              </a:rPr>
              <a:t> </a:t>
            </a:r>
            <a:r>
              <a:rPr lang="el-GR" sz="2000" dirty="0">
                <a:ea typeface="Cambria Math"/>
              </a:rPr>
              <a:t>σ</a:t>
            </a:r>
            <a:r>
              <a:rPr lang="en-US" sz="2000" baseline="30000" dirty="0">
                <a:ea typeface="Cambria Math"/>
              </a:rPr>
              <a:t>−1 </a:t>
            </a:r>
            <a:r>
              <a:rPr lang="en-US" sz="2000" dirty="0">
                <a:ea typeface="Cambria Math"/>
              </a:rPr>
              <a:t>:  </a:t>
            </a:r>
            <a:r>
              <a:rPr lang="el-GR" sz="2000" dirty="0">
                <a:ea typeface="Cambria Math"/>
              </a:rPr>
              <a:t>σ</a:t>
            </a:r>
            <a:r>
              <a:rPr lang="en-US" sz="2000" baseline="30000" dirty="0">
                <a:ea typeface="Cambria Math"/>
              </a:rPr>
              <a:t> −1</a:t>
            </a:r>
            <a:r>
              <a:rPr lang="en-US" sz="2000" dirty="0">
                <a:ea typeface="Cambria Math"/>
              </a:rPr>
              <a:t>(1) = 2,</a:t>
            </a:r>
            <a:r>
              <a:rPr lang="el-GR" sz="2000" dirty="0">
                <a:ea typeface="Cambria Math"/>
              </a:rPr>
              <a:t> σ</a:t>
            </a:r>
            <a:r>
              <a:rPr lang="en-US" sz="2000" baseline="30000" dirty="0">
                <a:ea typeface="Cambria Math"/>
              </a:rPr>
              <a:t> −1</a:t>
            </a:r>
            <a:r>
              <a:rPr lang="en-US" sz="2000" dirty="0">
                <a:ea typeface="Cambria Math"/>
              </a:rPr>
              <a:t>(2) = 4,</a:t>
            </a:r>
            <a:r>
              <a:rPr lang="el-GR" sz="2000" dirty="0">
                <a:ea typeface="Cambria Math"/>
              </a:rPr>
              <a:t> σ</a:t>
            </a:r>
            <a:r>
              <a:rPr lang="en-US" sz="2000" baseline="30000" dirty="0">
                <a:ea typeface="Cambria Math"/>
              </a:rPr>
              <a:t> −1</a:t>
            </a:r>
            <a:r>
              <a:rPr lang="en-US" sz="2000" dirty="0">
                <a:ea typeface="Cambria Math"/>
              </a:rPr>
              <a:t>(3) = 1,</a:t>
            </a:r>
            <a:r>
              <a:rPr lang="el-GR" sz="2000" dirty="0">
                <a:ea typeface="Cambria Math"/>
              </a:rPr>
              <a:t> </a:t>
            </a:r>
            <a:r>
              <a:rPr lang="en-US" sz="2000" dirty="0">
                <a:ea typeface="Cambria Math"/>
              </a:rPr>
              <a:t> </a:t>
            </a:r>
            <a:r>
              <a:rPr lang="el-GR" sz="2000" dirty="0">
                <a:ea typeface="Cambria Math"/>
              </a:rPr>
              <a:t>σ</a:t>
            </a:r>
            <a:r>
              <a:rPr lang="en-US" sz="2000" baseline="30000" dirty="0">
                <a:ea typeface="Cambria Math"/>
              </a:rPr>
              <a:t> −1</a:t>
            </a:r>
            <a:r>
              <a:rPr lang="en-US" sz="2000" dirty="0">
                <a:ea typeface="Cambria Math"/>
              </a:rPr>
              <a:t>(4) = 3.</a:t>
            </a:r>
          </a:p>
          <a:p>
            <a:pPr marL="850392" lvl="1" indent="-457200">
              <a:spcBef>
                <a:spcPts val="600"/>
              </a:spcBef>
              <a:buNone/>
            </a:pPr>
            <a:r>
              <a:rPr lang="zh-CN" altLang="en-US" sz="2000" dirty="0">
                <a:latin typeface="+mn-ea"/>
              </a:rPr>
              <a:t>将密文分成四个字母的块：</a:t>
            </a:r>
            <a:r>
              <a:rPr lang="en-US" altLang="zh-CN" sz="2000" dirty="0">
                <a:latin typeface="+mn-ea"/>
              </a:rPr>
              <a:t>SWUE TRAE OEHS</a:t>
            </a:r>
            <a:r>
              <a:rPr lang="zh-CN" altLang="en-US" sz="2000" dirty="0">
                <a:latin typeface="+mn-ea"/>
              </a:rPr>
              <a:t>，应用置换的逆</a:t>
            </a:r>
            <a:r>
              <a:rPr lang="el-GR" altLang="zh-CN" sz="2000" dirty="0">
                <a:ea typeface="Cambria Math"/>
              </a:rPr>
              <a:t>σ</a:t>
            </a:r>
            <a:r>
              <a:rPr lang="en-US" altLang="zh-CN" sz="2000" baseline="30000" dirty="0">
                <a:ea typeface="Cambria Math"/>
              </a:rPr>
              <a:t>−1</a:t>
            </a:r>
            <a:r>
              <a:rPr lang="en-US" sz="2000" dirty="0">
                <a:ea typeface="Cambria Math"/>
                <a:sym typeface="Wingdings" pitchFamily="2" charset="2"/>
              </a:rPr>
              <a:t>.</a:t>
            </a:r>
          </a:p>
          <a:p>
            <a:pPr marL="850392" lvl="1" indent="-457200">
              <a:spcBef>
                <a:spcPts val="600"/>
              </a:spcBef>
              <a:buNone/>
            </a:pPr>
            <a:r>
              <a:rPr lang="zh-CN" altLang="en-US" sz="2000" dirty="0">
                <a:latin typeface="+mn-ea"/>
                <a:sym typeface="Wingdings" pitchFamily="2" charset="2"/>
              </a:rPr>
              <a:t>解密后的结果是：</a:t>
            </a:r>
            <a:r>
              <a:rPr lang="en-US" sz="2000" dirty="0">
                <a:latin typeface="+mn-ea"/>
                <a:sym typeface="Wingdings" pitchFamily="2" charset="2"/>
              </a:rPr>
              <a:t>USEW ATER HOSE</a:t>
            </a:r>
            <a:r>
              <a:rPr lang="en-US" sz="2000" dirty="0">
                <a:ea typeface="Cambria Math"/>
                <a:sym typeface="Wingdings" pitchFamily="2" charset="2"/>
              </a:rPr>
              <a:t>.</a:t>
            </a:r>
          </a:p>
          <a:p>
            <a:pPr marL="850392" lvl="1" indent="-457200">
              <a:spcBef>
                <a:spcPts val="600"/>
              </a:spcBef>
              <a:buNone/>
            </a:pPr>
            <a:r>
              <a:rPr lang="zh-CN" altLang="en-US" sz="2000" dirty="0"/>
              <a:t>将解密后的结果拆分为单词，得到：</a:t>
            </a:r>
            <a:r>
              <a:rPr lang="en-US" sz="2000" dirty="0"/>
              <a:t>USE WATER HOSE</a:t>
            </a:r>
          </a:p>
        </p:txBody>
      </p:sp>
    </p:spTree>
    <p:extLst>
      <p:ext uri="{BB962C8B-B14F-4D97-AF65-F5344CB8AC3E}">
        <p14:creationId xmlns:p14="http://schemas.microsoft.com/office/powerpoint/2010/main" val="32039799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密码系统</a:t>
            </a:r>
            <a:r>
              <a:rPr lang="en-IN" sz="1500" dirty="0"/>
              <a:t>1</a:t>
            </a:r>
          </a:p>
        </p:txBody>
      </p:sp>
      <p:sp>
        <p:nvSpPr>
          <p:cNvPr id="3" name="Content Placeholder 2"/>
          <p:cNvSpPr>
            <a:spLocks noGrp="1"/>
          </p:cNvSpPr>
          <p:nvPr>
            <p:ph idx="1"/>
          </p:nvPr>
        </p:nvSpPr>
        <p:spPr>
          <a:xfrm>
            <a:off x="457200" y="1295400"/>
            <a:ext cx="8424000" cy="5257800"/>
          </a:xfrm>
        </p:spPr>
        <p:txBody>
          <a:bodyPr/>
          <a:lstStyle/>
          <a:p>
            <a:r>
              <a:rPr lang="en-US" sz="2400" b="1" dirty="0"/>
              <a:t> </a:t>
            </a:r>
            <a:r>
              <a:rPr lang="zh-CN" altLang="en-US" sz="2400" b="1" dirty="0"/>
              <a:t>定义</a:t>
            </a:r>
            <a:r>
              <a:rPr lang="en-US" sz="2400" dirty="0"/>
              <a:t>:</a:t>
            </a:r>
            <a:r>
              <a:rPr lang="zh-CN" altLang="en-US" sz="2400" dirty="0"/>
              <a:t>一个密码系统是一个五元组 </a:t>
            </a:r>
            <a:r>
              <a:rPr lang="en-US" altLang="zh-CN" sz="2400" dirty="0"/>
              <a:t>(P, C, K, E, D)</a:t>
            </a:r>
            <a:r>
              <a:rPr lang="zh-CN" altLang="en-US" sz="2400" dirty="0"/>
              <a:t>，其中</a:t>
            </a:r>
            <a:endParaRPr lang="en-US" sz="2400" dirty="0"/>
          </a:p>
          <a:p>
            <a:pPr lvl="1"/>
            <a:r>
              <a:rPr lang="en-US" sz="2000" dirty="0"/>
              <a:t>P </a:t>
            </a:r>
            <a:r>
              <a:rPr lang="zh-CN" altLang="en-US" sz="2000" dirty="0"/>
              <a:t>是明文字符串的集合</a:t>
            </a:r>
            <a:r>
              <a:rPr lang="en-US" sz="2000" i="1" dirty="0"/>
              <a:t>,</a:t>
            </a:r>
          </a:p>
          <a:p>
            <a:pPr lvl="1"/>
            <a:r>
              <a:rPr lang="en-US" sz="2000" dirty="0"/>
              <a:t>C </a:t>
            </a:r>
            <a:r>
              <a:rPr lang="zh-CN" altLang="en-US" sz="2000" dirty="0"/>
              <a:t>是密文字符串的集合</a:t>
            </a:r>
            <a:r>
              <a:rPr lang="en-US" sz="2000" i="1" dirty="0"/>
              <a:t>,</a:t>
            </a:r>
          </a:p>
          <a:p>
            <a:pPr lvl="1"/>
            <a:r>
              <a:rPr lang="en-US" altLang="zh-CN" sz="2000" dirty="0"/>
              <a:t>K </a:t>
            </a:r>
            <a:r>
              <a:rPr lang="zh-CN" altLang="en-US" sz="2000" dirty="0"/>
              <a:t>是密钥空间（所有可能密钥的集合），</a:t>
            </a:r>
            <a:endParaRPr lang="en-US" altLang="zh-CN" sz="2000" dirty="0"/>
          </a:p>
          <a:p>
            <a:pPr lvl="1"/>
            <a:r>
              <a:rPr lang="en-US" sz="2000" dirty="0"/>
              <a:t>E </a:t>
            </a:r>
            <a:r>
              <a:rPr lang="zh-CN" altLang="en-US" sz="2000" dirty="0"/>
              <a:t>是加密函数的集合</a:t>
            </a:r>
            <a:endParaRPr lang="en-US" altLang="zh-CN" sz="2000" dirty="0"/>
          </a:p>
          <a:p>
            <a:pPr lvl="1"/>
            <a:r>
              <a:rPr lang="en-US" altLang="zh-CN" sz="2000" dirty="0"/>
              <a:t>D </a:t>
            </a:r>
            <a:r>
              <a:rPr lang="zh-CN" altLang="en-US" sz="2000" dirty="0"/>
              <a:t>是解密函数的集合</a:t>
            </a:r>
            <a:r>
              <a:rPr lang="en-US" sz="2000" dirty="0"/>
              <a:t>.</a:t>
            </a:r>
          </a:p>
          <a:p>
            <a:r>
              <a:rPr lang="zh-CN" altLang="en-US" sz="2400" dirty="0"/>
              <a:t>与密钥 </a:t>
            </a:r>
            <a:r>
              <a:rPr lang="en-US" altLang="zh-CN" sz="2400" dirty="0"/>
              <a:t>k </a:t>
            </a:r>
            <a:r>
              <a:rPr lang="zh-CN" altLang="en-US" sz="2400" dirty="0"/>
              <a:t>对应的加密函数属于 </a:t>
            </a:r>
            <a:r>
              <a:rPr lang="en-US" altLang="zh-CN" sz="2400" dirty="0"/>
              <a:t>E</a:t>
            </a:r>
            <a:r>
              <a:rPr lang="zh-CN" altLang="en-US" sz="2400" dirty="0"/>
              <a:t>，记作 </a:t>
            </a:r>
            <a:r>
              <a:rPr lang="en-US" altLang="zh-CN" sz="2400" i="1" dirty="0"/>
              <a:t>E</a:t>
            </a:r>
            <a:r>
              <a:rPr lang="en-US" altLang="zh-CN" sz="2400" i="1" baseline="-25000" dirty="0"/>
              <a:t>k </a:t>
            </a:r>
            <a:r>
              <a:rPr lang="zh-CN" altLang="en-US" sz="2400" dirty="0"/>
              <a:t>；解密 </a:t>
            </a:r>
            <a:r>
              <a:rPr lang="en-US" altLang="zh-CN" sz="2400" i="1" dirty="0"/>
              <a:t>E</a:t>
            </a:r>
            <a:r>
              <a:rPr lang="en-US" altLang="zh-CN" sz="2400" i="1" baseline="-25000" dirty="0"/>
              <a:t>k</a:t>
            </a:r>
            <a:r>
              <a:rPr lang="en-US" altLang="zh-CN" sz="2400" dirty="0"/>
              <a:t> </a:t>
            </a:r>
            <a:r>
              <a:rPr lang="zh-CN" altLang="en-US" sz="2400" dirty="0"/>
              <a:t>加密的密文的解密函数属于 </a:t>
            </a:r>
            <a:r>
              <a:rPr lang="en-US" altLang="zh-CN" sz="2400" dirty="0"/>
              <a:t>D</a:t>
            </a:r>
            <a:r>
              <a:rPr lang="zh-CN" altLang="en-US" sz="2400" dirty="0"/>
              <a:t>，记作 </a:t>
            </a:r>
            <a:r>
              <a:rPr lang="en-US" altLang="zh-CN" sz="2400" i="1" dirty="0"/>
              <a:t>D</a:t>
            </a:r>
            <a:r>
              <a:rPr lang="en-US" altLang="zh-CN" sz="2400" i="1" baseline="-25000" dirty="0"/>
              <a:t>k </a:t>
            </a:r>
            <a:r>
              <a:rPr lang="zh-CN" altLang="en-US" sz="2400" dirty="0"/>
              <a:t>。因此</a:t>
            </a:r>
            <a:r>
              <a:rPr lang="en-US" sz="2400" dirty="0"/>
              <a:t>:</a:t>
            </a:r>
          </a:p>
          <a:p>
            <a:r>
              <a:rPr lang="en-US" sz="2400" i="1" dirty="0"/>
              <a:t>D</a:t>
            </a:r>
            <a:r>
              <a:rPr lang="en-US" sz="2400" i="1" baseline="-25000" dirty="0"/>
              <a:t>k</a:t>
            </a:r>
            <a:r>
              <a:rPr lang="en-US" sz="2400" dirty="0"/>
              <a:t>(</a:t>
            </a:r>
            <a:r>
              <a:rPr lang="en-US" sz="2400" i="1" dirty="0"/>
              <a:t>E</a:t>
            </a:r>
            <a:r>
              <a:rPr lang="en-US" sz="2400" i="1" baseline="-25000" dirty="0"/>
              <a:t>k</a:t>
            </a:r>
            <a:r>
              <a:rPr lang="en-US" sz="2400" dirty="0"/>
              <a:t>(</a:t>
            </a:r>
            <a:r>
              <a:rPr lang="en-US" sz="2400" i="1" dirty="0"/>
              <a:t>p</a:t>
            </a:r>
            <a:r>
              <a:rPr lang="en-US" sz="2400" dirty="0"/>
              <a:t>)) = </a:t>
            </a:r>
            <a:r>
              <a:rPr lang="en-US" sz="2400" i="1" dirty="0"/>
              <a:t>p</a:t>
            </a:r>
            <a:r>
              <a:rPr lang="en-US" sz="2400" dirty="0"/>
              <a:t>,</a:t>
            </a:r>
            <a:r>
              <a:rPr lang="zh-CN" altLang="en-US" sz="2400" dirty="0"/>
              <a:t>对于所有明文字符串 </a:t>
            </a:r>
            <a:r>
              <a:rPr lang="en-US" altLang="zh-CN" sz="2400" dirty="0"/>
              <a:t>p</a:t>
            </a:r>
            <a:r>
              <a:rPr lang="en-US" sz="2400" dirty="0"/>
              <a:t>.</a:t>
            </a:r>
          </a:p>
        </p:txBody>
      </p:sp>
    </p:spTree>
    <p:extLst>
      <p:ext uri="{BB962C8B-B14F-4D97-AF65-F5344CB8AC3E}">
        <p14:creationId xmlns:p14="http://schemas.microsoft.com/office/powerpoint/2010/main" val="4995960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密码系统</a:t>
            </a:r>
            <a:r>
              <a:rPr lang="en-IN" sz="1500" dirty="0"/>
              <a:t>2</a:t>
            </a:r>
          </a:p>
        </p:txBody>
      </p:sp>
      <p:sp>
        <p:nvSpPr>
          <p:cNvPr id="3" name="Content Placeholder 2"/>
          <p:cNvSpPr>
            <a:spLocks noGrp="1"/>
          </p:cNvSpPr>
          <p:nvPr>
            <p:ph idx="1"/>
          </p:nvPr>
        </p:nvSpPr>
        <p:spPr>
          <a:xfrm>
            <a:off x="457200" y="1295400"/>
            <a:ext cx="8424000" cy="5257800"/>
          </a:xfrm>
        </p:spPr>
        <p:txBody>
          <a:bodyPr/>
          <a:lstStyle/>
          <a:p>
            <a:pPr>
              <a:spcBef>
                <a:spcPts val="800"/>
              </a:spcBef>
            </a:pPr>
            <a:r>
              <a:rPr lang="zh-CN" altLang="en-US" sz="2800" b="1" dirty="0"/>
              <a:t>例</a:t>
            </a:r>
            <a:r>
              <a:rPr lang="en-US" sz="2800" dirty="0"/>
              <a:t>:</a:t>
            </a:r>
            <a:r>
              <a:rPr lang="zh-CN" altLang="en-US" sz="2800" dirty="0"/>
              <a:t>描述移位密码族作为一个密码系统</a:t>
            </a:r>
            <a:r>
              <a:rPr lang="en-US" sz="2800" dirty="0"/>
              <a:t>.</a:t>
            </a:r>
          </a:p>
          <a:p>
            <a:pPr>
              <a:spcBef>
                <a:spcPts val="800"/>
              </a:spcBef>
            </a:pPr>
            <a:r>
              <a:rPr lang="zh-CN" altLang="en-US" sz="2800" b="1" dirty="0"/>
              <a:t>解</a:t>
            </a:r>
            <a:r>
              <a:rPr lang="en-US" sz="2800" dirty="0"/>
              <a:t>:</a:t>
            </a:r>
            <a:r>
              <a:rPr lang="zh-CN" altLang="en-US" sz="2800" dirty="0"/>
              <a:t>假设消息是由 </a:t>
            </a:r>
            <a:r>
              <a:rPr lang="en-US" altLang="zh-CN" sz="2800" b="1" dirty="0"/>
              <a:t>Z</a:t>
            </a:r>
            <a:r>
              <a:rPr lang="en-US" altLang="zh-CN" sz="2800" baseline="-25000" dirty="0">
                <a:ea typeface="Cambria Math" pitchFamily="18" charset="0"/>
              </a:rPr>
              <a:t>26 </a:t>
            </a:r>
            <a:r>
              <a:rPr lang="en-US" sz="2800" dirty="0"/>
              <a:t>​  </a:t>
            </a:r>
            <a:r>
              <a:rPr lang="zh-CN" altLang="en-US" sz="2800" dirty="0"/>
              <a:t>中的元素组成的字符串</a:t>
            </a:r>
            <a:r>
              <a:rPr lang="en-US" sz="2800" dirty="0"/>
              <a:t>.</a:t>
            </a:r>
          </a:p>
          <a:p>
            <a:pPr lvl="1">
              <a:spcBef>
                <a:spcPts val="800"/>
              </a:spcBef>
            </a:pPr>
            <a:r>
              <a:rPr lang="en-US" sz="2400" dirty="0"/>
              <a:t>P </a:t>
            </a:r>
            <a:r>
              <a:rPr lang="zh-CN" altLang="en-US" sz="2400" dirty="0"/>
              <a:t>是由 </a:t>
            </a:r>
            <a:r>
              <a:rPr lang="en-US" altLang="zh-CN" sz="2400" b="1" dirty="0"/>
              <a:t>Z</a:t>
            </a:r>
            <a:r>
              <a:rPr lang="en-US" altLang="zh-CN" sz="2400" baseline="-25000" dirty="0">
                <a:ea typeface="Cambria Math" pitchFamily="18" charset="0"/>
              </a:rPr>
              <a:t>26 </a:t>
            </a:r>
            <a:r>
              <a:rPr lang="en-US" sz="2400" dirty="0"/>
              <a:t>​  </a:t>
            </a:r>
            <a:r>
              <a:rPr lang="zh-CN" altLang="en-US" sz="2400" dirty="0"/>
              <a:t>中元素组成的字符串集合</a:t>
            </a:r>
            <a:r>
              <a:rPr lang="en-US" sz="2400" i="1" dirty="0"/>
              <a:t>,</a:t>
            </a:r>
          </a:p>
          <a:p>
            <a:pPr lvl="1">
              <a:spcBef>
                <a:spcPts val="800"/>
              </a:spcBef>
            </a:pPr>
            <a:r>
              <a:rPr lang="en-US" sz="2400" dirty="0"/>
              <a:t>C </a:t>
            </a:r>
            <a:r>
              <a:rPr lang="zh-CN" altLang="en-US" sz="2400" dirty="0"/>
              <a:t>是由 </a:t>
            </a:r>
            <a:r>
              <a:rPr lang="en-US" altLang="zh-CN" sz="2400" b="1" dirty="0"/>
              <a:t>Z</a:t>
            </a:r>
            <a:r>
              <a:rPr lang="en-US" altLang="zh-CN" sz="2400" baseline="-25000" dirty="0">
                <a:ea typeface="Cambria Math" pitchFamily="18" charset="0"/>
              </a:rPr>
              <a:t>26 </a:t>
            </a:r>
            <a:r>
              <a:rPr lang="en-US" altLang="zh-CN" sz="2400" dirty="0"/>
              <a:t>​ </a:t>
            </a:r>
            <a:r>
              <a:rPr lang="zh-CN" altLang="en-US" sz="2400" dirty="0"/>
              <a:t>中元素组成的字符串集合</a:t>
            </a:r>
            <a:r>
              <a:rPr lang="en-US" sz="2400" i="1" dirty="0"/>
              <a:t>,</a:t>
            </a:r>
          </a:p>
          <a:p>
            <a:pPr lvl="1">
              <a:spcBef>
                <a:spcPts val="800"/>
              </a:spcBef>
            </a:pPr>
            <a:r>
              <a:rPr lang="en-US" sz="2400" dirty="0"/>
              <a:t>K = </a:t>
            </a:r>
            <a:r>
              <a:rPr lang="en-US" sz="2400" b="1" dirty="0"/>
              <a:t>Z</a:t>
            </a:r>
            <a:r>
              <a:rPr lang="en-US" sz="2400" baseline="-25000" dirty="0">
                <a:ea typeface="Cambria Math" pitchFamily="18" charset="0"/>
              </a:rPr>
              <a:t>26</a:t>
            </a:r>
            <a:r>
              <a:rPr lang="en-US" sz="2400" dirty="0"/>
              <a:t>,</a:t>
            </a:r>
          </a:p>
          <a:p>
            <a:pPr lvl="1">
              <a:spcBef>
                <a:spcPts val="800"/>
              </a:spcBef>
            </a:pPr>
            <a:r>
              <a:rPr lang="en-US" sz="2400" dirty="0"/>
              <a:t>E </a:t>
            </a:r>
            <a:r>
              <a:rPr lang="zh-CN" altLang="en-US" sz="2400" dirty="0"/>
              <a:t>包含形式为 𝐸</a:t>
            </a:r>
            <a:r>
              <a:rPr lang="en-US" altLang="zh-CN" sz="2400" i="1" baseline="-25000" dirty="0"/>
              <a:t>k </a:t>
            </a:r>
            <a:r>
              <a:rPr lang="en-US" altLang="zh-CN" sz="2400" dirty="0"/>
              <a:t>(</a:t>
            </a:r>
            <a:r>
              <a:rPr lang="zh-CN" altLang="en-US" sz="2400" dirty="0"/>
              <a:t>𝑝</a:t>
            </a:r>
            <a:r>
              <a:rPr lang="en-US" altLang="zh-CN" sz="2400" dirty="0"/>
              <a:t>)=(</a:t>
            </a:r>
            <a:r>
              <a:rPr lang="zh-CN" altLang="en-US" sz="2400" dirty="0"/>
              <a:t>𝑝</a:t>
            </a:r>
            <a:r>
              <a:rPr lang="en-US" altLang="zh-CN" sz="2400" dirty="0"/>
              <a:t>+</a:t>
            </a:r>
            <a:r>
              <a:rPr lang="zh-CN" altLang="en-US" sz="2400" dirty="0"/>
              <a:t>𝑘</a:t>
            </a:r>
            <a:r>
              <a:rPr lang="en-US" altLang="zh-CN" sz="2400" dirty="0"/>
              <a:t>)</a:t>
            </a:r>
            <a:r>
              <a:rPr lang="en-US" sz="2400" dirty="0"/>
              <a:t>mod  26 </a:t>
            </a:r>
            <a:r>
              <a:rPr lang="zh-CN" altLang="en-US" sz="2400" dirty="0"/>
              <a:t>的函数</a:t>
            </a:r>
            <a:endParaRPr lang="en-US" altLang="zh-CN" sz="2400" dirty="0"/>
          </a:p>
          <a:p>
            <a:pPr lvl="1">
              <a:spcBef>
                <a:spcPts val="800"/>
              </a:spcBef>
            </a:pPr>
            <a:r>
              <a:rPr lang="en-US" sz="2400" dirty="0"/>
              <a:t>D </a:t>
            </a:r>
            <a:r>
              <a:rPr lang="zh-CN" altLang="en-US" sz="2400" dirty="0"/>
              <a:t>与 𝐸</a:t>
            </a:r>
            <a:r>
              <a:rPr lang="en-US" sz="2400" dirty="0"/>
              <a:t> </a:t>
            </a:r>
            <a:r>
              <a:rPr lang="zh-CN" altLang="en-US" sz="2400" dirty="0"/>
              <a:t>相同，其中 𝐷</a:t>
            </a:r>
            <a:r>
              <a:rPr lang="en-US" altLang="zh-CN" sz="2400" i="1" baseline="-25000" dirty="0"/>
              <a:t>k</a:t>
            </a:r>
            <a:r>
              <a:rPr lang="en-US" altLang="zh-CN" sz="2400" dirty="0"/>
              <a:t>(</a:t>
            </a:r>
            <a:r>
              <a:rPr lang="zh-CN" altLang="en-US" sz="2400" dirty="0"/>
              <a:t>𝑝</a:t>
            </a:r>
            <a:r>
              <a:rPr lang="en-US" altLang="zh-CN" sz="2400" dirty="0"/>
              <a:t>)=(</a:t>
            </a:r>
            <a:r>
              <a:rPr lang="zh-CN" altLang="en-US" sz="2400" dirty="0"/>
              <a:t>𝑝−𝑘</a:t>
            </a:r>
            <a:r>
              <a:rPr lang="en-US" altLang="zh-CN" sz="2400" dirty="0"/>
              <a:t>)</a:t>
            </a:r>
            <a:r>
              <a:rPr lang="en-US" sz="2400" dirty="0"/>
              <a:t>mod  26.</a:t>
            </a:r>
          </a:p>
        </p:txBody>
      </p:sp>
    </p:spTree>
    <p:extLst>
      <p:ext uri="{BB962C8B-B14F-4D97-AF65-F5344CB8AC3E}">
        <p14:creationId xmlns:p14="http://schemas.microsoft.com/office/powerpoint/2010/main" val="10905505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公钥密码学</a:t>
            </a:r>
            <a:endParaRPr lang="en-IN" dirty="0"/>
          </a:p>
        </p:txBody>
      </p:sp>
      <p:sp>
        <p:nvSpPr>
          <p:cNvPr id="3" name="Content Placeholder 2"/>
          <p:cNvSpPr>
            <a:spLocks noGrp="1"/>
          </p:cNvSpPr>
          <p:nvPr>
            <p:ph idx="1"/>
          </p:nvPr>
        </p:nvSpPr>
        <p:spPr>
          <a:xfrm>
            <a:off x="457200" y="1295400"/>
            <a:ext cx="8424000" cy="5257800"/>
          </a:xfrm>
        </p:spPr>
        <p:txBody>
          <a:bodyPr/>
          <a:lstStyle/>
          <a:p>
            <a:r>
              <a:rPr lang="zh-CN" altLang="en-US" sz="2400" dirty="0"/>
              <a:t>所有经典密码，包括移位密码和仿射密码，都是私钥密码系统。知道加密密钥后，可以快速确定解密密钥</a:t>
            </a:r>
            <a:r>
              <a:rPr lang="en-US" sz="2400" dirty="0"/>
              <a:t>. </a:t>
            </a:r>
          </a:p>
          <a:p>
            <a:r>
              <a:rPr lang="zh-CN" altLang="en-US" sz="2400" dirty="0"/>
              <a:t>所有希望使用私钥密码系统进行通信的各方必须共享密钥，并且保持其秘密</a:t>
            </a:r>
            <a:r>
              <a:rPr lang="en-US" sz="2400" dirty="0"/>
              <a:t>. </a:t>
            </a:r>
          </a:p>
          <a:p>
            <a:r>
              <a:rPr lang="zh-CN" altLang="en-US" sz="2400" dirty="0"/>
              <a:t>在</a:t>
            </a:r>
            <a:r>
              <a:rPr lang="en-US" altLang="zh-CN" sz="2400" dirty="0"/>
              <a:t>1970</a:t>
            </a:r>
            <a:r>
              <a:rPr lang="zh-CN" altLang="en-US" sz="2400" dirty="0"/>
              <a:t>年代首次发明的公钥密码系统中，知道如何加密消息并不能帮助解密消息。因此，每个人都可以拥有公开的加密密钥，唯一需要保密的是解密密钥</a:t>
            </a:r>
            <a:r>
              <a:rPr lang="en-US" sz="2400" dirty="0"/>
              <a:t>.</a:t>
            </a:r>
          </a:p>
        </p:txBody>
      </p:sp>
    </p:spTree>
    <p:extLst>
      <p:ext uri="{BB962C8B-B14F-4D97-AF65-F5344CB8AC3E}">
        <p14:creationId xmlns:p14="http://schemas.microsoft.com/office/powerpoint/2010/main" val="40701237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n = b^{a_{k-1}\cdot2 ^{k-1} + \dots + a_1 \cdot 2 + a_0} = b^{a_{k-1}\cdot 2^{k-1}} \cdots b^{a_1 \cdot 2 } \cdot b^{a_0}.$&#10;&#10;\end{document}"/>
  <p:tag name="IGUANATEXSIZE" val="20"/>
</p:tagLst>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电子科技大学离散数学课程组">
  <a:themeElements>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fontScheme name="电子科技大学离散数学课程组">
      <a:majorFont>
        <a:latin typeface="黑体"/>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66">
            <a:alpha val="89999"/>
          </a:srgbClr>
        </a:solidFill>
        <a:ln w="12700" cap="flat" cmpd="sng" algn="ctr">
          <a:solidFill>
            <a:srgbClr val="00330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FF0000"/>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rgbClr val="FFFF66">
            <a:alpha val="89999"/>
          </a:srgbClr>
        </a:solidFill>
        <a:ln w="12700" cap="flat" cmpd="sng" algn="ctr">
          <a:solidFill>
            <a:srgbClr val="00330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FF0000"/>
            </a:solidFill>
            <a:effectLst/>
            <a:latin typeface="黑体" pitchFamily="2" charset="-122"/>
            <a:ea typeface="黑体" pitchFamily="2" charset="-122"/>
          </a:defRPr>
        </a:defPPr>
      </a:lstStyle>
    </a:lnDef>
  </a:objectDefaults>
  <a:extraClrSchemeLst>
    <a:extraClrScheme>
      <a:clrScheme name="电子科技大学离散数学课程组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电子科技大学离散数学课程组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电子科技大学离散数学课程组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电子科技大学离散数学课程组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电子科技大学离散数学课程组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电子科技大学离散数学课程组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8">
        <a:dk1>
          <a:srgbClr val="330066"/>
        </a:dk1>
        <a:lt1>
          <a:srgbClr val="D8DADA"/>
        </a:lt1>
        <a:dk2>
          <a:srgbClr val="FFFFFF"/>
        </a:dk2>
        <a:lt2>
          <a:srgbClr val="6B6B6B"/>
        </a:lt2>
        <a:accent1>
          <a:srgbClr val="DF0029"/>
        </a:accent1>
        <a:accent2>
          <a:srgbClr val="8FECE5"/>
        </a:accent2>
        <a:accent3>
          <a:srgbClr val="E9EAEA"/>
        </a:accent3>
        <a:accent4>
          <a:srgbClr val="2A0056"/>
        </a:accent4>
        <a:accent5>
          <a:srgbClr val="ECAAAC"/>
        </a:accent5>
        <a:accent6>
          <a:srgbClr val="81D6CF"/>
        </a:accent6>
        <a:hlink>
          <a:srgbClr val="135A9A"/>
        </a:hlink>
        <a:folHlink>
          <a:srgbClr val="711C81"/>
        </a:folHlink>
      </a:clrScheme>
      <a:clrMap bg1="lt1" tx1="dk1" bg2="lt2" tx2="dk2" accent1="accent1" accent2="accent2" accent3="accent3" accent4="accent4" accent5="accent5" accent6="accent6" hlink="hlink" folHlink="folHlink"/>
    </a:extraClrScheme>
    <a:extraClrScheme>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default">
  <a:themeElements>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default">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ComputerSecurity">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CC"/>
      </a:hlink>
      <a:folHlink>
        <a:srgbClr val="B2B2B2"/>
      </a:folHlink>
    </a:clrScheme>
    <a:fontScheme name="ComputerSecurity.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mputerSecurity.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uterSecurity.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mputerSecurity.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uterSecurity.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uterSecurity.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uterSecurity.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mputerSecurity.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_default">
  <a:themeElements>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default">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rgbClr val="00FFFF"/>
              </a:solidFill>
              <a:prstDash val="solid"/>
              <a:round/>
              <a:headEnd type="none" w="med" len="med"/>
              <a:tailEnd type="none" w="med" len="med"/>
            </a14:hiddenLine>
          </a:ext>
          <a:ext uri="{AF507438-7753-43E0-B8FC-AC1667EBCBE1}">
            <a14:hiddenEffects xmlns:a14="http://schemas.microsoft.com/office/drawing/2010/main">
              <a:effectLst>
                <a:outerShdw dist="107763" dir="189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rgbClr val="00FFFF"/>
              </a:solidFill>
              <a:prstDash val="solid"/>
              <a:round/>
              <a:headEnd type="none" w="med" len="med"/>
              <a:tailEnd type="none" w="med" len="med"/>
            </a14:hiddenLine>
          </a:ext>
          <a:ext uri="{AF507438-7753-43E0-B8FC-AC1667EBCBE1}">
            <a14:hiddenEffects xmlns:a14="http://schemas.microsoft.com/office/drawing/2010/main">
              <a:effectLst>
                <a:outerShdw dist="107763" dir="189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12">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4617B"/>
      </a:hlink>
      <a:folHlink>
        <a:srgbClr val="0461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8966</TotalTime>
  <Words>16405</Words>
  <Application>Microsoft Office PowerPoint</Application>
  <PresentationFormat>全屏显示(4:3)</PresentationFormat>
  <Paragraphs>978</Paragraphs>
  <Slides>114</Slides>
  <Notes>9</Notes>
  <HiddenSlides>0</HiddenSlides>
  <MMClips>0</MMClips>
  <ScaleCrop>false</ScaleCrop>
  <HeadingPairs>
    <vt:vector size="8" baseType="variant">
      <vt:variant>
        <vt:lpstr>已用的字体</vt:lpstr>
      </vt:variant>
      <vt:variant>
        <vt:i4>18</vt:i4>
      </vt:variant>
      <vt:variant>
        <vt:lpstr>主题</vt:lpstr>
      </vt:variant>
      <vt:variant>
        <vt:i4>15</vt:i4>
      </vt:variant>
      <vt:variant>
        <vt:lpstr>嵌入 OLE 服务器</vt:lpstr>
      </vt:variant>
      <vt:variant>
        <vt:i4>1</vt:i4>
      </vt:variant>
      <vt:variant>
        <vt:lpstr>幻灯片标题</vt:lpstr>
      </vt:variant>
      <vt:variant>
        <vt:i4>114</vt:i4>
      </vt:variant>
    </vt:vector>
  </HeadingPairs>
  <TitlesOfParts>
    <vt:vector size="148" baseType="lpstr">
      <vt:lpstr>-apple-system</vt:lpstr>
      <vt:lpstr>ArumSans Bold</vt:lpstr>
      <vt:lpstr>ArumSans Regular</vt:lpstr>
      <vt:lpstr>DejaVuSans</vt:lpstr>
      <vt:lpstr>T3Font_29</vt:lpstr>
      <vt:lpstr>T3Font_30</vt:lpstr>
      <vt:lpstr>Vectipede Rg</vt:lpstr>
      <vt:lpstr>黑体</vt:lpstr>
      <vt:lpstr>华文新魏</vt:lpstr>
      <vt:lpstr>宋体</vt:lpstr>
      <vt:lpstr>Arial</vt:lpstr>
      <vt:lpstr>Book Antiqua</vt:lpstr>
      <vt:lpstr>Calibri</vt:lpstr>
      <vt:lpstr>Cambria Math</vt:lpstr>
      <vt:lpstr>Garamond</vt:lpstr>
      <vt:lpstr>Times New Roman</vt:lpstr>
      <vt:lpstr>Verdana</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电子科技大学离散数学课程组</vt:lpstr>
      <vt:lpstr>default</vt:lpstr>
      <vt:lpstr>ComputerSecurity</vt:lpstr>
      <vt:lpstr>1_default</vt:lpstr>
      <vt:lpstr>默认设计模板</vt:lpstr>
      <vt:lpstr>Profile</vt:lpstr>
      <vt:lpstr>Equation</vt:lpstr>
      <vt:lpstr>PowerPoint 演示文稿</vt:lpstr>
      <vt:lpstr>总体概要</vt:lpstr>
      <vt:lpstr>整数除法和模算术运算</vt:lpstr>
      <vt:lpstr>整除</vt:lpstr>
      <vt:lpstr>整除性质</vt:lpstr>
      <vt:lpstr>除法算法</vt:lpstr>
      <vt:lpstr>存在性的证明</vt:lpstr>
      <vt:lpstr>唯一性的证明</vt:lpstr>
      <vt:lpstr>Congruence Relation(同余关系)</vt:lpstr>
      <vt:lpstr>More on Congruences</vt:lpstr>
      <vt:lpstr> (mod m) 和 mod m 符号关系</vt:lpstr>
      <vt:lpstr>同余式的加和乘</vt:lpstr>
      <vt:lpstr>Algebraic Manipulation of Congruences (同余式的代数运算)</vt:lpstr>
      <vt:lpstr>计算mod m 函数的和与积</vt:lpstr>
      <vt:lpstr>二进制模幂算法</vt:lpstr>
      <vt:lpstr>二进制模幂算法</vt:lpstr>
      <vt:lpstr>Groups（群）</vt:lpstr>
      <vt:lpstr>Groups</vt:lpstr>
      <vt:lpstr>Exponentiation and Cyclic Groups （幂运算和循环群）</vt:lpstr>
      <vt:lpstr>Rings（环）</vt:lpstr>
      <vt:lpstr>Commutative Rings（交换环）</vt:lpstr>
      <vt:lpstr>Integral Domains（整环）</vt:lpstr>
      <vt:lpstr>Fields（域）</vt:lpstr>
      <vt:lpstr>Fields</vt:lpstr>
      <vt:lpstr>群、环、域的包含示意图</vt:lpstr>
      <vt:lpstr>模m算术运算 1</vt:lpstr>
      <vt:lpstr>模m算术运算 2</vt:lpstr>
      <vt:lpstr>模m算术运算 3</vt:lpstr>
      <vt:lpstr>质数与最大公约数</vt:lpstr>
      <vt:lpstr>小节概要</vt:lpstr>
      <vt:lpstr>质数</vt:lpstr>
      <vt:lpstr>The Fundamental Theorem of Arithmetic (算术基本定理)</vt:lpstr>
      <vt:lpstr>算术基本定理的存在性证明</vt:lpstr>
      <vt:lpstr>例题</vt:lpstr>
      <vt:lpstr>素数测试</vt:lpstr>
      <vt:lpstr>PowerPoint 演示文稿</vt:lpstr>
      <vt:lpstr>The Sieve of Erastosthenes (埃拉托斯特尼筛法)</vt:lpstr>
      <vt:lpstr>Infinitude of Primes （无穷素数）</vt:lpstr>
      <vt:lpstr>质数的函数表示</vt:lpstr>
      <vt:lpstr>质数的分布</vt:lpstr>
      <vt:lpstr>生成质数</vt:lpstr>
      <vt:lpstr>Conjectures about Primes (关于素数的猜想)</vt:lpstr>
      <vt:lpstr>Greatest Common Divisor 1 (最大公约数)</vt:lpstr>
      <vt:lpstr>最大公约数2</vt:lpstr>
      <vt:lpstr>用质因子分解法找最大公约数</vt:lpstr>
      <vt:lpstr>Least Common Multiple (最小公倍数)</vt:lpstr>
      <vt:lpstr>Euclidean Algorithm 1 (欧几里得算法)</vt:lpstr>
      <vt:lpstr>Euclidean Algorithm 2</vt:lpstr>
      <vt:lpstr>欧几里得算法的正确性1</vt:lpstr>
      <vt:lpstr>欧几里得算法的正确性2</vt:lpstr>
      <vt:lpstr>最大公约数表示成一个线性组合</vt:lpstr>
      <vt:lpstr>最大公约数表示成一个线性组合</vt:lpstr>
      <vt:lpstr>算术基本定理的唯一性证明</vt:lpstr>
      <vt:lpstr>求贝祖系数</vt:lpstr>
      <vt:lpstr>PowerPoint 演示文稿</vt:lpstr>
      <vt:lpstr>PowerPoint 演示文稿</vt:lpstr>
      <vt:lpstr>Dividing Congruences by an Integer</vt:lpstr>
      <vt:lpstr>求解同余方程</vt:lpstr>
      <vt:lpstr>小节概要4</vt:lpstr>
      <vt:lpstr>Linear Congruences (线性同余式)</vt:lpstr>
      <vt:lpstr>a modulo m的逆元</vt:lpstr>
      <vt:lpstr>求解逆元1</vt:lpstr>
      <vt:lpstr>求解逆元 2</vt:lpstr>
      <vt:lpstr>用逆元求解线性同余式</vt:lpstr>
      <vt:lpstr>The Chinese Remainder Theorem (中国剩余定理) 1</vt:lpstr>
      <vt:lpstr>中国剩余定理2</vt:lpstr>
      <vt:lpstr>The Chinese Remainder Theorem 3</vt:lpstr>
      <vt:lpstr>中国剩余定理解的唯一性证明</vt:lpstr>
      <vt:lpstr>中国剩余定理4</vt:lpstr>
      <vt:lpstr>Back Substitution</vt:lpstr>
      <vt:lpstr>Wilson定理</vt:lpstr>
      <vt:lpstr>欧拉函数与欧拉定理</vt:lpstr>
      <vt:lpstr>欧拉定理推论</vt:lpstr>
      <vt:lpstr>Fermat’s Little Theorem (费马小定理)</vt:lpstr>
      <vt:lpstr>Pseudoprimes(伪质数) 1</vt:lpstr>
      <vt:lpstr>伪质数 2</vt:lpstr>
      <vt:lpstr>卡迈克尔(Carmichael)数(选讲)</vt:lpstr>
      <vt:lpstr>Primitive Roots(原根)</vt:lpstr>
      <vt:lpstr>Discrete Logarithms(离散对数)</vt:lpstr>
      <vt:lpstr>同余式的应用</vt:lpstr>
      <vt:lpstr>小节概要5</vt:lpstr>
      <vt:lpstr>Hashing Functions(哈希函数)</vt:lpstr>
      <vt:lpstr>伪随机数1</vt:lpstr>
      <vt:lpstr>伪随机数2</vt:lpstr>
      <vt:lpstr>校验位: UPCs</vt:lpstr>
      <vt:lpstr>校验位:ISBNs</vt:lpstr>
      <vt:lpstr>Cryptography 密码学</vt:lpstr>
      <vt:lpstr>小节概要6</vt:lpstr>
      <vt:lpstr>凯撒密码1</vt:lpstr>
      <vt:lpstr>凯撒密码2</vt:lpstr>
      <vt:lpstr>移位密码1</vt:lpstr>
      <vt:lpstr>移位密码2</vt:lpstr>
      <vt:lpstr>仿射密码</vt:lpstr>
      <vt:lpstr>仿射密码的密码分析</vt:lpstr>
      <vt:lpstr>块密码1</vt:lpstr>
      <vt:lpstr>块密码2</vt:lpstr>
      <vt:lpstr>密码系统1</vt:lpstr>
      <vt:lpstr>密码系统2</vt:lpstr>
      <vt:lpstr>公钥密码学</vt:lpstr>
      <vt:lpstr>   RSA 密码系统</vt:lpstr>
      <vt:lpstr>RSA 密码系统</vt:lpstr>
      <vt:lpstr>RSA加解密简单例子</vt:lpstr>
      <vt:lpstr>RSA加密</vt:lpstr>
      <vt:lpstr>RSA解密</vt:lpstr>
      <vt:lpstr>加密协议：密钥交换</vt:lpstr>
      <vt:lpstr>Diffie-Hellman密钥交换简单例子</vt:lpstr>
      <vt:lpstr>加密协议：数字签名1</vt:lpstr>
      <vt:lpstr>数字签名简单例子</vt:lpstr>
      <vt:lpstr>加密协议：数字签名2</vt:lpstr>
      <vt:lpstr>同态加密(Homomorphic Encryption)</vt:lpstr>
      <vt:lpstr>零知识证明(Zero Knowledge Proof)</vt:lpstr>
      <vt:lpstr>如何处理大整数</vt:lpstr>
      <vt:lpstr>余数系统</vt:lpstr>
      <vt:lpstr>余数系统</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DELL</cp:lastModifiedBy>
  <cp:revision>934</cp:revision>
  <dcterms:created xsi:type="dcterms:W3CDTF">2017-12-05T17:18:18Z</dcterms:created>
  <dcterms:modified xsi:type="dcterms:W3CDTF">2024-09-19T14:42:36Z</dcterms:modified>
</cp:coreProperties>
</file>