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8.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9.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10.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11.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 id="2147483971" r:id="rId10"/>
    <p:sldMasterId id="2147483984" r:id="rId11"/>
    <p:sldMasterId id="2147483998" r:id="rId12"/>
  </p:sldMasterIdLst>
  <p:notesMasterIdLst>
    <p:notesMasterId r:id="rId129"/>
  </p:notesMasterIdLst>
  <p:handoutMasterIdLst>
    <p:handoutMasterId r:id="rId130"/>
  </p:handoutMasterIdLst>
  <p:sldIdLst>
    <p:sldId id="273" r:id="rId13"/>
    <p:sldId id="276" r:id="rId14"/>
    <p:sldId id="414" r:id="rId15"/>
    <p:sldId id="419" r:id="rId16"/>
    <p:sldId id="415" r:id="rId17"/>
    <p:sldId id="416" r:id="rId18"/>
    <p:sldId id="420" r:id="rId19"/>
    <p:sldId id="421" r:id="rId20"/>
    <p:sldId id="422" r:id="rId21"/>
    <p:sldId id="423" r:id="rId22"/>
    <p:sldId id="424" r:id="rId23"/>
    <p:sldId id="425" r:id="rId24"/>
    <p:sldId id="426" r:id="rId25"/>
    <p:sldId id="427" r:id="rId26"/>
    <p:sldId id="428" r:id="rId27"/>
    <p:sldId id="429" r:id="rId28"/>
    <p:sldId id="430" r:id="rId29"/>
    <p:sldId id="431" r:id="rId30"/>
    <p:sldId id="432" r:id="rId31"/>
    <p:sldId id="478" r:id="rId32"/>
    <p:sldId id="433" r:id="rId33"/>
    <p:sldId id="434" r:id="rId34"/>
    <p:sldId id="435" r:id="rId35"/>
    <p:sldId id="479" r:id="rId36"/>
    <p:sldId id="480" r:id="rId37"/>
    <p:sldId id="481" r:id="rId38"/>
    <p:sldId id="436" r:id="rId39"/>
    <p:sldId id="437" r:id="rId40"/>
    <p:sldId id="438" r:id="rId41"/>
    <p:sldId id="439" r:id="rId42"/>
    <p:sldId id="440" r:id="rId43"/>
    <p:sldId id="441" r:id="rId44"/>
    <p:sldId id="442" r:id="rId45"/>
    <p:sldId id="482" r:id="rId46"/>
    <p:sldId id="444" r:id="rId47"/>
    <p:sldId id="445" r:id="rId48"/>
    <p:sldId id="446" r:id="rId49"/>
    <p:sldId id="447" r:id="rId50"/>
    <p:sldId id="483" r:id="rId51"/>
    <p:sldId id="484" r:id="rId52"/>
    <p:sldId id="485" r:id="rId53"/>
    <p:sldId id="486" r:id="rId54"/>
    <p:sldId id="487" r:id="rId55"/>
    <p:sldId id="488" r:id="rId56"/>
    <p:sldId id="489" r:id="rId57"/>
    <p:sldId id="490" r:id="rId58"/>
    <p:sldId id="491" r:id="rId59"/>
    <p:sldId id="492" r:id="rId60"/>
    <p:sldId id="493" r:id="rId61"/>
    <p:sldId id="494" r:id="rId62"/>
    <p:sldId id="495" r:id="rId63"/>
    <p:sldId id="496" r:id="rId64"/>
    <p:sldId id="497" r:id="rId65"/>
    <p:sldId id="498" r:id="rId66"/>
    <p:sldId id="499" r:id="rId67"/>
    <p:sldId id="500" r:id="rId68"/>
    <p:sldId id="501" r:id="rId69"/>
    <p:sldId id="502" r:id="rId70"/>
    <p:sldId id="503" r:id="rId71"/>
    <p:sldId id="504" r:id="rId72"/>
    <p:sldId id="505" r:id="rId73"/>
    <p:sldId id="506" r:id="rId74"/>
    <p:sldId id="406" r:id="rId75"/>
    <p:sldId id="259" r:id="rId76"/>
    <p:sldId id="409" r:id="rId77"/>
    <p:sldId id="411" r:id="rId78"/>
    <p:sldId id="559" r:id="rId79"/>
    <p:sldId id="412" r:id="rId80"/>
    <p:sldId id="517" r:id="rId81"/>
    <p:sldId id="518" r:id="rId82"/>
    <p:sldId id="417" r:id="rId83"/>
    <p:sldId id="519" r:id="rId84"/>
    <p:sldId id="520" r:id="rId85"/>
    <p:sldId id="521" r:id="rId86"/>
    <p:sldId id="522" r:id="rId87"/>
    <p:sldId id="523" r:id="rId88"/>
    <p:sldId id="532" r:id="rId89"/>
    <p:sldId id="300" r:id="rId90"/>
    <p:sldId id="533" r:id="rId91"/>
    <p:sldId id="534" r:id="rId92"/>
    <p:sldId id="535" r:id="rId93"/>
    <p:sldId id="536" r:id="rId94"/>
    <p:sldId id="537" r:id="rId95"/>
    <p:sldId id="538" r:id="rId96"/>
    <p:sldId id="539" r:id="rId97"/>
    <p:sldId id="540" r:id="rId98"/>
    <p:sldId id="462" r:id="rId99"/>
    <p:sldId id="463" r:id="rId100"/>
    <p:sldId id="541" r:id="rId101"/>
    <p:sldId id="542" r:id="rId102"/>
    <p:sldId id="543" r:id="rId103"/>
    <p:sldId id="304" r:id="rId104"/>
    <p:sldId id="560" r:id="rId105"/>
    <p:sldId id="544" r:id="rId106"/>
    <p:sldId id="545" r:id="rId107"/>
    <p:sldId id="546" r:id="rId108"/>
    <p:sldId id="547" r:id="rId109"/>
    <p:sldId id="548" r:id="rId110"/>
    <p:sldId id="549" r:id="rId111"/>
    <p:sldId id="550" r:id="rId112"/>
    <p:sldId id="551" r:id="rId113"/>
    <p:sldId id="552" r:id="rId114"/>
    <p:sldId id="553" r:id="rId115"/>
    <p:sldId id="554" r:id="rId116"/>
    <p:sldId id="555" r:id="rId117"/>
    <p:sldId id="556" r:id="rId118"/>
    <p:sldId id="557" r:id="rId119"/>
    <p:sldId id="558" r:id="rId120"/>
    <p:sldId id="507" r:id="rId121"/>
    <p:sldId id="508" r:id="rId122"/>
    <p:sldId id="509" r:id="rId123"/>
    <p:sldId id="510" r:id="rId124"/>
    <p:sldId id="511" r:id="rId125"/>
    <p:sldId id="512" r:id="rId126"/>
    <p:sldId id="513" r:id="rId127"/>
    <p:sldId id="514" r:id="rId1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3FF"/>
    <a:srgbClr val="14AAE1"/>
    <a:srgbClr val="04617B"/>
    <a:srgbClr val="505050"/>
    <a:srgbClr val="1A587B"/>
    <a:srgbClr val="B60000"/>
    <a:srgbClr val="00518B"/>
    <a:srgbClr val="214E91"/>
    <a:srgbClr val="085367"/>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autoAdjust="0"/>
    <p:restoredTop sz="95706" autoAdjust="0"/>
  </p:normalViewPr>
  <p:slideViewPr>
    <p:cSldViewPr>
      <p:cViewPr varScale="1">
        <p:scale>
          <a:sx n="74" d="100"/>
          <a:sy n="74" d="100"/>
        </p:scale>
        <p:origin x="1637" y="62"/>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05.xml"/><Relationship Id="rId21" Type="http://schemas.openxmlformats.org/officeDocument/2006/relationships/slide" Target="slides/slide9.xml"/><Relationship Id="rId42" Type="http://schemas.openxmlformats.org/officeDocument/2006/relationships/slide" Target="slides/slide30.xml"/><Relationship Id="rId63" Type="http://schemas.openxmlformats.org/officeDocument/2006/relationships/slide" Target="slides/slide51.xml"/><Relationship Id="rId84" Type="http://schemas.openxmlformats.org/officeDocument/2006/relationships/slide" Target="slides/slide72.xml"/><Relationship Id="rId16" Type="http://schemas.openxmlformats.org/officeDocument/2006/relationships/slide" Target="slides/slide4.xml"/><Relationship Id="rId107" Type="http://schemas.openxmlformats.org/officeDocument/2006/relationships/slide" Target="slides/slide95.xml"/><Relationship Id="rId11" Type="http://schemas.openxmlformats.org/officeDocument/2006/relationships/slideMaster" Target="slideMasters/slideMaster11.xml"/><Relationship Id="rId32" Type="http://schemas.openxmlformats.org/officeDocument/2006/relationships/slide" Target="slides/slide20.xml"/><Relationship Id="rId37" Type="http://schemas.openxmlformats.org/officeDocument/2006/relationships/slide" Target="slides/slide25.xml"/><Relationship Id="rId53" Type="http://schemas.openxmlformats.org/officeDocument/2006/relationships/slide" Target="slides/slide41.xml"/><Relationship Id="rId58" Type="http://schemas.openxmlformats.org/officeDocument/2006/relationships/slide" Target="slides/slide46.xml"/><Relationship Id="rId74" Type="http://schemas.openxmlformats.org/officeDocument/2006/relationships/slide" Target="slides/slide62.xml"/><Relationship Id="rId79" Type="http://schemas.openxmlformats.org/officeDocument/2006/relationships/slide" Target="slides/slide67.xml"/><Relationship Id="rId102" Type="http://schemas.openxmlformats.org/officeDocument/2006/relationships/slide" Target="slides/slide90.xml"/><Relationship Id="rId123" Type="http://schemas.openxmlformats.org/officeDocument/2006/relationships/slide" Target="slides/slide111.xml"/><Relationship Id="rId128" Type="http://schemas.openxmlformats.org/officeDocument/2006/relationships/slide" Target="slides/slide116.xml"/><Relationship Id="rId5" Type="http://schemas.openxmlformats.org/officeDocument/2006/relationships/slideMaster" Target="slideMasters/slideMaster5.xml"/><Relationship Id="rId90" Type="http://schemas.openxmlformats.org/officeDocument/2006/relationships/slide" Target="slides/slide78.xml"/><Relationship Id="rId95" Type="http://schemas.openxmlformats.org/officeDocument/2006/relationships/slide" Target="slides/slide83.xml"/><Relationship Id="rId22" Type="http://schemas.openxmlformats.org/officeDocument/2006/relationships/slide" Target="slides/slide10.xml"/><Relationship Id="rId27" Type="http://schemas.openxmlformats.org/officeDocument/2006/relationships/slide" Target="slides/slide15.xml"/><Relationship Id="rId43" Type="http://schemas.openxmlformats.org/officeDocument/2006/relationships/slide" Target="slides/slide31.xml"/><Relationship Id="rId48" Type="http://schemas.openxmlformats.org/officeDocument/2006/relationships/slide" Target="slides/slide36.xml"/><Relationship Id="rId64" Type="http://schemas.openxmlformats.org/officeDocument/2006/relationships/slide" Target="slides/slide52.xml"/><Relationship Id="rId69" Type="http://schemas.openxmlformats.org/officeDocument/2006/relationships/slide" Target="slides/slide57.xml"/><Relationship Id="rId113" Type="http://schemas.openxmlformats.org/officeDocument/2006/relationships/slide" Target="slides/slide101.xml"/><Relationship Id="rId118" Type="http://schemas.openxmlformats.org/officeDocument/2006/relationships/slide" Target="slides/slide106.xml"/><Relationship Id="rId134" Type="http://schemas.openxmlformats.org/officeDocument/2006/relationships/tableStyles" Target="tableStyles.xml"/><Relationship Id="rId80" Type="http://schemas.openxmlformats.org/officeDocument/2006/relationships/slide" Target="slides/slide68.xml"/><Relationship Id="rId85" Type="http://schemas.openxmlformats.org/officeDocument/2006/relationships/slide" Target="slides/slide73.xml"/><Relationship Id="rId12" Type="http://schemas.openxmlformats.org/officeDocument/2006/relationships/slideMaster" Target="slideMasters/slideMaster12.xml"/><Relationship Id="rId17" Type="http://schemas.openxmlformats.org/officeDocument/2006/relationships/slide" Target="slides/slide5.xml"/><Relationship Id="rId33" Type="http://schemas.openxmlformats.org/officeDocument/2006/relationships/slide" Target="slides/slide21.xml"/><Relationship Id="rId38" Type="http://schemas.openxmlformats.org/officeDocument/2006/relationships/slide" Target="slides/slide26.xml"/><Relationship Id="rId59" Type="http://schemas.openxmlformats.org/officeDocument/2006/relationships/slide" Target="slides/slide47.xml"/><Relationship Id="rId103" Type="http://schemas.openxmlformats.org/officeDocument/2006/relationships/slide" Target="slides/slide91.xml"/><Relationship Id="rId108" Type="http://schemas.openxmlformats.org/officeDocument/2006/relationships/slide" Target="slides/slide96.xml"/><Relationship Id="rId124" Type="http://schemas.openxmlformats.org/officeDocument/2006/relationships/slide" Target="slides/slide112.xml"/><Relationship Id="rId129" Type="http://schemas.openxmlformats.org/officeDocument/2006/relationships/notesMaster" Target="notesMasters/notesMaster1.xml"/><Relationship Id="rId54" Type="http://schemas.openxmlformats.org/officeDocument/2006/relationships/slide" Target="slides/slide42.xml"/><Relationship Id="rId70" Type="http://schemas.openxmlformats.org/officeDocument/2006/relationships/slide" Target="slides/slide58.xml"/><Relationship Id="rId75" Type="http://schemas.openxmlformats.org/officeDocument/2006/relationships/slide" Target="slides/slide63.xml"/><Relationship Id="rId91" Type="http://schemas.openxmlformats.org/officeDocument/2006/relationships/slide" Target="slides/slide79.xml"/><Relationship Id="rId96" Type="http://schemas.openxmlformats.org/officeDocument/2006/relationships/slide" Target="slides/slide84.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1.xml"/><Relationship Id="rId28" Type="http://schemas.openxmlformats.org/officeDocument/2006/relationships/slide" Target="slides/slide16.xml"/><Relationship Id="rId49" Type="http://schemas.openxmlformats.org/officeDocument/2006/relationships/slide" Target="slides/slide37.xml"/><Relationship Id="rId114" Type="http://schemas.openxmlformats.org/officeDocument/2006/relationships/slide" Target="slides/slide102.xml"/><Relationship Id="rId119" Type="http://schemas.openxmlformats.org/officeDocument/2006/relationships/slide" Target="slides/slide107.xml"/><Relationship Id="rId44" Type="http://schemas.openxmlformats.org/officeDocument/2006/relationships/slide" Target="slides/slide32.xml"/><Relationship Id="rId60" Type="http://schemas.openxmlformats.org/officeDocument/2006/relationships/slide" Target="slides/slide48.xml"/><Relationship Id="rId65" Type="http://schemas.openxmlformats.org/officeDocument/2006/relationships/slide" Target="slides/slide53.xml"/><Relationship Id="rId81" Type="http://schemas.openxmlformats.org/officeDocument/2006/relationships/slide" Target="slides/slide69.xml"/><Relationship Id="rId86" Type="http://schemas.openxmlformats.org/officeDocument/2006/relationships/slide" Target="slides/slide74.xml"/><Relationship Id="rId130" Type="http://schemas.openxmlformats.org/officeDocument/2006/relationships/handoutMaster" Target="handoutMasters/handoutMaster1.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109" Type="http://schemas.openxmlformats.org/officeDocument/2006/relationships/slide" Target="slides/slide9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slide" Target="slides/slide64.xml"/><Relationship Id="rId97" Type="http://schemas.openxmlformats.org/officeDocument/2006/relationships/slide" Target="slides/slide85.xml"/><Relationship Id="rId104" Type="http://schemas.openxmlformats.org/officeDocument/2006/relationships/slide" Target="slides/slide92.xml"/><Relationship Id="rId120" Type="http://schemas.openxmlformats.org/officeDocument/2006/relationships/slide" Target="slides/slide108.xml"/><Relationship Id="rId125" Type="http://schemas.openxmlformats.org/officeDocument/2006/relationships/slide" Target="slides/slide113.xml"/><Relationship Id="rId7" Type="http://schemas.openxmlformats.org/officeDocument/2006/relationships/slideMaster" Target="slideMasters/slideMaster7.xml"/><Relationship Id="rId71" Type="http://schemas.openxmlformats.org/officeDocument/2006/relationships/slide" Target="slides/slide59.xml"/><Relationship Id="rId92" Type="http://schemas.openxmlformats.org/officeDocument/2006/relationships/slide" Target="slides/slide80.xml"/><Relationship Id="rId2" Type="http://schemas.openxmlformats.org/officeDocument/2006/relationships/slideMaster" Target="slideMasters/slideMaster2.xml"/><Relationship Id="rId29" Type="http://schemas.openxmlformats.org/officeDocument/2006/relationships/slide" Target="slides/slide17.xml"/><Relationship Id="rId24" Type="http://schemas.openxmlformats.org/officeDocument/2006/relationships/slide" Target="slides/slide12.xml"/><Relationship Id="rId40" Type="http://schemas.openxmlformats.org/officeDocument/2006/relationships/slide" Target="slides/slide28.xml"/><Relationship Id="rId45" Type="http://schemas.openxmlformats.org/officeDocument/2006/relationships/slide" Target="slides/slide33.xml"/><Relationship Id="rId66" Type="http://schemas.openxmlformats.org/officeDocument/2006/relationships/slide" Target="slides/slide54.xml"/><Relationship Id="rId87" Type="http://schemas.openxmlformats.org/officeDocument/2006/relationships/slide" Target="slides/slide75.xml"/><Relationship Id="rId110" Type="http://schemas.openxmlformats.org/officeDocument/2006/relationships/slide" Target="slides/slide98.xml"/><Relationship Id="rId115" Type="http://schemas.openxmlformats.org/officeDocument/2006/relationships/slide" Target="slides/slide103.xml"/><Relationship Id="rId131" Type="http://schemas.openxmlformats.org/officeDocument/2006/relationships/presProps" Target="presProps.xml"/><Relationship Id="rId61" Type="http://schemas.openxmlformats.org/officeDocument/2006/relationships/slide" Target="slides/slide49.xml"/><Relationship Id="rId82" Type="http://schemas.openxmlformats.org/officeDocument/2006/relationships/slide" Target="slides/slide70.xml"/><Relationship Id="rId19" Type="http://schemas.openxmlformats.org/officeDocument/2006/relationships/slide" Target="slides/slide7.xml"/><Relationship Id="rId14" Type="http://schemas.openxmlformats.org/officeDocument/2006/relationships/slide" Target="slides/slide2.xml"/><Relationship Id="rId30" Type="http://schemas.openxmlformats.org/officeDocument/2006/relationships/slide" Target="slides/slide18.xml"/><Relationship Id="rId35" Type="http://schemas.openxmlformats.org/officeDocument/2006/relationships/slide" Target="slides/slide23.xml"/><Relationship Id="rId56" Type="http://schemas.openxmlformats.org/officeDocument/2006/relationships/slide" Target="slides/slide44.xml"/><Relationship Id="rId77" Type="http://schemas.openxmlformats.org/officeDocument/2006/relationships/slide" Target="slides/slide65.xml"/><Relationship Id="rId100" Type="http://schemas.openxmlformats.org/officeDocument/2006/relationships/slide" Target="slides/slide88.xml"/><Relationship Id="rId105" Type="http://schemas.openxmlformats.org/officeDocument/2006/relationships/slide" Target="slides/slide93.xml"/><Relationship Id="rId126" Type="http://schemas.openxmlformats.org/officeDocument/2006/relationships/slide" Target="slides/slide114.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slide" Target="slides/slide60.xml"/><Relationship Id="rId93" Type="http://schemas.openxmlformats.org/officeDocument/2006/relationships/slide" Target="slides/slide81.xml"/><Relationship Id="rId98" Type="http://schemas.openxmlformats.org/officeDocument/2006/relationships/slide" Target="slides/slide86.xml"/><Relationship Id="rId121" Type="http://schemas.openxmlformats.org/officeDocument/2006/relationships/slide" Target="slides/slide109.xml"/><Relationship Id="rId3" Type="http://schemas.openxmlformats.org/officeDocument/2006/relationships/slideMaster" Target="slideMasters/slideMaster3.xml"/><Relationship Id="rId25" Type="http://schemas.openxmlformats.org/officeDocument/2006/relationships/slide" Target="slides/slide13.xml"/><Relationship Id="rId46" Type="http://schemas.openxmlformats.org/officeDocument/2006/relationships/slide" Target="slides/slide34.xml"/><Relationship Id="rId67" Type="http://schemas.openxmlformats.org/officeDocument/2006/relationships/slide" Target="slides/slide55.xml"/><Relationship Id="rId116" Type="http://schemas.openxmlformats.org/officeDocument/2006/relationships/slide" Target="slides/slide104.xml"/><Relationship Id="rId20" Type="http://schemas.openxmlformats.org/officeDocument/2006/relationships/slide" Target="slides/slide8.xml"/><Relationship Id="rId41" Type="http://schemas.openxmlformats.org/officeDocument/2006/relationships/slide" Target="slides/slide29.xml"/><Relationship Id="rId62" Type="http://schemas.openxmlformats.org/officeDocument/2006/relationships/slide" Target="slides/slide50.xml"/><Relationship Id="rId83" Type="http://schemas.openxmlformats.org/officeDocument/2006/relationships/slide" Target="slides/slide71.xml"/><Relationship Id="rId88" Type="http://schemas.openxmlformats.org/officeDocument/2006/relationships/slide" Target="slides/slide76.xml"/><Relationship Id="rId111" Type="http://schemas.openxmlformats.org/officeDocument/2006/relationships/slide" Target="slides/slide99.xml"/><Relationship Id="rId132" Type="http://schemas.openxmlformats.org/officeDocument/2006/relationships/viewProps" Target="viewProps.xml"/><Relationship Id="rId15" Type="http://schemas.openxmlformats.org/officeDocument/2006/relationships/slide" Target="slides/slide3.xml"/><Relationship Id="rId36" Type="http://schemas.openxmlformats.org/officeDocument/2006/relationships/slide" Target="slides/slide24.xml"/><Relationship Id="rId57" Type="http://schemas.openxmlformats.org/officeDocument/2006/relationships/slide" Target="slides/slide45.xml"/><Relationship Id="rId106" Type="http://schemas.openxmlformats.org/officeDocument/2006/relationships/slide" Target="slides/slide94.xml"/><Relationship Id="rId127" Type="http://schemas.openxmlformats.org/officeDocument/2006/relationships/slide" Target="slides/slide115.xml"/><Relationship Id="rId10" Type="http://schemas.openxmlformats.org/officeDocument/2006/relationships/slideMaster" Target="slideMasters/slideMaster10.xml"/><Relationship Id="rId31" Type="http://schemas.openxmlformats.org/officeDocument/2006/relationships/slide" Target="slides/slide19.xml"/><Relationship Id="rId52" Type="http://schemas.openxmlformats.org/officeDocument/2006/relationships/slide" Target="slides/slide40.xml"/><Relationship Id="rId73" Type="http://schemas.openxmlformats.org/officeDocument/2006/relationships/slide" Target="slides/slide61.xml"/><Relationship Id="rId78" Type="http://schemas.openxmlformats.org/officeDocument/2006/relationships/slide" Target="slides/slide66.xml"/><Relationship Id="rId94" Type="http://schemas.openxmlformats.org/officeDocument/2006/relationships/slide" Target="slides/slide82.xml"/><Relationship Id="rId99" Type="http://schemas.openxmlformats.org/officeDocument/2006/relationships/slide" Target="slides/slide87.xml"/><Relationship Id="rId101" Type="http://schemas.openxmlformats.org/officeDocument/2006/relationships/slide" Target="slides/slide89.xml"/><Relationship Id="rId122" Type="http://schemas.openxmlformats.org/officeDocument/2006/relationships/slide" Target="slides/slide110.xml"/><Relationship Id="rId4" Type="http://schemas.openxmlformats.org/officeDocument/2006/relationships/slideMaster" Target="slideMasters/slideMaster4.xml"/><Relationship Id="rId9" Type="http://schemas.openxmlformats.org/officeDocument/2006/relationships/slideMaster" Target="slideMasters/slideMaster9.xml"/><Relationship Id="rId26" Type="http://schemas.openxmlformats.org/officeDocument/2006/relationships/slide" Target="slides/slide14.xml"/><Relationship Id="rId47" Type="http://schemas.openxmlformats.org/officeDocument/2006/relationships/slide" Target="slides/slide35.xml"/><Relationship Id="rId68" Type="http://schemas.openxmlformats.org/officeDocument/2006/relationships/slide" Target="slides/slide56.xml"/><Relationship Id="rId89" Type="http://schemas.openxmlformats.org/officeDocument/2006/relationships/slide" Target="slides/slide77.xml"/><Relationship Id="rId112" Type="http://schemas.openxmlformats.org/officeDocument/2006/relationships/slide" Target="slides/slide100.xml"/><Relationship Id="rId13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9/16/2024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9/16/2024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003D02-7E89-4EBF-B123-9C334E1BFEF7}" type="slidenum">
              <a:rPr lang="en-US" smtClean="0"/>
              <a:t>8</a:t>
            </a:fld>
            <a:endParaRPr lang="en-US"/>
          </a:p>
        </p:txBody>
      </p:sp>
    </p:spTree>
    <p:extLst>
      <p:ext uri="{BB962C8B-B14F-4D97-AF65-F5344CB8AC3E}">
        <p14:creationId xmlns:p14="http://schemas.microsoft.com/office/powerpoint/2010/main" val="2054158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003D02-7E89-4EBF-B123-9C334E1BFEF7}" type="slidenum">
              <a:rPr lang="en-US" smtClean="0"/>
              <a:t>43</a:t>
            </a:fld>
            <a:endParaRPr lang="en-US"/>
          </a:p>
        </p:txBody>
      </p:sp>
    </p:spTree>
    <p:extLst>
      <p:ext uri="{BB962C8B-B14F-4D97-AF65-F5344CB8AC3E}">
        <p14:creationId xmlns:p14="http://schemas.microsoft.com/office/powerpoint/2010/main" val="1255777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C45211F-70F4-4688-9290-3BC08DE99B81}"/>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121706A-47C9-46CE-A36E-6F862BADBB0C}"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7858" name="Rectangle 2">
            <a:extLst>
              <a:ext uri="{FF2B5EF4-FFF2-40B4-BE49-F238E27FC236}">
                <a16:creationId xmlns:a16="http://schemas.microsoft.com/office/drawing/2014/main" id="{E236FCF1-EF81-4316-9A7F-5299B3A8586E}"/>
              </a:ext>
            </a:extLst>
          </p:cNvPr>
          <p:cNvSpPr>
            <a:spLocks noGrp="1" noRot="1" noChangeAspect="1" noChangeArrowheads="1" noTextEdit="1"/>
          </p:cNvSpPr>
          <p:nvPr>
            <p:ph type="sldImg"/>
          </p:nvPr>
        </p:nvSpPr>
        <p:spPr>
          <a:ln/>
        </p:spPr>
      </p:sp>
      <p:sp>
        <p:nvSpPr>
          <p:cNvPr id="377859" name="Rectangle 3">
            <a:extLst>
              <a:ext uri="{FF2B5EF4-FFF2-40B4-BE49-F238E27FC236}">
                <a16:creationId xmlns:a16="http://schemas.microsoft.com/office/drawing/2014/main" id="{A8766CF9-0BE3-4E64-A265-2579B156414E}"/>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8F98B89-BD2B-4F21-B577-DF831942E202}"/>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EFE99A4-21A6-4D54-B591-B6EDC324750A}"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1954" name="Rectangle 2">
            <a:extLst>
              <a:ext uri="{FF2B5EF4-FFF2-40B4-BE49-F238E27FC236}">
                <a16:creationId xmlns:a16="http://schemas.microsoft.com/office/drawing/2014/main" id="{15BADA49-F0C8-4A80-8CCD-F262C4D3DFDE}"/>
              </a:ext>
            </a:extLst>
          </p:cNvPr>
          <p:cNvSpPr>
            <a:spLocks noGrp="1" noRot="1" noChangeAspect="1" noChangeArrowheads="1" noTextEdit="1"/>
          </p:cNvSpPr>
          <p:nvPr>
            <p:ph type="sldImg"/>
          </p:nvPr>
        </p:nvSpPr>
        <p:spPr>
          <a:ln/>
        </p:spPr>
      </p:sp>
      <p:sp>
        <p:nvSpPr>
          <p:cNvPr id="381955" name="Rectangle 3">
            <a:extLst>
              <a:ext uri="{FF2B5EF4-FFF2-40B4-BE49-F238E27FC236}">
                <a16:creationId xmlns:a16="http://schemas.microsoft.com/office/drawing/2014/main" id="{15E7EFEB-E0AF-4F83-87F8-F67B7060E7F9}"/>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8F98B89-BD2B-4F21-B577-DF831942E202}"/>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EFE99A4-21A6-4D54-B591-B6EDC324750A}"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1954" name="Rectangle 2">
            <a:extLst>
              <a:ext uri="{FF2B5EF4-FFF2-40B4-BE49-F238E27FC236}">
                <a16:creationId xmlns:a16="http://schemas.microsoft.com/office/drawing/2014/main" id="{15BADA49-F0C8-4A80-8CCD-F262C4D3DFDE}"/>
              </a:ext>
            </a:extLst>
          </p:cNvPr>
          <p:cNvSpPr>
            <a:spLocks noGrp="1" noRot="1" noChangeAspect="1" noChangeArrowheads="1" noTextEdit="1"/>
          </p:cNvSpPr>
          <p:nvPr>
            <p:ph type="sldImg"/>
          </p:nvPr>
        </p:nvSpPr>
        <p:spPr>
          <a:ln/>
        </p:spPr>
      </p:sp>
      <p:sp>
        <p:nvSpPr>
          <p:cNvPr id="381955" name="Rectangle 3">
            <a:extLst>
              <a:ext uri="{FF2B5EF4-FFF2-40B4-BE49-F238E27FC236}">
                <a16:creationId xmlns:a16="http://schemas.microsoft.com/office/drawing/2014/main" id="{15E7EFEB-E0AF-4F83-87F8-F67B7060E7F9}"/>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97082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PhAnim="0" type="title">
  <p:cSld name="标题幻灯片">
    <p:spTree>
      <p:nvGrpSpPr>
        <p:cNvPr id="1" name=""/>
        <p:cNvGrpSpPr/>
        <p:nvPr/>
      </p:nvGrpSpPr>
      <p:grpSpPr>
        <a:xfrm>
          <a:off x="0" y="0"/>
          <a:ext cx="0" cy="0"/>
          <a:chOff x="0" y="0"/>
          <a:chExt cx="0" cy="0"/>
        </a:xfrm>
      </p:grpSpPr>
      <p:sp>
        <p:nvSpPr>
          <p:cNvPr id="350210" name="标题 350209"/>
          <p:cNvSpPr>
            <a:spLocks noGrp="1" noRot="1"/>
          </p:cNvSpPr>
          <p:nvPr>
            <p:ph type="ctrTitle"/>
          </p:nvPr>
        </p:nvSpPr>
        <p:spPr>
          <a:xfrm>
            <a:off x="3962400" y="1066800"/>
            <a:ext cx="4648200" cy="1981200"/>
          </a:xfrm>
          <a:prstGeom prst="rect">
            <a:avLst/>
          </a:prstGeom>
          <a:noFill/>
          <a:ln w="9525">
            <a:noFill/>
          </a:ln>
        </p:spPr>
        <p:txBody>
          <a:bodyPr/>
          <a:lstStyle>
            <a:lvl1pPr lvl="0">
              <a:buClrTx/>
              <a:buSzTx/>
              <a:buFontTx/>
              <a:defRPr/>
            </a:lvl1pPr>
          </a:lstStyle>
          <a:p>
            <a:pPr lvl="0"/>
            <a:r>
              <a:rPr lang="zh-CN" altLang="en-US" noProof="1"/>
              <a:t>单击此处编辑母版标题样式</a:t>
            </a:r>
          </a:p>
        </p:txBody>
      </p:sp>
      <p:sp>
        <p:nvSpPr>
          <p:cNvPr id="350211" name="副标题 350210"/>
          <p:cNvSpPr>
            <a:spLocks noGrp="1" noRot="1"/>
          </p:cNvSpPr>
          <p:nvPr>
            <p:ph type="subTitle" idx="1"/>
          </p:nvPr>
        </p:nvSpPr>
        <p:spPr>
          <a:xfrm>
            <a:off x="3962400" y="3657600"/>
            <a:ext cx="4572000" cy="1676400"/>
          </a:xfrm>
          <a:prstGeom prst="rect">
            <a:avLst/>
          </a:prstGeom>
          <a:noFill/>
          <a:ln w="9525">
            <a:noFill/>
          </a:ln>
        </p:spPr>
        <p:txBody>
          <a:bodyPr/>
          <a:lstStyle>
            <a:lvl1pPr marL="0" lvl="0" indent="0" algn="ctr">
              <a:buClr>
                <a:schemeClr val="hlink"/>
              </a:buClr>
              <a:buSzPct val="70000"/>
              <a:buFont typeface="Wingdings" panose="05000000000000000000" pitchFamily="2" charset="2"/>
              <a:buNone/>
              <a:defRPr/>
            </a:lvl1pPr>
            <a:lvl2pPr marL="457200" lvl="1" indent="0" algn="ctr">
              <a:buClr>
                <a:schemeClr val="accent2"/>
              </a:buClr>
              <a:buSzPct val="85000"/>
              <a:buFont typeface="Wingdings" panose="05000000000000000000" pitchFamily="2" charset="2"/>
              <a:buNone/>
              <a:defRPr/>
            </a:lvl2pPr>
            <a:lvl3pPr marL="914400" lvl="2" indent="0" algn="ctr">
              <a:buClr>
                <a:schemeClr val="hlink"/>
              </a:buClr>
              <a:buSzPct val="80000"/>
              <a:buFont typeface="Wingdings" panose="05000000000000000000" pitchFamily="2" charset="2"/>
              <a:buNone/>
              <a:defRPr/>
            </a:lvl3pPr>
            <a:lvl4pPr marL="1371600" lvl="3" indent="0" algn="ctr">
              <a:buClr>
                <a:schemeClr val="accent2"/>
              </a:buClr>
              <a:buSzPct val="90000"/>
              <a:buFont typeface="Wingdings" panose="05000000000000000000" pitchFamily="2" charset="2"/>
              <a:buNone/>
              <a:defRPr/>
            </a:lvl4pPr>
            <a:lvl5pPr marL="1828800" lvl="4" indent="0" algn="ctr">
              <a:buClr>
                <a:schemeClr val="hlink"/>
              </a:buClr>
              <a:buSzPct val="85000"/>
              <a:buFont typeface="Wingdings" panose="05000000000000000000" pitchFamily="2" charset="2"/>
              <a:buNone/>
              <a:defRPr/>
            </a:lvl5pPr>
          </a:lstStyle>
          <a:p>
            <a:pPr lvl="0"/>
            <a:r>
              <a:rPr lang="zh-CN" altLang="en-US" noProof="1"/>
              <a:t>单击此处编辑母版副标题样式</a:t>
            </a:r>
          </a:p>
        </p:txBody>
      </p:sp>
      <p:sp>
        <p:nvSpPr>
          <p:cNvPr id="4" name="日期占位符 350211">
            <a:extLst>
              <a:ext uri="{FF2B5EF4-FFF2-40B4-BE49-F238E27FC236}">
                <a16:creationId xmlns:a16="http://schemas.microsoft.com/office/drawing/2014/main" id="{EBB3AA91-87C8-48E4-BCA9-041DCD8EB160}"/>
              </a:ext>
            </a:extLst>
          </p:cNvPr>
          <p:cNvSpPr>
            <a:spLocks noGrp="1"/>
          </p:cNvSpPr>
          <p:nvPr>
            <p:ph type="dt" sz="half" idx="10"/>
          </p:nvPr>
        </p:nvSpPr>
        <p:spPr>
          <a:xfrm>
            <a:off x="301625" y="6076950"/>
            <a:ext cx="2289175" cy="476250"/>
          </a:xfrm>
        </p:spPr>
        <p:txBody>
          <a:bodyPr anchor="t"/>
          <a:lstStyle>
            <a:lvl1pPr>
              <a:defRPr sz="1400" b="0" dirty="0"/>
            </a:lvl1pPr>
          </a:lstStyle>
          <a:p>
            <a:endParaRPr lang="zh-CN" altLang="en-US"/>
          </a:p>
        </p:txBody>
      </p:sp>
      <p:sp>
        <p:nvSpPr>
          <p:cNvPr id="5" name="页脚占位符 350212">
            <a:extLst>
              <a:ext uri="{FF2B5EF4-FFF2-40B4-BE49-F238E27FC236}">
                <a16:creationId xmlns:a16="http://schemas.microsoft.com/office/drawing/2014/main" id="{8EE442AF-4DE0-4EB2-A90B-4AFDA75C083C}"/>
              </a:ext>
            </a:extLst>
          </p:cNvPr>
          <p:cNvSpPr>
            <a:spLocks noGrp="1"/>
          </p:cNvSpPr>
          <p:nvPr>
            <p:ph type="ftr" sz="quarter" idx="11"/>
          </p:nvPr>
        </p:nvSpPr>
        <p:spPr>
          <a:xfrm>
            <a:off x="3124200" y="6076950"/>
            <a:ext cx="2895600" cy="476250"/>
          </a:xfrm>
        </p:spPr>
        <p:txBody>
          <a:bodyPr anchor="t"/>
          <a:lstStyle>
            <a:lvl1pPr algn="ctr">
              <a:defRPr sz="1400" b="0" dirty="0"/>
            </a:lvl1pPr>
          </a:lstStyle>
          <a:p>
            <a:endParaRPr lang="zh-CN" altLang="en-US"/>
          </a:p>
        </p:txBody>
      </p:sp>
      <p:sp>
        <p:nvSpPr>
          <p:cNvPr id="6" name="灯片编号占位符 350213">
            <a:extLst>
              <a:ext uri="{FF2B5EF4-FFF2-40B4-BE49-F238E27FC236}">
                <a16:creationId xmlns:a16="http://schemas.microsoft.com/office/drawing/2014/main" id="{3010B382-5754-4EC4-BBB3-BDB3DCFDF19F}"/>
              </a:ext>
            </a:extLst>
          </p:cNvPr>
          <p:cNvSpPr>
            <a:spLocks noGrp="1"/>
          </p:cNvSpPr>
          <p:nvPr>
            <p:ph type="sldNum" sz="quarter" idx="12"/>
          </p:nvPr>
        </p:nvSpPr>
        <p:spPr>
          <a:xfrm>
            <a:off x="6553200" y="6076950"/>
            <a:ext cx="2289175" cy="476250"/>
          </a:xfrm>
        </p:spPr>
        <p:txBody>
          <a:bodyPr/>
          <a:lstStyle>
            <a:lvl1pPr>
              <a:defRPr/>
            </a:lvl1pPr>
          </a:lstStyle>
          <a:p>
            <a:fld id="{A724E7B0-6DBC-44C4-A908-E2223F39E0CA}" type="slidenum">
              <a:rPr lang="zh-CN" altLang="en-US"/>
              <a:pPr/>
              <a:t>‹#›</a:t>
            </a:fld>
            <a:endParaRPr lang="zh-CN" altLang="en-US"/>
          </a:p>
        </p:txBody>
      </p:sp>
    </p:spTree>
    <p:extLst>
      <p:ext uri="{BB962C8B-B14F-4D97-AF65-F5344CB8AC3E}">
        <p14:creationId xmlns:p14="http://schemas.microsoft.com/office/powerpoint/2010/main" val="489464033"/>
      </p:ext>
    </p:extLst>
  </p:cSld>
  <p:clrMapOvr>
    <a:masterClrMapping/>
  </p:clrMapOvr>
  <p:transition/>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F15D7119-2BD4-45E3-960A-C850C602CF2B}"/>
              </a:ext>
            </a:extLst>
          </p:cNvPr>
          <p:cNvSpPr>
            <a:spLocks noGrp="1"/>
          </p:cNvSpPr>
          <p:nvPr>
            <p:ph type="dt" sz="half" idx="10"/>
          </p:nvPr>
        </p:nvSpPr>
        <p:spPr/>
        <p:txBody>
          <a:bodyPr/>
          <a:lstStyle>
            <a:lvl1pPr>
              <a:defRPr/>
            </a:lvl1pPr>
          </a:lstStyle>
          <a:p>
            <a:endParaRPr lang="zh-CN" altLang="en-US"/>
          </a:p>
        </p:txBody>
      </p:sp>
      <p:sp>
        <p:nvSpPr>
          <p:cNvPr id="5" name="页脚占位符 4">
            <a:extLst>
              <a:ext uri="{FF2B5EF4-FFF2-40B4-BE49-F238E27FC236}">
                <a16:creationId xmlns:a16="http://schemas.microsoft.com/office/drawing/2014/main" id="{71E86B07-D4E1-424A-81CC-81CEE4453E20}"/>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3367AFE2-2B7F-4A79-BA9E-C9B3C578E19E}"/>
              </a:ext>
            </a:extLst>
          </p:cNvPr>
          <p:cNvSpPr>
            <a:spLocks noGrp="1"/>
          </p:cNvSpPr>
          <p:nvPr>
            <p:ph type="sldNum" sz="quarter" idx="12"/>
          </p:nvPr>
        </p:nvSpPr>
        <p:spPr/>
        <p:txBody>
          <a:bodyPr/>
          <a:lstStyle>
            <a:lvl1pPr>
              <a:defRPr/>
            </a:lvl1pPr>
          </a:lstStyle>
          <a:p>
            <a:fld id="{23156A3E-FC57-4484-AD7E-207AF442A928}" type="slidenum">
              <a:rPr lang="zh-CN" altLang="en-US"/>
              <a:pPr/>
              <a:t>‹#›</a:t>
            </a:fld>
            <a:endParaRPr lang="zh-CN" altLang="en-US"/>
          </a:p>
        </p:txBody>
      </p:sp>
    </p:spTree>
    <p:extLst>
      <p:ext uri="{BB962C8B-B14F-4D97-AF65-F5344CB8AC3E}">
        <p14:creationId xmlns:p14="http://schemas.microsoft.com/office/powerpoint/2010/main" val="1597207930"/>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77812F36-CFBA-41A4-B3D5-9BE75B36ADCD}"/>
              </a:ext>
            </a:extLst>
          </p:cNvPr>
          <p:cNvSpPr>
            <a:spLocks noGrp="1"/>
          </p:cNvSpPr>
          <p:nvPr>
            <p:ph type="dt" sz="half" idx="10"/>
          </p:nvPr>
        </p:nvSpPr>
        <p:spPr/>
        <p:txBody>
          <a:bodyPr/>
          <a:lstStyle>
            <a:lvl1pPr>
              <a:defRPr/>
            </a:lvl1pPr>
          </a:lstStyle>
          <a:p>
            <a:endParaRPr lang="zh-CN" altLang="en-US"/>
          </a:p>
        </p:txBody>
      </p:sp>
      <p:sp>
        <p:nvSpPr>
          <p:cNvPr id="5" name="页脚占位符 4">
            <a:extLst>
              <a:ext uri="{FF2B5EF4-FFF2-40B4-BE49-F238E27FC236}">
                <a16:creationId xmlns:a16="http://schemas.microsoft.com/office/drawing/2014/main" id="{C2AED020-BFA8-40CD-9642-4E5232A78741}"/>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B80EC366-69CC-42CD-A14F-440F9A83EF41}"/>
              </a:ext>
            </a:extLst>
          </p:cNvPr>
          <p:cNvSpPr>
            <a:spLocks noGrp="1"/>
          </p:cNvSpPr>
          <p:nvPr>
            <p:ph type="sldNum" sz="quarter" idx="12"/>
          </p:nvPr>
        </p:nvSpPr>
        <p:spPr/>
        <p:txBody>
          <a:bodyPr/>
          <a:lstStyle>
            <a:lvl1pPr>
              <a:defRPr/>
            </a:lvl1pPr>
          </a:lstStyle>
          <a:p>
            <a:fld id="{0D1A8E29-8A85-44CC-A863-9075AC3DAA90}" type="slidenum">
              <a:rPr lang="zh-CN" altLang="en-US"/>
              <a:pPr/>
              <a:t>‹#›</a:t>
            </a:fld>
            <a:endParaRPr lang="zh-CN" altLang="en-US"/>
          </a:p>
        </p:txBody>
      </p:sp>
    </p:spTree>
    <p:extLst>
      <p:ext uri="{BB962C8B-B14F-4D97-AF65-F5344CB8AC3E}">
        <p14:creationId xmlns:p14="http://schemas.microsoft.com/office/powerpoint/2010/main" val="3526301596"/>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04800" y="1981200"/>
            <a:ext cx="4184968" cy="3886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60583" y="1981200"/>
            <a:ext cx="4184968" cy="3886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a:extLst>
              <a:ext uri="{FF2B5EF4-FFF2-40B4-BE49-F238E27FC236}">
                <a16:creationId xmlns:a16="http://schemas.microsoft.com/office/drawing/2014/main" id="{516E9D63-462E-4B22-AA5D-E9C4EC5D9FFC}"/>
              </a:ext>
            </a:extLst>
          </p:cNvPr>
          <p:cNvSpPr>
            <a:spLocks noGrp="1"/>
          </p:cNvSpPr>
          <p:nvPr>
            <p:ph type="dt" sz="half" idx="10"/>
          </p:nvPr>
        </p:nvSpPr>
        <p:spPr/>
        <p:txBody>
          <a:bodyPr/>
          <a:lstStyle>
            <a:lvl1pPr>
              <a:defRPr/>
            </a:lvl1pPr>
          </a:lstStyle>
          <a:p>
            <a:endParaRPr lang="zh-CN" altLang="en-US"/>
          </a:p>
        </p:txBody>
      </p:sp>
      <p:sp>
        <p:nvSpPr>
          <p:cNvPr id="6" name="页脚占位符 5">
            <a:extLst>
              <a:ext uri="{FF2B5EF4-FFF2-40B4-BE49-F238E27FC236}">
                <a16:creationId xmlns:a16="http://schemas.microsoft.com/office/drawing/2014/main" id="{7E89E075-5CB7-4326-8C52-2385C004CD90}"/>
              </a:ext>
            </a:extLst>
          </p:cNvPr>
          <p:cNvSpPr>
            <a:spLocks noGrp="1"/>
          </p:cNvSpPr>
          <p:nvPr>
            <p:ph type="ftr" sz="quarter" idx="11"/>
          </p:nvPr>
        </p:nvSpPr>
        <p:spPr/>
        <p:txBody>
          <a:bodyPr/>
          <a:lstStyle>
            <a:lvl1pPr>
              <a:defRPr/>
            </a:lvl1pPr>
          </a:lstStyle>
          <a:p>
            <a:endParaRPr lang="zh-CN" altLang="en-US"/>
          </a:p>
        </p:txBody>
      </p:sp>
      <p:sp>
        <p:nvSpPr>
          <p:cNvPr id="7" name="灯片编号占位符 6">
            <a:extLst>
              <a:ext uri="{FF2B5EF4-FFF2-40B4-BE49-F238E27FC236}">
                <a16:creationId xmlns:a16="http://schemas.microsoft.com/office/drawing/2014/main" id="{A608508B-6911-440E-8C13-AFD583315040}"/>
              </a:ext>
            </a:extLst>
          </p:cNvPr>
          <p:cNvSpPr>
            <a:spLocks noGrp="1"/>
          </p:cNvSpPr>
          <p:nvPr>
            <p:ph type="sldNum" sz="quarter" idx="12"/>
          </p:nvPr>
        </p:nvSpPr>
        <p:spPr/>
        <p:txBody>
          <a:bodyPr/>
          <a:lstStyle>
            <a:lvl1pPr>
              <a:defRPr/>
            </a:lvl1pPr>
          </a:lstStyle>
          <a:p>
            <a:fld id="{1C353A92-B002-47BC-A574-16A567851FF9}" type="slidenum">
              <a:rPr lang="zh-CN" altLang="en-US"/>
              <a:pPr/>
              <a:t>‹#›</a:t>
            </a:fld>
            <a:endParaRPr lang="zh-CN" altLang="en-US"/>
          </a:p>
        </p:txBody>
      </p:sp>
    </p:spTree>
    <p:extLst>
      <p:ext uri="{BB962C8B-B14F-4D97-AF65-F5344CB8AC3E}">
        <p14:creationId xmlns:p14="http://schemas.microsoft.com/office/powerpoint/2010/main" val="381019390"/>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a:extLst>
              <a:ext uri="{FF2B5EF4-FFF2-40B4-BE49-F238E27FC236}">
                <a16:creationId xmlns:a16="http://schemas.microsoft.com/office/drawing/2014/main" id="{8A535E7E-2DA4-4D57-9716-A90A9706FED2}"/>
              </a:ext>
            </a:extLst>
          </p:cNvPr>
          <p:cNvSpPr>
            <a:spLocks noGrp="1"/>
          </p:cNvSpPr>
          <p:nvPr>
            <p:ph type="dt" sz="half" idx="10"/>
          </p:nvPr>
        </p:nvSpPr>
        <p:spPr/>
        <p:txBody>
          <a:bodyPr/>
          <a:lstStyle>
            <a:lvl1pPr>
              <a:defRPr/>
            </a:lvl1pPr>
          </a:lstStyle>
          <a:p>
            <a:endParaRPr lang="zh-CN" altLang="en-US"/>
          </a:p>
        </p:txBody>
      </p:sp>
      <p:sp>
        <p:nvSpPr>
          <p:cNvPr id="8" name="页脚占位符 7">
            <a:extLst>
              <a:ext uri="{FF2B5EF4-FFF2-40B4-BE49-F238E27FC236}">
                <a16:creationId xmlns:a16="http://schemas.microsoft.com/office/drawing/2014/main" id="{B68C77C1-D980-4E30-BAF6-493E6F704EA5}"/>
              </a:ext>
            </a:extLst>
          </p:cNvPr>
          <p:cNvSpPr>
            <a:spLocks noGrp="1"/>
          </p:cNvSpPr>
          <p:nvPr>
            <p:ph type="ftr" sz="quarter" idx="11"/>
          </p:nvPr>
        </p:nvSpPr>
        <p:spPr/>
        <p:txBody>
          <a:bodyPr/>
          <a:lstStyle>
            <a:lvl1pPr>
              <a:defRPr/>
            </a:lvl1pPr>
          </a:lstStyle>
          <a:p>
            <a:endParaRPr lang="zh-CN" altLang="en-US"/>
          </a:p>
        </p:txBody>
      </p:sp>
      <p:sp>
        <p:nvSpPr>
          <p:cNvPr id="9" name="灯片编号占位符 8">
            <a:extLst>
              <a:ext uri="{FF2B5EF4-FFF2-40B4-BE49-F238E27FC236}">
                <a16:creationId xmlns:a16="http://schemas.microsoft.com/office/drawing/2014/main" id="{ED9F3367-E8B4-4F4A-B9BC-25EC246E6B72}"/>
              </a:ext>
            </a:extLst>
          </p:cNvPr>
          <p:cNvSpPr>
            <a:spLocks noGrp="1"/>
          </p:cNvSpPr>
          <p:nvPr>
            <p:ph type="sldNum" sz="quarter" idx="12"/>
          </p:nvPr>
        </p:nvSpPr>
        <p:spPr/>
        <p:txBody>
          <a:bodyPr/>
          <a:lstStyle>
            <a:lvl1pPr>
              <a:defRPr/>
            </a:lvl1pPr>
          </a:lstStyle>
          <a:p>
            <a:fld id="{9584A460-D08A-47DD-B588-DBCE6D83471F}" type="slidenum">
              <a:rPr lang="zh-CN" altLang="en-US"/>
              <a:pPr/>
              <a:t>‹#›</a:t>
            </a:fld>
            <a:endParaRPr lang="zh-CN" altLang="en-US"/>
          </a:p>
        </p:txBody>
      </p:sp>
    </p:spTree>
    <p:extLst>
      <p:ext uri="{BB962C8B-B14F-4D97-AF65-F5344CB8AC3E}">
        <p14:creationId xmlns:p14="http://schemas.microsoft.com/office/powerpoint/2010/main" val="90426193"/>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a:extLst>
              <a:ext uri="{FF2B5EF4-FFF2-40B4-BE49-F238E27FC236}">
                <a16:creationId xmlns:a16="http://schemas.microsoft.com/office/drawing/2014/main" id="{04ADED1E-4A42-456D-8D60-95B87131AC70}"/>
              </a:ext>
            </a:extLst>
          </p:cNvPr>
          <p:cNvSpPr>
            <a:spLocks noGrp="1"/>
          </p:cNvSpPr>
          <p:nvPr>
            <p:ph type="dt" sz="half" idx="10"/>
          </p:nvPr>
        </p:nvSpPr>
        <p:spPr/>
        <p:txBody>
          <a:bodyPr/>
          <a:lstStyle>
            <a:lvl1pPr>
              <a:defRPr/>
            </a:lvl1pPr>
          </a:lstStyle>
          <a:p>
            <a:endParaRPr lang="zh-CN" altLang="en-US"/>
          </a:p>
        </p:txBody>
      </p:sp>
      <p:sp>
        <p:nvSpPr>
          <p:cNvPr id="4" name="页脚占位符 3">
            <a:extLst>
              <a:ext uri="{FF2B5EF4-FFF2-40B4-BE49-F238E27FC236}">
                <a16:creationId xmlns:a16="http://schemas.microsoft.com/office/drawing/2014/main" id="{2534478D-5BFE-4040-B0F5-ABB6BCEE3DEF}"/>
              </a:ext>
            </a:extLst>
          </p:cNvPr>
          <p:cNvSpPr>
            <a:spLocks noGrp="1"/>
          </p:cNvSpPr>
          <p:nvPr>
            <p:ph type="ftr" sz="quarter" idx="11"/>
          </p:nvPr>
        </p:nvSpPr>
        <p:spPr/>
        <p:txBody>
          <a:bodyPr/>
          <a:lstStyle>
            <a:lvl1pPr>
              <a:defRPr/>
            </a:lvl1pPr>
          </a:lstStyle>
          <a:p>
            <a:endParaRPr lang="zh-CN" altLang="en-US"/>
          </a:p>
        </p:txBody>
      </p:sp>
      <p:sp>
        <p:nvSpPr>
          <p:cNvPr id="5" name="灯片编号占位符 4">
            <a:extLst>
              <a:ext uri="{FF2B5EF4-FFF2-40B4-BE49-F238E27FC236}">
                <a16:creationId xmlns:a16="http://schemas.microsoft.com/office/drawing/2014/main" id="{DE87536C-99E8-4090-86E5-8521E79EF8C5}"/>
              </a:ext>
            </a:extLst>
          </p:cNvPr>
          <p:cNvSpPr>
            <a:spLocks noGrp="1"/>
          </p:cNvSpPr>
          <p:nvPr>
            <p:ph type="sldNum" sz="quarter" idx="12"/>
          </p:nvPr>
        </p:nvSpPr>
        <p:spPr/>
        <p:txBody>
          <a:bodyPr/>
          <a:lstStyle>
            <a:lvl1pPr>
              <a:defRPr/>
            </a:lvl1pPr>
          </a:lstStyle>
          <a:p>
            <a:fld id="{40E03FB2-BDC5-42C5-A813-4DA174A79E95}" type="slidenum">
              <a:rPr lang="zh-CN" altLang="en-US"/>
              <a:pPr/>
              <a:t>‹#›</a:t>
            </a:fld>
            <a:endParaRPr lang="zh-CN" altLang="en-US"/>
          </a:p>
        </p:txBody>
      </p:sp>
    </p:spTree>
    <p:extLst>
      <p:ext uri="{BB962C8B-B14F-4D97-AF65-F5344CB8AC3E}">
        <p14:creationId xmlns:p14="http://schemas.microsoft.com/office/powerpoint/2010/main" val="545318954"/>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49187">
            <a:extLst>
              <a:ext uri="{FF2B5EF4-FFF2-40B4-BE49-F238E27FC236}">
                <a16:creationId xmlns:a16="http://schemas.microsoft.com/office/drawing/2014/main" id="{36F3FBDD-9A35-448A-8616-779B304CEE66}"/>
              </a:ext>
            </a:extLst>
          </p:cNvPr>
          <p:cNvSpPr>
            <a:spLocks noGrp="1"/>
          </p:cNvSpPr>
          <p:nvPr>
            <p:ph type="dt" sz="half" idx="10"/>
          </p:nvPr>
        </p:nvSpPr>
        <p:spPr>
          <a:ln/>
        </p:spPr>
        <p:txBody>
          <a:bodyPr/>
          <a:lstStyle>
            <a:lvl1pPr>
              <a:defRPr/>
            </a:lvl1pPr>
          </a:lstStyle>
          <a:p>
            <a:fld id="{BB962C8B-B14F-4D97-AF65-F5344CB8AC3E}" type="datetime1">
              <a:rPr lang="zh-CN" altLang="en-US"/>
              <a:pPr/>
              <a:t>2024/9/16</a:t>
            </a:fld>
            <a:endParaRPr lang="zh-CN" altLang="en-US"/>
          </a:p>
        </p:txBody>
      </p:sp>
      <p:sp>
        <p:nvSpPr>
          <p:cNvPr id="3" name="页脚占位符 349188">
            <a:extLst>
              <a:ext uri="{FF2B5EF4-FFF2-40B4-BE49-F238E27FC236}">
                <a16:creationId xmlns:a16="http://schemas.microsoft.com/office/drawing/2014/main" id="{C063085C-6E26-4F47-87AA-FBE544E9BE4F}"/>
              </a:ext>
            </a:extLst>
          </p:cNvPr>
          <p:cNvSpPr>
            <a:spLocks noGrp="1"/>
          </p:cNvSpPr>
          <p:nvPr>
            <p:ph type="ftr" sz="quarter" idx="11"/>
          </p:nvPr>
        </p:nvSpPr>
        <p:spPr>
          <a:ln/>
        </p:spPr>
        <p:txBody>
          <a:bodyPr/>
          <a:lstStyle>
            <a:lvl1pPr>
              <a:defRPr/>
            </a:lvl1pPr>
          </a:lstStyle>
          <a:p>
            <a:endParaRPr lang="zh-CN" altLang="en-US"/>
          </a:p>
        </p:txBody>
      </p:sp>
      <p:sp>
        <p:nvSpPr>
          <p:cNvPr id="4" name="灯片编号占位符 349189">
            <a:extLst>
              <a:ext uri="{FF2B5EF4-FFF2-40B4-BE49-F238E27FC236}">
                <a16:creationId xmlns:a16="http://schemas.microsoft.com/office/drawing/2014/main" id="{35941211-BEE9-4294-AE50-CFA2E627B858}"/>
              </a:ext>
            </a:extLst>
          </p:cNvPr>
          <p:cNvSpPr>
            <a:spLocks noGrp="1"/>
          </p:cNvSpPr>
          <p:nvPr>
            <p:ph type="sldNum" sz="quarter" idx="12"/>
          </p:nvPr>
        </p:nvSpPr>
        <p:spPr>
          <a:ln/>
        </p:spPr>
        <p:txBody>
          <a:bodyPr/>
          <a:lstStyle>
            <a:lvl1pPr>
              <a:defRPr/>
            </a:lvl1pPr>
          </a:lstStyle>
          <a:p>
            <a:fld id="{DA5D9204-606C-4E6E-99C1-3D675993CECA}" type="slidenum">
              <a:rPr lang="zh-CN" altLang="en-US"/>
              <a:pPr/>
              <a:t>‹#›</a:t>
            </a:fld>
            <a:endParaRPr lang="zh-CN" altLang="en-US"/>
          </a:p>
        </p:txBody>
      </p:sp>
    </p:spTree>
    <p:extLst>
      <p:ext uri="{BB962C8B-B14F-4D97-AF65-F5344CB8AC3E}">
        <p14:creationId xmlns:p14="http://schemas.microsoft.com/office/powerpoint/2010/main" val="1334921920"/>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4">
            <a:extLst>
              <a:ext uri="{FF2B5EF4-FFF2-40B4-BE49-F238E27FC236}">
                <a16:creationId xmlns:a16="http://schemas.microsoft.com/office/drawing/2014/main" id="{26BE941B-0B15-488F-90EF-4D88F6B6DBF0}"/>
              </a:ext>
            </a:extLst>
          </p:cNvPr>
          <p:cNvSpPr>
            <a:spLocks noGrp="1"/>
          </p:cNvSpPr>
          <p:nvPr>
            <p:ph type="dt" sz="half" idx="10"/>
          </p:nvPr>
        </p:nvSpPr>
        <p:spPr/>
        <p:txBody>
          <a:bodyPr/>
          <a:lstStyle>
            <a:lvl1pPr>
              <a:defRPr/>
            </a:lvl1pPr>
          </a:lstStyle>
          <a:p>
            <a:endParaRPr lang="zh-CN" altLang="en-US"/>
          </a:p>
        </p:txBody>
      </p:sp>
      <p:sp>
        <p:nvSpPr>
          <p:cNvPr id="6" name="页脚占位符 5">
            <a:extLst>
              <a:ext uri="{FF2B5EF4-FFF2-40B4-BE49-F238E27FC236}">
                <a16:creationId xmlns:a16="http://schemas.microsoft.com/office/drawing/2014/main" id="{0CE78CF8-05E6-4A6E-ACC9-85DF60F57EEE}"/>
              </a:ext>
            </a:extLst>
          </p:cNvPr>
          <p:cNvSpPr>
            <a:spLocks noGrp="1"/>
          </p:cNvSpPr>
          <p:nvPr>
            <p:ph type="ftr" sz="quarter" idx="11"/>
          </p:nvPr>
        </p:nvSpPr>
        <p:spPr/>
        <p:txBody>
          <a:bodyPr/>
          <a:lstStyle>
            <a:lvl1pPr>
              <a:defRPr/>
            </a:lvl1pPr>
          </a:lstStyle>
          <a:p>
            <a:endParaRPr lang="zh-CN" altLang="en-US"/>
          </a:p>
        </p:txBody>
      </p:sp>
      <p:sp>
        <p:nvSpPr>
          <p:cNvPr id="7" name="灯片编号占位符 6">
            <a:extLst>
              <a:ext uri="{FF2B5EF4-FFF2-40B4-BE49-F238E27FC236}">
                <a16:creationId xmlns:a16="http://schemas.microsoft.com/office/drawing/2014/main" id="{13A324C8-D22E-45DB-8AD7-15CABAB91558}"/>
              </a:ext>
            </a:extLst>
          </p:cNvPr>
          <p:cNvSpPr>
            <a:spLocks noGrp="1"/>
          </p:cNvSpPr>
          <p:nvPr>
            <p:ph type="sldNum" sz="quarter" idx="12"/>
          </p:nvPr>
        </p:nvSpPr>
        <p:spPr/>
        <p:txBody>
          <a:bodyPr/>
          <a:lstStyle>
            <a:lvl1pPr>
              <a:defRPr/>
            </a:lvl1pPr>
          </a:lstStyle>
          <a:p>
            <a:fld id="{2D77C7E2-83DF-4C60-8E64-B95ED097FDF8}" type="slidenum">
              <a:rPr lang="zh-CN" altLang="en-US"/>
              <a:pPr/>
              <a:t>‹#›</a:t>
            </a:fld>
            <a:endParaRPr lang="zh-CN" altLang="en-US"/>
          </a:p>
        </p:txBody>
      </p:sp>
    </p:spTree>
    <p:extLst>
      <p:ext uri="{BB962C8B-B14F-4D97-AF65-F5344CB8AC3E}">
        <p14:creationId xmlns:p14="http://schemas.microsoft.com/office/powerpoint/2010/main" val="2636158265"/>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4">
            <a:extLst>
              <a:ext uri="{FF2B5EF4-FFF2-40B4-BE49-F238E27FC236}">
                <a16:creationId xmlns:a16="http://schemas.microsoft.com/office/drawing/2014/main" id="{3641549D-06E1-4D01-BBA6-9F3563C926D2}"/>
              </a:ext>
            </a:extLst>
          </p:cNvPr>
          <p:cNvSpPr>
            <a:spLocks noGrp="1"/>
          </p:cNvSpPr>
          <p:nvPr>
            <p:ph type="dt" sz="half" idx="10"/>
          </p:nvPr>
        </p:nvSpPr>
        <p:spPr/>
        <p:txBody>
          <a:bodyPr/>
          <a:lstStyle>
            <a:lvl1pPr>
              <a:defRPr/>
            </a:lvl1pPr>
          </a:lstStyle>
          <a:p>
            <a:endParaRPr lang="zh-CN" altLang="en-US"/>
          </a:p>
        </p:txBody>
      </p:sp>
      <p:sp>
        <p:nvSpPr>
          <p:cNvPr id="6" name="页脚占位符 5">
            <a:extLst>
              <a:ext uri="{FF2B5EF4-FFF2-40B4-BE49-F238E27FC236}">
                <a16:creationId xmlns:a16="http://schemas.microsoft.com/office/drawing/2014/main" id="{918FB1D5-89EC-420D-9FCB-D257CEA5238C}"/>
              </a:ext>
            </a:extLst>
          </p:cNvPr>
          <p:cNvSpPr>
            <a:spLocks noGrp="1"/>
          </p:cNvSpPr>
          <p:nvPr>
            <p:ph type="ftr" sz="quarter" idx="11"/>
          </p:nvPr>
        </p:nvSpPr>
        <p:spPr/>
        <p:txBody>
          <a:bodyPr/>
          <a:lstStyle>
            <a:lvl1pPr>
              <a:defRPr/>
            </a:lvl1pPr>
          </a:lstStyle>
          <a:p>
            <a:endParaRPr lang="zh-CN" altLang="en-US"/>
          </a:p>
        </p:txBody>
      </p:sp>
      <p:sp>
        <p:nvSpPr>
          <p:cNvPr id="7" name="灯片编号占位符 6">
            <a:extLst>
              <a:ext uri="{FF2B5EF4-FFF2-40B4-BE49-F238E27FC236}">
                <a16:creationId xmlns:a16="http://schemas.microsoft.com/office/drawing/2014/main" id="{369082FA-DD2F-433A-8185-F20E84D55760}"/>
              </a:ext>
            </a:extLst>
          </p:cNvPr>
          <p:cNvSpPr>
            <a:spLocks noGrp="1"/>
          </p:cNvSpPr>
          <p:nvPr>
            <p:ph type="sldNum" sz="quarter" idx="12"/>
          </p:nvPr>
        </p:nvSpPr>
        <p:spPr/>
        <p:txBody>
          <a:bodyPr/>
          <a:lstStyle>
            <a:lvl1pPr>
              <a:defRPr/>
            </a:lvl1pPr>
          </a:lstStyle>
          <a:p>
            <a:fld id="{787FD266-B022-410D-9A6B-6FE2C8763297}" type="slidenum">
              <a:rPr lang="zh-CN" altLang="en-US"/>
              <a:pPr/>
              <a:t>‹#›</a:t>
            </a:fld>
            <a:endParaRPr lang="zh-CN" altLang="en-US"/>
          </a:p>
        </p:txBody>
      </p:sp>
    </p:spTree>
    <p:extLst>
      <p:ext uri="{BB962C8B-B14F-4D97-AF65-F5344CB8AC3E}">
        <p14:creationId xmlns:p14="http://schemas.microsoft.com/office/powerpoint/2010/main" val="3975936931"/>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6DF3BF73-EE46-450B-B262-9D00F92F884F}"/>
              </a:ext>
            </a:extLst>
          </p:cNvPr>
          <p:cNvSpPr>
            <a:spLocks noGrp="1"/>
          </p:cNvSpPr>
          <p:nvPr>
            <p:ph type="dt" sz="half" idx="10"/>
          </p:nvPr>
        </p:nvSpPr>
        <p:spPr/>
        <p:txBody>
          <a:bodyPr/>
          <a:lstStyle>
            <a:lvl1pPr>
              <a:defRPr/>
            </a:lvl1pPr>
          </a:lstStyle>
          <a:p>
            <a:endParaRPr lang="zh-CN" altLang="en-US"/>
          </a:p>
        </p:txBody>
      </p:sp>
      <p:sp>
        <p:nvSpPr>
          <p:cNvPr id="5" name="页脚占位符 4">
            <a:extLst>
              <a:ext uri="{FF2B5EF4-FFF2-40B4-BE49-F238E27FC236}">
                <a16:creationId xmlns:a16="http://schemas.microsoft.com/office/drawing/2014/main" id="{1829D7F3-23DB-4D81-9EDD-A3A8765B31C2}"/>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171FAFC0-FA22-4164-8B23-8211320D4C7A}"/>
              </a:ext>
            </a:extLst>
          </p:cNvPr>
          <p:cNvSpPr>
            <a:spLocks noGrp="1"/>
          </p:cNvSpPr>
          <p:nvPr>
            <p:ph type="sldNum" sz="quarter" idx="12"/>
          </p:nvPr>
        </p:nvSpPr>
        <p:spPr/>
        <p:txBody>
          <a:bodyPr/>
          <a:lstStyle>
            <a:lvl1pPr>
              <a:defRPr/>
            </a:lvl1pPr>
          </a:lstStyle>
          <a:p>
            <a:fld id="{6F97A73C-AF8F-4734-A14B-B6A65BF31F79}" type="slidenum">
              <a:rPr lang="zh-CN" altLang="en-US"/>
              <a:pPr/>
              <a:t>‹#›</a:t>
            </a:fld>
            <a:endParaRPr lang="zh-CN" altLang="en-US"/>
          </a:p>
        </p:txBody>
      </p:sp>
    </p:spTree>
    <p:extLst>
      <p:ext uri="{BB962C8B-B14F-4D97-AF65-F5344CB8AC3E}">
        <p14:creationId xmlns:p14="http://schemas.microsoft.com/office/powerpoint/2010/main" val="357623603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9569" y="685800"/>
            <a:ext cx="2135981" cy="51816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01625" y="685800"/>
            <a:ext cx="6284119" cy="51816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64CC5E1F-E67D-4091-A484-7808802A8562}"/>
              </a:ext>
            </a:extLst>
          </p:cNvPr>
          <p:cNvSpPr>
            <a:spLocks noGrp="1"/>
          </p:cNvSpPr>
          <p:nvPr>
            <p:ph type="dt" sz="half" idx="10"/>
          </p:nvPr>
        </p:nvSpPr>
        <p:spPr/>
        <p:txBody>
          <a:bodyPr/>
          <a:lstStyle>
            <a:lvl1pPr>
              <a:defRPr/>
            </a:lvl1pPr>
          </a:lstStyle>
          <a:p>
            <a:endParaRPr lang="zh-CN" altLang="en-US"/>
          </a:p>
        </p:txBody>
      </p:sp>
      <p:sp>
        <p:nvSpPr>
          <p:cNvPr id="5" name="页脚占位符 4">
            <a:extLst>
              <a:ext uri="{FF2B5EF4-FFF2-40B4-BE49-F238E27FC236}">
                <a16:creationId xmlns:a16="http://schemas.microsoft.com/office/drawing/2014/main" id="{11CB5785-3B8F-48E8-A937-057F17A43AC4}"/>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9943E8A7-0BD5-44BB-BB2F-CEA07B1AF524}"/>
              </a:ext>
            </a:extLst>
          </p:cNvPr>
          <p:cNvSpPr>
            <a:spLocks noGrp="1"/>
          </p:cNvSpPr>
          <p:nvPr>
            <p:ph type="sldNum" sz="quarter" idx="12"/>
          </p:nvPr>
        </p:nvSpPr>
        <p:spPr/>
        <p:txBody>
          <a:bodyPr/>
          <a:lstStyle>
            <a:lvl1pPr>
              <a:defRPr/>
            </a:lvl1pPr>
          </a:lstStyle>
          <a:p>
            <a:fld id="{278C4766-5972-4CD4-8B3D-53B553246392}" type="slidenum">
              <a:rPr lang="zh-CN" altLang="en-US"/>
              <a:pPr/>
              <a:t>‹#›</a:t>
            </a:fld>
            <a:endParaRPr lang="zh-CN" altLang="en-US"/>
          </a:p>
        </p:txBody>
      </p:sp>
    </p:spTree>
    <p:extLst>
      <p:ext uri="{BB962C8B-B14F-4D97-AF65-F5344CB8AC3E}">
        <p14:creationId xmlns:p14="http://schemas.microsoft.com/office/powerpoint/2010/main" val="84382173"/>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49187">
            <a:extLst>
              <a:ext uri="{FF2B5EF4-FFF2-40B4-BE49-F238E27FC236}">
                <a16:creationId xmlns:a16="http://schemas.microsoft.com/office/drawing/2014/main" id="{E56BCCB5-AF01-4110-B4AD-F1CE3D29A74D}"/>
              </a:ext>
            </a:extLst>
          </p:cNvPr>
          <p:cNvSpPr>
            <a:spLocks noGrp="1"/>
          </p:cNvSpPr>
          <p:nvPr>
            <p:ph type="dt" sz="half" idx="10"/>
          </p:nvPr>
        </p:nvSpPr>
        <p:spPr>
          <a:ln/>
        </p:spPr>
        <p:txBody>
          <a:bodyPr/>
          <a:lstStyle>
            <a:lvl1pPr>
              <a:defRPr/>
            </a:lvl1pPr>
          </a:lstStyle>
          <a:p>
            <a:fld id="{BB962C8B-B14F-4D97-AF65-F5344CB8AC3E}" type="datetime1">
              <a:rPr lang="zh-CN" altLang="en-US"/>
              <a:pPr/>
              <a:t>2024/9/16</a:t>
            </a:fld>
            <a:endParaRPr lang="zh-CN" altLang="en-US"/>
          </a:p>
        </p:txBody>
      </p:sp>
      <p:sp>
        <p:nvSpPr>
          <p:cNvPr id="6" name="页脚占位符 349188">
            <a:extLst>
              <a:ext uri="{FF2B5EF4-FFF2-40B4-BE49-F238E27FC236}">
                <a16:creationId xmlns:a16="http://schemas.microsoft.com/office/drawing/2014/main" id="{CDDD4C5C-6B29-42F2-BE7A-C9B4F82CC90D}"/>
              </a:ext>
            </a:extLst>
          </p:cNvPr>
          <p:cNvSpPr>
            <a:spLocks noGrp="1"/>
          </p:cNvSpPr>
          <p:nvPr>
            <p:ph type="ftr" sz="quarter" idx="11"/>
          </p:nvPr>
        </p:nvSpPr>
        <p:spPr>
          <a:ln/>
        </p:spPr>
        <p:txBody>
          <a:bodyPr/>
          <a:lstStyle>
            <a:lvl1pPr>
              <a:defRPr/>
            </a:lvl1pPr>
          </a:lstStyle>
          <a:p>
            <a:endParaRPr lang="zh-CN" altLang="en-US"/>
          </a:p>
        </p:txBody>
      </p:sp>
      <p:sp>
        <p:nvSpPr>
          <p:cNvPr id="7" name="灯片编号占位符 349189">
            <a:extLst>
              <a:ext uri="{FF2B5EF4-FFF2-40B4-BE49-F238E27FC236}">
                <a16:creationId xmlns:a16="http://schemas.microsoft.com/office/drawing/2014/main" id="{77B75656-E43B-4050-A848-6DB10B17D045}"/>
              </a:ext>
            </a:extLst>
          </p:cNvPr>
          <p:cNvSpPr>
            <a:spLocks noGrp="1"/>
          </p:cNvSpPr>
          <p:nvPr>
            <p:ph type="sldNum" sz="quarter" idx="12"/>
          </p:nvPr>
        </p:nvSpPr>
        <p:spPr>
          <a:ln/>
        </p:spPr>
        <p:txBody>
          <a:bodyPr/>
          <a:lstStyle>
            <a:lvl1pPr>
              <a:defRPr/>
            </a:lvl1pPr>
          </a:lstStyle>
          <a:p>
            <a:fld id="{7DBCAC61-06E4-4540-9238-D7732FD03501}" type="slidenum">
              <a:rPr lang="zh-CN" altLang="en-US"/>
              <a:pPr/>
              <a:t>‹#›</a:t>
            </a:fld>
            <a:endParaRPr lang="zh-CN" altLang="en-US"/>
          </a:p>
        </p:txBody>
      </p:sp>
    </p:spTree>
    <p:extLst>
      <p:ext uri="{BB962C8B-B14F-4D97-AF65-F5344CB8AC3E}">
        <p14:creationId xmlns:p14="http://schemas.microsoft.com/office/powerpoint/2010/main" val="1676974523"/>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3B2803-F388-4EE1-BA09-00EB4D2FA3D1}"/>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CCF3999-5222-42F6-8625-0539951E14B9}"/>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C733DEA-371D-4E90-AF89-F3FF8536085A}"/>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1E67627-0504-4F19-A819-5970FCBEB04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E61DDDB-87A8-420A-8941-AAED2782B0DB}"/>
              </a:ext>
            </a:extLst>
          </p:cNvPr>
          <p:cNvSpPr>
            <a:spLocks noGrp="1"/>
          </p:cNvSpPr>
          <p:nvPr>
            <p:ph type="sldNum" sz="quarter" idx="12"/>
          </p:nvPr>
        </p:nvSpPr>
        <p:spPr/>
        <p:txBody>
          <a:bodyPr/>
          <a:lstStyle>
            <a:lvl1pPr>
              <a:defRPr/>
            </a:lvl1pPr>
          </a:lstStyle>
          <a:p>
            <a:fld id="{DAA77A72-4054-4DC2-96CA-25618A07C885}" type="slidenum">
              <a:rPr lang="en-US" altLang="zh-CN"/>
              <a:pPr/>
              <a:t>‹#›</a:t>
            </a:fld>
            <a:endParaRPr lang="en-US" altLang="zh-CN"/>
          </a:p>
        </p:txBody>
      </p:sp>
    </p:spTree>
    <p:extLst>
      <p:ext uri="{BB962C8B-B14F-4D97-AF65-F5344CB8AC3E}">
        <p14:creationId xmlns:p14="http://schemas.microsoft.com/office/powerpoint/2010/main" val="1438833810"/>
      </p:ext>
    </p:extLst>
  </p:cSld>
  <p:clrMapOvr>
    <a:masterClrMapping/>
  </p:clrMapOvr>
  <p:transition spd="slow">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E49123-BEC5-437C-B382-99C78065E5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FB72EB7-75C7-4BF8-812B-923875B0D2A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6018675-BA77-4CF9-BE7A-25D21F879DA9}"/>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5DC44E0-61D5-4F9A-A384-4B0697C4F07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BDB2620-9581-481E-8AB2-3DEE57034A7A}"/>
              </a:ext>
            </a:extLst>
          </p:cNvPr>
          <p:cNvSpPr>
            <a:spLocks noGrp="1"/>
          </p:cNvSpPr>
          <p:nvPr>
            <p:ph type="sldNum" sz="quarter" idx="12"/>
          </p:nvPr>
        </p:nvSpPr>
        <p:spPr/>
        <p:txBody>
          <a:bodyPr/>
          <a:lstStyle>
            <a:lvl1pPr>
              <a:defRPr/>
            </a:lvl1pPr>
          </a:lstStyle>
          <a:p>
            <a:fld id="{B7063200-890F-4A27-A61F-5E70A67A1B8B}" type="slidenum">
              <a:rPr lang="en-US" altLang="zh-CN"/>
              <a:pPr/>
              <a:t>‹#›</a:t>
            </a:fld>
            <a:endParaRPr lang="en-US" altLang="zh-CN"/>
          </a:p>
        </p:txBody>
      </p:sp>
    </p:spTree>
    <p:extLst>
      <p:ext uri="{BB962C8B-B14F-4D97-AF65-F5344CB8AC3E}">
        <p14:creationId xmlns:p14="http://schemas.microsoft.com/office/powerpoint/2010/main" val="1228197403"/>
      </p:ext>
    </p:extLst>
  </p:cSld>
  <p:clrMapOvr>
    <a:masterClrMapping/>
  </p:clrMapOvr>
  <p:transition spd="slow">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BC310A-31F2-4398-B069-F248CF509AFA}"/>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0B5568D-B16C-4067-B52B-B50425CB06A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E0DE34C-51B1-4BDB-BA36-0C47A2DAFFC3}"/>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C522E0A3-6D2C-4BE9-813E-06BA0D94CED8}"/>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40F5464-6CC0-4488-A853-D29809A0D5BF}"/>
              </a:ext>
            </a:extLst>
          </p:cNvPr>
          <p:cNvSpPr>
            <a:spLocks noGrp="1"/>
          </p:cNvSpPr>
          <p:nvPr>
            <p:ph type="sldNum" sz="quarter" idx="12"/>
          </p:nvPr>
        </p:nvSpPr>
        <p:spPr/>
        <p:txBody>
          <a:bodyPr/>
          <a:lstStyle>
            <a:lvl1pPr>
              <a:defRPr/>
            </a:lvl1pPr>
          </a:lstStyle>
          <a:p>
            <a:fld id="{6A621015-52FA-4380-AA6A-98ABC318D947}" type="slidenum">
              <a:rPr lang="en-US" altLang="zh-CN"/>
              <a:pPr/>
              <a:t>‹#›</a:t>
            </a:fld>
            <a:endParaRPr lang="en-US" altLang="zh-CN"/>
          </a:p>
        </p:txBody>
      </p:sp>
    </p:spTree>
    <p:extLst>
      <p:ext uri="{BB962C8B-B14F-4D97-AF65-F5344CB8AC3E}">
        <p14:creationId xmlns:p14="http://schemas.microsoft.com/office/powerpoint/2010/main" val="4074374954"/>
      </p:ext>
    </p:extLst>
  </p:cSld>
  <p:clrMapOvr>
    <a:masterClrMapping/>
  </p:clrMapOvr>
  <p:transition spd="slow">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5DBB74-6206-4F5B-B162-3BCCEAC482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ADDB0A-3C86-4905-84F1-D7AEAA7ED54A}"/>
              </a:ext>
            </a:extLst>
          </p:cNvPr>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C32CDBC-DAB8-4478-8DFF-82261B98EDE7}"/>
              </a:ext>
            </a:extLst>
          </p:cNvPr>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5E27076-197B-4628-AA37-B9072D84A3C4}"/>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D27A672F-BC2E-46BA-B406-CBDC55E39EA8}"/>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EF95894B-2767-40B8-A8B6-3FEA5925C408}"/>
              </a:ext>
            </a:extLst>
          </p:cNvPr>
          <p:cNvSpPr>
            <a:spLocks noGrp="1"/>
          </p:cNvSpPr>
          <p:nvPr>
            <p:ph type="sldNum" sz="quarter" idx="12"/>
          </p:nvPr>
        </p:nvSpPr>
        <p:spPr/>
        <p:txBody>
          <a:bodyPr/>
          <a:lstStyle>
            <a:lvl1pPr>
              <a:defRPr/>
            </a:lvl1pPr>
          </a:lstStyle>
          <a:p>
            <a:fld id="{FE39C74B-75CB-41FE-BDCD-BF1DC29A3815}" type="slidenum">
              <a:rPr lang="en-US" altLang="zh-CN"/>
              <a:pPr/>
              <a:t>‹#›</a:t>
            </a:fld>
            <a:endParaRPr lang="en-US" altLang="zh-CN"/>
          </a:p>
        </p:txBody>
      </p:sp>
    </p:spTree>
    <p:extLst>
      <p:ext uri="{BB962C8B-B14F-4D97-AF65-F5344CB8AC3E}">
        <p14:creationId xmlns:p14="http://schemas.microsoft.com/office/powerpoint/2010/main" val="1028628784"/>
      </p:ext>
    </p:extLst>
  </p:cSld>
  <p:clrMapOvr>
    <a:masterClrMapping/>
  </p:clrMapOvr>
  <p:transition spd="slow">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3CEACE-283F-4C2C-BA58-DAC98776A812}"/>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5C4E745-F7E0-487F-983D-81832A0AF0B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E0D87B1-12C5-43D4-A877-70088F5FB793}"/>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C60FA89-A104-48C1-8B5D-99B0F1A18BF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AD713EB-8901-44FD-BDD3-927E8A08A608}"/>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B536AB5-C64A-48F1-9284-DEFBD1E7FCC0}"/>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24387423-2912-4844-A15F-231ECF8D465E}"/>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39B07A9E-2361-40E7-9F9D-4B8C460F4702}"/>
              </a:ext>
            </a:extLst>
          </p:cNvPr>
          <p:cNvSpPr>
            <a:spLocks noGrp="1"/>
          </p:cNvSpPr>
          <p:nvPr>
            <p:ph type="sldNum" sz="quarter" idx="12"/>
          </p:nvPr>
        </p:nvSpPr>
        <p:spPr/>
        <p:txBody>
          <a:bodyPr/>
          <a:lstStyle>
            <a:lvl1pPr>
              <a:defRPr/>
            </a:lvl1pPr>
          </a:lstStyle>
          <a:p>
            <a:fld id="{813C04C8-3018-4910-9EC0-E39CD270A7B5}" type="slidenum">
              <a:rPr lang="en-US" altLang="zh-CN"/>
              <a:pPr/>
              <a:t>‹#›</a:t>
            </a:fld>
            <a:endParaRPr lang="en-US" altLang="zh-CN"/>
          </a:p>
        </p:txBody>
      </p:sp>
    </p:spTree>
    <p:extLst>
      <p:ext uri="{BB962C8B-B14F-4D97-AF65-F5344CB8AC3E}">
        <p14:creationId xmlns:p14="http://schemas.microsoft.com/office/powerpoint/2010/main" val="1354110727"/>
      </p:ext>
    </p:extLst>
  </p:cSld>
  <p:clrMapOvr>
    <a:masterClrMapping/>
  </p:clrMapOvr>
  <p:transition spd="slow">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98EA49-4306-4881-8A32-E8F15081DA4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D178838-FADE-48DE-AF28-C3ABC94BE540}"/>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6EA7E2C0-22BF-47B5-A332-709B44E745D0}"/>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0B330FAD-475A-40EC-BBDB-B17EEE165AA4}"/>
              </a:ext>
            </a:extLst>
          </p:cNvPr>
          <p:cNvSpPr>
            <a:spLocks noGrp="1"/>
          </p:cNvSpPr>
          <p:nvPr>
            <p:ph type="sldNum" sz="quarter" idx="12"/>
          </p:nvPr>
        </p:nvSpPr>
        <p:spPr/>
        <p:txBody>
          <a:bodyPr/>
          <a:lstStyle>
            <a:lvl1pPr>
              <a:defRPr/>
            </a:lvl1pPr>
          </a:lstStyle>
          <a:p>
            <a:fld id="{2729DDE6-5DDA-42B1-B8A1-54580324DF2E}" type="slidenum">
              <a:rPr lang="en-US" altLang="zh-CN"/>
              <a:pPr/>
              <a:t>‹#›</a:t>
            </a:fld>
            <a:endParaRPr lang="en-US" altLang="zh-CN"/>
          </a:p>
        </p:txBody>
      </p:sp>
    </p:spTree>
    <p:extLst>
      <p:ext uri="{BB962C8B-B14F-4D97-AF65-F5344CB8AC3E}">
        <p14:creationId xmlns:p14="http://schemas.microsoft.com/office/powerpoint/2010/main" val="2185109306"/>
      </p:ext>
    </p:extLst>
  </p:cSld>
  <p:clrMapOvr>
    <a:masterClrMapping/>
  </p:clrMapOvr>
  <p:transition spd="slow">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8668591-EC8F-445D-B308-466D90DCEDAD}"/>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CF971DA3-EB71-4143-B62D-73DCF4984D8C}"/>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36B94D11-9C79-4010-977C-1461B0A445B1}"/>
              </a:ext>
            </a:extLst>
          </p:cNvPr>
          <p:cNvSpPr>
            <a:spLocks noGrp="1"/>
          </p:cNvSpPr>
          <p:nvPr>
            <p:ph type="sldNum" sz="quarter" idx="12"/>
          </p:nvPr>
        </p:nvSpPr>
        <p:spPr/>
        <p:txBody>
          <a:bodyPr/>
          <a:lstStyle>
            <a:lvl1pPr>
              <a:defRPr/>
            </a:lvl1pPr>
          </a:lstStyle>
          <a:p>
            <a:fld id="{C3DBD1F0-2C88-4C49-9127-C6250065238C}" type="slidenum">
              <a:rPr lang="en-US" altLang="zh-CN"/>
              <a:pPr/>
              <a:t>‹#›</a:t>
            </a:fld>
            <a:endParaRPr lang="en-US" altLang="zh-CN"/>
          </a:p>
        </p:txBody>
      </p:sp>
    </p:spTree>
    <p:extLst>
      <p:ext uri="{BB962C8B-B14F-4D97-AF65-F5344CB8AC3E}">
        <p14:creationId xmlns:p14="http://schemas.microsoft.com/office/powerpoint/2010/main" val="2394548411"/>
      </p:ext>
    </p:extLst>
  </p:cSld>
  <p:clrMapOvr>
    <a:masterClrMapping/>
  </p:clrMapOvr>
  <p:transition spd="slow">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EA837-A294-45B2-BC35-94DF36812347}"/>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FF34D09-9533-4DEC-BBD1-C83168D42AB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C8D052D-BA57-4466-B126-B11ECECBD47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C5D7674-27D4-4D3D-B6B0-168582DB5A56}"/>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BCBBCB80-20FE-4DD9-8D49-AC4F4469E191}"/>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E2471AE4-E884-45F9-8EE3-6D185D6FE34A}"/>
              </a:ext>
            </a:extLst>
          </p:cNvPr>
          <p:cNvSpPr>
            <a:spLocks noGrp="1"/>
          </p:cNvSpPr>
          <p:nvPr>
            <p:ph type="sldNum" sz="quarter" idx="12"/>
          </p:nvPr>
        </p:nvSpPr>
        <p:spPr/>
        <p:txBody>
          <a:bodyPr/>
          <a:lstStyle>
            <a:lvl1pPr>
              <a:defRPr/>
            </a:lvl1pPr>
          </a:lstStyle>
          <a:p>
            <a:fld id="{EF339C03-152F-448D-BC7C-E20B0C0FEA90}" type="slidenum">
              <a:rPr lang="en-US" altLang="zh-CN"/>
              <a:pPr/>
              <a:t>‹#›</a:t>
            </a:fld>
            <a:endParaRPr lang="en-US" altLang="zh-CN"/>
          </a:p>
        </p:txBody>
      </p:sp>
    </p:spTree>
    <p:extLst>
      <p:ext uri="{BB962C8B-B14F-4D97-AF65-F5344CB8AC3E}">
        <p14:creationId xmlns:p14="http://schemas.microsoft.com/office/powerpoint/2010/main" val="3735858180"/>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FEFAE-0DFA-465E-936C-35A5E00C4F67}"/>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D3A5426-2AE3-4BFE-9FDE-511C8DECED7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5AC56AD-678F-4F7D-A4A9-79EFC0F4AAB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1F13D4D-46D4-46AD-948A-370E195295B8}"/>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6C0861AA-EC52-448D-8141-456A077C5704}"/>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B74319A9-2C38-47ED-BF53-ADE78E2BA3FD}"/>
              </a:ext>
            </a:extLst>
          </p:cNvPr>
          <p:cNvSpPr>
            <a:spLocks noGrp="1"/>
          </p:cNvSpPr>
          <p:nvPr>
            <p:ph type="sldNum" sz="quarter" idx="12"/>
          </p:nvPr>
        </p:nvSpPr>
        <p:spPr/>
        <p:txBody>
          <a:bodyPr/>
          <a:lstStyle>
            <a:lvl1pPr>
              <a:defRPr/>
            </a:lvl1pPr>
          </a:lstStyle>
          <a:p>
            <a:fld id="{C9A66D6F-6BB1-49AB-96B9-CEF19E437280}" type="slidenum">
              <a:rPr lang="en-US" altLang="zh-CN"/>
              <a:pPr/>
              <a:t>‹#›</a:t>
            </a:fld>
            <a:endParaRPr lang="en-US" altLang="zh-CN"/>
          </a:p>
        </p:txBody>
      </p:sp>
    </p:spTree>
    <p:extLst>
      <p:ext uri="{BB962C8B-B14F-4D97-AF65-F5344CB8AC3E}">
        <p14:creationId xmlns:p14="http://schemas.microsoft.com/office/powerpoint/2010/main" val="3448319932"/>
      </p:ext>
    </p:extLst>
  </p:cSld>
  <p:clrMapOvr>
    <a:masterClrMapping/>
  </p:clrMapOvr>
  <p:transition spd="slow">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7628A-AA75-4AEE-B7C2-87F993DCFFA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0FBDFEF-666C-4A57-97CF-57946E83853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27625A-E373-4D03-8AEB-69FB6FE3772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A31838B4-D9A5-4C7B-A7A7-B6110A0A3DF0}"/>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2C8ECD4-D4EA-486B-9ED0-DE6A9F36C23D}"/>
              </a:ext>
            </a:extLst>
          </p:cNvPr>
          <p:cNvSpPr>
            <a:spLocks noGrp="1"/>
          </p:cNvSpPr>
          <p:nvPr>
            <p:ph type="sldNum" sz="quarter" idx="12"/>
          </p:nvPr>
        </p:nvSpPr>
        <p:spPr/>
        <p:txBody>
          <a:bodyPr/>
          <a:lstStyle>
            <a:lvl1pPr>
              <a:defRPr/>
            </a:lvl1pPr>
          </a:lstStyle>
          <a:p>
            <a:fld id="{8B0B970B-5991-47C0-BAB2-1B08385B66C6}" type="slidenum">
              <a:rPr lang="en-US" altLang="zh-CN"/>
              <a:pPr/>
              <a:t>‹#›</a:t>
            </a:fld>
            <a:endParaRPr lang="en-US" altLang="zh-CN"/>
          </a:p>
        </p:txBody>
      </p:sp>
    </p:spTree>
    <p:extLst>
      <p:ext uri="{BB962C8B-B14F-4D97-AF65-F5344CB8AC3E}">
        <p14:creationId xmlns:p14="http://schemas.microsoft.com/office/powerpoint/2010/main" val="1187425125"/>
      </p:ext>
    </p:extLst>
  </p:cSld>
  <p:clrMapOvr>
    <a:masterClrMapping/>
  </p:clrMapOvr>
  <p:transition spd="slow">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8ED2DAA-0C12-4ED3-B65C-B7C66E0743A2}"/>
              </a:ext>
            </a:extLst>
          </p:cNvPr>
          <p:cNvSpPr>
            <a:spLocks noGrp="1"/>
          </p:cNvSpPr>
          <p:nvPr>
            <p:ph type="title" orient="vert"/>
          </p:nvPr>
        </p:nvSpPr>
        <p:spPr>
          <a:xfrm>
            <a:off x="6629400" y="260350"/>
            <a:ext cx="2057400" cy="5865813"/>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30AFD7-6C3A-4E73-A960-B58BA83868BB}"/>
              </a:ext>
            </a:extLst>
          </p:cNvPr>
          <p:cNvSpPr>
            <a:spLocks noGrp="1"/>
          </p:cNvSpPr>
          <p:nvPr>
            <p:ph type="body" orient="vert" idx="1"/>
          </p:nvPr>
        </p:nvSpPr>
        <p:spPr>
          <a:xfrm>
            <a:off x="457200" y="260350"/>
            <a:ext cx="6019800" cy="586581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7CF825-B9D1-43ED-ADDC-4842D3C0A5C8}"/>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94522C8C-9942-4F3D-A248-2EA071491352}"/>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9DB8315-99AF-4819-9C46-0F249F73D5D0}"/>
              </a:ext>
            </a:extLst>
          </p:cNvPr>
          <p:cNvSpPr>
            <a:spLocks noGrp="1"/>
          </p:cNvSpPr>
          <p:nvPr>
            <p:ph type="sldNum" sz="quarter" idx="12"/>
          </p:nvPr>
        </p:nvSpPr>
        <p:spPr/>
        <p:txBody>
          <a:bodyPr/>
          <a:lstStyle>
            <a:lvl1pPr>
              <a:defRPr/>
            </a:lvl1pPr>
          </a:lstStyle>
          <a:p>
            <a:fld id="{C7DB2B2C-F55B-43DD-BDF3-CC88D5991D33}" type="slidenum">
              <a:rPr lang="en-US" altLang="zh-CN"/>
              <a:pPr/>
              <a:t>‹#›</a:t>
            </a:fld>
            <a:endParaRPr lang="en-US" altLang="zh-CN"/>
          </a:p>
        </p:txBody>
      </p:sp>
    </p:spTree>
    <p:extLst>
      <p:ext uri="{BB962C8B-B14F-4D97-AF65-F5344CB8AC3E}">
        <p14:creationId xmlns:p14="http://schemas.microsoft.com/office/powerpoint/2010/main" val="3041725680"/>
      </p:ext>
    </p:extLst>
  </p:cSld>
  <p:clrMapOvr>
    <a:masterClrMapping/>
  </p:clrMapOvr>
  <p:transition spd="slow">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A7A23A-CF34-4EA9-8EEE-07E58E7EF41E}"/>
              </a:ext>
            </a:extLst>
          </p:cNvPr>
          <p:cNvSpPr>
            <a:spLocks noGrp="1"/>
          </p:cNvSpPr>
          <p:nvPr>
            <p:ph type="title"/>
          </p:nvPr>
        </p:nvSpPr>
        <p:spPr>
          <a:xfrm>
            <a:off x="1979613" y="260350"/>
            <a:ext cx="6121400" cy="41751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0D07157-71E2-45F1-83A9-BC91EBBFF7B3}"/>
              </a:ext>
            </a:extLst>
          </p:cNvPr>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4ACAA87-B72E-4FDE-8220-5E94FF4785BA}"/>
              </a:ext>
            </a:extLst>
          </p:cNvPr>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217C516-2092-43FA-92EF-194AA92BD5BF}"/>
              </a:ext>
            </a:extLst>
          </p:cNvPr>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CD5D220B-F87B-4428-9E82-585774E5F89B}"/>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7782A3FB-995F-41B7-B434-0C0D22AEFAFF}"/>
              </a:ext>
            </a:extLst>
          </p:cNvPr>
          <p:cNvSpPr>
            <a:spLocks noGrp="1"/>
          </p:cNvSpPr>
          <p:nvPr>
            <p:ph type="sldNum" sz="quarter" idx="12"/>
          </p:nvPr>
        </p:nvSpPr>
        <p:spPr>
          <a:xfrm>
            <a:off x="6553200" y="6245225"/>
            <a:ext cx="2133600" cy="476250"/>
          </a:xfrm>
        </p:spPr>
        <p:txBody>
          <a:bodyPr/>
          <a:lstStyle>
            <a:lvl1pPr>
              <a:defRPr/>
            </a:lvl1pPr>
          </a:lstStyle>
          <a:p>
            <a:fld id="{E30B0CF4-E509-49F3-9DEC-1780789BC78C}" type="slidenum">
              <a:rPr lang="en-US" altLang="zh-CN"/>
              <a:pPr/>
              <a:t>‹#›</a:t>
            </a:fld>
            <a:endParaRPr lang="en-US" altLang="zh-CN"/>
          </a:p>
        </p:txBody>
      </p:sp>
    </p:spTree>
    <p:extLst>
      <p:ext uri="{BB962C8B-B14F-4D97-AF65-F5344CB8AC3E}">
        <p14:creationId xmlns:p14="http://schemas.microsoft.com/office/powerpoint/2010/main" val="231930107"/>
      </p:ext>
    </p:extLst>
  </p:cSld>
  <p:clrMapOvr>
    <a:masterClrMapping/>
  </p:clrMapOvr>
  <p:transition spd="slow">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BED7C-54A9-445A-A17F-45F0028B9288}"/>
              </a:ext>
            </a:extLst>
          </p:cNvPr>
          <p:cNvSpPr>
            <a:spLocks noGrp="1"/>
          </p:cNvSpPr>
          <p:nvPr>
            <p:ph type="title" sz="quarter"/>
          </p:nvPr>
        </p:nvSpPr>
        <p:spPr>
          <a:xfrm>
            <a:off x="1979613" y="260350"/>
            <a:ext cx="6121400" cy="417513"/>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DFFEF9B-7357-4FE8-BA3C-1F6ED5B788C1}"/>
              </a:ext>
            </a:extLst>
          </p:cNvPr>
          <p:cNvSpPr>
            <a:spLocks noGrp="1"/>
          </p:cNvSpPr>
          <p:nvPr>
            <p:ph sz="quarter" idx="1"/>
          </p:nvPr>
        </p:nvSpPr>
        <p:spPr>
          <a:xfrm>
            <a:off x="457200" y="1600200"/>
            <a:ext cx="4038600" cy="21859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FB3C2D6-4A6E-4235-9B21-4E67CE0C48D1}"/>
              </a:ext>
            </a:extLst>
          </p:cNvPr>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a16="http://schemas.microsoft.com/office/drawing/2014/main" id="{9F9A1B5F-DB02-46B4-A826-638478029714}"/>
              </a:ext>
            </a:extLst>
          </p:cNvPr>
          <p:cNvSpPr>
            <a:spLocks noGrp="1"/>
          </p:cNvSpPr>
          <p:nvPr>
            <p:ph sz="quarter" idx="3"/>
          </p:nvPr>
        </p:nvSpPr>
        <p:spPr>
          <a:xfrm>
            <a:off x="457200" y="3938588"/>
            <a:ext cx="4038600" cy="21875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内容占位符 5">
            <a:extLst>
              <a:ext uri="{FF2B5EF4-FFF2-40B4-BE49-F238E27FC236}">
                <a16:creationId xmlns:a16="http://schemas.microsoft.com/office/drawing/2014/main" id="{67062B68-BC71-4DED-B197-0C1EE69C62CE}"/>
              </a:ext>
            </a:extLst>
          </p:cNvPr>
          <p:cNvSpPr>
            <a:spLocks noGrp="1"/>
          </p:cNvSpPr>
          <p:nvPr>
            <p:ph sz="quarter" idx="4"/>
          </p:nvPr>
        </p:nvSpPr>
        <p:spPr>
          <a:xfrm>
            <a:off x="4648200" y="3938588"/>
            <a:ext cx="4038600" cy="21875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445E9D2-188E-4E97-BE95-B6E2DEA96458}"/>
              </a:ext>
            </a:extLst>
          </p:cNvPr>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1727FDF8-F871-42D6-AAEB-56CF8D0487F8}"/>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28E74991-97DA-4363-89BE-E0040A35A6EA}"/>
              </a:ext>
            </a:extLst>
          </p:cNvPr>
          <p:cNvSpPr>
            <a:spLocks noGrp="1"/>
          </p:cNvSpPr>
          <p:nvPr>
            <p:ph type="sldNum" sz="quarter" idx="12"/>
          </p:nvPr>
        </p:nvSpPr>
        <p:spPr>
          <a:xfrm>
            <a:off x="6553200" y="6245225"/>
            <a:ext cx="2133600" cy="476250"/>
          </a:xfrm>
        </p:spPr>
        <p:txBody>
          <a:bodyPr/>
          <a:lstStyle>
            <a:lvl1pPr>
              <a:defRPr/>
            </a:lvl1pPr>
          </a:lstStyle>
          <a:p>
            <a:fld id="{7D99647D-2A79-4948-BE35-10BF4F7DA45B}" type="slidenum">
              <a:rPr lang="en-US" altLang="zh-CN"/>
              <a:pPr/>
              <a:t>‹#›</a:t>
            </a:fld>
            <a:endParaRPr lang="en-US" altLang="zh-CN"/>
          </a:p>
        </p:txBody>
      </p:sp>
    </p:spTree>
    <p:extLst>
      <p:ext uri="{BB962C8B-B14F-4D97-AF65-F5344CB8AC3E}">
        <p14:creationId xmlns:p14="http://schemas.microsoft.com/office/powerpoint/2010/main" val="4103786503"/>
      </p:ext>
    </p:extLst>
  </p:cSld>
  <p:clrMapOvr>
    <a:masterClrMapping/>
  </p:clrMapOvr>
  <p:transition spd="slow">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A839AE-3650-4AF6-B157-9D2E62360465}"/>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132AD06-F1FE-4121-A641-B5CCC199D3AC}"/>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F33C53-6C22-4D1E-B259-019824E1B5A9}"/>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0F88B077-7B14-458D-9C98-0BE35A92DDE2}"/>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85129F0-7278-429C-8A50-0B03772CBE0C}"/>
              </a:ext>
            </a:extLst>
          </p:cNvPr>
          <p:cNvSpPr>
            <a:spLocks noGrp="1"/>
          </p:cNvSpPr>
          <p:nvPr>
            <p:ph type="sldNum" sz="quarter" idx="12"/>
          </p:nvPr>
        </p:nvSpPr>
        <p:spPr/>
        <p:txBody>
          <a:bodyPr/>
          <a:lstStyle>
            <a:lvl1pPr>
              <a:defRPr/>
            </a:lvl1pPr>
          </a:lstStyle>
          <a:p>
            <a:fld id="{8190D898-3F36-4B2E-A35A-78BDFB57AD88}" type="slidenum">
              <a:rPr lang="en-US" altLang="zh-CN"/>
              <a:pPr/>
              <a:t>‹#›</a:t>
            </a:fld>
            <a:endParaRPr lang="en-US" altLang="zh-CN"/>
          </a:p>
        </p:txBody>
      </p:sp>
    </p:spTree>
    <p:extLst>
      <p:ext uri="{BB962C8B-B14F-4D97-AF65-F5344CB8AC3E}">
        <p14:creationId xmlns:p14="http://schemas.microsoft.com/office/powerpoint/2010/main" val="1782462414"/>
      </p:ext>
    </p:extLst>
  </p:cSld>
  <p:clrMapOvr>
    <a:masterClrMapping/>
  </p:clrMapOvr>
  <p:transition spd="slow">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BE18D-9E69-4393-AAC0-24903FB9C0B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117BFA8-887C-41AD-A5B6-0EF0CE4252F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33A7BD-C034-47AE-9FE9-A1FE7253348B}"/>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09085F1F-AD4D-4B47-AE9F-35F1D6F28119}"/>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D9DFD4B-C34A-49F9-B7C2-5A1AF9BC14D5}"/>
              </a:ext>
            </a:extLst>
          </p:cNvPr>
          <p:cNvSpPr>
            <a:spLocks noGrp="1"/>
          </p:cNvSpPr>
          <p:nvPr>
            <p:ph type="sldNum" sz="quarter" idx="12"/>
          </p:nvPr>
        </p:nvSpPr>
        <p:spPr/>
        <p:txBody>
          <a:bodyPr/>
          <a:lstStyle>
            <a:lvl1pPr>
              <a:defRPr/>
            </a:lvl1pPr>
          </a:lstStyle>
          <a:p>
            <a:fld id="{7830B675-FE1E-4516-9813-75C6E770B81B}" type="slidenum">
              <a:rPr lang="en-US" altLang="zh-CN"/>
              <a:pPr/>
              <a:t>‹#›</a:t>
            </a:fld>
            <a:endParaRPr lang="en-US" altLang="zh-CN"/>
          </a:p>
        </p:txBody>
      </p:sp>
    </p:spTree>
    <p:extLst>
      <p:ext uri="{BB962C8B-B14F-4D97-AF65-F5344CB8AC3E}">
        <p14:creationId xmlns:p14="http://schemas.microsoft.com/office/powerpoint/2010/main" val="3353904390"/>
      </p:ext>
    </p:extLst>
  </p:cSld>
  <p:clrMapOvr>
    <a:masterClrMapping/>
  </p:clrMapOvr>
  <p:transition spd="slow">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207D2B-447E-4D8F-8ADD-63BEC082D3EE}"/>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4DFC1C1-DC79-402C-8CE2-92B6FE8FD44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16A1C09-A008-41C4-B021-BEC355B7EC3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C17B92E5-4D9D-4FB7-A4D1-9BBD4ED28892}"/>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11AA4D75-0C13-4048-9AB3-E0D12802A0B1}"/>
              </a:ext>
            </a:extLst>
          </p:cNvPr>
          <p:cNvSpPr>
            <a:spLocks noGrp="1"/>
          </p:cNvSpPr>
          <p:nvPr>
            <p:ph type="sldNum" sz="quarter" idx="12"/>
          </p:nvPr>
        </p:nvSpPr>
        <p:spPr/>
        <p:txBody>
          <a:bodyPr/>
          <a:lstStyle>
            <a:lvl1pPr>
              <a:defRPr/>
            </a:lvl1pPr>
          </a:lstStyle>
          <a:p>
            <a:fld id="{0CD65149-9888-4D2E-A811-267715192988}" type="slidenum">
              <a:rPr lang="en-US" altLang="zh-CN"/>
              <a:pPr/>
              <a:t>‹#›</a:t>
            </a:fld>
            <a:endParaRPr lang="en-US" altLang="zh-CN"/>
          </a:p>
        </p:txBody>
      </p:sp>
    </p:spTree>
    <p:extLst>
      <p:ext uri="{BB962C8B-B14F-4D97-AF65-F5344CB8AC3E}">
        <p14:creationId xmlns:p14="http://schemas.microsoft.com/office/powerpoint/2010/main" val="3334362032"/>
      </p:ext>
    </p:extLst>
  </p:cSld>
  <p:clrMapOvr>
    <a:masterClrMapping/>
  </p:clrMapOvr>
  <p:transition spd="slow">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50598-BDCA-426A-BE18-8BE7883FB6E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E86301C-459F-4C90-8EB7-6EE6B86C2DCD}"/>
              </a:ext>
            </a:extLst>
          </p:cNvPr>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49E610A-DFBE-4AB9-9993-0453086B82F9}"/>
              </a:ext>
            </a:extLst>
          </p:cNvPr>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7BCEF11-50AB-49E3-8114-C2F042B0AC80}"/>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5CBE7D5-F257-4EE4-A701-1B0CACB15209}"/>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CF42D9F-48A8-4BBF-8957-471250637678}"/>
              </a:ext>
            </a:extLst>
          </p:cNvPr>
          <p:cNvSpPr>
            <a:spLocks noGrp="1"/>
          </p:cNvSpPr>
          <p:nvPr>
            <p:ph type="sldNum" sz="quarter" idx="12"/>
          </p:nvPr>
        </p:nvSpPr>
        <p:spPr/>
        <p:txBody>
          <a:bodyPr/>
          <a:lstStyle>
            <a:lvl1pPr>
              <a:defRPr/>
            </a:lvl1pPr>
          </a:lstStyle>
          <a:p>
            <a:fld id="{8E7AF913-4420-4FFF-A04B-608BB74D383E}" type="slidenum">
              <a:rPr lang="en-US" altLang="zh-CN"/>
              <a:pPr/>
              <a:t>‹#›</a:t>
            </a:fld>
            <a:endParaRPr lang="en-US" altLang="zh-CN"/>
          </a:p>
        </p:txBody>
      </p:sp>
    </p:spTree>
    <p:extLst>
      <p:ext uri="{BB962C8B-B14F-4D97-AF65-F5344CB8AC3E}">
        <p14:creationId xmlns:p14="http://schemas.microsoft.com/office/powerpoint/2010/main" val="1206787518"/>
      </p:ext>
    </p:extLst>
  </p:cSld>
  <p:clrMapOvr>
    <a:masterClrMapping/>
  </p:clrMapOvr>
  <p:transition spd="slow">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147BB7-5741-48AD-92C1-D87E45E413A0}"/>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7E4F0B-8F6A-4477-98EE-31E75913F2B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90DDB37-DB8F-4B9D-8931-8F50FAF58DC7}"/>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36EF1F3-0161-4609-85FF-9C190E2679B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F7CE99E-E8F4-4565-96B2-A81BCB6A1B13}"/>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6E68D89-D689-4563-B92A-430BB426AB2C}"/>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410CA5B6-CDB9-49B7-AC85-DCDC3F143991}"/>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9783CDC0-BFF0-49D7-BAD6-708C634841E7}"/>
              </a:ext>
            </a:extLst>
          </p:cNvPr>
          <p:cNvSpPr>
            <a:spLocks noGrp="1"/>
          </p:cNvSpPr>
          <p:nvPr>
            <p:ph type="sldNum" sz="quarter" idx="12"/>
          </p:nvPr>
        </p:nvSpPr>
        <p:spPr/>
        <p:txBody>
          <a:bodyPr/>
          <a:lstStyle>
            <a:lvl1pPr>
              <a:defRPr/>
            </a:lvl1pPr>
          </a:lstStyle>
          <a:p>
            <a:fld id="{61084890-86FA-4243-A252-64FEF610DA5F}" type="slidenum">
              <a:rPr lang="en-US" altLang="zh-CN"/>
              <a:pPr/>
              <a:t>‹#›</a:t>
            </a:fld>
            <a:endParaRPr lang="en-US" altLang="zh-CN"/>
          </a:p>
        </p:txBody>
      </p:sp>
    </p:spTree>
    <p:extLst>
      <p:ext uri="{BB962C8B-B14F-4D97-AF65-F5344CB8AC3E}">
        <p14:creationId xmlns:p14="http://schemas.microsoft.com/office/powerpoint/2010/main" val="1836620382"/>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545DF-0862-4D8C-BF89-AB3023D298D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D2FE6A0-8CFF-42F3-95F5-DE0BA45E9AC9}"/>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B0384EE8-DEA3-4DE2-A881-E75EA9E34DA2}"/>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4C054A1A-E3DA-46FA-B904-F0F2BF57DDD9}"/>
              </a:ext>
            </a:extLst>
          </p:cNvPr>
          <p:cNvSpPr>
            <a:spLocks noGrp="1"/>
          </p:cNvSpPr>
          <p:nvPr>
            <p:ph type="sldNum" sz="quarter" idx="12"/>
          </p:nvPr>
        </p:nvSpPr>
        <p:spPr/>
        <p:txBody>
          <a:bodyPr/>
          <a:lstStyle>
            <a:lvl1pPr>
              <a:defRPr/>
            </a:lvl1pPr>
          </a:lstStyle>
          <a:p>
            <a:fld id="{CE02F415-832E-4B74-A4CD-AFD6C7B1B99F}" type="slidenum">
              <a:rPr lang="en-US" altLang="zh-CN"/>
              <a:pPr/>
              <a:t>‹#›</a:t>
            </a:fld>
            <a:endParaRPr lang="en-US" altLang="zh-CN"/>
          </a:p>
        </p:txBody>
      </p:sp>
    </p:spTree>
    <p:extLst>
      <p:ext uri="{BB962C8B-B14F-4D97-AF65-F5344CB8AC3E}">
        <p14:creationId xmlns:p14="http://schemas.microsoft.com/office/powerpoint/2010/main" val="187122297"/>
      </p:ext>
    </p:extLst>
  </p:cSld>
  <p:clrMapOvr>
    <a:masterClrMapping/>
  </p:clrMapOvr>
  <p:transition spd="slow">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916D375-577E-42F1-97A2-CEB4FBAC5613}"/>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1902E1CE-0854-4747-A8FF-DD2DF0BA46BB}"/>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6936647C-A709-4916-B79E-B2711A5509BC}"/>
              </a:ext>
            </a:extLst>
          </p:cNvPr>
          <p:cNvSpPr>
            <a:spLocks noGrp="1"/>
          </p:cNvSpPr>
          <p:nvPr>
            <p:ph type="sldNum" sz="quarter" idx="12"/>
          </p:nvPr>
        </p:nvSpPr>
        <p:spPr/>
        <p:txBody>
          <a:bodyPr/>
          <a:lstStyle>
            <a:lvl1pPr>
              <a:defRPr/>
            </a:lvl1pPr>
          </a:lstStyle>
          <a:p>
            <a:fld id="{D1C4765B-07EB-4F2C-86CA-1DFA2B98C636}" type="slidenum">
              <a:rPr lang="en-US" altLang="zh-CN"/>
              <a:pPr/>
              <a:t>‹#›</a:t>
            </a:fld>
            <a:endParaRPr lang="en-US" altLang="zh-CN"/>
          </a:p>
        </p:txBody>
      </p:sp>
    </p:spTree>
    <p:extLst>
      <p:ext uri="{BB962C8B-B14F-4D97-AF65-F5344CB8AC3E}">
        <p14:creationId xmlns:p14="http://schemas.microsoft.com/office/powerpoint/2010/main" val="4031426772"/>
      </p:ext>
    </p:extLst>
  </p:cSld>
  <p:clrMapOvr>
    <a:masterClrMapping/>
  </p:clrMapOvr>
  <p:transition spd="slow">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DDC9E8-9884-4DD5-8C33-0C7E0BB08397}"/>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B3A5223-9BA9-47AA-8950-E15893C57FB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A7C56B5-3C78-45C7-8724-0ECC82FC597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0A88D2D-9E1E-478F-85CB-82B79D648E63}"/>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8991CE6E-017C-4124-A1DC-47547F00A237}"/>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59740692-01FB-4A5E-9039-E2461CE75CA1}"/>
              </a:ext>
            </a:extLst>
          </p:cNvPr>
          <p:cNvSpPr>
            <a:spLocks noGrp="1"/>
          </p:cNvSpPr>
          <p:nvPr>
            <p:ph type="sldNum" sz="quarter" idx="12"/>
          </p:nvPr>
        </p:nvSpPr>
        <p:spPr/>
        <p:txBody>
          <a:bodyPr/>
          <a:lstStyle>
            <a:lvl1pPr>
              <a:defRPr/>
            </a:lvl1pPr>
          </a:lstStyle>
          <a:p>
            <a:fld id="{A2222AAE-F781-4FE4-9F70-C4794E36AEC4}" type="slidenum">
              <a:rPr lang="en-US" altLang="zh-CN"/>
              <a:pPr/>
              <a:t>‹#›</a:t>
            </a:fld>
            <a:endParaRPr lang="en-US" altLang="zh-CN"/>
          </a:p>
        </p:txBody>
      </p:sp>
    </p:spTree>
    <p:extLst>
      <p:ext uri="{BB962C8B-B14F-4D97-AF65-F5344CB8AC3E}">
        <p14:creationId xmlns:p14="http://schemas.microsoft.com/office/powerpoint/2010/main" val="3259362363"/>
      </p:ext>
    </p:extLst>
  </p:cSld>
  <p:clrMapOvr>
    <a:masterClrMapping/>
  </p:clrMapOvr>
  <p:transition spd="slow">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9D191-858E-4DE6-BE48-5B4D1EC2CF83}"/>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4C4779C-38C0-4EDF-A443-84A13E59C23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6339598-9A9F-479B-AEA7-1DC0B8E0091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1DCD74E-493A-41B5-849E-B495AF670A7A}"/>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DFB000DC-9076-4A79-9BF4-ABBF144A357A}"/>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E48DCA71-95A9-4F38-9084-1758EE9FF751}"/>
              </a:ext>
            </a:extLst>
          </p:cNvPr>
          <p:cNvSpPr>
            <a:spLocks noGrp="1"/>
          </p:cNvSpPr>
          <p:nvPr>
            <p:ph type="sldNum" sz="quarter" idx="12"/>
          </p:nvPr>
        </p:nvSpPr>
        <p:spPr/>
        <p:txBody>
          <a:bodyPr/>
          <a:lstStyle>
            <a:lvl1pPr>
              <a:defRPr/>
            </a:lvl1pPr>
          </a:lstStyle>
          <a:p>
            <a:fld id="{BFFFE7E2-D268-4EB3-97EB-556961752120}" type="slidenum">
              <a:rPr lang="en-US" altLang="zh-CN"/>
              <a:pPr/>
              <a:t>‹#›</a:t>
            </a:fld>
            <a:endParaRPr lang="en-US" altLang="zh-CN"/>
          </a:p>
        </p:txBody>
      </p:sp>
    </p:spTree>
    <p:extLst>
      <p:ext uri="{BB962C8B-B14F-4D97-AF65-F5344CB8AC3E}">
        <p14:creationId xmlns:p14="http://schemas.microsoft.com/office/powerpoint/2010/main" val="3374959328"/>
      </p:ext>
    </p:extLst>
  </p:cSld>
  <p:clrMapOvr>
    <a:masterClrMapping/>
  </p:clrMapOvr>
  <p:transition spd="slow">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FBE3D0-DB95-4868-84D4-EAA76291D33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3C14CAA-BC50-43BD-BE0C-33971B08222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32ABFF6-53C1-4BC7-A317-BFB06C5A6F7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A19B8CB6-E75D-45E5-8B80-45AAFBCCB7ED}"/>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006E0D7-B79A-4771-9443-AA5387FBBF32}"/>
              </a:ext>
            </a:extLst>
          </p:cNvPr>
          <p:cNvSpPr>
            <a:spLocks noGrp="1"/>
          </p:cNvSpPr>
          <p:nvPr>
            <p:ph type="sldNum" sz="quarter" idx="12"/>
          </p:nvPr>
        </p:nvSpPr>
        <p:spPr/>
        <p:txBody>
          <a:bodyPr/>
          <a:lstStyle>
            <a:lvl1pPr>
              <a:defRPr/>
            </a:lvl1pPr>
          </a:lstStyle>
          <a:p>
            <a:fld id="{A8CE5BEE-E7D2-47F4-B154-55B03939497B}" type="slidenum">
              <a:rPr lang="en-US" altLang="zh-CN"/>
              <a:pPr/>
              <a:t>‹#›</a:t>
            </a:fld>
            <a:endParaRPr lang="en-US" altLang="zh-CN"/>
          </a:p>
        </p:txBody>
      </p:sp>
    </p:spTree>
    <p:extLst>
      <p:ext uri="{BB962C8B-B14F-4D97-AF65-F5344CB8AC3E}">
        <p14:creationId xmlns:p14="http://schemas.microsoft.com/office/powerpoint/2010/main" val="2191043504"/>
      </p:ext>
    </p:extLst>
  </p:cSld>
  <p:clrMapOvr>
    <a:masterClrMapping/>
  </p:clrMapOvr>
  <p:transition spd="slow">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6CC78B4-EE66-499A-BB44-0A7D4F336A97}"/>
              </a:ext>
            </a:extLst>
          </p:cNvPr>
          <p:cNvSpPr>
            <a:spLocks noGrp="1"/>
          </p:cNvSpPr>
          <p:nvPr>
            <p:ph type="title" orient="vert"/>
          </p:nvPr>
        </p:nvSpPr>
        <p:spPr>
          <a:xfrm>
            <a:off x="6629400" y="260350"/>
            <a:ext cx="2057400" cy="5865813"/>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FFDC007-A3B6-4CED-904A-DE5BF1C4ECD4}"/>
              </a:ext>
            </a:extLst>
          </p:cNvPr>
          <p:cNvSpPr>
            <a:spLocks noGrp="1"/>
          </p:cNvSpPr>
          <p:nvPr>
            <p:ph type="body" orient="vert" idx="1"/>
          </p:nvPr>
        </p:nvSpPr>
        <p:spPr>
          <a:xfrm>
            <a:off x="457200" y="260350"/>
            <a:ext cx="6019800" cy="586581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8A1E8F-CD06-4F70-AE05-861C7011DAD5}"/>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5F4A39EF-FA22-4D65-B304-18EC4199D321}"/>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B8FC368-320C-4470-9720-B76A2444AD7B}"/>
              </a:ext>
            </a:extLst>
          </p:cNvPr>
          <p:cNvSpPr>
            <a:spLocks noGrp="1"/>
          </p:cNvSpPr>
          <p:nvPr>
            <p:ph type="sldNum" sz="quarter" idx="12"/>
          </p:nvPr>
        </p:nvSpPr>
        <p:spPr/>
        <p:txBody>
          <a:bodyPr/>
          <a:lstStyle>
            <a:lvl1pPr>
              <a:defRPr/>
            </a:lvl1pPr>
          </a:lstStyle>
          <a:p>
            <a:fld id="{26A166E7-323A-4BAD-AB25-7619397EE58B}" type="slidenum">
              <a:rPr lang="en-US" altLang="zh-CN"/>
              <a:pPr/>
              <a:t>‹#›</a:t>
            </a:fld>
            <a:endParaRPr lang="en-US" altLang="zh-CN"/>
          </a:p>
        </p:txBody>
      </p:sp>
    </p:spTree>
    <p:extLst>
      <p:ext uri="{BB962C8B-B14F-4D97-AF65-F5344CB8AC3E}">
        <p14:creationId xmlns:p14="http://schemas.microsoft.com/office/powerpoint/2010/main" val="2054477891"/>
      </p:ext>
    </p:extLst>
  </p:cSld>
  <p:clrMapOvr>
    <a:masterClrMapping/>
  </p:clrMapOvr>
  <p:transition spd="slow">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EA09F-9170-4B66-866A-22552E5E625D}"/>
              </a:ext>
            </a:extLst>
          </p:cNvPr>
          <p:cNvSpPr>
            <a:spLocks noGrp="1"/>
          </p:cNvSpPr>
          <p:nvPr>
            <p:ph type="title"/>
          </p:nvPr>
        </p:nvSpPr>
        <p:spPr>
          <a:xfrm>
            <a:off x="1979613" y="260350"/>
            <a:ext cx="6121400" cy="41751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58C48CA-456F-4A80-ABE2-BCB43C12D819}"/>
              </a:ext>
            </a:extLst>
          </p:cNvPr>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65B9ABA-3251-4274-9FB3-8C56419A9EF2}"/>
              </a:ext>
            </a:extLst>
          </p:cNvPr>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B08923F-53D8-4008-A570-EC062679E61A}"/>
              </a:ext>
            </a:extLst>
          </p:cNvPr>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0929EE5-D314-4C63-9F67-29BE461D7FD1}"/>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9374ED6-A88F-421C-99D4-6EBBBF432376}"/>
              </a:ext>
            </a:extLst>
          </p:cNvPr>
          <p:cNvSpPr>
            <a:spLocks noGrp="1"/>
          </p:cNvSpPr>
          <p:nvPr>
            <p:ph type="sldNum" sz="quarter" idx="12"/>
          </p:nvPr>
        </p:nvSpPr>
        <p:spPr>
          <a:xfrm>
            <a:off x="6553200" y="6245225"/>
            <a:ext cx="2133600" cy="476250"/>
          </a:xfrm>
        </p:spPr>
        <p:txBody>
          <a:bodyPr/>
          <a:lstStyle>
            <a:lvl1pPr>
              <a:defRPr/>
            </a:lvl1pPr>
          </a:lstStyle>
          <a:p>
            <a:fld id="{2316B005-41D2-437E-82E5-A3CF0341B1AE}" type="slidenum">
              <a:rPr lang="en-US" altLang="zh-CN"/>
              <a:pPr/>
              <a:t>‹#›</a:t>
            </a:fld>
            <a:endParaRPr lang="en-US" altLang="zh-CN"/>
          </a:p>
        </p:txBody>
      </p:sp>
    </p:spTree>
    <p:extLst>
      <p:ext uri="{BB962C8B-B14F-4D97-AF65-F5344CB8AC3E}">
        <p14:creationId xmlns:p14="http://schemas.microsoft.com/office/powerpoint/2010/main" val="2098700151"/>
      </p:ext>
    </p:extLst>
  </p:cSld>
  <p:clrMapOvr>
    <a:masterClrMapping/>
  </p:clrMapOvr>
  <p:transition spd="slow">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02A37A-6403-4085-AB42-6BA007B2F23A}"/>
              </a:ext>
            </a:extLst>
          </p:cNvPr>
          <p:cNvSpPr>
            <a:spLocks noGrp="1"/>
          </p:cNvSpPr>
          <p:nvPr>
            <p:ph type="title" sz="quarter"/>
          </p:nvPr>
        </p:nvSpPr>
        <p:spPr>
          <a:xfrm>
            <a:off x="1979613" y="260350"/>
            <a:ext cx="6121400" cy="417513"/>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C97FC5F-B68F-4828-BF92-D56B1F1CE109}"/>
              </a:ext>
            </a:extLst>
          </p:cNvPr>
          <p:cNvSpPr>
            <a:spLocks noGrp="1"/>
          </p:cNvSpPr>
          <p:nvPr>
            <p:ph sz="quarter" idx="1"/>
          </p:nvPr>
        </p:nvSpPr>
        <p:spPr>
          <a:xfrm>
            <a:off x="457200" y="1600200"/>
            <a:ext cx="4038600" cy="21859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9453B57-BCAF-42C5-85C8-30F0F73A2520}"/>
              </a:ext>
            </a:extLst>
          </p:cNvPr>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a16="http://schemas.microsoft.com/office/drawing/2014/main" id="{FF5377C0-5C57-485E-9540-808B5C912B5B}"/>
              </a:ext>
            </a:extLst>
          </p:cNvPr>
          <p:cNvSpPr>
            <a:spLocks noGrp="1"/>
          </p:cNvSpPr>
          <p:nvPr>
            <p:ph sz="quarter" idx="3"/>
          </p:nvPr>
        </p:nvSpPr>
        <p:spPr>
          <a:xfrm>
            <a:off x="457200" y="3938588"/>
            <a:ext cx="4038600" cy="21875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内容占位符 5">
            <a:extLst>
              <a:ext uri="{FF2B5EF4-FFF2-40B4-BE49-F238E27FC236}">
                <a16:creationId xmlns:a16="http://schemas.microsoft.com/office/drawing/2014/main" id="{C086F42B-0FA2-4A01-8547-F83CF09A2FD1}"/>
              </a:ext>
            </a:extLst>
          </p:cNvPr>
          <p:cNvSpPr>
            <a:spLocks noGrp="1"/>
          </p:cNvSpPr>
          <p:nvPr>
            <p:ph sz="quarter" idx="4"/>
          </p:nvPr>
        </p:nvSpPr>
        <p:spPr>
          <a:xfrm>
            <a:off x="4648200" y="3938588"/>
            <a:ext cx="4038600" cy="21875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96CFDC7-6E26-454F-8CD4-7C71D8F8364E}"/>
              </a:ext>
            </a:extLst>
          </p:cNvPr>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3B080FBE-75B0-4AA8-84B6-7AE6DA7524E2}"/>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3B67FF9D-7E15-4E18-8A92-CB725996635A}"/>
              </a:ext>
            </a:extLst>
          </p:cNvPr>
          <p:cNvSpPr>
            <a:spLocks noGrp="1"/>
          </p:cNvSpPr>
          <p:nvPr>
            <p:ph type="sldNum" sz="quarter" idx="12"/>
          </p:nvPr>
        </p:nvSpPr>
        <p:spPr>
          <a:xfrm>
            <a:off x="6553200" y="6245225"/>
            <a:ext cx="2133600" cy="476250"/>
          </a:xfrm>
        </p:spPr>
        <p:txBody>
          <a:bodyPr/>
          <a:lstStyle>
            <a:lvl1pPr>
              <a:defRPr/>
            </a:lvl1pPr>
          </a:lstStyle>
          <a:p>
            <a:fld id="{164F2C6D-1BC0-4601-9D23-492BD9D48C5E}" type="slidenum">
              <a:rPr lang="en-US" altLang="zh-CN"/>
              <a:pPr/>
              <a:t>‹#›</a:t>
            </a:fld>
            <a:endParaRPr lang="en-US" altLang="zh-CN"/>
          </a:p>
        </p:txBody>
      </p:sp>
    </p:spTree>
    <p:extLst>
      <p:ext uri="{BB962C8B-B14F-4D97-AF65-F5344CB8AC3E}">
        <p14:creationId xmlns:p14="http://schemas.microsoft.com/office/powerpoint/2010/main" val="167049398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10.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image" Target="../media/image5.jpe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image" Target="../media/image6.jpeg"/><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slideLayout" Target="../slideLayouts/slideLayout97.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image" Target="../media/image6.jpeg"/><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theme" Target="../theme/theme12.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 349185">
            <a:extLst>
              <a:ext uri="{FF2B5EF4-FFF2-40B4-BE49-F238E27FC236}">
                <a16:creationId xmlns:a16="http://schemas.microsoft.com/office/drawing/2014/main" id="{EF5FA0A6-8EB7-4F78-8D9D-1A1F70EA3386}"/>
              </a:ext>
            </a:extLst>
          </p:cNvPr>
          <p:cNvSpPr>
            <a:spLocks noGrp="1" noRot="1" noChangeArrowheads="1"/>
          </p:cNvSpPr>
          <p:nvPr>
            <p:ph type="title" idx="4294967295"/>
          </p:nvPr>
        </p:nvSpPr>
        <p:spPr bwMode="auto">
          <a:xfrm>
            <a:off x="301625" y="6858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349186">
            <a:extLst>
              <a:ext uri="{FF2B5EF4-FFF2-40B4-BE49-F238E27FC236}">
                <a16:creationId xmlns:a16="http://schemas.microsoft.com/office/drawing/2014/main" id="{EA0EBB9E-1B59-4017-B42A-FB438E397E36}"/>
              </a:ext>
            </a:extLst>
          </p:cNvPr>
          <p:cNvSpPr>
            <a:spLocks noGrp="1" noRot="1" noChangeArrowheads="1"/>
          </p:cNvSpPr>
          <p:nvPr>
            <p:ph type="body" idx="4294967295"/>
          </p:nvPr>
        </p:nvSpPr>
        <p:spPr bwMode="auto">
          <a:xfrm>
            <a:off x="304800" y="1981200"/>
            <a:ext cx="85407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49188" name="日期占位符 349187">
            <a:extLst>
              <a:ext uri="{FF2B5EF4-FFF2-40B4-BE49-F238E27FC236}">
                <a16:creationId xmlns:a16="http://schemas.microsoft.com/office/drawing/2014/main" id="{1E24C45E-DC7E-4EC2-B9ED-3756D38F775D}"/>
              </a:ext>
            </a:extLst>
          </p:cNvPr>
          <p:cNvSpPr>
            <a:spLocks noGrp="1"/>
          </p:cNvSpPr>
          <p:nvPr>
            <p:ph type="dt" sz="half" idx="2"/>
          </p:nvPr>
        </p:nvSpPr>
        <p:spPr>
          <a:xfrm>
            <a:off x="301625" y="6019800"/>
            <a:ext cx="2289175" cy="476250"/>
          </a:xfrm>
          <a:prstGeom prst="rect">
            <a:avLst/>
          </a:prstGeom>
          <a:noFill/>
          <a:ln w="9525">
            <a:noFill/>
          </a:ln>
        </p:spPr>
        <p:txBody>
          <a:bodyPr/>
          <a:lstStyle>
            <a:lvl1pPr>
              <a:defRPr sz="1400" b="0" noProof="1" dirty="0">
                <a:latin typeface="Arial" panose="020B0604020202020204" pitchFamily="34" charset="0"/>
                <a:ea typeface="宋体" panose="02010600030101010101" pitchFamily="2" charset="-122"/>
              </a:defRPr>
            </a:lvl1pPr>
          </a:lstStyle>
          <a:p>
            <a:fld id="{BB962C8B-B14F-4D97-AF65-F5344CB8AC3E}" type="datetime1">
              <a:rPr lang="zh-CN" altLang="en-US"/>
              <a:pPr/>
              <a:t>2024/9/16</a:t>
            </a:fld>
            <a:endParaRPr lang="zh-CN" altLang="en-US"/>
          </a:p>
        </p:txBody>
      </p:sp>
      <p:sp>
        <p:nvSpPr>
          <p:cNvPr id="349189" name="页脚占位符 349188">
            <a:extLst>
              <a:ext uri="{FF2B5EF4-FFF2-40B4-BE49-F238E27FC236}">
                <a16:creationId xmlns:a16="http://schemas.microsoft.com/office/drawing/2014/main" id="{B64595EF-A863-4568-8F00-1B6711E8DFC5}"/>
              </a:ext>
            </a:extLst>
          </p:cNvPr>
          <p:cNvSpPr>
            <a:spLocks noGrp="1"/>
          </p:cNvSpPr>
          <p:nvPr>
            <p:ph type="ftr" sz="quarter" idx="3"/>
          </p:nvPr>
        </p:nvSpPr>
        <p:spPr>
          <a:xfrm>
            <a:off x="3124200" y="6019800"/>
            <a:ext cx="2895600" cy="476250"/>
          </a:xfrm>
          <a:prstGeom prst="rect">
            <a:avLst/>
          </a:prstGeom>
          <a:noFill/>
          <a:ln w="9525">
            <a:noFill/>
          </a:ln>
        </p:spPr>
        <p:txBody>
          <a:bodyPr/>
          <a:lstStyle>
            <a:lvl1pPr algn="ctr">
              <a:defRPr sz="1400" b="0" noProof="1" dirty="0">
                <a:latin typeface="Arial" panose="020B0604020202020204" pitchFamily="34" charset="0"/>
                <a:ea typeface="宋体" panose="02010600030101010101" pitchFamily="2" charset="-122"/>
              </a:defRPr>
            </a:lvl1pPr>
          </a:lstStyle>
          <a:p>
            <a:endParaRPr lang="zh-CN" altLang="en-US"/>
          </a:p>
        </p:txBody>
      </p:sp>
      <p:sp>
        <p:nvSpPr>
          <p:cNvPr id="349190" name="灯片编号占位符 349189">
            <a:extLst>
              <a:ext uri="{FF2B5EF4-FFF2-40B4-BE49-F238E27FC236}">
                <a16:creationId xmlns:a16="http://schemas.microsoft.com/office/drawing/2014/main" id="{FEB32A4D-8ACB-4B20-BCA1-BB596BF14EF6}"/>
              </a:ext>
            </a:extLst>
          </p:cNvPr>
          <p:cNvSpPr>
            <a:spLocks noGrp="1"/>
          </p:cNvSpPr>
          <p:nvPr>
            <p:ph type="sldNum" sz="quarter" idx="4"/>
          </p:nvPr>
        </p:nvSpPr>
        <p:spPr>
          <a:xfrm>
            <a:off x="6553200" y="6019800"/>
            <a:ext cx="2289175" cy="476250"/>
          </a:xfrm>
          <a:prstGeom prst="rect">
            <a:avLst/>
          </a:prstGeom>
          <a:noFill/>
          <a:ln w="9525">
            <a:noFill/>
          </a:ln>
        </p:spPr>
        <p:txBody>
          <a:bodyPr vert="horz" wrap="square" lIns="91440" tIns="45720" rIns="91440" bIns="45720" numCol="1" anchor="t" anchorCtr="0" compatLnSpc="1">
            <a:prstTxWarp prst="textNoShape">
              <a:avLst/>
            </a:prstTxWarp>
          </a:bodyPr>
          <a:lstStyle>
            <a:lvl1pPr algn="r">
              <a:defRPr sz="1400" b="0">
                <a:latin typeface="Arial" panose="020B0604020202020204" pitchFamily="34" charset="0"/>
                <a:ea typeface="宋体" panose="02010600030101010101" pitchFamily="2" charset="-122"/>
              </a:defRPr>
            </a:lvl1pPr>
          </a:lstStyle>
          <a:p>
            <a:fld id="{4A1CEBCA-EB78-45A8-A7C9-E6BE65AEAEE0}" type="slidenum">
              <a:rPr lang="zh-CN" altLang="en-US"/>
              <a:pPr/>
              <a:t>‹#›</a:t>
            </a:fld>
            <a:endParaRPr lang="zh-CN" altLang="en-US"/>
          </a:p>
        </p:txBody>
      </p:sp>
    </p:spTree>
    <p:extLst>
      <p:ext uri="{BB962C8B-B14F-4D97-AF65-F5344CB8AC3E}">
        <p14:creationId xmlns:p14="http://schemas.microsoft.com/office/powerpoint/2010/main" val="1578369841"/>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Lst>
  <p:transition/>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lvl="1" indent="-285750" algn="l" rtl="0" fontAlgn="base">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lvl="2" indent="-228600" algn="l" rtl="0" fontAlgn="base">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lvl="3" indent="-228600" algn="l" rtl="0" fontAlgn="base">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lvl="4" indent="-228600" algn="l" rtl="0" fontAlgn="base">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AAD2082-2467-43C1-A466-935B5138CCDF}"/>
              </a:ext>
            </a:extLst>
          </p:cNvPr>
          <p:cNvSpPr>
            <a:spLocks noGrp="1" noChangeArrowheads="1"/>
          </p:cNvSpPr>
          <p:nvPr>
            <p:ph type="title"/>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3FD7C703-35E0-45B7-AACB-46E8A19821F0}"/>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zh-CN" altLang="zh-CN"/>
          </a:p>
        </p:txBody>
      </p:sp>
      <p:sp>
        <p:nvSpPr>
          <p:cNvPr id="1028" name="Rectangle 4">
            <a:extLst>
              <a:ext uri="{FF2B5EF4-FFF2-40B4-BE49-F238E27FC236}">
                <a16:creationId xmlns:a16="http://schemas.microsoft.com/office/drawing/2014/main" id="{882DD796-D8FB-4C68-9927-B45EBFD2A6DE}"/>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endParaRPr lang="en-US" altLang="zh-CN"/>
          </a:p>
        </p:txBody>
      </p:sp>
      <p:sp>
        <p:nvSpPr>
          <p:cNvPr id="1029" name="Rectangle 5">
            <a:extLst>
              <a:ext uri="{FF2B5EF4-FFF2-40B4-BE49-F238E27FC236}">
                <a16:creationId xmlns:a16="http://schemas.microsoft.com/office/drawing/2014/main" id="{432BD97E-9256-44FA-8E9F-49784CA2ED22}"/>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30" name="Rectangle 6">
            <a:extLst>
              <a:ext uri="{FF2B5EF4-FFF2-40B4-BE49-F238E27FC236}">
                <a16:creationId xmlns:a16="http://schemas.microsoft.com/office/drawing/2014/main" id="{DA5ABE00-F4B7-4951-A92E-8234B5016D14}"/>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C80EB1E1-4C5A-4BDE-B430-876D957ABE68}" type="slidenum">
              <a:rPr lang="en-US" altLang="zh-CN"/>
              <a:pPr/>
              <a:t>‹#›</a:t>
            </a:fld>
            <a:endParaRPr lang="en-US" altLang="zh-CN"/>
          </a:p>
        </p:txBody>
      </p:sp>
    </p:spTree>
    <p:extLst>
      <p:ext uri="{BB962C8B-B14F-4D97-AF65-F5344CB8AC3E}">
        <p14:creationId xmlns:p14="http://schemas.microsoft.com/office/powerpoint/2010/main" val="1824828643"/>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Lst>
  <p:transition spd="slow">
    <p:fade/>
  </p:transition>
  <p:hf hdr="0" ftr="0" dt="0"/>
  <p:txStyles>
    <p:titleStyle>
      <a:lvl1pPr algn="r" rtl="0" fontAlgn="base">
        <a:spcBef>
          <a:spcPct val="0"/>
        </a:spcBef>
        <a:spcAft>
          <a:spcPct val="0"/>
        </a:spcAft>
        <a:defRPr sz="3200" b="1" kern="1200">
          <a:solidFill>
            <a:schemeClr val="tx2"/>
          </a:solidFill>
          <a:latin typeface="+mj-lt"/>
          <a:ea typeface="+mj-ea"/>
          <a:cs typeface="+mj-cs"/>
        </a:defRPr>
      </a:lvl1pPr>
      <a:lvl2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2pPr>
      <a:lvl3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3pPr>
      <a:lvl4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4pPr>
      <a:lvl5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rgbClr val="69B3F1"/>
        </a:buClr>
        <a:buFont typeface="Wingdings" panose="05000000000000000000" pitchFamily="2" charset="2"/>
        <a:defRPr sz="2400" b="1" kern="1200">
          <a:solidFill>
            <a:schemeClr val="tx1"/>
          </a:solidFill>
          <a:latin typeface="+mn-lt"/>
          <a:ea typeface="+mn-ea"/>
          <a:cs typeface="+mn-cs"/>
        </a:defRPr>
      </a:lvl1pPr>
      <a:lvl2pPr marL="742950" indent="-28575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2pPr>
      <a:lvl3pPr marL="11430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3pPr>
      <a:lvl4pPr marL="16002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4pPr>
      <a:lvl5pPr marL="20574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CC88B3D-1DBD-44C5-B55B-CED7BC9043CB}"/>
              </a:ext>
            </a:extLst>
          </p:cNvPr>
          <p:cNvSpPr>
            <a:spLocks noGrp="1" noChangeArrowheads="1"/>
          </p:cNvSpPr>
          <p:nvPr>
            <p:ph type="title"/>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1E47AAB5-C55F-426C-9A41-E204A61D951F}"/>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zh-CN" altLang="zh-CN"/>
          </a:p>
        </p:txBody>
      </p:sp>
      <p:sp>
        <p:nvSpPr>
          <p:cNvPr id="1028" name="Rectangle 4">
            <a:extLst>
              <a:ext uri="{FF2B5EF4-FFF2-40B4-BE49-F238E27FC236}">
                <a16:creationId xmlns:a16="http://schemas.microsoft.com/office/drawing/2014/main" id="{A628861C-4DB7-4442-8118-DAEBC4737063}"/>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endParaRPr lang="en-US" altLang="zh-CN"/>
          </a:p>
        </p:txBody>
      </p:sp>
      <p:sp>
        <p:nvSpPr>
          <p:cNvPr id="1029" name="Rectangle 5">
            <a:extLst>
              <a:ext uri="{FF2B5EF4-FFF2-40B4-BE49-F238E27FC236}">
                <a16:creationId xmlns:a16="http://schemas.microsoft.com/office/drawing/2014/main" id="{BF975D36-84EE-4D7C-B00A-626064C9EF11}"/>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30" name="Rectangle 6">
            <a:extLst>
              <a:ext uri="{FF2B5EF4-FFF2-40B4-BE49-F238E27FC236}">
                <a16:creationId xmlns:a16="http://schemas.microsoft.com/office/drawing/2014/main" id="{7AE99BF0-C1A4-49F9-B73A-C4F2A94BC333}"/>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0B09E9E-F204-455B-B71D-A57D7CAC52FB}" type="slidenum">
              <a:rPr lang="en-US" altLang="zh-CN"/>
              <a:pPr/>
              <a:t>‹#›</a:t>
            </a:fld>
            <a:endParaRPr lang="en-US" altLang="zh-CN"/>
          </a:p>
        </p:txBody>
      </p:sp>
    </p:spTree>
    <p:extLst>
      <p:ext uri="{BB962C8B-B14F-4D97-AF65-F5344CB8AC3E}">
        <p14:creationId xmlns:p14="http://schemas.microsoft.com/office/powerpoint/2010/main" val="1217365275"/>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Lst>
  <p:transition spd="slow">
    <p:fade/>
  </p:transition>
  <p:hf hdr="0" ftr="0" dt="0"/>
  <p:txStyles>
    <p:titleStyle>
      <a:lvl1pPr algn="r" rtl="0" fontAlgn="base">
        <a:spcBef>
          <a:spcPct val="0"/>
        </a:spcBef>
        <a:spcAft>
          <a:spcPct val="0"/>
        </a:spcAft>
        <a:defRPr sz="3200" b="1" kern="1200">
          <a:solidFill>
            <a:schemeClr val="tx2"/>
          </a:solidFill>
          <a:latin typeface="+mj-lt"/>
          <a:ea typeface="+mj-ea"/>
          <a:cs typeface="+mj-cs"/>
        </a:defRPr>
      </a:lvl1pPr>
      <a:lvl2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2pPr>
      <a:lvl3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3pPr>
      <a:lvl4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4pPr>
      <a:lvl5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rgbClr val="69B3F1"/>
        </a:buClr>
        <a:buFont typeface="Wingdings" panose="05000000000000000000" pitchFamily="2" charset="2"/>
        <a:defRPr sz="2400" b="1" kern="1200">
          <a:solidFill>
            <a:schemeClr val="tx1"/>
          </a:solidFill>
          <a:latin typeface="+mn-lt"/>
          <a:ea typeface="+mn-ea"/>
          <a:cs typeface="+mn-cs"/>
        </a:defRPr>
      </a:lvl1pPr>
      <a:lvl2pPr marL="742950" indent="-28575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2pPr>
      <a:lvl3pPr marL="11430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3pPr>
      <a:lvl4pPr marL="16002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4pPr>
      <a:lvl5pPr marL="20574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0" r:id="rId6"/>
    <p:sldLayoutId id="2147483953" r:id="rId7"/>
    <p:sldLayoutId id="2147483954" r:id="rId8"/>
    <p:sldLayoutId id="2147483955" r:id="rId9"/>
    <p:sldLayoutId id="2147483956" r:id="rId10"/>
    <p:sldLayoutId id="2147483957" r:id="rId11"/>
    <p:sldLayoutId id="2147483958" r:id="rId12"/>
    <p:sldLayoutId id="21474839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0.xml.rels><?xml version="1.0" encoding="UTF-8" standalone="yes"?>
<Relationships xmlns="http://schemas.openxmlformats.org/package/2006/relationships"><Relationship Id="rId8" Type="http://schemas.openxmlformats.org/officeDocument/2006/relationships/oleObject" Target="../embeddings/oleObject125.bin"/><Relationship Id="rId3" Type="http://schemas.openxmlformats.org/officeDocument/2006/relationships/image" Target="../media/image136.emf"/><Relationship Id="rId7" Type="http://schemas.openxmlformats.org/officeDocument/2006/relationships/image" Target="../media/image138.wmf"/><Relationship Id="rId2" Type="http://schemas.openxmlformats.org/officeDocument/2006/relationships/oleObject" Target="../embeddings/oleObject122.bin"/><Relationship Id="rId1" Type="http://schemas.openxmlformats.org/officeDocument/2006/relationships/slideLayout" Target="../slideLayouts/slideLayout61.xml"/><Relationship Id="rId6" Type="http://schemas.openxmlformats.org/officeDocument/2006/relationships/oleObject" Target="../embeddings/oleObject124.bin"/><Relationship Id="rId5" Type="http://schemas.openxmlformats.org/officeDocument/2006/relationships/image" Target="../media/image137.wmf"/><Relationship Id="rId4" Type="http://schemas.openxmlformats.org/officeDocument/2006/relationships/oleObject" Target="../embeddings/oleObject123.bin"/><Relationship Id="rId9" Type="http://schemas.openxmlformats.org/officeDocument/2006/relationships/image" Target="../media/image139.wmf"/></Relationships>
</file>

<file path=ppt/slides/_rels/slide101.x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oleObject" Target="../embeddings/oleObject126.bin"/><Relationship Id="rId1" Type="http://schemas.openxmlformats.org/officeDocument/2006/relationships/slideLayout" Target="../slideLayouts/slideLayout61.xml"/></Relationships>
</file>

<file path=ppt/slides/_rels/slide102.x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oleObject" Target="../embeddings/oleObject127.bin"/><Relationship Id="rId1" Type="http://schemas.openxmlformats.org/officeDocument/2006/relationships/slideLayout" Target="../slideLayouts/slideLayout61.xml"/><Relationship Id="rId5" Type="http://schemas.openxmlformats.org/officeDocument/2006/relationships/image" Target="../media/image142.wmf"/><Relationship Id="rId4" Type="http://schemas.openxmlformats.org/officeDocument/2006/relationships/oleObject" Target="../embeddings/oleObject128.bin"/></Relationships>
</file>

<file path=ppt/slides/_rels/slide103.x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oleObject" Target="../embeddings/oleObject129.bin"/><Relationship Id="rId1" Type="http://schemas.openxmlformats.org/officeDocument/2006/relationships/slideLayout" Target="../slideLayouts/slideLayout61.xml"/><Relationship Id="rId5" Type="http://schemas.openxmlformats.org/officeDocument/2006/relationships/image" Target="../media/image144.wmf"/><Relationship Id="rId4" Type="http://schemas.openxmlformats.org/officeDocument/2006/relationships/oleObject" Target="../embeddings/oleObject130.bin"/></Relationships>
</file>

<file path=ppt/slides/_rels/slide104.xml.rels><?xml version="1.0" encoding="UTF-8" standalone="yes"?>
<Relationships xmlns="http://schemas.openxmlformats.org/package/2006/relationships"><Relationship Id="rId8" Type="http://schemas.openxmlformats.org/officeDocument/2006/relationships/oleObject" Target="../embeddings/oleObject134.bin"/><Relationship Id="rId3" Type="http://schemas.openxmlformats.org/officeDocument/2006/relationships/image" Target="../media/image145.emf"/><Relationship Id="rId7" Type="http://schemas.openxmlformats.org/officeDocument/2006/relationships/image" Target="../media/image147.emf"/><Relationship Id="rId2" Type="http://schemas.openxmlformats.org/officeDocument/2006/relationships/oleObject" Target="../embeddings/oleObject131.bin"/><Relationship Id="rId1" Type="http://schemas.openxmlformats.org/officeDocument/2006/relationships/slideLayout" Target="../slideLayouts/slideLayout61.xml"/><Relationship Id="rId6" Type="http://schemas.openxmlformats.org/officeDocument/2006/relationships/oleObject" Target="../embeddings/oleObject133.bin"/><Relationship Id="rId11" Type="http://schemas.openxmlformats.org/officeDocument/2006/relationships/image" Target="../media/image149.emf"/><Relationship Id="rId5" Type="http://schemas.openxmlformats.org/officeDocument/2006/relationships/image" Target="../media/image146.emf"/><Relationship Id="rId10" Type="http://schemas.openxmlformats.org/officeDocument/2006/relationships/oleObject" Target="../embeddings/oleObject135.bin"/><Relationship Id="rId4" Type="http://schemas.openxmlformats.org/officeDocument/2006/relationships/oleObject" Target="../embeddings/oleObject132.bin"/><Relationship Id="rId9" Type="http://schemas.openxmlformats.org/officeDocument/2006/relationships/image" Target="../media/image148.emf"/></Relationships>
</file>

<file path=ppt/slides/_rels/slide105.x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oleObject" Target="../embeddings/oleObject136.bin"/><Relationship Id="rId1" Type="http://schemas.openxmlformats.org/officeDocument/2006/relationships/slideLayout" Target="../slideLayouts/slideLayout61.xml"/><Relationship Id="rId5" Type="http://schemas.openxmlformats.org/officeDocument/2006/relationships/image" Target="../media/image151.wmf"/><Relationship Id="rId4" Type="http://schemas.openxmlformats.org/officeDocument/2006/relationships/oleObject" Target="../embeddings/oleObject137.bin"/></Relationships>
</file>

<file path=ppt/slides/_rels/slide106.xml.rels><?xml version="1.0" encoding="UTF-8" standalone="yes"?>
<Relationships xmlns="http://schemas.openxmlformats.org/package/2006/relationships"><Relationship Id="rId8" Type="http://schemas.openxmlformats.org/officeDocument/2006/relationships/oleObject" Target="../embeddings/oleObject141.bin"/><Relationship Id="rId3" Type="http://schemas.openxmlformats.org/officeDocument/2006/relationships/image" Target="../media/image152.emf"/><Relationship Id="rId7" Type="http://schemas.openxmlformats.org/officeDocument/2006/relationships/image" Target="../media/image154.emf"/><Relationship Id="rId2" Type="http://schemas.openxmlformats.org/officeDocument/2006/relationships/oleObject" Target="../embeddings/oleObject138.bin"/><Relationship Id="rId1" Type="http://schemas.openxmlformats.org/officeDocument/2006/relationships/slideLayout" Target="../slideLayouts/slideLayout61.xml"/><Relationship Id="rId6" Type="http://schemas.openxmlformats.org/officeDocument/2006/relationships/oleObject" Target="../embeddings/oleObject140.bin"/><Relationship Id="rId5" Type="http://schemas.openxmlformats.org/officeDocument/2006/relationships/image" Target="../media/image153.emf"/><Relationship Id="rId4" Type="http://schemas.openxmlformats.org/officeDocument/2006/relationships/oleObject" Target="../embeddings/oleObject139.bin"/><Relationship Id="rId9" Type="http://schemas.openxmlformats.org/officeDocument/2006/relationships/image" Target="../media/image155.emf"/></Relationships>
</file>

<file path=ppt/slides/_rels/slide107.x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oleObject" Target="../embeddings/oleObject142.bin"/><Relationship Id="rId1" Type="http://schemas.openxmlformats.org/officeDocument/2006/relationships/slideLayout" Target="../slideLayouts/slideLayout61.xml"/></Relationships>
</file>

<file path=ppt/slides/_rels/slide108.xml.rels><?xml version="1.0" encoding="UTF-8" standalone="yes"?>
<Relationships xmlns="http://schemas.openxmlformats.org/package/2006/relationships"><Relationship Id="rId8" Type="http://schemas.openxmlformats.org/officeDocument/2006/relationships/oleObject" Target="../embeddings/oleObject146.bin"/><Relationship Id="rId3" Type="http://schemas.openxmlformats.org/officeDocument/2006/relationships/image" Target="../media/image157.emf"/><Relationship Id="rId7" Type="http://schemas.openxmlformats.org/officeDocument/2006/relationships/image" Target="../media/image159.emf"/><Relationship Id="rId2" Type="http://schemas.openxmlformats.org/officeDocument/2006/relationships/oleObject" Target="../embeddings/oleObject143.bin"/><Relationship Id="rId1" Type="http://schemas.openxmlformats.org/officeDocument/2006/relationships/slideLayout" Target="../slideLayouts/slideLayout61.xml"/><Relationship Id="rId6" Type="http://schemas.openxmlformats.org/officeDocument/2006/relationships/oleObject" Target="../embeddings/oleObject145.bin"/><Relationship Id="rId11" Type="http://schemas.openxmlformats.org/officeDocument/2006/relationships/image" Target="../media/image161.emf"/><Relationship Id="rId5" Type="http://schemas.openxmlformats.org/officeDocument/2006/relationships/image" Target="../media/image158.emf"/><Relationship Id="rId10" Type="http://schemas.openxmlformats.org/officeDocument/2006/relationships/oleObject" Target="../embeddings/oleObject147.bin"/><Relationship Id="rId4" Type="http://schemas.openxmlformats.org/officeDocument/2006/relationships/oleObject" Target="../embeddings/oleObject144.bin"/><Relationship Id="rId9" Type="http://schemas.openxmlformats.org/officeDocument/2006/relationships/image" Target="../media/image160.e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0.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5.xml"/></Relationships>
</file>

<file path=ppt/slides/_rels/slide111.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5.xml"/></Relationships>
</file>

<file path=ppt/slides/_rels/slide112.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5.xml"/></Relationships>
</file>

<file path=ppt/slides/_rels/slide113.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5.xml"/></Relationships>
</file>

<file path=ppt/slides/_rels/slide114.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5.xml"/></Relationships>
</file>

<file path=ppt/slides/_rels/slide115.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25.xml"/></Relationships>
</file>

<file path=ppt/slides/_rels/slide116.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slide" Target="slide111.xml"/><Relationship Id="rId2" Type="http://schemas.openxmlformats.org/officeDocument/2006/relationships/image" Target="../media/image8.jpe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slide" Target="slide112.xml"/><Relationship Id="rId2" Type="http://schemas.openxmlformats.org/officeDocument/2006/relationships/image" Target="../media/image10.jpe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slide" Target="slide113.xml"/><Relationship Id="rId2" Type="http://schemas.openxmlformats.org/officeDocument/2006/relationships/image" Target="../media/image11.jpe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slide" Target="slide114.xml"/><Relationship Id="rId2" Type="http://schemas.openxmlformats.org/officeDocument/2006/relationships/image" Target="../media/image12.jpeg"/><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2.bin"/><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3.bin"/><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4.bin"/><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5.bin"/><Relationship Id="rId1" Type="http://schemas.openxmlformats.org/officeDocument/2006/relationships/slideLayout" Target="../slideLayouts/slideLayout26.xml"/><Relationship Id="rId5" Type="http://schemas.openxmlformats.org/officeDocument/2006/relationships/image" Target="../media/image17.wmf"/><Relationship Id="rId4" Type="http://schemas.openxmlformats.org/officeDocument/2006/relationships/oleObject" Target="../embeddings/oleObject6.bin"/></Relationships>
</file>

<file path=ppt/slides/_rels/slide3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7.bin"/><Relationship Id="rId1" Type="http://schemas.openxmlformats.org/officeDocument/2006/relationships/slideLayout" Target="../slideLayouts/slideLayout27.xml"/><Relationship Id="rId5" Type="http://schemas.openxmlformats.org/officeDocument/2006/relationships/image" Target="../media/image19.wmf"/><Relationship Id="rId4" Type="http://schemas.openxmlformats.org/officeDocument/2006/relationships/oleObject" Target="../embeddings/oleObject8.bin"/></Relationships>
</file>

<file path=ppt/slides/_rels/slide37.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9.bin"/><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0.bin"/><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1.bin"/><Relationship Id="rId1" Type="http://schemas.openxmlformats.org/officeDocument/2006/relationships/slideLayout" Target="../slideLayouts/slideLayout26.xml"/><Relationship Id="rId5" Type="http://schemas.openxmlformats.org/officeDocument/2006/relationships/image" Target="../media/image23.wmf"/><Relationship Id="rId4" Type="http://schemas.openxmlformats.org/officeDocument/2006/relationships/oleObject" Target="../embeddings/oleObject12.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2.xml"/><Relationship Id="rId1" Type="http://schemas.openxmlformats.org/officeDocument/2006/relationships/slideLayout" Target="../slideLayouts/slideLayout28.xml"/><Relationship Id="rId6" Type="http://schemas.openxmlformats.org/officeDocument/2006/relationships/image" Target="../media/image25.wmf"/><Relationship Id="rId5" Type="http://schemas.openxmlformats.org/officeDocument/2006/relationships/oleObject" Target="../embeddings/oleObject14.bin"/><Relationship Id="rId4" Type="http://schemas.openxmlformats.org/officeDocument/2006/relationships/image" Target="../media/image24.wmf"/></Relationships>
</file>

<file path=ppt/slides/_rels/slide44.x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28.wmf"/><Relationship Id="rId2" Type="http://schemas.openxmlformats.org/officeDocument/2006/relationships/oleObject" Target="../embeddings/oleObject15.bin"/><Relationship Id="rId1" Type="http://schemas.openxmlformats.org/officeDocument/2006/relationships/slideLayout" Target="../slideLayouts/slideLayout27.xml"/><Relationship Id="rId6" Type="http://schemas.openxmlformats.org/officeDocument/2006/relationships/oleObject" Target="../embeddings/oleObject17.bin"/><Relationship Id="rId5" Type="http://schemas.openxmlformats.org/officeDocument/2006/relationships/image" Target="../media/image27.wmf"/><Relationship Id="rId4" Type="http://schemas.openxmlformats.org/officeDocument/2006/relationships/oleObject" Target="../embeddings/oleObject16.bin"/></Relationships>
</file>

<file path=ppt/slides/_rels/slide45.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18.bin"/><Relationship Id="rId1" Type="http://schemas.openxmlformats.org/officeDocument/2006/relationships/slideLayout" Target="../slideLayouts/slideLayout26.xml"/><Relationship Id="rId5" Type="http://schemas.openxmlformats.org/officeDocument/2006/relationships/image" Target="../media/image30.wmf"/><Relationship Id="rId4" Type="http://schemas.openxmlformats.org/officeDocument/2006/relationships/oleObject" Target="../embeddings/oleObject19.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36.wmf"/><Relationship Id="rId3" Type="http://schemas.openxmlformats.org/officeDocument/2006/relationships/image" Target="../media/image31.wmf"/><Relationship Id="rId7" Type="http://schemas.openxmlformats.org/officeDocument/2006/relationships/image" Target="../media/image33.wmf"/><Relationship Id="rId12" Type="http://schemas.openxmlformats.org/officeDocument/2006/relationships/oleObject" Target="../embeddings/oleObject25.bin"/><Relationship Id="rId17" Type="http://schemas.openxmlformats.org/officeDocument/2006/relationships/image" Target="../media/image38.wmf"/><Relationship Id="rId2" Type="http://schemas.openxmlformats.org/officeDocument/2006/relationships/oleObject" Target="../embeddings/oleObject20.bin"/><Relationship Id="rId16" Type="http://schemas.openxmlformats.org/officeDocument/2006/relationships/oleObject" Target="../embeddings/oleObject27.bin"/><Relationship Id="rId1" Type="http://schemas.openxmlformats.org/officeDocument/2006/relationships/slideLayout" Target="../slideLayouts/slideLayout30.xml"/><Relationship Id="rId6" Type="http://schemas.openxmlformats.org/officeDocument/2006/relationships/oleObject" Target="../embeddings/oleObject22.bin"/><Relationship Id="rId11" Type="http://schemas.openxmlformats.org/officeDocument/2006/relationships/image" Target="../media/image35.wmf"/><Relationship Id="rId5" Type="http://schemas.openxmlformats.org/officeDocument/2006/relationships/image" Target="../media/image32.wmf"/><Relationship Id="rId15" Type="http://schemas.openxmlformats.org/officeDocument/2006/relationships/image" Target="../media/image37.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34.wmf"/><Relationship Id="rId14" Type="http://schemas.openxmlformats.org/officeDocument/2006/relationships/oleObject" Target="../embeddings/oleObject26.bin"/></Relationships>
</file>

<file path=ppt/slides/_rels/slide47.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34.bin"/><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oleObject" Target="../embeddings/oleObject33.bin"/><Relationship Id="rId2" Type="http://schemas.openxmlformats.org/officeDocument/2006/relationships/image" Target="../media/image39.jpg"/><Relationship Id="rId1" Type="http://schemas.openxmlformats.org/officeDocument/2006/relationships/slideLayout" Target="../slideLayouts/slideLayout30.xml"/><Relationship Id="rId6" Type="http://schemas.openxmlformats.org/officeDocument/2006/relationships/image" Target="../media/image41.wmf"/><Relationship Id="rId11" Type="http://schemas.openxmlformats.org/officeDocument/2006/relationships/image" Target="../media/image43.wmf"/><Relationship Id="rId5" Type="http://schemas.openxmlformats.org/officeDocument/2006/relationships/oleObject" Target="../embeddings/oleObject29.bin"/><Relationship Id="rId10" Type="http://schemas.openxmlformats.org/officeDocument/2006/relationships/oleObject" Target="../embeddings/oleObject32.bin"/><Relationship Id="rId4" Type="http://schemas.openxmlformats.org/officeDocument/2006/relationships/image" Target="../media/image40.wmf"/><Relationship Id="rId9" Type="http://schemas.openxmlformats.org/officeDocument/2006/relationships/oleObject" Target="../embeddings/oleObject31.bin"/><Relationship Id="rId14" Type="http://schemas.openxmlformats.org/officeDocument/2006/relationships/image" Target="../media/image44.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image" Target="../media/image45.jpg"/><Relationship Id="rId1" Type="http://schemas.openxmlformats.org/officeDocument/2006/relationships/slideLayout" Target="../slideLayouts/slideLayout28.xml"/><Relationship Id="rId5" Type="http://schemas.openxmlformats.org/officeDocument/2006/relationships/slide" Target="slide115.xml"/><Relationship Id="rId4" Type="http://schemas.openxmlformats.org/officeDocument/2006/relationships/image" Target="../media/image46.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image" Target="../media/image48.jpg"/><Relationship Id="rId1" Type="http://schemas.openxmlformats.org/officeDocument/2006/relationships/slideLayout" Target="../slideLayouts/slideLayout27.xml"/><Relationship Id="rId5" Type="http://schemas.openxmlformats.org/officeDocument/2006/relationships/slide" Target="slide116.xml"/><Relationship Id="rId4" Type="http://schemas.openxmlformats.org/officeDocument/2006/relationships/image" Target="../media/image49.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oleObject" Target="../embeddings/oleObject37.bin"/><Relationship Id="rId1" Type="http://schemas.openxmlformats.org/officeDocument/2006/relationships/slideLayout" Target="../slideLayouts/slideLayout27.xml"/><Relationship Id="rId5" Type="http://schemas.openxmlformats.org/officeDocument/2006/relationships/image" Target="../media/image51.wmf"/><Relationship Id="rId4" Type="http://schemas.openxmlformats.org/officeDocument/2006/relationships/oleObject" Target="../embeddings/oleObject38.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image" Target="../media/image52.png"/><Relationship Id="rId1" Type="http://schemas.openxmlformats.org/officeDocument/2006/relationships/slideLayout" Target="../slideLayouts/slideLayout27.xml"/><Relationship Id="rId4" Type="http://schemas.openxmlformats.org/officeDocument/2006/relationships/image" Target="../media/image53.wmf"/></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image" Target="../media/image54.wmf"/><Relationship Id="rId7" Type="http://schemas.openxmlformats.org/officeDocument/2006/relationships/image" Target="../media/image56.wmf"/><Relationship Id="rId2" Type="http://schemas.openxmlformats.org/officeDocument/2006/relationships/oleObject" Target="../embeddings/oleObject40.bin"/><Relationship Id="rId1" Type="http://schemas.openxmlformats.org/officeDocument/2006/relationships/slideLayout" Target="../slideLayouts/slideLayout25.xml"/><Relationship Id="rId6" Type="http://schemas.openxmlformats.org/officeDocument/2006/relationships/oleObject" Target="../embeddings/oleObject42.bin"/><Relationship Id="rId5" Type="http://schemas.openxmlformats.org/officeDocument/2006/relationships/image" Target="../media/image55.wmf"/><Relationship Id="rId4" Type="http://schemas.openxmlformats.org/officeDocument/2006/relationships/oleObject" Target="../embeddings/oleObject41.bin"/><Relationship Id="rId9" Type="http://schemas.openxmlformats.org/officeDocument/2006/relationships/image" Target="../media/image57.wmf"/></Relationships>
</file>

<file path=ppt/slides/_rels/slide58.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oleObject" Target="../embeddings/oleObject44.bin"/><Relationship Id="rId1" Type="http://schemas.openxmlformats.org/officeDocument/2006/relationships/slideLayout" Target="../slideLayouts/slideLayout26.xml"/></Relationships>
</file>

<file path=ppt/slides/_rels/slide59.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oleObject" Target="../embeddings/oleObject45.bin"/><Relationship Id="rId1" Type="http://schemas.openxmlformats.org/officeDocument/2006/relationships/slideLayout" Target="../slideLayouts/slideLayout26.xml"/><Relationship Id="rId5" Type="http://schemas.openxmlformats.org/officeDocument/2006/relationships/image" Target="../media/image60.wmf"/><Relationship Id="rId4" Type="http://schemas.openxmlformats.org/officeDocument/2006/relationships/oleObject" Target="../embeddings/oleObject46.bin"/></Relationships>
</file>

<file path=ppt/slides/_rels/slide6.xml.rels><?xml version="1.0" encoding="UTF-8" standalone="yes"?>
<Relationships xmlns="http://schemas.openxmlformats.org/package/2006/relationships"><Relationship Id="rId3" Type="http://schemas.openxmlformats.org/officeDocument/2006/relationships/slide" Target="slide110.xml"/><Relationship Id="rId2" Type="http://schemas.openxmlformats.org/officeDocument/2006/relationships/image" Target="../media/image7.jpeg"/><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65.xml.rels><?xml version="1.0" encoding="UTF-8" standalone="yes"?>
<Relationships xmlns="http://schemas.openxmlformats.org/package/2006/relationships"><Relationship Id="rId3" Type="http://schemas.openxmlformats.org/officeDocument/2006/relationships/image" Target="../media/image61.wmf"/><Relationship Id="rId7" Type="http://schemas.openxmlformats.org/officeDocument/2006/relationships/image" Target="../media/image63.wmf"/><Relationship Id="rId2" Type="http://schemas.openxmlformats.org/officeDocument/2006/relationships/oleObject" Target="../embeddings/oleObject47.bin"/><Relationship Id="rId1" Type="http://schemas.openxmlformats.org/officeDocument/2006/relationships/slideLayout" Target="../slideLayouts/slideLayout61.xml"/><Relationship Id="rId6" Type="http://schemas.openxmlformats.org/officeDocument/2006/relationships/oleObject" Target="../embeddings/oleObject49.bin"/><Relationship Id="rId5" Type="http://schemas.openxmlformats.org/officeDocument/2006/relationships/image" Target="../media/image62.wmf"/><Relationship Id="rId4" Type="http://schemas.openxmlformats.org/officeDocument/2006/relationships/oleObject" Target="../embeddings/oleObject48.bin"/></Relationships>
</file>

<file path=ppt/slides/_rels/slide66.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oleObject" Target="../embeddings/oleObject50.bin"/><Relationship Id="rId1" Type="http://schemas.openxmlformats.org/officeDocument/2006/relationships/slideLayout" Target="../slideLayouts/slideLayout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oleObject" Target="../embeddings/oleObject51.bin"/><Relationship Id="rId1" Type="http://schemas.openxmlformats.org/officeDocument/2006/relationships/slideLayout" Target="../slideLayouts/slideLayout61.xml"/><Relationship Id="rId5" Type="http://schemas.openxmlformats.org/officeDocument/2006/relationships/image" Target="../media/image66.wmf"/><Relationship Id="rId4" Type="http://schemas.openxmlformats.org/officeDocument/2006/relationships/oleObject" Target="../embeddings/oleObject52.bin"/></Relationships>
</file>

<file path=ppt/slides/_rels/slide69.xml.rels><?xml version="1.0" encoding="UTF-8" standalone="yes"?>
<Relationships xmlns="http://schemas.openxmlformats.org/package/2006/relationships"><Relationship Id="rId3" Type="http://schemas.openxmlformats.org/officeDocument/2006/relationships/image" Target="../media/image67.emf"/><Relationship Id="rId7" Type="http://schemas.openxmlformats.org/officeDocument/2006/relationships/image" Target="../media/image69.emf"/><Relationship Id="rId2" Type="http://schemas.openxmlformats.org/officeDocument/2006/relationships/oleObject" Target="../embeddings/oleObject53.bin"/><Relationship Id="rId1" Type="http://schemas.openxmlformats.org/officeDocument/2006/relationships/slideLayout" Target="../slideLayouts/slideLayout66.xml"/><Relationship Id="rId6" Type="http://schemas.openxmlformats.org/officeDocument/2006/relationships/oleObject" Target="../embeddings/oleObject55.bin"/><Relationship Id="rId5" Type="http://schemas.openxmlformats.org/officeDocument/2006/relationships/image" Target="../media/image68.emf"/><Relationship Id="rId4" Type="http://schemas.openxmlformats.org/officeDocument/2006/relationships/oleObject" Target="../embeddings/oleObject54.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3" Type="http://schemas.openxmlformats.org/officeDocument/2006/relationships/image" Target="../media/image70.emf"/><Relationship Id="rId7" Type="http://schemas.openxmlformats.org/officeDocument/2006/relationships/image" Target="../media/image72.wmf"/><Relationship Id="rId2" Type="http://schemas.openxmlformats.org/officeDocument/2006/relationships/oleObject" Target="../embeddings/oleObject56.bin"/><Relationship Id="rId1" Type="http://schemas.openxmlformats.org/officeDocument/2006/relationships/slideLayout" Target="../slideLayouts/slideLayout61.xml"/><Relationship Id="rId6" Type="http://schemas.openxmlformats.org/officeDocument/2006/relationships/oleObject" Target="../embeddings/oleObject58.bin"/><Relationship Id="rId5" Type="http://schemas.openxmlformats.org/officeDocument/2006/relationships/image" Target="../media/image71.emf"/><Relationship Id="rId4" Type="http://schemas.openxmlformats.org/officeDocument/2006/relationships/oleObject" Target="../embeddings/oleObject57.bin"/></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image" Target="../media/image73.emf"/><Relationship Id="rId7" Type="http://schemas.openxmlformats.org/officeDocument/2006/relationships/image" Target="../media/image75.wmf"/><Relationship Id="rId2" Type="http://schemas.openxmlformats.org/officeDocument/2006/relationships/oleObject" Target="../embeddings/oleObject59.bin"/><Relationship Id="rId1" Type="http://schemas.openxmlformats.org/officeDocument/2006/relationships/slideLayout" Target="../slideLayouts/slideLayout61.xml"/><Relationship Id="rId6" Type="http://schemas.openxmlformats.org/officeDocument/2006/relationships/oleObject" Target="../embeddings/oleObject61.bin"/><Relationship Id="rId11" Type="http://schemas.openxmlformats.org/officeDocument/2006/relationships/image" Target="../media/image77.wmf"/><Relationship Id="rId5" Type="http://schemas.openxmlformats.org/officeDocument/2006/relationships/image" Target="../media/image74.wmf"/><Relationship Id="rId10" Type="http://schemas.openxmlformats.org/officeDocument/2006/relationships/oleObject" Target="../embeddings/oleObject63.bin"/><Relationship Id="rId4" Type="http://schemas.openxmlformats.org/officeDocument/2006/relationships/oleObject" Target="../embeddings/oleObject60.bin"/><Relationship Id="rId9" Type="http://schemas.openxmlformats.org/officeDocument/2006/relationships/image" Target="../media/image76.wmf"/></Relationships>
</file>

<file path=ppt/slides/_rels/slide72.x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oleObject" Target="../embeddings/oleObject64.bin"/><Relationship Id="rId1" Type="http://schemas.openxmlformats.org/officeDocument/2006/relationships/slideLayout" Target="../slideLayouts/slideLayout61.xml"/></Relationships>
</file>

<file path=ppt/slides/_rels/slide73.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oleObject" Target="../embeddings/oleObject65.bin"/><Relationship Id="rId1" Type="http://schemas.openxmlformats.org/officeDocument/2006/relationships/slideLayout" Target="../slideLayouts/slideLayout61.xml"/><Relationship Id="rId5" Type="http://schemas.openxmlformats.org/officeDocument/2006/relationships/image" Target="../media/image80.emf"/><Relationship Id="rId4" Type="http://schemas.openxmlformats.org/officeDocument/2006/relationships/oleObject" Target="../embeddings/oleObject66.bin"/></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image" Target="../media/image81.emf"/><Relationship Id="rId7" Type="http://schemas.openxmlformats.org/officeDocument/2006/relationships/image" Target="../media/image83.emf"/><Relationship Id="rId2" Type="http://schemas.openxmlformats.org/officeDocument/2006/relationships/oleObject" Target="../embeddings/oleObject67.bin"/><Relationship Id="rId1" Type="http://schemas.openxmlformats.org/officeDocument/2006/relationships/slideLayout" Target="../slideLayouts/slideLayout61.xml"/><Relationship Id="rId6" Type="http://schemas.openxmlformats.org/officeDocument/2006/relationships/oleObject" Target="../embeddings/oleObject69.bin"/><Relationship Id="rId5" Type="http://schemas.openxmlformats.org/officeDocument/2006/relationships/image" Target="../media/image82.emf"/><Relationship Id="rId4" Type="http://schemas.openxmlformats.org/officeDocument/2006/relationships/oleObject" Target="../embeddings/oleObject68.bin"/><Relationship Id="rId9" Type="http://schemas.openxmlformats.org/officeDocument/2006/relationships/image" Target="../media/image84.emf"/></Relationships>
</file>

<file path=ppt/slides/_rels/slide75.xml.rels><?xml version="1.0" encoding="UTF-8" standalone="yes"?>
<Relationships xmlns="http://schemas.openxmlformats.org/package/2006/relationships"><Relationship Id="rId3" Type="http://schemas.openxmlformats.org/officeDocument/2006/relationships/image" Target="../media/image85.emf"/><Relationship Id="rId7" Type="http://schemas.openxmlformats.org/officeDocument/2006/relationships/image" Target="../media/image87.wmf"/><Relationship Id="rId2" Type="http://schemas.openxmlformats.org/officeDocument/2006/relationships/oleObject" Target="../embeddings/oleObject71.bin"/><Relationship Id="rId1" Type="http://schemas.openxmlformats.org/officeDocument/2006/relationships/slideLayout" Target="../slideLayouts/slideLayout61.xml"/><Relationship Id="rId6" Type="http://schemas.openxmlformats.org/officeDocument/2006/relationships/oleObject" Target="../embeddings/oleObject73.bin"/><Relationship Id="rId5" Type="http://schemas.openxmlformats.org/officeDocument/2006/relationships/image" Target="../media/image86.wmf"/><Relationship Id="rId4" Type="http://schemas.openxmlformats.org/officeDocument/2006/relationships/oleObject" Target="../embeddings/oleObject72.bin"/></Relationships>
</file>

<file path=ppt/slides/_rels/slide76.xml.rels><?xml version="1.0" encoding="UTF-8" standalone="yes"?>
<Relationships xmlns="http://schemas.openxmlformats.org/package/2006/relationships"><Relationship Id="rId3" Type="http://schemas.openxmlformats.org/officeDocument/2006/relationships/image" Target="../media/image88.emf"/><Relationship Id="rId7" Type="http://schemas.openxmlformats.org/officeDocument/2006/relationships/image" Target="../media/image90.emf"/><Relationship Id="rId2" Type="http://schemas.openxmlformats.org/officeDocument/2006/relationships/oleObject" Target="../embeddings/oleObject74.bin"/><Relationship Id="rId1" Type="http://schemas.openxmlformats.org/officeDocument/2006/relationships/slideLayout" Target="../slideLayouts/slideLayout71.xml"/><Relationship Id="rId6" Type="http://schemas.openxmlformats.org/officeDocument/2006/relationships/oleObject" Target="../embeddings/oleObject76.bin"/><Relationship Id="rId5" Type="http://schemas.openxmlformats.org/officeDocument/2006/relationships/image" Target="../media/image89.wmf"/><Relationship Id="rId4" Type="http://schemas.openxmlformats.org/officeDocument/2006/relationships/oleObject" Target="../embeddings/oleObject75.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7.xml"/></Relationships>
</file>

<file path=ppt/slides/_rels/slide79.x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oleObject" Target="../embeddings/oleObject77.bin"/><Relationship Id="rId1" Type="http://schemas.openxmlformats.org/officeDocument/2006/relationships/slideLayout" Target="../slideLayouts/slideLayout61.xml"/><Relationship Id="rId5" Type="http://schemas.openxmlformats.org/officeDocument/2006/relationships/image" Target="../media/image92.wmf"/><Relationship Id="rId4" Type="http://schemas.openxmlformats.org/officeDocument/2006/relationships/oleObject" Target="../embeddings/oleObject78.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oleObject" Target="../embeddings/oleObject79.bin"/><Relationship Id="rId1" Type="http://schemas.openxmlformats.org/officeDocument/2006/relationships/slideLayout" Target="../slideLayouts/slideLayout61.xml"/></Relationships>
</file>

<file path=ppt/slides/_rels/slide81.x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oleObject" Target="../embeddings/oleObject80.bin"/><Relationship Id="rId1" Type="http://schemas.openxmlformats.org/officeDocument/2006/relationships/slideLayout" Target="../slideLayouts/slideLayout61.xml"/><Relationship Id="rId5" Type="http://schemas.openxmlformats.org/officeDocument/2006/relationships/image" Target="../media/image95.emf"/><Relationship Id="rId4" Type="http://schemas.openxmlformats.org/officeDocument/2006/relationships/oleObject" Target="../embeddings/oleObject81.bin"/></Relationships>
</file>

<file path=ppt/slides/_rels/slide82.xml.rels><?xml version="1.0" encoding="UTF-8" standalone="yes"?>
<Relationships xmlns="http://schemas.openxmlformats.org/package/2006/relationships"><Relationship Id="rId3" Type="http://schemas.openxmlformats.org/officeDocument/2006/relationships/image" Target="../media/image96.emf"/><Relationship Id="rId7" Type="http://schemas.openxmlformats.org/officeDocument/2006/relationships/image" Target="../media/image98.emf"/><Relationship Id="rId2" Type="http://schemas.openxmlformats.org/officeDocument/2006/relationships/oleObject" Target="../embeddings/oleObject82.bin"/><Relationship Id="rId1" Type="http://schemas.openxmlformats.org/officeDocument/2006/relationships/slideLayout" Target="../slideLayouts/slideLayout61.xml"/><Relationship Id="rId6" Type="http://schemas.openxmlformats.org/officeDocument/2006/relationships/oleObject" Target="../embeddings/oleObject84.bin"/><Relationship Id="rId5" Type="http://schemas.openxmlformats.org/officeDocument/2006/relationships/image" Target="../media/image97.emf"/><Relationship Id="rId4" Type="http://schemas.openxmlformats.org/officeDocument/2006/relationships/oleObject" Target="../embeddings/oleObject83.bin"/></Relationships>
</file>

<file path=ppt/slides/_rels/slide83.xml.rels><?xml version="1.0" encoding="UTF-8" standalone="yes"?>
<Relationships xmlns="http://schemas.openxmlformats.org/package/2006/relationships"><Relationship Id="rId3" Type="http://schemas.openxmlformats.org/officeDocument/2006/relationships/image" Target="../media/image99.emf"/><Relationship Id="rId2" Type="http://schemas.openxmlformats.org/officeDocument/2006/relationships/oleObject" Target="../embeddings/oleObject85.bin"/><Relationship Id="rId1" Type="http://schemas.openxmlformats.org/officeDocument/2006/relationships/slideLayout" Target="../slideLayouts/slideLayout61.xml"/><Relationship Id="rId5" Type="http://schemas.openxmlformats.org/officeDocument/2006/relationships/image" Target="../media/image100.emf"/><Relationship Id="rId4" Type="http://schemas.openxmlformats.org/officeDocument/2006/relationships/oleObject" Target="../embeddings/oleObject86.bin"/></Relationships>
</file>

<file path=ppt/slides/_rels/slide84.xml.rels><?xml version="1.0" encoding="UTF-8" standalone="yes"?>
<Relationships xmlns="http://schemas.openxmlformats.org/package/2006/relationships"><Relationship Id="rId3" Type="http://schemas.openxmlformats.org/officeDocument/2006/relationships/image" Target="../media/image101.emf"/><Relationship Id="rId7" Type="http://schemas.openxmlformats.org/officeDocument/2006/relationships/image" Target="../media/image103.emf"/><Relationship Id="rId2" Type="http://schemas.openxmlformats.org/officeDocument/2006/relationships/oleObject" Target="../embeddings/oleObject87.bin"/><Relationship Id="rId1" Type="http://schemas.openxmlformats.org/officeDocument/2006/relationships/slideLayout" Target="../slideLayouts/slideLayout61.xml"/><Relationship Id="rId6" Type="http://schemas.openxmlformats.org/officeDocument/2006/relationships/oleObject" Target="../embeddings/oleObject89.bin"/><Relationship Id="rId5" Type="http://schemas.openxmlformats.org/officeDocument/2006/relationships/image" Target="../media/image102.emf"/><Relationship Id="rId4" Type="http://schemas.openxmlformats.org/officeDocument/2006/relationships/oleObject" Target="../embeddings/oleObject88.bin"/></Relationships>
</file>

<file path=ppt/slides/_rels/slide85.xml.rels><?xml version="1.0" encoding="UTF-8" standalone="yes"?>
<Relationships xmlns="http://schemas.openxmlformats.org/package/2006/relationships"><Relationship Id="rId3" Type="http://schemas.openxmlformats.org/officeDocument/2006/relationships/image" Target="../media/image104.emf"/><Relationship Id="rId2" Type="http://schemas.openxmlformats.org/officeDocument/2006/relationships/oleObject" Target="../embeddings/oleObject90.bin"/><Relationship Id="rId1" Type="http://schemas.openxmlformats.org/officeDocument/2006/relationships/slideLayout" Target="../slideLayouts/slideLayout61.xml"/><Relationship Id="rId5" Type="http://schemas.openxmlformats.org/officeDocument/2006/relationships/image" Target="../media/image105.emf"/><Relationship Id="rId4" Type="http://schemas.openxmlformats.org/officeDocument/2006/relationships/oleObject" Target="../embeddings/oleObject91.bin"/></Relationships>
</file>

<file path=ppt/slides/_rels/slide86.xml.rels><?xml version="1.0" encoding="UTF-8" standalone="yes"?>
<Relationships xmlns="http://schemas.openxmlformats.org/package/2006/relationships"><Relationship Id="rId3" Type="http://schemas.openxmlformats.org/officeDocument/2006/relationships/image" Target="../media/image106.emf"/><Relationship Id="rId7" Type="http://schemas.openxmlformats.org/officeDocument/2006/relationships/image" Target="../media/image108.emf"/><Relationship Id="rId2" Type="http://schemas.openxmlformats.org/officeDocument/2006/relationships/oleObject" Target="../embeddings/oleObject92.bin"/><Relationship Id="rId1" Type="http://schemas.openxmlformats.org/officeDocument/2006/relationships/slideLayout" Target="../slideLayouts/slideLayout61.xml"/><Relationship Id="rId6" Type="http://schemas.openxmlformats.org/officeDocument/2006/relationships/oleObject" Target="../embeddings/oleObject94.bin"/><Relationship Id="rId5" Type="http://schemas.openxmlformats.org/officeDocument/2006/relationships/image" Target="../media/image107.emf"/><Relationship Id="rId4" Type="http://schemas.openxmlformats.org/officeDocument/2006/relationships/oleObject" Target="../embeddings/oleObject93.bin"/></Relationships>
</file>

<file path=ppt/slides/_rels/slide87.x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oleObject" Target="../embeddings/oleObject95.bin"/><Relationship Id="rId1" Type="http://schemas.openxmlformats.org/officeDocument/2006/relationships/slideLayout" Target="../slideLayouts/slideLayout61.xml"/><Relationship Id="rId5" Type="http://schemas.openxmlformats.org/officeDocument/2006/relationships/image" Target="../media/image110.wmf"/><Relationship Id="rId4" Type="http://schemas.openxmlformats.org/officeDocument/2006/relationships/oleObject" Target="../embeddings/oleObject96.bin"/></Relationships>
</file>

<file path=ppt/slides/_rels/slide88.xml.rels><?xml version="1.0" encoding="UTF-8" standalone="yes"?>
<Relationships xmlns="http://schemas.openxmlformats.org/package/2006/relationships"><Relationship Id="rId3" Type="http://schemas.openxmlformats.org/officeDocument/2006/relationships/image" Target="../media/image111.wmf"/><Relationship Id="rId7" Type="http://schemas.openxmlformats.org/officeDocument/2006/relationships/image" Target="../media/image113.wmf"/><Relationship Id="rId2" Type="http://schemas.openxmlformats.org/officeDocument/2006/relationships/oleObject" Target="../embeddings/oleObject97.bin"/><Relationship Id="rId1" Type="http://schemas.openxmlformats.org/officeDocument/2006/relationships/slideLayout" Target="../slideLayouts/slideLayout61.xml"/><Relationship Id="rId6" Type="http://schemas.openxmlformats.org/officeDocument/2006/relationships/oleObject" Target="../embeddings/oleObject99.bin"/><Relationship Id="rId5" Type="http://schemas.openxmlformats.org/officeDocument/2006/relationships/image" Target="../media/image112.wmf"/><Relationship Id="rId4" Type="http://schemas.openxmlformats.org/officeDocument/2006/relationships/oleObject" Target="../embeddings/oleObject98.bin"/></Relationships>
</file>

<file path=ppt/slides/_rels/slide89.xml.rels><?xml version="1.0" encoding="UTF-8" standalone="yes"?>
<Relationships xmlns="http://schemas.openxmlformats.org/package/2006/relationships"><Relationship Id="rId3" Type="http://schemas.openxmlformats.org/officeDocument/2006/relationships/image" Target="../media/image114.wmf"/><Relationship Id="rId7" Type="http://schemas.openxmlformats.org/officeDocument/2006/relationships/image" Target="../media/image116.wmf"/><Relationship Id="rId2" Type="http://schemas.openxmlformats.org/officeDocument/2006/relationships/oleObject" Target="../embeddings/oleObject100.bin"/><Relationship Id="rId1" Type="http://schemas.openxmlformats.org/officeDocument/2006/relationships/slideLayout" Target="../slideLayouts/slideLayout61.xml"/><Relationship Id="rId6" Type="http://schemas.openxmlformats.org/officeDocument/2006/relationships/oleObject" Target="../embeddings/oleObject102.bin"/><Relationship Id="rId5" Type="http://schemas.openxmlformats.org/officeDocument/2006/relationships/image" Target="../media/image115.wmf"/><Relationship Id="rId4" Type="http://schemas.openxmlformats.org/officeDocument/2006/relationships/oleObject" Target="../embeddings/oleObject10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3" Type="http://schemas.openxmlformats.org/officeDocument/2006/relationships/image" Target="../media/image117.wmf"/><Relationship Id="rId7" Type="http://schemas.openxmlformats.org/officeDocument/2006/relationships/image" Target="../media/image119.wmf"/><Relationship Id="rId2" Type="http://schemas.openxmlformats.org/officeDocument/2006/relationships/oleObject" Target="../embeddings/oleObject103.bin"/><Relationship Id="rId1" Type="http://schemas.openxmlformats.org/officeDocument/2006/relationships/slideLayout" Target="../slideLayouts/slideLayout61.xml"/><Relationship Id="rId6" Type="http://schemas.openxmlformats.org/officeDocument/2006/relationships/oleObject" Target="../embeddings/oleObject105.bin"/><Relationship Id="rId5" Type="http://schemas.openxmlformats.org/officeDocument/2006/relationships/image" Target="../media/image118.wmf"/><Relationship Id="rId4" Type="http://schemas.openxmlformats.org/officeDocument/2006/relationships/oleObject" Target="../embeddings/oleObject104.bin"/></Relationships>
</file>

<file path=ppt/slides/_rels/slide91.xml.rels><?xml version="1.0" encoding="UTF-8" standalone="yes"?>
<Relationships xmlns="http://schemas.openxmlformats.org/package/2006/relationships"><Relationship Id="rId3" Type="http://schemas.openxmlformats.org/officeDocument/2006/relationships/image" Target="../media/image120.emf"/><Relationship Id="rId7" Type="http://schemas.openxmlformats.org/officeDocument/2006/relationships/image" Target="../media/image122.emf"/><Relationship Id="rId2" Type="http://schemas.openxmlformats.org/officeDocument/2006/relationships/oleObject" Target="../embeddings/oleObject106.bin"/><Relationship Id="rId1" Type="http://schemas.openxmlformats.org/officeDocument/2006/relationships/slideLayout" Target="../slideLayouts/slideLayout61.xml"/><Relationship Id="rId6" Type="http://schemas.openxmlformats.org/officeDocument/2006/relationships/oleObject" Target="../embeddings/oleObject108.bin"/><Relationship Id="rId5" Type="http://schemas.openxmlformats.org/officeDocument/2006/relationships/image" Target="../media/image121.emf"/><Relationship Id="rId4" Type="http://schemas.openxmlformats.org/officeDocument/2006/relationships/oleObject" Target="../embeddings/oleObject107.bin"/></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notesSlide" Target="../notesSlides/notesSlide4.xml"/><Relationship Id="rId1" Type="http://schemas.openxmlformats.org/officeDocument/2006/relationships/slideLayout" Target="../slideLayouts/slideLayout86.xml"/><Relationship Id="rId4" Type="http://schemas.openxmlformats.org/officeDocument/2006/relationships/image" Target="../media/image123.wmf"/></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6.xml"/></Relationships>
</file>

<file path=ppt/slides/_rels/slide94.xml.rels><?xml version="1.0" encoding="UTF-8" standalone="yes"?>
<Relationships xmlns="http://schemas.openxmlformats.org/package/2006/relationships"><Relationship Id="rId3" Type="http://schemas.openxmlformats.org/officeDocument/2006/relationships/image" Target="../media/image124.emf"/><Relationship Id="rId2" Type="http://schemas.openxmlformats.org/officeDocument/2006/relationships/oleObject" Target="../embeddings/oleObject110.bin"/><Relationship Id="rId1" Type="http://schemas.openxmlformats.org/officeDocument/2006/relationships/slideLayout" Target="../slideLayouts/slideLayout6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96.xml.rels><?xml version="1.0" encoding="UTF-8" standalone="yes"?>
<Relationships xmlns="http://schemas.openxmlformats.org/package/2006/relationships"><Relationship Id="rId8" Type="http://schemas.openxmlformats.org/officeDocument/2006/relationships/oleObject" Target="../embeddings/oleObject114.bin"/><Relationship Id="rId3" Type="http://schemas.openxmlformats.org/officeDocument/2006/relationships/image" Target="../media/image125.emf"/><Relationship Id="rId7" Type="http://schemas.openxmlformats.org/officeDocument/2006/relationships/image" Target="../media/image127.emf"/><Relationship Id="rId2" Type="http://schemas.openxmlformats.org/officeDocument/2006/relationships/oleObject" Target="../embeddings/oleObject111.bin"/><Relationship Id="rId1" Type="http://schemas.openxmlformats.org/officeDocument/2006/relationships/slideLayout" Target="../slideLayouts/slideLayout61.xml"/><Relationship Id="rId6" Type="http://schemas.openxmlformats.org/officeDocument/2006/relationships/oleObject" Target="../embeddings/oleObject113.bin"/><Relationship Id="rId5" Type="http://schemas.openxmlformats.org/officeDocument/2006/relationships/image" Target="../media/image126.emf"/><Relationship Id="rId4" Type="http://schemas.openxmlformats.org/officeDocument/2006/relationships/oleObject" Target="../embeddings/oleObject112.bin"/><Relationship Id="rId9" Type="http://schemas.openxmlformats.org/officeDocument/2006/relationships/image" Target="../media/image128.emf"/></Relationships>
</file>

<file path=ppt/slides/_rels/slide97.xml.rels><?xml version="1.0" encoding="UTF-8" standalone="yes"?>
<Relationships xmlns="http://schemas.openxmlformats.org/package/2006/relationships"><Relationship Id="rId3" Type="http://schemas.openxmlformats.org/officeDocument/2006/relationships/image" Target="../media/image129.emf"/><Relationship Id="rId2" Type="http://schemas.openxmlformats.org/officeDocument/2006/relationships/oleObject" Target="../embeddings/oleObject115.bin"/><Relationship Id="rId1" Type="http://schemas.openxmlformats.org/officeDocument/2006/relationships/slideLayout" Target="../slideLayouts/slideLayout61.xml"/><Relationship Id="rId5" Type="http://schemas.openxmlformats.org/officeDocument/2006/relationships/image" Target="../media/image130.emf"/><Relationship Id="rId4" Type="http://schemas.openxmlformats.org/officeDocument/2006/relationships/oleObject" Target="../embeddings/oleObject116.bin"/></Relationships>
</file>

<file path=ppt/slides/_rels/slide98.xml.rels><?xml version="1.0" encoding="UTF-8" standalone="yes"?>
<Relationships xmlns="http://schemas.openxmlformats.org/package/2006/relationships"><Relationship Id="rId3" Type="http://schemas.openxmlformats.org/officeDocument/2006/relationships/image" Target="../media/image131.emf"/><Relationship Id="rId7" Type="http://schemas.openxmlformats.org/officeDocument/2006/relationships/image" Target="../media/image133.wmf"/><Relationship Id="rId2" Type="http://schemas.openxmlformats.org/officeDocument/2006/relationships/oleObject" Target="../embeddings/oleObject117.bin"/><Relationship Id="rId1" Type="http://schemas.openxmlformats.org/officeDocument/2006/relationships/slideLayout" Target="../slideLayouts/slideLayout61.xml"/><Relationship Id="rId6" Type="http://schemas.openxmlformats.org/officeDocument/2006/relationships/oleObject" Target="../embeddings/oleObject119.bin"/><Relationship Id="rId5" Type="http://schemas.openxmlformats.org/officeDocument/2006/relationships/image" Target="../media/image132.emf"/><Relationship Id="rId4" Type="http://schemas.openxmlformats.org/officeDocument/2006/relationships/oleObject" Target="../embeddings/oleObject118.bin"/></Relationships>
</file>

<file path=ppt/slides/_rels/slide99.x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oleObject" Target="../embeddings/oleObject120.bin"/><Relationship Id="rId1" Type="http://schemas.openxmlformats.org/officeDocument/2006/relationships/slideLayout" Target="../slideLayouts/slideLayout61.xml"/><Relationship Id="rId5" Type="http://schemas.openxmlformats.org/officeDocument/2006/relationships/image" Target="../media/image135.wmf"/><Relationship Id="rId4" Type="http://schemas.openxmlformats.org/officeDocument/2006/relationships/oleObject" Target="../embeddings/oleObject12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lstStyle/>
          <a:p>
            <a:r>
              <a:rPr lang="zh-CN" altLang="en-US" dirty="0"/>
              <a:t>计数</a:t>
            </a:r>
            <a:endParaRPr lang="en-US" dirty="0"/>
          </a:p>
        </p:txBody>
      </p:sp>
      <p:sp>
        <p:nvSpPr>
          <p:cNvPr id="6" name="Subtitle 2"/>
          <p:cNvSpPr>
            <a:spLocks noGrp="1"/>
          </p:cNvSpPr>
          <p:nvPr>
            <p:ph type="subTitle" idx="1"/>
          </p:nvPr>
        </p:nvSpPr>
        <p:spPr/>
        <p:txBody>
          <a:bodyPr/>
          <a:lstStyle/>
          <a:p>
            <a:r>
              <a:rPr lang="fr-FR" dirty="0"/>
              <a:t>Chapter 6</a:t>
            </a:r>
          </a:p>
        </p:txBody>
      </p:sp>
      <p:sp>
        <p:nvSpPr>
          <p:cNvPr id="9" name="Content Placeholder 3"/>
          <p:cNvSpPr>
            <a:spLocks noGrp="1"/>
          </p:cNvSpPr>
          <p:nvPr>
            <p:ph sz="quarter" idx="12"/>
          </p:nvPr>
        </p:nvSpPr>
        <p:spPr/>
        <p:txBody>
          <a:bodyPr/>
          <a:lstStyle/>
          <a:p>
            <a:r>
              <a:rPr lang="en-US" dirty="0"/>
              <a:t>With Question/Answer Animations</a:t>
            </a:r>
          </a:p>
        </p:txBody>
      </p:sp>
      <p:sp>
        <p:nvSpPr>
          <p:cNvPr id="8" name="Content Placeholder 4"/>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基本计数原理：加法规则</a:t>
            </a:r>
            <a:endParaRPr lang="en-US" dirty="0"/>
          </a:p>
        </p:txBody>
      </p:sp>
      <p:sp>
        <p:nvSpPr>
          <p:cNvPr id="5" name="Content Placeholder 2"/>
          <p:cNvSpPr>
            <a:spLocks noGrp="1"/>
          </p:cNvSpPr>
          <p:nvPr>
            <p:ph idx="1"/>
          </p:nvPr>
        </p:nvSpPr>
        <p:spPr>
          <a:xfrm>
            <a:off x="457200" y="1295400"/>
            <a:ext cx="8382000" cy="5257800"/>
          </a:xfrm>
        </p:spPr>
        <p:txBody>
          <a:bodyPr/>
          <a:lstStyle/>
          <a:p>
            <a:r>
              <a:rPr lang="zh-CN" altLang="en-US" sz="2800" b="1" dirty="0"/>
              <a:t>加法法则：</a:t>
            </a:r>
            <a:r>
              <a:rPr lang="zh-CN" altLang="en-US" sz="2800" dirty="0"/>
              <a:t>如果完成某项任务有 </a:t>
            </a:r>
            <a:r>
              <a:rPr lang="en-US" altLang="zh-CN" sz="2800" dirty="0"/>
              <a:t>n₁ </a:t>
            </a:r>
            <a:r>
              <a:rPr lang="zh-CN" altLang="en-US" sz="2800" dirty="0"/>
              <a:t>种方式或 </a:t>
            </a:r>
            <a:r>
              <a:rPr lang="en-US" altLang="zh-CN" sz="2800" dirty="0"/>
              <a:t>n₂ </a:t>
            </a:r>
            <a:r>
              <a:rPr lang="zh-CN" altLang="en-US" sz="2800" dirty="0"/>
              <a:t>种方式，并且 </a:t>
            </a:r>
            <a:r>
              <a:rPr lang="en-US" altLang="zh-CN" sz="2800" dirty="0"/>
              <a:t>n₁ </a:t>
            </a:r>
            <a:r>
              <a:rPr lang="zh-CN" altLang="en-US" sz="2800" dirty="0"/>
              <a:t>和 </a:t>
            </a:r>
            <a:r>
              <a:rPr lang="en-US" altLang="zh-CN" sz="2800" dirty="0"/>
              <a:t>n₂ </a:t>
            </a:r>
            <a:r>
              <a:rPr lang="zh-CN" altLang="en-US" sz="2800" dirty="0"/>
              <a:t>的方式之间没有重叠，那么完成任务的方式总共有 </a:t>
            </a:r>
            <a:r>
              <a:rPr lang="en-US" altLang="zh-CN" sz="2800" dirty="0"/>
              <a:t>n₁ + n₂ </a:t>
            </a:r>
            <a:r>
              <a:rPr lang="zh-CN" altLang="en-US" sz="2800" dirty="0"/>
              <a:t>种</a:t>
            </a:r>
            <a:r>
              <a:rPr lang="en-US" sz="2800" dirty="0"/>
              <a:t>.</a:t>
            </a:r>
            <a:br>
              <a:rPr lang="en-US" sz="2800" dirty="0"/>
            </a:br>
            <a:r>
              <a:rPr lang="zh-CN" altLang="en-US" sz="2800" b="1" dirty="0"/>
              <a:t>示例：</a:t>
            </a:r>
            <a:r>
              <a:rPr lang="zh-CN" altLang="en-US" sz="2800" dirty="0"/>
              <a:t>数学系必须选择一名学生或一名教师作为大学委员会的代表。如果数学系有 </a:t>
            </a:r>
            <a:r>
              <a:rPr lang="en-US" altLang="zh-CN" sz="2800" dirty="0"/>
              <a:t>37 </a:t>
            </a:r>
            <a:r>
              <a:rPr lang="zh-CN" altLang="en-US" sz="2800" dirty="0"/>
              <a:t>名教师和 </a:t>
            </a:r>
            <a:r>
              <a:rPr lang="en-US" altLang="zh-CN" sz="2800" dirty="0"/>
              <a:t>83 </a:t>
            </a:r>
            <a:r>
              <a:rPr lang="zh-CN" altLang="en-US" sz="2800" dirty="0"/>
              <a:t>名数学专业的学生，且没有人既是教师又是学生，那么可以有多少种选择代表的方式</a:t>
            </a:r>
            <a:r>
              <a:rPr lang="en-US" sz="2800" dirty="0"/>
              <a:t>.</a:t>
            </a:r>
            <a:br>
              <a:rPr lang="en-US" sz="2800" dirty="0"/>
            </a:br>
            <a:r>
              <a:rPr lang="zh-CN" altLang="en-US" sz="2800" b="1" dirty="0"/>
              <a:t>解答：</a:t>
            </a:r>
            <a:r>
              <a:rPr lang="zh-CN" altLang="en-US" sz="2800" dirty="0"/>
              <a:t>根据加法法则，选择代表的方式有 </a:t>
            </a:r>
            <a:r>
              <a:rPr lang="en-US" altLang="zh-CN" sz="2800" dirty="0"/>
              <a:t>37 + 83 = 120 </a:t>
            </a:r>
            <a:r>
              <a:rPr lang="zh-CN" altLang="en-US" sz="2800" dirty="0"/>
              <a:t>种</a:t>
            </a:r>
            <a:r>
              <a:rPr lang="en-US" sz="2800" dirty="0"/>
              <a:t>.</a:t>
            </a:r>
          </a:p>
        </p:txBody>
      </p:sp>
    </p:spTree>
    <p:extLst>
      <p:ext uri="{BB962C8B-B14F-4D97-AF65-F5344CB8AC3E}">
        <p14:creationId xmlns:p14="http://schemas.microsoft.com/office/powerpoint/2010/main" val="318065172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8738" name="矩形 628737">
            <a:extLst>
              <a:ext uri="{FF2B5EF4-FFF2-40B4-BE49-F238E27FC236}">
                <a16:creationId xmlns:a16="http://schemas.microsoft.com/office/drawing/2014/main" id="{70BB76C5-1A9C-412F-8118-FC31DA4BD607}"/>
              </a:ext>
            </a:extLst>
          </p:cNvPr>
          <p:cNvSpPr>
            <a:spLocks noChangeArrowheads="1"/>
          </p:cNvSpPr>
          <p:nvPr/>
        </p:nvSpPr>
        <p:spPr bwMode="auto">
          <a:xfrm>
            <a:off x="609600" y="1066800"/>
            <a:ext cx="830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例</a:t>
            </a:r>
            <a:r>
              <a:rPr kumimoji="0" lang="en-US" altLang="zh-CN"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13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求下列数列的指数型母函数：</a:t>
            </a:r>
          </a:p>
        </p:txBody>
      </p:sp>
      <p:graphicFrame>
        <p:nvGraphicFramePr>
          <p:cNvPr id="628745" name="对象 628744">
            <a:extLst>
              <a:ext uri="{FF2B5EF4-FFF2-40B4-BE49-F238E27FC236}">
                <a16:creationId xmlns:a16="http://schemas.microsoft.com/office/drawing/2014/main" id="{CCA04953-FE7A-4B34-9A70-27D6A9D2A123}"/>
              </a:ext>
            </a:extLst>
          </p:cNvPr>
          <p:cNvGraphicFramePr>
            <a:graphicFrameLocks/>
          </p:cNvGraphicFramePr>
          <p:nvPr/>
        </p:nvGraphicFramePr>
        <p:xfrm>
          <a:off x="838200" y="1654175"/>
          <a:ext cx="2819400" cy="1698625"/>
        </p:xfrm>
        <a:graphic>
          <a:graphicData uri="http://schemas.openxmlformats.org/presentationml/2006/ole">
            <mc:AlternateContent xmlns:mc="http://schemas.openxmlformats.org/markup-compatibility/2006">
              <mc:Choice xmlns:v="urn:schemas-microsoft-com:vml" Requires="v">
                <p:oleObj r:id="rId2" imgW="1180588" imgH="710891" progId="Equation.DSMT4">
                  <p:embed/>
                </p:oleObj>
              </mc:Choice>
              <mc:Fallback>
                <p:oleObj r:id="rId2" imgW="1180588" imgH="710891" progId="Equation.DSMT4">
                  <p:embed/>
                  <p:pic>
                    <p:nvPicPr>
                      <p:cNvPr id="628745" name="对象 628744">
                        <a:extLst>
                          <a:ext uri="{FF2B5EF4-FFF2-40B4-BE49-F238E27FC236}">
                            <a16:creationId xmlns:a16="http://schemas.microsoft.com/office/drawing/2014/main" id="{CCA04953-FE7A-4B34-9A70-27D6A9D2A12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54175"/>
                        <a:ext cx="2819400"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8746" name="对象 628745">
            <a:extLst>
              <a:ext uri="{FF2B5EF4-FFF2-40B4-BE49-F238E27FC236}">
                <a16:creationId xmlns:a16="http://schemas.microsoft.com/office/drawing/2014/main" id="{E70D2995-87B3-42A7-8C2C-706F106980A9}"/>
              </a:ext>
            </a:extLst>
          </p:cNvPr>
          <p:cNvGraphicFramePr>
            <a:graphicFrameLocks/>
          </p:cNvGraphicFramePr>
          <p:nvPr/>
        </p:nvGraphicFramePr>
        <p:xfrm>
          <a:off x="838200" y="3462338"/>
          <a:ext cx="7812088" cy="1033462"/>
        </p:xfrm>
        <a:graphic>
          <a:graphicData uri="http://schemas.openxmlformats.org/presentationml/2006/ole">
            <mc:AlternateContent xmlns:mc="http://schemas.openxmlformats.org/markup-compatibility/2006">
              <mc:Choice xmlns:v="urn:schemas-microsoft-com:vml" Requires="v">
                <p:oleObj r:id="rId4" imgW="2589676" imgH="342751" progId="Equation.DSMT4">
                  <p:embed/>
                </p:oleObj>
              </mc:Choice>
              <mc:Fallback>
                <p:oleObj r:id="rId4" imgW="2589676" imgH="342751" progId="Equation.DSMT4">
                  <p:embed/>
                  <p:pic>
                    <p:nvPicPr>
                      <p:cNvPr id="628746" name="对象 628745">
                        <a:extLst>
                          <a:ext uri="{FF2B5EF4-FFF2-40B4-BE49-F238E27FC236}">
                            <a16:creationId xmlns:a16="http://schemas.microsoft.com/office/drawing/2014/main" id="{E70D2995-87B3-42A7-8C2C-706F106980A9}"/>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462338"/>
                        <a:ext cx="7812088"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8747" name="对象 628746">
            <a:extLst>
              <a:ext uri="{FF2B5EF4-FFF2-40B4-BE49-F238E27FC236}">
                <a16:creationId xmlns:a16="http://schemas.microsoft.com/office/drawing/2014/main" id="{E6FAB618-ED0E-44FC-8A7F-79E5D162721B}"/>
              </a:ext>
            </a:extLst>
          </p:cNvPr>
          <p:cNvGraphicFramePr>
            <a:graphicFrameLocks/>
          </p:cNvGraphicFramePr>
          <p:nvPr/>
        </p:nvGraphicFramePr>
        <p:xfrm>
          <a:off x="854075" y="5519738"/>
          <a:ext cx="4251325" cy="1033462"/>
        </p:xfrm>
        <a:graphic>
          <a:graphicData uri="http://schemas.openxmlformats.org/presentationml/2006/ole">
            <mc:AlternateContent xmlns:mc="http://schemas.openxmlformats.org/markup-compatibility/2006">
              <mc:Choice xmlns:v="urn:schemas-microsoft-com:vml" Requires="v">
                <p:oleObj r:id="rId6" imgW="1409088" imgH="342751" progId="Equation.DSMT4">
                  <p:embed/>
                </p:oleObj>
              </mc:Choice>
              <mc:Fallback>
                <p:oleObj r:id="rId6" imgW="1409088" imgH="342751" progId="Equation.DSMT4">
                  <p:embed/>
                  <p:pic>
                    <p:nvPicPr>
                      <p:cNvPr id="628747" name="对象 628746">
                        <a:extLst>
                          <a:ext uri="{FF2B5EF4-FFF2-40B4-BE49-F238E27FC236}">
                            <a16:creationId xmlns:a16="http://schemas.microsoft.com/office/drawing/2014/main" id="{E6FAB618-ED0E-44FC-8A7F-79E5D162721B}"/>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4075" y="5519738"/>
                        <a:ext cx="4251325"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8748" name="对象 628747">
            <a:extLst>
              <a:ext uri="{FF2B5EF4-FFF2-40B4-BE49-F238E27FC236}">
                <a16:creationId xmlns:a16="http://schemas.microsoft.com/office/drawing/2014/main" id="{1C215F81-B7CE-4713-A9A3-126DEA5E7428}"/>
              </a:ext>
            </a:extLst>
          </p:cNvPr>
          <p:cNvGraphicFramePr>
            <a:graphicFrameLocks/>
          </p:cNvGraphicFramePr>
          <p:nvPr/>
        </p:nvGraphicFramePr>
        <p:xfrm>
          <a:off x="817563" y="4495800"/>
          <a:ext cx="3983037" cy="1033463"/>
        </p:xfrm>
        <a:graphic>
          <a:graphicData uri="http://schemas.openxmlformats.org/presentationml/2006/ole">
            <mc:AlternateContent xmlns:mc="http://schemas.openxmlformats.org/markup-compatibility/2006">
              <mc:Choice xmlns:v="urn:schemas-microsoft-com:vml" Requires="v">
                <p:oleObj r:id="rId8" imgW="1320227" imgH="342751" progId="Equation.DSMT4">
                  <p:embed/>
                </p:oleObj>
              </mc:Choice>
              <mc:Fallback>
                <p:oleObj r:id="rId8" imgW="1320227" imgH="342751" progId="Equation.DSMT4">
                  <p:embed/>
                  <p:pic>
                    <p:nvPicPr>
                      <p:cNvPr id="628748" name="对象 628747">
                        <a:extLst>
                          <a:ext uri="{FF2B5EF4-FFF2-40B4-BE49-F238E27FC236}">
                            <a16:creationId xmlns:a16="http://schemas.microsoft.com/office/drawing/2014/main" id="{1C215F81-B7CE-4713-A9A3-126DEA5E7428}"/>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7563" y="4495800"/>
                        <a:ext cx="3983037"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8738"/>
                                        </p:tgtEl>
                                        <p:attrNameLst>
                                          <p:attrName>style.visibility</p:attrName>
                                        </p:attrNameLst>
                                      </p:cBhvr>
                                      <p:to>
                                        <p:strVal val="visible"/>
                                      </p:to>
                                    </p:set>
                                    <p:animEffect transition="in" filter="wipe(left)">
                                      <p:cBhvr>
                                        <p:cTn id="7" dur="500"/>
                                        <p:tgtEl>
                                          <p:spTgt spid="6287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28745"/>
                                        </p:tgtEl>
                                        <p:attrNameLst>
                                          <p:attrName>style.visibility</p:attrName>
                                        </p:attrNameLst>
                                      </p:cBhvr>
                                      <p:to>
                                        <p:strVal val="visible"/>
                                      </p:to>
                                    </p:set>
                                    <p:animEffect transition="in" filter="wipe(left)">
                                      <p:cBhvr>
                                        <p:cTn id="12" dur="500"/>
                                        <p:tgtEl>
                                          <p:spTgt spid="6287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28746"/>
                                        </p:tgtEl>
                                        <p:attrNameLst>
                                          <p:attrName>style.visibility</p:attrName>
                                        </p:attrNameLst>
                                      </p:cBhvr>
                                      <p:to>
                                        <p:strVal val="visible"/>
                                      </p:to>
                                    </p:set>
                                    <p:animEffect transition="in" filter="wipe(left)">
                                      <p:cBhvr>
                                        <p:cTn id="17" dur="500"/>
                                        <p:tgtEl>
                                          <p:spTgt spid="6287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28748"/>
                                        </p:tgtEl>
                                        <p:attrNameLst>
                                          <p:attrName>style.visibility</p:attrName>
                                        </p:attrNameLst>
                                      </p:cBhvr>
                                      <p:to>
                                        <p:strVal val="visible"/>
                                      </p:to>
                                    </p:set>
                                    <p:animEffect transition="in" filter="wipe(left)">
                                      <p:cBhvr>
                                        <p:cTn id="22" dur="500"/>
                                        <p:tgtEl>
                                          <p:spTgt spid="6287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28747"/>
                                        </p:tgtEl>
                                        <p:attrNameLst>
                                          <p:attrName>style.visibility</p:attrName>
                                        </p:attrNameLst>
                                      </p:cBhvr>
                                      <p:to>
                                        <p:strVal val="visible"/>
                                      </p:to>
                                    </p:set>
                                    <p:animEffect transition="in" filter="wipe(left)">
                                      <p:cBhvr>
                                        <p:cTn id="27" dur="500"/>
                                        <p:tgtEl>
                                          <p:spTgt spid="628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38" grpId="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9762" name="矩形 629761">
            <a:extLst>
              <a:ext uri="{FF2B5EF4-FFF2-40B4-BE49-F238E27FC236}">
                <a16:creationId xmlns:a16="http://schemas.microsoft.com/office/drawing/2014/main" id="{D926E890-7F72-450F-A1A0-AC6CF0F0A46E}"/>
              </a:ext>
            </a:extLst>
          </p:cNvPr>
          <p:cNvSpPr>
            <a:spLocks noChangeArrowheads="1"/>
          </p:cNvSpPr>
          <p:nvPr/>
        </p:nvSpPr>
        <p:spPr bwMode="auto">
          <a:xfrm>
            <a:off x="609600" y="1066800"/>
            <a:ext cx="83058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例</a:t>
            </a:r>
            <a:r>
              <a:rPr kumimoji="0" lang="en-US" altLang="zh-CN"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14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由</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四个数字组成的五位数中，要求数</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出现次数不超过</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次，但不能不出现； </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出现次数不超过</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次； </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出现次数最多</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次，可以不出现；</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出现次数为偶数。求满足上述条件的数的个数。</a:t>
            </a:r>
          </a:p>
        </p:txBody>
      </p:sp>
      <p:graphicFrame>
        <p:nvGraphicFramePr>
          <p:cNvPr id="629766" name="对象 629765">
            <a:extLst>
              <a:ext uri="{FF2B5EF4-FFF2-40B4-BE49-F238E27FC236}">
                <a16:creationId xmlns:a16="http://schemas.microsoft.com/office/drawing/2014/main" id="{7443E3E5-6F78-4C70-ACE4-8BCB3EF9592F}"/>
              </a:ext>
            </a:extLst>
          </p:cNvPr>
          <p:cNvGraphicFramePr>
            <a:graphicFrameLocks/>
          </p:cNvGraphicFramePr>
          <p:nvPr/>
        </p:nvGraphicFramePr>
        <p:xfrm>
          <a:off x="1371600" y="4267200"/>
          <a:ext cx="6805613" cy="2138363"/>
        </p:xfrm>
        <a:graphic>
          <a:graphicData uri="http://schemas.openxmlformats.org/presentationml/2006/ole">
            <mc:AlternateContent xmlns:mc="http://schemas.openxmlformats.org/markup-compatibility/2006">
              <mc:Choice xmlns:v="urn:schemas-microsoft-com:vml" Requires="v">
                <p:oleObj r:id="rId2" imgW="3073400" imgH="965200" progId="Equation.DSMT4">
                  <p:embed/>
                </p:oleObj>
              </mc:Choice>
              <mc:Fallback>
                <p:oleObj r:id="rId2" imgW="3073400" imgH="965200" progId="Equation.DSMT4">
                  <p:embed/>
                  <p:pic>
                    <p:nvPicPr>
                      <p:cNvPr id="629766" name="对象 629765">
                        <a:extLst>
                          <a:ext uri="{FF2B5EF4-FFF2-40B4-BE49-F238E27FC236}">
                            <a16:creationId xmlns:a16="http://schemas.microsoft.com/office/drawing/2014/main" id="{7443E3E5-6F78-4C70-ACE4-8BCB3EF9592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267200"/>
                        <a:ext cx="6805613" cy="213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9768" name="矩形 629767">
            <a:extLst>
              <a:ext uri="{FF2B5EF4-FFF2-40B4-BE49-F238E27FC236}">
                <a16:creationId xmlns:a16="http://schemas.microsoft.com/office/drawing/2014/main" id="{8D520B58-0C80-474E-9659-BD034B4775AA}"/>
              </a:ext>
            </a:extLst>
          </p:cNvPr>
          <p:cNvSpPr>
            <a:spLocks noChangeArrowheads="1"/>
          </p:cNvSpPr>
          <p:nvPr/>
        </p:nvSpPr>
        <p:spPr bwMode="auto">
          <a:xfrm>
            <a:off x="609600" y="3170238"/>
            <a:ext cx="815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设满足上述条件的</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r</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位数个数为</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c</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r</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，则其对应的指数型母函数为：</a:t>
            </a:r>
            <a:endParaRPr kumimoji="0" lang="zh-CN" altLang="en-US"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9762"/>
                                        </p:tgtEl>
                                        <p:attrNameLst>
                                          <p:attrName>style.visibility</p:attrName>
                                        </p:attrNameLst>
                                      </p:cBhvr>
                                      <p:to>
                                        <p:strVal val="visible"/>
                                      </p:to>
                                    </p:set>
                                    <p:animEffect transition="in" filter="wipe(left)">
                                      <p:cBhvr>
                                        <p:cTn id="7" dur="500"/>
                                        <p:tgtEl>
                                          <p:spTgt spid="629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9768"/>
                                        </p:tgtEl>
                                        <p:attrNameLst>
                                          <p:attrName>style.visibility</p:attrName>
                                        </p:attrNameLst>
                                      </p:cBhvr>
                                      <p:to>
                                        <p:strVal val="visible"/>
                                      </p:to>
                                    </p:set>
                                    <p:animEffect transition="in" filter="wipe(left)">
                                      <p:cBhvr>
                                        <p:cTn id="12" dur="500"/>
                                        <p:tgtEl>
                                          <p:spTgt spid="6297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29766"/>
                                        </p:tgtEl>
                                        <p:attrNameLst>
                                          <p:attrName>style.visibility</p:attrName>
                                        </p:attrNameLst>
                                      </p:cBhvr>
                                      <p:to>
                                        <p:strVal val="visible"/>
                                      </p:to>
                                    </p:set>
                                    <p:animEffect transition="in" filter="wipe(left)">
                                      <p:cBhvr>
                                        <p:cTn id="17" dur="500"/>
                                        <p:tgtEl>
                                          <p:spTgt spid="629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2" grpId="0"/>
      <p:bldP spid="629768" grpId="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04168" name="对象 604167">
            <a:extLst>
              <a:ext uri="{FF2B5EF4-FFF2-40B4-BE49-F238E27FC236}">
                <a16:creationId xmlns:a16="http://schemas.microsoft.com/office/drawing/2014/main" id="{38C87BA3-D0BD-45D3-9D3B-01330AE21DD0}"/>
              </a:ext>
            </a:extLst>
          </p:cNvPr>
          <p:cNvGraphicFramePr>
            <a:graphicFrameLocks/>
          </p:cNvGraphicFramePr>
          <p:nvPr/>
        </p:nvGraphicFramePr>
        <p:xfrm>
          <a:off x="1058863" y="1295400"/>
          <a:ext cx="7018337" cy="1895475"/>
        </p:xfrm>
        <a:graphic>
          <a:graphicData uri="http://schemas.openxmlformats.org/presentationml/2006/ole">
            <mc:AlternateContent xmlns:mc="http://schemas.openxmlformats.org/markup-compatibility/2006">
              <mc:Choice xmlns:v="urn:schemas-microsoft-com:vml" Requires="v">
                <p:oleObj r:id="rId2" imgW="3008594" imgH="812447" progId="Equation.DSMT4">
                  <p:embed/>
                </p:oleObj>
              </mc:Choice>
              <mc:Fallback>
                <p:oleObj r:id="rId2" imgW="3008594" imgH="812447" progId="Equation.DSMT4">
                  <p:embed/>
                  <p:pic>
                    <p:nvPicPr>
                      <p:cNvPr id="604168" name="对象 604167">
                        <a:extLst>
                          <a:ext uri="{FF2B5EF4-FFF2-40B4-BE49-F238E27FC236}">
                            <a16:creationId xmlns:a16="http://schemas.microsoft.com/office/drawing/2014/main" id="{38C87BA3-D0BD-45D3-9D3B-01330AE21DD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863" y="1295400"/>
                        <a:ext cx="7018337"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04169" name="对象 604168">
            <a:extLst>
              <a:ext uri="{FF2B5EF4-FFF2-40B4-BE49-F238E27FC236}">
                <a16:creationId xmlns:a16="http://schemas.microsoft.com/office/drawing/2014/main" id="{FEDFDD3D-5301-4277-9624-606E6FCDBCB5}"/>
              </a:ext>
            </a:extLst>
          </p:cNvPr>
          <p:cNvGraphicFramePr>
            <a:graphicFrameLocks/>
          </p:cNvGraphicFramePr>
          <p:nvPr/>
        </p:nvGraphicFramePr>
        <p:xfrm>
          <a:off x="1066800" y="3429000"/>
          <a:ext cx="7254875" cy="1954213"/>
        </p:xfrm>
        <a:graphic>
          <a:graphicData uri="http://schemas.openxmlformats.org/presentationml/2006/ole">
            <mc:AlternateContent xmlns:mc="http://schemas.openxmlformats.org/markup-compatibility/2006">
              <mc:Choice xmlns:v="urn:schemas-microsoft-com:vml" Requires="v">
                <p:oleObj r:id="rId4" imgW="3111500" imgH="838200" progId="Equation.DSMT4">
                  <p:embed/>
                </p:oleObj>
              </mc:Choice>
              <mc:Fallback>
                <p:oleObj r:id="rId4" imgW="3111500" imgH="838200" progId="Equation.DSMT4">
                  <p:embed/>
                  <p:pic>
                    <p:nvPicPr>
                      <p:cNvPr id="604169" name="对象 604168">
                        <a:extLst>
                          <a:ext uri="{FF2B5EF4-FFF2-40B4-BE49-F238E27FC236}">
                            <a16:creationId xmlns:a16="http://schemas.microsoft.com/office/drawing/2014/main" id="{FEDFDD3D-5301-4277-9624-606E6FCDBCB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3429000"/>
                        <a:ext cx="7254875"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4171" name="矩形 604170">
            <a:extLst>
              <a:ext uri="{FF2B5EF4-FFF2-40B4-BE49-F238E27FC236}">
                <a16:creationId xmlns:a16="http://schemas.microsoft.com/office/drawing/2014/main" id="{27E9EEB0-923B-4F66-AC3F-441632464931}"/>
              </a:ext>
            </a:extLst>
          </p:cNvPr>
          <p:cNvSpPr>
            <a:spLocks noChangeArrowheads="1"/>
          </p:cNvSpPr>
          <p:nvPr/>
        </p:nvSpPr>
        <p:spPr bwMode="auto">
          <a:xfrm>
            <a:off x="762000" y="5715000"/>
            <a:ext cx="5873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由此可见满足条件的</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5</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位数共</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215</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04168"/>
                                        </p:tgtEl>
                                        <p:attrNameLst>
                                          <p:attrName>style.visibility</p:attrName>
                                        </p:attrNameLst>
                                      </p:cBhvr>
                                      <p:to>
                                        <p:strVal val="visible"/>
                                      </p:to>
                                    </p:set>
                                    <p:animEffect transition="in" filter="wipe(left)">
                                      <p:cBhvr>
                                        <p:cTn id="7" dur="500"/>
                                        <p:tgtEl>
                                          <p:spTgt spid="6041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04169"/>
                                        </p:tgtEl>
                                        <p:attrNameLst>
                                          <p:attrName>style.visibility</p:attrName>
                                        </p:attrNameLst>
                                      </p:cBhvr>
                                      <p:to>
                                        <p:strVal val="visible"/>
                                      </p:to>
                                    </p:set>
                                    <p:animEffect transition="in" filter="wipe(left)">
                                      <p:cBhvr>
                                        <p:cTn id="12" dur="500"/>
                                        <p:tgtEl>
                                          <p:spTgt spid="6041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4171"/>
                                        </p:tgtEl>
                                        <p:attrNameLst>
                                          <p:attrName>style.visibility</p:attrName>
                                        </p:attrNameLst>
                                      </p:cBhvr>
                                      <p:to>
                                        <p:strVal val="visible"/>
                                      </p:to>
                                    </p:set>
                                    <p:animEffect transition="in" filter="wipe(left)">
                                      <p:cBhvr>
                                        <p:cTn id="17" dur="500"/>
                                        <p:tgtEl>
                                          <p:spTgt spid="604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71" grpId="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0786" name="矩形 630785">
            <a:extLst>
              <a:ext uri="{FF2B5EF4-FFF2-40B4-BE49-F238E27FC236}">
                <a16:creationId xmlns:a16="http://schemas.microsoft.com/office/drawing/2014/main" id="{9E3052D9-E44E-4F73-8029-FA70FF158D5C}"/>
              </a:ext>
            </a:extLst>
          </p:cNvPr>
          <p:cNvSpPr>
            <a:spLocks noChangeArrowheads="1"/>
          </p:cNvSpPr>
          <p:nvPr/>
        </p:nvSpPr>
        <p:spPr bwMode="auto">
          <a:xfrm>
            <a:off x="609600" y="1143000"/>
            <a:ext cx="8305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例</a:t>
            </a:r>
            <a:r>
              <a:rPr kumimoji="0" lang="en-US" altLang="zh-CN"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15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求由</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5</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7</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9</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五个数字组成的</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位数的个数，要求其中</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7</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出现的次数为偶数，其他</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5</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9</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出现次数不加限制。</a:t>
            </a:r>
          </a:p>
        </p:txBody>
      </p:sp>
      <p:graphicFrame>
        <p:nvGraphicFramePr>
          <p:cNvPr id="630788" name="对象 630787">
            <a:extLst>
              <a:ext uri="{FF2B5EF4-FFF2-40B4-BE49-F238E27FC236}">
                <a16:creationId xmlns:a16="http://schemas.microsoft.com/office/drawing/2014/main" id="{5C07A52D-5D9A-4E0E-B318-7244C935E862}"/>
              </a:ext>
            </a:extLst>
          </p:cNvPr>
          <p:cNvGraphicFramePr>
            <a:graphicFrameLocks/>
          </p:cNvGraphicFramePr>
          <p:nvPr/>
        </p:nvGraphicFramePr>
        <p:xfrm>
          <a:off x="1162050" y="4038600"/>
          <a:ext cx="7226300" cy="1098550"/>
        </p:xfrm>
        <a:graphic>
          <a:graphicData uri="http://schemas.openxmlformats.org/presentationml/2006/ole">
            <mc:AlternateContent xmlns:mc="http://schemas.openxmlformats.org/markup-compatibility/2006">
              <mc:Choice xmlns:v="urn:schemas-microsoft-com:vml" Requires="v">
                <p:oleObj r:id="rId2" imgW="3262484" imgH="495085" progId="Equation.DSMT4">
                  <p:embed/>
                </p:oleObj>
              </mc:Choice>
              <mc:Fallback>
                <p:oleObj r:id="rId2" imgW="3262484" imgH="495085" progId="Equation.DSMT4">
                  <p:embed/>
                  <p:pic>
                    <p:nvPicPr>
                      <p:cNvPr id="630788" name="对象 630787">
                        <a:extLst>
                          <a:ext uri="{FF2B5EF4-FFF2-40B4-BE49-F238E27FC236}">
                            <a16:creationId xmlns:a16="http://schemas.microsoft.com/office/drawing/2014/main" id="{5C07A52D-5D9A-4E0E-B318-7244C935E86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050" y="4038600"/>
                        <a:ext cx="72263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0789" name="矩形 630788">
            <a:extLst>
              <a:ext uri="{FF2B5EF4-FFF2-40B4-BE49-F238E27FC236}">
                <a16:creationId xmlns:a16="http://schemas.microsoft.com/office/drawing/2014/main" id="{1C0F8DB0-102A-4C0E-A7A7-58E08A9D2154}"/>
              </a:ext>
            </a:extLst>
          </p:cNvPr>
          <p:cNvSpPr>
            <a:spLocks noChangeArrowheads="1"/>
          </p:cNvSpPr>
          <p:nvPr/>
        </p:nvSpPr>
        <p:spPr bwMode="auto">
          <a:xfrm>
            <a:off x="609600" y="2895600"/>
            <a:ext cx="815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设满足上述条件的</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位数个数为</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c</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，则其对应的指数型母函数为：</a:t>
            </a:r>
            <a:endParaRPr kumimoji="0" lang="zh-CN" altLang="en-US"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graphicFrame>
        <p:nvGraphicFramePr>
          <p:cNvPr id="630790" name="对象 630789">
            <a:extLst>
              <a:ext uri="{FF2B5EF4-FFF2-40B4-BE49-F238E27FC236}">
                <a16:creationId xmlns:a16="http://schemas.microsoft.com/office/drawing/2014/main" id="{680B3EA3-C989-4286-BFE6-77AC69262BF2}"/>
              </a:ext>
            </a:extLst>
          </p:cNvPr>
          <p:cNvGraphicFramePr>
            <a:graphicFrameLocks/>
          </p:cNvGraphicFramePr>
          <p:nvPr/>
        </p:nvGraphicFramePr>
        <p:xfrm>
          <a:off x="2209800" y="5302250"/>
          <a:ext cx="2819400" cy="1123950"/>
        </p:xfrm>
        <a:graphic>
          <a:graphicData uri="http://schemas.openxmlformats.org/presentationml/2006/ole">
            <mc:AlternateContent xmlns:mc="http://schemas.openxmlformats.org/markup-compatibility/2006">
              <mc:Choice xmlns:v="urn:schemas-microsoft-com:vml" Requires="v">
                <p:oleObj r:id="rId4" imgW="1244060" imgH="495085" progId="Equation.DSMT4">
                  <p:embed/>
                </p:oleObj>
              </mc:Choice>
              <mc:Fallback>
                <p:oleObj r:id="rId4" imgW="1244060" imgH="495085" progId="Equation.DSMT4">
                  <p:embed/>
                  <p:pic>
                    <p:nvPicPr>
                      <p:cNvPr id="630790" name="对象 630789">
                        <a:extLst>
                          <a:ext uri="{FF2B5EF4-FFF2-40B4-BE49-F238E27FC236}">
                            <a16:creationId xmlns:a16="http://schemas.microsoft.com/office/drawing/2014/main" id="{680B3EA3-C989-4286-BFE6-77AC69262BF2}"/>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5302250"/>
                        <a:ext cx="28194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0786"/>
                                        </p:tgtEl>
                                        <p:attrNameLst>
                                          <p:attrName>style.visibility</p:attrName>
                                        </p:attrNameLst>
                                      </p:cBhvr>
                                      <p:to>
                                        <p:strVal val="visible"/>
                                      </p:to>
                                    </p:set>
                                    <p:animEffect transition="in" filter="wipe(left)">
                                      <p:cBhvr>
                                        <p:cTn id="7" dur="500"/>
                                        <p:tgtEl>
                                          <p:spTgt spid="6307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0789"/>
                                        </p:tgtEl>
                                        <p:attrNameLst>
                                          <p:attrName>style.visibility</p:attrName>
                                        </p:attrNameLst>
                                      </p:cBhvr>
                                      <p:to>
                                        <p:strVal val="visible"/>
                                      </p:to>
                                    </p:set>
                                    <p:animEffect transition="in" filter="wipe(left)">
                                      <p:cBhvr>
                                        <p:cTn id="12" dur="500"/>
                                        <p:tgtEl>
                                          <p:spTgt spid="6307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30788"/>
                                        </p:tgtEl>
                                        <p:attrNameLst>
                                          <p:attrName>style.visibility</p:attrName>
                                        </p:attrNameLst>
                                      </p:cBhvr>
                                      <p:to>
                                        <p:strVal val="visible"/>
                                      </p:to>
                                    </p:set>
                                    <p:animEffect transition="in" filter="wipe(left)">
                                      <p:cBhvr>
                                        <p:cTn id="17" dur="500"/>
                                        <p:tgtEl>
                                          <p:spTgt spid="6307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30790"/>
                                        </p:tgtEl>
                                        <p:attrNameLst>
                                          <p:attrName>style.visibility</p:attrName>
                                        </p:attrNameLst>
                                      </p:cBhvr>
                                      <p:to>
                                        <p:strVal val="visible"/>
                                      </p:to>
                                    </p:set>
                                    <p:animEffect transition="in" filter="wipe(left)">
                                      <p:cBhvr>
                                        <p:cTn id="22" dur="500"/>
                                        <p:tgtEl>
                                          <p:spTgt spid="630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86" grpId="0"/>
      <p:bldP spid="630789" grpId="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06213" name="对象 606212">
            <a:extLst>
              <a:ext uri="{FF2B5EF4-FFF2-40B4-BE49-F238E27FC236}">
                <a16:creationId xmlns:a16="http://schemas.microsoft.com/office/drawing/2014/main" id="{B6A87CB8-11C9-4DC4-90B1-E8EAE00B92D8}"/>
              </a:ext>
            </a:extLst>
          </p:cNvPr>
          <p:cNvGraphicFramePr>
            <a:graphicFrameLocks/>
          </p:cNvGraphicFramePr>
          <p:nvPr/>
        </p:nvGraphicFramePr>
        <p:xfrm>
          <a:off x="1419225" y="1295400"/>
          <a:ext cx="4067175" cy="901700"/>
        </p:xfrm>
        <a:graphic>
          <a:graphicData uri="http://schemas.openxmlformats.org/presentationml/2006/ole">
            <mc:AlternateContent xmlns:mc="http://schemas.openxmlformats.org/markup-compatibility/2006">
              <mc:Choice xmlns:v="urn:schemas-microsoft-com:vml" Requires="v">
                <p:oleObj r:id="rId2" imgW="1777229" imgH="393529" progId="Equation.DSMT4">
                  <p:embed/>
                </p:oleObj>
              </mc:Choice>
              <mc:Fallback>
                <p:oleObj r:id="rId2" imgW="1777229" imgH="393529" progId="Equation.DSMT4">
                  <p:embed/>
                  <p:pic>
                    <p:nvPicPr>
                      <p:cNvPr id="606213" name="对象 606212">
                        <a:extLst>
                          <a:ext uri="{FF2B5EF4-FFF2-40B4-BE49-F238E27FC236}">
                            <a16:creationId xmlns:a16="http://schemas.microsoft.com/office/drawing/2014/main" id="{B6A87CB8-11C9-4DC4-90B1-E8EAE00B92D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225" y="1295400"/>
                        <a:ext cx="406717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06218" name="对象 606217">
            <a:extLst>
              <a:ext uri="{FF2B5EF4-FFF2-40B4-BE49-F238E27FC236}">
                <a16:creationId xmlns:a16="http://schemas.microsoft.com/office/drawing/2014/main" id="{4F7702F8-3007-40BF-84CC-AD55986CED98}"/>
              </a:ext>
            </a:extLst>
          </p:cNvPr>
          <p:cNvGraphicFramePr>
            <a:graphicFrameLocks/>
          </p:cNvGraphicFramePr>
          <p:nvPr/>
        </p:nvGraphicFramePr>
        <p:xfrm>
          <a:off x="2370138" y="2209800"/>
          <a:ext cx="2963862" cy="901700"/>
        </p:xfrm>
        <a:graphic>
          <a:graphicData uri="http://schemas.openxmlformats.org/presentationml/2006/ole">
            <mc:AlternateContent xmlns:mc="http://schemas.openxmlformats.org/markup-compatibility/2006">
              <mc:Choice xmlns:v="urn:schemas-microsoft-com:vml" Requires="v">
                <p:oleObj r:id="rId4" imgW="1294838" imgH="393529" progId="Equation.DSMT4">
                  <p:embed/>
                </p:oleObj>
              </mc:Choice>
              <mc:Fallback>
                <p:oleObj r:id="rId4" imgW="1294838" imgH="393529" progId="Equation.DSMT4">
                  <p:embed/>
                  <p:pic>
                    <p:nvPicPr>
                      <p:cNvPr id="606218" name="对象 606217">
                        <a:extLst>
                          <a:ext uri="{FF2B5EF4-FFF2-40B4-BE49-F238E27FC236}">
                            <a16:creationId xmlns:a16="http://schemas.microsoft.com/office/drawing/2014/main" id="{4F7702F8-3007-40BF-84CC-AD55986CED9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0138" y="2209800"/>
                        <a:ext cx="2963862"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06219" name="对象 606218">
            <a:extLst>
              <a:ext uri="{FF2B5EF4-FFF2-40B4-BE49-F238E27FC236}">
                <a16:creationId xmlns:a16="http://schemas.microsoft.com/office/drawing/2014/main" id="{A3C11116-ECAF-4CD8-BB1A-1EC4DD060ECA}"/>
              </a:ext>
            </a:extLst>
          </p:cNvPr>
          <p:cNvGraphicFramePr>
            <a:graphicFrameLocks/>
          </p:cNvGraphicFramePr>
          <p:nvPr/>
        </p:nvGraphicFramePr>
        <p:xfrm>
          <a:off x="2359025" y="4267200"/>
          <a:ext cx="3660775" cy="1019175"/>
        </p:xfrm>
        <a:graphic>
          <a:graphicData uri="http://schemas.openxmlformats.org/presentationml/2006/ole">
            <mc:AlternateContent xmlns:mc="http://schemas.openxmlformats.org/markup-compatibility/2006">
              <mc:Choice xmlns:v="urn:schemas-microsoft-com:vml" Requires="v">
                <p:oleObj r:id="rId6" imgW="1599506" imgH="444307" progId="Equation.DSMT4">
                  <p:embed/>
                </p:oleObj>
              </mc:Choice>
              <mc:Fallback>
                <p:oleObj r:id="rId6" imgW="1599506" imgH="444307" progId="Equation.DSMT4">
                  <p:embed/>
                  <p:pic>
                    <p:nvPicPr>
                      <p:cNvPr id="606219" name="对象 606218">
                        <a:extLst>
                          <a:ext uri="{FF2B5EF4-FFF2-40B4-BE49-F238E27FC236}">
                            <a16:creationId xmlns:a16="http://schemas.microsoft.com/office/drawing/2014/main" id="{A3C11116-ECAF-4CD8-BB1A-1EC4DD060ECA}"/>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59025" y="4267200"/>
                        <a:ext cx="366077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06220" name="对象 606219">
            <a:extLst>
              <a:ext uri="{FF2B5EF4-FFF2-40B4-BE49-F238E27FC236}">
                <a16:creationId xmlns:a16="http://schemas.microsoft.com/office/drawing/2014/main" id="{96572373-E904-48C2-AD11-5B6D7156161F}"/>
              </a:ext>
            </a:extLst>
          </p:cNvPr>
          <p:cNvGraphicFramePr>
            <a:graphicFrameLocks/>
          </p:cNvGraphicFramePr>
          <p:nvPr/>
        </p:nvGraphicFramePr>
        <p:xfrm>
          <a:off x="2362200" y="3114675"/>
          <a:ext cx="5113338" cy="1076325"/>
        </p:xfrm>
        <a:graphic>
          <a:graphicData uri="http://schemas.openxmlformats.org/presentationml/2006/ole">
            <mc:AlternateContent xmlns:mc="http://schemas.openxmlformats.org/markup-compatibility/2006">
              <mc:Choice xmlns:v="urn:schemas-microsoft-com:vml" Requires="v">
                <p:oleObj r:id="rId8" imgW="2235200" imgH="469900" progId="Equation.DSMT4">
                  <p:embed/>
                </p:oleObj>
              </mc:Choice>
              <mc:Fallback>
                <p:oleObj r:id="rId8" imgW="2235200" imgH="469900" progId="Equation.DSMT4">
                  <p:embed/>
                  <p:pic>
                    <p:nvPicPr>
                      <p:cNvPr id="606220" name="对象 606219">
                        <a:extLst>
                          <a:ext uri="{FF2B5EF4-FFF2-40B4-BE49-F238E27FC236}">
                            <a16:creationId xmlns:a16="http://schemas.microsoft.com/office/drawing/2014/main" id="{96572373-E904-48C2-AD11-5B6D7156161F}"/>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3114675"/>
                        <a:ext cx="5113338"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06221" name="对象 606220">
            <a:extLst>
              <a:ext uri="{FF2B5EF4-FFF2-40B4-BE49-F238E27FC236}">
                <a16:creationId xmlns:a16="http://schemas.microsoft.com/office/drawing/2014/main" id="{B9BC1991-2F30-496E-AD34-650C5E96594C}"/>
              </a:ext>
            </a:extLst>
          </p:cNvPr>
          <p:cNvGraphicFramePr>
            <a:graphicFrameLocks/>
          </p:cNvGraphicFramePr>
          <p:nvPr/>
        </p:nvGraphicFramePr>
        <p:xfrm>
          <a:off x="2438400" y="5545138"/>
          <a:ext cx="3276600" cy="931862"/>
        </p:xfrm>
        <a:graphic>
          <a:graphicData uri="http://schemas.openxmlformats.org/presentationml/2006/ole">
            <mc:AlternateContent xmlns:mc="http://schemas.openxmlformats.org/markup-compatibility/2006">
              <mc:Choice xmlns:v="urn:schemas-microsoft-com:vml" Requires="v">
                <p:oleObj r:id="rId10" imgW="1383699" imgH="393529" progId="Equation.DSMT4">
                  <p:embed/>
                </p:oleObj>
              </mc:Choice>
              <mc:Fallback>
                <p:oleObj r:id="rId10" imgW="1383699" imgH="393529" progId="Equation.DSMT4">
                  <p:embed/>
                  <p:pic>
                    <p:nvPicPr>
                      <p:cNvPr id="606221" name="对象 606220">
                        <a:extLst>
                          <a:ext uri="{FF2B5EF4-FFF2-40B4-BE49-F238E27FC236}">
                            <a16:creationId xmlns:a16="http://schemas.microsoft.com/office/drawing/2014/main" id="{B9BC1991-2F30-496E-AD34-650C5E96594C}"/>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38400" y="5545138"/>
                        <a:ext cx="3276600"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6222" name="文本框 606221">
            <a:extLst>
              <a:ext uri="{FF2B5EF4-FFF2-40B4-BE49-F238E27FC236}">
                <a16:creationId xmlns:a16="http://schemas.microsoft.com/office/drawing/2014/main" id="{BA13F772-EFF6-4E72-BC11-8B04314139A9}"/>
              </a:ext>
            </a:extLst>
          </p:cNvPr>
          <p:cNvSpPr txBox="1">
            <a:spLocks noChangeArrowheads="1"/>
          </p:cNvSpPr>
          <p:nvPr/>
        </p:nvSpPr>
        <p:spPr bwMode="auto">
          <a:xfrm>
            <a:off x="838200" y="5334000"/>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因此</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06213"/>
                                        </p:tgtEl>
                                        <p:attrNameLst>
                                          <p:attrName>style.visibility</p:attrName>
                                        </p:attrNameLst>
                                      </p:cBhvr>
                                      <p:to>
                                        <p:strVal val="visible"/>
                                      </p:to>
                                    </p:set>
                                    <p:animEffect transition="in" filter="wipe(left)">
                                      <p:cBhvr>
                                        <p:cTn id="7" dur="500"/>
                                        <p:tgtEl>
                                          <p:spTgt spid="6062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06218"/>
                                        </p:tgtEl>
                                        <p:attrNameLst>
                                          <p:attrName>style.visibility</p:attrName>
                                        </p:attrNameLst>
                                      </p:cBhvr>
                                      <p:to>
                                        <p:strVal val="visible"/>
                                      </p:to>
                                    </p:set>
                                    <p:animEffect transition="in" filter="wipe(left)">
                                      <p:cBhvr>
                                        <p:cTn id="12" dur="500"/>
                                        <p:tgtEl>
                                          <p:spTgt spid="6062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06220"/>
                                        </p:tgtEl>
                                        <p:attrNameLst>
                                          <p:attrName>style.visibility</p:attrName>
                                        </p:attrNameLst>
                                      </p:cBhvr>
                                      <p:to>
                                        <p:strVal val="visible"/>
                                      </p:to>
                                    </p:set>
                                    <p:animEffect transition="in" filter="wipe(left)">
                                      <p:cBhvr>
                                        <p:cTn id="17" dur="500"/>
                                        <p:tgtEl>
                                          <p:spTgt spid="6062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06219"/>
                                        </p:tgtEl>
                                        <p:attrNameLst>
                                          <p:attrName>style.visibility</p:attrName>
                                        </p:attrNameLst>
                                      </p:cBhvr>
                                      <p:to>
                                        <p:strVal val="visible"/>
                                      </p:to>
                                    </p:set>
                                    <p:animEffect transition="in" filter="wipe(left)">
                                      <p:cBhvr>
                                        <p:cTn id="22" dur="500"/>
                                        <p:tgtEl>
                                          <p:spTgt spid="6062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06222"/>
                                        </p:tgtEl>
                                        <p:attrNameLst>
                                          <p:attrName>style.visibility</p:attrName>
                                        </p:attrNameLst>
                                      </p:cBhvr>
                                      <p:to>
                                        <p:strVal val="visible"/>
                                      </p:to>
                                    </p:set>
                                    <p:animEffect transition="in" filter="wipe(left)">
                                      <p:cBhvr>
                                        <p:cTn id="27" dur="500"/>
                                        <p:tgtEl>
                                          <p:spTgt spid="6062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06221"/>
                                        </p:tgtEl>
                                        <p:attrNameLst>
                                          <p:attrName>style.visibility</p:attrName>
                                        </p:attrNameLst>
                                      </p:cBhvr>
                                      <p:to>
                                        <p:strVal val="visible"/>
                                      </p:to>
                                    </p:set>
                                    <p:animEffect transition="in" filter="wipe(left)">
                                      <p:cBhvr>
                                        <p:cTn id="32" dur="500"/>
                                        <p:tgtEl>
                                          <p:spTgt spid="606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22" grpId="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1810" name="矩形 631809">
            <a:extLst>
              <a:ext uri="{FF2B5EF4-FFF2-40B4-BE49-F238E27FC236}">
                <a16:creationId xmlns:a16="http://schemas.microsoft.com/office/drawing/2014/main" id="{DC1E2A6A-6FCC-417D-AE9A-9E28D08B0811}"/>
              </a:ext>
            </a:extLst>
          </p:cNvPr>
          <p:cNvSpPr>
            <a:spLocks noChangeArrowheads="1"/>
          </p:cNvSpPr>
          <p:nvPr/>
        </p:nvSpPr>
        <p:spPr bwMode="auto">
          <a:xfrm>
            <a:off x="609600" y="1066800"/>
            <a:ext cx="8305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例</a:t>
            </a:r>
            <a:r>
              <a:rPr kumimoji="0" lang="en-US" altLang="zh-CN"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16  </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7</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个有区别的球放进</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个有标志的盒子里，要求</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两个盒子必须有偶数个球，第</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个盒子有奇数个球，求不同的方案个数。</a:t>
            </a:r>
          </a:p>
        </p:txBody>
      </p:sp>
      <p:graphicFrame>
        <p:nvGraphicFramePr>
          <p:cNvPr id="631812" name="对象 631811">
            <a:extLst>
              <a:ext uri="{FF2B5EF4-FFF2-40B4-BE49-F238E27FC236}">
                <a16:creationId xmlns:a16="http://schemas.microsoft.com/office/drawing/2014/main" id="{5860DD21-B435-4091-9946-A3CE314E64A9}"/>
              </a:ext>
            </a:extLst>
          </p:cNvPr>
          <p:cNvGraphicFramePr>
            <a:graphicFrameLocks/>
          </p:cNvGraphicFramePr>
          <p:nvPr/>
        </p:nvGraphicFramePr>
        <p:xfrm>
          <a:off x="515938" y="4235450"/>
          <a:ext cx="8323262" cy="1098550"/>
        </p:xfrm>
        <a:graphic>
          <a:graphicData uri="http://schemas.openxmlformats.org/presentationml/2006/ole">
            <mc:AlternateContent xmlns:mc="http://schemas.openxmlformats.org/markup-compatibility/2006">
              <mc:Choice xmlns:v="urn:schemas-microsoft-com:vml" Requires="v">
                <p:oleObj r:id="rId2" imgW="3757569" imgH="495085" progId="Equation.DSMT4">
                  <p:embed/>
                </p:oleObj>
              </mc:Choice>
              <mc:Fallback>
                <p:oleObj r:id="rId2" imgW="3757569" imgH="495085" progId="Equation.DSMT4">
                  <p:embed/>
                  <p:pic>
                    <p:nvPicPr>
                      <p:cNvPr id="631812" name="对象 631811">
                        <a:extLst>
                          <a:ext uri="{FF2B5EF4-FFF2-40B4-BE49-F238E27FC236}">
                            <a16:creationId xmlns:a16="http://schemas.microsoft.com/office/drawing/2014/main" id="{5860DD21-B435-4091-9946-A3CE314E64A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38" y="4235450"/>
                        <a:ext cx="8323262"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1813" name="矩形 631812">
            <a:extLst>
              <a:ext uri="{FF2B5EF4-FFF2-40B4-BE49-F238E27FC236}">
                <a16:creationId xmlns:a16="http://schemas.microsoft.com/office/drawing/2014/main" id="{0F4306DC-03F3-4DCC-B7CD-DE6A6B2CA7EF}"/>
              </a:ext>
            </a:extLst>
          </p:cNvPr>
          <p:cNvSpPr>
            <a:spLocks noChangeArrowheads="1"/>
          </p:cNvSpPr>
          <p:nvPr/>
        </p:nvSpPr>
        <p:spPr bwMode="auto">
          <a:xfrm>
            <a:off x="609600" y="2667000"/>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这相当于从</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1234</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个数中取</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7</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个做允许重复的排列，即每个数字对应于每个球所放的盒子的序号。</a:t>
            </a:r>
          </a:p>
        </p:txBody>
      </p:sp>
      <p:graphicFrame>
        <p:nvGraphicFramePr>
          <p:cNvPr id="631814" name="对象 631813">
            <a:extLst>
              <a:ext uri="{FF2B5EF4-FFF2-40B4-BE49-F238E27FC236}">
                <a16:creationId xmlns:a16="http://schemas.microsoft.com/office/drawing/2014/main" id="{90B3B515-E7F3-47A5-971A-C3E961FFD694}"/>
              </a:ext>
            </a:extLst>
          </p:cNvPr>
          <p:cNvGraphicFramePr>
            <a:graphicFrameLocks/>
          </p:cNvGraphicFramePr>
          <p:nvPr/>
        </p:nvGraphicFramePr>
        <p:xfrm>
          <a:off x="1371600" y="5353050"/>
          <a:ext cx="3970338" cy="1123950"/>
        </p:xfrm>
        <a:graphic>
          <a:graphicData uri="http://schemas.openxmlformats.org/presentationml/2006/ole">
            <mc:AlternateContent xmlns:mc="http://schemas.openxmlformats.org/markup-compatibility/2006">
              <mc:Choice xmlns:v="urn:schemas-microsoft-com:vml" Requires="v">
                <p:oleObj r:id="rId4" imgW="1751840" imgH="495085" progId="Equation.DSMT4">
                  <p:embed/>
                </p:oleObj>
              </mc:Choice>
              <mc:Fallback>
                <p:oleObj r:id="rId4" imgW="1751840" imgH="495085" progId="Equation.DSMT4">
                  <p:embed/>
                  <p:pic>
                    <p:nvPicPr>
                      <p:cNvPr id="631814" name="对象 631813">
                        <a:extLst>
                          <a:ext uri="{FF2B5EF4-FFF2-40B4-BE49-F238E27FC236}">
                            <a16:creationId xmlns:a16="http://schemas.microsoft.com/office/drawing/2014/main" id="{90B3B515-E7F3-47A5-971A-C3E961FFD694}"/>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5353050"/>
                        <a:ext cx="3970338"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1815" name="矩形 631814">
            <a:extLst>
              <a:ext uri="{FF2B5EF4-FFF2-40B4-BE49-F238E27FC236}">
                <a16:creationId xmlns:a16="http://schemas.microsoft.com/office/drawing/2014/main" id="{E40958A5-FDF9-4422-9E4F-7C07B255A216}"/>
              </a:ext>
            </a:extLst>
          </p:cNvPr>
          <p:cNvSpPr>
            <a:spLocks noChangeArrowheads="1"/>
          </p:cNvSpPr>
          <p:nvPr/>
        </p:nvSpPr>
        <p:spPr bwMode="auto">
          <a:xfrm>
            <a:off x="609600" y="3671888"/>
            <a:ext cx="6584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这样的排列数所对应的指数型母函数为：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1810"/>
                                        </p:tgtEl>
                                        <p:attrNameLst>
                                          <p:attrName>style.visibility</p:attrName>
                                        </p:attrNameLst>
                                      </p:cBhvr>
                                      <p:to>
                                        <p:strVal val="visible"/>
                                      </p:to>
                                    </p:set>
                                    <p:animEffect transition="in" filter="wipe(left)">
                                      <p:cBhvr>
                                        <p:cTn id="7" dur="500"/>
                                        <p:tgtEl>
                                          <p:spTgt spid="6318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1813"/>
                                        </p:tgtEl>
                                        <p:attrNameLst>
                                          <p:attrName>style.visibility</p:attrName>
                                        </p:attrNameLst>
                                      </p:cBhvr>
                                      <p:to>
                                        <p:strVal val="visible"/>
                                      </p:to>
                                    </p:set>
                                    <p:animEffect transition="in" filter="wipe(left)">
                                      <p:cBhvr>
                                        <p:cTn id="12" dur="500"/>
                                        <p:tgtEl>
                                          <p:spTgt spid="6318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1815"/>
                                        </p:tgtEl>
                                        <p:attrNameLst>
                                          <p:attrName>style.visibility</p:attrName>
                                        </p:attrNameLst>
                                      </p:cBhvr>
                                      <p:to>
                                        <p:strVal val="visible"/>
                                      </p:to>
                                    </p:set>
                                    <p:animEffect transition="in" filter="wipe(left)">
                                      <p:cBhvr>
                                        <p:cTn id="17" dur="500"/>
                                        <p:tgtEl>
                                          <p:spTgt spid="6318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31812"/>
                                        </p:tgtEl>
                                        <p:attrNameLst>
                                          <p:attrName>style.visibility</p:attrName>
                                        </p:attrNameLst>
                                      </p:cBhvr>
                                      <p:to>
                                        <p:strVal val="visible"/>
                                      </p:to>
                                    </p:set>
                                    <p:animEffect transition="in" filter="wipe(left)">
                                      <p:cBhvr>
                                        <p:cTn id="22" dur="500"/>
                                        <p:tgtEl>
                                          <p:spTgt spid="6318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31814"/>
                                        </p:tgtEl>
                                        <p:attrNameLst>
                                          <p:attrName>style.visibility</p:attrName>
                                        </p:attrNameLst>
                                      </p:cBhvr>
                                      <p:to>
                                        <p:strVal val="visible"/>
                                      </p:to>
                                    </p:set>
                                    <p:animEffect transition="in" filter="wipe(left)">
                                      <p:cBhvr>
                                        <p:cTn id="27" dur="500"/>
                                        <p:tgtEl>
                                          <p:spTgt spid="631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0" grpId="0"/>
      <p:bldP spid="631813" grpId="0"/>
      <p:bldP spid="631815" grpId="0"/>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32834" name="对象 632833">
            <a:extLst>
              <a:ext uri="{FF2B5EF4-FFF2-40B4-BE49-F238E27FC236}">
                <a16:creationId xmlns:a16="http://schemas.microsoft.com/office/drawing/2014/main" id="{56C70347-5DDB-44F4-BA42-1E995A8DFB9E}"/>
              </a:ext>
            </a:extLst>
          </p:cNvPr>
          <p:cNvGraphicFramePr>
            <a:graphicFrameLocks/>
          </p:cNvGraphicFramePr>
          <p:nvPr/>
        </p:nvGraphicFramePr>
        <p:xfrm>
          <a:off x="1274763" y="1460500"/>
          <a:ext cx="4357687" cy="901700"/>
        </p:xfrm>
        <a:graphic>
          <a:graphicData uri="http://schemas.openxmlformats.org/presentationml/2006/ole">
            <mc:AlternateContent xmlns:mc="http://schemas.openxmlformats.org/markup-compatibility/2006">
              <mc:Choice xmlns:v="urn:schemas-microsoft-com:vml" Requires="v">
                <p:oleObj r:id="rId2" imgW="1904174" imgH="393529" progId="Equation.DSMT4">
                  <p:embed/>
                </p:oleObj>
              </mc:Choice>
              <mc:Fallback>
                <p:oleObj r:id="rId2" imgW="1904174" imgH="393529" progId="Equation.DSMT4">
                  <p:embed/>
                  <p:pic>
                    <p:nvPicPr>
                      <p:cNvPr id="632834" name="对象 632833">
                        <a:extLst>
                          <a:ext uri="{FF2B5EF4-FFF2-40B4-BE49-F238E27FC236}">
                            <a16:creationId xmlns:a16="http://schemas.microsoft.com/office/drawing/2014/main" id="{56C70347-5DDB-44F4-BA42-1E995A8DFB9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763" y="1460500"/>
                        <a:ext cx="4357687"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32835" name="对象 632834">
            <a:extLst>
              <a:ext uri="{FF2B5EF4-FFF2-40B4-BE49-F238E27FC236}">
                <a16:creationId xmlns:a16="http://schemas.microsoft.com/office/drawing/2014/main" id="{29FACE84-DE5E-40E1-9C59-C4070B2CA279}"/>
              </a:ext>
            </a:extLst>
          </p:cNvPr>
          <p:cNvGraphicFramePr>
            <a:graphicFrameLocks/>
          </p:cNvGraphicFramePr>
          <p:nvPr/>
        </p:nvGraphicFramePr>
        <p:xfrm>
          <a:off x="2209800" y="2514600"/>
          <a:ext cx="5086350" cy="1076325"/>
        </p:xfrm>
        <a:graphic>
          <a:graphicData uri="http://schemas.openxmlformats.org/presentationml/2006/ole">
            <mc:AlternateContent xmlns:mc="http://schemas.openxmlformats.org/markup-compatibility/2006">
              <mc:Choice xmlns:v="urn:schemas-microsoft-com:vml" Requires="v">
                <p:oleObj r:id="rId4" imgW="2222500" imgH="469900" progId="Equation.DSMT4">
                  <p:embed/>
                </p:oleObj>
              </mc:Choice>
              <mc:Fallback>
                <p:oleObj r:id="rId4" imgW="2222500" imgH="469900" progId="Equation.DSMT4">
                  <p:embed/>
                  <p:pic>
                    <p:nvPicPr>
                      <p:cNvPr id="632835" name="对象 632834">
                        <a:extLst>
                          <a:ext uri="{FF2B5EF4-FFF2-40B4-BE49-F238E27FC236}">
                            <a16:creationId xmlns:a16="http://schemas.microsoft.com/office/drawing/2014/main" id="{29FACE84-DE5E-40E1-9C59-C4070B2CA279}"/>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514600"/>
                        <a:ext cx="50863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32838" name="对象 632837">
            <a:extLst>
              <a:ext uri="{FF2B5EF4-FFF2-40B4-BE49-F238E27FC236}">
                <a16:creationId xmlns:a16="http://schemas.microsoft.com/office/drawing/2014/main" id="{0C691FB5-BD1D-4CB1-B390-223373EEC055}"/>
              </a:ext>
            </a:extLst>
          </p:cNvPr>
          <p:cNvGraphicFramePr>
            <a:graphicFrameLocks/>
          </p:cNvGraphicFramePr>
          <p:nvPr/>
        </p:nvGraphicFramePr>
        <p:xfrm>
          <a:off x="2322513" y="4343400"/>
          <a:ext cx="3697287" cy="931863"/>
        </p:xfrm>
        <a:graphic>
          <a:graphicData uri="http://schemas.openxmlformats.org/presentationml/2006/ole">
            <mc:AlternateContent xmlns:mc="http://schemas.openxmlformats.org/markup-compatibility/2006">
              <mc:Choice xmlns:v="urn:schemas-microsoft-com:vml" Requires="v">
                <p:oleObj r:id="rId6" imgW="1561422" imgH="393529" progId="Equation.DSMT4">
                  <p:embed/>
                </p:oleObj>
              </mc:Choice>
              <mc:Fallback>
                <p:oleObj r:id="rId6" imgW="1561422" imgH="393529" progId="Equation.DSMT4">
                  <p:embed/>
                  <p:pic>
                    <p:nvPicPr>
                      <p:cNvPr id="632838" name="对象 632837">
                        <a:extLst>
                          <a:ext uri="{FF2B5EF4-FFF2-40B4-BE49-F238E27FC236}">
                            <a16:creationId xmlns:a16="http://schemas.microsoft.com/office/drawing/2014/main" id="{0C691FB5-BD1D-4CB1-B390-223373EEC055}"/>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22513" y="4343400"/>
                        <a:ext cx="3697287"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2839" name="文本框 632838">
            <a:extLst>
              <a:ext uri="{FF2B5EF4-FFF2-40B4-BE49-F238E27FC236}">
                <a16:creationId xmlns:a16="http://schemas.microsoft.com/office/drawing/2014/main" id="{BD7C5483-1BC4-4ED6-9CCE-A7E56D5CBFA0}"/>
              </a:ext>
            </a:extLst>
          </p:cNvPr>
          <p:cNvSpPr txBox="1">
            <a:spLocks noChangeArrowheads="1"/>
          </p:cNvSpPr>
          <p:nvPr/>
        </p:nvSpPr>
        <p:spPr bwMode="auto">
          <a:xfrm>
            <a:off x="838200" y="3900488"/>
            <a:ext cx="1371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因此</a:t>
            </a:r>
          </a:p>
        </p:txBody>
      </p:sp>
      <p:graphicFrame>
        <p:nvGraphicFramePr>
          <p:cNvPr id="632840" name="对象 632839">
            <a:extLst>
              <a:ext uri="{FF2B5EF4-FFF2-40B4-BE49-F238E27FC236}">
                <a16:creationId xmlns:a16="http://schemas.microsoft.com/office/drawing/2014/main" id="{89D9C898-2E94-4A14-9514-73B3A051721E}"/>
              </a:ext>
            </a:extLst>
          </p:cNvPr>
          <p:cNvGraphicFramePr>
            <a:graphicFrameLocks/>
          </p:cNvGraphicFramePr>
          <p:nvPr/>
        </p:nvGraphicFramePr>
        <p:xfrm>
          <a:off x="1865313" y="5468938"/>
          <a:ext cx="4689475" cy="931862"/>
        </p:xfrm>
        <a:graphic>
          <a:graphicData uri="http://schemas.openxmlformats.org/presentationml/2006/ole">
            <mc:AlternateContent xmlns:mc="http://schemas.openxmlformats.org/markup-compatibility/2006">
              <mc:Choice xmlns:v="urn:schemas-microsoft-com:vml" Requires="v">
                <p:oleObj r:id="rId8" imgW="1980340" imgH="393529" progId="Equation.DSMT4">
                  <p:embed/>
                </p:oleObj>
              </mc:Choice>
              <mc:Fallback>
                <p:oleObj r:id="rId8" imgW="1980340" imgH="393529" progId="Equation.DSMT4">
                  <p:embed/>
                  <p:pic>
                    <p:nvPicPr>
                      <p:cNvPr id="632840" name="对象 632839">
                        <a:extLst>
                          <a:ext uri="{FF2B5EF4-FFF2-40B4-BE49-F238E27FC236}">
                            <a16:creationId xmlns:a16="http://schemas.microsoft.com/office/drawing/2014/main" id="{89D9C898-2E94-4A14-9514-73B3A051721E}"/>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65313" y="5468938"/>
                        <a:ext cx="4689475"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32834"/>
                                        </p:tgtEl>
                                        <p:attrNameLst>
                                          <p:attrName>style.visibility</p:attrName>
                                        </p:attrNameLst>
                                      </p:cBhvr>
                                      <p:to>
                                        <p:strVal val="visible"/>
                                      </p:to>
                                    </p:set>
                                    <p:animEffect transition="in" filter="wipe(left)">
                                      <p:cBhvr>
                                        <p:cTn id="7" dur="500"/>
                                        <p:tgtEl>
                                          <p:spTgt spid="6328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32835"/>
                                        </p:tgtEl>
                                        <p:attrNameLst>
                                          <p:attrName>style.visibility</p:attrName>
                                        </p:attrNameLst>
                                      </p:cBhvr>
                                      <p:to>
                                        <p:strVal val="visible"/>
                                      </p:to>
                                    </p:set>
                                    <p:animEffect transition="in" filter="wipe(left)">
                                      <p:cBhvr>
                                        <p:cTn id="12" dur="500"/>
                                        <p:tgtEl>
                                          <p:spTgt spid="6328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2839"/>
                                        </p:tgtEl>
                                        <p:attrNameLst>
                                          <p:attrName>style.visibility</p:attrName>
                                        </p:attrNameLst>
                                      </p:cBhvr>
                                      <p:to>
                                        <p:strVal val="visible"/>
                                      </p:to>
                                    </p:set>
                                    <p:animEffect transition="in" filter="wipe(left)">
                                      <p:cBhvr>
                                        <p:cTn id="17" dur="500"/>
                                        <p:tgtEl>
                                          <p:spTgt spid="6328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32838"/>
                                        </p:tgtEl>
                                        <p:attrNameLst>
                                          <p:attrName>style.visibility</p:attrName>
                                        </p:attrNameLst>
                                      </p:cBhvr>
                                      <p:to>
                                        <p:strVal val="visible"/>
                                      </p:to>
                                    </p:set>
                                    <p:animEffect transition="in" filter="wipe(left)">
                                      <p:cBhvr>
                                        <p:cTn id="22" dur="500"/>
                                        <p:tgtEl>
                                          <p:spTgt spid="6328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32840"/>
                                        </p:tgtEl>
                                        <p:attrNameLst>
                                          <p:attrName>style.visibility</p:attrName>
                                        </p:attrNameLst>
                                      </p:cBhvr>
                                      <p:to>
                                        <p:strVal val="visible"/>
                                      </p:to>
                                    </p:set>
                                    <p:animEffect transition="in" filter="wipe(left)">
                                      <p:cBhvr>
                                        <p:cTn id="27" dur="500"/>
                                        <p:tgtEl>
                                          <p:spTgt spid="632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9" grpId="0"/>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3858" name="矩形 633857">
            <a:extLst>
              <a:ext uri="{FF2B5EF4-FFF2-40B4-BE49-F238E27FC236}">
                <a16:creationId xmlns:a16="http://schemas.microsoft.com/office/drawing/2014/main" id="{D08B89D0-77E5-488B-B33D-7C09EC67A054}"/>
              </a:ext>
            </a:extLst>
          </p:cNvPr>
          <p:cNvSpPr>
            <a:spLocks noChangeArrowheads="1"/>
          </p:cNvSpPr>
          <p:nvPr/>
        </p:nvSpPr>
        <p:spPr bwMode="auto">
          <a:xfrm>
            <a:off x="609600" y="1111250"/>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例</a:t>
            </a:r>
            <a:r>
              <a:rPr kumimoji="0" lang="en-US" altLang="zh-CN"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17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r</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个有标志的球放进</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个不同的盒子里，要求无一空盒，问有多少种不同的分配方案？</a:t>
            </a:r>
          </a:p>
        </p:txBody>
      </p:sp>
      <p:graphicFrame>
        <p:nvGraphicFramePr>
          <p:cNvPr id="633860" name="对象 633859">
            <a:extLst>
              <a:ext uri="{FF2B5EF4-FFF2-40B4-BE49-F238E27FC236}">
                <a16:creationId xmlns:a16="http://schemas.microsoft.com/office/drawing/2014/main" id="{99761AAC-0F21-4E90-AB45-7546C3B8FBBF}"/>
              </a:ext>
            </a:extLst>
          </p:cNvPr>
          <p:cNvGraphicFramePr>
            <a:graphicFrameLocks/>
          </p:cNvGraphicFramePr>
          <p:nvPr/>
        </p:nvGraphicFramePr>
        <p:xfrm>
          <a:off x="2209800" y="5149850"/>
          <a:ext cx="4049713" cy="1098550"/>
        </p:xfrm>
        <a:graphic>
          <a:graphicData uri="http://schemas.openxmlformats.org/presentationml/2006/ole">
            <mc:AlternateContent xmlns:mc="http://schemas.openxmlformats.org/markup-compatibility/2006">
              <mc:Choice xmlns:v="urn:schemas-microsoft-com:vml" Requires="v">
                <p:oleObj r:id="rId2" imgW="1828007" imgH="495085" progId="Equation.DSMT4">
                  <p:embed/>
                </p:oleObj>
              </mc:Choice>
              <mc:Fallback>
                <p:oleObj r:id="rId2" imgW="1828007" imgH="495085" progId="Equation.DSMT4">
                  <p:embed/>
                  <p:pic>
                    <p:nvPicPr>
                      <p:cNvPr id="633860" name="对象 633859">
                        <a:extLst>
                          <a:ext uri="{FF2B5EF4-FFF2-40B4-BE49-F238E27FC236}">
                            <a16:creationId xmlns:a16="http://schemas.microsoft.com/office/drawing/2014/main" id="{99761AAC-0F21-4E90-AB45-7546C3B8FBB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5149850"/>
                        <a:ext cx="4049713"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3861" name="矩形 633860">
            <a:extLst>
              <a:ext uri="{FF2B5EF4-FFF2-40B4-BE49-F238E27FC236}">
                <a16:creationId xmlns:a16="http://schemas.microsoft.com/office/drawing/2014/main" id="{0DE39DF3-B2DB-4BA7-802E-463858FD8D6E}"/>
              </a:ext>
            </a:extLst>
          </p:cNvPr>
          <p:cNvSpPr>
            <a:spLocks noChangeArrowheads="1"/>
          </p:cNvSpPr>
          <p:nvPr/>
        </p:nvSpPr>
        <p:spPr bwMode="auto">
          <a:xfrm>
            <a:off x="609600" y="2514600"/>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这相当于从</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到</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个数字中取</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r</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个做允许重复的排列，即每个数字对应于每个球所放的盒子的序号。</a:t>
            </a:r>
          </a:p>
        </p:txBody>
      </p:sp>
      <p:sp>
        <p:nvSpPr>
          <p:cNvPr id="633863" name="矩形 633862">
            <a:extLst>
              <a:ext uri="{FF2B5EF4-FFF2-40B4-BE49-F238E27FC236}">
                <a16:creationId xmlns:a16="http://schemas.microsoft.com/office/drawing/2014/main" id="{610CFE3B-3A5C-49DF-90CB-853C4052F682}"/>
              </a:ext>
            </a:extLst>
          </p:cNvPr>
          <p:cNvSpPr>
            <a:spLocks noChangeArrowheads="1"/>
          </p:cNvSpPr>
          <p:nvPr/>
        </p:nvSpPr>
        <p:spPr bwMode="auto">
          <a:xfrm>
            <a:off x="609600" y="4419600"/>
            <a:ext cx="6584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这样的排列数所对应的指数型母函数为：</a:t>
            </a:r>
          </a:p>
        </p:txBody>
      </p:sp>
      <p:sp>
        <p:nvSpPr>
          <p:cNvPr id="633864" name="矩形 633863">
            <a:extLst>
              <a:ext uri="{FF2B5EF4-FFF2-40B4-BE49-F238E27FC236}">
                <a16:creationId xmlns:a16="http://schemas.microsoft.com/office/drawing/2014/main" id="{BA4DABDD-198F-4663-AEA0-E0DE77330F68}"/>
              </a:ext>
            </a:extLst>
          </p:cNvPr>
          <p:cNvSpPr>
            <a:spLocks noChangeArrowheads="1"/>
          </p:cNvSpPr>
          <p:nvPr/>
        </p:nvSpPr>
        <p:spPr bwMode="auto">
          <a:xfrm>
            <a:off x="609600" y="3671888"/>
            <a:ext cx="8362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要求无一空盒即相当于要求每个数字至少出现一次。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33858">
                                            <p:txEl>
                                              <p:pRg st="0" end="0"/>
                                            </p:txEl>
                                          </p:spTgt>
                                        </p:tgtEl>
                                        <p:attrNameLst>
                                          <p:attrName>style.visibility</p:attrName>
                                        </p:attrNameLst>
                                      </p:cBhvr>
                                      <p:to>
                                        <p:strVal val="visible"/>
                                      </p:to>
                                    </p:set>
                                    <p:animEffect transition="in" filter="wipe(left)">
                                      <p:cBhvr>
                                        <p:cTn id="7" dur="500"/>
                                        <p:tgtEl>
                                          <p:spTgt spid="6338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3861"/>
                                        </p:tgtEl>
                                        <p:attrNameLst>
                                          <p:attrName>style.visibility</p:attrName>
                                        </p:attrNameLst>
                                      </p:cBhvr>
                                      <p:to>
                                        <p:strVal val="visible"/>
                                      </p:to>
                                    </p:set>
                                    <p:animEffect transition="in" filter="wipe(left)">
                                      <p:cBhvr>
                                        <p:cTn id="12" dur="500"/>
                                        <p:tgtEl>
                                          <p:spTgt spid="6338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3864"/>
                                        </p:tgtEl>
                                        <p:attrNameLst>
                                          <p:attrName>style.visibility</p:attrName>
                                        </p:attrNameLst>
                                      </p:cBhvr>
                                      <p:to>
                                        <p:strVal val="visible"/>
                                      </p:to>
                                    </p:set>
                                    <p:animEffect transition="in" filter="wipe(left)">
                                      <p:cBhvr>
                                        <p:cTn id="17" dur="500"/>
                                        <p:tgtEl>
                                          <p:spTgt spid="6338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3863"/>
                                        </p:tgtEl>
                                        <p:attrNameLst>
                                          <p:attrName>style.visibility</p:attrName>
                                        </p:attrNameLst>
                                      </p:cBhvr>
                                      <p:to>
                                        <p:strVal val="visible"/>
                                      </p:to>
                                    </p:set>
                                    <p:animEffect transition="in" filter="wipe(left)">
                                      <p:cBhvr>
                                        <p:cTn id="22" dur="500"/>
                                        <p:tgtEl>
                                          <p:spTgt spid="6338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33860"/>
                                        </p:tgtEl>
                                        <p:attrNameLst>
                                          <p:attrName>style.visibility</p:attrName>
                                        </p:attrNameLst>
                                      </p:cBhvr>
                                      <p:to>
                                        <p:strVal val="visible"/>
                                      </p:to>
                                    </p:set>
                                    <p:animEffect transition="in" filter="wipe(left)">
                                      <p:cBhvr>
                                        <p:cTn id="27" dur="500"/>
                                        <p:tgtEl>
                                          <p:spTgt spid="633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61" grpId="0"/>
      <p:bldP spid="633863" grpId="0"/>
      <p:bldP spid="633864" grpId="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34882" name="对象 634881">
            <a:extLst>
              <a:ext uri="{FF2B5EF4-FFF2-40B4-BE49-F238E27FC236}">
                <a16:creationId xmlns:a16="http://schemas.microsoft.com/office/drawing/2014/main" id="{2C12E2C3-94AB-4A72-A319-C935B816A8D1}"/>
              </a:ext>
            </a:extLst>
          </p:cNvPr>
          <p:cNvGraphicFramePr>
            <a:graphicFrameLocks/>
          </p:cNvGraphicFramePr>
          <p:nvPr/>
        </p:nvGraphicFramePr>
        <p:xfrm>
          <a:off x="1593850" y="1143000"/>
          <a:ext cx="2498725" cy="727075"/>
        </p:xfrm>
        <a:graphic>
          <a:graphicData uri="http://schemas.openxmlformats.org/presentationml/2006/ole">
            <mc:AlternateContent xmlns:mc="http://schemas.openxmlformats.org/markup-compatibility/2006">
              <mc:Choice xmlns:v="urn:schemas-microsoft-com:vml" Requires="v">
                <p:oleObj r:id="rId2" imgW="1091253" imgH="317225" progId="Equation.DSMT4">
                  <p:embed/>
                </p:oleObj>
              </mc:Choice>
              <mc:Fallback>
                <p:oleObj r:id="rId2" imgW="1091253" imgH="317225" progId="Equation.DSMT4">
                  <p:embed/>
                  <p:pic>
                    <p:nvPicPr>
                      <p:cNvPr id="634882" name="对象 634881">
                        <a:extLst>
                          <a:ext uri="{FF2B5EF4-FFF2-40B4-BE49-F238E27FC236}">
                            <a16:creationId xmlns:a16="http://schemas.microsoft.com/office/drawing/2014/main" id="{2C12E2C3-94AB-4A72-A319-C935B816A8D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3850" y="1143000"/>
                        <a:ext cx="249872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34883" name="对象 634882">
            <a:extLst>
              <a:ext uri="{FF2B5EF4-FFF2-40B4-BE49-F238E27FC236}">
                <a16:creationId xmlns:a16="http://schemas.microsoft.com/office/drawing/2014/main" id="{05538F21-5A31-4FEA-9FA3-EF1F440A96CF}"/>
              </a:ext>
            </a:extLst>
          </p:cNvPr>
          <p:cNvGraphicFramePr>
            <a:graphicFrameLocks/>
          </p:cNvGraphicFramePr>
          <p:nvPr/>
        </p:nvGraphicFramePr>
        <p:xfrm>
          <a:off x="2528888" y="1828800"/>
          <a:ext cx="3109912" cy="1076325"/>
        </p:xfrm>
        <a:graphic>
          <a:graphicData uri="http://schemas.openxmlformats.org/presentationml/2006/ole">
            <mc:AlternateContent xmlns:mc="http://schemas.openxmlformats.org/markup-compatibility/2006">
              <mc:Choice xmlns:v="urn:schemas-microsoft-com:vml" Requires="v">
                <p:oleObj r:id="rId4" imgW="1358900" imgH="469900" progId="Equation.DSMT4">
                  <p:embed/>
                </p:oleObj>
              </mc:Choice>
              <mc:Fallback>
                <p:oleObj r:id="rId4" imgW="1358900" imgH="469900" progId="Equation.DSMT4">
                  <p:embed/>
                  <p:pic>
                    <p:nvPicPr>
                      <p:cNvPr id="634883" name="对象 634882">
                        <a:extLst>
                          <a:ext uri="{FF2B5EF4-FFF2-40B4-BE49-F238E27FC236}">
                            <a16:creationId xmlns:a16="http://schemas.microsoft.com/office/drawing/2014/main" id="{05538F21-5A31-4FEA-9FA3-EF1F440A96CF}"/>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8888" y="1828800"/>
                        <a:ext cx="3109912"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34884" name="对象 634883">
            <a:extLst>
              <a:ext uri="{FF2B5EF4-FFF2-40B4-BE49-F238E27FC236}">
                <a16:creationId xmlns:a16="http://schemas.microsoft.com/office/drawing/2014/main" id="{75BB49F1-E689-4457-BD77-A46E1F777E84}"/>
              </a:ext>
            </a:extLst>
          </p:cNvPr>
          <p:cNvGraphicFramePr>
            <a:graphicFrameLocks/>
          </p:cNvGraphicFramePr>
          <p:nvPr/>
        </p:nvGraphicFramePr>
        <p:xfrm>
          <a:off x="2286000" y="5486400"/>
          <a:ext cx="3997325" cy="1111250"/>
        </p:xfrm>
        <a:graphic>
          <a:graphicData uri="http://schemas.openxmlformats.org/presentationml/2006/ole">
            <mc:AlternateContent xmlns:mc="http://schemas.openxmlformats.org/markup-compatibility/2006">
              <mc:Choice xmlns:v="urn:schemas-microsoft-com:vml" Requires="v">
                <p:oleObj r:id="rId6" imgW="1689100" imgH="469900" progId="Equation.DSMT4">
                  <p:embed/>
                </p:oleObj>
              </mc:Choice>
              <mc:Fallback>
                <p:oleObj r:id="rId6" imgW="1689100" imgH="469900" progId="Equation.DSMT4">
                  <p:embed/>
                  <p:pic>
                    <p:nvPicPr>
                      <p:cNvPr id="634884" name="对象 634883">
                        <a:extLst>
                          <a:ext uri="{FF2B5EF4-FFF2-40B4-BE49-F238E27FC236}">
                            <a16:creationId xmlns:a16="http://schemas.microsoft.com/office/drawing/2014/main" id="{75BB49F1-E689-4457-BD77-A46E1F777E84}"/>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5486400"/>
                        <a:ext cx="3997325"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4885" name="文本框 634884">
            <a:extLst>
              <a:ext uri="{FF2B5EF4-FFF2-40B4-BE49-F238E27FC236}">
                <a16:creationId xmlns:a16="http://schemas.microsoft.com/office/drawing/2014/main" id="{2083A3FA-5781-4460-B2A8-489360D121B7}"/>
              </a:ext>
            </a:extLst>
          </p:cNvPr>
          <p:cNvSpPr txBox="1">
            <a:spLocks noChangeArrowheads="1"/>
          </p:cNvSpPr>
          <p:nvPr/>
        </p:nvSpPr>
        <p:spPr bwMode="auto">
          <a:xfrm>
            <a:off x="838200" y="5181600"/>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因此</a:t>
            </a:r>
          </a:p>
        </p:txBody>
      </p:sp>
      <p:graphicFrame>
        <p:nvGraphicFramePr>
          <p:cNvPr id="634886" name="对象 634885">
            <a:extLst>
              <a:ext uri="{FF2B5EF4-FFF2-40B4-BE49-F238E27FC236}">
                <a16:creationId xmlns:a16="http://schemas.microsoft.com/office/drawing/2014/main" id="{4E88D71F-FA72-4BDA-A2BF-C1FD21345BBE}"/>
              </a:ext>
            </a:extLst>
          </p:cNvPr>
          <p:cNvGraphicFramePr>
            <a:graphicFrameLocks/>
          </p:cNvGraphicFramePr>
          <p:nvPr/>
        </p:nvGraphicFramePr>
        <p:xfrm>
          <a:off x="2563813" y="2941638"/>
          <a:ext cx="4598987" cy="1173162"/>
        </p:xfrm>
        <a:graphic>
          <a:graphicData uri="http://schemas.openxmlformats.org/presentationml/2006/ole">
            <mc:AlternateContent xmlns:mc="http://schemas.openxmlformats.org/markup-compatibility/2006">
              <mc:Choice xmlns:v="urn:schemas-microsoft-com:vml" Requires="v">
                <p:oleObj r:id="rId8" imgW="1942257" imgH="495085" progId="Equation.DSMT4">
                  <p:embed/>
                </p:oleObj>
              </mc:Choice>
              <mc:Fallback>
                <p:oleObj r:id="rId8" imgW="1942257" imgH="495085" progId="Equation.DSMT4">
                  <p:embed/>
                  <p:pic>
                    <p:nvPicPr>
                      <p:cNvPr id="634886" name="对象 634885">
                        <a:extLst>
                          <a:ext uri="{FF2B5EF4-FFF2-40B4-BE49-F238E27FC236}">
                            <a16:creationId xmlns:a16="http://schemas.microsoft.com/office/drawing/2014/main" id="{4E88D71F-FA72-4BDA-A2BF-C1FD21345BBE}"/>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63813" y="2941638"/>
                        <a:ext cx="4598987"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34887" name="对象 634886">
            <a:extLst>
              <a:ext uri="{FF2B5EF4-FFF2-40B4-BE49-F238E27FC236}">
                <a16:creationId xmlns:a16="http://schemas.microsoft.com/office/drawing/2014/main" id="{B48D8AB4-9E61-4B99-AEF4-B4C740D0AA1C}"/>
              </a:ext>
            </a:extLst>
          </p:cNvPr>
          <p:cNvGraphicFramePr>
            <a:graphicFrameLocks/>
          </p:cNvGraphicFramePr>
          <p:nvPr/>
        </p:nvGraphicFramePr>
        <p:xfrm>
          <a:off x="2581275" y="4084638"/>
          <a:ext cx="4810125" cy="1173162"/>
        </p:xfrm>
        <a:graphic>
          <a:graphicData uri="http://schemas.openxmlformats.org/presentationml/2006/ole">
            <mc:AlternateContent xmlns:mc="http://schemas.openxmlformats.org/markup-compatibility/2006">
              <mc:Choice xmlns:v="urn:schemas-microsoft-com:vml" Requires="v">
                <p:oleObj r:id="rId10" imgW="2031118" imgH="495085" progId="Equation.DSMT4">
                  <p:embed/>
                </p:oleObj>
              </mc:Choice>
              <mc:Fallback>
                <p:oleObj r:id="rId10" imgW="2031118" imgH="495085" progId="Equation.DSMT4">
                  <p:embed/>
                  <p:pic>
                    <p:nvPicPr>
                      <p:cNvPr id="634887" name="对象 634886">
                        <a:extLst>
                          <a:ext uri="{FF2B5EF4-FFF2-40B4-BE49-F238E27FC236}">
                            <a16:creationId xmlns:a16="http://schemas.microsoft.com/office/drawing/2014/main" id="{B48D8AB4-9E61-4B99-AEF4-B4C740D0AA1C}"/>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81275" y="4084638"/>
                        <a:ext cx="4810125"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34882"/>
                                        </p:tgtEl>
                                        <p:attrNameLst>
                                          <p:attrName>style.visibility</p:attrName>
                                        </p:attrNameLst>
                                      </p:cBhvr>
                                      <p:to>
                                        <p:strVal val="visible"/>
                                      </p:to>
                                    </p:set>
                                    <p:animEffect transition="in" filter="wipe(left)">
                                      <p:cBhvr>
                                        <p:cTn id="7" dur="500"/>
                                        <p:tgtEl>
                                          <p:spTgt spid="6348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34883"/>
                                        </p:tgtEl>
                                        <p:attrNameLst>
                                          <p:attrName>style.visibility</p:attrName>
                                        </p:attrNameLst>
                                      </p:cBhvr>
                                      <p:to>
                                        <p:strVal val="visible"/>
                                      </p:to>
                                    </p:set>
                                    <p:animEffect transition="in" filter="wipe(left)">
                                      <p:cBhvr>
                                        <p:cTn id="12" dur="500"/>
                                        <p:tgtEl>
                                          <p:spTgt spid="6348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34886"/>
                                        </p:tgtEl>
                                        <p:attrNameLst>
                                          <p:attrName>style.visibility</p:attrName>
                                        </p:attrNameLst>
                                      </p:cBhvr>
                                      <p:to>
                                        <p:strVal val="visible"/>
                                      </p:to>
                                    </p:set>
                                    <p:animEffect transition="in" filter="wipe(left)">
                                      <p:cBhvr>
                                        <p:cTn id="17" dur="500"/>
                                        <p:tgtEl>
                                          <p:spTgt spid="6348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34887"/>
                                        </p:tgtEl>
                                        <p:attrNameLst>
                                          <p:attrName>style.visibility</p:attrName>
                                        </p:attrNameLst>
                                      </p:cBhvr>
                                      <p:to>
                                        <p:strVal val="visible"/>
                                      </p:to>
                                    </p:set>
                                    <p:animEffect transition="in" filter="wipe(left)">
                                      <p:cBhvr>
                                        <p:cTn id="22" dur="500"/>
                                        <p:tgtEl>
                                          <p:spTgt spid="6348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34885"/>
                                        </p:tgtEl>
                                        <p:attrNameLst>
                                          <p:attrName>style.visibility</p:attrName>
                                        </p:attrNameLst>
                                      </p:cBhvr>
                                      <p:to>
                                        <p:strVal val="visible"/>
                                      </p:to>
                                    </p:set>
                                    <p:animEffect transition="in" filter="wipe(left)">
                                      <p:cBhvr>
                                        <p:cTn id="27" dur="500"/>
                                        <p:tgtEl>
                                          <p:spTgt spid="6348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34884"/>
                                        </p:tgtEl>
                                        <p:attrNameLst>
                                          <p:attrName>style.visibility</p:attrName>
                                        </p:attrNameLst>
                                      </p:cBhvr>
                                      <p:to>
                                        <p:strVal val="visible"/>
                                      </p:to>
                                    </p:set>
                                    <p:animEffect transition="in" filter="wipe(left)">
                                      <p:cBhvr>
                                        <p:cTn id="32" dur="500"/>
                                        <p:tgtEl>
                                          <p:spTgt spid="634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5"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67940"/>
            <a:ext cx="9144000" cy="1722120"/>
          </a:xfrm>
        </p:spPr>
        <p:txBody>
          <a:bodyPr/>
          <a:lstStyle/>
          <a:p>
            <a:r>
              <a:rPr lang="en-US" sz="6000" b="1" dirty="0"/>
              <a:t>Appendix of Image Long Descriptions</a:t>
            </a:r>
          </a:p>
        </p:txBody>
      </p:sp>
    </p:spTree>
    <p:extLst>
      <p:ext uri="{BB962C8B-B14F-4D97-AF65-F5344CB8AC3E}">
        <p14:creationId xmlns:p14="http://schemas.microsoft.com/office/powerpoint/2010/main" val="428594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集合中的加法规则</a:t>
            </a:r>
            <a:r>
              <a:rPr lang="en-US" dirty="0"/>
              <a:t>.</a:t>
            </a:r>
          </a:p>
        </p:txBody>
      </p:sp>
      <p:sp>
        <p:nvSpPr>
          <p:cNvPr id="3" name="Content Placeholder 2"/>
          <p:cNvSpPr>
            <a:spLocks noGrp="1"/>
          </p:cNvSpPr>
          <p:nvPr>
            <p:ph idx="1"/>
          </p:nvPr>
        </p:nvSpPr>
        <p:spPr>
          <a:xfrm>
            <a:off x="457200" y="1295400"/>
            <a:ext cx="8458200" cy="2133600"/>
          </a:xfrm>
        </p:spPr>
        <p:txBody>
          <a:bodyPr/>
          <a:lstStyle/>
          <a:p>
            <a:r>
              <a:rPr lang="zh-CN" altLang="en-US" sz="3000" dirty="0"/>
              <a:t>加法法则可以用集合的术语来表述：当 </a:t>
            </a:r>
            <a:r>
              <a:rPr lang="en-US" altLang="zh-CN" sz="3000" dirty="0"/>
              <a:t>A </a:t>
            </a:r>
            <a:r>
              <a:rPr lang="zh-CN" altLang="en-US" sz="3000" dirty="0"/>
              <a:t>和 </a:t>
            </a:r>
            <a:r>
              <a:rPr lang="en-US" altLang="zh-CN" sz="3000" dirty="0"/>
              <a:t>B </a:t>
            </a:r>
            <a:r>
              <a:rPr lang="zh-CN" altLang="en-US" sz="3000" dirty="0"/>
              <a:t>是不相交集合时，</a:t>
            </a:r>
            <a:r>
              <a:rPr lang="en-US" altLang="zh-CN" sz="3000" dirty="0"/>
              <a:t>|A ∪ B| = |A| + |B|</a:t>
            </a:r>
            <a:r>
              <a:rPr lang="en-US" sz="3000" dirty="0"/>
              <a:t>.</a:t>
            </a:r>
          </a:p>
          <a:p>
            <a:br>
              <a:rPr lang="en-US" sz="3000" dirty="0"/>
            </a:br>
            <a:r>
              <a:rPr lang="zh-CN" altLang="en-US" sz="3000" dirty="0"/>
              <a:t>更一般地</a:t>
            </a:r>
            <a:r>
              <a:rPr lang="en-US" sz="3000" dirty="0"/>
              <a:t>,</a:t>
            </a:r>
          </a:p>
        </p:txBody>
      </p:sp>
      <p:sp>
        <p:nvSpPr>
          <p:cNvPr id="8" name="Content Placeholder 4"/>
          <p:cNvSpPr>
            <a:spLocks noGrp="1"/>
          </p:cNvSpPr>
          <p:nvPr>
            <p:ph idx="14"/>
          </p:nvPr>
        </p:nvSpPr>
        <p:spPr>
          <a:xfrm>
            <a:off x="457200" y="5105400"/>
            <a:ext cx="8458200" cy="1447800"/>
          </a:xfrm>
        </p:spPr>
        <p:txBody>
          <a:bodyPr/>
          <a:lstStyle/>
          <a:p>
            <a:r>
              <a:rPr lang="zh-CN" altLang="en-US" sz="3000" dirty="0"/>
              <a:t>对于集合之间有公共元素的情况，将在后面讨论</a:t>
            </a:r>
            <a:endParaRPr lang="en-US" sz="3000" dirty="0"/>
          </a:p>
        </p:txBody>
      </p:sp>
      <p:sp>
        <p:nvSpPr>
          <p:cNvPr id="6" name="TextBox 4">
            <a:extLst>
              <a:ext uri="{FF2B5EF4-FFF2-40B4-BE49-F238E27FC236}">
                <a16:creationId xmlns:a16="http://schemas.microsoft.com/office/drawing/2014/main" id="{DC42AC1F-431E-49A6-96CE-D799DA5A08B4}"/>
              </a:ext>
            </a:extLst>
          </p:cNvPr>
          <p:cNvSpPr txBox="1"/>
          <p:nvPr/>
        </p:nvSpPr>
        <p:spPr>
          <a:xfrm>
            <a:off x="914400" y="3886200"/>
            <a:ext cx="7315200" cy="1107996"/>
          </a:xfrm>
          <a:prstGeom prst="rect">
            <a:avLst/>
          </a:prstGeom>
          <a:noFill/>
        </p:spPr>
        <p:txBody>
          <a:bodyPr wrap="square" rtlCol="0">
            <a:spAutoFit/>
          </a:bodyPr>
          <a:lstStyle/>
          <a:p>
            <a:r>
              <a:rPr lang="en-US" sz="2400" dirty="0"/>
              <a:t>|</a:t>
            </a:r>
            <a:r>
              <a:rPr lang="en-US" sz="2400" i="1" dirty="0"/>
              <a:t>A</a:t>
            </a:r>
            <a:r>
              <a:rPr lang="en-US" sz="2400" baseline="-25000" dirty="0">
                <a:latin typeface="Cambria Math" panose="02040503050406030204" pitchFamily="18" charset="0"/>
                <a:ea typeface="Cambria Math" panose="02040503050406030204" pitchFamily="18" charset="0"/>
              </a:rPr>
              <a:t>1</a:t>
            </a:r>
            <a:r>
              <a:rPr lang="en-US" sz="2400" dirty="0">
                <a:latin typeface="Cambria Math" panose="02040503050406030204" pitchFamily="18" charset="0"/>
                <a:ea typeface="Cambria Math" panose="02040503050406030204" pitchFamily="18" charset="0"/>
              </a:rPr>
              <a:t> </a:t>
            </a:r>
            <a:r>
              <a:rPr lang="en-US" sz="2400" dirty="0">
                <a:latin typeface="Cambria Math" panose="02040503050406030204"/>
                <a:ea typeface="Cambria Math" panose="02040503050406030204"/>
              </a:rPr>
              <a:t>∪ </a:t>
            </a:r>
            <a:r>
              <a:rPr lang="en-US" sz="2400" i="1" dirty="0"/>
              <a:t>A</a:t>
            </a:r>
            <a:r>
              <a:rPr lang="en-US" sz="2400" baseline="-25000" dirty="0">
                <a:latin typeface="Cambria Math" panose="02040503050406030204" pitchFamily="18" charset="0"/>
                <a:ea typeface="Cambria Math" panose="02040503050406030204" pitchFamily="18" charset="0"/>
              </a:rPr>
              <a:t>2</a:t>
            </a:r>
            <a:r>
              <a:rPr lang="en-US" sz="2400" dirty="0">
                <a:latin typeface="Cambria Math" panose="02040503050406030204" pitchFamily="18" charset="0"/>
                <a:ea typeface="Cambria Math" panose="02040503050406030204" pitchFamily="18" charset="0"/>
              </a:rPr>
              <a:t> </a:t>
            </a:r>
            <a:r>
              <a:rPr lang="en-US" sz="2400" dirty="0">
                <a:latin typeface="Cambria Math" panose="02040503050406030204"/>
                <a:ea typeface="Cambria Math" panose="02040503050406030204"/>
              </a:rPr>
              <a:t>∪ ∙∙∙ ∪ </a:t>
            </a:r>
            <a:r>
              <a:rPr lang="en-US" sz="2400" i="1" dirty="0"/>
              <a:t>A</a:t>
            </a:r>
            <a:r>
              <a:rPr lang="en-US" sz="2400" i="1" baseline="-25000" dirty="0">
                <a:ea typeface="Cambria Math" panose="02040503050406030204" pitchFamily="18" charset="0"/>
              </a:rPr>
              <a:t>m</a:t>
            </a:r>
            <a:r>
              <a:rPr lang="en-US" sz="2400" dirty="0"/>
              <a:t> |= |</a:t>
            </a:r>
            <a:r>
              <a:rPr lang="en-US" sz="2400" i="1" dirty="0"/>
              <a:t>A</a:t>
            </a:r>
            <a:r>
              <a:rPr lang="en-US" sz="2400" baseline="-25000" dirty="0">
                <a:latin typeface="Cambria Math" panose="02040503050406030204" pitchFamily="18" charset="0"/>
                <a:ea typeface="Cambria Math" panose="02040503050406030204" pitchFamily="18" charset="0"/>
              </a:rPr>
              <a:t>1</a:t>
            </a:r>
            <a:r>
              <a:rPr lang="en-US" sz="2400" dirty="0"/>
              <a:t>| + |</a:t>
            </a:r>
            <a:r>
              <a:rPr lang="en-US" sz="2400" i="1" dirty="0"/>
              <a:t>A</a:t>
            </a:r>
            <a:r>
              <a:rPr lang="en-US" sz="2400" baseline="-25000" dirty="0">
                <a:latin typeface="Cambria Math" panose="02040503050406030204" pitchFamily="18" charset="0"/>
                <a:ea typeface="Cambria Math" panose="02040503050406030204" pitchFamily="18" charset="0"/>
              </a:rPr>
              <a:t>2</a:t>
            </a:r>
            <a:r>
              <a:rPr lang="en-US" sz="2400" dirty="0"/>
              <a:t>| +</a:t>
            </a:r>
            <a:r>
              <a:rPr lang="en-US" sz="2400" dirty="0">
                <a:latin typeface="Cambria Math" panose="02040503050406030204"/>
                <a:ea typeface="Cambria Math" panose="02040503050406030204"/>
              </a:rPr>
              <a:t> ∙∙∙ +</a:t>
            </a:r>
            <a:r>
              <a:rPr lang="en-US" sz="2400" dirty="0"/>
              <a:t> |</a:t>
            </a:r>
            <a:r>
              <a:rPr lang="en-US" sz="2400" i="1" dirty="0"/>
              <a:t>A</a:t>
            </a:r>
            <a:r>
              <a:rPr lang="en-US" sz="2400" i="1" baseline="-25000" dirty="0">
                <a:ea typeface="Cambria Math" panose="02040503050406030204" pitchFamily="18" charset="0"/>
              </a:rPr>
              <a:t>m</a:t>
            </a:r>
            <a:r>
              <a:rPr lang="en-US" sz="2400" dirty="0"/>
              <a:t>| </a:t>
            </a:r>
            <a:r>
              <a:rPr lang="en-US" sz="2400" i="1" dirty="0">
                <a:ea typeface="Cambria Math" panose="02040503050406030204" pitchFamily="18" charset="0"/>
              </a:rPr>
              <a:t> </a:t>
            </a:r>
          </a:p>
          <a:p>
            <a:r>
              <a:rPr lang="en-US" sz="2400" i="1" dirty="0">
                <a:ea typeface="Cambria Math" panose="02040503050406030204" pitchFamily="18" charset="0"/>
              </a:rPr>
              <a:t>              </a:t>
            </a:r>
            <a:r>
              <a:rPr lang="en-US" sz="2400" dirty="0">
                <a:ea typeface="Cambria Math" panose="02040503050406030204" pitchFamily="18" charset="0"/>
              </a:rPr>
              <a:t>when</a:t>
            </a:r>
            <a:r>
              <a:rPr lang="en-US" sz="2400" dirty="0">
                <a:latin typeface="Cambria Math" panose="02040503050406030204"/>
                <a:ea typeface="Cambria Math" panose="02040503050406030204"/>
              </a:rPr>
              <a:t> </a:t>
            </a:r>
            <a:r>
              <a:rPr lang="en-US" sz="2400" i="1" dirty="0"/>
              <a:t>A</a:t>
            </a:r>
            <a:r>
              <a:rPr lang="en-US" sz="2400" i="1" baseline="-25000" dirty="0">
                <a:ea typeface="Cambria Math" panose="02040503050406030204" pitchFamily="18" charset="0"/>
              </a:rPr>
              <a:t>i</a:t>
            </a:r>
            <a:r>
              <a:rPr lang="en-US" sz="2400" i="1" dirty="0"/>
              <a:t> </a:t>
            </a:r>
            <a:r>
              <a:rPr lang="en-US" sz="2400" dirty="0">
                <a:latin typeface="Cambria Math" panose="02040503050406030204"/>
                <a:ea typeface="Cambria Math" panose="02040503050406030204"/>
              </a:rPr>
              <a:t>∩ </a:t>
            </a:r>
            <a:r>
              <a:rPr lang="en-US" sz="2400" i="1" dirty="0" err="1"/>
              <a:t>A</a:t>
            </a:r>
            <a:r>
              <a:rPr lang="en-US" sz="2400" i="1" baseline="-25000" dirty="0" err="1">
                <a:ea typeface="Cambria Math" panose="02040503050406030204" pitchFamily="18" charset="0"/>
              </a:rPr>
              <a:t>j</a:t>
            </a:r>
            <a:r>
              <a:rPr lang="en-US" sz="2400" dirty="0">
                <a:latin typeface="Cambria Math" panose="02040503050406030204"/>
                <a:ea typeface="Cambria Math" panose="02040503050406030204"/>
              </a:rPr>
              <a:t>  = ∅ </a:t>
            </a:r>
            <a:r>
              <a:rPr lang="en-US" sz="2400" dirty="0">
                <a:ea typeface="Cambria Math" panose="02040503050406030204"/>
              </a:rPr>
              <a:t>for all </a:t>
            </a:r>
            <a:r>
              <a:rPr lang="en-US" sz="2400" i="1" dirty="0" err="1">
                <a:ea typeface="Cambria Math" panose="02040503050406030204"/>
              </a:rPr>
              <a:t>i</a:t>
            </a:r>
            <a:r>
              <a:rPr lang="en-US" sz="2400" dirty="0">
                <a:ea typeface="Cambria Math" panose="02040503050406030204"/>
              </a:rPr>
              <a:t>, </a:t>
            </a:r>
            <a:r>
              <a:rPr lang="en-US" sz="2400" i="1" dirty="0">
                <a:ea typeface="Cambria Math" panose="02040503050406030204"/>
              </a:rPr>
              <a:t>j</a:t>
            </a:r>
            <a:r>
              <a:rPr lang="en-US" sz="2400" dirty="0">
                <a:ea typeface="Cambria Math" panose="02040503050406030204"/>
              </a:rPr>
              <a:t>.</a:t>
            </a:r>
            <a:endParaRPr lang="en-US" sz="2400" dirty="0">
              <a:latin typeface="Cambria Math" panose="02040503050406030204" pitchFamily="18" charset="0"/>
              <a:ea typeface="Cambria Math" panose="02040503050406030204" pitchFamily="18" charset="0"/>
            </a:endParaRPr>
          </a:p>
          <a:p>
            <a:r>
              <a:rPr lang="en-US" dirty="0">
                <a:latin typeface="Cambria Math" panose="02040503050406030204"/>
                <a:ea typeface="Cambria Math" panose="02040503050406030204"/>
              </a:rPr>
              <a:t> </a:t>
            </a:r>
            <a:endParaRPr lang="en-US"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75652619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zh-CN" altLang="en-US" sz="3200" dirty="0"/>
              <a:t>乘法规则 </a:t>
            </a:r>
            <a:r>
              <a:rPr lang="en-US" altLang="zh-CN" sz="3200" dirty="0"/>
              <a:t>– </a:t>
            </a:r>
            <a:r>
              <a:rPr lang="zh-CN" altLang="en-US" sz="3200" dirty="0"/>
              <a:t>附录</a:t>
            </a:r>
            <a:endParaRPr lang="en-US" sz="3200" dirty="0"/>
          </a:p>
        </p:txBody>
      </p:sp>
      <p:sp>
        <p:nvSpPr>
          <p:cNvPr id="3" name="Content Placeholder 2"/>
          <p:cNvSpPr>
            <a:spLocks noGrp="1"/>
          </p:cNvSpPr>
          <p:nvPr>
            <p:ph idx="1"/>
          </p:nvPr>
        </p:nvSpPr>
        <p:spPr>
          <a:xfrm>
            <a:off x="457200" y="1295400"/>
            <a:ext cx="8229600" cy="4953000"/>
          </a:xfrm>
        </p:spPr>
        <p:txBody>
          <a:bodyPr/>
          <a:lstStyle/>
          <a:p>
            <a:r>
              <a:rPr lang="zh-CN" altLang="en-US" sz="2400" dirty="0"/>
              <a:t>有 </a:t>
            </a:r>
            <a:r>
              <a:rPr lang="en-US" altLang="zh-CN" sz="2400" dirty="0"/>
              <a:t>6 </a:t>
            </a:r>
            <a:r>
              <a:rPr lang="zh-CN" altLang="en-US" sz="2400" dirty="0"/>
              <a:t>个空格，其中 </a:t>
            </a:r>
            <a:r>
              <a:rPr lang="en-US" altLang="zh-CN" sz="2400" dirty="0"/>
              <a:t>3 </a:t>
            </a:r>
            <a:r>
              <a:rPr lang="zh-CN" altLang="en-US" sz="2400" dirty="0"/>
              <a:t>个用于字母，</a:t>
            </a:r>
            <a:r>
              <a:rPr lang="en-US" altLang="zh-CN" sz="2400" dirty="0"/>
              <a:t>3 </a:t>
            </a:r>
            <a:r>
              <a:rPr lang="zh-CN" altLang="en-US" sz="2400" dirty="0"/>
              <a:t>个用于数字。字母的空格下方有一个大括号，表示每个字母有 </a:t>
            </a:r>
            <a:r>
              <a:rPr lang="en-US" altLang="zh-CN" sz="2400" dirty="0"/>
              <a:t>26 </a:t>
            </a:r>
            <a:r>
              <a:rPr lang="zh-CN" altLang="en-US" sz="2400" dirty="0"/>
              <a:t>种选择。数字的空格下方也有一个大括号，表示每个数字有 </a:t>
            </a:r>
            <a:r>
              <a:rPr lang="en-US" altLang="zh-CN" sz="2400" dirty="0"/>
              <a:t>10 </a:t>
            </a:r>
            <a:r>
              <a:rPr lang="zh-CN" altLang="en-US" sz="2400" dirty="0"/>
              <a:t>种选择</a:t>
            </a:r>
            <a:r>
              <a:rPr lang="en-US" sz="2400" dirty="0"/>
              <a:t>.</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328470965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zh-CN" altLang="en-US" sz="3200" dirty="0"/>
              <a:t>互联网地址 </a:t>
            </a:r>
            <a:r>
              <a:rPr lang="en-US" altLang="zh-CN" sz="3200" dirty="0"/>
              <a:t>– </a:t>
            </a:r>
            <a:r>
              <a:rPr lang="zh-CN" altLang="en-US" sz="3200" dirty="0"/>
              <a:t>附录</a:t>
            </a:r>
            <a:endParaRPr lang="en-US" sz="3200" dirty="0"/>
          </a:p>
        </p:txBody>
      </p:sp>
      <p:sp>
        <p:nvSpPr>
          <p:cNvPr id="3" name="Content Placeholder 2"/>
          <p:cNvSpPr>
            <a:spLocks noGrp="1"/>
          </p:cNvSpPr>
          <p:nvPr>
            <p:ph idx="1"/>
          </p:nvPr>
        </p:nvSpPr>
        <p:spPr>
          <a:xfrm>
            <a:off x="457200" y="1295400"/>
            <a:ext cx="8229600" cy="4953000"/>
          </a:xfrm>
        </p:spPr>
        <p:txBody>
          <a:bodyPr/>
          <a:lstStyle/>
          <a:p>
            <a:r>
              <a:rPr lang="zh-CN" altLang="en-US" sz="2400" dirty="0"/>
              <a:t>有一个表格，包含 </a:t>
            </a:r>
            <a:r>
              <a:rPr lang="en-US" altLang="zh-CN" sz="2400" dirty="0"/>
              <a:t>32 </a:t>
            </a:r>
            <a:r>
              <a:rPr lang="zh-CN" altLang="en-US" sz="2400" dirty="0"/>
              <a:t>列和 </a:t>
            </a:r>
            <a:r>
              <a:rPr lang="en-US" altLang="zh-CN" sz="2400" dirty="0"/>
              <a:t>5 </a:t>
            </a:r>
            <a:r>
              <a:rPr lang="zh-CN" altLang="en-US" sz="2400" dirty="0"/>
              <a:t>行。列从 </a:t>
            </a:r>
            <a:r>
              <a:rPr lang="en-US" altLang="zh-CN" sz="2400" dirty="0"/>
              <a:t>0 </a:t>
            </a:r>
            <a:r>
              <a:rPr lang="zh-CN" altLang="en-US" sz="2400" dirty="0"/>
              <a:t>到 </a:t>
            </a:r>
            <a:r>
              <a:rPr lang="en-US" altLang="zh-CN" sz="2400" dirty="0"/>
              <a:t>31 </a:t>
            </a:r>
            <a:r>
              <a:rPr lang="zh-CN" altLang="en-US" sz="2400" dirty="0"/>
              <a:t>编号，代表位号。行分别为 </a:t>
            </a:r>
            <a:r>
              <a:rPr lang="en-US" altLang="zh-CN" sz="2400" dirty="0"/>
              <a:t>A </a:t>
            </a:r>
            <a:r>
              <a:rPr lang="zh-CN" altLang="en-US" sz="2400" dirty="0"/>
              <a:t>类、</a:t>
            </a:r>
            <a:r>
              <a:rPr lang="en-US" altLang="zh-CN" sz="2400" dirty="0"/>
              <a:t>B </a:t>
            </a:r>
            <a:r>
              <a:rPr lang="zh-CN" altLang="en-US" sz="2400" dirty="0"/>
              <a:t>类、</a:t>
            </a:r>
            <a:r>
              <a:rPr lang="en-US" altLang="zh-CN" sz="2400" dirty="0"/>
              <a:t>C </a:t>
            </a:r>
            <a:r>
              <a:rPr lang="zh-CN" altLang="en-US" sz="2400" dirty="0"/>
              <a:t>类、</a:t>
            </a:r>
            <a:r>
              <a:rPr lang="en-US" altLang="zh-CN" sz="2400" dirty="0"/>
              <a:t>D </a:t>
            </a:r>
            <a:r>
              <a:rPr lang="zh-CN" altLang="en-US" sz="2400" dirty="0"/>
              <a:t>类和 </a:t>
            </a:r>
            <a:r>
              <a:rPr lang="en-US" altLang="zh-CN" sz="2400" dirty="0"/>
              <a:t>E </a:t>
            </a:r>
            <a:r>
              <a:rPr lang="zh-CN" altLang="en-US" sz="2400" dirty="0"/>
              <a:t>类。在 </a:t>
            </a:r>
            <a:r>
              <a:rPr lang="en-US" altLang="zh-CN" sz="2400" dirty="0"/>
              <a:t>A </a:t>
            </a:r>
            <a:r>
              <a:rPr lang="zh-CN" altLang="en-US" sz="2400" dirty="0"/>
              <a:t>类中，位 </a:t>
            </a:r>
            <a:r>
              <a:rPr lang="en-US" altLang="zh-CN" sz="2400" dirty="0"/>
              <a:t>0 </a:t>
            </a:r>
            <a:r>
              <a:rPr lang="zh-CN" altLang="en-US" sz="2400" dirty="0"/>
              <a:t>为 </a:t>
            </a:r>
            <a:r>
              <a:rPr lang="en-US" altLang="zh-CN" sz="2400" dirty="0"/>
              <a:t>0</a:t>
            </a:r>
            <a:r>
              <a:rPr lang="zh-CN" altLang="en-US" sz="2400" dirty="0"/>
              <a:t>。位 </a:t>
            </a:r>
            <a:r>
              <a:rPr lang="en-US" altLang="zh-CN" sz="2400" dirty="0"/>
              <a:t>1 </a:t>
            </a:r>
            <a:r>
              <a:rPr lang="zh-CN" altLang="en-US" sz="2400" dirty="0"/>
              <a:t>到 </a:t>
            </a:r>
            <a:r>
              <a:rPr lang="en-US" altLang="zh-CN" sz="2400" dirty="0"/>
              <a:t>7 </a:t>
            </a:r>
            <a:r>
              <a:rPr lang="zh-CN" altLang="en-US" sz="2400" dirty="0"/>
              <a:t>被标记为网络 </a:t>
            </a:r>
            <a:r>
              <a:rPr lang="en-US" altLang="zh-CN" sz="2400" dirty="0"/>
              <a:t>ID</a:t>
            </a:r>
            <a:r>
              <a:rPr lang="zh-CN" altLang="en-US" sz="2400" dirty="0"/>
              <a:t>。位 </a:t>
            </a:r>
            <a:r>
              <a:rPr lang="en-US" altLang="zh-CN" sz="2400" dirty="0"/>
              <a:t>8 </a:t>
            </a:r>
            <a:r>
              <a:rPr lang="zh-CN" altLang="en-US" sz="2400" dirty="0"/>
              <a:t>到 </a:t>
            </a:r>
            <a:r>
              <a:rPr lang="en-US" altLang="zh-CN" sz="2400" dirty="0"/>
              <a:t>31 </a:t>
            </a:r>
            <a:r>
              <a:rPr lang="zh-CN" altLang="en-US" sz="2400" dirty="0"/>
              <a:t>被标记为主机 </a:t>
            </a:r>
            <a:r>
              <a:rPr lang="en-US" altLang="zh-CN" sz="2400" dirty="0"/>
              <a:t>ID</a:t>
            </a:r>
            <a:r>
              <a:rPr lang="zh-CN" altLang="en-US" sz="2400" dirty="0"/>
              <a:t>。在 </a:t>
            </a:r>
            <a:r>
              <a:rPr lang="en-US" altLang="zh-CN" sz="2400" dirty="0"/>
              <a:t>B </a:t>
            </a:r>
            <a:r>
              <a:rPr lang="zh-CN" altLang="en-US" sz="2400" dirty="0"/>
              <a:t>类中，位 </a:t>
            </a:r>
            <a:r>
              <a:rPr lang="en-US" altLang="zh-CN" sz="2400" dirty="0"/>
              <a:t>0 </a:t>
            </a:r>
            <a:r>
              <a:rPr lang="zh-CN" altLang="en-US" sz="2400" dirty="0"/>
              <a:t>为 </a:t>
            </a:r>
            <a:r>
              <a:rPr lang="en-US" altLang="zh-CN" sz="2400" dirty="0"/>
              <a:t>1</a:t>
            </a:r>
            <a:r>
              <a:rPr lang="zh-CN" altLang="en-US" sz="2400" dirty="0"/>
              <a:t>，位 </a:t>
            </a:r>
            <a:r>
              <a:rPr lang="en-US" altLang="zh-CN" sz="2400" dirty="0"/>
              <a:t>1 </a:t>
            </a:r>
            <a:r>
              <a:rPr lang="zh-CN" altLang="en-US" sz="2400" dirty="0"/>
              <a:t>为 </a:t>
            </a:r>
            <a:r>
              <a:rPr lang="en-US" altLang="zh-CN" sz="2400" dirty="0"/>
              <a:t>0</a:t>
            </a:r>
            <a:r>
              <a:rPr lang="zh-CN" altLang="en-US" sz="2400" dirty="0"/>
              <a:t>。位 </a:t>
            </a:r>
            <a:r>
              <a:rPr lang="en-US" altLang="zh-CN" sz="2400" dirty="0"/>
              <a:t>2 </a:t>
            </a:r>
            <a:r>
              <a:rPr lang="zh-CN" altLang="en-US" sz="2400" dirty="0"/>
              <a:t>到 </a:t>
            </a:r>
            <a:r>
              <a:rPr lang="en-US" altLang="zh-CN" sz="2400" dirty="0"/>
              <a:t>15 </a:t>
            </a:r>
            <a:r>
              <a:rPr lang="zh-CN" altLang="en-US" sz="2400" dirty="0"/>
              <a:t>被标记为网络 </a:t>
            </a:r>
            <a:r>
              <a:rPr lang="en-US" altLang="zh-CN" sz="2400" dirty="0"/>
              <a:t>ID</a:t>
            </a:r>
            <a:r>
              <a:rPr lang="zh-CN" altLang="en-US" sz="2400" dirty="0"/>
              <a:t>。位 </a:t>
            </a:r>
            <a:r>
              <a:rPr lang="en-US" altLang="zh-CN" sz="2400" dirty="0"/>
              <a:t>16 </a:t>
            </a:r>
            <a:r>
              <a:rPr lang="zh-CN" altLang="en-US" sz="2400" dirty="0"/>
              <a:t>到 </a:t>
            </a:r>
            <a:r>
              <a:rPr lang="en-US" altLang="zh-CN" sz="2400" dirty="0"/>
              <a:t>31 </a:t>
            </a:r>
            <a:r>
              <a:rPr lang="zh-CN" altLang="en-US" sz="2400" dirty="0"/>
              <a:t>被标记为主机 </a:t>
            </a:r>
            <a:r>
              <a:rPr lang="en-US" altLang="zh-CN" sz="2400" dirty="0"/>
              <a:t>ID</a:t>
            </a:r>
            <a:r>
              <a:rPr lang="zh-CN" altLang="en-US" sz="2400" dirty="0"/>
              <a:t>。在 </a:t>
            </a:r>
            <a:r>
              <a:rPr lang="en-US" altLang="zh-CN" sz="2400" dirty="0"/>
              <a:t>C </a:t>
            </a:r>
            <a:r>
              <a:rPr lang="zh-CN" altLang="en-US" sz="2400" dirty="0"/>
              <a:t>类中，位 </a:t>
            </a:r>
            <a:r>
              <a:rPr lang="en-US" altLang="zh-CN" sz="2400" dirty="0"/>
              <a:t>0 </a:t>
            </a:r>
            <a:r>
              <a:rPr lang="zh-CN" altLang="en-US" sz="2400" dirty="0"/>
              <a:t>和 </a:t>
            </a:r>
            <a:r>
              <a:rPr lang="en-US" altLang="zh-CN" sz="2400" dirty="0"/>
              <a:t>1 </a:t>
            </a:r>
            <a:r>
              <a:rPr lang="zh-CN" altLang="en-US" sz="2400" dirty="0"/>
              <a:t>为 </a:t>
            </a:r>
            <a:r>
              <a:rPr lang="en-US" altLang="zh-CN" sz="2400" dirty="0"/>
              <a:t>1</a:t>
            </a:r>
            <a:r>
              <a:rPr lang="zh-CN" altLang="en-US" sz="2400" dirty="0"/>
              <a:t>，位 </a:t>
            </a:r>
            <a:r>
              <a:rPr lang="en-US" altLang="zh-CN" sz="2400" dirty="0"/>
              <a:t>2 </a:t>
            </a:r>
            <a:r>
              <a:rPr lang="zh-CN" altLang="en-US" sz="2400" dirty="0"/>
              <a:t>为 </a:t>
            </a:r>
            <a:r>
              <a:rPr lang="en-US" altLang="zh-CN" sz="2400" dirty="0"/>
              <a:t>0</a:t>
            </a:r>
            <a:r>
              <a:rPr lang="zh-CN" altLang="en-US" sz="2400" dirty="0"/>
              <a:t>，位 </a:t>
            </a:r>
            <a:r>
              <a:rPr lang="en-US" altLang="zh-CN" sz="2400" dirty="0"/>
              <a:t>3 </a:t>
            </a:r>
            <a:r>
              <a:rPr lang="zh-CN" altLang="en-US" sz="2400" dirty="0"/>
              <a:t>到 </a:t>
            </a:r>
            <a:r>
              <a:rPr lang="en-US" altLang="zh-CN" sz="2400" dirty="0"/>
              <a:t>23 </a:t>
            </a:r>
            <a:r>
              <a:rPr lang="zh-CN" altLang="en-US" sz="2400" dirty="0"/>
              <a:t>被标记为网络 </a:t>
            </a:r>
            <a:r>
              <a:rPr lang="en-US" altLang="zh-CN" sz="2400" dirty="0"/>
              <a:t>ID</a:t>
            </a:r>
            <a:r>
              <a:rPr lang="zh-CN" altLang="en-US" sz="2400" dirty="0"/>
              <a:t>。位 </a:t>
            </a:r>
            <a:r>
              <a:rPr lang="en-US" altLang="zh-CN" sz="2400" dirty="0"/>
              <a:t>24 </a:t>
            </a:r>
            <a:r>
              <a:rPr lang="zh-CN" altLang="en-US" sz="2400" dirty="0"/>
              <a:t>到 </a:t>
            </a:r>
            <a:r>
              <a:rPr lang="en-US" altLang="zh-CN" sz="2400" dirty="0"/>
              <a:t>31 </a:t>
            </a:r>
            <a:r>
              <a:rPr lang="zh-CN" altLang="en-US" sz="2400" dirty="0"/>
              <a:t>被标记为主机 </a:t>
            </a:r>
            <a:r>
              <a:rPr lang="en-US" altLang="zh-CN" sz="2400" dirty="0"/>
              <a:t>ID</a:t>
            </a:r>
            <a:r>
              <a:rPr lang="zh-CN" altLang="en-US" sz="2400" dirty="0"/>
              <a:t>。在 </a:t>
            </a:r>
            <a:r>
              <a:rPr lang="en-US" altLang="zh-CN" sz="2400" dirty="0"/>
              <a:t>D </a:t>
            </a:r>
            <a:r>
              <a:rPr lang="zh-CN" altLang="en-US" sz="2400" dirty="0"/>
              <a:t>类中，位 </a:t>
            </a:r>
            <a:r>
              <a:rPr lang="en-US" altLang="zh-CN" sz="2400" dirty="0"/>
              <a:t>0</a:t>
            </a:r>
            <a:r>
              <a:rPr lang="zh-CN" altLang="en-US" sz="2400" dirty="0"/>
              <a:t>、</a:t>
            </a:r>
            <a:r>
              <a:rPr lang="en-US" altLang="zh-CN" sz="2400" dirty="0"/>
              <a:t>1 </a:t>
            </a:r>
            <a:r>
              <a:rPr lang="zh-CN" altLang="en-US" sz="2400" dirty="0"/>
              <a:t>和 </a:t>
            </a:r>
            <a:r>
              <a:rPr lang="en-US" altLang="zh-CN" sz="2400" dirty="0"/>
              <a:t>2 </a:t>
            </a:r>
            <a:r>
              <a:rPr lang="zh-CN" altLang="en-US" sz="2400" dirty="0"/>
              <a:t>为 </a:t>
            </a:r>
            <a:r>
              <a:rPr lang="en-US" altLang="zh-CN" sz="2400" dirty="0"/>
              <a:t>1</a:t>
            </a:r>
            <a:r>
              <a:rPr lang="zh-CN" altLang="en-US" sz="2400" dirty="0"/>
              <a:t>，位 </a:t>
            </a:r>
            <a:r>
              <a:rPr lang="en-US" altLang="zh-CN" sz="2400" dirty="0"/>
              <a:t>3 </a:t>
            </a:r>
            <a:r>
              <a:rPr lang="zh-CN" altLang="en-US" sz="2400" dirty="0"/>
              <a:t>为 </a:t>
            </a:r>
            <a:r>
              <a:rPr lang="en-US" altLang="zh-CN" sz="2400" dirty="0"/>
              <a:t>0</a:t>
            </a:r>
            <a:r>
              <a:rPr lang="zh-CN" altLang="en-US" sz="2400" dirty="0"/>
              <a:t>。位 </a:t>
            </a:r>
            <a:r>
              <a:rPr lang="en-US" altLang="zh-CN" sz="2400" dirty="0"/>
              <a:t>4 </a:t>
            </a:r>
            <a:r>
              <a:rPr lang="zh-CN" altLang="en-US" sz="2400" dirty="0"/>
              <a:t>到 </a:t>
            </a:r>
            <a:r>
              <a:rPr lang="en-US" altLang="zh-CN" sz="2400" dirty="0"/>
              <a:t>31 </a:t>
            </a:r>
            <a:r>
              <a:rPr lang="zh-CN" altLang="en-US" sz="2400" dirty="0"/>
              <a:t>被标记为多播地址。在 </a:t>
            </a:r>
            <a:r>
              <a:rPr lang="en-US" altLang="zh-CN" sz="2400" dirty="0"/>
              <a:t>E </a:t>
            </a:r>
            <a:r>
              <a:rPr lang="zh-CN" altLang="en-US" sz="2400" dirty="0"/>
              <a:t>类中，位 </a:t>
            </a:r>
            <a:r>
              <a:rPr lang="en-US" altLang="zh-CN" sz="2400" dirty="0"/>
              <a:t>0</a:t>
            </a:r>
            <a:r>
              <a:rPr lang="zh-CN" altLang="en-US" sz="2400" dirty="0"/>
              <a:t>、</a:t>
            </a:r>
            <a:r>
              <a:rPr lang="en-US" altLang="zh-CN" sz="2400" dirty="0"/>
              <a:t>1</a:t>
            </a:r>
            <a:r>
              <a:rPr lang="zh-CN" altLang="en-US" sz="2400" dirty="0"/>
              <a:t>、</a:t>
            </a:r>
            <a:r>
              <a:rPr lang="en-US" altLang="zh-CN" sz="2400" dirty="0"/>
              <a:t>2 </a:t>
            </a:r>
            <a:r>
              <a:rPr lang="zh-CN" altLang="en-US" sz="2400" dirty="0"/>
              <a:t>和 </a:t>
            </a:r>
            <a:r>
              <a:rPr lang="en-US" altLang="zh-CN" sz="2400" dirty="0"/>
              <a:t>3 </a:t>
            </a:r>
            <a:r>
              <a:rPr lang="zh-CN" altLang="en-US" sz="2400" dirty="0"/>
              <a:t>为 </a:t>
            </a:r>
            <a:r>
              <a:rPr lang="en-US" altLang="zh-CN" sz="2400" dirty="0"/>
              <a:t>1</a:t>
            </a:r>
            <a:r>
              <a:rPr lang="zh-CN" altLang="en-US" sz="2400" dirty="0"/>
              <a:t>，位 </a:t>
            </a:r>
            <a:r>
              <a:rPr lang="en-US" altLang="zh-CN" sz="2400" dirty="0"/>
              <a:t>4 </a:t>
            </a:r>
            <a:r>
              <a:rPr lang="zh-CN" altLang="en-US" sz="2400" dirty="0"/>
              <a:t>为 </a:t>
            </a:r>
            <a:r>
              <a:rPr lang="en-US" altLang="zh-CN" sz="2400" dirty="0"/>
              <a:t>0</a:t>
            </a:r>
            <a:r>
              <a:rPr lang="zh-CN" altLang="en-US" sz="2400" dirty="0"/>
              <a:t>。位 </a:t>
            </a:r>
            <a:r>
              <a:rPr lang="en-US" altLang="zh-CN" sz="2400" dirty="0"/>
              <a:t>5 </a:t>
            </a:r>
            <a:r>
              <a:rPr lang="zh-CN" altLang="en-US" sz="2400" dirty="0"/>
              <a:t>到 </a:t>
            </a:r>
            <a:r>
              <a:rPr lang="en-US" altLang="zh-CN" sz="2400" dirty="0"/>
              <a:t>31 </a:t>
            </a:r>
            <a:r>
              <a:rPr lang="zh-CN" altLang="en-US" sz="2400" dirty="0"/>
              <a:t>被标记为地址。</a:t>
            </a:r>
            <a:r>
              <a:rPr lang="en-US" sz="2400" dirty="0"/>
              <a:t>.</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136799694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zh-CN" altLang="en-US" sz="3200" dirty="0"/>
              <a:t>计数比特串 </a:t>
            </a:r>
            <a:r>
              <a:rPr lang="en-US" altLang="zh-CN" sz="3200" dirty="0"/>
              <a:t>– </a:t>
            </a:r>
            <a:r>
              <a:rPr lang="zh-CN" altLang="en-US" sz="3200" dirty="0"/>
              <a:t>附录</a:t>
            </a:r>
            <a:endParaRPr lang="en-US" sz="3200" dirty="0"/>
          </a:p>
        </p:txBody>
      </p:sp>
      <p:sp>
        <p:nvSpPr>
          <p:cNvPr id="3" name="Content Placeholder 2"/>
          <p:cNvSpPr>
            <a:spLocks noGrp="1"/>
          </p:cNvSpPr>
          <p:nvPr>
            <p:ph idx="1"/>
          </p:nvPr>
        </p:nvSpPr>
        <p:spPr>
          <a:xfrm>
            <a:off x="457200" y="1295400"/>
            <a:ext cx="8229600" cy="4953000"/>
          </a:xfrm>
        </p:spPr>
        <p:txBody>
          <a:bodyPr/>
          <a:lstStyle/>
          <a:p>
            <a:r>
              <a:rPr lang="zh-CN" altLang="en-US" sz="2400" dirty="0"/>
              <a:t>有三行，每行 </a:t>
            </a:r>
            <a:r>
              <a:rPr lang="en-US" altLang="zh-CN" sz="2400" dirty="0"/>
              <a:t>8 </a:t>
            </a:r>
            <a:r>
              <a:rPr lang="zh-CN" altLang="en-US" sz="2400" dirty="0"/>
              <a:t>个空格。在第一行中，第一个空格是 </a:t>
            </a:r>
            <a:r>
              <a:rPr lang="en-US" altLang="zh-CN" sz="2400" dirty="0"/>
              <a:t>1</a:t>
            </a:r>
            <a:r>
              <a:rPr lang="zh-CN" altLang="en-US" sz="2400" dirty="0"/>
              <a:t>，其他空格下方有一个大括号，表示在剩余的 </a:t>
            </a:r>
            <a:r>
              <a:rPr lang="en-US" altLang="zh-CN" sz="2400" dirty="0"/>
              <a:t>7 </a:t>
            </a:r>
            <a:r>
              <a:rPr lang="zh-CN" altLang="en-US" sz="2400" dirty="0"/>
              <a:t>个空格中放置 </a:t>
            </a:r>
            <a:r>
              <a:rPr lang="en-US" altLang="zh-CN" sz="2400" dirty="0"/>
              <a:t>0 </a:t>
            </a:r>
            <a:r>
              <a:rPr lang="zh-CN" altLang="en-US" sz="2400" dirty="0"/>
              <a:t>和 </a:t>
            </a:r>
            <a:r>
              <a:rPr lang="en-US" altLang="zh-CN" sz="2400" dirty="0"/>
              <a:t>1 </a:t>
            </a:r>
            <a:r>
              <a:rPr lang="zh-CN" altLang="en-US" sz="2400" dirty="0"/>
              <a:t>有 </a:t>
            </a:r>
            <a:r>
              <a:rPr lang="en-US" altLang="zh-CN" sz="2400" dirty="0"/>
              <a:t>128  </a:t>
            </a:r>
            <a:r>
              <a:rPr lang="zh-CN" altLang="en-US" sz="2400" dirty="0"/>
              <a:t>种方式。在第二行中，最后两个空格是 </a:t>
            </a:r>
            <a:r>
              <a:rPr lang="en-US" altLang="zh-CN" sz="2400" dirty="0"/>
              <a:t>0</a:t>
            </a:r>
            <a:r>
              <a:rPr lang="zh-CN" altLang="en-US" sz="2400" dirty="0"/>
              <a:t>，其他空格下方有一个大括号，表示在剩余的 </a:t>
            </a:r>
            <a:r>
              <a:rPr lang="en-US" altLang="zh-CN" sz="2400" dirty="0"/>
              <a:t>6 </a:t>
            </a:r>
            <a:r>
              <a:rPr lang="zh-CN" altLang="en-US" sz="2400" dirty="0"/>
              <a:t>个空格中放置 </a:t>
            </a:r>
            <a:r>
              <a:rPr lang="en-US" altLang="zh-CN" sz="2400" dirty="0"/>
              <a:t>0 </a:t>
            </a:r>
            <a:r>
              <a:rPr lang="zh-CN" altLang="en-US" sz="2400" dirty="0"/>
              <a:t>和 </a:t>
            </a:r>
            <a:r>
              <a:rPr lang="en-US" altLang="zh-CN" sz="2400" dirty="0"/>
              <a:t>1 </a:t>
            </a:r>
            <a:r>
              <a:rPr lang="zh-CN" altLang="en-US" sz="2400" dirty="0"/>
              <a:t>有 </a:t>
            </a:r>
            <a:r>
              <a:rPr lang="en-US" altLang="zh-CN" sz="2400" dirty="0"/>
              <a:t>64  </a:t>
            </a:r>
            <a:r>
              <a:rPr lang="zh-CN" altLang="en-US" sz="2400" dirty="0"/>
              <a:t>种方式。在第三行中，第一个空格是 </a:t>
            </a:r>
            <a:r>
              <a:rPr lang="en-US" altLang="zh-CN" sz="2400" dirty="0"/>
              <a:t>1</a:t>
            </a:r>
            <a:r>
              <a:rPr lang="zh-CN" altLang="en-US" sz="2400" dirty="0"/>
              <a:t>，最后两个空格是 </a:t>
            </a:r>
            <a:r>
              <a:rPr lang="en-US" altLang="zh-CN" sz="2400" dirty="0"/>
              <a:t>0</a:t>
            </a:r>
            <a:r>
              <a:rPr lang="zh-CN" altLang="en-US" sz="2400" dirty="0"/>
              <a:t>。其他空格下方有一个大括号，表示在剩余的 </a:t>
            </a:r>
            <a:r>
              <a:rPr lang="en-US" altLang="zh-CN" sz="2400" dirty="0"/>
              <a:t>5 </a:t>
            </a:r>
            <a:r>
              <a:rPr lang="zh-CN" altLang="en-US" sz="2400" dirty="0"/>
              <a:t>个空格中放置 </a:t>
            </a:r>
            <a:r>
              <a:rPr lang="en-US" altLang="zh-CN" sz="2400" dirty="0"/>
              <a:t>0 </a:t>
            </a:r>
            <a:r>
              <a:rPr lang="zh-CN" altLang="en-US" sz="2400" dirty="0"/>
              <a:t>和 </a:t>
            </a:r>
            <a:r>
              <a:rPr lang="en-US" altLang="zh-CN" sz="2400" dirty="0"/>
              <a:t>1 </a:t>
            </a:r>
            <a:r>
              <a:rPr lang="zh-CN" altLang="en-US" sz="2400" dirty="0"/>
              <a:t>有 </a:t>
            </a:r>
            <a:r>
              <a:rPr lang="en-US" altLang="zh-CN" sz="2400" dirty="0"/>
              <a:t>32</a:t>
            </a:r>
            <a:r>
              <a:rPr lang="zh-CN" altLang="en-US" sz="2400" dirty="0"/>
              <a:t>种方式</a:t>
            </a:r>
            <a:endParaRPr lang="en-US" sz="2400" dirty="0"/>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70722350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zh-CN" altLang="en-US" sz="3200" dirty="0"/>
              <a:t>树状图 </a:t>
            </a:r>
            <a:r>
              <a:rPr lang="en-US" altLang="zh-CN" sz="3200" dirty="0"/>
              <a:t>– </a:t>
            </a:r>
            <a:r>
              <a:rPr lang="zh-CN" altLang="en-US" sz="3200" dirty="0"/>
              <a:t>附录</a:t>
            </a:r>
            <a:endParaRPr lang="en-US" sz="3200" dirty="0"/>
          </a:p>
        </p:txBody>
      </p:sp>
      <p:sp>
        <p:nvSpPr>
          <p:cNvPr id="3" name="Content Placeholder 2"/>
          <p:cNvSpPr>
            <a:spLocks noGrp="1"/>
          </p:cNvSpPr>
          <p:nvPr>
            <p:ph idx="1"/>
          </p:nvPr>
        </p:nvSpPr>
        <p:spPr>
          <a:xfrm>
            <a:off x="457200" y="1295400"/>
            <a:ext cx="8229600" cy="4953000"/>
          </a:xfrm>
        </p:spPr>
        <p:txBody>
          <a:bodyPr/>
          <a:lstStyle/>
          <a:p>
            <a:r>
              <a:rPr lang="zh-CN" altLang="en-US" sz="2400" dirty="0"/>
              <a:t>树的根在基本层次上。根有五个分支，指向标记为 </a:t>
            </a:r>
            <a:r>
              <a:rPr lang="en-US" altLang="zh-CN" sz="2400" dirty="0"/>
              <a:t>S</a:t>
            </a:r>
            <a:r>
              <a:rPr lang="zh-CN" altLang="en-US" sz="2400" dirty="0"/>
              <a:t>、</a:t>
            </a:r>
            <a:r>
              <a:rPr lang="en-US" altLang="zh-CN" sz="2400" dirty="0"/>
              <a:t>M</a:t>
            </a:r>
            <a:r>
              <a:rPr lang="zh-CN" altLang="en-US" sz="2400" dirty="0"/>
              <a:t>、</a:t>
            </a:r>
            <a:r>
              <a:rPr lang="en-US" altLang="zh-CN" sz="2400" dirty="0"/>
              <a:t>L</a:t>
            </a:r>
            <a:r>
              <a:rPr lang="zh-CN" altLang="en-US" sz="2400" dirty="0"/>
              <a:t>、</a:t>
            </a:r>
            <a:r>
              <a:rPr lang="en-US" altLang="zh-CN" sz="2400" dirty="0"/>
              <a:t>X L </a:t>
            </a:r>
            <a:r>
              <a:rPr lang="zh-CN" altLang="en-US" sz="2400" dirty="0"/>
              <a:t>和 </a:t>
            </a:r>
            <a:r>
              <a:rPr lang="en-US" altLang="zh-CN" sz="2400" dirty="0"/>
              <a:t>X </a:t>
            </a:r>
            <a:r>
              <a:rPr lang="en-US" altLang="zh-CN" sz="2400" dirty="0" err="1"/>
              <a:t>X</a:t>
            </a:r>
            <a:r>
              <a:rPr lang="en-US" altLang="zh-CN" sz="2400" dirty="0"/>
              <a:t> L </a:t>
            </a:r>
            <a:r>
              <a:rPr lang="zh-CN" altLang="en-US" sz="2400" dirty="0"/>
              <a:t>的顶点。每个顶点 </a:t>
            </a:r>
            <a:r>
              <a:rPr lang="en-US" altLang="zh-CN" sz="2400" dirty="0"/>
              <a:t>S</a:t>
            </a:r>
            <a:r>
              <a:rPr lang="zh-CN" altLang="en-US" sz="2400" dirty="0"/>
              <a:t>、</a:t>
            </a:r>
            <a:r>
              <a:rPr lang="en-US" altLang="zh-CN" sz="2400" dirty="0"/>
              <a:t>M </a:t>
            </a:r>
            <a:r>
              <a:rPr lang="zh-CN" altLang="en-US" sz="2400" dirty="0"/>
              <a:t>和 </a:t>
            </a:r>
            <a:r>
              <a:rPr lang="en-US" altLang="zh-CN" sz="2400" dirty="0"/>
              <a:t>L </a:t>
            </a:r>
            <a:r>
              <a:rPr lang="zh-CN" altLang="en-US" sz="2400" dirty="0"/>
              <a:t>有四个分支，指向标记为 </a:t>
            </a:r>
            <a:r>
              <a:rPr lang="en-US" altLang="zh-CN" sz="2400" dirty="0"/>
              <a:t>W</a:t>
            </a:r>
            <a:r>
              <a:rPr lang="zh-CN" altLang="en-US" sz="2400" dirty="0"/>
              <a:t>、</a:t>
            </a:r>
            <a:r>
              <a:rPr lang="en-US" altLang="zh-CN" sz="2400" dirty="0"/>
              <a:t>R</a:t>
            </a:r>
            <a:r>
              <a:rPr lang="zh-CN" altLang="en-US" sz="2400" dirty="0"/>
              <a:t>、</a:t>
            </a:r>
            <a:r>
              <a:rPr lang="en-US" altLang="zh-CN" sz="2400" dirty="0"/>
              <a:t>G </a:t>
            </a:r>
            <a:r>
              <a:rPr lang="zh-CN" altLang="en-US" sz="2400" dirty="0"/>
              <a:t>和 </a:t>
            </a:r>
            <a:r>
              <a:rPr lang="en-US" altLang="zh-CN" sz="2400" dirty="0"/>
              <a:t>B </a:t>
            </a:r>
            <a:r>
              <a:rPr lang="zh-CN" altLang="en-US" sz="2400" dirty="0"/>
              <a:t>的顶点。顶点 </a:t>
            </a:r>
            <a:r>
              <a:rPr lang="en-US" altLang="zh-CN" sz="2400" dirty="0"/>
              <a:t>X L </a:t>
            </a:r>
            <a:r>
              <a:rPr lang="zh-CN" altLang="en-US" sz="2400" dirty="0"/>
              <a:t>有三个分支，指向标记为 </a:t>
            </a:r>
            <a:r>
              <a:rPr lang="en-US" altLang="zh-CN" sz="2400" dirty="0"/>
              <a:t>R</a:t>
            </a:r>
            <a:r>
              <a:rPr lang="zh-CN" altLang="en-US" sz="2400" dirty="0"/>
              <a:t>、</a:t>
            </a:r>
            <a:r>
              <a:rPr lang="en-US" altLang="zh-CN" sz="2400" dirty="0"/>
              <a:t>G </a:t>
            </a:r>
            <a:r>
              <a:rPr lang="zh-CN" altLang="en-US" sz="2400" dirty="0"/>
              <a:t>和 </a:t>
            </a:r>
            <a:r>
              <a:rPr lang="en-US" altLang="zh-CN" sz="2400" dirty="0"/>
              <a:t>B </a:t>
            </a:r>
            <a:r>
              <a:rPr lang="zh-CN" altLang="en-US" sz="2400" dirty="0"/>
              <a:t>的顶点。顶点 </a:t>
            </a:r>
            <a:r>
              <a:rPr lang="en-US" altLang="zh-CN" sz="2400" dirty="0"/>
              <a:t>X </a:t>
            </a:r>
            <a:r>
              <a:rPr lang="en-US" altLang="zh-CN" sz="2400" dirty="0" err="1"/>
              <a:t>X</a:t>
            </a:r>
            <a:r>
              <a:rPr lang="en-US" altLang="zh-CN" sz="2400" dirty="0"/>
              <a:t> L </a:t>
            </a:r>
            <a:r>
              <a:rPr lang="zh-CN" altLang="en-US" sz="2400" dirty="0"/>
              <a:t>有两个分支，指向标记为 </a:t>
            </a:r>
            <a:r>
              <a:rPr lang="en-US" altLang="zh-CN" sz="2400" dirty="0"/>
              <a:t>G </a:t>
            </a:r>
            <a:r>
              <a:rPr lang="zh-CN" altLang="en-US" sz="2400" dirty="0"/>
              <a:t>和 </a:t>
            </a:r>
            <a:r>
              <a:rPr lang="en-US" altLang="zh-CN" sz="2400" dirty="0"/>
              <a:t>B </a:t>
            </a:r>
            <a:r>
              <a:rPr lang="zh-CN" altLang="en-US" sz="2400" dirty="0"/>
              <a:t>的顶点</a:t>
            </a:r>
            <a:r>
              <a:rPr lang="en-US" sz="2400" dirty="0"/>
              <a:t>. </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78680476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zh-CN" altLang="en-US" sz="3200" dirty="0"/>
              <a:t>鸽巢原理 </a:t>
            </a:r>
            <a:r>
              <a:rPr lang="en-US" altLang="zh-CN" sz="3200" dirty="0"/>
              <a:t>1 – </a:t>
            </a:r>
            <a:r>
              <a:rPr lang="zh-CN" altLang="en-US" sz="3200" dirty="0"/>
              <a:t>附录</a:t>
            </a:r>
            <a:endParaRPr lang="en-US" sz="3200" dirty="0"/>
          </a:p>
        </p:txBody>
      </p:sp>
      <p:sp>
        <p:nvSpPr>
          <p:cNvPr id="3" name="Content Placeholder 2"/>
          <p:cNvSpPr>
            <a:spLocks noGrp="1"/>
          </p:cNvSpPr>
          <p:nvPr>
            <p:ph idx="1"/>
          </p:nvPr>
        </p:nvSpPr>
        <p:spPr>
          <a:xfrm>
            <a:off x="457200" y="1295400"/>
            <a:ext cx="8229600" cy="4953000"/>
          </a:xfrm>
        </p:spPr>
        <p:txBody>
          <a:bodyPr/>
          <a:lstStyle/>
          <a:p>
            <a:r>
              <a:rPr lang="zh-CN" altLang="en-US" sz="2400" dirty="0"/>
              <a:t>有三个 </a:t>
            </a:r>
            <a:r>
              <a:rPr lang="en-US" altLang="zh-CN" sz="2400" dirty="0"/>
              <a:t>4×3 </a:t>
            </a:r>
            <a:r>
              <a:rPr lang="zh-CN" altLang="en-US" sz="2400" dirty="0"/>
              <a:t>的表格，标记为 </a:t>
            </a:r>
            <a:r>
              <a:rPr lang="en-US" altLang="zh-CN" sz="2400" dirty="0"/>
              <a:t>A</a:t>
            </a:r>
            <a:r>
              <a:rPr lang="zh-CN" altLang="en-US" sz="2400" dirty="0"/>
              <a:t>、</a:t>
            </a:r>
            <a:r>
              <a:rPr lang="en-US" altLang="zh-CN" sz="2400" dirty="0"/>
              <a:t>B </a:t>
            </a:r>
            <a:r>
              <a:rPr lang="zh-CN" altLang="en-US" sz="2400" dirty="0"/>
              <a:t>和 </a:t>
            </a:r>
            <a:r>
              <a:rPr lang="en-US" altLang="zh-CN" sz="2400" dirty="0"/>
              <a:t>C</a:t>
            </a:r>
            <a:r>
              <a:rPr lang="zh-CN" altLang="en-US" sz="2400" dirty="0"/>
              <a:t>。表格 </a:t>
            </a:r>
            <a:r>
              <a:rPr lang="en-US" altLang="zh-CN" sz="2400" dirty="0"/>
              <a:t>A</a:t>
            </a:r>
            <a:r>
              <a:rPr lang="zh-CN" altLang="en-US" sz="2400" dirty="0"/>
              <a:t>：空的单元格有 </a:t>
            </a:r>
            <a:r>
              <a:rPr lang="en-US" altLang="zh-CN" sz="2400" dirty="0"/>
              <a:t>1,3 </a:t>
            </a:r>
            <a:r>
              <a:rPr lang="zh-CN" altLang="en-US" sz="2400" dirty="0"/>
              <a:t>和 </a:t>
            </a:r>
            <a:r>
              <a:rPr lang="en-US" altLang="zh-CN" sz="2400" dirty="0"/>
              <a:t>2,2</a:t>
            </a:r>
            <a:r>
              <a:rPr lang="zh-CN" altLang="en-US" sz="2400" dirty="0"/>
              <a:t>。单元格 </a:t>
            </a:r>
            <a:r>
              <a:rPr lang="en-US" altLang="zh-CN" sz="2400" dirty="0"/>
              <a:t>1,2 </a:t>
            </a:r>
            <a:r>
              <a:rPr lang="zh-CN" altLang="en-US" sz="2400" dirty="0"/>
              <a:t>有 </a:t>
            </a:r>
            <a:r>
              <a:rPr lang="en-US" altLang="zh-CN" sz="2400" dirty="0"/>
              <a:t>3 </a:t>
            </a:r>
            <a:r>
              <a:rPr lang="zh-CN" altLang="en-US" sz="2400" dirty="0"/>
              <a:t>只鸽子，单元格 </a:t>
            </a:r>
            <a:r>
              <a:rPr lang="en-US" altLang="zh-CN" sz="2400" dirty="0"/>
              <a:t>3,3 </a:t>
            </a:r>
            <a:r>
              <a:rPr lang="zh-CN" altLang="en-US" sz="2400" dirty="0"/>
              <a:t>有 </a:t>
            </a:r>
            <a:r>
              <a:rPr lang="en-US" altLang="zh-CN" sz="2400" dirty="0"/>
              <a:t>2 </a:t>
            </a:r>
            <a:r>
              <a:rPr lang="zh-CN" altLang="en-US" sz="2400" dirty="0"/>
              <a:t>只鸽子。其他所有单元格都有 </a:t>
            </a:r>
            <a:r>
              <a:rPr lang="en-US" altLang="zh-CN" sz="2400" dirty="0"/>
              <a:t>1 </a:t>
            </a:r>
            <a:r>
              <a:rPr lang="zh-CN" altLang="en-US" sz="2400" dirty="0"/>
              <a:t>只鸽子。表格 </a:t>
            </a:r>
            <a:r>
              <a:rPr lang="en-US" altLang="zh-CN" sz="2400" dirty="0"/>
              <a:t>B</a:t>
            </a:r>
            <a:r>
              <a:rPr lang="zh-CN" altLang="en-US" sz="2400" dirty="0"/>
              <a:t>：单元格 </a:t>
            </a:r>
            <a:r>
              <a:rPr lang="en-US" altLang="zh-CN" sz="2400" dirty="0"/>
              <a:t>1,1 </a:t>
            </a:r>
            <a:r>
              <a:rPr lang="zh-CN" altLang="en-US" sz="2400" dirty="0"/>
              <a:t>有 </a:t>
            </a:r>
            <a:r>
              <a:rPr lang="en-US" altLang="zh-CN" sz="2400" dirty="0"/>
              <a:t>2 </a:t>
            </a:r>
            <a:r>
              <a:rPr lang="zh-CN" altLang="en-US" sz="2400" dirty="0"/>
              <a:t>只鸽子。其他所有单元格都有 </a:t>
            </a:r>
            <a:r>
              <a:rPr lang="en-US" altLang="zh-CN" sz="2400" dirty="0"/>
              <a:t>1 </a:t>
            </a:r>
            <a:r>
              <a:rPr lang="zh-CN" altLang="en-US" sz="2400" dirty="0"/>
              <a:t>只鸽子。表格 </a:t>
            </a:r>
            <a:r>
              <a:rPr lang="en-US" altLang="zh-CN" sz="2400" dirty="0"/>
              <a:t>C</a:t>
            </a:r>
            <a:r>
              <a:rPr lang="zh-CN" altLang="en-US" sz="2400" dirty="0"/>
              <a:t>：空的单元格有 </a:t>
            </a:r>
            <a:r>
              <a:rPr lang="en-US" altLang="zh-CN" sz="2400" dirty="0"/>
              <a:t>1,2 </a:t>
            </a:r>
            <a:r>
              <a:rPr lang="zh-CN" altLang="en-US" sz="2400" dirty="0"/>
              <a:t>和 </a:t>
            </a:r>
            <a:r>
              <a:rPr lang="en-US" altLang="zh-CN" sz="2400" dirty="0"/>
              <a:t>4,1 </a:t>
            </a:r>
            <a:r>
              <a:rPr lang="zh-CN" altLang="en-US" sz="2400" dirty="0"/>
              <a:t>以及 </a:t>
            </a:r>
            <a:r>
              <a:rPr lang="en-US" altLang="zh-CN" sz="2400" dirty="0"/>
              <a:t>4,2</a:t>
            </a:r>
            <a:r>
              <a:rPr lang="zh-CN" altLang="en-US" sz="2400" dirty="0"/>
              <a:t>。单元格 </a:t>
            </a:r>
            <a:r>
              <a:rPr lang="en-US" altLang="zh-CN" sz="2400" dirty="0"/>
              <a:t>1,3 </a:t>
            </a:r>
            <a:r>
              <a:rPr lang="zh-CN" altLang="en-US" sz="2400" dirty="0"/>
              <a:t>有 </a:t>
            </a:r>
            <a:r>
              <a:rPr lang="en-US" altLang="zh-CN" sz="2400" dirty="0"/>
              <a:t>3 </a:t>
            </a:r>
            <a:r>
              <a:rPr lang="zh-CN" altLang="en-US" sz="2400" dirty="0"/>
              <a:t>只鸽子。单元格 </a:t>
            </a:r>
            <a:r>
              <a:rPr lang="en-US" altLang="zh-CN" sz="2400" dirty="0"/>
              <a:t>2,1 </a:t>
            </a:r>
            <a:r>
              <a:rPr lang="zh-CN" altLang="en-US" sz="2400" dirty="0"/>
              <a:t>和 </a:t>
            </a:r>
            <a:r>
              <a:rPr lang="en-US" altLang="zh-CN" sz="2400" dirty="0"/>
              <a:t>3,1 </a:t>
            </a:r>
            <a:r>
              <a:rPr lang="zh-CN" altLang="en-US" sz="2400" dirty="0"/>
              <a:t>各有 </a:t>
            </a:r>
            <a:r>
              <a:rPr lang="en-US" altLang="zh-CN" sz="2400" dirty="0"/>
              <a:t>2 </a:t>
            </a:r>
            <a:r>
              <a:rPr lang="zh-CN" altLang="en-US" sz="2400" dirty="0"/>
              <a:t>只鸽子。其他所有单元格都有 </a:t>
            </a:r>
            <a:r>
              <a:rPr lang="en-US" altLang="zh-CN" sz="2400" dirty="0"/>
              <a:t>1 </a:t>
            </a:r>
            <a:r>
              <a:rPr lang="zh-CN" altLang="en-US" sz="2400" dirty="0"/>
              <a:t>只鸽子</a:t>
            </a:r>
            <a:r>
              <a:rPr lang="en-US" sz="2400" dirty="0"/>
              <a:t>.</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279904647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zh-CN" altLang="en-US" sz="3200" dirty="0"/>
              <a:t>帕斯卡三角形 </a:t>
            </a:r>
            <a:r>
              <a:rPr lang="en-US" altLang="zh-CN" sz="3200" dirty="0"/>
              <a:t>– </a:t>
            </a:r>
            <a:r>
              <a:rPr lang="zh-CN" altLang="en-US" sz="3200" dirty="0"/>
              <a:t>附录</a:t>
            </a:r>
            <a:endParaRPr lang="en-US" sz="3200" dirty="0"/>
          </a:p>
        </p:txBody>
      </p:sp>
      <p:sp>
        <p:nvSpPr>
          <p:cNvPr id="3" name="Content Placeholder 2"/>
          <p:cNvSpPr>
            <a:spLocks noGrp="1"/>
          </p:cNvSpPr>
          <p:nvPr>
            <p:ph idx="1"/>
          </p:nvPr>
        </p:nvSpPr>
        <p:spPr>
          <a:xfrm>
            <a:off x="457200" y="1295400"/>
            <a:ext cx="8229600" cy="4953000"/>
          </a:xfrm>
        </p:spPr>
        <p:txBody>
          <a:bodyPr/>
          <a:lstStyle/>
          <a:p>
            <a:r>
              <a:rPr lang="zh-CN" altLang="en-US" sz="2400" dirty="0"/>
              <a:t>第一个三角形的元素是二项式系数。顶部的数字是行号，底部的数字是列号，均从 </a:t>
            </a:r>
            <a:r>
              <a:rPr lang="en-US" altLang="zh-CN" sz="2400" dirty="0"/>
              <a:t>0 </a:t>
            </a:r>
            <a:r>
              <a:rPr lang="zh-CN" altLang="en-US" sz="2400" dirty="0"/>
              <a:t>开始。系数 </a:t>
            </a:r>
            <a:r>
              <a:rPr lang="en-US" altLang="zh-CN" sz="2400" dirty="0"/>
              <a:t>0,0 </a:t>
            </a:r>
            <a:r>
              <a:rPr lang="zh-CN" altLang="en-US" sz="2400" dirty="0"/>
              <a:t>在顶端。第二个三角形的元素是自然数。</a:t>
            </a:r>
            <a:r>
              <a:rPr lang="en-US" altLang="zh-CN" sz="2400" dirty="0"/>
              <a:t>1 </a:t>
            </a:r>
            <a:r>
              <a:rPr lang="zh-CN" altLang="en-US" sz="2400" dirty="0"/>
              <a:t>在三角形的顶端以及左右边缘。边缘之间的数字是上面两个数字的和</a:t>
            </a:r>
            <a:r>
              <a:rPr lang="en-US" sz="2400" dirty="0"/>
              <a:t>.</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218479681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zh-CN" altLang="en-US" sz="3200" dirty="0"/>
              <a:t>带重复的组合 </a:t>
            </a:r>
            <a:r>
              <a:rPr lang="en-US" altLang="zh-CN" sz="3200" dirty="0"/>
              <a:t>2 – </a:t>
            </a:r>
            <a:r>
              <a:rPr lang="zh-CN" altLang="en-US" sz="3200" dirty="0"/>
              <a:t>附录</a:t>
            </a:r>
            <a:endParaRPr lang="en-US" sz="3200" dirty="0"/>
          </a:p>
        </p:txBody>
      </p:sp>
      <p:sp>
        <p:nvSpPr>
          <p:cNvPr id="3" name="Content Placeholder 2"/>
          <p:cNvSpPr>
            <a:spLocks noGrp="1"/>
          </p:cNvSpPr>
          <p:nvPr>
            <p:ph idx="1"/>
          </p:nvPr>
        </p:nvSpPr>
        <p:spPr>
          <a:xfrm>
            <a:off x="457200" y="1295400"/>
            <a:ext cx="8229600" cy="4953000"/>
          </a:xfrm>
        </p:spPr>
        <p:txBody>
          <a:bodyPr/>
          <a:lstStyle/>
          <a:p>
            <a:r>
              <a:rPr lang="zh-CN" altLang="en-US" sz="2400" dirty="0"/>
              <a:t>第一种方法是从第四个隔间取 </a:t>
            </a:r>
            <a:r>
              <a:rPr lang="en-US" altLang="zh-CN" sz="2400" dirty="0"/>
              <a:t>2 </a:t>
            </a:r>
            <a:r>
              <a:rPr lang="zh-CN" altLang="en-US" sz="2400" dirty="0"/>
              <a:t>张 </a:t>
            </a:r>
            <a:r>
              <a:rPr lang="en-US" altLang="zh-CN" sz="2400" dirty="0"/>
              <a:t>10 </a:t>
            </a:r>
            <a:r>
              <a:rPr lang="zh-CN" altLang="en-US" sz="2400" dirty="0"/>
              <a:t>美元的钞票，从第七个隔间取 </a:t>
            </a:r>
            <a:r>
              <a:rPr lang="en-US" altLang="zh-CN" sz="2400" dirty="0"/>
              <a:t>3 </a:t>
            </a:r>
            <a:r>
              <a:rPr lang="zh-CN" altLang="en-US" sz="2400" dirty="0"/>
              <a:t>张 </a:t>
            </a:r>
            <a:r>
              <a:rPr lang="en-US" altLang="zh-CN" sz="2400" dirty="0"/>
              <a:t>1 </a:t>
            </a:r>
            <a:r>
              <a:rPr lang="zh-CN" altLang="en-US" sz="2400" dirty="0"/>
              <a:t>美元的钞票。或者 </a:t>
            </a:r>
            <a:r>
              <a:rPr lang="en-US" altLang="zh-CN" sz="2400" dirty="0"/>
              <a:t>3 </a:t>
            </a:r>
            <a:r>
              <a:rPr lang="zh-CN" altLang="en-US" sz="2400" dirty="0"/>
              <a:t>条横线，</a:t>
            </a:r>
            <a:r>
              <a:rPr lang="en-US" altLang="zh-CN" sz="2400" dirty="0"/>
              <a:t>2 </a:t>
            </a:r>
            <a:r>
              <a:rPr lang="zh-CN" altLang="en-US" sz="2400" dirty="0"/>
              <a:t>颗星星，</a:t>
            </a:r>
            <a:r>
              <a:rPr lang="en-US" altLang="zh-CN" sz="2400" dirty="0"/>
              <a:t>3 </a:t>
            </a:r>
            <a:r>
              <a:rPr lang="zh-CN" altLang="en-US" sz="2400" dirty="0"/>
              <a:t>条横线和 </a:t>
            </a:r>
            <a:r>
              <a:rPr lang="en-US" altLang="zh-CN" sz="2400" dirty="0"/>
              <a:t>3 </a:t>
            </a:r>
            <a:r>
              <a:rPr lang="zh-CN" altLang="en-US" sz="2400" dirty="0"/>
              <a:t>颗星星。第二种方法是从第一个隔间取 </a:t>
            </a:r>
            <a:r>
              <a:rPr lang="en-US" altLang="zh-CN" sz="2400" dirty="0"/>
              <a:t>1 </a:t>
            </a:r>
            <a:r>
              <a:rPr lang="zh-CN" altLang="en-US" sz="2400" dirty="0"/>
              <a:t>张 </a:t>
            </a:r>
            <a:r>
              <a:rPr lang="en-US" altLang="zh-CN" sz="2400" dirty="0"/>
              <a:t>100 </a:t>
            </a:r>
            <a:r>
              <a:rPr lang="zh-CN" altLang="en-US" sz="2400" dirty="0"/>
              <a:t>美元的钞票，从第二个隔间取 </a:t>
            </a:r>
            <a:r>
              <a:rPr lang="en-US" altLang="zh-CN" sz="2400" dirty="0"/>
              <a:t>1 </a:t>
            </a:r>
            <a:r>
              <a:rPr lang="zh-CN" altLang="en-US" sz="2400" dirty="0"/>
              <a:t>张 </a:t>
            </a:r>
            <a:r>
              <a:rPr lang="en-US" altLang="zh-CN" sz="2400" dirty="0"/>
              <a:t>50 </a:t>
            </a:r>
            <a:r>
              <a:rPr lang="zh-CN" altLang="en-US" sz="2400" dirty="0"/>
              <a:t>美元的钞票，从第三个隔间取 </a:t>
            </a:r>
            <a:r>
              <a:rPr lang="en-US" altLang="zh-CN" sz="2400" dirty="0"/>
              <a:t>2 </a:t>
            </a:r>
            <a:r>
              <a:rPr lang="zh-CN" altLang="en-US" sz="2400" dirty="0"/>
              <a:t>张 </a:t>
            </a:r>
            <a:r>
              <a:rPr lang="en-US" altLang="zh-CN" sz="2400" dirty="0"/>
              <a:t>20 </a:t>
            </a:r>
            <a:r>
              <a:rPr lang="zh-CN" altLang="en-US" sz="2400" dirty="0"/>
              <a:t>美元的钞票，从第五个隔间取 </a:t>
            </a:r>
            <a:r>
              <a:rPr lang="en-US" altLang="zh-CN" sz="2400" dirty="0"/>
              <a:t>1 </a:t>
            </a:r>
            <a:r>
              <a:rPr lang="zh-CN" altLang="en-US" sz="2400" dirty="0"/>
              <a:t>张 </a:t>
            </a:r>
            <a:r>
              <a:rPr lang="en-US" altLang="zh-CN" sz="2400" dirty="0"/>
              <a:t>5 </a:t>
            </a:r>
            <a:r>
              <a:rPr lang="zh-CN" altLang="en-US" sz="2400" dirty="0"/>
              <a:t>美元的钞票。或者 </a:t>
            </a:r>
            <a:r>
              <a:rPr lang="en-US" altLang="zh-CN" sz="2400" dirty="0"/>
              <a:t>1 </a:t>
            </a:r>
            <a:r>
              <a:rPr lang="zh-CN" altLang="en-US" sz="2400" dirty="0"/>
              <a:t>颗星星，</a:t>
            </a:r>
            <a:r>
              <a:rPr lang="en-US" altLang="zh-CN" sz="2400" dirty="0"/>
              <a:t>1 </a:t>
            </a:r>
            <a:r>
              <a:rPr lang="zh-CN" altLang="en-US" sz="2400" dirty="0"/>
              <a:t>条横线，</a:t>
            </a:r>
            <a:r>
              <a:rPr lang="en-US" altLang="zh-CN" sz="2400" dirty="0"/>
              <a:t>1 </a:t>
            </a:r>
            <a:r>
              <a:rPr lang="zh-CN" altLang="en-US" sz="2400" dirty="0"/>
              <a:t>颗星星，</a:t>
            </a:r>
            <a:r>
              <a:rPr lang="en-US" altLang="zh-CN" sz="2400" dirty="0"/>
              <a:t>1 </a:t>
            </a:r>
            <a:r>
              <a:rPr lang="zh-CN" altLang="en-US" sz="2400" dirty="0"/>
              <a:t>条横线，</a:t>
            </a:r>
            <a:r>
              <a:rPr lang="en-US" altLang="zh-CN" sz="2400" dirty="0"/>
              <a:t>2 </a:t>
            </a:r>
            <a:r>
              <a:rPr lang="zh-CN" altLang="en-US" sz="2400" dirty="0"/>
              <a:t>颗星星，</a:t>
            </a:r>
            <a:r>
              <a:rPr lang="en-US" altLang="zh-CN" sz="2400" dirty="0"/>
              <a:t>2 </a:t>
            </a:r>
            <a:r>
              <a:rPr lang="zh-CN" altLang="en-US" sz="2400" dirty="0"/>
              <a:t>条横线，</a:t>
            </a:r>
            <a:r>
              <a:rPr lang="en-US" altLang="zh-CN" sz="2400" dirty="0"/>
              <a:t>1 </a:t>
            </a:r>
            <a:r>
              <a:rPr lang="zh-CN" altLang="en-US" sz="2400" dirty="0"/>
              <a:t>颗星星和 </a:t>
            </a:r>
            <a:r>
              <a:rPr lang="en-US" altLang="zh-CN" sz="2400" dirty="0"/>
              <a:t>2 </a:t>
            </a:r>
            <a:r>
              <a:rPr lang="zh-CN" altLang="en-US" sz="2400" dirty="0"/>
              <a:t>条横线。第三种方法是从第一个隔间取 </a:t>
            </a:r>
            <a:r>
              <a:rPr lang="en-US" altLang="zh-CN" sz="2400" dirty="0"/>
              <a:t>1 </a:t>
            </a:r>
            <a:r>
              <a:rPr lang="zh-CN" altLang="en-US" sz="2400" dirty="0"/>
              <a:t>张 </a:t>
            </a:r>
            <a:r>
              <a:rPr lang="en-US" altLang="zh-CN" sz="2400" dirty="0"/>
              <a:t>100 </a:t>
            </a:r>
            <a:r>
              <a:rPr lang="zh-CN" altLang="en-US" sz="2400" dirty="0"/>
              <a:t>美元的钞票，从第四个隔间取 </a:t>
            </a:r>
            <a:r>
              <a:rPr lang="en-US" altLang="zh-CN" sz="2400" dirty="0"/>
              <a:t>2 </a:t>
            </a:r>
            <a:r>
              <a:rPr lang="zh-CN" altLang="en-US" sz="2400" dirty="0"/>
              <a:t>张 </a:t>
            </a:r>
            <a:r>
              <a:rPr lang="en-US" altLang="zh-CN" sz="2400" dirty="0"/>
              <a:t>10 </a:t>
            </a:r>
            <a:r>
              <a:rPr lang="zh-CN" altLang="en-US" sz="2400" dirty="0"/>
              <a:t>美元的钞票，从第六个隔间取 </a:t>
            </a:r>
            <a:r>
              <a:rPr lang="en-US" altLang="zh-CN" sz="2400" dirty="0"/>
              <a:t>1 </a:t>
            </a:r>
            <a:r>
              <a:rPr lang="zh-CN" altLang="en-US" sz="2400" dirty="0"/>
              <a:t>张 </a:t>
            </a:r>
            <a:r>
              <a:rPr lang="en-US" altLang="zh-CN" sz="2400" dirty="0"/>
              <a:t>2 </a:t>
            </a:r>
            <a:r>
              <a:rPr lang="zh-CN" altLang="en-US" sz="2400" dirty="0"/>
              <a:t>美元的钞票，从第七个隔间取 </a:t>
            </a:r>
            <a:r>
              <a:rPr lang="en-US" altLang="zh-CN" sz="2400" dirty="0"/>
              <a:t>1 </a:t>
            </a:r>
            <a:r>
              <a:rPr lang="zh-CN" altLang="en-US" sz="2400" dirty="0"/>
              <a:t>张 </a:t>
            </a:r>
            <a:r>
              <a:rPr lang="en-US" altLang="zh-CN" sz="2400" dirty="0"/>
              <a:t>1 </a:t>
            </a:r>
            <a:r>
              <a:rPr lang="zh-CN" altLang="en-US" sz="2400" dirty="0"/>
              <a:t>美元的钞票。或者 </a:t>
            </a:r>
            <a:r>
              <a:rPr lang="en-US" altLang="zh-CN" sz="2400" dirty="0"/>
              <a:t>1 </a:t>
            </a:r>
            <a:r>
              <a:rPr lang="zh-CN" altLang="en-US" sz="2400" dirty="0"/>
              <a:t>颗星星，</a:t>
            </a:r>
            <a:r>
              <a:rPr lang="en-US" altLang="zh-CN" sz="2400" dirty="0"/>
              <a:t>3 </a:t>
            </a:r>
            <a:r>
              <a:rPr lang="zh-CN" altLang="en-US" sz="2400" dirty="0"/>
              <a:t>条横线，</a:t>
            </a:r>
            <a:r>
              <a:rPr lang="en-US" altLang="zh-CN" sz="2400" dirty="0"/>
              <a:t>2 </a:t>
            </a:r>
            <a:r>
              <a:rPr lang="zh-CN" altLang="en-US" sz="2400" dirty="0"/>
              <a:t>颗星星，</a:t>
            </a:r>
            <a:r>
              <a:rPr lang="en-US" altLang="zh-CN" sz="2400" dirty="0"/>
              <a:t>2 </a:t>
            </a:r>
            <a:r>
              <a:rPr lang="zh-CN" altLang="en-US" sz="2400" dirty="0"/>
              <a:t>条横线，</a:t>
            </a:r>
            <a:r>
              <a:rPr lang="en-US" altLang="zh-CN" sz="2400" dirty="0"/>
              <a:t>1 </a:t>
            </a:r>
            <a:r>
              <a:rPr lang="zh-CN" altLang="en-US" sz="2400" dirty="0"/>
              <a:t>颗星星，</a:t>
            </a:r>
            <a:r>
              <a:rPr lang="en-US" altLang="zh-CN" sz="2400" dirty="0"/>
              <a:t>1 </a:t>
            </a:r>
            <a:r>
              <a:rPr lang="zh-CN" altLang="en-US" sz="2400" dirty="0"/>
              <a:t>条横线和 </a:t>
            </a:r>
            <a:r>
              <a:rPr lang="en-US" altLang="zh-CN" sz="2400" dirty="0"/>
              <a:t>1 </a:t>
            </a:r>
            <a:r>
              <a:rPr lang="zh-CN" altLang="en-US" sz="2400" dirty="0"/>
              <a:t>颗星星。</a:t>
            </a:r>
            <a:endParaRPr lang="en-US" sz="2400" dirty="0"/>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3681826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结合加法规则和乘法规则</a:t>
            </a:r>
            <a:endParaRPr lang="en-US" dirty="0"/>
          </a:p>
        </p:txBody>
      </p:sp>
      <p:sp>
        <p:nvSpPr>
          <p:cNvPr id="3" name="Content Placeholder 2"/>
          <p:cNvSpPr>
            <a:spLocks noGrp="1"/>
          </p:cNvSpPr>
          <p:nvPr>
            <p:ph idx="1"/>
          </p:nvPr>
        </p:nvSpPr>
        <p:spPr>
          <a:xfrm>
            <a:off x="457200" y="1295400"/>
            <a:ext cx="8321040" cy="4191000"/>
          </a:xfrm>
        </p:spPr>
        <p:txBody>
          <a:bodyPr/>
          <a:lstStyle/>
          <a:p>
            <a:r>
              <a:rPr lang="zh-CN" altLang="en-US" b="1" dirty="0"/>
              <a:t>示例：</a:t>
            </a:r>
            <a:r>
              <a:rPr lang="zh-CN" altLang="en-US" dirty="0"/>
              <a:t>假设编程语言中的语句标签可以是单个字母或一个字母后跟一个数字。找出可能的标签数量</a:t>
            </a:r>
            <a:r>
              <a:rPr lang="en-US" dirty="0"/>
              <a:t>.</a:t>
            </a:r>
          </a:p>
          <a:p>
            <a:r>
              <a:rPr lang="zh-CN" altLang="en-US" b="1" dirty="0"/>
              <a:t>解答：</a:t>
            </a:r>
            <a:r>
              <a:rPr lang="zh-CN" altLang="en-US" dirty="0"/>
              <a:t>使用乘法法则和加法法则</a:t>
            </a:r>
            <a:r>
              <a:rPr lang="en-US" dirty="0"/>
              <a:t>.</a:t>
            </a:r>
            <a:br>
              <a:rPr lang="en-US" dirty="0"/>
            </a:br>
            <a:r>
              <a:rPr lang="en-US" dirty="0"/>
              <a:t>	</a:t>
            </a:r>
            <a:r>
              <a:rPr lang="en-US" dirty="0">
                <a:ea typeface="Cambria Math" pitchFamily="18" charset="0"/>
              </a:rPr>
              <a:t>26</a:t>
            </a:r>
            <a:r>
              <a:rPr lang="en-US" dirty="0"/>
              <a:t> + </a:t>
            </a:r>
            <a:r>
              <a:rPr lang="en-US" dirty="0">
                <a:ea typeface="Cambria Math" pitchFamily="18" charset="0"/>
              </a:rPr>
              <a:t>26 </a:t>
            </a:r>
            <a:r>
              <a:rPr lang="en-US" dirty="0">
                <a:ea typeface="Cambria Math"/>
              </a:rPr>
              <a:t>∙</a:t>
            </a:r>
            <a:r>
              <a:rPr lang="en-US" dirty="0"/>
              <a:t> </a:t>
            </a:r>
            <a:r>
              <a:rPr lang="en-US" dirty="0">
                <a:ea typeface="Cambria Math" pitchFamily="18" charset="0"/>
              </a:rPr>
              <a:t>10</a:t>
            </a:r>
            <a:r>
              <a:rPr lang="en-US" dirty="0"/>
              <a:t> = </a:t>
            </a:r>
            <a:r>
              <a:rPr lang="en-US" dirty="0">
                <a:ea typeface="Cambria Math" pitchFamily="18" charset="0"/>
              </a:rPr>
              <a:t>286</a:t>
            </a:r>
            <a:endParaRPr lang="en-US" dirty="0"/>
          </a:p>
        </p:txBody>
      </p:sp>
    </p:spTree>
    <p:extLst>
      <p:ext uri="{BB962C8B-B14F-4D97-AF65-F5344CB8AC3E}">
        <p14:creationId xmlns:p14="http://schemas.microsoft.com/office/powerpoint/2010/main" val="2655548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计数密码</a:t>
            </a:r>
            <a:endParaRPr lang="en-US" dirty="0"/>
          </a:p>
        </p:txBody>
      </p:sp>
      <p:sp>
        <p:nvSpPr>
          <p:cNvPr id="3" name="Content Placeholder 2"/>
          <p:cNvSpPr>
            <a:spLocks noGrp="1"/>
          </p:cNvSpPr>
          <p:nvPr>
            <p:ph idx="1"/>
          </p:nvPr>
        </p:nvSpPr>
        <p:spPr>
          <a:xfrm>
            <a:off x="457200" y="1295400"/>
            <a:ext cx="8534400" cy="5257800"/>
          </a:xfrm>
        </p:spPr>
        <p:txBody>
          <a:bodyPr/>
          <a:lstStyle/>
          <a:p>
            <a:pPr>
              <a:spcBef>
                <a:spcPts val="0"/>
              </a:spcBef>
            </a:pPr>
            <a:r>
              <a:rPr lang="zh-CN" altLang="en-US" sz="2000" dirty="0"/>
              <a:t>结合加法法则和乘法法则可以解决更复杂的问题</a:t>
            </a:r>
            <a:r>
              <a:rPr lang="en-US" sz="2000" dirty="0"/>
              <a:t>.</a:t>
            </a:r>
            <a:br>
              <a:rPr lang="en-US" sz="2000" dirty="0"/>
            </a:br>
            <a:r>
              <a:rPr lang="zh-CN" altLang="en-US" sz="2000" b="1" dirty="0"/>
              <a:t>示例：</a:t>
            </a:r>
            <a:r>
              <a:rPr lang="zh-CN" altLang="en-US" sz="2000" dirty="0"/>
              <a:t>计算机系统中的每个用户都有一个密码，密码长度为 </a:t>
            </a:r>
            <a:r>
              <a:rPr lang="en-US" altLang="zh-CN" sz="2000" dirty="0"/>
              <a:t>6 </a:t>
            </a:r>
            <a:r>
              <a:rPr lang="zh-CN" altLang="en-US" sz="2000" dirty="0"/>
              <a:t>到 </a:t>
            </a:r>
            <a:r>
              <a:rPr lang="en-US" altLang="zh-CN" sz="2000" dirty="0"/>
              <a:t>8 </a:t>
            </a:r>
            <a:r>
              <a:rPr lang="zh-CN" altLang="en-US" sz="2000" dirty="0"/>
              <a:t>个字符，每个字符都是大写字母或数字。每个密码必须至少包含一个数字。计算可能的密码数量</a:t>
            </a:r>
            <a:r>
              <a:rPr lang="en-US" sz="2000" dirty="0"/>
              <a:t>?</a:t>
            </a:r>
          </a:p>
          <a:p>
            <a:pPr>
              <a:spcBef>
                <a:spcPts val="0"/>
              </a:spcBef>
            </a:pPr>
            <a:r>
              <a:rPr lang="en-US" sz="2000" b="1" dirty="0"/>
              <a:t>Solution</a:t>
            </a:r>
            <a:r>
              <a:rPr lang="en-US" sz="2000" dirty="0"/>
              <a:t>:</a:t>
            </a:r>
            <a:r>
              <a:rPr lang="zh-CN" altLang="en-US" sz="2000" dirty="0"/>
              <a:t>设 </a:t>
            </a:r>
            <a:r>
              <a:rPr lang="en-US" altLang="zh-CN" sz="2000" dirty="0"/>
              <a:t>P </a:t>
            </a:r>
            <a:r>
              <a:rPr lang="zh-CN" altLang="en-US" sz="2000" dirty="0"/>
              <a:t>为密码的总数量，</a:t>
            </a:r>
            <a:r>
              <a:rPr lang="en-US" altLang="zh-CN" sz="2000" dirty="0"/>
              <a:t>P₆</a:t>
            </a:r>
            <a:r>
              <a:rPr lang="zh-CN" altLang="en-US" sz="2000" dirty="0"/>
              <a:t>、</a:t>
            </a:r>
            <a:r>
              <a:rPr lang="en-US" altLang="zh-CN" sz="2000" dirty="0"/>
              <a:t>P₇ </a:t>
            </a:r>
            <a:r>
              <a:rPr lang="zh-CN" altLang="en-US" sz="2000" dirty="0"/>
              <a:t>和 </a:t>
            </a:r>
            <a:r>
              <a:rPr lang="en-US" altLang="zh-CN" sz="2000" dirty="0"/>
              <a:t>P₈ </a:t>
            </a:r>
            <a:r>
              <a:rPr lang="zh-CN" altLang="en-US" sz="2000" dirty="0"/>
              <a:t>分别为长度为 </a:t>
            </a:r>
            <a:r>
              <a:rPr lang="en-US" altLang="zh-CN" sz="2000" dirty="0"/>
              <a:t>6</a:t>
            </a:r>
            <a:r>
              <a:rPr lang="zh-CN" altLang="en-US" sz="2000" dirty="0"/>
              <a:t>、</a:t>
            </a:r>
            <a:r>
              <a:rPr lang="en-US" altLang="zh-CN" sz="2000" dirty="0"/>
              <a:t>7 </a:t>
            </a:r>
            <a:r>
              <a:rPr lang="zh-CN" altLang="en-US" sz="2000" dirty="0"/>
              <a:t>和 </a:t>
            </a:r>
            <a:r>
              <a:rPr lang="en-US" altLang="zh-CN" sz="2000" dirty="0"/>
              <a:t>8 </a:t>
            </a:r>
            <a:r>
              <a:rPr lang="zh-CN" altLang="en-US" sz="2000" dirty="0"/>
              <a:t>的密码数量</a:t>
            </a:r>
            <a:r>
              <a:rPr lang="en-US" sz="2000" dirty="0"/>
              <a:t>. </a:t>
            </a:r>
          </a:p>
          <a:p>
            <a:pPr lvl="1">
              <a:spcBef>
                <a:spcPts val="0"/>
              </a:spcBef>
            </a:pPr>
            <a:r>
              <a:rPr lang="zh-CN" altLang="en-US" sz="1800" dirty="0"/>
              <a:t>根据加法法则，有</a:t>
            </a:r>
            <a:r>
              <a:rPr lang="en-US" sz="1800" dirty="0"/>
              <a:t> </a:t>
            </a:r>
            <a:r>
              <a:rPr lang="en-US" sz="1800" i="1" dirty="0"/>
              <a:t>P</a:t>
            </a:r>
            <a:r>
              <a:rPr lang="en-US" sz="1800" dirty="0"/>
              <a:t> = </a:t>
            </a:r>
            <a:r>
              <a:rPr lang="en-US" sz="1800" i="1" dirty="0"/>
              <a:t>P</a:t>
            </a:r>
            <a:r>
              <a:rPr lang="en-US" sz="1800" baseline="-25000" dirty="0">
                <a:ea typeface="Cambria Math" pitchFamily="18" charset="0"/>
              </a:rPr>
              <a:t>6</a:t>
            </a:r>
            <a:r>
              <a:rPr lang="en-US" sz="1800" dirty="0"/>
              <a:t> + </a:t>
            </a:r>
            <a:r>
              <a:rPr lang="en-US" sz="1800" i="1" dirty="0"/>
              <a:t>P</a:t>
            </a:r>
            <a:r>
              <a:rPr lang="en-US" sz="1800" baseline="-25000" dirty="0">
                <a:ea typeface="Cambria Math" pitchFamily="18" charset="0"/>
              </a:rPr>
              <a:t>7</a:t>
            </a:r>
            <a:r>
              <a:rPr lang="en-US" sz="1800" dirty="0"/>
              <a:t> +</a:t>
            </a:r>
            <a:r>
              <a:rPr lang="en-US" sz="1800" i="1" dirty="0"/>
              <a:t>P</a:t>
            </a:r>
            <a:r>
              <a:rPr lang="en-US" sz="1800" baseline="-25000" dirty="0">
                <a:ea typeface="Cambria Math" pitchFamily="18" charset="0"/>
              </a:rPr>
              <a:t>8</a:t>
            </a:r>
            <a:r>
              <a:rPr lang="en-US" sz="1800" dirty="0"/>
              <a:t>. </a:t>
            </a:r>
          </a:p>
          <a:p>
            <a:pPr lvl="1">
              <a:spcBef>
                <a:spcPts val="0"/>
              </a:spcBef>
            </a:pPr>
            <a:r>
              <a:rPr lang="zh-CN" altLang="en-US" sz="1800" dirty="0"/>
              <a:t>为了计算每种长度的密码数量，我们首先找出由字母和数字组成的指定长度的密码数量，然后减去仅由字母组成的密码数量</a:t>
            </a:r>
            <a:r>
              <a:rPr lang="en-US" sz="1800" dirty="0"/>
              <a:t>:</a:t>
            </a:r>
            <a:br>
              <a:rPr lang="en-US" sz="1800" dirty="0"/>
            </a:br>
            <a:r>
              <a:rPr lang="en-US" sz="1800" i="1" dirty="0"/>
              <a:t>P</a:t>
            </a:r>
            <a:r>
              <a:rPr lang="en-US" sz="1800" baseline="-25000" dirty="0">
                <a:ea typeface="Cambria Math" pitchFamily="18" charset="0"/>
              </a:rPr>
              <a:t>6</a:t>
            </a:r>
            <a:r>
              <a:rPr lang="en-US" sz="1800" dirty="0"/>
              <a:t> = </a:t>
            </a:r>
            <a:r>
              <a:rPr lang="en-US" sz="1800" dirty="0">
                <a:ea typeface="Cambria Math" pitchFamily="18" charset="0"/>
              </a:rPr>
              <a:t>36</a:t>
            </a:r>
            <a:r>
              <a:rPr lang="en-US" sz="1800" baseline="30000" dirty="0">
                <a:ea typeface="Cambria Math" pitchFamily="18" charset="0"/>
              </a:rPr>
              <a:t>6</a:t>
            </a:r>
            <a:r>
              <a:rPr lang="en-US" sz="1800" dirty="0"/>
              <a:t> </a:t>
            </a:r>
            <a:r>
              <a:rPr lang="en-US" sz="1800" dirty="0">
                <a:ea typeface="Cambria Math"/>
              </a:rPr>
              <a:t>−</a:t>
            </a:r>
            <a:r>
              <a:rPr lang="en-US" sz="1800" dirty="0"/>
              <a:t> </a:t>
            </a:r>
            <a:r>
              <a:rPr lang="en-US" sz="1800" dirty="0">
                <a:ea typeface="Cambria Math" pitchFamily="18" charset="0"/>
              </a:rPr>
              <a:t>26</a:t>
            </a:r>
            <a:r>
              <a:rPr lang="en-US" sz="1800" baseline="30000" dirty="0">
                <a:ea typeface="Cambria Math" pitchFamily="18" charset="0"/>
              </a:rPr>
              <a:t>6</a:t>
            </a:r>
            <a:r>
              <a:rPr lang="en-US" sz="1800" dirty="0"/>
              <a:t>  =</a:t>
            </a:r>
            <a:r>
              <a:rPr lang="en-US" sz="1800" dirty="0">
                <a:ea typeface="Cambria Math" pitchFamily="18" charset="0"/>
              </a:rPr>
              <a:t>2,176,782,336 </a:t>
            </a:r>
            <a:r>
              <a:rPr lang="en-US" sz="1800" dirty="0">
                <a:ea typeface="Cambria Math"/>
              </a:rPr>
              <a:t>−</a:t>
            </a:r>
            <a:r>
              <a:rPr lang="en-US" sz="1800" dirty="0"/>
              <a:t> </a:t>
            </a:r>
            <a:r>
              <a:rPr lang="en-US" sz="1800" dirty="0">
                <a:ea typeface="Cambria Math" pitchFamily="18" charset="0"/>
              </a:rPr>
              <a:t>308,915,776</a:t>
            </a:r>
            <a:r>
              <a:rPr lang="en-US" sz="1800" dirty="0"/>
              <a:t> =</a:t>
            </a:r>
            <a:r>
              <a:rPr lang="en-US" sz="1800" dirty="0">
                <a:ea typeface="Cambria Math" pitchFamily="18" charset="0"/>
              </a:rPr>
              <a:t>1,867,866,560.</a:t>
            </a:r>
            <a:br>
              <a:rPr lang="en-US" sz="1800" dirty="0">
                <a:ea typeface="Cambria Math" pitchFamily="18" charset="0"/>
              </a:rPr>
            </a:br>
            <a:r>
              <a:rPr lang="en-US" sz="1800" i="1" dirty="0"/>
              <a:t>P</a:t>
            </a:r>
            <a:r>
              <a:rPr lang="en-US" sz="1800" baseline="-25000" dirty="0">
                <a:ea typeface="Cambria Math" pitchFamily="18" charset="0"/>
              </a:rPr>
              <a:t>7</a:t>
            </a:r>
            <a:r>
              <a:rPr lang="en-US" sz="1800" dirty="0"/>
              <a:t> = </a:t>
            </a:r>
            <a:r>
              <a:rPr lang="en-US" sz="1800" dirty="0">
                <a:ea typeface="Cambria Math" pitchFamily="18" charset="0"/>
              </a:rPr>
              <a:t>36</a:t>
            </a:r>
            <a:r>
              <a:rPr lang="en-US" sz="1800" baseline="30000" dirty="0">
                <a:ea typeface="Cambria Math" pitchFamily="18" charset="0"/>
              </a:rPr>
              <a:t>7</a:t>
            </a:r>
            <a:r>
              <a:rPr lang="en-US" sz="1800" dirty="0"/>
              <a:t> </a:t>
            </a:r>
            <a:r>
              <a:rPr lang="en-US" sz="1800" dirty="0">
                <a:ea typeface="Cambria Math"/>
              </a:rPr>
              <a:t>−</a:t>
            </a:r>
            <a:r>
              <a:rPr lang="en-US" sz="1800" dirty="0"/>
              <a:t> </a:t>
            </a:r>
            <a:r>
              <a:rPr lang="en-US" sz="1800" dirty="0">
                <a:ea typeface="Cambria Math" pitchFamily="18" charset="0"/>
              </a:rPr>
              <a:t>26</a:t>
            </a:r>
            <a:r>
              <a:rPr lang="en-US" sz="1800" baseline="30000" dirty="0">
                <a:ea typeface="Cambria Math" pitchFamily="18" charset="0"/>
              </a:rPr>
              <a:t>7</a:t>
            </a:r>
            <a:r>
              <a:rPr lang="en-US" sz="1800" dirty="0"/>
              <a:t>  =</a:t>
            </a:r>
            <a:br>
              <a:rPr lang="en-US" sz="1800" dirty="0"/>
            </a:br>
            <a:r>
              <a:rPr lang="en-US" sz="1800" dirty="0"/>
              <a:t>	</a:t>
            </a:r>
            <a:r>
              <a:rPr lang="en-US" sz="1800" dirty="0">
                <a:ea typeface="Cambria Math" pitchFamily="18" charset="0"/>
              </a:rPr>
              <a:t>78,364,164,096 </a:t>
            </a:r>
            <a:r>
              <a:rPr lang="en-US" sz="1800" dirty="0">
                <a:ea typeface="Cambria Math"/>
              </a:rPr>
              <a:t>−</a:t>
            </a:r>
            <a:r>
              <a:rPr lang="en-US" sz="1800" dirty="0"/>
              <a:t> 8,</a:t>
            </a:r>
            <a:r>
              <a:rPr lang="en-US" sz="1800" dirty="0">
                <a:ea typeface="Cambria Math" pitchFamily="18" charset="0"/>
              </a:rPr>
              <a:t>031,810,176</a:t>
            </a:r>
            <a:r>
              <a:rPr lang="en-US" sz="1800" dirty="0"/>
              <a:t> =  </a:t>
            </a:r>
            <a:r>
              <a:rPr lang="en-US" sz="1800" dirty="0">
                <a:ea typeface="Cambria Math" pitchFamily="18" charset="0"/>
              </a:rPr>
              <a:t>70,332,353,920.</a:t>
            </a:r>
            <a:br>
              <a:rPr lang="en-US" sz="1800" dirty="0"/>
            </a:br>
            <a:r>
              <a:rPr lang="en-US" sz="1800" i="1" dirty="0"/>
              <a:t>P</a:t>
            </a:r>
            <a:r>
              <a:rPr lang="en-US" sz="1800" baseline="-25000" dirty="0">
                <a:ea typeface="Cambria Math" pitchFamily="18" charset="0"/>
              </a:rPr>
              <a:t>8</a:t>
            </a:r>
            <a:r>
              <a:rPr lang="en-US" sz="1800" dirty="0"/>
              <a:t> = </a:t>
            </a:r>
            <a:r>
              <a:rPr lang="en-US" sz="1800" dirty="0">
                <a:ea typeface="Cambria Math" pitchFamily="18" charset="0"/>
              </a:rPr>
              <a:t>36</a:t>
            </a:r>
            <a:r>
              <a:rPr lang="en-US" sz="1800" baseline="30000" dirty="0">
                <a:ea typeface="Cambria Math" pitchFamily="18" charset="0"/>
              </a:rPr>
              <a:t>8</a:t>
            </a:r>
            <a:r>
              <a:rPr lang="en-US" sz="1800" dirty="0"/>
              <a:t> </a:t>
            </a:r>
            <a:r>
              <a:rPr lang="en-US" sz="1800" dirty="0">
                <a:ea typeface="Cambria Math"/>
              </a:rPr>
              <a:t>−</a:t>
            </a:r>
            <a:r>
              <a:rPr lang="en-US" sz="1800" dirty="0"/>
              <a:t> </a:t>
            </a:r>
            <a:r>
              <a:rPr lang="en-US" sz="1800" dirty="0">
                <a:ea typeface="Cambria Math" pitchFamily="18" charset="0"/>
              </a:rPr>
              <a:t>26</a:t>
            </a:r>
            <a:r>
              <a:rPr lang="en-US" sz="1800" baseline="30000" dirty="0">
                <a:ea typeface="Cambria Math" pitchFamily="18" charset="0"/>
              </a:rPr>
              <a:t>8</a:t>
            </a:r>
            <a:r>
              <a:rPr lang="en-US" sz="1800" dirty="0"/>
              <a:t>  =</a:t>
            </a:r>
            <a:br>
              <a:rPr lang="en-US" sz="1800" dirty="0"/>
            </a:br>
            <a:r>
              <a:rPr lang="en-US" sz="1800" dirty="0"/>
              <a:t>	</a:t>
            </a:r>
            <a:r>
              <a:rPr lang="en-US" sz="1800" dirty="0">
                <a:ea typeface="Cambria Math" pitchFamily="18" charset="0"/>
              </a:rPr>
              <a:t>2,821,109,907,456 </a:t>
            </a:r>
            <a:r>
              <a:rPr lang="en-US" sz="1800" dirty="0">
                <a:ea typeface="Cambria Math"/>
              </a:rPr>
              <a:t>−</a:t>
            </a:r>
            <a:r>
              <a:rPr lang="en-US" sz="1800" dirty="0"/>
              <a:t> </a:t>
            </a:r>
            <a:r>
              <a:rPr lang="en-US" sz="1800" dirty="0">
                <a:ea typeface="Cambria Math" pitchFamily="18" charset="0"/>
              </a:rPr>
              <a:t>208,827,064,576</a:t>
            </a:r>
            <a:r>
              <a:rPr lang="en-US" sz="1800" dirty="0"/>
              <a:t> =</a:t>
            </a:r>
            <a:r>
              <a:rPr lang="en-US" sz="1800" dirty="0">
                <a:ea typeface="Cambria Math" pitchFamily="18" charset="0"/>
              </a:rPr>
              <a:t>2,612,282,842,880.</a:t>
            </a:r>
          </a:p>
          <a:p>
            <a:pPr lvl="1">
              <a:spcBef>
                <a:spcPts val="0"/>
              </a:spcBef>
              <a:buNone/>
            </a:pPr>
            <a:r>
              <a:rPr lang="zh-CN" altLang="en-US" sz="1800" dirty="0"/>
              <a:t>因此</a:t>
            </a:r>
            <a:r>
              <a:rPr lang="en-US" sz="1800" dirty="0"/>
              <a:t>, </a:t>
            </a:r>
            <a:r>
              <a:rPr lang="en-US" sz="1800" i="1" dirty="0"/>
              <a:t>P</a:t>
            </a:r>
            <a:r>
              <a:rPr lang="en-US" sz="1800" dirty="0"/>
              <a:t> = </a:t>
            </a:r>
            <a:r>
              <a:rPr lang="en-US" sz="1800" i="1" dirty="0"/>
              <a:t>P</a:t>
            </a:r>
            <a:r>
              <a:rPr lang="en-US" sz="1800" baseline="-25000" dirty="0">
                <a:ea typeface="Cambria Math" pitchFamily="18" charset="0"/>
              </a:rPr>
              <a:t>6</a:t>
            </a:r>
            <a:r>
              <a:rPr lang="en-US" sz="1800" dirty="0"/>
              <a:t> + </a:t>
            </a:r>
            <a:r>
              <a:rPr lang="en-US" sz="1800" i="1" dirty="0"/>
              <a:t>P</a:t>
            </a:r>
            <a:r>
              <a:rPr lang="en-US" sz="1800" baseline="-25000" dirty="0">
                <a:ea typeface="Cambria Math" pitchFamily="18" charset="0"/>
              </a:rPr>
              <a:t>7</a:t>
            </a:r>
            <a:r>
              <a:rPr lang="en-US" sz="1800" dirty="0"/>
              <a:t> +</a:t>
            </a:r>
            <a:r>
              <a:rPr lang="en-US" sz="1800" i="1" dirty="0"/>
              <a:t>P</a:t>
            </a:r>
            <a:r>
              <a:rPr lang="en-US" sz="1800" baseline="-25000" dirty="0">
                <a:ea typeface="Cambria Math" pitchFamily="18" charset="0"/>
              </a:rPr>
              <a:t>8</a:t>
            </a:r>
            <a:r>
              <a:rPr lang="en-US" sz="1800" dirty="0"/>
              <a:t> = </a:t>
            </a:r>
            <a:r>
              <a:rPr lang="en-US" sz="1800" dirty="0">
                <a:ea typeface="Cambria Math" pitchFamily="18" charset="0"/>
              </a:rPr>
              <a:t>2,684,483,063,360</a:t>
            </a:r>
            <a:r>
              <a:rPr lang="en-US" sz="1800" dirty="0"/>
              <a:t>.</a:t>
            </a:r>
          </a:p>
        </p:txBody>
      </p:sp>
    </p:spTree>
    <p:extLst>
      <p:ext uri="{BB962C8B-B14F-4D97-AF65-F5344CB8AC3E}">
        <p14:creationId xmlns:p14="http://schemas.microsoft.com/office/powerpoint/2010/main" val="932493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网络地址</a:t>
            </a:r>
            <a:endParaRPr lang="en-US" dirty="0"/>
          </a:p>
        </p:txBody>
      </p:sp>
      <p:sp>
        <p:nvSpPr>
          <p:cNvPr id="3" name="Content Placeholder 2"/>
          <p:cNvSpPr>
            <a:spLocks noGrp="1"/>
          </p:cNvSpPr>
          <p:nvPr>
            <p:ph idx="1"/>
          </p:nvPr>
        </p:nvSpPr>
        <p:spPr>
          <a:xfrm>
            <a:off x="457200" y="1295400"/>
            <a:ext cx="8229600" cy="346113"/>
          </a:xfrm>
        </p:spPr>
        <p:txBody>
          <a:bodyPr/>
          <a:lstStyle/>
          <a:p>
            <a:r>
              <a:rPr lang="en-US" sz="2000" dirty="0"/>
              <a:t>IPv4（Internet Protocol Version 4）</a:t>
            </a:r>
            <a:r>
              <a:rPr lang="zh-CN" altLang="en-US" sz="2000" dirty="0"/>
              <a:t>使用 </a:t>
            </a:r>
            <a:r>
              <a:rPr lang="en-US" altLang="zh-CN" sz="2000" dirty="0"/>
              <a:t>32 </a:t>
            </a:r>
            <a:r>
              <a:rPr lang="zh-CN" altLang="en-US" sz="2000" dirty="0"/>
              <a:t>位地址</a:t>
            </a:r>
            <a:r>
              <a:rPr lang="en-US" sz="2000" dirty="0"/>
              <a:t>.</a:t>
            </a:r>
          </a:p>
        </p:txBody>
      </p:sp>
      <p:pic>
        <p:nvPicPr>
          <p:cNvPr id="21506" name="Picture 3" descr="Illustration of IPv4 addressing.&#10;"/>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1653042" y="1752600"/>
            <a:ext cx="5837916" cy="16002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4"/>
          <p:cNvSpPr>
            <a:spLocks noGrp="1"/>
          </p:cNvSpPr>
          <p:nvPr>
            <p:ph idx="14"/>
          </p:nvPr>
        </p:nvSpPr>
        <p:spPr>
          <a:xfrm>
            <a:off x="457200" y="3429000"/>
            <a:ext cx="8229600" cy="3048000"/>
          </a:xfrm>
        </p:spPr>
        <p:txBody>
          <a:bodyPr/>
          <a:lstStyle/>
          <a:p>
            <a:r>
              <a:rPr lang="en-US" altLang="zh-CN" sz="2000" b="1" dirty="0"/>
              <a:t>A</a:t>
            </a:r>
            <a:r>
              <a:rPr lang="zh-CN" altLang="en-US" sz="2000" b="1" dirty="0"/>
              <a:t>类地址：</a:t>
            </a:r>
            <a:r>
              <a:rPr lang="zh-CN" altLang="en-US" sz="2000" dirty="0"/>
              <a:t>用于最大型的网络，格式为 </a:t>
            </a:r>
            <a:r>
              <a:rPr lang="en-US" altLang="zh-CN" sz="2000" dirty="0"/>
              <a:t>0</a:t>
            </a:r>
            <a:r>
              <a:rPr lang="zh-CN" altLang="en-US" sz="2000" dirty="0"/>
              <a:t>，后跟一个 </a:t>
            </a:r>
            <a:r>
              <a:rPr lang="en-US" altLang="zh-CN" sz="2000" dirty="0"/>
              <a:t>7 </a:t>
            </a:r>
            <a:r>
              <a:rPr lang="zh-CN" altLang="en-US" sz="2000" dirty="0"/>
              <a:t>位的网络标识符（</a:t>
            </a:r>
            <a:r>
              <a:rPr lang="en-US" altLang="zh-CN" sz="2000" dirty="0" err="1"/>
              <a:t>netid</a:t>
            </a:r>
            <a:r>
              <a:rPr lang="zh-CN" altLang="en-US" sz="2000" dirty="0"/>
              <a:t>）和一个 </a:t>
            </a:r>
            <a:r>
              <a:rPr lang="en-US" altLang="zh-CN" sz="2000" dirty="0"/>
              <a:t>24 </a:t>
            </a:r>
            <a:r>
              <a:rPr lang="zh-CN" altLang="en-US" sz="2000" dirty="0"/>
              <a:t>位的主机标识符（</a:t>
            </a:r>
            <a:r>
              <a:rPr lang="en-US" altLang="zh-CN" sz="2000" dirty="0" err="1"/>
              <a:t>hostid</a:t>
            </a:r>
            <a:r>
              <a:rPr lang="zh-CN" altLang="en-US" sz="2000" dirty="0"/>
              <a:t>）</a:t>
            </a:r>
            <a:r>
              <a:rPr lang="en-US" sz="2000" dirty="0"/>
              <a:t>.</a:t>
            </a:r>
            <a:br>
              <a:rPr lang="en-US" sz="2000" dirty="0"/>
            </a:br>
            <a:r>
              <a:rPr lang="en-US" altLang="zh-CN" sz="2000" b="1" dirty="0"/>
              <a:t>B</a:t>
            </a:r>
            <a:r>
              <a:rPr lang="zh-CN" altLang="en-US" sz="2000" b="1" dirty="0"/>
              <a:t>类地址：</a:t>
            </a:r>
            <a:r>
              <a:rPr lang="zh-CN" altLang="en-US" sz="2000" dirty="0"/>
              <a:t>用于中型网络，格式为 </a:t>
            </a:r>
            <a:r>
              <a:rPr lang="en-US" altLang="zh-CN" sz="2000" dirty="0"/>
              <a:t>10</a:t>
            </a:r>
            <a:r>
              <a:rPr lang="zh-CN" altLang="en-US" sz="2000" dirty="0"/>
              <a:t>，后跟一个 </a:t>
            </a:r>
            <a:r>
              <a:rPr lang="en-US" altLang="zh-CN" sz="2000" dirty="0"/>
              <a:t>14 </a:t>
            </a:r>
            <a:r>
              <a:rPr lang="zh-CN" altLang="en-US" sz="2000" dirty="0"/>
              <a:t>位的网络标识符和一个 </a:t>
            </a:r>
            <a:r>
              <a:rPr lang="en-US" altLang="zh-CN" sz="2000" dirty="0"/>
              <a:t>16 </a:t>
            </a:r>
            <a:r>
              <a:rPr lang="zh-CN" altLang="en-US" sz="2000" dirty="0"/>
              <a:t>位的主机标识符</a:t>
            </a:r>
            <a:r>
              <a:rPr lang="en-US" sz="2000" dirty="0"/>
              <a:t>.</a:t>
            </a:r>
            <a:br>
              <a:rPr lang="en-US" sz="2000" dirty="0"/>
            </a:br>
            <a:r>
              <a:rPr lang="en-US" altLang="zh-CN" sz="2000" b="1" dirty="0"/>
              <a:t>C</a:t>
            </a:r>
            <a:r>
              <a:rPr lang="zh-CN" altLang="en-US" sz="2000" b="1" dirty="0"/>
              <a:t>类地址：</a:t>
            </a:r>
            <a:r>
              <a:rPr lang="zh-CN" altLang="en-US" sz="2000" dirty="0"/>
              <a:t>用于最小型的网络，格式为 </a:t>
            </a:r>
            <a:r>
              <a:rPr lang="en-US" altLang="zh-CN" sz="2000" dirty="0"/>
              <a:t>110</a:t>
            </a:r>
            <a:r>
              <a:rPr lang="zh-CN" altLang="en-US" sz="2000" dirty="0"/>
              <a:t>，后跟一个 </a:t>
            </a:r>
            <a:r>
              <a:rPr lang="en-US" altLang="zh-CN" sz="2000" dirty="0"/>
              <a:t>21 </a:t>
            </a:r>
            <a:r>
              <a:rPr lang="zh-CN" altLang="en-US" sz="2000" dirty="0"/>
              <a:t>位的网络标识符和一个 </a:t>
            </a:r>
            <a:r>
              <a:rPr lang="en-US" altLang="zh-CN" sz="2000" dirty="0"/>
              <a:t>8 </a:t>
            </a:r>
            <a:r>
              <a:rPr lang="zh-CN" altLang="en-US" sz="2000" dirty="0"/>
              <a:t>位的主机标识符</a:t>
            </a:r>
            <a:r>
              <a:rPr lang="en-US" sz="2000" dirty="0"/>
              <a:t>.</a:t>
            </a:r>
          </a:p>
          <a:p>
            <a:pPr lvl="1">
              <a:spcBef>
                <a:spcPts val="0"/>
              </a:spcBef>
              <a:spcAft>
                <a:spcPts val="0"/>
              </a:spcAft>
            </a:pPr>
            <a:r>
              <a:rPr lang="en-US" altLang="zh-CN" sz="1800" dirty="0"/>
              <a:t>D</a:t>
            </a:r>
            <a:r>
              <a:rPr lang="zh-CN" altLang="en-US" sz="1800" dirty="0"/>
              <a:t>类地址和</a:t>
            </a:r>
            <a:r>
              <a:rPr lang="en-US" altLang="zh-CN" sz="1800" dirty="0"/>
              <a:t>E</a:t>
            </a:r>
            <a:r>
              <a:rPr lang="zh-CN" altLang="en-US" sz="1800" dirty="0"/>
              <a:t>类地址不被分配作为互联网中计算机的地址。仅有</a:t>
            </a:r>
            <a:r>
              <a:rPr lang="en-US" altLang="zh-CN" sz="1800" dirty="0"/>
              <a:t>A</a:t>
            </a:r>
            <a:r>
              <a:rPr lang="zh-CN" altLang="en-US" sz="1800" dirty="0"/>
              <a:t>类、</a:t>
            </a:r>
            <a:r>
              <a:rPr lang="en-US" altLang="zh-CN" sz="1800" dirty="0"/>
              <a:t>B</a:t>
            </a:r>
            <a:r>
              <a:rPr lang="zh-CN" altLang="en-US" sz="1800" dirty="0"/>
              <a:t>类和</a:t>
            </a:r>
            <a:r>
              <a:rPr lang="en-US" altLang="zh-CN" sz="1800" dirty="0"/>
              <a:t>C</a:t>
            </a:r>
            <a:r>
              <a:rPr lang="zh-CN" altLang="en-US" sz="1800" dirty="0"/>
              <a:t>类地址可用</a:t>
            </a:r>
            <a:r>
              <a:rPr lang="en-US" sz="1800" dirty="0"/>
              <a:t>. </a:t>
            </a:r>
          </a:p>
          <a:p>
            <a:pPr lvl="1">
              <a:spcBef>
                <a:spcPts val="0"/>
              </a:spcBef>
              <a:spcAft>
                <a:spcPts val="0"/>
              </a:spcAft>
            </a:pPr>
            <a:r>
              <a:rPr lang="en-US" altLang="zh-CN" sz="1800" dirty="0">
                <a:ea typeface="Cambria Math" pitchFamily="18" charset="0"/>
              </a:rPr>
              <a:t>1111111</a:t>
            </a:r>
            <a:r>
              <a:rPr lang="zh-CN" altLang="en-US" sz="1800" dirty="0">
                <a:ea typeface="Cambria Math" pitchFamily="18" charset="0"/>
              </a:rPr>
              <a:t>（</a:t>
            </a:r>
            <a:r>
              <a:rPr lang="zh-CN" altLang="en-US" sz="1800" dirty="0">
                <a:latin typeface="+mn-ea"/>
              </a:rPr>
              <a:t>二进制）不能作为</a:t>
            </a:r>
            <a:r>
              <a:rPr lang="en-US" altLang="zh-CN" sz="1800" dirty="0">
                <a:latin typeface="+mn-ea"/>
              </a:rPr>
              <a:t>A</a:t>
            </a:r>
            <a:r>
              <a:rPr lang="zh-CN" altLang="en-US" sz="1800" dirty="0">
                <a:latin typeface="+mn-ea"/>
              </a:rPr>
              <a:t>类网络的网络标识符</a:t>
            </a:r>
            <a:r>
              <a:rPr lang="en-US" sz="1800" dirty="0"/>
              <a:t>.</a:t>
            </a:r>
          </a:p>
          <a:p>
            <a:pPr lvl="1">
              <a:spcBef>
                <a:spcPts val="0"/>
              </a:spcBef>
              <a:spcAft>
                <a:spcPts val="0"/>
              </a:spcAft>
            </a:pPr>
            <a:r>
              <a:rPr lang="zh-CN" altLang="en-US" sz="1800" dirty="0"/>
              <a:t>主机标识符全为</a:t>
            </a:r>
            <a:r>
              <a:rPr lang="en-US" altLang="zh-CN" sz="1800" dirty="0"/>
              <a:t>0</a:t>
            </a:r>
            <a:r>
              <a:rPr lang="zh-CN" altLang="en-US" sz="1800" dirty="0"/>
              <a:t>或全为</a:t>
            </a:r>
            <a:r>
              <a:rPr lang="en-US" altLang="zh-CN" sz="1800" dirty="0"/>
              <a:t>1</a:t>
            </a:r>
            <a:r>
              <a:rPr lang="zh-CN" altLang="en-US" sz="1800" dirty="0"/>
              <a:t>的地址在任何网络中都不可用</a:t>
            </a:r>
            <a:r>
              <a:rPr lang="en-US" sz="1800" dirty="0"/>
              <a:t>. </a:t>
            </a:r>
          </a:p>
        </p:txBody>
      </p:sp>
      <p:sp>
        <p:nvSpPr>
          <p:cNvPr id="6" name="Text Placeholder 5"/>
          <p:cNvSpPr>
            <a:spLocks noGrp="1"/>
          </p:cNvSpPr>
          <p:nvPr>
            <p:ph type="body" sz="quarter" idx="15"/>
          </p:nvPr>
        </p:nvSpPr>
        <p:spPr>
          <a:xfrm>
            <a:off x="3465513" y="6477000"/>
            <a:ext cx="2212975" cy="182563"/>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3936145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计数网络地址</a:t>
            </a:r>
            <a:endParaRPr lang="en-US" dirty="0"/>
          </a:p>
        </p:txBody>
      </p:sp>
      <p:sp>
        <p:nvSpPr>
          <p:cNvPr id="5" name="Content Placeholder 2"/>
          <p:cNvSpPr>
            <a:spLocks noGrp="1"/>
          </p:cNvSpPr>
          <p:nvPr>
            <p:ph idx="1"/>
          </p:nvPr>
        </p:nvSpPr>
        <p:spPr>
          <a:xfrm>
            <a:off x="457200" y="1295400"/>
            <a:ext cx="8458200" cy="5257800"/>
          </a:xfrm>
        </p:spPr>
        <p:txBody>
          <a:bodyPr/>
          <a:lstStyle/>
          <a:p>
            <a:pPr>
              <a:spcBef>
                <a:spcPts val="300"/>
              </a:spcBef>
            </a:pPr>
            <a:r>
              <a:rPr lang="zh-CN" altLang="en-US" sz="2200" b="1" dirty="0"/>
              <a:t>示例：</a:t>
            </a:r>
            <a:r>
              <a:rPr lang="zh-CN" altLang="en-US" sz="2200" dirty="0"/>
              <a:t>互联网上有多少不同的</a:t>
            </a:r>
            <a:r>
              <a:rPr lang="en-US" altLang="zh-CN" sz="2200" dirty="0"/>
              <a:t>IPv4</a:t>
            </a:r>
            <a:r>
              <a:rPr lang="zh-CN" altLang="en-US" sz="2200" dirty="0"/>
              <a:t>地址可供计算机使用</a:t>
            </a:r>
            <a:r>
              <a:rPr lang="en-US" sz="2200" dirty="0"/>
              <a:t>?</a:t>
            </a:r>
            <a:br>
              <a:rPr lang="en-US" sz="2200" dirty="0"/>
            </a:br>
            <a:r>
              <a:rPr lang="zh-CN" altLang="en-US" sz="2200" dirty="0"/>
              <a:t>解答：使用加法法则和乘法法则。设 </a:t>
            </a:r>
            <a:r>
              <a:rPr lang="en-US" altLang="zh-CN" sz="2200" dirty="0"/>
              <a:t>x </a:t>
            </a:r>
            <a:r>
              <a:rPr lang="zh-CN" altLang="en-US" sz="2200" dirty="0"/>
              <a:t>为可用的地址数量，</a:t>
            </a:r>
            <a:r>
              <a:rPr lang="en-US" altLang="zh-CN" sz="2200" i="1" dirty="0"/>
              <a:t> </a:t>
            </a:r>
            <a:r>
              <a:rPr lang="en-US" altLang="zh-CN" sz="2200" i="1" dirty="0" err="1"/>
              <a:t>x</a:t>
            </a:r>
            <a:r>
              <a:rPr lang="en-US" altLang="zh-CN" sz="2200" baseline="-25000" dirty="0" err="1"/>
              <a:t>A</a:t>
            </a:r>
            <a:r>
              <a:rPr lang="en-US" altLang="zh-CN" sz="2200" dirty="0"/>
              <a:t>, </a:t>
            </a:r>
            <a:r>
              <a:rPr lang="en-US" altLang="zh-CN" sz="2200" i="1" dirty="0" err="1"/>
              <a:t>x</a:t>
            </a:r>
            <a:r>
              <a:rPr lang="en-US" altLang="zh-CN" sz="2200" baseline="-25000" dirty="0" err="1"/>
              <a:t>B</a:t>
            </a:r>
            <a:r>
              <a:rPr lang="en-US" altLang="zh-CN" sz="2200" dirty="0"/>
              <a:t>, </a:t>
            </a:r>
            <a:r>
              <a:rPr lang="zh-CN" altLang="en-US" sz="2200" dirty="0"/>
              <a:t>和</a:t>
            </a:r>
            <a:r>
              <a:rPr lang="en-US" altLang="zh-CN" sz="2200" dirty="0"/>
              <a:t> </a:t>
            </a:r>
            <a:r>
              <a:rPr lang="en-US" altLang="zh-CN" sz="2200" i="1" dirty="0" err="1"/>
              <a:t>x</a:t>
            </a:r>
            <a:r>
              <a:rPr lang="en-US" altLang="zh-CN" sz="2200" baseline="-25000" dirty="0" err="1"/>
              <a:t>C</a:t>
            </a:r>
            <a:r>
              <a:rPr lang="zh-CN" altLang="en-US" sz="2200" dirty="0"/>
              <a:t>分别表示各类地址的数量</a:t>
            </a:r>
            <a:r>
              <a:rPr lang="en-US" sz="2200" dirty="0"/>
              <a:t>.</a:t>
            </a:r>
          </a:p>
          <a:p>
            <a:pPr lvl="1">
              <a:spcBef>
                <a:spcPts val="300"/>
              </a:spcBef>
            </a:pPr>
            <a:r>
              <a:rPr lang="en-US" sz="2000" dirty="0"/>
              <a:t>A</a:t>
            </a:r>
            <a:r>
              <a:rPr lang="zh-CN" altLang="en-US" sz="2000" dirty="0"/>
              <a:t>类地址</a:t>
            </a:r>
            <a:r>
              <a:rPr lang="en-US" sz="2000" dirty="0"/>
              <a:t>, </a:t>
            </a:r>
            <a:r>
              <a:rPr lang="en-US" sz="2000" i="1" dirty="0" err="1"/>
              <a:t>x</a:t>
            </a:r>
            <a:r>
              <a:rPr lang="en-US" sz="2000" baseline="-25000" dirty="0" err="1"/>
              <a:t>A</a:t>
            </a:r>
            <a:r>
              <a:rPr lang="en-US" sz="2000" dirty="0"/>
              <a:t>: </a:t>
            </a:r>
            <a:r>
              <a:rPr lang="en-US" sz="2000" dirty="0">
                <a:ea typeface="Cambria Math" pitchFamily="18" charset="0"/>
              </a:rPr>
              <a:t>2</a:t>
            </a:r>
            <a:r>
              <a:rPr lang="en-US" sz="2000" baseline="30000" dirty="0">
                <a:ea typeface="Cambria Math" pitchFamily="18" charset="0"/>
              </a:rPr>
              <a:t>7</a:t>
            </a:r>
            <a:r>
              <a:rPr lang="en-US" sz="2000" dirty="0"/>
              <a:t> </a:t>
            </a:r>
            <a:r>
              <a:rPr lang="en-US" sz="2000" dirty="0">
                <a:ea typeface="Cambria Math"/>
              </a:rPr>
              <a:t>− 1 = 127 </a:t>
            </a:r>
            <a:r>
              <a:rPr lang="en-US" sz="2000" dirty="0" err="1">
                <a:ea typeface="Cambria Math"/>
              </a:rPr>
              <a:t>netids</a:t>
            </a:r>
            <a:r>
              <a:rPr lang="en-US" sz="2000" dirty="0">
                <a:ea typeface="Cambria Math"/>
              </a:rPr>
              <a:t>. </a:t>
            </a:r>
            <a:r>
              <a:rPr lang="en-US" sz="2000" dirty="0">
                <a:ea typeface="Cambria Math" pitchFamily="18" charset="0"/>
              </a:rPr>
              <a:t>2</a:t>
            </a:r>
            <a:r>
              <a:rPr lang="en-US" sz="2000" baseline="30000" dirty="0">
                <a:ea typeface="Cambria Math" pitchFamily="18" charset="0"/>
              </a:rPr>
              <a:t>24</a:t>
            </a:r>
            <a:r>
              <a:rPr lang="en-US" sz="2000" dirty="0"/>
              <a:t> </a:t>
            </a:r>
            <a:r>
              <a:rPr lang="en-US" sz="2000" dirty="0">
                <a:ea typeface="Cambria Math"/>
              </a:rPr>
              <a:t>− 2 = 16,777,214 </a:t>
            </a:r>
            <a:r>
              <a:rPr lang="en-US" sz="2000" dirty="0" err="1">
                <a:ea typeface="Cambria Math"/>
              </a:rPr>
              <a:t>hostids</a:t>
            </a:r>
            <a:r>
              <a:rPr lang="en-US" sz="2000" dirty="0">
                <a:ea typeface="Cambria Math"/>
              </a:rPr>
              <a:t>.</a:t>
            </a:r>
            <a:br>
              <a:rPr lang="en-US" sz="2000" dirty="0">
                <a:ea typeface="Cambria Math"/>
              </a:rPr>
            </a:br>
            <a:r>
              <a:rPr lang="en-US" sz="2000" dirty="0">
                <a:ea typeface="Cambria Math"/>
              </a:rPr>
              <a:t>		</a:t>
            </a:r>
            <a:r>
              <a:rPr lang="en-US" sz="2000" i="1" dirty="0" err="1"/>
              <a:t>x</a:t>
            </a:r>
            <a:r>
              <a:rPr lang="en-US" sz="2000" baseline="-25000" dirty="0" err="1"/>
              <a:t>A</a:t>
            </a:r>
            <a:r>
              <a:rPr lang="en-US" sz="2000" i="1" dirty="0"/>
              <a:t> = </a:t>
            </a:r>
            <a:r>
              <a:rPr lang="en-US" sz="2000" dirty="0">
                <a:ea typeface="Cambria Math" pitchFamily="18" charset="0"/>
              </a:rPr>
              <a:t>127</a:t>
            </a:r>
            <a:r>
              <a:rPr lang="en-US" sz="2000" dirty="0">
                <a:ea typeface="Cambria Math"/>
              </a:rPr>
              <a:t>∙ 16,777,214 = 2,130,706,178.</a:t>
            </a:r>
            <a:endParaRPr lang="en-US" sz="2000" dirty="0">
              <a:ea typeface="Cambria Math" pitchFamily="18" charset="0"/>
            </a:endParaRPr>
          </a:p>
          <a:p>
            <a:pPr lvl="1">
              <a:spcBef>
                <a:spcPts val="300"/>
              </a:spcBef>
            </a:pPr>
            <a:r>
              <a:rPr lang="en-US" sz="2000" dirty="0"/>
              <a:t>B</a:t>
            </a:r>
            <a:r>
              <a:rPr lang="zh-CN" altLang="en-US" sz="2000" dirty="0"/>
              <a:t>类地址</a:t>
            </a:r>
            <a:r>
              <a:rPr lang="en-US" sz="2000" dirty="0"/>
              <a:t>, </a:t>
            </a:r>
            <a:r>
              <a:rPr lang="en-US" sz="2000" i="1" dirty="0" err="1"/>
              <a:t>x</a:t>
            </a:r>
            <a:r>
              <a:rPr lang="en-US" sz="2000" baseline="-25000" dirty="0" err="1"/>
              <a:t>B</a:t>
            </a:r>
            <a:r>
              <a:rPr lang="en-US" sz="2000" dirty="0"/>
              <a:t>: </a:t>
            </a:r>
            <a:r>
              <a:rPr lang="en-US" sz="2000" dirty="0">
                <a:ea typeface="Cambria Math" pitchFamily="18" charset="0"/>
              </a:rPr>
              <a:t>2</a:t>
            </a:r>
            <a:r>
              <a:rPr lang="en-US" sz="2000" baseline="30000" dirty="0">
                <a:ea typeface="Cambria Math" pitchFamily="18" charset="0"/>
              </a:rPr>
              <a:t>14</a:t>
            </a:r>
            <a:r>
              <a:rPr lang="en-US" sz="2000" dirty="0"/>
              <a:t> </a:t>
            </a:r>
            <a:r>
              <a:rPr lang="en-US" sz="2000" dirty="0">
                <a:ea typeface="Cambria Math"/>
              </a:rPr>
              <a:t>= 16,384 </a:t>
            </a:r>
            <a:r>
              <a:rPr lang="en-US" sz="2000" dirty="0" err="1">
                <a:ea typeface="Cambria Math"/>
              </a:rPr>
              <a:t>netids</a:t>
            </a:r>
            <a:r>
              <a:rPr lang="en-US" sz="2000" dirty="0">
                <a:ea typeface="Cambria Math"/>
              </a:rPr>
              <a:t>. </a:t>
            </a:r>
            <a:r>
              <a:rPr lang="en-US" sz="2000" dirty="0">
                <a:ea typeface="Cambria Math" pitchFamily="18" charset="0"/>
              </a:rPr>
              <a:t>2</a:t>
            </a:r>
            <a:r>
              <a:rPr lang="en-US" sz="2000" baseline="30000" dirty="0">
                <a:ea typeface="Cambria Math" pitchFamily="18" charset="0"/>
              </a:rPr>
              <a:t>16</a:t>
            </a:r>
            <a:r>
              <a:rPr lang="en-US" sz="2000" dirty="0"/>
              <a:t> </a:t>
            </a:r>
            <a:r>
              <a:rPr lang="en-US" sz="2000" dirty="0">
                <a:ea typeface="Cambria Math"/>
              </a:rPr>
              <a:t>− 2 = 16,534 </a:t>
            </a:r>
            <a:r>
              <a:rPr lang="en-US" sz="2000" dirty="0" err="1">
                <a:ea typeface="Cambria Math"/>
              </a:rPr>
              <a:t>hostids</a:t>
            </a:r>
            <a:r>
              <a:rPr lang="en-US" sz="2000" dirty="0">
                <a:ea typeface="Cambria Math"/>
              </a:rPr>
              <a:t>.</a:t>
            </a:r>
            <a:br>
              <a:rPr lang="en-US" sz="2000" dirty="0">
                <a:ea typeface="Cambria Math"/>
              </a:rPr>
            </a:br>
            <a:r>
              <a:rPr lang="en-US" sz="2000" dirty="0">
                <a:ea typeface="Cambria Math"/>
              </a:rPr>
              <a:t>		</a:t>
            </a:r>
            <a:r>
              <a:rPr lang="en-US" sz="2000" i="1" dirty="0" err="1"/>
              <a:t>x</a:t>
            </a:r>
            <a:r>
              <a:rPr lang="en-US" sz="2000" baseline="-25000" dirty="0" err="1"/>
              <a:t>B</a:t>
            </a:r>
            <a:r>
              <a:rPr lang="en-US" sz="2000" i="1" dirty="0"/>
              <a:t> = </a:t>
            </a:r>
            <a:r>
              <a:rPr lang="en-US" sz="2000" dirty="0">
                <a:ea typeface="Cambria Math"/>
              </a:rPr>
              <a:t>16,384 ∙ 16, 534 = 1,073,709,056.</a:t>
            </a:r>
            <a:endParaRPr lang="en-US" sz="2000" dirty="0"/>
          </a:p>
          <a:p>
            <a:pPr lvl="1">
              <a:spcBef>
                <a:spcPts val="300"/>
              </a:spcBef>
            </a:pPr>
            <a:r>
              <a:rPr lang="en-US" sz="2000" dirty="0"/>
              <a:t>C</a:t>
            </a:r>
            <a:r>
              <a:rPr lang="zh-CN" altLang="en-US" sz="2000" dirty="0"/>
              <a:t>类地址</a:t>
            </a:r>
            <a:r>
              <a:rPr lang="en-US" sz="2000" dirty="0"/>
              <a:t>, </a:t>
            </a:r>
            <a:r>
              <a:rPr lang="en-US" sz="2000" i="1" dirty="0" err="1"/>
              <a:t>x</a:t>
            </a:r>
            <a:r>
              <a:rPr lang="en-US" sz="2000" baseline="-25000" dirty="0" err="1"/>
              <a:t>C</a:t>
            </a:r>
            <a:r>
              <a:rPr lang="en-US" sz="2000" dirty="0"/>
              <a:t>: </a:t>
            </a:r>
            <a:r>
              <a:rPr lang="en-US" sz="2000" dirty="0">
                <a:ea typeface="Cambria Math" pitchFamily="18" charset="0"/>
              </a:rPr>
              <a:t>2</a:t>
            </a:r>
            <a:r>
              <a:rPr lang="en-US" sz="2000" baseline="30000" dirty="0">
                <a:ea typeface="Cambria Math" pitchFamily="18" charset="0"/>
              </a:rPr>
              <a:t>21</a:t>
            </a:r>
            <a:r>
              <a:rPr lang="en-US" sz="2000" dirty="0"/>
              <a:t> </a:t>
            </a:r>
            <a:r>
              <a:rPr lang="en-US" sz="2000" dirty="0">
                <a:ea typeface="Cambria Math"/>
              </a:rPr>
              <a:t>= 2,097,152 </a:t>
            </a:r>
            <a:r>
              <a:rPr lang="en-US" sz="2000" dirty="0" err="1">
                <a:ea typeface="Cambria Math"/>
              </a:rPr>
              <a:t>netids</a:t>
            </a:r>
            <a:r>
              <a:rPr lang="en-US" sz="2000" dirty="0">
                <a:ea typeface="Cambria Math"/>
              </a:rPr>
              <a:t>. </a:t>
            </a:r>
            <a:r>
              <a:rPr lang="en-US" sz="2000" dirty="0">
                <a:ea typeface="Cambria Math" pitchFamily="18" charset="0"/>
              </a:rPr>
              <a:t>2</a:t>
            </a:r>
            <a:r>
              <a:rPr lang="en-US" sz="2000" baseline="30000" dirty="0">
                <a:ea typeface="Cambria Math" pitchFamily="18" charset="0"/>
              </a:rPr>
              <a:t>8</a:t>
            </a:r>
            <a:r>
              <a:rPr lang="en-US" sz="2000" dirty="0"/>
              <a:t> </a:t>
            </a:r>
            <a:r>
              <a:rPr lang="en-US" sz="2000" dirty="0">
                <a:ea typeface="Cambria Math"/>
              </a:rPr>
              <a:t>− 2 = 254 </a:t>
            </a:r>
            <a:r>
              <a:rPr lang="en-US" sz="2000" dirty="0" err="1">
                <a:ea typeface="Cambria Math"/>
              </a:rPr>
              <a:t>hostids</a:t>
            </a:r>
            <a:r>
              <a:rPr lang="en-US" sz="2000" dirty="0">
                <a:ea typeface="Cambria Math"/>
              </a:rPr>
              <a:t>.</a:t>
            </a:r>
            <a:br>
              <a:rPr lang="en-US" sz="2000" dirty="0">
                <a:ea typeface="Cambria Math"/>
              </a:rPr>
            </a:br>
            <a:r>
              <a:rPr lang="en-US" sz="2000" dirty="0">
                <a:ea typeface="Cambria Math"/>
              </a:rPr>
              <a:t>		</a:t>
            </a:r>
            <a:r>
              <a:rPr lang="en-US" sz="2000" i="1" dirty="0" err="1"/>
              <a:t>x</a:t>
            </a:r>
            <a:r>
              <a:rPr lang="en-US" sz="2000" baseline="-25000" dirty="0" err="1"/>
              <a:t>C</a:t>
            </a:r>
            <a:r>
              <a:rPr lang="en-US" sz="2000" i="1" dirty="0"/>
              <a:t> = </a:t>
            </a:r>
            <a:r>
              <a:rPr lang="en-US" sz="2000" dirty="0">
                <a:ea typeface="Cambria Math"/>
              </a:rPr>
              <a:t>2,097,152 ∙ 254 = 532,676,608.</a:t>
            </a:r>
            <a:endParaRPr lang="en-US" sz="2000" dirty="0"/>
          </a:p>
          <a:p>
            <a:pPr lvl="1">
              <a:spcBef>
                <a:spcPts val="300"/>
              </a:spcBef>
            </a:pPr>
            <a:r>
              <a:rPr lang="zh-CN" altLang="en-US" sz="2000" dirty="0"/>
              <a:t>因此，可用的</a:t>
            </a:r>
            <a:r>
              <a:rPr lang="en-US" altLang="zh-CN" sz="2000" dirty="0"/>
              <a:t>IPv4</a:t>
            </a:r>
            <a:r>
              <a:rPr lang="zh-CN" altLang="en-US" sz="2000" dirty="0"/>
              <a:t>地址总数为</a:t>
            </a:r>
            <a:endParaRPr lang="en-US" altLang="zh-CN" sz="2000" dirty="0"/>
          </a:p>
          <a:p>
            <a:pPr lvl="1">
              <a:spcBef>
                <a:spcPts val="300"/>
              </a:spcBef>
            </a:pPr>
            <a:r>
              <a:rPr lang="en-US" sz="2000" dirty="0"/>
              <a:t>	</a:t>
            </a:r>
            <a:r>
              <a:rPr lang="en-US" sz="2000" i="1" dirty="0"/>
              <a:t>x = </a:t>
            </a:r>
            <a:r>
              <a:rPr lang="en-US" sz="2000" i="1" dirty="0" err="1"/>
              <a:t>x</a:t>
            </a:r>
            <a:r>
              <a:rPr lang="en-US" sz="2000" baseline="-25000" dirty="0" err="1"/>
              <a:t>A</a:t>
            </a:r>
            <a:r>
              <a:rPr lang="en-US" sz="2000" dirty="0"/>
              <a:t> +  </a:t>
            </a:r>
            <a:r>
              <a:rPr lang="en-US" sz="2000" i="1" dirty="0" err="1"/>
              <a:t>x</a:t>
            </a:r>
            <a:r>
              <a:rPr lang="en-US" sz="2000" baseline="-25000" dirty="0" err="1"/>
              <a:t>B</a:t>
            </a:r>
            <a:r>
              <a:rPr lang="en-US" sz="2000" dirty="0"/>
              <a:t>  + </a:t>
            </a:r>
            <a:r>
              <a:rPr lang="en-US" sz="2000" i="1" dirty="0" err="1"/>
              <a:t>Xc</a:t>
            </a:r>
            <a:br>
              <a:rPr lang="en-US" sz="2000" dirty="0"/>
            </a:br>
            <a:r>
              <a:rPr lang="en-US" sz="2000" dirty="0"/>
              <a:t>	= </a:t>
            </a:r>
            <a:r>
              <a:rPr lang="en-US" sz="2000" dirty="0">
                <a:ea typeface="Cambria Math" pitchFamily="18" charset="0"/>
              </a:rPr>
              <a:t>2,130,706,178 + 1,073,709,056 + 532,676,608</a:t>
            </a:r>
            <a:br>
              <a:rPr lang="en-US" sz="2000" dirty="0">
                <a:ea typeface="Cambria Math" pitchFamily="18" charset="0"/>
              </a:rPr>
            </a:br>
            <a:r>
              <a:rPr lang="en-US" sz="2000" dirty="0">
                <a:ea typeface="Cambria Math" pitchFamily="18" charset="0"/>
              </a:rPr>
              <a:t>	= 3, 737,091,842.</a:t>
            </a:r>
            <a:endParaRPr lang="en-US" sz="2000" dirty="0"/>
          </a:p>
        </p:txBody>
      </p:sp>
      <p:sp>
        <p:nvSpPr>
          <p:cNvPr id="8" name="Content Placeholder 3"/>
          <p:cNvSpPr>
            <a:spLocks noGrp="1"/>
          </p:cNvSpPr>
          <p:nvPr>
            <p:ph idx="13"/>
          </p:nvPr>
        </p:nvSpPr>
        <p:spPr>
          <a:xfrm>
            <a:off x="6858000" y="5029200"/>
            <a:ext cx="2133600" cy="1447800"/>
          </a:xfrm>
          <a:ln w="19050">
            <a:solidFill>
              <a:srgbClr val="04617B"/>
            </a:solidFill>
          </a:ln>
        </p:spPr>
        <p:txBody>
          <a:bodyPr/>
          <a:lstStyle/>
          <a:p>
            <a:r>
              <a:rPr lang="zh-CN" altLang="en-US" sz="1800" dirty="0"/>
              <a:t>今天的</a:t>
            </a:r>
            <a:r>
              <a:rPr lang="en-US" altLang="zh-CN" sz="1800" dirty="0"/>
              <a:t>IPv4</a:t>
            </a:r>
            <a:r>
              <a:rPr lang="zh-CN" altLang="en-US" sz="1800" dirty="0"/>
              <a:t>地址远远不够用了！新的</a:t>
            </a:r>
            <a:r>
              <a:rPr lang="en-US" altLang="zh-CN" sz="1800" dirty="0"/>
              <a:t>IPv6</a:t>
            </a:r>
            <a:r>
              <a:rPr lang="zh-CN" altLang="en-US" sz="1800" dirty="0"/>
              <a:t>协议解决了地址数量不足的问题</a:t>
            </a:r>
            <a:r>
              <a:rPr lang="en-US" sz="1800" dirty="0"/>
              <a:t>.</a:t>
            </a:r>
          </a:p>
        </p:txBody>
      </p:sp>
    </p:spTree>
    <p:extLst>
      <p:ext uri="{BB962C8B-B14F-4D97-AF65-F5344CB8AC3E}">
        <p14:creationId xmlns:p14="http://schemas.microsoft.com/office/powerpoint/2010/main" val="2767297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基本计数原理：减法规则</a:t>
            </a:r>
            <a:endParaRPr lang="en-US" dirty="0"/>
          </a:p>
        </p:txBody>
      </p:sp>
      <p:sp>
        <p:nvSpPr>
          <p:cNvPr id="3" name="Content Placeholder 2"/>
          <p:cNvSpPr>
            <a:spLocks noGrp="1"/>
          </p:cNvSpPr>
          <p:nvPr>
            <p:ph idx="1"/>
          </p:nvPr>
        </p:nvSpPr>
        <p:spPr>
          <a:xfrm>
            <a:off x="457200" y="1295400"/>
            <a:ext cx="8534400" cy="3276600"/>
          </a:xfrm>
        </p:spPr>
        <p:txBody>
          <a:bodyPr/>
          <a:lstStyle/>
          <a:p>
            <a:r>
              <a:rPr lang="zh-CN" altLang="en-US" dirty="0"/>
              <a:t>减法法则：如果完成某项任务有 </a:t>
            </a:r>
            <a:r>
              <a:rPr lang="en-US" altLang="zh-CN" i="1" dirty="0"/>
              <a:t>n</a:t>
            </a:r>
            <a:r>
              <a:rPr lang="en-US" altLang="zh-CN" baseline="-25000" dirty="0">
                <a:ea typeface="Cambria Math" pitchFamily="18" charset="0"/>
              </a:rPr>
              <a:t>1 </a:t>
            </a:r>
            <a:r>
              <a:rPr lang="en-US" dirty="0"/>
              <a:t>​  </a:t>
            </a:r>
            <a:r>
              <a:rPr lang="zh-CN" altLang="en-US" dirty="0"/>
              <a:t>种方式或 </a:t>
            </a:r>
            <a:r>
              <a:rPr lang="en-US" altLang="zh-CN" i="1" dirty="0"/>
              <a:t>n</a:t>
            </a:r>
            <a:r>
              <a:rPr lang="en-US" altLang="zh-CN" baseline="-25000" dirty="0">
                <a:ea typeface="Cambria Math" pitchFamily="18" charset="0"/>
              </a:rPr>
              <a:t>2 </a:t>
            </a:r>
            <a:r>
              <a:rPr lang="en-US" dirty="0"/>
              <a:t>​  </a:t>
            </a:r>
            <a:r>
              <a:rPr lang="zh-CN" altLang="en-US" dirty="0"/>
              <a:t>种方式，那么完成任务的总方式数量为 </a:t>
            </a:r>
            <a:r>
              <a:rPr lang="en-US" altLang="zh-CN" i="1" dirty="0"/>
              <a:t>n</a:t>
            </a:r>
            <a:r>
              <a:rPr lang="en-US" altLang="zh-CN" baseline="-25000" dirty="0">
                <a:ea typeface="Cambria Math" pitchFamily="18" charset="0"/>
              </a:rPr>
              <a:t>1 </a:t>
            </a:r>
            <a:r>
              <a:rPr lang="en-US" altLang="zh-CN" dirty="0">
                <a:ea typeface="Cambria Math"/>
              </a:rPr>
              <a:t>+</a:t>
            </a:r>
            <a:r>
              <a:rPr lang="en-US" altLang="zh-CN" i="1" dirty="0"/>
              <a:t> n</a:t>
            </a:r>
            <a:r>
              <a:rPr lang="en-US" altLang="zh-CN" baseline="-25000" dirty="0">
                <a:ea typeface="Cambria Math" pitchFamily="18" charset="0"/>
              </a:rPr>
              <a:t>2</a:t>
            </a:r>
            <a:r>
              <a:rPr lang="en-US" altLang="zh-CN" dirty="0"/>
              <a:t> </a:t>
            </a:r>
            <a:r>
              <a:rPr lang="en-US" dirty="0"/>
              <a:t>​  </a:t>
            </a:r>
            <a:r>
              <a:rPr lang="zh-CN" altLang="en-US" dirty="0"/>
              <a:t>减去以两种方式共同完成任务的数量</a:t>
            </a:r>
            <a:r>
              <a:rPr lang="en-US" dirty="0"/>
              <a:t>.</a:t>
            </a:r>
          </a:p>
          <a:p>
            <a:r>
              <a:rPr lang="zh-CN" altLang="en-US" dirty="0"/>
              <a:t>这也称为容斥原理（</a:t>
            </a:r>
            <a:r>
              <a:rPr lang="en-US" dirty="0"/>
              <a:t>principle of inclusion-exclusion）:</a:t>
            </a:r>
          </a:p>
        </p:txBody>
      </p:sp>
      <p:graphicFrame>
        <p:nvGraphicFramePr>
          <p:cNvPr id="7" name="Object 3"/>
          <p:cNvGraphicFramePr>
            <a:graphicFrameLocks noChangeAspect="1"/>
          </p:cNvGraphicFramePr>
          <p:nvPr>
            <p:extLst>
              <p:ext uri="{D42A27DB-BD31-4B8C-83A1-F6EECF244321}">
                <p14:modId xmlns:p14="http://schemas.microsoft.com/office/powerpoint/2010/main" val="2487494462"/>
              </p:ext>
            </p:extLst>
          </p:nvPr>
        </p:nvGraphicFramePr>
        <p:xfrm>
          <a:off x="2286000" y="4876800"/>
          <a:ext cx="4572000" cy="511552"/>
        </p:xfrm>
        <a:graphic>
          <a:graphicData uri="http://schemas.openxmlformats.org/presentationml/2006/ole">
            <mc:AlternateContent xmlns:mc="http://schemas.openxmlformats.org/markup-compatibility/2006">
              <mc:Choice xmlns:v="urn:schemas-microsoft-com:vml" Requires="v">
                <p:oleObj name="Equation" r:id="rId2" imgW="1815840" imgH="203040" progId="Equation.DSMT4">
                  <p:embed/>
                </p:oleObj>
              </mc:Choice>
              <mc:Fallback>
                <p:oleObj name="Equation" r:id="rId2" imgW="1815840" imgH="203040" progId="Equation.DSMT4">
                  <p:embed/>
                  <p:pic>
                    <p:nvPicPr>
                      <p:cNvPr id="0" name=""/>
                      <p:cNvPicPr/>
                      <p:nvPr/>
                    </p:nvPicPr>
                    <p:blipFill>
                      <a:blip r:embed="rId3"/>
                      <a:stretch>
                        <a:fillRect/>
                      </a:stretch>
                    </p:blipFill>
                    <p:spPr>
                      <a:xfrm>
                        <a:off x="2286000" y="4876800"/>
                        <a:ext cx="4572000" cy="511552"/>
                      </a:xfrm>
                      <a:prstGeom prst="rect">
                        <a:avLst/>
                      </a:prstGeom>
                    </p:spPr>
                  </p:pic>
                </p:oleObj>
              </mc:Fallback>
            </mc:AlternateContent>
          </a:graphicData>
        </a:graphic>
      </p:graphicFrame>
    </p:spTree>
    <p:extLst>
      <p:ext uri="{BB962C8B-B14F-4D97-AF65-F5344CB8AC3E}">
        <p14:creationId xmlns:p14="http://schemas.microsoft.com/office/powerpoint/2010/main" val="2889978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计数比特串</a:t>
            </a:r>
            <a:endParaRPr lang="en-US" dirty="0"/>
          </a:p>
        </p:txBody>
      </p:sp>
      <p:sp>
        <p:nvSpPr>
          <p:cNvPr id="3" name="Content Placeholder 2"/>
          <p:cNvSpPr>
            <a:spLocks noGrp="1"/>
          </p:cNvSpPr>
          <p:nvPr>
            <p:ph idx="1"/>
          </p:nvPr>
        </p:nvSpPr>
        <p:spPr>
          <a:xfrm>
            <a:off x="457200" y="1295400"/>
            <a:ext cx="8534400" cy="5181600"/>
          </a:xfrm>
        </p:spPr>
        <p:txBody>
          <a:bodyPr/>
          <a:lstStyle/>
          <a:p>
            <a:r>
              <a:rPr lang="zh-CN" altLang="en-US" sz="2800" b="1" dirty="0"/>
              <a:t>示例：</a:t>
            </a:r>
            <a:r>
              <a:rPr lang="zh-CN" altLang="en-US" sz="2800" dirty="0"/>
              <a:t>长度为八的二进制串有多少个要么以</a:t>
            </a:r>
            <a:r>
              <a:rPr lang="en-US" altLang="zh-CN" sz="2800" dirty="0"/>
              <a:t>1</a:t>
            </a:r>
            <a:r>
              <a:rPr lang="zh-CN" altLang="en-US" sz="2800" dirty="0"/>
              <a:t>开始，要么以</a:t>
            </a:r>
            <a:r>
              <a:rPr lang="en-US" altLang="zh-CN" sz="2800" dirty="0"/>
              <a:t>00</a:t>
            </a:r>
            <a:r>
              <a:rPr lang="zh-CN" altLang="en-US" sz="2800" dirty="0"/>
              <a:t>结束</a:t>
            </a:r>
            <a:r>
              <a:rPr lang="en-US" sz="2800" dirty="0"/>
              <a:t>?</a:t>
            </a:r>
          </a:p>
          <a:p>
            <a:r>
              <a:rPr lang="zh-CN" altLang="en-US" sz="2800" b="1" dirty="0"/>
              <a:t>解答：</a:t>
            </a:r>
            <a:r>
              <a:rPr lang="zh-CN" altLang="en-US" sz="2800" dirty="0"/>
              <a:t>使用减法法则</a:t>
            </a:r>
            <a:r>
              <a:rPr lang="en-US" sz="2800" dirty="0"/>
              <a:t>.</a:t>
            </a:r>
          </a:p>
          <a:p>
            <a:pPr lvl="1"/>
            <a:r>
              <a:rPr lang="zh-CN" altLang="en-US" sz="2400" dirty="0"/>
              <a:t>以</a:t>
            </a:r>
            <a:r>
              <a:rPr lang="en-US" altLang="zh-CN" sz="2400" dirty="0"/>
              <a:t>1</a:t>
            </a:r>
            <a:r>
              <a:rPr lang="zh-CN" altLang="en-US" sz="2400" dirty="0"/>
              <a:t>开头的长度为八的二进制串数量</a:t>
            </a:r>
            <a:endParaRPr lang="en-US" altLang="zh-CN" sz="2400" dirty="0"/>
          </a:p>
          <a:p>
            <a:pPr marL="114300" lvl="1" indent="0">
              <a:buNone/>
            </a:pPr>
            <a:r>
              <a:rPr lang="en-US" sz="2400" dirty="0"/>
              <a:t>  </a:t>
            </a:r>
            <a:r>
              <a:rPr lang="en-US" sz="2400" dirty="0">
                <a:ea typeface="Cambria Math" pitchFamily="18" charset="0"/>
              </a:rPr>
              <a:t>2</a:t>
            </a:r>
            <a:r>
              <a:rPr lang="en-US" sz="2400" baseline="30000" dirty="0">
                <a:ea typeface="Cambria Math" pitchFamily="18" charset="0"/>
              </a:rPr>
              <a:t>7</a:t>
            </a:r>
            <a:r>
              <a:rPr lang="en-US" sz="2400" dirty="0"/>
              <a:t> = </a:t>
            </a:r>
            <a:r>
              <a:rPr lang="en-US" sz="2400" dirty="0">
                <a:ea typeface="Cambria Math" pitchFamily="18" charset="0"/>
              </a:rPr>
              <a:t>128</a:t>
            </a:r>
          </a:p>
          <a:p>
            <a:pPr lvl="1"/>
            <a:r>
              <a:rPr lang="zh-CN" altLang="en-US" sz="2400" dirty="0"/>
              <a:t>以</a:t>
            </a:r>
            <a:r>
              <a:rPr lang="en-US" altLang="zh-CN" sz="2400" dirty="0"/>
              <a:t>00</a:t>
            </a:r>
            <a:r>
              <a:rPr lang="zh-CN" altLang="en-US" sz="2400" dirty="0"/>
              <a:t>结尾的长度为八的二进制串数量</a:t>
            </a:r>
            <a:endParaRPr lang="en-US" altLang="zh-CN" sz="2400" dirty="0"/>
          </a:p>
          <a:p>
            <a:pPr marL="114300" lvl="1" indent="0">
              <a:buNone/>
            </a:pPr>
            <a:r>
              <a:rPr lang="en-US" sz="2400" dirty="0"/>
              <a:t>  </a:t>
            </a:r>
            <a:r>
              <a:rPr lang="en-US" sz="2400" dirty="0">
                <a:ea typeface="Cambria Math" pitchFamily="18" charset="0"/>
              </a:rPr>
              <a:t>2</a:t>
            </a:r>
            <a:r>
              <a:rPr lang="en-US" sz="2400" baseline="30000" dirty="0">
                <a:ea typeface="Cambria Math" pitchFamily="18" charset="0"/>
              </a:rPr>
              <a:t>6</a:t>
            </a:r>
            <a:r>
              <a:rPr lang="en-US" sz="2400" dirty="0"/>
              <a:t> = </a:t>
            </a:r>
            <a:r>
              <a:rPr lang="en-US" sz="2400" dirty="0">
                <a:ea typeface="Cambria Math" pitchFamily="18" charset="0"/>
              </a:rPr>
              <a:t>64</a:t>
            </a:r>
          </a:p>
          <a:p>
            <a:pPr lvl="1"/>
            <a:r>
              <a:rPr lang="zh-CN" altLang="en-US" sz="2400" dirty="0"/>
              <a:t>既以</a:t>
            </a:r>
            <a:r>
              <a:rPr lang="en-US" altLang="zh-CN" sz="2400" dirty="0"/>
              <a:t>1</a:t>
            </a:r>
            <a:r>
              <a:rPr lang="zh-CN" altLang="en-US" sz="2400" dirty="0"/>
              <a:t>开头又以</a:t>
            </a:r>
            <a:r>
              <a:rPr lang="en-US" altLang="zh-CN" sz="2400" dirty="0"/>
              <a:t>00</a:t>
            </a:r>
            <a:r>
              <a:rPr lang="zh-CN" altLang="en-US" sz="2400" dirty="0"/>
              <a:t>结尾的长度为八的二进制串数量</a:t>
            </a:r>
            <a:r>
              <a:rPr lang="en-US" sz="2400" dirty="0"/>
              <a:t>:  </a:t>
            </a:r>
            <a:r>
              <a:rPr lang="en-US" sz="2400" dirty="0">
                <a:ea typeface="Cambria Math" pitchFamily="18" charset="0"/>
              </a:rPr>
              <a:t>2</a:t>
            </a:r>
            <a:r>
              <a:rPr lang="en-US" sz="2400" baseline="30000" dirty="0">
                <a:ea typeface="Cambria Math" pitchFamily="18" charset="0"/>
              </a:rPr>
              <a:t>5</a:t>
            </a:r>
            <a:r>
              <a:rPr lang="en-US" sz="2400" dirty="0"/>
              <a:t> = </a:t>
            </a:r>
            <a:r>
              <a:rPr lang="en-US" sz="2400" dirty="0">
                <a:ea typeface="Cambria Math" pitchFamily="18" charset="0"/>
              </a:rPr>
              <a:t>32</a:t>
            </a:r>
          </a:p>
          <a:p>
            <a:r>
              <a:rPr lang="zh-CN" altLang="en-US" sz="2800" dirty="0">
                <a:latin typeface="+mn-ea"/>
              </a:rPr>
              <a:t>因此，符合条件的二进制串总数为</a:t>
            </a:r>
            <a:r>
              <a:rPr lang="en-US" sz="2800" dirty="0">
                <a:ea typeface="Cambria Math" pitchFamily="18" charset="0"/>
              </a:rPr>
              <a:t>128 + 64 </a:t>
            </a:r>
            <a:r>
              <a:rPr lang="en-US" sz="2800" dirty="0">
                <a:ea typeface="Cambria Math"/>
              </a:rPr>
              <a:t>− </a:t>
            </a:r>
            <a:r>
              <a:rPr lang="en-US" sz="2800" dirty="0">
                <a:ea typeface="Cambria Math" pitchFamily="18" charset="0"/>
              </a:rPr>
              <a:t>32 = 160.</a:t>
            </a:r>
          </a:p>
        </p:txBody>
      </p:sp>
      <p:pic>
        <p:nvPicPr>
          <p:cNvPr id="23554" name="Picture 3" descr="Illustration of 8-Bit strings starting with 1 or ending with 00.&#10;"/>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6293427" y="2286000"/>
            <a:ext cx="2667000" cy="2742766"/>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4"/>
          </p:nvPr>
        </p:nvSpPr>
        <p:spPr>
          <a:xfrm>
            <a:off x="3465513" y="6446837"/>
            <a:ext cx="2212975" cy="182563"/>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982057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基本计数原理：除法规则</a:t>
            </a:r>
            <a:endParaRPr lang="en-US" dirty="0"/>
          </a:p>
        </p:txBody>
      </p:sp>
      <p:sp>
        <p:nvSpPr>
          <p:cNvPr id="3" name="Content Placeholder 2"/>
          <p:cNvSpPr>
            <a:spLocks noGrp="1"/>
          </p:cNvSpPr>
          <p:nvPr>
            <p:ph idx="1"/>
          </p:nvPr>
        </p:nvSpPr>
        <p:spPr>
          <a:xfrm>
            <a:off x="457200" y="1295400"/>
            <a:ext cx="8321040" cy="5257800"/>
          </a:xfrm>
        </p:spPr>
        <p:txBody>
          <a:bodyPr/>
          <a:lstStyle/>
          <a:p>
            <a:r>
              <a:rPr lang="zh-CN" altLang="en-US" sz="1800" b="1" dirty="0"/>
              <a:t>除法法则：</a:t>
            </a:r>
            <a:r>
              <a:rPr lang="zh-CN" altLang="en-US" sz="1800" dirty="0"/>
              <a:t>如果某项任务可以通过 𝑛种方式完成，且对于每一种方式 𝑤，正好有 𝑑</a:t>
            </a:r>
            <a:r>
              <a:rPr lang="en-US" altLang="zh-CN" sz="1800" dirty="0"/>
              <a:t> </a:t>
            </a:r>
            <a:r>
              <a:rPr lang="zh-CN" altLang="en-US" sz="1800" dirty="0"/>
              <a:t>种方式对应于方式 𝑤，那么完成这项任务的方式总数为 𝑛</a:t>
            </a:r>
            <a:r>
              <a:rPr lang="en-US" altLang="zh-CN" sz="1800" dirty="0"/>
              <a:t>/</a:t>
            </a:r>
            <a:r>
              <a:rPr lang="zh-CN" altLang="en-US" sz="1800" dirty="0"/>
              <a:t>𝑑</a:t>
            </a:r>
            <a:r>
              <a:rPr lang="en-US" sz="1800" dirty="0"/>
              <a:t>.</a:t>
            </a:r>
            <a:br>
              <a:rPr lang="en-US" sz="1800" dirty="0"/>
            </a:br>
            <a:r>
              <a:rPr lang="zh-CN" altLang="en-US" sz="1800" dirty="0"/>
              <a:t>以集合的形式重述：如果有限集合 𝐴</a:t>
            </a:r>
            <a:r>
              <a:rPr lang="en-US" altLang="zh-CN" sz="1800" dirty="0"/>
              <a:t> </a:t>
            </a:r>
            <a:r>
              <a:rPr lang="zh-CN" altLang="en-US" sz="1800" dirty="0"/>
              <a:t>是 𝑛</a:t>
            </a:r>
            <a:r>
              <a:rPr lang="en-US" altLang="zh-CN" sz="1800" dirty="0"/>
              <a:t> </a:t>
            </a:r>
            <a:r>
              <a:rPr lang="zh-CN" altLang="en-US" sz="1800" dirty="0"/>
              <a:t>个两两不相交的子集的并集，每个子集有 𝑑</a:t>
            </a:r>
            <a:r>
              <a:rPr lang="en-US" altLang="zh-CN" sz="1800" dirty="0"/>
              <a:t> </a:t>
            </a:r>
            <a:r>
              <a:rPr lang="zh-CN" altLang="en-US" sz="1800" dirty="0"/>
              <a:t>个元素，那么 𝑛</a:t>
            </a:r>
            <a:r>
              <a:rPr lang="en-US" altLang="zh-CN" sz="1800" dirty="0"/>
              <a:t>=∣</a:t>
            </a:r>
            <a:r>
              <a:rPr lang="zh-CN" altLang="en-US" sz="1800" dirty="0"/>
              <a:t>𝐴∣</a:t>
            </a:r>
            <a:r>
              <a:rPr lang="en-US" altLang="zh-CN" sz="1800" dirty="0"/>
              <a:t>/</a:t>
            </a:r>
            <a:r>
              <a:rPr lang="zh-CN" altLang="en-US" sz="1800" dirty="0"/>
              <a:t>𝑑</a:t>
            </a:r>
            <a:r>
              <a:rPr lang="en-US" sz="1800" dirty="0"/>
              <a:t>.</a:t>
            </a:r>
            <a:br>
              <a:rPr lang="en-US" sz="1800" dirty="0"/>
            </a:br>
            <a:r>
              <a:rPr lang="zh-CN" altLang="en-US" sz="1800" dirty="0"/>
              <a:t>以函数的形式重述：如果 𝑓</a:t>
            </a:r>
            <a:r>
              <a:rPr lang="en-US" altLang="zh-CN" sz="1800" dirty="0"/>
              <a:t> </a:t>
            </a:r>
            <a:r>
              <a:rPr lang="zh-CN" altLang="en-US" sz="1800" dirty="0"/>
              <a:t>是从有限集合 𝐴</a:t>
            </a:r>
            <a:r>
              <a:rPr lang="en-US" altLang="zh-CN" sz="1800" dirty="0"/>
              <a:t> </a:t>
            </a:r>
            <a:r>
              <a:rPr lang="zh-CN" altLang="en-US" sz="1800" dirty="0"/>
              <a:t>到有限集合 𝐵</a:t>
            </a:r>
            <a:r>
              <a:rPr lang="en-US" altLang="zh-CN" sz="1800" dirty="0"/>
              <a:t> </a:t>
            </a:r>
            <a:r>
              <a:rPr lang="zh-CN" altLang="en-US" sz="1800" dirty="0"/>
              <a:t>的函数，且对于每个 𝑦∈𝐵，有正好 𝑑</a:t>
            </a:r>
            <a:r>
              <a:rPr lang="en-US" altLang="zh-CN" sz="1800" dirty="0"/>
              <a:t> </a:t>
            </a:r>
            <a:r>
              <a:rPr lang="zh-CN" altLang="en-US" sz="1800" dirty="0"/>
              <a:t>个值 𝑥∈𝐴</a:t>
            </a:r>
            <a:r>
              <a:rPr lang="en-US" altLang="zh-CN" sz="1800" dirty="0"/>
              <a:t> </a:t>
            </a:r>
            <a:r>
              <a:rPr lang="zh-CN" altLang="en-US" sz="1800" dirty="0"/>
              <a:t>使得 𝑓</a:t>
            </a:r>
            <a:r>
              <a:rPr lang="en-US" altLang="zh-CN" sz="1800" dirty="0"/>
              <a:t>(</a:t>
            </a:r>
            <a:r>
              <a:rPr lang="zh-CN" altLang="en-US" sz="1800" dirty="0"/>
              <a:t>𝑥</a:t>
            </a:r>
            <a:r>
              <a:rPr lang="en-US" altLang="zh-CN" sz="1800" dirty="0"/>
              <a:t>)=</a:t>
            </a:r>
            <a:r>
              <a:rPr lang="zh-CN" altLang="en-US" sz="1800" dirty="0"/>
              <a:t>𝑦，那么 ∣𝐵∣</a:t>
            </a:r>
            <a:r>
              <a:rPr lang="en-US" altLang="zh-CN" sz="1800" dirty="0"/>
              <a:t>=∣</a:t>
            </a:r>
            <a:r>
              <a:rPr lang="zh-CN" altLang="en-US" sz="1800" dirty="0"/>
              <a:t>𝐴∣</a:t>
            </a:r>
            <a:r>
              <a:rPr lang="en-US" altLang="zh-CN" sz="1800" dirty="0"/>
              <a:t>/</a:t>
            </a:r>
            <a:r>
              <a:rPr lang="zh-CN" altLang="en-US" sz="1800" dirty="0"/>
              <a:t>𝑑</a:t>
            </a:r>
            <a:r>
              <a:rPr lang="en-US" sz="1800" i="1" dirty="0"/>
              <a:t>.</a:t>
            </a:r>
          </a:p>
          <a:p>
            <a:r>
              <a:rPr lang="zh-CN" altLang="en-US" sz="1800" b="1" dirty="0"/>
              <a:t>示例：</a:t>
            </a:r>
            <a:r>
              <a:rPr lang="zh-CN" altLang="en-US" sz="1800" dirty="0"/>
              <a:t>围绕圆桌有多少种不同的方式排列四个人？当每个人的左邻右舍相同时，两个排列视为相同</a:t>
            </a:r>
            <a:r>
              <a:rPr lang="en-US" sz="1800" dirty="0"/>
              <a:t>?</a:t>
            </a:r>
          </a:p>
          <a:p>
            <a:r>
              <a:rPr lang="zh-CN" altLang="en-US" sz="1800" b="1" dirty="0"/>
              <a:t>解答： </a:t>
            </a:r>
            <a:r>
              <a:rPr lang="zh-CN" altLang="en-US" sz="1800" dirty="0"/>
              <a:t>给座位编号，从</a:t>
            </a:r>
            <a:r>
              <a:rPr lang="en-US" altLang="zh-CN" sz="1800" dirty="0"/>
              <a:t>1</a:t>
            </a:r>
            <a:r>
              <a:rPr lang="zh-CN" altLang="en-US" sz="1800" dirty="0"/>
              <a:t>到</a:t>
            </a:r>
            <a:r>
              <a:rPr lang="en-US" altLang="zh-CN" sz="1800" dirty="0"/>
              <a:t>4</a:t>
            </a:r>
            <a:r>
              <a:rPr lang="zh-CN" altLang="en-US" sz="1800" dirty="0"/>
              <a:t>，顺时针方向排列。选择座位</a:t>
            </a:r>
            <a:r>
              <a:rPr lang="en-US" altLang="zh-CN" sz="1800" dirty="0"/>
              <a:t>1</a:t>
            </a:r>
            <a:r>
              <a:rPr lang="zh-CN" altLang="en-US" sz="1800" dirty="0"/>
              <a:t>的人有</a:t>
            </a:r>
            <a:r>
              <a:rPr lang="en-US" altLang="zh-CN" sz="1800" dirty="0"/>
              <a:t>4</a:t>
            </a:r>
            <a:r>
              <a:rPr lang="zh-CN" altLang="en-US" sz="1800" dirty="0"/>
              <a:t>种方式，座位</a:t>
            </a:r>
            <a:r>
              <a:rPr lang="en-US" altLang="zh-CN" sz="1800" dirty="0"/>
              <a:t>2</a:t>
            </a:r>
            <a:r>
              <a:rPr lang="zh-CN" altLang="en-US" sz="1800" dirty="0"/>
              <a:t>有</a:t>
            </a:r>
            <a:r>
              <a:rPr lang="en-US" altLang="zh-CN" sz="1800" dirty="0"/>
              <a:t>3</a:t>
            </a:r>
            <a:r>
              <a:rPr lang="zh-CN" altLang="en-US" sz="1800" dirty="0"/>
              <a:t>种方式，座位</a:t>
            </a:r>
            <a:r>
              <a:rPr lang="en-US" altLang="zh-CN" sz="1800" dirty="0"/>
              <a:t>3</a:t>
            </a:r>
            <a:r>
              <a:rPr lang="zh-CN" altLang="en-US" sz="1800" dirty="0"/>
              <a:t>有</a:t>
            </a:r>
            <a:r>
              <a:rPr lang="en-US" altLang="zh-CN" sz="1800" dirty="0"/>
              <a:t>2</a:t>
            </a:r>
            <a:r>
              <a:rPr lang="zh-CN" altLang="en-US" sz="1800" dirty="0"/>
              <a:t>种方式，座位</a:t>
            </a:r>
            <a:r>
              <a:rPr lang="en-US" altLang="zh-CN" sz="1800" dirty="0"/>
              <a:t>4</a:t>
            </a:r>
            <a:r>
              <a:rPr lang="zh-CN" altLang="en-US" sz="1800" dirty="0"/>
              <a:t>只有</a:t>
            </a:r>
            <a:r>
              <a:rPr lang="en-US" altLang="zh-CN" sz="1800" dirty="0"/>
              <a:t>1</a:t>
            </a:r>
            <a:r>
              <a:rPr lang="zh-CN" altLang="en-US" sz="1800" dirty="0"/>
              <a:t>种方式。因此，四个人的排列方式总共有 </a:t>
            </a:r>
            <a:r>
              <a:rPr lang="en-US" altLang="zh-CN" sz="1800" dirty="0"/>
              <a:t>4!=24 </a:t>
            </a:r>
            <a:r>
              <a:rPr lang="zh-CN" altLang="en-US" sz="1800" dirty="0"/>
              <a:t>种。但是，由于当每个人的左邻和右舍相同时，两个排列被视为相同，所以对于每个座位</a:t>
            </a:r>
            <a:r>
              <a:rPr lang="en-US" altLang="zh-CN" sz="1800" dirty="0"/>
              <a:t>1</a:t>
            </a:r>
            <a:r>
              <a:rPr lang="zh-CN" altLang="en-US" sz="1800" dirty="0"/>
              <a:t>的选择，我们会得到相同的排列</a:t>
            </a:r>
            <a:r>
              <a:rPr lang="en-US" sz="1800" dirty="0"/>
              <a:t>.</a:t>
            </a:r>
          </a:p>
          <a:p>
            <a:r>
              <a:rPr lang="zh-CN" altLang="en-US" sz="1800" dirty="0"/>
              <a:t>因此，按照除法法则，不同的排列方式有： </a:t>
            </a:r>
            <a:r>
              <a:rPr lang="en-US" altLang="zh-CN" sz="1800" dirty="0"/>
              <a:t>24/4=6</a:t>
            </a:r>
            <a:r>
              <a:rPr lang="en-US" sz="1800" dirty="0"/>
              <a:t>. </a:t>
            </a:r>
          </a:p>
        </p:txBody>
      </p:sp>
    </p:spTree>
    <p:extLst>
      <p:ext uri="{BB962C8B-B14F-4D97-AF65-F5344CB8AC3E}">
        <p14:creationId xmlns:p14="http://schemas.microsoft.com/office/powerpoint/2010/main" val="2649461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树状图</a:t>
            </a:r>
            <a:endParaRPr lang="en-US" dirty="0"/>
          </a:p>
        </p:txBody>
      </p:sp>
      <p:sp>
        <p:nvSpPr>
          <p:cNvPr id="3" name="Content Placeholder 2"/>
          <p:cNvSpPr>
            <a:spLocks noGrp="1"/>
          </p:cNvSpPr>
          <p:nvPr>
            <p:ph idx="1"/>
          </p:nvPr>
        </p:nvSpPr>
        <p:spPr>
          <a:xfrm>
            <a:off x="457199" y="1295400"/>
            <a:ext cx="8538107" cy="4114800"/>
          </a:xfrm>
        </p:spPr>
        <p:txBody>
          <a:bodyPr/>
          <a:lstStyle/>
          <a:p>
            <a:pPr>
              <a:spcBef>
                <a:spcPts val="600"/>
              </a:spcBef>
            </a:pPr>
            <a:r>
              <a:rPr lang="zh-CN" altLang="en-US" sz="2400" b="1" dirty="0"/>
              <a:t>树状图：</a:t>
            </a:r>
            <a:r>
              <a:rPr lang="zh-CN" altLang="en-US" sz="2400" dirty="0"/>
              <a:t>我们可以通过使用树状图解决许多计数问题，其中分支代表可能的选择，叶子代表可能的结果</a:t>
            </a:r>
            <a:r>
              <a:rPr lang="en-US" sz="2400" dirty="0"/>
              <a:t>. </a:t>
            </a:r>
          </a:p>
          <a:p>
            <a:pPr>
              <a:spcBef>
                <a:spcPts val="600"/>
              </a:spcBef>
            </a:pPr>
            <a:r>
              <a:rPr lang="zh-CN" altLang="en-US" sz="2400" b="1" dirty="0"/>
              <a:t>示例：</a:t>
            </a:r>
            <a:r>
              <a:rPr lang="zh-CN" altLang="en-US" sz="2400" dirty="0"/>
              <a:t>假设“</a:t>
            </a:r>
            <a:r>
              <a:rPr lang="en-US" altLang="zh-CN" sz="2400" dirty="0"/>
              <a:t>I Love Discrete Math” T</a:t>
            </a:r>
            <a:r>
              <a:rPr lang="zh-CN" altLang="en-US" sz="2400" dirty="0"/>
              <a:t>恤有五种不同的尺码：</a:t>
            </a:r>
            <a:r>
              <a:rPr lang="en-US" altLang="zh-CN" sz="2400" dirty="0"/>
              <a:t>S</a:t>
            </a:r>
            <a:r>
              <a:rPr lang="zh-CN" altLang="en-US" sz="2400" dirty="0"/>
              <a:t>、</a:t>
            </a:r>
            <a:r>
              <a:rPr lang="en-US" altLang="zh-CN" sz="2400" dirty="0"/>
              <a:t>M</a:t>
            </a:r>
            <a:r>
              <a:rPr lang="zh-CN" altLang="en-US" sz="2400" dirty="0"/>
              <a:t>、</a:t>
            </a:r>
            <a:r>
              <a:rPr lang="en-US" altLang="zh-CN" sz="2400" dirty="0"/>
              <a:t>L</a:t>
            </a:r>
            <a:r>
              <a:rPr lang="zh-CN" altLang="en-US" sz="2400" dirty="0"/>
              <a:t>、</a:t>
            </a:r>
            <a:r>
              <a:rPr lang="en-US" altLang="zh-CN" sz="2400" dirty="0"/>
              <a:t>XL </a:t>
            </a:r>
            <a:r>
              <a:rPr lang="zh-CN" altLang="en-US" sz="2400" dirty="0"/>
              <a:t>和 </a:t>
            </a:r>
            <a:r>
              <a:rPr lang="en-US" altLang="zh-CN" sz="2400" dirty="0"/>
              <a:t>XXL</a:t>
            </a:r>
            <a:r>
              <a:rPr lang="zh-CN" altLang="en-US" sz="2400" dirty="0"/>
              <a:t>。每个尺码都有四种颜色（白色、红色、绿色和黑色），除了 </a:t>
            </a:r>
            <a:r>
              <a:rPr lang="en-US" altLang="zh-CN" sz="2400" dirty="0"/>
              <a:t>XL </a:t>
            </a:r>
            <a:r>
              <a:rPr lang="zh-CN" altLang="en-US" sz="2400" dirty="0"/>
              <a:t>只有红色、绿色和黑色，</a:t>
            </a:r>
            <a:r>
              <a:rPr lang="en-US" altLang="zh-CN" sz="2400" dirty="0"/>
              <a:t>XXL </a:t>
            </a:r>
            <a:r>
              <a:rPr lang="zh-CN" altLang="en-US" sz="2400" dirty="0"/>
              <a:t>只有绿色和黑色。校园书店至少需要存多少件</a:t>
            </a:r>
            <a:r>
              <a:rPr lang="en-US" altLang="zh-CN" sz="2400" dirty="0"/>
              <a:t>T</a:t>
            </a:r>
            <a:r>
              <a:rPr lang="zh-CN" altLang="en-US" sz="2400" dirty="0"/>
              <a:t>恤，才能确保每个尺码和颜色都有一件</a:t>
            </a:r>
            <a:r>
              <a:rPr lang="en-US" sz="2400" dirty="0"/>
              <a:t>?</a:t>
            </a:r>
          </a:p>
          <a:p>
            <a:pPr>
              <a:spcBef>
                <a:spcPts val="600"/>
              </a:spcBef>
            </a:pPr>
            <a:r>
              <a:rPr lang="zh-CN" altLang="en-US" sz="2400" b="1" dirty="0"/>
              <a:t>解答：</a:t>
            </a:r>
            <a:r>
              <a:rPr lang="zh-CN" altLang="en-US" sz="2400" dirty="0"/>
              <a:t>绘制树状图</a:t>
            </a:r>
            <a:r>
              <a:rPr lang="en-US" sz="2400" dirty="0"/>
              <a:t>.</a:t>
            </a:r>
          </a:p>
        </p:txBody>
      </p:sp>
      <p:pic>
        <p:nvPicPr>
          <p:cNvPr id="24578" name="Picture 3" descr="Tree diagram illustrating 17 varieties of T shirts.&#10;"/>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4876800" y="4800600"/>
            <a:ext cx="4118506" cy="157748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4"/>
          <p:cNvSpPr>
            <a:spLocks noGrp="1"/>
          </p:cNvSpPr>
          <p:nvPr>
            <p:ph idx="14"/>
          </p:nvPr>
        </p:nvSpPr>
        <p:spPr>
          <a:xfrm>
            <a:off x="457200" y="6019800"/>
            <a:ext cx="4343400" cy="457200"/>
          </a:xfrm>
        </p:spPr>
        <p:txBody>
          <a:bodyPr/>
          <a:lstStyle/>
          <a:p>
            <a:r>
              <a:rPr lang="zh-CN" altLang="en-US" sz="2400" dirty="0"/>
              <a:t>因此，书店至少需要存</a:t>
            </a:r>
            <a:r>
              <a:rPr lang="en-US" altLang="zh-CN" sz="2400" dirty="0"/>
              <a:t>17 </a:t>
            </a:r>
            <a:r>
              <a:rPr lang="zh-CN" altLang="en-US" sz="2400" dirty="0"/>
              <a:t>件</a:t>
            </a:r>
            <a:r>
              <a:rPr lang="en-US" altLang="zh-CN" sz="2400" dirty="0"/>
              <a:t>T</a:t>
            </a:r>
            <a:r>
              <a:rPr lang="zh-CN" altLang="en-US" sz="2400" dirty="0"/>
              <a:t>恤</a:t>
            </a:r>
            <a:r>
              <a:rPr lang="en-US" sz="2400" dirty="0"/>
              <a:t>.</a:t>
            </a:r>
          </a:p>
        </p:txBody>
      </p:sp>
      <p:sp>
        <p:nvSpPr>
          <p:cNvPr id="6" name="Text Placeholder 5"/>
          <p:cNvSpPr>
            <a:spLocks noGrp="1"/>
          </p:cNvSpPr>
          <p:nvPr>
            <p:ph type="body" sz="quarter" idx="15"/>
          </p:nvPr>
        </p:nvSpPr>
        <p:spPr>
          <a:xfrm>
            <a:off x="3465576" y="644652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1153441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章节总结</a:t>
            </a:r>
            <a:endParaRPr lang="en-US" sz="1500" dirty="0"/>
          </a:p>
        </p:txBody>
      </p:sp>
      <p:sp>
        <p:nvSpPr>
          <p:cNvPr id="3" name="Content Placeholder 2"/>
          <p:cNvSpPr>
            <a:spLocks noGrp="1"/>
          </p:cNvSpPr>
          <p:nvPr>
            <p:ph idx="1"/>
          </p:nvPr>
        </p:nvSpPr>
        <p:spPr/>
        <p:txBody>
          <a:bodyPr/>
          <a:lstStyle/>
          <a:p>
            <a:r>
              <a:rPr lang="zh-CN" altLang="en-US" sz="2800" dirty="0"/>
              <a:t>计数基础</a:t>
            </a:r>
            <a:endParaRPr lang="en-US" altLang="zh-CN" sz="2800" dirty="0"/>
          </a:p>
          <a:p>
            <a:r>
              <a:rPr lang="zh-CN" altLang="en-US" sz="2800" dirty="0"/>
              <a:t>鸽巢原理</a:t>
            </a:r>
            <a:endParaRPr lang="en-US" altLang="zh-CN" sz="2800" dirty="0"/>
          </a:p>
          <a:p>
            <a:r>
              <a:rPr lang="zh-CN" altLang="en-US" sz="2800" dirty="0"/>
              <a:t>排列和组合</a:t>
            </a:r>
            <a:endParaRPr lang="en-US" altLang="zh-CN" sz="2800" dirty="0"/>
          </a:p>
          <a:p>
            <a:r>
              <a:rPr lang="zh-CN" altLang="en-US" sz="2800" dirty="0"/>
              <a:t>二项式系数和恒等式</a:t>
            </a:r>
            <a:endParaRPr lang="en-US" altLang="zh-CN" sz="2800" dirty="0"/>
          </a:p>
          <a:p>
            <a:r>
              <a:rPr lang="zh-CN" altLang="en-US" sz="2800" dirty="0"/>
              <a:t>广义排列和组合</a:t>
            </a:r>
            <a:endParaRPr lang="en-US" sz="2800" dirty="0"/>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zh-CN" altLang="en-US" sz="6000" b="1" dirty="0"/>
              <a:t>鸽巢原理</a:t>
            </a:r>
            <a:endParaRPr lang="en-US" sz="6000" b="1" dirty="0"/>
          </a:p>
        </p:txBody>
      </p:sp>
      <p:sp>
        <p:nvSpPr>
          <p:cNvPr id="3" name="Content Placeholder 2"/>
          <p:cNvSpPr>
            <a:spLocks noGrp="1"/>
          </p:cNvSpPr>
          <p:nvPr>
            <p:ph idx="1"/>
          </p:nvPr>
        </p:nvSpPr>
        <p:spPr>
          <a:xfrm>
            <a:off x="3200400" y="3810000"/>
            <a:ext cx="2743200" cy="640080"/>
          </a:xfrm>
        </p:spPr>
        <p:txBody>
          <a:bodyPr/>
          <a:lstStyle/>
          <a:p>
            <a:pPr algn="ctr"/>
            <a:r>
              <a:rPr lang="en-US" dirty="0"/>
              <a:t>Section 6.2</a:t>
            </a:r>
          </a:p>
        </p:txBody>
      </p:sp>
    </p:spTree>
    <p:extLst>
      <p:ext uri="{BB962C8B-B14F-4D97-AF65-F5344CB8AC3E}">
        <p14:creationId xmlns:p14="http://schemas.microsoft.com/office/powerpoint/2010/main" val="2027570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章节总结</a:t>
            </a:r>
            <a:r>
              <a:rPr lang="en-US" sz="1500" dirty="0"/>
              <a:t>2</a:t>
            </a:r>
            <a:endParaRPr lang="en-US" dirty="0"/>
          </a:p>
        </p:txBody>
      </p:sp>
      <p:sp>
        <p:nvSpPr>
          <p:cNvPr id="3" name="Content Placeholder 2"/>
          <p:cNvSpPr>
            <a:spLocks noGrp="1"/>
          </p:cNvSpPr>
          <p:nvPr>
            <p:ph idx="1"/>
          </p:nvPr>
        </p:nvSpPr>
        <p:spPr>
          <a:xfrm>
            <a:off x="457200" y="1295400"/>
            <a:ext cx="8077200" cy="4876800"/>
          </a:xfrm>
        </p:spPr>
        <p:txBody>
          <a:bodyPr/>
          <a:lstStyle/>
          <a:p>
            <a:r>
              <a:rPr lang="zh-CN" altLang="en-US" dirty="0"/>
              <a:t>鸽巢原理</a:t>
            </a:r>
            <a:br>
              <a:rPr lang="en-US" dirty="0"/>
            </a:br>
            <a:r>
              <a:rPr lang="zh-CN" altLang="en-US" dirty="0"/>
              <a:t>广义鸽巢原理</a:t>
            </a:r>
            <a:endParaRPr lang="en-US" dirty="0"/>
          </a:p>
        </p:txBody>
      </p:sp>
    </p:spTree>
    <p:extLst>
      <p:ext uri="{BB962C8B-B14F-4D97-AF65-F5344CB8AC3E}">
        <p14:creationId xmlns:p14="http://schemas.microsoft.com/office/powerpoint/2010/main" val="3446642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鸽巢原理</a:t>
            </a:r>
            <a:r>
              <a:rPr lang="en-US" sz="1500" dirty="0"/>
              <a:t>1</a:t>
            </a:r>
          </a:p>
        </p:txBody>
      </p:sp>
      <p:sp>
        <p:nvSpPr>
          <p:cNvPr id="3" name="Content Placeholder 2"/>
          <p:cNvSpPr>
            <a:spLocks noGrp="1"/>
          </p:cNvSpPr>
          <p:nvPr>
            <p:ph idx="1"/>
          </p:nvPr>
        </p:nvSpPr>
        <p:spPr>
          <a:xfrm>
            <a:off x="457200" y="1295400"/>
            <a:ext cx="8229600" cy="838200"/>
          </a:xfrm>
        </p:spPr>
        <p:txBody>
          <a:bodyPr/>
          <a:lstStyle/>
          <a:p>
            <a:r>
              <a:rPr lang="zh-CN" altLang="en-US" sz="2400" dirty="0"/>
              <a:t>如果一群 </a:t>
            </a:r>
            <a:r>
              <a:rPr lang="en-US" altLang="zh-CN" sz="2400" dirty="0"/>
              <a:t>20 </a:t>
            </a:r>
            <a:r>
              <a:rPr lang="zh-CN" altLang="en-US" sz="2400" dirty="0"/>
              <a:t>只鸽子栖息在 </a:t>
            </a:r>
            <a:r>
              <a:rPr lang="en-US" altLang="zh-CN" sz="2400" dirty="0"/>
              <a:t>19 </a:t>
            </a:r>
            <a:r>
              <a:rPr lang="zh-CN" altLang="en-US" sz="2400" dirty="0"/>
              <a:t>个鸽笼中，那么必定至少有一个鸽笼里有超过 </a:t>
            </a:r>
            <a:r>
              <a:rPr lang="en-US" altLang="zh-CN" sz="2400" dirty="0"/>
              <a:t>1 </a:t>
            </a:r>
            <a:r>
              <a:rPr lang="zh-CN" altLang="en-US" sz="2400" dirty="0"/>
              <a:t>只鸽子</a:t>
            </a:r>
            <a:r>
              <a:rPr lang="en-US" sz="2400" dirty="0"/>
              <a:t>.</a:t>
            </a:r>
          </a:p>
        </p:txBody>
      </p:sp>
      <p:pic>
        <p:nvPicPr>
          <p:cNvPr id="25602" name="Picture 3" descr="Illustration of the pigeonhole principle.&#10;"/>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2004060" y="2171700"/>
            <a:ext cx="5135880" cy="17145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3962400"/>
            <a:ext cx="8458200" cy="2590800"/>
          </a:xfrm>
        </p:spPr>
        <p:txBody>
          <a:bodyPr/>
          <a:lstStyle/>
          <a:p>
            <a:r>
              <a:rPr lang="zh-CN" altLang="en-US" sz="2400" b="1" dirty="0"/>
              <a:t>鸽巢原理：</a:t>
            </a:r>
            <a:r>
              <a:rPr lang="zh-CN" altLang="en-US" sz="2400" dirty="0"/>
              <a:t>如果 𝑘</a:t>
            </a:r>
            <a:r>
              <a:rPr lang="en-US" altLang="zh-CN" sz="2400" dirty="0"/>
              <a:t> </a:t>
            </a:r>
            <a:r>
              <a:rPr lang="zh-CN" altLang="en-US" sz="2400" dirty="0"/>
              <a:t>是一个正整数，并且将 𝑘</a:t>
            </a:r>
            <a:r>
              <a:rPr lang="en-US" altLang="zh-CN" sz="2400" dirty="0"/>
              <a:t>+1 </a:t>
            </a:r>
            <a:r>
              <a:rPr lang="zh-CN" altLang="en-US" sz="2400" dirty="0"/>
              <a:t>个物体放入 𝑘</a:t>
            </a:r>
            <a:r>
              <a:rPr lang="en-US" altLang="zh-CN" sz="2400" dirty="0"/>
              <a:t> </a:t>
            </a:r>
            <a:r>
              <a:rPr lang="zh-CN" altLang="en-US" sz="2400" dirty="0"/>
              <a:t>个盒子中，那么至少有一个盒子包含两个或更多的物体</a:t>
            </a:r>
            <a:r>
              <a:rPr lang="en-US" sz="2400" dirty="0"/>
              <a:t>.</a:t>
            </a:r>
            <a:br>
              <a:rPr lang="en-US" sz="2400" dirty="0"/>
            </a:br>
            <a:r>
              <a:rPr lang="zh-CN" altLang="en-US" sz="2400" b="1" dirty="0"/>
              <a:t>证明：</a:t>
            </a:r>
            <a:r>
              <a:rPr lang="zh-CN" altLang="en-US" sz="2400" dirty="0"/>
              <a:t>我们使用反证法进行证明。假设没有一个盒子里有超过一个物体，那么所有盒子里的物体总数最多为 𝑘。但这与我们有 𝑘</a:t>
            </a:r>
            <a:r>
              <a:rPr lang="en-US" altLang="zh-CN" sz="2400" dirty="0"/>
              <a:t>+1 </a:t>
            </a:r>
            <a:r>
              <a:rPr lang="zh-CN" altLang="en-US" sz="2400" dirty="0"/>
              <a:t>个物体的假设相矛盾。因此，至少有一个盒子必须包含两个或更多的物体</a:t>
            </a:r>
            <a:r>
              <a:rPr lang="en-US" sz="2400" dirty="0"/>
              <a:t>.</a:t>
            </a:r>
          </a:p>
        </p:txBody>
      </p:sp>
      <p:sp>
        <p:nvSpPr>
          <p:cNvPr id="6" name="Text Placeholder 5"/>
          <p:cNvSpPr>
            <a:spLocks noGrp="1"/>
          </p:cNvSpPr>
          <p:nvPr>
            <p:ph type="body" sz="quarter" idx="15"/>
          </p:nvPr>
        </p:nvSpPr>
        <p:spPr>
          <a:xfrm>
            <a:off x="3465576" y="644652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2534862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鸽巢原理</a:t>
            </a:r>
            <a:r>
              <a:rPr lang="en-US" sz="1500" dirty="0"/>
              <a:t>2</a:t>
            </a:r>
          </a:p>
        </p:txBody>
      </p:sp>
      <p:sp>
        <p:nvSpPr>
          <p:cNvPr id="3" name="Content Placeholder 2"/>
          <p:cNvSpPr>
            <a:spLocks noGrp="1"/>
          </p:cNvSpPr>
          <p:nvPr>
            <p:ph idx="1"/>
          </p:nvPr>
        </p:nvSpPr>
        <p:spPr>
          <a:xfrm>
            <a:off x="457200" y="1295400"/>
            <a:ext cx="8534400" cy="5181600"/>
          </a:xfrm>
        </p:spPr>
        <p:txBody>
          <a:bodyPr/>
          <a:lstStyle/>
          <a:p>
            <a:r>
              <a:rPr lang="zh-CN" altLang="en-US" sz="3000" b="1" dirty="0"/>
              <a:t>推论 </a:t>
            </a:r>
            <a:r>
              <a:rPr lang="en-US" altLang="zh-CN" sz="3000" b="1" dirty="0"/>
              <a:t>1</a:t>
            </a:r>
            <a:r>
              <a:rPr lang="zh-CN" altLang="en-US" sz="3000" b="1" dirty="0"/>
              <a:t>：</a:t>
            </a:r>
            <a:r>
              <a:rPr lang="zh-CN" altLang="en-US" sz="3000" dirty="0"/>
              <a:t>从一个具有 𝑘</a:t>
            </a:r>
            <a:r>
              <a:rPr lang="en-US" altLang="zh-CN" sz="3000" dirty="0"/>
              <a:t>+1 </a:t>
            </a:r>
            <a:r>
              <a:rPr lang="zh-CN" altLang="en-US" sz="3000" dirty="0"/>
              <a:t>个元素的集合到一个具有 𝑘</a:t>
            </a:r>
            <a:r>
              <a:rPr lang="en-US" altLang="zh-CN" sz="3000" dirty="0"/>
              <a:t> </a:t>
            </a:r>
            <a:r>
              <a:rPr lang="zh-CN" altLang="en-US" sz="3000" dirty="0"/>
              <a:t>个元素的集合的函数 𝑓</a:t>
            </a:r>
            <a:r>
              <a:rPr lang="en-US" altLang="zh-CN" sz="3000" dirty="0"/>
              <a:t> </a:t>
            </a:r>
            <a:r>
              <a:rPr lang="zh-CN" altLang="en-US" sz="3000" dirty="0"/>
              <a:t>不是一一对应的</a:t>
            </a:r>
            <a:r>
              <a:rPr lang="en-US" sz="3000" dirty="0"/>
              <a:t>.</a:t>
            </a:r>
          </a:p>
          <a:p>
            <a:r>
              <a:rPr lang="zh-CN" altLang="en-US" sz="3000" b="1" dirty="0"/>
              <a:t>证明：</a:t>
            </a:r>
            <a:r>
              <a:rPr lang="zh-CN" altLang="en-US" sz="3000" dirty="0"/>
              <a:t>使用鸽巢原理</a:t>
            </a:r>
            <a:r>
              <a:rPr lang="en-US" sz="3000" dirty="0"/>
              <a:t>.</a:t>
            </a:r>
          </a:p>
          <a:p>
            <a:pPr lvl="1"/>
            <a:r>
              <a:rPr lang="zh-CN" altLang="en-US" sz="2600" dirty="0"/>
              <a:t>为 𝑓</a:t>
            </a:r>
            <a:r>
              <a:rPr lang="en-US" altLang="zh-CN" sz="2600" dirty="0"/>
              <a:t> </a:t>
            </a:r>
            <a:r>
              <a:rPr lang="zh-CN" altLang="en-US" sz="2600" dirty="0"/>
              <a:t>的值域中的每个元素 𝑦</a:t>
            </a:r>
            <a:r>
              <a:rPr lang="en-US" altLang="zh-CN" sz="2600" dirty="0"/>
              <a:t> </a:t>
            </a:r>
            <a:r>
              <a:rPr lang="zh-CN" altLang="en-US" sz="2600" dirty="0"/>
              <a:t>创建一个盒子</a:t>
            </a:r>
            <a:r>
              <a:rPr lang="en-US" sz="2600" dirty="0"/>
              <a:t>.</a:t>
            </a:r>
          </a:p>
          <a:p>
            <a:pPr lvl="1"/>
            <a:r>
              <a:rPr lang="zh-CN" altLang="en-US" sz="2600" dirty="0"/>
              <a:t>将所有使得 𝑓</a:t>
            </a:r>
            <a:r>
              <a:rPr lang="en-US" altLang="zh-CN" sz="2600" dirty="0"/>
              <a:t>(</a:t>
            </a:r>
            <a:r>
              <a:rPr lang="zh-CN" altLang="en-US" sz="2600" dirty="0"/>
              <a:t>𝑥</a:t>
            </a:r>
            <a:r>
              <a:rPr lang="en-US" altLang="zh-CN" sz="2600" dirty="0"/>
              <a:t>)=</a:t>
            </a:r>
            <a:r>
              <a:rPr lang="zh-CN" altLang="en-US" sz="2600" dirty="0"/>
              <a:t>𝑦的定义域中的元素 𝑥</a:t>
            </a:r>
            <a:r>
              <a:rPr lang="en-US" altLang="zh-CN" sz="2600" dirty="0"/>
              <a:t> </a:t>
            </a:r>
            <a:r>
              <a:rPr lang="zh-CN" altLang="en-US" sz="2600" dirty="0"/>
              <a:t>放入对应的盒子中</a:t>
            </a:r>
            <a:r>
              <a:rPr lang="en-US" sz="2600" dirty="0"/>
              <a:t>.  </a:t>
            </a:r>
          </a:p>
          <a:p>
            <a:pPr lvl="1"/>
            <a:r>
              <a:rPr lang="zh-CN" altLang="en-US" sz="2600" dirty="0"/>
              <a:t>因为定义域中有 𝑘</a:t>
            </a:r>
            <a:r>
              <a:rPr lang="en-US" altLang="zh-CN" sz="2600" dirty="0"/>
              <a:t>+1 </a:t>
            </a:r>
            <a:r>
              <a:rPr lang="zh-CN" altLang="en-US" sz="2600" dirty="0"/>
              <a:t>个元素，而值域中只有 𝑘</a:t>
            </a:r>
            <a:r>
              <a:rPr lang="en-US" altLang="zh-CN" sz="2600" dirty="0"/>
              <a:t> </a:t>
            </a:r>
            <a:r>
              <a:rPr lang="zh-CN" altLang="en-US" sz="2600" dirty="0"/>
              <a:t>个盒子，所以至少有一个盒子里会有两个或更多的元素</a:t>
            </a:r>
            <a:r>
              <a:rPr lang="en-US" sz="2600" dirty="0"/>
              <a:t>. </a:t>
            </a:r>
          </a:p>
          <a:p>
            <a:r>
              <a:rPr lang="zh-CN" altLang="en-US" sz="3000" dirty="0"/>
              <a:t>因此，函数 𝑓</a:t>
            </a:r>
            <a:r>
              <a:rPr lang="en-US" altLang="zh-CN" sz="3000" dirty="0"/>
              <a:t> </a:t>
            </a:r>
            <a:r>
              <a:rPr lang="zh-CN" altLang="en-US" sz="3000" dirty="0"/>
              <a:t>不能是一一对应的</a:t>
            </a:r>
            <a:r>
              <a:rPr lang="en-US" sz="3000" dirty="0"/>
              <a:t>.</a:t>
            </a:r>
          </a:p>
        </p:txBody>
      </p:sp>
    </p:spTree>
    <p:extLst>
      <p:ext uri="{BB962C8B-B14F-4D97-AF65-F5344CB8AC3E}">
        <p14:creationId xmlns:p14="http://schemas.microsoft.com/office/powerpoint/2010/main" val="1863755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鸽巢原理</a:t>
            </a:r>
            <a:endParaRPr lang="en-US" dirty="0"/>
          </a:p>
        </p:txBody>
      </p:sp>
      <p:sp>
        <p:nvSpPr>
          <p:cNvPr id="3" name="Content Placeholder 2"/>
          <p:cNvSpPr>
            <a:spLocks noGrp="1"/>
          </p:cNvSpPr>
          <p:nvPr>
            <p:ph idx="1"/>
          </p:nvPr>
        </p:nvSpPr>
        <p:spPr>
          <a:xfrm>
            <a:off x="457200" y="1295400"/>
            <a:ext cx="8534400" cy="5257800"/>
          </a:xfrm>
        </p:spPr>
        <p:txBody>
          <a:bodyPr/>
          <a:lstStyle/>
          <a:p>
            <a:r>
              <a:rPr lang="zh-CN" altLang="en-US" sz="2600" b="1" dirty="0"/>
              <a:t>示例：</a:t>
            </a:r>
            <a:r>
              <a:rPr lang="zh-CN" altLang="en-US" sz="2600" dirty="0"/>
              <a:t>在任意</a:t>
            </a:r>
            <a:r>
              <a:rPr lang="en-US" altLang="zh-CN" sz="2600" dirty="0"/>
              <a:t>367</a:t>
            </a:r>
            <a:r>
              <a:rPr lang="zh-CN" altLang="en-US" sz="2600" dirty="0"/>
              <a:t>人的群体中，必定至少有两人有相同的生日，因为只有</a:t>
            </a:r>
            <a:r>
              <a:rPr lang="en-US" altLang="zh-CN" sz="2600" dirty="0"/>
              <a:t>366</a:t>
            </a:r>
            <a:r>
              <a:rPr lang="zh-CN" altLang="en-US" sz="2600" dirty="0"/>
              <a:t>种可能的生日</a:t>
            </a:r>
            <a:r>
              <a:rPr lang="en-US" sz="2600" dirty="0"/>
              <a:t>.</a:t>
            </a:r>
          </a:p>
          <a:p>
            <a:r>
              <a:rPr lang="zh-CN" altLang="en-US" sz="2600" b="1" dirty="0"/>
              <a:t>示例（可选）：</a:t>
            </a:r>
            <a:r>
              <a:rPr lang="zh-CN" altLang="en-US" sz="2600" dirty="0"/>
              <a:t>证明对于每一个整数 𝑛，总存在一个仅包含</a:t>
            </a:r>
            <a:r>
              <a:rPr lang="en-US" altLang="zh-CN" sz="2600" dirty="0"/>
              <a:t>0</a:t>
            </a:r>
            <a:r>
              <a:rPr lang="zh-CN" altLang="en-US" sz="2600" dirty="0"/>
              <a:t>和</a:t>
            </a:r>
            <a:r>
              <a:rPr lang="en-US" altLang="zh-CN" sz="2600" dirty="0"/>
              <a:t>1</a:t>
            </a:r>
            <a:r>
              <a:rPr lang="zh-CN" altLang="en-US" sz="2600" dirty="0"/>
              <a:t>的十进制表示的 𝑛</a:t>
            </a:r>
            <a:r>
              <a:rPr lang="en-US" altLang="zh-CN" sz="2600" dirty="0"/>
              <a:t> </a:t>
            </a:r>
            <a:r>
              <a:rPr lang="zh-CN" altLang="en-US" sz="2600" dirty="0"/>
              <a:t>的倍数</a:t>
            </a:r>
            <a:r>
              <a:rPr lang="en-US" sz="2600" dirty="0"/>
              <a:t>.</a:t>
            </a:r>
            <a:br>
              <a:rPr lang="en-US" sz="2600" dirty="0"/>
            </a:br>
            <a:r>
              <a:rPr lang="zh-CN" altLang="en-US" sz="2600" b="1" dirty="0"/>
              <a:t>解答： </a:t>
            </a:r>
            <a:r>
              <a:rPr lang="zh-CN" altLang="en-US" sz="2600" dirty="0"/>
              <a:t>设 𝑛</a:t>
            </a:r>
            <a:r>
              <a:rPr lang="en-US" altLang="zh-CN" sz="2600" dirty="0"/>
              <a:t> </a:t>
            </a:r>
            <a:r>
              <a:rPr lang="zh-CN" altLang="en-US" sz="2600" dirty="0"/>
              <a:t>为一个正整数。考虑 𝑛</a:t>
            </a:r>
            <a:r>
              <a:rPr lang="en-US" altLang="zh-CN" sz="2600" dirty="0"/>
              <a:t>+1 </a:t>
            </a:r>
            <a:r>
              <a:rPr lang="zh-CN" altLang="en-US" sz="2600" dirty="0"/>
              <a:t>个整数：</a:t>
            </a:r>
            <a:r>
              <a:rPr lang="en-US" altLang="zh-CN" sz="2600" dirty="0"/>
              <a:t>1, 11, 111, ..., 111...1</a:t>
            </a:r>
            <a:r>
              <a:rPr lang="zh-CN" altLang="en-US" sz="2600" dirty="0"/>
              <a:t>（最后一个有 𝑛</a:t>
            </a:r>
            <a:r>
              <a:rPr lang="en-US" altLang="zh-CN" sz="2600" dirty="0"/>
              <a:t>+1 </a:t>
            </a:r>
            <a:r>
              <a:rPr lang="zh-CN" altLang="en-US" sz="2600" dirty="0"/>
              <a:t>个</a:t>
            </a:r>
            <a:r>
              <a:rPr lang="en-US" altLang="zh-CN" sz="2600" dirty="0"/>
              <a:t>1</a:t>
            </a:r>
            <a:r>
              <a:rPr lang="zh-CN" altLang="en-US" sz="2600" dirty="0"/>
              <a:t>）。一个整数除以 𝑛</a:t>
            </a:r>
            <a:r>
              <a:rPr lang="en-US" altLang="zh-CN" sz="2600" dirty="0"/>
              <a:t> </a:t>
            </a:r>
            <a:r>
              <a:rPr lang="zh-CN" altLang="en-US" sz="2600" dirty="0"/>
              <a:t>时，可能的余数有 𝑛</a:t>
            </a:r>
            <a:r>
              <a:rPr lang="en-US" altLang="zh-CN" sz="2600" dirty="0"/>
              <a:t> </a:t>
            </a:r>
            <a:r>
              <a:rPr lang="zh-CN" altLang="en-US" sz="2600" dirty="0"/>
              <a:t>种。根据鸽巢原理，当这些 𝑛</a:t>
            </a:r>
            <a:r>
              <a:rPr lang="en-US" altLang="zh-CN" sz="2600" dirty="0"/>
              <a:t>+1 </a:t>
            </a:r>
            <a:r>
              <a:rPr lang="zh-CN" altLang="en-US" sz="2600" dirty="0"/>
              <a:t>个整数除以 𝑛</a:t>
            </a:r>
            <a:r>
              <a:rPr lang="en-US" altLang="zh-CN" sz="2600" dirty="0"/>
              <a:t> </a:t>
            </a:r>
            <a:r>
              <a:rPr lang="zh-CN" altLang="en-US" sz="2600" dirty="0"/>
              <a:t>时，至少有两个整数的余数相同。将较小的余数对应的整数从较大的余数对应的整数中相减，结果是一个仅包含</a:t>
            </a:r>
            <a:r>
              <a:rPr lang="en-US" altLang="zh-CN" sz="2600" dirty="0"/>
              <a:t>0</a:t>
            </a:r>
            <a:r>
              <a:rPr lang="zh-CN" altLang="en-US" sz="2600" dirty="0"/>
              <a:t>和</a:t>
            </a:r>
            <a:r>
              <a:rPr lang="en-US" altLang="zh-CN" sz="2600" dirty="0"/>
              <a:t>1</a:t>
            </a:r>
            <a:r>
              <a:rPr lang="zh-CN" altLang="en-US" sz="2600" dirty="0"/>
              <a:t>的十进制表示的 𝑛</a:t>
            </a:r>
            <a:r>
              <a:rPr lang="en-US" altLang="zh-CN" sz="2600" dirty="0"/>
              <a:t> </a:t>
            </a:r>
            <a:r>
              <a:rPr lang="zh-CN" altLang="en-US" sz="2600" dirty="0"/>
              <a:t>的倍数</a:t>
            </a:r>
            <a:r>
              <a:rPr lang="en-US" sz="2600" dirty="0"/>
              <a:t>. </a:t>
            </a:r>
          </a:p>
        </p:txBody>
      </p:sp>
    </p:spTree>
    <p:extLst>
      <p:ext uri="{BB962C8B-B14F-4D97-AF65-F5344CB8AC3E}">
        <p14:creationId xmlns:p14="http://schemas.microsoft.com/office/powerpoint/2010/main" val="2050743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广义鸽巢原理</a:t>
            </a:r>
            <a:r>
              <a:rPr lang="en-US" sz="1500" dirty="0"/>
              <a:t>1</a:t>
            </a:r>
          </a:p>
        </p:txBody>
      </p:sp>
      <p:sp>
        <p:nvSpPr>
          <p:cNvPr id="3" name="Content Placeholder 2"/>
          <p:cNvSpPr>
            <a:spLocks noGrp="1"/>
          </p:cNvSpPr>
          <p:nvPr>
            <p:ph idx="1"/>
          </p:nvPr>
        </p:nvSpPr>
        <p:spPr>
          <a:xfrm>
            <a:off x="457200" y="1295400"/>
            <a:ext cx="8595360" cy="2438400"/>
          </a:xfrm>
        </p:spPr>
        <p:txBody>
          <a:bodyPr/>
          <a:lstStyle/>
          <a:p>
            <a:pPr>
              <a:spcBef>
                <a:spcPts val="600"/>
              </a:spcBef>
            </a:pPr>
            <a:r>
              <a:rPr lang="zh-CN" altLang="en-US" sz="2600" b="1" dirty="0"/>
              <a:t>广义鸽巢原理：</a:t>
            </a:r>
            <a:r>
              <a:rPr lang="zh-CN" altLang="en-US" sz="2600" dirty="0"/>
              <a:t>如果将 𝑁</a:t>
            </a:r>
            <a:r>
              <a:rPr lang="en-US" altLang="zh-CN" sz="2600" dirty="0"/>
              <a:t> </a:t>
            </a:r>
            <a:r>
              <a:rPr lang="zh-CN" altLang="en-US" sz="2600" dirty="0"/>
              <a:t>个物体放入 𝑘</a:t>
            </a:r>
            <a:r>
              <a:rPr lang="en-US" altLang="zh-CN" sz="2600" dirty="0"/>
              <a:t> </a:t>
            </a:r>
            <a:r>
              <a:rPr lang="zh-CN" altLang="en-US" sz="2600" dirty="0"/>
              <a:t>个盒子中，则至少有一个盒子包含至少 ⌈𝑁</a:t>
            </a:r>
            <a:r>
              <a:rPr lang="en-US" altLang="zh-CN" sz="2600" dirty="0"/>
              <a:t>/</a:t>
            </a:r>
            <a:r>
              <a:rPr lang="zh-CN" altLang="en-US" sz="2600" dirty="0"/>
              <a:t>𝑘⌉</a:t>
            </a:r>
            <a:r>
              <a:rPr lang="en-US" altLang="zh-CN" sz="2600" dirty="0"/>
              <a:t> </a:t>
            </a:r>
            <a:r>
              <a:rPr lang="zh-CN" altLang="en-US" sz="2600" dirty="0"/>
              <a:t>个物体</a:t>
            </a:r>
            <a:r>
              <a:rPr lang="en-US" sz="2600" dirty="0"/>
              <a:t>.</a:t>
            </a:r>
            <a:br>
              <a:rPr lang="en-US" sz="2600" dirty="0"/>
            </a:br>
            <a:r>
              <a:rPr lang="zh-CN" altLang="en-US" sz="2600" b="1" dirty="0"/>
              <a:t>证明：</a:t>
            </a:r>
            <a:r>
              <a:rPr lang="zh-CN" altLang="en-US" sz="2600" dirty="0"/>
              <a:t>我们使用反证法进行证明</a:t>
            </a:r>
            <a:r>
              <a:rPr lang="en-US" sz="2600" dirty="0"/>
              <a:t>.</a:t>
            </a:r>
            <a:r>
              <a:rPr lang="zh-CN" altLang="en-US" sz="2600" dirty="0"/>
              <a:t>假设没有任何一个盒子包含超过 ⌈𝑁</a:t>
            </a:r>
            <a:r>
              <a:rPr lang="en-US" altLang="zh-CN" sz="2600" dirty="0"/>
              <a:t>/</a:t>
            </a:r>
            <a:r>
              <a:rPr lang="zh-CN" altLang="en-US" sz="2600" dirty="0"/>
              <a:t>𝑘⌉−</a:t>
            </a:r>
            <a:r>
              <a:rPr lang="en-US" altLang="zh-CN" sz="2600" dirty="0"/>
              <a:t>1</a:t>
            </a:r>
            <a:r>
              <a:rPr lang="zh-CN" altLang="en-US" sz="2600" dirty="0"/>
              <a:t>个物体。这样，每个盒子最多有 ⌈𝑁</a:t>
            </a:r>
            <a:r>
              <a:rPr lang="en-US" altLang="zh-CN" sz="2600" dirty="0"/>
              <a:t>/</a:t>
            </a:r>
            <a:r>
              <a:rPr lang="zh-CN" altLang="en-US" sz="2600" dirty="0"/>
              <a:t>𝑘⌉−</a:t>
            </a:r>
            <a:r>
              <a:rPr lang="en-US" altLang="zh-CN" sz="2600" dirty="0"/>
              <a:t>1</a:t>
            </a:r>
            <a:r>
              <a:rPr lang="zh-CN" altLang="en-US" sz="2600" dirty="0"/>
              <a:t>个物体。由于有 𝑘</a:t>
            </a:r>
            <a:r>
              <a:rPr lang="en-US" altLang="zh-CN" sz="2600" dirty="0"/>
              <a:t> </a:t>
            </a:r>
            <a:r>
              <a:rPr lang="zh-CN" altLang="en-US" sz="2600" dirty="0"/>
              <a:t>个盒子，因此总的物体数量至多为</a:t>
            </a:r>
            <a:endParaRPr lang="en-US" sz="2600" dirty="0"/>
          </a:p>
        </p:txBody>
      </p:sp>
      <p:graphicFrame>
        <p:nvGraphicFramePr>
          <p:cNvPr id="8" name="Object 3"/>
          <p:cNvGraphicFramePr>
            <a:graphicFrameLocks noChangeAspect="1"/>
          </p:cNvGraphicFramePr>
          <p:nvPr>
            <p:extLst>
              <p:ext uri="{D42A27DB-BD31-4B8C-83A1-F6EECF244321}">
                <p14:modId xmlns:p14="http://schemas.microsoft.com/office/powerpoint/2010/main" val="1989644960"/>
              </p:ext>
            </p:extLst>
          </p:nvPr>
        </p:nvGraphicFramePr>
        <p:xfrm>
          <a:off x="2286000" y="3848100"/>
          <a:ext cx="4267200" cy="914400"/>
        </p:xfrm>
        <a:graphic>
          <a:graphicData uri="http://schemas.openxmlformats.org/presentationml/2006/ole">
            <mc:AlternateContent xmlns:mc="http://schemas.openxmlformats.org/markup-compatibility/2006">
              <mc:Choice xmlns:v="urn:schemas-microsoft-com:vml" Requires="v">
                <p:oleObj name="Equation" r:id="rId2" imgW="2133360" imgH="457200" progId="Equation.DSMT4">
                  <p:embed/>
                </p:oleObj>
              </mc:Choice>
              <mc:Fallback>
                <p:oleObj name="Equation" r:id="rId2" imgW="2133360" imgH="457200" progId="Equation.DSMT4">
                  <p:embed/>
                  <p:pic>
                    <p:nvPicPr>
                      <p:cNvPr id="0" name=""/>
                      <p:cNvPicPr/>
                      <p:nvPr/>
                    </p:nvPicPr>
                    <p:blipFill>
                      <a:blip r:embed="rId3"/>
                      <a:stretch>
                        <a:fillRect/>
                      </a:stretch>
                    </p:blipFill>
                    <p:spPr>
                      <a:xfrm>
                        <a:off x="2286000" y="3848100"/>
                        <a:ext cx="4267200" cy="914400"/>
                      </a:xfrm>
                      <a:prstGeom prst="rect">
                        <a:avLst/>
                      </a:prstGeom>
                    </p:spPr>
                  </p:pic>
                </p:oleObj>
              </mc:Fallback>
            </mc:AlternateContent>
          </a:graphicData>
        </a:graphic>
      </p:graphicFrame>
      <p:sp>
        <p:nvSpPr>
          <p:cNvPr id="4" name="Content Placeholder 4"/>
          <p:cNvSpPr>
            <a:spLocks noGrp="1"/>
          </p:cNvSpPr>
          <p:nvPr>
            <p:ph idx="13"/>
          </p:nvPr>
        </p:nvSpPr>
        <p:spPr>
          <a:xfrm>
            <a:off x="457200" y="4876800"/>
            <a:ext cx="8595360" cy="1752600"/>
          </a:xfrm>
        </p:spPr>
        <p:txBody>
          <a:bodyPr/>
          <a:lstStyle/>
          <a:p>
            <a:pPr>
              <a:spcBef>
                <a:spcPts val="0"/>
              </a:spcBef>
            </a:pPr>
            <a:r>
              <a:rPr lang="zh-CN" altLang="en-US" sz="2600" dirty="0">
                <a:latin typeface="+mn-ea"/>
              </a:rPr>
              <a:t>我们用到的不等式是 ⌈𝑁</a:t>
            </a:r>
            <a:r>
              <a:rPr lang="en-US" altLang="zh-CN" sz="2600" dirty="0">
                <a:latin typeface="+mn-ea"/>
              </a:rPr>
              <a:t>/</a:t>
            </a:r>
            <a:r>
              <a:rPr lang="zh-CN" altLang="en-US" sz="2600" dirty="0">
                <a:latin typeface="+mn-ea"/>
              </a:rPr>
              <a:t>𝑘⌉</a:t>
            </a:r>
            <a:r>
              <a:rPr lang="en-US" altLang="zh-CN" sz="2600" dirty="0">
                <a:latin typeface="+mn-ea"/>
              </a:rPr>
              <a:t>&lt;⌈</a:t>
            </a:r>
            <a:r>
              <a:rPr lang="zh-CN" altLang="en-US" sz="2600" dirty="0">
                <a:latin typeface="+mn-ea"/>
              </a:rPr>
              <a:t>𝑁</a:t>
            </a:r>
            <a:r>
              <a:rPr lang="en-US" altLang="zh-CN" sz="2600" dirty="0">
                <a:latin typeface="+mn-ea"/>
              </a:rPr>
              <a:t>/</a:t>
            </a:r>
            <a:r>
              <a:rPr lang="zh-CN" altLang="en-US" sz="2600" dirty="0">
                <a:latin typeface="+mn-ea"/>
              </a:rPr>
              <a:t>𝑘⌉</a:t>
            </a:r>
            <a:r>
              <a:rPr lang="en-US" altLang="zh-CN" sz="2600" dirty="0">
                <a:latin typeface="+mn-ea"/>
              </a:rPr>
              <a:t>+1</a:t>
            </a:r>
            <a:r>
              <a:rPr lang="zh-CN" altLang="en-US" sz="2600" dirty="0">
                <a:latin typeface="+mn-ea"/>
              </a:rPr>
              <a:t>。这与我们有 𝑁</a:t>
            </a:r>
            <a:r>
              <a:rPr lang="en-US" altLang="zh-CN" sz="2600" dirty="0">
                <a:latin typeface="+mn-ea"/>
              </a:rPr>
              <a:t> </a:t>
            </a:r>
            <a:r>
              <a:rPr lang="zh-CN" altLang="en-US" sz="2600" dirty="0">
                <a:latin typeface="+mn-ea"/>
              </a:rPr>
              <a:t>个物体的事实矛盾</a:t>
            </a:r>
            <a:r>
              <a:rPr lang="en-US" sz="2600" dirty="0"/>
              <a:t>.</a:t>
            </a:r>
          </a:p>
          <a:p>
            <a:pPr>
              <a:spcBef>
                <a:spcPts val="0"/>
              </a:spcBef>
            </a:pPr>
            <a:r>
              <a:rPr lang="zh-CN" altLang="en-US" sz="2600" b="1" dirty="0"/>
              <a:t>示例：</a:t>
            </a:r>
            <a:r>
              <a:rPr lang="zh-CN" altLang="en-US" sz="2600" dirty="0"/>
              <a:t>在</a:t>
            </a:r>
            <a:r>
              <a:rPr lang="en-US" altLang="zh-CN" sz="2600" dirty="0"/>
              <a:t>100</a:t>
            </a:r>
            <a:r>
              <a:rPr lang="zh-CN" altLang="en-US" sz="2600" dirty="0"/>
              <a:t>人中，至少有 ⌈</a:t>
            </a:r>
            <a:r>
              <a:rPr lang="en-US" altLang="zh-CN" sz="2600" dirty="0"/>
              <a:t>100/12⌉=9</a:t>
            </a:r>
            <a:r>
              <a:rPr lang="zh-CN" altLang="en-US" sz="2600" dirty="0"/>
              <a:t>个人是在同一个月份出生的</a:t>
            </a:r>
            <a:r>
              <a:rPr lang="en-US" sz="2600" dirty="0"/>
              <a:t>.</a:t>
            </a:r>
          </a:p>
        </p:txBody>
      </p:sp>
    </p:spTree>
    <p:extLst>
      <p:ext uri="{BB962C8B-B14F-4D97-AF65-F5344CB8AC3E}">
        <p14:creationId xmlns:p14="http://schemas.microsoft.com/office/powerpoint/2010/main" val="2171377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广义鸽巢原理</a:t>
            </a:r>
            <a:r>
              <a:rPr lang="en-US" sz="1500" dirty="0"/>
              <a:t>2</a:t>
            </a:r>
          </a:p>
        </p:txBody>
      </p:sp>
      <p:sp>
        <p:nvSpPr>
          <p:cNvPr id="3" name="Content Placeholder 2"/>
          <p:cNvSpPr>
            <a:spLocks noGrp="1"/>
          </p:cNvSpPr>
          <p:nvPr>
            <p:ph idx="1"/>
          </p:nvPr>
        </p:nvSpPr>
        <p:spPr>
          <a:xfrm>
            <a:off x="457200" y="1295400"/>
            <a:ext cx="8229600" cy="5257800"/>
          </a:xfrm>
        </p:spPr>
        <p:txBody>
          <a:bodyPr/>
          <a:lstStyle/>
          <a:p>
            <a:pPr>
              <a:spcBef>
                <a:spcPts val="600"/>
              </a:spcBef>
            </a:pPr>
            <a:r>
              <a:rPr lang="zh-CN" altLang="en-US" sz="2200" b="1" dirty="0"/>
              <a:t>示例：</a:t>
            </a:r>
            <a:r>
              <a:rPr lang="en-US" altLang="zh-CN" sz="2200" dirty="0"/>
              <a:t>a) </a:t>
            </a:r>
            <a:r>
              <a:rPr lang="zh-CN" altLang="en-US" sz="2200" dirty="0"/>
              <a:t>从一副标准的</a:t>
            </a:r>
            <a:r>
              <a:rPr lang="en-US" altLang="zh-CN" sz="2200" dirty="0"/>
              <a:t>52</a:t>
            </a:r>
            <a:r>
              <a:rPr lang="zh-CN" altLang="en-US" sz="2200" dirty="0"/>
              <a:t>张牌中至少要选出多少张牌，才能保证至少有三张同一花色的牌</a:t>
            </a:r>
            <a:r>
              <a:rPr lang="en-US" sz="2200" dirty="0"/>
              <a:t>?</a:t>
            </a:r>
            <a:br>
              <a:rPr lang="en-US" sz="2200" dirty="0"/>
            </a:br>
            <a:r>
              <a:rPr lang="en-US" sz="2200" dirty="0"/>
              <a:t>b)</a:t>
            </a:r>
            <a:r>
              <a:rPr lang="zh-CN" altLang="en-US" sz="2200" dirty="0"/>
              <a:t>要保证至少选出三张红心，必须选出多少张牌</a:t>
            </a:r>
            <a:r>
              <a:rPr lang="en-US" sz="2200" dirty="0"/>
              <a:t>?</a:t>
            </a:r>
            <a:br>
              <a:rPr lang="en-US" sz="2200" dirty="0"/>
            </a:br>
            <a:r>
              <a:rPr lang="zh-CN" altLang="en-US" sz="2200" b="1" dirty="0"/>
              <a:t>解答：</a:t>
            </a:r>
            <a:r>
              <a:rPr lang="en-US" altLang="zh-CN" sz="2200" dirty="0"/>
              <a:t>a</a:t>
            </a:r>
            <a:r>
              <a:rPr lang="zh-CN" altLang="en-US" sz="2200" dirty="0"/>
              <a:t>）我们假设有四个盒子，分别代表四种花色。根据广义鸽巢原理，至少有一个盒子会包含 ⌈𝑁</a:t>
            </a:r>
            <a:r>
              <a:rPr lang="en-US" altLang="zh-CN" sz="2200" dirty="0"/>
              <a:t>/4⌉ </a:t>
            </a:r>
            <a:r>
              <a:rPr lang="zh-CN" altLang="en-US" sz="2200" dirty="0"/>
              <a:t>张牌。当 ⌈𝑁</a:t>
            </a:r>
            <a:r>
              <a:rPr lang="en-US" altLang="zh-CN" sz="2200" dirty="0"/>
              <a:t>/4⌉≥3 </a:t>
            </a:r>
            <a:r>
              <a:rPr lang="zh-CN" altLang="en-US" sz="2200" dirty="0"/>
              <a:t>时，至少选出三张同一花色的牌。使得 ⌈𝑁</a:t>
            </a:r>
            <a:r>
              <a:rPr lang="en-US" altLang="zh-CN" sz="2200" dirty="0"/>
              <a:t>/4⌉≥3</a:t>
            </a:r>
            <a:r>
              <a:rPr lang="zh-CN" altLang="en-US" sz="2200" dirty="0"/>
              <a:t>的最小整数 𝑁</a:t>
            </a:r>
            <a:r>
              <a:rPr lang="en-US" altLang="zh-CN" sz="2200" dirty="0"/>
              <a:t> </a:t>
            </a:r>
            <a:r>
              <a:rPr lang="zh-CN" altLang="en-US" sz="2200" dirty="0"/>
              <a:t>是：𝑁</a:t>
            </a:r>
            <a:r>
              <a:rPr lang="en-US" altLang="zh-CN" sz="2200" dirty="0"/>
              <a:t>=2⋅4+1=9</a:t>
            </a:r>
            <a:r>
              <a:rPr lang="zh-CN" altLang="en-US" sz="2200" dirty="0"/>
              <a:t>因此，至少需要选出 </a:t>
            </a:r>
            <a:r>
              <a:rPr lang="en-US" altLang="zh-CN" sz="2200" dirty="0"/>
              <a:t>9 </a:t>
            </a:r>
            <a:r>
              <a:rPr lang="zh-CN" altLang="en-US" sz="2200" dirty="0"/>
              <a:t>张牌 才能保证至少有三张同一花色的牌</a:t>
            </a:r>
            <a:r>
              <a:rPr lang="en-US" sz="2200" dirty="0">
                <a:ea typeface="Cambria Math" pitchFamily="18" charset="0"/>
              </a:rPr>
              <a:t>.</a:t>
            </a:r>
            <a:br>
              <a:rPr lang="en-US" sz="2200" dirty="0">
                <a:ea typeface="Cambria Math" pitchFamily="18" charset="0"/>
              </a:rPr>
            </a:br>
            <a:r>
              <a:rPr lang="en-US" sz="2200" dirty="0">
                <a:ea typeface="Cambria Math" pitchFamily="18" charset="0"/>
              </a:rPr>
              <a:t>b)</a:t>
            </a:r>
            <a:r>
              <a:rPr lang="zh-CN" altLang="en-US" sz="2200" dirty="0">
                <a:latin typeface="+mn-ea"/>
              </a:rPr>
              <a:t>一副牌中有</a:t>
            </a:r>
            <a:r>
              <a:rPr lang="en-US" altLang="zh-CN" sz="2200" dirty="0">
                <a:latin typeface="+mn-ea"/>
              </a:rPr>
              <a:t>13</a:t>
            </a:r>
            <a:r>
              <a:rPr lang="zh-CN" altLang="en-US" sz="2200" dirty="0">
                <a:latin typeface="+mn-ea"/>
              </a:rPr>
              <a:t>张红心和</a:t>
            </a:r>
            <a:r>
              <a:rPr lang="en-US" altLang="zh-CN" sz="2200" dirty="0">
                <a:latin typeface="+mn-ea"/>
              </a:rPr>
              <a:t>39</a:t>
            </a:r>
            <a:r>
              <a:rPr lang="zh-CN" altLang="en-US" sz="2200" dirty="0">
                <a:latin typeface="+mn-ea"/>
              </a:rPr>
              <a:t>张非红心牌。如果我们选出</a:t>
            </a:r>
            <a:r>
              <a:rPr lang="en-US" altLang="zh-CN" sz="2200" dirty="0">
                <a:latin typeface="+mn-ea"/>
              </a:rPr>
              <a:t>41</a:t>
            </a:r>
            <a:r>
              <a:rPr lang="zh-CN" altLang="en-US" sz="2200" dirty="0">
                <a:latin typeface="+mn-ea"/>
              </a:rPr>
              <a:t>张牌，可能会有</a:t>
            </a:r>
            <a:r>
              <a:rPr lang="en-US" altLang="zh-CN" sz="2200" dirty="0">
                <a:latin typeface="+mn-ea"/>
              </a:rPr>
              <a:t>39</a:t>
            </a:r>
            <a:r>
              <a:rPr lang="zh-CN" altLang="en-US" sz="2200" dirty="0">
                <a:latin typeface="+mn-ea"/>
              </a:rPr>
              <a:t>张非红心牌和</a:t>
            </a:r>
            <a:r>
              <a:rPr lang="en-US" altLang="zh-CN" sz="2200" dirty="0">
                <a:latin typeface="+mn-ea"/>
              </a:rPr>
              <a:t>2</a:t>
            </a:r>
            <a:r>
              <a:rPr lang="zh-CN" altLang="en-US" sz="2200" dirty="0">
                <a:latin typeface="+mn-ea"/>
              </a:rPr>
              <a:t>张红心牌。然而，当我们选出</a:t>
            </a:r>
            <a:r>
              <a:rPr lang="en-US" altLang="zh-CN" sz="2200" dirty="0">
                <a:latin typeface="+mn-ea"/>
              </a:rPr>
              <a:t>42</a:t>
            </a:r>
            <a:r>
              <a:rPr lang="zh-CN" altLang="en-US" sz="2200" dirty="0">
                <a:latin typeface="+mn-ea"/>
              </a:rPr>
              <a:t>张牌时，必须至少有三张红心。注意：这里不使用广义鸽巢原理</a:t>
            </a:r>
            <a:endParaRPr lang="en-US" sz="2200" dirty="0">
              <a:latin typeface="+mn-ea"/>
            </a:endParaRPr>
          </a:p>
        </p:txBody>
      </p:sp>
    </p:spTree>
    <p:extLst>
      <p:ext uri="{BB962C8B-B14F-4D97-AF65-F5344CB8AC3E}">
        <p14:creationId xmlns:p14="http://schemas.microsoft.com/office/powerpoint/2010/main" val="1854720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zh-CN" altLang="en-US" sz="6000" b="1" dirty="0"/>
              <a:t>排列组合</a:t>
            </a:r>
            <a:endParaRPr lang="en-US" sz="6000" b="1" dirty="0"/>
          </a:p>
        </p:txBody>
      </p:sp>
      <p:sp>
        <p:nvSpPr>
          <p:cNvPr id="3" name="Content Placeholder 2"/>
          <p:cNvSpPr>
            <a:spLocks noGrp="1"/>
          </p:cNvSpPr>
          <p:nvPr>
            <p:ph idx="1"/>
          </p:nvPr>
        </p:nvSpPr>
        <p:spPr>
          <a:xfrm>
            <a:off x="3200400" y="3810000"/>
            <a:ext cx="2743200" cy="640080"/>
          </a:xfrm>
        </p:spPr>
        <p:txBody>
          <a:bodyPr/>
          <a:lstStyle/>
          <a:p>
            <a:pPr algn="ctr"/>
            <a:r>
              <a:rPr lang="en-US" dirty="0"/>
              <a:t>Section 6.3</a:t>
            </a:r>
          </a:p>
        </p:txBody>
      </p:sp>
    </p:spTree>
    <p:extLst>
      <p:ext uri="{BB962C8B-B14F-4D97-AF65-F5344CB8AC3E}">
        <p14:creationId xmlns:p14="http://schemas.microsoft.com/office/powerpoint/2010/main" val="3524313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章节总结</a:t>
            </a:r>
            <a:r>
              <a:rPr lang="en-US" sz="1500" dirty="0"/>
              <a:t>3</a:t>
            </a:r>
            <a:endParaRPr lang="en-US" dirty="0"/>
          </a:p>
        </p:txBody>
      </p:sp>
      <p:sp>
        <p:nvSpPr>
          <p:cNvPr id="3" name="Content Placeholder 2"/>
          <p:cNvSpPr>
            <a:spLocks noGrp="1"/>
          </p:cNvSpPr>
          <p:nvPr>
            <p:ph idx="1"/>
          </p:nvPr>
        </p:nvSpPr>
        <p:spPr>
          <a:xfrm>
            <a:off x="457200" y="1295400"/>
            <a:ext cx="7010400" cy="2743200"/>
          </a:xfrm>
        </p:spPr>
        <p:txBody>
          <a:bodyPr/>
          <a:lstStyle/>
          <a:p>
            <a:r>
              <a:rPr lang="zh-CN" altLang="en-US" dirty="0"/>
              <a:t>排列</a:t>
            </a:r>
            <a:br>
              <a:rPr lang="en-US" dirty="0"/>
            </a:br>
            <a:r>
              <a:rPr lang="zh-CN" altLang="en-US" dirty="0"/>
              <a:t>组合</a:t>
            </a:r>
            <a:br>
              <a:rPr lang="en-US" dirty="0"/>
            </a:br>
            <a:r>
              <a:rPr lang="zh-CN" altLang="en-US" dirty="0"/>
              <a:t>组合证明</a:t>
            </a:r>
            <a:endParaRPr lang="en-US" dirty="0"/>
          </a:p>
        </p:txBody>
      </p:sp>
    </p:spTree>
    <p:extLst>
      <p:ext uri="{BB962C8B-B14F-4D97-AF65-F5344CB8AC3E}">
        <p14:creationId xmlns:p14="http://schemas.microsoft.com/office/powerpoint/2010/main" val="1068069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排列</a:t>
            </a:r>
            <a:endParaRPr lang="en-US" dirty="0"/>
          </a:p>
        </p:txBody>
      </p:sp>
      <p:sp>
        <p:nvSpPr>
          <p:cNvPr id="3" name="Content Placeholder 2"/>
          <p:cNvSpPr>
            <a:spLocks noGrp="1"/>
          </p:cNvSpPr>
          <p:nvPr>
            <p:ph idx="1"/>
          </p:nvPr>
        </p:nvSpPr>
        <p:spPr>
          <a:xfrm>
            <a:off x="457200" y="1295400"/>
            <a:ext cx="8595360" cy="5212080"/>
          </a:xfrm>
        </p:spPr>
        <p:txBody>
          <a:bodyPr/>
          <a:lstStyle/>
          <a:p>
            <a:pPr>
              <a:spcBef>
                <a:spcPts val="0"/>
              </a:spcBef>
            </a:pPr>
            <a:r>
              <a:rPr lang="zh-CN" altLang="en-US" sz="3000" b="1" dirty="0"/>
              <a:t>定义：一</a:t>
            </a:r>
            <a:r>
              <a:rPr lang="zh-CN" altLang="en-US" sz="3000" dirty="0"/>
              <a:t>组不同对象的排列是这些对象的有序排列。集合中 𝑟</a:t>
            </a:r>
            <a:r>
              <a:rPr lang="en-US" altLang="zh-CN" sz="3000" dirty="0"/>
              <a:t> </a:t>
            </a:r>
            <a:r>
              <a:rPr lang="zh-CN" altLang="en-US" sz="3000" dirty="0"/>
              <a:t>个元素的有序排列称为 </a:t>
            </a:r>
            <a:r>
              <a:rPr lang="en-US" altLang="zh-CN" sz="3000" dirty="0"/>
              <a:t>r-</a:t>
            </a:r>
            <a:r>
              <a:rPr lang="zh-CN" altLang="en-US" sz="3000" dirty="0"/>
              <a:t>排列</a:t>
            </a:r>
            <a:r>
              <a:rPr lang="en-US" sz="3000" dirty="0"/>
              <a:t>.</a:t>
            </a:r>
          </a:p>
          <a:p>
            <a:pPr>
              <a:spcBef>
                <a:spcPts val="0"/>
              </a:spcBef>
            </a:pPr>
            <a:r>
              <a:rPr lang="zh-CN" altLang="en-US" sz="3000" b="1" dirty="0"/>
              <a:t>示例：</a:t>
            </a:r>
            <a:r>
              <a:rPr lang="zh-CN" altLang="en-US" sz="3000" dirty="0"/>
              <a:t>设 𝑆</a:t>
            </a:r>
            <a:r>
              <a:rPr lang="en-US" altLang="zh-CN" sz="3000" dirty="0"/>
              <a:t>={1,2,3} </a:t>
            </a:r>
            <a:r>
              <a:rPr lang="en-US" sz="3000" dirty="0"/>
              <a:t>. </a:t>
            </a:r>
          </a:p>
          <a:p>
            <a:pPr lvl="1">
              <a:spcBef>
                <a:spcPts val="0"/>
              </a:spcBef>
            </a:pPr>
            <a:r>
              <a:rPr lang="zh-CN" altLang="en-US" sz="2600" dirty="0"/>
              <a:t>有序排列 </a:t>
            </a:r>
            <a:r>
              <a:rPr lang="en-US" altLang="zh-CN" sz="2600" dirty="0"/>
              <a:t>3,1,2 </a:t>
            </a:r>
            <a:r>
              <a:rPr lang="zh-CN" altLang="en-US" sz="2600" dirty="0"/>
              <a:t>是 𝑆</a:t>
            </a:r>
            <a:r>
              <a:rPr lang="en-US" altLang="zh-CN" sz="2600" dirty="0"/>
              <a:t> </a:t>
            </a:r>
            <a:r>
              <a:rPr lang="zh-CN" altLang="en-US" sz="2600" dirty="0"/>
              <a:t>的一个</a:t>
            </a:r>
            <a:r>
              <a:rPr lang="en-US" altLang="zh-CN" sz="2600" dirty="0"/>
              <a:t>1-</a:t>
            </a:r>
            <a:r>
              <a:rPr lang="zh-CN" altLang="en-US" sz="2600" dirty="0"/>
              <a:t>排列</a:t>
            </a:r>
            <a:r>
              <a:rPr lang="en-US" sz="2600" dirty="0"/>
              <a:t>.</a:t>
            </a:r>
          </a:p>
          <a:p>
            <a:pPr lvl="1">
              <a:spcBef>
                <a:spcPts val="0"/>
              </a:spcBef>
            </a:pPr>
            <a:r>
              <a:rPr lang="zh-CN" altLang="en-US" sz="2600" dirty="0"/>
              <a:t>有序排列 </a:t>
            </a:r>
            <a:r>
              <a:rPr lang="en-US" altLang="zh-CN" sz="2600" dirty="0"/>
              <a:t>3,2 </a:t>
            </a:r>
            <a:r>
              <a:rPr lang="zh-CN" altLang="en-US" sz="2600" dirty="0"/>
              <a:t>是 𝑆</a:t>
            </a:r>
            <a:r>
              <a:rPr lang="en-US" altLang="zh-CN" sz="2600" dirty="0"/>
              <a:t> </a:t>
            </a:r>
            <a:r>
              <a:rPr lang="zh-CN" altLang="en-US" sz="2600" dirty="0"/>
              <a:t>的一个 </a:t>
            </a:r>
            <a:r>
              <a:rPr lang="en-US" altLang="zh-CN" sz="2600" dirty="0"/>
              <a:t>2-</a:t>
            </a:r>
            <a:r>
              <a:rPr lang="zh-CN" altLang="en-US" sz="2600" dirty="0"/>
              <a:t>排列</a:t>
            </a:r>
            <a:r>
              <a:rPr lang="en-US" sz="2600" dirty="0"/>
              <a:t>.</a:t>
            </a:r>
          </a:p>
          <a:p>
            <a:pPr>
              <a:spcBef>
                <a:spcPts val="0"/>
              </a:spcBef>
            </a:pPr>
            <a:r>
              <a:rPr lang="zh-CN" altLang="en-US" sz="3000" dirty="0"/>
              <a:t>具有 𝑛</a:t>
            </a:r>
            <a:r>
              <a:rPr lang="en-US" sz="3000" dirty="0"/>
              <a:t> </a:t>
            </a:r>
            <a:r>
              <a:rPr lang="zh-CN" altLang="en-US" sz="3000" dirty="0"/>
              <a:t>个元素的集合的 𝑟</a:t>
            </a:r>
            <a:r>
              <a:rPr lang="en-US" sz="3000" dirty="0"/>
              <a:t>-</a:t>
            </a:r>
            <a:r>
              <a:rPr lang="zh-CN" altLang="en-US" sz="3000" dirty="0"/>
              <a:t>排列的数量记为 𝑃</a:t>
            </a:r>
            <a:r>
              <a:rPr lang="en-US" altLang="zh-CN" sz="3000" dirty="0"/>
              <a:t>(</a:t>
            </a:r>
            <a:r>
              <a:rPr lang="zh-CN" altLang="en-US" sz="3000" dirty="0"/>
              <a:t>𝑛</a:t>
            </a:r>
            <a:r>
              <a:rPr lang="en-US" altLang="zh-CN" sz="3000" dirty="0"/>
              <a:t>,</a:t>
            </a:r>
            <a:r>
              <a:rPr lang="zh-CN" altLang="en-US" sz="3000" dirty="0"/>
              <a:t>𝑟</a:t>
            </a:r>
            <a:r>
              <a:rPr lang="en-US" sz="3000" dirty="0"/>
              <a:t>).</a:t>
            </a:r>
          </a:p>
          <a:p>
            <a:pPr lvl="1">
              <a:spcBef>
                <a:spcPts val="0"/>
              </a:spcBef>
            </a:pPr>
            <a:r>
              <a:rPr lang="zh-CN" altLang="en-US" sz="2600" dirty="0"/>
              <a:t>对于 𝑆</a:t>
            </a:r>
            <a:r>
              <a:rPr lang="en-US" altLang="zh-CN" sz="2600" dirty="0"/>
              <a:t>={1,2,3} </a:t>
            </a:r>
            <a:r>
              <a:rPr lang="zh-CN" altLang="en-US" sz="2600" dirty="0"/>
              <a:t>，</a:t>
            </a:r>
            <a:r>
              <a:rPr lang="en-US" altLang="zh-CN" sz="2600" dirty="0"/>
              <a:t>2-</a:t>
            </a:r>
            <a:r>
              <a:rPr lang="zh-CN" altLang="en-US" sz="2600" dirty="0"/>
              <a:t>排列有：</a:t>
            </a:r>
            <a:r>
              <a:rPr lang="en-US" altLang="zh-CN" sz="2600" dirty="0"/>
              <a:t>1,2; 1,3; 2,1; 2,3; 3,1; </a:t>
            </a:r>
            <a:r>
              <a:rPr lang="zh-CN" altLang="en-US" sz="2600" dirty="0"/>
              <a:t>和 </a:t>
            </a:r>
            <a:r>
              <a:rPr lang="en-US" altLang="zh-CN" sz="2600" dirty="0"/>
              <a:t>3,2</a:t>
            </a:r>
            <a:r>
              <a:rPr lang="zh-CN" altLang="en-US" sz="2600" dirty="0"/>
              <a:t>。因此，𝑃</a:t>
            </a:r>
            <a:r>
              <a:rPr lang="en-US" altLang="zh-CN" sz="2600" dirty="0"/>
              <a:t>(3,2)=6</a:t>
            </a:r>
            <a:r>
              <a:rPr lang="en-US" sz="2600" dirty="0">
                <a:ea typeface="Cambria Math" pitchFamily="18" charset="0"/>
              </a:rPr>
              <a:t>.</a:t>
            </a:r>
            <a:endParaRPr lang="en-US" sz="2600" dirty="0"/>
          </a:p>
        </p:txBody>
      </p:sp>
    </p:spTree>
    <p:extLst>
      <p:ext uri="{BB962C8B-B14F-4D97-AF65-F5344CB8AC3E}">
        <p14:creationId xmlns:p14="http://schemas.microsoft.com/office/powerpoint/2010/main" val="4028672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zh-CN" altLang="en-US" sz="6000" b="1" dirty="0"/>
              <a:t>计数基础</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6.1</a:t>
            </a:r>
          </a:p>
        </p:txBody>
      </p:sp>
    </p:spTree>
    <p:extLst>
      <p:ext uri="{BB962C8B-B14F-4D97-AF65-F5344CB8AC3E}">
        <p14:creationId xmlns:p14="http://schemas.microsoft.com/office/powerpoint/2010/main" val="1191040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排列数量的公式</a:t>
            </a:r>
            <a:endParaRPr lang="en-US" dirty="0"/>
          </a:p>
        </p:txBody>
      </p:sp>
      <p:sp>
        <p:nvSpPr>
          <p:cNvPr id="3" name="Content Placeholder 2"/>
          <p:cNvSpPr>
            <a:spLocks noGrp="1"/>
          </p:cNvSpPr>
          <p:nvPr>
            <p:ph idx="1"/>
          </p:nvPr>
        </p:nvSpPr>
        <p:spPr>
          <a:xfrm>
            <a:off x="457200" y="1295400"/>
            <a:ext cx="8458200" cy="4191000"/>
          </a:xfrm>
        </p:spPr>
        <p:txBody>
          <a:bodyPr/>
          <a:lstStyle/>
          <a:p>
            <a:r>
              <a:rPr lang="zh-CN" altLang="en-US" sz="2400" b="1" dirty="0"/>
              <a:t>定理</a:t>
            </a:r>
            <a:r>
              <a:rPr lang="en-US" sz="2400" b="1" dirty="0"/>
              <a:t> </a:t>
            </a:r>
            <a:r>
              <a:rPr lang="en-US" sz="2400" b="1" dirty="0">
                <a:ea typeface="Cambria Math" pitchFamily="18" charset="0"/>
              </a:rPr>
              <a:t>1</a:t>
            </a:r>
            <a:r>
              <a:rPr lang="en-US" sz="2400" dirty="0"/>
              <a:t>:</a:t>
            </a:r>
            <a:r>
              <a:rPr lang="zh-CN" altLang="en-US" sz="2400" dirty="0"/>
              <a:t>如果 𝑛</a:t>
            </a:r>
            <a:r>
              <a:rPr lang="en-US" altLang="zh-CN" sz="2400" dirty="0"/>
              <a:t> </a:t>
            </a:r>
            <a:r>
              <a:rPr lang="zh-CN" altLang="en-US" sz="2400" dirty="0"/>
              <a:t>是正整数，且 𝑟</a:t>
            </a:r>
            <a:r>
              <a:rPr lang="en-US" altLang="zh-CN" sz="2400" dirty="0"/>
              <a:t> </a:t>
            </a:r>
            <a:r>
              <a:rPr lang="zh-CN" altLang="en-US" sz="2400" dirty="0"/>
              <a:t>是满足 </a:t>
            </a:r>
            <a:r>
              <a:rPr lang="en-US" altLang="zh-CN" sz="2400" dirty="0"/>
              <a:t>1≤</a:t>
            </a:r>
            <a:r>
              <a:rPr lang="zh-CN" altLang="en-US" sz="2400" dirty="0"/>
              <a:t>𝑟≤𝑛</a:t>
            </a:r>
            <a:r>
              <a:rPr lang="en-US" altLang="zh-CN" sz="2400" dirty="0"/>
              <a:t> </a:t>
            </a:r>
            <a:r>
              <a:rPr lang="zh-CN" altLang="en-US" sz="2400" dirty="0"/>
              <a:t>的整数，那么对于一个有 𝑛</a:t>
            </a:r>
            <a:r>
              <a:rPr lang="en-US" altLang="zh-CN" sz="2400" dirty="0"/>
              <a:t> </a:t>
            </a:r>
            <a:r>
              <a:rPr lang="zh-CN" altLang="en-US" sz="2400" dirty="0"/>
              <a:t>个不同元素的集合，其 𝑟</a:t>
            </a:r>
            <a:r>
              <a:rPr lang="en-US" altLang="zh-CN" sz="2400" dirty="0"/>
              <a:t>-</a:t>
            </a:r>
            <a:r>
              <a:rPr lang="zh-CN" altLang="en-US" sz="2400" dirty="0"/>
              <a:t>排列的数量为</a:t>
            </a:r>
            <a:endParaRPr lang="en-US" sz="2400" dirty="0"/>
          </a:p>
          <a:p>
            <a:r>
              <a:rPr lang="en-US" sz="2400" i="1" dirty="0"/>
              <a:t>	P</a:t>
            </a:r>
            <a:r>
              <a:rPr lang="en-US" sz="2400" dirty="0"/>
              <a:t>(</a:t>
            </a:r>
            <a:r>
              <a:rPr lang="en-US" sz="2400" i="1" dirty="0"/>
              <a:t>n</a:t>
            </a:r>
            <a:r>
              <a:rPr lang="en-US" sz="2400" dirty="0"/>
              <a:t>, </a:t>
            </a:r>
            <a:r>
              <a:rPr lang="en-US" sz="2400" i="1" dirty="0"/>
              <a:t>r</a:t>
            </a:r>
            <a:r>
              <a:rPr lang="en-US" sz="2400" dirty="0"/>
              <a:t>) = </a:t>
            </a:r>
            <a:r>
              <a:rPr lang="en-US" sz="2400" i="1" dirty="0"/>
              <a:t>n</a:t>
            </a:r>
            <a:r>
              <a:rPr lang="en-US" sz="2400" dirty="0"/>
              <a:t>(</a:t>
            </a:r>
            <a:r>
              <a:rPr lang="en-US" sz="2400" i="1" dirty="0"/>
              <a:t>n</a:t>
            </a:r>
            <a:r>
              <a:rPr lang="en-US" sz="2400" dirty="0"/>
              <a:t> </a:t>
            </a:r>
            <a:r>
              <a:rPr lang="en-US" sz="2400" dirty="0">
                <a:ea typeface="Cambria Math"/>
              </a:rPr>
              <a:t>−</a:t>
            </a:r>
            <a:r>
              <a:rPr lang="en-US" sz="2400" dirty="0"/>
              <a:t> </a:t>
            </a:r>
            <a:r>
              <a:rPr lang="en-US" sz="2400" dirty="0">
                <a:ea typeface="Cambria Math" pitchFamily="18" charset="0"/>
              </a:rPr>
              <a:t>1</a:t>
            </a:r>
            <a:r>
              <a:rPr lang="en-US" sz="2400" dirty="0"/>
              <a:t>)(</a:t>
            </a:r>
            <a:r>
              <a:rPr lang="en-US" sz="2400" i="1" dirty="0"/>
              <a:t>n </a:t>
            </a:r>
            <a:r>
              <a:rPr lang="en-US" sz="2400" i="1" dirty="0">
                <a:ea typeface="Cambria Math"/>
              </a:rPr>
              <a:t>−</a:t>
            </a:r>
            <a:r>
              <a:rPr lang="en-US" sz="2400" dirty="0"/>
              <a:t> </a:t>
            </a:r>
            <a:r>
              <a:rPr lang="en-US" sz="2400" dirty="0">
                <a:ea typeface="Cambria Math" pitchFamily="18" charset="0"/>
              </a:rPr>
              <a:t>2</a:t>
            </a:r>
            <a:r>
              <a:rPr lang="en-US" sz="2400" dirty="0"/>
              <a:t>) </a:t>
            </a:r>
            <a:r>
              <a:rPr lang="en-US" sz="2400" dirty="0">
                <a:ea typeface="Cambria Math"/>
              </a:rPr>
              <a:t>∙∙∙</a:t>
            </a:r>
            <a:r>
              <a:rPr lang="en-US" sz="2400" dirty="0"/>
              <a:t>  (</a:t>
            </a:r>
            <a:r>
              <a:rPr lang="en-US" sz="2400" i="1" dirty="0"/>
              <a:t>n</a:t>
            </a:r>
            <a:r>
              <a:rPr lang="en-US" sz="2400" dirty="0"/>
              <a:t> </a:t>
            </a:r>
            <a:r>
              <a:rPr lang="en-US" sz="2400" dirty="0">
                <a:ea typeface="Cambria Math"/>
              </a:rPr>
              <a:t>−</a:t>
            </a:r>
            <a:r>
              <a:rPr lang="en-US" sz="2400" dirty="0"/>
              <a:t> </a:t>
            </a:r>
            <a:r>
              <a:rPr lang="en-US" sz="2400" i="1" dirty="0"/>
              <a:t>r</a:t>
            </a:r>
            <a:r>
              <a:rPr lang="en-US" sz="2400" dirty="0"/>
              <a:t> + </a:t>
            </a:r>
            <a:r>
              <a:rPr lang="en-US" sz="2400" dirty="0">
                <a:ea typeface="Cambria Math" pitchFamily="18" charset="0"/>
              </a:rPr>
              <a:t>1</a:t>
            </a:r>
            <a:r>
              <a:rPr lang="en-US" sz="2400" dirty="0"/>
              <a:t>)</a:t>
            </a:r>
          </a:p>
          <a:p>
            <a:br>
              <a:rPr lang="en-US" sz="2400" dirty="0"/>
            </a:br>
            <a:r>
              <a:rPr lang="zh-CN" altLang="en-US" sz="2400" b="1" dirty="0"/>
              <a:t>证明：</a:t>
            </a:r>
            <a:r>
              <a:rPr lang="zh-CN" altLang="en-US" sz="2400" dirty="0"/>
              <a:t>使用乘法法则。第一个元素有 𝑛</a:t>
            </a:r>
            <a:r>
              <a:rPr lang="en-US" altLang="zh-CN" sz="2400" dirty="0"/>
              <a:t> </a:t>
            </a:r>
            <a:r>
              <a:rPr lang="zh-CN" altLang="en-US" sz="2400" dirty="0"/>
              <a:t>种选择，第二个元素有 𝑛−</a:t>
            </a:r>
            <a:r>
              <a:rPr lang="en-US" altLang="zh-CN" sz="2400" dirty="0"/>
              <a:t>1 </a:t>
            </a:r>
            <a:r>
              <a:rPr lang="zh-CN" altLang="en-US" sz="2400" dirty="0"/>
              <a:t>种选择，依此类推，直到最后一个元素有 𝑛−</a:t>
            </a:r>
            <a:r>
              <a:rPr lang="en-US" altLang="zh-CN" sz="2400" dirty="0"/>
              <a:t>(</a:t>
            </a:r>
            <a:r>
              <a:rPr lang="zh-CN" altLang="en-US" sz="2400" dirty="0"/>
              <a:t>𝑟−</a:t>
            </a:r>
            <a:r>
              <a:rPr lang="en-US" altLang="zh-CN" sz="2400" dirty="0"/>
              <a:t>1) </a:t>
            </a:r>
            <a:r>
              <a:rPr lang="zh-CN" altLang="en-US" sz="2400" dirty="0"/>
              <a:t>种选择。注意：当 𝑟</a:t>
            </a:r>
            <a:r>
              <a:rPr lang="en-US" altLang="zh-CN" sz="2400" dirty="0"/>
              <a:t>=0 </a:t>
            </a:r>
            <a:r>
              <a:rPr lang="zh-CN" altLang="en-US" sz="2400" dirty="0"/>
              <a:t>时，𝑃</a:t>
            </a:r>
            <a:r>
              <a:rPr lang="en-US" altLang="zh-CN" sz="2400" dirty="0"/>
              <a:t>(</a:t>
            </a:r>
            <a:r>
              <a:rPr lang="zh-CN" altLang="en-US" sz="2400" dirty="0"/>
              <a:t>𝑛</a:t>
            </a:r>
            <a:r>
              <a:rPr lang="en-US" altLang="zh-CN" sz="2400" dirty="0"/>
              <a:t>,0)=1</a:t>
            </a:r>
            <a:r>
              <a:rPr lang="zh-CN" altLang="en-US" sz="2400" dirty="0"/>
              <a:t>，因为只有一种方法来排列 </a:t>
            </a:r>
            <a:r>
              <a:rPr lang="en-US" altLang="zh-CN" sz="2400" dirty="0"/>
              <a:t>0 </a:t>
            </a:r>
            <a:r>
              <a:rPr lang="zh-CN" altLang="en-US" sz="2400" dirty="0"/>
              <a:t>个元素</a:t>
            </a:r>
            <a:r>
              <a:rPr lang="en-US" sz="2400" dirty="0">
                <a:ea typeface="Cambria Math" pitchFamily="18" charset="0"/>
              </a:rPr>
              <a:t>.</a:t>
            </a:r>
            <a:br>
              <a:rPr lang="en-US" sz="2400" dirty="0">
                <a:ea typeface="Cambria Math" pitchFamily="18" charset="0"/>
              </a:rPr>
            </a:br>
            <a:r>
              <a:rPr lang="zh-CN" altLang="en-US" sz="2400" b="1" dirty="0">
                <a:latin typeface="+mn-ea"/>
              </a:rPr>
              <a:t>推论 </a:t>
            </a:r>
            <a:r>
              <a:rPr lang="en-US" altLang="zh-CN" sz="2400" b="1" dirty="0">
                <a:latin typeface="+mn-ea"/>
              </a:rPr>
              <a:t>1</a:t>
            </a:r>
            <a:r>
              <a:rPr lang="zh-CN" altLang="en-US" sz="2400" b="1" dirty="0">
                <a:latin typeface="+mn-ea"/>
              </a:rPr>
              <a:t>：</a:t>
            </a:r>
            <a:r>
              <a:rPr lang="zh-CN" altLang="en-US" sz="2400" dirty="0">
                <a:latin typeface="+mn-ea"/>
              </a:rPr>
              <a:t>如果 𝑛</a:t>
            </a:r>
            <a:r>
              <a:rPr lang="en-US" altLang="zh-CN" sz="2400" dirty="0">
                <a:latin typeface="+mn-ea"/>
              </a:rPr>
              <a:t> </a:t>
            </a:r>
            <a:r>
              <a:rPr lang="zh-CN" altLang="en-US" sz="2400" dirty="0">
                <a:latin typeface="+mn-ea"/>
              </a:rPr>
              <a:t>和 𝑟</a:t>
            </a:r>
            <a:r>
              <a:rPr lang="en-US" altLang="zh-CN" sz="2400" dirty="0">
                <a:latin typeface="+mn-ea"/>
              </a:rPr>
              <a:t> </a:t>
            </a:r>
            <a:r>
              <a:rPr lang="zh-CN" altLang="en-US" sz="2400" dirty="0">
                <a:latin typeface="+mn-ea"/>
              </a:rPr>
              <a:t>是满足 </a:t>
            </a:r>
            <a:r>
              <a:rPr lang="en-US" altLang="zh-CN" sz="2400" dirty="0">
                <a:latin typeface="+mn-ea"/>
              </a:rPr>
              <a:t>1≤</a:t>
            </a:r>
            <a:r>
              <a:rPr lang="zh-CN" altLang="en-US" sz="2400" dirty="0">
                <a:latin typeface="+mn-ea"/>
              </a:rPr>
              <a:t>𝑟≤𝑛</a:t>
            </a:r>
            <a:r>
              <a:rPr lang="en-US" altLang="zh-CN" sz="2400" dirty="0">
                <a:latin typeface="+mn-ea"/>
              </a:rPr>
              <a:t> </a:t>
            </a:r>
            <a:r>
              <a:rPr lang="zh-CN" altLang="en-US" sz="2400" dirty="0">
                <a:latin typeface="+mn-ea"/>
              </a:rPr>
              <a:t>的整数，那么</a:t>
            </a:r>
            <a:endParaRPr lang="en-US" sz="2400" dirty="0">
              <a:latin typeface="+mn-ea"/>
            </a:endParaRPr>
          </a:p>
        </p:txBody>
      </p:sp>
      <p:graphicFrame>
        <p:nvGraphicFramePr>
          <p:cNvPr id="7" name="Object 3"/>
          <p:cNvGraphicFramePr>
            <a:graphicFrameLocks noChangeAspect="1"/>
          </p:cNvGraphicFramePr>
          <p:nvPr>
            <p:extLst>
              <p:ext uri="{D42A27DB-BD31-4B8C-83A1-F6EECF244321}">
                <p14:modId xmlns:p14="http://schemas.microsoft.com/office/powerpoint/2010/main" val="2462308017"/>
              </p:ext>
            </p:extLst>
          </p:nvPr>
        </p:nvGraphicFramePr>
        <p:xfrm>
          <a:off x="3079674" y="5562600"/>
          <a:ext cx="2178126" cy="876258"/>
        </p:xfrm>
        <a:graphic>
          <a:graphicData uri="http://schemas.openxmlformats.org/presentationml/2006/ole">
            <mc:AlternateContent xmlns:mc="http://schemas.openxmlformats.org/markup-compatibility/2006">
              <mc:Choice xmlns:v="urn:schemas-microsoft-com:vml" Requires="v">
                <p:oleObj name="Equation" r:id="rId2" imgW="1104840" imgH="444240" progId="Equation.DSMT4">
                  <p:embed/>
                </p:oleObj>
              </mc:Choice>
              <mc:Fallback>
                <p:oleObj name="Equation" r:id="rId2" imgW="1104840" imgH="444240" progId="Equation.DSMT4">
                  <p:embed/>
                  <p:pic>
                    <p:nvPicPr>
                      <p:cNvPr id="0" name=""/>
                      <p:cNvPicPr/>
                      <p:nvPr/>
                    </p:nvPicPr>
                    <p:blipFill>
                      <a:blip r:embed="rId3"/>
                      <a:stretch>
                        <a:fillRect/>
                      </a:stretch>
                    </p:blipFill>
                    <p:spPr>
                      <a:xfrm>
                        <a:off x="3079674" y="5562600"/>
                        <a:ext cx="2178126" cy="876258"/>
                      </a:xfrm>
                      <a:prstGeom prst="rect">
                        <a:avLst/>
                      </a:prstGeom>
                    </p:spPr>
                  </p:pic>
                </p:oleObj>
              </mc:Fallback>
            </mc:AlternateContent>
          </a:graphicData>
        </a:graphic>
      </p:graphicFrame>
    </p:spTree>
    <p:extLst>
      <p:ext uri="{BB962C8B-B14F-4D97-AF65-F5344CB8AC3E}">
        <p14:creationId xmlns:p14="http://schemas.microsoft.com/office/powerpoint/2010/main" val="2047140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通过计数排列解决计数问题</a:t>
            </a:r>
            <a:r>
              <a:rPr lang="en-US" sz="1500" dirty="0"/>
              <a:t>1</a:t>
            </a:r>
          </a:p>
        </p:txBody>
      </p:sp>
      <p:sp>
        <p:nvSpPr>
          <p:cNvPr id="3" name="Content Placeholder 2"/>
          <p:cNvSpPr>
            <a:spLocks noGrp="1"/>
          </p:cNvSpPr>
          <p:nvPr>
            <p:ph idx="1"/>
          </p:nvPr>
        </p:nvSpPr>
        <p:spPr>
          <a:xfrm>
            <a:off x="457200" y="1295400"/>
            <a:ext cx="8382000" cy="4419600"/>
          </a:xfrm>
        </p:spPr>
        <p:txBody>
          <a:bodyPr/>
          <a:lstStyle/>
          <a:p>
            <a:r>
              <a:rPr lang="zh-CN" altLang="en-US" b="1" dirty="0"/>
              <a:t>示例：</a:t>
            </a:r>
            <a:r>
              <a:rPr lang="zh-CN" altLang="en-US" dirty="0"/>
              <a:t>从参加比赛的 </a:t>
            </a:r>
            <a:r>
              <a:rPr lang="en-US" altLang="zh-CN" dirty="0"/>
              <a:t>100 </a:t>
            </a:r>
            <a:r>
              <a:rPr lang="zh-CN" altLang="en-US" dirty="0"/>
              <a:t>个不同的人中，选择一等奖、二等奖和三等奖的方式有多少种</a:t>
            </a:r>
            <a:r>
              <a:rPr lang="en-US" dirty="0"/>
              <a:t>?</a:t>
            </a:r>
          </a:p>
          <a:p>
            <a:r>
              <a:rPr lang="zh-CN" altLang="en-US" b="1" dirty="0"/>
              <a:t>解答</a:t>
            </a:r>
            <a:r>
              <a:rPr lang="en-US" dirty="0"/>
              <a:t>: </a:t>
            </a:r>
          </a:p>
          <a:p>
            <a:pPr algn="ctr"/>
            <a:r>
              <a:rPr lang="en-US" dirty="0"/>
              <a:t>P(</a:t>
            </a:r>
            <a:r>
              <a:rPr lang="en-US" dirty="0">
                <a:ea typeface="Cambria Math" pitchFamily="18" charset="0"/>
              </a:rPr>
              <a:t>100</a:t>
            </a:r>
            <a:r>
              <a:rPr lang="en-US" dirty="0"/>
              <a:t>,</a:t>
            </a:r>
            <a:r>
              <a:rPr lang="en-US" dirty="0">
                <a:ea typeface="Cambria Math" pitchFamily="18" charset="0"/>
              </a:rPr>
              <a:t>3</a:t>
            </a:r>
            <a:r>
              <a:rPr lang="en-US" dirty="0"/>
              <a:t>) = </a:t>
            </a:r>
            <a:r>
              <a:rPr lang="en-US" dirty="0">
                <a:ea typeface="Cambria Math" pitchFamily="18" charset="0"/>
              </a:rPr>
              <a:t>100</a:t>
            </a:r>
            <a:r>
              <a:rPr lang="en-US" dirty="0"/>
              <a:t> </a:t>
            </a:r>
            <a:r>
              <a:rPr lang="en-US" dirty="0">
                <a:ea typeface="Cambria Math"/>
              </a:rPr>
              <a:t>∙</a:t>
            </a:r>
            <a:r>
              <a:rPr lang="en-US" dirty="0"/>
              <a:t> </a:t>
            </a:r>
            <a:r>
              <a:rPr lang="en-US" dirty="0">
                <a:ea typeface="Cambria Math" pitchFamily="18" charset="0"/>
              </a:rPr>
              <a:t>99 </a:t>
            </a:r>
            <a:r>
              <a:rPr lang="en-US" dirty="0">
                <a:ea typeface="Cambria Math"/>
              </a:rPr>
              <a:t>∙</a:t>
            </a:r>
            <a:r>
              <a:rPr lang="en-US" dirty="0"/>
              <a:t> </a:t>
            </a:r>
            <a:r>
              <a:rPr lang="en-US" dirty="0">
                <a:ea typeface="Cambria Math" pitchFamily="18" charset="0"/>
              </a:rPr>
              <a:t>98</a:t>
            </a:r>
            <a:r>
              <a:rPr lang="en-US" dirty="0"/>
              <a:t> = </a:t>
            </a:r>
            <a:r>
              <a:rPr lang="en-US" dirty="0">
                <a:ea typeface="Cambria Math" pitchFamily="18" charset="0"/>
              </a:rPr>
              <a:t>970,200</a:t>
            </a:r>
            <a:endParaRPr lang="en-US" dirty="0"/>
          </a:p>
        </p:txBody>
      </p:sp>
    </p:spTree>
    <p:extLst>
      <p:ext uri="{BB962C8B-B14F-4D97-AF65-F5344CB8AC3E}">
        <p14:creationId xmlns:p14="http://schemas.microsoft.com/office/powerpoint/2010/main" val="3625724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通过计数排列解决计数问题</a:t>
            </a:r>
            <a:r>
              <a:rPr lang="en-US" sz="1500" dirty="0"/>
              <a:t>2</a:t>
            </a:r>
          </a:p>
        </p:txBody>
      </p:sp>
      <p:sp>
        <p:nvSpPr>
          <p:cNvPr id="3" name="Content Placeholder 2"/>
          <p:cNvSpPr>
            <a:spLocks noGrp="1"/>
          </p:cNvSpPr>
          <p:nvPr>
            <p:ph idx="1"/>
          </p:nvPr>
        </p:nvSpPr>
        <p:spPr>
          <a:xfrm>
            <a:off x="457200" y="1295400"/>
            <a:ext cx="8534400" cy="5303520"/>
          </a:xfrm>
        </p:spPr>
        <p:txBody>
          <a:bodyPr/>
          <a:lstStyle/>
          <a:p>
            <a:r>
              <a:rPr lang="zh-CN" altLang="en-US" sz="3000" b="1" dirty="0"/>
              <a:t>示例：</a:t>
            </a:r>
            <a:r>
              <a:rPr lang="zh-CN" altLang="en-US" sz="3000" dirty="0"/>
              <a:t>假设一位女销售员需要访问八个不同的城市。她必须从指定的城市开始她的行程，但可以以任何顺序访问其余七个城市。那么，这位女销售员在访问这些城市时有多少种可能的顺序</a:t>
            </a:r>
            <a:r>
              <a:rPr lang="en-US" sz="3000" dirty="0"/>
              <a:t>?</a:t>
            </a:r>
          </a:p>
          <a:p>
            <a:r>
              <a:rPr lang="zh-CN" altLang="en-US" sz="3000" b="1" dirty="0"/>
              <a:t>解答：</a:t>
            </a:r>
            <a:r>
              <a:rPr lang="zh-CN" altLang="en-US" sz="3000" dirty="0"/>
              <a:t>第一个城市是固定的，剩下的七个城市可以任意排列。因此，这些顺序的数量为</a:t>
            </a:r>
            <a:r>
              <a:rPr lang="en-US" sz="3000" dirty="0"/>
              <a:t>:</a:t>
            </a:r>
          </a:p>
          <a:p>
            <a:pPr algn="ctr"/>
            <a:r>
              <a:rPr lang="en-US" sz="3000" dirty="0">
                <a:ea typeface="Cambria Math" pitchFamily="18" charset="0"/>
              </a:rPr>
              <a:t>7!</a:t>
            </a:r>
            <a:r>
              <a:rPr lang="en-US" sz="3000" dirty="0"/>
              <a:t> = </a:t>
            </a:r>
            <a:r>
              <a:rPr lang="en-US" sz="3000" dirty="0">
                <a:ea typeface="Cambria Math" pitchFamily="18" charset="0"/>
              </a:rPr>
              <a:t>7</a:t>
            </a:r>
            <a:r>
              <a:rPr lang="en-US" sz="3000" dirty="0"/>
              <a:t> </a:t>
            </a:r>
            <a:r>
              <a:rPr lang="en-US" sz="3000" dirty="0">
                <a:ea typeface="Cambria Math"/>
              </a:rPr>
              <a:t>∙</a:t>
            </a:r>
            <a:r>
              <a:rPr lang="en-US" sz="3000" dirty="0"/>
              <a:t> </a:t>
            </a:r>
            <a:r>
              <a:rPr lang="en-US" sz="3000" dirty="0">
                <a:ea typeface="Cambria Math" pitchFamily="18" charset="0"/>
              </a:rPr>
              <a:t>6</a:t>
            </a:r>
            <a:r>
              <a:rPr lang="en-US" sz="3000" dirty="0"/>
              <a:t> </a:t>
            </a:r>
            <a:r>
              <a:rPr lang="en-US" sz="3000" dirty="0">
                <a:ea typeface="Cambria Math"/>
              </a:rPr>
              <a:t>∙</a:t>
            </a:r>
            <a:r>
              <a:rPr lang="en-US" sz="3000" dirty="0"/>
              <a:t> </a:t>
            </a:r>
            <a:r>
              <a:rPr lang="en-US" sz="3000" dirty="0">
                <a:ea typeface="Cambria Math" pitchFamily="18" charset="0"/>
              </a:rPr>
              <a:t>5 </a:t>
            </a:r>
            <a:r>
              <a:rPr lang="en-US" sz="3000" dirty="0">
                <a:ea typeface="Cambria Math"/>
              </a:rPr>
              <a:t>∙</a:t>
            </a:r>
            <a:r>
              <a:rPr lang="en-US" sz="3000" dirty="0"/>
              <a:t> </a:t>
            </a:r>
            <a:r>
              <a:rPr lang="en-US" sz="3000" dirty="0">
                <a:ea typeface="Cambria Math" pitchFamily="18" charset="0"/>
              </a:rPr>
              <a:t>4 </a:t>
            </a:r>
            <a:r>
              <a:rPr lang="en-US" sz="3000" dirty="0">
                <a:ea typeface="Cambria Math"/>
              </a:rPr>
              <a:t>∙</a:t>
            </a:r>
            <a:r>
              <a:rPr lang="en-US" sz="3000" dirty="0"/>
              <a:t> </a:t>
            </a:r>
            <a:r>
              <a:rPr lang="en-US" sz="3000" dirty="0">
                <a:ea typeface="Cambria Math" pitchFamily="18" charset="0"/>
              </a:rPr>
              <a:t>3</a:t>
            </a:r>
            <a:r>
              <a:rPr lang="en-US" sz="3000" dirty="0">
                <a:ea typeface="Cambria Math"/>
              </a:rPr>
              <a:t> ∙</a:t>
            </a:r>
            <a:r>
              <a:rPr lang="en-US" sz="3000" dirty="0"/>
              <a:t> </a:t>
            </a:r>
            <a:r>
              <a:rPr lang="en-US" sz="3000" dirty="0">
                <a:ea typeface="Cambria Math" pitchFamily="18" charset="0"/>
              </a:rPr>
              <a:t>2</a:t>
            </a:r>
            <a:r>
              <a:rPr lang="en-US" sz="3000" dirty="0">
                <a:ea typeface="Cambria Math"/>
              </a:rPr>
              <a:t> ∙</a:t>
            </a:r>
            <a:r>
              <a:rPr lang="en-US" sz="3000" dirty="0"/>
              <a:t> </a:t>
            </a:r>
            <a:r>
              <a:rPr lang="en-US" sz="3000" dirty="0">
                <a:ea typeface="Cambria Math" pitchFamily="18" charset="0"/>
              </a:rPr>
              <a:t>1 </a:t>
            </a:r>
            <a:r>
              <a:rPr lang="en-US" sz="3000" dirty="0"/>
              <a:t>= </a:t>
            </a:r>
            <a:r>
              <a:rPr lang="en-US" sz="3000" dirty="0">
                <a:ea typeface="Cambria Math" pitchFamily="18" charset="0"/>
              </a:rPr>
              <a:t>5040</a:t>
            </a:r>
          </a:p>
          <a:p>
            <a:r>
              <a:rPr lang="zh-CN" altLang="en-US" sz="3000" dirty="0">
                <a:latin typeface="+mn-ea"/>
              </a:rPr>
              <a:t>如果她想找到访问所有城市的最短路径，她必须考虑 </a:t>
            </a:r>
            <a:r>
              <a:rPr lang="en-US" altLang="zh-CN" sz="3000" dirty="0">
                <a:latin typeface="+mn-ea"/>
              </a:rPr>
              <a:t>5040 </a:t>
            </a:r>
            <a:r>
              <a:rPr lang="zh-CN" altLang="en-US" sz="3000" dirty="0">
                <a:latin typeface="+mn-ea"/>
              </a:rPr>
              <a:t>条路径</a:t>
            </a:r>
            <a:r>
              <a:rPr lang="en-US" sz="3000" dirty="0">
                <a:ea typeface="Cambria Math" pitchFamily="18" charset="0"/>
              </a:rPr>
              <a:t>!</a:t>
            </a:r>
            <a:endParaRPr lang="en-US" sz="3000" dirty="0"/>
          </a:p>
        </p:txBody>
      </p:sp>
    </p:spTree>
    <p:extLst>
      <p:ext uri="{BB962C8B-B14F-4D97-AF65-F5344CB8AC3E}">
        <p14:creationId xmlns:p14="http://schemas.microsoft.com/office/powerpoint/2010/main" val="2236468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通过计数排列解决计数问题</a:t>
            </a:r>
            <a:r>
              <a:rPr lang="en-US" sz="1500" dirty="0"/>
              <a:t>3</a:t>
            </a:r>
          </a:p>
        </p:txBody>
      </p:sp>
      <p:sp>
        <p:nvSpPr>
          <p:cNvPr id="3" name="Content Placeholder 2"/>
          <p:cNvSpPr>
            <a:spLocks noGrp="1"/>
          </p:cNvSpPr>
          <p:nvPr>
            <p:ph idx="1"/>
          </p:nvPr>
        </p:nvSpPr>
        <p:spPr>
          <a:xfrm>
            <a:off x="457200" y="1295400"/>
            <a:ext cx="8534400" cy="4572000"/>
          </a:xfrm>
        </p:spPr>
        <p:txBody>
          <a:bodyPr/>
          <a:lstStyle/>
          <a:p>
            <a:r>
              <a:rPr lang="zh-CN" altLang="en-US" b="1" dirty="0"/>
              <a:t>示例：</a:t>
            </a:r>
            <a:r>
              <a:rPr lang="zh-CN" altLang="en-US" dirty="0"/>
              <a:t>包含字符串 </a:t>
            </a:r>
            <a:r>
              <a:rPr lang="en-US" dirty="0"/>
              <a:t>ABC </a:t>
            </a:r>
            <a:r>
              <a:rPr lang="zh-CN" altLang="en-US" dirty="0"/>
              <a:t>的字母 </a:t>
            </a:r>
            <a:r>
              <a:rPr lang="en-US" dirty="0"/>
              <a:t>ABCDEFGH </a:t>
            </a:r>
            <a:r>
              <a:rPr lang="zh-CN" altLang="en-US" dirty="0"/>
              <a:t>的排列有多少种</a:t>
            </a:r>
            <a:r>
              <a:rPr lang="en-US" dirty="0"/>
              <a:t>?</a:t>
            </a:r>
          </a:p>
          <a:p>
            <a:r>
              <a:rPr lang="zh-CN" altLang="en-US" b="1" dirty="0"/>
              <a:t>解答：</a:t>
            </a:r>
            <a:r>
              <a:rPr lang="zh-CN" altLang="en-US" dirty="0"/>
              <a:t>我们可以将字符串 </a:t>
            </a:r>
            <a:r>
              <a:rPr lang="en-US" altLang="zh-CN" dirty="0"/>
              <a:t>ABC </a:t>
            </a:r>
            <a:r>
              <a:rPr lang="zh-CN" altLang="en-US" dirty="0"/>
              <a:t>看作一个整体，所以问题相当于排列六个对象：</a:t>
            </a:r>
            <a:r>
              <a:rPr lang="en-US" altLang="zh-CN" dirty="0"/>
              <a:t>ABC</a:t>
            </a:r>
            <a:r>
              <a:rPr lang="zh-CN" altLang="en-US" dirty="0"/>
              <a:t>、</a:t>
            </a:r>
            <a:r>
              <a:rPr lang="en-US" altLang="zh-CN" dirty="0"/>
              <a:t>D</a:t>
            </a:r>
            <a:r>
              <a:rPr lang="zh-CN" altLang="en-US" dirty="0"/>
              <a:t>、</a:t>
            </a:r>
            <a:r>
              <a:rPr lang="en-US" altLang="zh-CN" dirty="0"/>
              <a:t>E</a:t>
            </a:r>
            <a:r>
              <a:rPr lang="zh-CN" altLang="en-US" dirty="0"/>
              <a:t>、</a:t>
            </a:r>
            <a:r>
              <a:rPr lang="en-US" altLang="zh-CN" dirty="0"/>
              <a:t>F</a:t>
            </a:r>
            <a:r>
              <a:rPr lang="zh-CN" altLang="en-US" dirty="0"/>
              <a:t>、</a:t>
            </a:r>
            <a:r>
              <a:rPr lang="en-US" altLang="zh-CN" dirty="0"/>
              <a:t>G </a:t>
            </a:r>
            <a:r>
              <a:rPr lang="zh-CN" altLang="en-US" dirty="0"/>
              <a:t>和 </a:t>
            </a:r>
            <a:r>
              <a:rPr lang="en-US" altLang="zh-CN" dirty="0"/>
              <a:t>H</a:t>
            </a:r>
            <a:r>
              <a:rPr lang="en-US" dirty="0"/>
              <a:t>.</a:t>
            </a:r>
          </a:p>
          <a:p>
            <a:r>
              <a:rPr lang="en-US" dirty="0"/>
              <a:t>             </a:t>
            </a:r>
            <a:r>
              <a:rPr lang="en-US" dirty="0">
                <a:ea typeface="Cambria Math" pitchFamily="18" charset="0"/>
              </a:rPr>
              <a:t>6!</a:t>
            </a:r>
            <a:r>
              <a:rPr lang="en-US" dirty="0"/>
              <a:t> = </a:t>
            </a:r>
            <a:r>
              <a:rPr lang="en-US" dirty="0">
                <a:ea typeface="Cambria Math" pitchFamily="18" charset="0"/>
              </a:rPr>
              <a:t>6</a:t>
            </a:r>
            <a:r>
              <a:rPr lang="en-US" dirty="0"/>
              <a:t> </a:t>
            </a:r>
            <a:r>
              <a:rPr lang="en-US" dirty="0">
                <a:ea typeface="Cambria Math"/>
              </a:rPr>
              <a:t>∙</a:t>
            </a:r>
            <a:r>
              <a:rPr lang="en-US" dirty="0"/>
              <a:t> </a:t>
            </a:r>
            <a:r>
              <a:rPr lang="en-US" dirty="0">
                <a:ea typeface="Cambria Math" pitchFamily="18" charset="0"/>
              </a:rPr>
              <a:t>5 </a:t>
            </a:r>
            <a:r>
              <a:rPr lang="en-US" dirty="0">
                <a:ea typeface="Cambria Math"/>
              </a:rPr>
              <a:t>∙</a:t>
            </a:r>
            <a:r>
              <a:rPr lang="en-US" dirty="0"/>
              <a:t> </a:t>
            </a:r>
            <a:r>
              <a:rPr lang="en-US" dirty="0">
                <a:ea typeface="Cambria Math" pitchFamily="18" charset="0"/>
              </a:rPr>
              <a:t>4 </a:t>
            </a:r>
            <a:r>
              <a:rPr lang="en-US" dirty="0">
                <a:ea typeface="Cambria Math"/>
              </a:rPr>
              <a:t>∙</a:t>
            </a:r>
            <a:r>
              <a:rPr lang="en-US" dirty="0"/>
              <a:t> </a:t>
            </a:r>
            <a:r>
              <a:rPr lang="en-US" dirty="0">
                <a:ea typeface="Cambria Math" pitchFamily="18" charset="0"/>
              </a:rPr>
              <a:t>3</a:t>
            </a:r>
            <a:r>
              <a:rPr lang="en-US" dirty="0">
                <a:ea typeface="Cambria Math"/>
              </a:rPr>
              <a:t> ∙</a:t>
            </a:r>
            <a:r>
              <a:rPr lang="en-US" dirty="0"/>
              <a:t> </a:t>
            </a:r>
            <a:r>
              <a:rPr lang="en-US" dirty="0">
                <a:ea typeface="Cambria Math" pitchFamily="18" charset="0"/>
              </a:rPr>
              <a:t>2</a:t>
            </a:r>
            <a:r>
              <a:rPr lang="en-US" dirty="0">
                <a:ea typeface="Cambria Math"/>
              </a:rPr>
              <a:t> ∙</a:t>
            </a:r>
            <a:r>
              <a:rPr lang="en-US" dirty="0"/>
              <a:t> </a:t>
            </a:r>
            <a:r>
              <a:rPr lang="en-US" dirty="0">
                <a:ea typeface="Cambria Math" pitchFamily="18" charset="0"/>
              </a:rPr>
              <a:t>1 </a:t>
            </a:r>
            <a:r>
              <a:rPr lang="en-US" dirty="0"/>
              <a:t>= </a:t>
            </a:r>
            <a:r>
              <a:rPr lang="en-US" dirty="0">
                <a:ea typeface="Cambria Math" pitchFamily="18" charset="0"/>
              </a:rPr>
              <a:t>720</a:t>
            </a:r>
            <a:endParaRPr lang="en-US" dirty="0">
              <a:sym typeface="Symbol"/>
            </a:endParaRPr>
          </a:p>
        </p:txBody>
      </p:sp>
    </p:spTree>
    <p:extLst>
      <p:ext uri="{BB962C8B-B14F-4D97-AF65-F5344CB8AC3E}">
        <p14:creationId xmlns:p14="http://schemas.microsoft.com/office/powerpoint/2010/main" val="1122030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组合</a:t>
            </a:r>
            <a:r>
              <a:rPr lang="en-US" sz="1500" dirty="0"/>
              <a:t> 1</a:t>
            </a:r>
          </a:p>
        </p:txBody>
      </p:sp>
      <p:sp>
        <p:nvSpPr>
          <p:cNvPr id="3" name="Content Placeholder 2"/>
          <p:cNvSpPr>
            <a:spLocks noGrp="1"/>
          </p:cNvSpPr>
          <p:nvPr>
            <p:ph idx="1"/>
          </p:nvPr>
        </p:nvSpPr>
        <p:spPr>
          <a:xfrm>
            <a:off x="457200" y="1295399"/>
            <a:ext cx="8458200" cy="2242001"/>
          </a:xfrm>
        </p:spPr>
        <p:txBody>
          <a:bodyPr/>
          <a:lstStyle/>
          <a:p>
            <a:r>
              <a:rPr lang="en-US" sz="2600" b="1" dirty="0"/>
              <a:t>Definition</a:t>
            </a:r>
            <a:r>
              <a:rPr lang="en-US" sz="2600" dirty="0"/>
              <a:t>:</a:t>
            </a:r>
            <a:r>
              <a:rPr lang="zh-CN" altLang="en-US" sz="2600" dirty="0"/>
              <a:t>一个集合元素的 </a:t>
            </a:r>
            <a:r>
              <a:rPr lang="en-US" sz="2600" dirty="0"/>
              <a:t>r-</a:t>
            </a:r>
            <a:r>
              <a:rPr lang="zh-CN" altLang="en-US" sz="2600" dirty="0"/>
              <a:t>组合 是从集合中无序选择 </a:t>
            </a:r>
            <a:r>
              <a:rPr lang="en-US" sz="2600" dirty="0"/>
              <a:t>r </a:t>
            </a:r>
            <a:r>
              <a:rPr lang="zh-CN" altLang="en-US" sz="2600" dirty="0"/>
              <a:t>个元素。因此，</a:t>
            </a:r>
            <a:r>
              <a:rPr lang="en-US" sz="2600" dirty="0"/>
              <a:t>r-</a:t>
            </a:r>
            <a:r>
              <a:rPr lang="zh-CN" altLang="en-US" sz="2600" dirty="0"/>
              <a:t>组合 只是一个包含 </a:t>
            </a:r>
            <a:r>
              <a:rPr lang="en-US" sz="2600" dirty="0"/>
              <a:t>r </a:t>
            </a:r>
            <a:r>
              <a:rPr lang="zh-CN" altLang="en-US" sz="2600" dirty="0"/>
              <a:t>个元素的子集。具有 </a:t>
            </a:r>
            <a:r>
              <a:rPr lang="en-US" sz="2600" dirty="0"/>
              <a:t>n </a:t>
            </a:r>
            <a:r>
              <a:rPr lang="zh-CN" altLang="en-US" sz="2600" dirty="0"/>
              <a:t>个不同元素的集合的 </a:t>
            </a:r>
            <a:r>
              <a:rPr lang="en-US" sz="2600" dirty="0"/>
              <a:t>r-</a:t>
            </a:r>
            <a:r>
              <a:rPr lang="zh-CN" altLang="en-US" sz="2600" dirty="0"/>
              <a:t>组合 的数量记作 </a:t>
            </a:r>
            <a:r>
              <a:rPr lang="en-US" sz="2600" dirty="0"/>
              <a:t>C(n, r).</a:t>
            </a:r>
            <a:r>
              <a:rPr lang="zh-CN" altLang="en-US" sz="2600" dirty="0"/>
              <a:t>这一符号</a:t>
            </a:r>
            <a:endParaRPr lang="en-US" sz="2600" dirty="0">
              <a:sym typeface="Symbol"/>
            </a:endParaRPr>
          </a:p>
        </p:txBody>
      </p:sp>
      <p:graphicFrame>
        <p:nvGraphicFramePr>
          <p:cNvPr id="5" name="Object 3"/>
          <p:cNvGraphicFramePr>
            <a:graphicFrameLocks noChangeAspect="1"/>
          </p:cNvGraphicFramePr>
          <p:nvPr>
            <p:extLst>
              <p:ext uri="{D42A27DB-BD31-4B8C-83A1-F6EECF244321}">
                <p14:modId xmlns:p14="http://schemas.microsoft.com/office/powerpoint/2010/main" val="3105231673"/>
              </p:ext>
            </p:extLst>
          </p:nvPr>
        </p:nvGraphicFramePr>
        <p:xfrm>
          <a:off x="990600" y="2517058"/>
          <a:ext cx="319088" cy="521602"/>
        </p:xfrm>
        <a:graphic>
          <a:graphicData uri="http://schemas.openxmlformats.org/presentationml/2006/ole">
            <mc:AlternateContent xmlns:mc="http://schemas.openxmlformats.org/markup-compatibility/2006">
              <mc:Choice xmlns:v="urn:schemas-microsoft-com:vml" Requires="v">
                <p:oleObj name="Equation" r:id="rId2" imgW="279360" imgH="457200" progId="Equation.DSMT4">
                  <p:embed/>
                </p:oleObj>
              </mc:Choice>
              <mc:Fallback>
                <p:oleObj name="Equation" r:id="rId2" imgW="279360" imgH="457200" progId="Equation.DSMT4">
                  <p:embed/>
                  <p:pic>
                    <p:nvPicPr>
                      <p:cNvPr id="0" name=""/>
                      <p:cNvPicPr/>
                      <p:nvPr/>
                    </p:nvPicPr>
                    <p:blipFill>
                      <a:blip r:embed="rId3"/>
                      <a:stretch>
                        <a:fillRect/>
                      </a:stretch>
                    </p:blipFill>
                    <p:spPr>
                      <a:xfrm>
                        <a:off x="990600" y="2517058"/>
                        <a:ext cx="319088" cy="521602"/>
                      </a:xfrm>
                      <a:prstGeom prst="rect">
                        <a:avLst/>
                      </a:prstGeom>
                    </p:spPr>
                  </p:pic>
                </p:oleObj>
              </mc:Fallback>
            </mc:AlternateContent>
          </a:graphicData>
        </a:graphic>
      </p:graphicFrame>
      <p:sp>
        <p:nvSpPr>
          <p:cNvPr id="4" name="Content Placeholder 4"/>
          <p:cNvSpPr>
            <a:spLocks noGrp="1"/>
          </p:cNvSpPr>
          <p:nvPr>
            <p:ph idx="13"/>
          </p:nvPr>
        </p:nvSpPr>
        <p:spPr>
          <a:xfrm>
            <a:off x="381000" y="3038660"/>
            <a:ext cx="8534400" cy="3362140"/>
          </a:xfrm>
        </p:spPr>
        <p:txBody>
          <a:bodyPr/>
          <a:lstStyle/>
          <a:p>
            <a:r>
              <a:rPr lang="zh-CN" altLang="en-US" sz="2600" dirty="0"/>
              <a:t>也称为二项式系数</a:t>
            </a:r>
            <a:r>
              <a:rPr lang="en-US" sz="2600" dirty="0"/>
              <a:t>.</a:t>
            </a:r>
            <a:br>
              <a:rPr lang="en-US" sz="2600" dirty="0"/>
            </a:br>
            <a:r>
              <a:rPr lang="zh-CN" altLang="en-US" sz="2600" b="1" dirty="0"/>
              <a:t>示例：</a:t>
            </a:r>
            <a:r>
              <a:rPr lang="zh-CN" altLang="en-US" sz="2600" dirty="0">
                <a:latin typeface="+mn-ea"/>
              </a:rPr>
              <a:t>设集合 </a:t>
            </a:r>
            <a:r>
              <a:rPr lang="en-US" altLang="zh-CN" sz="2600" dirty="0">
                <a:latin typeface="+mn-ea"/>
              </a:rPr>
              <a:t>S </a:t>
            </a:r>
            <a:r>
              <a:rPr lang="zh-CN" altLang="en-US" sz="2600" dirty="0">
                <a:latin typeface="+mn-ea"/>
              </a:rPr>
              <a:t>为 </a:t>
            </a:r>
            <a:r>
              <a:rPr lang="en-US" altLang="zh-CN" sz="2600" dirty="0">
                <a:latin typeface="+mn-ea"/>
              </a:rPr>
              <a:t>{a, b, c, d}</a:t>
            </a:r>
            <a:r>
              <a:rPr lang="zh-CN" altLang="en-US" sz="2600" dirty="0">
                <a:latin typeface="+mn-ea"/>
              </a:rPr>
              <a:t>，则 </a:t>
            </a:r>
            <a:r>
              <a:rPr lang="en-US" altLang="zh-CN" sz="2600" dirty="0">
                <a:latin typeface="+mn-ea"/>
              </a:rPr>
              <a:t>{a, c, d} </a:t>
            </a:r>
            <a:r>
              <a:rPr lang="zh-CN" altLang="en-US" sz="2600" dirty="0">
                <a:latin typeface="+mn-ea"/>
              </a:rPr>
              <a:t>是集合 </a:t>
            </a:r>
            <a:r>
              <a:rPr lang="en-US" altLang="zh-CN" sz="2600" dirty="0">
                <a:latin typeface="+mn-ea"/>
              </a:rPr>
              <a:t>S </a:t>
            </a:r>
            <a:r>
              <a:rPr lang="zh-CN" altLang="en-US" sz="2600" dirty="0">
                <a:latin typeface="+mn-ea"/>
              </a:rPr>
              <a:t>的一个 </a:t>
            </a:r>
            <a:r>
              <a:rPr lang="en-US" altLang="zh-CN" sz="2600" dirty="0">
                <a:latin typeface="+mn-ea"/>
              </a:rPr>
              <a:t>3-</a:t>
            </a:r>
            <a:r>
              <a:rPr lang="zh-CN" altLang="en-US" sz="2600" dirty="0">
                <a:latin typeface="+mn-ea"/>
              </a:rPr>
              <a:t>组合，它与 </a:t>
            </a:r>
            <a:r>
              <a:rPr lang="en-US" altLang="zh-CN" sz="2600" dirty="0">
                <a:latin typeface="+mn-ea"/>
              </a:rPr>
              <a:t>{d, c, a} </a:t>
            </a:r>
            <a:r>
              <a:rPr lang="zh-CN" altLang="en-US" sz="2600" dirty="0">
                <a:latin typeface="+mn-ea"/>
              </a:rPr>
              <a:t>是相同的，因为顺序不重要</a:t>
            </a:r>
            <a:r>
              <a:rPr lang="en-US" sz="2600" dirty="0">
                <a:latin typeface="+mn-ea"/>
              </a:rPr>
              <a:t>.</a:t>
            </a:r>
            <a:br>
              <a:rPr lang="en-US" sz="2600" dirty="0">
                <a:latin typeface="+mn-ea"/>
              </a:rPr>
            </a:br>
            <a:r>
              <a:rPr lang="en-US" sz="2600" i="1" dirty="0">
                <a:latin typeface="+mn-ea"/>
              </a:rPr>
              <a:t>C</a:t>
            </a:r>
            <a:r>
              <a:rPr lang="en-US" sz="2600" dirty="0">
                <a:latin typeface="+mn-ea"/>
              </a:rPr>
              <a:t>(4,2) = 6</a:t>
            </a:r>
          </a:p>
          <a:p>
            <a:r>
              <a:rPr lang="zh-CN" altLang="en-US" sz="2600" dirty="0">
                <a:latin typeface="+mn-ea"/>
              </a:rPr>
              <a:t>因为集合 </a:t>
            </a:r>
            <a:r>
              <a:rPr lang="en-US" altLang="zh-CN" sz="2600" dirty="0">
                <a:latin typeface="+mn-ea"/>
              </a:rPr>
              <a:t>{a, b, c, d} </a:t>
            </a:r>
            <a:r>
              <a:rPr lang="zh-CN" altLang="en-US" sz="2600" dirty="0">
                <a:latin typeface="+mn-ea"/>
              </a:rPr>
              <a:t>的 </a:t>
            </a:r>
            <a:r>
              <a:rPr lang="en-US" altLang="zh-CN" sz="2600" dirty="0">
                <a:latin typeface="+mn-ea"/>
              </a:rPr>
              <a:t>2-</a:t>
            </a:r>
            <a:r>
              <a:rPr lang="zh-CN" altLang="en-US" sz="2600" dirty="0">
                <a:latin typeface="+mn-ea"/>
              </a:rPr>
              <a:t>组合有六个子集</a:t>
            </a:r>
            <a:r>
              <a:rPr lang="en-US" sz="2600" dirty="0">
                <a:latin typeface="+mn-ea"/>
              </a:rPr>
              <a:t>{</a:t>
            </a:r>
            <a:r>
              <a:rPr lang="en-US" sz="2600" i="1" dirty="0">
                <a:latin typeface="+mn-ea"/>
              </a:rPr>
              <a:t>a</a:t>
            </a:r>
            <a:r>
              <a:rPr lang="en-US" sz="2600" dirty="0">
                <a:latin typeface="+mn-ea"/>
              </a:rPr>
              <a:t>, </a:t>
            </a:r>
            <a:r>
              <a:rPr lang="en-US" sz="2600" i="1" dirty="0">
                <a:latin typeface="+mn-ea"/>
              </a:rPr>
              <a:t>b</a:t>
            </a:r>
            <a:r>
              <a:rPr lang="en-US" sz="2600" dirty="0">
                <a:latin typeface="+mn-ea"/>
              </a:rPr>
              <a:t>}, {</a:t>
            </a:r>
            <a:r>
              <a:rPr lang="en-US" sz="2600" i="1" dirty="0">
                <a:latin typeface="+mn-ea"/>
              </a:rPr>
              <a:t>a</a:t>
            </a:r>
            <a:r>
              <a:rPr lang="en-US" sz="2600" dirty="0">
                <a:latin typeface="+mn-ea"/>
              </a:rPr>
              <a:t>, </a:t>
            </a:r>
            <a:r>
              <a:rPr lang="en-US" sz="2600" i="1" dirty="0">
                <a:latin typeface="+mn-ea"/>
              </a:rPr>
              <a:t>c</a:t>
            </a:r>
            <a:r>
              <a:rPr lang="en-US" sz="2600" dirty="0">
                <a:latin typeface="+mn-ea"/>
              </a:rPr>
              <a:t>}, {</a:t>
            </a:r>
            <a:r>
              <a:rPr lang="en-US" sz="2600" i="1" dirty="0">
                <a:latin typeface="+mn-ea"/>
              </a:rPr>
              <a:t>a</a:t>
            </a:r>
            <a:r>
              <a:rPr lang="en-US" sz="2600" dirty="0">
                <a:latin typeface="+mn-ea"/>
              </a:rPr>
              <a:t>, </a:t>
            </a:r>
            <a:r>
              <a:rPr lang="en-US" sz="2600" i="1" dirty="0">
                <a:latin typeface="+mn-ea"/>
              </a:rPr>
              <a:t>d</a:t>
            </a:r>
            <a:r>
              <a:rPr lang="en-US" sz="2600" dirty="0">
                <a:latin typeface="+mn-ea"/>
              </a:rPr>
              <a:t>}, {</a:t>
            </a:r>
            <a:r>
              <a:rPr lang="en-US" sz="2600" i="1" dirty="0">
                <a:latin typeface="+mn-ea"/>
              </a:rPr>
              <a:t>b</a:t>
            </a:r>
            <a:r>
              <a:rPr lang="en-US" sz="2600" dirty="0">
                <a:latin typeface="+mn-ea"/>
              </a:rPr>
              <a:t>, </a:t>
            </a:r>
            <a:r>
              <a:rPr lang="en-US" sz="2600" i="1" dirty="0">
                <a:latin typeface="+mn-ea"/>
              </a:rPr>
              <a:t>c</a:t>
            </a:r>
            <a:r>
              <a:rPr lang="en-US" sz="2600" dirty="0">
                <a:latin typeface="+mn-ea"/>
              </a:rPr>
              <a:t>}, {</a:t>
            </a:r>
            <a:r>
              <a:rPr lang="en-US" sz="2600" i="1" dirty="0">
                <a:latin typeface="+mn-ea"/>
              </a:rPr>
              <a:t>b</a:t>
            </a:r>
            <a:r>
              <a:rPr lang="en-US" sz="2600" dirty="0">
                <a:latin typeface="+mn-ea"/>
              </a:rPr>
              <a:t>, </a:t>
            </a:r>
            <a:r>
              <a:rPr lang="en-US" sz="2600" i="1" dirty="0">
                <a:latin typeface="+mn-ea"/>
              </a:rPr>
              <a:t>d</a:t>
            </a:r>
            <a:r>
              <a:rPr lang="en-US" sz="2600" dirty="0">
                <a:latin typeface="+mn-ea"/>
              </a:rPr>
              <a:t>}, </a:t>
            </a:r>
            <a:r>
              <a:rPr lang="zh-CN" altLang="en-US" sz="2600" dirty="0">
                <a:latin typeface="+mn-ea"/>
              </a:rPr>
              <a:t>和</a:t>
            </a:r>
            <a:r>
              <a:rPr lang="en-US" sz="2600" dirty="0">
                <a:latin typeface="+mn-ea"/>
              </a:rPr>
              <a:t> {</a:t>
            </a:r>
            <a:r>
              <a:rPr lang="en-US" sz="2600" i="1" dirty="0">
                <a:latin typeface="+mn-ea"/>
              </a:rPr>
              <a:t>c</a:t>
            </a:r>
            <a:r>
              <a:rPr lang="en-US" sz="2600" dirty="0">
                <a:latin typeface="+mn-ea"/>
              </a:rPr>
              <a:t>, </a:t>
            </a:r>
            <a:r>
              <a:rPr lang="en-US" sz="2600" i="1" dirty="0">
                <a:latin typeface="+mn-ea"/>
              </a:rPr>
              <a:t>d</a:t>
            </a:r>
            <a:r>
              <a:rPr lang="en-US" sz="2600" dirty="0">
                <a:latin typeface="+mn-ea"/>
              </a:rPr>
              <a:t>}.</a:t>
            </a:r>
          </a:p>
        </p:txBody>
      </p:sp>
    </p:spTree>
    <p:extLst>
      <p:ext uri="{BB962C8B-B14F-4D97-AF65-F5344CB8AC3E}">
        <p14:creationId xmlns:p14="http://schemas.microsoft.com/office/powerpoint/2010/main" val="23190787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组合</a:t>
            </a:r>
            <a:r>
              <a:rPr lang="en-US" sz="1500" dirty="0"/>
              <a:t>2</a:t>
            </a:r>
          </a:p>
        </p:txBody>
      </p:sp>
      <p:sp>
        <p:nvSpPr>
          <p:cNvPr id="3" name="Content Placeholder 2"/>
          <p:cNvSpPr>
            <a:spLocks noGrp="1"/>
          </p:cNvSpPr>
          <p:nvPr>
            <p:ph idx="1"/>
          </p:nvPr>
        </p:nvSpPr>
        <p:spPr>
          <a:xfrm>
            <a:off x="457200" y="1295400"/>
            <a:ext cx="8229600" cy="1066800"/>
          </a:xfrm>
        </p:spPr>
        <p:txBody>
          <a:bodyPr/>
          <a:lstStyle/>
          <a:p>
            <a:r>
              <a:rPr lang="zh-CN" altLang="en-US" b="1" dirty="0"/>
              <a:t>定理 </a:t>
            </a:r>
            <a:r>
              <a:rPr lang="en-US" altLang="zh-CN" b="1" dirty="0"/>
              <a:t>2</a:t>
            </a:r>
            <a:r>
              <a:rPr lang="zh-CN" altLang="en-US" b="1" dirty="0"/>
              <a:t>：</a:t>
            </a:r>
            <a:r>
              <a:rPr lang="zh-CN" altLang="en-US" dirty="0"/>
              <a:t>当 </a:t>
            </a:r>
            <a:r>
              <a:rPr lang="en-US" dirty="0"/>
              <a:t>n ≥ r ≥ 0 </a:t>
            </a:r>
            <a:r>
              <a:rPr lang="zh-CN" altLang="en-US" dirty="0"/>
              <a:t>时，具有 </a:t>
            </a:r>
            <a:r>
              <a:rPr lang="en-US" dirty="0"/>
              <a:t>n </a:t>
            </a:r>
            <a:r>
              <a:rPr lang="zh-CN" altLang="en-US" dirty="0"/>
              <a:t>个元素的集合的 </a:t>
            </a:r>
            <a:r>
              <a:rPr lang="en-US" dirty="0"/>
              <a:t>r-</a:t>
            </a:r>
            <a:r>
              <a:rPr lang="zh-CN" altLang="en-US" dirty="0"/>
              <a:t>组合 的数量等于</a:t>
            </a:r>
            <a:endParaRPr lang="en-US" dirty="0"/>
          </a:p>
        </p:txBody>
      </p:sp>
      <p:graphicFrame>
        <p:nvGraphicFramePr>
          <p:cNvPr id="8" name="Object 3"/>
          <p:cNvGraphicFramePr>
            <a:graphicFrameLocks noChangeAspect="1"/>
          </p:cNvGraphicFramePr>
          <p:nvPr>
            <p:extLst>
              <p:ext uri="{D42A27DB-BD31-4B8C-83A1-F6EECF244321}">
                <p14:modId xmlns:p14="http://schemas.microsoft.com/office/powerpoint/2010/main" val="4136674807"/>
              </p:ext>
            </p:extLst>
          </p:nvPr>
        </p:nvGraphicFramePr>
        <p:xfrm>
          <a:off x="3124200" y="2636520"/>
          <a:ext cx="2895600" cy="1013460"/>
        </p:xfrm>
        <a:graphic>
          <a:graphicData uri="http://schemas.openxmlformats.org/presentationml/2006/ole">
            <mc:AlternateContent xmlns:mc="http://schemas.openxmlformats.org/markup-compatibility/2006">
              <mc:Choice xmlns:v="urn:schemas-microsoft-com:vml" Requires="v">
                <p:oleObj name="Equation" r:id="rId2" imgW="1269720" imgH="444240" progId="Equation.DSMT4">
                  <p:embed/>
                </p:oleObj>
              </mc:Choice>
              <mc:Fallback>
                <p:oleObj name="Equation" r:id="rId2" imgW="1269720" imgH="444240" progId="Equation.DSMT4">
                  <p:embed/>
                  <p:pic>
                    <p:nvPicPr>
                      <p:cNvPr id="0" name=""/>
                      <p:cNvPicPr/>
                      <p:nvPr/>
                    </p:nvPicPr>
                    <p:blipFill>
                      <a:blip r:embed="rId3"/>
                      <a:stretch>
                        <a:fillRect/>
                      </a:stretch>
                    </p:blipFill>
                    <p:spPr>
                      <a:xfrm>
                        <a:off x="3124200" y="2636520"/>
                        <a:ext cx="2895600" cy="1013460"/>
                      </a:xfrm>
                      <a:prstGeom prst="rect">
                        <a:avLst/>
                      </a:prstGeom>
                    </p:spPr>
                  </p:pic>
                </p:oleObj>
              </mc:Fallback>
            </mc:AlternateContent>
          </a:graphicData>
        </a:graphic>
      </p:graphicFrame>
      <p:sp>
        <p:nvSpPr>
          <p:cNvPr id="10" name="Content Placeholder 4"/>
          <p:cNvSpPr>
            <a:spLocks noGrp="1"/>
          </p:cNvSpPr>
          <p:nvPr>
            <p:ph idx="13"/>
          </p:nvPr>
        </p:nvSpPr>
        <p:spPr>
          <a:xfrm>
            <a:off x="457200" y="3810000"/>
            <a:ext cx="8229600" cy="990600"/>
          </a:xfrm>
        </p:spPr>
        <p:txBody>
          <a:bodyPr/>
          <a:lstStyle/>
          <a:p>
            <a:r>
              <a:rPr lang="zh-CN" altLang="en-US" b="1" dirty="0">
                <a:latin typeface="+mn-ea"/>
              </a:rPr>
              <a:t>证明</a:t>
            </a:r>
            <a:r>
              <a:rPr lang="en-US" dirty="0">
                <a:ea typeface="Cambria Math"/>
              </a:rPr>
              <a:t>:  </a:t>
            </a:r>
            <a:r>
              <a:rPr lang="zh-CN" altLang="en-US" dirty="0">
                <a:latin typeface="+mn-ea"/>
              </a:rPr>
              <a:t>根据乘法法则</a:t>
            </a:r>
            <a:r>
              <a:rPr lang="en-US" i="1" dirty="0">
                <a:ea typeface="Cambria Math"/>
              </a:rPr>
              <a:t>P</a:t>
            </a:r>
            <a:r>
              <a:rPr lang="en-US" dirty="0">
                <a:ea typeface="Cambria Math"/>
              </a:rPr>
              <a:t>(</a:t>
            </a:r>
            <a:r>
              <a:rPr lang="en-US" i="1" dirty="0">
                <a:ea typeface="Cambria Math"/>
              </a:rPr>
              <a:t>n</a:t>
            </a:r>
            <a:r>
              <a:rPr lang="en-US" dirty="0">
                <a:ea typeface="Cambria Math"/>
              </a:rPr>
              <a:t>, </a:t>
            </a:r>
            <a:r>
              <a:rPr lang="en-US" i="1" dirty="0">
                <a:ea typeface="Cambria Math"/>
              </a:rPr>
              <a:t>r</a:t>
            </a:r>
            <a:r>
              <a:rPr lang="en-US" dirty="0">
                <a:ea typeface="Cambria Math"/>
              </a:rPr>
              <a:t>) = </a:t>
            </a:r>
            <a:r>
              <a:rPr lang="en-US" i="1" dirty="0">
                <a:ea typeface="Cambria Math"/>
              </a:rPr>
              <a:t>C</a:t>
            </a:r>
            <a:r>
              <a:rPr lang="en-US" dirty="0">
                <a:ea typeface="Cambria Math"/>
              </a:rPr>
              <a:t>(</a:t>
            </a:r>
            <a:r>
              <a:rPr lang="en-US" i="1" dirty="0" err="1">
                <a:ea typeface="Cambria Math"/>
              </a:rPr>
              <a:t>n</a:t>
            </a:r>
            <a:r>
              <a:rPr lang="en-US" dirty="0" err="1">
                <a:ea typeface="Cambria Math"/>
              </a:rPr>
              <a:t>,</a:t>
            </a:r>
            <a:r>
              <a:rPr lang="en-US" i="1" dirty="0" err="1">
                <a:ea typeface="Cambria Math"/>
              </a:rPr>
              <a:t>r</a:t>
            </a:r>
            <a:r>
              <a:rPr lang="en-US" dirty="0">
                <a:ea typeface="Cambria Math"/>
              </a:rPr>
              <a:t>) ∙ </a:t>
            </a:r>
            <a:r>
              <a:rPr lang="en-US" i="1" dirty="0">
                <a:ea typeface="Cambria Math"/>
              </a:rPr>
              <a:t>P</a:t>
            </a:r>
            <a:r>
              <a:rPr lang="en-US" dirty="0">
                <a:ea typeface="Cambria Math"/>
              </a:rPr>
              <a:t>(</a:t>
            </a:r>
            <a:r>
              <a:rPr lang="en-US" i="1" dirty="0" err="1">
                <a:ea typeface="Cambria Math"/>
              </a:rPr>
              <a:t>r</a:t>
            </a:r>
            <a:r>
              <a:rPr lang="en-US" dirty="0" err="1">
                <a:ea typeface="Cambria Math"/>
              </a:rPr>
              <a:t>,</a:t>
            </a:r>
            <a:r>
              <a:rPr lang="en-US" i="1" dirty="0" err="1">
                <a:ea typeface="Cambria Math"/>
              </a:rPr>
              <a:t>r</a:t>
            </a:r>
            <a:r>
              <a:rPr lang="en-US" dirty="0">
                <a:ea typeface="Cambria Math"/>
              </a:rPr>
              <a:t>). </a:t>
            </a:r>
            <a:r>
              <a:rPr lang="zh-CN" altLang="en-US" dirty="0">
                <a:ea typeface="Cambria Math"/>
              </a:rPr>
              <a:t>因此</a:t>
            </a:r>
            <a:endParaRPr lang="en-US" dirty="0"/>
          </a:p>
        </p:txBody>
      </p:sp>
      <p:graphicFrame>
        <p:nvGraphicFramePr>
          <p:cNvPr id="12" name="Object 5"/>
          <p:cNvGraphicFramePr>
            <a:graphicFrameLocks noChangeAspect="1"/>
          </p:cNvGraphicFramePr>
          <p:nvPr>
            <p:extLst>
              <p:ext uri="{D42A27DB-BD31-4B8C-83A1-F6EECF244321}">
                <p14:modId xmlns:p14="http://schemas.microsoft.com/office/powerpoint/2010/main" val="2702392808"/>
              </p:ext>
            </p:extLst>
          </p:nvPr>
        </p:nvGraphicFramePr>
        <p:xfrm>
          <a:off x="1489075" y="5024437"/>
          <a:ext cx="6167438" cy="1071563"/>
        </p:xfrm>
        <a:graphic>
          <a:graphicData uri="http://schemas.openxmlformats.org/presentationml/2006/ole">
            <mc:AlternateContent xmlns:mc="http://schemas.openxmlformats.org/markup-compatibility/2006">
              <mc:Choice xmlns:v="urn:schemas-microsoft-com:vml" Requires="v">
                <p:oleObj name="Equation" r:id="rId4" imgW="2705040" imgH="469800" progId="Equation.DSMT4">
                  <p:embed/>
                </p:oleObj>
              </mc:Choice>
              <mc:Fallback>
                <p:oleObj name="Equation" r:id="rId4" imgW="2705040" imgH="469800" progId="Equation.DSMT4">
                  <p:embed/>
                  <p:pic>
                    <p:nvPicPr>
                      <p:cNvPr id="8" name="Object 7"/>
                      <p:cNvPicPr/>
                      <p:nvPr/>
                    </p:nvPicPr>
                    <p:blipFill>
                      <a:blip r:embed="rId5"/>
                      <a:stretch>
                        <a:fillRect/>
                      </a:stretch>
                    </p:blipFill>
                    <p:spPr>
                      <a:xfrm>
                        <a:off x="1489075" y="5024437"/>
                        <a:ext cx="6167438" cy="1071563"/>
                      </a:xfrm>
                      <a:prstGeom prst="rect">
                        <a:avLst/>
                      </a:prstGeom>
                    </p:spPr>
                  </p:pic>
                </p:oleObj>
              </mc:Fallback>
            </mc:AlternateContent>
          </a:graphicData>
        </a:graphic>
      </p:graphicFrame>
    </p:spTree>
    <p:extLst>
      <p:ext uri="{BB962C8B-B14F-4D97-AF65-F5344CB8AC3E}">
        <p14:creationId xmlns:p14="http://schemas.microsoft.com/office/powerpoint/2010/main" val="23253241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组合</a:t>
            </a:r>
            <a:r>
              <a:rPr lang="en-US" sz="1500" dirty="0"/>
              <a:t>3</a:t>
            </a:r>
          </a:p>
        </p:txBody>
      </p:sp>
      <p:sp>
        <p:nvSpPr>
          <p:cNvPr id="9" name="Content Placeholder 2"/>
          <p:cNvSpPr>
            <a:spLocks noGrp="1"/>
          </p:cNvSpPr>
          <p:nvPr>
            <p:ph idx="1"/>
          </p:nvPr>
        </p:nvSpPr>
        <p:spPr>
          <a:xfrm>
            <a:off x="457200" y="1295399"/>
            <a:ext cx="8534400" cy="2256921"/>
          </a:xfrm>
        </p:spPr>
        <p:txBody>
          <a:bodyPr/>
          <a:lstStyle/>
          <a:p>
            <a:r>
              <a:rPr lang="zh-CN" altLang="en-US" sz="2800" b="1" dirty="0"/>
              <a:t>示例：</a:t>
            </a:r>
            <a:r>
              <a:rPr lang="zh-CN" altLang="en-US" sz="2800" dirty="0"/>
              <a:t>从一副标准的 </a:t>
            </a:r>
            <a:r>
              <a:rPr lang="en-US" altLang="zh-CN" sz="2800" dirty="0"/>
              <a:t>52 </a:t>
            </a:r>
            <a:r>
              <a:rPr lang="zh-CN" altLang="en-US" sz="2800" dirty="0"/>
              <a:t>张牌中，可以发出多少种五张牌的扑克手牌？另外，从 </a:t>
            </a:r>
            <a:r>
              <a:rPr lang="en-US" altLang="zh-CN" sz="2800" dirty="0"/>
              <a:t>52 </a:t>
            </a:r>
            <a:r>
              <a:rPr lang="zh-CN" altLang="en-US" sz="2800" dirty="0"/>
              <a:t>张牌中选择 </a:t>
            </a:r>
            <a:r>
              <a:rPr lang="en-US" altLang="zh-CN" sz="2800" dirty="0"/>
              <a:t>47 </a:t>
            </a:r>
            <a:r>
              <a:rPr lang="zh-CN" altLang="en-US" sz="2800" dirty="0"/>
              <a:t>张牌有多少种方法</a:t>
            </a:r>
            <a:r>
              <a:rPr lang="en-US" sz="2800" dirty="0"/>
              <a:t>?</a:t>
            </a:r>
            <a:br>
              <a:rPr lang="en-US" sz="2800" dirty="0"/>
            </a:br>
            <a:r>
              <a:rPr lang="zh-CN" altLang="en-US" sz="2800" b="1" dirty="0"/>
              <a:t>解答：</a:t>
            </a:r>
            <a:r>
              <a:rPr lang="zh-CN" altLang="en-US" sz="2800" dirty="0"/>
              <a:t>由于发牌的顺序无关紧要，因此五张牌的组合数是</a:t>
            </a:r>
            <a:r>
              <a:rPr lang="en-US" sz="2800" dirty="0"/>
              <a:t>:</a:t>
            </a:r>
          </a:p>
        </p:txBody>
      </p:sp>
      <p:graphicFrame>
        <p:nvGraphicFramePr>
          <p:cNvPr id="10" name="Object 3"/>
          <p:cNvGraphicFramePr>
            <a:graphicFrameLocks noChangeAspect="1"/>
          </p:cNvGraphicFramePr>
          <p:nvPr>
            <p:extLst>
              <p:ext uri="{D42A27DB-BD31-4B8C-83A1-F6EECF244321}">
                <p14:modId xmlns:p14="http://schemas.microsoft.com/office/powerpoint/2010/main" val="278851619"/>
              </p:ext>
            </p:extLst>
          </p:nvPr>
        </p:nvGraphicFramePr>
        <p:xfrm>
          <a:off x="1447800" y="3552321"/>
          <a:ext cx="6248400" cy="1378958"/>
        </p:xfrm>
        <a:graphic>
          <a:graphicData uri="http://schemas.openxmlformats.org/presentationml/2006/ole">
            <mc:AlternateContent xmlns:mc="http://schemas.openxmlformats.org/markup-compatibility/2006">
              <mc:Choice xmlns:v="urn:schemas-microsoft-com:vml" Requires="v">
                <p:oleObj name="Equation" r:id="rId2" imgW="3682800" imgH="812520" progId="Equation.DSMT4">
                  <p:embed/>
                </p:oleObj>
              </mc:Choice>
              <mc:Fallback>
                <p:oleObj name="Equation" r:id="rId2" imgW="3682800" imgH="812520" progId="Equation.DSMT4">
                  <p:embed/>
                  <p:pic>
                    <p:nvPicPr>
                      <p:cNvPr id="0" name=""/>
                      <p:cNvPicPr/>
                      <p:nvPr/>
                    </p:nvPicPr>
                    <p:blipFill>
                      <a:blip r:embed="rId3"/>
                      <a:stretch>
                        <a:fillRect/>
                      </a:stretch>
                    </p:blipFill>
                    <p:spPr>
                      <a:xfrm>
                        <a:off x="1447800" y="3552321"/>
                        <a:ext cx="6248400" cy="1378958"/>
                      </a:xfrm>
                      <a:prstGeom prst="rect">
                        <a:avLst/>
                      </a:prstGeom>
                    </p:spPr>
                  </p:pic>
                </p:oleObj>
              </mc:Fallback>
            </mc:AlternateContent>
          </a:graphicData>
        </a:graphic>
      </p:graphicFrame>
      <p:sp>
        <p:nvSpPr>
          <p:cNvPr id="7" name="Content Placeholder 4"/>
          <p:cNvSpPr>
            <a:spLocks noGrp="1"/>
          </p:cNvSpPr>
          <p:nvPr>
            <p:ph idx="13"/>
          </p:nvPr>
        </p:nvSpPr>
        <p:spPr>
          <a:xfrm>
            <a:off x="457200" y="4953000"/>
            <a:ext cx="8229600" cy="457200"/>
          </a:xfrm>
        </p:spPr>
        <p:txBody>
          <a:bodyPr/>
          <a:lstStyle/>
          <a:p>
            <a:r>
              <a:rPr lang="zh-CN" altLang="en-US" sz="2800" dirty="0"/>
              <a:t>选择 </a:t>
            </a:r>
            <a:r>
              <a:rPr lang="en-US" altLang="zh-CN" sz="2800" dirty="0"/>
              <a:t>47 </a:t>
            </a:r>
            <a:r>
              <a:rPr lang="zh-CN" altLang="en-US" sz="2800" dirty="0"/>
              <a:t>张牌的不同方式是</a:t>
            </a:r>
            <a:endParaRPr lang="en-US" sz="2800" dirty="0"/>
          </a:p>
        </p:txBody>
      </p:sp>
      <p:graphicFrame>
        <p:nvGraphicFramePr>
          <p:cNvPr id="16" name="Object 5"/>
          <p:cNvGraphicFramePr>
            <a:graphicFrameLocks noChangeAspect="1"/>
          </p:cNvGraphicFramePr>
          <p:nvPr>
            <p:extLst>
              <p:ext uri="{D42A27DB-BD31-4B8C-83A1-F6EECF244321}">
                <p14:modId xmlns:p14="http://schemas.microsoft.com/office/powerpoint/2010/main" val="1779872016"/>
              </p:ext>
            </p:extLst>
          </p:nvPr>
        </p:nvGraphicFramePr>
        <p:xfrm>
          <a:off x="2363788" y="5503863"/>
          <a:ext cx="4416425" cy="668337"/>
        </p:xfrm>
        <a:graphic>
          <a:graphicData uri="http://schemas.openxmlformats.org/presentationml/2006/ole">
            <mc:AlternateContent xmlns:mc="http://schemas.openxmlformats.org/markup-compatibility/2006">
              <mc:Choice xmlns:v="urn:schemas-microsoft-com:vml" Requires="v">
                <p:oleObj name="Equation" r:id="rId4" imgW="2603160" imgH="393480" progId="Equation.DSMT4">
                  <p:embed/>
                </p:oleObj>
              </mc:Choice>
              <mc:Fallback>
                <p:oleObj name="Equation" r:id="rId4" imgW="2603160" imgH="393480" progId="Equation.DSMT4">
                  <p:embed/>
                  <p:pic>
                    <p:nvPicPr>
                      <p:cNvPr id="10" name="Object 9"/>
                      <p:cNvPicPr/>
                      <p:nvPr/>
                    </p:nvPicPr>
                    <p:blipFill>
                      <a:blip r:embed="rId5"/>
                      <a:stretch>
                        <a:fillRect/>
                      </a:stretch>
                    </p:blipFill>
                    <p:spPr>
                      <a:xfrm>
                        <a:off x="2363788" y="5503863"/>
                        <a:ext cx="4416425" cy="668337"/>
                      </a:xfrm>
                      <a:prstGeom prst="rect">
                        <a:avLst/>
                      </a:prstGeom>
                    </p:spPr>
                  </p:pic>
                </p:oleObj>
              </mc:Fallback>
            </mc:AlternateContent>
          </a:graphicData>
        </a:graphic>
      </p:graphicFrame>
      <p:sp>
        <p:nvSpPr>
          <p:cNvPr id="11" name="Content Placeholder 6"/>
          <p:cNvSpPr>
            <a:spLocks noGrp="1"/>
          </p:cNvSpPr>
          <p:nvPr>
            <p:ph idx="14"/>
          </p:nvPr>
        </p:nvSpPr>
        <p:spPr>
          <a:xfrm>
            <a:off x="4343400" y="6172200"/>
            <a:ext cx="4648200" cy="381000"/>
          </a:xfrm>
        </p:spPr>
        <p:txBody>
          <a:bodyPr/>
          <a:lstStyle/>
          <a:p>
            <a:r>
              <a:rPr lang="zh-CN" altLang="en-US" sz="2000" i="1" dirty="0"/>
              <a:t>这是一个一般结果的特殊情况</a:t>
            </a:r>
            <a:r>
              <a:rPr lang="en-US" sz="2000" i="1" dirty="0"/>
              <a:t>. </a:t>
            </a:r>
            <a:r>
              <a:rPr lang="en-US" sz="2000" dirty="0">
                <a:ea typeface="Cambria Math"/>
                <a:sym typeface="Symbol" panose="05050102010706020507" pitchFamily="18" charset="2"/>
              </a:rPr>
              <a:t></a:t>
            </a:r>
            <a:endParaRPr lang="en-US" sz="2000" dirty="0"/>
          </a:p>
        </p:txBody>
      </p:sp>
    </p:spTree>
    <p:extLst>
      <p:ext uri="{BB962C8B-B14F-4D97-AF65-F5344CB8AC3E}">
        <p14:creationId xmlns:p14="http://schemas.microsoft.com/office/powerpoint/2010/main" val="1330247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组合</a:t>
            </a:r>
            <a:r>
              <a:rPr lang="en-US" sz="1500" dirty="0"/>
              <a:t>4</a:t>
            </a:r>
          </a:p>
        </p:txBody>
      </p:sp>
      <p:sp>
        <p:nvSpPr>
          <p:cNvPr id="5" name="Content Placeholder 2"/>
          <p:cNvSpPr>
            <a:spLocks noGrp="1"/>
          </p:cNvSpPr>
          <p:nvPr>
            <p:ph idx="1"/>
          </p:nvPr>
        </p:nvSpPr>
        <p:spPr>
          <a:xfrm>
            <a:off x="457200" y="1295400"/>
            <a:ext cx="8382000" cy="1524000"/>
          </a:xfrm>
        </p:spPr>
        <p:txBody>
          <a:bodyPr/>
          <a:lstStyle/>
          <a:p>
            <a:r>
              <a:rPr lang="zh-CN" altLang="en-US" sz="3000" b="1" dirty="0"/>
              <a:t>推论</a:t>
            </a:r>
            <a:r>
              <a:rPr lang="en-US" altLang="zh-CN" sz="3000" b="1" dirty="0"/>
              <a:t>2</a:t>
            </a:r>
            <a:r>
              <a:rPr lang="zh-CN" altLang="en-US" sz="3000" b="1" dirty="0"/>
              <a:t>：</a:t>
            </a:r>
            <a:r>
              <a:rPr lang="zh-CN" altLang="en-US" sz="3000" dirty="0"/>
              <a:t>设 𝑛</a:t>
            </a:r>
            <a:r>
              <a:rPr lang="en-US" altLang="zh-CN" sz="3000" dirty="0"/>
              <a:t> </a:t>
            </a:r>
            <a:r>
              <a:rPr lang="zh-CN" altLang="en-US" sz="3000" dirty="0"/>
              <a:t>和 𝑟</a:t>
            </a:r>
            <a:r>
              <a:rPr lang="en-US" altLang="zh-CN" sz="3000" dirty="0"/>
              <a:t> </a:t>
            </a:r>
            <a:r>
              <a:rPr lang="zh-CN" altLang="en-US" sz="3000" dirty="0"/>
              <a:t>为非负整数</a:t>
            </a:r>
            <a:r>
              <a:rPr lang="zh-CN" altLang="en-US" sz="3000" b="1" dirty="0"/>
              <a:t>，</a:t>
            </a:r>
            <a:r>
              <a:rPr lang="zh-CN" altLang="en-US" sz="3000" dirty="0"/>
              <a:t>且</a:t>
            </a:r>
            <a:br>
              <a:rPr lang="en-US" sz="3000" dirty="0"/>
            </a:br>
            <a:r>
              <a:rPr lang="en-US" sz="3000" i="1" dirty="0"/>
              <a:t>r </a:t>
            </a:r>
            <a:r>
              <a:rPr lang="en-US" sz="3000" dirty="0">
                <a:ea typeface="Cambria Math"/>
              </a:rPr>
              <a:t>≤ </a:t>
            </a:r>
            <a:r>
              <a:rPr lang="en-US" sz="3000" i="1" dirty="0">
                <a:ea typeface="Cambria Math"/>
              </a:rPr>
              <a:t>n</a:t>
            </a:r>
            <a:r>
              <a:rPr lang="en-US" sz="3000" dirty="0">
                <a:ea typeface="Cambria Math"/>
              </a:rPr>
              <a:t>.</a:t>
            </a:r>
            <a:r>
              <a:rPr lang="en-US" sz="3000" dirty="0"/>
              <a:t> </a:t>
            </a:r>
            <a:r>
              <a:rPr lang="zh-CN" altLang="en-US" sz="3000" dirty="0"/>
              <a:t>则</a:t>
            </a:r>
            <a:r>
              <a:rPr lang="en-US" sz="3000" dirty="0"/>
              <a:t> </a:t>
            </a:r>
            <a:r>
              <a:rPr lang="en-US" sz="3000" i="1" dirty="0"/>
              <a:t>C</a:t>
            </a:r>
            <a:r>
              <a:rPr lang="en-US" sz="3000" dirty="0"/>
              <a:t>(</a:t>
            </a:r>
            <a:r>
              <a:rPr lang="en-US" sz="3000" i="1" dirty="0"/>
              <a:t>n</a:t>
            </a:r>
            <a:r>
              <a:rPr lang="en-US" sz="3000" dirty="0"/>
              <a:t>, </a:t>
            </a:r>
            <a:r>
              <a:rPr lang="en-US" sz="3000" i="1" dirty="0"/>
              <a:t>r</a:t>
            </a:r>
            <a:r>
              <a:rPr lang="en-US" sz="3000" dirty="0"/>
              <a:t>) = </a:t>
            </a:r>
            <a:r>
              <a:rPr lang="en-US" sz="3000" i="1" dirty="0"/>
              <a:t>C</a:t>
            </a:r>
            <a:r>
              <a:rPr lang="en-US" sz="3000" dirty="0"/>
              <a:t>(</a:t>
            </a:r>
            <a:r>
              <a:rPr lang="en-US" sz="3000" i="1" dirty="0"/>
              <a:t>n</a:t>
            </a:r>
            <a:r>
              <a:rPr lang="en-US" sz="3000" dirty="0"/>
              <a:t>, </a:t>
            </a:r>
            <a:r>
              <a:rPr lang="en-US" sz="3000" i="1" dirty="0"/>
              <a:t>n</a:t>
            </a:r>
            <a:r>
              <a:rPr lang="en-US" sz="3000" dirty="0"/>
              <a:t> </a:t>
            </a:r>
            <a:r>
              <a:rPr lang="en-US" sz="3000" dirty="0">
                <a:ea typeface="Cambria Math"/>
              </a:rPr>
              <a:t>− </a:t>
            </a:r>
            <a:r>
              <a:rPr lang="en-US" sz="3000" i="1" dirty="0">
                <a:ea typeface="Cambria Math"/>
              </a:rPr>
              <a:t>r</a:t>
            </a:r>
            <a:r>
              <a:rPr lang="en-US" sz="3000" dirty="0">
                <a:ea typeface="Cambria Math"/>
              </a:rPr>
              <a:t>).</a:t>
            </a:r>
            <a:br>
              <a:rPr lang="en-US" sz="3000" dirty="0">
                <a:ea typeface="Cambria Math"/>
              </a:rPr>
            </a:br>
            <a:r>
              <a:rPr lang="zh-CN" altLang="en-US" sz="3000" b="1" dirty="0">
                <a:latin typeface="+mn-ea"/>
              </a:rPr>
              <a:t>证明：</a:t>
            </a:r>
            <a:r>
              <a:rPr lang="zh-CN" altLang="en-US" sz="3000" dirty="0">
                <a:latin typeface="+mn-ea"/>
              </a:rPr>
              <a:t>由定理</a:t>
            </a:r>
            <a:r>
              <a:rPr lang="en-US" altLang="zh-CN" sz="3000" dirty="0">
                <a:latin typeface="+mn-ea"/>
              </a:rPr>
              <a:t>2</a:t>
            </a:r>
            <a:r>
              <a:rPr lang="zh-CN" altLang="en-US" sz="3000" dirty="0">
                <a:latin typeface="+mn-ea"/>
              </a:rPr>
              <a:t>可得</a:t>
            </a:r>
            <a:endParaRPr lang="en-US" sz="3000" dirty="0">
              <a:latin typeface="+mn-ea"/>
            </a:endParaRPr>
          </a:p>
        </p:txBody>
      </p:sp>
      <p:graphicFrame>
        <p:nvGraphicFramePr>
          <p:cNvPr id="13" name="Object 3"/>
          <p:cNvGraphicFramePr>
            <a:graphicFrameLocks noChangeAspect="1"/>
          </p:cNvGraphicFramePr>
          <p:nvPr>
            <p:extLst>
              <p:ext uri="{D42A27DB-BD31-4B8C-83A1-F6EECF244321}">
                <p14:modId xmlns:p14="http://schemas.microsoft.com/office/powerpoint/2010/main" val="3851108422"/>
              </p:ext>
            </p:extLst>
          </p:nvPr>
        </p:nvGraphicFramePr>
        <p:xfrm>
          <a:off x="1371600" y="2895600"/>
          <a:ext cx="6400800" cy="2543550"/>
        </p:xfrm>
        <a:graphic>
          <a:graphicData uri="http://schemas.openxmlformats.org/presentationml/2006/ole">
            <mc:AlternateContent xmlns:mc="http://schemas.openxmlformats.org/markup-compatibility/2006">
              <mc:Choice xmlns:v="urn:schemas-microsoft-com:vml" Requires="v">
                <p:oleObj name="Equation" r:id="rId2" imgW="2908080" imgH="1155600" progId="Equation.DSMT4">
                  <p:embed/>
                </p:oleObj>
              </mc:Choice>
              <mc:Fallback>
                <p:oleObj name="Equation" r:id="rId2" imgW="2908080" imgH="1155600" progId="Equation.DSMT4">
                  <p:embed/>
                  <p:pic>
                    <p:nvPicPr>
                      <p:cNvPr id="0" name=""/>
                      <p:cNvPicPr/>
                      <p:nvPr/>
                    </p:nvPicPr>
                    <p:blipFill>
                      <a:blip r:embed="rId3"/>
                      <a:stretch>
                        <a:fillRect/>
                      </a:stretch>
                    </p:blipFill>
                    <p:spPr>
                      <a:xfrm>
                        <a:off x="1371600" y="2895600"/>
                        <a:ext cx="6400800" cy="2543550"/>
                      </a:xfrm>
                      <a:prstGeom prst="rect">
                        <a:avLst/>
                      </a:prstGeom>
                    </p:spPr>
                  </p:pic>
                </p:oleObj>
              </mc:Fallback>
            </mc:AlternateContent>
          </a:graphicData>
        </a:graphic>
      </p:graphicFrame>
      <p:sp>
        <p:nvSpPr>
          <p:cNvPr id="9" name="Content Placeholder 4"/>
          <p:cNvSpPr>
            <a:spLocks noGrp="1"/>
          </p:cNvSpPr>
          <p:nvPr>
            <p:ph idx="13"/>
          </p:nvPr>
        </p:nvSpPr>
        <p:spPr>
          <a:xfrm>
            <a:off x="457200" y="5562600"/>
            <a:ext cx="8229600" cy="533400"/>
          </a:xfrm>
        </p:spPr>
        <p:txBody>
          <a:bodyPr/>
          <a:lstStyle/>
          <a:p>
            <a:r>
              <a:rPr lang="en-US" sz="3000" dirty="0"/>
              <a:t> </a:t>
            </a:r>
            <a:r>
              <a:rPr lang="zh-CN" altLang="en-US" sz="3000" dirty="0"/>
              <a:t>因此</a:t>
            </a:r>
            <a:r>
              <a:rPr lang="en-US" sz="3000" dirty="0"/>
              <a:t>, </a:t>
            </a:r>
            <a:r>
              <a:rPr lang="en-US" sz="3000" i="1" dirty="0"/>
              <a:t>C</a:t>
            </a:r>
            <a:r>
              <a:rPr lang="en-US" sz="3000" dirty="0"/>
              <a:t>(</a:t>
            </a:r>
            <a:r>
              <a:rPr lang="en-US" sz="3000" i="1" dirty="0"/>
              <a:t>n</a:t>
            </a:r>
            <a:r>
              <a:rPr lang="en-US" sz="3000" dirty="0"/>
              <a:t>, </a:t>
            </a:r>
            <a:r>
              <a:rPr lang="en-US" sz="3000" i="1" dirty="0"/>
              <a:t>r</a:t>
            </a:r>
            <a:r>
              <a:rPr lang="en-US" sz="3000" dirty="0"/>
              <a:t>) = </a:t>
            </a:r>
            <a:r>
              <a:rPr lang="en-US" sz="3000" i="1" dirty="0"/>
              <a:t>C</a:t>
            </a:r>
            <a:r>
              <a:rPr lang="en-US" sz="3000" dirty="0"/>
              <a:t>(</a:t>
            </a:r>
            <a:r>
              <a:rPr lang="en-US" sz="3000" i="1" dirty="0"/>
              <a:t>n</a:t>
            </a:r>
            <a:r>
              <a:rPr lang="en-US" sz="3000" dirty="0"/>
              <a:t>, </a:t>
            </a:r>
            <a:r>
              <a:rPr lang="en-US" sz="3000" i="1" dirty="0"/>
              <a:t>n</a:t>
            </a:r>
            <a:r>
              <a:rPr lang="en-US" sz="3000" dirty="0"/>
              <a:t> </a:t>
            </a:r>
            <a:r>
              <a:rPr lang="en-US" sz="3000" dirty="0">
                <a:ea typeface="Cambria Math"/>
              </a:rPr>
              <a:t>− </a:t>
            </a:r>
            <a:r>
              <a:rPr lang="en-US" sz="3000" i="1" dirty="0">
                <a:ea typeface="Cambria Math"/>
              </a:rPr>
              <a:t>r</a:t>
            </a:r>
            <a:r>
              <a:rPr lang="en-US" sz="3000" dirty="0">
                <a:ea typeface="Cambria Math"/>
              </a:rPr>
              <a:t>).</a:t>
            </a:r>
            <a:endParaRPr lang="en-US" sz="3000" dirty="0"/>
          </a:p>
        </p:txBody>
      </p:sp>
    </p:spTree>
    <p:extLst>
      <p:ext uri="{BB962C8B-B14F-4D97-AF65-F5344CB8AC3E}">
        <p14:creationId xmlns:p14="http://schemas.microsoft.com/office/powerpoint/2010/main" val="40676714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组合证明</a:t>
            </a:r>
            <a:r>
              <a:rPr lang="en-US" sz="1500" dirty="0"/>
              <a:t>1</a:t>
            </a:r>
          </a:p>
        </p:txBody>
      </p:sp>
      <p:sp>
        <p:nvSpPr>
          <p:cNvPr id="3" name="Content Placeholder 2"/>
          <p:cNvSpPr>
            <a:spLocks noGrp="1"/>
          </p:cNvSpPr>
          <p:nvPr>
            <p:ph idx="1"/>
          </p:nvPr>
        </p:nvSpPr>
        <p:spPr>
          <a:xfrm>
            <a:off x="457200" y="1295400"/>
            <a:ext cx="8382000" cy="4953000"/>
          </a:xfrm>
        </p:spPr>
        <p:txBody>
          <a:bodyPr/>
          <a:lstStyle/>
          <a:p>
            <a:pPr>
              <a:spcBef>
                <a:spcPts val="300"/>
              </a:spcBef>
            </a:pPr>
            <a:r>
              <a:rPr lang="zh-CN" altLang="en-US" b="1" dirty="0"/>
              <a:t>定义</a:t>
            </a:r>
            <a:r>
              <a:rPr lang="en-US" altLang="zh-CN" b="1" dirty="0"/>
              <a:t>1</a:t>
            </a:r>
            <a:r>
              <a:rPr lang="zh-CN" altLang="en-US" b="1" dirty="0"/>
              <a:t>：一</a:t>
            </a:r>
            <a:r>
              <a:rPr lang="zh-CN" altLang="en-US" dirty="0"/>
              <a:t>个组合证明是指使用以下方法之一来证明恒等式的证明</a:t>
            </a:r>
            <a:r>
              <a:rPr lang="en-US" dirty="0"/>
              <a:t>.</a:t>
            </a:r>
          </a:p>
          <a:p>
            <a:pPr lvl="1">
              <a:spcBef>
                <a:spcPts val="300"/>
              </a:spcBef>
            </a:pPr>
            <a:r>
              <a:rPr lang="zh-CN" altLang="en-US" dirty="0"/>
              <a:t>双计数证明使用计数论证来证明恒等式两边以不同的方式计算相同的对象</a:t>
            </a:r>
            <a:r>
              <a:rPr lang="en-US" dirty="0"/>
              <a:t>.</a:t>
            </a:r>
          </a:p>
          <a:p>
            <a:pPr lvl="1">
              <a:spcBef>
                <a:spcPts val="300"/>
              </a:spcBef>
            </a:pPr>
            <a:r>
              <a:rPr lang="zh-CN" altLang="en-US" dirty="0"/>
              <a:t>双射证明展示了恒等式两边所计数的对象集合之间存在双射关系</a:t>
            </a:r>
            <a:r>
              <a:rPr lang="en-US" dirty="0"/>
              <a:t>.</a:t>
            </a:r>
          </a:p>
        </p:txBody>
      </p:sp>
    </p:spTree>
    <p:extLst>
      <p:ext uri="{BB962C8B-B14F-4D97-AF65-F5344CB8AC3E}">
        <p14:creationId xmlns:p14="http://schemas.microsoft.com/office/powerpoint/2010/main" val="2889718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组合证明</a:t>
            </a:r>
            <a:r>
              <a:rPr lang="en-US" sz="1500" dirty="0"/>
              <a:t>2</a:t>
            </a:r>
          </a:p>
        </p:txBody>
      </p:sp>
      <p:sp>
        <p:nvSpPr>
          <p:cNvPr id="3" name="Content Placeholder 2"/>
          <p:cNvSpPr>
            <a:spLocks noGrp="1"/>
          </p:cNvSpPr>
          <p:nvPr>
            <p:ph idx="1"/>
          </p:nvPr>
        </p:nvSpPr>
        <p:spPr>
          <a:xfrm>
            <a:off x="457200" y="1295400"/>
            <a:ext cx="8229600" cy="433132"/>
          </a:xfrm>
        </p:spPr>
        <p:txBody>
          <a:bodyPr/>
          <a:lstStyle/>
          <a:p>
            <a:r>
              <a:rPr lang="zh-CN" altLang="en-US" sz="2600" dirty="0"/>
              <a:t>以下是两种组合证明</a:t>
            </a:r>
            <a:endParaRPr lang="en-US" sz="2600" dirty="0"/>
          </a:p>
        </p:txBody>
      </p:sp>
      <p:graphicFrame>
        <p:nvGraphicFramePr>
          <p:cNvPr id="4" name="Object 3"/>
          <p:cNvGraphicFramePr>
            <a:graphicFrameLocks noChangeAspect="1"/>
          </p:cNvGraphicFramePr>
          <p:nvPr>
            <p:extLst>
              <p:ext uri="{D42A27DB-BD31-4B8C-83A1-F6EECF244321}">
                <p14:modId xmlns:p14="http://schemas.microsoft.com/office/powerpoint/2010/main" val="3946002497"/>
              </p:ext>
            </p:extLst>
          </p:nvPr>
        </p:nvGraphicFramePr>
        <p:xfrm>
          <a:off x="2514600" y="1905000"/>
          <a:ext cx="2984500" cy="579514"/>
        </p:xfrm>
        <a:graphic>
          <a:graphicData uri="http://schemas.openxmlformats.org/presentationml/2006/ole">
            <mc:AlternateContent xmlns:mc="http://schemas.openxmlformats.org/markup-compatibility/2006">
              <mc:Choice xmlns:v="urn:schemas-microsoft-com:vml" Requires="v">
                <p:oleObj name="Equation" r:id="rId2" imgW="1307880" imgH="253800" progId="Equation.DSMT4">
                  <p:embed/>
                </p:oleObj>
              </mc:Choice>
              <mc:Fallback>
                <p:oleObj name="Equation" r:id="rId2" imgW="1307880" imgH="253800" progId="Equation.DSMT4">
                  <p:embed/>
                  <p:pic>
                    <p:nvPicPr>
                      <p:cNvPr id="0" name=""/>
                      <p:cNvPicPr/>
                      <p:nvPr/>
                    </p:nvPicPr>
                    <p:blipFill>
                      <a:blip r:embed="rId3"/>
                      <a:stretch>
                        <a:fillRect/>
                      </a:stretch>
                    </p:blipFill>
                    <p:spPr>
                      <a:xfrm>
                        <a:off x="2514600" y="1905000"/>
                        <a:ext cx="2984500" cy="579514"/>
                      </a:xfrm>
                      <a:prstGeom prst="rect">
                        <a:avLst/>
                      </a:prstGeom>
                    </p:spPr>
                  </p:pic>
                </p:oleObj>
              </mc:Fallback>
            </mc:AlternateContent>
          </a:graphicData>
        </a:graphic>
      </p:graphicFrame>
      <p:sp>
        <p:nvSpPr>
          <p:cNvPr id="5" name="Content Placeholder 4"/>
          <p:cNvSpPr>
            <a:spLocks noGrp="1"/>
          </p:cNvSpPr>
          <p:nvPr>
            <p:ph idx="13"/>
          </p:nvPr>
        </p:nvSpPr>
        <p:spPr>
          <a:xfrm>
            <a:off x="457200" y="2514600"/>
            <a:ext cx="8534400" cy="4038600"/>
          </a:xfrm>
        </p:spPr>
        <p:txBody>
          <a:bodyPr/>
          <a:lstStyle/>
          <a:p>
            <a:pPr>
              <a:spcBef>
                <a:spcPts val="0"/>
              </a:spcBef>
            </a:pPr>
            <a:r>
              <a:rPr lang="zh-CN" altLang="en-US" sz="2600" dirty="0">
                <a:latin typeface="+mn-ea"/>
              </a:rPr>
              <a:t>当 𝑟</a:t>
            </a:r>
            <a:r>
              <a:rPr lang="en-US" altLang="zh-CN" sz="2600" dirty="0">
                <a:latin typeface="+mn-ea"/>
              </a:rPr>
              <a:t> </a:t>
            </a:r>
            <a:r>
              <a:rPr lang="zh-CN" altLang="en-US" sz="2600" dirty="0">
                <a:latin typeface="+mn-ea"/>
              </a:rPr>
              <a:t>和 𝑛</a:t>
            </a:r>
            <a:r>
              <a:rPr lang="en-US" altLang="zh-CN" sz="2600" dirty="0">
                <a:latin typeface="+mn-ea"/>
              </a:rPr>
              <a:t> </a:t>
            </a:r>
            <a:r>
              <a:rPr lang="zh-CN" altLang="en-US" sz="2600" dirty="0">
                <a:latin typeface="+mn-ea"/>
              </a:rPr>
              <a:t>为非负整数且 𝑟</a:t>
            </a:r>
            <a:r>
              <a:rPr lang="en-US" altLang="zh-CN" sz="2600" dirty="0">
                <a:latin typeface="+mn-ea"/>
              </a:rPr>
              <a:t>&lt;</a:t>
            </a:r>
            <a:r>
              <a:rPr lang="zh-CN" altLang="en-US" sz="2600" dirty="0">
                <a:latin typeface="+mn-ea"/>
              </a:rPr>
              <a:t>𝑛</a:t>
            </a:r>
            <a:r>
              <a:rPr lang="en-US" altLang="zh-CN" sz="2600" dirty="0">
                <a:latin typeface="+mn-ea"/>
              </a:rPr>
              <a:t> </a:t>
            </a:r>
            <a:r>
              <a:rPr lang="zh-CN" altLang="en-US" sz="2600" dirty="0">
                <a:latin typeface="+mn-ea"/>
              </a:rPr>
              <a:t>时</a:t>
            </a:r>
            <a:r>
              <a:rPr lang="en-US" sz="2600" dirty="0"/>
              <a:t>:</a:t>
            </a:r>
          </a:p>
          <a:p>
            <a:pPr lvl="1">
              <a:spcBef>
                <a:spcPts val="0"/>
              </a:spcBef>
            </a:pPr>
            <a:r>
              <a:rPr lang="zh-CN" altLang="en-US" sz="2200" dirty="0"/>
              <a:t>双射证明：设 𝑆</a:t>
            </a:r>
            <a:r>
              <a:rPr lang="en-US" altLang="zh-CN" sz="2200" dirty="0"/>
              <a:t> </a:t>
            </a:r>
            <a:r>
              <a:rPr lang="zh-CN" altLang="en-US" sz="2200" dirty="0"/>
              <a:t>是一个包含 𝑛</a:t>
            </a:r>
            <a:r>
              <a:rPr lang="en-US" altLang="zh-CN" sz="2200" dirty="0"/>
              <a:t> </a:t>
            </a:r>
            <a:r>
              <a:rPr lang="zh-CN" altLang="en-US" sz="2200" dirty="0"/>
              <a:t>个元素的集合。将集合 𝑆</a:t>
            </a:r>
            <a:r>
              <a:rPr lang="en-US" altLang="zh-CN" sz="2200" dirty="0"/>
              <a:t> </a:t>
            </a:r>
            <a:r>
              <a:rPr lang="zh-CN" altLang="en-US" sz="2200" dirty="0"/>
              <a:t>的子集 𝐴</a:t>
            </a:r>
            <a:r>
              <a:rPr lang="en-US" altLang="zh-CN" sz="2200" dirty="0"/>
              <a:t> </a:t>
            </a:r>
            <a:r>
              <a:rPr lang="zh-CN" altLang="en-US" sz="2200" dirty="0"/>
              <a:t>映射到其补集 </a:t>
            </a:r>
            <a:r>
              <a:rPr lang="en-US" altLang="zh-CN" sz="2200" i="1" dirty="0"/>
              <a:t>Ā</a:t>
            </a:r>
            <a:r>
              <a:rPr lang="en-US" altLang="zh-CN" sz="2200" dirty="0"/>
              <a:t>  </a:t>
            </a:r>
            <a:r>
              <a:rPr lang="zh-CN" altLang="en-US" sz="2200" dirty="0"/>
              <a:t>的函数是一个双射，连接了 𝑆</a:t>
            </a:r>
            <a:r>
              <a:rPr lang="en-US" altLang="zh-CN" sz="2200" dirty="0"/>
              <a:t> </a:t>
            </a:r>
            <a:r>
              <a:rPr lang="zh-CN" altLang="en-US" sz="2200" dirty="0"/>
              <a:t>中具有 𝑟</a:t>
            </a:r>
            <a:r>
              <a:rPr lang="en-US" altLang="zh-CN" sz="2200" dirty="0"/>
              <a:t> </a:t>
            </a:r>
            <a:r>
              <a:rPr lang="zh-CN" altLang="en-US" sz="2200" dirty="0"/>
              <a:t>个元素的子集与具有 𝑛−𝑟</a:t>
            </a:r>
            <a:r>
              <a:rPr lang="en-US" altLang="zh-CN" sz="2200" dirty="0"/>
              <a:t> </a:t>
            </a:r>
            <a:r>
              <a:rPr lang="zh-CN" altLang="en-US" sz="2200" dirty="0"/>
              <a:t>个元素的子集。由于这两个集合之间存在双射，它们必须具有相同的元素数量</a:t>
            </a:r>
            <a:r>
              <a:rPr lang="en-US" sz="2200" dirty="0">
                <a:ea typeface="Cambria Math"/>
              </a:rPr>
              <a:t>. </a:t>
            </a:r>
            <a:r>
              <a:rPr lang="en-US" sz="2200" dirty="0"/>
              <a:t>  </a:t>
            </a:r>
            <a:r>
              <a:rPr lang="en-US" sz="2200" i="1" dirty="0">
                <a:ea typeface="Cambria Math" pitchFamily="18" charset="0"/>
              </a:rPr>
              <a:t> </a:t>
            </a:r>
            <a:endParaRPr lang="en-US" sz="2200" b="1" i="1" dirty="0">
              <a:ea typeface="Cambria Math" pitchFamily="18" charset="0"/>
            </a:endParaRPr>
          </a:p>
          <a:p>
            <a:pPr lvl="1">
              <a:spcBef>
                <a:spcPts val="0"/>
              </a:spcBef>
            </a:pPr>
            <a:r>
              <a:rPr lang="zh-CN" altLang="en-US" sz="2200" dirty="0"/>
              <a:t>双计数证明：根据定义，集合 𝑆</a:t>
            </a:r>
            <a:r>
              <a:rPr lang="en-US" altLang="zh-CN" sz="2200" dirty="0"/>
              <a:t> </a:t>
            </a:r>
            <a:r>
              <a:rPr lang="zh-CN" altLang="en-US" sz="2200" dirty="0"/>
              <a:t>中包含 𝑟</a:t>
            </a:r>
            <a:r>
              <a:rPr lang="en-US" altLang="zh-CN" sz="2200" dirty="0"/>
              <a:t> </a:t>
            </a:r>
            <a:r>
              <a:rPr lang="zh-CN" altLang="en-US" sz="2200" dirty="0"/>
              <a:t>个元素的子集数量为 𝐶</a:t>
            </a:r>
            <a:r>
              <a:rPr lang="en-US" altLang="zh-CN" sz="2200" dirty="0"/>
              <a:t>(</a:t>
            </a:r>
            <a:r>
              <a:rPr lang="zh-CN" altLang="en-US" sz="2200" dirty="0"/>
              <a:t>𝑛</a:t>
            </a:r>
            <a:r>
              <a:rPr lang="en-US" altLang="zh-CN" sz="2200" dirty="0"/>
              <a:t>,</a:t>
            </a:r>
            <a:r>
              <a:rPr lang="zh-CN" altLang="en-US" sz="2200" dirty="0"/>
              <a:t>𝑟</a:t>
            </a:r>
            <a:r>
              <a:rPr lang="en-US" altLang="zh-CN" sz="2200" dirty="0"/>
              <a:t>)</a:t>
            </a:r>
            <a:r>
              <a:rPr lang="zh-CN" altLang="en-US" sz="2200" dirty="0"/>
              <a:t>。集合 𝑆</a:t>
            </a:r>
            <a:r>
              <a:rPr lang="en-US" altLang="zh-CN" sz="2200" dirty="0"/>
              <a:t> </a:t>
            </a:r>
            <a:r>
              <a:rPr lang="zh-CN" altLang="en-US" sz="2200" dirty="0"/>
              <a:t>的每个子集 𝐴</a:t>
            </a:r>
            <a:r>
              <a:rPr lang="en-US" altLang="zh-CN" sz="2200" dirty="0"/>
              <a:t> </a:t>
            </a:r>
            <a:r>
              <a:rPr lang="zh-CN" altLang="en-US" sz="2200" dirty="0"/>
              <a:t>也可以通过指定不在 𝐴</a:t>
            </a:r>
            <a:r>
              <a:rPr lang="en-US" altLang="zh-CN" sz="2200" dirty="0"/>
              <a:t> </a:t>
            </a:r>
            <a:r>
              <a:rPr lang="zh-CN" altLang="en-US" sz="2200" dirty="0"/>
              <a:t>中的元素来描述，即那些属于补集 </a:t>
            </a:r>
            <a:r>
              <a:rPr lang="en-US" altLang="zh-CN" sz="2200" i="1" dirty="0"/>
              <a:t>Ā</a:t>
            </a:r>
            <a:r>
              <a:rPr lang="en-US" altLang="zh-CN" sz="2200" dirty="0"/>
              <a:t>  </a:t>
            </a:r>
            <a:r>
              <a:rPr lang="zh-CN" altLang="en-US" sz="2200" dirty="0"/>
              <a:t>的元素。由于 𝑆</a:t>
            </a:r>
            <a:r>
              <a:rPr lang="en-US" altLang="zh-CN" sz="2200" dirty="0"/>
              <a:t> </a:t>
            </a:r>
            <a:r>
              <a:rPr lang="zh-CN" altLang="en-US" sz="2200" dirty="0"/>
              <a:t>中包含 𝑟</a:t>
            </a:r>
            <a:r>
              <a:rPr lang="en-US" altLang="zh-CN" sz="2200" dirty="0"/>
              <a:t> </a:t>
            </a:r>
            <a:r>
              <a:rPr lang="zh-CN" altLang="en-US" sz="2200" dirty="0"/>
              <a:t>个元素的子集的补集包含 𝑛−𝑟</a:t>
            </a:r>
            <a:r>
              <a:rPr lang="en-US" altLang="zh-CN" sz="2200" dirty="0"/>
              <a:t> </a:t>
            </a:r>
            <a:r>
              <a:rPr lang="zh-CN" altLang="en-US" sz="2200" dirty="0"/>
              <a:t>个元素，集合 𝑆</a:t>
            </a:r>
            <a:r>
              <a:rPr lang="en-US" altLang="zh-CN" sz="2200" dirty="0"/>
              <a:t> </a:t>
            </a:r>
            <a:r>
              <a:rPr lang="zh-CN" altLang="en-US" sz="2200" dirty="0"/>
              <a:t>中包含 𝑟</a:t>
            </a:r>
            <a:r>
              <a:rPr lang="en-US" altLang="zh-CN" sz="2200" dirty="0"/>
              <a:t> </a:t>
            </a:r>
            <a:r>
              <a:rPr lang="zh-CN" altLang="en-US" sz="2200" dirty="0"/>
              <a:t>个元素的子集数量也为 </a:t>
            </a:r>
            <a:r>
              <a:rPr lang="zh-CN" altLang="en-US" sz="2200" i="1" dirty="0"/>
              <a:t>𝐶</a:t>
            </a:r>
            <a:r>
              <a:rPr lang="en-US" altLang="zh-CN" sz="2200" i="1" dirty="0"/>
              <a:t>(</a:t>
            </a:r>
            <a:r>
              <a:rPr lang="zh-CN" altLang="en-US" sz="2200" i="1" dirty="0"/>
              <a:t>𝑛</a:t>
            </a:r>
            <a:r>
              <a:rPr lang="en-US" altLang="zh-CN" sz="2200" i="1" dirty="0"/>
              <a:t>,</a:t>
            </a:r>
            <a:r>
              <a:rPr lang="zh-CN" altLang="en-US" sz="2200" i="1" dirty="0"/>
              <a:t>𝑛−𝑟</a:t>
            </a:r>
            <a:r>
              <a:rPr lang="en-US" altLang="zh-CN" sz="2200" i="1" dirty="0"/>
              <a:t>)</a:t>
            </a:r>
            <a:r>
              <a:rPr lang="en-US" sz="2200" dirty="0">
                <a:ea typeface="Cambria Math"/>
              </a:rPr>
              <a:t>.</a:t>
            </a:r>
            <a:endParaRPr lang="en-US" sz="2200" dirty="0"/>
          </a:p>
        </p:txBody>
      </p:sp>
    </p:spTree>
    <p:extLst>
      <p:ext uri="{BB962C8B-B14F-4D97-AF65-F5344CB8AC3E}">
        <p14:creationId xmlns:p14="http://schemas.microsoft.com/office/powerpoint/2010/main" val="1039430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章节总结</a:t>
            </a:r>
            <a:r>
              <a:rPr lang="en-US" sz="1500" dirty="0"/>
              <a:t>1</a:t>
            </a:r>
          </a:p>
        </p:txBody>
      </p:sp>
      <p:sp>
        <p:nvSpPr>
          <p:cNvPr id="3" name="Content Placeholder 2"/>
          <p:cNvSpPr>
            <a:spLocks noGrp="1"/>
          </p:cNvSpPr>
          <p:nvPr>
            <p:ph idx="1"/>
          </p:nvPr>
        </p:nvSpPr>
        <p:spPr/>
        <p:txBody>
          <a:bodyPr/>
          <a:lstStyle/>
          <a:p>
            <a:r>
              <a:rPr lang="zh-CN" altLang="en-US" dirty="0"/>
              <a:t>乘法规则</a:t>
            </a:r>
            <a:br>
              <a:rPr lang="en-US" dirty="0"/>
            </a:br>
            <a:r>
              <a:rPr lang="zh-CN" altLang="en-US" dirty="0"/>
              <a:t>加法规则</a:t>
            </a:r>
            <a:br>
              <a:rPr lang="en-US" dirty="0"/>
            </a:br>
            <a:r>
              <a:rPr lang="zh-CN" altLang="en-US" dirty="0"/>
              <a:t>减法规则</a:t>
            </a:r>
            <a:br>
              <a:rPr lang="en-US" dirty="0"/>
            </a:br>
            <a:r>
              <a:rPr lang="zh-CN" altLang="en-US" dirty="0"/>
              <a:t>除法规则</a:t>
            </a:r>
            <a:br>
              <a:rPr lang="en-US" dirty="0"/>
            </a:br>
            <a:r>
              <a:rPr lang="zh-CN" altLang="en-US" dirty="0"/>
              <a:t>例子</a:t>
            </a:r>
            <a:br>
              <a:rPr lang="en-US" dirty="0"/>
            </a:br>
            <a:r>
              <a:rPr lang="zh-CN" altLang="en-US" dirty="0"/>
              <a:t>树状图</a:t>
            </a:r>
            <a:endParaRPr lang="en-US" dirty="0"/>
          </a:p>
        </p:txBody>
      </p:sp>
    </p:spTree>
    <p:extLst>
      <p:ext uri="{BB962C8B-B14F-4D97-AF65-F5344CB8AC3E}">
        <p14:creationId xmlns:p14="http://schemas.microsoft.com/office/powerpoint/2010/main" val="3075522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组合</a:t>
            </a:r>
            <a:r>
              <a:rPr lang="en-US" sz="1500" dirty="0"/>
              <a:t> 5</a:t>
            </a:r>
          </a:p>
        </p:txBody>
      </p:sp>
      <p:sp>
        <p:nvSpPr>
          <p:cNvPr id="5" name="Content Placeholder 2"/>
          <p:cNvSpPr>
            <a:spLocks noGrp="1"/>
          </p:cNvSpPr>
          <p:nvPr>
            <p:ph idx="1"/>
          </p:nvPr>
        </p:nvSpPr>
        <p:spPr>
          <a:xfrm>
            <a:off x="457200" y="1295400"/>
            <a:ext cx="8382000" cy="1761172"/>
          </a:xfrm>
        </p:spPr>
        <p:txBody>
          <a:bodyPr/>
          <a:lstStyle/>
          <a:p>
            <a:pPr>
              <a:spcBef>
                <a:spcPts val="0"/>
              </a:spcBef>
            </a:pPr>
            <a:r>
              <a:rPr lang="zh-CN" altLang="en-US" sz="2600" b="1" dirty="0"/>
              <a:t>示例：</a:t>
            </a:r>
            <a:r>
              <a:rPr lang="zh-CN" altLang="en-US" sz="2600" dirty="0"/>
              <a:t>从一个由</a:t>
            </a:r>
            <a:r>
              <a:rPr lang="en-US" altLang="zh-CN" sz="2600" dirty="0"/>
              <a:t>10</a:t>
            </a:r>
            <a:r>
              <a:rPr lang="zh-CN" altLang="en-US" sz="2600" dirty="0"/>
              <a:t>名成员组成的网球队中选择</a:t>
            </a:r>
            <a:r>
              <a:rPr lang="en-US" altLang="zh-CN" sz="2600" dirty="0"/>
              <a:t>5</a:t>
            </a:r>
            <a:r>
              <a:rPr lang="zh-CN" altLang="en-US" sz="2600" dirty="0"/>
              <a:t>名球员前往另一所学校进行比赛，有多少种选择方式</a:t>
            </a:r>
            <a:r>
              <a:rPr lang="en-US" sz="2600" dirty="0"/>
              <a:t>.</a:t>
            </a:r>
          </a:p>
          <a:p>
            <a:pPr>
              <a:spcBef>
                <a:spcPts val="0"/>
              </a:spcBef>
            </a:pPr>
            <a:r>
              <a:rPr lang="zh-CN" altLang="en-US" sz="2600" b="1" dirty="0"/>
              <a:t>解答：</a:t>
            </a:r>
            <a:r>
              <a:rPr lang="zh-CN" altLang="en-US" sz="2600" dirty="0"/>
              <a:t>根据定理</a:t>
            </a:r>
            <a:r>
              <a:rPr lang="en-US" altLang="zh-CN" sz="2600" dirty="0"/>
              <a:t>2</a:t>
            </a:r>
            <a:r>
              <a:rPr lang="zh-CN" altLang="en-US" sz="2600" dirty="0"/>
              <a:t>，组合的数量为</a:t>
            </a:r>
            <a:endParaRPr lang="en-US" sz="2600" dirty="0"/>
          </a:p>
        </p:txBody>
      </p:sp>
      <p:graphicFrame>
        <p:nvGraphicFramePr>
          <p:cNvPr id="13" name="Object 3"/>
          <p:cNvGraphicFramePr>
            <a:graphicFrameLocks noChangeAspect="1"/>
          </p:cNvGraphicFramePr>
          <p:nvPr>
            <p:extLst>
              <p:ext uri="{D42A27DB-BD31-4B8C-83A1-F6EECF244321}">
                <p14:modId xmlns:p14="http://schemas.microsoft.com/office/powerpoint/2010/main" val="1671919401"/>
              </p:ext>
            </p:extLst>
          </p:nvPr>
        </p:nvGraphicFramePr>
        <p:xfrm>
          <a:off x="2971800" y="3056572"/>
          <a:ext cx="3019425" cy="866775"/>
        </p:xfrm>
        <a:graphic>
          <a:graphicData uri="http://schemas.openxmlformats.org/presentationml/2006/ole">
            <mc:AlternateContent xmlns:mc="http://schemas.openxmlformats.org/markup-compatibility/2006">
              <mc:Choice xmlns:v="urn:schemas-microsoft-com:vml" Requires="v">
                <p:oleObj name="Equation" r:id="rId2" imgW="1371600" imgH="393480" progId="Equation.DSMT4">
                  <p:embed/>
                </p:oleObj>
              </mc:Choice>
              <mc:Fallback>
                <p:oleObj name="Equation" r:id="rId2" imgW="1371600" imgH="393480" progId="Equation.DSMT4">
                  <p:embed/>
                  <p:pic>
                    <p:nvPicPr>
                      <p:cNvPr id="13" name="Object 3"/>
                      <p:cNvPicPr/>
                      <p:nvPr/>
                    </p:nvPicPr>
                    <p:blipFill>
                      <a:blip r:embed="rId3"/>
                      <a:stretch>
                        <a:fillRect/>
                      </a:stretch>
                    </p:blipFill>
                    <p:spPr>
                      <a:xfrm>
                        <a:off x="2971800" y="3056572"/>
                        <a:ext cx="3019425" cy="866775"/>
                      </a:xfrm>
                      <a:prstGeom prst="rect">
                        <a:avLst/>
                      </a:prstGeom>
                    </p:spPr>
                  </p:pic>
                </p:oleObj>
              </mc:Fallback>
            </mc:AlternateContent>
          </a:graphicData>
        </a:graphic>
      </p:graphicFrame>
      <p:sp>
        <p:nvSpPr>
          <p:cNvPr id="9" name="Content Placeholder 4"/>
          <p:cNvSpPr>
            <a:spLocks noGrp="1"/>
          </p:cNvSpPr>
          <p:nvPr>
            <p:ph idx="13"/>
          </p:nvPr>
        </p:nvSpPr>
        <p:spPr>
          <a:xfrm>
            <a:off x="457200" y="3962400"/>
            <a:ext cx="8534400" cy="1752600"/>
          </a:xfrm>
        </p:spPr>
        <p:txBody>
          <a:bodyPr/>
          <a:lstStyle/>
          <a:p>
            <a:pPr>
              <a:spcBef>
                <a:spcPts val="0"/>
              </a:spcBef>
            </a:pPr>
            <a:r>
              <a:rPr lang="zh-CN" altLang="en-US" sz="2600" b="1" dirty="0"/>
              <a:t>示例：一</a:t>
            </a:r>
            <a:r>
              <a:rPr lang="zh-CN" altLang="en-US" sz="2600" dirty="0"/>
              <a:t>组</a:t>
            </a:r>
            <a:r>
              <a:rPr lang="en-US" altLang="zh-CN" sz="2600" dirty="0"/>
              <a:t>30</a:t>
            </a:r>
            <a:r>
              <a:rPr lang="zh-CN" altLang="en-US" sz="2600" dirty="0"/>
              <a:t>人已接受训练成为宇航员，准备执行首次火星任务。选择</a:t>
            </a:r>
            <a:r>
              <a:rPr lang="en-US" altLang="zh-CN" sz="2600" dirty="0"/>
              <a:t>6</a:t>
            </a:r>
            <a:r>
              <a:rPr lang="zh-CN" altLang="en-US" sz="2600" dirty="0"/>
              <a:t>人组成执行任务的队伍有多少种方式</a:t>
            </a:r>
            <a:r>
              <a:rPr lang="en-US" sz="2600" dirty="0"/>
              <a:t>?</a:t>
            </a:r>
            <a:endParaRPr lang="en-US" sz="2600" b="1" dirty="0"/>
          </a:p>
          <a:p>
            <a:pPr>
              <a:spcBef>
                <a:spcPts val="0"/>
              </a:spcBef>
            </a:pPr>
            <a:r>
              <a:rPr lang="zh-CN" altLang="en-US" sz="2600" b="1" dirty="0"/>
              <a:t>解答：</a:t>
            </a:r>
            <a:r>
              <a:rPr lang="zh-CN" altLang="en-US" sz="2600" dirty="0"/>
              <a:t>根据定理</a:t>
            </a:r>
            <a:r>
              <a:rPr lang="en-US" altLang="zh-CN" sz="2600" dirty="0"/>
              <a:t>2</a:t>
            </a:r>
            <a:r>
              <a:rPr lang="zh-CN" altLang="en-US" sz="2600" dirty="0"/>
              <a:t>，可能的队伍数量为</a:t>
            </a:r>
            <a:endParaRPr lang="en-US" sz="2600" dirty="0"/>
          </a:p>
        </p:txBody>
      </p:sp>
      <p:graphicFrame>
        <p:nvGraphicFramePr>
          <p:cNvPr id="6" name="Object 5"/>
          <p:cNvGraphicFramePr>
            <a:graphicFrameLocks noChangeAspect="1"/>
          </p:cNvGraphicFramePr>
          <p:nvPr>
            <p:extLst>
              <p:ext uri="{D42A27DB-BD31-4B8C-83A1-F6EECF244321}">
                <p14:modId xmlns:p14="http://schemas.microsoft.com/office/powerpoint/2010/main" val="4033323289"/>
              </p:ext>
            </p:extLst>
          </p:nvPr>
        </p:nvGraphicFramePr>
        <p:xfrm>
          <a:off x="1077119" y="5715000"/>
          <a:ext cx="6989763" cy="866775"/>
        </p:xfrm>
        <a:graphic>
          <a:graphicData uri="http://schemas.openxmlformats.org/presentationml/2006/ole">
            <mc:AlternateContent xmlns:mc="http://schemas.openxmlformats.org/markup-compatibility/2006">
              <mc:Choice xmlns:v="urn:schemas-microsoft-com:vml" Requires="v">
                <p:oleObj name="Equation" r:id="rId4" imgW="3174840" imgH="393480" progId="Equation.DSMT4">
                  <p:embed/>
                </p:oleObj>
              </mc:Choice>
              <mc:Fallback>
                <p:oleObj name="Equation" r:id="rId4" imgW="3174840" imgH="393480" progId="Equation.DSMT4">
                  <p:embed/>
                  <p:pic>
                    <p:nvPicPr>
                      <p:cNvPr id="13" name="Object 3"/>
                      <p:cNvPicPr/>
                      <p:nvPr/>
                    </p:nvPicPr>
                    <p:blipFill>
                      <a:blip r:embed="rId5"/>
                      <a:stretch>
                        <a:fillRect/>
                      </a:stretch>
                    </p:blipFill>
                    <p:spPr>
                      <a:xfrm>
                        <a:off x="1077119" y="5715000"/>
                        <a:ext cx="6989763" cy="866775"/>
                      </a:xfrm>
                      <a:prstGeom prst="rect">
                        <a:avLst/>
                      </a:prstGeom>
                    </p:spPr>
                  </p:pic>
                </p:oleObj>
              </mc:Fallback>
            </mc:AlternateContent>
          </a:graphicData>
        </a:graphic>
      </p:graphicFrame>
    </p:spTree>
    <p:extLst>
      <p:ext uri="{BB962C8B-B14F-4D97-AF65-F5344CB8AC3E}">
        <p14:creationId xmlns:p14="http://schemas.microsoft.com/office/powerpoint/2010/main" val="2705280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zh-CN" altLang="en-US" sz="6000" b="1" dirty="0"/>
              <a:t>二项式系数与恒等式</a:t>
            </a:r>
            <a:endParaRPr lang="en-US" sz="6000" b="1" dirty="0"/>
          </a:p>
        </p:txBody>
      </p:sp>
      <p:sp>
        <p:nvSpPr>
          <p:cNvPr id="3" name="Content Placeholder 2"/>
          <p:cNvSpPr>
            <a:spLocks noGrp="1"/>
          </p:cNvSpPr>
          <p:nvPr>
            <p:ph idx="1"/>
          </p:nvPr>
        </p:nvSpPr>
        <p:spPr>
          <a:xfrm>
            <a:off x="3200400" y="3810000"/>
            <a:ext cx="2743200" cy="640080"/>
          </a:xfrm>
        </p:spPr>
        <p:txBody>
          <a:bodyPr/>
          <a:lstStyle/>
          <a:p>
            <a:pPr algn="ctr"/>
            <a:r>
              <a:rPr lang="en-US" dirty="0"/>
              <a:t>Section 6.4</a:t>
            </a:r>
          </a:p>
        </p:txBody>
      </p:sp>
    </p:spTree>
    <p:extLst>
      <p:ext uri="{BB962C8B-B14F-4D97-AF65-F5344CB8AC3E}">
        <p14:creationId xmlns:p14="http://schemas.microsoft.com/office/powerpoint/2010/main" val="37409696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章节总结</a:t>
            </a:r>
            <a:r>
              <a:rPr lang="en-US" sz="1500" dirty="0"/>
              <a:t>4</a:t>
            </a:r>
          </a:p>
        </p:txBody>
      </p:sp>
      <p:sp>
        <p:nvSpPr>
          <p:cNvPr id="3" name="Content Placeholder 2"/>
          <p:cNvSpPr>
            <a:spLocks noGrp="1"/>
          </p:cNvSpPr>
          <p:nvPr>
            <p:ph idx="1"/>
          </p:nvPr>
        </p:nvSpPr>
        <p:spPr>
          <a:xfrm>
            <a:off x="457200" y="1295400"/>
            <a:ext cx="8229600" cy="4495800"/>
          </a:xfrm>
        </p:spPr>
        <p:txBody>
          <a:bodyPr/>
          <a:lstStyle/>
          <a:p>
            <a:r>
              <a:rPr lang="zh-CN" altLang="en-US" dirty="0"/>
              <a:t>二项式定理</a:t>
            </a:r>
            <a:endParaRPr lang="en-US" altLang="zh-CN" dirty="0"/>
          </a:p>
          <a:p>
            <a:r>
              <a:rPr lang="zh-CN" altLang="en-US" dirty="0"/>
              <a:t>帕斯卡恒等式与三角形</a:t>
            </a:r>
            <a:endParaRPr lang="en-US" altLang="zh-CN" dirty="0"/>
          </a:p>
          <a:p>
            <a:r>
              <a:rPr lang="zh-CN" altLang="en-US" dirty="0"/>
              <a:t>其他涉及二项式系数的恒等式（目前未包含在投影内容中）</a:t>
            </a:r>
            <a:endParaRPr lang="en-US" dirty="0"/>
          </a:p>
        </p:txBody>
      </p:sp>
    </p:spTree>
    <p:extLst>
      <p:ext uri="{BB962C8B-B14F-4D97-AF65-F5344CB8AC3E}">
        <p14:creationId xmlns:p14="http://schemas.microsoft.com/office/powerpoint/2010/main" val="15294445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二项式表达式的幂次</a:t>
            </a:r>
            <a:endParaRPr lang="en-US" sz="1500" dirty="0"/>
          </a:p>
        </p:txBody>
      </p:sp>
      <p:sp>
        <p:nvSpPr>
          <p:cNvPr id="9" name="Content Placeholder 2"/>
          <p:cNvSpPr>
            <a:spLocks noGrp="1"/>
          </p:cNvSpPr>
          <p:nvPr>
            <p:ph idx="1"/>
          </p:nvPr>
        </p:nvSpPr>
        <p:spPr>
          <a:xfrm>
            <a:off x="457200" y="1295399"/>
            <a:ext cx="8534400" cy="3124201"/>
          </a:xfrm>
        </p:spPr>
        <p:txBody>
          <a:bodyPr/>
          <a:lstStyle/>
          <a:p>
            <a:pPr>
              <a:spcBef>
                <a:spcPts val="0"/>
              </a:spcBef>
              <a:spcAft>
                <a:spcPts val="0"/>
              </a:spcAft>
            </a:pPr>
            <a:r>
              <a:rPr lang="zh-CN" altLang="en-US" sz="2000" b="1" dirty="0"/>
              <a:t>定义：</a:t>
            </a:r>
            <a:r>
              <a:rPr lang="zh-CN" altLang="en-US" sz="2000" dirty="0"/>
              <a:t>二项式表达式是两个项的和，例如</a:t>
            </a:r>
            <a:r>
              <a:rPr lang="en-US" sz="2000" i="1" dirty="0"/>
              <a:t>x </a:t>
            </a:r>
            <a:r>
              <a:rPr lang="en-US" sz="2000" dirty="0"/>
              <a:t>+ </a:t>
            </a:r>
            <a:r>
              <a:rPr lang="en-US" sz="2000" i="1" dirty="0"/>
              <a:t>y</a:t>
            </a:r>
            <a:r>
              <a:rPr lang="en-US" sz="2000" dirty="0"/>
              <a:t>. </a:t>
            </a:r>
          </a:p>
          <a:p>
            <a:pPr>
              <a:spcBef>
                <a:spcPts val="0"/>
              </a:spcBef>
              <a:spcAft>
                <a:spcPts val="0"/>
              </a:spcAft>
            </a:pPr>
            <a:endParaRPr lang="en-US" sz="2000" dirty="0"/>
          </a:p>
          <a:p>
            <a:pPr lvl="1">
              <a:spcBef>
                <a:spcPts val="0"/>
              </a:spcBef>
              <a:spcAft>
                <a:spcPts val="0"/>
              </a:spcAft>
            </a:pPr>
            <a:r>
              <a:rPr lang="zh-CN" altLang="en-US" sz="1800" dirty="0"/>
              <a:t>我们可以使用计数原理来找出 </a:t>
            </a:r>
            <a:r>
              <a:rPr lang="en-US" altLang="zh-CN" sz="1800" dirty="0"/>
              <a:t>(</a:t>
            </a:r>
            <a:r>
              <a:rPr lang="en-US" altLang="zh-CN" sz="1800" i="1" dirty="0"/>
              <a:t>x </a:t>
            </a:r>
            <a:r>
              <a:rPr lang="en-US" altLang="zh-CN" sz="1800" dirty="0"/>
              <a:t>+ </a:t>
            </a:r>
            <a:r>
              <a:rPr lang="en-US" altLang="zh-CN" sz="1800" i="1" dirty="0"/>
              <a:t>y</a:t>
            </a:r>
            <a:r>
              <a:rPr lang="en-US" altLang="zh-CN" sz="1800" dirty="0"/>
              <a:t>)</a:t>
            </a:r>
            <a:r>
              <a:rPr lang="en-US" altLang="zh-CN" sz="1800" i="1" baseline="30000" dirty="0">
                <a:ea typeface="Cambria Math" pitchFamily="18" charset="0"/>
              </a:rPr>
              <a:t>n</a:t>
            </a:r>
            <a:r>
              <a:rPr lang="zh-CN" altLang="en-US" sz="1800" dirty="0"/>
              <a:t>展开式中的系数，其中 𝑛</a:t>
            </a:r>
            <a:r>
              <a:rPr lang="en-US" altLang="zh-CN" sz="1800" dirty="0"/>
              <a:t> </a:t>
            </a:r>
            <a:r>
              <a:rPr lang="zh-CN" altLang="en-US" sz="1800" dirty="0"/>
              <a:t>是一个正整数</a:t>
            </a:r>
            <a:r>
              <a:rPr lang="en-US" sz="1800" dirty="0"/>
              <a:t>. </a:t>
            </a:r>
          </a:p>
          <a:p>
            <a:pPr lvl="1">
              <a:spcBef>
                <a:spcPts val="0"/>
              </a:spcBef>
              <a:spcAft>
                <a:spcPts val="0"/>
              </a:spcAft>
            </a:pPr>
            <a:r>
              <a:rPr lang="zh-CN" altLang="en-US" sz="1800" dirty="0"/>
              <a:t>为了说明这个想法，我们首先来看 </a:t>
            </a:r>
            <a:r>
              <a:rPr lang="en-US" altLang="zh-CN" sz="1800" dirty="0"/>
              <a:t>(</a:t>
            </a:r>
            <a:r>
              <a:rPr lang="en-US" altLang="zh-CN" sz="1800" i="1" dirty="0"/>
              <a:t>x </a:t>
            </a:r>
            <a:r>
              <a:rPr lang="en-US" altLang="zh-CN" sz="1800" dirty="0"/>
              <a:t>+ </a:t>
            </a:r>
            <a:r>
              <a:rPr lang="en-US" altLang="zh-CN" sz="1800" i="1" dirty="0"/>
              <a:t>y</a:t>
            </a:r>
            <a:r>
              <a:rPr lang="en-US" altLang="zh-CN" sz="1800" dirty="0"/>
              <a:t>)</a:t>
            </a:r>
            <a:r>
              <a:rPr lang="en-US" altLang="zh-CN" sz="1800" baseline="30000" dirty="0">
                <a:ea typeface="Cambria Math" pitchFamily="18" charset="0"/>
              </a:rPr>
              <a:t>3</a:t>
            </a:r>
            <a:r>
              <a:rPr lang="zh-CN" altLang="en-US" sz="1800" dirty="0"/>
              <a:t>的展开过程</a:t>
            </a:r>
            <a:r>
              <a:rPr lang="en-US" sz="1800" dirty="0">
                <a:ea typeface="Cambria Math" pitchFamily="18" charset="0"/>
              </a:rPr>
              <a:t>.</a:t>
            </a:r>
          </a:p>
          <a:p>
            <a:pPr lvl="1">
              <a:spcBef>
                <a:spcPts val="0"/>
              </a:spcBef>
              <a:spcAft>
                <a:spcPts val="0"/>
              </a:spcAft>
            </a:pPr>
            <a:r>
              <a:rPr lang="en-US" sz="1800" dirty="0"/>
              <a:t>(</a:t>
            </a:r>
            <a:r>
              <a:rPr lang="en-US" sz="1800" i="1" dirty="0"/>
              <a:t>x </a:t>
            </a:r>
            <a:r>
              <a:rPr lang="en-US" sz="1800" dirty="0"/>
              <a:t>+ </a:t>
            </a:r>
            <a:r>
              <a:rPr lang="en-US" sz="1800" i="1" dirty="0"/>
              <a:t>y</a:t>
            </a:r>
            <a:r>
              <a:rPr lang="en-US" sz="1800" dirty="0"/>
              <a:t>)</a:t>
            </a:r>
            <a:r>
              <a:rPr lang="en-US" sz="1800" dirty="0">
                <a:ea typeface="Cambria Math" pitchFamily="18" charset="0"/>
              </a:rPr>
              <a:t> </a:t>
            </a:r>
            <a:r>
              <a:rPr lang="en-US" sz="1800" dirty="0"/>
              <a:t>(</a:t>
            </a:r>
            <a:r>
              <a:rPr lang="en-US" sz="1800" i="1" dirty="0"/>
              <a:t>x </a:t>
            </a:r>
            <a:r>
              <a:rPr lang="en-US" sz="1800" dirty="0"/>
              <a:t>+ </a:t>
            </a:r>
            <a:r>
              <a:rPr lang="en-US" sz="1800" i="1" dirty="0"/>
              <a:t>y</a:t>
            </a:r>
            <a:r>
              <a:rPr lang="en-US" sz="1800" dirty="0"/>
              <a:t>) (</a:t>
            </a:r>
            <a:r>
              <a:rPr lang="en-US" sz="1800" i="1" dirty="0"/>
              <a:t>x </a:t>
            </a:r>
            <a:r>
              <a:rPr lang="en-US" sz="1800" dirty="0"/>
              <a:t>+ </a:t>
            </a:r>
            <a:r>
              <a:rPr lang="en-US" sz="1800" i="1" dirty="0"/>
              <a:t>y</a:t>
            </a:r>
            <a:r>
              <a:rPr lang="en-US" sz="1800" dirty="0"/>
              <a:t>)</a:t>
            </a:r>
            <a:r>
              <a:rPr lang="zh-CN" altLang="en-US" sz="1800" dirty="0"/>
              <a:t>展开成一个项的和，每一项是从三个和中各取一个项的乘积</a:t>
            </a:r>
            <a:r>
              <a:rPr lang="en-US" sz="1800" dirty="0"/>
              <a:t>.</a:t>
            </a:r>
            <a:endParaRPr lang="en-US" sz="1800" baseline="30000" dirty="0">
              <a:ea typeface="Cambria Math" pitchFamily="18" charset="0"/>
            </a:endParaRPr>
          </a:p>
          <a:p>
            <a:pPr lvl="1">
              <a:spcBef>
                <a:spcPts val="0"/>
              </a:spcBef>
              <a:spcAft>
                <a:spcPts val="0"/>
              </a:spcAft>
            </a:pPr>
            <a:r>
              <a:rPr lang="zh-CN" altLang="en-US" sz="1800" dirty="0">
                <a:latin typeface="+mn-ea"/>
              </a:rPr>
              <a:t>出现的项有 </a:t>
            </a:r>
            <a:r>
              <a:rPr lang="zh-CN" altLang="en-US" sz="1800" dirty="0">
                <a:ea typeface="Cambria Math" pitchFamily="18" charset="0"/>
              </a:rPr>
              <a:t>𝑥</a:t>
            </a:r>
            <a:r>
              <a:rPr lang="en-US" altLang="zh-CN" sz="1800" dirty="0">
                <a:ea typeface="Cambria Math" pitchFamily="18" charset="0"/>
              </a:rPr>
              <a:t>3</a:t>
            </a:r>
            <a:r>
              <a:rPr lang="en-US" sz="1800" i="1" dirty="0">
                <a:ea typeface="Cambria Math" pitchFamily="18" charset="0"/>
              </a:rPr>
              <a:t>x</a:t>
            </a:r>
            <a:r>
              <a:rPr lang="en-US" sz="1800" baseline="30000" dirty="0">
                <a:ea typeface="Cambria Math" pitchFamily="18" charset="0"/>
              </a:rPr>
              <a:t>3</a:t>
            </a:r>
            <a:r>
              <a:rPr lang="en-US" sz="1800" dirty="0">
                <a:ea typeface="Cambria Math" pitchFamily="18" charset="0"/>
              </a:rPr>
              <a:t>,</a:t>
            </a:r>
            <a:r>
              <a:rPr lang="en-US" sz="1800" i="1" dirty="0">
                <a:ea typeface="Cambria Math" pitchFamily="18" charset="0"/>
              </a:rPr>
              <a:t> x</a:t>
            </a:r>
            <a:r>
              <a:rPr lang="en-US" sz="1800" baseline="30000" dirty="0">
                <a:ea typeface="Cambria Math" pitchFamily="18" charset="0"/>
              </a:rPr>
              <a:t>2</a:t>
            </a:r>
            <a:r>
              <a:rPr lang="en-US" sz="1800" i="1" dirty="0">
                <a:ea typeface="Cambria Math" pitchFamily="18" charset="0"/>
              </a:rPr>
              <a:t>y</a:t>
            </a:r>
            <a:r>
              <a:rPr lang="en-US" sz="1800" dirty="0">
                <a:ea typeface="Cambria Math" pitchFamily="18" charset="0"/>
              </a:rPr>
              <a:t>, </a:t>
            </a:r>
            <a:r>
              <a:rPr lang="en-US" sz="1800" i="1" dirty="0">
                <a:ea typeface="Cambria Math" pitchFamily="18" charset="0"/>
              </a:rPr>
              <a:t>x y</a:t>
            </a:r>
            <a:r>
              <a:rPr lang="en-US" sz="1800" baseline="30000" dirty="0">
                <a:ea typeface="Cambria Math" pitchFamily="18" charset="0"/>
              </a:rPr>
              <a:t>2</a:t>
            </a:r>
            <a:r>
              <a:rPr lang="en-US" sz="1800" i="1" dirty="0">
                <a:ea typeface="Cambria Math" pitchFamily="18" charset="0"/>
              </a:rPr>
              <a:t>,</a:t>
            </a:r>
            <a:r>
              <a:rPr lang="en-US" sz="1800" dirty="0">
                <a:ea typeface="Cambria Math" pitchFamily="18" charset="0"/>
              </a:rPr>
              <a:t> </a:t>
            </a:r>
            <a:r>
              <a:rPr lang="en-US" sz="1800" i="1" dirty="0">
                <a:ea typeface="Cambria Math" pitchFamily="18" charset="0"/>
              </a:rPr>
              <a:t>y</a:t>
            </a:r>
            <a:r>
              <a:rPr lang="en-US" sz="1800" baseline="30000" dirty="0">
                <a:ea typeface="Cambria Math" pitchFamily="18" charset="0"/>
              </a:rPr>
              <a:t>3</a:t>
            </a:r>
            <a:r>
              <a:rPr lang="en-US" sz="1800" dirty="0">
                <a:ea typeface="Cambria Math" pitchFamily="18" charset="0"/>
              </a:rPr>
              <a:t> .</a:t>
            </a:r>
            <a:r>
              <a:rPr lang="zh-CN" altLang="en-US" sz="1800" dirty="0">
                <a:latin typeface="+mn-ea"/>
              </a:rPr>
              <a:t>问题是这些项的系数是什么</a:t>
            </a:r>
            <a:r>
              <a:rPr lang="en-US" sz="1800" dirty="0">
                <a:ea typeface="Cambria Math" pitchFamily="18" charset="0"/>
              </a:rPr>
              <a:t>?</a:t>
            </a:r>
          </a:p>
          <a:p>
            <a:pPr lvl="2">
              <a:spcBef>
                <a:spcPts val="0"/>
              </a:spcBef>
              <a:spcAft>
                <a:spcPts val="0"/>
              </a:spcAft>
            </a:pPr>
            <a:r>
              <a:rPr lang="zh-CN" altLang="en-US" sz="1600" dirty="0">
                <a:latin typeface="+mn-ea"/>
              </a:rPr>
              <a:t>为了得到 </a:t>
            </a:r>
            <a:r>
              <a:rPr lang="en-US" altLang="zh-CN" sz="1600" i="1" dirty="0">
                <a:ea typeface="Cambria Math" pitchFamily="18" charset="0"/>
              </a:rPr>
              <a:t>x</a:t>
            </a:r>
            <a:r>
              <a:rPr lang="en-US" altLang="zh-CN" sz="1600" baseline="30000" dirty="0">
                <a:ea typeface="Cambria Math" pitchFamily="18" charset="0"/>
              </a:rPr>
              <a:t>3 </a:t>
            </a:r>
            <a:r>
              <a:rPr lang="zh-CN" altLang="en-US" sz="1600" dirty="0">
                <a:latin typeface="+mn-ea"/>
              </a:rPr>
              <a:t>，必须从每个和中选择一个 𝑥。只有一种方式做到这一点。因此，</a:t>
            </a:r>
            <a:r>
              <a:rPr lang="en-US" altLang="zh-CN" sz="1600" i="1" dirty="0">
                <a:ea typeface="Cambria Math" pitchFamily="18" charset="0"/>
              </a:rPr>
              <a:t> x</a:t>
            </a:r>
            <a:r>
              <a:rPr lang="en-US" altLang="zh-CN" sz="1600" baseline="30000" dirty="0">
                <a:ea typeface="Cambria Math" pitchFamily="18" charset="0"/>
              </a:rPr>
              <a:t>3</a:t>
            </a:r>
            <a:r>
              <a:rPr lang="zh-CN" altLang="en-US" sz="1600" dirty="0">
                <a:latin typeface="+mn-ea"/>
              </a:rPr>
              <a:t>的系数是</a:t>
            </a:r>
            <a:r>
              <a:rPr lang="en-US" altLang="zh-CN" sz="1600" dirty="0">
                <a:latin typeface="+mn-ea"/>
              </a:rPr>
              <a:t>1</a:t>
            </a:r>
            <a:r>
              <a:rPr lang="en-US" sz="1600" dirty="0">
                <a:ea typeface="Cambria Math" pitchFamily="18" charset="0"/>
              </a:rPr>
              <a:t>. </a:t>
            </a:r>
          </a:p>
          <a:p>
            <a:pPr lvl="2">
              <a:spcBef>
                <a:spcPts val="0"/>
              </a:spcBef>
              <a:spcAft>
                <a:spcPts val="0"/>
              </a:spcAft>
            </a:pPr>
            <a:r>
              <a:rPr lang="zh-CN" altLang="en-US" sz="1600" dirty="0">
                <a:latin typeface="+mn-ea"/>
              </a:rPr>
              <a:t>为了得到 </a:t>
            </a:r>
            <a:r>
              <a:rPr lang="en-US" altLang="zh-CN" sz="1600" i="1" dirty="0">
                <a:ea typeface="Cambria Math" pitchFamily="18" charset="0"/>
              </a:rPr>
              <a:t>x</a:t>
            </a:r>
            <a:r>
              <a:rPr lang="en-US" altLang="zh-CN" sz="1600" baseline="30000" dirty="0">
                <a:ea typeface="Cambria Math" pitchFamily="18" charset="0"/>
              </a:rPr>
              <a:t>2</a:t>
            </a:r>
            <a:r>
              <a:rPr lang="en-US" altLang="zh-CN" sz="1600" i="1" dirty="0">
                <a:ea typeface="Cambria Math" pitchFamily="18" charset="0"/>
              </a:rPr>
              <a:t>y </a:t>
            </a:r>
            <a:r>
              <a:rPr lang="zh-CN" altLang="en-US" sz="1600" dirty="0">
                <a:latin typeface="+mn-ea"/>
              </a:rPr>
              <a:t>，必须从两个和中选择一个 𝑥</a:t>
            </a:r>
            <a:r>
              <a:rPr lang="en-US" altLang="zh-CN" sz="1600" dirty="0">
                <a:latin typeface="+mn-ea"/>
              </a:rPr>
              <a:t> </a:t>
            </a:r>
            <a:r>
              <a:rPr lang="zh-CN" altLang="en-US" sz="1600" dirty="0">
                <a:latin typeface="+mn-ea"/>
              </a:rPr>
              <a:t>和从另一个和中选择一个 𝑦</a:t>
            </a:r>
            <a:r>
              <a:rPr lang="en-US" sz="1600" dirty="0">
                <a:ea typeface="Cambria Math" pitchFamily="18" charset="0"/>
              </a:rPr>
              <a:t>.</a:t>
            </a:r>
            <a:r>
              <a:rPr lang="zh-CN" altLang="en-US" sz="1600" dirty="0">
                <a:latin typeface="+mn-ea"/>
              </a:rPr>
              <a:t>有  种选择方式，因此 </a:t>
            </a:r>
            <a:r>
              <a:rPr lang="en-US" altLang="zh-CN" sz="1600" i="1" dirty="0">
                <a:ea typeface="Cambria Math" pitchFamily="18" charset="0"/>
              </a:rPr>
              <a:t>x</a:t>
            </a:r>
            <a:r>
              <a:rPr lang="en-US" altLang="zh-CN" sz="1600" baseline="30000" dirty="0">
                <a:ea typeface="Cambria Math" pitchFamily="18" charset="0"/>
              </a:rPr>
              <a:t>2</a:t>
            </a:r>
            <a:r>
              <a:rPr lang="en-US" altLang="zh-CN" sz="1600" i="1" dirty="0">
                <a:ea typeface="Cambria Math" pitchFamily="18" charset="0"/>
              </a:rPr>
              <a:t>y</a:t>
            </a:r>
            <a:r>
              <a:rPr lang="en-US" sz="1600" dirty="0">
                <a:latin typeface="+mn-ea"/>
              </a:rPr>
              <a:t> </a:t>
            </a:r>
            <a:r>
              <a:rPr lang="zh-CN" altLang="en-US" sz="1600" dirty="0">
                <a:latin typeface="+mn-ea"/>
              </a:rPr>
              <a:t>的系数是 </a:t>
            </a:r>
            <a:r>
              <a:rPr lang="en-US" altLang="zh-CN" sz="1600" dirty="0">
                <a:latin typeface="+mn-ea"/>
              </a:rPr>
              <a:t>3</a:t>
            </a:r>
          </a:p>
        </p:txBody>
      </p:sp>
      <p:graphicFrame>
        <p:nvGraphicFramePr>
          <p:cNvPr id="10" name="Object 3"/>
          <p:cNvGraphicFramePr>
            <a:graphicFrameLocks noChangeAspect="1"/>
          </p:cNvGraphicFramePr>
          <p:nvPr>
            <p:extLst>
              <p:ext uri="{D42A27DB-BD31-4B8C-83A1-F6EECF244321}">
                <p14:modId xmlns:p14="http://schemas.microsoft.com/office/powerpoint/2010/main" val="4258212703"/>
              </p:ext>
            </p:extLst>
          </p:nvPr>
        </p:nvGraphicFramePr>
        <p:xfrm>
          <a:off x="8077200" y="3505200"/>
          <a:ext cx="178420" cy="304800"/>
        </p:xfrm>
        <a:graphic>
          <a:graphicData uri="http://schemas.openxmlformats.org/presentationml/2006/ole">
            <mc:AlternateContent xmlns:mc="http://schemas.openxmlformats.org/markup-compatibility/2006">
              <mc:Choice xmlns:v="urn:schemas-microsoft-com:vml" Requires="v">
                <p:oleObj name="Equation" r:id="rId3" imgW="266400" imgH="457200" progId="Equation.DSMT4">
                  <p:embed/>
                </p:oleObj>
              </mc:Choice>
              <mc:Fallback>
                <p:oleObj name="Equation" r:id="rId3" imgW="266400" imgH="457200" progId="Equation.DSMT4">
                  <p:embed/>
                  <p:pic>
                    <p:nvPicPr>
                      <p:cNvPr id="5" name="Object 3"/>
                      <p:cNvPicPr/>
                      <p:nvPr/>
                    </p:nvPicPr>
                    <p:blipFill>
                      <a:blip r:embed="rId4"/>
                      <a:stretch>
                        <a:fillRect/>
                      </a:stretch>
                    </p:blipFill>
                    <p:spPr>
                      <a:xfrm>
                        <a:off x="8077200" y="3505200"/>
                        <a:ext cx="178420" cy="304800"/>
                      </a:xfrm>
                      <a:prstGeom prst="rect">
                        <a:avLst/>
                      </a:prstGeom>
                    </p:spPr>
                  </p:pic>
                </p:oleObj>
              </mc:Fallback>
            </mc:AlternateContent>
          </a:graphicData>
        </a:graphic>
      </p:graphicFrame>
      <p:sp>
        <p:nvSpPr>
          <p:cNvPr id="5" name="Content Placeholder 5"/>
          <p:cNvSpPr>
            <a:spLocks noGrp="1"/>
          </p:cNvSpPr>
          <p:nvPr>
            <p:ph idx="14"/>
          </p:nvPr>
        </p:nvSpPr>
        <p:spPr>
          <a:xfrm>
            <a:off x="457200" y="3962400"/>
            <a:ext cx="8534400" cy="1219200"/>
          </a:xfrm>
        </p:spPr>
        <p:txBody>
          <a:bodyPr/>
          <a:lstStyle/>
          <a:p>
            <a:pPr lvl="1"/>
            <a:r>
              <a:rPr lang="zh-CN" altLang="en-US" sz="1800" dirty="0">
                <a:latin typeface="+mn-ea"/>
              </a:rPr>
              <a:t>为了得到 </a:t>
            </a:r>
            <a:r>
              <a:rPr lang="en-US" altLang="zh-CN" sz="1800" dirty="0">
                <a:ea typeface="Cambria Math" pitchFamily="18" charset="0"/>
              </a:rPr>
              <a:t> </a:t>
            </a:r>
            <a:r>
              <a:rPr lang="en-US" altLang="zh-CN" sz="1800" i="1" dirty="0">
                <a:ea typeface="Cambria Math" pitchFamily="18" charset="0"/>
              </a:rPr>
              <a:t>xy</a:t>
            </a:r>
            <a:r>
              <a:rPr lang="en-US" altLang="zh-CN" sz="1800" baseline="30000" dirty="0">
                <a:ea typeface="Cambria Math" pitchFamily="18" charset="0"/>
              </a:rPr>
              <a:t>2</a:t>
            </a:r>
            <a:r>
              <a:rPr lang="zh-CN" altLang="en-US" sz="1800" dirty="0">
                <a:latin typeface="+mn-ea"/>
              </a:rPr>
              <a:t>，我们必须从三个和中选择一个 𝑥</a:t>
            </a:r>
            <a:r>
              <a:rPr lang="en-US" altLang="zh-CN" sz="1800" dirty="0">
                <a:latin typeface="+mn-ea"/>
              </a:rPr>
              <a:t> </a:t>
            </a:r>
            <a:r>
              <a:rPr lang="zh-CN" altLang="en-US" sz="1800" dirty="0">
                <a:latin typeface="+mn-ea"/>
              </a:rPr>
              <a:t>和两个 𝑦。有</a:t>
            </a:r>
            <a:r>
              <a:rPr lang="en-US" altLang="zh-CN" sz="1800" dirty="0">
                <a:ea typeface="Cambria Math" pitchFamily="18" charset="0"/>
              </a:rPr>
              <a:t>	  </a:t>
            </a:r>
            <a:r>
              <a:rPr lang="zh-CN" altLang="en-US" sz="1800" dirty="0">
                <a:latin typeface="+mn-ea"/>
              </a:rPr>
              <a:t>种选择方式，因此 </a:t>
            </a:r>
            <a:r>
              <a:rPr lang="en-US" altLang="zh-CN" sz="1800" i="1" dirty="0">
                <a:ea typeface="Cambria Math" pitchFamily="18" charset="0"/>
              </a:rPr>
              <a:t>xy</a:t>
            </a:r>
            <a:r>
              <a:rPr lang="en-US" altLang="zh-CN" sz="1800" baseline="30000" dirty="0">
                <a:ea typeface="Cambria Math" pitchFamily="18" charset="0"/>
              </a:rPr>
              <a:t>2</a:t>
            </a:r>
            <a:r>
              <a:rPr lang="zh-CN" altLang="en-US" sz="1800" dirty="0">
                <a:latin typeface="+mn-ea"/>
              </a:rPr>
              <a:t>的系数是 </a:t>
            </a:r>
            <a:r>
              <a:rPr lang="en-US" altLang="zh-CN" sz="1800" dirty="0">
                <a:latin typeface="+mn-ea"/>
              </a:rPr>
              <a:t>3</a:t>
            </a:r>
            <a:r>
              <a:rPr lang="en-US" sz="1800" dirty="0">
                <a:ea typeface="Cambria Math" pitchFamily="18" charset="0"/>
              </a:rPr>
              <a:t> . </a:t>
            </a:r>
            <a:endParaRPr lang="en-US" sz="1800" dirty="0"/>
          </a:p>
        </p:txBody>
      </p:sp>
      <p:graphicFrame>
        <p:nvGraphicFramePr>
          <p:cNvPr id="11" name="Object 6"/>
          <p:cNvGraphicFramePr>
            <a:graphicFrameLocks noChangeAspect="1"/>
          </p:cNvGraphicFramePr>
          <p:nvPr>
            <p:extLst>
              <p:ext uri="{D42A27DB-BD31-4B8C-83A1-F6EECF244321}">
                <p14:modId xmlns:p14="http://schemas.microsoft.com/office/powerpoint/2010/main" val="1933158614"/>
              </p:ext>
            </p:extLst>
          </p:nvPr>
        </p:nvGraphicFramePr>
        <p:xfrm>
          <a:off x="7315200" y="3962400"/>
          <a:ext cx="178420" cy="304800"/>
        </p:xfrm>
        <a:graphic>
          <a:graphicData uri="http://schemas.openxmlformats.org/presentationml/2006/ole">
            <mc:AlternateContent xmlns:mc="http://schemas.openxmlformats.org/markup-compatibility/2006">
              <mc:Choice xmlns:v="urn:schemas-microsoft-com:vml" Requires="v">
                <p:oleObj name="Equation" r:id="rId5" imgW="266400" imgH="457200" progId="Equation.DSMT4">
                  <p:embed/>
                </p:oleObj>
              </mc:Choice>
              <mc:Fallback>
                <p:oleObj name="Equation" r:id="rId5" imgW="266400" imgH="457200" progId="Equation.DSMT4">
                  <p:embed/>
                  <p:pic>
                    <p:nvPicPr>
                      <p:cNvPr id="10" name="Object 3"/>
                      <p:cNvPicPr/>
                      <p:nvPr/>
                    </p:nvPicPr>
                    <p:blipFill>
                      <a:blip r:embed="rId6"/>
                      <a:stretch>
                        <a:fillRect/>
                      </a:stretch>
                    </p:blipFill>
                    <p:spPr>
                      <a:xfrm>
                        <a:off x="7315200" y="3962400"/>
                        <a:ext cx="178420" cy="304800"/>
                      </a:xfrm>
                      <a:prstGeom prst="rect">
                        <a:avLst/>
                      </a:prstGeom>
                    </p:spPr>
                  </p:pic>
                </p:oleObj>
              </mc:Fallback>
            </mc:AlternateContent>
          </a:graphicData>
        </a:graphic>
      </p:graphicFrame>
      <p:sp>
        <p:nvSpPr>
          <p:cNvPr id="6" name="Content Placeholder 7"/>
          <p:cNvSpPr>
            <a:spLocks noGrp="1"/>
          </p:cNvSpPr>
          <p:nvPr>
            <p:ph idx="15"/>
          </p:nvPr>
        </p:nvSpPr>
        <p:spPr>
          <a:xfrm>
            <a:off x="457200" y="4229100"/>
            <a:ext cx="8595360" cy="2057400"/>
          </a:xfrm>
        </p:spPr>
        <p:txBody>
          <a:bodyPr anchor="ctr"/>
          <a:lstStyle/>
          <a:p>
            <a:pPr marL="114300" lvl="1" indent="0">
              <a:spcBef>
                <a:spcPts val="0"/>
              </a:spcBef>
              <a:spcAft>
                <a:spcPts val="0"/>
              </a:spcAft>
              <a:buNone/>
            </a:pPr>
            <a:endParaRPr lang="en-US" sz="1800" dirty="0">
              <a:ea typeface="Cambria Math" pitchFamily="18" charset="0"/>
            </a:endParaRPr>
          </a:p>
          <a:p>
            <a:pPr lvl="1">
              <a:spcBef>
                <a:spcPts val="0"/>
              </a:spcBef>
              <a:spcAft>
                <a:spcPts val="0"/>
              </a:spcAft>
            </a:pPr>
            <a:r>
              <a:rPr lang="zh-CN" altLang="en-US" sz="1800" dirty="0">
                <a:latin typeface="+mn-ea"/>
              </a:rPr>
              <a:t>为了得到 </a:t>
            </a:r>
            <a:r>
              <a:rPr lang="en-US" altLang="zh-CN" sz="1800" i="1" dirty="0">
                <a:ea typeface="Cambria Math" pitchFamily="18" charset="0"/>
              </a:rPr>
              <a:t>y</a:t>
            </a:r>
            <a:r>
              <a:rPr lang="en-US" altLang="zh-CN" sz="1800" baseline="30000" dirty="0">
                <a:ea typeface="Cambria Math" pitchFamily="18" charset="0"/>
              </a:rPr>
              <a:t>3 </a:t>
            </a:r>
            <a:r>
              <a:rPr lang="zh-CN" altLang="en-US" sz="1800" dirty="0">
                <a:latin typeface="+mn-ea"/>
              </a:rPr>
              <a:t>，必须从每个和中选择一个 𝑦。只有一种方式做到这一点。因此，</a:t>
            </a:r>
            <a:r>
              <a:rPr lang="en-US" altLang="zh-CN" sz="1800" i="1" dirty="0">
                <a:ea typeface="Cambria Math" pitchFamily="18" charset="0"/>
              </a:rPr>
              <a:t> y</a:t>
            </a:r>
            <a:r>
              <a:rPr lang="en-US" altLang="zh-CN" sz="1800" baseline="30000" dirty="0">
                <a:ea typeface="Cambria Math" pitchFamily="18" charset="0"/>
              </a:rPr>
              <a:t>3</a:t>
            </a:r>
            <a:r>
              <a:rPr lang="zh-CN" altLang="en-US" sz="1800" dirty="0">
                <a:latin typeface="+mn-ea"/>
              </a:rPr>
              <a:t>的系数是 </a:t>
            </a:r>
            <a:r>
              <a:rPr lang="en-US" altLang="zh-CN" sz="1800" dirty="0">
                <a:latin typeface="+mn-ea"/>
              </a:rPr>
              <a:t>1</a:t>
            </a:r>
            <a:r>
              <a:rPr lang="en-US" sz="1800" dirty="0">
                <a:ea typeface="Cambria Math" pitchFamily="18" charset="0"/>
              </a:rPr>
              <a:t>. </a:t>
            </a:r>
          </a:p>
          <a:p>
            <a:pPr marL="0" lvl="1" indent="0">
              <a:spcBef>
                <a:spcPts val="0"/>
              </a:spcBef>
              <a:spcAft>
                <a:spcPts val="0"/>
              </a:spcAft>
              <a:buNone/>
            </a:pPr>
            <a:r>
              <a:rPr lang="zh-CN" altLang="en-US" sz="2000" dirty="0"/>
              <a:t>我们已经使用计数论证展示了</a:t>
            </a:r>
            <a:r>
              <a:rPr lang="en-US" sz="2000" dirty="0"/>
              <a:t>(</a:t>
            </a:r>
            <a:r>
              <a:rPr lang="en-US" sz="2000" i="1" dirty="0"/>
              <a:t>x </a:t>
            </a:r>
            <a:r>
              <a:rPr lang="en-US" sz="2000" dirty="0"/>
              <a:t>+ </a:t>
            </a:r>
            <a:r>
              <a:rPr lang="en-US" sz="2000" i="1" dirty="0"/>
              <a:t>y</a:t>
            </a:r>
            <a:r>
              <a:rPr lang="en-US" sz="2000" dirty="0"/>
              <a:t>)</a:t>
            </a:r>
            <a:r>
              <a:rPr lang="en-US" sz="2000" baseline="30000" dirty="0">
                <a:ea typeface="Cambria Math" pitchFamily="18" charset="0"/>
              </a:rPr>
              <a:t>3</a:t>
            </a:r>
            <a:r>
              <a:rPr lang="en-US" sz="2000" dirty="0"/>
              <a:t> = </a:t>
            </a:r>
            <a:r>
              <a:rPr lang="en-US" sz="2000" i="1" dirty="0">
                <a:ea typeface="Cambria Math" pitchFamily="18" charset="0"/>
              </a:rPr>
              <a:t>x</a:t>
            </a:r>
            <a:r>
              <a:rPr lang="en-US" sz="2000" baseline="30000" dirty="0">
                <a:ea typeface="Cambria Math" pitchFamily="18" charset="0"/>
              </a:rPr>
              <a:t>3</a:t>
            </a:r>
            <a:r>
              <a:rPr lang="en-US" sz="2000" i="1" dirty="0"/>
              <a:t> +  </a:t>
            </a:r>
            <a:r>
              <a:rPr lang="en-US" sz="2000" dirty="0">
                <a:ea typeface="Cambria Math" pitchFamily="18" charset="0"/>
              </a:rPr>
              <a:t>3</a:t>
            </a:r>
            <a:r>
              <a:rPr lang="en-US" sz="2000" i="1" dirty="0">
                <a:ea typeface="Cambria Math" pitchFamily="18" charset="0"/>
              </a:rPr>
              <a:t>x</a:t>
            </a:r>
            <a:r>
              <a:rPr lang="en-US" sz="2000" baseline="30000" dirty="0">
                <a:ea typeface="Cambria Math" pitchFamily="18" charset="0"/>
              </a:rPr>
              <a:t>2</a:t>
            </a:r>
            <a:r>
              <a:rPr lang="en-US" sz="2000" i="1" dirty="0">
                <a:ea typeface="Cambria Math" pitchFamily="18" charset="0"/>
              </a:rPr>
              <a:t>y </a:t>
            </a:r>
            <a:r>
              <a:rPr lang="en-US" sz="2000" i="1" dirty="0"/>
              <a:t> + </a:t>
            </a:r>
            <a:r>
              <a:rPr lang="en-US" sz="2000" dirty="0">
                <a:ea typeface="Cambria Math" pitchFamily="18" charset="0"/>
              </a:rPr>
              <a:t>3</a:t>
            </a:r>
            <a:r>
              <a:rPr lang="en-US" sz="2000" i="1" dirty="0">
                <a:ea typeface="Cambria Math" pitchFamily="18" charset="0"/>
              </a:rPr>
              <a:t>x y</a:t>
            </a:r>
            <a:r>
              <a:rPr lang="en-US" sz="2000" baseline="30000" dirty="0">
                <a:ea typeface="Cambria Math" pitchFamily="18" charset="0"/>
              </a:rPr>
              <a:t>2</a:t>
            </a:r>
            <a:r>
              <a:rPr lang="en-US" sz="2000" i="1" dirty="0"/>
              <a:t>  + </a:t>
            </a:r>
            <a:r>
              <a:rPr lang="en-US" sz="2000" i="1" dirty="0">
                <a:ea typeface="Cambria Math" pitchFamily="18" charset="0"/>
              </a:rPr>
              <a:t>y</a:t>
            </a:r>
            <a:r>
              <a:rPr lang="en-US" sz="2000" baseline="30000" dirty="0">
                <a:ea typeface="Cambria Math" pitchFamily="18" charset="0"/>
              </a:rPr>
              <a:t>3</a:t>
            </a:r>
            <a:r>
              <a:rPr lang="en-US" sz="2000" i="1" dirty="0"/>
              <a:t> .</a:t>
            </a:r>
          </a:p>
          <a:p>
            <a:pPr>
              <a:spcBef>
                <a:spcPts val="0"/>
              </a:spcBef>
              <a:spcAft>
                <a:spcPts val="0"/>
              </a:spcAft>
            </a:pPr>
            <a:r>
              <a:rPr lang="zh-CN" altLang="en-US" sz="2000" dirty="0">
                <a:latin typeface="+mn-ea"/>
              </a:rPr>
              <a:t>接下来，我们介绍二项式定理，它给出了 </a:t>
            </a:r>
            <a:r>
              <a:rPr lang="en-US" altLang="zh-CN" sz="2000" dirty="0"/>
              <a:t>(</a:t>
            </a:r>
            <a:r>
              <a:rPr lang="en-US" altLang="zh-CN" sz="2000" i="1" dirty="0"/>
              <a:t>x </a:t>
            </a:r>
            <a:r>
              <a:rPr lang="en-US" altLang="zh-CN" sz="2000" dirty="0"/>
              <a:t>+ </a:t>
            </a:r>
            <a:r>
              <a:rPr lang="en-US" altLang="zh-CN" sz="2000" i="1" dirty="0"/>
              <a:t>y</a:t>
            </a:r>
            <a:r>
              <a:rPr lang="en-US" altLang="zh-CN" sz="2000" dirty="0"/>
              <a:t>)</a:t>
            </a:r>
            <a:r>
              <a:rPr lang="en-US" altLang="zh-CN" sz="2000" i="1" baseline="30000" dirty="0">
                <a:ea typeface="Cambria Math" pitchFamily="18" charset="0"/>
              </a:rPr>
              <a:t>n</a:t>
            </a:r>
            <a:r>
              <a:rPr lang="en-US" altLang="zh-CN" sz="2000" dirty="0">
                <a:latin typeface="+mn-ea"/>
              </a:rPr>
              <a:t>  </a:t>
            </a:r>
            <a:r>
              <a:rPr lang="zh-CN" altLang="en-US" sz="2000" dirty="0">
                <a:latin typeface="+mn-ea"/>
              </a:rPr>
              <a:t>展开式中各项的系数</a:t>
            </a:r>
            <a:r>
              <a:rPr lang="en-US" sz="2000" dirty="0">
                <a:ea typeface="Cambria Math" pitchFamily="18" charset="0"/>
              </a:rPr>
              <a:t>.</a:t>
            </a:r>
          </a:p>
        </p:txBody>
      </p:sp>
    </p:spTree>
    <p:extLst>
      <p:ext uri="{BB962C8B-B14F-4D97-AF65-F5344CB8AC3E}">
        <p14:creationId xmlns:p14="http://schemas.microsoft.com/office/powerpoint/2010/main" val="33846852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二项式定理</a:t>
            </a:r>
          </a:p>
        </p:txBody>
      </p:sp>
      <p:sp>
        <p:nvSpPr>
          <p:cNvPr id="3" name="Content Placeholder 2"/>
          <p:cNvSpPr>
            <a:spLocks noGrp="1"/>
          </p:cNvSpPr>
          <p:nvPr>
            <p:ph idx="1"/>
          </p:nvPr>
        </p:nvSpPr>
        <p:spPr>
          <a:xfrm>
            <a:off x="457200" y="1295400"/>
            <a:ext cx="8229600" cy="1066800"/>
          </a:xfrm>
        </p:spPr>
        <p:txBody>
          <a:bodyPr/>
          <a:lstStyle/>
          <a:p>
            <a:r>
              <a:rPr lang="zh-CN" altLang="en-US" b="1" dirty="0"/>
              <a:t>二项式定理：</a:t>
            </a:r>
            <a:r>
              <a:rPr lang="zh-CN" altLang="en-US" dirty="0"/>
              <a:t>设 𝑥</a:t>
            </a:r>
            <a:r>
              <a:rPr lang="en-US" altLang="zh-CN" dirty="0"/>
              <a:t> </a:t>
            </a:r>
            <a:r>
              <a:rPr lang="zh-CN" altLang="en-US" dirty="0"/>
              <a:t>和 𝑦</a:t>
            </a:r>
            <a:r>
              <a:rPr lang="en-US" altLang="zh-CN" dirty="0"/>
              <a:t> </a:t>
            </a:r>
            <a:r>
              <a:rPr lang="zh-CN" altLang="en-US" dirty="0"/>
              <a:t>为变量，𝑛</a:t>
            </a:r>
            <a:r>
              <a:rPr lang="en-US" altLang="zh-CN" dirty="0"/>
              <a:t> </a:t>
            </a:r>
            <a:r>
              <a:rPr lang="zh-CN" altLang="en-US" dirty="0"/>
              <a:t>为非负整数。那么</a:t>
            </a:r>
            <a:r>
              <a:rPr lang="en-US" dirty="0"/>
              <a:t>:</a:t>
            </a:r>
          </a:p>
        </p:txBody>
      </p:sp>
      <p:graphicFrame>
        <p:nvGraphicFramePr>
          <p:cNvPr id="10" name="Object 3"/>
          <p:cNvGraphicFramePr>
            <a:graphicFrameLocks noChangeAspect="1"/>
          </p:cNvGraphicFramePr>
          <p:nvPr>
            <p:extLst>
              <p:ext uri="{D42A27DB-BD31-4B8C-83A1-F6EECF244321}">
                <p14:modId xmlns:p14="http://schemas.microsoft.com/office/powerpoint/2010/main" val="3685354797"/>
              </p:ext>
            </p:extLst>
          </p:nvPr>
        </p:nvGraphicFramePr>
        <p:xfrm>
          <a:off x="869156" y="2508250"/>
          <a:ext cx="7405688" cy="762000"/>
        </p:xfrm>
        <a:graphic>
          <a:graphicData uri="http://schemas.openxmlformats.org/presentationml/2006/ole">
            <mc:AlternateContent xmlns:mc="http://schemas.openxmlformats.org/markup-compatibility/2006">
              <mc:Choice xmlns:v="urn:schemas-microsoft-com:vml" Requires="v">
                <p:oleObj name="Equation" r:id="rId2" imgW="4431960" imgH="457200" progId="Equation.DSMT4">
                  <p:embed/>
                </p:oleObj>
              </mc:Choice>
              <mc:Fallback>
                <p:oleObj name="Equation" r:id="rId2" imgW="4431960" imgH="457200" progId="Equation.DSMT4">
                  <p:embed/>
                  <p:pic>
                    <p:nvPicPr>
                      <p:cNvPr id="8" name="Object 3"/>
                      <p:cNvPicPr/>
                      <p:nvPr/>
                    </p:nvPicPr>
                    <p:blipFill>
                      <a:blip r:embed="rId3"/>
                      <a:stretch>
                        <a:fillRect/>
                      </a:stretch>
                    </p:blipFill>
                    <p:spPr>
                      <a:xfrm>
                        <a:off x="869156" y="2508250"/>
                        <a:ext cx="7405688" cy="762000"/>
                      </a:xfrm>
                      <a:prstGeom prst="rect">
                        <a:avLst/>
                      </a:prstGeom>
                    </p:spPr>
                  </p:pic>
                </p:oleObj>
              </mc:Fallback>
            </mc:AlternateContent>
          </a:graphicData>
        </a:graphic>
      </p:graphicFrame>
      <p:sp>
        <p:nvSpPr>
          <p:cNvPr id="4" name="Content Placeholder 4"/>
          <p:cNvSpPr>
            <a:spLocks noGrp="1"/>
          </p:cNvSpPr>
          <p:nvPr>
            <p:ph idx="13"/>
          </p:nvPr>
        </p:nvSpPr>
        <p:spPr>
          <a:xfrm>
            <a:off x="457200" y="3276600"/>
            <a:ext cx="8229600" cy="3886200"/>
          </a:xfrm>
        </p:spPr>
        <p:txBody>
          <a:bodyPr/>
          <a:lstStyle/>
          <a:p>
            <a:r>
              <a:rPr lang="en-US" b="1" dirty="0"/>
              <a:t>Proof</a:t>
            </a:r>
            <a:r>
              <a:rPr lang="en-US" dirty="0"/>
              <a:t>:</a:t>
            </a:r>
            <a:r>
              <a:rPr lang="zh-CN" altLang="en-US" dirty="0"/>
              <a:t>证明：我们使用组合推理。 </a:t>
            </a:r>
            <a:r>
              <a:rPr lang="en-US" altLang="zh-CN" dirty="0"/>
              <a:t>(</a:t>
            </a:r>
            <a:r>
              <a:rPr lang="en-US" altLang="zh-CN" i="1" dirty="0"/>
              <a:t>x </a:t>
            </a:r>
            <a:r>
              <a:rPr lang="en-US" altLang="zh-CN" dirty="0"/>
              <a:t>+ </a:t>
            </a:r>
            <a:r>
              <a:rPr lang="en-US" altLang="zh-CN" i="1" dirty="0"/>
              <a:t>y</a:t>
            </a:r>
            <a:r>
              <a:rPr lang="en-US" altLang="zh-CN" dirty="0"/>
              <a:t>)</a:t>
            </a:r>
            <a:r>
              <a:rPr lang="en-US" altLang="zh-CN" i="1" baseline="30000" dirty="0">
                <a:ea typeface="Cambria Math" pitchFamily="18" charset="0"/>
              </a:rPr>
              <a:t>n</a:t>
            </a:r>
            <a:r>
              <a:rPr lang="zh-CN" altLang="en-US" dirty="0"/>
              <a:t>展开式中的项是 </a:t>
            </a:r>
            <a:r>
              <a:rPr lang="en-US" altLang="zh-CN" i="1" dirty="0" err="1"/>
              <a:t>x</a:t>
            </a:r>
            <a:r>
              <a:rPr lang="en-US" altLang="zh-CN" i="1" baseline="30000" dirty="0" err="1"/>
              <a:t>n</a:t>
            </a:r>
            <a:r>
              <a:rPr lang="en-US" altLang="zh-CN" baseline="30000" dirty="0" err="1">
                <a:ea typeface="Cambria Math"/>
              </a:rPr>
              <a:t>−</a:t>
            </a:r>
            <a:r>
              <a:rPr lang="en-US" altLang="zh-CN" i="1" baseline="30000" dirty="0" err="1"/>
              <a:t>j</a:t>
            </a:r>
            <a:r>
              <a:rPr lang="en-US" altLang="zh-CN" i="1" dirty="0" err="1"/>
              <a:t>y</a:t>
            </a:r>
            <a:r>
              <a:rPr lang="en-US" altLang="zh-CN" i="1" baseline="30000" dirty="0" err="1"/>
              <a:t>j</a:t>
            </a:r>
            <a:r>
              <a:rPr lang="zh-CN" altLang="en-US" dirty="0"/>
              <a:t>形式的，其中 𝑗</a:t>
            </a:r>
            <a:r>
              <a:rPr lang="en-US" altLang="zh-CN" dirty="0"/>
              <a:t>=0,1,2,…,</a:t>
            </a:r>
            <a:r>
              <a:rPr lang="zh-CN" altLang="en-US" dirty="0"/>
              <a:t>𝑛。为了形成项 </a:t>
            </a:r>
            <a:r>
              <a:rPr lang="en-US" altLang="zh-CN" i="1" dirty="0" err="1"/>
              <a:t>x</a:t>
            </a:r>
            <a:r>
              <a:rPr lang="en-US" altLang="zh-CN" i="1" baseline="30000" dirty="0" err="1"/>
              <a:t>n</a:t>
            </a:r>
            <a:r>
              <a:rPr lang="en-US" altLang="zh-CN" baseline="30000" dirty="0" err="1">
                <a:ea typeface="Cambria Math"/>
              </a:rPr>
              <a:t>−</a:t>
            </a:r>
            <a:r>
              <a:rPr lang="en-US" altLang="zh-CN" i="1" baseline="30000" dirty="0" err="1"/>
              <a:t>j</a:t>
            </a:r>
            <a:r>
              <a:rPr lang="en-US" altLang="zh-CN" i="1" dirty="0" err="1"/>
              <a:t>y</a:t>
            </a:r>
            <a:r>
              <a:rPr lang="en-US" altLang="zh-CN" i="1" baseline="30000" dirty="0" err="1"/>
              <a:t>j</a:t>
            </a:r>
            <a:r>
              <a:rPr lang="en-US" altLang="zh-CN" dirty="0"/>
              <a:t> </a:t>
            </a:r>
            <a:r>
              <a:rPr lang="zh-CN" altLang="en-US" dirty="0"/>
              <a:t>，必须从 𝑛</a:t>
            </a:r>
            <a:r>
              <a:rPr lang="en-US" altLang="zh-CN" dirty="0"/>
              <a:t> </a:t>
            </a:r>
            <a:r>
              <a:rPr lang="zh-CN" altLang="en-US" dirty="0"/>
              <a:t>个和中选择 𝑛−𝑗</a:t>
            </a:r>
            <a:r>
              <a:rPr lang="en-US" altLang="zh-CN" dirty="0"/>
              <a:t> </a:t>
            </a:r>
            <a:r>
              <a:rPr lang="zh-CN" altLang="en-US" dirty="0"/>
              <a:t>个 𝑥。因此，项 </a:t>
            </a:r>
            <a:r>
              <a:rPr lang="en-US" altLang="zh-CN" i="1" dirty="0" err="1"/>
              <a:t>x</a:t>
            </a:r>
            <a:r>
              <a:rPr lang="en-US" altLang="zh-CN" i="1" baseline="30000" dirty="0" err="1"/>
              <a:t>n</a:t>
            </a:r>
            <a:r>
              <a:rPr lang="en-US" altLang="zh-CN" baseline="30000" dirty="0" err="1">
                <a:ea typeface="Cambria Math"/>
              </a:rPr>
              <a:t>−</a:t>
            </a:r>
            <a:r>
              <a:rPr lang="en-US" altLang="zh-CN" i="1" baseline="30000" dirty="0" err="1"/>
              <a:t>j</a:t>
            </a:r>
            <a:r>
              <a:rPr lang="en-US" altLang="zh-CN" i="1" dirty="0" err="1"/>
              <a:t>y</a:t>
            </a:r>
            <a:r>
              <a:rPr lang="en-US" altLang="zh-CN" i="1" baseline="30000" dirty="0" err="1"/>
              <a:t>j</a:t>
            </a:r>
            <a:r>
              <a:rPr lang="zh-CN" altLang="en-US" dirty="0"/>
              <a:t>的系数是            ，也等于</a:t>
            </a:r>
            <a:endParaRPr lang="en-US" dirty="0"/>
          </a:p>
        </p:txBody>
      </p:sp>
      <p:graphicFrame>
        <p:nvGraphicFramePr>
          <p:cNvPr id="8" name="Object 5"/>
          <p:cNvGraphicFramePr>
            <a:graphicFrameLocks noChangeAspect="1"/>
          </p:cNvGraphicFramePr>
          <p:nvPr>
            <p:extLst>
              <p:ext uri="{D42A27DB-BD31-4B8C-83A1-F6EECF244321}">
                <p14:modId xmlns:p14="http://schemas.microsoft.com/office/powerpoint/2010/main" val="3124420798"/>
              </p:ext>
            </p:extLst>
          </p:nvPr>
        </p:nvGraphicFramePr>
        <p:xfrm>
          <a:off x="5867400" y="4734791"/>
          <a:ext cx="806450" cy="762000"/>
        </p:xfrm>
        <a:graphic>
          <a:graphicData uri="http://schemas.openxmlformats.org/presentationml/2006/ole">
            <mc:AlternateContent xmlns:mc="http://schemas.openxmlformats.org/markup-compatibility/2006">
              <mc:Choice xmlns:v="urn:schemas-microsoft-com:vml" Requires="v">
                <p:oleObj name="Equation" r:id="rId4" imgW="482400" imgH="457200" progId="Equation.DSMT4">
                  <p:embed/>
                </p:oleObj>
              </mc:Choice>
              <mc:Fallback>
                <p:oleObj name="Equation" r:id="rId4" imgW="482400" imgH="457200" progId="Equation.DSMT4">
                  <p:embed/>
                  <p:pic>
                    <p:nvPicPr>
                      <p:cNvPr id="10" name="Object 3"/>
                      <p:cNvPicPr/>
                      <p:nvPr/>
                    </p:nvPicPr>
                    <p:blipFill>
                      <a:blip r:embed="rId5"/>
                      <a:stretch>
                        <a:fillRect/>
                      </a:stretch>
                    </p:blipFill>
                    <p:spPr>
                      <a:xfrm>
                        <a:off x="5867400" y="4734791"/>
                        <a:ext cx="806450" cy="762000"/>
                      </a:xfrm>
                      <a:prstGeom prst="rect">
                        <a:avLst/>
                      </a:prstGeom>
                    </p:spPr>
                  </p:pic>
                </p:oleObj>
              </mc:Fallback>
            </mc:AlternateContent>
          </a:graphicData>
        </a:graphic>
      </p:graphicFrame>
      <p:graphicFrame>
        <p:nvGraphicFramePr>
          <p:cNvPr id="9" name="Object 7"/>
          <p:cNvGraphicFramePr>
            <a:graphicFrameLocks noChangeAspect="1"/>
          </p:cNvGraphicFramePr>
          <p:nvPr>
            <p:extLst>
              <p:ext uri="{D42A27DB-BD31-4B8C-83A1-F6EECF244321}">
                <p14:modId xmlns:p14="http://schemas.microsoft.com/office/powerpoint/2010/main" val="2018274728"/>
              </p:ext>
            </p:extLst>
          </p:nvPr>
        </p:nvGraphicFramePr>
        <p:xfrm>
          <a:off x="604043" y="5257800"/>
          <a:ext cx="530225" cy="762000"/>
        </p:xfrm>
        <a:graphic>
          <a:graphicData uri="http://schemas.openxmlformats.org/presentationml/2006/ole">
            <mc:AlternateContent xmlns:mc="http://schemas.openxmlformats.org/markup-compatibility/2006">
              <mc:Choice xmlns:v="urn:schemas-microsoft-com:vml" Requires="v">
                <p:oleObj name="Equation" r:id="rId6" imgW="317160" imgH="457200" progId="Equation.DSMT4">
                  <p:embed/>
                </p:oleObj>
              </mc:Choice>
              <mc:Fallback>
                <p:oleObj name="Equation" r:id="rId6" imgW="317160" imgH="457200" progId="Equation.DSMT4">
                  <p:embed/>
                  <p:pic>
                    <p:nvPicPr>
                      <p:cNvPr id="8" name="Object 3"/>
                      <p:cNvPicPr/>
                      <p:nvPr/>
                    </p:nvPicPr>
                    <p:blipFill>
                      <a:blip r:embed="rId7"/>
                      <a:stretch>
                        <a:fillRect/>
                      </a:stretch>
                    </p:blipFill>
                    <p:spPr>
                      <a:xfrm>
                        <a:off x="604043" y="5257800"/>
                        <a:ext cx="530225" cy="762000"/>
                      </a:xfrm>
                      <a:prstGeom prst="rect">
                        <a:avLst/>
                      </a:prstGeom>
                    </p:spPr>
                  </p:pic>
                </p:oleObj>
              </mc:Fallback>
            </mc:AlternateContent>
          </a:graphicData>
        </a:graphic>
      </p:graphicFrame>
    </p:spTree>
    <p:extLst>
      <p:ext uri="{BB962C8B-B14F-4D97-AF65-F5344CB8AC3E}">
        <p14:creationId xmlns:p14="http://schemas.microsoft.com/office/powerpoint/2010/main" val="10387341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使用二项式定理</a:t>
            </a:r>
            <a:endParaRPr lang="en-US" sz="1500" dirty="0"/>
          </a:p>
        </p:txBody>
      </p:sp>
      <p:sp>
        <p:nvSpPr>
          <p:cNvPr id="3" name="Content Placeholder 2"/>
          <p:cNvSpPr>
            <a:spLocks noGrp="1"/>
          </p:cNvSpPr>
          <p:nvPr>
            <p:ph idx="1"/>
          </p:nvPr>
        </p:nvSpPr>
        <p:spPr>
          <a:xfrm>
            <a:off x="457200" y="1295400"/>
            <a:ext cx="8534400" cy="2286000"/>
          </a:xfrm>
        </p:spPr>
        <p:txBody>
          <a:bodyPr/>
          <a:lstStyle/>
          <a:p>
            <a:r>
              <a:rPr lang="zh-CN" altLang="en-US" b="1" dirty="0"/>
              <a:t>示例：</a:t>
            </a:r>
            <a:r>
              <a:rPr lang="zh-CN" altLang="en-US" dirty="0"/>
              <a:t>在</a:t>
            </a:r>
            <a:r>
              <a:rPr lang="en-US" altLang="zh-CN" dirty="0"/>
              <a:t>(</a:t>
            </a:r>
            <a:r>
              <a:rPr lang="en-US" altLang="zh-CN" dirty="0">
                <a:ea typeface="Cambria Math" pitchFamily="18" charset="0"/>
              </a:rPr>
              <a:t>2</a:t>
            </a:r>
            <a:r>
              <a:rPr lang="en-US" altLang="zh-CN" i="1" dirty="0"/>
              <a:t>x</a:t>
            </a:r>
            <a:r>
              <a:rPr lang="en-US" altLang="zh-CN" dirty="0"/>
              <a:t> </a:t>
            </a:r>
            <a:r>
              <a:rPr lang="en-US" altLang="zh-CN" dirty="0">
                <a:ea typeface="Cambria Math"/>
              </a:rPr>
              <a:t>−</a:t>
            </a:r>
            <a:r>
              <a:rPr lang="en-US" altLang="zh-CN" dirty="0"/>
              <a:t> </a:t>
            </a:r>
            <a:r>
              <a:rPr lang="en-US" altLang="zh-CN" dirty="0">
                <a:ea typeface="Cambria Math" pitchFamily="18" charset="0"/>
              </a:rPr>
              <a:t>3</a:t>
            </a:r>
            <a:r>
              <a:rPr lang="en-US" altLang="zh-CN" i="1" dirty="0"/>
              <a:t>y</a:t>
            </a:r>
            <a:r>
              <a:rPr lang="en-US" altLang="zh-CN" dirty="0"/>
              <a:t>)</a:t>
            </a:r>
            <a:r>
              <a:rPr lang="en-US" altLang="zh-CN" baseline="30000" dirty="0">
                <a:ea typeface="Cambria Math" pitchFamily="18" charset="0"/>
              </a:rPr>
              <a:t>25</a:t>
            </a:r>
            <a:r>
              <a:rPr lang="zh-CN" altLang="en-US" b="1" dirty="0"/>
              <a:t> </a:t>
            </a:r>
            <a:r>
              <a:rPr lang="zh-CN" altLang="en-US" dirty="0"/>
              <a:t>的展开式中</a:t>
            </a:r>
            <a:r>
              <a:rPr lang="zh-CN" altLang="en-US" b="1" dirty="0"/>
              <a:t>，</a:t>
            </a:r>
            <a:r>
              <a:rPr lang="en-US" altLang="zh-CN" i="1" dirty="0"/>
              <a:t> x</a:t>
            </a:r>
            <a:r>
              <a:rPr lang="en-US" altLang="zh-CN" baseline="30000" dirty="0">
                <a:ea typeface="Cambria Math" pitchFamily="18" charset="0"/>
              </a:rPr>
              <a:t>12</a:t>
            </a:r>
            <a:r>
              <a:rPr lang="en-US" altLang="zh-CN" i="1" dirty="0"/>
              <a:t>y</a:t>
            </a:r>
            <a:r>
              <a:rPr lang="en-US" altLang="zh-CN" baseline="30000" dirty="0">
                <a:ea typeface="Cambria Math" pitchFamily="18" charset="0"/>
              </a:rPr>
              <a:t>13</a:t>
            </a:r>
            <a:r>
              <a:rPr lang="zh-CN" altLang="en-US" dirty="0"/>
              <a:t>的系数是多少</a:t>
            </a:r>
            <a:r>
              <a:rPr lang="en-US" dirty="0"/>
              <a:t>?</a:t>
            </a:r>
          </a:p>
          <a:p>
            <a:r>
              <a:rPr lang="zh-CN" altLang="en-US" b="1" dirty="0"/>
              <a:t>解答：</a:t>
            </a:r>
            <a:r>
              <a:rPr lang="zh-CN" altLang="en-US" dirty="0"/>
              <a:t>我们将表达式视为</a:t>
            </a:r>
            <a:r>
              <a:rPr lang="en-US" altLang="zh-CN" dirty="0"/>
              <a:t>(</a:t>
            </a:r>
            <a:r>
              <a:rPr lang="en-US" altLang="zh-CN" dirty="0">
                <a:ea typeface="Cambria Math" pitchFamily="18" charset="0"/>
              </a:rPr>
              <a:t>2</a:t>
            </a:r>
            <a:r>
              <a:rPr lang="en-US" altLang="zh-CN" i="1" dirty="0"/>
              <a:t>x</a:t>
            </a:r>
            <a:r>
              <a:rPr lang="en-US" altLang="zh-CN" dirty="0"/>
              <a:t> +(</a:t>
            </a:r>
            <a:r>
              <a:rPr lang="en-US" altLang="zh-CN" dirty="0">
                <a:ea typeface="Cambria Math"/>
              </a:rPr>
              <a:t>−</a:t>
            </a:r>
            <a:r>
              <a:rPr lang="en-US" altLang="zh-CN" dirty="0">
                <a:ea typeface="Cambria Math" pitchFamily="18" charset="0"/>
              </a:rPr>
              <a:t>3</a:t>
            </a:r>
            <a:r>
              <a:rPr lang="en-US" altLang="zh-CN" i="1" dirty="0"/>
              <a:t>y)</a:t>
            </a:r>
            <a:r>
              <a:rPr lang="en-US" altLang="zh-CN" dirty="0"/>
              <a:t>)</a:t>
            </a:r>
            <a:r>
              <a:rPr lang="en-US" altLang="zh-CN" baseline="30000" dirty="0">
                <a:ea typeface="Cambria Math" pitchFamily="18" charset="0"/>
              </a:rPr>
              <a:t>25</a:t>
            </a:r>
            <a:r>
              <a:rPr lang="zh-CN" altLang="en-US" b="1" dirty="0"/>
              <a:t> 。</a:t>
            </a:r>
            <a:r>
              <a:rPr lang="zh-CN" altLang="en-US" dirty="0"/>
              <a:t>根据二项式定理</a:t>
            </a:r>
            <a:r>
              <a:rPr lang="en-US" dirty="0"/>
              <a:t>(</a:t>
            </a:r>
            <a:r>
              <a:rPr lang="en-US" dirty="0">
                <a:ea typeface="Cambria Math" pitchFamily="18" charset="0"/>
              </a:rPr>
              <a:t>2</a:t>
            </a:r>
            <a:r>
              <a:rPr lang="en-US" i="1" dirty="0"/>
              <a:t>x</a:t>
            </a:r>
            <a:r>
              <a:rPr lang="en-US" dirty="0"/>
              <a:t> +(</a:t>
            </a:r>
            <a:r>
              <a:rPr lang="en-US" dirty="0">
                <a:ea typeface="Cambria Math"/>
              </a:rPr>
              <a:t>−</a:t>
            </a:r>
            <a:r>
              <a:rPr lang="en-US" dirty="0">
                <a:ea typeface="Cambria Math" pitchFamily="18" charset="0"/>
              </a:rPr>
              <a:t>3</a:t>
            </a:r>
            <a:r>
              <a:rPr lang="en-US" i="1" dirty="0"/>
              <a:t>y)</a:t>
            </a:r>
            <a:r>
              <a:rPr lang="en-US" dirty="0"/>
              <a:t>)</a:t>
            </a:r>
            <a:r>
              <a:rPr lang="en-US" baseline="30000" dirty="0">
                <a:ea typeface="Cambria Math" pitchFamily="18" charset="0"/>
              </a:rPr>
              <a:t>25</a:t>
            </a:r>
            <a:r>
              <a:rPr lang="en-US" dirty="0"/>
              <a:t>. </a:t>
            </a:r>
          </a:p>
        </p:txBody>
      </p:sp>
      <p:graphicFrame>
        <p:nvGraphicFramePr>
          <p:cNvPr id="11" name="Object 3"/>
          <p:cNvGraphicFramePr>
            <a:graphicFrameLocks noChangeAspect="1"/>
          </p:cNvGraphicFramePr>
          <p:nvPr>
            <p:extLst>
              <p:ext uri="{D42A27DB-BD31-4B8C-83A1-F6EECF244321}">
                <p14:modId xmlns:p14="http://schemas.microsoft.com/office/powerpoint/2010/main" val="1300638895"/>
              </p:ext>
            </p:extLst>
          </p:nvPr>
        </p:nvGraphicFramePr>
        <p:xfrm>
          <a:off x="2533650" y="3698875"/>
          <a:ext cx="4075113" cy="762000"/>
        </p:xfrm>
        <a:graphic>
          <a:graphicData uri="http://schemas.openxmlformats.org/presentationml/2006/ole">
            <mc:AlternateContent xmlns:mc="http://schemas.openxmlformats.org/markup-compatibility/2006">
              <mc:Choice xmlns:v="urn:schemas-microsoft-com:vml" Requires="v">
                <p:oleObj name="Equation" r:id="rId2" imgW="2438280" imgH="457200" progId="Equation.DSMT4">
                  <p:embed/>
                </p:oleObj>
              </mc:Choice>
              <mc:Fallback>
                <p:oleObj name="Equation" r:id="rId2" imgW="2438280" imgH="457200" progId="Equation.DSMT4">
                  <p:embed/>
                  <p:pic>
                    <p:nvPicPr>
                      <p:cNvPr id="10" name="Object 3"/>
                      <p:cNvPicPr/>
                      <p:nvPr/>
                    </p:nvPicPr>
                    <p:blipFill>
                      <a:blip r:embed="rId3"/>
                      <a:stretch>
                        <a:fillRect/>
                      </a:stretch>
                    </p:blipFill>
                    <p:spPr>
                      <a:xfrm>
                        <a:off x="2533650" y="3698875"/>
                        <a:ext cx="4075113" cy="762000"/>
                      </a:xfrm>
                      <a:prstGeom prst="rect">
                        <a:avLst/>
                      </a:prstGeom>
                    </p:spPr>
                  </p:pic>
                </p:oleObj>
              </mc:Fallback>
            </mc:AlternateContent>
          </a:graphicData>
        </a:graphic>
      </p:graphicFrame>
      <p:sp>
        <p:nvSpPr>
          <p:cNvPr id="4" name="Content Placeholder 4"/>
          <p:cNvSpPr>
            <a:spLocks noGrp="1"/>
          </p:cNvSpPr>
          <p:nvPr>
            <p:ph idx="13"/>
          </p:nvPr>
        </p:nvSpPr>
        <p:spPr>
          <a:xfrm>
            <a:off x="457200" y="4578350"/>
            <a:ext cx="8229600" cy="1026242"/>
          </a:xfrm>
        </p:spPr>
        <p:txBody>
          <a:bodyPr/>
          <a:lstStyle/>
          <a:p>
            <a:r>
              <a:rPr lang="zh-CN" altLang="en-US" dirty="0">
                <a:latin typeface="+mn-ea"/>
              </a:rPr>
              <a:t>因此，在展开式中 </a:t>
            </a:r>
            <a:r>
              <a:rPr lang="en-US" altLang="zh-CN" i="1" dirty="0"/>
              <a:t>x</a:t>
            </a:r>
            <a:r>
              <a:rPr lang="en-US" altLang="zh-CN" baseline="30000" dirty="0">
                <a:ea typeface="Cambria Math" pitchFamily="18" charset="0"/>
              </a:rPr>
              <a:t>12</a:t>
            </a:r>
            <a:r>
              <a:rPr lang="en-US" altLang="zh-CN" i="1" dirty="0"/>
              <a:t>y</a:t>
            </a:r>
            <a:r>
              <a:rPr lang="en-US" altLang="zh-CN" baseline="30000" dirty="0">
                <a:ea typeface="Cambria Math" pitchFamily="18" charset="0"/>
              </a:rPr>
              <a:t>13</a:t>
            </a:r>
            <a:r>
              <a:rPr lang="zh-CN" altLang="en-US" dirty="0">
                <a:latin typeface="+mn-ea"/>
              </a:rPr>
              <a:t>的系数是在 𝑗</a:t>
            </a:r>
            <a:r>
              <a:rPr lang="en-US" altLang="zh-CN" dirty="0">
                <a:latin typeface="+mn-ea"/>
              </a:rPr>
              <a:t>=13</a:t>
            </a:r>
            <a:r>
              <a:rPr lang="en-US" dirty="0">
                <a:latin typeface="+mn-ea"/>
              </a:rPr>
              <a:t> </a:t>
            </a:r>
            <a:r>
              <a:rPr lang="zh-CN" altLang="en-US" dirty="0">
                <a:latin typeface="+mn-ea"/>
              </a:rPr>
              <a:t>时得到的</a:t>
            </a:r>
            <a:r>
              <a:rPr lang="en-US" dirty="0">
                <a:ea typeface="Cambria Math" pitchFamily="18" charset="0"/>
              </a:rPr>
              <a:t>.</a:t>
            </a:r>
            <a:endParaRPr lang="en-US" dirty="0"/>
          </a:p>
        </p:txBody>
      </p:sp>
      <p:graphicFrame>
        <p:nvGraphicFramePr>
          <p:cNvPr id="12" name="Object 5"/>
          <p:cNvGraphicFramePr>
            <a:graphicFrameLocks noChangeAspect="1"/>
          </p:cNvGraphicFramePr>
          <p:nvPr>
            <p:extLst>
              <p:ext uri="{D42A27DB-BD31-4B8C-83A1-F6EECF244321}">
                <p14:modId xmlns:p14="http://schemas.microsoft.com/office/powerpoint/2010/main" val="3497586669"/>
              </p:ext>
            </p:extLst>
          </p:nvPr>
        </p:nvGraphicFramePr>
        <p:xfrm>
          <a:off x="3044825" y="5761038"/>
          <a:ext cx="3055938" cy="762000"/>
        </p:xfrm>
        <a:graphic>
          <a:graphicData uri="http://schemas.openxmlformats.org/presentationml/2006/ole">
            <mc:AlternateContent xmlns:mc="http://schemas.openxmlformats.org/markup-compatibility/2006">
              <mc:Choice xmlns:v="urn:schemas-microsoft-com:vml" Requires="v">
                <p:oleObj name="Equation" r:id="rId4" imgW="1828800" imgH="457200" progId="Equation.DSMT4">
                  <p:embed/>
                </p:oleObj>
              </mc:Choice>
              <mc:Fallback>
                <p:oleObj name="Equation" r:id="rId4" imgW="1828800" imgH="457200" progId="Equation.DSMT4">
                  <p:embed/>
                  <p:pic>
                    <p:nvPicPr>
                      <p:cNvPr id="11" name="Object 3"/>
                      <p:cNvPicPr/>
                      <p:nvPr/>
                    </p:nvPicPr>
                    <p:blipFill>
                      <a:blip r:embed="rId5"/>
                      <a:stretch>
                        <a:fillRect/>
                      </a:stretch>
                    </p:blipFill>
                    <p:spPr>
                      <a:xfrm>
                        <a:off x="3044825" y="5761038"/>
                        <a:ext cx="3055938" cy="762000"/>
                      </a:xfrm>
                      <a:prstGeom prst="rect">
                        <a:avLst/>
                      </a:prstGeom>
                    </p:spPr>
                  </p:pic>
                </p:oleObj>
              </mc:Fallback>
            </mc:AlternateContent>
          </a:graphicData>
        </a:graphic>
      </p:graphicFrame>
    </p:spTree>
    <p:extLst>
      <p:ext uri="{BB962C8B-B14F-4D97-AF65-F5344CB8AC3E}">
        <p14:creationId xmlns:p14="http://schemas.microsoft.com/office/powerpoint/2010/main" val="41135901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一个有用的恒等式</a:t>
            </a:r>
            <a:endParaRPr lang="en-US" sz="1500" dirty="0"/>
          </a:p>
        </p:txBody>
      </p:sp>
      <p:sp>
        <p:nvSpPr>
          <p:cNvPr id="19" name="Content Placeholder 2"/>
          <p:cNvSpPr>
            <a:spLocks noGrp="1"/>
          </p:cNvSpPr>
          <p:nvPr>
            <p:ph idx="1"/>
          </p:nvPr>
        </p:nvSpPr>
        <p:spPr>
          <a:xfrm>
            <a:off x="457200" y="1295401"/>
            <a:ext cx="3581400" cy="473612"/>
          </a:xfrm>
        </p:spPr>
        <p:txBody>
          <a:bodyPr/>
          <a:lstStyle/>
          <a:p>
            <a:r>
              <a:rPr lang="zh-CN" altLang="en-US" sz="2800" b="1" dirty="0"/>
              <a:t>定理</a:t>
            </a:r>
            <a:r>
              <a:rPr lang="en-US" sz="2800" b="1" dirty="0"/>
              <a:t> </a:t>
            </a:r>
            <a:r>
              <a:rPr lang="en-US" sz="2800" b="1" dirty="0">
                <a:ea typeface="Cambria Math" pitchFamily="18" charset="0"/>
              </a:rPr>
              <a:t>1</a:t>
            </a:r>
            <a:r>
              <a:rPr lang="en-US" sz="2800" dirty="0"/>
              <a:t>: </a:t>
            </a:r>
            <a:r>
              <a:rPr lang="zh-CN" altLang="en-US" sz="2800" dirty="0"/>
              <a:t>当</a:t>
            </a:r>
            <a:r>
              <a:rPr lang="en-US" sz="2800" dirty="0"/>
              <a:t> </a:t>
            </a:r>
            <a:r>
              <a:rPr lang="en-US" sz="2800" i="1" dirty="0"/>
              <a:t>n</a:t>
            </a:r>
            <a:r>
              <a:rPr lang="en-US" sz="2800" dirty="0"/>
              <a:t> </a:t>
            </a:r>
            <a:r>
              <a:rPr lang="en-US" sz="2800" dirty="0">
                <a:ea typeface="Cambria Math"/>
              </a:rPr>
              <a:t>≥</a:t>
            </a:r>
            <a:r>
              <a:rPr lang="en-US" sz="2800" dirty="0">
                <a:ea typeface="Cambria Math" pitchFamily="18" charset="0"/>
              </a:rPr>
              <a:t>0,</a:t>
            </a:r>
            <a:endParaRPr lang="en-US" sz="2800" dirty="0"/>
          </a:p>
        </p:txBody>
      </p:sp>
      <p:graphicFrame>
        <p:nvGraphicFramePr>
          <p:cNvPr id="21" name="Object 3"/>
          <p:cNvGraphicFramePr>
            <a:graphicFrameLocks noChangeAspect="1"/>
          </p:cNvGraphicFramePr>
          <p:nvPr>
            <p:extLst>
              <p:ext uri="{D42A27DB-BD31-4B8C-83A1-F6EECF244321}">
                <p14:modId xmlns:p14="http://schemas.microsoft.com/office/powerpoint/2010/main" val="1340368290"/>
              </p:ext>
            </p:extLst>
          </p:nvPr>
        </p:nvGraphicFramePr>
        <p:xfrm>
          <a:off x="3953510" y="1185672"/>
          <a:ext cx="1325880" cy="795528"/>
        </p:xfrm>
        <a:graphic>
          <a:graphicData uri="http://schemas.openxmlformats.org/presentationml/2006/ole">
            <mc:AlternateContent xmlns:mc="http://schemas.openxmlformats.org/markup-compatibility/2006">
              <mc:Choice xmlns:v="urn:schemas-microsoft-com:vml" Requires="v">
                <p:oleObj name="Equation" r:id="rId2" imgW="761760" imgH="457200" progId="Equation.DSMT4">
                  <p:embed/>
                </p:oleObj>
              </mc:Choice>
              <mc:Fallback>
                <p:oleObj name="Equation" r:id="rId2" imgW="761760" imgH="457200" progId="Equation.DSMT4">
                  <p:embed/>
                  <p:pic>
                    <p:nvPicPr>
                      <p:cNvPr id="0" name=""/>
                      <p:cNvPicPr/>
                      <p:nvPr/>
                    </p:nvPicPr>
                    <p:blipFill>
                      <a:blip r:embed="rId3"/>
                      <a:stretch>
                        <a:fillRect/>
                      </a:stretch>
                    </p:blipFill>
                    <p:spPr>
                      <a:xfrm>
                        <a:off x="3953510" y="1185672"/>
                        <a:ext cx="1325880" cy="795528"/>
                      </a:xfrm>
                      <a:prstGeom prst="rect">
                        <a:avLst/>
                      </a:prstGeom>
                    </p:spPr>
                  </p:pic>
                </p:oleObj>
              </mc:Fallback>
            </mc:AlternateContent>
          </a:graphicData>
        </a:graphic>
      </p:graphicFrame>
      <p:sp>
        <p:nvSpPr>
          <p:cNvPr id="20" name="Content Placeholder 4"/>
          <p:cNvSpPr>
            <a:spLocks noGrp="1"/>
          </p:cNvSpPr>
          <p:nvPr>
            <p:ph idx="13"/>
          </p:nvPr>
        </p:nvSpPr>
        <p:spPr>
          <a:xfrm>
            <a:off x="457200" y="1905000"/>
            <a:ext cx="8305800" cy="865114"/>
          </a:xfrm>
        </p:spPr>
        <p:txBody>
          <a:bodyPr/>
          <a:lstStyle/>
          <a:p>
            <a:r>
              <a:rPr lang="zh-CN" altLang="en-US" sz="2800" b="1" dirty="0"/>
              <a:t>证明（使用二项式定理）：</a:t>
            </a:r>
            <a:r>
              <a:rPr lang="zh-CN" altLang="en-US" sz="2800" dirty="0"/>
              <a:t>设 𝑥</a:t>
            </a:r>
            <a:r>
              <a:rPr lang="en-US" altLang="zh-CN" sz="2800" dirty="0"/>
              <a:t>=1</a:t>
            </a:r>
            <a:r>
              <a:rPr lang="zh-CN" altLang="en-US" sz="2800" dirty="0"/>
              <a:t>和 𝑦</a:t>
            </a:r>
            <a:r>
              <a:rPr lang="en-US" altLang="zh-CN" sz="2800" dirty="0"/>
              <a:t>=1</a:t>
            </a:r>
            <a:r>
              <a:rPr lang="zh-CN" altLang="en-US" sz="2800" dirty="0"/>
              <a:t>，根据二项式定理，我们得到</a:t>
            </a:r>
            <a:r>
              <a:rPr lang="en-US" sz="2800" dirty="0"/>
              <a:t>:</a:t>
            </a:r>
          </a:p>
        </p:txBody>
      </p:sp>
      <p:graphicFrame>
        <p:nvGraphicFramePr>
          <p:cNvPr id="28" name="Object 5"/>
          <p:cNvGraphicFramePr>
            <a:graphicFrameLocks noChangeAspect="1"/>
          </p:cNvGraphicFramePr>
          <p:nvPr>
            <p:extLst>
              <p:ext uri="{D42A27DB-BD31-4B8C-83A1-F6EECF244321}">
                <p14:modId xmlns:p14="http://schemas.microsoft.com/office/powerpoint/2010/main" val="3231620107"/>
              </p:ext>
            </p:extLst>
          </p:nvPr>
        </p:nvGraphicFramePr>
        <p:xfrm>
          <a:off x="2550319" y="2786063"/>
          <a:ext cx="4043363" cy="795337"/>
        </p:xfrm>
        <a:graphic>
          <a:graphicData uri="http://schemas.openxmlformats.org/presentationml/2006/ole">
            <mc:AlternateContent xmlns:mc="http://schemas.openxmlformats.org/markup-compatibility/2006">
              <mc:Choice xmlns:v="urn:schemas-microsoft-com:vml" Requires="v">
                <p:oleObj name="Equation" r:id="rId4" imgW="2323800" imgH="457200" progId="Equation.DSMT4">
                  <p:embed/>
                </p:oleObj>
              </mc:Choice>
              <mc:Fallback>
                <p:oleObj name="Equation" r:id="rId4" imgW="2323800" imgH="457200" progId="Equation.DSMT4">
                  <p:embed/>
                  <p:pic>
                    <p:nvPicPr>
                      <p:cNvPr id="21" name="Object 20"/>
                      <p:cNvPicPr/>
                      <p:nvPr/>
                    </p:nvPicPr>
                    <p:blipFill>
                      <a:blip r:embed="rId5"/>
                      <a:stretch>
                        <a:fillRect/>
                      </a:stretch>
                    </p:blipFill>
                    <p:spPr>
                      <a:xfrm>
                        <a:off x="2550319" y="2786063"/>
                        <a:ext cx="4043363" cy="795337"/>
                      </a:xfrm>
                      <a:prstGeom prst="rect">
                        <a:avLst/>
                      </a:prstGeom>
                    </p:spPr>
                  </p:pic>
                </p:oleObj>
              </mc:Fallback>
            </mc:AlternateContent>
          </a:graphicData>
        </a:graphic>
      </p:graphicFrame>
      <p:sp>
        <p:nvSpPr>
          <p:cNvPr id="5" name="Content Placeholder 6"/>
          <p:cNvSpPr>
            <a:spLocks noGrp="1"/>
          </p:cNvSpPr>
          <p:nvPr>
            <p:ph idx="14"/>
          </p:nvPr>
        </p:nvSpPr>
        <p:spPr>
          <a:xfrm>
            <a:off x="457200" y="3504563"/>
            <a:ext cx="8305800" cy="1613731"/>
          </a:xfrm>
        </p:spPr>
        <p:txBody>
          <a:bodyPr/>
          <a:lstStyle/>
          <a:p>
            <a:r>
              <a:rPr lang="zh-CN" altLang="en-US" sz="2800" b="1" dirty="0"/>
              <a:t>证明（组合）：考虑一个包含 𝑛</a:t>
            </a:r>
            <a:r>
              <a:rPr lang="en-US" altLang="zh-CN" sz="2800" b="1" dirty="0"/>
              <a:t> </a:t>
            </a:r>
            <a:r>
              <a:rPr lang="zh-CN" altLang="en-US" sz="2800" b="1" dirty="0"/>
              <a:t>个元素的集合</a:t>
            </a:r>
            <a:r>
              <a:rPr lang="en-US" sz="2800" dirty="0"/>
              <a:t>.</a:t>
            </a:r>
            <a:r>
              <a:rPr lang="zh-CN" altLang="en-US" sz="2800" dirty="0"/>
              <a:t>包含零个元素的子集有    个，包含</a:t>
            </a:r>
            <a:r>
              <a:rPr lang="en-US" altLang="zh-CN" sz="2800" dirty="0"/>
              <a:t>1</a:t>
            </a:r>
            <a:r>
              <a:rPr lang="zh-CN" altLang="en-US" sz="2800" dirty="0"/>
              <a:t>个元素的子集有    个</a:t>
            </a:r>
            <a:endParaRPr lang="en-US" altLang="zh-CN" sz="2800" dirty="0"/>
          </a:p>
          <a:p>
            <a:r>
              <a:rPr lang="zh-CN" altLang="en-US" sz="2800" dirty="0"/>
              <a:t>包含</a:t>
            </a:r>
            <a:r>
              <a:rPr lang="en-US" altLang="zh-CN" sz="2800" dirty="0"/>
              <a:t>2</a:t>
            </a:r>
            <a:r>
              <a:rPr lang="zh-CN" altLang="en-US" sz="2800" dirty="0"/>
              <a:t>个元素的子集有    个，包含</a:t>
            </a:r>
            <a:r>
              <a:rPr lang="en-US" altLang="zh-CN" sz="2800" dirty="0"/>
              <a:t>n</a:t>
            </a:r>
            <a:r>
              <a:rPr lang="zh-CN" altLang="en-US" sz="2800" dirty="0"/>
              <a:t>个元素的子集有    个</a:t>
            </a:r>
            <a:endParaRPr lang="en-US" sz="2800" dirty="0"/>
          </a:p>
        </p:txBody>
      </p:sp>
      <p:graphicFrame>
        <p:nvGraphicFramePr>
          <p:cNvPr id="22" name="Object 7"/>
          <p:cNvGraphicFramePr>
            <a:graphicFrameLocks noChangeAspect="1"/>
          </p:cNvGraphicFramePr>
          <p:nvPr>
            <p:extLst>
              <p:ext uri="{D42A27DB-BD31-4B8C-83A1-F6EECF244321}">
                <p14:modId xmlns:p14="http://schemas.microsoft.com/office/powerpoint/2010/main" val="1155677556"/>
              </p:ext>
            </p:extLst>
          </p:nvPr>
        </p:nvGraphicFramePr>
        <p:xfrm>
          <a:off x="3363558" y="3915752"/>
          <a:ext cx="348428" cy="568862"/>
        </p:xfrm>
        <a:graphic>
          <a:graphicData uri="http://schemas.openxmlformats.org/presentationml/2006/ole">
            <mc:AlternateContent xmlns:mc="http://schemas.openxmlformats.org/markup-compatibility/2006">
              <mc:Choice xmlns:v="urn:schemas-microsoft-com:vml" Requires="v">
                <p:oleObj name="Equation" r:id="rId6" imgW="279360" imgH="457200" progId="Equation.DSMT4">
                  <p:embed/>
                </p:oleObj>
              </mc:Choice>
              <mc:Fallback>
                <p:oleObj name="Equation" r:id="rId6" imgW="279360" imgH="457200" progId="Equation.DSMT4">
                  <p:embed/>
                  <p:pic>
                    <p:nvPicPr>
                      <p:cNvPr id="9" name="Object 7"/>
                      <p:cNvPicPr/>
                      <p:nvPr/>
                    </p:nvPicPr>
                    <p:blipFill>
                      <a:blip r:embed="rId7"/>
                      <a:stretch>
                        <a:fillRect/>
                      </a:stretch>
                    </p:blipFill>
                    <p:spPr>
                      <a:xfrm>
                        <a:off x="3363558" y="3915752"/>
                        <a:ext cx="348428" cy="568862"/>
                      </a:xfrm>
                      <a:prstGeom prst="rect">
                        <a:avLst/>
                      </a:prstGeom>
                    </p:spPr>
                  </p:pic>
                </p:oleObj>
              </mc:Fallback>
            </mc:AlternateContent>
          </a:graphicData>
        </a:graphic>
      </p:graphicFrame>
      <p:graphicFrame>
        <p:nvGraphicFramePr>
          <p:cNvPr id="23" name="Object 9"/>
          <p:cNvGraphicFramePr>
            <a:graphicFrameLocks noChangeAspect="1"/>
          </p:cNvGraphicFramePr>
          <p:nvPr>
            <p:extLst>
              <p:ext uri="{D42A27DB-BD31-4B8C-83A1-F6EECF244321}">
                <p14:modId xmlns:p14="http://schemas.microsoft.com/office/powerpoint/2010/main" val="1797787571"/>
              </p:ext>
            </p:extLst>
          </p:nvPr>
        </p:nvGraphicFramePr>
        <p:xfrm>
          <a:off x="7796752" y="3926996"/>
          <a:ext cx="348428" cy="568862"/>
        </p:xfrm>
        <a:graphic>
          <a:graphicData uri="http://schemas.openxmlformats.org/presentationml/2006/ole">
            <mc:AlternateContent xmlns:mc="http://schemas.openxmlformats.org/markup-compatibility/2006">
              <mc:Choice xmlns:v="urn:schemas-microsoft-com:vml" Requires="v">
                <p:oleObj name="Equation" r:id="rId8" imgW="279360" imgH="457200" progId="Equation.DSMT4">
                  <p:embed/>
                </p:oleObj>
              </mc:Choice>
              <mc:Fallback>
                <p:oleObj name="Equation" r:id="rId8" imgW="279360" imgH="457200" progId="Equation.DSMT4">
                  <p:embed/>
                  <p:pic>
                    <p:nvPicPr>
                      <p:cNvPr id="22" name="Object 7"/>
                      <p:cNvPicPr/>
                      <p:nvPr/>
                    </p:nvPicPr>
                    <p:blipFill>
                      <a:blip r:embed="rId9"/>
                      <a:stretch>
                        <a:fillRect/>
                      </a:stretch>
                    </p:blipFill>
                    <p:spPr>
                      <a:xfrm>
                        <a:off x="7796752" y="3926996"/>
                        <a:ext cx="348428" cy="568862"/>
                      </a:xfrm>
                      <a:prstGeom prst="rect">
                        <a:avLst/>
                      </a:prstGeom>
                    </p:spPr>
                  </p:pic>
                </p:oleObj>
              </mc:Fallback>
            </mc:AlternateContent>
          </a:graphicData>
        </a:graphic>
      </p:graphicFrame>
      <p:graphicFrame>
        <p:nvGraphicFramePr>
          <p:cNvPr id="24" name="Object 11"/>
          <p:cNvGraphicFramePr>
            <a:graphicFrameLocks noChangeAspect="1"/>
          </p:cNvGraphicFramePr>
          <p:nvPr>
            <p:extLst>
              <p:ext uri="{D42A27DB-BD31-4B8C-83A1-F6EECF244321}">
                <p14:modId xmlns:p14="http://schemas.microsoft.com/office/powerpoint/2010/main" val="3924481183"/>
              </p:ext>
            </p:extLst>
          </p:nvPr>
        </p:nvGraphicFramePr>
        <p:xfrm>
          <a:off x="3864386" y="4549433"/>
          <a:ext cx="348428" cy="568862"/>
        </p:xfrm>
        <a:graphic>
          <a:graphicData uri="http://schemas.openxmlformats.org/presentationml/2006/ole">
            <mc:AlternateContent xmlns:mc="http://schemas.openxmlformats.org/markup-compatibility/2006">
              <mc:Choice xmlns:v="urn:schemas-microsoft-com:vml" Requires="v">
                <p:oleObj name="Equation" r:id="rId10" imgW="279360" imgH="457200" progId="Equation.DSMT4">
                  <p:embed/>
                </p:oleObj>
              </mc:Choice>
              <mc:Fallback>
                <p:oleObj name="Equation" r:id="rId10" imgW="279360" imgH="457200" progId="Equation.DSMT4">
                  <p:embed/>
                  <p:pic>
                    <p:nvPicPr>
                      <p:cNvPr id="23" name="Object 7"/>
                      <p:cNvPicPr/>
                      <p:nvPr/>
                    </p:nvPicPr>
                    <p:blipFill>
                      <a:blip r:embed="rId11"/>
                      <a:stretch>
                        <a:fillRect/>
                      </a:stretch>
                    </p:blipFill>
                    <p:spPr>
                      <a:xfrm>
                        <a:off x="3864386" y="4549433"/>
                        <a:ext cx="348428" cy="568862"/>
                      </a:xfrm>
                      <a:prstGeom prst="rect">
                        <a:avLst/>
                      </a:prstGeom>
                    </p:spPr>
                  </p:pic>
                </p:oleObj>
              </mc:Fallback>
            </mc:AlternateContent>
          </a:graphicData>
        </a:graphic>
      </p:graphicFrame>
      <p:graphicFrame>
        <p:nvGraphicFramePr>
          <p:cNvPr id="25" name="Object 13"/>
          <p:cNvGraphicFramePr>
            <a:graphicFrameLocks noChangeAspect="1"/>
          </p:cNvGraphicFramePr>
          <p:nvPr>
            <p:extLst>
              <p:ext uri="{D42A27DB-BD31-4B8C-83A1-F6EECF244321}">
                <p14:modId xmlns:p14="http://schemas.microsoft.com/office/powerpoint/2010/main" val="1028515551"/>
              </p:ext>
            </p:extLst>
          </p:nvPr>
        </p:nvGraphicFramePr>
        <p:xfrm>
          <a:off x="8338372" y="4549433"/>
          <a:ext cx="348428" cy="568862"/>
        </p:xfrm>
        <a:graphic>
          <a:graphicData uri="http://schemas.openxmlformats.org/presentationml/2006/ole">
            <mc:AlternateContent xmlns:mc="http://schemas.openxmlformats.org/markup-compatibility/2006">
              <mc:Choice xmlns:v="urn:schemas-microsoft-com:vml" Requires="v">
                <p:oleObj name="Equation" r:id="rId12" imgW="279360" imgH="457200" progId="Equation.DSMT4">
                  <p:embed/>
                </p:oleObj>
              </mc:Choice>
              <mc:Fallback>
                <p:oleObj name="Equation" r:id="rId12" imgW="279360" imgH="457200" progId="Equation.DSMT4">
                  <p:embed/>
                  <p:pic>
                    <p:nvPicPr>
                      <p:cNvPr id="24" name="Object 7"/>
                      <p:cNvPicPr/>
                      <p:nvPr/>
                    </p:nvPicPr>
                    <p:blipFill>
                      <a:blip r:embed="rId13"/>
                      <a:stretch>
                        <a:fillRect/>
                      </a:stretch>
                    </p:blipFill>
                    <p:spPr>
                      <a:xfrm>
                        <a:off x="8338372" y="4549433"/>
                        <a:ext cx="348428" cy="568862"/>
                      </a:xfrm>
                      <a:prstGeom prst="rect">
                        <a:avLst/>
                      </a:prstGeom>
                    </p:spPr>
                  </p:pic>
                </p:oleObj>
              </mc:Fallback>
            </mc:AlternateContent>
          </a:graphicData>
        </a:graphic>
      </p:graphicFrame>
      <p:sp>
        <p:nvSpPr>
          <p:cNvPr id="10" name="Content Placeholder 14"/>
          <p:cNvSpPr>
            <a:spLocks noGrp="1"/>
          </p:cNvSpPr>
          <p:nvPr>
            <p:ph idx="20"/>
          </p:nvPr>
        </p:nvSpPr>
        <p:spPr>
          <a:xfrm>
            <a:off x="982663" y="4998243"/>
            <a:ext cx="6553200" cy="496204"/>
          </a:xfrm>
        </p:spPr>
        <p:txBody>
          <a:bodyPr/>
          <a:lstStyle/>
          <a:p>
            <a:r>
              <a:rPr lang="zh-CN" altLang="en-US" sz="2800" dirty="0"/>
              <a:t>因此总共有</a:t>
            </a:r>
            <a:endParaRPr lang="en-US" sz="2800" dirty="0"/>
          </a:p>
        </p:txBody>
      </p:sp>
      <p:graphicFrame>
        <p:nvGraphicFramePr>
          <p:cNvPr id="26" name="Object 15"/>
          <p:cNvGraphicFramePr>
            <a:graphicFrameLocks noChangeAspect="1"/>
          </p:cNvGraphicFramePr>
          <p:nvPr>
            <p:extLst>
              <p:ext uri="{D42A27DB-BD31-4B8C-83A1-F6EECF244321}">
                <p14:modId xmlns:p14="http://schemas.microsoft.com/office/powerpoint/2010/main" val="2460300530"/>
              </p:ext>
            </p:extLst>
          </p:nvPr>
        </p:nvGraphicFramePr>
        <p:xfrm>
          <a:off x="2942870" y="4848676"/>
          <a:ext cx="841375" cy="795338"/>
        </p:xfrm>
        <a:graphic>
          <a:graphicData uri="http://schemas.openxmlformats.org/presentationml/2006/ole">
            <mc:AlternateContent xmlns:mc="http://schemas.openxmlformats.org/markup-compatibility/2006">
              <mc:Choice xmlns:v="urn:schemas-microsoft-com:vml" Requires="v">
                <p:oleObj name="Equation" r:id="rId14" imgW="482400" imgH="457200" progId="Equation.DSMT4">
                  <p:embed/>
                </p:oleObj>
              </mc:Choice>
              <mc:Fallback>
                <p:oleObj name="Equation" r:id="rId14" imgW="482400" imgH="457200" progId="Equation.DSMT4">
                  <p:embed/>
                  <p:pic>
                    <p:nvPicPr>
                      <p:cNvPr id="21" name="Object 20"/>
                      <p:cNvPicPr/>
                      <p:nvPr/>
                    </p:nvPicPr>
                    <p:blipFill>
                      <a:blip r:embed="rId15"/>
                      <a:stretch>
                        <a:fillRect/>
                      </a:stretch>
                    </p:blipFill>
                    <p:spPr>
                      <a:xfrm>
                        <a:off x="2942870" y="4848676"/>
                        <a:ext cx="841375" cy="795338"/>
                      </a:xfrm>
                      <a:prstGeom prst="rect">
                        <a:avLst/>
                      </a:prstGeom>
                    </p:spPr>
                  </p:pic>
                </p:oleObj>
              </mc:Fallback>
            </mc:AlternateContent>
          </a:graphicData>
        </a:graphic>
      </p:graphicFrame>
      <p:sp>
        <p:nvSpPr>
          <p:cNvPr id="13" name="Content Placeholder 16"/>
          <p:cNvSpPr>
            <a:spLocks noGrp="1"/>
          </p:cNvSpPr>
          <p:nvPr>
            <p:ph idx="21"/>
          </p:nvPr>
        </p:nvSpPr>
        <p:spPr>
          <a:xfrm>
            <a:off x="469900" y="5572124"/>
            <a:ext cx="8293100" cy="904240"/>
          </a:xfrm>
        </p:spPr>
        <p:txBody>
          <a:bodyPr/>
          <a:lstStyle/>
          <a:p>
            <a:r>
              <a:rPr lang="zh-CN" altLang="en-US" sz="2800" dirty="0"/>
              <a:t>由于我们知道一个包含 𝑛</a:t>
            </a:r>
            <a:r>
              <a:rPr lang="en-US" altLang="zh-CN" sz="2800" dirty="0"/>
              <a:t> </a:t>
            </a:r>
            <a:r>
              <a:rPr lang="zh-CN" altLang="en-US" sz="2800" dirty="0"/>
              <a:t>个元素的集合有 </a:t>
            </a:r>
            <a:r>
              <a:rPr lang="en-US" altLang="zh-CN" sz="2800" dirty="0">
                <a:ea typeface="Cambria Math" pitchFamily="18" charset="0"/>
              </a:rPr>
              <a:t>2</a:t>
            </a:r>
            <a:r>
              <a:rPr lang="en-US" altLang="zh-CN" sz="2800" i="1" baseline="30000" dirty="0"/>
              <a:t>n</a:t>
            </a:r>
            <a:r>
              <a:rPr lang="zh-CN" altLang="en-US" sz="2800" dirty="0"/>
              <a:t>个子集，因此我们可以得出结论</a:t>
            </a:r>
            <a:br>
              <a:rPr lang="en-US" sz="2800" dirty="0"/>
            </a:br>
            <a:endParaRPr lang="en-US" sz="2800" dirty="0"/>
          </a:p>
        </p:txBody>
      </p:sp>
      <p:graphicFrame>
        <p:nvGraphicFramePr>
          <p:cNvPr id="27" name="Object 17"/>
          <p:cNvGraphicFramePr>
            <a:graphicFrameLocks noChangeAspect="1"/>
          </p:cNvGraphicFramePr>
          <p:nvPr>
            <p:extLst>
              <p:ext uri="{D42A27DB-BD31-4B8C-83A1-F6EECF244321}">
                <p14:modId xmlns:p14="http://schemas.microsoft.com/office/powerpoint/2010/main" val="1078470359"/>
              </p:ext>
            </p:extLst>
          </p:nvPr>
        </p:nvGraphicFramePr>
        <p:xfrm>
          <a:off x="4219741" y="5904355"/>
          <a:ext cx="1328738" cy="795338"/>
        </p:xfrm>
        <a:graphic>
          <a:graphicData uri="http://schemas.openxmlformats.org/presentationml/2006/ole">
            <mc:AlternateContent xmlns:mc="http://schemas.openxmlformats.org/markup-compatibility/2006">
              <mc:Choice xmlns:v="urn:schemas-microsoft-com:vml" Requires="v">
                <p:oleObj name="Equation" r:id="rId16" imgW="761760" imgH="457200" progId="Equation.DSMT4">
                  <p:embed/>
                </p:oleObj>
              </mc:Choice>
              <mc:Fallback>
                <p:oleObj name="Equation" r:id="rId16" imgW="761760" imgH="457200" progId="Equation.DSMT4">
                  <p:embed/>
                  <p:pic>
                    <p:nvPicPr>
                      <p:cNvPr id="26" name="Object 25"/>
                      <p:cNvPicPr/>
                      <p:nvPr/>
                    </p:nvPicPr>
                    <p:blipFill>
                      <a:blip r:embed="rId17"/>
                      <a:stretch>
                        <a:fillRect/>
                      </a:stretch>
                    </p:blipFill>
                    <p:spPr>
                      <a:xfrm>
                        <a:off x="4219741" y="5904355"/>
                        <a:ext cx="1328738" cy="795338"/>
                      </a:xfrm>
                      <a:prstGeom prst="rect">
                        <a:avLst/>
                      </a:prstGeom>
                    </p:spPr>
                  </p:pic>
                </p:oleObj>
              </mc:Fallback>
            </mc:AlternateContent>
          </a:graphicData>
        </a:graphic>
      </p:graphicFrame>
    </p:spTree>
    <p:extLst>
      <p:ext uri="{BB962C8B-B14F-4D97-AF65-F5344CB8AC3E}">
        <p14:creationId xmlns:p14="http://schemas.microsoft.com/office/powerpoint/2010/main" val="13733000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帕斯卡恒等式</a:t>
            </a:r>
            <a:endParaRPr lang="en-US" b="1" dirty="0"/>
          </a:p>
        </p:txBody>
      </p:sp>
      <p:pic>
        <p:nvPicPr>
          <p:cNvPr id="23" name="Picture 2" descr="A portrait of Blaise Pascal.&#10;"/>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620000" y="76069"/>
            <a:ext cx="1230630" cy="143154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7495286" y="1478439"/>
            <a:ext cx="1543812" cy="640080"/>
          </a:xfrm>
        </p:spPr>
        <p:txBody>
          <a:bodyPr/>
          <a:lstStyle/>
          <a:p>
            <a:pPr>
              <a:spcBef>
                <a:spcPts val="0"/>
              </a:spcBef>
              <a:spcAft>
                <a:spcPts val="0"/>
              </a:spcAft>
            </a:pPr>
            <a:r>
              <a:rPr lang="en-US" sz="2000" dirty="0"/>
              <a:t>Blaise Pascal</a:t>
            </a:r>
          </a:p>
          <a:p>
            <a:pPr>
              <a:spcBef>
                <a:spcPts val="0"/>
              </a:spcBef>
              <a:spcAft>
                <a:spcPts val="0"/>
              </a:spcAft>
            </a:pPr>
            <a:r>
              <a:rPr lang="en-US" sz="2000" dirty="0"/>
              <a:t>(</a:t>
            </a:r>
            <a:r>
              <a:rPr lang="en-US" sz="2000" dirty="0">
                <a:ea typeface="Cambria Math" pitchFamily="18" charset="0"/>
              </a:rPr>
              <a:t>1623-1662</a:t>
            </a:r>
            <a:r>
              <a:rPr lang="en-US" sz="2000" dirty="0"/>
              <a:t>)</a:t>
            </a:r>
          </a:p>
        </p:txBody>
      </p:sp>
      <p:sp>
        <p:nvSpPr>
          <p:cNvPr id="5" name="Content Placeholder 4"/>
          <p:cNvSpPr>
            <a:spLocks noGrp="1"/>
          </p:cNvSpPr>
          <p:nvPr>
            <p:ph idx="14"/>
          </p:nvPr>
        </p:nvSpPr>
        <p:spPr>
          <a:xfrm>
            <a:off x="457200" y="1295399"/>
            <a:ext cx="5797709" cy="852803"/>
          </a:xfrm>
        </p:spPr>
        <p:txBody>
          <a:bodyPr/>
          <a:lstStyle/>
          <a:p>
            <a:r>
              <a:rPr lang="zh-CN" altLang="en-US" sz="2400" b="1" dirty="0"/>
              <a:t>帕斯卡恒等式</a:t>
            </a:r>
            <a:r>
              <a:rPr lang="en-US" sz="2400" dirty="0"/>
              <a:t>:</a:t>
            </a:r>
            <a:r>
              <a:rPr lang="zh-CN" altLang="en-US" sz="2400" dirty="0"/>
              <a:t>如果 𝑛</a:t>
            </a:r>
            <a:r>
              <a:rPr lang="en-US" altLang="zh-CN" sz="2400" dirty="0"/>
              <a:t> </a:t>
            </a:r>
            <a:r>
              <a:rPr lang="zh-CN" altLang="en-US" sz="2400" dirty="0"/>
              <a:t>和 𝑘</a:t>
            </a:r>
            <a:r>
              <a:rPr lang="en-US" altLang="zh-CN" sz="2400" dirty="0"/>
              <a:t> </a:t>
            </a:r>
            <a:r>
              <a:rPr lang="zh-CN" altLang="en-US" sz="2400" dirty="0"/>
              <a:t>是整数，且满足 𝑛≥𝑘≥</a:t>
            </a:r>
            <a:r>
              <a:rPr lang="en-US" altLang="zh-CN" sz="2400" dirty="0"/>
              <a:t>0</a:t>
            </a:r>
            <a:r>
              <a:rPr lang="zh-CN" altLang="en-US" sz="2400" dirty="0"/>
              <a:t>，那么</a:t>
            </a:r>
            <a:endParaRPr lang="en-US" sz="2400" dirty="0"/>
          </a:p>
        </p:txBody>
      </p:sp>
      <p:graphicFrame>
        <p:nvGraphicFramePr>
          <p:cNvPr id="30" name="Object 5"/>
          <p:cNvGraphicFramePr>
            <a:graphicFrameLocks noChangeAspect="1"/>
          </p:cNvGraphicFramePr>
          <p:nvPr>
            <p:extLst>
              <p:ext uri="{D42A27DB-BD31-4B8C-83A1-F6EECF244321}">
                <p14:modId xmlns:p14="http://schemas.microsoft.com/office/powerpoint/2010/main" val="1985489284"/>
              </p:ext>
            </p:extLst>
          </p:nvPr>
        </p:nvGraphicFramePr>
        <p:xfrm>
          <a:off x="3686969" y="1698625"/>
          <a:ext cx="1770063" cy="569913"/>
        </p:xfrm>
        <a:graphic>
          <a:graphicData uri="http://schemas.openxmlformats.org/presentationml/2006/ole">
            <mc:AlternateContent xmlns:mc="http://schemas.openxmlformats.org/markup-compatibility/2006">
              <mc:Choice xmlns:v="urn:schemas-microsoft-com:vml" Requires="v">
                <p:oleObj name="Equation" r:id="rId3" imgW="1422360" imgH="457200" progId="Equation.DSMT4">
                  <p:embed/>
                </p:oleObj>
              </mc:Choice>
              <mc:Fallback>
                <p:oleObj name="Equation" r:id="rId3" imgW="1422360" imgH="457200" progId="Equation.DSMT4">
                  <p:embed/>
                  <p:pic>
                    <p:nvPicPr>
                      <p:cNvPr id="29" name="Object 9"/>
                      <p:cNvPicPr/>
                      <p:nvPr/>
                    </p:nvPicPr>
                    <p:blipFill>
                      <a:blip r:embed="rId4"/>
                      <a:stretch>
                        <a:fillRect/>
                      </a:stretch>
                    </p:blipFill>
                    <p:spPr>
                      <a:xfrm>
                        <a:off x="3686969" y="1698625"/>
                        <a:ext cx="1770063" cy="569913"/>
                      </a:xfrm>
                      <a:prstGeom prst="rect">
                        <a:avLst/>
                      </a:prstGeom>
                    </p:spPr>
                  </p:pic>
                </p:oleObj>
              </mc:Fallback>
            </mc:AlternateContent>
          </a:graphicData>
        </a:graphic>
      </p:graphicFrame>
      <p:sp>
        <p:nvSpPr>
          <p:cNvPr id="6" name="Content Placeholder 6"/>
          <p:cNvSpPr>
            <a:spLocks noGrp="1"/>
          </p:cNvSpPr>
          <p:nvPr>
            <p:ph idx="15"/>
          </p:nvPr>
        </p:nvSpPr>
        <p:spPr>
          <a:xfrm>
            <a:off x="523240" y="2179002"/>
            <a:ext cx="8479790" cy="731520"/>
          </a:xfrm>
        </p:spPr>
        <p:txBody>
          <a:bodyPr/>
          <a:lstStyle/>
          <a:p>
            <a:r>
              <a:rPr lang="zh-CN" altLang="en-US" sz="2400" b="1" dirty="0"/>
              <a:t>证明（组合方法）</a:t>
            </a:r>
            <a:r>
              <a:rPr lang="en-US" sz="2400" dirty="0"/>
              <a:t>:</a:t>
            </a:r>
            <a:r>
              <a:rPr lang="zh-CN" altLang="en-US" sz="2400" dirty="0"/>
              <a:t>设 𝑇</a:t>
            </a:r>
            <a:r>
              <a:rPr lang="en-US" sz="2400" dirty="0"/>
              <a:t> </a:t>
            </a:r>
            <a:r>
              <a:rPr lang="zh-CN" altLang="en-US" sz="2400" dirty="0"/>
              <a:t>是一个集合，且 ∣𝑇∣</a:t>
            </a:r>
            <a:r>
              <a:rPr lang="en-US" altLang="zh-CN" sz="2400" dirty="0"/>
              <a:t>=</a:t>
            </a:r>
            <a:r>
              <a:rPr lang="zh-CN" altLang="en-US" sz="2400" dirty="0"/>
              <a:t>𝑛</a:t>
            </a:r>
            <a:r>
              <a:rPr lang="en-US" altLang="zh-CN" sz="2400" dirty="0"/>
              <a:t>+1</a:t>
            </a:r>
            <a:r>
              <a:rPr lang="en-US" sz="2400" dirty="0">
                <a:ea typeface="Cambria Math" pitchFamily="18" charset="0"/>
              </a:rPr>
              <a:t>,</a:t>
            </a:r>
            <a:r>
              <a:rPr lang="zh-CN" altLang="en-US" sz="2400" dirty="0"/>
              <a:t>设 𝑎∈𝑇，并令 𝑆</a:t>
            </a:r>
            <a:r>
              <a:rPr lang="en-US" altLang="zh-CN" sz="2400" dirty="0"/>
              <a:t>=</a:t>
            </a:r>
            <a:r>
              <a:rPr lang="zh-CN" altLang="en-US" sz="2400" dirty="0"/>
              <a:t>𝑇−</a:t>
            </a:r>
            <a:r>
              <a:rPr lang="en-US" altLang="zh-CN" sz="2400" dirty="0"/>
              <a:t>{</a:t>
            </a:r>
            <a:r>
              <a:rPr lang="zh-CN" altLang="en-US" sz="2400" dirty="0"/>
              <a:t>𝑎</a:t>
            </a:r>
            <a:r>
              <a:rPr lang="en-US" altLang="zh-CN" sz="2400" dirty="0"/>
              <a:t>}</a:t>
            </a:r>
            <a:r>
              <a:rPr lang="en-US" sz="2400" dirty="0"/>
              <a:t>. T</a:t>
            </a:r>
            <a:r>
              <a:rPr lang="zh-CN" altLang="en-US" sz="2400" dirty="0"/>
              <a:t>有</a:t>
            </a:r>
            <a:endParaRPr lang="en-US" sz="2400" dirty="0"/>
          </a:p>
        </p:txBody>
      </p:sp>
      <p:graphicFrame>
        <p:nvGraphicFramePr>
          <p:cNvPr id="24" name="Object 7"/>
          <p:cNvGraphicFramePr>
            <a:graphicFrameLocks noChangeAspect="1"/>
          </p:cNvGraphicFramePr>
          <p:nvPr>
            <p:extLst>
              <p:ext uri="{D42A27DB-BD31-4B8C-83A1-F6EECF244321}">
                <p14:modId xmlns:p14="http://schemas.microsoft.com/office/powerpoint/2010/main" val="2406067229"/>
              </p:ext>
            </p:extLst>
          </p:nvPr>
        </p:nvGraphicFramePr>
        <p:xfrm>
          <a:off x="2286000" y="2502455"/>
          <a:ext cx="568325" cy="569913"/>
        </p:xfrm>
        <a:graphic>
          <a:graphicData uri="http://schemas.openxmlformats.org/presentationml/2006/ole">
            <mc:AlternateContent xmlns:mc="http://schemas.openxmlformats.org/markup-compatibility/2006">
              <mc:Choice xmlns:v="urn:schemas-microsoft-com:vml" Requires="v">
                <p:oleObj name="Equation" r:id="rId5" imgW="457200" imgH="457200" progId="Equation.DSMT4">
                  <p:embed/>
                </p:oleObj>
              </mc:Choice>
              <mc:Fallback>
                <p:oleObj name="Equation" r:id="rId5" imgW="457200" imgH="457200" progId="Equation.DSMT4">
                  <p:embed/>
                  <p:pic>
                    <p:nvPicPr>
                      <p:cNvPr id="23" name="Object 9"/>
                      <p:cNvPicPr/>
                      <p:nvPr/>
                    </p:nvPicPr>
                    <p:blipFill>
                      <a:blip r:embed="rId6"/>
                      <a:stretch>
                        <a:fillRect/>
                      </a:stretch>
                    </p:blipFill>
                    <p:spPr>
                      <a:xfrm>
                        <a:off x="2286000" y="2502455"/>
                        <a:ext cx="568325" cy="569913"/>
                      </a:xfrm>
                      <a:prstGeom prst="rect">
                        <a:avLst/>
                      </a:prstGeom>
                    </p:spPr>
                  </p:pic>
                </p:oleObj>
              </mc:Fallback>
            </mc:AlternateContent>
          </a:graphicData>
        </a:graphic>
      </p:graphicFrame>
      <p:sp>
        <p:nvSpPr>
          <p:cNvPr id="7" name="Content Placeholder 8"/>
          <p:cNvSpPr>
            <a:spLocks noGrp="1"/>
          </p:cNvSpPr>
          <p:nvPr>
            <p:ph idx="16"/>
          </p:nvPr>
        </p:nvSpPr>
        <p:spPr>
          <a:xfrm>
            <a:off x="2833543" y="2572544"/>
            <a:ext cx="5496242" cy="429260"/>
          </a:xfrm>
        </p:spPr>
        <p:txBody>
          <a:bodyPr/>
          <a:lstStyle/>
          <a:p>
            <a:r>
              <a:rPr lang="zh-CN" altLang="en-US" sz="2400" dirty="0"/>
              <a:t>个子集有</a:t>
            </a:r>
            <a:r>
              <a:rPr lang="en-US" altLang="zh-CN" sz="2400" dirty="0"/>
              <a:t>k</a:t>
            </a:r>
            <a:r>
              <a:rPr lang="zh-CN" altLang="en-US" sz="2400" dirty="0"/>
              <a:t>个元素</a:t>
            </a:r>
            <a:r>
              <a:rPr lang="en-US" sz="2400" dirty="0"/>
              <a:t>.</a:t>
            </a:r>
          </a:p>
        </p:txBody>
      </p:sp>
      <p:sp>
        <p:nvSpPr>
          <p:cNvPr id="8" name="Content Placeholder 9"/>
          <p:cNvSpPr>
            <a:spLocks noGrp="1"/>
          </p:cNvSpPr>
          <p:nvPr>
            <p:ph idx="17"/>
          </p:nvPr>
        </p:nvSpPr>
        <p:spPr>
          <a:xfrm>
            <a:off x="457200" y="3002280"/>
            <a:ext cx="8545830" cy="1417320"/>
          </a:xfrm>
        </p:spPr>
        <p:txBody>
          <a:bodyPr/>
          <a:lstStyle/>
          <a:p>
            <a:pPr>
              <a:spcBef>
                <a:spcPts val="0"/>
              </a:spcBef>
              <a:spcAft>
                <a:spcPts val="0"/>
              </a:spcAft>
            </a:pPr>
            <a:r>
              <a:rPr lang="zh-CN" altLang="en-US" sz="2400" dirty="0"/>
              <a:t>每个包含 𝑘</a:t>
            </a:r>
            <a:r>
              <a:rPr lang="en-US" altLang="zh-CN" sz="2400" dirty="0"/>
              <a:t> </a:t>
            </a:r>
            <a:r>
              <a:rPr lang="zh-CN" altLang="en-US" sz="2400" dirty="0"/>
              <a:t>个元素的子集要么满足以下两种情况之一</a:t>
            </a:r>
            <a:r>
              <a:rPr lang="en-US" sz="2400" dirty="0"/>
              <a:t>:</a:t>
            </a:r>
          </a:p>
          <a:p>
            <a:pPr lvl="1">
              <a:spcBef>
                <a:spcPts val="0"/>
              </a:spcBef>
              <a:spcAft>
                <a:spcPts val="0"/>
              </a:spcAft>
            </a:pPr>
            <a:r>
              <a:rPr lang="zh-CN" altLang="en-US" sz="2200" dirty="0"/>
              <a:t>包含元素 𝑎，并且包含其他 𝑘−</a:t>
            </a:r>
            <a:r>
              <a:rPr lang="en-US" altLang="zh-CN" sz="2200" dirty="0"/>
              <a:t>1 </a:t>
            </a:r>
            <a:r>
              <a:rPr lang="zh-CN" altLang="en-US" sz="2200" dirty="0"/>
              <a:t>个元素</a:t>
            </a:r>
            <a:r>
              <a:rPr lang="en-US" sz="2200" dirty="0"/>
              <a:t>, </a:t>
            </a:r>
            <a:r>
              <a:rPr lang="zh-CN" altLang="en-US" sz="2200" dirty="0"/>
              <a:t>或者</a:t>
            </a:r>
            <a:r>
              <a:rPr lang="en-US" sz="2200" dirty="0"/>
              <a:t> </a:t>
            </a:r>
          </a:p>
          <a:p>
            <a:pPr lvl="1">
              <a:spcBef>
                <a:spcPts val="0"/>
              </a:spcBef>
              <a:spcAft>
                <a:spcPts val="0"/>
              </a:spcAft>
            </a:pPr>
            <a:r>
              <a:rPr lang="zh-CN" altLang="en-US" sz="2200" dirty="0"/>
              <a:t>不包含元素 𝑎，并且只包含 𝑆中的 𝑘</a:t>
            </a:r>
            <a:r>
              <a:rPr lang="en-US" altLang="zh-CN" sz="2200" dirty="0"/>
              <a:t> </a:t>
            </a:r>
            <a:r>
              <a:rPr lang="zh-CN" altLang="en-US" sz="2200" dirty="0"/>
              <a:t>个元素</a:t>
            </a:r>
            <a:r>
              <a:rPr lang="en-US" sz="2200" dirty="0"/>
              <a:t>.</a:t>
            </a:r>
          </a:p>
          <a:p>
            <a:pPr>
              <a:spcBef>
                <a:spcPts val="0"/>
              </a:spcBef>
              <a:spcAft>
                <a:spcPts val="0"/>
              </a:spcAft>
            </a:pPr>
            <a:r>
              <a:rPr lang="zh-CN" altLang="en-US" sz="2200" dirty="0"/>
              <a:t>        这里有</a:t>
            </a:r>
            <a:endParaRPr lang="en-US" sz="2400" dirty="0"/>
          </a:p>
        </p:txBody>
      </p:sp>
      <p:graphicFrame>
        <p:nvGraphicFramePr>
          <p:cNvPr id="25" name="Object 10"/>
          <p:cNvGraphicFramePr>
            <a:graphicFrameLocks noChangeAspect="1"/>
          </p:cNvGraphicFramePr>
          <p:nvPr>
            <p:extLst>
              <p:ext uri="{D42A27DB-BD31-4B8C-83A1-F6EECF244321}">
                <p14:modId xmlns:p14="http://schemas.microsoft.com/office/powerpoint/2010/main" val="2762827913"/>
              </p:ext>
            </p:extLst>
          </p:nvPr>
        </p:nvGraphicFramePr>
        <p:xfrm>
          <a:off x="990600" y="4449602"/>
          <a:ext cx="568325" cy="569913"/>
        </p:xfrm>
        <a:graphic>
          <a:graphicData uri="http://schemas.openxmlformats.org/presentationml/2006/ole">
            <mc:AlternateContent xmlns:mc="http://schemas.openxmlformats.org/markup-compatibility/2006">
              <mc:Choice xmlns:v="urn:schemas-microsoft-com:vml" Requires="v">
                <p:oleObj name="Equation" r:id="rId7" imgW="457200" imgH="457200" progId="Equation.DSMT4">
                  <p:embed/>
                </p:oleObj>
              </mc:Choice>
              <mc:Fallback>
                <p:oleObj name="Equation" r:id="rId7" imgW="457200" imgH="457200" progId="Equation.DSMT4">
                  <p:embed/>
                  <p:pic>
                    <p:nvPicPr>
                      <p:cNvPr id="24" name="Object 9"/>
                      <p:cNvPicPr/>
                      <p:nvPr/>
                    </p:nvPicPr>
                    <p:blipFill>
                      <a:blip r:embed="rId8"/>
                      <a:stretch>
                        <a:fillRect/>
                      </a:stretch>
                    </p:blipFill>
                    <p:spPr>
                      <a:xfrm>
                        <a:off x="990600" y="4449602"/>
                        <a:ext cx="568325" cy="569913"/>
                      </a:xfrm>
                      <a:prstGeom prst="rect">
                        <a:avLst/>
                      </a:prstGeom>
                    </p:spPr>
                  </p:pic>
                </p:oleObj>
              </mc:Fallback>
            </mc:AlternateContent>
          </a:graphicData>
        </a:graphic>
      </p:graphicFrame>
      <p:sp>
        <p:nvSpPr>
          <p:cNvPr id="10" name="Content Placeholder 11"/>
          <p:cNvSpPr>
            <a:spLocks noGrp="1"/>
          </p:cNvSpPr>
          <p:nvPr>
            <p:ph idx="20"/>
          </p:nvPr>
        </p:nvSpPr>
        <p:spPr>
          <a:xfrm>
            <a:off x="457200" y="4495800"/>
            <a:ext cx="8545830" cy="731520"/>
          </a:xfrm>
        </p:spPr>
        <p:txBody>
          <a:bodyPr/>
          <a:lstStyle/>
          <a:p>
            <a:pPr lvl="1"/>
            <a:r>
              <a:rPr lang="en-US" sz="2200" dirty="0">
                <a:ea typeface="Cambria Math" pitchFamily="18" charset="0"/>
              </a:rPr>
              <a:t>          </a:t>
            </a:r>
            <a:r>
              <a:rPr lang="zh-CN" altLang="en-US" sz="2200" dirty="0">
                <a:ea typeface="Cambria Math" pitchFamily="18" charset="0"/>
              </a:rPr>
              <a:t>个子集有</a:t>
            </a:r>
            <a:r>
              <a:rPr lang="en-US" altLang="zh-CN" sz="2200" dirty="0">
                <a:ea typeface="Cambria Math" pitchFamily="18" charset="0"/>
              </a:rPr>
              <a:t>k</a:t>
            </a:r>
            <a:r>
              <a:rPr lang="zh-CN" altLang="en-US" sz="2200" dirty="0">
                <a:ea typeface="Cambria Math" pitchFamily="18" charset="0"/>
              </a:rPr>
              <a:t>个元素并且有元素</a:t>
            </a:r>
            <a:r>
              <a:rPr lang="en-US" altLang="zh-CN" sz="2200" dirty="0">
                <a:ea typeface="Cambria Math" pitchFamily="18" charset="0"/>
              </a:rPr>
              <a:t>a</a:t>
            </a:r>
            <a:r>
              <a:rPr lang="en-US" sz="2200" dirty="0">
                <a:ea typeface="Cambria Math" pitchFamily="18" charset="0"/>
              </a:rPr>
              <a:t> , </a:t>
            </a:r>
            <a:r>
              <a:rPr lang="zh-CN" altLang="en-US" sz="2200" dirty="0">
                <a:latin typeface="+mn-ea"/>
              </a:rPr>
              <a:t>因为这里有</a:t>
            </a:r>
            <a:endParaRPr lang="en-US" sz="2200" dirty="0">
              <a:latin typeface="+mn-ea"/>
            </a:endParaRPr>
          </a:p>
        </p:txBody>
      </p:sp>
      <p:graphicFrame>
        <p:nvGraphicFramePr>
          <p:cNvPr id="26" name="Object 12"/>
          <p:cNvGraphicFramePr>
            <a:graphicFrameLocks noChangeAspect="1"/>
          </p:cNvGraphicFramePr>
          <p:nvPr>
            <p:extLst>
              <p:ext uri="{D42A27DB-BD31-4B8C-83A1-F6EECF244321}">
                <p14:modId xmlns:p14="http://schemas.microsoft.com/office/powerpoint/2010/main" val="3583551941"/>
              </p:ext>
            </p:extLst>
          </p:nvPr>
        </p:nvGraphicFramePr>
        <p:xfrm>
          <a:off x="6926961" y="4438512"/>
          <a:ext cx="568325" cy="569913"/>
        </p:xfrm>
        <a:graphic>
          <a:graphicData uri="http://schemas.openxmlformats.org/presentationml/2006/ole">
            <mc:AlternateContent xmlns:mc="http://schemas.openxmlformats.org/markup-compatibility/2006">
              <mc:Choice xmlns:v="urn:schemas-microsoft-com:vml" Requires="v">
                <p:oleObj name="Equation" r:id="rId9" imgW="457200" imgH="457200" progId="Equation.DSMT4">
                  <p:embed/>
                </p:oleObj>
              </mc:Choice>
              <mc:Fallback>
                <p:oleObj name="Equation" r:id="rId9" imgW="457200" imgH="457200" progId="Equation.DSMT4">
                  <p:embed/>
                  <p:pic>
                    <p:nvPicPr>
                      <p:cNvPr id="25" name="Object 9"/>
                      <p:cNvPicPr/>
                      <p:nvPr/>
                    </p:nvPicPr>
                    <p:blipFill>
                      <a:blip r:embed="rId8"/>
                      <a:stretch>
                        <a:fillRect/>
                      </a:stretch>
                    </p:blipFill>
                    <p:spPr>
                      <a:xfrm>
                        <a:off x="6926961" y="4438512"/>
                        <a:ext cx="568325" cy="569913"/>
                      </a:xfrm>
                      <a:prstGeom prst="rect">
                        <a:avLst/>
                      </a:prstGeom>
                    </p:spPr>
                  </p:pic>
                </p:oleObj>
              </mc:Fallback>
            </mc:AlternateContent>
          </a:graphicData>
        </a:graphic>
      </p:graphicFrame>
      <p:sp>
        <p:nvSpPr>
          <p:cNvPr id="11" name="Content Placeholder 13"/>
          <p:cNvSpPr>
            <a:spLocks noGrp="1"/>
          </p:cNvSpPr>
          <p:nvPr>
            <p:ph idx="21"/>
          </p:nvPr>
        </p:nvSpPr>
        <p:spPr>
          <a:xfrm>
            <a:off x="990600" y="4876800"/>
            <a:ext cx="3957320" cy="381000"/>
          </a:xfrm>
        </p:spPr>
        <p:txBody>
          <a:bodyPr/>
          <a:lstStyle/>
          <a:p>
            <a:r>
              <a:rPr lang="zh-CN" altLang="en-US" sz="2200" dirty="0"/>
              <a:t>         个子集</a:t>
            </a:r>
            <a:r>
              <a:rPr lang="en-US" sz="2200" dirty="0"/>
              <a:t> </a:t>
            </a:r>
            <a:r>
              <a:rPr lang="zh-CN" altLang="en-US" sz="2200" dirty="0"/>
              <a:t>有</a:t>
            </a:r>
            <a:r>
              <a:rPr lang="en-US" altLang="zh-CN" sz="2200" dirty="0"/>
              <a:t>S</a:t>
            </a:r>
            <a:r>
              <a:rPr lang="zh-CN" altLang="en-US" sz="2200" dirty="0"/>
              <a:t>的</a:t>
            </a:r>
            <a:r>
              <a:rPr lang="en-US" altLang="zh-CN" sz="2200" dirty="0"/>
              <a:t>k-1</a:t>
            </a:r>
            <a:r>
              <a:rPr lang="zh-CN" altLang="en-US" sz="2200" dirty="0"/>
              <a:t>个元素</a:t>
            </a:r>
            <a:endParaRPr lang="en-US" sz="2200" dirty="0"/>
          </a:p>
        </p:txBody>
      </p:sp>
      <p:graphicFrame>
        <p:nvGraphicFramePr>
          <p:cNvPr id="27" name="Object 14"/>
          <p:cNvGraphicFramePr>
            <a:graphicFrameLocks noChangeAspect="1"/>
          </p:cNvGraphicFramePr>
          <p:nvPr>
            <p:extLst>
              <p:ext uri="{D42A27DB-BD31-4B8C-83A1-F6EECF244321}">
                <p14:modId xmlns:p14="http://schemas.microsoft.com/office/powerpoint/2010/main" val="3435158640"/>
              </p:ext>
            </p:extLst>
          </p:nvPr>
        </p:nvGraphicFramePr>
        <p:xfrm>
          <a:off x="990600" y="5257800"/>
          <a:ext cx="347662" cy="569912"/>
        </p:xfrm>
        <a:graphic>
          <a:graphicData uri="http://schemas.openxmlformats.org/presentationml/2006/ole">
            <mc:AlternateContent xmlns:mc="http://schemas.openxmlformats.org/markup-compatibility/2006">
              <mc:Choice xmlns:v="urn:schemas-microsoft-com:vml" Requires="v">
                <p:oleObj name="Equation" r:id="rId10" imgW="279360" imgH="457200" progId="Equation.DSMT4">
                  <p:embed/>
                </p:oleObj>
              </mc:Choice>
              <mc:Fallback>
                <p:oleObj name="Equation" r:id="rId10" imgW="279360" imgH="457200" progId="Equation.DSMT4">
                  <p:embed/>
                  <p:pic>
                    <p:nvPicPr>
                      <p:cNvPr id="26" name="Object 9"/>
                      <p:cNvPicPr/>
                      <p:nvPr/>
                    </p:nvPicPr>
                    <p:blipFill>
                      <a:blip r:embed="rId11"/>
                      <a:stretch>
                        <a:fillRect/>
                      </a:stretch>
                    </p:blipFill>
                    <p:spPr>
                      <a:xfrm>
                        <a:off x="990600" y="5257800"/>
                        <a:ext cx="347662" cy="569912"/>
                      </a:xfrm>
                      <a:prstGeom prst="rect">
                        <a:avLst/>
                      </a:prstGeom>
                    </p:spPr>
                  </p:pic>
                </p:oleObj>
              </mc:Fallback>
            </mc:AlternateContent>
          </a:graphicData>
        </a:graphic>
      </p:graphicFrame>
      <p:sp>
        <p:nvSpPr>
          <p:cNvPr id="12" name="Content Placeholder 15"/>
          <p:cNvSpPr>
            <a:spLocks noGrp="1"/>
          </p:cNvSpPr>
          <p:nvPr>
            <p:ph idx="22"/>
          </p:nvPr>
        </p:nvSpPr>
        <p:spPr>
          <a:xfrm>
            <a:off x="457200" y="5303361"/>
            <a:ext cx="8581898" cy="411797"/>
          </a:xfrm>
        </p:spPr>
        <p:txBody>
          <a:bodyPr/>
          <a:lstStyle/>
          <a:p>
            <a:pPr lvl="1"/>
            <a:r>
              <a:rPr lang="en-US" sz="2200" dirty="0">
                <a:ea typeface="Cambria Math" pitchFamily="18" charset="0"/>
              </a:rPr>
              <a:t>     </a:t>
            </a:r>
            <a:r>
              <a:rPr lang="zh-CN" altLang="en-US" sz="2200" dirty="0">
                <a:ea typeface="Cambria Math" pitchFamily="18" charset="0"/>
              </a:rPr>
              <a:t>个子集有</a:t>
            </a:r>
            <a:r>
              <a:rPr lang="en-US" altLang="zh-CN" sz="2200" dirty="0">
                <a:ea typeface="Cambria Math" pitchFamily="18" charset="0"/>
              </a:rPr>
              <a:t>k</a:t>
            </a:r>
            <a:r>
              <a:rPr lang="zh-CN" altLang="en-US" sz="2200" dirty="0">
                <a:ea typeface="Cambria Math" pitchFamily="18" charset="0"/>
              </a:rPr>
              <a:t>个元素并且不含有元素</a:t>
            </a:r>
            <a:r>
              <a:rPr lang="en-US" altLang="zh-CN" sz="2200" dirty="0">
                <a:ea typeface="Cambria Math" pitchFamily="18" charset="0"/>
              </a:rPr>
              <a:t>a</a:t>
            </a:r>
            <a:r>
              <a:rPr lang="en-US" sz="2200" dirty="0">
                <a:ea typeface="Cambria Math" pitchFamily="18" charset="0"/>
              </a:rPr>
              <a:t>, </a:t>
            </a:r>
            <a:r>
              <a:rPr lang="zh-CN" altLang="en-US" sz="2200" dirty="0">
                <a:latin typeface="+mn-ea"/>
              </a:rPr>
              <a:t>因为这里有</a:t>
            </a:r>
            <a:endParaRPr lang="en-US" sz="2200" dirty="0">
              <a:latin typeface="+mn-ea"/>
            </a:endParaRPr>
          </a:p>
        </p:txBody>
      </p:sp>
      <p:graphicFrame>
        <p:nvGraphicFramePr>
          <p:cNvPr id="28" name="Object 16"/>
          <p:cNvGraphicFramePr>
            <a:graphicFrameLocks noChangeAspect="1"/>
          </p:cNvGraphicFramePr>
          <p:nvPr>
            <p:extLst>
              <p:ext uri="{D42A27DB-BD31-4B8C-83A1-F6EECF244321}">
                <p14:modId xmlns:p14="http://schemas.microsoft.com/office/powerpoint/2010/main" val="3289842626"/>
              </p:ext>
            </p:extLst>
          </p:nvPr>
        </p:nvGraphicFramePr>
        <p:xfrm>
          <a:off x="7037292" y="5284608"/>
          <a:ext cx="347662" cy="569912"/>
        </p:xfrm>
        <a:graphic>
          <a:graphicData uri="http://schemas.openxmlformats.org/presentationml/2006/ole">
            <mc:AlternateContent xmlns:mc="http://schemas.openxmlformats.org/markup-compatibility/2006">
              <mc:Choice xmlns:v="urn:schemas-microsoft-com:vml" Requires="v">
                <p:oleObj name="Equation" r:id="rId12" imgW="279360" imgH="457200" progId="Equation.DSMT4">
                  <p:embed/>
                </p:oleObj>
              </mc:Choice>
              <mc:Fallback>
                <p:oleObj name="Equation" r:id="rId12" imgW="279360" imgH="457200" progId="Equation.DSMT4">
                  <p:embed/>
                  <p:pic>
                    <p:nvPicPr>
                      <p:cNvPr id="27" name="Object 9"/>
                      <p:cNvPicPr/>
                      <p:nvPr/>
                    </p:nvPicPr>
                    <p:blipFill>
                      <a:blip r:embed="rId11"/>
                      <a:stretch>
                        <a:fillRect/>
                      </a:stretch>
                    </p:blipFill>
                    <p:spPr>
                      <a:xfrm>
                        <a:off x="7037292" y="5284608"/>
                        <a:ext cx="347662" cy="569912"/>
                      </a:xfrm>
                      <a:prstGeom prst="rect">
                        <a:avLst/>
                      </a:prstGeom>
                    </p:spPr>
                  </p:pic>
                </p:oleObj>
              </mc:Fallback>
            </mc:AlternateContent>
          </a:graphicData>
        </a:graphic>
      </p:graphicFrame>
      <p:sp>
        <p:nvSpPr>
          <p:cNvPr id="13" name="Content Placeholder 17"/>
          <p:cNvSpPr>
            <a:spLocks noGrp="1"/>
          </p:cNvSpPr>
          <p:nvPr>
            <p:ph idx="23"/>
          </p:nvPr>
        </p:nvSpPr>
        <p:spPr>
          <a:xfrm>
            <a:off x="1338262" y="5806440"/>
            <a:ext cx="3261360" cy="396240"/>
          </a:xfrm>
        </p:spPr>
        <p:txBody>
          <a:bodyPr/>
          <a:lstStyle/>
          <a:p>
            <a:pPr marL="0" lvl="1" indent="0">
              <a:buClrTx/>
              <a:buNone/>
            </a:pPr>
            <a:r>
              <a:rPr lang="zh-CN" altLang="en-US" sz="2200" dirty="0">
                <a:ea typeface="Cambria Math" pitchFamily="18" charset="0"/>
              </a:rPr>
              <a:t>个子集有</a:t>
            </a:r>
            <a:r>
              <a:rPr lang="en-US" altLang="zh-CN" sz="2200" dirty="0">
                <a:ea typeface="Cambria Math" pitchFamily="18" charset="0"/>
              </a:rPr>
              <a:t>S</a:t>
            </a:r>
            <a:r>
              <a:rPr lang="zh-CN" altLang="en-US" sz="2200" dirty="0">
                <a:ea typeface="Cambria Math" pitchFamily="18" charset="0"/>
              </a:rPr>
              <a:t>的</a:t>
            </a:r>
            <a:r>
              <a:rPr lang="en-US" altLang="zh-CN" sz="2200" dirty="0">
                <a:ea typeface="Cambria Math" pitchFamily="18" charset="0"/>
              </a:rPr>
              <a:t>k</a:t>
            </a:r>
            <a:r>
              <a:rPr lang="zh-CN" altLang="en-US" sz="2200" dirty="0">
                <a:ea typeface="Cambria Math" pitchFamily="18" charset="0"/>
              </a:rPr>
              <a:t>个元素</a:t>
            </a:r>
            <a:r>
              <a:rPr lang="en-US" sz="2200" dirty="0">
                <a:ea typeface="Cambria Math" pitchFamily="18" charset="0"/>
              </a:rPr>
              <a:t>.</a:t>
            </a:r>
          </a:p>
        </p:txBody>
      </p:sp>
      <p:sp>
        <p:nvSpPr>
          <p:cNvPr id="14" name="Content Placeholder 18"/>
          <p:cNvSpPr>
            <a:spLocks noGrp="1"/>
          </p:cNvSpPr>
          <p:nvPr>
            <p:ph idx="24"/>
          </p:nvPr>
        </p:nvSpPr>
        <p:spPr>
          <a:xfrm>
            <a:off x="3492975" y="6283643"/>
            <a:ext cx="1104425" cy="325121"/>
          </a:xfrm>
        </p:spPr>
        <p:txBody>
          <a:bodyPr anchor="ctr"/>
          <a:lstStyle/>
          <a:p>
            <a:r>
              <a:rPr lang="zh-CN" altLang="en-US" sz="2200" dirty="0">
                <a:ea typeface="Cambria Math" pitchFamily="18" charset="0"/>
              </a:rPr>
              <a:t>因此</a:t>
            </a:r>
            <a:r>
              <a:rPr lang="en-US" sz="2200" dirty="0">
                <a:ea typeface="Cambria Math" pitchFamily="18" charset="0"/>
              </a:rPr>
              <a:t>,</a:t>
            </a:r>
            <a:endParaRPr lang="en-US" sz="2200" dirty="0"/>
          </a:p>
        </p:txBody>
      </p:sp>
      <p:graphicFrame>
        <p:nvGraphicFramePr>
          <p:cNvPr id="29" name="Object 19"/>
          <p:cNvGraphicFramePr>
            <a:graphicFrameLocks noChangeAspect="1"/>
          </p:cNvGraphicFramePr>
          <p:nvPr>
            <p:extLst>
              <p:ext uri="{D42A27DB-BD31-4B8C-83A1-F6EECF244321}">
                <p14:modId xmlns:p14="http://schemas.microsoft.com/office/powerpoint/2010/main" val="2750843407"/>
              </p:ext>
            </p:extLst>
          </p:nvPr>
        </p:nvGraphicFramePr>
        <p:xfrm>
          <a:off x="4532471" y="6038851"/>
          <a:ext cx="1722438" cy="569913"/>
        </p:xfrm>
        <a:graphic>
          <a:graphicData uri="http://schemas.openxmlformats.org/presentationml/2006/ole">
            <mc:AlternateContent xmlns:mc="http://schemas.openxmlformats.org/markup-compatibility/2006">
              <mc:Choice xmlns:v="urn:schemas-microsoft-com:vml" Requires="v">
                <p:oleObj name="Equation" r:id="rId13" imgW="1384200" imgH="457200" progId="Equation.DSMT4">
                  <p:embed/>
                </p:oleObj>
              </mc:Choice>
              <mc:Fallback>
                <p:oleObj name="Equation" r:id="rId13" imgW="1384200" imgH="457200" progId="Equation.DSMT4">
                  <p:embed/>
                  <p:pic>
                    <p:nvPicPr>
                      <p:cNvPr id="28" name="Object 9"/>
                      <p:cNvPicPr/>
                      <p:nvPr/>
                    </p:nvPicPr>
                    <p:blipFill>
                      <a:blip r:embed="rId14"/>
                      <a:stretch>
                        <a:fillRect/>
                      </a:stretch>
                    </p:blipFill>
                    <p:spPr>
                      <a:xfrm>
                        <a:off x="4532471" y="6038851"/>
                        <a:ext cx="1722438" cy="569913"/>
                      </a:xfrm>
                      <a:prstGeom prst="rect">
                        <a:avLst/>
                      </a:prstGeom>
                    </p:spPr>
                  </p:pic>
                </p:oleObj>
              </mc:Fallback>
            </mc:AlternateContent>
          </a:graphicData>
        </a:graphic>
      </p:graphicFrame>
    </p:spTree>
    <p:extLst>
      <p:ext uri="{BB962C8B-B14F-4D97-AF65-F5344CB8AC3E}">
        <p14:creationId xmlns:p14="http://schemas.microsoft.com/office/powerpoint/2010/main" val="1092207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帕斯卡三角形</a:t>
            </a:r>
            <a:endParaRPr lang="en-US" sz="1500" dirty="0"/>
          </a:p>
        </p:txBody>
      </p:sp>
      <p:pic>
        <p:nvPicPr>
          <p:cNvPr id="9" name="Picture 2" descr="Two Pascal's triangles.&#10;"/>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581400" y="1524000"/>
            <a:ext cx="5029200" cy="313605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1524000"/>
            <a:ext cx="3048000" cy="1752600"/>
          </a:xfrm>
          <a:ln>
            <a:solidFill>
              <a:srgbClr val="14AAE1"/>
            </a:solidFill>
          </a:ln>
        </p:spPr>
        <p:txBody>
          <a:bodyPr/>
          <a:lstStyle/>
          <a:p>
            <a:r>
              <a:rPr lang="zh-CN" altLang="en-US" sz="2400" dirty="0"/>
              <a:t>帕斯卡三角形的第 𝑛</a:t>
            </a:r>
            <a:r>
              <a:rPr lang="en-US" altLang="zh-CN" sz="2400" dirty="0"/>
              <a:t> </a:t>
            </a:r>
            <a:r>
              <a:rPr lang="zh-CN" altLang="en-US" sz="2400" dirty="0"/>
              <a:t>行由二项式系数</a:t>
            </a:r>
            <a:endParaRPr lang="en-US" altLang="zh-CN" sz="2400" dirty="0"/>
          </a:p>
          <a:p>
            <a:r>
              <a:rPr lang="zh-CN" altLang="en-US" sz="2400" dirty="0"/>
              <a:t>组成。</a:t>
            </a:r>
            <a:endParaRPr lang="en-US" sz="2400" dirty="0"/>
          </a:p>
        </p:txBody>
      </p:sp>
      <p:graphicFrame>
        <p:nvGraphicFramePr>
          <p:cNvPr id="14" name="Object 4"/>
          <p:cNvGraphicFramePr>
            <a:graphicFrameLocks noChangeAspect="1"/>
          </p:cNvGraphicFramePr>
          <p:nvPr>
            <p:extLst>
              <p:ext uri="{D42A27DB-BD31-4B8C-83A1-F6EECF244321}">
                <p14:modId xmlns:p14="http://schemas.microsoft.com/office/powerpoint/2010/main" val="4273873912"/>
              </p:ext>
            </p:extLst>
          </p:nvPr>
        </p:nvGraphicFramePr>
        <p:xfrm>
          <a:off x="2692400" y="1943100"/>
          <a:ext cx="330200" cy="457200"/>
        </p:xfrm>
        <a:graphic>
          <a:graphicData uri="http://schemas.openxmlformats.org/presentationml/2006/ole">
            <mc:AlternateContent xmlns:mc="http://schemas.openxmlformats.org/markup-compatibility/2006">
              <mc:Choice xmlns:v="urn:schemas-microsoft-com:vml" Requires="v">
                <p:oleObj name="Equation" r:id="rId3" imgW="330120" imgH="457200" progId="Equation.DSMT4">
                  <p:embed/>
                </p:oleObj>
              </mc:Choice>
              <mc:Fallback>
                <p:oleObj name="Equation" r:id="rId3" imgW="330120" imgH="457200" progId="Equation.DSMT4">
                  <p:embed/>
                  <p:pic>
                    <p:nvPicPr>
                      <p:cNvPr id="0" name=""/>
                      <p:cNvPicPr/>
                      <p:nvPr/>
                    </p:nvPicPr>
                    <p:blipFill>
                      <a:blip r:embed="rId4"/>
                      <a:stretch>
                        <a:fillRect/>
                      </a:stretch>
                    </p:blipFill>
                    <p:spPr>
                      <a:xfrm>
                        <a:off x="2692400" y="1943100"/>
                        <a:ext cx="330200" cy="457200"/>
                      </a:xfrm>
                      <a:prstGeom prst="rect">
                        <a:avLst/>
                      </a:prstGeom>
                    </p:spPr>
                  </p:pic>
                </p:oleObj>
              </mc:Fallback>
            </mc:AlternateContent>
          </a:graphicData>
        </a:graphic>
      </p:graphicFrame>
      <p:sp>
        <p:nvSpPr>
          <p:cNvPr id="10" name="Content Placeholder 5"/>
          <p:cNvSpPr>
            <a:spLocks noGrp="1"/>
          </p:cNvSpPr>
          <p:nvPr>
            <p:ph idx="14"/>
          </p:nvPr>
        </p:nvSpPr>
        <p:spPr>
          <a:xfrm>
            <a:off x="1204191" y="2479964"/>
            <a:ext cx="2404918" cy="457200"/>
          </a:xfrm>
        </p:spPr>
        <p:txBody>
          <a:bodyPr/>
          <a:lstStyle/>
          <a:p>
            <a:r>
              <a:rPr lang="zh-CN" altLang="en-US" sz="2400" i="1" dirty="0"/>
              <a:t>其中</a:t>
            </a:r>
            <a:r>
              <a:rPr lang="en-US" sz="2400" i="1" dirty="0"/>
              <a:t>k</a:t>
            </a:r>
            <a:r>
              <a:rPr lang="en-US" sz="2400" dirty="0"/>
              <a:t> = </a:t>
            </a:r>
            <a:r>
              <a:rPr lang="en-US" sz="2400" dirty="0">
                <a:ea typeface="Cambria Math" pitchFamily="18" charset="0"/>
              </a:rPr>
              <a:t>0</a:t>
            </a:r>
            <a:r>
              <a:rPr lang="en-US" sz="2400" dirty="0"/>
              <a:t>,</a:t>
            </a:r>
            <a:r>
              <a:rPr lang="en-US" sz="2400" dirty="0">
                <a:ea typeface="Cambria Math" pitchFamily="18" charset="0"/>
              </a:rPr>
              <a:t>1</a:t>
            </a:r>
            <a:r>
              <a:rPr lang="en-US" sz="2400" dirty="0"/>
              <a:t>,….,</a:t>
            </a:r>
            <a:r>
              <a:rPr lang="en-US" sz="2400" i="1" dirty="0"/>
              <a:t>n</a:t>
            </a:r>
            <a:r>
              <a:rPr lang="en-US" sz="2400" dirty="0"/>
              <a:t>.</a:t>
            </a:r>
          </a:p>
        </p:txBody>
      </p:sp>
      <p:sp>
        <p:nvSpPr>
          <p:cNvPr id="11" name="Content Placeholder 6"/>
          <p:cNvSpPr>
            <a:spLocks noGrp="1"/>
          </p:cNvSpPr>
          <p:nvPr>
            <p:ph idx="15"/>
          </p:nvPr>
        </p:nvSpPr>
        <p:spPr>
          <a:xfrm>
            <a:off x="457200" y="4876800"/>
            <a:ext cx="8229600" cy="1143000"/>
          </a:xfrm>
          <a:ln>
            <a:solidFill>
              <a:srgbClr val="14AAE1"/>
            </a:solidFill>
          </a:ln>
        </p:spPr>
        <p:txBody>
          <a:bodyPr/>
          <a:lstStyle/>
          <a:p>
            <a:r>
              <a:rPr lang="zh-CN" altLang="en-US" sz="2400" dirty="0"/>
              <a:t>根据帕斯卡恒等式，将两个相邻的二项式系数相加，结果是下一个行中这两个系数之间的二项式系数</a:t>
            </a:r>
            <a:r>
              <a:rPr lang="en-US" sz="2400" dirty="0"/>
              <a:t>.</a:t>
            </a:r>
          </a:p>
        </p:txBody>
      </p:sp>
      <p:sp>
        <p:nvSpPr>
          <p:cNvPr id="12" name="Text Placeholder 7"/>
          <p:cNvSpPr>
            <a:spLocks noGrp="1"/>
          </p:cNvSpPr>
          <p:nvPr>
            <p:ph type="body" sz="quarter" idx="16"/>
          </p:nvPr>
        </p:nvSpPr>
        <p:spPr>
          <a:xfrm>
            <a:off x="3465576" y="6446520"/>
            <a:ext cx="2212848" cy="182880"/>
          </a:xfrm>
        </p:spPr>
        <p:txBody>
          <a:bodyPr anchor="ctr"/>
          <a:lstStyle/>
          <a:p>
            <a:r>
              <a:rPr lang="en-US" sz="1200" dirty="0">
                <a:latin typeface="+mj-lt"/>
                <a:hlinkClick r:id="rId5" action="ppaction://hlinksldjump"/>
              </a:rPr>
              <a:t>Jump to long description</a:t>
            </a:r>
            <a:endParaRPr lang="en-US" sz="1200" dirty="0">
              <a:latin typeface="+mj-lt"/>
            </a:endParaRPr>
          </a:p>
        </p:txBody>
      </p:sp>
    </p:spTree>
    <p:extLst>
      <p:ext uri="{BB962C8B-B14F-4D97-AF65-F5344CB8AC3E}">
        <p14:creationId xmlns:p14="http://schemas.microsoft.com/office/powerpoint/2010/main" val="37613914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zh-CN" altLang="en-US" sz="6000" b="1" dirty="0"/>
              <a:t>广义排列和组合</a:t>
            </a:r>
            <a:endParaRPr lang="en-US" sz="6000" b="1" dirty="0"/>
          </a:p>
        </p:txBody>
      </p:sp>
      <p:sp>
        <p:nvSpPr>
          <p:cNvPr id="3" name="Content Placeholder 2"/>
          <p:cNvSpPr>
            <a:spLocks noGrp="1"/>
          </p:cNvSpPr>
          <p:nvPr>
            <p:ph idx="1"/>
          </p:nvPr>
        </p:nvSpPr>
        <p:spPr>
          <a:xfrm>
            <a:off x="3200400" y="3810000"/>
            <a:ext cx="2743200" cy="640080"/>
          </a:xfrm>
        </p:spPr>
        <p:txBody>
          <a:bodyPr/>
          <a:lstStyle/>
          <a:p>
            <a:pPr algn="ctr"/>
            <a:r>
              <a:rPr lang="en-US" dirty="0"/>
              <a:t>Section 6.5</a:t>
            </a:r>
          </a:p>
        </p:txBody>
      </p:sp>
    </p:spTree>
    <p:extLst>
      <p:ext uri="{BB962C8B-B14F-4D97-AF65-F5344CB8AC3E}">
        <p14:creationId xmlns:p14="http://schemas.microsoft.com/office/powerpoint/2010/main" val="3367532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基本计数原理：乘法规则</a:t>
            </a:r>
            <a:endParaRPr lang="en-US" sz="1500" dirty="0"/>
          </a:p>
        </p:txBody>
      </p:sp>
      <p:sp>
        <p:nvSpPr>
          <p:cNvPr id="3" name="Content Placeholder 2"/>
          <p:cNvSpPr>
            <a:spLocks noGrp="1"/>
          </p:cNvSpPr>
          <p:nvPr>
            <p:ph idx="1"/>
          </p:nvPr>
        </p:nvSpPr>
        <p:spPr>
          <a:xfrm>
            <a:off x="457200" y="1447800"/>
            <a:ext cx="8321040" cy="5105400"/>
          </a:xfrm>
        </p:spPr>
        <p:txBody>
          <a:bodyPr/>
          <a:lstStyle/>
          <a:p>
            <a:r>
              <a:rPr lang="zh-CN" altLang="en-US" b="1" dirty="0"/>
              <a:t>乘法法则</a:t>
            </a:r>
            <a:r>
              <a:rPr lang="en-US" dirty="0"/>
              <a:t>:</a:t>
            </a:r>
            <a:r>
              <a:rPr lang="zh-CN" altLang="en-US" dirty="0"/>
              <a:t>一个过程可以分解为两个任务的序列。完成第一个任务有 </a:t>
            </a:r>
            <a:r>
              <a:rPr lang="en-US" altLang="zh-CN" dirty="0"/>
              <a:t>n₁ </a:t>
            </a:r>
            <a:r>
              <a:rPr lang="zh-CN" altLang="en-US" dirty="0"/>
              <a:t>种方法，完成第二个任务有 </a:t>
            </a:r>
            <a:r>
              <a:rPr lang="en-US" altLang="zh-CN" dirty="0"/>
              <a:t>n₂ </a:t>
            </a:r>
            <a:r>
              <a:rPr lang="zh-CN" altLang="en-US" dirty="0"/>
              <a:t>种方法。那么完成整个过程就有 </a:t>
            </a:r>
            <a:r>
              <a:rPr lang="en-US" altLang="zh-CN" dirty="0"/>
              <a:t>n₁∙n₂ </a:t>
            </a:r>
            <a:r>
              <a:rPr lang="zh-CN" altLang="en-US" dirty="0"/>
              <a:t>种方法</a:t>
            </a:r>
            <a:r>
              <a:rPr lang="en-US" dirty="0"/>
              <a:t>.</a:t>
            </a:r>
          </a:p>
          <a:p>
            <a:r>
              <a:rPr lang="zh-CN" altLang="en-US" b="1" dirty="0"/>
              <a:t>示例：</a:t>
            </a:r>
            <a:r>
              <a:rPr lang="zh-CN" altLang="en-US" dirty="0"/>
              <a:t>长度为七的位串有多少种</a:t>
            </a:r>
            <a:r>
              <a:rPr lang="en-US" dirty="0"/>
              <a:t>?</a:t>
            </a:r>
          </a:p>
          <a:p>
            <a:r>
              <a:rPr lang="zh-CN" altLang="en-US" b="1" dirty="0"/>
              <a:t>解答：</a:t>
            </a:r>
            <a:r>
              <a:rPr lang="zh-CN" altLang="en-US" dirty="0"/>
              <a:t>由于每个比特位可以是 </a:t>
            </a:r>
            <a:r>
              <a:rPr lang="en-US" altLang="zh-CN" dirty="0"/>
              <a:t>0 </a:t>
            </a:r>
            <a:r>
              <a:rPr lang="zh-CN" altLang="en-US" dirty="0"/>
              <a:t>或 </a:t>
            </a:r>
            <a:r>
              <a:rPr lang="en-US" altLang="zh-CN" dirty="0"/>
              <a:t>1</a:t>
            </a:r>
            <a:r>
              <a:rPr lang="zh-CN" altLang="en-US" dirty="0"/>
              <a:t>，所以答案是 </a:t>
            </a:r>
            <a:r>
              <a:rPr lang="en-US" altLang="zh-CN" dirty="0"/>
              <a:t>2⁷ = 128</a:t>
            </a:r>
            <a:r>
              <a:rPr lang="en-US" dirty="0"/>
              <a:t>.</a:t>
            </a:r>
          </a:p>
        </p:txBody>
      </p:sp>
    </p:spTree>
    <p:extLst>
      <p:ext uri="{BB962C8B-B14F-4D97-AF65-F5344CB8AC3E}">
        <p14:creationId xmlns:p14="http://schemas.microsoft.com/office/powerpoint/2010/main" val="32311188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章节总结</a:t>
            </a:r>
            <a:r>
              <a:rPr lang="en-US" sz="1500" dirty="0"/>
              <a:t>5</a:t>
            </a:r>
          </a:p>
        </p:txBody>
      </p:sp>
      <p:sp>
        <p:nvSpPr>
          <p:cNvPr id="3" name="Content Placeholder 2"/>
          <p:cNvSpPr>
            <a:spLocks noGrp="1"/>
          </p:cNvSpPr>
          <p:nvPr>
            <p:ph idx="1"/>
          </p:nvPr>
        </p:nvSpPr>
        <p:spPr>
          <a:xfrm>
            <a:off x="457200" y="1295400"/>
            <a:ext cx="8229600" cy="4495800"/>
          </a:xfrm>
        </p:spPr>
        <p:txBody>
          <a:bodyPr/>
          <a:lstStyle/>
          <a:p>
            <a:r>
              <a:rPr lang="zh-CN" altLang="en-US" dirty="0"/>
              <a:t>带重复的排列</a:t>
            </a:r>
            <a:endParaRPr lang="en-US" altLang="zh-CN" dirty="0"/>
          </a:p>
          <a:p>
            <a:r>
              <a:rPr lang="zh-CN" altLang="en-US" dirty="0"/>
              <a:t>带重复的组合</a:t>
            </a:r>
            <a:endParaRPr lang="en-US" altLang="zh-CN" dirty="0"/>
          </a:p>
          <a:p>
            <a:r>
              <a:rPr lang="zh-CN" altLang="en-US" dirty="0"/>
              <a:t>带有不可区分对象的排列</a:t>
            </a:r>
            <a:endParaRPr lang="en-US" altLang="zh-CN" dirty="0"/>
          </a:p>
          <a:p>
            <a:r>
              <a:rPr lang="zh-CN" altLang="en-US" dirty="0"/>
              <a:t>将对象分配到盒子中</a:t>
            </a:r>
            <a:endParaRPr lang="en-US" dirty="0"/>
          </a:p>
        </p:txBody>
      </p:sp>
    </p:spTree>
    <p:extLst>
      <p:ext uri="{BB962C8B-B14F-4D97-AF65-F5344CB8AC3E}">
        <p14:creationId xmlns:p14="http://schemas.microsoft.com/office/powerpoint/2010/main" val="27785616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带重复的排列</a:t>
            </a:r>
            <a:endParaRPr lang="en-US" sz="1500" dirty="0"/>
          </a:p>
        </p:txBody>
      </p:sp>
      <p:sp>
        <p:nvSpPr>
          <p:cNvPr id="3" name="Content Placeholder 2"/>
          <p:cNvSpPr>
            <a:spLocks noGrp="1"/>
          </p:cNvSpPr>
          <p:nvPr>
            <p:ph idx="1"/>
          </p:nvPr>
        </p:nvSpPr>
        <p:spPr>
          <a:xfrm>
            <a:off x="457200" y="1295400"/>
            <a:ext cx="8458200" cy="4876800"/>
          </a:xfrm>
        </p:spPr>
        <p:txBody>
          <a:bodyPr/>
          <a:lstStyle/>
          <a:p>
            <a:pPr>
              <a:spcBef>
                <a:spcPts val="600"/>
              </a:spcBef>
            </a:pPr>
            <a:r>
              <a:rPr lang="zh-CN" altLang="en-US" sz="2800" b="1" dirty="0"/>
              <a:t>定理 </a:t>
            </a:r>
            <a:r>
              <a:rPr lang="en-US" altLang="zh-CN" sz="2800" b="1" dirty="0"/>
              <a:t>1</a:t>
            </a:r>
            <a:r>
              <a:rPr lang="zh-CN" altLang="en-US" sz="2800" b="1" dirty="0"/>
              <a:t>：</a:t>
            </a:r>
            <a:r>
              <a:rPr lang="zh-CN" altLang="en-US" sz="2800" dirty="0"/>
              <a:t>允许重复的情况下，从 𝑛个对象的集合中选取 𝑟</a:t>
            </a:r>
            <a:r>
              <a:rPr lang="en-US" altLang="zh-CN" sz="2800" dirty="0"/>
              <a:t> </a:t>
            </a:r>
            <a:r>
              <a:rPr lang="zh-CN" altLang="en-US" sz="2800" dirty="0"/>
              <a:t>个对象的排列数为</a:t>
            </a:r>
            <a:r>
              <a:rPr lang="en-US" sz="2800" i="1" dirty="0"/>
              <a:t>n</a:t>
            </a:r>
            <a:r>
              <a:rPr lang="en-US" sz="2800" i="1" baseline="30000" dirty="0"/>
              <a:t>r</a:t>
            </a:r>
            <a:r>
              <a:rPr lang="en-US" sz="2800" dirty="0"/>
              <a:t>.</a:t>
            </a:r>
          </a:p>
          <a:p>
            <a:pPr>
              <a:spcBef>
                <a:spcPts val="600"/>
              </a:spcBef>
            </a:pPr>
            <a:r>
              <a:rPr lang="zh-CN" altLang="en-US" sz="2800" b="1" dirty="0"/>
              <a:t>证明：</a:t>
            </a:r>
            <a:r>
              <a:rPr lang="zh-CN" altLang="en-US" sz="2800" dirty="0"/>
              <a:t>在允许重复的情况下，对于每个排列中的 𝑟</a:t>
            </a:r>
            <a:r>
              <a:rPr lang="en-US" altLang="zh-CN" sz="2800" dirty="0"/>
              <a:t> </a:t>
            </a:r>
            <a:r>
              <a:rPr lang="zh-CN" altLang="en-US" sz="2800" dirty="0"/>
              <a:t>个位置，都有 𝑛</a:t>
            </a:r>
            <a:r>
              <a:rPr lang="en-US" altLang="zh-CN" sz="2800" dirty="0"/>
              <a:t> </a:t>
            </a:r>
            <a:r>
              <a:rPr lang="zh-CN" altLang="en-US" sz="2800" dirty="0"/>
              <a:t>种选择。因此，使用乘法原理，排列的总数为</a:t>
            </a:r>
            <a:r>
              <a:rPr lang="en-US" sz="2800" dirty="0"/>
              <a:t> </a:t>
            </a:r>
            <a:r>
              <a:rPr lang="en-US" sz="2800" i="1" dirty="0"/>
              <a:t>n</a:t>
            </a:r>
            <a:r>
              <a:rPr lang="en-US" sz="2800" i="1" baseline="30000" dirty="0"/>
              <a:t>r</a:t>
            </a:r>
            <a:r>
              <a:rPr lang="en-US" sz="2800" dirty="0"/>
              <a:t>.</a:t>
            </a:r>
          </a:p>
          <a:p>
            <a:pPr>
              <a:spcBef>
                <a:spcPts val="600"/>
              </a:spcBef>
            </a:pPr>
            <a:r>
              <a:rPr lang="zh-CN" altLang="en-US" sz="2800" b="1" dirty="0"/>
              <a:t>例子：</a:t>
            </a:r>
            <a:r>
              <a:rPr lang="zh-CN" altLang="en-US" sz="2800" dirty="0"/>
              <a:t>从英文字母的大写字母（共 </a:t>
            </a:r>
            <a:r>
              <a:rPr lang="en-US" altLang="zh-CN" sz="2800" dirty="0"/>
              <a:t>26 </a:t>
            </a:r>
            <a:r>
              <a:rPr lang="zh-CN" altLang="en-US" sz="2800" dirty="0"/>
              <a:t>个字母）中形成长度为 𝑟</a:t>
            </a:r>
            <a:r>
              <a:rPr lang="en-US" altLang="zh-CN" sz="2800" dirty="0"/>
              <a:t> </a:t>
            </a:r>
            <a:r>
              <a:rPr lang="zh-CN" altLang="en-US" sz="2800" dirty="0"/>
              <a:t>的字符串有多少种</a:t>
            </a:r>
            <a:r>
              <a:rPr lang="en-US" sz="2800" dirty="0"/>
              <a:t>?</a:t>
            </a:r>
          </a:p>
          <a:p>
            <a:pPr>
              <a:spcBef>
                <a:spcPts val="600"/>
              </a:spcBef>
            </a:pPr>
            <a:r>
              <a:rPr lang="zh-CN" altLang="en-US" sz="2800" dirty="0"/>
              <a:t>解答：由于每个位置可以是 </a:t>
            </a:r>
            <a:r>
              <a:rPr lang="en-US" altLang="zh-CN" sz="2800" dirty="0"/>
              <a:t>26 </a:t>
            </a:r>
            <a:r>
              <a:rPr lang="zh-CN" altLang="en-US" sz="2800" dirty="0"/>
              <a:t>个字母中的任意一个，且允许重复，因此每个位置都有 </a:t>
            </a:r>
            <a:r>
              <a:rPr lang="en-US" altLang="zh-CN" sz="2800" dirty="0"/>
              <a:t>26 </a:t>
            </a:r>
            <a:r>
              <a:rPr lang="zh-CN" altLang="en-US" sz="2800" dirty="0"/>
              <a:t>种选择。因此，长度为 𝑟</a:t>
            </a:r>
            <a:r>
              <a:rPr lang="en-US" altLang="zh-CN" sz="2800" dirty="0"/>
              <a:t> </a:t>
            </a:r>
            <a:r>
              <a:rPr lang="zh-CN" altLang="en-US" sz="2800" dirty="0"/>
              <a:t>的字符串的总数是 </a:t>
            </a:r>
            <a:r>
              <a:rPr lang="en-US" altLang="zh-CN" sz="2800" dirty="0"/>
              <a:t>26</a:t>
            </a:r>
            <a:r>
              <a:rPr lang="en-US" altLang="zh-CN" sz="2800" i="1" baseline="40000" dirty="0"/>
              <a:t>r </a:t>
            </a:r>
            <a:endParaRPr lang="en-US" sz="2800" dirty="0"/>
          </a:p>
        </p:txBody>
      </p:sp>
    </p:spTree>
    <p:extLst>
      <p:ext uri="{BB962C8B-B14F-4D97-AF65-F5344CB8AC3E}">
        <p14:creationId xmlns:p14="http://schemas.microsoft.com/office/powerpoint/2010/main" val="24977534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带重复的组合</a:t>
            </a:r>
            <a:br>
              <a:rPr lang="zh-CN" altLang="en-US" dirty="0"/>
            </a:br>
            <a:r>
              <a:rPr lang="en-US" sz="1500" dirty="0"/>
              <a:t>1</a:t>
            </a:r>
          </a:p>
        </p:txBody>
      </p:sp>
      <p:sp>
        <p:nvSpPr>
          <p:cNvPr id="3" name="Content Placeholder 2"/>
          <p:cNvSpPr>
            <a:spLocks noGrp="1"/>
          </p:cNvSpPr>
          <p:nvPr>
            <p:ph idx="1"/>
          </p:nvPr>
        </p:nvSpPr>
        <p:spPr>
          <a:xfrm>
            <a:off x="457200" y="1295400"/>
            <a:ext cx="8458200" cy="3048000"/>
          </a:xfrm>
        </p:spPr>
        <p:txBody>
          <a:bodyPr/>
          <a:lstStyle/>
          <a:p>
            <a:r>
              <a:rPr lang="zh-CN" altLang="en-US" sz="3000" b="1" dirty="0"/>
              <a:t>例子：</a:t>
            </a:r>
            <a:r>
              <a:rPr lang="zh-CN" altLang="en-US" sz="3000" dirty="0"/>
              <a:t>从一个包含至少五张以下面额的钞票的盒子中选择五张钞票，每种面额都有：</a:t>
            </a:r>
            <a:r>
              <a:rPr lang="en-US" altLang="zh-CN" sz="3000" dirty="0"/>
              <a:t>$1, $2, $5, $10, $20, $50 </a:t>
            </a:r>
            <a:r>
              <a:rPr lang="zh-CN" altLang="en-US" sz="3000" dirty="0"/>
              <a:t>和 </a:t>
            </a:r>
            <a:r>
              <a:rPr lang="en-US" altLang="zh-CN" sz="3000" dirty="0"/>
              <a:t>$100</a:t>
            </a:r>
            <a:r>
              <a:rPr lang="zh-CN" altLang="en-US" sz="3000" dirty="0"/>
              <a:t>。共有多少种选择方式</a:t>
            </a:r>
            <a:r>
              <a:rPr lang="en-US" sz="3000" dirty="0"/>
              <a:t>? </a:t>
            </a:r>
          </a:p>
          <a:p>
            <a:r>
              <a:rPr lang="zh-CN" altLang="en-US" sz="3000" b="1" dirty="0"/>
              <a:t>解答：</a:t>
            </a:r>
            <a:r>
              <a:rPr lang="zh-CN" altLang="en-US" sz="3000" dirty="0"/>
              <a:t>将选择的钞票放置在现金盒中的适当位置</a:t>
            </a:r>
            <a:r>
              <a:rPr lang="en-US" sz="3000" dirty="0"/>
              <a:t>:</a:t>
            </a:r>
          </a:p>
        </p:txBody>
      </p:sp>
      <p:pic>
        <p:nvPicPr>
          <p:cNvPr id="7" name="Picture 3" descr="Cash box with seven separate compartments. The bills from the left to the right are. 100, 50, 20. 10, 5, 2, and 1.&#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828800" y="4523874"/>
            <a:ext cx="5486400" cy="1876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9775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带重复的组合</a:t>
            </a:r>
            <a:br>
              <a:rPr lang="zh-CN" altLang="en-US" dirty="0"/>
            </a:br>
            <a:r>
              <a:rPr lang="en-US" sz="1500" dirty="0"/>
              <a:t>2</a:t>
            </a:r>
          </a:p>
        </p:txBody>
      </p:sp>
      <p:sp>
        <p:nvSpPr>
          <p:cNvPr id="3" name="Content Placeholder 2"/>
          <p:cNvSpPr>
            <a:spLocks noGrp="1"/>
          </p:cNvSpPr>
          <p:nvPr>
            <p:ph idx="1"/>
          </p:nvPr>
        </p:nvSpPr>
        <p:spPr>
          <a:xfrm>
            <a:off x="457200" y="1295400"/>
            <a:ext cx="4953000" cy="3810000"/>
          </a:xfrm>
        </p:spPr>
        <p:txBody>
          <a:bodyPr/>
          <a:lstStyle/>
          <a:p>
            <a:pPr>
              <a:spcBef>
                <a:spcPts val="600"/>
              </a:spcBef>
            </a:pPr>
            <a:r>
              <a:rPr lang="zh-CN" altLang="en-US" sz="2800" dirty="0"/>
              <a:t>一些可能的放置五张钞票的方法</a:t>
            </a:r>
            <a:r>
              <a:rPr lang="en-US" sz="2800" dirty="0"/>
              <a:t>:</a:t>
            </a:r>
          </a:p>
          <a:p>
            <a:pPr>
              <a:spcBef>
                <a:spcPts val="600"/>
              </a:spcBef>
            </a:pPr>
            <a:r>
              <a:rPr lang="zh-CN" altLang="en-US" sz="2800" dirty="0"/>
              <a:t>选择五张钞票的方式对应于在一行中排列六个条形符号和五个星号的方式</a:t>
            </a:r>
            <a:r>
              <a:rPr lang="en-US" sz="2800" dirty="0"/>
              <a:t>. </a:t>
            </a:r>
          </a:p>
          <a:p>
            <a:pPr>
              <a:spcBef>
                <a:spcPts val="600"/>
              </a:spcBef>
            </a:pPr>
            <a:r>
              <a:rPr lang="zh-CN" altLang="en-US" sz="2800" dirty="0"/>
              <a:t>这相当于从一个 </a:t>
            </a:r>
            <a:r>
              <a:rPr lang="en-US" altLang="zh-CN" sz="2800" dirty="0"/>
              <a:t>11 </a:t>
            </a:r>
            <a:r>
              <a:rPr lang="zh-CN" altLang="en-US" sz="2800" dirty="0"/>
              <a:t>个对象的集合中选择 </a:t>
            </a:r>
            <a:r>
              <a:rPr lang="en-US" altLang="zh-CN" sz="2800" dirty="0"/>
              <a:t>5 </a:t>
            </a:r>
            <a:r>
              <a:rPr lang="zh-CN" altLang="en-US" sz="2800" dirty="0"/>
              <a:t>个对象的无序选择。因此，共有</a:t>
            </a:r>
            <a:endParaRPr lang="en-US" sz="2800" dirty="0"/>
          </a:p>
        </p:txBody>
      </p:sp>
      <p:pic>
        <p:nvPicPr>
          <p:cNvPr id="7" name="Picture 3" descr="Illustration of three ways to select five bills from a cash box described above.&#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267476" y="1828800"/>
            <a:ext cx="3724124" cy="23461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Object 4"/>
          <p:cNvGraphicFramePr>
            <a:graphicFrameLocks noChangeAspect="1"/>
          </p:cNvGraphicFramePr>
          <p:nvPr>
            <p:extLst>
              <p:ext uri="{D42A27DB-BD31-4B8C-83A1-F6EECF244321}">
                <p14:modId xmlns:p14="http://schemas.microsoft.com/office/powerpoint/2010/main" val="297625888"/>
              </p:ext>
            </p:extLst>
          </p:nvPr>
        </p:nvGraphicFramePr>
        <p:xfrm>
          <a:off x="3124200" y="5105400"/>
          <a:ext cx="2895600" cy="854890"/>
        </p:xfrm>
        <a:graphic>
          <a:graphicData uri="http://schemas.openxmlformats.org/presentationml/2006/ole">
            <mc:AlternateContent xmlns:mc="http://schemas.openxmlformats.org/markup-compatibility/2006">
              <mc:Choice xmlns:v="urn:schemas-microsoft-com:vml" Requires="v">
                <p:oleObj name="Equation" r:id="rId3" imgW="1333440" imgH="393480" progId="Equation.DSMT4">
                  <p:embed/>
                </p:oleObj>
              </mc:Choice>
              <mc:Fallback>
                <p:oleObj name="Equation" r:id="rId3" imgW="1333440" imgH="393480" progId="Equation.DSMT4">
                  <p:embed/>
                  <p:pic>
                    <p:nvPicPr>
                      <p:cNvPr id="0" name=""/>
                      <p:cNvPicPr/>
                      <p:nvPr/>
                    </p:nvPicPr>
                    <p:blipFill>
                      <a:blip r:embed="rId4"/>
                      <a:stretch>
                        <a:fillRect/>
                      </a:stretch>
                    </p:blipFill>
                    <p:spPr>
                      <a:xfrm>
                        <a:off x="3124200" y="5105400"/>
                        <a:ext cx="2895600" cy="854890"/>
                      </a:xfrm>
                      <a:prstGeom prst="rect">
                        <a:avLst/>
                      </a:prstGeom>
                    </p:spPr>
                  </p:pic>
                </p:oleObj>
              </mc:Fallback>
            </mc:AlternateContent>
          </a:graphicData>
        </a:graphic>
      </p:graphicFrame>
      <p:sp>
        <p:nvSpPr>
          <p:cNvPr id="4" name="Content Placeholder 5"/>
          <p:cNvSpPr>
            <a:spLocks noGrp="1"/>
          </p:cNvSpPr>
          <p:nvPr>
            <p:ph idx="14"/>
          </p:nvPr>
        </p:nvSpPr>
        <p:spPr>
          <a:xfrm>
            <a:off x="457200" y="5867400"/>
            <a:ext cx="7315200" cy="533400"/>
          </a:xfrm>
        </p:spPr>
        <p:txBody>
          <a:bodyPr/>
          <a:lstStyle/>
          <a:p>
            <a:r>
              <a:rPr lang="zh-CN" altLang="en-US" sz="2800" dirty="0"/>
              <a:t>种方法从七种钞票中选择五张</a:t>
            </a:r>
            <a:r>
              <a:rPr lang="en-US" sz="2800" dirty="0"/>
              <a:t>.</a:t>
            </a:r>
          </a:p>
        </p:txBody>
      </p:sp>
      <p:sp>
        <p:nvSpPr>
          <p:cNvPr id="10" name="Text Placeholder 4"/>
          <p:cNvSpPr>
            <a:spLocks noGrp="1"/>
          </p:cNvSpPr>
          <p:nvPr>
            <p:ph type="body" sz="quarter" idx="15"/>
          </p:nvPr>
        </p:nvSpPr>
        <p:spPr>
          <a:xfrm>
            <a:off x="3465576" y="6446520"/>
            <a:ext cx="2212848" cy="182880"/>
          </a:xfrm>
        </p:spPr>
        <p:txBody>
          <a:bodyPr anchor="ctr"/>
          <a:lstStyle/>
          <a:p>
            <a:r>
              <a:rPr lang="en-US" sz="1200" dirty="0">
                <a:latin typeface="+mj-lt"/>
                <a:hlinkClick r:id="rId5" action="ppaction://hlinksldjump"/>
              </a:rPr>
              <a:t>Jump to long description</a:t>
            </a:r>
            <a:endParaRPr lang="en-US" sz="1200" dirty="0">
              <a:latin typeface="+mj-lt"/>
            </a:endParaRPr>
          </a:p>
        </p:txBody>
      </p:sp>
    </p:spTree>
    <p:extLst>
      <p:ext uri="{BB962C8B-B14F-4D97-AF65-F5344CB8AC3E}">
        <p14:creationId xmlns:p14="http://schemas.microsoft.com/office/powerpoint/2010/main" val="14890096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带重复的组合</a:t>
            </a:r>
            <a:br>
              <a:rPr lang="zh-CN" altLang="en-US" dirty="0"/>
            </a:br>
            <a:r>
              <a:rPr lang="en-US" sz="1500" dirty="0"/>
              <a:t>3</a:t>
            </a:r>
          </a:p>
        </p:txBody>
      </p:sp>
      <p:sp>
        <p:nvSpPr>
          <p:cNvPr id="3" name="Content Placeholder 2"/>
          <p:cNvSpPr>
            <a:spLocks noGrp="1"/>
          </p:cNvSpPr>
          <p:nvPr>
            <p:ph idx="1"/>
          </p:nvPr>
        </p:nvSpPr>
        <p:spPr>
          <a:xfrm>
            <a:off x="457200" y="1295400"/>
            <a:ext cx="8229600" cy="838200"/>
          </a:xfrm>
        </p:spPr>
        <p:txBody>
          <a:bodyPr/>
          <a:lstStyle/>
          <a:p>
            <a:pPr>
              <a:spcBef>
                <a:spcPts val="600"/>
              </a:spcBef>
            </a:pPr>
            <a:r>
              <a:rPr lang="zh-CN" altLang="en-US" sz="2600" b="1" dirty="0"/>
              <a:t>定理 </a:t>
            </a:r>
            <a:r>
              <a:rPr lang="en-US" altLang="zh-CN" sz="2600" b="1" dirty="0"/>
              <a:t>2</a:t>
            </a:r>
            <a:r>
              <a:rPr lang="zh-CN" altLang="en-US" sz="2600" b="1" dirty="0"/>
              <a:t>：</a:t>
            </a:r>
            <a:r>
              <a:rPr lang="zh-CN" altLang="en-US" sz="2600" dirty="0"/>
              <a:t>当允许元素重复时，从一个包含 𝑛</a:t>
            </a:r>
            <a:r>
              <a:rPr lang="en-US" altLang="zh-CN" sz="2600" dirty="0"/>
              <a:t> </a:t>
            </a:r>
            <a:r>
              <a:rPr lang="zh-CN" altLang="en-US" sz="2600" dirty="0"/>
              <a:t>个元素的集合中选择 𝑟</a:t>
            </a:r>
            <a:r>
              <a:rPr lang="en-US" altLang="zh-CN" sz="2600" dirty="0"/>
              <a:t> </a:t>
            </a:r>
            <a:r>
              <a:rPr lang="zh-CN" altLang="en-US" sz="2600" dirty="0"/>
              <a:t>个元素的组合数是</a:t>
            </a:r>
            <a:endParaRPr lang="en-US" sz="2600" dirty="0"/>
          </a:p>
        </p:txBody>
      </p:sp>
      <p:sp>
        <p:nvSpPr>
          <p:cNvPr id="9" name="Content Placeholder 4"/>
          <p:cNvSpPr>
            <a:spLocks noGrp="1"/>
          </p:cNvSpPr>
          <p:nvPr>
            <p:ph idx="13"/>
          </p:nvPr>
        </p:nvSpPr>
        <p:spPr>
          <a:xfrm>
            <a:off x="457200" y="2819400"/>
            <a:ext cx="8534400" cy="3733800"/>
          </a:xfrm>
        </p:spPr>
        <p:txBody>
          <a:bodyPr/>
          <a:lstStyle/>
          <a:p>
            <a:pPr>
              <a:spcBef>
                <a:spcPts val="0"/>
              </a:spcBef>
            </a:pPr>
            <a:r>
              <a:rPr lang="zh-CN" altLang="en-US" sz="2600" b="1" dirty="0"/>
              <a:t>证明：当允许重复时，一个包含 𝑛</a:t>
            </a:r>
            <a:r>
              <a:rPr lang="en-US" altLang="zh-CN" sz="2600" b="1" dirty="0"/>
              <a:t> </a:t>
            </a:r>
            <a:r>
              <a:rPr lang="zh-CN" altLang="en-US" sz="2600" b="1" dirty="0"/>
              <a:t>个元素的集合的每个 𝑟</a:t>
            </a:r>
            <a:r>
              <a:rPr lang="en-US" altLang="zh-CN" sz="2600" b="1" dirty="0"/>
              <a:t> </a:t>
            </a:r>
            <a:r>
              <a:rPr lang="zh-CN" altLang="en-US" sz="2600" b="1" dirty="0"/>
              <a:t>组合可以用一个包含 𝑛−</a:t>
            </a:r>
            <a:r>
              <a:rPr lang="en-US" altLang="zh-CN" sz="2600" b="1" dirty="0"/>
              <a:t>1 </a:t>
            </a:r>
            <a:r>
              <a:rPr lang="zh-CN" altLang="en-US" sz="2600" b="1" dirty="0"/>
              <a:t>个条形符号和 𝑟</a:t>
            </a:r>
            <a:r>
              <a:rPr lang="en-US" altLang="zh-CN" sz="2600" b="1" dirty="0"/>
              <a:t> </a:t>
            </a:r>
            <a:r>
              <a:rPr lang="zh-CN" altLang="en-US" sz="2600" b="1" dirty="0"/>
              <a:t>个星号的列表表示。条形符号标记了 𝑛</a:t>
            </a:r>
            <a:r>
              <a:rPr lang="en-US" altLang="zh-CN" sz="2600" b="1" dirty="0"/>
              <a:t> </a:t>
            </a:r>
            <a:r>
              <a:rPr lang="zh-CN" altLang="en-US" sz="2600" b="1" dirty="0"/>
              <a:t>个单元，每个单元包含一个星号，表示集合中第 𝑖</a:t>
            </a:r>
            <a:r>
              <a:rPr lang="en-US" altLang="zh-CN" sz="2600" b="1" dirty="0"/>
              <a:t> </a:t>
            </a:r>
            <a:r>
              <a:rPr lang="zh-CN" altLang="en-US" sz="2600" b="1" dirty="0"/>
              <a:t>个元素在组合中出现的次数。这种列表的数量是 𝐶</a:t>
            </a:r>
            <a:r>
              <a:rPr lang="en-US" altLang="zh-CN" sz="2600" b="1" dirty="0"/>
              <a:t>(</a:t>
            </a:r>
            <a:r>
              <a:rPr lang="zh-CN" altLang="en-US" sz="2600" b="1" dirty="0"/>
              <a:t>𝑛</a:t>
            </a:r>
            <a:r>
              <a:rPr lang="en-US" altLang="zh-CN" sz="2600" b="1" dirty="0"/>
              <a:t>+</a:t>
            </a:r>
            <a:r>
              <a:rPr lang="zh-CN" altLang="en-US" sz="2600" b="1" dirty="0"/>
              <a:t>𝑟−</a:t>
            </a:r>
            <a:r>
              <a:rPr lang="en-US" altLang="zh-CN" sz="2600" b="1" dirty="0"/>
              <a:t>1,</a:t>
            </a:r>
            <a:r>
              <a:rPr lang="zh-CN" altLang="en-US" sz="2600" b="1" dirty="0"/>
              <a:t>𝑟</a:t>
            </a:r>
            <a:r>
              <a:rPr lang="en-US" altLang="zh-CN" sz="2600" b="1" dirty="0"/>
              <a:t>)</a:t>
            </a:r>
            <a:r>
              <a:rPr lang="zh-CN" altLang="en-US" sz="2600" b="1" dirty="0"/>
              <a:t>，因为每个列表是在 𝑛</a:t>
            </a:r>
            <a:r>
              <a:rPr lang="en-US" altLang="zh-CN" sz="2600" b="1" dirty="0"/>
              <a:t>+</a:t>
            </a:r>
            <a:r>
              <a:rPr lang="zh-CN" altLang="en-US" sz="2600" b="1" dirty="0"/>
              <a:t>𝑟−</a:t>
            </a:r>
            <a:r>
              <a:rPr lang="en-US" altLang="zh-CN" sz="2600" b="1" dirty="0"/>
              <a:t>1 </a:t>
            </a:r>
            <a:r>
              <a:rPr lang="zh-CN" altLang="en-US" sz="2600" b="1" dirty="0"/>
              <a:t>个位置中选择 𝑟</a:t>
            </a:r>
            <a:r>
              <a:rPr lang="en-US" altLang="zh-CN" sz="2600" b="1" dirty="0"/>
              <a:t> </a:t>
            </a:r>
            <a:r>
              <a:rPr lang="zh-CN" altLang="en-US" sz="2600" b="1" dirty="0"/>
              <a:t>个位置放置星号（剩下的放置条形符号）。这也等于 𝐶</a:t>
            </a:r>
            <a:r>
              <a:rPr lang="en-US" altLang="zh-CN" sz="2600" b="1" dirty="0"/>
              <a:t>(</a:t>
            </a:r>
            <a:r>
              <a:rPr lang="zh-CN" altLang="en-US" sz="2600" b="1" dirty="0"/>
              <a:t>𝑛</a:t>
            </a:r>
            <a:r>
              <a:rPr lang="en-US" altLang="zh-CN" sz="2600" b="1" dirty="0"/>
              <a:t>+</a:t>
            </a:r>
            <a:r>
              <a:rPr lang="zh-CN" altLang="en-US" sz="2600" b="1" dirty="0"/>
              <a:t>𝑟−</a:t>
            </a:r>
            <a:r>
              <a:rPr lang="en-US" altLang="zh-CN" sz="2600" b="1" dirty="0"/>
              <a:t>1,</a:t>
            </a:r>
            <a:r>
              <a:rPr lang="zh-CN" altLang="en-US" sz="2600" b="1" dirty="0"/>
              <a:t>𝑛−</a:t>
            </a:r>
            <a:r>
              <a:rPr lang="en-US" altLang="zh-CN" sz="2600" b="1" dirty="0"/>
              <a:t>1)</a:t>
            </a:r>
            <a:r>
              <a:rPr lang="zh-CN" altLang="en-US" sz="2600" b="1" dirty="0"/>
              <a:t>，即将 𝑛−</a:t>
            </a:r>
            <a:r>
              <a:rPr lang="en-US" altLang="zh-CN" sz="2600" b="1" dirty="0"/>
              <a:t>1 </a:t>
            </a:r>
            <a:r>
              <a:rPr lang="zh-CN" altLang="en-US" sz="2600" b="1" dirty="0"/>
              <a:t>个条形符号放置在 𝑛</a:t>
            </a:r>
            <a:r>
              <a:rPr lang="en-US" altLang="zh-CN" sz="2600" b="1" dirty="0"/>
              <a:t>+</a:t>
            </a:r>
            <a:r>
              <a:rPr lang="zh-CN" altLang="en-US" sz="2600" b="1" dirty="0"/>
              <a:t>𝑟−</a:t>
            </a:r>
            <a:r>
              <a:rPr lang="en-US" altLang="zh-CN" sz="2600" b="1" dirty="0"/>
              <a:t>1 </a:t>
            </a:r>
            <a:r>
              <a:rPr lang="zh-CN" altLang="en-US" sz="2600" b="1" dirty="0"/>
              <a:t>个位置的方法数</a:t>
            </a:r>
            <a:r>
              <a:rPr lang="en-US" sz="2600" dirty="0"/>
              <a:t>.</a:t>
            </a:r>
          </a:p>
        </p:txBody>
      </p:sp>
      <p:sp>
        <p:nvSpPr>
          <p:cNvPr id="7" name="文本框 6">
            <a:extLst>
              <a:ext uri="{FF2B5EF4-FFF2-40B4-BE49-F238E27FC236}">
                <a16:creationId xmlns:a16="http://schemas.microsoft.com/office/drawing/2014/main" id="{C80F415F-7F72-4156-A254-D47B91D00E33}"/>
              </a:ext>
            </a:extLst>
          </p:cNvPr>
          <p:cNvSpPr txBox="1"/>
          <p:nvPr/>
        </p:nvSpPr>
        <p:spPr>
          <a:xfrm>
            <a:off x="2057400" y="2200466"/>
            <a:ext cx="4952999" cy="369332"/>
          </a:xfrm>
          <a:prstGeom prst="rect">
            <a:avLst/>
          </a:prstGeom>
          <a:noFill/>
        </p:spPr>
        <p:txBody>
          <a:bodyPr wrap="square">
            <a:spAutoFit/>
          </a:bodyPr>
          <a:lstStyle/>
          <a:p>
            <a:pPr>
              <a:buNone/>
            </a:pPr>
            <a:r>
              <a:rPr lang="en-US" altLang="zh-CN" i="1" dirty="0"/>
              <a:t>C</a:t>
            </a:r>
            <a:r>
              <a:rPr lang="en-US" altLang="zh-CN" dirty="0"/>
              <a:t>(</a:t>
            </a:r>
            <a:r>
              <a:rPr lang="en-US" altLang="zh-CN" i="1" dirty="0"/>
              <a:t>n + r – </a:t>
            </a:r>
            <a:r>
              <a:rPr lang="en-US" altLang="zh-CN" dirty="0">
                <a:latin typeface="Cambria" panose="02040503050406030204" pitchFamily="18" charset="0"/>
              </a:rPr>
              <a:t>1</a:t>
            </a:r>
            <a:r>
              <a:rPr lang="en-US" altLang="zh-CN" i="1" dirty="0"/>
              <a:t>,r</a:t>
            </a:r>
            <a:r>
              <a:rPr lang="en-US" altLang="zh-CN" dirty="0"/>
              <a:t>)</a:t>
            </a:r>
            <a:r>
              <a:rPr lang="en-US" altLang="zh-CN" i="1" dirty="0"/>
              <a:t> = C</a:t>
            </a:r>
            <a:r>
              <a:rPr lang="en-US" altLang="zh-CN" dirty="0"/>
              <a:t>(</a:t>
            </a:r>
            <a:r>
              <a:rPr lang="en-US" altLang="zh-CN" i="1" dirty="0"/>
              <a:t>n + r – </a:t>
            </a:r>
            <a:r>
              <a:rPr lang="en-US" altLang="zh-CN" dirty="0">
                <a:latin typeface="Cambria" panose="02040503050406030204" pitchFamily="18" charset="0"/>
              </a:rPr>
              <a:t>1</a:t>
            </a:r>
            <a:r>
              <a:rPr lang="en-US" altLang="zh-CN" i="1" dirty="0"/>
              <a:t>, n –</a:t>
            </a:r>
            <a:r>
              <a:rPr lang="en-US" altLang="zh-CN" dirty="0">
                <a:latin typeface="Cambria" panose="02040503050406030204" pitchFamily="18" charset="0"/>
              </a:rPr>
              <a:t>1</a:t>
            </a:r>
            <a:r>
              <a:rPr lang="en-US" altLang="zh-CN" dirty="0"/>
              <a:t>).</a:t>
            </a:r>
          </a:p>
        </p:txBody>
      </p:sp>
    </p:spTree>
    <p:extLst>
      <p:ext uri="{BB962C8B-B14F-4D97-AF65-F5344CB8AC3E}">
        <p14:creationId xmlns:p14="http://schemas.microsoft.com/office/powerpoint/2010/main" val="12871539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带重复的组合</a:t>
            </a:r>
            <a:br>
              <a:rPr lang="zh-CN" altLang="en-US" dirty="0"/>
            </a:br>
            <a:r>
              <a:rPr lang="en-US" sz="1500" dirty="0"/>
              <a:t>4</a:t>
            </a:r>
          </a:p>
        </p:txBody>
      </p:sp>
      <p:sp>
        <p:nvSpPr>
          <p:cNvPr id="3" name="Content Placeholder 2"/>
          <p:cNvSpPr>
            <a:spLocks noGrp="1"/>
          </p:cNvSpPr>
          <p:nvPr>
            <p:ph idx="1"/>
          </p:nvPr>
        </p:nvSpPr>
        <p:spPr>
          <a:xfrm>
            <a:off x="457200" y="1295400"/>
            <a:ext cx="8229600" cy="533400"/>
          </a:xfrm>
        </p:spPr>
        <p:txBody>
          <a:bodyPr/>
          <a:lstStyle/>
          <a:p>
            <a:pPr>
              <a:spcBef>
                <a:spcPts val="600"/>
              </a:spcBef>
            </a:pPr>
            <a:r>
              <a:rPr lang="en-US" sz="3000" b="1" dirty="0"/>
              <a:t>Example</a:t>
            </a:r>
            <a:r>
              <a:rPr lang="en-US" sz="3000" dirty="0"/>
              <a:t>:</a:t>
            </a:r>
            <a:r>
              <a:rPr lang="zh-CN" altLang="en-US" sz="3000" dirty="0"/>
              <a:t>下列方程有多少个解</a:t>
            </a:r>
            <a:endParaRPr lang="en-US" sz="3000" dirty="0"/>
          </a:p>
        </p:txBody>
      </p:sp>
      <p:graphicFrame>
        <p:nvGraphicFramePr>
          <p:cNvPr id="12" name="Object 3"/>
          <p:cNvGraphicFramePr>
            <a:graphicFrameLocks noChangeAspect="1"/>
          </p:cNvGraphicFramePr>
          <p:nvPr>
            <p:extLst>
              <p:ext uri="{D42A27DB-BD31-4B8C-83A1-F6EECF244321}">
                <p14:modId xmlns:p14="http://schemas.microsoft.com/office/powerpoint/2010/main" val="2426432639"/>
              </p:ext>
            </p:extLst>
          </p:nvPr>
        </p:nvGraphicFramePr>
        <p:xfrm>
          <a:off x="3275806" y="1905000"/>
          <a:ext cx="2592388" cy="447140"/>
        </p:xfrm>
        <a:graphic>
          <a:graphicData uri="http://schemas.openxmlformats.org/presentationml/2006/ole">
            <mc:AlternateContent xmlns:mc="http://schemas.openxmlformats.org/markup-compatibility/2006">
              <mc:Choice xmlns:v="urn:schemas-microsoft-com:vml" Requires="v">
                <p:oleObj name="Equation" r:id="rId2" imgW="1028520" imgH="177480" progId="Equation.DSMT4">
                  <p:embed/>
                </p:oleObj>
              </mc:Choice>
              <mc:Fallback>
                <p:oleObj name="Equation" r:id="rId2" imgW="1028520" imgH="177480" progId="Equation.DSMT4">
                  <p:embed/>
                  <p:pic>
                    <p:nvPicPr>
                      <p:cNvPr id="12" name="Object 3"/>
                      <p:cNvPicPr/>
                      <p:nvPr/>
                    </p:nvPicPr>
                    <p:blipFill>
                      <a:blip r:embed="rId3"/>
                      <a:stretch>
                        <a:fillRect/>
                      </a:stretch>
                    </p:blipFill>
                    <p:spPr>
                      <a:xfrm>
                        <a:off x="3275806" y="1905000"/>
                        <a:ext cx="2592388" cy="447140"/>
                      </a:xfrm>
                      <a:prstGeom prst="rect">
                        <a:avLst/>
                      </a:prstGeom>
                    </p:spPr>
                  </p:pic>
                </p:oleObj>
              </mc:Fallback>
            </mc:AlternateContent>
          </a:graphicData>
        </a:graphic>
      </p:graphicFrame>
      <p:sp>
        <p:nvSpPr>
          <p:cNvPr id="9" name="Content Placeholder 4"/>
          <p:cNvSpPr>
            <a:spLocks noGrp="1"/>
          </p:cNvSpPr>
          <p:nvPr>
            <p:ph idx="13"/>
          </p:nvPr>
        </p:nvSpPr>
        <p:spPr>
          <a:xfrm>
            <a:off x="457200" y="2438400"/>
            <a:ext cx="8458200" cy="2819400"/>
          </a:xfrm>
        </p:spPr>
        <p:txBody>
          <a:bodyPr/>
          <a:lstStyle/>
          <a:p>
            <a:r>
              <a:rPr lang="zh-CN" altLang="en-US" sz="3000" i="1" dirty="0"/>
              <a:t>其中</a:t>
            </a:r>
            <a:r>
              <a:rPr lang="en-US" sz="3000" i="1" dirty="0"/>
              <a:t>x</a:t>
            </a:r>
            <a:r>
              <a:rPr lang="en-US" sz="3000" baseline="-25000" dirty="0">
                <a:ea typeface="Cambria Math" pitchFamily="18" charset="0"/>
              </a:rPr>
              <a:t>1</a:t>
            </a:r>
            <a:r>
              <a:rPr lang="en-US" sz="3000" dirty="0"/>
              <a:t> , </a:t>
            </a:r>
            <a:r>
              <a:rPr lang="en-US" sz="3000" i="1" dirty="0"/>
              <a:t>x</a:t>
            </a:r>
            <a:r>
              <a:rPr lang="en-US" sz="3000" baseline="-25000" dirty="0">
                <a:ea typeface="Cambria Math" pitchFamily="18" charset="0"/>
              </a:rPr>
              <a:t>2</a:t>
            </a:r>
            <a:r>
              <a:rPr lang="en-US" sz="3000" dirty="0"/>
              <a:t>   </a:t>
            </a:r>
            <a:r>
              <a:rPr lang="zh-CN" altLang="en-US" sz="3000" dirty="0"/>
              <a:t>和</a:t>
            </a:r>
            <a:r>
              <a:rPr lang="en-US" sz="3000" i="1" dirty="0"/>
              <a:t> x</a:t>
            </a:r>
            <a:r>
              <a:rPr lang="en-US" sz="3000" baseline="-25000" dirty="0">
                <a:ea typeface="Cambria Math" pitchFamily="18" charset="0"/>
              </a:rPr>
              <a:t>3</a:t>
            </a:r>
            <a:r>
              <a:rPr lang="en-US" sz="3000" dirty="0"/>
              <a:t> </a:t>
            </a:r>
            <a:r>
              <a:rPr lang="zh-CN" altLang="en-US" sz="3000" dirty="0"/>
              <a:t>是非负整数</a:t>
            </a:r>
            <a:r>
              <a:rPr lang="en-US" sz="3000" dirty="0"/>
              <a:t>?</a:t>
            </a:r>
            <a:br>
              <a:rPr lang="en-US" sz="3000" dirty="0"/>
            </a:br>
            <a:r>
              <a:rPr lang="en-US" sz="3000" b="1" dirty="0"/>
              <a:t>Solution</a:t>
            </a:r>
            <a:r>
              <a:rPr lang="en-US" sz="3000" dirty="0"/>
              <a:t>:</a:t>
            </a:r>
            <a:r>
              <a:rPr lang="zh-CN" altLang="en-US" sz="3000" dirty="0"/>
              <a:t>解答：每个解对应于从一个包含三个元素的集合中选择 </a:t>
            </a:r>
            <a:r>
              <a:rPr lang="en-US" altLang="zh-CN" sz="3000" dirty="0"/>
              <a:t>11 </a:t>
            </a:r>
            <a:r>
              <a:rPr lang="zh-CN" altLang="en-US" sz="3000" dirty="0"/>
              <a:t>个物品的方法；即 </a:t>
            </a:r>
            <a:r>
              <a:rPr lang="en-US" altLang="zh-CN" sz="3000" i="1" dirty="0"/>
              <a:t>x</a:t>
            </a:r>
            <a:r>
              <a:rPr lang="en-US" altLang="zh-CN" sz="3000" baseline="-25000" dirty="0">
                <a:ea typeface="Cambria Math" pitchFamily="18" charset="0"/>
              </a:rPr>
              <a:t>1</a:t>
            </a:r>
            <a:r>
              <a:rPr lang="zh-CN" altLang="en-US" sz="3000" dirty="0"/>
              <a:t>个类型一的元素，</a:t>
            </a:r>
            <a:r>
              <a:rPr lang="en-US" altLang="zh-CN" sz="3000" i="1" dirty="0"/>
              <a:t> x</a:t>
            </a:r>
            <a:r>
              <a:rPr lang="en-US" altLang="zh-CN" sz="3000" baseline="-25000" dirty="0">
                <a:ea typeface="Cambria Math" pitchFamily="18" charset="0"/>
              </a:rPr>
              <a:t>2</a:t>
            </a:r>
            <a:r>
              <a:rPr lang="zh-CN" altLang="en-US" sz="3000" dirty="0"/>
              <a:t>个类型二的元素，</a:t>
            </a:r>
            <a:r>
              <a:rPr lang="en-US" altLang="zh-CN" sz="3000" i="1" dirty="0"/>
              <a:t> x</a:t>
            </a:r>
            <a:r>
              <a:rPr lang="en-US" altLang="zh-CN" sz="3000" baseline="-25000" dirty="0">
                <a:ea typeface="Cambria Math" pitchFamily="18" charset="0"/>
              </a:rPr>
              <a:t>3</a:t>
            </a:r>
            <a:r>
              <a:rPr lang="zh-CN" altLang="en-US" sz="3000" dirty="0"/>
              <a:t>个类型三的元素。根据定理 </a:t>
            </a:r>
            <a:r>
              <a:rPr lang="en-US" altLang="zh-CN" sz="3000" dirty="0"/>
              <a:t>2</a:t>
            </a:r>
            <a:r>
              <a:rPr lang="zh-CN" altLang="en-US" sz="3000" dirty="0"/>
              <a:t>，可以得出共有</a:t>
            </a:r>
            <a:endParaRPr lang="en-US" sz="3000" dirty="0"/>
          </a:p>
        </p:txBody>
      </p:sp>
      <p:graphicFrame>
        <p:nvGraphicFramePr>
          <p:cNvPr id="10" name="Object 5"/>
          <p:cNvGraphicFramePr>
            <a:graphicFrameLocks noChangeAspect="1"/>
          </p:cNvGraphicFramePr>
          <p:nvPr>
            <p:extLst>
              <p:ext uri="{D42A27DB-BD31-4B8C-83A1-F6EECF244321}">
                <p14:modId xmlns:p14="http://schemas.microsoft.com/office/powerpoint/2010/main" val="884391792"/>
              </p:ext>
            </p:extLst>
          </p:nvPr>
        </p:nvGraphicFramePr>
        <p:xfrm>
          <a:off x="1449388" y="5275228"/>
          <a:ext cx="6475412" cy="820772"/>
        </p:xfrm>
        <a:graphic>
          <a:graphicData uri="http://schemas.openxmlformats.org/presentationml/2006/ole">
            <mc:AlternateContent xmlns:mc="http://schemas.openxmlformats.org/markup-compatibility/2006">
              <mc:Choice xmlns:v="urn:schemas-microsoft-com:vml" Requires="v">
                <p:oleObj name="Equation" r:id="rId4" imgW="3098520" imgH="393480" progId="Equation.DSMT4">
                  <p:embed/>
                </p:oleObj>
              </mc:Choice>
              <mc:Fallback>
                <p:oleObj name="Equation" r:id="rId4" imgW="3098520" imgH="393480" progId="Equation.DSMT4">
                  <p:embed/>
                  <p:pic>
                    <p:nvPicPr>
                      <p:cNvPr id="12" name="Object 3"/>
                      <p:cNvPicPr/>
                      <p:nvPr/>
                    </p:nvPicPr>
                    <p:blipFill>
                      <a:blip r:embed="rId5"/>
                      <a:stretch>
                        <a:fillRect/>
                      </a:stretch>
                    </p:blipFill>
                    <p:spPr>
                      <a:xfrm>
                        <a:off x="1449388" y="5275228"/>
                        <a:ext cx="6475412" cy="820772"/>
                      </a:xfrm>
                      <a:prstGeom prst="rect">
                        <a:avLst/>
                      </a:prstGeom>
                    </p:spPr>
                  </p:pic>
                </p:oleObj>
              </mc:Fallback>
            </mc:AlternateContent>
          </a:graphicData>
        </a:graphic>
      </p:graphicFrame>
      <p:sp>
        <p:nvSpPr>
          <p:cNvPr id="4" name="Content Placeholder 6"/>
          <p:cNvSpPr>
            <a:spLocks noGrp="1"/>
          </p:cNvSpPr>
          <p:nvPr>
            <p:ph idx="14"/>
          </p:nvPr>
        </p:nvSpPr>
        <p:spPr>
          <a:xfrm>
            <a:off x="457200" y="6007100"/>
            <a:ext cx="1905000" cy="546100"/>
          </a:xfrm>
        </p:spPr>
        <p:txBody>
          <a:bodyPr/>
          <a:lstStyle/>
          <a:p>
            <a:r>
              <a:rPr lang="zh-CN" altLang="en-US" dirty="0"/>
              <a:t>个解</a:t>
            </a:r>
            <a:r>
              <a:rPr lang="en-US" dirty="0"/>
              <a:t>.</a:t>
            </a:r>
          </a:p>
        </p:txBody>
      </p:sp>
    </p:spTree>
    <p:extLst>
      <p:ext uri="{BB962C8B-B14F-4D97-AF65-F5344CB8AC3E}">
        <p14:creationId xmlns:p14="http://schemas.microsoft.com/office/powerpoint/2010/main" val="16241968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带重复的组合</a:t>
            </a:r>
            <a:br>
              <a:rPr lang="zh-CN" altLang="en-US" dirty="0"/>
            </a:br>
            <a:r>
              <a:rPr lang="en-US" sz="1500" dirty="0"/>
              <a:t>5</a:t>
            </a:r>
          </a:p>
        </p:txBody>
      </p:sp>
      <p:pic>
        <p:nvPicPr>
          <p:cNvPr id="1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086600" y="464673"/>
            <a:ext cx="1899794" cy="1448094"/>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3"/>
          <p:cNvSpPr>
            <a:spLocks noGrp="1"/>
          </p:cNvSpPr>
          <p:nvPr>
            <p:ph idx="13"/>
          </p:nvPr>
        </p:nvSpPr>
        <p:spPr>
          <a:xfrm>
            <a:off x="457200" y="1295400"/>
            <a:ext cx="8458200" cy="3159664"/>
          </a:xfrm>
        </p:spPr>
        <p:txBody>
          <a:bodyPr/>
          <a:lstStyle/>
          <a:p>
            <a:r>
              <a:rPr lang="zh-CN" altLang="en-US" b="1" dirty="0"/>
              <a:t>例子：</a:t>
            </a:r>
            <a:r>
              <a:rPr lang="zh-CN" altLang="en-US" dirty="0"/>
              <a:t>假设一家饼干店有四种不同的饼干。选择六块饼干有多少种不同的方式</a:t>
            </a:r>
            <a:r>
              <a:rPr lang="en-US" dirty="0"/>
              <a:t>? </a:t>
            </a:r>
          </a:p>
          <a:p>
            <a:r>
              <a:rPr lang="zh-CN" altLang="en-US" b="1" dirty="0"/>
              <a:t>解答：</a:t>
            </a:r>
            <a:r>
              <a:rPr lang="zh-CN" altLang="en-US" dirty="0"/>
              <a:t>选择六块饼干的方式数等于从一个包含四个元素的集合中选择六个元素的组合数。根据定理 </a:t>
            </a:r>
            <a:r>
              <a:rPr lang="en-US" altLang="zh-CN" dirty="0"/>
              <a:t>2</a:t>
            </a:r>
            <a:r>
              <a:rPr lang="zh-CN" altLang="en-US" dirty="0"/>
              <a:t>，选择的方式数是</a:t>
            </a:r>
            <a:endParaRPr lang="en-US" dirty="0">
              <a:ea typeface="Cambria Math" pitchFamily="18" charset="0"/>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1806359764"/>
              </p:ext>
            </p:extLst>
          </p:nvPr>
        </p:nvGraphicFramePr>
        <p:xfrm>
          <a:off x="2476500" y="4578630"/>
          <a:ext cx="4191000" cy="860404"/>
        </p:xfrm>
        <a:graphic>
          <a:graphicData uri="http://schemas.openxmlformats.org/presentationml/2006/ole">
            <mc:AlternateContent xmlns:mc="http://schemas.openxmlformats.org/markup-compatibility/2006">
              <mc:Choice xmlns:v="urn:schemas-microsoft-com:vml" Requires="v">
                <p:oleObj name="Equation" r:id="rId3" imgW="1917360" imgH="393480" progId="Equation.DSMT4">
                  <p:embed/>
                </p:oleObj>
              </mc:Choice>
              <mc:Fallback>
                <p:oleObj name="Equation" r:id="rId3" imgW="1917360" imgH="393480" progId="Equation.DSMT4">
                  <p:embed/>
                  <p:pic>
                    <p:nvPicPr>
                      <p:cNvPr id="0" name=""/>
                      <p:cNvPicPr/>
                      <p:nvPr/>
                    </p:nvPicPr>
                    <p:blipFill>
                      <a:blip r:embed="rId4"/>
                      <a:stretch>
                        <a:fillRect/>
                      </a:stretch>
                    </p:blipFill>
                    <p:spPr>
                      <a:xfrm>
                        <a:off x="2476500" y="4578630"/>
                        <a:ext cx="4191000" cy="860404"/>
                      </a:xfrm>
                      <a:prstGeom prst="rect">
                        <a:avLst/>
                      </a:prstGeom>
                    </p:spPr>
                  </p:pic>
                </p:oleObj>
              </mc:Fallback>
            </mc:AlternateContent>
          </a:graphicData>
        </a:graphic>
      </p:graphicFrame>
    </p:spTree>
    <p:extLst>
      <p:ext uri="{BB962C8B-B14F-4D97-AF65-F5344CB8AC3E}">
        <p14:creationId xmlns:p14="http://schemas.microsoft.com/office/powerpoint/2010/main" val="35767013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200" dirty="0"/>
              <a:t>以下是有关排列和组合的总结，包括有重复和无重复的情况</a:t>
            </a:r>
            <a:endParaRPr lang="en-US" sz="3200" dirty="0"/>
          </a:p>
        </p:txBody>
      </p:sp>
      <p:sp>
        <p:nvSpPr>
          <p:cNvPr id="3" name="Content Placeholder 2"/>
          <p:cNvSpPr>
            <a:spLocks noGrp="1"/>
          </p:cNvSpPr>
          <p:nvPr>
            <p:ph idx="1"/>
          </p:nvPr>
        </p:nvSpPr>
        <p:spPr>
          <a:xfrm>
            <a:off x="800100" y="1752600"/>
            <a:ext cx="7543800" cy="457200"/>
          </a:xfrm>
          <a:solidFill>
            <a:srgbClr val="E1F3FF"/>
          </a:solidFill>
          <a:ln w="28575">
            <a:solidFill>
              <a:srgbClr val="14AAE1"/>
            </a:solidFill>
          </a:ln>
        </p:spPr>
        <p:txBody>
          <a:bodyPr/>
          <a:lstStyle/>
          <a:p>
            <a:r>
              <a:rPr lang="en-US" sz="2000" b="1" dirty="0"/>
              <a:t>TABLE 1 </a:t>
            </a:r>
            <a:r>
              <a:rPr lang="en-US" sz="2000" dirty="0"/>
              <a:t>Combinations and Permutations With and Without Repetition.</a:t>
            </a:r>
          </a:p>
        </p:txBody>
      </p:sp>
      <p:graphicFrame>
        <p:nvGraphicFramePr>
          <p:cNvPr id="4" name="Table 3"/>
          <p:cNvGraphicFramePr>
            <a:graphicFrameLocks noGrp="1"/>
          </p:cNvGraphicFramePr>
          <p:nvPr>
            <p:extLst>
              <p:ext uri="{D42A27DB-BD31-4B8C-83A1-F6EECF244321}">
                <p14:modId xmlns:p14="http://schemas.microsoft.com/office/powerpoint/2010/main" val="3408310464"/>
              </p:ext>
            </p:extLst>
          </p:nvPr>
        </p:nvGraphicFramePr>
        <p:xfrm>
          <a:off x="800100" y="2209800"/>
          <a:ext cx="7543800" cy="37338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122103013"/>
                    </a:ext>
                  </a:extLst>
                </a:gridCol>
                <a:gridCol w="2514600">
                  <a:extLst>
                    <a:ext uri="{9D8B030D-6E8A-4147-A177-3AD203B41FA5}">
                      <a16:colId xmlns:a16="http://schemas.microsoft.com/office/drawing/2014/main" val="2218011039"/>
                    </a:ext>
                  </a:extLst>
                </a:gridCol>
                <a:gridCol w="2514600">
                  <a:extLst>
                    <a:ext uri="{9D8B030D-6E8A-4147-A177-3AD203B41FA5}">
                      <a16:colId xmlns:a16="http://schemas.microsoft.com/office/drawing/2014/main" val="4138396281"/>
                    </a:ext>
                  </a:extLst>
                </a:gridCol>
              </a:tblGrid>
              <a:tr h="483064">
                <a:tc>
                  <a:txBody>
                    <a:bodyPr/>
                    <a:lstStyle/>
                    <a:p>
                      <a:pPr algn="ctr"/>
                      <a:r>
                        <a:rPr lang="en-US" sz="1800" b="1" i="1" u="none" strike="noStrike" kern="1200" baseline="0" dirty="0">
                          <a:solidFill>
                            <a:schemeClr val="tx1"/>
                          </a:solidFill>
                          <a:latin typeface="+mn-lt"/>
                          <a:ea typeface="+mn-ea"/>
                          <a:cs typeface="+mn-cs"/>
                        </a:rPr>
                        <a:t>Type</a:t>
                      </a:r>
                      <a:endParaRPr lang="en-US"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sz="1800" b="1" i="1" u="none" strike="noStrike" kern="1200" baseline="0" dirty="0">
                          <a:solidFill>
                            <a:schemeClr val="tx1"/>
                          </a:solidFill>
                          <a:latin typeface="+mn-lt"/>
                          <a:ea typeface="+mn-ea"/>
                          <a:cs typeface="+mn-cs"/>
                        </a:rPr>
                        <a:t>Repetition Allowed?</a:t>
                      </a:r>
                      <a:endParaRPr lang="en-US"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sz="1800" b="1" i="1" u="none" strike="noStrike" kern="1200" baseline="0" dirty="0">
                          <a:solidFill>
                            <a:schemeClr val="tx1"/>
                          </a:solidFill>
                          <a:latin typeface="+mn-lt"/>
                          <a:ea typeface="+mn-ea"/>
                          <a:cs typeface="+mn-cs"/>
                        </a:rPr>
                        <a:t>Formula</a:t>
                      </a:r>
                      <a:endParaRPr lang="en-US"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2966360987"/>
                  </a:ext>
                </a:extLst>
              </a:tr>
              <a:tr h="3250736">
                <a:tc>
                  <a:txBody>
                    <a:bodyPr/>
                    <a:lstStyle/>
                    <a:p>
                      <a:pPr algn="ctr">
                        <a:spcBef>
                          <a:spcPts val="2400"/>
                        </a:spcBef>
                        <a:spcAft>
                          <a:spcPts val="2400"/>
                        </a:spcAft>
                      </a:pPr>
                      <a:r>
                        <a:rPr lang="en-US" sz="1800" b="0" i="1" u="none" strike="noStrike" kern="1200" baseline="0" dirty="0">
                          <a:solidFill>
                            <a:schemeClr val="dk1"/>
                          </a:solidFill>
                          <a:latin typeface="+mn-lt"/>
                          <a:ea typeface="+mn-ea"/>
                          <a:cs typeface="+mn-cs"/>
                        </a:rPr>
                        <a:t>r</a:t>
                      </a:r>
                      <a:r>
                        <a:rPr lang="en-US" sz="1800" b="0" i="0" u="none" strike="noStrike" kern="1200" baseline="0" dirty="0">
                          <a:solidFill>
                            <a:schemeClr val="dk1"/>
                          </a:solidFill>
                          <a:latin typeface="+mn-lt"/>
                          <a:ea typeface="+mn-ea"/>
                          <a:cs typeface="+mn-cs"/>
                        </a:rPr>
                        <a:t>-permutations</a:t>
                      </a:r>
                    </a:p>
                    <a:p>
                      <a:pPr algn="ctr">
                        <a:spcBef>
                          <a:spcPts val="2400"/>
                        </a:spcBef>
                        <a:spcAft>
                          <a:spcPts val="2400"/>
                        </a:spcAft>
                      </a:pPr>
                      <a:r>
                        <a:rPr lang="en-US" sz="1800" b="0" i="1" u="none" strike="noStrike" kern="1200" baseline="0" dirty="0">
                          <a:solidFill>
                            <a:schemeClr val="dk1"/>
                          </a:solidFill>
                          <a:latin typeface="+mn-lt"/>
                          <a:ea typeface="+mn-ea"/>
                          <a:cs typeface="+mn-cs"/>
                        </a:rPr>
                        <a:t>r</a:t>
                      </a:r>
                      <a:r>
                        <a:rPr lang="en-US" sz="1800" b="0" i="0" u="none" strike="noStrike" kern="1200" baseline="0" dirty="0">
                          <a:solidFill>
                            <a:schemeClr val="dk1"/>
                          </a:solidFill>
                          <a:latin typeface="+mn-lt"/>
                          <a:ea typeface="+mn-ea"/>
                          <a:cs typeface="+mn-cs"/>
                        </a:rPr>
                        <a:t>-combinations</a:t>
                      </a:r>
                    </a:p>
                    <a:p>
                      <a:pPr algn="ctr">
                        <a:spcBef>
                          <a:spcPts val="2400"/>
                        </a:spcBef>
                        <a:spcAft>
                          <a:spcPts val="2400"/>
                        </a:spcAft>
                      </a:pPr>
                      <a:r>
                        <a:rPr lang="en-US" sz="1800" b="0" i="1" u="none" strike="noStrike" kern="1200" baseline="0" dirty="0">
                          <a:solidFill>
                            <a:schemeClr val="dk1"/>
                          </a:solidFill>
                          <a:latin typeface="+mn-lt"/>
                          <a:ea typeface="+mn-ea"/>
                          <a:cs typeface="+mn-cs"/>
                        </a:rPr>
                        <a:t>r</a:t>
                      </a:r>
                      <a:r>
                        <a:rPr lang="en-US" sz="1800" b="0" i="0" u="none" strike="noStrike" kern="1200" baseline="0" dirty="0">
                          <a:solidFill>
                            <a:schemeClr val="dk1"/>
                          </a:solidFill>
                          <a:latin typeface="+mn-lt"/>
                          <a:ea typeface="+mn-ea"/>
                          <a:cs typeface="+mn-cs"/>
                        </a:rPr>
                        <a:t>-permutations</a:t>
                      </a:r>
                    </a:p>
                    <a:p>
                      <a:pPr algn="ctr">
                        <a:spcBef>
                          <a:spcPts val="2400"/>
                        </a:spcBef>
                        <a:spcAft>
                          <a:spcPts val="2400"/>
                        </a:spcAft>
                      </a:pPr>
                      <a:r>
                        <a:rPr lang="en-US" sz="1800" b="0" i="1" u="none" strike="noStrike" kern="1200" baseline="0" dirty="0">
                          <a:solidFill>
                            <a:schemeClr val="dk1"/>
                          </a:solidFill>
                          <a:latin typeface="+mn-lt"/>
                          <a:ea typeface="+mn-ea"/>
                          <a:cs typeface="+mn-cs"/>
                        </a:rPr>
                        <a:t>r</a:t>
                      </a:r>
                      <a:r>
                        <a:rPr lang="en-US" sz="1800" b="0" i="0" u="none" strike="noStrike" kern="1200" baseline="0" dirty="0">
                          <a:solidFill>
                            <a:schemeClr val="dk1"/>
                          </a:solidFill>
                          <a:latin typeface="+mn-lt"/>
                          <a:ea typeface="+mn-ea"/>
                          <a:cs typeface="+mn-cs"/>
                        </a:rPr>
                        <a:t>-combinations</a:t>
                      </a:r>
                      <a:endParaRPr lang="en-US"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spcBef>
                          <a:spcPts val="2400"/>
                        </a:spcBef>
                        <a:spcAft>
                          <a:spcPts val="2400"/>
                        </a:spcAft>
                      </a:pPr>
                      <a:r>
                        <a:rPr lang="en-US" sz="1800" b="0" i="0" u="none" strike="noStrike" kern="1200" baseline="0" dirty="0">
                          <a:solidFill>
                            <a:schemeClr val="dk1"/>
                          </a:solidFill>
                          <a:latin typeface="+mn-lt"/>
                          <a:ea typeface="+mn-ea"/>
                          <a:cs typeface="+mn-cs"/>
                        </a:rPr>
                        <a:t>No</a:t>
                      </a:r>
                    </a:p>
                    <a:p>
                      <a:pPr algn="ctr">
                        <a:spcBef>
                          <a:spcPts val="2400"/>
                        </a:spcBef>
                        <a:spcAft>
                          <a:spcPts val="2400"/>
                        </a:spcAft>
                      </a:pPr>
                      <a:r>
                        <a:rPr lang="en-US" sz="1800" b="0" i="0" u="none" strike="noStrike" kern="1200" baseline="0" dirty="0">
                          <a:solidFill>
                            <a:schemeClr val="dk1"/>
                          </a:solidFill>
                          <a:latin typeface="+mn-lt"/>
                          <a:ea typeface="+mn-ea"/>
                          <a:cs typeface="+mn-cs"/>
                        </a:rPr>
                        <a:t>No</a:t>
                      </a:r>
                    </a:p>
                    <a:p>
                      <a:pPr algn="ctr">
                        <a:spcBef>
                          <a:spcPts val="2400"/>
                        </a:spcBef>
                        <a:spcAft>
                          <a:spcPts val="2400"/>
                        </a:spcAft>
                      </a:pPr>
                      <a:r>
                        <a:rPr lang="en-US" sz="1800" b="0" i="0" u="none" strike="noStrike" kern="1200" baseline="0" dirty="0">
                          <a:solidFill>
                            <a:schemeClr val="dk1"/>
                          </a:solidFill>
                          <a:latin typeface="+mn-lt"/>
                          <a:ea typeface="+mn-ea"/>
                          <a:cs typeface="+mn-cs"/>
                        </a:rPr>
                        <a:t>Yes</a:t>
                      </a:r>
                    </a:p>
                    <a:p>
                      <a:pPr algn="ctr">
                        <a:spcBef>
                          <a:spcPts val="2400"/>
                        </a:spcBef>
                        <a:spcAft>
                          <a:spcPts val="2400"/>
                        </a:spcAft>
                      </a:pPr>
                      <a:r>
                        <a:rPr lang="en-US" sz="1800" b="0" i="0" u="none" strike="noStrike" kern="1200" baseline="0" dirty="0">
                          <a:solidFill>
                            <a:schemeClr val="dk1"/>
                          </a:solidFill>
                          <a:latin typeface="+mn-lt"/>
                          <a:ea typeface="+mn-ea"/>
                          <a:cs typeface="+mn-cs"/>
                        </a:rPr>
                        <a:t>Yes</a:t>
                      </a:r>
                      <a:endParaRPr lang="en-US"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endParaRPr lang="en-US"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562594363"/>
                  </a:ext>
                </a:extLst>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768572559"/>
              </p:ext>
            </p:extLst>
          </p:nvPr>
        </p:nvGraphicFramePr>
        <p:xfrm>
          <a:off x="6712100" y="2705004"/>
          <a:ext cx="761940" cy="666360"/>
        </p:xfrm>
        <a:graphic>
          <a:graphicData uri="http://schemas.openxmlformats.org/presentationml/2006/ole">
            <mc:AlternateContent xmlns:mc="http://schemas.openxmlformats.org/markup-compatibility/2006">
              <mc:Choice xmlns:v="urn:schemas-microsoft-com:vml" Requires="v">
                <p:oleObj name="Equation" r:id="rId2" imgW="507960" imgH="444240" progId="Equation.DSMT4">
                  <p:embed/>
                </p:oleObj>
              </mc:Choice>
              <mc:Fallback>
                <p:oleObj name="Equation" r:id="rId2" imgW="507960" imgH="444240" progId="Equation.DSMT4">
                  <p:embed/>
                  <p:pic>
                    <p:nvPicPr>
                      <p:cNvPr id="0" name=""/>
                      <p:cNvPicPr/>
                      <p:nvPr/>
                    </p:nvPicPr>
                    <p:blipFill>
                      <a:blip r:embed="rId3"/>
                      <a:stretch>
                        <a:fillRect/>
                      </a:stretch>
                    </p:blipFill>
                    <p:spPr>
                      <a:xfrm>
                        <a:off x="6712100" y="2705004"/>
                        <a:ext cx="761940" cy="66636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576005875"/>
              </p:ext>
            </p:extLst>
          </p:nvPr>
        </p:nvGraphicFramePr>
        <p:xfrm>
          <a:off x="6648600" y="3481250"/>
          <a:ext cx="952020" cy="666360"/>
        </p:xfrm>
        <a:graphic>
          <a:graphicData uri="http://schemas.openxmlformats.org/presentationml/2006/ole">
            <mc:AlternateContent xmlns:mc="http://schemas.openxmlformats.org/markup-compatibility/2006">
              <mc:Choice xmlns:v="urn:schemas-microsoft-com:vml" Requires="v">
                <p:oleObj name="Equation" r:id="rId4" imgW="634680" imgH="444240" progId="Equation.DSMT4">
                  <p:embed/>
                </p:oleObj>
              </mc:Choice>
              <mc:Fallback>
                <p:oleObj name="Equation" r:id="rId4" imgW="634680" imgH="444240" progId="Equation.DSMT4">
                  <p:embed/>
                  <p:pic>
                    <p:nvPicPr>
                      <p:cNvPr id="5" name="Object 4"/>
                      <p:cNvPicPr/>
                      <p:nvPr/>
                    </p:nvPicPr>
                    <p:blipFill>
                      <a:blip r:embed="rId5"/>
                      <a:stretch>
                        <a:fillRect/>
                      </a:stretch>
                    </p:blipFill>
                    <p:spPr>
                      <a:xfrm>
                        <a:off x="6648600" y="3481250"/>
                        <a:ext cx="952020" cy="66636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9558345"/>
              </p:ext>
            </p:extLst>
          </p:nvPr>
        </p:nvGraphicFramePr>
        <p:xfrm>
          <a:off x="7010400" y="4521169"/>
          <a:ext cx="266220" cy="304560"/>
        </p:xfrm>
        <a:graphic>
          <a:graphicData uri="http://schemas.openxmlformats.org/presentationml/2006/ole">
            <mc:AlternateContent xmlns:mc="http://schemas.openxmlformats.org/markup-compatibility/2006">
              <mc:Choice xmlns:v="urn:schemas-microsoft-com:vml" Requires="v">
                <p:oleObj name="Equation" r:id="rId6" imgW="177480" imgH="203040" progId="Equation.DSMT4">
                  <p:embed/>
                </p:oleObj>
              </mc:Choice>
              <mc:Fallback>
                <p:oleObj name="Equation" r:id="rId6" imgW="177480" imgH="203040" progId="Equation.DSMT4">
                  <p:embed/>
                  <p:pic>
                    <p:nvPicPr>
                      <p:cNvPr id="6" name="Object 5"/>
                      <p:cNvPicPr/>
                      <p:nvPr/>
                    </p:nvPicPr>
                    <p:blipFill>
                      <a:blip r:embed="rId7"/>
                      <a:stretch>
                        <a:fillRect/>
                      </a:stretch>
                    </p:blipFill>
                    <p:spPr>
                      <a:xfrm>
                        <a:off x="7010400" y="4521169"/>
                        <a:ext cx="266220" cy="30456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63055910"/>
              </p:ext>
            </p:extLst>
          </p:nvPr>
        </p:nvGraphicFramePr>
        <p:xfrm>
          <a:off x="6648600" y="5199288"/>
          <a:ext cx="1047600" cy="704700"/>
        </p:xfrm>
        <a:graphic>
          <a:graphicData uri="http://schemas.openxmlformats.org/presentationml/2006/ole">
            <mc:AlternateContent xmlns:mc="http://schemas.openxmlformats.org/markup-compatibility/2006">
              <mc:Choice xmlns:v="urn:schemas-microsoft-com:vml" Requires="v">
                <p:oleObj name="Equation" r:id="rId8" imgW="698400" imgH="469800" progId="Equation.DSMT4">
                  <p:embed/>
                </p:oleObj>
              </mc:Choice>
              <mc:Fallback>
                <p:oleObj name="Equation" r:id="rId8" imgW="698400" imgH="469800" progId="Equation.DSMT4">
                  <p:embed/>
                  <p:pic>
                    <p:nvPicPr>
                      <p:cNvPr id="7" name="Object 6"/>
                      <p:cNvPicPr/>
                      <p:nvPr/>
                    </p:nvPicPr>
                    <p:blipFill>
                      <a:blip r:embed="rId9"/>
                      <a:stretch>
                        <a:fillRect/>
                      </a:stretch>
                    </p:blipFill>
                    <p:spPr>
                      <a:xfrm>
                        <a:off x="6648600" y="5199288"/>
                        <a:ext cx="1047600" cy="704700"/>
                      </a:xfrm>
                      <a:prstGeom prst="rect">
                        <a:avLst/>
                      </a:prstGeom>
                    </p:spPr>
                  </p:pic>
                </p:oleObj>
              </mc:Fallback>
            </mc:AlternateContent>
          </a:graphicData>
        </a:graphic>
      </p:graphicFrame>
    </p:spTree>
    <p:extLst>
      <p:ext uri="{BB962C8B-B14F-4D97-AF65-F5344CB8AC3E}">
        <p14:creationId xmlns:p14="http://schemas.microsoft.com/office/powerpoint/2010/main" val="33750824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带有不可区分对象的排列</a:t>
            </a:r>
            <a:br>
              <a:rPr lang="zh-CN" altLang="en-US" dirty="0"/>
            </a:br>
            <a:r>
              <a:rPr lang="en-US" sz="1500" dirty="0"/>
              <a:t>1</a:t>
            </a:r>
          </a:p>
        </p:txBody>
      </p:sp>
      <p:sp>
        <p:nvSpPr>
          <p:cNvPr id="8" name="Content Placeholder 2"/>
          <p:cNvSpPr>
            <a:spLocks noGrp="1"/>
          </p:cNvSpPr>
          <p:nvPr>
            <p:ph idx="1"/>
          </p:nvPr>
        </p:nvSpPr>
        <p:spPr>
          <a:xfrm>
            <a:off x="457200" y="1295400"/>
            <a:ext cx="8458200" cy="4191000"/>
          </a:xfrm>
        </p:spPr>
        <p:txBody>
          <a:bodyPr/>
          <a:lstStyle/>
          <a:p>
            <a:pPr>
              <a:spcBef>
                <a:spcPts val="0"/>
              </a:spcBef>
            </a:pPr>
            <a:r>
              <a:rPr lang="zh-CN" altLang="en-US" sz="2400" b="1" dirty="0"/>
              <a:t>例子：</a:t>
            </a:r>
            <a:r>
              <a:rPr lang="zh-CN" altLang="en-US" sz="2400" dirty="0"/>
              <a:t>通过重新排列单词 </a:t>
            </a:r>
            <a:r>
              <a:rPr lang="en-US" altLang="zh-CN" sz="2400" dirty="0"/>
              <a:t>"SUCCESS" </a:t>
            </a:r>
            <a:r>
              <a:rPr lang="zh-CN" altLang="en-US" sz="2400" dirty="0"/>
              <a:t>的字母，可以组成多少个不同的字符串</a:t>
            </a:r>
            <a:r>
              <a:rPr lang="en-US" sz="2400" dirty="0"/>
              <a:t>.</a:t>
            </a:r>
          </a:p>
          <a:p>
            <a:pPr>
              <a:spcBef>
                <a:spcPts val="0"/>
              </a:spcBef>
            </a:pPr>
            <a:r>
              <a:rPr lang="zh-CN" altLang="en-US" sz="2400" b="1" dirty="0"/>
              <a:t>解答：</a:t>
            </a:r>
            <a:r>
              <a:rPr lang="zh-CN" altLang="en-US" sz="2400" dirty="0"/>
              <a:t>有七个可能的位置供三个 </a:t>
            </a:r>
            <a:r>
              <a:rPr lang="en-US" altLang="zh-CN" sz="2400" dirty="0"/>
              <a:t>S</a:t>
            </a:r>
            <a:r>
              <a:rPr lang="zh-CN" altLang="en-US" sz="2400" dirty="0"/>
              <a:t>、两个 </a:t>
            </a:r>
            <a:r>
              <a:rPr lang="en-US" altLang="zh-CN" sz="2400" dirty="0"/>
              <a:t>C</a:t>
            </a:r>
            <a:r>
              <a:rPr lang="zh-CN" altLang="en-US" sz="2400" dirty="0"/>
              <a:t>、一个 </a:t>
            </a:r>
            <a:r>
              <a:rPr lang="en-US" altLang="zh-CN" sz="2400" dirty="0"/>
              <a:t>U </a:t>
            </a:r>
            <a:r>
              <a:rPr lang="zh-CN" altLang="en-US" sz="2400" dirty="0"/>
              <a:t>和一个 </a:t>
            </a:r>
            <a:r>
              <a:rPr lang="en-US" altLang="zh-CN" sz="2400" dirty="0"/>
              <a:t>E </a:t>
            </a:r>
            <a:r>
              <a:rPr lang="zh-CN" altLang="en-US" sz="2400" dirty="0"/>
              <a:t>使用</a:t>
            </a:r>
            <a:r>
              <a:rPr lang="en-US" sz="2400" dirty="0"/>
              <a:t>. </a:t>
            </a:r>
          </a:p>
          <a:p>
            <a:pPr lvl="1">
              <a:spcBef>
                <a:spcPts val="0"/>
              </a:spcBef>
            </a:pPr>
            <a:r>
              <a:rPr lang="zh-CN" altLang="en-US" sz="2000" dirty="0"/>
              <a:t>三个 </a:t>
            </a:r>
            <a:r>
              <a:rPr lang="en-US" sz="2000" dirty="0"/>
              <a:t>S </a:t>
            </a:r>
            <a:r>
              <a:rPr lang="zh-CN" altLang="en-US" sz="2000" dirty="0"/>
              <a:t>可以有 𝐶</a:t>
            </a:r>
            <a:r>
              <a:rPr lang="en-US" altLang="zh-CN" sz="2000" dirty="0"/>
              <a:t>(7,3)</a:t>
            </a:r>
            <a:r>
              <a:rPr lang="en-US" sz="2000" dirty="0"/>
              <a:t> </a:t>
            </a:r>
            <a:r>
              <a:rPr lang="zh-CN" altLang="en-US" sz="2000" dirty="0"/>
              <a:t>种不同的放置方式，剩下四个位置</a:t>
            </a:r>
            <a:r>
              <a:rPr lang="en-US" sz="2000" dirty="0"/>
              <a:t>.</a:t>
            </a:r>
          </a:p>
          <a:p>
            <a:pPr lvl="1">
              <a:spcBef>
                <a:spcPts val="0"/>
              </a:spcBef>
            </a:pPr>
            <a:r>
              <a:rPr lang="zh-CN" altLang="en-US" sz="2000" dirty="0"/>
              <a:t>两个 </a:t>
            </a:r>
            <a:r>
              <a:rPr lang="en-US" altLang="zh-CN" sz="2000" dirty="0"/>
              <a:t>C </a:t>
            </a:r>
            <a:r>
              <a:rPr lang="zh-CN" altLang="en-US" sz="2000" dirty="0"/>
              <a:t>可以有 𝐶</a:t>
            </a:r>
            <a:r>
              <a:rPr lang="en-US" altLang="zh-CN" sz="2000" dirty="0"/>
              <a:t>(4,2) </a:t>
            </a:r>
            <a:r>
              <a:rPr lang="zh-CN" altLang="en-US" sz="2000" dirty="0"/>
              <a:t>种不同的放置方式，剩下两个位置</a:t>
            </a:r>
            <a:r>
              <a:rPr lang="en-US" sz="2000" dirty="0"/>
              <a:t>. </a:t>
            </a:r>
          </a:p>
          <a:p>
            <a:pPr lvl="1">
              <a:spcBef>
                <a:spcPts val="0"/>
              </a:spcBef>
            </a:pPr>
            <a:r>
              <a:rPr lang="en-US" sz="2000" dirty="0"/>
              <a:t>U </a:t>
            </a:r>
            <a:r>
              <a:rPr lang="zh-CN" altLang="en-US" sz="2000" dirty="0"/>
              <a:t>可以有 𝐶</a:t>
            </a:r>
            <a:r>
              <a:rPr lang="en-US" altLang="zh-CN" sz="2000" dirty="0"/>
              <a:t>(2,1)</a:t>
            </a:r>
            <a:r>
              <a:rPr lang="zh-CN" altLang="en-US" sz="2000" dirty="0"/>
              <a:t>种不同的放置方式，剩下一个位置</a:t>
            </a:r>
            <a:r>
              <a:rPr lang="en-US" sz="2000" dirty="0"/>
              <a:t>. </a:t>
            </a:r>
          </a:p>
          <a:p>
            <a:pPr lvl="1">
              <a:spcBef>
                <a:spcPts val="0"/>
              </a:spcBef>
            </a:pPr>
            <a:r>
              <a:rPr lang="en-US" sz="2000" dirty="0"/>
              <a:t>E </a:t>
            </a:r>
            <a:r>
              <a:rPr lang="zh-CN" altLang="en-US" sz="2000" dirty="0"/>
              <a:t>可以有 𝐶</a:t>
            </a:r>
            <a:r>
              <a:rPr lang="en-US" altLang="zh-CN" sz="2000" dirty="0"/>
              <a:t>(1,1)</a:t>
            </a:r>
            <a:r>
              <a:rPr lang="en-US" sz="2000" dirty="0"/>
              <a:t> </a:t>
            </a:r>
            <a:r>
              <a:rPr lang="zh-CN" altLang="en-US" sz="2000" dirty="0"/>
              <a:t>种放置方式</a:t>
            </a:r>
            <a:r>
              <a:rPr lang="en-US" sz="2000" dirty="0"/>
              <a:t>.</a:t>
            </a:r>
          </a:p>
          <a:p>
            <a:pPr>
              <a:spcBef>
                <a:spcPts val="0"/>
              </a:spcBef>
            </a:pPr>
            <a:r>
              <a:rPr lang="zh-CN" altLang="en-US" sz="2400" dirty="0"/>
              <a:t>根据乘法原理，不同字符串的总数是</a:t>
            </a:r>
            <a:r>
              <a:rPr lang="en-US" sz="2400" dirty="0"/>
              <a:t>:</a:t>
            </a:r>
          </a:p>
        </p:txBody>
      </p:sp>
      <p:graphicFrame>
        <p:nvGraphicFramePr>
          <p:cNvPr id="11" name="Object 3"/>
          <p:cNvGraphicFramePr>
            <a:graphicFrameLocks noChangeAspect="1"/>
          </p:cNvGraphicFramePr>
          <p:nvPr>
            <p:extLst>
              <p:ext uri="{D42A27DB-BD31-4B8C-83A1-F6EECF244321}">
                <p14:modId xmlns:p14="http://schemas.microsoft.com/office/powerpoint/2010/main" val="1887715540"/>
              </p:ext>
            </p:extLst>
          </p:nvPr>
        </p:nvGraphicFramePr>
        <p:xfrm>
          <a:off x="1600200" y="5486400"/>
          <a:ext cx="6172200" cy="633570"/>
        </p:xfrm>
        <a:graphic>
          <a:graphicData uri="http://schemas.openxmlformats.org/presentationml/2006/ole">
            <mc:AlternateContent xmlns:mc="http://schemas.openxmlformats.org/markup-compatibility/2006">
              <mc:Choice xmlns:v="urn:schemas-microsoft-com:vml" Requires="v">
                <p:oleObj name="Equation" r:id="rId2" imgW="3835080" imgH="393480" progId="Equation.DSMT4">
                  <p:embed/>
                </p:oleObj>
              </mc:Choice>
              <mc:Fallback>
                <p:oleObj name="Equation" r:id="rId2" imgW="3835080" imgH="393480" progId="Equation.DSMT4">
                  <p:embed/>
                  <p:pic>
                    <p:nvPicPr>
                      <p:cNvPr id="0" name=""/>
                      <p:cNvPicPr/>
                      <p:nvPr/>
                    </p:nvPicPr>
                    <p:blipFill>
                      <a:blip r:embed="rId3"/>
                      <a:stretch>
                        <a:fillRect/>
                      </a:stretch>
                    </p:blipFill>
                    <p:spPr>
                      <a:xfrm>
                        <a:off x="1600200" y="5486400"/>
                        <a:ext cx="6172200" cy="633570"/>
                      </a:xfrm>
                      <a:prstGeom prst="rect">
                        <a:avLst/>
                      </a:prstGeom>
                    </p:spPr>
                  </p:pic>
                </p:oleObj>
              </mc:Fallback>
            </mc:AlternateContent>
          </a:graphicData>
        </a:graphic>
      </p:graphicFrame>
      <p:sp>
        <p:nvSpPr>
          <p:cNvPr id="7" name="Content Placeholder 4"/>
          <p:cNvSpPr>
            <a:spLocks noGrp="1"/>
          </p:cNvSpPr>
          <p:nvPr>
            <p:ph idx="13"/>
          </p:nvPr>
        </p:nvSpPr>
        <p:spPr>
          <a:xfrm>
            <a:off x="457200" y="6096000"/>
            <a:ext cx="8229600" cy="457200"/>
          </a:xfrm>
        </p:spPr>
        <p:txBody>
          <a:bodyPr/>
          <a:lstStyle/>
          <a:p>
            <a:r>
              <a:rPr lang="zh-CN" altLang="en-US" sz="2400" i="1" dirty="0"/>
              <a:t>这种推理可以推广为以下定理</a:t>
            </a:r>
            <a:r>
              <a:rPr lang="en-US" sz="2400" i="1" dirty="0"/>
              <a:t>. </a:t>
            </a:r>
            <a:r>
              <a:rPr lang="en-US" sz="2400" i="1" dirty="0">
                <a:ea typeface="Cambria Math"/>
                <a:sym typeface="Symbol" panose="05050102010706020507" pitchFamily="18" charset="2"/>
              </a:rPr>
              <a:t></a:t>
            </a:r>
            <a:endParaRPr lang="en-US" sz="2400" i="1" dirty="0"/>
          </a:p>
        </p:txBody>
      </p:sp>
    </p:spTree>
    <p:extLst>
      <p:ext uri="{BB962C8B-B14F-4D97-AF65-F5344CB8AC3E}">
        <p14:creationId xmlns:p14="http://schemas.microsoft.com/office/powerpoint/2010/main" val="3568921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带有不可区分对象的排列</a:t>
            </a:r>
            <a:br>
              <a:rPr lang="zh-CN" altLang="en-US" dirty="0"/>
            </a:br>
            <a:r>
              <a:rPr lang="en-US" sz="1500" dirty="0"/>
              <a:t>2</a:t>
            </a:r>
          </a:p>
        </p:txBody>
      </p:sp>
      <p:sp>
        <p:nvSpPr>
          <p:cNvPr id="8" name="Content Placeholder 2"/>
          <p:cNvSpPr>
            <a:spLocks noGrp="1"/>
          </p:cNvSpPr>
          <p:nvPr>
            <p:ph idx="1"/>
          </p:nvPr>
        </p:nvSpPr>
        <p:spPr>
          <a:xfrm>
            <a:off x="457200" y="1295400"/>
            <a:ext cx="8458200" cy="1066800"/>
          </a:xfrm>
        </p:spPr>
        <p:txBody>
          <a:bodyPr/>
          <a:lstStyle/>
          <a:p>
            <a:r>
              <a:rPr lang="zh-CN" altLang="en-US" sz="2200" dirty="0"/>
              <a:t>定理 </a:t>
            </a:r>
            <a:r>
              <a:rPr lang="en-US" altLang="zh-CN" sz="2200" dirty="0"/>
              <a:t>3</a:t>
            </a:r>
            <a:r>
              <a:rPr lang="zh-CN" altLang="en-US" sz="2200" dirty="0"/>
              <a:t>：有 𝑛</a:t>
            </a:r>
            <a:r>
              <a:rPr lang="en-US" altLang="zh-CN" sz="2200" dirty="0"/>
              <a:t> </a:t>
            </a:r>
            <a:r>
              <a:rPr lang="zh-CN" altLang="en-US" sz="2200" dirty="0"/>
              <a:t>个对象，其中有 </a:t>
            </a:r>
            <a:r>
              <a:rPr lang="en-US" altLang="zh-CN" sz="2200" dirty="0"/>
              <a:t>​</a:t>
            </a:r>
            <a:r>
              <a:rPr lang="en-US" altLang="zh-CN" sz="2200" i="1" dirty="0"/>
              <a:t>n</a:t>
            </a:r>
            <a:r>
              <a:rPr lang="en-US" altLang="zh-CN" sz="2200" baseline="-25000" dirty="0">
                <a:ea typeface="Cambria Math" pitchFamily="18" charset="0"/>
              </a:rPr>
              <a:t>1</a:t>
            </a:r>
            <a:r>
              <a:rPr lang="en-US" altLang="zh-CN" sz="2200" dirty="0"/>
              <a:t> </a:t>
            </a:r>
            <a:r>
              <a:rPr lang="zh-CN" altLang="en-US" sz="2200" dirty="0"/>
              <a:t>个不可区分的类型 </a:t>
            </a:r>
            <a:r>
              <a:rPr lang="en-US" altLang="zh-CN" sz="2200" dirty="0"/>
              <a:t>1 </a:t>
            </a:r>
            <a:r>
              <a:rPr lang="zh-CN" altLang="en-US" sz="2200" dirty="0"/>
              <a:t>对象，</a:t>
            </a:r>
            <a:r>
              <a:rPr lang="en-US" altLang="zh-CN" sz="2200" i="1" dirty="0"/>
              <a:t> n</a:t>
            </a:r>
            <a:r>
              <a:rPr lang="en-US" altLang="zh-CN" sz="2200" baseline="-25000" dirty="0">
                <a:ea typeface="Cambria Math" pitchFamily="18" charset="0"/>
              </a:rPr>
              <a:t>2</a:t>
            </a:r>
            <a:r>
              <a:rPr lang="zh-CN" altLang="en-US" sz="2200" dirty="0"/>
              <a:t>个不可区分的类型 </a:t>
            </a:r>
            <a:r>
              <a:rPr lang="en-US" altLang="zh-CN" sz="2200" dirty="0"/>
              <a:t>2 </a:t>
            </a:r>
            <a:r>
              <a:rPr lang="zh-CN" altLang="en-US" sz="2200" dirty="0"/>
              <a:t>对象，</a:t>
            </a:r>
            <a:r>
              <a:rPr lang="en-US" altLang="zh-CN" sz="2200" dirty="0"/>
              <a:t>……</a:t>
            </a:r>
            <a:r>
              <a:rPr lang="en-US" altLang="zh-CN" sz="2200" i="1" dirty="0"/>
              <a:t> </a:t>
            </a:r>
            <a:r>
              <a:rPr lang="en-US" altLang="zh-CN" sz="2200" i="1" dirty="0" err="1"/>
              <a:t>n</a:t>
            </a:r>
            <a:r>
              <a:rPr lang="en-US" altLang="zh-CN" sz="2200" i="1" baseline="-25000" dirty="0" err="1"/>
              <a:t>k</a:t>
            </a:r>
            <a:r>
              <a:rPr lang="en-US" altLang="zh-CN" sz="2200" baseline="-25000" dirty="0"/>
              <a:t> </a:t>
            </a:r>
            <a:r>
              <a:rPr lang="en-US" altLang="zh-CN" sz="2200" dirty="0"/>
              <a:t>​ </a:t>
            </a:r>
            <a:r>
              <a:rPr lang="zh-CN" altLang="en-US" sz="2200" dirty="0"/>
              <a:t>个不可区分的类型 𝑘</a:t>
            </a:r>
            <a:r>
              <a:rPr lang="en-US" altLang="zh-CN" sz="2200" dirty="0"/>
              <a:t>k</a:t>
            </a:r>
            <a:r>
              <a:rPr lang="zh-CN" altLang="en-US" sz="2200" dirty="0"/>
              <a:t>对象，不同排列的数量是</a:t>
            </a:r>
            <a:endParaRPr lang="en-US" sz="2200" dirty="0"/>
          </a:p>
        </p:txBody>
      </p:sp>
      <p:graphicFrame>
        <p:nvGraphicFramePr>
          <p:cNvPr id="4" name="Object 3"/>
          <p:cNvGraphicFramePr>
            <a:graphicFrameLocks noChangeAspect="1"/>
          </p:cNvGraphicFramePr>
          <p:nvPr>
            <p:extLst>
              <p:ext uri="{D42A27DB-BD31-4B8C-83A1-F6EECF244321}">
                <p14:modId xmlns:p14="http://schemas.microsoft.com/office/powerpoint/2010/main" val="3014387766"/>
              </p:ext>
            </p:extLst>
          </p:nvPr>
        </p:nvGraphicFramePr>
        <p:xfrm>
          <a:off x="3733800" y="2286000"/>
          <a:ext cx="1371600" cy="728662"/>
        </p:xfrm>
        <a:graphic>
          <a:graphicData uri="http://schemas.openxmlformats.org/presentationml/2006/ole">
            <mc:AlternateContent xmlns:mc="http://schemas.openxmlformats.org/markup-compatibility/2006">
              <mc:Choice xmlns:v="urn:schemas-microsoft-com:vml" Requires="v">
                <p:oleObj name="Equation" r:id="rId2" imgW="812520" imgH="431640" progId="Equation.DSMT4">
                  <p:embed/>
                </p:oleObj>
              </mc:Choice>
              <mc:Fallback>
                <p:oleObj name="Equation" r:id="rId2" imgW="812520" imgH="431640" progId="Equation.DSMT4">
                  <p:embed/>
                  <p:pic>
                    <p:nvPicPr>
                      <p:cNvPr id="0" name=""/>
                      <p:cNvPicPr/>
                      <p:nvPr/>
                    </p:nvPicPr>
                    <p:blipFill>
                      <a:blip r:embed="rId3"/>
                      <a:stretch>
                        <a:fillRect/>
                      </a:stretch>
                    </p:blipFill>
                    <p:spPr>
                      <a:xfrm>
                        <a:off x="3733800" y="2286000"/>
                        <a:ext cx="1371600" cy="728662"/>
                      </a:xfrm>
                      <a:prstGeom prst="rect">
                        <a:avLst/>
                      </a:prstGeom>
                    </p:spPr>
                  </p:pic>
                </p:oleObj>
              </mc:Fallback>
            </mc:AlternateContent>
          </a:graphicData>
        </a:graphic>
      </p:graphicFrame>
      <p:sp>
        <p:nvSpPr>
          <p:cNvPr id="3" name="Content Placeholder 4"/>
          <p:cNvSpPr>
            <a:spLocks noGrp="1"/>
          </p:cNvSpPr>
          <p:nvPr>
            <p:ph idx="13"/>
          </p:nvPr>
        </p:nvSpPr>
        <p:spPr>
          <a:xfrm>
            <a:off x="457200" y="2895600"/>
            <a:ext cx="8458200" cy="2895600"/>
          </a:xfrm>
        </p:spPr>
        <p:txBody>
          <a:bodyPr/>
          <a:lstStyle/>
          <a:p>
            <a:pPr>
              <a:spcBef>
                <a:spcPts val="0"/>
              </a:spcBef>
              <a:spcAft>
                <a:spcPts val="0"/>
              </a:spcAft>
            </a:pPr>
            <a:r>
              <a:rPr lang="zh-CN" altLang="en-US" sz="2200" b="1" dirty="0"/>
              <a:t>证明</a:t>
            </a:r>
            <a:r>
              <a:rPr lang="en-US" sz="2200" dirty="0"/>
              <a:t>:</a:t>
            </a:r>
            <a:r>
              <a:rPr lang="zh-CN" altLang="en-US" sz="2200" dirty="0"/>
              <a:t>根据乘法规则，总的排列数是</a:t>
            </a:r>
            <a:r>
              <a:rPr lang="en-US" sz="2200" dirty="0"/>
              <a:t>: </a:t>
            </a:r>
          </a:p>
          <a:p>
            <a:pPr>
              <a:spcBef>
                <a:spcPts val="0"/>
              </a:spcBef>
              <a:spcAft>
                <a:spcPts val="0"/>
              </a:spcAft>
            </a:pPr>
            <a:r>
              <a:rPr lang="en-US" sz="2200" i="1" dirty="0"/>
              <a:t>C</a:t>
            </a:r>
            <a:r>
              <a:rPr lang="en-US" sz="2200" dirty="0"/>
              <a:t>(</a:t>
            </a:r>
            <a:r>
              <a:rPr lang="en-US" sz="2200" i="1" dirty="0"/>
              <a:t>n</a:t>
            </a:r>
            <a:r>
              <a:rPr lang="en-US" sz="2200" dirty="0"/>
              <a:t>, </a:t>
            </a:r>
            <a:r>
              <a:rPr lang="en-US" sz="2200" i="1" dirty="0"/>
              <a:t>n</a:t>
            </a:r>
            <a:r>
              <a:rPr lang="en-US" sz="2200" baseline="-25000" dirty="0">
                <a:ea typeface="Cambria Math" pitchFamily="18" charset="0"/>
              </a:rPr>
              <a:t>1</a:t>
            </a:r>
            <a:r>
              <a:rPr lang="en-US" sz="2200" dirty="0"/>
              <a:t> )</a:t>
            </a:r>
            <a:r>
              <a:rPr lang="en-US" sz="2200" i="1" dirty="0"/>
              <a:t> C</a:t>
            </a:r>
            <a:r>
              <a:rPr lang="en-US" sz="2200" dirty="0"/>
              <a:t>(</a:t>
            </a:r>
            <a:r>
              <a:rPr lang="en-US" sz="2200" i="1" dirty="0"/>
              <a:t>n</a:t>
            </a:r>
            <a:r>
              <a:rPr lang="en-US" sz="2200" i="1" dirty="0">
                <a:ea typeface="Cambria Math"/>
              </a:rPr>
              <a:t> −</a:t>
            </a:r>
            <a:r>
              <a:rPr lang="en-US" sz="2200" i="1" dirty="0"/>
              <a:t> n</a:t>
            </a:r>
            <a:r>
              <a:rPr lang="en-US" sz="2200" baseline="-25000" dirty="0">
                <a:ea typeface="Cambria Math" pitchFamily="18" charset="0"/>
              </a:rPr>
              <a:t>1</a:t>
            </a:r>
            <a:r>
              <a:rPr lang="en-US" sz="2200" dirty="0"/>
              <a:t>, </a:t>
            </a:r>
            <a:r>
              <a:rPr lang="en-US" sz="2200" i="1" dirty="0"/>
              <a:t>n</a:t>
            </a:r>
            <a:r>
              <a:rPr lang="en-US" sz="2200" baseline="-25000" dirty="0">
                <a:ea typeface="Cambria Math" pitchFamily="18" charset="0"/>
              </a:rPr>
              <a:t>2</a:t>
            </a:r>
            <a:r>
              <a:rPr lang="en-US" sz="2200" dirty="0"/>
              <a:t> ) </a:t>
            </a:r>
            <a:r>
              <a:rPr lang="en-US" sz="2200" i="1" dirty="0">
                <a:ea typeface="Cambria Math"/>
              </a:rPr>
              <a:t>∙∙∙ </a:t>
            </a:r>
            <a:r>
              <a:rPr lang="en-US" sz="2200" i="1" dirty="0"/>
              <a:t>C</a:t>
            </a:r>
            <a:r>
              <a:rPr lang="en-US" sz="2200" dirty="0"/>
              <a:t>(</a:t>
            </a:r>
            <a:r>
              <a:rPr lang="en-US" sz="2200" i="1" dirty="0"/>
              <a:t>n </a:t>
            </a:r>
            <a:r>
              <a:rPr lang="en-US" sz="2200" i="1" dirty="0">
                <a:ea typeface="Cambria Math"/>
              </a:rPr>
              <a:t>− </a:t>
            </a:r>
            <a:r>
              <a:rPr lang="en-US" sz="2200" i="1" dirty="0"/>
              <a:t>n</a:t>
            </a:r>
            <a:r>
              <a:rPr lang="en-US" sz="2200" baseline="-25000" dirty="0">
                <a:ea typeface="Cambria Math" pitchFamily="18" charset="0"/>
              </a:rPr>
              <a:t>1</a:t>
            </a:r>
            <a:r>
              <a:rPr lang="en-US" sz="2200" i="1" dirty="0"/>
              <a:t> </a:t>
            </a:r>
            <a:r>
              <a:rPr lang="en-US" sz="2200" i="1" dirty="0">
                <a:ea typeface="Cambria Math"/>
              </a:rPr>
              <a:t>−</a:t>
            </a:r>
            <a:r>
              <a:rPr lang="en-US" sz="2200" dirty="0"/>
              <a:t> </a:t>
            </a:r>
            <a:r>
              <a:rPr lang="en-US" sz="2200" i="1" dirty="0"/>
              <a:t>n</a:t>
            </a:r>
            <a:r>
              <a:rPr lang="en-US" sz="2200" baseline="-25000" dirty="0">
                <a:ea typeface="Cambria Math" pitchFamily="18" charset="0"/>
              </a:rPr>
              <a:t>2</a:t>
            </a:r>
            <a:r>
              <a:rPr lang="en-US" sz="2200" i="1" dirty="0"/>
              <a:t> </a:t>
            </a:r>
            <a:r>
              <a:rPr lang="en-US" sz="2200" i="1" dirty="0">
                <a:ea typeface="Cambria Math"/>
              </a:rPr>
              <a:t>− ∙∙∙ − </a:t>
            </a:r>
            <a:r>
              <a:rPr lang="en-US" sz="2200" i="1" dirty="0" err="1"/>
              <a:t>n</a:t>
            </a:r>
            <a:r>
              <a:rPr lang="en-US" sz="2200" i="1" baseline="-25000" dirty="0" err="1"/>
              <a:t>k</a:t>
            </a:r>
            <a:r>
              <a:rPr lang="en-US" sz="2200" dirty="0"/>
              <a:t>, </a:t>
            </a:r>
            <a:r>
              <a:rPr lang="en-US" sz="2200" i="1" dirty="0" err="1"/>
              <a:t>n</a:t>
            </a:r>
            <a:r>
              <a:rPr lang="en-US" sz="2200" i="1" baseline="-25000" dirty="0" err="1"/>
              <a:t>k</a:t>
            </a:r>
            <a:r>
              <a:rPr lang="en-US" sz="2200" dirty="0"/>
              <a:t>)   </a:t>
            </a:r>
            <a:r>
              <a:rPr lang="zh-CN" altLang="en-US" sz="2200" dirty="0"/>
              <a:t>因为</a:t>
            </a:r>
            <a:r>
              <a:rPr lang="en-US" sz="2200" dirty="0"/>
              <a:t>:</a:t>
            </a:r>
          </a:p>
          <a:p>
            <a:pPr lvl="1">
              <a:spcBef>
                <a:spcPts val="0"/>
              </a:spcBef>
              <a:spcAft>
                <a:spcPts val="0"/>
              </a:spcAft>
            </a:pPr>
            <a:r>
              <a:rPr lang="zh-CN" altLang="en-US" sz="2000" dirty="0"/>
              <a:t>类型 </a:t>
            </a:r>
            <a:r>
              <a:rPr lang="en-US" altLang="zh-CN" sz="2000" dirty="0"/>
              <a:t>1 </a:t>
            </a:r>
            <a:r>
              <a:rPr lang="zh-CN" altLang="en-US" sz="2000" dirty="0"/>
              <a:t>的 </a:t>
            </a:r>
            <a:r>
              <a:rPr lang="en-US" altLang="zh-CN" sz="2000" i="1" dirty="0"/>
              <a:t>n</a:t>
            </a:r>
            <a:r>
              <a:rPr lang="en-US" altLang="zh-CN" sz="2000" baseline="-25000" dirty="0">
                <a:ea typeface="Cambria Math" pitchFamily="18" charset="0"/>
              </a:rPr>
              <a:t>1</a:t>
            </a:r>
            <a:r>
              <a:rPr lang="en-US" altLang="zh-CN" sz="2000" dirty="0"/>
              <a:t> </a:t>
            </a:r>
            <a:r>
              <a:rPr lang="en-US" sz="2000" dirty="0"/>
              <a:t>​  </a:t>
            </a:r>
            <a:r>
              <a:rPr lang="zh-CN" altLang="en-US" sz="2000" dirty="0"/>
              <a:t>个对象可以在 𝑛</a:t>
            </a:r>
            <a:r>
              <a:rPr lang="en-US" sz="2000" dirty="0"/>
              <a:t> </a:t>
            </a:r>
            <a:r>
              <a:rPr lang="zh-CN" altLang="en-US" sz="2000" dirty="0"/>
              <a:t>个位置中以 𝐶</a:t>
            </a:r>
            <a:r>
              <a:rPr lang="en-US" altLang="zh-CN" sz="2000" dirty="0"/>
              <a:t>(</a:t>
            </a:r>
            <a:r>
              <a:rPr lang="zh-CN" altLang="en-US" sz="2000" dirty="0"/>
              <a:t>𝑛</a:t>
            </a:r>
            <a:r>
              <a:rPr lang="en-US" altLang="zh-CN" sz="2000" dirty="0"/>
              <a:t>,</a:t>
            </a:r>
            <a:r>
              <a:rPr lang="en-US" altLang="zh-CN" sz="2000" i="1" dirty="0"/>
              <a:t> n</a:t>
            </a:r>
            <a:r>
              <a:rPr lang="en-US" altLang="zh-CN" sz="2000" baseline="-25000" dirty="0">
                <a:ea typeface="Cambria Math" pitchFamily="18" charset="0"/>
              </a:rPr>
              <a:t>1</a:t>
            </a:r>
            <a:r>
              <a:rPr lang="en-US" altLang="zh-CN" sz="2000" dirty="0"/>
              <a:t> )</a:t>
            </a:r>
            <a:r>
              <a:rPr lang="en-US" sz="2000" dirty="0"/>
              <a:t>C(n,</a:t>
            </a:r>
            <a:r>
              <a:rPr lang="en-US" altLang="zh-CN" sz="2000" i="1" dirty="0"/>
              <a:t> n</a:t>
            </a:r>
            <a:r>
              <a:rPr lang="en-US" altLang="zh-CN" sz="2000" baseline="-25000" dirty="0">
                <a:ea typeface="Cambria Math" pitchFamily="18" charset="0"/>
              </a:rPr>
              <a:t>1</a:t>
            </a:r>
            <a:r>
              <a:rPr lang="en-US" altLang="zh-CN" sz="2000" dirty="0"/>
              <a:t> </a:t>
            </a:r>
            <a:r>
              <a:rPr lang="en-US" sz="2000" dirty="0"/>
              <a:t>​ ) </a:t>
            </a:r>
            <a:r>
              <a:rPr lang="zh-CN" altLang="en-US" sz="2000" dirty="0"/>
              <a:t>种方式放置，剩下 </a:t>
            </a:r>
            <a:r>
              <a:rPr lang="en-US" altLang="zh-CN" sz="2000" i="1" dirty="0"/>
              <a:t>n </a:t>
            </a:r>
            <a:r>
              <a:rPr lang="en-US" altLang="zh-CN" sz="2000" i="1" dirty="0">
                <a:ea typeface="Cambria Math"/>
              </a:rPr>
              <a:t>− </a:t>
            </a:r>
            <a:r>
              <a:rPr lang="en-US" altLang="zh-CN" sz="2000" i="1" dirty="0"/>
              <a:t>n</a:t>
            </a:r>
            <a:r>
              <a:rPr lang="en-US" altLang="zh-CN" sz="2000" baseline="-25000" dirty="0">
                <a:ea typeface="Cambria Math" pitchFamily="18" charset="0"/>
              </a:rPr>
              <a:t>1</a:t>
            </a:r>
            <a:r>
              <a:rPr lang="zh-CN" altLang="en-US" sz="2000" dirty="0"/>
              <a:t>个位置</a:t>
            </a:r>
            <a:r>
              <a:rPr lang="en-US" sz="2000" dirty="0"/>
              <a:t>. </a:t>
            </a:r>
          </a:p>
          <a:p>
            <a:pPr lvl="1">
              <a:spcBef>
                <a:spcPts val="0"/>
              </a:spcBef>
              <a:spcAft>
                <a:spcPts val="0"/>
              </a:spcAft>
            </a:pPr>
            <a:r>
              <a:rPr lang="zh-CN" altLang="en-US" sz="2000" dirty="0"/>
              <a:t>然后，类型 </a:t>
            </a:r>
            <a:r>
              <a:rPr lang="en-US" altLang="zh-CN" sz="2000" dirty="0"/>
              <a:t>2 </a:t>
            </a:r>
            <a:r>
              <a:rPr lang="zh-CN" altLang="en-US" sz="2000" dirty="0"/>
              <a:t>的 </a:t>
            </a:r>
            <a:r>
              <a:rPr lang="en-US" altLang="zh-CN" sz="2000" i="1" dirty="0"/>
              <a:t>n</a:t>
            </a:r>
            <a:r>
              <a:rPr lang="en-US" altLang="zh-CN" sz="2000" baseline="-25000" dirty="0">
                <a:ea typeface="Cambria Math" pitchFamily="18" charset="0"/>
              </a:rPr>
              <a:t>2 </a:t>
            </a:r>
            <a:r>
              <a:rPr lang="en-US" sz="2000" dirty="0"/>
              <a:t>​  </a:t>
            </a:r>
            <a:r>
              <a:rPr lang="zh-CN" altLang="en-US" sz="2000" dirty="0"/>
              <a:t>个对象可以在剩下的 </a:t>
            </a:r>
            <a:r>
              <a:rPr lang="en-US" altLang="zh-CN" sz="2000" i="1" dirty="0"/>
              <a:t>n</a:t>
            </a:r>
            <a:r>
              <a:rPr lang="en-US" altLang="zh-CN" sz="2000" i="1" dirty="0">
                <a:ea typeface="Cambria Math"/>
              </a:rPr>
              <a:t> −</a:t>
            </a:r>
            <a:r>
              <a:rPr lang="en-US" altLang="zh-CN" sz="2000" i="1" dirty="0"/>
              <a:t> n</a:t>
            </a:r>
            <a:r>
              <a:rPr lang="en-US" altLang="zh-CN" sz="2000" baseline="-25000" dirty="0">
                <a:ea typeface="Cambria Math" pitchFamily="18" charset="0"/>
              </a:rPr>
              <a:t>1</a:t>
            </a:r>
            <a:r>
              <a:rPr lang="en-US" altLang="zh-CN" sz="2000" i="1" dirty="0"/>
              <a:t> </a:t>
            </a:r>
            <a:r>
              <a:rPr lang="en-US" sz="2000" dirty="0"/>
              <a:t>​  </a:t>
            </a:r>
            <a:r>
              <a:rPr lang="zh-CN" altLang="en-US" sz="2000" dirty="0"/>
              <a:t>个位置中以 𝐶</a:t>
            </a:r>
            <a:r>
              <a:rPr lang="en-US" altLang="zh-CN" sz="2000" dirty="0"/>
              <a:t>(</a:t>
            </a:r>
            <a:r>
              <a:rPr lang="en-US" altLang="zh-CN" sz="2000" i="1" dirty="0"/>
              <a:t>n</a:t>
            </a:r>
            <a:r>
              <a:rPr lang="en-US" altLang="zh-CN" sz="2000" i="1" dirty="0">
                <a:ea typeface="Cambria Math"/>
              </a:rPr>
              <a:t> −</a:t>
            </a:r>
            <a:r>
              <a:rPr lang="en-US" altLang="zh-CN" sz="2000" i="1" dirty="0"/>
              <a:t> n</a:t>
            </a:r>
            <a:r>
              <a:rPr lang="en-US" altLang="zh-CN" sz="2000" baseline="-25000" dirty="0">
                <a:ea typeface="Cambria Math" pitchFamily="18" charset="0"/>
              </a:rPr>
              <a:t>1</a:t>
            </a:r>
            <a:r>
              <a:rPr lang="en-US" altLang="zh-CN" sz="2000" i="1" dirty="0"/>
              <a:t> </a:t>
            </a:r>
            <a:r>
              <a:rPr lang="en-US" altLang="zh-CN" sz="2000" i="1" dirty="0">
                <a:ea typeface="Cambria Math"/>
              </a:rPr>
              <a:t>−</a:t>
            </a:r>
            <a:r>
              <a:rPr lang="en-US" altLang="zh-CN" sz="2000" dirty="0"/>
              <a:t> </a:t>
            </a:r>
            <a:r>
              <a:rPr lang="en-US" altLang="zh-CN" sz="2000" i="1" dirty="0"/>
              <a:t>n</a:t>
            </a:r>
            <a:r>
              <a:rPr lang="en-US" altLang="zh-CN" sz="2000" baseline="-25000" dirty="0">
                <a:ea typeface="Cambria Math" pitchFamily="18" charset="0"/>
              </a:rPr>
              <a:t>2</a:t>
            </a:r>
            <a:r>
              <a:rPr lang="en-US" altLang="zh-CN" sz="2000" dirty="0"/>
              <a:t> )</a:t>
            </a:r>
            <a:r>
              <a:rPr lang="zh-CN" altLang="en-US" sz="2000" dirty="0"/>
              <a:t>种方式放置，剩下 </a:t>
            </a:r>
            <a:r>
              <a:rPr lang="en-US" altLang="zh-CN" sz="2000" i="1" dirty="0"/>
              <a:t>n</a:t>
            </a:r>
            <a:r>
              <a:rPr lang="en-US" altLang="zh-CN" sz="2000" i="1" dirty="0">
                <a:ea typeface="Cambria Math"/>
              </a:rPr>
              <a:t> −</a:t>
            </a:r>
            <a:r>
              <a:rPr lang="en-US" altLang="zh-CN" sz="2000" i="1" dirty="0"/>
              <a:t> n</a:t>
            </a:r>
            <a:r>
              <a:rPr lang="en-US" altLang="zh-CN" sz="2000" baseline="-25000" dirty="0">
                <a:ea typeface="Cambria Math" pitchFamily="18" charset="0"/>
              </a:rPr>
              <a:t>1</a:t>
            </a:r>
            <a:r>
              <a:rPr lang="en-US" altLang="zh-CN" sz="2000" i="1" dirty="0"/>
              <a:t> </a:t>
            </a:r>
            <a:r>
              <a:rPr lang="en-US" altLang="zh-CN" sz="2000" i="1" dirty="0">
                <a:ea typeface="Cambria Math"/>
              </a:rPr>
              <a:t>−</a:t>
            </a:r>
            <a:r>
              <a:rPr lang="en-US" altLang="zh-CN" sz="2000" dirty="0"/>
              <a:t> </a:t>
            </a:r>
            <a:r>
              <a:rPr lang="en-US" altLang="zh-CN" sz="2000" i="1" dirty="0"/>
              <a:t>n</a:t>
            </a:r>
            <a:r>
              <a:rPr lang="en-US" altLang="zh-CN" sz="2000" baseline="-25000" dirty="0">
                <a:ea typeface="Cambria Math" pitchFamily="18" charset="0"/>
              </a:rPr>
              <a:t>2</a:t>
            </a:r>
            <a:r>
              <a:rPr lang="zh-CN" altLang="en-US" sz="2000" dirty="0"/>
              <a:t>个位置</a:t>
            </a:r>
            <a:r>
              <a:rPr lang="en-US" sz="2000" dirty="0"/>
              <a:t>. </a:t>
            </a:r>
          </a:p>
          <a:p>
            <a:pPr lvl="1">
              <a:spcBef>
                <a:spcPts val="0"/>
              </a:spcBef>
              <a:spcAft>
                <a:spcPts val="0"/>
              </a:spcAft>
            </a:pPr>
            <a:r>
              <a:rPr lang="zh-CN" altLang="en-US" sz="2000" dirty="0"/>
              <a:t>以此类推，直到类型 𝑘</a:t>
            </a:r>
            <a:r>
              <a:rPr lang="en-US" altLang="zh-CN" sz="2000" dirty="0"/>
              <a:t> </a:t>
            </a:r>
            <a:r>
              <a:rPr lang="zh-CN" altLang="en-US" sz="2000" dirty="0"/>
              <a:t>的 </a:t>
            </a:r>
            <a:r>
              <a:rPr lang="en-US" altLang="zh-CN" sz="2000" i="1" dirty="0" err="1"/>
              <a:t>n</a:t>
            </a:r>
            <a:r>
              <a:rPr lang="en-US" altLang="zh-CN" sz="2000" i="1" baseline="-25000" dirty="0" err="1"/>
              <a:t>k</a:t>
            </a:r>
            <a:r>
              <a:rPr lang="zh-CN" altLang="en-US" sz="2000" dirty="0"/>
              <a:t>个对象</a:t>
            </a:r>
            <a:r>
              <a:rPr lang="en-US" altLang="zh-CN" sz="2000" i="1" dirty="0"/>
              <a:t>C</a:t>
            </a:r>
            <a:r>
              <a:rPr lang="en-US" altLang="zh-CN" sz="2000" dirty="0"/>
              <a:t>(</a:t>
            </a:r>
            <a:r>
              <a:rPr lang="en-US" altLang="zh-CN" sz="2000" i="1" dirty="0"/>
              <a:t>n </a:t>
            </a:r>
            <a:r>
              <a:rPr lang="en-US" altLang="zh-CN" sz="2000" i="1" dirty="0">
                <a:ea typeface="Cambria Math"/>
              </a:rPr>
              <a:t>− </a:t>
            </a:r>
            <a:r>
              <a:rPr lang="en-US" altLang="zh-CN" sz="2000" i="1" dirty="0"/>
              <a:t>n</a:t>
            </a:r>
            <a:r>
              <a:rPr lang="en-US" altLang="zh-CN" sz="2000" baseline="-25000" dirty="0">
                <a:ea typeface="Cambria Math" pitchFamily="18" charset="0"/>
              </a:rPr>
              <a:t>1</a:t>
            </a:r>
            <a:r>
              <a:rPr lang="en-US" altLang="zh-CN" sz="2000" i="1" dirty="0"/>
              <a:t> </a:t>
            </a:r>
            <a:r>
              <a:rPr lang="en-US" altLang="zh-CN" sz="2000" i="1" dirty="0">
                <a:ea typeface="Cambria Math"/>
              </a:rPr>
              <a:t>−</a:t>
            </a:r>
            <a:r>
              <a:rPr lang="en-US" altLang="zh-CN" sz="2000" dirty="0"/>
              <a:t> </a:t>
            </a:r>
            <a:r>
              <a:rPr lang="en-US" altLang="zh-CN" sz="2000" i="1" dirty="0"/>
              <a:t>n</a:t>
            </a:r>
            <a:r>
              <a:rPr lang="en-US" altLang="zh-CN" sz="2000" baseline="-25000" dirty="0">
                <a:ea typeface="Cambria Math" pitchFamily="18" charset="0"/>
              </a:rPr>
              <a:t>2</a:t>
            </a:r>
            <a:r>
              <a:rPr lang="en-US" altLang="zh-CN" sz="2000" i="1" dirty="0"/>
              <a:t> </a:t>
            </a:r>
            <a:r>
              <a:rPr lang="en-US" altLang="zh-CN" sz="2000" i="1" dirty="0">
                <a:ea typeface="Cambria Math"/>
              </a:rPr>
              <a:t>− ∙∙∙ − </a:t>
            </a:r>
            <a:r>
              <a:rPr lang="en-US" altLang="zh-CN" sz="2000" i="1" dirty="0" err="1"/>
              <a:t>n</a:t>
            </a:r>
            <a:r>
              <a:rPr lang="en-US" altLang="zh-CN" sz="2000" i="1" baseline="-25000" dirty="0" err="1"/>
              <a:t>k</a:t>
            </a:r>
            <a:r>
              <a:rPr lang="en-US" altLang="zh-CN" sz="2000" dirty="0"/>
              <a:t>, </a:t>
            </a:r>
            <a:r>
              <a:rPr lang="en-US" altLang="zh-CN" sz="2000" i="1" dirty="0" err="1"/>
              <a:t>n</a:t>
            </a:r>
            <a:r>
              <a:rPr lang="en-US" altLang="zh-CN" sz="2000" i="1" baseline="-25000" dirty="0" err="1"/>
              <a:t>k</a:t>
            </a:r>
            <a:r>
              <a:rPr lang="en-US" altLang="zh-CN" sz="2000" dirty="0"/>
              <a:t>)</a:t>
            </a:r>
            <a:r>
              <a:rPr lang="zh-CN" altLang="en-US" sz="2000" dirty="0"/>
              <a:t>种方式放置</a:t>
            </a:r>
            <a:r>
              <a:rPr lang="en-US" sz="2000" i="1" dirty="0"/>
              <a:t>C</a:t>
            </a:r>
            <a:r>
              <a:rPr lang="en-US" sz="2000" dirty="0"/>
              <a:t>(</a:t>
            </a:r>
            <a:r>
              <a:rPr lang="en-US" sz="2000" i="1" dirty="0"/>
              <a:t>n </a:t>
            </a:r>
            <a:r>
              <a:rPr lang="en-US" sz="2000" i="1" dirty="0">
                <a:ea typeface="Cambria Math"/>
              </a:rPr>
              <a:t>− </a:t>
            </a:r>
            <a:r>
              <a:rPr lang="en-US" sz="2000" i="1" dirty="0"/>
              <a:t>n</a:t>
            </a:r>
            <a:r>
              <a:rPr lang="en-US" sz="2000" baseline="-25000" dirty="0">
                <a:ea typeface="Cambria Math" pitchFamily="18" charset="0"/>
              </a:rPr>
              <a:t>1</a:t>
            </a:r>
            <a:r>
              <a:rPr lang="en-US" sz="2000" i="1" dirty="0"/>
              <a:t> </a:t>
            </a:r>
            <a:r>
              <a:rPr lang="en-US" sz="2000" i="1" dirty="0">
                <a:ea typeface="Cambria Math"/>
              </a:rPr>
              <a:t>−</a:t>
            </a:r>
            <a:r>
              <a:rPr lang="en-US" sz="2000" dirty="0"/>
              <a:t> </a:t>
            </a:r>
            <a:r>
              <a:rPr lang="en-US" sz="2000" i="1" dirty="0"/>
              <a:t>n</a:t>
            </a:r>
            <a:r>
              <a:rPr lang="en-US" sz="2000" baseline="-25000" dirty="0">
                <a:ea typeface="Cambria Math" pitchFamily="18" charset="0"/>
              </a:rPr>
              <a:t>2</a:t>
            </a:r>
            <a:r>
              <a:rPr lang="en-US" sz="2000" i="1" dirty="0"/>
              <a:t> </a:t>
            </a:r>
            <a:r>
              <a:rPr lang="en-US" sz="2000" i="1" dirty="0">
                <a:ea typeface="Cambria Math"/>
              </a:rPr>
              <a:t>− ∙∙∙ − </a:t>
            </a:r>
            <a:r>
              <a:rPr lang="en-US" sz="2000" i="1" dirty="0" err="1"/>
              <a:t>n</a:t>
            </a:r>
            <a:r>
              <a:rPr lang="en-US" sz="2000" i="1" baseline="-25000" dirty="0" err="1"/>
              <a:t>k</a:t>
            </a:r>
            <a:r>
              <a:rPr lang="en-US" sz="2000" dirty="0"/>
              <a:t>, </a:t>
            </a:r>
            <a:r>
              <a:rPr lang="en-US" sz="2000" i="1" dirty="0" err="1"/>
              <a:t>n</a:t>
            </a:r>
            <a:r>
              <a:rPr lang="en-US" sz="2000" i="1" baseline="-25000" dirty="0" err="1"/>
              <a:t>k</a:t>
            </a:r>
            <a:r>
              <a:rPr lang="en-US" sz="2000" dirty="0"/>
              <a:t>) ways. </a:t>
            </a:r>
          </a:p>
          <a:p>
            <a:pPr>
              <a:spcBef>
                <a:spcPts val="0"/>
              </a:spcBef>
              <a:spcAft>
                <a:spcPts val="0"/>
              </a:spcAft>
            </a:pPr>
            <a:r>
              <a:rPr lang="zh-CN" altLang="en-US" sz="2200" dirty="0"/>
              <a:t>将这个乘积转化为所需的结果如下</a:t>
            </a:r>
            <a:r>
              <a:rPr lang="en-US" sz="2200" dirty="0"/>
              <a:t>:</a:t>
            </a:r>
          </a:p>
        </p:txBody>
      </p:sp>
      <p:graphicFrame>
        <p:nvGraphicFramePr>
          <p:cNvPr id="9" name="Object 5"/>
          <p:cNvGraphicFramePr>
            <a:graphicFrameLocks noChangeAspect="1"/>
          </p:cNvGraphicFramePr>
          <p:nvPr>
            <p:extLst>
              <p:ext uri="{D42A27DB-BD31-4B8C-83A1-F6EECF244321}">
                <p14:modId xmlns:p14="http://schemas.microsoft.com/office/powerpoint/2010/main" val="3052072538"/>
              </p:ext>
            </p:extLst>
          </p:nvPr>
        </p:nvGraphicFramePr>
        <p:xfrm>
          <a:off x="1022350" y="5791200"/>
          <a:ext cx="6794500" cy="792162"/>
        </p:xfrm>
        <a:graphic>
          <a:graphicData uri="http://schemas.openxmlformats.org/presentationml/2006/ole">
            <mc:AlternateContent xmlns:mc="http://schemas.openxmlformats.org/markup-compatibility/2006">
              <mc:Choice xmlns:v="urn:schemas-microsoft-com:vml" Requires="v">
                <p:oleObj name="Equation" r:id="rId4" imgW="4025880" imgH="469800" progId="Equation.DSMT4">
                  <p:embed/>
                </p:oleObj>
              </mc:Choice>
              <mc:Fallback>
                <p:oleObj name="Equation" r:id="rId4" imgW="4025880" imgH="469800" progId="Equation.DSMT4">
                  <p:embed/>
                  <p:pic>
                    <p:nvPicPr>
                      <p:cNvPr id="4" name="Object 3"/>
                      <p:cNvPicPr/>
                      <p:nvPr/>
                    </p:nvPicPr>
                    <p:blipFill>
                      <a:blip r:embed="rId5"/>
                      <a:stretch>
                        <a:fillRect/>
                      </a:stretch>
                    </p:blipFill>
                    <p:spPr>
                      <a:xfrm>
                        <a:off x="1022350" y="5791200"/>
                        <a:ext cx="6794500" cy="792162"/>
                      </a:xfrm>
                      <a:prstGeom prst="rect">
                        <a:avLst/>
                      </a:prstGeom>
                    </p:spPr>
                  </p:pic>
                </p:oleObj>
              </mc:Fallback>
            </mc:AlternateContent>
          </a:graphicData>
        </a:graphic>
      </p:graphicFrame>
    </p:spTree>
    <p:extLst>
      <p:ext uri="{BB962C8B-B14F-4D97-AF65-F5344CB8AC3E}">
        <p14:creationId xmlns:p14="http://schemas.microsoft.com/office/powerpoint/2010/main" val="3369811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乘法规则</a:t>
            </a:r>
            <a:endParaRPr lang="en-US" dirty="0"/>
          </a:p>
        </p:txBody>
      </p:sp>
      <p:sp>
        <p:nvSpPr>
          <p:cNvPr id="3" name="Content Placeholder 2"/>
          <p:cNvSpPr>
            <a:spLocks noGrp="1"/>
          </p:cNvSpPr>
          <p:nvPr>
            <p:ph idx="1"/>
          </p:nvPr>
        </p:nvSpPr>
        <p:spPr>
          <a:xfrm>
            <a:off x="457200" y="1295400"/>
            <a:ext cx="8229600" cy="3200400"/>
          </a:xfrm>
        </p:spPr>
        <p:txBody>
          <a:bodyPr/>
          <a:lstStyle/>
          <a:p>
            <a:pPr>
              <a:spcBef>
                <a:spcPts val="600"/>
              </a:spcBef>
            </a:pPr>
            <a:r>
              <a:rPr lang="zh-CN" altLang="en-US" sz="3000" b="1" dirty="0"/>
              <a:t>示例：</a:t>
            </a:r>
            <a:r>
              <a:rPr lang="zh-CN" altLang="en-US" sz="3000" dirty="0"/>
              <a:t>如果每个车牌包含三个大写英文字母，后跟三个数字，可以制作多少种不同的车牌？</a:t>
            </a:r>
            <a:endParaRPr lang="en-US" sz="3000" dirty="0"/>
          </a:p>
          <a:p>
            <a:pPr>
              <a:spcBef>
                <a:spcPts val="600"/>
              </a:spcBef>
            </a:pPr>
            <a:r>
              <a:rPr lang="zh-CN" altLang="en-US" sz="3000" b="1" dirty="0"/>
              <a:t>解答：</a:t>
            </a:r>
            <a:r>
              <a:rPr lang="zh-CN" altLang="en-US" sz="3000" dirty="0"/>
              <a:t>根据乘法法则</a:t>
            </a:r>
            <a:r>
              <a:rPr lang="en-US" sz="3000" dirty="0"/>
              <a:t>,</a:t>
            </a:r>
          </a:p>
          <a:p>
            <a:pPr>
              <a:spcBef>
                <a:spcPts val="600"/>
              </a:spcBef>
            </a:pPr>
            <a:r>
              <a:rPr lang="zh-CN" altLang="en-US" sz="3000" dirty="0">
                <a:latin typeface="+mn-ea"/>
              </a:rPr>
              <a:t>有 </a:t>
            </a:r>
            <a:r>
              <a:rPr lang="en-US" altLang="zh-CN" sz="3000" dirty="0">
                <a:latin typeface="+mn-ea"/>
              </a:rPr>
              <a:t>26 ∙ 26 ∙ 26 ∙ 10 ∙ 10 ∙ 10 = 17,576,000 </a:t>
            </a:r>
            <a:r>
              <a:rPr lang="zh-CN" altLang="en-US" sz="3000" dirty="0">
                <a:latin typeface="+mn-ea"/>
              </a:rPr>
              <a:t>种不同的车牌组合</a:t>
            </a:r>
            <a:r>
              <a:rPr lang="en-US" sz="3000" dirty="0">
                <a:ea typeface="Cambria Math"/>
              </a:rPr>
              <a:t>.</a:t>
            </a:r>
            <a:endParaRPr lang="en-US" sz="3000" i="1" dirty="0"/>
          </a:p>
        </p:txBody>
      </p:sp>
      <p:pic>
        <p:nvPicPr>
          <p:cNvPr id="20482" name="Picture 3" descr="Illustration of the solution in example 5.&#10;"/>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2819400" y="4800600"/>
            <a:ext cx="3505200" cy="158846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4"/>
          </p:nvPr>
        </p:nvSpPr>
        <p:spPr>
          <a:xfrm>
            <a:off x="3465576" y="647700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11918074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将对象分配到盒子中</a:t>
            </a:r>
            <a:br>
              <a:rPr lang="zh-CN" altLang="en-US" dirty="0"/>
            </a:br>
            <a:r>
              <a:rPr lang="en-US" sz="1500" dirty="0"/>
              <a:t>1</a:t>
            </a:r>
          </a:p>
        </p:txBody>
      </p:sp>
      <p:sp>
        <p:nvSpPr>
          <p:cNvPr id="3" name="Content Placeholder 2"/>
          <p:cNvSpPr>
            <a:spLocks noGrp="1"/>
          </p:cNvSpPr>
          <p:nvPr>
            <p:ph idx="1"/>
          </p:nvPr>
        </p:nvSpPr>
        <p:spPr>
          <a:xfrm>
            <a:off x="457200" y="1295400"/>
            <a:ext cx="8458200" cy="4495800"/>
          </a:xfrm>
        </p:spPr>
        <p:txBody>
          <a:bodyPr/>
          <a:lstStyle/>
          <a:p>
            <a:r>
              <a:rPr lang="zh-CN" altLang="en-US" dirty="0"/>
              <a:t>许多计数问题可以通过计算将物体放入盒子中的方式来解决</a:t>
            </a:r>
            <a:r>
              <a:rPr lang="en-US" dirty="0"/>
              <a:t>.</a:t>
            </a:r>
          </a:p>
          <a:p>
            <a:pPr lvl="1"/>
            <a:r>
              <a:rPr lang="zh-CN" altLang="en-US" dirty="0"/>
              <a:t>物体可能彼此不同（可区分）或相同（不可区分）</a:t>
            </a:r>
            <a:r>
              <a:rPr lang="en-US" dirty="0"/>
              <a:t>.</a:t>
            </a:r>
          </a:p>
          <a:p>
            <a:pPr lvl="1"/>
            <a:r>
              <a:rPr lang="zh-CN" altLang="en-US" dirty="0"/>
              <a:t>盒子可能带有标签（可区分）或不带标签（不可区分）</a:t>
            </a:r>
            <a:r>
              <a:rPr lang="en-US" dirty="0"/>
              <a:t>.</a:t>
            </a:r>
          </a:p>
        </p:txBody>
      </p:sp>
    </p:spTree>
    <p:extLst>
      <p:ext uri="{BB962C8B-B14F-4D97-AF65-F5344CB8AC3E}">
        <p14:creationId xmlns:p14="http://schemas.microsoft.com/office/powerpoint/2010/main" val="20806666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将对象分配到盒子中</a:t>
            </a:r>
            <a:br>
              <a:rPr lang="zh-CN" altLang="en-US" dirty="0"/>
            </a:br>
            <a:r>
              <a:rPr lang="en-US" sz="1500" dirty="0"/>
              <a:t>2</a:t>
            </a:r>
          </a:p>
        </p:txBody>
      </p:sp>
      <p:sp>
        <p:nvSpPr>
          <p:cNvPr id="3" name="Content Placeholder 2"/>
          <p:cNvSpPr>
            <a:spLocks noGrp="1"/>
          </p:cNvSpPr>
          <p:nvPr>
            <p:ph idx="1"/>
          </p:nvPr>
        </p:nvSpPr>
        <p:spPr>
          <a:xfrm>
            <a:off x="457200" y="1295400"/>
            <a:ext cx="8458200" cy="5257800"/>
          </a:xfrm>
        </p:spPr>
        <p:txBody>
          <a:bodyPr/>
          <a:lstStyle/>
          <a:p>
            <a:pPr>
              <a:spcBef>
                <a:spcPts val="0"/>
              </a:spcBef>
              <a:spcAft>
                <a:spcPts val="0"/>
              </a:spcAft>
            </a:pPr>
            <a:r>
              <a:rPr lang="zh-CN" altLang="en-US" sz="2400" i="1" dirty="0"/>
              <a:t>可区分物体和可区分盒子</a:t>
            </a:r>
            <a:r>
              <a:rPr lang="en-US" sz="2400" dirty="0"/>
              <a:t>.</a:t>
            </a:r>
          </a:p>
          <a:p>
            <a:pPr lvl="1">
              <a:spcBef>
                <a:spcPts val="0"/>
              </a:spcBef>
              <a:spcAft>
                <a:spcPts val="0"/>
              </a:spcAft>
            </a:pPr>
            <a:r>
              <a:rPr lang="zh-CN" altLang="en-US" sz="2200" dirty="0"/>
              <a:t>将 𝑛</a:t>
            </a:r>
            <a:r>
              <a:rPr lang="en-US" altLang="zh-CN" sz="2200" dirty="0"/>
              <a:t> </a:t>
            </a:r>
            <a:r>
              <a:rPr lang="zh-CN" altLang="en-US" sz="2200" dirty="0"/>
              <a:t>个可区分物体分配到 𝑘</a:t>
            </a:r>
            <a:r>
              <a:rPr lang="en-US" altLang="zh-CN" sz="2200" dirty="0"/>
              <a:t> </a:t>
            </a:r>
            <a:r>
              <a:rPr lang="zh-CN" altLang="en-US" sz="2200" dirty="0"/>
              <a:t>个可区分盒子中的方法有</a:t>
            </a:r>
            <a:r>
              <a:rPr lang="en-US" altLang="zh-CN" sz="2200" i="1" dirty="0"/>
              <a:t>n</a:t>
            </a:r>
            <a:r>
              <a:rPr lang="en-US" altLang="zh-CN" sz="2200" dirty="0"/>
              <a:t>!/(</a:t>
            </a:r>
            <a:r>
              <a:rPr lang="en-US" altLang="zh-CN" sz="2200" i="1" dirty="0"/>
              <a:t>n</a:t>
            </a:r>
            <a:r>
              <a:rPr lang="en-US" altLang="zh-CN" sz="2200" baseline="-25000" dirty="0">
                <a:ea typeface="Cambria Math" pitchFamily="18" charset="0"/>
              </a:rPr>
              <a:t>1</a:t>
            </a:r>
            <a:r>
              <a:rPr lang="en-US" altLang="zh-CN" sz="2200" dirty="0"/>
              <a:t>!</a:t>
            </a:r>
            <a:r>
              <a:rPr lang="en-US" altLang="zh-CN" sz="2200" i="1" dirty="0"/>
              <a:t>n</a:t>
            </a:r>
            <a:r>
              <a:rPr lang="en-US" altLang="zh-CN" sz="2200" baseline="-25000" dirty="0">
                <a:ea typeface="Cambria Math" pitchFamily="18" charset="0"/>
              </a:rPr>
              <a:t>2</a:t>
            </a:r>
            <a:r>
              <a:rPr lang="en-US" altLang="zh-CN" sz="2200" dirty="0"/>
              <a:t>! </a:t>
            </a:r>
            <a:r>
              <a:rPr lang="en-US" altLang="zh-CN" sz="2200" dirty="0">
                <a:ea typeface="Cambria Math"/>
              </a:rPr>
              <a:t>∙∙∙</a:t>
            </a:r>
            <a:r>
              <a:rPr lang="en-US" altLang="zh-CN" sz="2200" i="1" dirty="0" err="1"/>
              <a:t>n</a:t>
            </a:r>
            <a:r>
              <a:rPr lang="en-US" altLang="zh-CN" sz="2200" i="1" baseline="-25000" dirty="0" err="1"/>
              <a:t>k</a:t>
            </a:r>
            <a:r>
              <a:rPr lang="en-US" altLang="zh-CN" sz="2200" dirty="0"/>
              <a:t>!)</a:t>
            </a:r>
            <a:r>
              <a:rPr lang="en-US" sz="2200" dirty="0"/>
              <a:t>.</a:t>
            </a:r>
          </a:p>
          <a:p>
            <a:pPr lvl="1">
              <a:spcBef>
                <a:spcPts val="0"/>
              </a:spcBef>
              <a:spcAft>
                <a:spcPts val="0"/>
              </a:spcAft>
            </a:pPr>
            <a:r>
              <a:rPr lang="zh-CN" altLang="en-US" sz="2200" dirty="0"/>
              <a:t>例子：将 </a:t>
            </a:r>
            <a:r>
              <a:rPr lang="en-US" altLang="zh-CN" sz="2200" dirty="0"/>
              <a:t>52 </a:t>
            </a:r>
            <a:r>
              <a:rPr lang="zh-CN" altLang="en-US" sz="2200" dirty="0"/>
              <a:t>张牌分发给四个玩家，每人 </a:t>
            </a:r>
            <a:r>
              <a:rPr lang="en-US" altLang="zh-CN" sz="2200" dirty="0"/>
              <a:t>5 </a:t>
            </a:r>
            <a:r>
              <a:rPr lang="zh-CN" altLang="en-US" sz="2200" dirty="0"/>
              <a:t>张牌的分发方式有</a:t>
            </a:r>
            <a:r>
              <a:rPr lang="en-US" sz="2200" dirty="0">
                <a:ea typeface="Cambria Math" pitchFamily="18" charset="0"/>
              </a:rPr>
              <a:t>52!</a:t>
            </a:r>
            <a:r>
              <a:rPr lang="en-US" sz="2200" dirty="0"/>
              <a:t>/(</a:t>
            </a:r>
            <a:r>
              <a:rPr lang="en-US" sz="2200" dirty="0">
                <a:ea typeface="Cambria Math" pitchFamily="18" charset="0"/>
              </a:rPr>
              <a:t>5!5!5!5!32!</a:t>
            </a:r>
            <a:r>
              <a:rPr lang="en-US" sz="2200" dirty="0"/>
              <a:t>)</a:t>
            </a:r>
            <a:r>
              <a:rPr lang="zh-CN" altLang="en-US" sz="2200" dirty="0"/>
              <a:t>种</a:t>
            </a:r>
            <a:r>
              <a:rPr lang="en-US" sz="2200" dirty="0"/>
              <a:t> .</a:t>
            </a:r>
          </a:p>
          <a:p>
            <a:pPr>
              <a:spcBef>
                <a:spcPts val="0"/>
              </a:spcBef>
              <a:spcAft>
                <a:spcPts val="0"/>
              </a:spcAft>
            </a:pPr>
            <a:r>
              <a:rPr lang="zh-CN" altLang="en-US" sz="2400" i="1" dirty="0"/>
              <a:t>不可区分物体和可区分盒子</a:t>
            </a:r>
            <a:r>
              <a:rPr lang="en-US" sz="2400" dirty="0"/>
              <a:t>.</a:t>
            </a:r>
          </a:p>
          <a:p>
            <a:pPr lvl="1">
              <a:spcBef>
                <a:spcPts val="0"/>
              </a:spcBef>
              <a:spcAft>
                <a:spcPts val="0"/>
              </a:spcAft>
            </a:pPr>
            <a:r>
              <a:rPr lang="zh-CN" altLang="en-US" sz="2200" dirty="0"/>
              <a:t>将 𝑟</a:t>
            </a:r>
            <a:r>
              <a:rPr lang="en-US" altLang="zh-CN" sz="2200" dirty="0"/>
              <a:t> </a:t>
            </a:r>
            <a:r>
              <a:rPr lang="zh-CN" altLang="en-US" sz="2200" dirty="0"/>
              <a:t>个不可区分物体放入 𝑛</a:t>
            </a:r>
            <a:r>
              <a:rPr lang="en-US" altLang="zh-CN" sz="2200" dirty="0"/>
              <a:t> </a:t>
            </a:r>
            <a:r>
              <a:rPr lang="zh-CN" altLang="en-US" sz="2200" dirty="0"/>
              <a:t>个可区分盒子中的方法有</a:t>
            </a:r>
            <a:r>
              <a:rPr lang="en-US" altLang="zh-CN" sz="2200" i="1" dirty="0"/>
              <a:t>C</a:t>
            </a:r>
            <a:r>
              <a:rPr lang="en-US" altLang="zh-CN" sz="2200" dirty="0"/>
              <a:t>(</a:t>
            </a:r>
            <a:r>
              <a:rPr lang="en-US" altLang="zh-CN" sz="2200" i="1" dirty="0"/>
              <a:t>n</a:t>
            </a:r>
            <a:r>
              <a:rPr lang="en-US" altLang="zh-CN" sz="2200" dirty="0"/>
              <a:t> + </a:t>
            </a:r>
            <a:r>
              <a:rPr lang="en-US" altLang="zh-CN" sz="2200" i="1" dirty="0"/>
              <a:t>r </a:t>
            </a:r>
            <a:r>
              <a:rPr lang="en-US" altLang="zh-CN" sz="2200" dirty="0">
                <a:ea typeface="Cambria Math"/>
              </a:rPr>
              <a:t>−</a:t>
            </a:r>
            <a:r>
              <a:rPr lang="en-US" altLang="zh-CN" sz="2200" dirty="0"/>
              <a:t> </a:t>
            </a:r>
            <a:r>
              <a:rPr lang="en-US" altLang="zh-CN" sz="2200" dirty="0">
                <a:ea typeface="Cambria Math" pitchFamily="18" charset="0"/>
              </a:rPr>
              <a:t>1</a:t>
            </a:r>
            <a:r>
              <a:rPr lang="en-US" altLang="zh-CN" sz="2200" dirty="0"/>
              <a:t>, </a:t>
            </a:r>
            <a:r>
              <a:rPr lang="en-US" altLang="zh-CN" sz="2200" i="1" dirty="0"/>
              <a:t>n</a:t>
            </a:r>
            <a:r>
              <a:rPr lang="en-US" altLang="zh-CN" sz="2200" dirty="0"/>
              <a:t> </a:t>
            </a:r>
            <a:r>
              <a:rPr lang="en-US" altLang="zh-CN" sz="2200" dirty="0">
                <a:ea typeface="Cambria Math"/>
              </a:rPr>
              <a:t>−</a:t>
            </a:r>
            <a:r>
              <a:rPr lang="en-US" altLang="zh-CN" sz="2200" dirty="0"/>
              <a:t> </a:t>
            </a:r>
            <a:r>
              <a:rPr lang="en-US" altLang="zh-CN" sz="2200" dirty="0">
                <a:ea typeface="Cambria Math" pitchFamily="18" charset="0"/>
              </a:rPr>
              <a:t>1</a:t>
            </a:r>
            <a:r>
              <a:rPr lang="en-US" altLang="zh-CN" sz="2200" dirty="0"/>
              <a:t>)</a:t>
            </a:r>
            <a:r>
              <a:rPr lang="en-US" sz="2200" dirty="0"/>
              <a:t>.</a:t>
            </a:r>
          </a:p>
          <a:p>
            <a:pPr lvl="1">
              <a:spcBef>
                <a:spcPts val="0"/>
              </a:spcBef>
              <a:spcAft>
                <a:spcPts val="0"/>
              </a:spcAft>
            </a:pPr>
            <a:r>
              <a:rPr lang="zh-CN" altLang="en-US" sz="2200" dirty="0"/>
              <a:t>基于当允许重复时，来自 𝑘</a:t>
            </a:r>
            <a:r>
              <a:rPr lang="en-US" altLang="zh-CN" sz="2200" dirty="0"/>
              <a:t> </a:t>
            </a:r>
            <a:r>
              <a:rPr lang="zh-CN" altLang="en-US" sz="2200" dirty="0"/>
              <a:t>个元素集合的 𝑛组合与将 𝑛</a:t>
            </a:r>
            <a:r>
              <a:rPr lang="en-US" altLang="zh-CN" sz="2200" dirty="0"/>
              <a:t> </a:t>
            </a:r>
            <a:r>
              <a:rPr lang="zh-CN" altLang="en-US" sz="2200" dirty="0"/>
              <a:t>个不可区分物体放入 𝑘</a:t>
            </a:r>
            <a:r>
              <a:rPr lang="en-US" altLang="zh-CN" sz="2200" dirty="0"/>
              <a:t> </a:t>
            </a:r>
            <a:r>
              <a:rPr lang="zh-CN" altLang="en-US" sz="2200" dirty="0"/>
              <a:t>个可区分盒子的方式之间的一对一对应关系的证明</a:t>
            </a:r>
            <a:r>
              <a:rPr lang="en-US" sz="2200" dirty="0"/>
              <a:t>.</a:t>
            </a:r>
          </a:p>
          <a:p>
            <a:pPr lvl="1">
              <a:spcBef>
                <a:spcPts val="0"/>
              </a:spcBef>
              <a:spcAft>
                <a:spcPts val="0"/>
              </a:spcAft>
            </a:pPr>
            <a:r>
              <a:rPr lang="zh-CN" altLang="en-US" sz="2200" dirty="0">
                <a:ea typeface="Cambria Math" pitchFamily="18" charset="0"/>
              </a:rPr>
              <a:t>例子：将 </a:t>
            </a:r>
            <a:r>
              <a:rPr lang="en-US" altLang="zh-CN" sz="2200" dirty="0">
                <a:ea typeface="Cambria Math" pitchFamily="18" charset="0"/>
              </a:rPr>
              <a:t>10 </a:t>
            </a:r>
            <a:r>
              <a:rPr lang="zh-CN" altLang="en-US" sz="2200" dirty="0">
                <a:ea typeface="Cambria Math" pitchFamily="18" charset="0"/>
              </a:rPr>
              <a:t>个不可区分物体放入 </a:t>
            </a:r>
            <a:r>
              <a:rPr lang="en-US" altLang="zh-CN" sz="2200" dirty="0">
                <a:ea typeface="Cambria Math" pitchFamily="18" charset="0"/>
              </a:rPr>
              <a:t>8 </a:t>
            </a:r>
            <a:r>
              <a:rPr lang="zh-CN" altLang="en-US" sz="2200" dirty="0">
                <a:ea typeface="Cambria Math" pitchFamily="18" charset="0"/>
              </a:rPr>
              <a:t>个可区分盒子中的方法有</a:t>
            </a:r>
            <a:r>
              <a:rPr lang="en-US" altLang="zh-CN" sz="2200" i="1" dirty="0"/>
              <a:t>C</a:t>
            </a:r>
            <a:r>
              <a:rPr lang="en-US" altLang="zh-CN" sz="2200" dirty="0"/>
              <a:t>(</a:t>
            </a:r>
            <a:r>
              <a:rPr lang="en-US" altLang="zh-CN" sz="2200" dirty="0">
                <a:ea typeface="Cambria Math" pitchFamily="18" charset="0"/>
              </a:rPr>
              <a:t>8</a:t>
            </a:r>
            <a:r>
              <a:rPr lang="en-US" altLang="zh-CN" sz="2200" dirty="0"/>
              <a:t> + </a:t>
            </a:r>
            <a:r>
              <a:rPr lang="en-US" altLang="zh-CN" sz="2200" dirty="0">
                <a:ea typeface="Cambria Math" pitchFamily="18" charset="0"/>
              </a:rPr>
              <a:t>10</a:t>
            </a:r>
            <a:r>
              <a:rPr lang="en-US" altLang="zh-CN" sz="2200" i="1" dirty="0"/>
              <a:t> </a:t>
            </a:r>
            <a:r>
              <a:rPr lang="en-US" altLang="zh-CN" sz="2200" dirty="0">
                <a:ea typeface="Cambria Math"/>
              </a:rPr>
              <a:t>−</a:t>
            </a:r>
            <a:r>
              <a:rPr lang="en-US" altLang="zh-CN" sz="2200" dirty="0"/>
              <a:t> </a:t>
            </a:r>
            <a:r>
              <a:rPr lang="en-US" altLang="zh-CN" sz="2200" dirty="0">
                <a:ea typeface="Cambria Math" pitchFamily="18" charset="0"/>
              </a:rPr>
              <a:t>1</a:t>
            </a:r>
            <a:r>
              <a:rPr lang="en-US" altLang="zh-CN" sz="2200" dirty="0"/>
              <a:t>, </a:t>
            </a:r>
            <a:r>
              <a:rPr lang="en-US" altLang="zh-CN" sz="2200" dirty="0">
                <a:ea typeface="Cambria Math" pitchFamily="18" charset="0"/>
              </a:rPr>
              <a:t>10</a:t>
            </a:r>
            <a:r>
              <a:rPr lang="en-US" altLang="zh-CN" sz="2200" dirty="0"/>
              <a:t>) = C(</a:t>
            </a:r>
            <a:r>
              <a:rPr lang="en-US" altLang="zh-CN" sz="2200" dirty="0">
                <a:ea typeface="Cambria Math" pitchFamily="18" charset="0"/>
              </a:rPr>
              <a:t>17,10</a:t>
            </a:r>
            <a:r>
              <a:rPr lang="en-US" altLang="zh-CN" sz="2200" dirty="0"/>
              <a:t>) = </a:t>
            </a:r>
            <a:r>
              <a:rPr lang="en-US" altLang="zh-CN" sz="2200" dirty="0">
                <a:ea typeface="Cambria Math" pitchFamily="18" charset="0"/>
              </a:rPr>
              <a:t>19,448</a:t>
            </a:r>
            <a:r>
              <a:rPr lang="en-US" sz="2200" dirty="0"/>
              <a:t>.</a:t>
            </a:r>
          </a:p>
        </p:txBody>
      </p:sp>
    </p:spTree>
    <p:extLst>
      <p:ext uri="{BB962C8B-B14F-4D97-AF65-F5344CB8AC3E}">
        <p14:creationId xmlns:p14="http://schemas.microsoft.com/office/powerpoint/2010/main" val="24720115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将对象分配到盒子中</a:t>
            </a:r>
            <a:br>
              <a:rPr lang="zh-CN" altLang="en-US" dirty="0"/>
            </a:br>
            <a:r>
              <a:rPr lang="en-US" sz="1500" dirty="0"/>
              <a:t>3</a:t>
            </a:r>
          </a:p>
        </p:txBody>
      </p:sp>
      <p:sp>
        <p:nvSpPr>
          <p:cNvPr id="3" name="Content Placeholder 2"/>
          <p:cNvSpPr>
            <a:spLocks noGrp="1"/>
          </p:cNvSpPr>
          <p:nvPr>
            <p:ph idx="1"/>
          </p:nvPr>
        </p:nvSpPr>
        <p:spPr>
          <a:xfrm>
            <a:off x="457200" y="1295400"/>
            <a:ext cx="8595360" cy="5303520"/>
          </a:xfrm>
        </p:spPr>
        <p:txBody>
          <a:bodyPr/>
          <a:lstStyle/>
          <a:p>
            <a:pPr>
              <a:spcBef>
                <a:spcPts val="0"/>
              </a:spcBef>
            </a:pPr>
            <a:r>
              <a:rPr lang="zh-CN" altLang="en-US" sz="2400" i="1" dirty="0"/>
              <a:t>可区分物体和不可区分盒子</a:t>
            </a:r>
            <a:r>
              <a:rPr lang="en-US" sz="2400" dirty="0"/>
              <a:t>.</a:t>
            </a:r>
          </a:p>
          <a:p>
            <a:pPr lvl="1">
              <a:spcBef>
                <a:spcPts val="0"/>
              </a:spcBef>
            </a:pPr>
            <a:r>
              <a:rPr lang="zh-CN" altLang="en-US" sz="2200" dirty="0"/>
              <a:t>例子：将四名员工分配到三个不可区分办公室的方法有 </a:t>
            </a:r>
            <a:r>
              <a:rPr lang="en-US" altLang="zh-CN" sz="2200" dirty="0"/>
              <a:t>14 </a:t>
            </a:r>
            <a:r>
              <a:rPr lang="zh-CN" altLang="en-US" sz="2200" dirty="0"/>
              <a:t>种</a:t>
            </a:r>
            <a:r>
              <a:rPr lang="en-US" sz="2200" dirty="0"/>
              <a:t>.</a:t>
            </a:r>
          </a:p>
          <a:p>
            <a:pPr lvl="1">
              <a:spcBef>
                <a:spcPts val="0"/>
              </a:spcBef>
            </a:pPr>
            <a:r>
              <a:rPr lang="zh-CN" altLang="en-US" sz="2200" dirty="0"/>
              <a:t>对于将 𝑛</a:t>
            </a:r>
            <a:r>
              <a:rPr lang="en-US" altLang="zh-CN" sz="2200" dirty="0"/>
              <a:t> </a:t>
            </a:r>
            <a:r>
              <a:rPr lang="zh-CN" altLang="en-US" sz="2200" dirty="0"/>
              <a:t>个可区分物体分配到 𝑗</a:t>
            </a:r>
            <a:r>
              <a:rPr lang="en-US" altLang="zh-CN" sz="2200" dirty="0"/>
              <a:t> </a:t>
            </a:r>
            <a:r>
              <a:rPr lang="zh-CN" altLang="en-US" sz="2200" dirty="0"/>
              <a:t>个不可区分盒子中的方式，没有简单的封闭公式</a:t>
            </a:r>
            <a:r>
              <a:rPr lang="en-US" sz="2200" dirty="0"/>
              <a:t>. </a:t>
            </a:r>
          </a:p>
          <a:p>
            <a:pPr lvl="1">
              <a:spcBef>
                <a:spcPts val="0"/>
              </a:spcBef>
            </a:pPr>
            <a:r>
              <a:rPr lang="zh-CN" altLang="en-US" sz="2200" dirty="0"/>
              <a:t>详见涉及第二类斯特林数的公式</a:t>
            </a:r>
            <a:r>
              <a:rPr lang="en-US" sz="2200" dirty="0"/>
              <a:t>.</a:t>
            </a:r>
          </a:p>
          <a:p>
            <a:pPr>
              <a:spcBef>
                <a:spcPts val="0"/>
              </a:spcBef>
              <a:spcAft>
                <a:spcPts val="400"/>
              </a:spcAft>
            </a:pPr>
            <a:r>
              <a:rPr lang="zh-CN" altLang="en-US" sz="2400" i="1" dirty="0"/>
              <a:t>不可区分物体和不可区分盒子</a:t>
            </a:r>
            <a:r>
              <a:rPr lang="en-US" sz="2400" dirty="0"/>
              <a:t>.</a:t>
            </a:r>
          </a:p>
          <a:p>
            <a:pPr lvl="1">
              <a:spcBef>
                <a:spcPts val="0"/>
              </a:spcBef>
            </a:pPr>
            <a:r>
              <a:rPr lang="zh-CN" altLang="en-US" sz="2200" dirty="0"/>
              <a:t>例子：将六本相同的书放入四个相同盒子的方法有 </a:t>
            </a:r>
            <a:r>
              <a:rPr lang="en-US" altLang="zh-CN" sz="2200" dirty="0"/>
              <a:t>9 </a:t>
            </a:r>
            <a:r>
              <a:rPr lang="zh-CN" altLang="en-US" sz="2200" dirty="0"/>
              <a:t>种</a:t>
            </a:r>
            <a:r>
              <a:rPr lang="en-US" sz="2200" dirty="0"/>
              <a:t>.</a:t>
            </a:r>
          </a:p>
          <a:p>
            <a:pPr lvl="1">
              <a:spcBef>
                <a:spcPts val="0"/>
              </a:spcBef>
            </a:pPr>
            <a:r>
              <a:rPr lang="zh-CN" altLang="en-US" sz="2200" dirty="0"/>
              <a:t>将 𝑛</a:t>
            </a:r>
            <a:r>
              <a:rPr lang="en-US" altLang="zh-CN" sz="2200" dirty="0"/>
              <a:t> </a:t>
            </a:r>
            <a:r>
              <a:rPr lang="zh-CN" altLang="en-US" sz="2200" dirty="0"/>
              <a:t>个不可区分物体分配到 𝑘</a:t>
            </a:r>
            <a:r>
              <a:rPr lang="en-US" altLang="zh-CN" sz="2200" dirty="0"/>
              <a:t> </a:t>
            </a:r>
            <a:r>
              <a:rPr lang="zh-CN" altLang="en-US" sz="2200" dirty="0"/>
              <a:t>个不可区分盒子中的方式数等于 </a:t>
            </a:r>
            <a:r>
              <a:rPr lang="en-US" altLang="zh-CN" sz="2200" i="1" dirty="0"/>
              <a:t>p</a:t>
            </a:r>
            <a:r>
              <a:rPr lang="en-US" altLang="zh-CN" sz="2200" i="1" baseline="-25000" dirty="0"/>
              <a:t>k</a:t>
            </a:r>
            <a:r>
              <a:rPr lang="en-US" altLang="zh-CN" sz="2200" dirty="0"/>
              <a:t>(</a:t>
            </a:r>
            <a:r>
              <a:rPr lang="en-US" altLang="zh-CN" sz="2200" i="1" dirty="0"/>
              <a:t>n</a:t>
            </a:r>
            <a:r>
              <a:rPr lang="en-US" altLang="zh-CN" sz="2200" dirty="0"/>
              <a:t>)</a:t>
            </a:r>
            <a:r>
              <a:rPr lang="zh-CN" altLang="en-US" sz="2200" dirty="0"/>
              <a:t>，即将 𝑛</a:t>
            </a:r>
            <a:r>
              <a:rPr lang="en-US" altLang="zh-CN" sz="2200" dirty="0"/>
              <a:t> </a:t>
            </a:r>
            <a:r>
              <a:rPr lang="zh-CN" altLang="en-US" sz="2200" dirty="0"/>
              <a:t>写成至多 𝑘</a:t>
            </a:r>
            <a:r>
              <a:rPr lang="en-US" altLang="zh-CN" sz="2200" dirty="0"/>
              <a:t> </a:t>
            </a:r>
            <a:r>
              <a:rPr lang="zh-CN" altLang="en-US" sz="2200" dirty="0"/>
              <a:t>个递增正整数之和的方式数</a:t>
            </a:r>
            <a:endParaRPr lang="en-US" sz="2200" dirty="0"/>
          </a:p>
          <a:p>
            <a:pPr lvl="1">
              <a:spcBef>
                <a:spcPts val="0"/>
              </a:spcBef>
            </a:pPr>
            <a:r>
              <a:rPr lang="zh-CN" altLang="en-US" sz="2200" dirty="0"/>
              <a:t>对此数值也没有简单的封闭公式</a:t>
            </a:r>
            <a:r>
              <a:rPr lang="en-US" sz="2200" dirty="0"/>
              <a:t>.</a:t>
            </a:r>
          </a:p>
        </p:txBody>
      </p:sp>
    </p:spTree>
    <p:extLst>
      <p:ext uri="{BB962C8B-B14F-4D97-AF65-F5344CB8AC3E}">
        <p14:creationId xmlns:p14="http://schemas.microsoft.com/office/powerpoint/2010/main" val="7888595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512001">
            <a:extLst>
              <a:ext uri="{FF2B5EF4-FFF2-40B4-BE49-F238E27FC236}">
                <a16:creationId xmlns:a16="http://schemas.microsoft.com/office/drawing/2014/main" id="{9C7C7535-4117-4650-A25C-63AB6211B5D8}"/>
              </a:ext>
            </a:extLst>
          </p:cNvPr>
          <p:cNvSpPr txBox="1">
            <a:spLocks noChangeArrowheads="1"/>
          </p:cNvSpPr>
          <p:nvPr/>
        </p:nvSpPr>
        <p:spPr bwMode="auto">
          <a:xfrm>
            <a:off x="1600200" y="1355725"/>
            <a:ext cx="6477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母函数与指数型母函数</a:t>
            </a:r>
          </a:p>
        </p:txBody>
      </p:sp>
      <p:sp>
        <p:nvSpPr>
          <p:cNvPr id="512003" name="文本框 512002">
            <a:extLst>
              <a:ext uri="{FF2B5EF4-FFF2-40B4-BE49-F238E27FC236}">
                <a16:creationId xmlns:a16="http://schemas.microsoft.com/office/drawing/2014/main" id="{3125B556-80F4-4624-82BE-4CE064D6B1BD}"/>
              </a:ext>
            </a:extLst>
          </p:cNvPr>
          <p:cNvSpPr txBox="1">
            <a:spLocks noChangeArrowheads="1"/>
          </p:cNvSpPr>
          <p:nvPr/>
        </p:nvSpPr>
        <p:spPr bwMode="auto">
          <a:xfrm>
            <a:off x="1371600" y="2590800"/>
            <a:ext cx="6477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黑体" panose="02010609060101010101" pitchFamily="49" charset="-122"/>
              </a:defRPr>
            </a:lvl1pPr>
            <a:lvl2pPr>
              <a:defRPr sz="2800" b="1">
                <a:solidFill>
                  <a:schemeClr val="tx1"/>
                </a:solidFill>
                <a:latin typeface="Times New Roman" panose="02020603050405020304" pitchFamily="18" charset="0"/>
                <a:ea typeface="黑体" panose="02010609060101010101" pitchFamily="49" charset="-122"/>
              </a:defRPr>
            </a:lvl2pPr>
            <a:lvl3pPr>
              <a:defRPr sz="2800" b="1">
                <a:solidFill>
                  <a:schemeClr val="tx1"/>
                </a:solidFill>
                <a:latin typeface="Times New Roman" panose="02020603050405020304" pitchFamily="18" charset="0"/>
                <a:ea typeface="黑体" panose="02010609060101010101" pitchFamily="49" charset="-122"/>
              </a:defRPr>
            </a:lvl3pPr>
            <a:lvl4pPr>
              <a:defRPr sz="2800" b="1">
                <a:solidFill>
                  <a:schemeClr val="tx1"/>
                </a:solidFill>
                <a:latin typeface="Times New Roman" panose="02020603050405020304" pitchFamily="18" charset="0"/>
                <a:ea typeface="黑体" panose="02010609060101010101" pitchFamily="49" charset="-122"/>
              </a:defRPr>
            </a:lvl4pPr>
            <a:lvl5pPr>
              <a:defRPr sz="2800" b="1">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marL="342900" marR="0" lvl="0" indent="-342900" algn="l" defTabSz="914400" rtl="0" eaLnBrk="0" fontAlgn="base" latinLnBrk="0" hangingPunct="0">
              <a:lnSpc>
                <a:spcPct val="100000"/>
              </a:lnSpc>
              <a:spcBef>
                <a:spcPct val="50000"/>
              </a:spcBef>
              <a:spcAft>
                <a:spcPct val="0"/>
              </a:spcAft>
              <a:buClrTx/>
              <a:buSzTx/>
              <a:buFontTx/>
              <a:buAutoNum type="arabicPeriod"/>
              <a:tabLst/>
              <a:defRPr/>
            </a:pPr>
            <a:r>
              <a:rPr kumimoji="0" lang="en-US" altLang="zh-CN" sz="3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母函数</a:t>
            </a:r>
          </a:p>
          <a:p>
            <a:pPr marL="342900" marR="0" lvl="0" indent="-342900" algn="l" defTabSz="914400" rtl="0" eaLnBrk="0" fontAlgn="base" latinLnBrk="0" hangingPunct="0">
              <a:lnSpc>
                <a:spcPct val="100000"/>
              </a:lnSpc>
              <a:spcBef>
                <a:spcPct val="50000"/>
              </a:spcBef>
              <a:spcAft>
                <a:spcPct val="0"/>
              </a:spcAft>
              <a:buClrTx/>
              <a:buSzTx/>
              <a:buFontTx/>
              <a:buAutoNum type="arabicPeriod"/>
              <a:tabLst/>
              <a:defRPr/>
            </a:pPr>
            <a:r>
              <a:rPr kumimoji="0" lang="zh-CN" alt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指数型母函数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03"/>
                                        </p:tgtEl>
                                        <p:attrNameLst>
                                          <p:attrName>style.visibility</p:attrName>
                                        </p:attrNameLst>
                                      </p:cBhvr>
                                      <p:to>
                                        <p:strVal val="visible"/>
                                      </p:to>
                                    </p:set>
                                    <p:animEffect transition="in" filter="wipe(left)">
                                      <p:cBhvr>
                                        <p:cTn id="7" dur="500"/>
                                        <p:tgtEl>
                                          <p:spTgt spid="512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8" name="文本框 354307">
            <a:extLst>
              <a:ext uri="{FF2B5EF4-FFF2-40B4-BE49-F238E27FC236}">
                <a16:creationId xmlns:a16="http://schemas.microsoft.com/office/drawing/2014/main" id="{D2B643B7-FECB-4753-8197-67123D9FFD6F}"/>
              </a:ext>
            </a:extLst>
          </p:cNvPr>
          <p:cNvSpPr txBox="1">
            <a:spLocks noChangeArrowheads="1"/>
          </p:cNvSpPr>
          <p:nvPr/>
        </p:nvSpPr>
        <p:spPr bwMode="auto">
          <a:xfrm>
            <a:off x="533400" y="914400"/>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4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  </a:t>
            </a:r>
            <a:r>
              <a:rPr kumimoji="0" lang="zh-CN" altLang="en-US" sz="40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母函数</a:t>
            </a:r>
          </a:p>
        </p:txBody>
      </p:sp>
      <p:sp>
        <p:nvSpPr>
          <p:cNvPr id="354330" name="文本框 354329">
            <a:extLst>
              <a:ext uri="{FF2B5EF4-FFF2-40B4-BE49-F238E27FC236}">
                <a16:creationId xmlns:a16="http://schemas.microsoft.com/office/drawing/2014/main" id="{5737DCBB-CE33-454F-B3F1-68491E7B1609}"/>
              </a:ext>
            </a:extLst>
          </p:cNvPr>
          <p:cNvSpPr txBox="1">
            <a:spLocks noChangeArrowheads="1"/>
          </p:cNvSpPr>
          <p:nvPr/>
        </p:nvSpPr>
        <p:spPr bwMode="auto">
          <a:xfrm>
            <a:off x="831850" y="1676400"/>
            <a:ext cx="800735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母函数方法是一套非常有用的方法，应用极广。这套方法的系统叙述，最早见于</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Laplace</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在</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1812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年的名著</a:t>
            </a: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概率解析理论。</a:t>
            </a:r>
          </a:p>
        </p:txBody>
      </p:sp>
      <p:sp>
        <p:nvSpPr>
          <p:cNvPr id="354332" name="矩形 354331">
            <a:extLst>
              <a:ext uri="{FF2B5EF4-FFF2-40B4-BE49-F238E27FC236}">
                <a16:creationId xmlns:a16="http://schemas.microsoft.com/office/drawing/2014/main" id="{FD8D8584-B322-4C84-89A1-760557EB8C54}"/>
              </a:ext>
            </a:extLst>
          </p:cNvPr>
          <p:cNvSpPr>
            <a:spLocks noChangeArrowheads="1"/>
          </p:cNvSpPr>
          <p:nvPr/>
        </p:nvSpPr>
        <p:spPr bwMode="auto">
          <a:xfrm>
            <a:off x="809625" y="3092450"/>
            <a:ext cx="78771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我们来看如下的例子：</a:t>
            </a:r>
            <a:r>
              <a:rPr kumimoji="0" lang="zh-CN" altLang="en-US" sz="2800" b="1" i="0" u="none" strike="noStrike" kern="1200" cap="none" spc="0" normalizeH="0" baseline="0" noProof="0">
                <a:ln>
                  <a:noFill/>
                </a:ln>
                <a:solidFill>
                  <a:srgbClr val="FF9900"/>
                </a:solidFill>
                <a:effectLst/>
                <a:uLnTx/>
                <a:uFillTx/>
                <a:latin typeface="Times New Roman" panose="02020603050405020304" pitchFamily="18" charset="0"/>
                <a:ea typeface="黑体" panose="02010609060101010101" pitchFamily="49" charset="-122"/>
                <a:cs typeface="+mn-cs"/>
              </a:rPr>
              <a:t>两个骰子掷出</a:t>
            </a:r>
            <a:r>
              <a:rPr kumimoji="0" lang="en-US" altLang="zh-CN" sz="2800" b="1" i="0" u="none" strike="noStrike" kern="1200" cap="none" spc="0" normalizeH="0" baseline="0" noProof="0">
                <a:ln>
                  <a:noFill/>
                </a:ln>
                <a:solidFill>
                  <a:srgbClr val="FF9900"/>
                </a:solidFill>
                <a:effectLst/>
                <a:uLnTx/>
                <a:uFillTx/>
                <a:latin typeface="Times New Roman" panose="02020603050405020304" pitchFamily="18" charset="0"/>
                <a:ea typeface="黑体" panose="02010609060101010101" pitchFamily="49" charset="-122"/>
                <a:cs typeface="+mn-cs"/>
              </a:rPr>
              <a:t>6</a:t>
            </a:r>
            <a:r>
              <a:rPr kumimoji="0" lang="zh-CN" altLang="en-US" sz="2800" b="1" i="0" u="none" strike="noStrike" kern="1200" cap="none" spc="0" normalizeH="0" baseline="0" noProof="0">
                <a:ln>
                  <a:noFill/>
                </a:ln>
                <a:solidFill>
                  <a:srgbClr val="FF9900"/>
                </a:solidFill>
                <a:effectLst/>
                <a:uLnTx/>
                <a:uFillTx/>
                <a:latin typeface="Times New Roman" panose="02020603050405020304" pitchFamily="18" charset="0"/>
                <a:ea typeface="黑体" panose="02010609060101010101" pitchFamily="49" charset="-122"/>
                <a:cs typeface="+mn-cs"/>
              </a:rPr>
              <a:t>点，有多少种选法？</a:t>
            </a:r>
          </a:p>
        </p:txBody>
      </p:sp>
      <p:sp>
        <p:nvSpPr>
          <p:cNvPr id="354334" name="矩形 354333">
            <a:extLst>
              <a:ext uri="{FF2B5EF4-FFF2-40B4-BE49-F238E27FC236}">
                <a16:creationId xmlns:a16="http://schemas.microsoft.com/office/drawing/2014/main" id="{5D219CDD-9E61-4B91-8223-6991D5AEF4AC}"/>
              </a:ext>
            </a:extLst>
          </p:cNvPr>
          <p:cNvSpPr>
            <a:spLocks noChangeArrowheads="1"/>
          </p:cNvSpPr>
          <p:nvPr/>
        </p:nvSpPr>
        <p:spPr bwMode="auto">
          <a:xfrm>
            <a:off x="838200" y="4038600"/>
            <a:ext cx="80010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90000"/>
              </a:lnSpc>
              <a:spcBef>
                <a:spcPct val="2000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注意到，出现</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5</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有两种选法，出现</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也有两种选法，而出现</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只有一种选法，按加法法则，共有</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2+2+1=5</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种不同选法。</a:t>
            </a:r>
          </a:p>
        </p:txBody>
      </p:sp>
      <p:sp>
        <p:nvSpPr>
          <p:cNvPr id="354335" name="矩形 354334">
            <a:extLst>
              <a:ext uri="{FF2B5EF4-FFF2-40B4-BE49-F238E27FC236}">
                <a16:creationId xmlns:a16="http://schemas.microsoft.com/office/drawing/2014/main" id="{B3455B73-9B9A-40A7-89BC-E6ED931F9CFF}"/>
              </a:ext>
            </a:extLst>
          </p:cNvPr>
          <p:cNvSpPr>
            <a:spLocks noChangeArrowheads="1"/>
          </p:cNvSpPr>
          <p:nvPr/>
        </p:nvSpPr>
        <p:spPr bwMode="auto">
          <a:xfrm>
            <a:off x="838200" y="5257800"/>
            <a:ext cx="8077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或者，第一个骰子除了</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6</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以外都可选，有</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5</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种选法，一旦第一个选定，第二个骰子就只有一种可能的选法，按乘法法则有</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5×1=5</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4308"/>
                                        </p:tgtEl>
                                        <p:attrNameLst>
                                          <p:attrName>style.visibility</p:attrName>
                                        </p:attrNameLst>
                                      </p:cBhvr>
                                      <p:to>
                                        <p:strVal val="visible"/>
                                      </p:to>
                                    </p:set>
                                    <p:animEffect transition="in" filter="wipe(left)">
                                      <p:cBhvr>
                                        <p:cTn id="7" dur="500"/>
                                        <p:tgtEl>
                                          <p:spTgt spid="3543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4330"/>
                                        </p:tgtEl>
                                        <p:attrNameLst>
                                          <p:attrName>style.visibility</p:attrName>
                                        </p:attrNameLst>
                                      </p:cBhvr>
                                      <p:to>
                                        <p:strVal val="visible"/>
                                      </p:to>
                                    </p:set>
                                    <p:animEffect transition="in" filter="wipe(left)">
                                      <p:cBhvr>
                                        <p:cTn id="12" dur="500"/>
                                        <p:tgtEl>
                                          <p:spTgt spid="3543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4332"/>
                                        </p:tgtEl>
                                        <p:attrNameLst>
                                          <p:attrName>style.visibility</p:attrName>
                                        </p:attrNameLst>
                                      </p:cBhvr>
                                      <p:to>
                                        <p:strVal val="visible"/>
                                      </p:to>
                                    </p:set>
                                    <p:animEffect transition="in" filter="wipe(left)">
                                      <p:cBhvr>
                                        <p:cTn id="17" dur="500"/>
                                        <p:tgtEl>
                                          <p:spTgt spid="3543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4334"/>
                                        </p:tgtEl>
                                        <p:attrNameLst>
                                          <p:attrName>style.visibility</p:attrName>
                                        </p:attrNameLst>
                                      </p:cBhvr>
                                      <p:to>
                                        <p:strVal val="visible"/>
                                      </p:to>
                                    </p:set>
                                    <p:animEffect transition="in" filter="wipe(left)">
                                      <p:cBhvr>
                                        <p:cTn id="22" dur="500"/>
                                        <p:tgtEl>
                                          <p:spTgt spid="3543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4335"/>
                                        </p:tgtEl>
                                        <p:attrNameLst>
                                          <p:attrName>style.visibility</p:attrName>
                                        </p:attrNameLst>
                                      </p:cBhvr>
                                      <p:to>
                                        <p:strVal val="visible"/>
                                      </p:to>
                                    </p:set>
                                    <p:animEffect transition="in" filter="wipe(left)">
                                      <p:cBhvr>
                                        <p:cTn id="27" dur="500"/>
                                        <p:tgtEl>
                                          <p:spTgt spid="354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8" grpId="0"/>
      <p:bldP spid="354330" grpId="0"/>
      <p:bldP spid="354332" grpId="0"/>
      <p:bldP spid="354334" grpId="0"/>
      <p:bldP spid="35433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5" name="对象 515074">
            <a:extLst>
              <a:ext uri="{FF2B5EF4-FFF2-40B4-BE49-F238E27FC236}">
                <a16:creationId xmlns:a16="http://schemas.microsoft.com/office/drawing/2014/main" id="{B7646DC7-A738-42D3-A4D8-D32FCC1B1404}"/>
              </a:ext>
            </a:extLst>
          </p:cNvPr>
          <p:cNvGraphicFramePr>
            <a:graphicFrameLocks/>
          </p:cNvGraphicFramePr>
          <p:nvPr/>
        </p:nvGraphicFramePr>
        <p:xfrm>
          <a:off x="0" y="0"/>
          <a:ext cx="914400" cy="173038"/>
        </p:xfrm>
        <a:graphic>
          <a:graphicData uri="http://schemas.openxmlformats.org/presentationml/2006/ole">
            <mc:AlternateContent xmlns:mc="http://schemas.openxmlformats.org/markup-compatibility/2006">
              <mc:Choice xmlns:v="urn:schemas-microsoft-com:vml" Requires="v">
                <p:oleObj r:id="rId2" imgW="125650" imgH="172769" progId="Equation.DSMT4">
                  <p:embed/>
                </p:oleObj>
              </mc:Choice>
              <mc:Fallback>
                <p:oleObj r:id="rId2" imgW="125650" imgH="172769" progId="Equation.DSMT4">
                  <p:embed/>
                  <p:pic>
                    <p:nvPicPr>
                      <p:cNvPr id="16385" name="对象 515074">
                        <a:extLst>
                          <a:ext uri="{FF2B5EF4-FFF2-40B4-BE49-F238E27FC236}">
                            <a16:creationId xmlns:a16="http://schemas.microsoft.com/office/drawing/2014/main" id="{B7646DC7-A738-42D3-A4D8-D32FCC1B140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5078" name="矩形 515077">
            <a:extLst>
              <a:ext uri="{FF2B5EF4-FFF2-40B4-BE49-F238E27FC236}">
                <a16:creationId xmlns:a16="http://schemas.microsoft.com/office/drawing/2014/main" id="{DDE1A92D-7D44-431E-B36C-956E9A090FC6}"/>
              </a:ext>
            </a:extLst>
          </p:cNvPr>
          <p:cNvSpPr>
            <a:spLocks noChangeArrowheads="1"/>
          </p:cNvSpPr>
          <p:nvPr/>
        </p:nvSpPr>
        <p:spPr bwMode="auto">
          <a:xfrm>
            <a:off x="685800" y="1066800"/>
            <a:ext cx="815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但碰到用三个或四个骰子掷出</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点，上述两方法就不胜其烦了。</a:t>
            </a:r>
          </a:p>
        </p:txBody>
      </p:sp>
      <p:sp>
        <p:nvSpPr>
          <p:cNvPr id="515079" name="矩形 515078">
            <a:extLst>
              <a:ext uri="{FF2B5EF4-FFF2-40B4-BE49-F238E27FC236}">
                <a16:creationId xmlns:a16="http://schemas.microsoft.com/office/drawing/2014/main" id="{C555F44E-9BD4-49C6-8B9F-0CBBF951DDAC}"/>
              </a:ext>
            </a:extLst>
          </p:cNvPr>
          <p:cNvSpPr>
            <a:spLocks noChangeArrowheads="1"/>
          </p:cNvSpPr>
          <p:nvPr/>
        </p:nvSpPr>
        <p:spPr bwMode="auto">
          <a:xfrm>
            <a:off x="685800" y="2101850"/>
            <a:ext cx="8305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设想把骰子出现的点数</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1,2,</a:t>
            </a: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,6</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和</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t</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t</a:t>
            </a:r>
            <a:r>
              <a:rPr kumimoji="0" lang="en-US" altLang="zh-CN" sz="2800" b="1" i="0" u="none" strike="noStrike" kern="1200" cap="none" spc="0" normalizeH="0" baseline="3000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t</a:t>
            </a:r>
            <a:r>
              <a:rPr kumimoji="0" lang="en-US" altLang="zh-CN" sz="2800" b="1" i="0" u="none" strike="noStrike" kern="1200" cap="none" spc="0" normalizeH="0" baseline="30000" noProof="0">
                <a:ln>
                  <a:noFill/>
                </a:ln>
                <a:solidFill>
                  <a:srgbClr val="000000"/>
                </a:solidFill>
                <a:effectLst/>
                <a:uLnTx/>
                <a:uFillTx/>
                <a:latin typeface="Times New Roman" panose="02020603050405020304" pitchFamily="18" charset="0"/>
                <a:ea typeface="黑体" panose="02010609060101010101" pitchFamily="49" charset="-122"/>
                <a:cs typeface="+mn-cs"/>
              </a:rPr>
              <a:t>6</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对应起来，则每个骰子可能出现的点数与</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t+t</a:t>
            </a:r>
            <a:r>
              <a:rPr kumimoji="0" lang="en-US" altLang="zh-CN" sz="2800" b="1" i="0" u="none" strike="noStrike" kern="1200" cap="none" spc="0" normalizeH="0" baseline="3000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t</a:t>
            </a:r>
            <a:r>
              <a:rPr kumimoji="0" lang="en-US" altLang="zh-CN" sz="2800" b="1" i="0" u="none" strike="noStrike" kern="1200" cap="none" spc="0" normalizeH="0" baseline="30000" noProof="0">
                <a:ln>
                  <a:noFill/>
                </a:ln>
                <a:solidFill>
                  <a:srgbClr val="000000"/>
                </a:solidFill>
                <a:effectLst/>
                <a:uLnTx/>
                <a:uFillTx/>
                <a:latin typeface="Times New Roman" panose="02020603050405020304" pitchFamily="18" charset="0"/>
                <a:ea typeface="黑体" panose="02010609060101010101" pitchFamily="49" charset="-122"/>
                <a:cs typeface="+mn-cs"/>
              </a:rPr>
              <a:t>6</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中</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的各次幂一一对应。</a:t>
            </a:r>
            <a:endParaRPr kumimoji="0" lang="zh-CN" altLang="en-US" sz="2800" b="1" i="0" u="none" strike="noStrike" kern="1200" cap="none" spc="0" normalizeH="0" baseline="3000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515080" name="矩形 515079">
            <a:extLst>
              <a:ext uri="{FF2B5EF4-FFF2-40B4-BE49-F238E27FC236}">
                <a16:creationId xmlns:a16="http://schemas.microsoft.com/office/drawing/2014/main" id="{A2BA3065-3213-45D4-A331-5B4B38449F96}"/>
              </a:ext>
            </a:extLst>
          </p:cNvPr>
          <p:cNvSpPr>
            <a:spLocks noChangeArrowheads="1"/>
          </p:cNvSpPr>
          <p:nvPr/>
        </p:nvSpPr>
        <p:spPr bwMode="auto">
          <a:xfrm>
            <a:off x="685800" y="3595688"/>
            <a:ext cx="3028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若有两个骰子，则</a:t>
            </a:r>
          </a:p>
        </p:txBody>
      </p:sp>
      <p:graphicFrame>
        <p:nvGraphicFramePr>
          <p:cNvPr id="515081" name="内容占位符 515080">
            <a:extLst>
              <a:ext uri="{FF2B5EF4-FFF2-40B4-BE49-F238E27FC236}">
                <a16:creationId xmlns:a16="http://schemas.microsoft.com/office/drawing/2014/main" id="{915405CE-01BF-4AA0-B8FD-821E07FC76AA}"/>
              </a:ext>
            </a:extLst>
          </p:cNvPr>
          <p:cNvGraphicFramePr>
            <a:graphicFrameLocks noGrp="1"/>
          </p:cNvGraphicFramePr>
          <p:nvPr>
            <p:ph idx="1"/>
          </p:nvPr>
        </p:nvGraphicFramePr>
        <p:xfrm>
          <a:off x="755650" y="4114800"/>
          <a:ext cx="8007350" cy="485775"/>
        </p:xfrm>
        <a:graphic>
          <a:graphicData uri="http://schemas.openxmlformats.org/presentationml/2006/ole">
            <mc:AlternateContent xmlns:mc="http://schemas.openxmlformats.org/markup-compatibility/2006">
              <mc:Choice xmlns:v="urn:schemas-microsoft-com:vml" Requires="v">
                <p:oleObj r:id="rId4" imgW="2928616" imgH="177492" progId="Equation.DSMT4">
                  <p:embed/>
                </p:oleObj>
              </mc:Choice>
              <mc:Fallback>
                <p:oleObj r:id="rId4" imgW="2928616" imgH="177492" progId="Equation.DSMT4">
                  <p:embed/>
                  <p:pic>
                    <p:nvPicPr>
                      <p:cNvPr id="515081" name="内容占位符 515080">
                        <a:extLst>
                          <a:ext uri="{FF2B5EF4-FFF2-40B4-BE49-F238E27FC236}">
                            <a16:creationId xmlns:a16="http://schemas.microsoft.com/office/drawing/2014/main" id="{915405CE-01BF-4AA0-B8FD-821E07FC76AA}"/>
                          </a:ext>
                        </a:extLst>
                      </p:cNvPr>
                      <p:cNvPicPr>
                        <a:picLocks noGrp="1" noRo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4114800"/>
                        <a:ext cx="8007350" cy="485775"/>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5082" name="矩形 515081">
            <a:extLst>
              <a:ext uri="{FF2B5EF4-FFF2-40B4-BE49-F238E27FC236}">
                <a16:creationId xmlns:a16="http://schemas.microsoft.com/office/drawing/2014/main" id="{AB0DE718-5676-4CF0-89BE-AE77CBA99343}"/>
              </a:ext>
            </a:extLst>
          </p:cNvPr>
          <p:cNvSpPr>
            <a:spLocks noChangeArrowheads="1"/>
          </p:cNvSpPr>
          <p:nvPr/>
        </p:nvSpPr>
        <p:spPr bwMode="auto">
          <a:xfrm>
            <a:off x="685800" y="4648200"/>
            <a:ext cx="4848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其中</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t</a:t>
            </a:r>
            <a:r>
              <a:rPr kumimoji="0" lang="en-US" altLang="zh-CN" sz="2800" b="1" i="0" u="none" strike="noStrike" kern="1200" cap="none" spc="0" normalizeH="0" baseline="30000" noProof="0">
                <a:ln>
                  <a:noFill/>
                </a:ln>
                <a:solidFill>
                  <a:srgbClr val="000000"/>
                </a:solidFill>
                <a:effectLst/>
                <a:uLnTx/>
                <a:uFillTx/>
                <a:latin typeface="Times New Roman" panose="02020603050405020304" pitchFamily="18" charset="0"/>
                <a:ea typeface="黑体" panose="02010609060101010101" pitchFamily="49" charset="-122"/>
                <a:cs typeface="+mn-cs"/>
              </a:rPr>
              <a:t>6</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的系数为</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5</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，显然来自于</a:t>
            </a:r>
          </a:p>
        </p:txBody>
      </p:sp>
      <p:graphicFrame>
        <p:nvGraphicFramePr>
          <p:cNvPr id="515083" name="对象 515082">
            <a:extLst>
              <a:ext uri="{FF2B5EF4-FFF2-40B4-BE49-F238E27FC236}">
                <a16:creationId xmlns:a16="http://schemas.microsoft.com/office/drawing/2014/main" id="{5D0E88D0-9025-491E-A86F-9E77F6F87FFA}"/>
              </a:ext>
            </a:extLst>
          </p:cNvPr>
          <p:cNvGraphicFramePr>
            <a:graphicFrameLocks/>
          </p:cNvGraphicFramePr>
          <p:nvPr/>
        </p:nvGraphicFramePr>
        <p:xfrm>
          <a:off x="1016000" y="5253038"/>
          <a:ext cx="7673975" cy="461962"/>
        </p:xfrm>
        <a:graphic>
          <a:graphicData uri="http://schemas.openxmlformats.org/presentationml/2006/ole">
            <mc:AlternateContent xmlns:mc="http://schemas.openxmlformats.org/markup-compatibility/2006">
              <mc:Choice xmlns:v="urn:schemas-microsoft-com:vml" Requires="v">
                <p:oleObj r:id="rId6" imgW="6934200" imgH="419100" progId="Equation.DSMT4">
                  <p:embed/>
                </p:oleObj>
              </mc:Choice>
              <mc:Fallback>
                <p:oleObj r:id="rId6" imgW="6934200" imgH="419100" progId="Equation.DSMT4">
                  <p:embed/>
                  <p:pic>
                    <p:nvPicPr>
                      <p:cNvPr id="515083" name="对象 515082">
                        <a:extLst>
                          <a:ext uri="{FF2B5EF4-FFF2-40B4-BE49-F238E27FC236}">
                            <a16:creationId xmlns:a16="http://schemas.microsoft.com/office/drawing/2014/main" id="{5D0E88D0-9025-491E-A86F-9E77F6F87FFA}"/>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6000" y="5253038"/>
                        <a:ext cx="7673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5084" name="矩形 515083">
            <a:extLst>
              <a:ext uri="{FF2B5EF4-FFF2-40B4-BE49-F238E27FC236}">
                <a16:creationId xmlns:a16="http://schemas.microsoft.com/office/drawing/2014/main" id="{CCA8B374-DE9E-4C1A-9D04-7C2EC823C504}"/>
              </a:ext>
            </a:extLst>
          </p:cNvPr>
          <p:cNvSpPr>
            <a:spLocks noChangeArrowheads="1"/>
          </p:cNvSpPr>
          <p:nvPr/>
        </p:nvSpPr>
        <p:spPr bwMode="auto">
          <a:xfrm>
            <a:off x="685800" y="5881688"/>
            <a:ext cx="8048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这表明，</a:t>
            </a:r>
            <a:r>
              <a:rPr kumimoji="0"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mn-cs"/>
              </a:rPr>
              <a:t>掷出</a:t>
            </a:r>
            <a:r>
              <a:rPr kumimoji="0" lang="en-US" altLang="zh-CN" sz="2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mn-cs"/>
              </a:rPr>
              <a:t>6</a:t>
            </a:r>
            <a:r>
              <a:rPr kumimoji="0"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mn-cs"/>
              </a:rPr>
              <a:t>点的方法一一对应于得到</a:t>
            </a:r>
            <a:r>
              <a:rPr kumimoji="0" lang="en-US" altLang="zh-CN" sz="2800" b="1" i="1"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mn-cs"/>
              </a:rPr>
              <a:t>t</a:t>
            </a:r>
            <a:r>
              <a:rPr kumimoji="0" lang="en-US" altLang="zh-CN" sz="2800" b="1" i="0" u="none" strike="noStrike" kern="1200" cap="none" spc="0" normalizeH="0" baseline="30000" noProof="0">
                <a:ln>
                  <a:noFill/>
                </a:ln>
                <a:solidFill>
                  <a:srgbClr val="FF0000"/>
                </a:solidFill>
                <a:effectLst/>
                <a:uLnTx/>
                <a:uFillTx/>
                <a:latin typeface="Times New Roman" panose="02020603050405020304" pitchFamily="18" charset="0"/>
                <a:ea typeface="黑体" panose="02010609060101010101" pitchFamily="49" charset="-122"/>
                <a:cs typeface="+mn-cs"/>
              </a:rPr>
              <a:t>6</a:t>
            </a:r>
            <a:r>
              <a:rPr kumimoji="0"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mn-cs"/>
              </a:rPr>
              <a:t>的方法</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5078"/>
                                        </p:tgtEl>
                                        <p:attrNameLst>
                                          <p:attrName>style.visibility</p:attrName>
                                        </p:attrNameLst>
                                      </p:cBhvr>
                                      <p:to>
                                        <p:strVal val="visible"/>
                                      </p:to>
                                    </p:set>
                                    <p:animEffect transition="in" filter="wipe(left)">
                                      <p:cBhvr>
                                        <p:cTn id="7" dur="500"/>
                                        <p:tgtEl>
                                          <p:spTgt spid="5150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5079"/>
                                        </p:tgtEl>
                                        <p:attrNameLst>
                                          <p:attrName>style.visibility</p:attrName>
                                        </p:attrNameLst>
                                      </p:cBhvr>
                                      <p:to>
                                        <p:strVal val="visible"/>
                                      </p:to>
                                    </p:set>
                                    <p:animEffect transition="in" filter="wipe(left)">
                                      <p:cBhvr>
                                        <p:cTn id="12" dur="500"/>
                                        <p:tgtEl>
                                          <p:spTgt spid="5150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5080"/>
                                        </p:tgtEl>
                                        <p:attrNameLst>
                                          <p:attrName>style.visibility</p:attrName>
                                        </p:attrNameLst>
                                      </p:cBhvr>
                                      <p:to>
                                        <p:strVal val="visible"/>
                                      </p:to>
                                    </p:set>
                                    <p:animEffect transition="in" filter="wipe(left)">
                                      <p:cBhvr>
                                        <p:cTn id="17" dur="500"/>
                                        <p:tgtEl>
                                          <p:spTgt spid="5150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15081"/>
                                        </p:tgtEl>
                                        <p:attrNameLst>
                                          <p:attrName>style.visibility</p:attrName>
                                        </p:attrNameLst>
                                      </p:cBhvr>
                                      <p:to>
                                        <p:strVal val="visible"/>
                                      </p:to>
                                    </p:set>
                                    <p:animEffect transition="in" filter="wipe(left)">
                                      <p:cBhvr>
                                        <p:cTn id="22" dur="500"/>
                                        <p:tgtEl>
                                          <p:spTgt spid="5150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5082"/>
                                        </p:tgtEl>
                                        <p:attrNameLst>
                                          <p:attrName>style.visibility</p:attrName>
                                        </p:attrNameLst>
                                      </p:cBhvr>
                                      <p:to>
                                        <p:strVal val="visible"/>
                                      </p:to>
                                    </p:set>
                                    <p:animEffect transition="in" filter="wipe(left)">
                                      <p:cBhvr>
                                        <p:cTn id="27" dur="500"/>
                                        <p:tgtEl>
                                          <p:spTgt spid="5150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15083"/>
                                        </p:tgtEl>
                                        <p:attrNameLst>
                                          <p:attrName>style.visibility</p:attrName>
                                        </p:attrNameLst>
                                      </p:cBhvr>
                                      <p:to>
                                        <p:strVal val="visible"/>
                                      </p:to>
                                    </p:set>
                                    <p:animEffect transition="in" filter="wipe(left)">
                                      <p:cBhvr>
                                        <p:cTn id="32" dur="500"/>
                                        <p:tgtEl>
                                          <p:spTgt spid="51508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15084"/>
                                        </p:tgtEl>
                                        <p:attrNameLst>
                                          <p:attrName>style.visibility</p:attrName>
                                        </p:attrNameLst>
                                      </p:cBhvr>
                                      <p:to>
                                        <p:strVal val="visible"/>
                                      </p:to>
                                    </p:set>
                                    <p:animEffect transition="in" filter="wipe(left)">
                                      <p:cBhvr>
                                        <p:cTn id="37" dur="500"/>
                                        <p:tgtEl>
                                          <p:spTgt spid="515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8" grpId="0"/>
      <p:bldP spid="515079" grpId="0"/>
      <p:bldP spid="515080" grpId="0"/>
      <p:bldP spid="515082" grpId="0"/>
      <p:bldP spid="515084" grpId="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17123" name="对象 517122">
            <a:extLst>
              <a:ext uri="{FF2B5EF4-FFF2-40B4-BE49-F238E27FC236}">
                <a16:creationId xmlns:a16="http://schemas.microsoft.com/office/drawing/2014/main" id="{0CA7B3B3-9211-4AE4-9332-C932CC46B6B2}"/>
              </a:ext>
            </a:extLst>
          </p:cNvPr>
          <p:cNvGraphicFramePr>
            <a:graphicFrameLocks/>
          </p:cNvGraphicFramePr>
          <p:nvPr/>
        </p:nvGraphicFramePr>
        <p:xfrm>
          <a:off x="2370138" y="1828800"/>
          <a:ext cx="3868737" cy="630238"/>
        </p:xfrm>
        <a:graphic>
          <a:graphicData uri="http://schemas.openxmlformats.org/presentationml/2006/ole">
            <mc:AlternateContent xmlns:mc="http://schemas.openxmlformats.org/markup-compatibility/2006">
              <mc:Choice xmlns:v="urn:schemas-microsoft-com:vml" Requires="v">
                <p:oleObj r:id="rId2" imgW="1090307" imgH="177492" progId="Equation.DSMT4">
                  <p:embed/>
                </p:oleObj>
              </mc:Choice>
              <mc:Fallback>
                <p:oleObj r:id="rId2" imgW="1090307" imgH="177492" progId="Equation.DSMT4">
                  <p:embed/>
                  <p:pic>
                    <p:nvPicPr>
                      <p:cNvPr id="517123" name="对象 517122">
                        <a:extLst>
                          <a:ext uri="{FF2B5EF4-FFF2-40B4-BE49-F238E27FC236}">
                            <a16:creationId xmlns:a16="http://schemas.microsoft.com/office/drawing/2014/main" id="{0CA7B3B3-9211-4AE4-9332-C932CC46B6B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138" y="1828800"/>
                        <a:ext cx="3868737" cy="63023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7125" name="矩形 517124">
            <a:extLst>
              <a:ext uri="{FF2B5EF4-FFF2-40B4-BE49-F238E27FC236}">
                <a16:creationId xmlns:a16="http://schemas.microsoft.com/office/drawing/2014/main" id="{BB7437D8-6EE0-451C-818D-43FA0EFD6280}"/>
              </a:ext>
            </a:extLst>
          </p:cNvPr>
          <p:cNvSpPr>
            <a:spLocks noChangeArrowheads="1"/>
          </p:cNvSpPr>
          <p:nvPr/>
        </p:nvSpPr>
        <p:spPr bwMode="auto">
          <a:xfrm>
            <a:off x="752475" y="1143000"/>
            <a:ext cx="6427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故使两个骰子掷出</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点的方法数等价于求</a:t>
            </a:r>
            <a:endParaRPr kumimoji="0" lang="zh-CN" altLang="en-US" sz="2800" b="1"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17127" name="矩形 517126">
            <a:extLst>
              <a:ext uri="{FF2B5EF4-FFF2-40B4-BE49-F238E27FC236}">
                <a16:creationId xmlns:a16="http://schemas.microsoft.com/office/drawing/2014/main" id="{AFAADB74-9343-41F2-86DD-77D91A09662C}"/>
              </a:ext>
            </a:extLst>
          </p:cNvPr>
          <p:cNvSpPr>
            <a:spLocks noChangeArrowheads="1"/>
          </p:cNvSpPr>
          <p:nvPr/>
        </p:nvSpPr>
        <p:spPr bwMode="auto">
          <a:xfrm>
            <a:off x="755650" y="2605088"/>
            <a:ext cx="21955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中</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t</a:t>
            </a:r>
            <a:r>
              <a:rPr kumimoji="0" lang="en-US" altLang="zh-CN" sz="2800" b="1" i="1" u="none" strike="noStrike" kern="1200" cap="none" spc="0" normalizeH="0" baseline="3000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的系数。</a:t>
            </a:r>
            <a:endParaRPr kumimoji="0" lang="zh-CN" altLang="en-US" sz="2800" b="1"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17128" name="文本框 517127">
            <a:extLst>
              <a:ext uri="{FF2B5EF4-FFF2-40B4-BE49-F238E27FC236}">
                <a16:creationId xmlns:a16="http://schemas.microsoft.com/office/drawing/2014/main" id="{0171F02E-9338-44D0-A2BB-EBF15308F00F}"/>
              </a:ext>
            </a:extLst>
          </p:cNvPr>
          <p:cNvSpPr txBox="1">
            <a:spLocks noChangeArrowheads="1"/>
          </p:cNvSpPr>
          <p:nvPr/>
        </p:nvSpPr>
        <p:spPr bwMode="auto">
          <a:xfrm>
            <a:off x="762000" y="3367088"/>
            <a:ext cx="7924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这个函数</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f</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t</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称为</a:t>
            </a:r>
            <a:r>
              <a:rPr kumimoji="0" lang="zh-CN" altLang="en-US" sz="2800" b="1" i="0" u="none" strike="noStrike" kern="1200" cap="none" spc="0" normalizeH="0" baseline="0" noProof="0">
                <a:ln>
                  <a:noFill/>
                </a:ln>
                <a:solidFill>
                  <a:srgbClr val="FF9900"/>
                </a:solidFill>
                <a:effectLst/>
                <a:uLnTx/>
                <a:uFillTx/>
                <a:latin typeface="Times New Roman" panose="02020603050405020304" pitchFamily="18" charset="0"/>
                <a:ea typeface="黑体" panose="02010609060101010101" pitchFamily="49" charset="-122"/>
                <a:cs typeface="+mn-cs"/>
              </a:rPr>
              <a:t>母函数</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p:txBody>
      </p:sp>
      <p:sp>
        <p:nvSpPr>
          <p:cNvPr id="517129" name="矩形 517128">
            <a:extLst>
              <a:ext uri="{FF2B5EF4-FFF2-40B4-BE49-F238E27FC236}">
                <a16:creationId xmlns:a16="http://schemas.microsoft.com/office/drawing/2014/main" id="{F6C7701C-97B3-4C63-8D74-5F43B6A1B6A7}"/>
              </a:ext>
            </a:extLst>
          </p:cNvPr>
          <p:cNvSpPr>
            <a:spLocks noChangeArrowheads="1"/>
          </p:cNvSpPr>
          <p:nvPr/>
        </p:nvSpPr>
        <p:spPr bwMode="auto">
          <a:xfrm>
            <a:off x="762000" y="4357688"/>
            <a:ext cx="800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母函数方法的基本思想：</a:t>
            </a:r>
          </a:p>
        </p:txBody>
      </p:sp>
      <p:sp>
        <p:nvSpPr>
          <p:cNvPr id="517130" name="矩形 517129">
            <a:extLst>
              <a:ext uri="{FF2B5EF4-FFF2-40B4-BE49-F238E27FC236}">
                <a16:creationId xmlns:a16="http://schemas.microsoft.com/office/drawing/2014/main" id="{6C1EF430-85A5-41E0-9180-7848CFBDC7CF}"/>
              </a:ext>
            </a:extLst>
          </p:cNvPr>
          <p:cNvSpPr>
            <a:spLocks noChangeArrowheads="1"/>
          </p:cNvSpPr>
          <p:nvPr/>
        </p:nvSpPr>
        <p:spPr bwMode="auto">
          <a:xfrm>
            <a:off x="762000" y="4953000"/>
            <a:ext cx="8153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把离散数列和幂级数一一对应起来，把离散数列间的相互结合关系对应成为幂级数间的运算关系，最后由幂级数形式来确定离散数列的构造。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7125"/>
                                        </p:tgtEl>
                                        <p:attrNameLst>
                                          <p:attrName>style.visibility</p:attrName>
                                        </p:attrNameLst>
                                      </p:cBhvr>
                                      <p:to>
                                        <p:strVal val="visible"/>
                                      </p:to>
                                    </p:set>
                                    <p:animEffect transition="in" filter="wipe(left)">
                                      <p:cBhvr>
                                        <p:cTn id="7" dur="500"/>
                                        <p:tgtEl>
                                          <p:spTgt spid="5171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17123"/>
                                        </p:tgtEl>
                                        <p:attrNameLst>
                                          <p:attrName>style.visibility</p:attrName>
                                        </p:attrNameLst>
                                      </p:cBhvr>
                                      <p:to>
                                        <p:strVal val="visible"/>
                                      </p:to>
                                    </p:set>
                                    <p:animEffect transition="in" filter="wipe(left)">
                                      <p:cBhvr>
                                        <p:cTn id="12" dur="500"/>
                                        <p:tgtEl>
                                          <p:spTgt spid="5171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7127"/>
                                        </p:tgtEl>
                                        <p:attrNameLst>
                                          <p:attrName>style.visibility</p:attrName>
                                        </p:attrNameLst>
                                      </p:cBhvr>
                                      <p:to>
                                        <p:strVal val="visible"/>
                                      </p:to>
                                    </p:set>
                                    <p:animEffect transition="in" filter="wipe(left)">
                                      <p:cBhvr>
                                        <p:cTn id="17" dur="500"/>
                                        <p:tgtEl>
                                          <p:spTgt spid="5171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7128"/>
                                        </p:tgtEl>
                                        <p:attrNameLst>
                                          <p:attrName>style.visibility</p:attrName>
                                        </p:attrNameLst>
                                      </p:cBhvr>
                                      <p:to>
                                        <p:strVal val="visible"/>
                                      </p:to>
                                    </p:set>
                                    <p:animEffect transition="in" filter="wipe(left)">
                                      <p:cBhvr>
                                        <p:cTn id="22" dur="500"/>
                                        <p:tgtEl>
                                          <p:spTgt spid="5171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7129"/>
                                        </p:tgtEl>
                                        <p:attrNameLst>
                                          <p:attrName>style.visibility</p:attrName>
                                        </p:attrNameLst>
                                      </p:cBhvr>
                                      <p:to>
                                        <p:strVal val="visible"/>
                                      </p:to>
                                    </p:set>
                                    <p:animEffect transition="in" filter="wipe(left)">
                                      <p:cBhvr>
                                        <p:cTn id="27" dur="500"/>
                                        <p:tgtEl>
                                          <p:spTgt spid="5171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7130"/>
                                        </p:tgtEl>
                                        <p:attrNameLst>
                                          <p:attrName>style.visibility</p:attrName>
                                        </p:attrNameLst>
                                      </p:cBhvr>
                                      <p:to>
                                        <p:strVal val="visible"/>
                                      </p:to>
                                    </p:set>
                                    <p:animEffect transition="in" filter="wipe(left)">
                                      <p:cBhvr>
                                        <p:cTn id="32" dur="500"/>
                                        <p:tgtEl>
                                          <p:spTgt spid="517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5" grpId="0"/>
      <p:bldP spid="517127" grpId="0"/>
      <p:bldP spid="517128" grpId="0"/>
      <p:bldP spid="517129" grpId="0"/>
      <p:bldP spid="51713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Problems and Generating Functions</a:t>
            </a:r>
            <a:r>
              <a:rPr lang="en-US" sz="1500" dirty="0"/>
              <a:t> </a:t>
            </a:r>
          </a:p>
        </p:txBody>
      </p:sp>
      <p:sp>
        <p:nvSpPr>
          <p:cNvPr id="3" name="Content Placeholder 2"/>
          <p:cNvSpPr>
            <a:spLocks noGrp="1"/>
          </p:cNvSpPr>
          <p:nvPr>
            <p:ph idx="1"/>
          </p:nvPr>
        </p:nvSpPr>
        <p:spPr>
          <a:xfrm>
            <a:off x="457200" y="1295400"/>
            <a:ext cx="8382000" cy="5212976"/>
          </a:xfrm>
        </p:spPr>
        <p:txBody>
          <a:bodyPr/>
          <a:lstStyle/>
          <a:p>
            <a:pPr>
              <a:spcBef>
                <a:spcPts val="0"/>
              </a:spcBef>
            </a:pPr>
            <a:r>
              <a:rPr lang="en-US" sz="2500" b="1" dirty="0"/>
              <a:t>Example</a:t>
            </a:r>
            <a:r>
              <a:rPr lang="en-US" sz="2500" dirty="0"/>
              <a:t>: Find the number of solutions of </a:t>
            </a:r>
          </a:p>
          <a:p>
            <a:pPr>
              <a:spcBef>
                <a:spcPts val="0"/>
              </a:spcBef>
            </a:pPr>
            <a:r>
              <a:rPr lang="en-US" sz="2500" i="1" dirty="0"/>
              <a:t>e</a:t>
            </a:r>
            <a:r>
              <a:rPr lang="en-US" sz="2500" baseline="-25000" dirty="0">
                <a:ea typeface="Cambria Math" pitchFamily="18" charset="0"/>
              </a:rPr>
              <a:t>1</a:t>
            </a:r>
            <a:r>
              <a:rPr lang="en-US" sz="2500" dirty="0"/>
              <a:t> + </a:t>
            </a:r>
            <a:r>
              <a:rPr lang="en-US" sz="2500" i="1" dirty="0"/>
              <a:t>e</a:t>
            </a:r>
            <a:r>
              <a:rPr lang="en-US" sz="2500" baseline="-25000" dirty="0">
                <a:ea typeface="Cambria Math" pitchFamily="18" charset="0"/>
              </a:rPr>
              <a:t>2</a:t>
            </a:r>
            <a:r>
              <a:rPr lang="en-US" sz="2500" dirty="0"/>
              <a:t> + </a:t>
            </a:r>
            <a:r>
              <a:rPr lang="en-US" sz="2500" i="1" dirty="0"/>
              <a:t>e</a:t>
            </a:r>
            <a:r>
              <a:rPr lang="en-US" sz="2500" baseline="-25000" dirty="0">
                <a:ea typeface="Cambria Math" pitchFamily="18" charset="0"/>
              </a:rPr>
              <a:t>3</a:t>
            </a:r>
            <a:r>
              <a:rPr lang="en-US" sz="2500" dirty="0"/>
              <a:t> = </a:t>
            </a:r>
            <a:r>
              <a:rPr lang="en-US" sz="2500" dirty="0">
                <a:ea typeface="Cambria Math" pitchFamily="18" charset="0"/>
              </a:rPr>
              <a:t>17,</a:t>
            </a:r>
          </a:p>
          <a:p>
            <a:pPr>
              <a:spcBef>
                <a:spcPts val="0"/>
              </a:spcBef>
            </a:pPr>
            <a:r>
              <a:rPr lang="en-US" sz="2500" dirty="0"/>
              <a:t>where </a:t>
            </a:r>
            <a:r>
              <a:rPr lang="en-US" sz="2500" i="1" dirty="0"/>
              <a:t>e</a:t>
            </a:r>
            <a:r>
              <a:rPr lang="en-US" sz="2500" baseline="-25000" dirty="0">
                <a:ea typeface="Cambria Math" pitchFamily="18" charset="0"/>
              </a:rPr>
              <a:t>1</a:t>
            </a:r>
            <a:r>
              <a:rPr lang="en-US" sz="2500" dirty="0"/>
              <a:t>, </a:t>
            </a:r>
            <a:r>
              <a:rPr lang="en-US" sz="2500" i="1" dirty="0"/>
              <a:t>e</a:t>
            </a:r>
            <a:r>
              <a:rPr lang="en-US" sz="2500" baseline="-25000" dirty="0">
                <a:ea typeface="Cambria Math" pitchFamily="18" charset="0"/>
              </a:rPr>
              <a:t>2</a:t>
            </a:r>
            <a:r>
              <a:rPr lang="en-US" sz="2500" dirty="0"/>
              <a:t>, and </a:t>
            </a:r>
            <a:r>
              <a:rPr lang="en-US" sz="2500" i="1" dirty="0"/>
              <a:t>e</a:t>
            </a:r>
            <a:r>
              <a:rPr lang="en-US" sz="2500" baseline="-25000" dirty="0">
                <a:ea typeface="Cambria Math" pitchFamily="18" charset="0"/>
              </a:rPr>
              <a:t>3</a:t>
            </a:r>
            <a:r>
              <a:rPr lang="en-US" sz="2500" dirty="0"/>
              <a:t> are nonnegative integers with </a:t>
            </a:r>
            <a:r>
              <a:rPr lang="en-US" sz="2500" dirty="0">
                <a:ea typeface="Cambria Math" pitchFamily="18" charset="0"/>
              </a:rPr>
              <a:t>2 </a:t>
            </a:r>
            <a:r>
              <a:rPr lang="en-US" sz="2500" dirty="0">
                <a:ea typeface="Cambria Math"/>
              </a:rPr>
              <a:t>≤</a:t>
            </a:r>
            <a:r>
              <a:rPr lang="en-US" sz="2500" dirty="0"/>
              <a:t> </a:t>
            </a:r>
            <a:r>
              <a:rPr lang="en-US" sz="2500" i="1" dirty="0"/>
              <a:t>e</a:t>
            </a:r>
            <a:r>
              <a:rPr lang="en-US" sz="2500" baseline="-25000" dirty="0">
                <a:ea typeface="Cambria Math" pitchFamily="18" charset="0"/>
              </a:rPr>
              <a:t>1</a:t>
            </a:r>
            <a:r>
              <a:rPr lang="en-US" sz="2500" dirty="0">
                <a:ea typeface="Cambria Math"/>
              </a:rPr>
              <a:t>≤ 5</a:t>
            </a:r>
            <a:r>
              <a:rPr lang="en-US" sz="2500" dirty="0"/>
              <a:t>, </a:t>
            </a:r>
            <a:r>
              <a:rPr lang="en-US" sz="2500" dirty="0">
                <a:ea typeface="Cambria Math" pitchFamily="18" charset="0"/>
              </a:rPr>
              <a:t>3 </a:t>
            </a:r>
            <a:r>
              <a:rPr lang="en-US" sz="2500" dirty="0">
                <a:ea typeface="Cambria Math"/>
              </a:rPr>
              <a:t>≤ </a:t>
            </a:r>
            <a:r>
              <a:rPr lang="en-US" sz="2500" i="1" dirty="0"/>
              <a:t>e</a:t>
            </a:r>
            <a:r>
              <a:rPr lang="en-US" sz="2500" baseline="-25000" dirty="0">
                <a:ea typeface="Cambria Math" pitchFamily="18" charset="0"/>
              </a:rPr>
              <a:t>2</a:t>
            </a:r>
            <a:r>
              <a:rPr lang="en-US" sz="2500" dirty="0">
                <a:ea typeface="Cambria Math"/>
              </a:rPr>
              <a:t> ≤ 6</a:t>
            </a:r>
            <a:r>
              <a:rPr lang="en-US" sz="2500" dirty="0"/>
              <a:t>, and </a:t>
            </a:r>
            <a:r>
              <a:rPr lang="en-US" sz="2500" dirty="0">
                <a:ea typeface="Cambria Math" pitchFamily="18" charset="0"/>
              </a:rPr>
              <a:t>4 </a:t>
            </a:r>
            <a:r>
              <a:rPr lang="en-US" sz="2500" dirty="0">
                <a:ea typeface="Cambria Math"/>
              </a:rPr>
              <a:t>≤ </a:t>
            </a:r>
            <a:r>
              <a:rPr lang="en-US" sz="2500" i="1" dirty="0"/>
              <a:t>e</a:t>
            </a:r>
            <a:r>
              <a:rPr lang="en-US" sz="2500" baseline="-25000" dirty="0">
                <a:ea typeface="Cambria Math" pitchFamily="18" charset="0"/>
              </a:rPr>
              <a:t>3</a:t>
            </a:r>
            <a:r>
              <a:rPr lang="en-US" sz="2500" dirty="0"/>
              <a:t> </a:t>
            </a:r>
            <a:r>
              <a:rPr lang="en-US" sz="2500" dirty="0">
                <a:ea typeface="Cambria Math"/>
              </a:rPr>
              <a:t>≤ 7.</a:t>
            </a:r>
            <a:r>
              <a:rPr lang="en-US" sz="2500" dirty="0"/>
              <a:t>  </a:t>
            </a:r>
          </a:p>
          <a:p>
            <a:pPr>
              <a:spcBef>
                <a:spcPts val="0"/>
              </a:spcBef>
            </a:pPr>
            <a:r>
              <a:rPr lang="en-US" sz="2500" b="1" dirty="0"/>
              <a:t>Solution</a:t>
            </a:r>
            <a:r>
              <a:rPr lang="en-US" sz="2500" dirty="0"/>
              <a:t>: The number of solutions is the coefficient of </a:t>
            </a:r>
            <a:r>
              <a:rPr lang="en-US" sz="2500" i="1" dirty="0"/>
              <a:t>x</a:t>
            </a:r>
            <a:r>
              <a:rPr lang="en-US" sz="2500" baseline="30000" dirty="0">
                <a:ea typeface="Cambria Math" pitchFamily="18" charset="0"/>
              </a:rPr>
              <a:t>17</a:t>
            </a:r>
            <a:r>
              <a:rPr lang="en-US" sz="2500" dirty="0"/>
              <a:t> in the expansion of  </a:t>
            </a:r>
          </a:p>
          <a:p>
            <a:pPr>
              <a:spcBef>
                <a:spcPts val="0"/>
              </a:spcBef>
            </a:pPr>
            <a:r>
              <a:rPr lang="en-US" sz="2500" dirty="0"/>
              <a:t>(</a:t>
            </a:r>
            <a:r>
              <a:rPr lang="en-US" sz="2500" i="1" dirty="0">
                <a:ea typeface="Cambria Math" pitchFamily="18" charset="0"/>
              </a:rPr>
              <a:t>x</a:t>
            </a:r>
            <a:r>
              <a:rPr lang="en-US" sz="2500" baseline="30000" dirty="0">
                <a:ea typeface="Cambria Math" pitchFamily="18" charset="0"/>
              </a:rPr>
              <a:t>2</a:t>
            </a:r>
            <a:r>
              <a:rPr lang="en-US" sz="2500" dirty="0">
                <a:ea typeface="Cambria Math" pitchFamily="18" charset="0"/>
              </a:rPr>
              <a:t> + </a:t>
            </a:r>
            <a:r>
              <a:rPr lang="en-US" sz="2500" i="1" dirty="0">
                <a:ea typeface="Cambria Math" pitchFamily="18" charset="0"/>
              </a:rPr>
              <a:t>x</a:t>
            </a:r>
            <a:r>
              <a:rPr lang="en-US" sz="2500" baseline="30000" dirty="0">
                <a:ea typeface="Cambria Math" pitchFamily="18" charset="0"/>
              </a:rPr>
              <a:t>3</a:t>
            </a:r>
            <a:r>
              <a:rPr lang="en-US" sz="2500" dirty="0">
                <a:ea typeface="Cambria Math" pitchFamily="18" charset="0"/>
              </a:rPr>
              <a:t> + </a:t>
            </a:r>
            <a:r>
              <a:rPr lang="en-US" sz="2500" i="1" dirty="0">
                <a:ea typeface="Cambria Math" pitchFamily="18" charset="0"/>
              </a:rPr>
              <a:t>x</a:t>
            </a:r>
            <a:r>
              <a:rPr lang="en-US" sz="2500" baseline="30000" dirty="0">
                <a:ea typeface="Cambria Math" pitchFamily="18" charset="0"/>
              </a:rPr>
              <a:t>4</a:t>
            </a:r>
            <a:r>
              <a:rPr lang="en-US" sz="2500" dirty="0">
                <a:ea typeface="Cambria Math" pitchFamily="18" charset="0"/>
              </a:rPr>
              <a:t> + </a:t>
            </a:r>
            <a:r>
              <a:rPr lang="en-US" sz="2500" i="1" dirty="0">
                <a:ea typeface="Cambria Math" pitchFamily="18" charset="0"/>
              </a:rPr>
              <a:t>x</a:t>
            </a:r>
            <a:r>
              <a:rPr lang="en-US" sz="2500" baseline="30000" dirty="0">
                <a:ea typeface="Cambria Math" pitchFamily="18" charset="0"/>
              </a:rPr>
              <a:t>5</a:t>
            </a:r>
            <a:r>
              <a:rPr lang="en-US" sz="2500" dirty="0">
                <a:ea typeface="Cambria Math" pitchFamily="18" charset="0"/>
              </a:rPr>
              <a:t>)</a:t>
            </a:r>
            <a:r>
              <a:rPr lang="en-US" sz="2500" dirty="0"/>
              <a:t> (</a:t>
            </a:r>
            <a:r>
              <a:rPr lang="en-US" sz="2500" i="1" dirty="0">
                <a:ea typeface="Cambria Math" pitchFamily="18" charset="0"/>
              </a:rPr>
              <a:t>x</a:t>
            </a:r>
            <a:r>
              <a:rPr lang="en-US" sz="2500" baseline="30000" dirty="0">
                <a:ea typeface="Cambria Math" pitchFamily="18" charset="0"/>
              </a:rPr>
              <a:t>3</a:t>
            </a:r>
            <a:r>
              <a:rPr lang="en-US" sz="2500" dirty="0">
                <a:ea typeface="Cambria Math" pitchFamily="18" charset="0"/>
              </a:rPr>
              <a:t> + </a:t>
            </a:r>
            <a:r>
              <a:rPr lang="en-US" sz="2500" i="1" dirty="0">
                <a:ea typeface="Cambria Math" pitchFamily="18" charset="0"/>
              </a:rPr>
              <a:t>x</a:t>
            </a:r>
            <a:r>
              <a:rPr lang="en-US" sz="2500" baseline="30000" dirty="0">
                <a:ea typeface="Cambria Math" pitchFamily="18" charset="0"/>
              </a:rPr>
              <a:t>4</a:t>
            </a:r>
            <a:r>
              <a:rPr lang="en-US" sz="2500" dirty="0">
                <a:ea typeface="Cambria Math" pitchFamily="18" charset="0"/>
              </a:rPr>
              <a:t> + </a:t>
            </a:r>
            <a:r>
              <a:rPr lang="en-US" sz="2500" i="1" dirty="0">
                <a:ea typeface="Cambria Math" pitchFamily="18" charset="0"/>
              </a:rPr>
              <a:t>x</a:t>
            </a:r>
            <a:r>
              <a:rPr lang="en-US" sz="2500" baseline="30000" dirty="0">
                <a:ea typeface="Cambria Math" pitchFamily="18" charset="0"/>
              </a:rPr>
              <a:t>5</a:t>
            </a:r>
            <a:r>
              <a:rPr lang="en-US" sz="2500" dirty="0">
                <a:ea typeface="Cambria Math" pitchFamily="18" charset="0"/>
              </a:rPr>
              <a:t> + </a:t>
            </a:r>
            <a:r>
              <a:rPr lang="en-US" sz="2500" i="1" dirty="0">
                <a:ea typeface="Cambria Math" pitchFamily="18" charset="0"/>
              </a:rPr>
              <a:t>x</a:t>
            </a:r>
            <a:r>
              <a:rPr lang="en-US" sz="2500" baseline="30000" dirty="0">
                <a:ea typeface="Cambria Math" pitchFamily="18" charset="0"/>
              </a:rPr>
              <a:t>6</a:t>
            </a:r>
            <a:r>
              <a:rPr lang="en-US" sz="2500" dirty="0">
                <a:ea typeface="Cambria Math" pitchFamily="18" charset="0"/>
              </a:rPr>
              <a:t>)</a:t>
            </a:r>
            <a:r>
              <a:rPr lang="en-US" sz="2500" dirty="0"/>
              <a:t> (</a:t>
            </a:r>
            <a:r>
              <a:rPr lang="en-US" sz="2500" i="1" dirty="0">
                <a:ea typeface="Cambria Math" pitchFamily="18" charset="0"/>
              </a:rPr>
              <a:t>x</a:t>
            </a:r>
            <a:r>
              <a:rPr lang="en-US" sz="2500" baseline="30000" dirty="0">
                <a:ea typeface="Cambria Math" pitchFamily="18" charset="0"/>
              </a:rPr>
              <a:t>4</a:t>
            </a:r>
            <a:r>
              <a:rPr lang="en-US" sz="2500" dirty="0">
                <a:ea typeface="Cambria Math" pitchFamily="18" charset="0"/>
              </a:rPr>
              <a:t> + </a:t>
            </a:r>
            <a:r>
              <a:rPr lang="en-US" sz="2500" i="1" dirty="0">
                <a:ea typeface="Cambria Math" pitchFamily="18" charset="0"/>
              </a:rPr>
              <a:t>x</a:t>
            </a:r>
            <a:r>
              <a:rPr lang="en-US" sz="2500" baseline="30000" dirty="0">
                <a:ea typeface="Cambria Math" pitchFamily="18" charset="0"/>
              </a:rPr>
              <a:t>5</a:t>
            </a:r>
            <a:r>
              <a:rPr lang="en-US" sz="2500" dirty="0">
                <a:ea typeface="Cambria Math" pitchFamily="18" charset="0"/>
              </a:rPr>
              <a:t> + </a:t>
            </a:r>
            <a:r>
              <a:rPr lang="en-US" sz="2500" i="1" dirty="0">
                <a:ea typeface="Cambria Math" pitchFamily="18" charset="0"/>
              </a:rPr>
              <a:t>x</a:t>
            </a:r>
            <a:r>
              <a:rPr lang="en-US" sz="2500" baseline="30000" dirty="0">
                <a:ea typeface="Cambria Math" pitchFamily="18" charset="0"/>
              </a:rPr>
              <a:t>6</a:t>
            </a:r>
            <a:r>
              <a:rPr lang="en-US" sz="2500" dirty="0">
                <a:ea typeface="Cambria Math" pitchFamily="18" charset="0"/>
              </a:rPr>
              <a:t> + </a:t>
            </a:r>
            <a:r>
              <a:rPr lang="en-US" sz="2500" i="1" dirty="0">
                <a:ea typeface="Cambria Math" pitchFamily="18" charset="0"/>
              </a:rPr>
              <a:t>x</a:t>
            </a:r>
            <a:r>
              <a:rPr lang="en-US" sz="2500" baseline="30000" dirty="0">
                <a:ea typeface="Cambria Math" pitchFamily="18" charset="0"/>
              </a:rPr>
              <a:t>7</a:t>
            </a:r>
            <a:r>
              <a:rPr lang="en-US" sz="2500" dirty="0">
                <a:ea typeface="Cambria Math" pitchFamily="18" charset="0"/>
              </a:rPr>
              <a:t>).</a:t>
            </a:r>
          </a:p>
          <a:p>
            <a:pPr>
              <a:spcBef>
                <a:spcPts val="0"/>
              </a:spcBef>
            </a:pPr>
            <a:r>
              <a:rPr lang="en-US" sz="2500" dirty="0">
                <a:ea typeface="Cambria Math" pitchFamily="18" charset="0"/>
              </a:rPr>
              <a:t>This follows because a term equal to  is obtained in the product by picking a term in the first sum </a:t>
            </a:r>
            <a:r>
              <a:rPr lang="en-US" sz="2500" i="1" dirty="0">
                <a:ea typeface="Cambria Math" pitchFamily="18" charset="0"/>
              </a:rPr>
              <a:t>x</a:t>
            </a:r>
            <a:r>
              <a:rPr lang="en-US" sz="2500" i="1" baseline="30000" dirty="0">
                <a:ea typeface="Cambria Math" pitchFamily="18" charset="0"/>
              </a:rPr>
              <a:t>e</a:t>
            </a:r>
            <a:r>
              <a:rPr lang="en-US" sz="2500" baseline="30000" dirty="0">
                <a:ea typeface="Cambria Math" pitchFamily="18" charset="0"/>
              </a:rPr>
              <a:t>1</a:t>
            </a:r>
            <a:r>
              <a:rPr lang="en-US" sz="2500" dirty="0">
                <a:ea typeface="Cambria Math" pitchFamily="18" charset="0"/>
              </a:rPr>
              <a:t>, a term in the second sum</a:t>
            </a:r>
            <a:r>
              <a:rPr lang="en-US" sz="2500" i="1" dirty="0">
                <a:ea typeface="Cambria Math" pitchFamily="18" charset="0"/>
              </a:rPr>
              <a:t> x</a:t>
            </a:r>
            <a:r>
              <a:rPr lang="en-US" sz="2500" i="1" baseline="30000" dirty="0">
                <a:ea typeface="Cambria Math" pitchFamily="18" charset="0"/>
              </a:rPr>
              <a:t>e</a:t>
            </a:r>
            <a:r>
              <a:rPr lang="en-US" sz="2500" baseline="30000" dirty="0">
                <a:ea typeface="Cambria Math" pitchFamily="18" charset="0"/>
              </a:rPr>
              <a:t>2</a:t>
            </a:r>
            <a:r>
              <a:rPr lang="en-US" sz="2500" dirty="0">
                <a:ea typeface="Cambria Math" pitchFamily="18" charset="0"/>
              </a:rPr>
              <a:t>, and a term in the third sum</a:t>
            </a:r>
            <a:r>
              <a:rPr lang="en-US" sz="2500" i="1" dirty="0">
                <a:ea typeface="Cambria Math" pitchFamily="18" charset="0"/>
              </a:rPr>
              <a:t> x</a:t>
            </a:r>
            <a:r>
              <a:rPr lang="en-US" sz="2500" i="1" baseline="30000" dirty="0">
                <a:ea typeface="Cambria Math" pitchFamily="18" charset="0"/>
              </a:rPr>
              <a:t>e</a:t>
            </a:r>
            <a:r>
              <a:rPr lang="en-US" sz="2500" baseline="30000" dirty="0">
                <a:ea typeface="Cambria Math" pitchFamily="18" charset="0"/>
              </a:rPr>
              <a:t>3</a:t>
            </a:r>
            <a:r>
              <a:rPr lang="en-US" sz="2500" dirty="0">
                <a:ea typeface="Cambria Math" pitchFamily="18" charset="0"/>
              </a:rPr>
              <a:t>, where  </a:t>
            </a:r>
            <a:r>
              <a:rPr lang="en-US" sz="2500" i="1" dirty="0"/>
              <a:t>e</a:t>
            </a:r>
            <a:r>
              <a:rPr lang="en-US" sz="2500" baseline="-25000" dirty="0">
                <a:ea typeface="Cambria Math" pitchFamily="18" charset="0"/>
              </a:rPr>
              <a:t>1</a:t>
            </a:r>
            <a:r>
              <a:rPr lang="en-US" sz="2500" dirty="0"/>
              <a:t> + </a:t>
            </a:r>
            <a:r>
              <a:rPr lang="en-US" sz="2500" i="1" dirty="0"/>
              <a:t>e</a:t>
            </a:r>
            <a:r>
              <a:rPr lang="en-US" sz="2500" baseline="-25000" dirty="0">
                <a:ea typeface="Cambria Math" pitchFamily="18" charset="0"/>
              </a:rPr>
              <a:t>2</a:t>
            </a:r>
            <a:r>
              <a:rPr lang="en-US" sz="2500" dirty="0"/>
              <a:t> + </a:t>
            </a:r>
            <a:r>
              <a:rPr lang="en-US" sz="2500" i="1" dirty="0"/>
              <a:t>e</a:t>
            </a:r>
            <a:r>
              <a:rPr lang="en-US" sz="2500" baseline="-25000" dirty="0">
                <a:ea typeface="Cambria Math" pitchFamily="18" charset="0"/>
              </a:rPr>
              <a:t>3</a:t>
            </a:r>
            <a:r>
              <a:rPr lang="en-US" sz="2500" dirty="0"/>
              <a:t> = </a:t>
            </a:r>
            <a:r>
              <a:rPr lang="en-US" sz="2500" dirty="0">
                <a:ea typeface="Cambria Math" pitchFamily="18" charset="0"/>
              </a:rPr>
              <a:t>17.</a:t>
            </a:r>
          </a:p>
          <a:p>
            <a:pPr>
              <a:spcBef>
                <a:spcPts val="0"/>
              </a:spcBef>
            </a:pPr>
            <a:r>
              <a:rPr lang="en-US" sz="2500" dirty="0">
                <a:ea typeface="Cambria Math" pitchFamily="18" charset="0"/>
              </a:rPr>
              <a:t>There are three solutions since the coefficient of </a:t>
            </a:r>
            <a:r>
              <a:rPr lang="en-US" sz="2500" i="1" dirty="0"/>
              <a:t>x</a:t>
            </a:r>
            <a:r>
              <a:rPr lang="en-US" sz="2500" baseline="30000" dirty="0">
                <a:ea typeface="Cambria Math" pitchFamily="18" charset="0"/>
              </a:rPr>
              <a:t>17</a:t>
            </a:r>
            <a:r>
              <a:rPr lang="en-US" sz="2500" dirty="0">
                <a:ea typeface="Cambria Math" pitchFamily="18" charset="0"/>
              </a:rPr>
              <a:t> in the product is 3.</a:t>
            </a:r>
          </a:p>
        </p:txBody>
      </p:sp>
    </p:spTree>
    <p:extLst>
      <p:ext uri="{BB962C8B-B14F-4D97-AF65-F5344CB8AC3E}">
        <p14:creationId xmlns:p14="http://schemas.microsoft.com/office/powerpoint/2010/main" val="37311288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8149" name="矩形 518148">
            <a:extLst>
              <a:ext uri="{FF2B5EF4-FFF2-40B4-BE49-F238E27FC236}">
                <a16:creationId xmlns:a16="http://schemas.microsoft.com/office/drawing/2014/main" id="{E6D86247-F4D3-46DF-ADAE-2239A496A881}"/>
              </a:ext>
            </a:extLst>
          </p:cNvPr>
          <p:cNvSpPr>
            <a:spLocks noChangeArrowheads="1"/>
          </p:cNvSpPr>
          <p:nvPr/>
        </p:nvSpPr>
        <p:spPr bwMode="auto">
          <a:xfrm>
            <a:off x="609600" y="1120775"/>
            <a:ext cx="3384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20000"/>
              </a:spcBef>
              <a:spcAft>
                <a:spcPct val="0"/>
              </a:spcAft>
              <a:buClrTx/>
              <a:buSzPct val="90000"/>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再来看下面的例子：</a:t>
            </a:r>
          </a:p>
        </p:txBody>
      </p:sp>
      <p:graphicFrame>
        <p:nvGraphicFramePr>
          <p:cNvPr id="518150" name="对象 518149">
            <a:extLst>
              <a:ext uri="{FF2B5EF4-FFF2-40B4-BE49-F238E27FC236}">
                <a16:creationId xmlns:a16="http://schemas.microsoft.com/office/drawing/2014/main" id="{423B7A86-C7A2-4845-BE32-1AC64D89B375}"/>
              </a:ext>
            </a:extLst>
          </p:cNvPr>
          <p:cNvGraphicFramePr>
            <a:graphicFrameLocks/>
          </p:cNvGraphicFramePr>
          <p:nvPr/>
        </p:nvGraphicFramePr>
        <p:xfrm>
          <a:off x="1295400" y="1917700"/>
          <a:ext cx="6096000" cy="2197100"/>
        </p:xfrm>
        <a:graphic>
          <a:graphicData uri="http://schemas.openxmlformats.org/presentationml/2006/ole">
            <mc:AlternateContent xmlns:mc="http://schemas.openxmlformats.org/markup-compatibility/2006">
              <mc:Choice xmlns:v="urn:schemas-microsoft-com:vml" Requires="v">
                <p:oleObj r:id="rId2" imgW="6096000" imgH="2197100" progId="Equation.DSMT4">
                  <p:embed/>
                </p:oleObj>
              </mc:Choice>
              <mc:Fallback>
                <p:oleObj r:id="rId2" imgW="6096000" imgH="2197100" progId="Equation.DSMT4">
                  <p:embed/>
                  <p:pic>
                    <p:nvPicPr>
                      <p:cNvPr id="518150" name="对象 518149">
                        <a:extLst>
                          <a:ext uri="{FF2B5EF4-FFF2-40B4-BE49-F238E27FC236}">
                            <a16:creationId xmlns:a16="http://schemas.microsoft.com/office/drawing/2014/main" id="{423B7A86-C7A2-4845-BE32-1AC64D89B37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917700"/>
                        <a:ext cx="609600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8151" name="矩形 518150">
            <a:extLst>
              <a:ext uri="{FF2B5EF4-FFF2-40B4-BE49-F238E27FC236}">
                <a16:creationId xmlns:a16="http://schemas.microsoft.com/office/drawing/2014/main" id="{E2793150-CCA6-4CF0-B758-90CDBBA18042}"/>
              </a:ext>
            </a:extLst>
          </p:cNvPr>
          <p:cNvSpPr>
            <a:spLocks noChangeArrowheads="1"/>
          </p:cNvSpPr>
          <p:nvPr/>
        </p:nvSpPr>
        <p:spPr bwMode="auto">
          <a:xfrm>
            <a:off x="609600" y="4495800"/>
            <a:ext cx="43068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若令</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0" lang="en-US" altLang="zh-CN" sz="2800" b="1" i="1"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，则有</a:t>
            </a:r>
          </a:p>
        </p:txBody>
      </p:sp>
      <p:graphicFrame>
        <p:nvGraphicFramePr>
          <p:cNvPr id="518152" name="对象 518151">
            <a:extLst>
              <a:ext uri="{FF2B5EF4-FFF2-40B4-BE49-F238E27FC236}">
                <a16:creationId xmlns:a16="http://schemas.microsoft.com/office/drawing/2014/main" id="{B08E482E-F858-4649-9B8B-0F6C57140C71}"/>
              </a:ext>
            </a:extLst>
          </p:cNvPr>
          <p:cNvGraphicFramePr>
            <a:graphicFrameLocks/>
          </p:cNvGraphicFramePr>
          <p:nvPr/>
        </p:nvGraphicFramePr>
        <p:xfrm>
          <a:off x="1176338" y="5191125"/>
          <a:ext cx="7434262" cy="523875"/>
        </p:xfrm>
        <a:graphic>
          <a:graphicData uri="http://schemas.openxmlformats.org/presentationml/2006/ole">
            <mc:AlternateContent xmlns:mc="http://schemas.openxmlformats.org/markup-compatibility/2006">
              <mc:Choice xmlns:v="urn:schemas-microsoft-com:vml" Requires="v">
                <p:oleObj r:id="rId4" imgW="3251200" imgH="228600" progId="Equation.DSMT4">
                  <p:embed/>
                </p:oleObj>
              </mc:Choice>
              <mc:Fallback>
                <p:oleObj r:id="rId4" imgW="3251200" imgH="228600" progId="Equation.DSMT4">
                  <p:embed/>
                  <p:pic>
                    <p:nvPicPr>
                      <p:cNvPr id="518152" name="对象 518151">
                        <a:extLst>
                          <a:ext uri="{FF2B5EF4-FFF2-40B4-BE49-F238E27FC236}">
                            <a16:creationId xmlns:a16="http://schemas.microsoft.com/office/drawing/2014/main" id="{B08E482E-F858-4649-9B8B-0F6C57140C71}"/>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6338" y="5191125"/>
                        <a:ext cx="7434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8154" name="矩形 518153">
            <a:extLst>
              <a:ext uri="{FF2B5EF4-FFF2-40B4-BE49-F238E27FC236}">
                <a16:creationId xmlns:a16="http://schemas.microsoft.com/office/drawing/2014/main" id="{AA9B5F0F-4193-4723-BD3B-179F17EC5DED}"/>
              </a:ext>
            </a:extLst>
          </p:cNvPr>
          <p:cNvSpPr>
            <a:spLocks noChangeArrowheads="1"/>
          </p:cNvSpPr>
          <p:nvPr/>
        </p:nvSpPr>
        <p:spPr bwMode="auto">
          <a:xfrm>
            <a:off x="609600" y="5861050"/>
            <a:ext cx="4095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这就是二项式展开定理。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8149"/>
                                        </p:tgtEl>
                                        <p:attrNameLst>
                                          <p:attrName>style.visibility</p:attrName>
                                        </p:attrNameLst>
                                      </p:cBhvr>
                                      <p:to>
                                        <p:strVal val="visible"/>
                                      </p:to>
                                    </p:set>
                                    <p:animEffect transition="in" filter="wipe(left)">
                                      <p:cBhvr>
                                        <p:cTn id="7" dur="500"/>
                                        <p:tgtEl>
                                          <p:spTgt spid="5181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18150"/>
                                        </p:tgtEl>
                                        <p:attrNameLst>
                                          <p:attrName>style.visibility</p:attrName>
                                        </p:attrNameLst>
                                      </p:cBhvr>
                                      <p:to>
                                        <p:strVal val="visible"/>
                                      </p:to>
                                    </p:set>
                                    <p:animEffect transition="in" filter="wipe(left)">
                                      <p:cBhvr>
                                        <p:cTn id="12" dur="500"/>
                                        <p:tgtEl>
                                          <p:spTgt spid="5181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8151"/>
                                        </p:tgtEl>
                                        <p:attrNameLst>
                                          <p:attrName>style.visibility</p:attrName>
                                        </p:attrNameLst>
                                      </p:cBhvr>
                                      <p:to>
                                        <p:strVal val="visible"/>
                                      </p:to>
                                    </p:set>
                                    <p:animEffect transition="in" filter="wipe(left)">
                                      <p:cBhvr>
                                        <p:cTn id="17" dur="500"/>
                                        <p:tgtEl>
                                          <p:spTgt spid="5181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18152"/>
                                        </p:tgtEl>
                                        <p:attrNameLst>
                                          <p:attrName>style.visibility</p:attrName>
                                        </p:attrNameLst>
                                      </p:cBhvr>
                                      <p:to>
                                        <p:strVal val="visible"/>
                                      </p:to>
                                    </p:set>
                                    <p:animEffect transition="in" filter="wipe(left)">
                                      <p:cBhvr>
                                        <p:cTn id="22" dur="500"/>
                                        <p:tgtEl>
                                          <p:spTgt spid="5181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8154"/>
                                        </p:tgtEl>
                                        <p:attrNameLst>
                                          <p:attrName>style.visibility</p:attrName>
                                        </p:attrNameLst>
                                      </p:cBhvr>
                                      <p:to>
                                        <p:strVal val="visible"/>
                                      </p:to>
                                    </p:set>
                                    <p:animEffect transition="in" filter="wipe(left)">
                                      <p:cBhvr>
                                        <p:cTn id="27" dur="500"/>
                                        <p:tgtEl>
                                          <p:spTgt spid="518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9" grpId="0"/>
      <p:bldP spid="518151" grpId="0"/>
      <p:bldP spid="51815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0197" name="对象 520196">
            <a:extLst>
              <a:ext uri="{FF2B5EF4-FFF2-40B4-BE49-F238E27FC236}">
                <a16:creationId xmlns:a16="http://schemas.microsoft.com/office/drawing/2014/main" id="{78961A1A-E335-4EA5-B323-AF3B797F7E95}"/>
              </a:ext>
            </a:extLst>
          </p:cNvPr>
          <p:cNvGraphicFramePr>
            <a:graphicFrameLocks/>
          </p:cNvGraphicFramePr>
          <p:nvPr/>
        </p:nvGraphicFramePr>
        <p:xfrm>
          <a:off x="488950" y="1066800"/>
          <a:ext cx="5378450" cy="593725"/>
        </p:xfrm>
        <a:graphic>
          <a:graphicData uri="http://schemas.openxmlformats.org/presentationml/2006/ole">
            <mc:AlternateContent xmlns:mc="http://schemas.openxmlformats.org/markup-compatibility/2006">
              <mc:Choice xmlns:v="urn:schemas-microsoft-com:vml" Requires="v">
                <p:oleObj r:id="rId2" imgW="2070100" imgH="228600" progId="Equation.DSMT4">
                  <p:embed/>
                </p:oleObj>
              </mc:Choice>
              <mc:Fallback>
                <p:oleObj r:id="rId2" imgW="2070100" imgH="228600" progId="Equation.DSMT4">
                  <p:embed/>
                  <p:pic>
                    <p:nvPicPr>
                      <p:cNvPr id="520197" name="对象 520196">
                        <a:extLst>
                          <a:ext uri="{FF2B5EF4-FFF2-40B4-BE49-F238E27FC236}">
                            <a16:creationId xmlns:a16="http://schemas.microsoft.com/office/drawing/2014/main" id="{78961A1A-E335-4EA5-B323-AF3B797F7E9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950" y="1066800"/>
                        <a:ext cx="53784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0198" name="对象 520197">
            <a:extLst>
              <a:ext uri="{FF2B5EF4-FFF2-40B4-BE49-F238E27FC236}">
                <a16:creationId xmlns:a16="http://schemas.microsoft.com/office/drawing/2014/main" id="{6D4403E7-0501-4601-B7AA-309E68CE8E85}"/>
              </a:ext>
            </a:extLst>
          </p:cNvPr>
          <p:cNvGraphicFramePr>
            <a:graphicFrameLocks/>
          </p:cNvGraphicFramePr>
          <p:nvPr/>
        </p:nvGraphicFramePr>
        <p:xfrm>
          <a:off x="381000" y="1905000"/>
          <a:ext cx="8502650" cy="1776413"/>
        </p:xfrm>
        <a:graphic>
          <a:graphicData uri="http://schemas.openxmlformats.org/presentationml/2006/ole">
            <mc:AlternateContent xmlns:mc="http://schemas.openxmlformats.org/markup-compatibility/2006">
              <mc:Choice xmlns:v="urn:schemas-microsoft-com:vml" Requires="v">
                <p:oleObj r:id="rId4" imgW="2679700" imgH="558800" progId="Equation.DSMT4">
                  <p:embed/>
                </p:oleObj>
              </mc:Choice>
              <mc:Fallback>
                <p:oleObj r:id="rId4" imgW="2679700" imgH="558800" progId="Equation.DSMT4">
                  <p:embed/>
                  <p:pic>
                    <p:nvPicPr>
                      <p:cNvPr id="520198" name="对象 520197">
                        <a:extLst>
                          <a:ext uri="{FF2B5EF4-FFF2-40B4-BE49-F238E27FC236}">
                            <a16:creationId xmlns:a16="http://schemas.microsoft.com/office/drawing/2014/main" id="{6D4403E7-0501-4601-B7AA-309E68CE8E8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905000"/>
                        <a:ext cx="8502650" cy="177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0199" name="矩形 520198">
            <a:extLst>
              <a:ext uri="{FF2B5EF4-FFF2-40B4-BE49-F238E27FC236}">
                <a16:creationId xmlns:a16="http://schemas.microsoft.com/office/drawing/2014/main" id="{EF5AC5C4-6D5E-4497-AAB9-E02E0495C0DF}"/>
              </a:ext>
            </a:extLst>
          </p:cNvPr>
          <p:cNvSpPr>
            <a:spLocks noChangeArrowheads="1"/>
          </p:cNvSpPr>
          <p:nvPr/>
        </p:nvSpPr>
        <p:spPr bwMode="auto">
          <a:xfrm>
            <a:off x="552450" y="4052888"/>
            <a:ext cx="7296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比较等号两端项对应系数，可以得到恒等式：</a:t>
            </a:r>
          </a:p>
        </p:txBody>
      </p:sp>
      <p:graphicFrame>
        <p:nvGraphicFramePr>
          <p:cNvPr id="520200" name="对象 520199">
            <a:extLst>
              <a:ext uri="{FF2B5EF4-FFF2-40B4-BE49-F238E27FC236}">
                <a16:creationId xmlns:a16="http://schemas.microsoft.com/office/drawing/2014/main" id="{AF8BEEB7-DE21-47C2-B937-22A72E30834F}"/>
              </a:ext>
            </a:extLst>
          </p:cNvPr>
          <p:cNvGraphicFramePr>
            <a:graphicFrameLocks/>
          </p:cNvGraphicFramePr>
          <p:nvPr/>
        </p:nvGraphicFramePr>
        <p:xfrm>
          <a:off x="496888" y="5076825"/>
          <a:ext cx="8189912" cy="1019175"/>
        </p:xfrm>
        <a:graphic>
          <a:graphicData uri="http://schemas.openxmlformats.org/presentationml/2006/ole">
            <mc:AlternateContent xmlns:mc="http://schemas.openxmlformats.org/markup-compatibility/2006">
              <mc:Choice xmlns:v="urn:schemas-microsoft-com:vml" Requires="v">
                <p:oleObj r:id="rId6" imgW="3452901" imgH="431613" progId="Equation.DSMT4">
                  <p:embed/>
                </p:oleObj>
              </mc:Choice>
              <mc:Fallback>
                <p:oleObj r:id="rId6" imgW="3452901" imgH="431613" progId="Equation.DSMT4">
                  <p:embed/>
                  <p:pic>
                    <p:nvPicPr>
                      <p:cNvPr id="520200" name="对象 520199">
                        <a:extLst>
                          <a:ext uri="{FF2B5EF4-FFF2-40B4-BE49-F238E27FC236}">
                            <a16:creationId xmlns:a16="http://schemas.microsoft.com/office/drawing/2014/main" id="{AF8BEEB7-DE21-47C2-B937-22A72E30834F}"/>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888" y="5076825"/>
                        <a:ext cx="8189912"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20197"/>
                                        </p:tgtEl>
                                        <p:attrNameLst>
                                          <p:attrName>style.visibility</p:attrName>
                                        </p:attrNameLst>
                                      </p:cBhvr>
                                      <p:to>
                                        <p:strVal val="visible"/>
                                      </p:to>
                                    </p:set>
                                    <p:animEffect transition="in" filter="wipe(left)">
                                      <p:cBhvr>
                                        <p:cTn id="7" dur="500"/>
                                        <p:tgtEl>
                                          <p:spTgt spid="5201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20198"/>
                                        </p:tgtEl>
                                        <p:attrNameLst>
                                          <p:attrName>style.visibility</p:attrName>
                                        </p:attrNameLst>
                                      </p:cBhvr>
                                      <p:to>
                                        <p:strVal val="visible"/>
                                      </p:to>
                                    </p:set>
                                    <p:animEffect transition="in" filter="wipe(left)">
                                      <p:cBhvr>
                                        <p:cTn id="12" dur="500"/>
                                        <p:tgtEl>
                                          <p:spTgt spid="5201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0199"/>
                                        </p:tgtEl>
                                        <p:attrNameLst>
                                          <p:attrName>style.visibility</p:attrName>
                                        </p:attrNameLst>
                                      </p:cBhvr>
                                      <p:to>
                                        <p:strVal val="visible"/>
                                      </p:to>
                                    </p:set>
                                    <p:animEffect transition="in" filter="wipe(left)">
                                      <p:cBhvr>
                                        <p:cTn id="17" dur="500"/>
                                        <p:tgtEl>
                                          <p:spTgt spid="5201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20200"/>
                                        </p:tgtEl>
                                        <p:attrNameLst>
                                          <p:attrName>style.visibility</p:attrName>
                                        </p:attrNameLst>
                                      </p:cBhvr>
                                      <p:to>
                                        <p:strVal val="visible"/>
                                      </p:to>
                                    </p:set>
                                    <p:animEffect transition="in" filter="wipe(left)">
                                      <p:cBhvr>
                                        <p:cTn id="22" dur="500"/>
                                        <p:tgtEl>
                                          <p:spTgt spid="520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计数函数</a:t>
            </a:r>
            <a:endParaRPr lang="en-US" dirty="0"/>
          </a:p>
        </p:txBody>
      </p:sp>
      <p:sp>
        <p:nvSpPr>
          <p:cNvPr id="3" name="Content Placeholder 2"/>
          <p:cNvSpPr>
            <a:spLocks noGrp="1"/>
          </p:cNvSpPr>
          <p:nvPr>
            <p:ph idx="1"/>
          </p:nvPr>
        </p:nvSpPr>
        <p:spPr>
          <a:xfrm>
            <a:off x="457200" y="1295400"/>
            <a:ext cx="8382000" cy="5257800"/>
          </a:xfrm>
        </p:spPr>
        <p:txBody>
          <a:bodyPr/>
          <a:lstStyle/>
          <a:p>
            <a:r>
              <a:rPr lang="zh-CN" altLang="en-US" sz="2400" b="1" dirty="0"/>
              <a:t>计数函数：</a:t>
            </a:r>
            <a:r>
              <a:rPr lang="zh-CN" altLang="en-US" sz="2400" dirty="0"/>
              <a:t>从一个有 </a:t>
            </a:r>
            <a:r>
              <a:rPr lang="en-US" altLang="zh-CN" sz="2400" dirty="0"/>
              <a:t>m </a:t>
            </a:r>
            <a:r>
              <a:rPr lang="zh-CN" altLang="en-US" sz="2400" dirty="0"/>
              <a:t>个元素的集合到一个有 </a:t>
            </a:r>
            <a:r>
              <a:rPr lang="en-US" altLang="zh-CN" sz="2400" dirty="0"/>
              <a:t>n </a:t>
            </a:r>
            <a:r>
              <a:rPr lang="zh-CN" altLang="en-US" sz="2400" dirty="0"/>
              <a:t>个元素的集合共有多少个函数</a:t>
            </a:r>
            <a:r>
              <a:rPr lang="en-US" sz="2400" dirty="0"/>
              <a:t>?</a:t>
            </a:r>
            <a:br>
              <a:rPr lang="en-US" sz="2400" dirty="0"/>
            </a:br>
            <a:r>
              <a:rPr lang="zh-CN" altLang="en-US" sz="2400" b="1" dirty="0"/>
              <a:t>解答：</a:t>
            </a:r>
            <a:r>
              <a:rPr lang="zh-CN" altLang="en-US" sz="2400" dirty="0"/>
              <a:t>由于函数表示为对定义域中的每个 </a:t>
            </a:r>
            <a:r>
              <a:rPr lang="en-US" sz="2400" dirty="0"/>
              <a:t>m </a:t>
            </a:r>
            <a:r>
              <a:rPr lang="zh-CN" altLang="en-US" sz="2400" dirty="0"/>
              <a:t>个元素在值域中选择一个 </a:t>
            </a:r>
            <a:r>
              <a:rPr lang="en-US" sz="2400" dirty="0"/>
              <a:t>n </a:t>
            </a:r>
            <a:r>
              <a:rPr lang="zh-CN" altLang="en-US" sz="2400" dirty="0"/>
              <a:t>元素，乘法法则告诉我们有 </a:t>
            </a:r>
            <a:r>
              <a:rPr lang="en-US" sz="2400" dirty="0"/>
              <a:t>n ∙ n ∙ ∙ ∙ n = </a:t>
            </a:r>
            <a:r>
              <a:rPr lang="en-US" altLang="zh-CN" sz="2400" i="1" dirty="0"/>
              <a:t>n</a:t>
            </a:r>
            <a:r>
              <a:rPr lang="en-US" altLang="zh-CN" sz="2400" i="1" baseline="30000" dirty="0"/>
              <a:t>m</a:t>
            </a:r>
            <a:r>
              <a:rPr lang="en-US" sz="2400" dirty="0"/>
              <a:t> </a:t>
            </a:r>
            <a:r>
              <a:rPr lang="zh-CN" altLang="en-US" sz="2400" dirty="0"/>
              <a:t>个这样的函数</a:t>
            </a:r>
            <a:r>
              <a:rPr lang="en-US" sz="2400" dirty="0"/>
              <a:t>.</a:t>
            </a:r>
          </a:p>
          <a:p>
            <a:r>
              <a:rPr lang="zh-CN" altLang="en-US" sz="2400" b="1" dirty="0"/>
              <a:t>计数一对一函数：</a:t>
            </a:r>
            <a:r>
              <a:rPr lang="zh-CN" altLang="en-US" sz="2400" dirty="0"/>
              <a:t>从一个有 </a:t>
            </a:r>
            <a:r>
              <a:rPr lang="en-US" altLang="zh-CN" sz="2400" dirty="0"/>
              <a:t>m </a:t>
            </a:r>
            <a:r>
              <a:rPr lang="zh-CN" altLang="en-US" sz="2400" dirty="0"/>
              <a:t>个元素的集合到一个有 </a:t>
            </a:r>
            <a:r>
              <a:rPr lang="en-US" altLang="zh-CN" sz="2400" dirty="0"/>
              <a:t>n </a:t>
            </a:r>
            <a:r>
              <a:rPr lang="zh-CN" altLang="en-US" sz="2400" dirty="0"/>
              <a:t>个元素的集合共有多少个一对一函数？</a:t>
            </a:r>
            <a:br>
              <a:rPr lang="en-US" sz="2400" dirty="0"/>
            </a:br>
            <a:r>
              <a:rPr lang="zh-CN" altLang="en-US" sz="2400" b="1" dirty="0"/>
              <a:t>解答：</a:t>
            </a:r>
            <a:r>
              <a:rPr lang="zh-CN" altLang="en-US" sz="2400" dirty="0"/>
              <a:t>假设定义域中的元素为 </a:t>
            </a:r>
            <a:r>
              <a:rPr lang="en-US" altLang="zh-CN" sz="2400" dirty="0"/>
              <a:t>a₁, a₂,…, aₘ</a:t>
            </a:r>
            <a:r>
              <a:rPr lang="zh-CN" altLang="en-US" sz="2400" dirty="0"/>
              <a:t>。选择 </a:t>
            </a:r>
            <a:r>
              <a:rPr lang="en-US" altLang="zh-CN" sz="2400" dirty="0"/>
              <a:t>a₁ </a:t>
            </a:r>
            <a:r>
              <a:rPr lang="zh-CN" altLang="en-US" sz="2400" dirty="0"/>
              <a:t>的值有 </a:t>
            </a:r>
            <a:r>
              <a:rPr lang="en-US" altLang="zh-CN" sz="2400" dirty="0"/>
              <a:t>n </a:t>
            </a:r>
            <a:r>
              <a:rPr lang="zh-CN" altLang="en-US" sz="2400" dirty="0"/>
              <a:t>种方式，选择 </a:t>
            </a:r>
            <a:r>
              <a:rPr lang="en-US" altLang="zh-CN" sz="2400" dirty="0"/>
              <a:t>a₂ </a:t>
            </a:r>
            <a:r>
              <a:rPr lang="zh-CN" altLang="en-US" sz="2400" dirty="0"/>
              <a:t>的值有 </a:t>
            </a:r>
            <a:r>
              <a:rPr lang="en-US" altLang="zh-CN" sz="2400" dirty="0"/>
              <a:t>n−1 </a:t>
            </a:r>
            <a:r>
              <a:rPr lang="zh-CN" altLang="en-US" sz="2400" dirty="0"/>
              <a:t>种方式，依此类推。乘法法则告诉我们有 </a:t>
            </a:r>
            <a:r>
              <a:rPr lang="en-US" altLang="zh-CN" sz="2400" dirty="0"/>
              <a:t>n(n−1)(n−2)∙∙∙(n−m+1) </a:t>
            </a:r>
            <a:r>
              <a:rPr lang="zh-CN" altLang="en-US" sz="2400" dirty="0"/>
              <a:t>个这样的函数</a:t>
            </a:r>
            <a:r>
              <a:rPr lang="en-US" sz="2400" dirty="0">
                <a:ea typeface="Cambria Math"/>
              </a:rPr>
              <a:t>.</a:t>
            </a:r>
            <a:endParaRPr lang="en-US" sz="2400" dirty="0">
              <a:ea typeface="Cambria Math" panose="02040503050406030204" pitchFamily="18" charset="0"/>
            </a:endParaRPr>
          </a:p>
        </p:txBody>
      </p:sp>
    </p:spTree>
    <p:extLst>
      <p:ext uri="{BB962C8B-B14F-4D97-AF65-F5344CB8AC3E}">
        <p14:creationId xmlns:p14="http://schemas.microsoft.com/office/powerpoint/2010/main" val="32445190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22242" name="对象 522241">
            <a:extLst>
              <a:ext uri="{FF2B5EF4-FFF2-40B4-BE49-F238E27FC236}">
                <a16:creationId xmlns:a16="http://schemas.microsoft.com/office/drawing/2014/main" id="{E2954DBE-2CFA-427B-B3E9-7C7F679CB244}"/>
              </a:ext>
            </a:extLst>
          </p:cNvPr>
          <p:cNvGraphicFramePr>
            <a:graphicFrameLocks/>
          </p:cNvGraphicFramePr>
          <p:nvPr/>
        </p:nvGraphicFramePr>
        <p:xfrm>
          <a:off x="914400" y="1412875"/>
          <a:ext cx="6149975" cy="574675"/>
        </p:xfrm>
        <a:graphic>
          <a:graphicData uri="http://schemas.openxmlformats.org/presentationml/2006/ole">
            <mc:AlternateContent xmlns:mc="http://schemas.openxmlformats.org/markup-compatibility/2006">
              <mc:Choice xmlns:v="urn:schemas-microsoft-com:vml" Requires="v">
                <p:oleObj r:id="rId2" imgW="2438400" imgH="228600" progId="Equation.DSMT4">
                  <p:embed/>
                </p:oleObj>
              </mc:Choice>
              <mc:Fallback>
                <p:oleObj r:id="rId2" imgW="2438400" imgH="228600" progId="Equation.DSMT4">
                  <p:embed/>
                  <p:pic>
                    <p:nvPicPr>
                      <p:cNvPr id="522242" name="对象 522241">
                        <a:extLst>
                          <a:ext uri="{FF2B5EF4-FFF2-40B4-BE49-F238E27FC236}">
                            <a16:creationId xmlns:a16="http://schemas.microsoft.com/office/drawing/2014/main" id="{E2954DBE-2CFA-427B-B3E9-7C7F679CB24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12875"/>
                        <a:ext cx="61499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2249" name="对象 522248">
            <a:extLst>
              <a:ext uri="{FF2B5EF4-FFF2-40B4-BE49-F238E27FC236}">
                <a16:creationId xmlns:a16="http://schemas.microsoft.com/office/drawing/2014/main" id="{76C293B7-C49F-4265-BDBE-FADD2863EA8F}"/>
              </a:ext>
            </a:extLst>
          </p:cNvPr>
          <p:cNvGraphicFramePr>
            <a:graphicFrameLocks/>
          </p:cNvGraphicFramePr>
          <p:nvPr/>
        </p:nvGraphicFramePr>
        <p:xfrm>
          <a:off x="534988" y="2209800"/>
          <a:ext cx="8147050" cy="2243138"/>
        </p:xfrm>
        <a:graphic>
          <a:graphicData uri="http://schemas.openxmlformats.org/presentationml/2006/ole">
            <mc:AlternateContent xmlns:mc="http://schemas.openxmlformats.org/markup-compatibility/2006">
              <mc:Choice xmlns:v="urn:schemas-microsoft-com:vml" Requires="v">
                <p:oleObj r:id="rId4" imgW="3556000" imgH="977900" progId="Equation.DSMT4">
                  <p:embed/>
                </p:oleObj>
              </mc:Choice>
              <mc:Fallback>
                <p:oleObj r:id="rId4" imgW="3556000" imgH="977900" progId="Equation.DSMT4">
                  <p:embed/>
                  <p:pic>
                    <p:nvPicPr>
                      <p:cNvPr id="522249" name="对象 522248">
                        <a:extLst>
                          <a:ext uri="{FF2B5EF4-FFF2-40B4-BE49-F238E27FC236}">
                            <a16:creationId xmlns:a16="http://schemas.microsoft.com/office/drawing/2014/main" id="{76C293B7-C49F-4265-BDBE-FADD2863EA8F}"/>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988" y="2209800"/>
                        <a:ext cx="8147050"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2251" name="对象 522250">
            <a:extLst>
              <a:ext uri="{FF2B5EF4-FFF2-40B4-BE49-F238E27FC236}">
                <a16:creationId xmlns:a16="http://schemas.microsoft.com/office/drawing/2014/main" id="{5E52732B-22CD-455A-8FDF-04D3A37D2E75}"/>
              </a:ext>
            </a:extLst>
          </p:cNvPr>
          <p:cNvGraphicFramePr>
            <a:graphicFrameLocks/>
          </p:cNvGraphicFramePr>
          <p:nvPr/>
        </p:nvGraphicFramePr>
        <p:xfrm>
          <a:off x="1085850" y="5437188"/>
          <a:ext cx="7367588" cy="963612"/>
        </p:xfrm>
        <a:graphic>
          <a:graphicData uri="http://schemas.openxmlformats.org/presentationml/2006/ole">
            <mc:AlternateContent xmlns:mc="http://schemas.openxmlformats.org/markup-compatibility/2006">
              <mc:Choice xmlns:v="urn:schemas-microsoft-com:vml" Requires="v">
                <p:oleObj r:id="rId6" imgW="3287873" imgH="431613" progId="Equation.DSMT4">
                  <p:embed/>
                </p:oleObj>
              </mc:Choice>
              <mc:Fallback>
                <p:oleObj r:id="rId6" imgW="3287873" imgH="431613" progId="Equation.DSMT4">
                  <p:embed/>
                  <p:pic>
                    <p:nvPicPr>
                      <p:cNvPr id="522251" name="对象 522250">
                        <a:extLst>
                          <a:ext uri="{FF2B5EF4-FFF2-40B4-BE49-F238E27FC236}">
                            <a16:creationId xmlns:a16="http://schemas.microsoft.com/office/drawing/2014/main" id="{5E52732B-22CD-455A-8FDF-04D3A37D2E75}"/>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5850" y="5437188"/>
                        <a:ext cx="7367588"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2252" name="矩形 522251">
            <a:extLst>
              <a:ext uri="{FF2B5EF4-FFF2-40B4-BE49-F238E27FC236}">
                <a16:creationId xmlns:a16="http://schemas.microsoft.com/office/drawing/2014/main" id="{CDDB4958-6F03-48FF-8092-EB8A303D9334}"/>
              </a:ext>
            </a:extLst>
          </p:cNvPr>
          <p:cNvSpPr>
            <a:spLocks noChangeArrowheads="1"/>
          </p:cNvSpPr>
          <p:nvPr/>
        </p:nvSpPr>
        <p:spPr bwMode="auto">
          <a:xfrm>
            <a:off x="457200" y="4738688"/>
            <a:ext cx="6940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比较等式两端的常数项，可以得到恒等式：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22242"/>
                                        </p:tgtEl>
                                        <p:attrNameLst>
                                          <p:attrName>style.visibility</p:attrName>
                                        </p:attrNameLst>
                                      </p:cBhvr>
                                      <p:to>
                                        <p:strVal val="visible"/>
                                      </p:to>
                                    </p:set>
                                    <p:animEffect transition="in" filter="wipe(left)">
                                      <p:cBhvr>
                                        <p:cTn id="7" dur="500"/>
                                        <p:tgtEl>
                                          <p:spTgt spid="522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22249"/>
                                        </p:tgtEl>
                                        <p:attrNameLst>
                                          <p:attrName>style.visibility</p:attrName>
                                        </p:attrNameLst>
                                      </p:cBhvr>
                                      <p:to>
                                        <p:strVal val="visible"/>
                                      </p:to>
                                    </p:set>
                                    <p:animEffect transition="in" filter="wipe(left)">
                                      <p:cBhvr>
                                        <p:cTn id="12" dur="500"/>
                                        <p:tgtEl>
                                          <p:spTgt spid="5222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2252"/>
                                        </p:tgtEl>
                                        <p:attrNameLst>
                                          <p:attrName>style.visibility</p:attrName>
                                        </p:attrNameLst>
                                      </p:cBhvr>
                                      <p:to>
                                        <p:strVal val="visible"/>
                                      </p:to>
                                    </p:set>
                                    <p:animEffect transition="in" filter="wipe(left)">
                                      <p:cBhvr>
                                        <p:cTn id="17" dur="500"/>
                                        <p:tgtEl>
                                          <p:spTgt spid="5222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22251"/>
                                        </p:tgtEl>
                                        <p:attrNameLst>
                                          <p:attrName>style.visibility</p:attrName>
                                        </p:attrNameLst>
                                      </p:cBhvr>
                                      <p:to>
                                        <p:strVal val="visible"/>
                                      </p:to>
                                    </p:set>
                                    <p:animEffect transition="in" filter="wipe(left)">
                                      <p:cBhvr>
                                        <p:cTn id="22" dur="500"/>
                                        <p:tgtEl>
                                          <p:spTgt spid="522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52" grpId="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23267" name="对象 523266">
            <a:extLst>
              <a:ext uri="{FF2B5EF4-FFF2-40B4-BE49-F238E27FC236}">
                <a16:creationId xmlns:a16="http://schemas.microsoft.com/office/drawing/2014/main" id="{30319E0B-91DA-4B32-AD8D-5D93D9F08513}"/>
              </a:ext>
            </a:extLst>
          </p:cNvPr>
          <p:cNvGraphicFramePr>
            <a:graphicFrameLocks/>
          </p:cNvGraphicFramePr>
          <p:nvPr/>
        </p:nvGraphicFramePr>
        <p:xfrm>
          <a:off x="990600" y="1417638"/>
          <a:ext cx="6553200" cy="527050"/>
        </p:xfrm>
        <a:graphic>
          <a:graphicData uri="http://schemas.openxmlformats.org/presentationml/2006/ole">
            <mc:AlternateContent xmlns:mc="http://schemas.openxmlformats.org/markup-compatibility/2006">
              <mc:Choice xmlns:v="urn:schemas-microsoft-com:vml" Requires="v">
                <p:oleObj r:id="rId2" imgW="2819400" imgH="228600" progId="Equation.DSMT4">
                  <p:embed/>
                </p:oleObj>
              </mc:Choice>
              <mc:Fallback>
                <p:oleObj r:id="rId2" imgW="2819400" imgH="228600" progId="Equation.DSMT4">
                  <p:embed/>
                  <p:pic>
                    <p:nvPicPr>
                      <p:cNvPr id="523267" name="对象 523266">
                        <a:extLst>
                          <a:ext uri="{FF2B5EF4-FFF2-40B4-BE49-F238E27FC236}">
                            <a16:creationId xmlns:a16="http://schemas.microsoft.com/office/drawing/2014/main" id="{30319E0B-91DA-4B32-AD8D-5D93D9F0851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417638"/>
                        <a:ext cx="65532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3268" name="文本框 523267">
            <a:extLst>
              <a:ext uri="{FF2B5EF4-FFF2-40B4-BE49-F238E27FC236}">
                <a16:creationId xmlns:a16="http://schemas.microsoft.com/office/drawing/2014/main" id="{D0209EBC-0D82-41FE-A779-B6177C8E8C89}"/>
              </a:ext>
            </a:extLst>
          </p:cNvPr>
          <p:cNvSpPr txBox="1">
            <a:spLocks noChangeArrowheads="1"/>
          </p:cNvSpPr>
          <p:nvPr/>
        </p:nvSpPr>
        <p:spPr bwMode="auto">
          <a:xfrm>
            <a:off x="609600" y="1981200"/>
            <a:ext cx="289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20000"/>
              </a:spcBef>
              <a:spcAft>
                <a:spcPct val="0"/>
              </a:spcAft>
              <a:buClr>
                <a:srgbClr val="336600"/>
              </a:buClr>
              <a:buSzTx/>
              <a:buFont typeface="Monotype Sorts" pitchFamily="2" charset="2"/>
              <a:buNone/>
              <a:tabLst/>
              <a:defRPr/>
            </a:pPr>
            <a:r>
              <a:rPr kumimoji="0" lang="zh-CN" altLang="en-US"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中令</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x</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=1 </a:t>
            </a:r>
            <a:r>
              <a:rPr kumimoji="0" lang="zh-CN" altLang="en-US"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可得</a:t>
            </a:r>
          </a:p>
        </p:txBody>
      </p:sp>
      <p:sp>
        <p:nvSpPr>
          <p:cNvPr id="523270" name="矩形 523269">
            <a:extLst>
              <a:ext uri="{FF2B5EF4-FFF2-40B4-BE49-F238E27FC236}">
                <a16:creationId xmlns:a16="http://schemas.microsoft.com/office/drawing/2014/main" id="{F6A8551B-97EE-4F7E-AE18-EB06817AE9E1}"/>
              </a:ext>
            </a:extLst>
          </p:cNvPr>
          <p:cNvSpPr>
            <a:spLocks noChangeArrowheads="1"/>
          </p:cNvSpPr>
          <p:nvPr/>
        </p:nvSpPr>
        <p:spPr bwMode="auto">
          <a:xfrm>
            <a:off x="609600" y="914400"/>
            <a:ext cx="1962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3333CC"/>
              </a:buClr>
              <a:buSzPct val="70000"/>
              <a:buFont typeface="Wingdings" panose="05000000000000000000" pitchFamily="2" charset="2"/>
              <a:buNone/>
              <a:tabLst/>
              <a:defRPr/>
            </a:pPr>
            <a:r>
              <a:rPr kumimoji="0" lang="zh-CN" altLang="en-US"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又如在等式</a:t>
            </a:r>
          </a:p>
        </p:txBody>
      </p:sp>
      <p:graphicFrame>
        <p:nvGraphicFramePr>
          <p:cNvPr id="523271" name="对象 523270">
            <a:extLst>
              <a:ext uri="{FF2B5EF4-FFF2-40B4-BE49-F238E27FC236}">
                <a16:creationId xmlns:a16="http://schemas.microsoft.com/office/drawing/2014/main" id="{3011DB0F-02DB-4362-8709-3DD8DA0B5127}"/>
              </a:ext>
            </a:extLst>
          </p:cNvPr>
          <p:cNvGraphicFramePr>
            <a:graphicFrameLocks/>
          </p:cNvGraphicFramePr>
          <p:nvPr/>
        </p:nvGraphicFramePr>
        <p:xfrm>
          <a:off x="1084263" y="2438400"/>
          <a:ext cx="6672262" cy="536575"/>
        </p:xfrm>
        <a:graphic>
          <a:graphicData uri="http://schemas.openxmlformats.org/presentationml/2006/ole">
            <mc:AlternateContent xmlns:mc="http://schemas.openxmlformats.org/markup-compatibility/2006">
              <mc:Choice xmlns:v="urn:schemas-microsoft-com:vml" Requires="v">
                <p:oleObj r:id="rId4" imgW="2844800" imgH="228600" progId="Equation.DSMT4">
                  <p:embed/>
                </p:oleObj>
              </mc:Choice>
              <mc:Fallback>
                <p:oleObj r:id="rId4" imgW="2844800" imgH="228600" progId="Equation.DSMT4">
                  <p:embed/>
                  <p:pic>
                    <p:nvPicPr>
                      <p:cNvPr id="523271" name="对象 523270">
                        <a:extLst>
                          <a:ext uri="{FF2B5EF4-FFF2-40B4-BE49-F238E27FC236}">
                            <a16:creationId xmlns:a16="http://schemas.microsoft.com/office/drawing/2014/main" id="{3011DB0F-02DB-4362-8709-3DD8DA0B512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4263" y="2438400"/>
                        <a:ext cx="66722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3272" name="矩形 523271">
            <a:extLst>
              <a:ext uri="{FF2B5EF4-FFF2-40B4-BE49-F238E27FC236}">
                <a16:creationId xmlns:a16="http://schemas.microsoft.com/office/drawing/2014/main" id="{2C21398E-677A-4338-A3AD-D0224BD29209}"/>
              </a:ext>
            </a:extLst>
          </p:cNvPr>
          <p:cNvSpPr>
            <a:spLocks noChangeArrowheads="1"/>
          </p:cNvSpPr>
          <p:nvPr/>
        </p:nvSpPr>
        <p:spPr bwMode="auto">
          <a:xfrm>
            <a:off x="623888" y="3214688"/>
            <a:ext cx="3206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3333CC"/>
              </a:buClr>
              <a:buSzPct val="70000"/>
              <a:buFont typeface="Wingdings" panose="05000000000000000000" pitchFamily="2" charset="2"/>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两端对</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x</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求导可得：</a:t>
            </a:r>
          </a:p>
        </p:txBody>
      </p:sp>
      <p:graphicFrame>
        <p:nvGraphicFramePr>
          <p:cNvPr id="523273" name="对象 523272">
            <a:extLst>
              <a:ext uri="{FF2B5EF4-FFF2-40B4-BE49-F238E27FC236}">
                <a16:creationId xmlns:a16="http://schemas.microsoft.com/office/drawing/2014/main" id="{64ABB81F-15C7-40FD-818B-D0227B39A341}"/>
              </a:ext>
            </a:extLst>
          </p:cNvPr>
          <p:cNvGraphicFramePr>
            <a:graphicFrameLocks/>
          </p:cNvGraphicFramePr>
          <p:nvPr/>
        </p:nvGraphicFramePr>
        <p:xfrm>
          <a:off x="815975" y="3698875"/>
          <a:ext cx="8023225" cy="568325"/>
        </p:xfrm>
        <a:graphic>
          <a:graphicData uri="http://schemas.openxmlformats.org/presentationml/2006/ole">
            <mc:AlternateContent xmlns:mc="http://schemas.openxmlformats.org/markup-compatibility/2006">
              <mc:Choice xmlns:v="urn:schemas-microsoft-com:vml" Requires="v">
                <p:oleObj r:id="rId6" imgW="2510242" imgH="177492" progId="Equation.DSMT4">
                  <p:embed/>
                </p:oleObj>
              </mc:Choice>
              <mc:Fallback>
                <p:oleObj r:id="rId6" imgW="2510242" imgH="177492" progId="Equation.DSMT4">
                  <p:embed/>
                  <p:pic>
                    <p:nvPicPr>
                      <p:cNvPr id="523273" name="对象 523272">
                        <a:extLst>
                          <a:ext uri="{FF2B5EF4-FFF2-40B4-BE49-F238E27FC236}">
                            <a16:creationId xmlns:a16="http://schemas.microsoft.com/office/drawing/2014/main" id="{64ABB81F-15C7-40FD-818B-D0227B39A341}"/>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5975" y="3698875"/>
                        <a:ext cx="80232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3275" name="文本框 523274">
            <a:extLst>
              <a:ext uri="{FF2B5EF4-FFF2-40B4-BE49-F238E27FC236}">
                <a16:creationId xmlns:a16="http://schemas.microsoft.com/office/drawing/2014/main" id="{E975F81E-F820-486C-A42E-4E1C6EE92E5E}"/>
              </a:ext>
            </a:extLst>
          </p:cNvPr>
          <p:cNvSpPr txBox="1">
            <a:spLocks noChangeArrowheads="1"/>
          </p:cNvSpPr>
          <p:nvPr/>
        </p:nvSpPr>
        <p:spPr bwMode="auto">
          <a:xfrm>
            <a:off x="609600" y="4205288"/>
            <a:ext cx="2895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20000"/>
              </a:spcBef>
              <a:spcAft>
                <a:spcPct val="0"/>
              </a:spcAft>
              <a:buClr>
                <a:srgbClr val="336600"/>
              </a:buClr>
              <a:buSzTx/>
              <a:buFont typeface="Monotype Sorts" pitchFamily="2" charset="2"/>
              <a:buNone/>
              <a:tabLst/>
              <a:defRPr/>
            </a:pPr>
            <a:r>
              <a:rPr kumimoji="0" lang="zh-CN" altLang="en-US"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再令</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x</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=1 </a:t>
            </a:r>
            <a:r>
              <a:rPr kumimoji="0" lang="zh-CN" altLang="en-US"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可得</a:t>
            </a:r>
          </a:p>
        </p:txBody>
      </p:sp>
      <p:graphicFrame>
        <p:nvGraphicFramePr>
          <p:cNvPr id="523276" name="对象 523275">
            <a:extLst>
              <a:ext uri="{FF2B5EF4-FFF2-40B4-BE49-F238E27FC236}">
                <a16:creationId xmlns:a16="http://schemas.microsoft.com/office/drawing/2014/main" id="{DDA2D450-F2F4-43A1-9311-4C1D063D95FE}"/>
              </a:ext>
            </a:extLst>
          </p:cNvPr>
          <p:cNvGraphicFramePr>
            <a:graphicFrameLocks/>
          </p:cNvGraphicFramePr>
          <p:nvPr/>
        </p:nvGraphicFramePr>
        <p:xfrm>
          <a:off x="996950" y="4721225"/>
          <a:ext cx="7537450" cy="536575"/>
        </p:xfrm>
        <a:graphic>
          <a:graphicData uri="http://schemas.openxmlformats.org/presentationml/2006/ole">
            <mc:AlternateContent xmlns:mc="http://schemas.openxmlformats.org/markup-compatibility/2006">
              <mc:Choice xmlns:v="urn:schemas-microsoft-com:vml" Requires="v">
                <p:oleObj r:id="rId8" imgW="3213100" imgH="228600" progId="Equation.DSMT4">
                  <p:embed/>
                </p:oleObj>
              </mc:Choice>
              <mc:Fallback>
                <p:oleObj r:id="rId8" imgW="3213100" imgH="228600" progId="Equation.DSMT4">
                  <p:embed/>
                  <p:pic>
                    <p:nvPicPr>
                      <p:cNvPr id="523276" name="对象 523275">
                        <a:extLst>
                          <a:ext uri="{FF2B5EF4-FFF2-40B4-BE49-F238E27FC236}">
                            <a16:creationId xmlns:a16="http://schemas.microsoft.com/office/drawing/2014/main" id="{DDA2D450-F2F4-43A1-9311-4C1D063D95FE}"/>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6950" y="4721225"/>
                        <a:ext cx="75374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3277" name="文本框 523276">
            <a:extLst>
              <a:ext uri="{FF2B5EF4-FFF2-40B4-BE49-F238E27FC236}">
                <a16:creationId xmlns:a16="http://schemas.microsoft.com/office/drawing/2014/main" id="{6A47EA64-626B-460C-B7B6-DFC76C539E45}"/>
              </a:ext>
            </a:extLst>
          </p:cNvPr>
          <p:cNvSpPr txBox="1">
            <a:spLocks noChangeArrowheads="1"/>
          </p:cNvSpPr>
          <p:nvPr/>
        </p:nvSpPr>
        <p:spPr bwMode="auto">
          <a:xfrm>
            <a:off x="609600" y="5486400"/>
            <a:ext cx="289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20000"/>
              </a:spcBef>
              <a:spcAft>
                <a:spcPct val="0"/>
              </a:spcAft>
              <a:buClr>
                <a:srgbClr val="336600"/>
              </a:buClr>
              <a:buSzTx/>
              <a:buFont typeface="Monotype Sorts" pitchFamily="2" charset="2"/>
              <a:buNone/>
              <a:tabLst/>
              <a:defRPr/>
            </a:pPr>
            <a:r>
              <a:rPr kumimoji="0" lang="zh-CN" altLang="en-US"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类似还可以得到</a:t>
            </a:r>
          </a:p>
        </p:txBody>
      </p:sp>
      <p:graphicFrame>
        <p:nvGraphicFramePr>
          <p:cNvPr id="523278" name="对象 523277">
            <a:extLst>
              <a:ext uri="{FF2B5EF4-FFF2-40B4-BE49-F238E27FC236}">
                <a16:creationId xmlns:a16="http://schemas.microsoft.com/office/drawing/2014/main" id="{CCE87E0B-FEC3-485F-8445-104D1E328EFD}"/>
              </a:ext>
            </a:extLst>
          </p:cNvPr>
          <p:cNvGraphicFramePr>
            <a:graphicFrameLocks/>
          </p:cNvGraphicFramePr>
          <p:nvPr/>
        </p:nvGraphicFramePr>
        <p:xfrm>
          <a:off x="1219200" y="6016625"/>
          <a:ext cx="7239000" cy="536575"/>
        </p:xfrm>
        <a:graphic>
          <a:graphicData uri="http://schemas.openxmlformats.org/presentationml/2006/ole">
            <mc:AlternateContent xmlns:mc="http://schemas.openxmlformats.org/markup-compatibility/2006">
              <mc:Choice xmlns:v="urn:schemas-microsoft-com:vml" Requires="v">
                <p:oleObj r:id="rId10" imgW="3086100" imgH="228600" progId="Equation.DSMT4">
                  <p:embed/>
                </p:oleObj>
              </mc:Choice>
              <mc:Fallback>
                <p:oleObj r:id="rId10" imgW="3086100" imgH="228600" progId="Equation.DSMT4">
                  <p:embed/>
                  <p:pic>
                    <p:nvPicPr>
                      <p:cNvPr id="523278" name="对象 523277">
                        <a:extLst>
                          <a:ext uri="{FF2B5EF4-FFF2-40B4-BE49-F238E27FC236}">
                            <a16:creationId xmlns:a16="http://schemas.microsoft.com/office/drawing/2014/main" id="{CCE87E0B-FEC3-485F-8445-104D1E328EFD}"/>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9200" y="6016625"/>
                        <a:ext cx="72390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3270"/>
                                        </p:tgtEl>
                                        <p:attrNameLst>
                                          <p:attrName>style.visibility</p:attrName>
                                        </p:attrNameLst>
                                      </p:cBhvr>
                                      <p:to>
                                        <p:strVal val="visible"/>
                                      </p:to>
                                    </p:set>
                                    <p:animEffect transition="in" filter="wipe(left)">
                                      <p:cBhvr>
                                        <p:cTn id="7" dur="500"/>
                                        <p:tgtEl>
                                          <p:spTgt spid="5232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23267"/>
                                        </p:tgtEl>
                                        <p:attrNameLst>
                                          <p:attrName>style.visibility</p:attrName>
                                        </p:attrNameLst>
                                      </p:cBhvr>
                                      <p:to>
                                        <p:strVal val="visible"/>
                                      </p:to>
                                    </p:set>
                                    <p:animEffect transition="in" filter="wipe(left)">
                                      <p:cBhvr>
                                        <p:cTn id="12" dur="500"/>
                                        <p:tgtEl>
                                          <p:spTgt spid="5232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3268"/>
                                        </p:tgtEl>
                                        <p:attrNameLst>
                                          <p:attrName>style.visibility</p:attrName>
                                        </p:attrNameLst>
                                      </p:cBhvr>
                                      <p:to>
                                        <p:strVal val="visible"/>
                                      </p:to>
                                    </p:set>
                                    <p:animEffect transition="in" filter="wipe(left)">
                                      <p:cBhvr>
                                        <p:cTn id="17" dur="500"/>
                                        <p:tgtEl>
                                          <p:spTgt spid="5232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23271"/>
                                        </p:tgtEl>
                                        <p:attrNameLst>
                                          <p:attrName>style.visibility</p:attrName>
                                        </p:attrNameLst>
                                      </p:cBhvr>
                                      <p:to>
                                        <p:strVal val="visible"/>
                                      </p:to>
                                    </p:set>
                                    <p:animEffect transition="in" filter="wipe(left)">
                                      <p:cBhvr>
                                        <p:cTn id="22" dur="500"/>
                                        <p:tgtEl>
                                          <p:spTgt spid="5232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3272"/>
                                        </p:tgtEl>
                                        <p:attrNameLst>
                                          <p:attrName>style.visibility</p:attrName>
                                        </p:attrNameLst>
                                      </p:cBhvr>
                                      <p:to>
                                        <p:strVal val="visible"/>
                                      </p:to>
                                    </p:set>
                                    <p:animEffect transition="in" filter="wipe(left)">
                                      <p:cBhvr>
                                        <p:cTn id="27" dur="500"/>
                                        <p:tgtEl>
                                          <p:spTgt spid="5232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23273"/>
                                        </p:tgtEl>
                                        <p:attrNameLst>
                                          <p:attrName>style.visibility</p:attrName>
                                        </p:attrNameLst>
                                      </p:cBhvr>
                                      <p:to>
                                        <p:strVal val="visible"/>
                                      </p:to>
                                    </p:set>
                                    <p:animEffect transition="in" filter="wipe(left)">
                                      <p:cBhvr>
                                        <p:cTn id="32" dur="500"/>
                                        <p:tgtEl>
                                          <p:spTgt spid="52327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23275"/>
                                        </p:tgtEl>
                                        <p:attrNameLst>
                                          <p:attrName>style.visibility</p:attrName>
                                        </p:attrNameLst>
                                      </p:cBhvr>
                                      <p:to>
                                        <p:strVal val="visible"/>
                                      </p:to>
                                    </p:set>
                                    <p:animEffect transition="in" filter="wipe(left)">
                                      <p:cBhvr>
                                        <p:cTn id="37" dur="500"/>
                                        <p:tgtEl>
                                          <p:spTgt spid="52327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23276"/>
                                        </p:tgtEl>
                                        <p:attrNameLst>
                                          <p:attrName>style.visibility</p:attrName>
                                        </p:attrNameLst>
                                      </p:cBhvr>
                                      <p:to>
                                        <p:strVal val="visible"/>
                                      </p:to>
                                    </p:set>
                                    <p:animEffect transition="in" filter="wipe(left)">
                                      <p:cBhvr>
                                        <p:cTn id="42" dur="500"/>
                                        <p:tgtEl>
                                          <p:spTgt spid="5232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23277"/>
                                        </p:tgtEl>
                                        <p:attrNameLst>
                                          <p:attrName>style.visibility</p:attrName>
                                        </p:attrNameLst>
                                      </p:cBhvr>
                                      <p:to>
                                        <p:strVal val="visible"/>
                                      </p:to>
                                    </p:set>
                                    <p:animEffect transition="in" filter="wipe(left)">
                                      <p:cBhvr>
                                        <p:cTn id="47" dur="500"/>
                                        <p:tgtEl>
                                          <p:spTgt spid="52327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23278"/>
                                        </p:tgtEl>
                                        <p:attrNameLst>
                                          <p:attrName>style.visibility</p:attrName>
                                        </p:attrNameLst>
                                      </p:cBhvr>
                                      <p:to>
                                        <p:strVal val="visible"/>
                                      </p:to>
                                    </p:set>
                                    <p:animEffect transition="in" filter="wipe(left)">
                                      <p:cBhvr>
                                        <p:cTn id="52" dur="500"/>
                                        <p:tgtEl>
                                          <p:spTgt spid="523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8" grpId="0"/>
      <p:bldP spid="523270" grpId="0"/>
      <p:bldP spid="523272" grpId="0"/>
      <p:bldP spid="523275" grpId="0"/>
      <p:bldP spid="523277" grpId="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6355" name="矩形 526354">
            <a:extLst>
              <a:ext uri="{FF2B5EF4-FFF2-40B4-BE49-F238E27FC236}">
                <a16:creationId xmlns:a16="http://schemas.microsoft.com/office/drawing/2014/main" id="{6AF5CB5F-0C46-4667-BB54-DA1DB306A3E0}"/>
              </a:ext>
            </a:extLst>
          </p:cNvPr>
          <p:cNvSpPr>
            <a:spLocks noChangeArrowheads="1"/>
          </p:cNvSpPr>
          <p:nvPr/>
        </p:nvSpPr>
        <p:spPr bwMode="auto">
          <a:xfrm>
            <a:off x="685800" y="914400"/>
            <a:ext cx="8077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还可以类似地推出一些等式，但通过上面一些例子已可见函数</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(1+</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x</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30000" noProof="0">
                <a:ln>
                  <a:noFill/>
                </a:ln>
                <a:solidFill>
                  <a:srgbClr val="001200"/>
                </a:solidFill>
                <a:effectLst/>
                <a:uLnTx/>
                <a:uFillTx/>
                <a:latin typeface="Times New Roman" panose="02020603050405020304" pitchFamily="18" charset="0"/>
                <a:ea typeface="黑体" panose="02010609060101010101" pitchFamily="49" charset="-122"/>
                <a:cs typeface="+mn-cs"/>
              </a:rPr>
              <a:t>n</a:t>
            </a:r>
            <a:r>
              <a:rPr kumimoji="0" lang="zh-CN"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在研究序列</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C</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n</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,0),</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C</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n</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,1),</a:t>
            </a:r>
            <a:r>
              <a:rPr kumimoji="0" lang="en-US" altLang="zh-CN" sz="2800" b="1" i="0" u="none" strike="noStrike" kern="1200" cap="none" spc="0" normalizeH="0" baseline="0" noProof="0">
                <a:ln>
                  <a:noFill/>
                </a:ln>
                <a:solidFill>
                  <a:srgbClr val="001200"/>
                </a:solidFill>
                <a:effectLst/>
                <a:uLnTx/>
                <a:uFillTx/>
                <a:latin typeface="Arial" panose="020B0604020202020204" pitchFamily="34" charset="0"/>
                <a:ea typeface="黑体" panose="02010609060101010101" pitchFamily="49" charset="-122"/>
                <a:cs typeface="+mn-cs"/>
              </a:rPr>
              <a:t>…</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C</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n</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n</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的关系时所起的作用。</a:t>
            </a:r>
          </a:p>
        </p:txBody>
      </p:sp>
      <p:sp>
        <p:nvSpPr>
          <p:cNvPr id="526356" name="矩形 526355">
            <a:extLst>
              <a:ext uri="{FF2B5EF4-FFF2-40B4-BE49-F238E27FC236}">
                <a16:creationId xmlns:a16="http://schemas.microsoft.com/office/drawing/2014/main" id="{20CB701E-67F7-4844-A657-732EC06FC8F6}"/>
              </a:ext>
            </a:extLst>
          </p:cNvPr>
          <p:cNvSpPr>
            <a:spLocks noChangeArrowheads="1"/>
          </p:cNvSpPr>
          <p:nvPr/>
        </p:nvSpPr>
        <p:spPr bwMode="auto">
          <a:xfrm>
            <a:off x="679450" y="2436813"/>
            <a:ext cx="815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33CC"/>
                </a:solidFill>
                <a:effectLst/>
                <a:uLnTx/>
                <a:uFillTx/>
                <a:latin typeface="Times New Roman" panose="02020603050405020304" pitchFamily="18" charset="0"/>
                <a:ea typeface="黑体" panose="02010609060101010101" pitchFamily="49" charset="-122"/>
                <a:cs typeface="+mn-cs"/>
              </a:rPr>
              <a:t>定义</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：对于序列</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0</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，函数</a:t>
            </a:r>
          </a:p>
        </p:txBody>
      </p:sp>
      <p:graphicFrame>
        <p:nvGraphicFramePr>
          <p:cNvPr id="526357" name="对象 526356">
            <a:extLst>
              <a:ext uri="{FF2B5EF4-FFF2-40B4-BE49-F238E27FC236}">
                <a16:creationId xmlns:a16="http://schemas.microsoft.com/office/drawing/2014/main" id="{8CE3FC6E-74A2-4E03-9751-0963166BE0DC}"/>
              </a:ext>
            </a:extLst>
          </p:cNvPr>
          <p:cNvGraphicFramePr>
            <a:graphicFrameLocks/>
          </p:cNvGraphicFramePr>
          <p:nvPr/>
        </p:nvGraphicFramePr>
        <p:xfrm>
          <a:off x="2419350" y="3021013"/>
          <a:ext cx="3924300" cy="482600"/>
        </p:xfrm>
        <a:graphic>
          <a:graphicData uri="http://schemas.openxmlformats.org/presentationml/2006/ole">
            <mc:AlternateContent xmlns:mc="http://schemas.openxmlformats.org/markup-compatibility/2006">
              <mc:Choice xmlns:v="urn:schemas-microsoft-com:vml" Requires="v">
                <p:oleObj r:id="rId2" imgW="3922597" imgH="482391" progId="Equation.DSMT4">
                  <p:embed/>
                </p:oleObj>
              </mc:Choice>
              <mc:Fallback>
                <p:oleObj r:id="rId2" imgW="3922597" imgH="482391" progId="Equation.DSMT4">
                  <p:embed/>
                  <p:pic>
                    <p:nvPicPr>
                      <p:cNvPr id="526357" name="对象 526356">
                        <a:extLst>
                          <a:ext uri="{FF2B5EF4-FFF2-40B4-BE49-F238E27FC236}">
                            <a16:creationId xmlns:a16="http://schemas.microsoft.com/office/drawing/2014/main" id="{8CE3FC6E-74A2-4E03-9751-0963166BE0D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350" y="3021013"/>
                        <a:ext cx="39243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6358" name="矩形 526357">
            <a:extLst>
              <a:ext uri="{FF2B5EF4-FFF2-40B4-BE49-F238E27FC236}">
                <a16:creationId xmlns:a16="http://schemas.microsoft.com/office/drawing/2014/main" id="{FAB1C62A-7F19-4960-837A-597B7C195CD4}"/>
              </a:ext>
            </a:extLst>
          </p:cNvPr>
          <p:cNvSpPr>
            <a:spLocks noChangeArrowheads="1"/>
          </p:cNvSpPr>
          <p:nvPr/>
        </p:nvSpPr>
        <p:spPr bwMode="auto">
          <a:xfrm>
            <a:off x="685800" y="3517900"/>
            <a:ext cx="815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称为序列</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0</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a:t>
            </a:r>
            <a:r>
              <a:rPr kumimoji="0" lang="zh-CN" altLang="en-US" sz="2800" b="1" i="0" u="none" strike="noStrike" kern="1200" cap="none" spc="0" normalizeH="0" baseline="0" noProof="0">
                <a:ln>
                  <a:noFill/>
                </a:ln>
                <a:solidFill>
                  <a:srgbClr val="0033CC"/>
                </a:solidFill>
                <a:effectLst/>
                <a:uLnTx/>
                <a:uFillTx/>
                <a:latin typeface="Times New Roman" panose="02020603050405020304" pitchFamily="18" charset="0"/>
                <a:ea typeface="黑体" panose="02010609060101010101" pitchFamily="49" charset="-122"/>
                <a:cs typeface="+mn-cs"/>
              </a:rPr>
              <a:t>母函数</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p:txBody>
      </p:sp>
      <p:sp>
        <p:nvSpPr>
          <p:cNvPr id="526359" name="矩形 526358">
            <a:extLst>
              <a:ext uri="{FF2B5EF4-FFF2-40B4-BE49-F238E27FC236}">
                <a16:creationId xmlns:a16="http://schemas.microsoft.com/office/drawing/2014/main" id="{37793655-0417-4240-AE05-C216F9554B35}"/>
              </a:ext>
            </a:extLst>
          </p:cNvPr>
          <p:cNvSpPr>
            <a:spLocks noChangeArrowheads="1"/>
          </p:cNvSpPr>
          <p:nvPr/>
        </p:nvSpPr>
        <p:spPr bwMode="auto">
          <a:xfrm>
            <a:off x="685800" y="4187825"/>
            <a:ext cx="8077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例如函数</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(1+</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x</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30000" noProof="0">
                <a:ln>
                  <a:noFill/>
                </a:ln>
                <a:solidFill>
                  <a:srgbClr val="0012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就是</a:t>
            </a:r>
            <a:r>
              <a:rPr kumimoji="0" lang="zh-CN"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序列</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C</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n</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,0),</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C</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n</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,1),</a:t>
            </a:r>
            <a:r>
              <a:rPr kumimoji="0" lang="en-US" altLang="zh-CN" sz="2800" b="1" i="0" u="none" strike="noStrike" kern="1200" cap="none" spc="0" normalizeH="0" baseline="0" noProof="0">
                <a:ln>
                  <a:noFill/>
                </a:ln>
                <a:solidFill>
                  <a:srgbClr val="001200"/>
                </a:solidFill>
                <a:effectLst/>
                <a:uLnTx/>
                <a:uFillTx/>
                <a:latin typeface="Arial" panose="020B0604020202020204" pitchFamily="34" charset="0"/>
                <a:ea typeface="黑体" panose="02010609060101010101" pitchFamily="49" charset="-122"/>
                <a:cs typeface="+mn-cs"/>
              </a:rPr>
              <a:t>…</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C</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n</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n</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的母函数。</a:t>
            </a:r>
          </a:p>
        </p:txBody>
      </p:sp>
      <p:sp>
        <p:nvSpPr>
          <p:cNvPr id="526360" name="矩形 526359">
            <a:extLst>
              <a:ext uri="{FF2B5EF4-FFF2-40B4-BE49-F238E27FC236}">
                <a16:creationId xmlns:a16="http://schemas.microsoft.com/office/drawing/2014/main" id="{46EF04BE-ACD5-471E-95A8-696B688F7809}"/>
              </a:ext>
            </a:extLst>
          </p:cNvPr>
          <p:cNvSpPr>
            <a:spLocks noChangeArrowheads="1"/>
          </p:cNvSpPr>
          <p:nvPr/>
        </p:nvSpPr>
        <p:spPr bwMode="auto">
          <a:xfrm>
            <a:off x="685800" y="5180013"/>
            <a:ext cx="80772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如若已知序列，则对应的母函数可根据定义给出。</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反之，如果已经求出序列的母函数</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G</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x</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，则该序列也随之确定。</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6355"/>
                                        </p:tgtEl>
                                        <p:attrNameLst>
                                          <p:attrName>style.visibility</p:attrName>
                                        </p:attrNameLst>
                                      </p:cBhvr>
                                      <p:to>
                                        <p:strVal val="visible"/>
                                      </p:to>
                                    </p:set>
                                    <p:animEffect transition="in" filter="wipe(left)">
                                      <p:cBhvr>
                                        <p:cTn id="7" dur="500"/>
                                        <p:tgtEl>
                                          <p:spTgt spid="5263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6356"/>
                                        </p:tgtEl>
                                        <p:attrNameLst>
                                          <p:attrName>style.visibility</p:attrName>
                                        </p:attrNameLst>
                                      </p:cBhvr>
                                      <p:to>
                                        <p:strVal val="visible"/>
                                      </p:to>
                                    </p:set>
                                    <p:animEffect transition="in" filter="wipe(left)">
                                      <p:cBhvr>
                                        <p:cTn id="12" dur="500"/>
                                        <p:tgtEl>
                                          <p:spTgt spid="5263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26357"/>
                                        </p:tgtEl>
                                        <p:attrNameLst>
                                          <p:attrName>style.visibility</p:attrName>
                                        </p:attrNameLst>
                                      </p:cBhvr>
                                      <p:to>
                                        <p:strVal val="visible"/>
                                      </p:to>
                                    </p:set>
                                    <p:animEffect transition="in" filter="wipe(left)">
                                      <p:cBhvr>
                                        <p:cTn id="17" dur="500"/>
                                        <p:tgtEl>
                                          <p:spTgt spid="5263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6358"/>
                                        </p:tgtEl>
                                        <p:attrNameLst>
                                          <p:attrName>style.visibility</p:attrName>
                                        </p:attrNameLst>
                                      </p:cBhvr>
                                      <p:to>
                                        <p:strVal val="visible"/>
                                      </p:to>
                                    </p:set>
                                    <p:animEffect transition="in" filter="wipe(left)">
                                      <p:cBhvr>
                                        <p:cTn id="22" dur="500"/>
                                        <p:tgtEl>
                                          <p:spTgt spid="5263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6359"/>
                                        </p:tgtEl>
                                        <p:attrNameLst>
                                          <p:attrName>style.visibility</p:attrName>
                                        </p:attrNameLst>
                                      </p:cBhvr>
                                      <p:to>
                                        <p:strVal val="visible"/>
                                      </p:to>
                                    </p:set>
                                    <p:animEffect transition="in" filter="wipe(left)">
                                      <p:cBhvr>
                                        <p:cTn id="27" dur="500"/>
                                        <p:tgtEl>
                                          <p:spTgt spid="5263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26360">
                                            <p:txEl>
                                              <p:pRg st="0" end="0"/>
                                            </p:txEl>
                                          </p:spTgt>
                                        </p:tgtEl>
                                        <p:attrNameLst>
                                          <p:attrName>style.visibility</p:attrName>
                                        </p:attrNameLst>
                                      </p:cBhvr>
                                      <p:to>
                                        <p:strVal val="visible"/>
                                      </p:to>
                                    </p:set>
                                    <p:animEffect transition="in" filter="wipe(left)">
                                      <p:cBhvr>
                                        <p:cTn id="32" dur="500"/>
                                        <p:tgtEl>
                                          <p:spTgt spid="526360">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26360">
                                            <p:txEl>
                                              <p:pRg st="1" end="1"/>
                                            </p:txEl>
                                          </p:spTgt>
                                        </p:tgtEl>
                                        <p:attrNameLst>
                                          <p:attrName>style.visibility</p:attrName>
                                        </p:attrNameLst>
                                      </p:cBhvr>
                                      <p:to>
                                        <p:strVal val="visible"/>
                                      </p:to>
                                    </p:set>
                                    <p:animEffect transition="in" filter="wipe(left)">
                                      <p:cBhvr>
                                        <p:cTn id="37" dur="500"/>
                                        <p:tgtEl>
                                          <p:spTgt spid="52636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55" grpId="0"/>
      <p:bldP spid="526356" grpId="0"/>
      <p:bldP spid="526358" grpId="0"/>
      <p:bldP spid="526359" grpId="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1459" name="文本框 531458">
            <a:extLst>
              <a:ext uri="{FF2B5EF4-FFF2-40B4-BE49-F238E27FC236}">
                <a16:creationId xmlns:a16="http://schemas.microsoft.com/office/drawing/2014/main" id="{0A964A62-5261-48C5-9EB5-17DE17E0CF32}"/>
              </a:ext>
            </a:extLst>
          </p:cNvPr>
          <p:cNvSpPr txBox="1">
            <a:spLocks noChangeArrowheads="1"/>
          </p:cNvSpPr>
          <p:nvPr/>
        </p:nvSpPr>
        <p:spPr bwMode="auto">
          <a:xfrm>
            <a:off x="515938" y="1828800"/>
            <a:ext cx="65198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设</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r</a:t>
            </a:r>
            <a:r>
              <a:rPr kumimoji="0" lang="zh-CN" altLang="en-US"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w</a:t>
            </a:r>
            <a:r>
              <a:rPr kumimoji="0" lang="zh-CN" altLang="en-US"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y </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分别代表红球，白球，黄球。</a:t>
            </a:r>
          </a:p>
        </p:txBody>
      </p:sp>
      <p:graphicFrame>
        <p:nvGraphicFramePr>
          <p:cNvPr id="531460" name="对象 531459">
            <a:extLst>
              <a:ext uri="{FF2B5EF4-FFF2-40B4-BE49-F238E27FC236}">
                <a16:creationId xmlns:a16="http://schemas.microsoft.com/office/drawing/2014/main" id="{8D1F2394-76E8-4AA4-8E8D-D961DC8B99CF}"/>
              </a:ext>
            </a:extLst>
          </p:cNvPr>
          <p:cNvGraphicFramePr>
            <a:graphicFrameLocks/>
          </p:cNvGraphicFramePr>
          <p:nvPr/>
        </p:nvGraphicFramePr>
        <p:xfrm>
          <a:off x="2057400" y="2286000"/>
          <a:ext cx="3754438" cy="558800"/>
        </p:xfrm>
        <a:graphic>
          <a:graphicData uri="http://schemas.openxmlformats.org/presentationml/2006/ole">
            <mc:AlternateContent xmlns:mc="http://schemas.openxmlformats.org/markup-compatibility/2006">
              <mc:Choice xmlns:v="urn:schemas-microsoft-com:vml" Requires="v">
                <p:oleObj r:id="rId2" imgW="1536700" imgH="228600" progId="Equation.DSMT4">
                  <p:embed/>
                </p:oleObj>
              </mc:Choice>
              <mc:Fallback>
                <p:oleObj r:id="rId2" imgW="1536700" imgH="228600" progId="Equation.DSMT4">
                  <p:embed/>
                  <p:pic>
                    <p:nvPicPr>
                      <p:cNvPr id="531460" name="对象 531459">
                        <a:extLst>
                          <a:ext uri="{FF2B5EF4-FFF2-40B4-BE49-F238E27FC236}">
                            <a16:creationId xmlns:a16="http://schemas.microsoft.com/office/drawing/2014/main" id="{8D1F2394-76E8-4AA4-8E8D-D961DC8B99C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286000"/>
                        <a:ext cx="375443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31461" name="矩形 531460">
            <a:extLst>
              <a:ext uri="{FF2B5EF4-FFF2-40B4-BE49-F238E27FC236}">
                <a16:creationId xmlns:a16="http://schemas.microsoft.com/office/drawing/2014/main" id="{568888E3-32B2-4E90-AB5A-C3F9A0E119CC}"/>
              </a:ext>
            </a:extLst>
          </p:cNvPr>
          <p:cNvSpPr>
            <a:spLocks noChangeArrowheads="1"/>
          </p:cNvSpPr>
          <p:nvPr/>
        </p:nvSpPr>
        <p:spPr bwMode="auto">
          <a:xfrm>
            <a:off x="533400" y="914400"/>
            <a:ext cx="84820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20000"/>
              </a:spcBef>
              <a:spcAft>
                <a:spcPct val="0"/>
              </a:spcAft>
              <a:buClr>
                <a:srgbClr val="3333CC"/>
              </a:buClr>
              <a:buSzPct val="70000"/>
              <a:buFont typeface="Wingdings" panose="05000000000000000000" pitchFamily="2" charset="2"/>
              <a:buNone/>
              <a:tabLst/>
              <a:defRPr/>
            </a:pPr>
            <a:r>
              <a:rPr kumimoji="0" lang="zh-CN" altLang="en-US" sz="2800" b="1" i="0" u="none" strike="noStrike" kern="1200" cap="none" spc="0" normalizeH="0" baseline="0" noProof="0">
                <a:ln>
                  <a:noFill/>
                </a:ln>
                <a:solidFill>
                  <a:srgbClr val="3399FF"/>
                </a:solidFill>
                <a:effectLst/>
                <a:uLnTx/>
                <a:uFillTx/>
                <a:latin typeface="Times New Roman" panose="02020603050405020304" pitchFamily="18" charset="0"/>
                <a:ea typeface="黑体" panose="02010609060101010101" pitchFamily="49" charset="-122"/>
                <a:cs typeface="+mn-cs"/>
              </a:rPr>
              <a:t>例</a:t>
            </a:r>
            <a:r>
              <a:rPr kumimoji="0" lang="en-US" altLang="zh-CN" sz="2800" b="1" i="0" u="none" strike="noStrike" kern="1200" cap="none" spc="0" normalizeH="0" baseline="0" noProof="0">
                <a:ln>
                  <a:noFill/>
                </a:ln>
                <a:solidFill>
                  <a:srgbClr val="3399FF"/>
                </a:solidFill>
                <a:effectLst/>
                <a:uLnTx/>
                <a:uFillTx/>
                <a:latin typeface="Times New Roman" panose="02020603050405020304" pitchFamily="18" charset="0"/>
                <a:ea typeface="黑体" panose="02010609060101010101" pitchFamily="49" charset="-122"/>
                <a:cs typeface="+mn-cs"/>
              </a:rPr>
              <a:t>2</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有红球两个，白球、黄球各一个，试求有多少种不同的组合方案。</a:t>
            </a:r>
          </a:p>
        </p:txBody>
      </p:sp>
      <p:graphicFrame>
        <p:nvGraphicFramePr>
          <p:cNvPr id="531463" name="对象 531462">
            <a:extLst>
              <a:ext uri="{FF2B5EF4-FFF2-40B4-BE49-F238E27FC236}">
                <a16:creationId xmlns:a16="http://schemas.microsoft.com/office/drawing/2014/main" id="{B92DA6AE-2C23-46D4-AE39-2B902C665885}"/>
              </a:ext>
            </a:extLst>
          </p:cNvPr>
          <p:cNvGraphicFramePr>
            <a:graphicFrameLocks/>
          </p:cNvGraphicFramePr>
          <p:nvPr/>
        </p:nvGraphicFramePr>
        <p:xfrm>
          <a:off x="1828800" y="2743200"/>
          <a:ext cx="6019800" cy="1177925"/>
        </p:xfrm>
        <a:graphic>
          <a:graphicData uri="http://schemas.openxmlformats.org/presentationml/2006/ole">
            <mc:AlternateContent xmlns:mc="http://schemas.openxmlformats.org/markup-compatibility/2006">
              <mc:Choice xmlns:v="urn:schemas-microsoft-com:vml" Requires="v">
                <p:oleObj r:id="rId4" imgW="2462731" imgH="482391" progId="Equation.DSMT4">
                  <p:embed/>
                </p:oleObj>
              </mc:Choice>
              <mc:Fallback>
                <p:oleObj r:id="rId4" imgW="2462731" imgH="482391" progId="Equation.DSMT4">
                  <p:embed/>
                  <p:pic>
                    <p:nvPicPr>
                      <p:cNvPr id="531463" name="对象 531462">
                        <a:extLst>
                          <a:ext uri="{FF2B5EF4-FFF2-40B4-BE49-F238E27FC236}">
                            <a16:creationId xmlns:a16="http://schemas.microsoft.com/office/drawing/2014/main" id="{B92DA6AE-2C23-46D4-AE39-2B902C66588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743200"/>
                        <a:ext cx="601980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31464" name="矩形 531463">
            <a:extLst>
              <a:ext uri="{FF2B5EF4-FFF2-40B4-BE49-F238E27FC236}">
                <a16:creationId xmlns:a16="http://schemas.microsoft.com/office/drawing/2014/main" id="{F5588D94-B054-4516-AD8D-91DC4716D085}"/>
              </a:ext>
            </a:extLst>
          </p:cNvPr>
          <p:cNvSpPr>
            <a:spLocks noChangeArrowheads="1"/>
          </p:cNvSpPr>
          <p:nvPr/>
        </p:nvSpPr>
        <p:spPr bwMode="auto">
          <a:xfrm>
            <a:off x="555625" y="3810000"/>
            <a:ext cx="8010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 </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取一个球的组合数为</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，即分别取红，白，黄。</a:t>
            </a:r>
          </a:p>
        </p:txBody>
      </p:sp>
      <p:sp>
        <p:nvSpPr>
          <p:cNvPr id="531465" name="矩形 531464">
            <a:extLst>
              <a:ext uri="{FF2B5EF4-FFF2-40B4-BE49-F238E27FC236}">
                <a16:creationId xmlns:a16="http://schemas.microsoft.com/office/drawing/2014/main" id="{2FEFBFC6-5263-4312-A1DC-320E9218808C}"/>
              </a:ext>
            </a:extLst>
          </p:cNvPr>
          <p:cNvSpPr>
            <a:spLocks noChangeArrowheads="1"/>
          </p:cNvSpPr>
          <p:nvPr/>
        </p:nvSpPr>
        <p:spPr bwMode="auto">
          <a:xfrm>
            <a:off x="533400" y="4267200"/>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 </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取两个球的组合数为</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，即两个红的，一红一黄，一红一白，一白一黄。</a:t>
            </a:r>
          </a:p>
        </p:txBody>
      </p:sp>
      <p:sp>
        <p:nvSpPr>
          <p:cNvPr id="531466" name="文本框 531465">
            <a:extLst>
              <a:ext uri="{FF2B5EF4-FFF2-40B4-BE49-F238E27FC236}">
                <a16:creationId xmlns:a16="http://schemas.microsoft.com/office/drawing/2014/main" id="{63F42147-4630-48D1-AAE2-53AF528728F5}"/>
              </a:ext>
            </a:extLst>
          </p:cNvPr>
          <p:cNvSpPr txBox="1">
            <a:spLocks noChangeArrowheads="1"/>
          </p:cNvSpPr>
          <p:nvPr/>
        </p:nvSpPr>
        <p:spPr bwMode="auto">
          <a:xfrm>
            <a:off x="533400" y="5195888"/>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(3) </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取三个球的组合数为</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，即两红一黄，两红一白，一红一黄一白。</a:t>
            </a:r>
          </a:p>
        </p:txBody>
      </p:sp>
      <p:sp>
        <p:nvSpPr>
          <p:cNvPr id="531467" name="文本框 531466">
            <a:extLst>
              <a:ext uri="{FF2B5EF4-FFF2-40B4-BE49-F238E27FC236}">
                <a16:creationId xmlns:a16="http://schemas.microsoft.com/office/drawing/2014/main" id="{4A65CF15-BCAF-4B4F-BEE2-A7A870D61F27}"/>
              </a:ext>
            </a:extLst>
          </p:cNvPr>
          <p:cNvSpPr txBox="1">
            <a:spLocks noChangeArrowheads="1"/>
          </p:cNvSpPr>
          <p:nvPr/>
        </p:nvSpPr>
        <p:spPr bwMode="auto">
          <a:xfrm>
            <a:off x="533400" y="6096000"/>
            <a:ext cx="815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(4) </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取四个球的组合数为</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，即两红一黄一白。</a:t>
            </a:r>
            <a:endParaRPr kumimoji="0" lang="zh-CN" altLang="en-US" sz="2800" b="1"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1461"/>
                                        </p:tgtEl>
                                        <p:attrNameLst>
                                          <p:attrName>style.visibility</p:attrName>
                                        </p:attrNameLst>
                                      </p:cBhvr>
                                      <p:to>
                                        <p:strVal val="visible"/>
                                      </p:to>
                                    </p:set>
                                    <p:animEffect transition="in" filter="wipe(left)">
                                      <p:cBhvr>
                                        <p:cTn id="7" dur="500"/>
                                        <p:tgtEl>
                                          <p:spTgt spid="5314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1459"/>
                                        </p:tgtEl>
                                        <p:attrNameLst>
                                          <p:attrName>style.visibility</p:attrName>
                                        </p:attrNameLst>
                                      </p:cBhvr>
                                      <p:to>
                                        <p:strVal val="visible"/>
                                      </p:to>
                                    </p:set>
                                    <p:animEffect transition="in" filter="wipe(left)">
                                      <p:cBhvr>
                                        <p:cTn id="12" dur="500"/>
                                        <p:tgtEl>
                                          <p:spTgt spid="5314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31460"/>
                                        </p:tgtEl>
                                        <p:attrNameLst>
                                          <p:attrName>style.visibility</p:attrName>
                                        </p:attrNameLst>
                                      </p:cBhvr>
                                      <p:to>
                                        <p:strVal val="visible"/>
                                      </p:to>
                                    </p:set>
                                    <p:animEffect transition="in" filter="wipe(left)">
                                      <p:cBhvr>
                                        <p:cTn id="17" dur="500"/>
                                        <p:tgtEl>
                                          <p:spTgt spid="5314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31463"/>
                                        </p:tgtEl>
                                        <p:attrNameLst>
                                          <p:attrName>style.visibility</p:attrName>
                                        </p:attrNameLst>
                                      </p:cBhvr>
                                      <p:to>
                                        <p:strVal val="visible"/>
                                      </p:to>
                                    </p:set>
                                    <p:animEffect transition="in" filter="wipe(left)">
                                      <p:cBhvr>
                                        <p:cTn id="22" dur="500"/>
                                        <p:tgtEl>
                                          <p:spTgt spid="5314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31464"/>
                                        </p:tgtEl>
                                        <p:attrNameLst>
                                          <p:attrName>style.visibility</p:attrName>
                                        </p:attrNameLst>
                                      </p:cBhvr>
                                      <p:to>
                                        <p:strVal val="visible"/>
                                      </p:to>
                                    </p:set>
                                    <p:animEffect transition="in" filter="wipe(left)">
                                      <p:cBhvr>
                                        <p:cTn id="27" dur="500"/>
                                        <p:tgtEl>
                                          <p:spTgt spid="5314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31465"/>
                                        </p:tgtEl>
                                        <p:attrNameLst>
                                          <p:attrName>style.visibility</p:attrName>
                                        </p:attrNameLst>
                                      </p:cBhvr>
                                      <p:to>
                                        <p:strVal val="visible"/>
                                      </p:to>
                                    </p:set>
                                    <p:animEffect transition="in" filter="wipe(left)">
                                      <p:cBhvr>
                                        <p:cTn id="32" dur="500"/>
                                        <p:tgtEl>
                                          <p:spTgt spid="53146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31466"/>
                                        </p:tgtEl>
                                        <p:attrNameLst>
                                          <p:attrName>style.visibility</p:attrName>
                                        </p:attrNameLst>
                                      </p:cBhvr>
                                      <p:to>
                                        <p:strVal val="visible"/>
                                      </p:to>
                                    </p:set>
                                    <p:animEffect transition="in" filter="wipe(left)">
                                      <p:cBhvr>
                                        <p:cTn id="37" dur="500"/>
                                        <p:tgtEl>
                                          <p:spTgt spid="53146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31467"/>
                                        </p:tgtEl>
                                        <p:attrNameLst>
                                          <p:attrName>style.visibility</p:attrName>
                                        </p:attrNameLst>
                                      </p:cBhvr>
                                      <p:to>
                                        <p:strVal val="visible"/>
                                      </p:to>
                                    </p:set>
                                    <p:animEffect transition="in" filter="wipe(left)">
                                      <p:cBhvr>
                                        <p:cTn id="42" dur="500"/>
                                        <p:tgtEl>
                                          <p:spTgt spid="531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9" grpId="0"/>
      <p:bldP spid="531461" grpId="0"/>
      <p:bldP spid="531464" grpId="0"/>
      <p:bldP spid="531465" grpId="0"/>
      <p:bldP spid="531466" grpId="0"/>
      <p:bldP spid="531467" grpId="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33507" name="对象 533506">
            <a:extLst>
              <a:ext uri="{FF2B5EF4-FFF2-40B4-BE49-F238E27FC236}">
                <a16:creationId xmlns:a16="http://schemas.microsoft.com/office/drawing/2014/main" id="{629444E8-4177-4A0B-8667-EE21E473230C}"/>
              </a:ext>
            </a:extLst>
          </p:cNvPr>
          <p:cNvGraphicFramePr>
            <a:graphicFrameLocks/>
          </p:cNvGraphicFramePr>
          <p:nvPr/>
        </p:nvGraphicFramePr>
        <p:xfrm>
          <a:off x="1676400" y="3200400"/>
          <a:ext cx="4191000" cy="573088"/>
        </p:xfrm>
        <a:graphic>
          <a:graphicData uri="http://schemas.openxmlformats.org/presentationml/2006/ole">
            <mc:AlternateContent xmlns:mc="http://schemas.openxmlformats.org/markup-compatibility/2006">
              <mc:Choice xmlns:v="urn:schemas-microsoft-com:vml" Requires="v">
                <p:oleObj r:id="rId2" imgW="1676400" imgH="228600" progId="Equation.DSMT4">
                  <p:embed/>
                </p:oleObj>
              </mc:Choice>
              <mc:Fallback>
                <p:oleObj r:id="rId2" imgW="1676400" imgH="228600" progId="Equation.DSMT4">
                  <p:embed/>
                  <p:pic>
                    <p:nvPicPr>
                      <p:cNvPr id="533507" name="对象 533506">
                        <a:extLst>
                          <a:ext uri="{FF2B5EF4-FFF2-40B4-BE49-F238E27FC236}">
                            <a16:creationId xmlns:a16="http://schemas.microsoft.com/office/drawing/2014/main" id="{629444E8-4177-4A0B-8667-EE21E473230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200400"/>
                        <a:ext cx="41910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33508" name="文本框 533507">
            <a:extLst>
              <a:ext uri="{FF2B5EF4-FFF2-40B4-BE49-F238E27FC236}">
                <a16:creationId xmlns:a16="http://schemas.microsoft.com/office/drawing/2014/main" id="{C6E446F1-BB7D-45B2-981B-4BBA0BD586EC}"/>
              </a:ext>
            </a:extLst>
          </p:cNvPr>
          <p:cNvSpPr txBox="1">
            <a:spLocks noChangeArrowheads="1"/>
          </p:cNvSpPr>
          <p:nvPr/>
        </p:nvSpPr>
        <p:spPr bwMode="auto">
          <a:xfrm>
            <a:off x="685800" y="4738688"/>
            <a:ext cx="5289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共有</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1+3+4+3+1=12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种组合方式</a:t>
            </a:r>
            <a:r>
              <a:rPr kumimoji="0" lang="zh-CN" altLang="en-US" sz="28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a:t>
            </a:r>
          </a:p>
        </p:txBody>
      </p:sp>
      <p:grpSp>
        <p:nvGrpSpPr>
          <p:cNvPr id="533509" name="组合 533508">
            <a:extLst>
              <a:ext uri="{FF2B5EF4-FFF2-40B4-BE49-F238E27FC236}">
                <a16:creationId xmlns:a16="http://schemas.microsoft.com/office/drawing/2014/main" id="{9190ABB8-F7D9-41AB-A70D-C5395B6FDABD}"/>
              </a:ext>
            </a:extLst>
          </p:cNvPr>
          <p:cNvGrpSpPr>
            <a:grpSpLocks/>
          </p:cNvGrpSpPr>
          <p:nvPr/>
        </p:nvGrpSpPr>
        <p:grpSpPr bwMode="auto">
          <a:xfrm>
            <a:off x="685800" y="1752600"/>
            <a:ext cx="6653213" cy="522288"/>
            <a:chOff x="612" y="799"/>
            <a:chExt cx="4191" cy="329"/>
          </a:xfrm>
        </p:grpSpPr>
        <p:graphicFrame>
          <p:nvGraphicFramePr>
            <p:cNvPr id="24580" name="对象 533509">
              <a:extLst>
                <a:ext uri="{FF2B5EF4-FFF2-40B4-BE49-F238E27FC236}">
                  <a16:creationId xmlns:a16="http://schemas.microsoft.com/office/drawing/2014/main" id="{1A7C1492-8CAA-4639-BF8F-A703E19F7E84}"/>
                </a:ext>
              </a:extLst>
            </p:cNvPr>
            <p:cNvGraphicFramePr>
              <a:graphicFrameLocks/>
            </p:cNvGraphicFramePr>
            <p:nvPr/>
          </p:nvGraphicFramePr>
          <p:xfrm>
            <a:off x="3379" y="799"/>
            <a:ext cx="1424" cy="311"/>
          </p:xfrm>
          <a:graphic>
            <a:graphicData uri="http://schemas.openxmlformats.org/presentationml/2006/ole">
              <mc:AlternateContent xmlns:mc="http://schemas.openxmlformats.org/markup-compatibility/2006">
                <mc:Choice xmlns:v="urn:schemas-microsoft-com:vml" Requires="v">
                  <p:oleObj r:id="rId4" imgW="2259619" imgH="495085" progId="Equation.3">
                    <p:embed/>
                  </p:oleObj>
                </mc:Choice>
                <mc:Fallback>
                  <p:oleObj r:id="rId4" imgW="2259619" imgH="495085" progId="Equation.3">
                    <p:embed/>
                    <p:pic>
                      <p:nvPicPr>
                        <p:cNvPr id="24580" name="对象 533509">
                          <a:extLst>
                            <a:ext uri="{FF2B5EF4-FFF2-40B4-BE49-F238E27FC236}">
                              <a16:creationId xmlns:a16="http://schemas.microsoft.com/office/drawing/2014/main" id="{1A7C1492-8CAA-4639-BF8F-A703E19F7E84}"/>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9" y="799"/>
                          <a:ext cx="1424"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4581" name="组合 533510">
              <a:extLst>
                <a:ext uri="{FF2B5EF4-FFF2-40B4-BE49-F238E27FC236}">
                  <a16:creationId xmlns:a16="http://schemas.microsoft.com/office/drawing/2014/main" id="{B1951171-34DB-48C7-A64F-50BE0E94A157}"/>
                </a:ext>
              </a:extLst>
            </p:cNvPr>
            <p:cNvGrpSpPr>
              <a:grpSpLocks/>
            </p:cNvGrpSpPr>
            <p:nvPr/>
          </p:nvGrpSpPr>
          <p:grpSpPr bwMode="auto">
            <a:xfrm>
              <a:off x="612" y="800"/>
              <a:ext cx="2779" cy="328"/>
              <a:chOff x="521" y="845"/>
              <a:chExt cx="2779" cy="328"/>
            </a:xfrm>
          </p:grpSpPr>
          <p:graphicFrame>
            <p:nvGraphicFramePr>
              <p:cNvPr id="24582" name="对象 533511">
                <a:extLst>
                  <a:ext uri="{FF2B5EF4-FFF2-40B4-BE49-F238E27FC236}">
                    <a16:creationId xmlns:a16="http://schemas.microsoft.com/office/drawing/2014/main" id="{0A87FABA-6B70-4DCD-BF51-B9B34D43A101}"/>
                  </a:ext>
                </a:extLst>
              </p:cNvPr>
              <p:cNvGraphicFramePr>
                <a:graphicFrameLocks/>
              </p:cNvGraphicFramePr>
              <p:nvPr/>
            </p:nvGraphicFramePr>
            <p:xfrm>
              <a:off x="2245" y="845"/>
              <a:ext cx="208" cy="311"/>
            </p:xfrm>
            <a:graphic>
              <a:graphicData uri="http://schemas.openxmlformats.org/presentationml/2006/ole">
                <mc:AlternateContent xmlns:mc="http://schemas.openxmlformats.org/markup-compatibility/2006">
                  <mc:Choice xmlns:v="urn:schemas-microsoft-com:vml" Requires="v">
                    <p:oleObj r:id="rId6" imgW="330057" imgH="495085" progId="Equation.3">
                      <p:embed/>
                    </p:oleObj>
                  </mc:Choice>
                  <mc:Fallback>
                    <p:oleObj r:id="rId6" imgW="330057" imgH="495085" progId="Equation.3">
                      <p:embed/>
                      <p:pic>
                        <p:nvPicPr>
                          <p:cNvPr id="24582" name="对象 533511">
                            <a:extLst>
                              <a:ext uri="{FF2B5EF4-FFF2-40B4-BE49-F238E27FC236}">
                                <a16:creationId xmlns:a16="http://schemas.microsoft.com/office/drawing/2014/main" id="{0A87FABA-6B70-4DCD-BF51-B9B34D43A101}"/>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5" y="845"/>
                            <a:ext cx="208"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583" name="矩形 533512">
                <a:extLst>
                  <a:ext uri="{FF2B5EF4-FFF2-40B4-BE49-F238E27FC236}">
                    <a16:creationId xmlns:a16="http://schemas.microsoft.com/office/drawing/2014/main" id="{50BD52D2-5838-41B0-9698-6DE94FBB65B9}"/>
                  </a:ext>
                </a:extLst>
              </p:cNvPr>
              <p:cNvSpPr>
                <a:spLocks noChangeArrowheads="1"/>
              </p:cNvSpPr>
              <p:nvPr/>
            </p:nvSpPr>
            <p:spPr bwMode="auto">
              <a:xfrm>
                <a:off x="521" y="846"/>
                <a:ext cx="27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令取</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r</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的组合数为     </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则序列</a:t>
                </a:r>
              </a:p>
            </p:txBody>
          </p:sp>
        </p:grpSp>
      </p:grpSp>
      <p:sp>
        <p:nvSpPr>
          <p:cNvPr id="533515" name="矩形 533514">
            <a:extLst>
              <a:ext uri="{FF2B5EF4-FFF2-40B4-BE49-F238E27FC236}">
                <a16:creationId xmlns:a16="http://schemas.microsoft.com/office/drawing/2014/main" id="{F7D8D90E-0013-4EC4-9047-BDD512ABE4CB}"/>
              </a:ext>
            </a:extLst>
          </p:cNvPr>
          <p:cNvSpPr>
            <a:spLocks noChangeArrowheads="1"/>
          </p:cNvSpPr>
          <p:nvPr/>
        </p:nvSpPr>
        <p:spPr bwMode="auto">
          <a:xfrm>
            <a:off x="696913" y="2362200"/>
            <a:ext cx="1962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3333CC"/>
              </a:buClr>
              <a:buSzPct val="70000"/>
              <a:buFont typeface="Wingdings" panose="05000000000000000000" pitchFamily="2" charset="2"/>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的母函数为</a:t>
            </a:r>
          </a:p>
        </p:txBody>
      </p:sp>
      <p:graphicFrame>
        <p:nvGraphicFramePr>
          <p:cNvPr id="533516" name="对象 533515">
            <a:extLst>
              <a:ext uri="{FF2B5EF4-FFF2-40B4-BE49-F238E27FC236}">
                <a16:creationId xmlns:a16="http://schemas.microsoft.com/office/drawing/2014/main" id="{45DAF540-0578-46FF-ACC9-23715074F9D3}"/>
              </a:ext>
            </a:extLst>
          </p:cNvPr>
          <p:cNvGraphicFramePr>
            <a:graphicFrameLocks/>
          </p:cNvGraphicFramePr>
          <p:nvPr/>
        </p:nvGraphicFramePr>
        <p:xfrm>
          <a:off x="2536825" y="3889375"/>
          <a:ext cx="4244975" cy="530225"/>
        </p:xfrm>
        <a:graphic>
          <a:graphicData uri="http://schemas.openxmlformats.org/presentationml/2006/ole">
            <mc:AlternateContent xmlns:mc="http://schemas.openxmlformats.org/markup-compatibility/2006">
              <mc:Choice xmlns:v="urn:schemas-microsoft-com:vml" Requires="v">
                <p:oleObj r:id="rId8" imgW="1624190" imgH="203024" progId="Equation.DSMT4">
                  <p:embed/>
                </p:oleObj>
              </mc:Choice>
              <mc:Fallback>
                <p:oleObj r:id="rId8" imgW="1624190" imgH="203024" progId="Equation.DSMT4">
                  <p:embed/>
                  <p:pic>
                    <p:nvPicPr>
                      <p:cNvPr id="533516" name="对象 533515">
                        <a:extLst>
                          <a:ext uri="{FF2B5EF4-FFF2-40B4-BE49-F238E27FC236}">
                            <a16:creationId xmlns:a16="http://schemas.microsoft.com/office/drawing/2014/main" id="{45DAF540-0578-46FF-ACC9-23715074F9D3}"/>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36825" y="3889375"/>
                        <a:ext cx="42449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33509"/>
                                        </p:tgtEl>
                                        <p:attrNameLst>
                                          <p:attrName>style.visibility</p:attrName>
                                        </p:attrNameLst>
                                      </p:cBhvr>
                                      <p:to>
                                        <p:strVal val="visible"/>
                                      </p:to>
                                    </p:set>
                                    <p:animEffect transition="in" filter="wipe(left)">
                                      <p:cBhvr>
                                        <p:cTn id="7" dur="500"/>
                                        <p:tgtEl>
                                          <p:spTgt spid="53350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33515"/>
                                        </p:tgtEl>
                                        <p:attrNameLst>
                                          <p:attrName>style.visibility</p:attrName>
                                        </p:attrNameLst>
                                      </p:cBhvr>
                                      <p:to>
                                        <p:strVal val="visible"/>
                                      </p:to>
                                    </p:set>
                                    <p:animEffect transition="in" filter="wipe(left)">
                                      <p:cBhvr>
                                        <p:cTn id="10" dur="500"/>
                                        <p:tgtEl>
                                          <p:spTgt spid="53351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33507"/>
                                        </p:tgtEl>
                                        <p:attrNameLst>
                                          <p:attrName>style.visibility</p:attrName>
                                        </p:attrNameLst>
                                      </p:cBhvr>
                                      <p:to>
                                        <p:strVal val="visible"/>
                                      </p:to>
                                    </p:set>
                                    <p:animEffect transition="in" filter="wipe(left)">
                                      <p:cBhvr>
                                        <p:cTn id="15" dur="500"/>
                                        <p:tgtEl>
                                          <p:spTgt spid="53350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533516"/>
                                        </p:tgtEl>
                                        <p:attrNameLst>
                                          <p:attrName>style.visibility</p:attrName>
                                        </p:attrNameLst>
                                      </p:cBhvr>
                                      <p:to>
                                        <p:strVal val="visible"/>
                                      </p:to>
                                    </p:set>
                                    <p:animEffect transition="in" filter="wipe(left)">
                                      <p:cBhvr>
                                        <p:cTn id="20" dur="500"/>
                                        <p:tgtEl>
                                          <p:spTgt spid="53351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33508"/>
                                        </p:tgtEl>
                                        <p:attrNameLst>
                                          <p:attrName>style.visibility</p:attrName>
                                        </p:attrNameLst>
                                      </p:cBhvr>
                                      <p:to>
                                        <p:strVal val="visible"/>
                                      </p:to>
                                    </p:set>
                                    <p:animEffect transition="in" filter="wipe(left)">
                                      <p:cBhvr>
                                        <p:cTn id="25" dur="500"/>
                                        <p:tgtEl>
                                          <p:spTgt spid="533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8" grpId="0"/>
      <p:bldP spid="533515" grpId="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4531" name="文本框 534530">
            <a:extLst>
              <a:ext uri="{FF2B5EF4-FFF2-40B4-BE49-F238E27FC236}">
                <a16:creationId xmlns:a16="http://schemas.microsoft.com/office/drawing/2014/main" id="{6E770D04-7CFA-4504-8710-59913A1185A6}"/>
              </a:ext>
            </a:extLst>
          </p:cNvPr>
          <p:cNvSpPr txBox="1">
            <a:spLocks noChangeArrowheads="1"/>
          </p:cNvSpPr>
          <p:nvPr/>
        </p:nvSpPr>
        <p:spPr bwMode="auto">
          <a:xfrm>
            <a:off x="609600" y="2711450"/>
            <a:ext cx="815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令</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为从</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8</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位男同志中抽取出</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个的允许组合数。由于要男同志的数目必须是偶数。故</a:t>
            </a:r>
          </a:p>
        </p:txBody>
      </p:sp>
      <p:sp>
        <p:nvSpPr>
          <p:cNvPr id="534536" name="矩形 534535">
            <a:extLst>
              <a:ext uri="{FF2B5EF4-FFF2-40B4-BE49-F238E27FC236}">
                <a16:creationId xmlns:a16="http://schemas.microsoft.com/office/drawing/2014/main" id="{3B1392FE-B591-4231-BA3F-C7C5A48A52DC}"/>
              </a:ext>
            </a:extLst>
          </p:cNvPr>
          <p:cNvSpPr>
            <a:spLocks noChangeArrowheads="1"/>
          </p:cNvSpPr>
          <p:nvPr/>
        </p:nvSpPr>
        <p:spPr bwMode="auto">
          <a:xfrm>
            <a:off x="609600" y="1065213"/>
            <a:ext cx="81534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3399FF"/>
                </a:solidFill>
                <a:effectLst/>
                <a:uLnTx/>
                <a:uFillTx/>
                <a:latin typeface="Times New Roman" panose="02020603050405020304" pitchFamily="18" charset="0"/>
                <a:ea typeface="黑体" panose="02010609060101010101" pitchFamily="49" charset="-122"/>
                <a:cs typeface="+mn-cs"/>
              </a:rPr>
              <a:t>例</a:t>
            </a:r>
            <a:r>
              <a:rPr kumimoji="0" lang="en-US" altLang="zh-CN" sz="2800" b="1" i="0" u="none" strike="noStrike" kern="1200" cap="none" spc="0" normalizeH="0" baseline="0" noProof="0">
                <a:ln>
                  <a:noFill/>
                </a:ln>
                <a:solidFill>
                  <a:srgbClr val="3399FF"/>
                </a:solidFill>
                <a:effectLst/>
                <a:uLnTx/>
                <a:uFillTx/>
                <a:latin typeface="Times New Roman" panose="02020603050405020304" pitchFamily="18" charset="0"/>
                <a:ea typeface="黑体" panose="02010609060101010101" pitchFamily="49" charset="-122"/>
                <a:cs typeface="+mn-cs"/>
              </a:rPr>
              <a:t>3</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某单位有</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8</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个男同志，</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5</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个女同志，现要组织一个由数目为偶数的男同志和数目不少于</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的女同志组成的小组，试求有多少种组成方式？</a:t>
            </a:r>
          </a:p>
        </p:txBody>
      </p:sp>
      <p:graphicFrame>
        <p:nvGraphicFramePr>
          <p:cNvPr id="534537" name="对象 534536">
            <a:extLst>
              <a:ext uri="{FF2B5EF4-FFF2-40B4-BE49-F238E27FC236}">
                <a16:creationId xmlns:a16="http://schemas.microsoft.com/office/drawing/2014/main" id="{4169AFE6-805A-42B4-9230-E5939125C408}"/>
              </a:ext>
            </a:extLst>
          </p:cNvPr>
          <p:cNvGraphicFramePr>
            <a:graphicFrameLocks/>
          </p:cNvGraphicFramePr>
          <p:nvPr/>
        </p:nvGraphicFramePr>
        <p:xfrm>
          <a:off x="1981200" y="5888038"/>
          <a:ext cx="5091113" cy="512762"/>
        </p:xfrm>
        <a:graphic>
          <a:graphicData uri="http://schemas.openxmlformats.org/presentationml/2006/ole">
            <mc:AlternateContent xmlns:mc="http://schemas.openxmlformats.org/markup-compatibility/2006">
              <mc:Choice xmlns:v="urn:schemas-microsoft-com:vml" Requires="v">
                <p:oleObj r:id="rId2" imgW="2273300" imgH="228600" progId="Equation.DSMT4">
                  <p:embed/>
                </p:oleObj>
              </mc:Choice>
              <mc:Fallback>
                <p:oleObj r:id="rId2" imgW="2273300" imgH="228600" progId="Equation.DSMT4">
                  <p:embed/>
                  <p:pic>
                    <p:nvPicPr>
                      <p:cNvPr id="534537" name="对象 534536">
                        <a:extLst>
                          <a:ext uri="{FF2B5EF4-FFF2-40B4-BE49-F238E27FC236}">
                            <a16:creationId xmlns:a16="http://schemas.microsoft.com/office/drawing/2014/main" id="{4169AFE6-805A-42B4-9230-E5939125C40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5888038"/>
                        <a:ext cx="5091113"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34538" name="文本框 534537">
            <a:extLst>
              <a:ext uri="{FF2B5EF4-FFF2-40B4-BE49-F238E27FC236}">
                <a16:creationId xmlns:a16="http://schemas.microsoft.com/office/drawing/2014/main" id="{4F7CB19E-EA0F-4354-A4FF-8CF9D1A0C09C}"/>
              </a:ext>
            </a:extLst>
          </p:cNvPr>
          <p:cNvSpPr txBox="1">
            <a:spLocks noChangeArrowheads="1"/>
          </p:cNvSpPr>
          <p:nvPr/>
        </p:nvSpPr>
        <p:spPr bwMode="auto">
          <a:xfrm>
            <a:off x="609600" y="5202238"/>
            <a:ext cx="815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因此序列</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8</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对应的母函数为：</a:t>
            </a:r>
          </a:p>
        </p:txBody>
      </p:sp>
      <p:graphicFrame>
        <p:nvGraphicFramePr>
          <p:cNvPr id="534539" name="对象 534538">
            <a:extLst>
              <a:ext uri="{FF2B5EF4-FFF2-40B4-BE49-F238E27FC236}">
                <a16:creationId xmlns:a16="http://schemas.microsoft.com/office/drawing/2014/main" id="{4F8E7B8C-5178-4A45-880F-5932578616E5}"/>
              </a:ext>
            </a:extLst>
          </p:cNvPr>
          <p:cNvGraphicFramePr>
            <a:graphicFrameLocks/>
          </p:cNvGraphicFramePr>
          <p:nvPr/>
        </p:nvGraphicFramePr>
        <p:xfrm>
          <a:off x="1219200" y="3754438"/>
          <a:ext cx="6934200" cy="558800"/>
        </p:xfrm>
        <a:graphic>
          <a:graphicData uri="http://schemas.openxmlformats.org/presentationml/2006/ole">
            <mc:AlternateContent xmlns:mc="http://schemas.openxmlformats.org/markup-compatibility/2006">
              <mc:Choice xmlns:v="urn:schemas-microsoft-com:vml" Requires="v">
                <p:oleObj r:id="rId4" imgW="2832100" imgH="228600" progId="Equation.DSMT4">
                  <p:embed/>
                </p:oleObj>
              </mc:Choice>
              <mc:Fallback>
                <p:oleObj r:id="rId4" imgW="2832100" imgH="228600" progId="Equation.DSMT4">
                  <p:embed/>
                  <p:pic>
                    <p:nvPicPr>
                      <p:cNvPr id="534539" name="对象 534538">
                        <a:extLst>
                          <a:ext uri="{FF2B5EF4-FFF2-40B4-BE49-F238E27FC236}">
                            <a16:creationId xmlns:a16="http://schemas.microsoft.com/office/drawing/2014/main" id="{4F8E7B8C-5178-4A45-880F-5932578616E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754438"/>
                        <a:ext cx="69342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4540" name="对象 534539">
            <a:extLst>
              <a:ext uri="{FF2B5EF4-FFF2-40B4-BE49-F238E27FC236}">
                <a16:creationId xmlns:a16="http://schemas.microsoft.com/office/drawing/2014/main" id="{A1BAAEBB-C5F9-418C-A23D-E376E9648D30}"/>
              </a:ext>
            </a:extLst>
          </p:cNvPr>
          <p:cNvGraphicFramePr>
            <a:graphicFrameLocks/>
          </p:cNvGraphicFramePr>
          <p:nvPr/>
        </p:nvGraphicFramePr>
        <p:xfrm>
          <a:off x="1524000" y="4500563"/>
          <a:ext cx="6248400" cy="549275"/>
        </p:xfrm>
        <a:graphic>
          <a:graphicData uri="http://schemas.openxmlformats.org/presentationml/2006/ole">
            <mc:AlternateContent xmlns:mc="http://schemas.openxmlformats.org/markup-compatibility/2006">
              <mc:Choice xmlns:v="urn:schemas-microsoft-com:vml" Requires="v">
                <p:oleObj r:id="rId6" imgW="2603500" imgH="228600" progId="Equation.DSMT4">
                  <p:embed/>
                </p:oleObj>
              </mc:Choice>
              <mc:Fallback>
                <p:oleObj r:id="rId6" imgW="2603500" imgH="228600" progId="Equation.DSMT4">
                  <p:embed/>
                  <p:pic>
                    <p:nvPicPr>
                      <p:cNvPr id="534540" name="对象 534539">
                        <a:extLst>
                          <a:ext uri="{FF2B5EF4-FFF2-40B4-BE49-F238E27FC236}">
                            <a16:creationId xmlns:a16="http://schemas.microsoft.com/office/drawing/2014/main" id="{A1BAAEBB-C5F9-418C-A23D-E376E9648D30}"/>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4500563"/>
                        <a:ext cx="6248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4536"/>
                                        </p:tgtEl>
                                        <p:attrNameLst>
                                          <p:attrName>style.visibility</p:attrName>
                                        </p:attrNameLst>
                                      </p:cBhvr>
                                      <p:to>
                                        <p:strVal val="visible"/>
                                      </p:to>
                                    </p:set>
                                    <p:animEffect transition="in" filter="wipe(left)">
                                      <p:cBhvr>
                                        <p:cTn id="7" dur="500"/>
                                        <p:tgtEl>
                                          <p:spTgt spid="5345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4531"/>
                                        </p:tgtEl>
                                        <p:attrNameLst>
                                          <p:attrName>style.visibility</p:attrName>
                                        </p:attrNameLst>
                                      </p:cBhvr>
                                      <p:to>
                                        <p:strVal val="visible"/>
                                      </p:to>
                                    </p:set>
                                    <p:animEffect transition="in" filter="wipe(left)">
                                      <p:cBhvr>
                                        <p:cTn id="12" dur="500"/>
                                        <p:tgtEl>
                                          <p:spTgt spid="5345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34539"/>
                                        </p:tgtEl>
                                        <p:attrNameLst>
                                          <p:attrName>style.visibility</p:attrName>
                                        </p:attrNameLst>
                                      </p:cBhvr>
                                      <p:to>
                                        <p:strVal val="visible"/>
                                      </p:to>
                                    </p:set>
                                    <p:animEffect transition="in" filter="wipe(left)">
                                      <p:cBhvr>
                                        <p:cTn id="17" dur="500"/>
                                        <p:tgtEl>
                                          <p:spTgt spid="5345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34540"/>
                                        </p:tgtEl>
                                        <p:attrNameLst>
                                          <p:attrName>style.visibility</p:attrName>
                                        </p:attrNameLst>
                                      </p:cBhvr>
                                      <p:to>
                                        <p:strVal val="visible"/>
                                      </p:to>
                                    </p:set>
                                    <p:animEffect transition="in" filter="wipe(left)">
                                      <p:cBhvr>
                                        <p:cTn id="22" dur="500"/>
                                        <p:tgtEl>
                                          <p:spTgt spid="5345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34538"/>
                                        </p:tgtEl>
                                        <p:attrNameLst>
                                          <p:attrName>style.visibility</p:attrName>
                                        </p:attrNameLst>
                                      </p:cBhvr>
                                      <p:to>
                                        <p:strVal val="visible"/>
                                      </p:to>
                                    </p:set>
                                    <p:animEffect transition="in" filter="wipe(left)">
                                      <p:cBhvr>
                                        <p:cTn id="27" dur="500"/>
                                        <p:tgtEl>
                                          <p:spTgt spid="5345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34537"/>
                                        </p:tgtEl>
                                        <p:attrNameLst>
                                          <p:attrName>style.visibility</p:attrName>
                                        </p:attrNameLst>
                                      </p:cBhvr>
                                      <p:to>
                                        <p:strVal val="visible"/>
                                      </p:to>
                                    </p:set>
                                    <p:animEffect transition="in" filter="wipe(left)">
                                      <p:cBhvr>
                                        <p:cTn id="32" dur="500"/>
                                        <p:tgtEl>
                                          <p:spTgt spid="534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1" grpId="0"/>
      <p:bldP spid="534536" grpId="0"/>
      <p:bldP spid="534538" grpId="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5556" name="文本框 535555">
            <a:extLst>
              <a:ext uri="{FF2B5EF4-FFF2-40B4-BE49-F238E27FC236}">
                <a16:creationId xmlns:a16="http://schemas.microsoft.com/office/drawing/2014/main" id="{5DE33761-1ABD-4DF1-A37E-3EAD71DAF7B1}"/>
              </a:ext>
            </a:extLst>
          </p:cNvPr>
          <p:cNvSpPr txBox="1">
            <a:spLocks noChangeArrowheads="1"/>
          </p:cNvSpPr>
          <p:nvPr/>
        </p:nvSpPr>
        <p:spPr bwMode="auto">
          <a:xfrm>
            <a:off x="539750" y="990600"/>
            <a:ext cx="7639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类似可得女同志的允许组合数对应的母函数为</a:t>
            </a:r>
          </a:p>
        </p:txBody>
      </p:sp>
      <p:graphicFrame>
        <p:nvGraphicFramePr>
          <p:cNvPr id="535557" name="对象 535556">
            <a:extLst>
              <a:ext uri="{FF2B5EF4-FFF2-40B4-BE49-F238E27FC236}">
                <a16:creationId xmlns:a16="http://schemas.microsoft.com/office/drawing/2014/main" id="{FC602359-4A08-4C34-8B89-A92F5ED851F9}"/>
              </a:ext>
            </a:extLst>
          </p:cNvPr>
          <p:cNvGraphicFramePr>
            <a:graphicFrameLocks/>
          </p:cNvGraphicFramePr>
          <p:nvPr/>
        </p:nvGraphicFramePr>
        <p:xfrm>
          <a:off x="1981200" y="1663700"/>
          <a:ext cx="4724400" cy="546100"/>
        </p:xfrm>
        <a:graphic>
          <a:graphicData uri="http://schemas.openxmlformats.org/presentationml/2006/ole">
            <mc:AlternateContent xmlns:mc="http://schemas.openxmlformats.org/markup-compatibility/2006">
              <mc:Choice xmlns:v="urn:schemas-microsoft-com:vml" Requires="v">
                <p:oleObj r:id="rId2" imgW="1981200" imgH="228600" progId="Equation.DSMT4">
                  <p:embed/>
                </p:oleObj>
              </mc:Choice>
              <mc:Fallback>
                <p:oleObj r:id="rId2" imgW="1981200" imgH="228600" progId="Equation.DSMT4">
                  <p:embed/>
                  <p:pic>
                    <p:nvPicPr>
                      <p:cNvPr id="535557" name="对象 535556">
                        <a:extLst>
                          <a:ext uri="{FF2B5EF4-FFF2-40B4-BE49-F238E27FC236}">
                            <a16:creationId xmlns:a16="http://schemas.microsoft.com/office/drawing/2014/main" id="{FC602359-4A08-4C34-8B89-A92F5ED851F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63700"/>
                        <a:ext cx="47244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5564" name="对象 535563">
            <a:extLst>
              <a:ext uri="{FF2B5EF4-FFF2-40B4-BE49-F238E27FC236}">
                <a16:creationId xmlns:a16="http://schemas.microsoft.com/office/drawing/2014/main" id="{43F84EA0-D25C-4113-9575-7C1536324CA6}"/>
              </a:ext>
            </a:extLst>
          </p:cNvPr>
          <p:cNvGraphicFramePr>
            <a:graphicFrameLocks/>
          </p:cNvGraphicFramePr>
          <p:nvPr/>
        </p:nvGraphicFramePr>
        <p:xfrm>
          <a:off x="1295400" y="2514600"/>
          <a:ext cx="5489575" cy="1562100"/>
        </p:xfrm>
        <a:graphic>
          <a:graphicData uri="http://schemas.openxmlformats.org/presentationml/2006/ole">
            <mc:AlternateContent xmlns:mc="http://schemas.openxmlformats.org/markup-compatibility/2006">
              <mc:Choice xmlns:v="urn:schemas-microsoft-com:vml" Requires="v">
                <p:oleObj r:id="rId4" imgW="5041900" imgH="1435100" progId="Equation.DSMT4">
                  <p:embed/>
                </p:oleObj>
              </mc:Choice>
              <mc:Fallback>
                <p:oleObj r:id="rId4" imgW="5041900" imgH="1435100" progId="Equation.DSMT4">
                  <p:embed/>
                  <p:pic>
                    <p:nvPicPr>
                      <p:cNvPr id="535564" name="对象 535563">
                        <a:extLst>
                          <a:ext uri="{FF2B5EF4-FFF2-40B4-BE49-F238E27FC236}">
                            <a16:creationId xmlns:a16="http://schemas.microsoft.com/office/drawing/2014/main" id="{43F84EA0-D25C-4113-9575-7C1536324CA6}"/>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514600"/>
                        <a:ext cx="5489575"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5565" name="对象 535564">
            <a:extLst>
              <a:ext uri="{FF2B5EF4-FFF2-40B4-BE49-F238E27FC236}">
                <a16:creationId xmlns:a16="http://schemas.microsoft.com/office/drawing/2014/main" id="{94718A0B-7991-44F7-ABD6-6C8A1274C15E}"/>
              </a:ext>
            </a:extLst>
          </p:cNvPr>
          <p:cNvGraphicFramePr>
            <a:graphicFrameLocks/>
          </p:cNvGraphicFramePr>
          <p:nvPr/>
        </p:nvGraphicFramePr>
        <p:xfrm>
          <a:off x="1447800" y="4191000"/>
          <a:ext cx="6313488" cy="1520825"/>
        </p:xfrm>
        <a:graphic>
          <a:graphicData uri="http://schemas.openxmlformats.org/presentationml/2006/ole">
            <mc:AlternateContent xmlns:mc="http://schemas.openxmlformats.org/markup-compatibility/2006">
              <mc:Choice xmlns:v="urn:schemas-microsoft-com:vml" Requires="v">
                <p:oleObj r:id="rId6" imgW="5943600" imgH="1435100" progId="Equation.DSMT4">
                  <p:embed/>
                </p:oleObj>
              </mc:Choice>
              <mc:Fallback>
                <p:oleObj r:id="rId6" imgW="5943600" imgH="1435100" progId="Equation.DSMT4">
                  <p:embed/>
                  <p:pic>
                    <p:nvPicPr>
                      <p:cNvPr id="535565" name="对象 535564">
                        <a:extLst>
                          <a:ext uri="{FF2B5EF4-FFF2-40B4-BE49-F238E27FC236}">
                            <a16:creationId xmlns:a16="http://schemas.microsoft.com/office/drawing/2014/main" id="{94718A0B-7991-44F7-ABD6-6C8A1274C15E}"/>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4191000"/>
                        <a:ext cx="6313488"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35566" name="文本框 535565">
            <a:extLst>
              <a:ext uri="{FF2B5EF4-FFF2-40B4-BE49-F238E27FC236}">
                <a16:creationId xmlns:a16="http://schemas.microsoft.com/office/drawing/2014/main" id="{33269002-864F-4E39-BA03-DB505FD047C3}"/>
              </a:ext>
            </a:extLst>
          </p:cNvPr>
          <p:cNvSpPr txBox="1">
            <a:spLocks noChangeArrowheads="1"/>
          </p:cNvSpPr>
          <p:nvPr/>
        </p:nvSpPr>
        <p:spPr bwMode="auto">
          <a:xfrm>
            <a:off x="533400" y="5943600"/>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其中</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x</a:t>
            </a:r>
            <a:r>
              <a:rPr kumimoji="0" lang="en-US" altLang="zh-CN" sz="2800" b="1" i="1" u="none" strike="noStrike" kern="1200" cap="none" spc="0" normalizeH="0" baseline="30000" noProof="0">
                <a:ln>
                  <a:noFill/>
                </a:ln>
                <a:solidFill>
                  <a:srgbClr val="000000"/>
                </a:solidFill>
                <a:effectLst/>
                <a:uLnTx/>
                <a:uFillTx/>
                <a:latin typeface="Times New Roman" panose="02020603050405020304" pitchFamily="18" charset="0"/>
                <a:ea typeface="黑体" panose="02010609060101010101" pitchFamily="49" charset="-122"/>
                <a:cs typeface="+mn-cs"/>
              </a:rPr>
              <a:t>k</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的系数就是组成符合要求的</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k</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人小组的数目。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5556"/>
                                        </p:tgtEl>
                                        <p:attrNameLst>
                                          <p:attrName>style.visibility</p:attrName>
                                        </p:attrNameLst>
                                      </p:cBhvr>
                                      <p:to>
                                        <p:strVal val="visible"/>
                                      </p:to>
                                    </p:set>
                                    <p:animEffect transition="in" filter="wipe(left)">
                                      <p:cBhvr>
                                        <p:cTn id="7" dur="500"/>
                                        <p:tgtEl>
                                          <p:spTgt spid="535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35557"/>
                                        </p:tgtEl>
                                        <p:attrNameLst>
                                          <p:attrName>style.visibility</p:attrName>
                                        </p:attrNameLst>
                                      </p:cBhvr>
                                      <p:to>
                                        <p:strVal val="visible"/>
                                      </p:to>
                                    </p:set>
                                    <p:animEffect transition="in" filter="wipe(left)">
                                      <p:cBhvr>
                                        <p:cTn id="12" dur="500"/>
                                        <p:tgtEl>
                                          <p:spTgt spid="5355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35564"/>
                                        </p:tgtEl>
                                        <p:attrNameLst>
                                          <p:attrName>style.visibility</p:attrName>
                                        </p:attrNameLst>
                                      </p:cBhvr>
                                      <p:to>
                                        <p:strVal val="visible"/>
                                      </p:to>
                                    </p:set>
                                    <p:animEffect transition="in" filter="wipe(left)">
                                      <p:cBhvr>
                                        <p:cTn id="17" dur="500"/>
                                        <p:tgtEl>
                                          <p:spTgt spid="5355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35565"/>
                                        </p:tgtEl>
                                        <p:attrNameLst>
                                          <p:attrName>style.visibility</p:attrName>
                                        </p:attrNameLst>
                                      </p:cBhvr>
                                      <p:to>
                                        <p:strVal val="visible"/>
                                      </p:to>
                                    </p:set>
                                    <p:animEffect transition="in" filter="wipe(left)">
                                      <p:cBhvr>
                                        <p:cTn id="22" dur="500"/>
                                        <p:tgtEl>
                                          <p:spTgt spid="5355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35566"/>
                                        </p:tgtEl>
                                        <p:attrNameLst>
                                          <p:attrName>style.visibility</p:attrName>
                                        </p:attrNameLst>
                                      </p:cBhvr>
                                      <p:to>
                                        <p:strVal val="visible"/>
                                      </p:to>
                                    </p:set>
                                    <p:animEffect transition="in" filter="wipe(left)">
                                      <p:cBhvr>
                                        <p:cTn id="27" dur="500"/>
                                        <p:tgtEl>
                                          <p:spTgt spid="535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6" grpId="0"/>
      <p:bldP spid="535566" grpId="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6038" name="文本框 556037">
            <a:extLst>
              <a:ext uri="{FF2B5EF4-FFF2-40B4-BE49-F238E27FC236}">
                <a16:creationId xmlns:a16="http://schemas.microsoft.com/office/drawing/2014/main" id="{59D034EB-61AB-4A2B-9012-ACAFB58E9554}"/>
              </a:ext>
            </a:extLst>
          </p:cNvPr>
          <p:cNvSpPr txBox="1">
            <a:spLocks noChangeArrowheads="1"/>
          </p:cNvSpPr>
          <p:nvPr/>
        </p:nvSpPr>
        <p:spPr bwMode="auto">
          <a:xfrm>
            <a:off x="533400" y="914400"/>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4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2.  </a:t>
            </a:r>
            <a:r>
              <a:rPr kumimoji="0" lang="zh-CN" alt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整数的拆分</a:t>
            </a:r>
          </a:p>
        </p:txBody>
      </p:sp>
      <p:sp>
        <p:nvSpPr>
          <p:cNvPr id="556039" name="矩形 556038">
            <a:extLst>
              <a:ext uri="{FF2B5EF4-FFF2-40B4-BE49-F238E27FC236}">
                <a16:creationId xmlns:a16="http://schemas.microsoft.com/office/drawing/2014/main" id="{63DAD4BA-C2B6-4E26-AE12-C2B5FF88F15B}"/>
              </a:ext>
            </a:extLst>
          </p:cNvPr>
          <p:cNvSpPr>
            <a:spLocks noChangeArrowheads="1"/>
          </p:cNvSpPr>
          <p:nvPr/>
        </p:nvSpPr>
        <p:spPr bwMode="auto">
          <a:xfrm>
            <a:off x="685800" y="1828800"/>
            <a:ext cx="8362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所谓正整数拆分即把正整数分解成若干正整数的和。</a:t>
            </a:r>
          </a:p>
        </p:txBody>
      </p:sp>
      <p:sp>
        <p:nvSpPr>
          <p:cNvPr id="556040" name="矩形 556039">
            <a:extLst>
              <a:ext uri="{FF2B5EF4-FFF2-40B4-BE49-F238E27FC236}">
                <a16:creationId xmlns:a16="http://schemas.microsoft.com/office/drawing/2014/main" id="{63AD7C62-A590-453C-8E82-798622746DC8}"/>
              </a:ext>
            </a:extLst>
          </p:cNvPr>
          <p:cNvSpPr>
            <a:spLocks noChangeArrowheads="1"/>
          </p:cNvSpPr>
          <p:nvPr/>
        </p:nvSpPr>
        <p:spPr bwMode="auto">
          <a:xfrm>
            <a:off x="685800" y="2711450"/>
            <a:ext cx="815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相当于把</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个无区别的球放到</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个无标志的盒子，盒子允许空着，也允许放多于一个球。</a:t>
            </a:r>
          </a:p>
        </p:txBody>
      </p:sp>
      <p:sp>
        <p:nvSpPr>
          <p:cNvPr id="556041" name="矩形 556040">
            <a:extLst>
              <a:ext uri="{FF2B5EF4-FFF2-40B4-BE49-F238E27FC236}">
                <a16:creationId xmlns:a16="http://schemas.microsoft.com/office/drawing/2014/main" id="{6A44F32F-32F9-4194-992C-2EAE9102844E}"/>
              </a:ext>
            </a:extLst>
          </p:cNvPr>
          <p:cNvSpPr>
            <a:spLocks noChangeArrowheads="1"/>
          </p:cNvSpPr>
          <p:nvPr/>
        </p:nvSpPr>
        <p:spPr bwMode="auto">
          <a:xfrm>
            <a:off x="685800" y="3930650"/>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整数拆分成若干整数的和，办法不一，不同拆分法的总数叫做拆分数。</a:t>
            </a:r>
          </a:p>
        </p:txBody>
      </p:sp>
      <p:sp>
        <p:nvSpPr>
          <p:cNvPr id="556042" name="矩形 556041">
            <a:extLst>
              <a:ext uri="{FF2B5EF4-FFF2-40B4-BE49-F238E27FC236}">
                <a16:creationId xmlns:a16="http://schemas.microsoft.com/office/drawing/2014/main" id="{949A34DE-29DF-45D7-AB33-45EDCFBB55C5}"/>
              </a:ext>
            </a:extLst>
          </p:cNvPr>
          <p:cNvSpPr>
            <a:spLocks noChangeArrowheads="1"/>
          </p:cNvSpPr>
          <p:nvPr/>
        </p:nvSpPr>
        <p:spPr bwMode="auto">
          <a:xfrm>
            <a:off x="685800" y="5226050"/>
            <a:ext cx="815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拆分可以分为</a:t>
            </a:r>
            <a:r>
              <a:rPr kumimoji="0" lang="zh-CN" altLang="en-US" sz="2800" b="1" i="0" u="none" strike="noStrike" kern="1200" cap="none" spc="0" normalizeH="0" baseline="0" noProof="0">
                <a:ln>
                  <a:noFill/>
                </a:ln>
                <a:solidFill>
                  <a:srgbClr val="FF3300"/>
                </a:solidFill>
                <a:effectLst/>
                <a:uLnTx/>
                <a:uFillTx/>
                <a:latin typeface="Times New Roman" panose="02020603050405020304" pitchFamily="18" charset="0"/>
                <a:ea typeface="黑体" panose="02010609060101010101" pitchFamily="49" charset="-122"/>
                <a:cs typeface="+mn-cs"/>
              </a:rPr>
              <a:t>无序拆分</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和</a:t>
            </a:r>
            <a:r>
              <a:rPr kumimoji="0" lang="zh-CN" altLang="en-US" sz="2800" b="1" i="0" u="none" strike="noStrike" kern="1200" cap="none" spc="0" normalizeH="0" baseline="0" noProof="0">
                <a:ln>
                  <a:noFill/>
                </a:ln>
                <a:solidFill>
                  <a:srgbClr val="FF3300"/>
                </a:solidFill>
                <a:effectLst/>
                <a:uLnTx/>
                <a:uFillTx/>
                <a:latin typeface="Times New Roman" panose="02020603050405020304" pitchFamily="18" charset="0"/>
                <a:ea typeface="黑体" panose="02010609060101010101" pitchFamily="49" charset="-122"/>
                <a:cs typeface="+mn-cs"/>
              </a:rPr>
              <a:t>有序拆分</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a:ln>
                  <a:noFill/>
                </a:ln>
                <a:solidFill>
                  <a:srgbClr val="FF3300"/>
                </a:solidFill>
                <a:effectLst/>
                <a:uLnTx/>
                <a:uFillTx/>
                <a:latin typeface="Times New Roman" panose="02020603050405020304" pitchFamily="18" charset="0"/>
                <a:ea typeface="黑体" panose="02010609060101010101" pitchFamily="49" charset="-122"/>
                <a:cs typeface="+mn-cs"/>
              </a:rPr>
              <a:t>不允许重复的拆分</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和</a:t>
            </a:r>
            <a:r>
              <a:rPr kumimoji="0" lang="zh-CN" altLang="en-US" sz="2800" b="1" i="0" u="none" strike="noStrike" kern="1200" cap="none" spc="0" normalizeH="0" baseline="0" noProof="0">
                <a:ln>
                  <a:noFill/>
                </a:ln>
                <a:solidFill>
                  <a:srgbClr val="FF3300"/>
                </a:solidFill>
                <a:effectLst/>
                <a:uLnTx/>
                <a:uFillTx/>
                <a:latin typeface="Times New Roman" panose="02020603050405020304" pitchFamily="18" charset="0"/>
                <a:ea typeface="黑体" panose="02010609060101010101" pitchFamily="49" charset="-122"/>
                <a:cs typeface="+mn-cs"/>
              </a:rPr>
              <a:t>允许重复的拆分</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6038"/>
                                        </p:tgtEl>
                                        <p:attrNameLst>
                                          <p:attrName>style.visibility</p:attrName>
                                        </p:attrNameLst>
                                      </p:cBhvr>
                                      <p:to>
                                        <p:strVal val="visible"/>
                                      </p:to>
                                    </p:set>
                                    <p:animEffect transition="in" filter="wipe(left)">
                                      <p:cBhvr>
                                        <p:cTn id="7" dur="500"/>
                                        <p:tgtEl>
                                          <p:spTgt spid="5560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6039"/>
                                        </p:tgtEl>
                                        <p:attrNameLst>
                                          <p:attrName>style.visibility</p:attrName>
                                        </p:attrNameLst>
                                      </p:cBhvr>
                                      <p:to>
                                        <p:strVal val="visible"/>
                                      </p:to>
                                    </p:set>
                                    <p:animEffect transition="in" filter="wipe(left)">
                                      <p:cBhvr>
                                        <p:cTn id="12" dur="500"/>
                                        <p:tgtEl>
                                          <p:spTgt spid="5560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6040"/>
                                        </p:tgtEl>
                                        <p:attrNameLst>
                                          <p:attrName>style.visibility</p:attrName>
                                        </p:attrNameLst>
                                      </p:cBhvr>
                                      <p:to>
                                        <p:strVal val="visible"/>
                                      </p:to>
                                    </p:set>
                                    <p:animEffect transition="in" filter="wipe(left)">
                                      <p:cBhvr>
                                        <p:cTn id="17" dur="500"/>
                                        <p:tgtEl>
                                          <p:spTgt spid="5560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6041"/>
                                        </p:tgtEl>
                                        <p:attrNameLst>
                                          <p:attrName>style.visibility</p:attrName>
                                        </p:attrNameLst>
                                      </p:cBhvr>
                                      <p:to>
                                        <p:strVal val="visible"/>
                                      </p:to>
                                    </p:set>
                                    <p:animEffect transition="in" filter="wipe(left)">
                                      <p:cBhvr>
                                        <p:cTn id="22" dur="500"/>
                                        <p:tgtEl>
                                          <p:spTgt spid="5560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56042"/>
                                        </p:tgtEl>
                                        <p:attrNameLst>
                                          <p:attrName>style.visibility</p:attrName>
                                        </p:attrNameLst>
                                      </p:cBhvr>
                                      <p:to>
                                        <p:strVal val="visible"/>
                                      </p:to>
                                    </p:set>
                                    <p:animEffect transition="in" filter="wipe(left)">
                                      <p:cBhvr>
                                        <p:cTn id="27" dur="500"/>
                                        <p:tgtEl>
                                          <p:spTgt spid="556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8" grpId="0"/>
      <p:bldP spid="556039" grpId="0"/>
      <p:bldP spid="556040" grpId="0"/>
      <p:bldP spid="556041" grpId="0"/>
      <p:bldP spid="55604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1319" name="Group 23">
            <a:extLst>
              <a:ext uri="{FF2B5EF4-FFF2-40B4-BE49-F238E27FC236}">
                <a16:creationId xmlns:a16="http://schemas.microsoft.com/office/drawing/2014/main" id="{6BC3A1B2-A4EA-42AB-863E-4625C72D7911}"/>
              </a:ext>
            </a:extLst>
          </p:cNvPr>
          <p:cNvGraphicFramePr>
            <a:graphicFrameLocks noGrp="1"/>
          </p:cNvGraphicFramePr>
          <p:nvPr/>
        </p:nvGraphicFramePr>
        <p:xfrm>
          <a:off x="611188" y="1916113"/>
          <a:ext cx="7704137" cy="4782503"/>
        </p:xfrm>
        <a:graphic>
          <a:graphicData uri="http://schemas.openxmlformats.org/drawingml/2006/table">
            <a:tbl>
              <a:tblPr/>
              <a:tblGrid>
                <a:gridCol w="1857375">
                  <a:extLst>
                    <a:ext uri="{9D8B030D-6E8A-4147-A177-3AD203B41FA5}">
                      <a16:colId xmlns:a16="http://schemas.microsoft.com/office/drawing/2014/main" val="1390977320"/>
                    </a:ext>
                  </a:extLst>
                </a:gridCol>
                <a:gridCol w="2765425">
                  <a:extLst>
                    <a:ext uri="{9D8B030D-6E8A-4147-A177-3AD203B41FA5}">
                      <a16:colId xmlns:a16="http://schemas.microsoft.com/office/drawing/2014/main" val="2165886970"/>
                    </a:ext>
                  </a:extLst>
                </a:gridCol>
                <a:gridCol w="3081337">
                  <a:extLst>
                    <a:ext uri="{9D8B030D-6E8A-4147-A177-3AD203B41FA5}">
                      <a16:colId xmlns:a16="http://schemas.microsoft.com/office/drawing/2014/main" val="4126420584"/>
                    </a:ext>
                  </a:extLst>
                </a:gridCol>
              </a:tblGrid>
              <a:tr h="576263">
                <a:tc>
                  <a:txBody>
                    <a:bodyPr/>
                    <a:lstStyle>
                      <a:lvl1pPr algn="l">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lgn="l">
                        <a:spcBef>
                          <a:spcPct val="20000"/>
                        </a:spcBef>
                        <a:defRPr sz="2000">
                          <a:solidFill>
                            <a:schemeClr val="tx1"/>
                          </a:solidFill>
                          <a:latin typeface="Arial" panose="020B0604020202020204" pitchFamily="34" charset="0"/>
                          <a:ea typeface="华文中宋" panose="02010600040101010101" pitchFamily="2" charset="-122"/>
                        </a:defRPr>
                      </a:lvl2pPr>
                      <a:lvl3pPr algn="l">
                        <a:spcBef>
                          <a:spcPct val="20000"/>
                        </a:spcBef>
                        <a:defRPr sz="2000">
                          <a:solidFill>
                            <a:schemeClr val="tx1"/>
                          </a:solidFill>
                          <a:latin typeface="Arial" panose="020B0604020202020204" pitchFamily="34" charset="0"/>
                          <a:ea typeface="华文中宋" panose="02010600040101010101" pitchFamily="2" charset="-122"/>
                        </a:defRPr>
                      </a:lvl3pPr>
                      <a:lvl4pPr algn="l">
                        <a:spcBef>
                          <a:spcPct val="20000"/>
                        </a:spcBef>
                        <a:defRPr sz="2000">
                          <a:solidFill>
                            <a:schemeClr val="tx1"/>
                          </a:solidFill>
                          <a:latin typeface="Arial" panose="020B0604020202020204" pitchFamily="34" charset="0"/>
                          <a:ea typeface="华文中宋" panose="02010600040101010101" pitchFamily="2" charset="-122"/>
                        </a:defRPr>
                      </a:lvl4pPr>
                      <a:lvl5pPr algn="l">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69B3F1"/>
                        </a:buClr>
                        <a:buSzTx/>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lgn="l">
                        <a:spcBef>
                          <a:spcPct val="20000"/>
                        </a:spcBef>
                        <a:defRPr sz="2000">
                          <a:solidFill>
                            <a:schemeClr val="tx1"/>
                          </a:solidFill>
                          <a:latin typeface="Arial" panose="020B0604020202020204" pitchFamily="34" charset="0"/>
                          <a:ea typeface="华文中宋" panose="02010600040101010101" pitchFamily="2" charset="-122"/>
                        </a:defRPr>
                      </a:lvl2pPr>
                      <a:lvl3pPr algn="l">
                        <a:spcBef>
                          <a:spcPct val="20000"/>
                        </a:spcBef>
                        <a:defRPr sz="2000">
                          <a:solidFill>
                            <a:schemeClr val="tx1"/>
                          </a:solidFill>
                          <a:latin typeface="Arial" panose="020B0604020202020204" pitchFamily="34" charset="0"/>
                          <a:ea typeface="华文中宋" panose="02010600040101010101" pitchFamily="2" charset="-122"/>
                        </a:defRPr>
                      </a:lvl3pPr>
                      <a:lvl4pPr algn="l">
                        <a:spcBef>
                          <a:spcPct val="20000"/>
                        </a:spcBef>
                        <a:defRPr sz="2000">
                          <a:solidFill>
                            <a:schemeClr val="tx1"/>
                          </a:solidFill>
                          <a:latin typeface="Arial" panose="020B0604020202020204" pitchFamily="34" charset="0"/>
                          <a:ea typeface="华文中宋" panose="02010600040101010101" pitchFamily="2" charset="-122"/>
                        </a:defRPr>
                      </a:lvl4pPr>
                      <a:lvl5pPr algn="l">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
                          <a:srgbClr val="69B3F1"/>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有序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lgn="l">
                        <a:spcBef>
                          <a:spcPct val="20000"/>
                        </a:spcBef>
                        <a:defRPr sz="2000">
                          <a:solidFill>
                            <a:schemeClr val="tx1"/>
                          </a:solidFill>
                          <a:latin typeface="Arial" panose="020B0604020202020204" pitchFamily="34" charset="0"/>
                          <a:ea typeface="华文中宋" panose="02010600040101010101" pitchFamily="2" charset="-122"/>
                        </a:defRPr>
                      </a:lvl2pPr>
                      <a:lvl3pPr algn="l">
                        <a:spcBef>
                          <a:spcPct val="20000"/>
                        </a:spcBef>
                        <a:defRPr sz="2000">
                          <a:solidFill>
                            <a:schemeClr val="tx1"/>
                          </a:solidFill>
                          <a:latin typeface="Arial" panose="020B0604020202020204" pitchFamily="34" charset="0"/>
                          <a:ea typeface="华文中宋" panose="02010600040101010101" pitchFamily="2" charset="-122"/>
                        </a:defRPr>
                      </a:lvl3pPr>
                      <a:lvl4pPr algn="l">
                        <a:spcBef>
                          <a:spcPct val="20000"/>
                        </a:spcBef>
                        <a:defRPr sz="2000">
                          <a:solidFill>
                            <a:schemeClr val="tx1"/>
                          </a:solidFill>
                          <a:latin typeface="Arial" panose="020B0604020202020204" pitchFamily="34" charset="0"/>
                          <a:ea typeface="华文中宋" panose="02010600040101010101" pitchFamily="2" charset="-122"/>
                        </a:defRPr>
                      </a:lvl4pPr>
                      <a:lvl5pPr algn="l">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
                          <a:srgbClr val="69B3F1"/>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无序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5684023"/>
                  </a:ext>
                </a:extLst>
              </a:tr>
              <a:tr h="1008063">
                <a:tc>
                  <a:txBody>
                    <a:bodyPr/>
                    <a:lstStyle>
                      <a:lvl1pPr algn="l">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lgn="l">
                        <a:spcBef>
                          <a:spcPct val="20000"/>
                        </a:spcBef>
                        <a:defRPr sz="2000">
                          <a:solidFill>
                            <a:schemeClr val="tx1"/>
                          </a:solidFill>
                          <a:latin typeface="Arial" panose="020B0604020202020204" pitchFamily="34" charset="0"/>
                          <a:ea typeface="华文中宋" panose="02010600040101010101" pitchFamily="2" charset="-122"/>
                        </a:defRPr>
                      </a:lvl2pPr>
                      <a:lvl3pPr algn="l">
                        <a:spcBef>
                          <a:spcPct val="20000"/>
                        </a:spcBef>
                        <a:defRPr sz="2000">
                          <a:solidFill>
                            <a:schemeClr val="tx1"/>
                          </a:solidFill>
                          <a:latin typeface="Arial" panose="020B0604020202020204" pitchFamily="34" charset="0"/>
                          <a:ea typeface="华文中宋" panose="02010600040101010101" pitchFamily="2" charset="-122"/>
                        </a:defRPr>
                      </a:lvl3pPr>
                      <a:lvl4pPr algn="l">
                        <a:spcBef>
                          <a:spcPct val="20000"/>
                        </a:spcBef>
                        <a:defRPr sz="2000">
                          <a:solidFill>
                            <a:schemeClr val="tx1"/>
                          </a:solidFill>
                          <a:latin typeface="Arial" panose="020B0604020202020204" pitchFamily="34" charset="0"/>
                          <a:ea typeface="华文中宋" panose="02010600040101010101" pitchFamily="2" charset="-122"/>
                        </a:defRPr>
                      </a:lvl4pPr>
                      <a:lvl5pPr algn="l">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
                          <a:srgbClr val="69B3F1"/>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不重复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lgn="l">
                        <a:spcBef>
                          <a:spcPct val="20000"/>
                        </a:spcBef>
                        <a:defRPr sz="2000">
                          <a:solidFill>
                            <a:schemeClr val="tx1"/>
                          </a:solidFill>
                          <a:latin typeface="Arial" panose="020B0604020202020204" pitchFamily="34" charset="0"/>
                          <a:ea typeface="华文中宋" panose="02010600040101010101" pitchFamily="2" charset="-122"/>
                        </a:defRPr>
                      </a:lvl2pPr>
                      <a:lvl3pPr algn="l">
                        <a:spcBef>
                          <a:spcPct val="20000"/>
                        </a:spcBef>
                        <a:defRPr sz="2000">
                          <a:solidFill>
                            <a:schemeClr val="tx1"/>
                          </a:solidFill>
                          <a:latin typeface="Arial" panose="020B0604020202020204" pitchFamily="34" charset="0"/>
                          <a:ea typeface="华文中宋" panose="02010600040101010101" pitchFamily="2" charset="-122"/>
                        </a:defRPr>
                      </a:lvl3pPr>
                      <a:lvl4pPr algn="l">
                        <a:spcBef>
                          <a:spcPct val="20000"/>
                        </a:spcBef>
                        <a:defRPr sz="2000">
                          <a:solidFill>
                            <a:schemeClr val="tx1"/>
                          </a:solidFill>
                          <a:latin typeface="Arial" panose="020B0604020202020204" pitchFamily="34" charset="0"/>
                          <a:ea typeface="华文中宋" panose="02010600040101010101" pitchFamily="2" charset="-122"/>
                        </a:defRPr>
                      </a:lvl4pPr>
                      <a:lvl5pPr algn="l">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4</a:t>
                      </a:r>
                    </a:p>
                    <a:p>
                      <a:pPr marL="0" marR="0" lvl="0" indent="0" algn="l" defTabSz="914400" rtl="0" eaLnBrk="0" fontAlgn="base" latinLnBrk="0" hangingPunct="0">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1+3</a:t>
                      </a:r>
                    </a:p>
                    <a:p>
                      <a:pPr marL="0" marR="0" lvl="0" indent="0" algn="l" defTabSz="914400" rtl="0" eaLnBrk="0" fontAlgn="base" latinLnBrk="0" hangingPunct="0">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3+1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lgn="l">
                        <a:spcBef>
                          <a:spcPct val="20000"/>
                        </a:spcBef>
                        <a:defRPr sz="2000">
                          <a:solidFill>
                            <a:schemeClr val="tx1"/>
                          </a:solidFill>
                          <a:latin typeface="Arial" panose="020B0604020202020204" pitchFamily="34" charset="0"/>
                          <a:ea typeface="华文中宋" panose="02010600040101010101" pitchFamily="2" charset="-122"/>
                        </a:defRPr>
                      </a:lvl2pPr>
                      <a:lvl3pPr algn="l">
                        <a:spcBef>
                          <a:spcPct val="20000"/>
                        </a:spcBef>
                        <a:defRPr sz="2000">
                          <a:solidFill>
                            <a:schemeClr val="tx1"/>
                          </a:solidFill>
                          <a:latin typeface="Arial" panose="020B0604020202020204" pitchFamily="34" charset="0"/>
                          <a:ea typeface="华文中宋" panose="02010600040101010101" pitchFamily="2" charset="-122"/>
                        </a:defRPr>
                      </a:lvl3pPr>
                      <a:lvl4pPr algn="l">
                        <a:spcBef>
                          <a:spcPct val="20000"/>
                        </a:spcBef>
                        <a:defRPr sz="2000">
                          <a:solidFill>
                            <a:schemeClr val="tx1"/>
                          </a:solidFill>
                          <a:latin typeface="Arial" panose="020B0604020202020204" pitchFamily="34" charset="0"/>
                          <a:ea typeface="华文中宋" panose="02010600040101010101" pitchFamily="2" charset="-122"/>
                        </a:defRPr>
                      </a:lvl4pPr>
                      <a:lvl5pPr algn="l">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4</a:t>
                      </a:r>
                    </a:p>
                    <a:p>
                      <a:pPr marL="0" marR="0" lvl="0" indent="0" algn="l" defTabSz="914400" rtl="0" eaLnBrk="0" fontAlgn="base" latinLnBrk="0" hangingPunct="0">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1+3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22977250"/>
                  </a:ext>
                </a:extLst>
              </a:tr>
              <a:tr h="2444750">
                <a:tc>
                  <a:txBody>
                    <a:bodyPr/>
                    <a:lstStyle>
                      <a:lvl1pPr algn="l">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lgn="l">
                        <a:spcBef>
                          <a:spcPct val="20000"/>
                        </a:spcBef>
                        <a:defRPr sz="2000">
                          <a:solidFill>
                            <a:schemeClr val="tx1"/>
                          </a:solidFill>
                          <a:latin typeface="Arial" panose="020B0604020202020204" pitchFamily="34" charset="0"/>
                          <a:ea typeface="华文中宋" panose="02010600040101010101" pitchFamily="2" charset="-122"/>
                        </a:defRPr>
                      </a:lvl2pPr>
                      <a:lvl3pPr algn="l">
                        <a:spcBef>
                          <a:spcPct val="20000"/>
                        </a:spcBef>
                        <a:defRPr sz="2000">
                          <a:solidFill>
                            <a:schemeClr val="tx1"/>
                          </a:solidFill>
                          <a:latin typeface="Arial" panose="020B0604020202020204" pitchFamily="34" charset="0"/>
                          <a:ea typeface="华文中宋" panose="02010600040101010101" pitchFamily="2" charset="-122"/>
                        </a:defRPr>
                      </a:lvl3pPr>
                      <a:lvl4pPr algn="l">
                        <a:spcBef>
                          <a:spcPct val="20000"/>
                        </a:spcBef>
                        <a:defRPr sz="2000">
                          <a:solidFill>
                            <a:schemeClr val="tx1"/>
                          </a:solidFill>
                          <a:latin typeface="Arial" panose="020B0604020202020204" pitchFamily="34" charset="0"/>
                          <a:ea typeface="华文中宋" panose="02010600040101010101" pitchFamily="2" charset="-122"/>
                        </a:defRPr>
                      </a:lvl4pPr>
                      <a:lvl5pPr algn="l">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
                          <a:srgbClr val="69B3F1"/>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重复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lgn="l">
                        <a:spcBef>
                          <a:spcPct val="20000"/>
                        </a:spcBef>
                        <a:defRPr sz="2000">
                          <a:solidFill>
                            <a:schemeClr val="tx1"/>
                          </a:solidFill>
                          <a:latin typeface="Arial" panose="020B0604020202020204" pitchFamily="34" charset="0"/>
                          <a:ea typeface="华文中宋" panose="02010600040101010101" pitchFamily="2" charset="-122"/>
                        </a:defRPr>
                      </a:lvl2pPr>
                      <a:lvl3pPr algn="l">
                        <a:spcBef>
                          <a:spcPct val="20000"/>
                        </a:spcBef>
                        <a:defRPr sz="2000">
                          <a:solidFill>
                            <a:schemeClr val="tx1"/>
                          </a:solidFill>
                          <a:latin typeface="Arial" panose="020B0604020202020204" pitchFamily="34" charset="0"/>
                          <a:ea typeface="华文中宋" panose="02010600040101010101" pitchFamily="2" charset="-122"/>
                        </a:defRPr>
                      </a:lvl3pPr>
                      <a:lvl4pPr algn="l">
                        <a:spcBef>
                          <a:spcPct val="20000"/>
                        </a:spcBef>
                        <a:defRPr sz="2000">
                          <a:solidFill>
                            <a:schemeClr val="tx1"/>
                          </a:solidFill>
                          <a:latin typeface="Arial" panose="020B0604020202020204" pitchFamily="34" charset="0"/>
                          <a:ea typeface="华文中宋" panose="02010600040101010101" pitchFamily="2" charset="-122"/>
                        </a:defRPr>
                      </a:lvl4pPr>
                      <a:lvl5pPr algn="l">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4</a:t>
                      </a:r>
                    </a:p>
                    <a:p>
                      <a:pPr marL="0" marR="0" lvl="0" indent="0" algn="l" defTabSz="914400" rtl="0" eaLnBrk="0" fontAlgn="base" latinLnBrk="0" hangingPunct="0">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1+3</a:t>
                      </a:r>
                    </a:p>
                    <a:p>
                      <a:pPr marL="0" marR="0" lvl="0" indent="0" algn="l" defTabSz="914400" rtl="0" eaLnBrk="0" fontAlgn="base" latinLnBrk="0" hangingPunct="0">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3+1</a:t>
                      </a:r>
                    </a:p>
                    <a:p>
                      <a:pPr marL="0" marR="0" lvl="0" indent="0" algn="l" defTabSz="914400" rtl="0" eaLnBrk="0" fontAlgn="base" latinLnBrk="0" hangingPunct="0">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2+2</a:t>
                      </a:r>
                    </a:p>
                    <a:p>
                      <a:pPr marL="0" marR="0" lvl="0" indent="0" algn="l" defTabSz="914400" rtl="0" eaLnBrk="0" fontAlgn="base" latinLnBrk="0" hangingPunct="0">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2+1+1</a:t>
                      </a:r>
                    </a:p>
                    <a:p>
                      <a:pPr marL="0" marR="0" lvl="0" indent="0" algn="l" defTabSz="914400" rtl="0" eaLnBrk="0" fontAlgn="base" latinLnBrk="0" hangingPunct="0">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1+2+1</a:t>
                      </a:r>
                    </a:p>
                    <a:p>
                      <a:pPr marL="0" marR="0" lvl="0" indent="0" algn="l" defTabSz="914400" rtl="0" eaLnBrk="0" fontAlgn="base" latinLnBrk="0" hangingPunct="0">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1+1+2</a:t>
                      </a:r>
                    </a:p>
                    <a:p>
                      <a:pPr marL="0" marR="0" lvl="0" indent="0" algn="l" defTabSz="914400" rtl="0" eaLnBrk="0" fontAlgn="base" latinLnBrk="0" hangingPunct="0">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1+1+1+1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lgn="l">
                        <a:spcBef>
                          <a:spcPct val="20000"/>
                        </a:spcBef>
                        <a:defRPr sz="2000">
                          <a:solidFill>
                            <a:schemeClr val="tx1"/>
                          </a:solidFill>
                          <a:latin typeface="Arial" panose="020B0604020202020204" pitchFamily="34" charset="0"/>
                          <a:ea typeface="华文中宋" panose="02010600040101010101" pitchFamily="2" charset="-122"/>
                        </a:defRPr>
                      </a:lvl2pPr>
                      <a:lvl3pPr algn="l">
                        <a:spcBef>
                          <a:spcPct val="20000"/>
                        </a:spcBef>
                        <a:defRPr sz="2000">
                          <a:solidFill>
                            <a:schemeClr val="tx1"/>
                          </a:solidFill>
                          <a:latin typeface="Arial" panose="020B0604020202020204" pitchFamily="34" charset="0"/>
                          <a:ea typeface="华文中宋" panose="02010600040101010101" pitchFamily="2" charset="-122"/>
                        </a:defRPr>
                      </a:lvl3pPr>
                      <a:lvl4pPr algn="l">
                        <a:spcBef>
                          <a:spcPct val="20000"/>
                        </a:spcBef>
                        <a:defRPr sz="2000">
                          <a:solidFill>
                            <a:schemeClr val="tx1"/>
                          </a:solidFill>
                          <a:latin typeface="Arial" panose="020B0604020202020204" pitchFamily="34" charset="0"/>
                          <a:ea typeface="华文中宋" panose="02010600040101010101" pitchFamily="2" charset="-122"/>
                        </a:defRPr>
                      </a:lvl4pPr>
                      <a:lvl5pPr algn="l">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4</a:t>
                      </a:r>
                    </a:p>
                    <a:p>
                      <a:pPr marL="0" marR="0" lvl="0" indent="0" algn="l" defTabSz="914400" rtl="0" eaLnBrk="0" fontAlgn="base" latinLnBrk="0" hangingPunct="0">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1+3</a:t>
                      </a:r>
                    </a:p>
                    <a:p>
                      <a:pPr marL="0" marR="0" lvl="0" indent="0" algn="l" defTabSz="914400" rtl="0" eaLnBrk="0" fontAlgn="base" latinLnBrk="0" hangingPunct="0">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2+2</a:t>
                      </a:r>
                    </a:p>
                    <a:p>
                      <a:pPr marL="0" marR="0" lvl="0" indent="0" algn="l" defTabSz="914400" rtl="0" eaLnBrk="0" fontAlgn="base" latinLnBrk="0" hangingPunct="0">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2+1+1</a:t>
                      </a:r>
                    </a:p>
                    <a:p>
                      <a:pPr marL="0" marR="0" lvl="0" indent="0" algn="l" defTabSz="914400" rtl="0" eaLnBrk="0" fontAlgn="base" latinLnBrk="0" hangingPunct="0">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1+1+1+1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88243379"/>
                  </a:ext>
                </a:extLst>
              </a:tr>
            </a:tbl>
          </a:graphicData>
        </a:graphic>
      </p:graphicFrame>
      <p:sp>
        <p:nvSpPr>
          <p:cNvPr id="311317" name="Rectangle 21">
            <a:extLst>
              <a:ext uri="{FF2B5EF4-FFF2-40B4-BE49-F238E27FC236}">
                <a16:creationId xmlns:a16="http://schemas.microsoft.com/office/drawing/2014/main" id="{66E11638-2623-4B33-9225-8AC8029186C1}"/>
              </a:ext>
            </a:extLst>
          </p:cNvPr>
          <p:cNvSpPr>
            <a:spLocks noChangeArrowheads="1"/>
          </p:cNvSpPr>
          <p:nvPr/>
        </p:nvSpPr>
        <p:spPr bwMode="auto">
          <a:xfrm>
            <a:off x="468313" y="1196975"/>
            <a:ext cx="8351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拆分</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的定义：将给定正整数</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表示成若干个正整数之和</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p>
        </p:txBody>
      </p:sp>
      <p:sp>
        <p:nvSpPr>
          <p:cNvPr id="311318" name="Rectangle 22">
            <a:extLst>
              <a:ext uri="{FF2B5EF4-FFF2-40B4-BE49-F238E27FC236}">
                <a16:creationId xmlns:a16="http://schemas.microsoft.com/office/drawing/2014/main" id="{BFE7481A-A27D-49B8-9F93-F79208C0591C}"/>
              </a:ext>
            </a:extLst>
          </p:cNvPr>
          <p:cNvSpPr>
            <a:spLocks noChangeArrowheads="1"/>
          </p:cNvSpPr>
          <p:nvPr/>
        </p:nvSpPr>
        <p:spPr bwMode="auto">
          <a:xfrm>
            <a:off x="1835150" y="188913"/>
            <a:ext cx="62658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正整数拆分</a:t>
            </a:r>
          </a:p>
        </p:txBody>
      </p:sp>
    </p:spTree>
  </p:cSld>
  <p:clrMapOvr>
    <a:masterClrMapping/>
  </p:clrMapOvr>
  <p:transition spd="slow">
    <p:fade/>
  </p:transition>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7062" name="矩形 557061">
            <a:extLst>
              <a:ext uri="{FF2B5EF4-FFF2-40B4-BE49-F238E27FC236}">
                <a16:creationId xmlns:a16="http://schemas.microsoft.com/office/drawing/2014/main" id="{D1A4A55C-4D95-4040-8308-3A9084987FD6}"/>
              </a:ext>
            </a:extLst>
          </p:cNvPr>
          <p:cNvSpPr>
            <a:spLocks noChangeArrowheads="1"/>
          </p:cNvSpPr>
          <p:nvPr/>
        </p:nvSpPr>
        <p:spPr bwMode="auto">
          <a:xfrm>
            <a:off x="685800" y="1111250"/>
            <a:ext cx="815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例</a:t>
            </a:r>
            <a:r>
              <a:rPr kumimoji="0" lang="en-US" altLang="zh-CN"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4</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若有</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克、</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克、</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克、</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克的砝码各一枚，问能称出那几种重量？有几种可能方案？</a:t>
            </a:r>
          </a:p>
        </p:txBody>
      </p:sp>
      <p:graphicFrame>
        <p:nvGraphicFramePr>
          <p:cNvPr id="557064" name="对象 557063">
            <a:extLst>
              <a:ext uri="{FF2B5EF4-FFF2-40B4-BE49-F238E27FC236}">
                <a16:creationId xmlns:a16="http://schemas.microsoft.com/office/drawing/2014/main" id="{81618AE5-3C3E-4482-889F-B0986913EC57}"/>
              </a:ext>
            </a:extLst>
          </p:cNvPr>
          <p:cNvGraphicFramePr>
            <a:graphicFrameLocks/>
          </p:cNvGraphicFramePr>
          <p:nvPr/>
        </p:nvGraphicFramePr>
        <p:xfrm>
          <a:off x="2052638" y="2209800"/>
          <a:ext cx="4348162" cy="542925"/>
        </p:xfrm>
        <a:graphic>
          <a:graphicData uri="http://schemas.openxmlformats.org/presentationml/2006/ole">
            <mc:AlternateContent xmlns:mc="http://schemas.openxmlformats.org/markup-compatibility/2006">
              <mc:Choice xmlns:v="urn:schemas-microsoft-com:vml" Requires="v">
                <p:oleObj r:id="rId2" imgW="1419935" imgH="177492" progId="Equation.DSMT4">
                  <p:embed/>
                </p:oleObj>
              </mc:Choice>
              <mc:Fallback>
                <p:oleObj r:id="rId2" imgW="1419935" imgH="177492" progId="Equation.DSMT4">
                  <p:embed/>
                  <p:pic>
                    <p:nvPicPr>
                      <p:cNvPr id="557064" name="对象 557063">
                        <a:extLst>
                          <a:ext uri="{FF2B5EF4-FFF2-40B4-BE49-F238E27FC236}">
                            <a16:creationId xmlns:a16="http://schemas.microsoft.com/office/drawing/2014/main" id="{81618AE5-3C3E-4482-889F-B0986913EC5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2638" y="2209800"/>
                        <a:ext cx="4348162"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57065" name="对象 557064">
            <a:extLst>
              <a:ext uri="{FF2B5EF4-FFF2-40B4-BE49-F238E27FC236}">
                <a16:creationId xmlns:a16="http://schemas.microsoft.com/office/drawing/2014/main" id="{6F9B236D-2156-44CE-A534-F88C713942B5}"/>
              </a:ext>
            </a:extLst>
          </p:cNvPr>
          <p:cNvGraphicFramePr>
            <a:graphicFrameLocks/>
          </p:cNvGraphicFramePr>
          <p:nvPr/>
        </p:nvGraphicFramePr>
        <p:xfrm>
          <a:off x="1752600" y="2763838"/>
          <a:ext cx="5357813" cy="1122362"/>
        </p:xfrm>
        <a:graphic>
          <a:graphicData uri="http://schemas.openxmlformats.org/presentationml/2006/ole">
            <mc:AlternateContent xmlns:mc="http://schemas.openxmlformats.org/markup-compatibility/2006">
              <mc:Choice xmlns:v="urn:schemas-microsoft-com:vml" Requires="v">
                <p:oleObj r:id="rId4" imgW="1752600" imgH="368300" progId="Equation.DSMT4">
                  <p:embed/>
                </p:oleObj>
              </mc:Choice>
              <mc:Fallback>
                <p:oleObj r:id="rId4" imgW="1752600" imgH="368300" progId="Equation.DSMT4">
                  <p:embed/>
                  <p:pic>
                    <p:nvPicPr>
                      <p:cNvPr id="557065" name="对象 557064">
                        <a:extLst>
                          <a:ext uri="{FF2B5EF4-FFF2-40B4-BE49-F238E27FC236}">
                            <a16:creationId xmlns:a16="http://schemas.microsoft.com/office/drawing/2014/main" id="{6F9B236D-2156-44CE-A534-F88C713942B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2763838"/>
                        <a:ext cx="5357813" cy="112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57066" name="矩形 557065">
            <a:extLst>
              <a:ext uri="{FF2B5EF4-FFF2-40B4-BE49-F238E27FC236}">
                <a16:creationId xmlns:a16="http://schemas.microsoft.com/office/drawing/2014/main" id="{A2B5994D-44CC-4437-B9D0-8E8805F41DCC}"/>
              </a:ext>
            </a:extLst>
          </p:cNvPr>
          <p:cNvSpPr>
            <a:spLocks noChangeArrowheads="1"/>
          </p:cNvSpPr>
          <p:nvPr/>
        </p:nvSpPr>
        <p:spPr bwMode="auto">
          <a:xfrm>
            <a:off x="685800" y="3854450"/>
            <a:ext cx="815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从右端的母函数知可称出从</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克到</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10</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克，系数便是方案数。</a:t>
            </a:r>
          </a:p>
        </p:txBody>
      </p:sp>
      <p:sp>
        <p:nvSpPr>
          <p:cNvPr id="557067" name="矩形 557066">
            <a:extLst>
              <a:ext uri="{FF2B5EF4-FFF2-40B4-BE49-F238E27FC236}">
                <a16:creationId xmlns:a16="http://schemas.microsoft.com/office/drawing/2014/main" id="{79ED600B-3105-47F1-8976-E4D7BCE72743}"/>
              </a:ext>
            </a:extLst>
          </p:cNvPr>
          <p:cNvSpPr>
            <a:spLocks noChangeArrowheads="1"/>
          </p:cNvSpPr>
          <p:nvPr/>
        </p:nvSpPr>
        <p:spPr bwMode="auto">
          <a:xfrm>
            <a:off x="685800" y="4876800"/>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例如右端有</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x</a:t>
            </a:r>
            <a:r>
              <a:rPr kumimoji="0" lang="en-US" altLang="zh-CN" sz="2800" b="1" i="0" u="none" strike="noStrike" kern="1200" cap="none" spc="0" normalizeH="0" baseline="30000" noProof="0">
                <a:ln>
                  <a:noFill/>
                </a:ln>
                <a:solidFill>
                  <a:srgbClr val="000000"/>
                </a:solidFill>
                <a:effectLst/>
                <a:uLnTx/>
                <a:uFillTx/>
                <a:latin typeface="Times New Roman" panose="02020603050405020304" pitchFamily="18" charset="0"/>
                <a:ea typeface="黑体" panose="02010609060101010101" pitchFamily="49" charset="-122"/>
                <a:cs typeface="+mn-cs"/>
              </a:rPr>
              <a:t>5</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项，即称出</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5</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克的方案有</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种：</a:t>
            </a:r>
          </a:p>
        </p:txBody>
      </p:sp>
      <p:sp>
        <p:nvSpPr>
          <p:cNvPr id="557068" name="矩形 557067">
            <a:extLst>
              <a:ext uri="{FF2B5EF4-FFF2-40B4-BE49-F238E27FC236}">
                <a16:creationId xmlns:a16="http://schemas.microsoft.com/office/drawing/2014/main" id="{A4D01973-3412-4EDF-890C-9C415258EBD3}"/>
              </a:ext>
            </a:extLst>
          </p:cNvPr>
          <p:cNvSpPr>
            <a:spLocks noChangeArrowheads="1"/>
          </p:cNvSpPr>
          <p:nvPr/>
        </p:nvSpPr>
        <p:spPr bwMode="auto">
          <a:xfrm>
            <a:off x="2971800" y="5424488"/>
            <a:ext cx="2895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5=2+3=1+4</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p:txBody>
      </p:sp>
      <p:sp>
        <p:nvSpPr>
          <p:cNvPr id="557069" name="矩形 557068">
            <a:extLst>
              <a:ext uri="{FF2B5EF4-FFF2-40B4-BE49-F238E27FC236}">
                <a16:creationId xmlns:a16="http://schemas.microsoft.com/office/drawing/2014/main" id="{CCDBFD3A-A105-4661-8516-9A26730CEDB7}"/>
              </a:ext>
            </a:extLst>
          </p:cNvPr>
          <p:cNvSpPr>
            <a:spLocks noChangeArrowheads="1"/>
          </p:cNvSpPr>
          <p:nvPr/>
        </p:nvSpPr>
        <p:spPr bwMode="auto">
          <a:xfrm>
            <a:off x="685800" y="5957888"/>
            <a:ext cx="822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类似的，称出</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6</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克的方案也有</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种：</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6=2+4=1+2+3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7062"/>
                                        </p:tgtEl>
                                        <p:attrNameLst>
                                          <p:attrName>style.visibility</p:attrName>
                                        </p:attrNameLst>
                                      </p:cBhvr>
                                      <p:to>
                                        <p:strVal val="visible"/>
                                      </p:to>
                                    </p:set>
                                    <p:animEffect transition="in" filter="wipe(left)">
                                      <p:cBhvr>
                                        <p:cTn id="7" dur="500"/>
                                        <p:tgtEl>
                                          <p:spTgt spid="5570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57064"/>
                                        </p:tgtEl>
                                        <p:attrNameLst>
                                          <p:attrName>style.visibility</p:attrName>
                                        </p:attrNameLst>
                                      </p:cBhvr>
                                      <p:to>
                                        <p:strVal val="visible"/>
                                      </p:to>
                                    </p:set>
                                    <p:animEffect transition="in" filter="wipe(left)">
                                      <p:cBhvr>
                                        <p:cTn id="12" dur="500"/>
                                        <p:tgtEl>
                                          <p:spTgt spid="5570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57065"/>
                                        </p:tgtEl>
                                        <p:attrNameLst>
                                          <p:attrName>style.visibility</p:attrName>
                                        </p:attrNameLst>
                                      </p:cBhvr>
                                      <p:to>
                                        <p:strVal val="visible"/>
                                      </p:to>
                                    </p:set>
                                    <p:animEffect transition="in" filter="wipe(left)">
                                      <p:cBhvr>
                                        <p:cTn id="17" dur="500"/>
                                        <p:tgtEl>
                                          <p:spTgt spid="5570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7066"/>
                                        </p:tgtEl>
                                        <p:attrNameLst>
                                          <p:attrName>style.visibility</p:attrName>
                                        </p:attrNameLst>
                                      </p:cBhvr>
                                      <p:to>
                                        <p:strVal val="visible"/>
                                      </p:to>
                                    </p:set>
                                    <p:animEffect transition="in" filter="wipe(left)">
                                      <p:cBhvr>
                                        <p:cTn id="22" dur="500"/>
                                        <p:tgtEl>
                                          <p:spTgt spid="5570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57067"/>
                                        </p:tgtEl>
                                        <p:attrNameLst>
                                          <p:attrName>style.visibility</p:attrName>
                                        </p:attrNameLst>
                                      </p:cBhvr>
                                      <p:to>
                                        <p:strVal val="visible"/>
                                      </p:to>
                                    </p:set>
                                    <p:animEffect transition="in" filter="wipe(left)">
                                      <p:cBhvr>
                                        <p:cTn id="27" dur="500"/>
                                        <p:tgtEl>
                                          <p:spTgt spid="5570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57068"/>
                                        </p:tgtEl>
                                        <p:attrNameLst>
                                          <p:attrName>style.visibility</p:attrName>
                                        </p:attrNameLst>
                                      </p:cBhvr>
                                      <p:to>
                                        <p:strVal val="visible"/>
                                      </p:to>
                                    </p:set>
                                    <p:animEffect transition="in" filter="wipe(left)">
                                      <p:cBhvr>
                                        <p:cTn id="32" dur="500"/>
                                        <p:tgtEl>
                                          <p:spTgt spid="55706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57069"/>
                                        </p:tgtEl>
                                        <p:attrNameLst>
                                          <p:attrName>style.visibility</p:attrName>
                                        </p:attrNameLst>
                                      </p:cBhvr>
                                      <p:to>
                                        <p:strVal val="visible"/>
                                      </p:to>
                                    </p:set>
                                    <p:animEffect transition="in" filter="wipe(left)">
                                      <p:cBhvr>
                                        <p:cTn id="37" dur="500"/>
                                        <p:tgtEl>
                                          <p:spTgt spid="557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62" grpId="0"/>
      <p:bldP spid="557066" grpId="0"/>
      <p:bldP spid="557067" grpId="0"/>
      <p:bldP spid="557068" grpId="0"/>
      <p:bldP spid="55706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计数有限集合的子集</a:t>
            </a:r>
            <a:endParaRPr lang="en-US" dirty="0"/>
          </a:p>
        </p:txBody>
      </p:sp>
      <p:sp>
        <p:nvSpPr>
          <p:cNvPr id="5" name="Content Placeholder 2"/>
          <p:cNvSpPr>
            <a:spLocks noGrp="1"/>
          </p:cNvSpPr>
          <p:nvPr>
            <p:ph idx="1"/>
          </p:nvPr>
        </p:nvSpPr>
        <p:spPr>
          <a:xfrm>
            <a:off x="457200" y="1295400"/>
            <a:ext cx="8534400" cy="5257800"/>
          </a:xfrm>
        </p:spPr>
        <p:txBody>
          <a:bodyPr/>
          <a:lstStyle/>
          <a:p>
            <a:r>
              <a:rPr lang="zh-CN" altLang="en-US" sz="2800" b="1" dirty="0"/>
              <a:t>计数有限集合的子集：</a:t>
            </a:r>
            <a:r>
              <a:rPr lang="zh-CN" altLang="en-US" sz="2800" dirty="0"/>
              <a:t>使用乘法法则证明有限集合 </a:t>
            </a:r>
            <a:r>
              <a:rPr lang="en-US" altLang="zh-CN" sz="2800" dirty="0"/>
              <a:t>S </a:t>
            </a:r>
            <a:r>
              <a:rPr lang="zh-CN" altLang="en-US" sz="2800" dirty="0"/>
              <a:t>的不同子集数量为 </a:t>
            </a:r>
            <a:r>
              <a:rPr lang="en-US" sz="2800" dirty="0">
                <a:ea typeface="Cambria Math" pitchFamily="18" charset="0"/>
              </a:rPr>
              <a:t>2</a:t>
            </a:r>
            <a:r>
              <a:rPr lang="en-US" sz="2800" baseline="30000" dirty="0"/>
              <a:t>|</a:t>
            </a:r>
            <a:r>
              <a:rPr lang="en-US" sz="2800" i="1" baseline="30000" dirty="0"/>
              <a:t>S</a:t>
            </a:r>
            <a:r>
              <a:rPr lang="en-US" sz="2800" baseline="30000" dirty="0"/>
              <a:t>|</a:t>
            </a:r>
            <a:r>
              <a:rPr lang="en-US" sz="2800" dirty="0"/>
              <a:t>. </a:t>
            </a:r>
            <a:br>
              <a:rPr lang="en-US" sz="2800" dirty="0"/>
            </a:br>
            <a:r>
              <a:rPr lang="zh-CN" altLang="en-US" sz="2800" b="1" dirty="0"/>
              <a:t>解答：</a:t>
            </a:r>
            <a:r>
              <a:rPr lang="zh-CN" altLang="en-US" sz="2800" dirty="0"/>
              <a:t>当 </a:t>
            </a:r>
            <a:r>
              <a:rPr lang="en-US" altLang="zh-CN" sz="2800" dirty="0"/>
              <a:t>S </a:t>
            </a:r>
            <a:r>
              <a:rPr lang="zh-CN" altLang="en-US" sz="2800" dirty="0"/>
              <a:t>的元素按任意顺序排列时，</a:t>
            </a:r>
            <a:r>
              <a:rPr lang="en-US" altLang="zh-CN" sz="2800" dirty="0"/>
              <a:t>S </a:t>
            </a:r>
            <a:r>
              <a:rPr lang="zh-CN" altLang="en-US" sz="2800" dirty="0"/>
              <a:t>的子集与长度为 </a:t>
            </a:r>
            <a:r>
              <a:rPr lang="en-US" altLang="zh-CN" sz="2800" dirty="0"/>
              <a:t>|S| </a:t>
            </a:r>
            <a:r>
              <a:rPr lang="zh-CN" altLang="en-US" sz="2800" dirty="0"/>
              <a:t>的位串之间存在一一对应关系。当第 </a:t>
            </a:r>
            <a:r>
              <a:rPr lang="en-US" altLang="zh-CN" sz="2800" dirty="0" err="1"/>
              <a:t>i</a:t>
            </a:r>
            <a:r>
              <a:rPr lang="en-US" altLang="zh-CN" sz="2800" dirty="0"/>
              <a:t> </a:t>
            </a:r>
            <a:r>
              <a:rPr lang="zh-CN" altLang="en-US" sz="2800" dirty="0"/>
              <a:t>个元素在子集中时，位串的第 </a:t>
            </a:r>
            <a:r>
              <a:rPr lang="en-US" altLang="zh-CN" sz="2800" dirty="0" err="1"/>
              <a:t>i</a:t>
            </a:r>
            <a:r>
              <a:rPr lang="en-US" altLang="zh-CN" sz="2800" dirty="0"/>
              <a:t> </a:t>
            </a:r>
            <a:r>
              <a:rPr lang="zh-CN" altLang="en-US" sz="2800" dirty="0"/>
              <a:t>个位置为 </a:t>
            </a:r>
            <a:r>
              <a:rPr lang="en-US" altLang="zh-CN" sz="2800" dirty="0"/>
              <a:t>1</a:t>
            </a:r>
            <a:r>
              <a:rPr lang="zh-CN" altLang="en-US" sz="2800" dirty="0"/>
              <a:t>，否则为 </a:t>
            </a:r>
            <a:r>
              <a:rPr lang="en-US" altLang="zh-CN" sz="2800" dirty="0"/>
              <a:t>0</a:t>
            </a:r>
            <a:r>
              <a:rPr lang="en-US" sz="2800" dirty="0"/>
              <a:t>.</a:t>
            </a:r>
          </a:p>
          <a:p>
            <a:r>
              <a:rPr lang="zh-CN" altLang="en-US" sz="2800" dirty="0"/>
              <a:t>根据乘法法则，有 </a:t>
            </a:r>
            <a:r>
              <a:rPr lang="en-US" altLang="zh-CN" sz="2800" dirty="0">
                <a:ea typeface="Cambria Math" pitchFamily="18" charset="0"/>
              </a:rPr>
              <a:t>2</a:t>
            </a:r>
            <a:r>
              <a:rPr lang="en-US" altLang="zh-CN" sz="2800" baseline="30000" dirty="0"/>
              <a:t>|</a:t>
            </a:r>
            <a:r>
              <a:rPr lang="en-US" altLang="zh-CN" sz="2800" i="1" baseline="30000" dirty="0"/>
              <a:t>S</a:t>
            </a:r>
            <a:r>
              <a:rPr lang="en-US" altLang="zh-CN" sz="2800" baseline="30000" dirty="0"/>
              <a:t>|</a:t>
            </a:r>
            <a:r>
              <a:rPr lang="en-US" altLang="zh-CN" sz="2800" dirty="0"/>
              <a:t> </a:t>
            </a:r>
            <a:r>
              <a:rPr lang="zh-CN" altLang="en-US" sz="2800" dirty="0"/>
              <a:t>个这样的位串，因此有 </a:t>
            </a:r>
            <a:r>
              <a:rPr lang="en-US" altLang="zh-CN" sz="2800" dirty="0">
                <a:ea typeface="Cambria Math" pitchFamily="18" charset="0"/>
              </a:rPr>
              <a:t>2</a:t>
            </a:r>
            <a:r>
              <a:rPr lang="en-US" altLang="zh-CN" sz="2800" baseline="30000" dirty="0"/>
              <a:t>|</a:t>
            </a:r>
            <a:r>
              <a:rPr lang="en-US" altLang="zh-CN" sz="2800" i="1" baseline="30000" dirty="0"/>
              <a:t>S</a:t>
            </a:r>
            <a:r>
              <a:rPr lang="en-US" altLang="zh-CN" sz="2800" baseline="30000" dirty="0"/>
              <a:t>|</a:t>
            </a:r>
            <a:r>
              <a:rPr lang="en-US" altLang="zh-CN" sz="2800" dirty="0"/>
              <a:t> </a:t>
            </a:r>
            <a:r>
              <a:rPr lang="zh-CN" altLang="en-US" sz="2800" dirty="0"/>
              <a:t>个子集</a:t>
            </a:r>
            <a:r>
              <a:rPr lang="en-US" sz="2800" dirty="0"/>
              <a:t>.</a:t>
            </a:r>
          </a:p>
        </p:txBody>
      </p:sp>
    </p:spTree>
    <p:extLst>
      <p:ext uri="{BB962C8B-B14F-4D97-AF65-F5344CB8AC3E}">
        <p14:creationId xmlns:p14="http://schemas.microsoft.com/office/powerpoint/2010/main" val="6901992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8498" name="矩形 618497">
            <a:extLst>
              <a:ext uri="{FF2B5EF4-FFF2-40B4-BE49-F238E27FC236}">
                <a16:creationId xmlns:a16="http://schemas.microsoft.com/office/drawing/2014/main" id="{107B6D03-D5B3-4AA9-9F34-526D8BF86D08}"/>
              </a:ext>
            </a:extLst>
          </p:cNvPr>
          <p:cNvSpPr>
            <a:spLocks noChangeArrowheads="1"/>
          </p:cNvSpPr>
          <p:nvPr/>
        </p:nvSpPr>
        <p:spPr bwMode="auto">
          <a:xfrm>
            <a:off x="685800" y="1111250"/>
            <a:ext cx="815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例</a:t>
            </a:r>
            <a:r>
              <a:rPr kumimoji="0" lang="en-US" altLang="zh-CN"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5</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求用</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分、</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分、</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分的邮票贴出不同数值的方案数。</a:t>
            </a:r>
          </a:p>
        </p:txBody>
      </p:sp>
      <p:graphicFrame>
        <p:nvGraphicFramePr>
          <p:cNvPr id="618501" name="对象 618500">
            <a:extLst>
              <a:ext uri="{FF2B5EF4-FFF2-40B4-BE49-F238E27FC236}">
                <a16:creationId xmlns:a16="http://schemas.microsoft.com/office/drawing/2014/main" id="{C9C8201B-79D4-4912-A8EE-E2BE7CC8C6E9}"/>
              </a:ext>
            </a:extLst>
          </p:cNvPr>
          <p:cNvGraphicFramePr>
            <a:graphicFrameLocks/>
          </p:cNvGraphicFramePr>
          <p:nvPr/>
        </p:nvGraphicFramePr>
        <p:xfrm>
          <a:off x="1447800" y="2992438"/>
          <a:ext cx="6934200" cy="512762"/>
        </p:xfrm>
        <a:graphic>
          <a:graphicData uri="http://schemas.openxmlformats.org/presentationml/2006/ole">
            <mc:AlternateContent xmlns:mc="http://schemas.openxmlformats.org/markup-compatibility/2006">
              <mc:Choice xmlns:v="urn:schemas-microsoft-com:vml" Requires="v">
                <p:oleObj r:id="rId2" imgW="3086100" imgH="228600" progId="Equation.DSMT4">
                  <p:embed/>
                </p:oleObj>
              </mc:Choice>
              <mc:Fallback>
                <p:oleObj r:id="rId2" imgW="3086100" imgH="228600" progId="Equation.DSMT4">
                  <p:embed/>
                  <p:pic>
                    <p:nvPicPr>
                      <p:cNvPr id="618501" name="对象 618500">
                        <a:extLst>
                          <a:ext uri="{FF2B5EF4-FFF2-40B4-BE49-F238E27FC236}">
                            <a16:creationId xmlns:a16="http://schemas.microsoft.com/office/drawing/2014/main" id="{C9C8201B-79D4-4912-A8EE-E2BE7CC8C6E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992438"/>
                        <a:ext cx="69342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8503" name="矩形 618502">
            <a:extLst>
              <a:ext uri="{FF2B5EF4-FFF2-40B4-BE49-F238E27FC236}">
                <a16:creationId xmlns:a16="http://schemas.microsoft.com/office/drawing/2014/main" id="{8BCC3534-E46B-4E51-A76B-EE1D366FED14}"/>
              </a:ext>
            </a:extLst>
          </p:cNvPr>
          <p:cNvSpPr>
            <a:spLocks noChangeArrowheads="1"/>
          </p:cNvSpPr>
          <p:nvPr/>
        </p:nvSpPr>
        <p:spPr bwMode="auto">
          <a:xfrm>
            <a:off x="685800" y="3625850"/>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以</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x</a:t>
            </a:r>
            <a:r>
              <a:rPr kumimoji="0" lang="en-US" altLang="zh-CN" sz="2800" b="1" i="0" u="none" strike="noStrike" kern="1200" cap="none" spc="0" normalizeH="0" baseline="30000" noProof="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为例，其系数为</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，即</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拆分成</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之和的允许重复的拆分数为</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p:txBody>
      </p:sp>
      <p:sp>
        <p:nvSpPr>
          <p:cNvPr id="618504" name="矩形 618503">
            <a:extLst>
              <a:ext uri="{FF2B5EF4-FFF2-40B4-BE49-F238E27FC236}">
                <a16:creationId xmlns:a16="http://schemas.microsoft.com/office/drawing/2014/main" id="{69F7AACE-D4A7-483D-A77E-56B5BF87408B}"/>
              </a:ext>
            </a:extLst>
          </p:cNvPr>
          <p:cNvSpPr>
            <a:spLocks noChangeArrowheads="1"/>
          </p:cNvSpPr>
          <p:nvPr/>
        </p:nvSpPr>
        <p:spPr bwMode="auto">
          <a:xfrm>
            <a:off x="2590800" y="4676775"/>
            <a:ext cx="2895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4 = 1+1+1+1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 1+1+2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 1+3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 2+2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p:txBody>
      </p:sp>
      <p:sp>
        <p:nvSpPr>
          <p:cNvPr id="618506" name="矩形 618505">
            <a:extLst>
              <a:ext uri="{FF2B5EF4-FFF2-40B4-BE49-F238E27FC236}">
                <a16:creationId xmlns:a16="http://schemas.microsoft.com/office/drawing/2014/main" id="{7A4B8262-0FF3-4445-8EE2-735AC4FB83F2}"/>
              </a:ext>
            </a:extLst>
          </p:cNvPr>
          <p:cNvSpPr>
            <a:spLocks noChangeArrowheads="1"/>
          </p:cNvSpPr>
          <p:nvPr/>
        </p:nvSpPr>
        <p:spPr bwMode="auto">
          <a:xfrm>
            <a:off x="685800" y="2376488"/>
            <a:ext cx="815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注意邮票允许重复，因此母函数为：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8498"/>
                                        </p:tgtEl>
                                        <p:attrNameLst>
                                          <p:attrName>style.visibility</p:attrName>
                                        </p:attrNameLst>
                                      </p:cBhvr>
                                      <p:to>
                                        <p:strVal val="visible"/>
                                      </p:to>
                                    </p:set>
                                    <p:animEffect transition="in" filter="wipe(left)">
                                      <p:cBhvr>
                                        <p:cTn id="7" dur="500"/>
                                        <p:tgtEl>
                                          <p:spTgt spid="6184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8506"/>
                                        </p:tgtEl>
                                        <p:attrNameLst>
                                          <p:attrName>style.visibility</p:attrName>
                                        </p:attrNameLst>
                                      </p:cBhvr>
                                      <p:to>
                                        <p:strVal val="visible"/>
                                      </p:to>
                                    </p:set>
                                    <p:animEffect transition="in" filter="wipe(left)">
                                      <p:cBhvr>
                                        <p:cTn id="12" dur="500"/>
                                        <p:tgtEl>
                                          <p:spTgt spid="6185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8501"/>
                                        </p:tgtEl>
                                        <p:attrNameLst>
                                          <p:attrName>style.visibility</p:attrName>
                                        </p:attrNameLst>
                                      </p:cBhvr>
                                      <p:to>
                                        <p:strVal val="visible"/>
                                      </p:to>
                                    </p:set>
                                    <p:animEffect transition="in" filter="wipe(left)">
                                      <p:cBhvr>
                                        <p:cTn id="17" dur="500"/>
                                        <p:tgtEl>
                                          <p:spTgt spid="6185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8503"/>
                                        </p:tgtEl>
                                        <p:attrNameLst>
                                          <p:attrName>style.visibility</p:attrName>
                                        </p:attrNameLst>
                                      </p:cBhvr>
                                      <p:to>
                                        <p:strVal val="visible"/>
                                      </p:to>
                                    </p:set>
                                    <p:animEffect transition="in" filter="wipe(left)">
                                      <p:cBhvr>
                                        <p:cTn id="22" dur="500"/>
                                        <p:tgtEl>
                                          <p:spTgt spid="6185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8504"/>
                                        </p:tgtEl>
                                        <p:attrNameLst>
                                          <p:attrName>style.visibility</p:attrName>
                                        </p:attrNameLst>
                                      </p:cBhvr>
                                      <p:to>
                                        <p:strVal val="visible"/>
                                      </p:to>
                                    </p:set>
                                    <p:animEffect transition="in" filter="wipe(left)">
                                      <p:cBhvr>
                                        <p:cTn id="27" dur="500"/>
                                        <p:tgtEl>
                                          <p:spTgt spid="618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498" grpId="0"/>
      <p:bldP spid="618503" grpId="0"/>
      <p:bldP spid="618504" grpId="0"/>
      <p:bldP spid="618506" grpId="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9522" name="矩形 619521">
            <a:extLst>
              <a:ext uri="{FF2B5EF4-FFF2-40B4-BE49-F238E27FC236}">
                <a16:creationId xmlns:a16="http://schemas.microsoft.com/office/drawing/2014/main" id="{2B5E3703-91FC-4D6B-9900-22D653862834}"/>
              </a:ext>
            </a:extLst>
          </p:cNvPr>
          <p:cNvSpPr>
            <a:spLocks noChangeArrowheads="1"/>
          </p:cNvSpPr>
          <p:nvPr/>
        </p:nvSpPr>
        <p:spPr bwMode="auto">
          <a:xfrm>
            <a:off x="685800" y="1111250"/>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例</a:t>
            </a:r>
            <a:r>
              <a:rPr kumimoji="0" lang="en-US" altLang="zh-CN"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6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若有</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克砝码</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枚、</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克砝码</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枚、</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克砝码</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枚，问能称出那几种质量？各有几种方案？</a:t>
            </a:r>
          </a:p>
        </p:txBody>
      </p:sp>
      <p:graphicFrame>
        <p:nvGraphicFramePr>
          <p:cNvPr id="619524" name="对象 619523">
            <a:extLst>
              <a:ext uri="{FF2B5EF4-FFF2-40B4-BE49-F238E27FC236}">
                <a16:creationId xmlns:a16="http://schemas.microsoft.com/office/drawing/2014/main" id="{BCD237A6-18D3-4AA3-ABE7-16B1F092FDA0}"/>
              </a:ext>
            </a:extLst>
          </p:cNvPr>
          <p:cNvGraphicFramePr>
            <a:graphicFrameLocks/>
          </p:cNvGraphicFramePr>
          <p:nvPr/>
        </p:nvGraphicFramePr>
        <p:xfrm>
          <a:off x="1011238" y="3078163"/>
          <a:ext cx="7827962" cy="427037"/>
        </p:xfrm>
        <a:graphic>
          <a:graphicData uri="http://schemas.openxmlformats.org/presentationml/2006/ole">
            <mc:AlternateContent xmlns:mc="http://schemas.openxmlformats.org/markup-compatibility/2006">
              <mc:Choice xmlns:v="urn:schemas-microsoft-com:vml" Requires="v">
                <p:oleObj r:id="rId2" imgW="8585200" imgH="469900" progId="Equation.DSMT4">
                  <p:embed/>
                </p:oleObj>
              </mc:Choice>
              <mc:Fallback>
                <p:oleObj r:id="rId2" imgW="8585200" imgH="469900" progId="Equation.DSMT4">
                  <p:embed/>
                  <p:pic>
                    <p:nvPicPr>
                      <p:cNvPr id="619524" name="对象 619523">
                        <a:extLst>
                          <a:ext uri="{FF2B5EF4-FFF2-40B4-BE49-F238E27FC236}">
                            <a16:creationId xmlns:a16="http://schemas.microsoft.com/office/drawing/2014/main" id="{BCD237A6-18D3-4AA3-ABE7-16B1F092FDA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238" y="3078163"/>
                        <a:ext cx="78279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9525" name="矩形 619524">
            <a:extLst>
              <a:ext uri="{FF2B5EF4-FFF2-40B4-BE49-F238E27FC236}">
                <a16:creationId xmlns:a16="http://schemas.microsoft.com/office/drawing/2014/main" id="{9541267B-0917-4676-99D2-257B1382A61F}"/>
              </a:ext>
            </a:extLst>
          </p:cNvPr>
          <p:cNvSpPr>
            <a:spLocks noChangeArrowheads="1"/>
          </p:cNvSpPr>
          <p:nvPr/>
        </p:nvSpPr>
        <p:spPr bwMode="auto">
          <a:xfrm>
            <a:off x="685800" y="5378450"/>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即可称出</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至</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19</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克的质量，不同的方案数即为对应项前面的系数。</a:t>
            </a:r>
          </a:p>
        </p:txBody>
      </p:sp>
      <p:sp>
        <p:nvSpPr>
          <p:cNvPr id="619527" name="矩形 619526">
            <a:extLst>
              <a:ext uri="{FF2B5EF4-FFF2-40B4-BE49-F238E27FC236}">
                <a16:creationId xmlns:a16="http://schemas.microsoft.com/office/drawing/2014/main" id="{34F23936-7B02-4C52-B6AC-C56506EFE813}"/>
              </a:ext>
            </a:extLst>
          </p:cNvPr>
          <p:cNvSpPr>
            <a:spLocks noChangeArrowheads="1"/>
          </p:cNvSpPr>
          <p:nvPr/>
        </p:nvSpPr>
        <p:spPr bwMode="auto">
          <a:xfrm>
            <a:off x="685800" y="2301875"/>
            <a:ext cx="815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母函数为：</a:t>
            </a:r>
          </a:p>
        </p:txBody>
      </p:sp>
      <p:graphicFrame>
        <p:nvGraphicFramePr>
          <p:cNvPr id="619528" name="对象 619527">
            <a:extLst>
              <a:ext uri="{FF2B5EF4-FFF2-40B4-BE49-F238E27FC236}">
                <a16:creationId xmlns:a16="http://schemas.microsoft.com/office/drawing/2014/main" id="{CD06EE55-D143-472D-98D7-56F90DC66476}"/>
              </a:ext>
            </a:extLst>
          </p:cNvPr>
          <p:cNvGraphicFramePr>
            <a:graphicFrameLocks/>
          </p:cNvGraphicFramePr>
          <p:nvPr/>
        </p:nvGraphicFramePr>
        <p:xfrm>
          <a:off x="1143000" y="3597275"/>
          <a:ext cx="6886575" cy="1508125"/>
        </p:xfrm>
        <a:graphic>
          <a:graphicData uri="http://schemas.openxmlformats.org/presentationml/2006/ole">
            <mc:AlternateContent xmlns:mc="http://schemas.openxmlformats.org/markup-compatibility/2006">
              <mc:Choice xmlns:v="urn:schemas-microsoft-com:vml" Requires="v">
                <p:oleObj r:id="rId4" imgW="7010400" imgH="1536700" progId="Equation.DSMT4">
                  <p:embed/>
                </p:oleObj>
              </mc:Choice>
              <mc:Fallback>
                <p:oleObj r:id="rId4" imgW="7010400" imgH="1536700" progId="Equation.DSMT4">
                  <p:embed/>
                  <p:pic>
                    <p:nvPicPr>
                      <p:cNvPr id="619528" name="对象 619527">
                        <a:extLst>
                          <a:ext uri="{FF2B5EF4-FFF2-40B4-BE49-F238E27FC236}">
                            <a16:creationId xmlns:a16="http://schemas.microsoft.com/office/drawing/2014/main" id="{CD06EE55-D143-472D-98D7-56F90DC66476}"/>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3597275"/>
                        <a:ext cx="6886575"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9522"/>
                                        </p:tgtEl>
                                        <p:attrNameLst>
                                          <p:attrName>style.visibility</p:attrName>
                                        </p:attrNameLst>
                                      </p:cBhvr>
                                      <p:to>
                                        <p:strVal val="visible"/>
                                      </p:to>
                                    </p:set>
                                    <p:animEffect transition="in" filter="wipe(left)">
                                      <p:cBhvr>
                                        <p:cTn id="7" dur="500"/>
                                        <p:tgtEl>
                                          <p:spTgt spid="6195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9527"/>
                                        </p:tgtEl>
                                        <p:attrNameLst>
                                          <p:attrName>style.visibility</p:attrName>
                                        </p:attrNameLst>
                                      </p:cBhvr>
                                      <p:to>
                                        <p:strVal val="visible"/>
                                      </p:to>
                                    </p:set>
                                    <p:animEffect transition="in" filter="wipe(left)">
                                      <p:cBhvr>
                                        <p:cTn id="12" dur="500"/>
                                        <p:tgtEl>
                                          <p:spTgt spid="6195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9524"/>
                                        </p:tgtEl>
                                        <p:attrNameLst>
                                          <p:attrName>style.visibility</p:attrName>
                                        </p:attrNameLst>
                                      </p:cBhvr>
                                      <p:to>
                                        <p:strVal val="visible"/>
                                      </p:to>
                                    </p:set>
                                    <p:animEffect transition="in" filter="wipe(left)">
                                      <p:cBhvr>
                                        <p:cTn id="17" dur="500"/>
                                        <p:tgtEl>
                                          <p:spTgt spid="6195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19528"/>
                                        </p:tgtEl>
                                        <p:attrNameLst>
                                          <p:attrName>style.visibility</p:attrName>
                                        </p:attrNameLst>
                                      </p:cBhvr>
                                      <p:to>
                                        <p:strVal val="visible"/>
                                      </p:to>
                                    </p:set>
                                    <p:animEffect transition="in" filter="wipe(left)">
                                      <p:cBhvr>
                                        <p:cTn id="22" dur="500"/>
                                        <p:tgtEl>
                                          <p:spTgt spid="6195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9525"/>
                                        </p:tgtEl>
                                        <p:attrNameLst>
                                          <p:attrName>style.visibility</p:attrName>
                                        </p:attrNameLst>
                                      </p:cBhvr>
                                      <p:to>
                                        <p:strVal val="visible"/>
                                      </p:to>
                                    </p:set>
                                    <p:animEffect transition="in" filter="wipe(left)">
                                      <p:cBhvr>
                                        <p:cTn id="27" dur="500"/>
                                        <p:tgtEl>
                                          <p:spTgt spid="619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22" grpId="0"/>
      <p:bldP spid="619525" grpId="0"/>
      <p:bldP spid="619527" grpId="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0546" name="矩形 620545">
            <a:extLst>
              <a:ext uri="{FF2B5EF4-FFF2-40B4-BE49-F238E27FC236}">
                <a16:creationId xmlns:a16="http://schemas.microsoft.com/office/drawing/2014/main" id="{96E0F97A-DCB2-4795-9A6C-D154C5415A7B}"/>
              </a:ext>
            </a:extLst>
          </p:cNvPr>
          <p:cNvSpPr>
            <a:spLocks noChangeArrowheads="1"/>
          </p:cNvSpPr>
          <p:nvPr/>
        </p:nvSpPr>
        <p:spPr bwMode="auto">
          <a:xfrm>
            <a:off x="685800" y="1111250"/>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例</a:t>
            </a:r>
            <a:r>
              <a:rPr kumimoji="0" lang="en-US" altLang="zh-CN"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7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把整数</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无序拆分成整数</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1" u="none" strike="noStrike" kern="120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的和，且不允许重复，求不同的拆分数。</a:t>
            </a:r>
          </a:p>
        </p:txBody>
      </p:sp>
      <p:sp>
        <p:nvSpPr>
          <p:cNvPr id="620549" name="矩形 620548">
            <a:extLst>
              <a:ext uri="{FF2B5EF4-FFF2-40B4-BE49-F238E27FC236}">
                <a16:creationId xmlns:a16="http://schemas.microsoft.com/office/drawing/2014/main" id="{9A3C3695-2202-44CD-A420-C13EBCDFD3F9}"/>
              </a:ext>
            </a:extLst>
          </p:cNvPr>
          <p:cNvSpPr>
            <a:spLocks noChangeArrowheads="1"/>
          </p:cNvSpPr>
          <p:nvPr/>
        </p:nvSpPr>
        <p:spPr bwMode="auto">
          <a:xfrm>
            <a:off x="685800" y="3810000"/>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的不同解的个数。</a:t>
            </a:r>
          </a:p>
        </p:txBody>
      </p:sp>
      <p:sp>
        <p:nvSpPr>
          <p:cNvPr id="620550" name="矩形 620549">
            <a:extLst>
              <a:ext uri="{FF2B5EF4-FFF2-40B4-BE49-F238E27FC236}">
                <a16:creationId xmlns:a16="http://schemas.microsoft.com/office/drawing/2014/main" id="{3B81D899-F8DE-40F1-94F2-C6DF6BC9481C}"/>
              </a:ext>
            </a:extLst>
          </p:cNvPr>
          <p:cNvSpPr>
            <a:spLocks noChangeArrowheads="1"/>
          </p:cNvSpPr>
          <p:nvPr/>
        </p:nvSpPr>
        <p:spPr bwMode="auto">
          <a:xfrm>
            <a:off x="685800" y="2301875"/>
            <a:ext cx="815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这个问题对应于求不定方程</a:t>
            </a:r>
          </a:p>
        </p:txBody>
      </p:sp>
      <p:graphicFrame>
        <p:nvGraphicFramePr>
          <p:cNvPr id="620551" name="对象 620550">
            <a:extLst>
              <a:ext uri="{FF2B5EF4-FFF2-40B4-BE49-F238E27FC236}">
                <a16:creationId xmlns:a16="http://schemas.microsoft.com/office/drawing/2014/main" id="{5DEDF1E8-ADC8-49A3-93FD-8E8221CF0812}"/>
              </a:ext>
            </a:extLst>
          </p:cNvPr>
          <p:cNvGraphicFramePr>
            <a:graphicFrameLocks/>
          </p:cNvGraphicFramePr>
          <p:nvPr/>
        </p:nvGraphicFramePr>
        <p:xfrm>
          <a:off x="1828800" y="2819400"/>
          <a:ext cx="4379913" cy="960438"/>
        </p:xfrm>
        <a:graphic>
          <a:graphicData uri="http://schemas.openxmlformats.org/presentationml/2006/ole">
            <mc:AlternateContent xmlns:mc="http://schemas.openxmlformats.org/markup-compatibility/2006">
              <mc:Choice xmlns:v="urn:schemas-microsoft-com:vml" Requires="v">
                <p:oleObj r:id="rId2" imgW="4457700" imgH="977900" progId="Equation.DSMT4">
                  <p:embed/>
                </p:oleObj>
              </mc:Choice>
              <mc:Fallback>
                <p:oleObj r:id="rId2" imgW="4457700" imgH="977900" progId="Equation.DSMT4">
                  <p:embed/>
                  <p:pic>
                    <p:nvPicPr>
                      <p:cNvPr id="620551" name="对象 620550">
                        <a:extLst>
                          <a:ext uri="{FF2B5EF4-FFF2-40B4-BE49-F238E27FC236}">
                            <a16:creationId xmlns:a16="http://schemas.microsoft.com/office/drawing/2014/main" id="{5DEDF1E8-ADC8-49A3-93FD-8E8221CF081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819400"/>
                        <a:ext cx="4379913"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0552" name="矩形 620551">
            <a:extLst>
              <a:ext uri="{FF2B5EF4-FFF2-40B4-BE49-F238E27FC236}">
                <a16:creationId xmlns:a16="http://schemas.microsoft.com/office/drawing/2014/main" id="{7D4A81FF-102C-4846-8047-C75E56BA22DB}"/>
              </a:ext>
            </a:extLst>
          </p:cNvPr>
          <p:cNvSpPr>
            <a:spLocks noChangeArrowheads="1"/>
          </p:cNvSpPr>
          <p:nvPr/>
        </p:nvSpPr>
        <p:spPr bwMode="auto">
          <a:xfrm>
            <a:off x="685800" y="4494213"/>
            <a:ext cx="822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令</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b</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表示不同的拆分数，则其对应的母函数为：</a:t>
            </a:r>
          </a:p>
        </p:txBody>
      </p:sp>
      <p:graphicFrame>
        <p:nvGraphicFramePr>
          <p:cNvPr id="620553" name="对象 620552">
            <a:extLst>
              <a:ext uri="{FF2B5EF4-FFF2-40B4-BE49-F238E27FC236}">
                <a16:creationId xmlns:a16="http://schemas.microsoft.com/office/drawing/2014/main" id="{C8946A31-21BD-4DF8-A012-D36043A4B2F4}"/>
              </a:ext>
            </a:extLst>
          </p:cNvPr>
          <p:cNvGraphicFramePr>
            <a:graphicFrameLocks/>
          </p:cNvGraphicFramePr>
          <p:nvPr/>
        </p:nvGraphicFramePr>
        <p:xfrm>
          <a:off x="1676400" y="5013325"/>
          <a:ext cx="5105400" cy="473075"/>
        </p:xfrm>
        <a:graphic>
          <a:graphicData uri="http://schemas.openxmlformats.org/presentationml/2006/ole">
            <mc:AlternateContent xmlns:mc="http://schemas.openxmlformats.org/markup-compatibility/2006">
              <mc:Choice xmlns:v="urn:schemas-microsoft-com:vml" Requires="v">
                <p:oleObj r:id="rId4" imgW="5067300" imgH="469900" progId="Equation.DSMT4">
                  <p:embed/>
                </p:oleObj>
              </mc:Choice>
              <mc:Fallback>
                <p:oleObj r:id="rId4" imgW="5067300" imgH="469900" progId="Equation.DSMT4">
                  <p:embed/>
                  <p:pic>
                    <p:nvPicPr>
                      <p:cNvPr id="620553" name="对象 620552">
                        <a:extLst>
                          <a:ext uri="{FF2B5EF4-FFF2-40B4-BE49-F238E27FC236}">
                            <a16:creationId xmlns:a16="http://schemas.microsoft.com/office/drawing/2014/main" id="{C8946A31-21BD-4DF8-A012-D36043A4B2F4}"/>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5013325"/>
                        <a:ext cx="5105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0554" name="矩形 620553">
            <a:extLst>
              <a:ext uri="{FF2B5EF4-FFF2-40B4-BE49-F238E27FC236}">
                <a16:creationId xmlns:a16="http://schemas.microsoft.com/office/drawing/2014/main" id="{5C0A6EEC-78BC-431A-ABC5-C411D42762FB}"/>
              </a:ext>
            </a:extLst>
          </p:cNvPr>
          <p:cNvSpPr>
            <a:spLocks noChangeArrowheads="1"/>
          </p:cNvSpPr>
          <p:nvPr/>
        </p:nvSpPr>
        <p:spPr bwMode="auto">
          <a:xfrm>
            <a:off x="685800" y="5576888"/>
            <a:ext cx="822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特殊的，当</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i</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i</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时，对应的母函数为：</a:t>
            </a:r>
          </a:p>
        </p:txBody>
      </p:sp>
      <p:graphicFrame>
        <p:nvGraphicFramePr>
          <p:cNvPr id="620555" name="对象 620554">
            <a:extLst>
              <a:ext uri="{FF2B5EF4-FFF2-40B4-BE49-F238E27FC236}">
                <a16:creationId xmlns:a16="http://schemas.microsoft.com/office/drawing/2014/main" id="{DCC7BCEE-3A59-40CE-967F-75F8671EBBAD}"/>
              </a:ext>
            </a:extLst>
          </p:cNvPr>
          <p:cNvGraphicFramePr>
            <a:graphicFrameLocks/>
          </p:cNvGraphicFramePr>
          <p:nvPr/>
        </p:nvGraphicFramePr>
        <p:xfrm>
          <a:off x="1946275" y="6092825"/>
          <a:ext cx="4683125" cy="460375"/>
        </p:xfrm>
        <a:graphic>
          <a:graphicData uri="http://schemas.openxmlformats.org/presentationml/2006/ole">
            <mc:AlternateContent xmlns:mc="http://schemas.openxmlformats.org/markup-compatibility/2006">
              <mc:Choice xmlns:v="urn:schemas-microsoft-com:vml" Requires="v">
                <p:oleObj r:id="rId6" imgW="4648200" imgH="457200" progId="Equation.DSMT4">
                  <p:embed/>
                </p:oleObj>
              </mc:Choice>
              <mc:Fallback>
                <p:oleObj r:id="rId6" imgW="4648200" imgH="457200" progId="Equation.DSMT4">
                  <p:embed/>
                  <p:pic>
                    <p:nvPicPr>
                      <p:cNvPr id="620555" name="对象 620554">
                        <a:extLst>
                          <a:ext uri="{FF2B5EF4-FFF2-40B4-BE49-F238E27FC236}">
                            <a16:creationId xmlns:a16="http://schemas.microsoft.com/office/drawing/2014/main" id="{DCC7BCEE-3A59-40CE-967F-75F8671EBBAD}"/>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46275" y="6092825"/>
                        <a:ext cx="4683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0546"/>
                                        </p:tgtEl>
                                        <p:attrNameLst>
                                          <p:attrName>style.visibility</p:attrName>
                                        </p:attrNameLst>
                                      </p:cBhvr>
                                      <p:to>
                                        <p:strVal val="visible"/>
                                      </p:to>
                                    </p:set>
                                    <p:animEffect transition="in" filter="wipe(left)">
                                      <p:cBhvr>
                                        <p:cTn id="7" dur="500"/>
                                        <p:tgtEl>
                                          <p:spTgt spid="6205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0550"/>
                                        </p:tgtEl>
                                        <p:attrNameLst>
                                          <p:attrName>style.visibility</p:attrName>
                                        </p:attrNameLst>
                                      </p:cBhvr>
                                      <p:to>
                                        <p:strVal val="visible"/>
                                      </p:to>
                                    </p:set>
                                    <p:animEffect transition="in" filter="wipe(left)">
                                      <p:cBhvr>
                                        <p:cTn id="12" dur="500"/>
                                        <p:tgtEl>
                                          <p:spTgt spid="6205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20551"/>
                                        </p:tgtEl>
                                        <p:attrNameLst>
                                          <p:attrName>style.visibility</p:attrName>
                                        </p:attrNameLst>
                                      </p:cBhvr>
                                      <p:to>
                                        <p:strVal val="visible"/>
                                      </p:to>
                                    </p:set>
                                    <p:animEffect transition="in" filter="wipe(left)">
                                      <p:cBhvr>
                                        <p:cTn id="17" dur="500"/>
                                        <p:tgtEl>
                                          <p:spTgt spid="6205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0549"/>
                                        </p:tgtEl>
                                        <p:attrNameLst>
                                          <p:attrName>style.visibility</p:attrName>
                                        </p:attrNameLst>
                                      </p:cBhvr>
                                      <p:to>
                                        <p:strVal val="visible"/>
                                      </p:to>
                                    </p:set>
                                    <p:animEffect transition="in" filter="wipe(left)">
                                      <p:cBhvr>
                                        <p:cTn id="22" dur="500"/>
                                        <p:tgtEl>
                                          <p:spTgt spid="6205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20552"/>
                                        </p:tgtEl>
                                        <p:attrNameLst>
                                          <p:attrName>style.visibility</p:attrName>
                                        </p:attrNameLst>
                                      </p:cBhvr>
                                      <p:to>
                                        <p:strVal val="visible"/>
                                      </p:to>
                                    </p:set>
                                    <p:animEffect transition="in" filter="wipe(left)">
                                      <p:cBhvr>
                                        <p:cTn id="27" dur="500"/>
                                        <p:tgtEl>
                                          <p:spTgt spid="6205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20553"/>
                                        </p:tgtEl>
                                        <p:attrNameLst>
                                          <p:attrName>style.visibility</p:attrName>
                                        </p:attrNameLst>
                                      </p:cBhvr>
                                      <p:to>
                                        <p:strVal val="visible"/>
                                      </p:to>
                                    </p:set>
                                    <p:animEffect transition="in" filter="wipe(left)">
                                      <p:cBhvr>
                                        <p:cTn id="32" dur="500"/>
                                        <p:tgtEl>
                                          <p:spTgt spid="62055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20554"/>
                                        </p:tgtEl>
                                        <p:attrNameLst>
                                          <p:attrName>style.visibility</p:attrName>
                                        </p:attrNameLst>
                                      </p:cBhvr>
                                      <p:to>
                                        <p:strVal val="visible"/>
                                      </p:to>
                                    </p:set>
                                    <p:animEffect transition="in" filter="wipe(left)">
                                      <p:cBhvr>
                                        <p:cTn id="37" dur="500"/>
                                        <p:tgtEl>
                                          <p:spTgt spid="6205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20555"/>
                                        </p:tgtEl>
                                        <p:attrNameLst>
                                          <p:attrName>style.visibility</p:attrName>
                                        </p:attrNameLst>
                                      </p:cBhvr>
                                      <p:to>
                                        <p:strVal val="visible"/>
                                      </p:to>
                                    </p:set>
                                    <p:animEffect transition="in" filter="wipe(left)">
                                      <p:cBhvr>
                                        <p:cTn id="42" dur="500"/>
                                        <p:tgtEl>
                                          <p:spTgt spid="620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46" grpId="0"/>
      <p:bldP spid="620549" grpId="0"/>
      <p:bldP spid="620550" grpId="0"/>
      <p:bldP spid="620552" grpId="0"/>
      <p:bldP spid="620554" grpId="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1570" name="矩形 621569">
            <a:extLst>
              <a:ext uri="{FF2B5EF4-FFF2-40B4-BE49-F238E27FC236}">
                <a16:creationId xmlns:a16="http://schemas.microsoft.com/office/drawing/2014/main" id="{F66D9947-A4EF-4D8B-A7C8-9BB2214F05E2}"/>
              </a:ext>
            </a:extLst>
          </p:cNvPr>
          <p:cNvSpPr>
            <a:spLocks noChangeArrowheads="1"/>
          </p:cNvSpPr>
          <p:nvPr/>
        </p:nvSpPr>
        <p:spPr bwMode="auto">
          <a:xfrm>
            <a:off x="685800" y="1111250"/>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例</a:t>
            </a:r>
            <a:r>
              <a:rPr kumimoji="0" lang="en-US" altLang="zh-CN"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8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把整数</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无序拆分成整数</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1" u="none" strike="noStrike" kern="120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的和，允许重复，求不同的拆分数。</a:t>
            </a:r>
          </a:p>
        </p:txBody>
      </p:sp>
      <p:sp>
        <p:nvSpPr>
          <p:cNvPr id="621572" name="矩形 621571">
            <a:extLst>
              <a:ext uri="{FF2B5EF4-FFF2-40B4-BE49-F238E27FC236}">
                <a16:creationId xmlns:a16="http://schemas.microsoft.com/office/drawing/2014/main" id="{0EA7C715-51FE-4643-A56F-79949A501C95}"/>
              </a:ext>
            </a:extLst>
          </p:cNvPr>
          <p:cNvSpPr>
            <a:spLocks noChangeArrowheads="1"/>
          </p:cNvSpPr>
          <p:nvPr/>
        </p:nvSpPr>
        <p:spPr bwMode="auto">
          <a:xfrm>
            <a:off x="685800" y="3976688"/>
            <a:ext cx="822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的不同解的个数。</a:t>
            </a:r>
          </a:p>
        </p:txBody>
      </p:sp>
      <p:sp>
        <p:nvSpPr>
          <p:cNvPr id="621573" name="矩形 621572">
            <a:extLst>
              <a:ext uri="{FF2B5EF4-FFF2-40B4-BE49-F238E27FC236}">
                <a16:creationId xmlns:a16="http://schemas.microsoft.com/office/drawing/2014/main" id="{51E67935-84D5-4E27-B2CF-6854CB707AFA}"/>
              </a:ext>
            </a:extLst>
          </p:cNvPr>
          <p:cNvSpPr>
            <a:spLocks noChangeArrowheads="1"/>
          </p:cNvSpPr>
          <p:nvPr/>
        </p:nvSpPr>
        <p:spPr bwMode="auto">
          <a:xfrm>
            <a:off x="685800" y="2362200"/>
            <a:ext cx="815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这个问题对应于求不定方程</a:t>
            </a:r>
          </a:p>
        </p:txBody>
      </p:sp>
      <p:graphicFrame>
        <p:nvGraphicFramePr>
          <p:cNvPr id="621574" name="对象 621573">
            <a:extLst>
              <a:ext uri="{FF2B5EF4-FFF2-40B4-BE49-F238E27FC236}">
                <a16:creationId xmlns:a16="http://schemas.microsoft.com/office/drawing/2014/main" id="{454A4979-149E-4790-B9E3-B1034ED3E970}"/>
              </a:ext>
            </a:extLst>
          </p:cNvPr>
          <p:cNvGraphicFramePr>
            <a:graphicFrameLocks/>
          </p:cNvGraphicFramePr>
          <p:nvPr/>
        </p:nvGraphicFramePr>
        <p:xfrm>
          <a:off x="1828800" y="3001963"/>
          <a:ext cx="4379913" cy="960437"/>
        </p:xfrm>
        <a:graphic>
          <a:graphicData uri="http://schemas.openxmlformats.org/presentationml/2006/ole">
            <mc:AlternateContent xmlns:mc="http://schemas.openxmlformats.org/markup-compatibility/2006">
              <mc:Choice xmlns:v="urn:schemas-microsoft-com:vml" Requires="v">
                <p:oleObj r:id="rId2" imgW="4457700" imgH="977900" progId="Equation.DSMT4">
                  <p:embed/>
                </p:oleObj>
              </mc:Choice>
              <mc:Fallback>
                <p:oleObj r:id="rId2" imgW="4457700" imgH="977900" progId="Equation.DSMT4">
                  <p:embed/>
                  <p:pic>
                    <p:nvPicPr>
                      <p:cNvPr id="621574" name="对象 621573">
                        <a:extLst>
                          <a:ext uri="{FF2B5EF4-FFF2-40B4-BE49-F238E27FC236}">
                            <a16:creationId xmlns:a16="http://schemas.microsoft.com/office/drawing/2014/main" id="{454A4979-149E-4790-B9E3-B1034ED3E97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001963"/>
                        <a:ext cx="4379913"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1575" name="矩形 621574">
            <a:extLst>
              <a:ext uri="{FF2B5EF4-FFF2-40B4-BE49-F238E27FC236}">
                <a16:creationId xmlns:a16="http://schemas.microsoft.com/office/drawing/2014/main" id="{CE1B3ED2-CDB4-413A-A3E0-2D9B51BB94F0}"/>
              </a:ext>
            </a:extLst>
          </p:cNvPr>
          <p:cNvSpPr>
            <a:spLocks noChangeArrowheads="1"/>
          </p:cNvSpPr>
          <p:nvPr/>
        </p:nvSpPr>
        <p:spPr bwMode="auto">
          <a:xfrm>
            <a:off x="685800" y="4648200"/>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令</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b</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表示不同的拆分数，则其对应的母函数为：</a:t>
            </a:r>
          </a:p>
        </p:txBody>
      </p:sp>
      <p:graphicFrame>
        <p:nvGraphicFramePr>
          <p:cNvPr id="621576" name="对象 621575">
            <a:extLst>
              <a:ext uri="{FF2B5EF4-FFF2-40B4-BE49-F238E27FC236}">
                <a16:creationId xmlns:a16="http://schemas.microsoft.com/office/drawing/2014/main" id="{2ED07576-127E-4490-9F50-0C3D35CE7ACC}"/>
              </a:ext>
            </a:extLst>
          </p:cNvPr>
          <p:cNvGraphicFramePr>
            <a:graphicFrameLocks/>
          </p:cNvGraphicFramePr>
          <p:nvPr/>
        </p:nvGraphicFramePr>
        <p:xfrm>
          <a:off x="1281113" y="5276850"/>
          <a:ext cx="7024687" cy="1047750"/>
        </p:xfrm>
        <a:graphic>
          <a:graphicData uri="http://schemas.openxmlformats.org/presentationml/2006/ole">
            <mc:AlternateContent xmlns:mc="http://schemas.openxmlformats.org/markup-compatibility/2006">
              <mc:Choice xmlns:v="urn:schemas-microsoft-com:vml" Requires="v">
                <p:oleObj r:id="rId4" imgW="6969275" imgH="1040948" progId="Equation.DSMT4">
                  <p:embed/>
                </p:oleObj>
              </mc:Choice>
              <mc:Fallback>
                <p:oleObj r:id="rId4" imgW="6969275" imgH="1040948" progId="Equation.DSMT4">
                  <p:embed/>
                  <p:pic>
                    <p:nvPicPr>
                      <p:cNvPr id="621576" name="对象 621575">
                        <a:extLst>
                          <a:ext uri="{FF2B5EF4-FFF2-40B4-BE49-F238E27FC236}">
                            <a16:creationId xmlns:a16="http://schemas.microsoft.com/office/drawing/2014/main" id="{2ED07576-127E-4490-9F50-0C3D35CE7ACC}"/>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1113" y="5276850"/>
                        <a:ext cx="7024687"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1570"/>
                                        </p:tgtEl>
                                        <p:attrNameLst>
                                          <p:attrName>style.visibility</p:attrName>
                                        </p:attrNameLst>
                                      </p:cBhvr>
                                      <p:to>
                                        <p:strVal val="visible"/>
                                      </p:to>
                                    </p:set>
                                    <p:animEffect transition="in" filter="wipe(left)">
                                      <p:cBhvr>
                                        <p:cTn id="7" dur="500"/>
                                        <p:tgtEl>
                                          <p:spTgt spid="6215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1573"/>
                                        </p:tgtEl>
                                        <p:attrNameLst>
                                          <p:attrName>style.visibility</p:attrName>
                                        </p:attrNameLst>
                                      </p:cBhvr>
                                      <p:to>
                                        <p:strVal val="visible"/>
                                      </p:to>
                                    </p:set>
                                    <p:animEffect transition="in" filter="wipe(left)">
                                      <p:cBhvr>
                                        <p:cTn id="12" dur="500"/>
                                        <p:tgtEl>
                                          <p:spTgt spid="6215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21574"/>
                                        </p:tgtEl>
                                        <p:attrNameLst>
                                          <p:attrName>style.visibility</p:attrName>
                                        </p:attrNameLst>
                                      </p:cBhvr>
                                      <p:to>
                                        <p:strVal val="visible"/>
                                      </p:to>
                                    </p:set>
                                    <p:animEffect transition="in" filter="wipe(left)">
                                      <p:cBhvr>
                                        <p:cTn id="17" dur="500"/>
                                        <p:tgtEl>
                                          <p:spTgt spid="6215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1572"/>
                                        </p:tgtEl>
                                        <p:attrNameLst>
                                          <p:attrName>style.visibility</p:attrName>
                                        </p:attrNameLst>
                                      </p:cBhvr>
                                      <p:to>
                                        <p:strVal val="visible"/>
                                      </p:to>
                                    </p:set>
                                    <p:animEffect transition="in" filter="wipe(left)">
                                      <p:cBhvr>
                                        <p:cTn id="22" dur="500"/>
                                        <p:tgtEl>
                                          <p:spTgt spid="6215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21575"/>
                                        </p:tgtEl>
                                        <p:attrNameLst>
                                          <p:attrName>style.visibility</p:attrName>
                                        </p:attrNameLst>
                                      </p:cBhvr>
                                      <p:to>
                                        <p:strVal val="visible"/>
                                      </p:to>
                                    </p:set>
                                    <p:animEffect transition="in" filter="wipe(left)">
                                      <p:cBhvr>
                                        <p:cTn id="27" dur="500"/>
                                        <p:tgtEl>
                                          <p:spTgt spid="6215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21576"/>
                                        </p:tgtEl>
                                        <p:attrNameLst>
                                          <p:attrName>style.visibility</p:attrName>
                                        </p:attrNameLst>
                                      </p:cBhvr>
                                      <p:to>
                                        <p:strVal val="visible"/>
                                      </p:to>
                                    </p:set>
                                    <p:animEffect transition="in" filter="wipe(left)">
                                      <p:cBhvr>
                                        <p:cTn id="32" dur="500"/>
                                        <p:tgtEl>
                                          <p:spTgt spid="621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70" grpId="0"/>
      <p:bldP spid="621572" grpId="0"/>
      <p:bldP spid="621573" grpId="0"/>
      <p:bldP spid="621575" grpId="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22600" name="对象 622599">
            <a:extLst>
              <a:ext uri="{FF2B5EF4-FFF2-40B4-BE49-F238E27FC236}">
                <a16:creationId xmlns:a16="http://schemas.microsoft.com/office/drawing/2014/main" id="{90EB543D-026A-49E8-9155-E6855F51A681}"/>
              </a:ext>
            </a:extLst>
          </p:cNvPr>
          <p:cNvGraphicFramePr>
            <a:graphicFrameLocks/>
          </p:cNvGraphicFramePr>
          <p:nvPr/>
        </p:nvGraphicFramePr>
        <p:xfrm>
          <a:off x="1828800" y="2813050"/>
          <a:ext cx="4606925" cy="920750"/>
        </p:xfrm>
        <a:graphic>
          <a:graphicData uri="http://schemas.openxmlformats.org/presentationml/2006/ole">
            <mc:AlternateContent xmlns:mc="http://schemas.openxmlformats.org/markup-compatibility/2006">
              <mc:Choice xmlns:v="urn:schemas-microsoft-com:vml" Requires="v">
                <p:oleObj r:id="rId2" imgW="4572000" imgH="914400" progId="Equation.DSMT4">
                  <p:embed/>
                </p:oleObj>
              </mc:Choice>
              <mc:Fallback>
                <p:oleObj r:id="rId2" imgW="4572000" imgH="914400" progId="Equation.DSMT4">
                  <p:embed/>
                  <p:pic>
                    <p:nvPicPr>
                      <p:cNvPr id="622600" name="对象 622599">
                        <a:extLst>
                          <a:ext uri="{FF2B5EF4-FFF2-40B4-BE49-F238E27FC236}">
                            <a16:creationId xmlns:a16="http://schemas.microsoft.com/office/drawing/2014/main" id="{90EB543D-026A-49E8-9155-E6855F51A68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813050"/>
                        <a:ext cx="460692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2601" name="矩形 622600">
            <a:extLst>
              <a:ext uri="{FF2B5EF4-FFF2-40B4-BE49-F238E27FC236}">
                <a16:creationId xmlns:a16="http://schemas.microsoft.com/office/drawing/2014/main" id="{790DB9C3-F673-447B-B60D-05B2E1E6464C}"/>
              </a:ext>
            </a:extLst>
          </p:cNvPr>
          <p:cNvSpPr>
            <a:spLocks noChangeArrowheads="1"/>
          </p:cNvSpPr>
          <p:nvPr/>
        </p:nvSpPr>
        <p:spPr bwMode="auto">
          <a:xfrm>
            <a:off x="685800" y="4256088"/>
            <a:ext cx="822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特殊的，当</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i</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i</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时，对应的母函数为：</a:t>
            </a:r>
          </a:p>
        </p:txBody>
      </p:sp>
      <p:graphicFrame>
        <p:nvGraphicFramePr>
          <p:cNvPr id="622602" name="对象 622601">
            <a:extLst>
              <a:ext uri="{FF2B5EF4-FFF2-40B4-BE49-F238E27FC236}">
                <a16:creationId xmlns:a16="http://schemas.microsoft.com/office/drawing/2014/main" id="{E994CCF2-1BA6-45F4-8B48-EDE567978DD3}"/>
              </a:ext>
            </a:extLst>
          </p:cNvPr>
          <p:cNvGraphicFramePr>
            <a:graphicFrameLocks/>
          </p:cNvGraphicFramePr>
          <p:nvPr/>
        </p:nvGraphicFramePr>
        <p:xfrm>
          <a:off x="1806575" y="4946650"/>
          <a:ext cx="4746625" cy="920750"/>
        </p:xfrm>
        <a:graphic>
          <a:graphicData uri="http://schemas.openxmlformats.org/presentationml/2006/ole">
            <mc:AlternateContent xmlns:mc="http://schemas.openxmlformats.org/markup-compatibility/2006">
              <mc:Choice xmlns:v="urn:schemas-microsoft-com:vml" Requires="v">
                <p:oleObj r:id="rId4" imgW="4711700" imgH="914400" progId="Equation.DSMT4">
                  <p:embed/>
                </p:oleObj>
              </mc:Choice>
              <mc:Fallback>
                <p:oleObj r:id="rId4" imgW="4711700" imgH="914400" progId="Equation.DSMT4">
                  <p:embed/>
                  <p:pic>
                    <p:nvPicPr>
                      <p:cNvPr id="622602" name="对象 622601">
                        <a:extLst>
                          <a:ext uri="{FF2B5EF4-FFF2-40B4-BE49-F238E27FC236}">
                            <a16:creationId xmlns:a16="http://schemas.microsoft.com/office/drawing/2014/main" id="{E994CCF2-1BA6-45F4-8B48-EDE567978DD3}"/>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6575" y="4946650"/>
                        <a:ext cx="474662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2603" name="对象 622602">
            <a:extLst>
              <a:ext uri="{FF2B5EF4-FFF2-40B4-BE49-F238E27FC236}">
                <a16:creationId xmlns:a16="http://schemas.microsoft.com/office/drawing/2014/main" id="{DFD870ED-D58F-492C-81B7-B5AC2166BD5B}"/>
              </a:ext>
            </a:extLst>
          </p:cNvPr>
          <p:cNvGraphicFramePr>
            <a:graphicFrameLocks/>
          </p:cNvGraphicFramePr>
          <p:nvPr/>
        </p:nvGraphicFramePr>
        <p:xfrm>
          <a:off x="976313" y="1600200"/>
          <a:ext cx="7024687" cy="1047750"/>
        </p:xfrm>
        <a:graphic>
          <a:graphicData uri="http://schemas.openxmlformats.org/presentationml/2006/ole">
            <mc:AlternateContent xmlns:mc="http://schemas.openxmlformats.org/markup-compatibility/2006">
              <mc:Choice xmlns:v="urn:schemas-microsoft-com:vml" Requires="v">
                <p:oleObj r:id="rId6" imgW="6969275" imgH="1040948" progId="Equation.DSMT4">
                  <p:embed/>
                </p:oleObj>
              </mc:Choice>
              <mc:Fallback>
                <p:oleObj r:id="rId6" imgW="6969275" imgH="1040948" progId="Equation.DSMT4">
                  <p:embed/>
                  <p:pic>
                    <p:nvPicPr>
                      <p:cNvPr id="622603" name="对象 622602">
                        <a:extLst>
                          <a:ext uri="{FF2B5EF4-FFF2-40B4-BE49-F238E27FC236}">
                            <a16:creationId xmlns:a16="http://schemas.microsoft.com/office/drawing/2014/main" id="{DFD870ED-D58F-492C-81B7-B5AC2166BD5B}"/>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6313" y="1600200"/>
                        <a:ext cx="7024687"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22603"/>
                                        </p:tgtEl>
                                        <p:attrNameLst>
                                          <p:attrName>style.visibility</p:attrName>
                                        </p:attrNameLst>
                                      </p:cBhvr>
                                      <p:to>
                                        <p:strVal val="visible"/>
                                      </p:to>
                                    </p:set>
                                    <p:animEffect transition="in" filter="wipe(left)">
                                      <p:cBhvr>
                                        <p:cTn id="7" dur="500"/>
                                        <p:tgtEl>
                                          <p:spTgt spid="6226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22600"/>
                                        </p:tgtEl>
                                        <p:attrNameLst>
                                          <p:attrName>style.visibility</p:attrName>
                                        </p:attrNameLst>
                                      </p:cBhvr>
                                      <p:to>
                                        <p:strVal val="visible"/>
                                      </p:to>
                                    </p:set>
                                    <p:animEffect transition="in" filter="wipe(left)">
                                      <p:cBhvr>
                                        <p:cTn id="12" dur="500"/>
                                        <p:tgtEl>
                                          <p:spTgt spid="6226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2601"/>
                                        </p:tgtEl>
                                        <p:attrNameLst>
                                          <p:attrName>style.visibility</p:attrName>
                                        </p:attrNameLst>
                                      </p:cBhvr>
                                      <p:to>
                                        <p:strVal val="visible"/>
                                      </p:to>
                                    </p:set>
                                    <p:animEffect transition="in" filter="wipe(left)">
                                      <p:cBhvr>
                                        <p:cTn id="17" dur="500"/>
                                        <p:tgtEl>
                                          <p:spTgt spid="6226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22602"/>
                                        </p:tgtEl>
                                        <p:attrNameLst>
                                          <p:attrName>style.visibility</p:attrName>
                                        </p:attrNameLst>
                                      </p:cBhvr>
                                      <p:to>
                                        <p:strVal val="visible"/>
                                      </p:to>
                                    </p:set>
                                    <p:animEffect transition="in" filter="wipe(left)">
                                      <p:cBhvr>
                                        <p:cTn id="22" dur="500"/>
                                        <p:tgtEl>
                                          <p:spTgt spid="622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601" grpId="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3618" name="矩形 623617">
            <a:extLst>
              <a:ext uri="{FF2B5EF4-FFF2-40B4-BE49-F238E27FC236}">
                <a16:creationId xmlns:a16="http://schemas.microsoft.com/office/drawing/2014/main" id="{86B0B98C-E52E-4BC7-B0EB-DADA725C619D}"/>
              </a:ext>
            </a:extLst>
          </p:cNvPr>
          <p:cNvSpPr>
            <a:spLocks noChangeArrowheads="1"/>
          </p:cNvSpPr>
          <p:nvPr/>
        </p:nvSpPr>
        <p:spPr bwMode="auto">
          <a:xfrm>
            <a:off x="609600" y="990600"/>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例</a:t>
            </a:r>
            <a:r>
              <a:rPr kumimoji="0" lang="en-US" altLang="zh-CN"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9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把整数</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无序拆分成奇整数的和，允许重复，求不同的拆分数。</a:t>
            </a:r>
          </a:p>
        </p:txBody>
      </p:sp>
      <p:sp>
        <p:nvSpPr>
          <p:cNvPr id="623621" name="矩形 623620">
            <a:extLst>
              <a:ext uri="{FF2B5EF4-FFF2-40B4-BE49-F238E27FC236}">
                <a16:creationId xmlns:a16="http://schemas.microsoft.com/office/drawing/2014/main" id="{FACFDFD8-8575-4C44-96FE-21DB8D664E35}"/>
              </a:ext>
            </a:extLst>
          </p:cNvPr>
          <p:cNvSpPr>
            <a:spLocks noChangeArrowheads="1"/>
          </p:cNvSpPr>
          <p:nvPr/>
        </p:nvSpPr>
        <p:spPr bwMode="auto">
          <a:xfrm>
            <a:off x="609600" y="1981200"/>
            <a:ext cx="815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这相当于在上例中把</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i</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取成奇数，因此拆分数对应的母函数为：</a:t>
            </a:r>
          </a:p>
        </p:txBody>
      </p:sp>
      <p:graphicFrame>
        <p:nvGraphicFramePr>
          <p:cNvPr id="623624" name="对象 623623">
            <a:extLst>
              <a:ext uri="{FF2B5EF4-FFF2-40B4-BE49-F238E27FC236}">
                <a16:creationId xmlns:a16="http://schemas.microsoft.com/office/drawing/2014/main" id="{39AA626A-7B47-4030-A054-A3C7929365AA}"/>
              </a:ext>
            </a:extLst>
          </p:cNvPr>
          <p:cNvGraphicFramePr>
            <a:graphicFrameLocks/>
          </p:cNvGraphicFramePr>
          <p:nvPr/>
        </p:nvGraphicFramePr>
        <p:xfrm>
          <a:off x="1624013" y="2887663"/>
          <a:ext cx="5614987" cy="922337"/>
        </p:xfrm>
        <a:graphic>
          <a:graphicData uri="http://schemas.openxmlformats.org/presentationml/2006/ole">
            <mc:AlternateContent xmlns:mc="http://schemas.openxmlformats.org/markup-compatibility/2006">
              <mc:Choice xmlns:v="urn:schemas-microsoft-com:vml" Requires="v">
                <p:oleObj r:id="rId2" imgW="2540000" imgH="419100" progId="Equation.DSMT4">
                  <p:embed/>
                </p:oleObj>
              </mc:Choice>
              <mc:Fallback>
                <p:oleObj r:id="rId2" imgW="2540000" imgH="419100" progId="Equation.DSMT4">
                  <p:embed/>
                  <p:pic>
                    <p:nvPicPr>
                      <p:cNvPr id="623624" name="对象 623623">
                        <a:extLst>
                          <a:ext uri="{FF2B5EF4-FFF2-40B4-BE49-F238E27FC236}">
                            <a16:creationId xmlns:a16="http://schemas.microsoft.com/office/drawing/2014/main" id="{39AA626A-7B47-4030-A054-A3C7929365A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013" y="2887663"/>
                        <a:ext cx="561498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3625" name="矩形 623624">
            <a:extLst>
              <a:ext uri="{FF2B5EF4-FFF2-40B4-BE49-F238E27FC236}">
                <a16:creationId xmlns:a16="http://schemas.microsoft.com/office/drawing/2014/main" id="{7B29BAB9-0993-458F-BCEF-966E9CA40866}"/>
              </a:ext>
            </a:extLst>
          </p:cNvPr>
          <p:cNvSpPr>
            <a:spLocks noChangeArrowheads="1"/>
          </p:cNvSpPr>
          <p:nvPr/>
        </p:nvSpPr>
        <p:spPr bwMode="auto">
          <a:xfrm>
            <a:off x="609600" y="4114800"/>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例</a:t>
            </a:r>
            <a:r>
              <a:rPr kumimoji="0" lang="en-US" altLang="zh-CN"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10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把整数</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无序拆分成</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的幂次的和，求不同的拆分数。</a:t>
            </a:r>
          </a:p>
        </p:txBody>
      </p:sp>
      <p:sp>
        <p:nvSpPr>
          <p:cNvPr id="623626" name="矩形 623625">
            <a:extLst>
              <a:ext uri="{FF2B5EF4-FFF2-40B4-BE49-F238E27FC236}">
                <a16:creationId xmlns:a16="http://schemas.microsoft.com/office/drawing/2014/main" id="{68F02391-BB9D-49CA-BF1F-0787216DBCFD}"/>
              </a:ext>
            </a:extLst>
          </p:cNvPr>
          <p:cNvSpPr>
            <a:spLocks noChangeArrowheads="1"/>
          </p:cNvSpPr>
          <p:nvPr/>
        </p:nvSpPr>
        <p:spPr bwMode="auto">
          <a:xfrm>
            <a:off x="609600" y="5029200"/>
            <a:ext cx="8382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这相当于把</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拆分成</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1,2,4,8,</a:t>
            </a: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的和，但</a:t>
            </a:r>
            <a:r>
              <a:rPr kumimoji="0"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mn-cs"/>
              </a:rPr>
              <a:t>不允许重复</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。因此拆分数对应的母函数为：</a:t>
            </a:r>
          </a:p>
        </p:txBody>
      </p:sp>
      <p:graphicFrame>
        <p:nvGraphicFramePr>
          <p:cNvPr id="623627" name="对象 623626">
            <a:extLst>
              <a:ext uri="{FF2B5EF4-FFF2-40B4-BE49-F238E27FC236}">
                <a16:creationId xmlns:a16="http://schemas.microsoft.com/office/drawing/2014/main" id="{0420EACD-8709-4034-B4DA-9C01A1D56FE7}"/>
              </a:ext>
            </a:extLst>
          </p:cNvPr>
          <p:cNvGraphicFramePr>
            <a:graphicFrameLocks/>
          </p:cNvGraphicFramePr>
          <p:nvPr/>
        </p:nvGraphicFramePr>
        <p:xfrm>
          <a:off x="1584325" y="5965825"/>
          <a:ext cx="6035675" cy="587375"/>
        </p:xfrm>
        <a:graphic>
          <a:graphicData uri="http://schemas.openxmlformats.org/presentationml/2006/ole">
            <mc:AlternateContent xmlns:mc="http://schemas.openxmlformats.org/markup-compatibility/2006">
              <mc:Choice xmlns:v="urn:schemas-microsoft-com:vml" Requires="v">
                <p:oleObj r:id="rId4" imgW="2726949" imgH="266353" progId="Equation.DSMT4">
                  <p:embed/>
                </p:oleObj>
              </mc:Choice>
              <mc:Fallback>
                <p:oleObj r:id="rId4" imgW="2726949" imgH="266353" progId="Equation.DSMT4">
                  <p:embed/>
                  <p:pic>
                    <p:nvPicPr>
                      <p:cNvPr id="623627" name="对象 623626">
                        <a:extLst>
                          <a:ext uri="{FF2B5EF4-FFF2-40B4-BE49-F238E27FC236}">
                            <a16:creationId xmlns:a16="http://schemas.microsoft.com/office/drawing/2014/main" id="{0420EACD-8709-4034-B4DA-9C01A1D56FE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4325" y="5965825"/>
                        <a:ext cx="60356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3618"/>
                                        </p:tgtEl>
                                        <p:attrNameLst>
                                          <p:attrName>style.visibility</p:attrName>
                                        </p:attrNameLst>
                                      </p:cBhvr>
                                      <p:to>
                                        <p:strVal val="visible"/>
                                      </p:to>
                                    </p:set>
                                    <p:animEffect transition="in" filter="wipe(left)">
                                      <p:cBhvr>
                                        <p:cTn id="7" dur="500"/>
                                        <p:tgtEl>
                                          <p:spTgt spid="6236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3621"/>
                                        </p:tgtEl>
                                        <p:attrNameLst>
                                          <p:attrName>style.visibility</p:attrName>
                                        </p:attrNameLst>
                                      </p:cBhvr>
                                      <p:to>
                                        <p:strVal val="visible"/>
                                      </p:to>
                                    </p:set>
                                    <p:animEffect transition="in" filter="wipe(left)">
                                      <p:cBhvr>
                                        <p:cTn id="12" dur="500"/>
                                        <p:tgtEl>
                                          <p:spTgt spid="6236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23624"/>
                                        </p:tgtEl>
                                        <p:attrNameLst>
                                          <p:attrName>style.visibility</p:attrName>
                                        </p:attrNameLst>
                                      </p:cBhvr>
                                      <p:to>
                                        <p:strVal val="visible"/>
                                      </p:to>
                                    </p:set>
                                    <p:animEffect transition="in" filter="wipe(left)">
                                      <p:cBhvr>
                                        <p:cTn id="17" dur="500"/>
                                        <p:tgtEl>
                                          <p:spTgt spid="6236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3625"/>
                                        </p:tgtEl>
                                        <p:attrNameLst>
                                          <p:attrName>style.visibility</p:attrName>
                                        </p:attrNameLst>
                                      </p:cBhvr>
                                      <p:to>
                                        <p:strVal val="visible"/>
                                      </p:to>
                                    </p:set>
                                    <p:animEffect transition="in" filter="wipe(left)">
                                      <p:cBhvr>
                                        <p:cTn id="22" dur="500"/>
                                        <p:tgtEl>
                                          <p:spTgt spid="6236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23626"/>
                                        </p:tgtEl>
                                        <p:attrNameLst>
                                          <p:attrName>style.visibility</p:attrName>
                                        </p:attrNameLst>
                                      </p:cBhvr>
                                      <p:to>
                                        <p:strVal val="visible"/>
                                      </p:to>
                                    </p:set>
                                    <p:animEffect transition="in" filter="wipe(left)">
                                      <p:cBhvr>
                                        <p:cTn id="27" dur="500"/>
                                        <p:tgtEl>
                                          <p:spTgt spid="6236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23627"/>
                                        </p:tgtEl>
                                        <p:attrNameLst>
                                          <p:attrName>style.visibility</p:attrName>
                                        </p:attrNameLst>
                                      </p:cBhvr>
                                      <p:to>
                                        <p:strVal val="visible"/>
                                      </p:to>
                                    </p:set>
                                    <p:animEffect transition="in" filter="wipe(left)">
                                      <p:cBhvr>
                                        <p:cTn id="32" dur="500"/>
                                        <p:tgtEl>
                                          <p:spTgt spid="623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18" grpId="0"/>
      <p:bldP spid="623621" grpId="0"/>
      <p:bldP spid="623625" grpId="0"/>
      <p:bldP spid="623626" grpId="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42" name="矩形 624641">
            <a:extLst>
              <a:ext uri="{FF2B5EF4-FFF2-40B4-BE49-F238E27FC236}">
                <a16:creationId xmlns:a16="http://schemas.microsoft.com/office/drawing/2014/main" id="{99CBE2DB-CF00-4443-8CC5-5EDF1BFCB8B3}"/>
              </a:ext>
            </a:extLst>
          </p:cNvPr>
          <p:cNvSpPr>
            <a:spLocks noChangeArrowheads="1"/>
          </p:cNvSpPr>
          <p:nvPr/>
        </p:nvSpPr>
        <p:spPr bwMode="auto">
          <a:xfrm>
            <a:off x="609600" y="990600"/>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例</a:t>
            </a:r>
            <a:r>
              <a:rPr kumimoji="0" lang="en-US" altLang="zh-CN"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11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把整数</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无序拆分</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1,2,</a:t>
            </a: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m</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的和，允许重复，求不同的拆分数。若要求</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m</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至少出现一次呢？</a:t>
            </a:r>
          </a:p>
        </p:txBody>
      </p:sp>
      <p:sp>
        <p:nvSpPr>
          <p:cNvPr id="624644" name="矩形 624643">
            <a:extLst>
              <a:ext uri="{FF2B5EF4-FFF2-40B4-BE49-F238E27FC236}">
                <a16:creationId xmlns:a16="http://schemas.microsoft.com/office/drawing/2014/main" id="{EABA3CA2-607C-4408-A331-C61690E2AEE9}"/>
              </a:ext>
            </a:extLst>
          </p:cNvPr>
          <p:cNvSpPr>
            <a:spLocks noChangeArrowheads="1"/>
          </p:cNvSpPr>
          <p:nvPr/>
        </p:nvSpPr>
        <p:spPr bwMode="auto">
          <a:xfrm>
            <a:off x="609600" y="2209800"/>
            <a:ext cx="815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若无要求，由例</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可知其母函数为：</a:t>
            </a:r>
          </a:p>
        </p:txBody>
      </p:sp>
      <p:graphicFrame>
        <p:nvGraphicFramePr>
          <p:cNvPr id="624645" name="对象 624644">
            <a:extLst>
              <a:ext uri="{FF2B5EF4-FFF2-40B4-BE49-F238E27FC236}">
                <a16:creationId xmlns:a16="http://schemas.microsoft.com/office/drawing/2014/main" id="{05AF7ED6-0299-497C-85E3-89EF627F82EF}"/>
              </a:ext>
            </a:extLst>
          </p:cNvPr>
          <p:cNvGraphicFramePr>
            <a:graphicFrameLocks/>
          </p:cNvGraphicFramePr>
          <p:nvPr/>
        </p:nvGraphicFramePr>
        <p:xfrm>
          <a:off x="2016125" y="2811463"/>
          <a:ext cx="4829175" cy="922337"/>
        </p:xfrm>
        <a:graphic>
          <a:graphicData uri="http://schemas.openxmlformats.org/presentationml/2006/ole">
            <mc:AlternateContent xmlns:mc="http://schemas.openxmlformats.org/markup-compatibility/2006">
              <mc:Choice xmlns:v="urn:schemas-microsoft-com:vml" Requires="v">
                <p:oleObj r:id="rId2" imgW="2184400" imgH="419100" progId="Equation.DSMT4">
                  <p:embed/>
                </p:oleObj>
              </mc:Choice>
              <mc:Fallback>
                <p:oleObj r:id="rId2" imgW="2184400" imgH="419100" progId="Equation.DSMT4">
                  <p:embed/>
                  <p:pic>
                    <p:nvPicPr>
                      <p:cNvPr id="624645" name="对象 624644">
                        <a:extLst>
                          <a:ext uri="{FF2B5EF4-FFF2-40B4-BE49-F238E27FC236}">
                            <a16:creationId xmlns:a16="http://schemas.microsoft.com/office/drawing/2014/main" id="{05AF7ED6-0299-497C-85E3-89EF627F82E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25" y="2811463"/>
                        <a:ext cx="482917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4646" name="矩形 624645">
            <a:extLst>
              <a:ext uri="{FF2B5EF4-FFF2-40B4-BE49-F238E27FC236}">
                <a16:creationId xmlns:a16="http://schemas.microsoft.com/office/drawing/2014/main" id="{DFD92B7E-ECB2-4CA5-ABB7-4D0B08EC9A5F}"/>
              </a:ext>
            </a:extLst>
          </p:cNvPr>
          <p:cNvSpPr>
            <a:spLocks noChangeArrowheads="1"/>
          </p:cNvSpPr>
          <p:nvPr/>
        </p:nvSpPr>
        <p:spPr bwMode="auto">
          <a:xfrm>
            <a:off x="609600" y="3962400"/>
            <a:ext cx="830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若要求</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m</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至少出现一次，则拆分数对应的母函数为：</a:t>
            </a:r>
          </a:p>
        </p:txBody>
      </p:sp>
      <p:graphicFrame>
        <p:nvGraphicFramePr>
          <p:cNvPr id="624648" name="对象 624647">
            <a:extLst>
              <a:ext uri="{FF2B5EF4-FFF2-40B4-BE49-F238E27FC236}">
                <a16:creationId xmlns:a16="http://schemas.microsoft.com/office/drawing/2014/main" id="{6B3DCB5F-4A2A-4F6D-A5F0-3CF8597077F1}"/>
              </a:ext>
            </a:extLst>
          </p:cNvPr>
          <p:cNvGraphicFramePr>
            <a:graphicFrameLocks/>
          </p:cNvGraphicFramePr>
          <p:nvPr/>
        </p:nvGraphicFramePr>
        <p:xfrm>
          <a:off x="1768475" y="4572000"/>
          <a:ext cx="5927725" cy="1106488"/>
        </p:xfrm>
        <a:graphic>
          <a:graphicData uri="http://schemas.openxmlformats.org/presentationml/2006/ole">
            <mc:AlternateContent xmlns:mc="http://schemas.openxmlformats.org/markup-compatibility/2006">
              <mc:Choice xmlns:v="urn:schemas-microsoft-com:vml" Requires="v">
                <p:oleObj r:id="rId4" imgW="2576982" imgH="482391" progId="Equation.DSMT4">
                  <p:embed/>
                </p:oleObj>
              </mc:Choice>
              <mc:Fallback>
                <p:oleObj r:id="rId4" imgW="2576982" imgH="482391" progId="Equation.DSMT4">
                  <p:embed/>
                  <p:pic>
                    <p:nvPicPr>
                      <p:cNvPr id="624648" name="对象 624647">
                        <a:extLst>
                          <a:ext uri="{FF2B5EF4-FFF2-40B4-BE49-F238E27FC236}">
                            <a16:creationId xmlns:a16="http://schemas.microsoft.com/office/drawing/2014/main" id="{6B3DCB5F-4A2A-4F6D-A5F0-3CF8597077F1}"/>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8475" y="4572000"/>
                        <a:ext cx="5927725" cy="110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4649" name="对象 624648">
            <a:extLst>
              <a:ext uri="{FF2B5EF4-FFF2-40B4-BE49-F238E27FC236}">
                <a16:creationId xmlns:a16="http://schemas.microsoft.com/office/drawing/2014/main" id="{85147F67-1401-47F2-AEBC-7AA1665BEFFF}"/>
              </a:ext>
            </a:extLst>
          </p:cNvPr>
          <p:cNvGraphicFramePr>
            <a:graphicFrameLocks/>
          </p:cNvGraphicFramePr>
          <p:nvPr/>
        </p:nvGraphicFramePr>
        <p:xfrm>
          <a:off x="2751138" y="5610225"/>
          <a:ext cx="4030662" cy="1019175"/>
        </p:xfrm>
        <a:graphic>
          <a:graphicData uri="http://schemas.openxmlformats.org/presentationml/2006/ole">
            <mc:AlternateContent xmlns:mc="http://schemas.openxmlformats.org/markup-compatibility/2006">
              <mc:Choice xmlns:v="urn:schemas-microsoft-com:vml" Requires="v">
                <p:oleObj r:id="rId6" imgW="1751840" imgH="444307" progId="Equation.DSMT4">
                  <p:embed/>
                </p:oleObj>
              </mc:Choice>
              <mc:Fallback>
                <p:oleObj r:id="rId6" imgW="1751840" imgH="444307" progId="Equation.DSMT4">
                  <p:embed/>
                  <p:pic>
                    <p:nvPicPr>
                      <p:cNvPr id="624649" name="对象 624648">
                        <a:extLst>
                          <a:ext uri="{FF2B5EF4-FFF2-40B4-BE49-F238E27FC236}">
                            <a16:creationId xmlns:a16="http://schemas.microsoft.com/office/drawing/2014/main" id="{85147F67-1401-47F2-AEBC-7AA1665BEFFF}"/>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1138" y="5610225"/>
                        <a:ext cx="4030662"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42"/>
                                        </p:tgtEl>
                                        <p:attrNameLst>
                                          <p:attrName>style.visibility</p:attrName>
                                        </p:attrNameLst>
                                      </p:cBhvr>
                                      <p:to>
                                        <p:strVal val="visible"/>
                                      </p:to>
                                    </p:set>
                                    <p:animEffect transition="in" filter="wipe(left)">
                                      <p:cBhvr>
                                        <p:cTn id="7" dur="500"/>
                                        <p:tgtEl>
                                          <p:spTgt spid="6246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644"/>
                                        </p:tgtEl>
                                        <p:attrNameLst>
                                          <p:attrName>style.visibility</p:attrName>
                                        </p:attrNameLst>
                                      </p:cBhvr>
                                      <p:to>
                                        <p:strVal val="visible"/>
                                      </p:to>
                                    </p:set>
                                    <p:animEffect transition="in" filter="wipe(left)">
                                      <p:cBhvr>
                                        <p:cTn id="12" dur="500"/>
                                        <p:tgtEl>
                                          <p:spTgt spid="6246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24645"/>
                                        </p:tgtEl>
                                        <p:attrNameLst>
                                          <p:attrName>style.visibility</p:attrName>
                                        </p:attrNameLst>
                                      </p:cBhvr>
                                      <p:to>
                                        <p:strVal val="visible"/>
                                      </p:to>
                                    </p:set>
                                    <p:animEffect transition="in" filter="wipe(left)">
                                      <p:cBhvr>
                                        <p:cTn id="17" dur="500"/>
                                        <p:tgtEl>
                                          <p:spTgt spid="6246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4646"/>
                                        </p:tgtEl>
                                        <p:attrNameLst>
                                          <p:attrName>style.visibility</p:attrName>
                                        </p:attrNameLst>
                                      </p:cBhvr>
                                      <p:to>
                                        <p:strVal val="visible"/>
                                      </p:to>
                                    </p:set>
                                    <p:animEffect transition="in" filter="wipe(left)">
                                      <p:cBhvr>
                                        <p:cTn id="22" dur="500"/>
                                        <p:tgtEl>
                                          <p:spTgt spid="6246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24648"/>
                                        </p:tgtEl>
                                        <p:attrNameLst>
                                          <p:attrName>style.visibility</p:attrName>
                                        </p:attrNameLst>
                                      </p:cBhvr>
                                      <p:to>
                                        <p:strVal val="visible"/>
                                      </p:to>
                                    </p:set>
                                    <p:animEffect transition="in" filter="wipe(left)">
                                      <p:cBhvr>
                                        <p:cTn id="27" dur="500"/>
                                        <p:tgtEl>
                                          <p:spTgt spid="6246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24649"/>
                                        </p:tgtEl>
                                        <p:attrNameLst>
                                          <p:attrName>style.visibility</p:attrName>
                                        </p:attrNameLst>
                                      </p:cBhvr>
                                      <p:to>
                                        <p:strVal val="visible"/>
                                      </p:to>
                                    </p:set>
                                    <p:animEffect transition="in" filter="wipe(left)">
                                      <p:cBhvr>
                                        <p:cTn id="32" dur="500"/>
                                        <p:tgtEl>
                                          <p:spTgt spid="624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2" grpId="0"/>
      <p:bldP spid="624644" grpId="0"/>
      <p:bldP spid="62464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7" name="文本框 569346">
            <a:extLst>
              <a:ext uri="{FF2B5EF4-FFF2-40B4-BE49-F238E27FC236}">
                <a16:creationId xmlns:a16="http://schemas.microsoft.com/office/drawing/2014/main" id="{1FC18BCB-C674-4937-80F4-248F866BBB09}"/>
              </a:ext>
            </a:extLst>
          </p:cNvPr>
          <p:cNvSpPr txBox="1">
            <a:spLocks noChangeArrowheads="1"/>
          </p:cNvSpPr>
          <p:nvPr/>
        </p:nvSpPr>
        <p:spPr bwMode="auto">
          <a:xfrm>
            <a:off x="533400" y="5027613"/>
            <a:ext cx="809307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20000"/>
              </a:spcBef>
              <a:spcAft>
                <a:spcPct val="0"/>
              </a:spcAft>
              <a:buClr>
                <a:srgbClr val="336600"/>
              </a:buClr>
              <a:buSzTx/>
              <a:buFont typeface="Monotype Sorts" pitchFamily="2" charset="2"/>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这个等式的组合意义很明显：整数</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拆分成</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到</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m</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的和的拆分数减去拆分成</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到</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m-</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的和的拆分数，即为至少出现一个</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m</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的拆分数。</a:t>
            </a:r>
          </a:p>
        </p:txBody>
      </p:sp>
      <p:sp>
        <p:nvSpPr>
          <p:cNvPr id="569348" name="矩形 569347">
            <a:extLst>
              <a:ext uri="{FF2B5EF4-FFF2-40B4-BE49-F238E27FC236}">
                <a16:creationId xmlns:a16="http://schemas.microsoft.com/office/drawing/2014/main" id="{EBB18F6E-7A51-4279-9387-49CBC8249F84}"/>
              </a:ext>
            </a:extLst>
          </p:cNvPr>
          <p:cNvSpPr>
            <a:spLocks noChangeArrowheads="1"/>
          </p:cNvSpPr>
          <p:nvPr/>
        </p:nvSpPr>
        <p:spPr bwMode="auto">
          <a:xfrm>
            <a:off x="609600" y="1195388"/>
            <a:ext cx="125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显然有</a:t>
            </a:r>
          </a:p>
        </p:txBody>
      </p:sp>
      <p:graphicFrame>
        <p:nvGraphicFramePr>
          <p:cNvPr id="569349" name="对象 569348">
            <a:extLst>
              <a:ext uri="{FF2B5EF4-FFF2-40B4-BE49-F238E27FC236}">
                <a16:creationId xmlns:a16="http://schemas.microsoft.com/office/drawing/2014/main" id="{E8AEA59C-472A-4C50-84AF-038CE3F65F89}"/>
              </a:ext>
            </a:extLst>
          </p:cNvPr>
          <p:cNvGraphicFramePr>
            <a:graphicFrameLocks/>
          </p:cNvGraphicFramePr>
          <p:nvPr/>
        </p:nvGraphicFramePr>
        <p:xfrm>
          <a:off x="1436688" y="1981200"/>
          <a:ext cx="5573712" cy="1925638"/>
        </p:xfrm>
        <a:graphic>
          <a:graphicData uri="http://schemas.openxmlformats.org/presentationml/2006/ole">
            <mc:AlternateContent xmlns:mc="http://schemas.openxmlformats.org/markup-compatibility/2006">
              <mc:Choice xmlns:v="urn:schemas-microsoft-com:vml" Requires="v">
                <p:oleObj r:id="rId2" imgW="2500815" imgH="863225" progId="Equation.DSMT4">
                  <p:embed/>
                </p:oleObj>
              </mc:Choice>
              <mc:Fallback>
                <p:oleObj r:id="rId2" imgW="2500815" imgH="863225" progId="Equation.DSMT4">
                  <p:embed/>
                  <p:pic>
                    <p:nvPicPr>
                      <p:cNvPr id="569349" name="对象 569348">
                        <a:extLst>
                          <a:ext uri="{FF2B5EF4-FFF2-40B4-BE49-F238E27FC236}">
                            <a16:creationId xmlns:a16="http://schemas.microsoft.com/office/drawing/2014/main" id="{E8AEA59C-472A-4C50-84AF-038CE3F65F8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688" y="1981200"/>
                        <a:ext cx="5573712" cy="192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69350" name="对象 569349">
            <a:extLst>
              <a:ext uri="{FF2B5EF4-FFF2-40B4-BE49-F238E27FC236}">
                <a16:creationId xmlns:a16="http://schemas.microsoft.com/office/drawing/2014/main" id="{2FCF9F29-78A5-4ADE-8156-7B427B53BA1A}"/>
              </a:ext>
            </a:extLst>
          </p:cNvPr>
          <p:cNvGraphicFramePr>
            <a:graphicFrameLocks/>
          </p:cNvGraphicFramePr>
          <p:nvPr/>
        </p:nvGraphicFramePr>
        <p:xfrm>
          <a:off x="2514600" y="4132263"/>
          <a:ext cx="2895600" cy="515937"/>
        </p:xfrm>
        <a:graphic>
          <a:graphicData uri="http://schemas.openxmlformats.org/presentationml/2006/ole">
            <mc:AlternateContent xmlns:mc="http://schemas.openxmlformats.org/markup-compatibility/2006">
              <mc:Choice xmlns:v="urn:schemas-microsoft-com:vml" Requires="v">
                <p:oleObj r:id="rId4" imgW="1282700" imgH="228600" progId="Equation.DSMT4">
                  <p:embed/>
                </p:oleObj>
              </mc:Choice>
              <mc:Fallback>
                <p:oleObj r:id="rId4" imgW="1282700" imgH="228600" progId="Equation.DSMT4">
                  <p:embed/>
                  <p:pic>
                    <p:nvPicPr>
                      <p:cNvPr id="569350" name="对象 569349">
                        <a:extLst>
                          <a:ext uri="{FF2B5EF4-FFF2-40B4-BE49-F238E27FC236}">
                            <a16:creationId xmlns:a16="http://schemas.microsoft.com/office/drawing/2014/main" id="{2FCF9F29-78A5-4ADE-8156-7B427B53BA1A}"/>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4132263"/>
                        <a:ext cx="28956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9348"/>
                                        </p:tgtEl>
                                        <p:attrNameLst>
                                          <p:attrName>style.visibility</p:attrName>
                                        </p:attrNameLst>
                                      </p:cBhvr>
                                      <p:to>
                                        <p:strVal val="visible"/>
                                      </p:to>
                                    </p:set>
                                    <p:animEffect transition="in" filter="wipe(left)">
                                      <p:cBhvr>
                                        <p:cTn id="7" dur="500"/>
                                        <p:tgtEl>
                                          <p:spTgt spid="5693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69349"/>
                                        </p:tgtEl>
                                        <p:attrNameLst>
                                          <p:attrName>style.visibility</p:attrName>
                                        </p:attrNameLst>
                                      </p:cBhvr>
                                      <p:to>
                                        <p:strVal val="visible"/>
                                      </p:to>
                                    </p:set>
                                    <p:animEffect transition="in" filter="wipe(left)">
                                      <p:cBhvr>
                                        <p:cTn id="12" dur="500"/>
                                        <p:tgtEl>
                                          <p:spTgt spid="5693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69350"/>
                                        </p:tgtEl>
                                        <p:attrNameLst>
                                          <p:attrName>style.visibility</p:attrName>
                                        </p:attrNameLst>
                                      </p:cBhvr>
                                      <p:to>
                                        <p:strVal val="visible"/>
                                      </p:to>
                                    </p:set>
                                    <p:animEffect transition="in" filter="wipe(left)">
                                      <p:cBhvr>
                                        <p:cTn id="17" dur="500"/>
                                        <p:tgtEl>
                                          <p:spTgt spid="5693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9347"/>
                                        </p:tgtEl>
                                        <p:attrNameLst>
                                          <p:attrName>style.visibility</p:attrName>
                                        </p:attrNameLst>
                                      </p:cBhvr>
                                      <p:to>
                                        <p:strVal val="visible"/>
                                      </p:to>
                                    </p:set>
                                    <p:animEffect transition="in" filter="wipe(left)">
                                      <p:cBhvr>
                                        <p:cTn id="22" dur="500"/>
                                        <p:tgtEl>
                                          <p:spTgt spid="569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7" grpId="0"/>
      <p:bldP spid="569348" grpId="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70371" name="对象 570370">
            <a:extLst>
              <a:ext uri="{FF2B5EF4-FFF2-40B4-BE49-F238E27FC236}">
                <a16:creationId xmlns:a16="http://schemas.microsoft.com/office/drawing/2014/main" id="{1C0F0FB9-E6CD-472D-8353-06EFE6B09EA0}"/>
              </a:ext>
            </a:extLst>
          </p:cNvPr>
          <p:cNvGraphicFramePr>
            <a:graphicFrameLocks/>
          </p:cNvGraphicFramePr>
          <p:nvPr/>
        </p:nvGraphicFramePr>
        <p:xfrm>
          <a:off x="1600200" y="3468688"/>
          <a:ext cx="5405438" cy="569912"/>
        </p:xfrm>
        <a:graphic>
          <a:graphicData uri="http://schemas.openxmlformats.org/presentationml/2006/ole">
            <mc:AlternateContent xmlns:mc="http://schemas.openxmlformats.org/markup-compatibility/2006">
              <mc:Choice xmlns:v="urn:schemas-microsoft-com:vml" Requires="v">
                <p:oleObj r:id="rId2" imgW="2171700" imgH="228600" progId="Equation.DSMT4">
                  <p:embed/>
                </p:oleObj>
              </mc:Choice>
              <mc:Fallback>
                <p:oleObj r:id="rId2" imgW="2171700" imgH="228600" progId="Equation.DSMT4">
                  <p:embed/>
                  <p:pic>
                    <p:nvPicPr>
                      <p:cNvPr id="570371" name="对象 570370">
                        <a:extLst>
                          <a:ext uri="{FF2B5EF4-FFF2-40B4-BE49-F238E27FC236}">
                            <a16:creationId xmlns:a16="http://schemas.microsoft.com/office/drawing/2014/main" id="{1C0F0FB9-E6CD-472D-8353-06EFE6B09EA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468688"/>
                        <a:ext cx="5405438"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70372" name="矩形 570371">
            <a:extLst>
              <a:ext uri="{FF2B5EF4-FFF2-40B4-BE49-F238E27FC236}">
                <a16:creationId xmlns:a16="http://schemas.microsoft.com/office/drawing/2014/main" id="{EBCDC127-8E56-49CF-918E-09477CBC8EF5}"/>
              </a:ext>
            </a:extLst>
          </p:cNvPr>
          <p:cNvSpPr>
            <a:spLocks noChangeArrowheads="1"/>
          </p:cNvSpPr>
          <p:nvPr/>
        </p:nvSpPr>
        <p:spPr bwMode="auto">
          <a:xfrm>
            <a:off x="609600" y="2416175"/>
            <a:ext cx="81534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90000"/>
              </a:lnSpc>
              <a:spcBef>
                <a:spcPct val="2000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设</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b</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表示</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剖分成不同正整数和的剖分数，则其对应的母函数为：</a:t>
            </a: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70373" name="矩形 570372">
            <a:extLst>
              <a:ext uri="{FF2B5EF4-FFF2-40B4-BE49-F238E27FC236}">
                <a16:creationId xmlns:a16="http://schemas.microsoft.com/office/drawing/2014/main" id="{FA2D43B5-82D7-426F-BA2C-13629A10F129}"/>
              </a:ext>
            </a:extLst>
          </p:cNvPr>
          <p:cNvSpPr>
            <a:spLocks noChangeArrowheads="1"/>
          </p:cNvSpPr>
          <p:nvPr/>
        </p:nvSpPr>
        <p:spPr bwMode="auto">
          <a:xfrm>
            <a:off x="609600" y="1066800"/>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mn-cs"/>
              </a:rPr>
              <a:t>定理</a:t>
            </a:r>
            <a:r>
              <a:rPr kumimoji="0" lang="en-US" altLang="zh-CN" sz="2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mn-cs"/>
              </a:rPr>
              <a:t>1</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整数剖分成不同整数的和的剖分数</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a:ln>
                  <a:noFill/>
                </a:ln>
                <a:solidFill>
                  <a:srgbClr val="FF9900"/>
                </a:solidFill>
                <a:effectLst/>
                <a:uLnTx/>
                <a:uFillTx/>
                <a:latin typeface="Times New Roman" panose="02020603050405020304" pitchFamily="18" charset="0"/>
                <a:ea typeface="黑体" panose="02010609060101010101" pitchFamily="49" charset="-122"/>
                <a:cs typeface="+mn-cs"/>
              </a:rPr>
              <a:t>不允许重复</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等于剖分成奇数的剖分数</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a:ln>
                  <a:noFill/>
                </a:ln>
                <a:solidFill>
                  <a:srgbClr val="FF9900"/>
                </a:solidFill>
                <a:effectLst/>
                <a:uLnTx/>
                <a:uFillTx/>
                <a:latin typeface="Times New Roman" panose="02020603050405020304" pitchFamily="18" charset="0"/>
                <a:ea typeface="黑体" panose="02010609060101010101" pitchFamily="49" charset="-122"/>
                <a:cs typeface="+mn-cs"/>
              </a:rPr>
              <a:t>允许重复</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p:txBody>
      </p:sp>
      <p:graphicFrame>
        <p:nvGraphicFramePr>
          <p:cNvPr id="570374" name="对象 570373">
            <a:extLst>
              <a:ext uri="{FF2B5EF4-FFF2-40B4-BE49-F238E27FC236}">
                <a16:creationId xmlns:a16="http://schemas.microsoft.com/office/drawing/2014/main" id="{7AE9D6A1-DE4B-48AA-B123-80D21FE4E687}"/>
              </a:ext>
            </a:extLst>
          </p:cNvPr>
          <p:cNvGraphicFramePr>
            <a:graphicFrameLocks/>
          </p:cNvGraphicFramePr>
          <p:nvPr/>
        </p:nvGraphicFramePr>
        <p:xfrm>
          <a:off x="2436813" y="4214813"/>
          <a:ext cx="5183187" cy="1042987"/>
        </p:xfrm>
        <a:graphic>
          <a:graphicData uri="http://schemas.openxmlformats.org/presentationml/2006/ole">
            <mc:AlternateContent xmlns:mc="http://schemas.openxmlformats.org/markup-compatibility/2006">
              <mc:Choice xmlns:v="urn:schemas-microsoft-com:vml" Requires="v">
                <p:oleObj r:id="rId4" imgW="2082800" imgH="419100" progId="Equation.DSMT4">
                  <p:embed/>
                </p:oleObj>
              </mc:Choice>
              <mc:Fallback>
                <p:oleObj r:id="rId4" imgW="2082800" imgH="419100" progId="Equation.DSMT4">
                  <p:embed/>
                  <p:pic>
                    <p:nvPicPr>
                      <p:cNvPr id="570374" name="对象 570373">
                        <a:extLst>
                          <a:ext uri="{FF2B5EF4-FFF2-40B4-BE49-F238E27FC236}">
                            <a16:creationId xmlns:a16="http://schemas.microsoft.com/office/drawing/2014/main" id="{7AE9D6A1-DE4B-48AA-B123-80D21FE4E68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6813" y="4214813"/>
                        <a:ext cx="5183187"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0375" name="对象 570374">
            <a:extLst>
              <a:ext uri="{FF2B5EF4-FFF2-40B4-BE49-F238E27FC236}">
                <a16:creationId xmlns:a16="http://schemas.microsoft.com/office/drawing/2014/main" id="{C2963510-F21A-4EA2-BF10-59D51E5728FA}"/>
              </a:ext>
            </a:extLst>
          </p:cNvPr>
          <p:cNvGraphicFramePr>
            <a:graphicFrameLocks/>
          </p:cNvGraphicFramePr>
          <p:nvPr/>
        </p:nvGraphicFramePr>
        <p:xfrm>
          <a:off x="2455863" y="5307013"/>
          <a:ext cx="5121275" cy="1169987"/>
        </p:xfrm>
        <a:graphic>
          <a:graphicData uri="http://schemas.openxmlformats.org/presentationml/2006/ole">
            <mc:AlternateContent xmlns:mc="http://schemas.openxmlformats.org/markup-compatibility/2006">
              <mc:Choice xmlns:v="urn:schemas-microsoft-com:vml" Requires="v">
                <p:oleObj r:id="rId6" imgW="2057400" imgH="469900" progId="Equation.DSMT4">
                  <p:embed/>
                </p:oleObj>
              </mc:Choice>
              <mc:Fallback>
                <p:oleObj r:id="rId6" imgW="2057400" imgH="469900" progId="Equation.DSMT4">
                  <p:embed/>
                  <p:pic>
                    <p:nvPicPr>
                      <p:cNvPr id="570375" name="对象 570374">
                        <a:extLst>
                          <a:ext uri="{FF2B5EF4-FFF2-40B4-BE49-F238E27FC236}">
                            <a16:creationId xmlns:a16="http://schemas.microsoft.com/office/drawing/2014/main" id="{C2963510-F21A-4EA2-BF10-59D51E5728FA}"/>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55863" y="5307013"/>
                        <a:ext cx="5121275"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0373"/>
                                        </p:tgtEl>
                                        <p:attrNameLst>
                                          <p:attrName>style.visibility</p:attrName>
                                        </p:attrNameLst>
                                      </p:cBhvr>
                                      <p:to>
                                        <p:strVal val="visible"/>
                                      </p:to>
                                    </p:set>
                                    <p:animEffect transition="in" filter="wipe(left)">
                                      <p:cBhvr>
                                        <p:cTn id="7" dur="500"/>
                                        <p:tgtEl>
                                          <p:spTgt spid="5703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0372"/>
                                        </p:tgtEl>
                                        <p:attrNameLst>
                                          <p:attrName>style.visibility</p:attrName>
                                        </p:attrNameLst>
                                      </p:cBhvr>
                                      <p:to>
                                        <p:strVal val="visible"/>
                                      </p:to>
                                    </p:set>
                                    <p:animEffect transition="in" filter="wipe(left)">
                                      <p:cBhvr>
                                        <p:cTn id="12" dur="500"/>
                                        <p:tgtEl>
                                          <p:spTgt spid="5703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70371"/>
                                        </p:tgtEl>
                                        <p:attrNameLst>
                                          <p:attrName>style.visibility</p:attrName>
                                        </p:attrNameLst>
                                      </p:cBhvr>
                                      <p:to>
                                        <p:strVal val="visible"/>
                                      </p:to>
                                    </p:set>
                                    <p:animEffect transition="in" filter="wipe(left)">
                                      <p:cBhvr>
                                        <p:cTn id="17" dur="500"/>
                                        <p:tgtEl>
                                          <p:spTgt spid="5703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70374"/>
                                        </p:tgtEl>
                                        <p:attrNameLst>
                                          <p:attrName>style.visibility</p:attrName>
                                        </p:attrNameLst>
                                      </p:cBhvr>
                                      <p:to>
                                        <p:strVal val="visible"/>
                                      </p:to>
                                    </p:set>
                                    <p:animEffect transition="in" filter="wipe(left)">
                                      <p:cBhvr>
                                        <p:cTn id="22" dur="500"/>
                                        <p:tgtEl>
                                          <p:spTgt spid="5703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70375"/>
                                        </p:tgtEl>
                                        <p:attrNameLst>
                                          <p:attrName>style.visibility</p:attrName>
                                        </p:attrNameLst>
                                      </p:cBhvr>
                                      <p:to>
                                        <p:strVal val="visible"/>
                                      </p:to>
                                    </p:set>
                                    <p:animEffect transition="in" filter="wipe(left)">
                                      <p:cBhvr>
                                        <p:cTn id="27" dur="500"/>
                                        <p:tgtEl>
                                          <p:spTgt spid="570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2" grpId="0"/>
      <p:bldP spid="570373" grpId="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25666" name="对象 625665">
            <a:extLst>
              <a:ext uri="{FF2B5EF4-FFF2-40B4-BE49-F238E27FC236}">
                <a16:creationId xmlns:a16="http://schemas.microsoft.com/office/drawing/2014/main" id="{00302448-C576-42E1-B62E-03C125AD82C4}"/>
              </a:ext>
            </a:extLst>
          </p:cNvPr>
          <p:cNvGraphicFramePr>
            <a:graphicFrameLocks/>
          </p:cNvGraphicFramePr>
          <p:nvPr/>
        </p:nvGraphicFramePr>
        <p:xfrm>
          <a:off x="914400" y="3316288"/>
          <a:ext cx="7239000" cy="569912"/>
        </p:xfrm>
        <a:graphic>
          <a:graphicData uri="http://schemas.openxmlformats.org/presentationml/2006/ole">
            <mc:AlternateContent xmlns:mc="http://schemas.openxmlformats.org/markup-compatibility/2006">
              <mc:Choice xmlns:v="urn:schemas-microsoft-com:vml" Requires="v">
                <p:oleObj r:id="rId2" imgW="2908300" imgH="228600" progId="Equation.DSMT4">
                  <p:embed/>
                </p:oleObj>
              </mc:Choice>
              <mc:Fallback>
                <p:oleObj r:id="rId2" imgW="2908300" imgH="228600" progId="Equation.DSMT4">
                  <p:embed/>
                  <p:pic>
                    <p:nvPicPr>
                      <p:cNvPr id="625666" name="对象 625665">
                        <a:extLst>
                          <a:ext uri="{FF2B5EF4-FFF2-40B4-BE49-F238E27FC236}">
                            <a16:creationId xmlns:a16="http://schemas.microsoft.com/office/drawing/2014/main" id="{00302448-C576-42E1-B62E-03C125AD82C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316288"/>
                        <a:ext cx="7239000"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5667" name="矩形 625666">
            <a:extLst>
              <a:ext uri="{FF2B5EF4-FFF2-40B4-BE49-F238E27FC236}">
                <a16:creationId xmlns:a16="http://schemas.microsoft.com/office/drawing/2014/main" id="{070C342E-8B58-4B06-A1F6-3CF0EE710184}"/>
              </a:ext>
            </a:extLst>
          </p:cNvPr>
          <p:cNvSpPr>
            <a:spLocks noChangeArrowheads="1"/>
          </p:cNvSpPr>
          <p:nvPr/>
        </p:nvSpPr>
        <p:spPr bwMode="auto">
          <a:xfrm>
            <a:off x="609600" y="2209800"/>
            <a:ext cx="81534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90000"/>
              </a:lnSpc>
              <a:spcBef>
                <a:spcPct val="2000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设</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b</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表示</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剖分成重复数不超过</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的正整数之和的剖分数，则其对应的母函数为：</a:t>
            </a:r>
          </a:p>
        </p:txBody>
      </p:sp>
      <p:sp>
        <p:nvSpPr>
          <p:cNvPr id="625668" name="矩形 625667">
            <a:extLst>
              <a:ext uri="{FF2B5EF4-FFF2-40B4-BE49-F238E27FC236}">
                <a16:creationId xmlns:a16="http://schemas.microsoft.com/office/drawing/2014/main" id="{682A30D6-54BA-4E5D-9E2D-94BC61B19E52}"/>
              </a:ext>
            </a:extLst>
          </p:cNvPr>
          <p:cNvSpPr>
            <a:spLocks noChangeArrowheads="1"/>
          </p:cNvSpPr>
          <p:nvPr/>
        </p:nvSpPr>
        <p:spPr bwMode="auto">
          <a:xfrm>
            <a:off x="609600" y="1066800"/>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mn-cs"/>
              </a:rPr>
              <a:t>定理</a:t>
            </a:r>
            <a:r>
              <a:rPr kumimoji="0" lang="en-US" altLang="zh-CN" sz="2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mn-cs"/>
              </a:rPr>
              <a:t>2</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剖分成其他数之和但重复数不超过</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，其剖分数等于它剖分成不被</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整除的数的和的剖分数。</a:t>
            </a:r>
          </a:p>
        </p:txBody>
      </p:sp>
      <p:graphicFrame>
        <p:nvGraphicFramePr>
          <p:cNvPr id="625669" name="对象 625668">
            <a:extLst>
              <a:ext uri="{FF2B5EF4-FFF2-40B4-BE49-F238E27FC236}">
                <a16:creationId xmlns:a16="http://schemas.microsoft.com/office/drawing/2014/main" id="{90B77B28-DCE1-4E85-BA96-4771C16C2967}"/>
              </a:ext>
            </a:extLst>
          </p:cNvPr>
          <p:cNvGraphicFramePr>
            <a:graphicFrameLocks/>
          </p:cNvGraphicFramePr>
          <p:nvPr/>
        </p:nvGraphicFramePr>
        <p:xfrm>
          <a:off x="1828800" y="4062413"/>
          <a:ext cx="5310188" cy="1042987"/>
        </p:xfrm>
        <a:graphic>
          <a:graphicData uri="http://schemas.openxmlformats.org/presentationml/2006/ole">
            <mc:AlternateContent xmlns:mc="http://schemas.openxmlformats.org/markup-compatibility/2006">
              <mc:Choice xmlns:v="urn:schemas-microsoft-com:vml" Requires="v">
                <p:oleObj r:id="rId4" imgW="2133600" imgH="419100" progId="Equation.DSMT4">
                  <p:embed/>
                </p:oleObj>
              </mc:Choice>
              <mc:Fallback>
                <p:oleObj r:id="rId4" imgW="2133600" imgH="419100" progId="Equation.DSMT4">
                  <p:embed/>
                  <p:pic>
                    <p:nvPicPr>
                      <p:cNvPr id="625669" name="对象 625668">
                        <a:extLst>
                          <a:ext uri="{FF2B5EF4-FFF2-40B4-BE49-F238E27FC236}">
                            <a16:creationId xmlns:a16="http://schemas.microsoft.com/office/drawing/2014/main" id="{90B77B28-DCE1-4E85-BA96-4771C16C296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4062413"/>
                        <a:ext cx="5310188"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5670" name="对象 625669">
            <a:extLst>
              <a:ext uri="{FF2B5EF4-FFF2-40B4-BE49-F238E27FC236}">
                <a16:creationId xmlns:a16="http://schemas.microsoft.com/office/drawing/2014/main" id="{2623E358-0D15-4EDB-92E7-5AF454A11572}"/>
              </a:ext>
            </a:extLst>
          </p:cNvPr>
          <p:cNvGraphicFramePr>
            <a:graphicFrameLocks/>
          </p:cNvGraphicFramePr>
          <p:nvPr/>
        </p:nvGraphicFramePr>
        <p:xfrm>
          <a:off x="1377950" y="5257800"/>
          <a:ext cx="7308850" cy="1025525"/>
        </p:xfrm>
        <a:graphic>
          <a:graphicData uri="http://schemas.openxmlformats.org/presentationml/2006/ole">
            <mc:AlternateContent xmlns:mc="http://schemas.openxmlformats.org/markup-compatibility/2006">
              <mc:Choice xmlns:v="urn:schemas-microsoft-com:vml" Requires="v">
                <p:oleObj r:id="rId6" imgW="2984500" imgH="419100" progId="Equation.DSMT4">
                  <p:embed/>
                </p:oleObj>
              </mc:Choice>
              <mc:Fallback>
                <p:oleObj r:id="rId6" imgW="2984500" imgH="419100" progId="Equation.DSMT4">
                  <p:embed/>
                  <p:pic>
                    <p:nvPicPr>
                      <p:cNvPr id="625670" name="对象 625669">
                        <a:extLst>
                          <a:ext uri="{FF2B5EF4-FFF2-40B4-BE49-F238E27FC236}">
                            <a16:creationId xmlns:a16="http://schemas.microsoft.com/office/drawing/2014/main" id="{2623E358-0D15-4EDB-92E7-5AF454A11572}"/>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7950" y="5257800"/>
                        <a:ext cx="730885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5668"/>
                                        </p:tgtEl>
                                        <p:attrNameLst>
                                          <p:attrName>style.visibility</p:attrName>
                                        </p:attrNameLst>
                                      </p:cBhvr>
                                      <p:to>
                                        <p:strVal val="visible"/>
                                      </p:to>
                                    </p:set>
                                    <p:animEffect transition="in" filter="wipe(left)">
                                      <p:cBhvr>
                                        <p:cTn id="7" dur="500"/>
                                        <p:tgtEl>
                                          <p:spTgt spid="6256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5667"/>
                                        </p:tgtEl>
                                        <p:attrNameLst>
                                          <p:attrName>style.visibility</p:attrName>
                                        </p:attrNameLst>
                                      </p:cBhvr>
                                      <p:to>
                                        <p:strVal val="visible"/>
                                      </p:to>
                                    </p:set>
                                    <p:animEffect transition="in" filter="wipe(left)">
                                      <p:cBhvr>
                                        <p:cTn id="12" dur="500"/>
                                        <p:tgtEl>
                                          <p:spTgt spid="6256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25666"/>
                                        </p:tgtEl>
                                        <p:attrNameLst>
                                          <p:attrName>style.visibility</p:attrName>
                                        </p:attrNameLst>
                                      </p:cBhvr>
                                      <p:to>
                                        <p:strVal val="visible"/>
                                      </p:to>
                                    </p:set>
                                    <p:animEffect transition="in" filter="wipe(left)">
                                      <p:cBhvr>
                                        <p:cTn id="17" dur="500"/>
                                        <p:tgtEl>
                                          <p:spTgt spid="6256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25669"/>
                                        </p:tgtEl>
                                        <p:attrNameLst>
                                          <p:attrName>style.visibility</p:attrName>
                                        </p:attrNameLst>
                                      </p:cBhvr>
                                      <p:to>
                                        <p:strVal val="visible"/>
                                      </p:to>
                                    </p:set>
                                    <p:animEffect transition="in" filter="wipe(left)">
                                      <p:cBhvr>
                                        <p:cTn id="22" dur="500"/>
                                        <p:tgtEl>
                                          <p:spTgt spid="6256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25670"/>
                                        </p:tgtEl>
                                        <p:attrNameLst>
                                          <p:attrName>style.visibility</p:attrName>
                                        </p:attrNameLst>
                                      </p:cBhvr>
                                      <p:to>
                                        <p:strVal val="visible"/>
                                      </p:to>
                                    </p:set>
                                    <p:animEffect transition="in" filter="wipe(left)">
                                      <p:cBhvr>
                                        <p:cTn id="27" dur="500"/>
                                        <p:tgtEl>
                                          <p:spTgt spid="625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7" grpId="0"/>
      <p:bldP spid="62566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集合中的乘法规则</a:t>
            </a:r>
            <a:endParaRPr lang="en-US" dirty="0"/>
          </a:p>
        </p:txBody>
      </p:sp>
      <p:sp>
        <p:nvSpPr>
          <p:cNvPr id="5" name="Content Placeholder 2"/>
          <p:cNvSpPr>
            <a:spLocks noGrp="1"/>
          </p:cNvSpPr>
          <p:nvPr>
            <p:ph idx="1"/>
          </p:nvPr>
        </p:nvSpPr>
        <p:spPr>
          <a:xfrm>
            <a:off x="457200" y="1295400"/>
            <a:ext cx="8229600" cy="3962400"/>
          </a:xfrm>
        </p:spPr>
        <p:txBody>
          <a:bodyPr/>
          <a:lstStyle/>
          <a:p>
            <a:r>
              <a:rPr lang="zh-CN" altLang="en-US" sz="2800" dirty="0"/>
              <a:t>如果 </a:t>
            </a:r>
            <a:r>
              <a:rPr lang="en-US" altLang="zh-CN" sz="2800" dirty="0"/>
              <a:t>A₁, A₂, … , Aₘ </a:t>
            </a:r>
            <a:r>
              <a:rPr lang="zh-CN" altLang="en-US" sz="2800" dirty="0"/>
              <a:t>是有限集，那么这些集合的笛卡尔积中的元素数量是每个集合元素数量的乘积</a:t>
            </a:r>
            <a:r>
              <a:rPr lang="en-US" sz="2800" dirty="0"/>
              <a:t>.</a:t>
            </a:r>
          </a:p>
          <a:p>
            <a:r>
              <a:rPr lang="zh-CN" altLang="en-US" sz="2800" dirty="0"/>
              <a:t>选择一个元素属于笛卡尔积 </a:t>
            </a:r>
            <a:r>
              <a:rPr lang="en-US" altLang="zh-CN" sz="2800" dirty="0"/>
              <a:t>A₁ ⨉ A₂ ⨉ ∙∙∙ ⨉ Aₘ </a:t>
            </a:r>
            <a:r>
              <a:rPr lang="zh-CN" altLang="en-US" sz="2800" dirty="0"/>
              <a:t>的任务通过选择 </a:t>
            </a:r>
            <a:r>
              <a:rPr lang="en-US" altLang="zh-CN" sz="2800" dirty="0"/>
              <a:t>A₁ </a:t>
            </a:r>
            <a:r>
              <a:rPr lang="zh-CN" altLang="en-US" sz="2800" dirty="0"/>
              <a:t>中的一个元素、</a:t>
            </a:r>
            <a:r>
              <a:rPr lang="en-US" altLang="zh-CN" sz="2800" dirty="0"/>
              <a:t>A₂ </a:t>
            </a:r>
            <a:r>
              <a:rPr lang="zh-CN" altLang="en-US" sz="2800" dirty="0"/>
              <a:t>中的一个元素，</a:t>
            </a:r>
            <a:r>
              <a:rPr lang="en-US" altLang="zh-CN" sz="2800" dirty="0"/>
              <a:t>...</a:t>
            </a:r>
            <a:r>
              <a:rPr lang="zh-CN" altLang="en-US" sz="2800" dirty="0"/>
              <a:t>，以及 </a:t>
            </a:r>
            <a:r>
              <a:rPr lang="en-US" altLang="zh-CN" sz="2800" dirty="0"/>
              <a:t>Aₘ </a:t>
            </a:r>
            <a:r>
              <a:rPr lang="zh-CN" altLang="en-US" sz="2800" dirty="0"/>
              <a:t>中的一个元素来完成</a:t>
            </a:r>
            <a:endParaRPr lang="en-US" sz="2800" dirty="0"/>
          </a:p>
          <a:p>
            <a:r>
              <a:rPr lang="zh-CN" altLang="en-US" sz="2800" dirty="0"/>
              <a:t>根据乘法法则，可以得出</a:t>
            </a:r>
            <a:r>
              <a:rPr lang="en-US" sz="2800" dirty="0"/>
              <a:t>:</a:t>
            </a:r>
          </a:p>
        </p:txBody>
      </p:sp>
      <p:sp>
        <p:nvSpPr>
          <p:cNvPr id="6" name="TextBox 3">
            <a:extLst>
              <a:ext uri="{FF2B5EF4-FFF2-40B4-BE49-F238E27FC236}">
                <a16:creationId xmlns:a16="http://schemas.microsoft.com/office/drawing/2014/main" id="{83D41F36-B97E-4A37-82A8-C5C0D927F366}"/>
              </a:ext>
            </a:extLst>
          </p:cNvPr>
          <p:cNvSpPr txBox="1"/>
          <p:nvPr/>
        </p:nvSpPr>
        <p:spPr>
          <a:xfrm>
            <a:off x="990600" y="5334000"/>
            <a:ext cx="7315200" cy="830997"/>
          </a:xfrm>
          <a:prstGeom prst="rect">
            <a:avLst/>
          </a:prstGeom>
          <a:noFill/>
        </p:spPr>
        <p:txBody>
          <a:bodyPr wrap="square" rtlCol="0">
            <a:spAutoFit/>
          </a:bodyPr>
          <a:lstStyle/>
          <a:p>
            <a:r>
              <a:rPr lang="en-US" sz="2400" dirty="0"/>
              <a:t>|</a:t>
            </a:r>
            <a:r>
              <a:rPr lang="en-US" sz="2400" i="1" dirty="0"/>
              <a:t>A</a:t>
            </a:r>
            <a:r>
              <a:rPr lang="en-US" sz="2400" baseline="-25000" dirty="0">
                <a:latin typeface="Cambria Math" panose="02040503050406030204" pitchFamily="18" charset="0"/>
                <a:ea typeface="Cambria Math" panose="02040503050406030204" pitchFamily="18" charset="0"/>
              </a:rPr>
              <a:t>1</a:t>
            </a:r>
            <a:r>
              <a:rPr lang="en-US" sz="2400" dirty="0">
                <a:latin typeface="Cambria Math" panose="02040503050406030204" pitchFamily="18" charset="0"/>
                <a:ea typeface="Cambria Math" panose="02040503050406030204" pitchFamily="18" charset="0"/>
              </a:rPr>
              <a:t> </a:t>
            </a:r>
            <a:r>
              <a:rPr lang="en-US" sz="2400" dirty="0">
                <a:latin typeface="Cambria Math" panose="02040503050406030204"/>
                <a:ea typeface="Cambria Math" panose="02040503050406030204"/>
              </a:rPr>
              <a:t>⨉ </a:t>
            </a:r>
            <a:r>
              <a:rPr lang="en-US" sz="2400" i="1" dirty="0"/>
              <a:t>A</a:t>
            </a:r>
            <a:r>
              <a:rPr lang="en-US" sz="2400" baseline="-25000" dirty="0">
                <a:latin typeface="Cambria Math" panose="02040503050406030204" pitchFamily="18" charset="0"/>
                <a:ea typeface="Cambria Math" panose="02040503050406030204" pitchFamily="18" charset="0"/>
              </a:rPr>
              <a:t>2</a:t>
            </a:r>
            <a:r>
              <a:rPr lang="en-US" sz="2400" dirty="0">
                <a:latin typeface="Cambria Math" panose="02040503050406030204" pitchFamily="18" charset="0"/>
                <a:ea typeface="Cambria Math" panose="02040503050406030204" pitchFamily="18" charset="0"/>
              </a:rPr>
              <a:t> </a:t>
            </a:r>
            <a:r>
              <a:rPr lang="en-US" sz="2400" dirty="0">
                <a:latin typeface="Cambria Math" panose="02040503050406030204"/>
                <a:ea typeface="Cambria Math" panose="02040503050406030204"/>
              </a:rPr>
              <a:t>⨉ ∙∙∙ ⨉ </a:t>
            </a:r>
            <a:r>
              <a:rPr lang="en-US" sz="2400" i="1" dirty="0"/>
              <a:t>A</a:t>
            </a:r>
            <a:r>
              <a:rPr lang="en-US" sz="2400" i="1" baseline="-25000" dirty="0">
                <a:ea typeface="Cambria Math" panose="02040503050406030204" pitchFamily="18" charset="0"/>
              </a:rPr>
              <a:t>m</a:t>
            </a:r>
            <a:r>
              <a:rPr lang="en-US" sz="2400" dirty="0"/>
              <a:t> |= |</a:t>
            </a:r>
            <a:r>
              <a:rPr lang="en-US" sz="2400" i="1" dirty="0"/>
              <a:t>A</a:t>
            </a:r>
            <a:r>
              <a:rPr lang="en-US" sz="2400" baseline="-25000" dirty="0">
                <a:latin typeface="Cambria Math" panose="02040503050406030204" pitchFamily="18" charset="0"/>
                <a:ea typeface="Cambria Math" panose="02040503050406030204" pitchFamily="18" charset="0"/>
              </a:rPr>
              <a:t>1</a:t>
            </a:r>
            <a:r>
              <a:rPr lang="en-US" sz="2400" dirty="0"/>
              <a:t>| </a:t>
            </a:r>
            <a:r>
              <a:rPr lang="en-US" sz="2400" dirty="0">
                <a:latin typeface="Cambria Math" panose="02040503050406030204"/>
                <a:ea typeface="Cambria Math" panose="02040503050406030204"/>
              </a:rPr>
              <a:t>∙</a:t>
            </a:r>
            <a:r>
              <a:rPr lang="en-US" sz="2400" dirty="0"/>
              <a:t> |</a:t>
            </a:r>
            <a:r>
              <a:rPr lang="en-US" sz="2400" i="1" dirty="0"/>
              <a:t>A</a:t>
            </a:r>
            <a:r>
              <a:rPr lang="en-US" sz="2400" baseline="-25000" dirty="0">
                <a:latin typeface="Cambria Math" panose="02040503050406030204" pitchFamily="18" charset="0"/>
                <a:ea typeface="Cambria Math" panose="02040503050406030204" pitchFamily="18" charset="0"/>
              </a:rPr>
              <a:t>2</a:t>
            </a:r>
            <a:r>
              <a:rPr lang="en-US" sz="2400" dirty="0"/>
              <a:t>|</a:t>
            </a:r>
            <a:r>
              <a:rPr lang="en-US" sz="2400" dirty="0">
                <a:latin typeface="Cambria Math" panose="02040503050406030204"/>
                <a:ea typeface="Cambria Math" panose="02040503050406030204"/>
              </a:rPr>
              <a:t> ∙</a:t>
            </a:r>
            <a:r>
              <a:rPr lang="en-US" sz="2400" dirty="0"/>
              <a:t> </a:t>
            </a:r>
            <a:r>
              <a:rPr lang="en-US" sz="2400" dirty="0">
                <a:latin typeface="Cambria Math" panose="02040503050406030204"/>
                <a:ea typeface="Cambria Math" panose="02040503050406030204"/>
              </a:rPr>
              <a:t> ∙∙∙  ∙ </a:t>
            </a:r>
            <a:r>
              <a:rPr lang="en-US" sz="2400" dirty="0"/>
              <a:t>|</a:t>
            </a:r>
            <a:r>
              <a:rPr lang="en-US" sz="2400" i="1" dirty="0"/>
              <a:t>A</a:t>
            </a:r>
            <a:r>
              <a:rPr lang="en-US" sz="2400" i="1" baseline="-25000" dirty="0">
                <a:ea typeface="Cambria Math" panose="02040503050406030204" pitchFamily="18" charset="0"/>
              </a:rPr>
              <a:t>m</a:t>
            </a:r>
            <a:r>
              <a:rPr lang="en-US" sz="2400" dirty="0"/>
              <a:t>|. </a:t>
            </a:r>
            <a:r>
              <a:rPr lang="en-US" sz="2400" i="1" dirty="0">
                <a:ea typeface="Cambria Math" panose="02040503050406030204" pitchFamily="18" charset="0"/>
              </a:rPr>
              <a:t> </a:t>
            </a:r>
          </a:p>
          <a:p>
            <a:r>
              <a:rPr lang="en-US" sz="2400" i="1" dirty="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243408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26690" name="对象 626689">
            <a:extLst>
              <a:ext uri="{FF2B5EF4-FFF2-40B4-BE49-F238E27FC236}">
                <a16:creationId xmlns:a16="http://schemas.microsoft.com/office/drawing/2014/main" id="{A859AC5D-F0F1-420B-94DB-493692A69DC9}"/>
              </a:ext>
            </a:extLst>
          </p:cNvPr>
          <p:cNvGraphicFramePr>
            <a:graphicFrameLocks/>
          </p:cNvGraphicFramePr>
          <p:nvPr/>
        </p:nvGraphicFramePr>
        <p:xfrm>
          <a:off x="1308100" y="3705225"/>
          <a:ext cx="6997700" cy="638175"/>
        </p:xfrm>
        <a:graphic>
          <a:graphicData uri="http://schemas.openxmlformats.org/presentationml/2006/ole">
            <mc:AlternateContent xmlns:mc="http://schemas.openxmlformats.org/markup-compatibility/2006">
              <mc:Choice xmlns:v="urn:schemas-microsoft-com:vml" Requires="v">
                <p:oleObj r:id="rId2" imgW="3617930" imgH="330057" progId="Equation.DSMT4">
                  <p:embed/>
                </p:oleObj>
              </mc:Choice>
              <mc:Fallback>
                <p:oleObj r:id="rId2" imgW="3617930" imgH="330057" progId="Equation.DSMT4">
                  <p:embed/>
                  <p:pic>
                    <p:nvPicPr>
                      <p:cNvPr id="626690" name="对象 626689">
                        <a:extLst>
                          <a:ext uri="{FF2B5EF4-FFF2-40B4-BE49-F238E27FC236}">
                            <a16:creationId xmlns:a16="http://schemas.microsoft.com/office/drawing/2014/main" id="{A859AC5D-F0F1-420B-94DB-493692A69DC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100" y="3705225"/>
                        <a:ext cx="69977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6692" name="矩形 626691">
            <a:extLst>
              <a:ext uri="{FF2B5EF4-FFF2-40B4-BE49-F238E27FC236}">
                <a16:creationId xmlns:a16="http://schemas.microsoft.com/office/drawing/2014/main" id="{D4234723-E70A-4A6D-83C0-CB0C19E39369}"/>
              </a:ext>
            </a:extLst>
          </p:cNvPr>
          <p:cNvSpPr>
            <a:spLocks noChangeArrowheads="1"/>
          </p:cNvSpPr>
          <p:nvPr/>
        </p:nvSpPr>
        <p:spPr bwMode="auto">
          <a:xfrm>
            <a:off x="609600" y="1066800"/>
            <a:ext cx="82296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mn-cs"/>
              </a:rPr>
              <a:t>定理</a:t>
            </a:r>
            <a:r>
              <a:rPr kumimoji="0" lang="en-US" altLang="zh-CN" sz="2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mn-cs"/>
              </a:rPr>
              <a:t>3 </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被剖分成一些重复次数不超过</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k</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次的整数的和，其剖分数等于被剖分成不被</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k</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除尽的数的和的剖分数。</a:t>
            </a:r>
          </a:p>
        </p:txBody>
      </p:sp>
      <p:graphicFrame>
        <p:nvGraphicFramePr>
          <p:cNvPr id="626693" name="对象 626692">
            <a:extLst>
              <a:ext uri="{FF2B5EF4-FFF2-40B4-BE49-F238E27FC236}">
                <a16:creationId xmlns:a16="http://schemas.microsoft.com/office/drawing/2014/main" id="{307DFB4E-96D6-4601-A68D-10950D296234}"/>
              </a:ext>
            </a:extLst>
          </p:cNvPr>
          <p:cNvGraphicFramePr>
            <a:graphicFrameLocks/>
          </p:cNvGraphicFramePr>
          <p:nvPr/>
        </p:nvGraphicFramePr>
        <p:xfrm>
          <a:off x="2338388" y="4495800"/>
          <a:ext cx="4291012" cy="1049338"/>
        </p:xfrm>
        <a:graphic>
          <a:graphicData uri="http://schemas.openxmlformats.org/presentationml/2006/ole">
            <mc:AlternateContent xmlns:mc="http://schemas.openxmlformats.org/markup-compatibility/2006">
              <mc:Choice xmlns:v="urn:schemas-microsoft-com:vml" Requires="v">
                <p:oleObj r:id="rId4" imgW="2183452" imgH="533169" progId="Equation.DSMT4">
                  <p:embed/>
                </p:oleObj>
              </mc:Choice>
              <mc:Fallback>
                <p:oleObj r:id="rId4" imgW="2183452" imgH="533169" progId="Equation.DSMT4">
                  <p:embed/>
                  <p:pic>
                    <p:nvPicPr>
                      <p:cNvPr id="626693" name="对象 626692">
                        <a:extLst>
                          <a:ext uri="{FF2B5EF4-FFF2-40B4-BE49-F238E27FC236}">
                            <a16:creationId xmlns:a16="http://schemas.microsoft.com/office/drawing/2014/main" id="{307DFB4E-96D6-4601-A68D-10950D296234}"/>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8388" y="4495800"/>
                        <a:ext cx="4291012"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6694" name="对象 626693">
            <a:extLst>
              <a:ext uri="{FF2B5EF4-FFF2-40B4-BE49-F238E27FC236}">
                <a16:creationId xmlns:a16="http://schemas.microsoft.com/office/drawing/2014/main" id="{6F39F757-FC00-4F34-ADEF-4934A5F7E7AD}"/>
              </a:ext>
            </a:extLst>
          </p:cNvPr>
          <p:cNvGraphicFramePr>
            <a:graphicFrameLocks/>
          </p:cNvGraphicFramePr>
          <p:nvPr/>
        </p:nvGraphicFramePr>
        <p:xfrm>
          <a:off x="2362200" y="5551488"/>
          <a:ext cx="4811713" cy="1001712"/>
        </p:xfrm>
        <a:graphic>
          <a:graphicData uri="http://schemas.openxmlformats.org/presentationml/2006/ole">
            <mc:AlternateContent xmlns:mc="http://schemas.openxmlformats.org/markup-compatibility/2006">
              <mc:Choice xmlns:v="urn:schemas-microsoft-com:vml" Requires="v">
                <p:oleObj r:id="rId6" imgW="2438400" imgH="508000" progId="Equation.DSMT4">
                  <p:embed/>
                </p:oleObj>
              </mc:Choice>
              <mc:Fallback>
                <p:oleObj r:id="rId6" imgW="2438400" imgH="508000" progId="Equation.DSMT4">
                  <p:embed/>
                  <p:pic>
                    <p:nvPicPr>
                      <p:cNvPr id="626694" name="对象 626693">
                        <a:extLst>
                          <a:ext uri="{FF2B5EF4-FFF2-40B4-BE49-F238E27FC236}">
                            <a16:creationId xmlns:a16="http://schemas.microsoft.com/office/drawing/2014/main" id="{6F39F757-FC00-4F34-ADEF-4934A5F7E7AD}"/>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5551488"/>
                        <a:ext cx="4811713"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6695" name="矩形 626694">
            <a:extLst>
              <a:ext uri="{FF2B5EF4-FFF2-40B4-BE49-F238E27FC236}">
                <a16:creationId xmlns:a16="http://schemas.microsoft.com/office/drawing/2014/main" id="{C4B2B0B6-0865-44DF-92F2-B1E55DAD1FC0}"/>
              </a:ext>
            </a:extLst>
          </p:cNvPr>
          <p:cNvSpPr>
            <a:spLocks noChangeArrowheads="1"/>
          </p:cNvSpPr>
          <p:nvPr/>
        </p:nvSpPr>
        <p:spPr bwMode="auto">
          <a:xfrm>
            <a:off x="609600" y="2741613"/>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mn-cs"/>
              </a:rPr>
              <a:t>定理</a:t>
            </a:r>
            <a:r>
              <a:rPr kumimoji="0" lang="en-US" altLang="zh-CN" sz="2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mn-cs"/>
              </a:rPr>
              <a:t>4 </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对任意整数</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，它被无序剖分成</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的幂次的和的剖分方式一定唯一。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6692"/>
                                        </p:tgtEl>
                                        <p:attrNameLst>
                                          <p:attrName>style.visibility</p:attrName>
                                        </p:attrNameLst>
                                      </p:cBhvr>
                                      <p:to>
                                        <p:strVal val="visible"/>
                                      </p:to>
                                    </p:set>
                                    <p:animEffect transition="in" filter="wipe(left)">
                                      <p:cBhvr>
                                        <p:cTn id="7" dur="500"/>
                                        <p:tgtEl>
                                          <p:spTgt spid="6266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6695"/>
                                        </p:tgtEl>
                                        <p:attrNameLst>
                                          <p:attrName>style.visibility</p:attrName>
                                        </p:attrNameLst>
                                      </p:cBhvr>
                                      <p:to>
                                        <p:strVal val="visible"/>
                                      </p:to>
                                    </p:set>
                                    <p:animEffect transition="in" filter="wipe(left)">
                                      <p:cBhvr>
                                        <p:cTn id="12" dur="500"/>
                                        <p:tgtEl>
                                          <p:spTgt spid="6266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26690"/>
                                        </p:tgtEl>
                                        <p:attrNameLst>
                                          <p:attrName>style.visibility</p:attrName>
                                        </p:attrNameLst>
                                      </p:cBhvr>
                                      <p:to>
                                        <p:strVal val="visible"/>
                                      </p:to>
                                    </p:set>
                                    <p:animEffect transition="in" filter="wipe(left)">
                                      <p:cBhvr>
                                        <p:cTn id="17" dur="500"/>
                                        <p:tgtEl>
                                          <p:spTgt spid="6266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26693"/>
                                        </p:tgtEl>
                                        <p:attrNameLst>
                                          <p:attrName>style.visibility</p:attrName>
                                        </p:attrNameLst>
                                      </p:cBhvr>
                                      <p:to>
                                        <p:strVal val="visible"/>
                                      </p:to>
                                    </p:set>
                                    <p:animEffect transition="in" filter="wipe(left)">
                                      <p:cBhvr>
                                        <p:cTn id="22" dur="500"/>
                                        <p:tgtEl>
                                          <p:spTgt spid="6266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26694"/>
                                        </p:tgtEl>
                                        <p:attrNameLst>
                                          <p:attrName>style.visibility</p:attrName>
                                        </p:attrNameLst>
                                      </p:cBhvr>
                                      <p:to>
                                        <p:strVal val="visible"/>
                                      </p:to>
                                    </p:set>
                                    <p:animEffect transition="in" filter="wipe(left)">
                                      <p:cBhvr>
                                        <p:cTn id="27" dur="500"/>
                                        <p:tgtEl>
                                          <p:spTgt spid="626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2" grpId="0"/>
      <p:bldP spid="626695" grpId="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7714" name="矩形 627713">
            <a:extLst>
              <a:ext uri="{FF2B5EF4-FFF2-40B4-BE49-F238E27FC236}">
                <a16:creationId xmlns:a16="http://schemas.microsoft.com/office/drawing/2014/main" id="{F937EB06-5367-4308-9B94-CCC1835621F7}"/>
              </a:ext>
            </a:extLst>
          </p:cNvPr>
          <p:cNvSpPr>
            <a:spLocks noChangeArrowheads="1"/>
          </p:cNvSpPr>
          <p:nvPr/>
        </p:nvSpPr>
        <p:spPr bwMode="auto">
          <a:xfrm>
            <a:off x="609600" y="1066800"/>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例</a:t>
            </a:r>
            <a:r>
              <a:rPr kumimoji="0" lang="en-US" altLang="zh-CN"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12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若有</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8</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16</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克的砝码各一枚，问能称出那几种质量？有几种可能方案？</a:t>
            </a:r>
          </a:p>
        </p:txBody>
      </p:sp>
      <p:graphicFrame>
        <p:nvGraphicFramePr>
          <p:cNvPr id="627717" name="对象 627716">
            <a:extLst>
              <a:ext uri="{FF2B5EF4-FFF2-40B4-BE49-F238E27FC236}">
                <a16:creationId xmlns:a16="http://schemas.microsoft.com/office/drawing/2014/main" id="{41D8CD09-8FA7-4386-8AA7-9F08B3194848}"/>
              </a:ext>
            </a:extLst>
          </p:cNvPr>
          <p:cNvGraphicFramePr>
            <a:graphicFrameLocks/>
          </p:cNvGraphicFramePr>
          <p:nvPr/>
        </p:nvGraphicFramePr>
        <p:xfrm>
          <a:off x="1198563" y="2286000"/>
          <a:ext cx="6345237" cy="503238"/>
        </p:xfrm>
        <a:graphic>
          <a:graphicData uri="http://schemas.openxmlformats.org/presentationml/2006/ole">
            <mc:AlternateContent xmlns:mc="http://schemas.openxmlformats.org/markup-compatibility/2006">
              <mc:Choice xmlns:v="urn:schemas-microsoft-com:vml" Requires="v">
                <p:oleObj r:id="rId2" imgW="2870200" imgH="228600" progId="Equation.DSMT4">
                  <p:embed/>
                </p:oleObj>
              </mc:Choice>
              <mc:Fallback>
                <p:oleObj r:id="rId2" imgW="2870200" imgH="228600" progId="Equation.DSMT4">
                  <p:embed/>
                  <p:pic>
                    <p:nvPicPr>
                      <p:cNvPr id="627717" name="对象 627716">
                        <a:extLst>
                          <a:ext uri="{FF2B5EF4-FFF2-40B4-BE49-F238E27FC236}">
                            <a16:creationId xmlns:a16="http://schemas.microsoft.com/office/drawing/2014/main" id="{41D8CD09-8FA7-4386-8AA7-9F08B319484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8563" y="2286000"/>
                        <a:ext cx="63452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7718" name="矩形 627717">
            <a:extLst>
              <a:ext uri="{FF2B5EF4-FFF2-40B4-BE49-F238E27FC236}">
                <a16:creationId xmlns:a16="http://schemas.microsoft.com/office/drawing/2014/main" id="{B36CDD7D-33D0-4C91-95B0-9B28DDD78CFF}"/>
              </a:ext>
            </a:extLst>
          </p:cNvPr>
          <p:cNvSpPr>
            <a:spLocks noChangeArrowheads="1"/>
          </p:cNvSpPr>
          <p:nvPr/>
        </p:nvSpPr>
        <p:spPr bwMode="auto">
          <a:xfrm>
            <a:off x="609600" y="4800600"/>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这说明用这些砝码可以称出从</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克到</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31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克的质量，而且方案都是唯一的。</a:t>
            </a:r>
          </a:p>
        </p:txBody>
      </p:sp>
      <p:graphicFrame>
        <p:nvGraphicFramePr>
          <p:cNvPr id="627719" name="对象 627718">
            <a:extLst>
              <a:ext uri="{FF2B5EF4-FFF2-40B4-BE49-F238E27FC236}">
                <a16:creationId xmlns:a16="http://schemas.microsoft.com/office/drawing/2014/main" id="{463CFA7C-1904-437C-95F2-A9E0540C1452}"/>
              </a:ext>
            </a:extLst>
          </p:cNvPr>
          <p:cNvGraphicFramePr>
            <a:graphicFrameLocks/>
          </p:cNvGraphicFramePr>
          <p:nvPr/>
        </p:nvGraphicFramePr>
        <p:xfrm>
          <a:off x="2057400" y="2819400"/>
          <a:ext cx="5168900" cy="960438"/>
        </p:xfrm>
        <a:graphic>
          <a:graphicData uri="http://schemas.openxmlformats.org/presentationml/2006/ole">
            <mc:AlternateContent xmlns:mc="http://schemas.openxmlformats.org/markup-compatibility/2006">
              <mc:Choice xmlns:v="urn:schemas-microsoft-com:vml" Requires="v">
                <p:oleObj r:id="rId4" imgW="2247900" imgH="419100" progId="Equation.DSMT4">
                  <p:embed/>
                </p:oleObj>
              </mc:Choice>
              <mc:Fallback>
                <p:oleObj r:id="rId4" imgW="2247900" imgH="419100" progId="Equation.DSMT4">
                  <p:embed/>
                  <p:pic>
                    <p:nvPicPr>
                      <p:cNvPr id="627719" name="对象 627718">
                        <a:extLst>
                          <a:ext uri="{FF2B5EF4-FFF2-40B4-BE49-F238E27FC236}">
                            <a16:creationId xmlns:a16="http://schemas.microsoft.com/office/drawing/2014/main" id="{463CFA7C-1904-437C-95F2-A9E0540C1452}"/>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819400"/>
                        <a:ext cx="51689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7720" name="对象 627719">
            <a:extLst>
              <a:ext uri="{FF2B5EF4-FFF2-40B4-BE49-F238E27FC236}">
                <a16:creationId xmlns:a16="http://schemas.microsoft.com/office/drawing/2014/main" id="{ED50DDE3-EF8E-4EDA-8FAE-B77FEF591129}"/>
              </a:ext>
            </a:extLst>
          </p:cNvPr>
          <p:cNvGraphicFramePr>
            <a:graphicFrameLocks/>
          </p:cNvGraphicFramePr>
          <p:nvPr/>
        </p:nvGraphicFramePr>
        <p:xfrm>
          <a:off x="2101850" y="3808413"/>
          <a:ext cx="4527550" cy="962025"/>
        </p:xfrm>
        <a:graphic>
          <a:graphicData uri="http://schemas.openxmlformats.org/presentationml/2006/ole">
            <mc:AlternateContent xmlns:mc="http://schemas.openxmlformats.org/markup-compatibility/2006">
              <mc:Choice xmlns:v="urn:schemas-microsoft-com:vml" Requires="v">
                <p:oleObj r:id="rId6" imgW="1968500" imgH="419100" progId="Equation.DSMT4">
                  <p:embed/>
                </p:oleObj>
              </mc:Choice>
              <mc:Fallback>
                <p:oleObj r:id="rId6" imgW="1968500" imgH="419100" progId="Equation.DSMT4">
                  <p:embed/>
                  <p:pic>
                    <p:nvPicPr>
                      <p:cNvPr id="627720" name="对象 627719">
                        <a:extLst>
                          <a:ext uri="{FF2B5EF4-FFF2-40B4-BE49-F238E27FC236}">
                            <a16:creationId xmlns:a16="http://schemas.microsoft.com/office/drawing/2014/main" id="{ED50DDE3-EF8E-4EDA-8FAE-B77FEF591129}"/>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1850" y="3808413"/>
                        <a:ext cx="45275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7721" name="矩形 627720">
            <a:extLst>
              <a:ext uri="{FF2B5EF4-FFF2-40B4-BE49-F238E27FC236}">
                <a16:creationId xmlns:a16="http://schemas.microsoft.com/office/drawing/2014/main" id="{05B11C70-F3A2-45ED-979B-6F18DF537271}"/>
              </a:ext>
            </a:extLst>
          </p:cNvPr>
          <p:cNvSpPr>
            <a:spLocks noChangeArrowheads="1"/>
          </p:cNvSpPr>
          <p:nvPr/>
        </p:nvSpPr>
        <p:spPr bwMode="auto">
          <a:xfrm>
            <a:off x="609600" y="5911850"/>
            <a:ext cx="830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实际上这说明整数的</a:t>
            </a:r>
            <a:r>
              <a:rPr kumimoji="0"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mn-cs"/>
              </a:rPr>
              <a:t>二进制表示是唯一</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7714"/>
                                        </p:tgtEl>
                                        <p:attrNameLst>
                                          <p:attrName>style.visibility</p:attrName>
                                        </p:attrNameLst>
                                      </p:cBhvr>
                                      <p:to>
                                        <p:strVal val="visible"/>
                                      </p:to>
                                    </p:set>
                                    <p:animEffect transition="in" filter="wipe(left)">
                                      <p:cBhvr>
                                        <p:cTn id="7" dur="500"/>
                                        <p:tgtEl>
                                          <p:spTgt spid="627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27717"/>
                                        </p:tgtEl>
                                        <p:attrNameLst>
                                          <p:attrName>style.visibility</p:attrName>
                                        </p:attrNameLst>
                                      </p:cBhvr>
                                      <p:to>
                                        <p:strVal val="visible"/>
                                      </p:to>
                                    </p:set>
                                    <p:animEffect transition="in" filter="wipe(left)">
                                      <p:cBhvr>
                                        <p:cTn id="12" dur="500"/>
                                        <p:tgtEl>
                                          <p:spTgt spid="6277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27719"/>
                                        </p:tgtEl>
                                        <p:attrNameLst>
                                          <p:attrName>style.visibility</p:attrName>
                                        </p:attrNameLst>
                                      </p:cBhvr>
                                      <p:to>
                                        <p:strVal val="visible"/>
                                      </p:to>
                                    </p:set>
                                    <p:animEffect transition="in" filter="wipe(left)">
                                      <p:cBhvr>
                                        <p:cTn id="17" dur="500"/>
                                        <p:tgtEl>
                                          <p:spTgt spid="6277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27720"/>
                                        </p:tgtEl>
                                        <p:attrNameLst>
                                          <p:attrName>style.visibility</p:attrName>
                                        </p:attrNameLst>
                                      </p:cBhvr>
                                      <p:to>
                                        <p:strVal val="visible"/>
                                      </p:to>
                                    </p:set>
                                    <p:animEffect transition="in" filter="wipe(left)">
                                      <p:cBhvr>
                                        <p:cTn id="22" dur="500"/>
                                        <p:tgtEl>
                                          <p:spTgt spid="6277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27718"/>
                                        </p:tgtEl>
                                        <p:attrNameLst>
                                          <p:attrName>style.visibility</p:attrName>
                                        </p:attrNameLst>
                                      </p:cBhvr>
                                      <p:to>
                                        <p:strVal val="visible"/>
                                      </p:to>
                                    </p:set>
                                    <p:animEffect transition="in" filter="wipe(left)">
                                      <p:cBhvr>
                                        <p:cTn id="27" dur="500"/>
                                        <p:tgtEl>
                                          <p:spTgt spid="6277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27721">
                                            <p:txEl>
                                              <p:pRg st="0" end="0"/>
                                            </p:txEl>
                                          </p:spTgt>
                                        </p:tgtEl>
                                        <p:attrNameLst>
                                          <p:attrName>style.visibility</p:attrName>
                                        </p:attrNameLst>
                                      </p:cBhvr>
                                      <p:to>
                                        <p:strVal val="visible"/>
                                      </p:to>
                                    </p:set>
                                    <p:animEffect transition="in" filter="wipe(left)">
                                      <p:cBhvr>
                                        <p:cTn id="32" dur="500"/>
                                        <p:tgtEl>
                                          <p:spTgt spid="6277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4" grpId="0"/>
      <p:bldP spid="627718"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5396" name="Object 4">
            <a:extLst>
              <a:ext uri="{FF2B5EF4-FFF2-40B4-BE49-F238E27FC236}">
                <a16:creationId xmlns:a16="http://schemas.microsoft.com/office/drawing/2014/main" id="{A2D980FF-C140-4392-8DBE-77A2584ECCD0}"/>
              </a:ext>
            </a:extLst>
          </p:cNvPr>
          <p:cNvGraphicFramePr>
            <a:graphicFrameLocks noChangeAspect="1"/>
          </p:cNvGraphicFramePr>
          <p:nvPr>
            <p:extLst>
              <p:ext uri="{D42A27DB-BD31-4B8C-83A1-F6EECF244321}">
                <p14:modId xmlns:p14="http://schemas.microsoft.com/office/powerpoint/2010/main" val="1915912057"/>
              </p:ext>
            </p:extLst>
          </p:nvPr>
        </p:nvGraphicFramePr>
        <p:xfrm>
          <a:off x="1828800" y="4851993"/>
          <a:ext cx="2232025" cy="873125"/>
        </p:xfrm>
        <a:graphic>
          <a:graphicData uri="http://schemas.openxmlformats.org/presentationml/2006/ole">
            <mc:AlternateContent xmlns:mc="http://schemas.openxmlformats.org/markup-compatibility/2006">
              <mc:Choice xmlns:v="urn:schemas-microsoft-com:vml" Requires="v">
                <p:oleObj name="公式" r:id="rId3" imgW="1091880" imgH="431640" progId="Equation.3">
                  <p:embed/>
                </p:oleObj>
              </mc:Choice>
              <mc:Fallback>
                <p:oleObj name="公式" r:id="rId3" imgW="1091880" imgH="431640" progId="Equation.3">
                  <p:embed/>
                  <p:pic>
                    <p:nvPicPr>
                      <p:cNvPr id="315396" name="Object 4">
                        <a:extLst>
                          <a:ext uri="{FF2B5EF4-FFF2-40B4-BE49-F238E27FC236}">
                            <a16:creationId xmlns:a16="http://schemas.microsoft.com/office/drawing/2014/main" id="{A2D980FF-C140-4392-8DBE-77A2584ECC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851993"/>
                        <a:ext cx="2232025"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5397" name="Rectangle 5">
            <a:extLst>
              <a:ext uri="{FF2B5EF4-FFF2-40B4-BE49-F238E27FC236}">
                <a16:creationId xmlns:a16="http://schemas.microsoft.com/office/drawing/2014/main" id="{1DE61C57-D32A-4DB8-BB5D-22D0961D8EEC}"/>
              </a:ext>
            </a:extLst>
          </p:cNvPr>
          <p:cNvSpPr>
            <a:spLocks noChangeArrowheads="1"/>
          </p:cNvSpPr>
          <p:nvPr/>
        </p:nvSpPr>
        <p:spPr bwMode="auto">
          <a:xfrm>
            <a:off x="381000" y="1332536"/>
            <a:ext cx="8382000" cy="3218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lvl1pPr indent="3048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04800" algn="l" defTabSz="914400" rtl="0" eaLnBrk="1" fontAlgn="base" latinLnBrk="0" hangingPunct="1">
              <a:lnSpc>
                <a:spcPct val="15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定理</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将</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允许重复地有序拆分成 恰好</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个部分的方案数为   </a:t>
            </a:r>
          </a:p>
          <a:p>
            <a:pPr marL="0" marR="0" lvl="0" indent="304800" algn="l" defTabSz="914400" rtl="0" eaLnBrk="1" fontAlgn="base" latinLnBrk="0" hangingPunct="1">
              <a:lnSpc>
                <a:spcPct val="150000"/>
              </a:lnSpc>
              <a:spcBef>
                <a:spcPct val="0"/>
              </a:spcBef>
              <a:spcAft>
                <a:spcPct val="0"/>
              </a:spcAft>
              <a:buClrTx/>
              <a:buSzTx/>
              <a:buFontTx/>
              <a:buNone/>
              <a:tabLst/>
              <a:defRPr/>
            </a:pPr>
            <a:r>
              <a:rPr kumimoji="1" lang="zh-CN" altLang="en-US"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华文行楷" panose="02010800040101010101" pitchFamily="2" charset="-122"/>
                <a:cs typeface="+mn-cs"/>
                <a:sym typeface="Symbol" panose="05050102010706020507" pitchFamily="18" charset="2"/>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 </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304800" algn="l" defTabSz="914400" rtl="0" eaLnBrk="0" fontAlgn="base" latinLnBrk="0" hangingPunct="0">
              <a:lnSpc>
                <a:spcPct val="15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证：  设</a:t>
            </a:r>
            <a:r>
              <a:rPr kumimoji="1" lang="zh-CN" altLang="en-US"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1"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sz="2400"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是满足条件的拆分，</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可知把</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N</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拆分成恰好</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r</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个数的每种方案等于满足</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1"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的一组正整数解。因此其</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方法数为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华文行楷" panose="02010800040101010101" pitchFamily="2" charset="-122"/>
                <a:cs typeface="+mn-cs"/>
                <a:sym typeface="Symbol" panose="05050102010706020507" pitchFamily="18" charset="2"/>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华文行楷" panose="02010800040101010101" pitchFamily="2" charset="-122"/>
                <a:cs typeface="+mn-cs"/>
                <a:sym typeface="Symbol" panose="05050102010706020507" pitchFamily="18" charset="2"/>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304800" algn="l" defTabSz="914400" rtl="0" eaLnBrk="0" fontAlgn="base" latinLnBrk="0" hangingPunct="0">
              <a:lnSpc>
                <a:spcPct val="11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      </a:t>
            </a:r>
          </a:p>
        </p:txBody>
      </p:sp>
      <p:sp>
        <p:nvSpPr>
          <p:cNvPr id="315399" name="Rectangle 7">
            <a:extLst>
              <a:ext uri="{FF2B5EF4-FFF2-40B4-BE49-F238E27FC236}">
                <a16:creationId xmlns:a16="http://schemas.microsoft.com/office/drawing/2014/main" id="{A157C513-892E-4897-8714-A470C5DB98BC}"/>
              </a:ext>
            </a:extLst>
          </p:cNvPr>
          <p:cNvSpPr>
            <a:spLocks noChangeArrowheads="1"/>
          </p:cNvSpPr>
          <p:nvPr/>
        </p:nvSpPr>
        <p:spPr bwMode="auto">
          <a:xfrm>
            <a:off x="381000" y="5873897"/>
            <a:ext cx="7667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不允许重复有序拆分</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：不允许重复无序拆分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全排列</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15400" name="Rectangle 8">
            <a:extLst>
              <a:ext uri="{FF2B5EF4-FFF2-40B4-BE49-F238E27FC236}">
                <a16:creationId xmlns:a16="http://schemas.microsoft.com/office/drawing/2014/main" id="{F0D0CE99-406E-4928-9CBA-ECBC4BFCF195}"/>
              </a:ext>
            </a:extLst>
          </p:cNvPr>
          <p:cNvSpPr>
            <a:spLocks noChangeArrowheads="1"/>
          </p:cNvSpPr>
          <p:nvPr/>
        </p:nvSpPr>
        <p:spPr bwMode="auto">
          <a:xfrm>
            <a:off x="1908175" y="257175"/>
            <a:ext cx="5976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有序拆分</a:t>
            </a:r>
          </a:p>
        </p:txBody>
      </p:sp>
      <p:sp>
        <p:nvSpPr>
          <p:cNvPr id="315401" name="Rectangle 9">
            <a:extLst>
              <a:ext uri="{FF2B5EF4-FFF2-40B4-BE49-F238E27FC236}">
                <a16:creationId xmlns:a16="http://schemas.microsoft.com/office/drawing/2014/main" id="{A0191BF7-412B-4E77-A312-773AA2CFA32E}"/>
              </a:ext>
            </a:extLst>
          </p:cNvPr>
          <p:cNvSpPr>
            <a:spLocks noChangeArrowheads="1"/>
          </p:cNvSpPr>
          <p:nvPr/>
        </p:nvSpPr>
        <p:spPr bwMode="auto">
          <a:xfrm>
            <a:off x="533400" y="4211626"/>
            <a:ext cx="74168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1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推论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对</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做任意重复的有序拆分，方案数为</a:t>
            </a:r>
          </a:p>
        </p:txBody>
      </p:sp>
    </p:spTree>
  </p:cSld>
  <p:clrMapOvr>
    <a:masterClrMapping/>
  </p:clrMapOvr>
  <p:transition spd="slow">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400" name="Rectangle 8">
            <a:extLst>
              <a:ext uri="{FF2B5EF4-FFF2-40B4-BE49-F238E27FC236}">
                <a16:creationId xmlns:a16="http://schemas.microsoft.com/office/drawing/2014/main" id="{F0D0CE99-406E-4928-9CBA-ECBC4BFCF195}"/>
              </a:ext>
            </a:extLst>
          </p:cNvPr>
          <p:cNvSpPr>
            <a:spLocks noChangeArrowheads="1"/>
          </p:cNvSpPr>
          <p:nvPr/>
        </p:nvSpPr>
        <p:spPr bwMode="auto">
          <a:xfrm>
            <a:off x="1908175" y="257175"/>
            <a:ext cx="5976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有序拆分</a:t>
            </a:r>
          </a:p>
        </p:txBody>
      </p:sp>
      <p:sp>
        <p:nvSpPr>
          <p:cNvPr id="7" name="Rectangle 5">
            <a:extLst>
              <a:ext uri="{FF2B5EF4-FFF2-40B4-BE49-F238E27FC236}">
                <a16:creationId xmlns:a16="http://schemas.microsoft.com/office/drawing/2014/main" id="{CCA61FDD-C45E-4E6A-966D-FF0B748A36B7}"/>
              </a:ext>
            </a:extLst>
          </p:cNvPr>
          <p:cNvSpPr>
            <a:spLocks noChangeArrowheads="1"/>
          </p:cNvSpPr>
          <p:nvPr/>
        </p:nvSpPr>
        <p:spPr bwMode="auto">
          <a:xfrm>
            <a:off x="76200" y="1295400"/>
            <a:ext cx="8744118" cy="1684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lvl1pPr indent="3048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04800" algn="l" defTabSz="914400" rtl="0" eaLnBrk="1" fontAlgn="base" latinLnBrk="0" hangingPunct="1">
              <a:lnSpc>
                <a:spcPct val="15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定理</a:t>
            </a:r>
            <a:r>
              <a:rPr kumimoji="1" lang="en-US" altLang="zh-CN" sz="2400" b="1" dirty="0">
                <a:solidFill>
                  <a:srgbClr val="A50021"/>
                </a:solidFill>
                <a:latin typeface="Times New Roman" panose="02020603050405020304" pitchFamily="18" charset="0"/>
                <a:cs typeface="Times New Roman" panose="02020603050405020304" pitchFamily="18" charset="0"/>
              </a:rPr>
              <a:t>6</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将</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允许重复地有序拆分</a:t>
            </a: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成由数字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1"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组成的方案数为下述公式的</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1" i="0"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次方系数。   </a:t>
            </a:r>
          </a:p>
          <a:p>
            <a:pPr marL="0" marR="0" lvl="0" indent="304800" algn="l" defTabSz="914400" rtl="0" eaLnBrk="1" fontAlgn="base" latinLnBrk="0" hangingPunct="1">
              <a:lnSpc>
                <a:spcPct val="15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1+(x</a:t>
            </a:r>
            <a:r>
              <a:rPr kumimoji="1" lang="en-US" altLang="zh-CN" sz="2000"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0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000" b="1" i="1"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000" b="1" baseline="30000" dirty="0">
                <a:solidFill>
                  <a:srgbClr val="000000"/>
                </a:solidFill>
                <a:latin typeface="Times New Roman" panose="02020603050405020304" pitchFamily="18" charset="0"/>
                <a:cs typeface="Times New Roman" panose="02020603050405020304" pitchFamily="18" charset="0"/>
              </a:rPr>
              <a:t>2</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 +</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000" b="1" i="1"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ar</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(x</a:t>
            </a:r>
            <a:r>
              <a:rPr kumimoji="1" lang="en-US" altLang="zh-CN" sz="2000"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0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000" b="1" i="1"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000" b="1" baseline="30000" dirty="0">
                <a:solidFill>
                  <a:srgbClr val="000000"/>
                </a:solidFill>
                <a:latin typeface="Times New Roman" panose="02020603050405020304" pitchFamily="18" charset="0"/>
                <a:cs typeface="Times New Roman" panose="02020603050405020304" pitchFamily="18" charset="0"/>
              </a:rPr>
              <a:t>2</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 +</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000" b="1" i="1"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ar</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+(x</a:t>
            </a:r>
            <a:r>
              <a:rPr kumimoji="1" lang="en-US" altLang="zh-CN" sz="2000"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0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000" b="1" i="1"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000" b="1" baseline="30000" dirty="0">
                <a:solidFill>
                  <a:srgbClr val="000000"/>
                </a:solidFill>
                <a:latin typeface="Times New Roman" panose="02020603050405020304" pitchFamily="18" charset="0"/>
                <a:cs typeface="Times New Roman" panose="02020603050405020304" pitchFamily="18" charset="0"/>
              </a:rPr>
              <a:t>2</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 +</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000" b="1" i="1"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ar</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      </a:t>
            </a:r>
          </a:p>
        </p:txBody>
      </p:sp>
      <p:sp>
        <p:nvSpPr>
          <p:cNvPr id="8" name="Rectangle 5">
            <a:extLst>
              <a:ext uri="{FF2B5EF4-FFF2-40B4-BE49-F238E27FC236}">
                <a16:creationId xmlns:a16="http://schemas.microsoft.com/office/drawing/2014/main" id="{20D328D8-286E-43ED-BAA0-FF2CE603DDA4}"/>
              </a:ext>
            </a:extLst>
          </p:cNvPr>
          <p:cNvSpPr>
            <a:spLocks noChangeArrowheads="1"/>
          </p:cNvSpPr>
          <p:nvPr/>
        </p:nvSpPr>
        <p:spPr bwMode="auto">
          <a:xfrm>
            <a:off x="84292" y="3112785"/>
            <a:ext cx="8983508" cy="2751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lvl1pPr indent="3048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04800" algn="l" defTabSz="914400" rtl="0" eaLnBrk="1" fontAlgn="base" latinLnBrk="0" hangingPunct="1">
              <a:lnSpc>
                <a:spcPct val="15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例子：</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将</a:t>
            </a:r>
            <a:r>
              <a:rPr kumimoji="1" lang="en-US" altLang="zh-CN" sz="2400" b="1" i="1" dirty="0">
                <a:solidFill>
                  <a:srgbClr val="000000"/>
                </a:solidFill>
                <a:latin typeface="Times New Roman" panose="02020603050405020304" pitchFamily="18" charset="0"/>
                <a:cs typeface="Times New Roman" panose="02020603050405020304" pitchFamily="18" charset="0"/>
              </a:rPr>
              <a:t>5</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允许重复地有序拆分成由数字 </a:t>
            </a:r>
            <a:r>
              <a:rPr kumimoji="1" lang="en-US" altLang="zh-CN" sz="2400" b="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1,2</a:t>
            </a:r>
            <a:r>
              <a:rPr kumimoji="1" lang="zh-CN" altLang="en-US" sz="2400" b="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1" lang="en-US" altLang="zh-CN" sz="2400" b="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2400" b="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组成</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的方案数为下述公式的</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次方系数。   </a:t>
            </a:r>
            <a:endParaRPr kumimoji="1" lang="en-US" altLang="zh-CN" sz="2400" b="1" dirty="0">
              <a:solidFill>
                <a:srgbClr val="000000"/>
              </a:solidFill>
              <a:latin typeface="Times New Roman" panose="02020603050405020304" pitchFamily="18" charset="0"/>
              <a:cs typeface="Times New Roman" panose="02020603050405020304" pitchFamily="18" charset="0"/>
            </a:endParaRPr>
          </a:p>
          <a:p>
            <a:pPr marL="0" marR="0" lvl="0" indent="304800" algn="l" defTabSz="914400" rtl="0" eaLnBrk="1" fontAlgn="base" latinLnBrk="0" hangingPunct="1">
              <a:lnSpc>
                <a:spcPct val="15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1+(x</a:t>
            </a:r>
            <a:r>
              <a:rPr kumimoji="1" lang="en-US" altLang="zh-CN"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x</a:t>
            </a:r>
            <a:r>
              <a:rPr kumimoji="1" lang="en-US" altLang="zh-CN" b="1" baseline="30000" dirty="0">
                <a:solidFill>
                  <a:srgbClr val="000000"/>
                </a:solidFill>
                <a:latin typeface="Times New Roman" panose="02020603050405020304" pitchFamily="18" charset="0"/>
                <a:cs typeface="Times New Roman" panose="02020603050405020304" pitchFamily="18" charset="0"/>
              </a:rPr>
              <a:t>2</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x</a:t>
            </a:r>
            <a:r>
              <a:rPr kumimoji="1" lang="en-US" altLang="zh-CN"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(x</a:t>
            </a:r>
            <a:r>
              <a:rPr kumimoji="1" lang="en-US" altLang="zh-CN"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x</a:t>
            </a:r>
            <a:r>
              <a:rPr kumimoji="1" lang="en-US" altLang="zh-CN" b="1" baseline="30000" dirty="0">
                <a:solidFill>
                  <a:srgbClr val="000000"/>
                </a:solidFill>
                <a:latin typeface="Times New Roman" panose="02020603050405020304" pitchFamily="18" charset="0"/>
                <a:cs typeface="Times New Roman" panose="02020603050405020304" pitchFamily="18" charset="0"/>
              </a:rPr>
              <a:t>2</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x</a:t>
            </a:r>
            <a:r>
              <a:rPr kumimoji="1" lang="en-US" altLang="zh-CN"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+(x</a:t>
            </a:r>
            <a:r>
              <a:rPr kumimoji="1" lang="en-US" altLang="zh-CN"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x</a:t>
            </a:r>
            <a:r>
              <a:rPr kumimoji="1" lang="en-US" altLang="zh-CN" b="1" baseline="30000" dirty="0">
                <a:solidFill>
                  <a:srgbClr val="000000"/>
                </a:solidFill>
                <a:latin typeface="Times New Roman" panose="02020603050405020304" pitchFamily="18" charset="0"/>
                <a:cs typeface="Times New Roman" panose="02020603050405020304" pitchFamily="18" charset="0"/>
              </a:rPr>
              <a:t>2</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x</a:t>
            </a:r>
            <a:r>
              <a:rPr kumimoji="1" lang="en-US" altLang="zh-CN"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+(x</a:t>
            </a:r>
            <a:r>
              <a:rPr kumimoji="1" lang="en-US" altLang="zh-CN"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x</a:t>
            </a:r>
            <a:r>
              <a:rPr kumimoji="1" lang="en-US" altLang="zh-CN" b="1" baseline="30000" dirty="0">
                <a:solidFill>
                  <a:srgbClr val="000000"/>
                </a:solidFill>
                <a:latin typeface="Times New Roman" panose="02020603050405020304" pitchFamily="18" charset="0"/>
                <a:cs typeface="Times New Roman" panose="02020603050405020304" pitchFamily="18" charset="0"/>
              </a:rPr>
              <a:t>2</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x</a:t>
            </a:r>
            <a:r>
              <a:rPr kumimoji="1" lang="en-US" altLang="zh-CN"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b="1" baseline="30000" dirty="0">
                <a:solidFill>
                  <a:srgbClr val="000000"/>
                </a:solidFill>
                <a:latin typeface="Times New Roman" panose="02020603050405020304" pitchFamily="18" charset="0"/>
                <a:cs typeface="Times New Roman" panose="02020603050405020304" pitchFamily="18" charset="0"/>
              </a:rPr>
              <a:t>4</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+(x</a:t>
            </a:r>
            <a:r>
              <a:rPr kumimoji="1" lang="en-US" altLang="zh-CN"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x</a:t>
            </a:r>
            <a:r>
              <a:rPr kumimoji="1" lang="en-US" altLang="zh-CN" b="1" baseline="30000" dirty="0">
                <a:solidFill>
                  <a:srgbClr val="000000"/>
                </a:solidFill>
                <a:latin typeface="Times New Roman" panose="02020603050405020304" pitchFamily="18" charset="0"/>
                <a:cs typeface="Times New Roman" panose="02020603050405020304" pitchFamily="18" charset="0"/>
              </a:rPr>
              <a:t>2</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x</a:t>
            </a:r>
            <a:r>
              <a:rPr kumimoji="1" lang="en-US" altLang="zh-CN"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1" lang="zh-CN" altLang="en-US"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  </a:t>
            </a:r>
            <a:endParaRPr kumimoji="1" lang="en-US" altLang="zh-CN"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304800" algn="l" defTabSz="914400" rtl="0" eaLnBrk="1" fontAlgn="base" latinLnBrk="0" hangingPunct="1">
              <a:lnSpc>
                <a:spcPct val="15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最终求得</a:t>
            </a:r>
            <a:r>
              <a:rPr kumimoji="1" lang="en-US" altLang="zh-CN"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x</a:t>
            </a:r>
            <a:r>
              <a:rPr kumimoji="1" lang="en-US" altLang="zh-CN" b="1" i="0" u="none" strike="noStrike" kern="1200" cap="none" spc="0" normalizeH="0" baseline="3000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5</a:t>
            </a:r>
            <a:r>
              <a:rPr kumimoji="1" lang="zh-CN" altLang="en-US"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系数为</a:t>
            </a:r>
            <a:r>
              <a:rPr kumimoji="1" lang="en-US" altLang="zh-CN" b="1" dirty="0">
                <a:solidFill>
                  <a:srgbClr val="000000"/>
                </a:solidFill>
                <a:latin typeface="宋体" panose="02010600030101010101" pitchFamily="2" charset="-122"/>
                <a:cs typeface="Times New Roman" panose="02020603050405020304" pitchFamily="18" charset="0"/>
              </a:rPr>
              <a:t>13</a:t>
            </a:r>
            <a:r>
              <a:rPr kumimoji="1" lang="zh-CN" altLang="en-US" b="1" dirty="0">
                <a:solidFill>
                  <a:srgbClr val="000000"/>
                </a:solidFill>
                <a:latin typeface="宋体" panose="02010600030101010101" pitchFamily="2" charset="-122"/>
                <a:cs typeface="Times New Roman" panose="02020603050405020304" pitchFamily="18" charset="0"/>
              </a:rPr>
              <a:t>，具体方案是</a:t>
            </a:r>
            <a:r>
              <a:rPr kumimoji="1" lang="en-US" altLang="zh-CN" sz="1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2</a:t>
            </a:r>
            <a:r>
              <a:rPr kumimoji="1" lang="en-US" altLang="zh-CN" sz="1600" b="1" dirty="0">
                <a:solidFill>
                  <a:srgbClr val="000000"/>
                </a:solidFill>
                <a:latin typeface="宋体" panose="02010600030101010101" pitchFamily="2" charset="-122"/>
                <a:cs typeface="Times New Roman" panose="02020603050405020304" pitchFamily="18" charset="0"/>
              </a:rPr>
              <a:t>,3/3,2/3,1,1/1,3,1/1,1,3/1,2,2/2,1,2/2,2,1/2,1,1,1/1,2,1,1/1,1,2,1/1,1,1,2/1,1,1,1,1</a:t>
            </a:r>
            <a:r>
              <a:rPr kumimoji="1" lang="zh-CN" altLang="en-US" sz="1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 </a:t>
            </a:r>
            <a:endParaRPr kumimoji="1" lang="en-US" altLang="zh-CN" sz="1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304800" algn="l" defTabSz="914400" rtl="0" eaLnBrk="1" fontAlgn="base" latinLnBrk="0" hangingPunct="1">
              <a:lnSpc>
                <a:spcPct val="15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583399493"/>
      </p:ext>
    </p:extLst>
  </p:cSld>
  <p:clrMapOvr>
    <a:masterClrMapping/>
  </p:clrMapOvr>
  <p:transition spd="slow">
    <p:fade/>
  </p:transition>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6763" name="文本框 586762">
            <a:extLst>
              <a:ext uri="{FF2B5EF4-FFF2-40B4-BE49-F238E27FC236}">
                <a16:creationId xmlns:a16="http://schemas.microsoft.com/office/drawing/2014/main" id="{90EF681F-F312-4A1F-BE43-DBD89A013C55}"/>
              </a:ext>
            </a:extLst>
          </p:cNvPr>
          <p:cNvSpPr txBox="1">
            <a:spLocks noChangeArrowheads="1"/>
          </p:cNvSpPr>
          <p:nvPr/>
        </p:nvSpPr>
        <p:spPr bwMode="auto">
          <a:xfrm>
            <a:off x="533400" y="914400"/>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4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3.  </a:t>
            </a:r>
            <a:r>
              <a:rPr kumimoji="0" lang="zh-CN" alt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指数型母函数</a:t>
            </a:r>
          </a:p>
        </p:txBody>
      </p:sp>
      <p:sp>
        <p:nvSpPr>
          <p:cNvPr id="586764" name="矩形 586763">
            <a:extLst>
              <a:ext uri="{FF2B5EF4-FFF2-40B4-BE49-F238E27FC236}">
                <a16:creationId xmlns:a16="http://schemas.microsoft.com/office/drawing/2014/main" id="{59392C32-8A9D-41BF-ACD7-0624C2F4BD49}"/>
              </a:ext>
            </a:extLst>
          </p:cNvPr>
          <p:cNvSpPr>
            <a:spLocks noChangeArrowheads="1"/>
          </p:cNvSpPr>
          <p:nvPr/>
        </p:nvSpPr>
        <p:spPr bwMode="auto">
          <a:xfrm>
            <a:off x="685800" y="1827213"/>
            <a:ext cx="82296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考虑</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个元素组成的多重集，其中</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重复了</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次，</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重复了</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次，</a:t>
            </a: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k</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重复了</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k</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次，</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k</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。从中取</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r</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个排列，求不同的排列数。</a:t>
            </a:r>
          </a:p>
        </p:txBody>
      </p:sp>
      <p:sp>
        <p:nvSpPr>
          <p:cNvPr id="586765" name="矩形 586764">
            <a:extLst>
              <a:ext uri="{FF2B5EF4-FFF2-40B4-BE49-F238E27FC236}">
                <a16:creationId xmlns:a16="http://schemas.microsoft.com/office/drawing/2014/main" id="{B2DA7A19-15BB-410F-AF12-4F05F37CED21}"/>
              </a:ext>
            </a:extLst>
          </p:cNvPr>
          <p:cNvSpPr>
            <a:spLocks noChangeArrowheads="1"/>
          </p:cNvSpPr>
          <p:nvPr/>
        </p:nvSpPr>
        <p:spPr bwMode="auto">
          <a:xfrm>
            <a:off x="685800" y="3549650"/>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若</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r</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，即考虑</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个元素的全排列，则不同的排列数为：</a:t>
            </a:r>
          </a:p>
        </p:txBody>
      </p:sp>
      <p:graphicFrame>
        <p:nvGraphicFramePr>
          <p:cNvPr id="586766" name="对象 586765">
            <a:extLst>
              <a:ext uri="{FF2B5EF4-FFF2-40B4-BE49-F238E27FC236}">
                <a16:creationId xmlns:a16="http://schemas.microsoft.com/office/drawing/2014/main" id="{DB90824C-4D68-4C96-9ED0-6C75DA06B687}"/>
              </a:ext>
            </a:extLst>
          </p:cNvPr>
          <p:cNvGraphicFramePr>
            <a:graphicFrameLocks/>
          </p:cNvGraphicFramePr>
          <p:nvPr/>
        </p:nvGraphicFramePr>
        <p:xfrm>
          <a:off x="3276600" y="4275138"/>
          <a:ext cx="1676400" cy="982662"/>
        </p:xfrm>
        <a:graphic>
          <a:graphicData uri="http://schemas.openxmlformats.org/presentationml/2006/ole">
            <mc:AlternateContent xmlns:mc="http://schemas.openxmlformats.org/markup-compatibility/2006">
              <mc:Choice xmlns:v="urn:schemas-microsoft-com:vml" Requires="v">
                <p:oleObj r:id="rId2" imgW="1841500" imgH="1079500" progId="Equation.DSMT4">
                  <p:embed/>
                </p:oleObj>
              </mc:Choice>
              <mc:Fallback>
                <p:oleObj r:id="rId2" imgW="1841500" imgH="1079500" progId="Equation.DSMT4">
                  <p:embed/>
                  <p:pic>
                    <p:nvPicPr>
                      <p:cNvPr id="586766" name="对象 586765">
                        <a:extLst>
                          <a:ext uri="{FF2B5EF4-FFF2-40B4-BE49-F238E27FC236}">
                            <a16:creationId xmlns:a16="http://schemas.microsoft.com/office/drawing/2014/main" id="{DB90824C-4D68-4C96-9ED0-6C75DA06B68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4275138"/>
                        <a:ext cx="16764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86767" name="矩形 586766">
            <a:extLst>
              <a:ext uri="{FF2B5EF4-FFF2-40B4-BE49-F238E27FC236}">
                <a16:creationId xmlns:a16="http://schemas.microsoft.com/office/drawing/2014/main" id="{0C7B0DE2-5379-4B29-8F58-A11EACE07BBA}"/>
              </a:ext>
            </a:extLst>
          </p:cNvPr>
          <p:cNvSpPr>
            <a:spLocks noChangeArrowheads="1"/>
          </p:cNvSpPr>
          <p:nvPr/>
        </p:nvSpPr>
        <p:spPr bwMode="auto">
          <a:xfrm>
            <a:off x="685800" y="5653088"/>
            <a:ext cx="822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但是对于一般的</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r</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，情况就比较复杂了。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6763"/>
                                        </p:tgtEl>
                                        <p:attrNameLst>
                                          <p:attrName>style.visibility</p:attrName>
                                        </p:attrNameLst>
                                      </p:cBhvr>
                                      <p:to>
                                        <p:strVal val="visible"/>
                                      </p:to>
                                    </p:set>
                                    <p:animEffect transition="in" filter="wipe(left)">
                                      <p:cBhvr>
                                        <p:cTn id="7" dur="500"/>
                                        <p:tgtEl>
                                          <p:spTgt spid="5867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6764"/>
                                        </p:tgtEl>
                                        <p:attrNameLst>
                                          <p:attrName>style.visibility</p:attrName>
                                        </p:attrNameLst>
                                      </p:cBhvr>
                                      <p:to>
                                        <p:strVal val="visible"/>
                                      </p:to>
                                    </p:set>
                                    <p:animEffect transition="in" filter="wipe(left)">
                                      <p:cBhvr>
                                        <p:cTn id="12" dur="500"/>
                                        <p:tgtEl>
                                          <p:spTgt spid="5867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6765"/>
                                        </p:tgtEl>
                                        <p:attrNameLst>
                                          <p:attrName>style.visibility</p:attrName>
                                        </p:attrNameLst>
                                      </p:cBhvr>
                                      <p:to>
                                        <p:strVal val="visible"/>
                                      </p:to>
                                    </p:set>
                                    <p:animEffect transition="in" filter="wipe(left)">
                                      <p:cBhvr>
                                        <p:cTn id="17" dur="500"/>
                                        <p:tgtEl>
                                          <p:spTgt spid="5867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86766"/>
                                        </p:tgtEl>
                                        <p:attrNameLst>
                                          <p:attrName>style.visibility</p:attrName>
                                        </p:attrNameLst>
                                      </p:cBhvr>
                                      <p:to>
                                        <p:strVal val="visible"/>
                                      </p:to>
                                    </p:set>
                                    <p:animEffect transition="in" filter="wipe(left)">
                                      <p:cBhvr>
                                        <p:cTn id="22" dur="500"/>
                                        <p:tgtEl>
                                          <p:spTgt spid="5867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86767"/>
                                        </p:tgtEl>
                                        <p:attrNameLst>
                                          <p:attrName>style.visibility</p:attrName>
                                        </p:attrNameLst>
                                      </p:cBhvr>
                                      <p:to>
                                        <p:strVal val="visible"/>
                                      </p:to>
                                    </p:set>
                                    <p:animEffect transition="in" filter="wipe(left)">
                                      <p:cBhvr>
                                        <p:cTn id="27" dur="500"/>
                                        <p:tgtEl>
                                          <p:spTgt spid="586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63" grpId="0"/>
      <p:bldP spid="586764" grpId="0"/>
      <p:bldP spid="586765" grpId="0"/>
      <p:bldP spid="586767"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8803" name="组合 588802">
            <a:extLst>
              <a:ext uri="{FF2B5EF4-FFF2-40B4-BE49-F238E27FC236}">
                <a16:creationId xmlns:a16="http://schemas.microsoft.com/office/drawing/2014/main" id="{D9D1C1E7-FDC3-490D-ADEF-75288B1982B1}"/>
              </a:ext>
            </a:extLst>
          </p:cNvPr>
          <p:cNvGrpSpPr>
            <a:grpSpLocks/>
          </p:cNvGrpSpPr>
          <p:nvPr/>
        </p:nvGrpSpPr>
        <p:grpSpPr bwMode="auto">
          <a:xfrm>
            <a:off x="919163" y="2590800"/>
            <a:ext cx="7539037" cy="1612900"/>
            <a:chOff x="292" y="2529"/>
            <a:chExt cx="5142" cy="1293"/>
          </a:xfrm>
        </p:grpSpPr>
        <p:sp>
          <p:nvSpPr>
            <p:cNvPr id="56322" name="矩形 588803">
              <a:extLst>
                <a:ext uri="{FF2B5EF4-FFF2-40B4-BE49-F238E27FC236}">
                  <a16:creationId xmlns:a16="http://schemas.microsoft.com/office/drawing/2014/main" id="{D02B36AB-3AB2-4BE1-9A78-875C43DE4768}"/>
                </a:ext>
              </a:extLst>
            </p:cNvPr>
            <p:cNvSpPr>
              <a:spLocks noChangeArrowheads="1"/>
            </p:cNvSpPr>
            <p:nvPr/>
          </p:nvSpPr>
          <p:spPr bwMode="auto">
            <a:xfrm>
              <a:off x="5330" y="3398"/>
              <a:ext cx="8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8</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23" name="矩形 588804">
              <a:extLst>
                <a:ext uri="{FF2B5EF4-FFF2-40B4-BE49-F238E27FC236}">
                  <a16:creationId xmlns:a16="http://schemas.microsoft.com/office/drawing/2014/main" id="{4D6B6E62-167F-4809-B826-8A541FC2E143}"/>
                </a:ext>
              </a:extLst>
            </p:cNvPr>
            <p:cNvSpPr>
              <a:spLocks noChangeArrowheads="1"/>
            </p:cNvSpPr>
            <p:nvPr/>
          </p:nvSpPr>
          <p:spPr bwMode="auto">
            <a:xfrm>
              <a:off x="4844" y="3398"/>
              <a:ext cx="8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7</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24" name="矩形 588805">
              <a:extLst>
                <a:ext uri="{FF2B5EF4-FFF2-40B4-BE49-F238E27FC236}">
                  <a16:creationId xmlns:a16="http://schemas.microsoft.com/office/drawing/2014/main" id="{4AD93273-06DD-4C8B-A96A-6D707192B5B5}"/>
                </a:ext>
              </a:extLst>
            </p:cNvPr>
            <p:cNvSpPr>
              <a:spLocks noChangeArrowheads="1"/>
            </p:cNvSpPr>
            <p:nvPr/>
          </p:nvSpPr>
          <p:spPr bwMode="auto">
            <a:xfrm>
              <a:off x="4236" y="3398"/>
              <a:ext cx="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6</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25" name="矩形 588806">
              <a:extLst>
                <a:ext uri="{FF2B5EF4-FFF2-40B4-BE49-F238E27FC236}">
                  <a16:creationId xmlns:a16="http://schemas.microsoft.com/office/drawing/2014/main" id="{A7632F08-E405-42E6-B8D8-13DF30064BB1}"/>
                </a:ext>
              </a:extLst>
            </p:cNvPr>
            <p:cNvSpPr>
              <a:spLocks noChangeArrowheads="1"/>
            </p:cNvSpPr>
            <p:nvPr/>
          </p:nvSpPr>
          <p:spPr bwMode="auto">
            <a:xfrm>
              <a:off x="3620" y="3398"/>
              <a:ext cx="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5</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26" name="矩形 588807">
              <a:extLst>
                <a:ext uri="{FF2B5EF4-FFF2-40B4-BE49-F238E27FC236}">
                  <a16:creationId xmlns:a16="http://schemas.microsoft.com/office/drawing/2014/main" id="{8E96259A-0747-4BA5-8E9A-B35568EBDDC7}"/>
                </a:ext>
              </a:extLst>
            </p:cNvPr>
            <p:cNvSpPr>
              <a:spLocks noChangeArrowheads="1"/>
            </p:cNvSpPr>
            <p:nvPr/>
          </p:nvSpPr>
          <p:spPr bwMode="auto">
            <a:xfrm>
              <a:off x="3005" y="3398"/>
              <a:ext cx="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4</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27" name="矩形 588808">
              <a:extLst>
                <a:ext uri="{FF2B5EF4-FFF2-40B4-BE49-F238E27FC236}">
                  <a16:creationId xmlns:a16="http://schemas.microsoft.com/office/drawing/2014/main" id="{29842F53-4E41-41BD-A7A9-BD545D764C49}"/>
                </a:ext>
              </a:extLst>
            </p:cNvPr>
            <p:cNvSpPr>
              <a:spLocks noChangeArrowheads="1"/>
            </p:cNvSpPr>
            <p:nvPr/>
          </p:nvSpPr>
          <p:spPr bwMode="auto">
            <a:xfrm>
              <a:off x="2280" y="3398"/>
              <a:ext cx="8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28" name="矩形 588809">
              <a:extLst>
                <a:ext uri="{FF2B5EF4-FFF2-40B4-BE49-F238E27FC236}">
                  <a16:creationId xmlns:a16="http://schemas.microsoft.com/office/drawing/2014/main" id="{FBA6D68F-3B66-45C3-9924-2A56F6406A62}"/>
                </a:ext>
              </a:extLst>
            </p:cNvPr>
            <p:cNvSpPr>
              <a:spLocks noChangeArrowheads="1"/>
            </p:cNvSpPr>
            <p:nvPr/>
          </p:nvSpPr>
          <p:spPr bwMode="auto">
            <a:xfrm>
              <a:off x="1666" y="3398"/>
              <a:ext cx="8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29" name="矩形 588810">
              <a:extLst>
                <a:ext uri="{FF2B5EF4-FFF2-40B4-BE49-F238E27FC236}">
                  <a16:creationId xmlns:a16="http://schemas.microsoft.com/office/drawing/2014/main" id="{1DA9C92D-8DED-4314-ABFF-71C372D37FC7}"/>
                </a:ext>
              </a:extLst>
            </p:cNvPr>
            <p:cNvSpPr>
              <a:spLocks noChangeArrowheads="1"/>
            </p:cNvSpPr>
            <p:nvPr/>
          </p:nvSpPr>
          <p:spPr bwMode="auto">
            <a:xfrm>
              <a:off x="5227" y="2969"/>
              <a:ext cx="8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30" name="矩形 588811">
              <a:extLst>
                <a:ext uri="{FF2B5EF4-FFF2-40B4-BE49-F238E27FC236}">
                  <a16:creationId xmlns:a16="http://schemas.microsoft.com/office/drawing/2014/main" id="{912FD585-270F-47B6-A31D-CE647BD002FD}"/>
                </a:ext>
              </a:extLst>
            </p:cNvPr>
            <p:cNvSpPr>
              <a:spLocks noChangeArrowheads="1"/>
            </p:cNvSpPr>
            <p:nvPr/>
          </p:nvSpPr>
          <p:spPr bwMode="auto">
            <a:xfrm>
              <a:off x="4741" y="2969"/>
              <a:ext cx="8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31" name="矩形 588812">
              <a:extLst>
                <a:ext uri="{FF2B5EF4-FFF2-40B4-BE49-F238E27FC236}">
                  <a16:creationId xmlns:a16="http://schemas.microsoft.com/office/drawing/2014/main" id="{A776F974-A931-40AC-B802-C591985916B1}"/>
                </a:ext>
              </a:extLst>
            </p:cNvPr>
            <p:cNvSpPr>
              <a:spLocks noChangeArrowheads="1"/>
            </p:cNvSpPr>
            <p:nvPr/>
          </p:nvSpPr>
          <p:spPr bwMode="auto">
            <a:xfrm>
              <a:off x="3474" y="2969"/>
              <a:ext cx="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5</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32" name="矩形 588813">
              <a:extLst>
                <a:ext uri="{FF2B5EF4-FFF2-40B4-BE49-F238E27FC236}">
                  <a16:creationId xmlns:a16="http://schemas.microsoft.com/office/drawing/2014/main" id="{7285EE5F-B4B8-430A-B94B-32B7FE86486C}"/>
                </a:ext>
              </a:extLst>
            </p:cNvPr>
            <p:cNvSpPr>
              <a:spLocks noChangeArrowheads="1"/>
            </p:cNvSpPr>
            <p:nvPr/>
          </p:nvSpPr>
          <p:spPr bwMode="auto">
            <a:xfrm>
              <a:off x="2989" y="2969"/>
              <a:ext cx="8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4</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33" name="矩形 588814">
              <a:extLst>
                <a:ext uri="{FF2B5EF4-FFF2-40B4-BE49-F238E27FC236}">
                  <a16:creationId xmlns:a16="http://schemas.microsoft.com/office/drawing/2014/main" id="{1A51B4ED-C070-4173-B7CC-391C51FC819E}"/>
                </a:ext>
              </a:extLst>
            </p:cNvPr>
            <p:cNvSpPr>
              <a:spLocks noChangeArrowheads="1"/>
            </p:cNvSpPr>
            <p:nvPr/>
          </p:nvSpPr>
          <p:spPr bwMode="auto">
            <a:xfrm>
              <a:off x="2367" y="2969"/>
              <a:ext cx="8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34" name="矩形 588815">
              <a:extLst>
                <a:ext uri="{FF2B5EF4-FFF2-40B4-BE49-F238E27FC236}">
                  <a16:creationId xmlns:a16="http://schemas.microsoft.com/office/drawing/2014/main" id="{BB6D17DB-3229-4DE5-B0C6-1694523733AE}"/>
                </a:ext>
              </a:extLst>
            </p:cNvPr>
            <p:cNvSpPr>
              <a:spLocks noChangeArrowheads="1"/>
            </p:cNvSpPr>
            <p:nvPr/>
          </p:nvSpPr>
          <p:spPr bwMode="auto">
            <a:xfrm>
              <a:off x="1760" y="2969"/>
              <a:ext cx="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35" name="矩形 588816">
              <a:extLst>
                <a:ext uri="{FF2B5EF4-FFF2-40B4-BE49-F238E27FC236}">
                  <a16:creationId xmlns:a16="http://schemas.microsoft.com/office/drawing/2014/main" id="{1931DF16-01D8-4CCE-86C9-CC1F0A471A76}"/>
                </a:ext>
              </a:extLst>
            </p:cNvPr>
            <p:cNvSpPr>
              <a:spLocks noChangeArrowheads="1"/>
            </p:cNvSpPr>
            <p:nvPr/>
          </p:nvSpPr>
          <p:spPr bwMode="auto">
            <a:xfrm>
              <a:off x="5238" y="2539"/>
              <a:ext cx="8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36" name="矩形 588817">
              <a:extLst>
                <a:ext uri="{FF2B5EF4-FFF2-40B4-BE49-F238E27FC236}">
                  <a16:creationId xmlns:a16="http://schemas.microsoft.com/office/drawing/2014/main" id="{0D47409A-BF63-4821-AFB2-49A8C314741D}"/>
                </a:ext>
              </a:extLst>
            </p:cNvPr>
            <p:cNvSpPr>
              <a:spLocks noChangeArrowheads="1"/>
            </p:cNvSpPr>
            <p:nvPr/>
          </p:nvSpPr>
          <p:spPr bwMode="auto">
            <a:xfrm>
              <a:off x="4753" y="2539"/>
              <a:ext cx="8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37" name="矩形 588818">
              <a:extLst>
                <a:ext uri="{FF2B5EF4-FFF2-40B4-BE49-F238E27FC236}">
                  <a16:creationId xmlns:a16="http://schemas.microsoft.com/office/drawing/2014/main" id="{3F1DED04-160A-459D-89A5-7EF5904243BC}"/>
                </a:ext>
              </a:extLst>
            </p:cNvPr>
            <p:cNvSpPr>
              <a:spLocks noChangeArrowheads="1"/>
            </p:cNvSpPr>
            <p:nvPr/>
          </p:nvSpPr>
          <p:spPr bwMode="auto">
            <a:xfrm>
              <a:off x="3621" y="2539"/>
              <a:ext cx="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38" name="矩形 588819">
              <a:extLst>
                <a:ext uri="{FF2B5EF4-FFF2-40B4-BE49-F238E27FC236}">
                  <a16:creationId xmlns:a16="http://schemas.microsoft.com/office/drawing/2014/main" id="{6D427D0B-365A-413A-B684-4CAC5C604D0D}"/>
                </a:ext>
              </a:extLst>
            </p:cNvPr>
            <p:cNvSpPr>
              <a:spLocks noChangeArrowheads="1"/>
            </p:cNvSpPr>
            <p:nvPr/>
          </p:nvSpPr>
          <p:spPr bwMode="auto">
            <a:xfrm>
              <a:off x="2496" y="2539"/>
              <a:ext cx="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39" name="矩形 588820">
              <a:extLst>
                <a:ext uri="{FF2B5EF4-FFF2-40B4-BE49-F238E27FC236}">
                  <a16:creationId xmlns:a16="http://schemas.microsoft.com/office/drawing/2014/main" id="{F2CE1846-A349-4A98-A1FF-40E3708F8D5D}"/>
                </a:ext>
              </a:extLst>
            </p:cNvPr>
            <p:cNvSpPr>
              <a:spLocks noChangeArrowheads="1"/>
            </p:cNvSpPr>
            <p:nvPr/>
          </p:nvSpPr>
          <p:spPr bwMode="auto">
            <a:xfrm>
              <a:off x="2011" y="2539"/>
              <a:ext cx="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40" name="矩形 588821">
              <a:extLst>
                <a:ext uri="{FF2B5EF4-FFF2-40B4-BE49-F238E27FC236}">
                  <a16:creationId xmlns:a16="http://schemas.microsoft.com/office/drawing/2014/main" id="{DDA0BF5E-1301-4987-B5D1-87CE76ED20BC}"/>
                </a:ext>
              </a:extLst>
            </p:cNvPr>
            <p:cNvSpPr>
              <a:spLocks noChangeArrowheads="1"/>
            </p:cNvSpPr>
            <p:nvPr/>
          </p:nvSpPr>
          <p:spPr bwMode="auto">
            <a:xfrm>
              <a:off x="4573" y="3419"/>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41" name="矩形 588822">
              <a:extLst>
                <a:ext uri="{FF2B5EF4-FFF2-40B4-BE49-F238E27FC236}">
                  <a16:creationId xmlns:a16="http://schemas.microsoft.com/office/drawing/2014/main" id="{32C66E1C-2384-4F16-82BF-8404AB3720A1}"/>
                </a:ext>
              </a:extLst>
            </p:cNvPr>
            <p:cNvSpPr>
              <a:spLocks noChangeArrowheads="1"/>
            </p:cNvSpPr>
            <p:nvPr/>
          </p:nvSpPr>
          <p:spPr bwMode="auto">
            <a:xfrm>
              <a:off x="3957" y="3419"/>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6</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42" name="矩形 588823">
              <a:extLst>
                <a:ext uri="{FF2B5EF4-FFF2-40B4-BE49-F238E27FC236}">
                  <a16:creationId xmlns:a16="http://schemas.microsoft.com/office/drawing/2014/main" id="{11220A26-D455-4E68-B17F-2D323E9F10B3}"/>
                </a:ext>
              </a:extLst>
            </p:cNvPr>
            <p:cNvSpPr>
              <a:spLocks noChangeArrowheads="1"/>
            </p:cNvSpPr>
            <p:nvPr/>
          </p:nvSpPr>
          <p:spPr bwMode="auto">
            <a:xfrm>
              <a:off x="3342" y="3419"/>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9</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43" name="矩形 588824">
              <a:extLst>
                <a:ext uri="{FF2B5EF4-FFF2-40B4-BE49-F238E27FC236}">
                  <a16:creationId xmlns:a16="http://schemas.microsoft.com/office/drawing/2014/main" id="{9290520B-79D1-4559-A043-63D2DBF81E00}"/>
                </a:ext>
              </a:extLst>
            </p:cNvPr>
            <p:cNvSpPr>
              <a:spLocks noChangeArrowheads="1"/>
            </p:cNvSpPr>
            <p:nvPr/>
          </p:nvSpPr>
          <p:spPr bwMode="auto">
            <a:xfrm>
              <a:off x="2591" y="3419"/>
              <a:ext cx="28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44" name="矩形 588825">
              <a:extLst>
                <a:ext uri="{FF2B5EF4-FFF2-40B4-BE49-F238E27FC236}">
                  <a16:creationId xmlns:a16="http://schemas.microsoft.com/office/drawing/2014/main" id="{5473F817-5672-4EA1-90AD-F9F3D9F7FDC8}"/>
                </a:ext>
              </a:extLst>
            </p:cNvPr>
            <p:cNvSpPr>
              <a:spLocks noChangeArrowheads="1"/>
            </p:cNvSpPr>
            <p:nvPr/>
          </p:nvSpPr>
          <p:spPr bwMode="auto">
            <a:xfrm>
              <a:off x="2002" y="3419"/>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9</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45" name="矩形 588826">
              <a:extLst>
                <a:ext uri="{FF2B5EF4-FFF2-40B4-BE49-F238E27FC236}">
                  <a16:creationId xmlns:a16="http://schemas.microsoft.com/office/drawing/2014/main" id="{D85B24C9-3DFD-426D-8DA5-19EE4F4660DA}"/>
                </a:ext>
              </a:extLst>
            </p:cNvPr>
            <p:cNvSpPr>
              <a:spLocks noChangeArrowheads="1"/>
            </p:cNvSpPr>
            <p:nvPr/>
          </p:nvSpPr>
          <p:spPr bwMode="auto">
            <a:xfrm>
              <a:off x="1383" y="3419"/>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6</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46" name="矩形 588827">
              <a:extLst>
                <a:ext uri="{FF2B5EF4-FFF2-40B4-BE49-F238E27FC236}">
                  <a16:creationId xmlns:a16="http://schemas.microsoft.com/office/drawing/2014/main" id="{D4279F5E-087D-4BDC-B352-51C9F2E3B0DE}"/>
                </a:ext>
              </a:extLst>
            </p:cNvPr>
            <p:cNvSpPr>
              <a:spLocks noChangeArrowheads="1"/>
            </p:cNvSpPr>
            <p:nvPr/>
          </p:nvSpPr>
          <p:spPr bwMode="auto">
            <a:xfrm>
              <a:off x="883" y="3419"/>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47" name="矩形 588828">
              <a:extLst>
                <a:ext uri="{FF2B5EF4-FFF2-40B4-BE49-F238E27FC236}">
                  <a16:creationId xmlns:a16="http://schemas.microsoft.com/office/drawing/2014/main" id="{29D2456B-3368-486E-97F8-F52CF65EFF2B}"/>
                </a:ext>
              </a:extLst>
            </p:cNvPr>
            <p:cNvSpPr>
              <a:spLocks noChangeArrowheads="1"/>
            </p:cNvSpPr>
            <p:nvPr/>
          </p:nvSpPr>
          <p:spPr bwMode="auto">
            <a:xfrm>
              <a:off x="542" y="3419"/>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48" name="矩形 588829">
              <a:extLst>
                <a:ext uri="{FF2B5EF4-FFF2-40B4-BE49-F238E27FC236}">
                  <a16:creationId xmlns:a16="http://schemas.microsoft.com/office/drawing/2014/main" id="{A3836C46-4ABA-464D-8E83-B67D131244FD}"/>
                </a:ext>
              </a:extLst>
            </p:cNvPr>
            <p:cNvSpPr>
              <a:spLocks noChangeArrowheads="1"/>
            </p:cNvSpPr>
            <p:nvPr/>
          </p:nvSpPr>
          <p:spPr bwMode="auto">
            <a:xfrm>
              <a:off x="304" y="3419"/>
              <a:ext cx="7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49" name="矩形 588830">
              <a:extLst>
                <a:ext uri="{FF2B5EF4-FFF2-40B4-BE49-F238E27FC236}">
                  <a16:creationId xmlns:a16="http://schemas.microsoft.com/office/drawing/2014/main" id="{7AB91C53-E974-44CB-A30A-481BE3D70C0F}"/>
                </a:ext>
              </a:extLst>
            </p:cNvPr>
            <p:cNvSpPr>
              <a:spLocks noChangeArrowheads="1"/>
            </p:cNvSpPr>
            <p:nvPr/>
          </p:nvSpPr>
          <p:spPr bwMode="auto">
            <a:xfrm>
              <a:off x="5327" y="2987"/>
              <a:ext cx="9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50" name="矩形 588831">
              <a:extLst>
                <a:ext uri="{FF2B5EF4-FFF2-40B4-BE49-F238E27FC236}">
                  <a16:creationId xmlns:a16="http://schemas.microsoft.com/office/drawing/2014/main" id="{F28A68CC-4FFA-40AB-8220-84DF461F2227}"/>
                </a:ext>
              </a:extLst>
            </p:cNvPr>
            <p:cNvSpPr>
              <a:spLocks noChangeArrowheads="1"/>
            </p:cNvSpPr>
            <p:nvPr/>
          </p:nvSpPr>
          <p:spPr bwMode="auto">
            <a:xfrm>
              <a:off x="3869" y="2987"/>
              <a:ext cx="14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51" name="矩形 588832">
              <a:extLst>
                <a:ext uri="{FF2B5EF4-FFF2-40B4-BE49-F238E27FC236}">
                  <a16:creationId xmlns:a16="http://schemas.microsoft.com/office/drawing/2014/main" id="{C8A83057-CC3E-4DC5-B7F9-470B9EFDC781}"/>
                </a:ext>
              </a:extLst>
            </p:cNvPr>
            <p:cNvSpPr>
              <a:spLocks noChangeArrowheads="1"/>
            </p:cNvSpPr>
            <p:nvPr/>
          </p:nvSpPr>
          <p:spPr bwMode="auto">
            <a:xfrm>
              <a:off x="3802" y="2987"/>
              <a:ext cx="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52" name="矩形 588833">
              <a:extLst>
                <a:ext uri="{FF2B5EF4-FFF2-40B4-BE49-F238E27FC236}">
                  <a16:creationId xmlns:a16="http://schemas.microsoft.com/office/drawing/2014/main" id="{AFF8FE78-0C64-41C7-825A-C7C2BD6E5139}"/>
                </a:ext>
              </a:extLst>
            </p:cNvPr>
            <p:cNvSpPr>
              <a:spLocks noChangeArrowheads="1"/>
            </p:cNvSpPr>
            <p:nvPr/>
          </p:nvSpPr>
          <p:spPr bwMode="auto">
            <a:xfrm>
              <a:off x="3656" y="2987"/>
              <a:ext cx="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53" name="矩形 588834">
              <a:extLst>
                <a:ext uri="{FF2B5EF4-FFF2-40B4-BE49-F238E27FC236}">
                  <a16:creationId xmlns:a16="http://schemas.microsoft.com/office/drawing/2014/main" id="{E61C0909-92A0-4757-8C2D-5767CDD8C162}"/>
                </a:ext>
              </a:extLst>
            </p:cNvPr>
            <p:cNvSpPr>
              <a:spLocks noChangeArrowheads="1"/>
            </p:cNvSpPr>
            <p:nvPr/>
          </p:nvSpPr>
          <p:spPr bwMode="auto">
            <a:xfrm>
              <a:off x="3579" y="2987"/>
              <a:ext cx="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54" name="矩形 588835">
              <a:extLst>
                <a:ext uri="{FF2B5EF4-FFF2-40B4-BE49-F238E27FC236}">
                  <a16:creationId xmlns:a16="http://schemas.microsoft.com/office/drawing/2014/main" id="{8F166CCD-C044-44BC-8973-FA0D2DCB1AD1}"/>
                </a:ext>
              </a:extLst>
            </p:cNvPr>
            <p:cNvSpPr>
              <a:spLocks noChangeArrowheads="1"/>
            </p:cNvSpPr>
            <p:nvPr/>
          </p:nvSpPr>
          <p:spPr bwMode="auto">
            <a:xfrm>
              <a:off x="2707" y="2987"/>
              <a:ext cx="14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55" name="矩形 588836">
              <a:extLst>
                <a:ext uri="{FF2B5EF4-FFF2-40B4-BE49-F238E27FC236}">
                  <a16:creationId xmlns:a16="http://schemas.microsoft.com/office/drawing/2014/main" id="{2CD57BD6-72CE-4BD1-AB0E-E8C977A9D3CB}"/>
                </a:ext>
              </a:extLst>
            </p:cNvPr>
            <p:cNvSpPr>
              <a:spLocks noChangeArrowheads="1"/>
            </p:cNvSpPr>
            <p:nvPr/>
          </p:nvSpPr>
          <p:spPr bwMode="auto">
            <a:xfrm>
              <a:off x="2098" y="2987"/>
              <a:ext cx="14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56" name="矩形 588837">
              <a:extLst>
                <a:ext uri="{FF2B5EF4-FFF2-40B4-BE49-F238E27FC236}">
                  <a16:creationId xmlns:a16="http://schemas.microsoft.com/office/drawing/2014/main" id="{201E5CF8-B2BD-482D-A730-33DC795C5D92}"/>
                </a:ext>
              </a:extLst>
            </p:cNvPr>
            <p:cNvSpPr>
              <a:spLocks noChangeArrowheads="1"/>
            </p:cNvSpPr>
            <p:nvPr/>
          </p:nvSpPr>
          <p:spPr bwMode="auto">
            <a:xfrm>
              <a:off x="1486" y="2987"/>
              <a:ext cx="14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57" name="矩形 588838">
              <a:extLst>
                <a:ext uri="{FF2B5EF4-FFF2-40B4-BE49-F238E27FC236}">
                  <a16:creationId xmlns:a16="http://schemas.microsoft.com/office/drawing/2014/main" id="{4EA9BA60-B627-4DDF-9040-6B3DBC02DD1D}"/>
                </a:ext>
              </a:extLst>
            </p:cNvPr>
            <p:cNvSpPr>
              <a:spLocks noChangeArrowheads="1"/>
            </p:cNvSpPr>
            <p:nvPr/>
          </p:nvSpPr>
          <p:spPr bwMode="auto">
            <a:xfrm>
              <a:off x="982" y="2987"/>
              <a:ext cx="14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58" name="矩形 588839">
              <a:extLst>
                <a:ext uri="{FF2B5EF4-FFF2-40B4-BE49-F238E27FC236}">
                  <a16:creationId xmlns:a16="http://schemas.microsoft.com/office/drawing/2014/main" id="{D9B05D1B-66E1-4B26-B99A-F7DAB287721C}"/>
                </a:ext>
              </a:extLst>
            </p:cNvPr>
            <p:cNvSpPr>
              <a:spLocks noChangeArrowheads="1"/>
            </p:cNvSpPr>
            <p:nvPr/>
          </p:nvSpPr>
          <p:spPr bwMode="auto">
            <a:xfrm>
              <a:off x="632" y="2987"/>
              <a:ext cx="14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59" name="矩形 588840">
              <a:extLst>
                <a:ext uri="{FF2B5EF4-FFF2-40B4-BE49-F238E27FC236}">
                  <a16:creationId xmlns:a16="http://schemas.microsoft.com/office/drawing/2014/main" id="{4D6FA057-C61A-4024-829A-100CBFD3AECC}"/>
                </a:ext>
              </a:extLst>
            </p:cNvPr>
            <p:cNvSpPr>
              <a:spLocks noChangeArrowheads="1"/>
            </p:cNvSpPr>
            <p:nvPr/>
          </p:nvSpPr>
          <p:spPr bwMode="auto">
            <a:xfrm>
              <a:off x="566" y="2987"/>
              <a:ext cx="9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60" name="矩形 588841">
              <a:extLst>
                <a:ext uri="{FF2B5EF4-FFF2-40B4-BE49-F238E27FC236}">
                  <a16:creationId xmlns:a16="http://schemas.microsoft.com/office/drawing/2014/main" id="{4568AB7C-CA4F-4A17-A96A-74EA5802CA5B}"/>
                </a:ext>
              </a:extLst>
            </p:cNvPr>
            <p:cNvSpPr>
              <a:spLocks noChangeArrowheads="1"/>
            </p:cNvSpPr>
            <p:nvPr/>
          </p:nvSpPr>
          <p:spPr bwMode="auto">
            <a:xfrm>
              <a:off x="304" y="2987"/>
              <a:ext cx="7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61" name="矩形 588842">
              <a:extLst>
                <a:ext uri="{FF2B5EF4-FFF2-40B4-BE49-F238E27FC236}">
                  <a16:creationId xmlns:a16="http://schemas.microsoft.com/office/drawing/2014/main" id="{1715D408-FB2F-4526-8489-6D918ACC3285}"/>
                </a:ext>
              </a:extLst>
            </p:cNvPr>
            <p:cNvSpPr>
              <a:spLocks noChangeArrowheads="1"/>
            </p:cNvSpPr>
            <p:nvPr/>
          </p:nvSpPr>
          <p:spPr bwMode="auto">
            <a:xfrm>
              <a:off x="5339" y="2560"/>
              <a:ext cx="9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62" name="矩形 588843">
              <a:extLst>
                <a:ext uri="{FF2B5EF4-FFF2-40B4-BE49-F238E27FC236}">
                  <a16:creationId xmlns:a16="http://schemas.microsoft.com/office/drawing/2014/main" id="{D091CEAC-5DC6-4CEB-BD8A-39F3887B9000}"/>
                </a:ext>
              </a:extLst>
            </p:cNvPr>
            <p:cNvSpPr>
              <a:spLocks noChangeArrowheads="1"/>
            </p:cNvSpPr>
            <p:nvPr/>
          </p:nvSpPr>
          <p:spPr bwMode="auto">
            <a:xfrm>
              <a:off x="3879" y="256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63" name="矩形 588844">
              <a:extLst>
                <a:ext uri="{FF2B5EF4-FFF2-40B4-BE49-F238E27FC236}">
                  <a16:creationId xmlns:a16="http://schemas.microsoft.com/office/drawing/2014/main" id="{3C795644-699B-4156-BD1E-8B146E5134B9}"/>
                </a:ext>
              </a:extLst>
            </p:cNvPr>
            <p:cNvSpPr>
              <a:spLocks noChangeArrowheads="1"/>
            </p:cNvSpPr>
            <p:nvPr/>
          </p:nvSpPr>
          <p:spPr bwMode="auto">
            <a:xfrm>
              <a:off x="3727" y="2560"/>
              <a:ext cx="19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64" name="矩形 588845">
              <a:extLst>
                <a:ext uri="{FF2B5EF4-FFF2-40B4-BE49-F238E27FC236}">
                  <a16:creationId xmlns:a16="http://schemas.microsoft.com/office/drawing/2014/main" id="{269CACFF-132F-4CE0-83DC-A7CDD7E54CC0}"/>
                </a:ext>
              </a:extLst>
            </p:cNvPr>
            <p:cNvSpPr>
              <a:spLocks noChangeArrowheads="1"/>
            </p:cNvSpPr>
            <p:nvPr/>
          </p:nvSpPr>
          <p:spPr bwMode="auto">
            <a:xfrm>
              <a:off x="2750" y="256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65" name="矩形 588846">
              <a:extLst>
                <a:ext uri="{FF2B5EF4-FFF2-40B4-BE49-F238E27FC236}">
                  <a16:creationId xmlns:a16="http://schemas.microsoft.com/office/drawing/2014/main" id="{78966F08-2588-46AC-BE03-BB7F7693BE81}"/>
                </a:ext>
              </a:extLst>
            </p:cNvPr>
            <p:cNvSpPr>
              <a:spLocks noChangeArrowheads="1"/>
            </p:cNvSpPr>
            <p:nvPr/>
          </p:nvSpPr>
          <p:spPr bwMode="auto">
            <a:xfrm>
              <a:off x="2597" y="2560"/>
              <a:ext cx="19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66" name="矩形 588847">
              <a:extLst>
                <a:ext uri="{FF2B5EF4-FFF2-40B4-BE49-F238E27FC236}">
                  <a16:creationId xmlns:a16="http://schemas.microsoft.com/office/drawing/2014/main" id="{19A87FEC-9DA2-4A54-90E0-6A9AD6474E01}"/>
                </a:ext>
              </a:extLst>
            </p:cNvPr>
            <p:cNvSpPr>
              <a:spLocks noChangeArrowheads="1"/>
            </p:cNvSpPr>
            <p:nvPr/>
          </p:nvSpPr>
          <p:spPr bwMode="auto">
            <a:xfrm>
              <a:off x="1138" y="256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67" name="矩形 588848">
              <a:extLst>
                <a:ext uri="{FF2B5EF4-FFF2-40B4-BE49-F238E27FC236}">
                  <a16:creationId xmlns:a16="http://schemas.microsoft.com/office/drawing/2014/main" id="{CEE78EC2-F2C2-4FB8-8BAE-EF18637BF8CF}"/>
                </a:ext>
              </a:extLst>
            </p:cNvPr>
            <p:cNvSpPr>
              <a:spLocks noChangeArrowheads="1"/>
            </p:cNvSpPr>
            <p:nvPr/>
          </p:nvSpPr>
          <p:spPr bwMode="auto">
            <a:xfrm>
              <a:off x="1071" y="2560"/>
              <a:ext cx="9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68" name="矩形 588849">
              <a:extLst>
                <a:ext uri="{FF2B5EF4-FFF2-40B4-BE49-F238E27FC236}">
                  <a16:creationId xmlns:a16="http://schemas.microsoft.com/office/drawing/2014/main" id="{C876BF8D-A8C3-4151-996C-8D27CCDCB60F}"/>
                </a:ext>
              </a:extLst>
            </p:cNvPr>
            <p:cNvSpPr>
              <a:spLocks noChangeArrowheads="1"/>
            </p:cNvSpPr>
            <p:nvPr/>
          </p:nvSpPr>
          <p:spPr bwMode="auto">
            <a:xfrm>
              <a:off x="726" y="2560"/>
              <a:ext cx="9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69" name="矩形 588850">
              <a:extLst>
                <a:ext uri="{FF2B5EF4-FFF2-40B4-BE49-F238E27FC236}">
                  <a16:creationId xmlns:a16="http://schemas.microsoft.com/office/drawing/2014/main" id="{AC49BCFE-30D2-41E0-9E2F-D091F59A0E6B}"/>
                </a:ext>
              </a:extLst>
            </p:cNvPr>
            <p:cNvSpPr>
              <a:spLocks noChangeArrowheads="1"/>
            </p:cNvSpPr>
            <p:nvPr/>
          </p:nvSpPr>
          <p:spPr bwMode="auto">
            <a:xfrm>
              <a:off x="494" y="2560"/>
              <a:ext cx="9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70" name="矩形 588851">
              <a:extLst>
                <a:ext uri="{FF2B5EF4-FFF2-40B4-BE49-F238E27FC236}">
                  <a16:creationId xmlns:a16="http://schemas.microsoft.com/office/drawing/2014/main" id="{7FCC1D23-A990-4506-AF35-69F435004755}"/>
                </a:ext>
              </a:extLst>
            </p:cNvPr>
            <p:cNvSpPr>
              <a:spLocks noChangeArrowheads="1"/>
            </p:cNvSpPr>
            <p:nvPr/>
          </p:nvSpPr>
          <p:spPr bwMode="auto">
            <a:xfrm>
              <a:off x="5206" y="3419"/>
              <a:ext cx="14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71" name="矩形 588852">
              <a:extLst>
                <a:ext uri="{FF2B5EF4-FFF2-40B4-BE49-F238E27FC236}">
                  <a16:creationId xmlns:a16="http://schemas.microsoft.com/office/drawing/2014/main" id="{D6B04AD2-9621-4A30-92FF-C0AE12734548}"/>
                </a:ext>
              </a:extLst>
            </p:cNvPr>
            <p:cNvSpPr>
              <a:spLocks noChangeArrowheads="1"/>
            </p:cNvSpPr>
            <p:nvPr/>
          </p:nvSpPr>
          <p:spPr bwMode="auto">
            <a:xfrm>
              <a:off x="4714" y="3419"/>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72" name="矩形 588853">
              <a:extLst>
                <a:ext uri="{FF2B5EF4-FFF2-40B4-BE49-F238E27FC236}">
                  <a16:creationId xmlns:a16="http://schemas.microsoft.com/office/drawing/2014/main" id="{05777482-90E7-4EE3-A168-053F560BACE4}"/>
                </a:ext>
              </a:extLst>
            </p:cNvPr>
            <p:cNvSpPr>
              <a:spLocks noChangeArrowheads="1"/>
            </p:cNvSpPr>
            <p:nvPr/>
          </p:nvSpPr>
          <p:spPr bwMode="auto">
            <a:xfrm>
              <a:off x="4105" y="3419"/>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73" name="矩形 588854">
              <a:extLst>
                <a:ext uri="{FF2B5EF4-FFF2-40B4-BE49-F238E27FC236}">
                  <a16:creationId xmlns:a16="http://schemas.microsoft.com/office/drawing/2014/main" id="{929BF297-DA43-403A-AFAB-5FDFFC8B6BAB}"/>
                </a:ext>
              </a:extLst>
            </p:cNvPr>
            <p:cNvSpPr>
              <a:spLocks noChangeArrowheads="1"/>
            </p:cNvSpPr>
            <p:nvPr/>
          </p:nvSpPr>
          <p:spPr bwMode="auto">
            <a:xfrm>
              <a:off x="3492" y="3419"/>
              <a:ext cx="14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74" name="矩形 588855">
              <a:extLst>
                <a:ext uri="{FF2B5EF4-FFF2-40B4-BE49-F238E27FC236}">
                  <a16:creationId xmlns:a16="http://schemas.microsoft.com/office/drawing/2014/main" id="{8E1DCAFF-7BC2-4683-8B0B-4C7BDA4ED2CA}"/>
                </a:ext>
              </a:extLst>
            </p:cNvPr>
            <p:cNvSpPr>
              <a:spLocks noChangeArrowheads="1"/>
            </p:cNvSpPr>
            <p:nvPr/>
          </p:nvSpPr>
          <p:spPr bwMode="auto">
            <a:xfrm>
              <a:off x="2872" y="3419"/>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75" name="矩形 588856">
              <a:extLst>
                <a:ext uri="{FF2B5EF4-FFF2-40B4-BE49-F238E27FC236}">
                  <a16:creationId xmlns:a16="http://schemas.microsoft.com/office/drawing/2014/main" id="{38415F2F-AF1D-4B85-85A9-CF0163612157}"/>
                </a:ext>
              </a:extLst>
            </p:cNvPr>
            <p:cNvSpPr>
              <a:spLocks noChangeArrowheads="1"/>
            </p:cNvSpPr>
            <p:nvPr/>
          </p:nvSpPr>
          <p:spPr bwMode="auto">
            <a:xfrm>
              <a:off x="2151" y="3419"/>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76" name="矩形 588857">
              <a:extLst>
                <a:ext uri="{FF2B5EF4-FFF2-40B4-BE49-F238E27FC236}">
                  <a16:creationId xmlns:a16="http://schemas.microsoft.com/office/drawing/2014/main" id="{929268F5-76BC-488C-A1C3-E981792A12A6}"/>
                </a:ext>
              </a:extLst>
            </p:cNvPr>
            <p:cNvSpPr>
              <a:spLocks noChangeArrowheads="1"/>
            </p:cNvSpPr>
            <p:nvPr/>
          </p:nvSpPr>
          <p:spPr bwMode="auto">
            <a:xfrm>
              <a:off x="1533" y="3419"/>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77" name="矩形 588858">
              <a:extLst>
                <a:ext uri="{FF2B5EF4-FFF2-40B4-BE49-F238E27FC236}">
                  <a16:creationId xmlns:a16="http://schemas.microsoft.com/office/drawing/2014/main" id="{DEA3AA74-5B5F-4890-8409-B470B73D448F}"/>
                </a:ext>
              </a:extLst>
            </p:cNvPr>
            <p:cNvSpPr>
              <a:spLocks noChangeArrowheads="1"/>
            </p:cNvSpPr>
            <p:nvPr/>
          </p:nvSpPr>
          <p:spPr bwMode="auto">
            <a:xfrm>
              <a:off x="1025" y="3417"/>
              <a:ext cx="14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78" name="矩形 588859">
              <a:extLst>
                <a:ext uri="{FF2B5EF4-FFF2-40B4-BE49-F238E27FC236}">
                  <a16:creationId xmlns:a16="http://schemas.microsoft.com/office/drawing/2014/main" id="{1629E751-3401-4BCA-8B32-F37A92D48631}"/>
                </a:ext>
              </a:extLst>
            </p:cNvPr>
            <p:cNvSpPr>
              <a:spLocks noChangeArrowheads="1"/>
            </p:cNvSpPr>
            <p:nvPr/>
          </p:nvSpPr>
          <p:spPr bwMode="auto">
            <a:xfrm>
              <a:off x="5098" y="299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79" name="矩形 588860">
              <a:extLst>
                <a:ext uri="{FF2B5EF4-FFF2-40B4-BE49-F238E27FC236}">
                  <a16:creationId xmlns:a16="http://schemas.microsoft.com/office/drawing/2014/main" id="{41EE7152-9B8D-40D5-A7E2-32CB6DD9599B}"/>
                </a:ext>
              </a:extLst>
            </p:cNvPr>
            <p:cNvSpPr>
              <a:spLocks noChangeArrowheads="1"/>
            </p:cNvSpPr>
            <p:nvPr/>
          </p:nvSpPr>
          <p:spPr bwMode="auto">
            <a:xfrm>
              <a:off x="4608" y="299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80" name="矩形 588861">
              <a:extLst>
                <a:ext uri="{FF2B5EF4-FFF2-40B4-BE49-F238E27FC236}">
                  <a16:creationId xmlns:a16="http://schemas.microsoft.com/office/drawing/2014/main" id="{29E8FE35-06C4-4E48-BDE2-F39FBDFD38CC}"/>
                </a:ext>
              </a:extLst>
            </p:cNvPr>
            <p:cNvSpPr>
              <a:spLocks noChangeArrowheads="1"/>
            </p:cNvSpPr>
            <p:nvPr/>
          </p:nvSpPr>
          <p:spPr bwMode="auto">
            <a:xfrm>
              <a:off x="4232" y="299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81" name="矩形 588862">
              <a:extLst>
                <a:ext uri="{FF2B5EF4-FFF2-40B4-BE49-F238E27FC236}">
                  <a16:creationId xmlns:a16="http://schemas.microsoft.com/office/drawing/2014/main" id="{56A4418B-0FD8-4324-BEEE-95B1E8B80C82}"/>
                </a:ext>
              </a:extLst>
            </p:cNvPr>
            <p:cNvSpPr>
              <a:spLocks noChangeArrowheads="1"/>
            </p:cNvSpPr>
            <p:nvPr/>
          </p:nvSpPr>
          <p:spPr bwMode="auto">
            <a:xfrm>
              <a:off x="3346" y="299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82" name="矩形 588863">
              <a:extLst>
                <a:ext uri="{FF2B5EF4-FFF2-40B4-BE49-F238E27FC236}">
                  <a16:creationId xmlns:a16="http://schemas.microsoft.com/office/drawing/2014/main" id="{6AEF7DC3-6903-45D2-BA5C-1F55349EBC44}"/>
                </a:ext>
              </a:extLst>
            </p:cNvPr>
            <p:cNvSpPr>
              <a:spLocks noChangeArrowheads="1"/>
            </p:cNvSpPr>
            <p:nvPr/>
          </p:nvSpPr>
          <p:spPr bwMode="auto">
            <a:xfrm>
              <a:off x="2856" y="299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83" name="矩形 588864">
              <a:extLst>
                <a:ext uri="{FF2B5EF4-FFF2-40B4-BE49-F238E27FC236}">
                  <a16:creationId xmlns:a16="http://schemas.microsoft.com/office/drawing/2014/main" id="{EDBEA5E9-AA41-4B94-AD9F-3E0D37A11081}"/>
                </a:ext>
              </a:extLst>
            </p:cNvPr>
            <p:cNvSpPr>
              <a:spLocks noChangeArrowheads="1"/>
            </p:cNvSpPr>
            <p:nvPr/>
          </p:nvSpPr>
          <p:spPr bwMode="auto">
            <a:xfrm>
              <a:off x="2238" y="299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84" name="矩形 588865">
              <a:extLst>
                <a:ext uri="{FF2B5EF4-FFF2-40B4-BE49-F238E27FC236}">
                  <a16:creationId xmlns:a16="http://schemas.microsoft.com/office/drawing/2014/main" id="{244F9866-8DCB-400B-935A-2E94B0D1013E}"/>
                </a:ext>
              </a:extLst>
            </p:cNvPr>
            <p:cNvSpPr>
              <a:spLocks noChangeArrowheads="1"/>
            </p:cNvSpPr>
            <p:nvPr/>
          </p:nvSpPr>
          <p:spPr bwMode="auto">
            <a:xfrm>
              <a:off x="1628" y="299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85" name="矩形 588866">
              <a:extLst>
                <a:ext uri="{FF2B5EF4-FFF2-40B4-BE49-F238E27FC236}">
                  <a16:creationId xmlns:a16="http://schemas.microsoft.com/office/drawing/2014/main" id="{4383AFF2-F521-4DFE-A97D-AC9B119D1538}"/>
                </a:ext>
              </a:extLst>
            </p:cNvPr>
            <p:cNvSpPr>
              <a:spLocks noChangeArrowheads="1"/>
            </p:cNvSpPr>
            <p:nvPr/>
          </p:nvSpPr>
          <p:spPr bwMode="auto">
            <a:xfrm>
              <a:off x="1132" y="299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86" name="矩形 588867">
              <a:extLst>
                <a:ext uri="{FF2B5EF4-FFF2-40B4-BE49-F238E27FC236}">
                  <a16:creationId xmlns:a16="http://schemas.microsoft.com/office/drawing/2014/main" id="{717910B5-5351-488C-A655-E50C29917758}"/>
                </a:ext>
              </a:extLst>
            </p:cNvPr>
            <p:cNvSpPr>
              <a:spLocks noChangeArrowheads="1"/>
            </p:cNvSpPr>
            <p:nvPr/>
          </p:nvSpPr>
          <p:spPr bwMode="auto">
            <a:xfrm>
              <a:off x="5110" y="256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87" name="矩形 588868">
              <a:extLst>
                <a:ext uri="{FF2B5EF4-FFF2-40B4-BE49-F238E27FC236}">
                  <a16:creationId xmlns:a16="http://schemas.microsoft.com/office/drawing/2014/main" id="{326BBBC0-A837-4792-862D-2A1942403FE2}"/>
                </a:ext>
              </a:extLst>
            </p:cNvPr>
            <p:cNvSpPr>
              <a:spLocks noChangeArrowheads="1"/>
            </p:cNvSpPr>
            <p:nvPr/>
          </p:nvSpPr>
          <p:spPr bwMode="auto">
            <a:xfrm>
              <a:off x="4620" y="256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88" name="矩形 588869">
              <a:extLst>
                <a:ext uri="{FF2B5EF4-FFF2-40B4-BE49-F238E27FC236}">
                  <a16:creationId xmlns:a16="http://schemas.microsoft.com/office/drawing/2014/main" id="{82C094EC-2103-4453-A18A-C07DC3FE2DC7}"/>
                </a:ext>
              </a:extLst>
            </p:cNvPr>
            <p:cNvSpPr>
              <a:spLocks noChangeArrowheads="1"/>
            </p:cNvSpPr>
            <p:nvPr/>
          </p:nvSpPr>
          <p:spPr bwMode="auto">
            <a:xfrm>
              <a:off x="4244" y="256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89" name="矩形 588870">
              <a:extLst>
                <a:ext uri="{FF2B5EF4-FFF2-40B4-BE49-F238E27FC236}">
                  <a16:creationId xmlns:a16="http://schemas.microsoft.com/office/drawing/2014/main" id="{4297BEC4-2E74-40DC-BEDB-7856878FE43D}"/>
                </a:ext>
              </a:extLst>
            </p:cNvPr>
            <p:cNvSpPr>
              <a:spLocks noChangeArrowheads="1"/>
            </p:cNvSpPr>
            <p:nvPr/>
          </p:nvSpPr>
          <p:spPr bwMode="auto">
            <a:xfrm>
              <a:off x="3489" y="256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90" name="矩形 588871">
              <a:extLst>
                <a:ext uri="{FF2B5EF4-FFF2-40B4-BE49-F238E27FC236}">
                  <a16:creationId xmlns:a16="http://schemas.microsoft.com/office/drawing/2014/main" id="{BA6F1AC1-546F-40E5-81B5-A6B5C4294C11}"/>
                </a:ext>
              </a:extLst>
            </p:cNvPr>
            <p:cNvSpPr>
              <a:spLocks noChangeArrowheads="1"/>
            </p:cNvSpPr>
            <p:nvPr/>
          </p:nvSpPr>
          <p:spPr bwMode="auto">
            <a:xfrm>
              <a:off x="3113" y="2560"/>
              <a:ext cx="14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91" name="矩形 588872">
              <a:extLst>
                <a:ext uri="{FF2B5EF4-FFF2-40B4-BE49-F238E27FC236}">
                  <a16:creationId xmlns:a16="http://schemas.microsoft.com/office/drawing/2014/main" id="{71C49E07-542B-4BF5-88F5-96AE4ECD4547}"/>
                </a:ext>
              </a:extLst>
            </p:cNvPr>
            <p:cNvSpPr>
              <a:spLocks noChangeArrowheads="1"/>
            </p:cNvSpPr>
            <p:nvPr/>
          </p:nvSpPr>
          <p:spPr bwMode="auto">
            <a:xfrm>
              <a:off x="2368" y="256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92" name="矩形 588873">
              <a:extLst>
                <a:ext uri="{FF2B5EF4-FFF2-40B4-BE49-F238E27FC236}">
                  <a16:creationId xmlns:a16="http://schemas.microsoft.com/office/drawing/2014/main" id="{6A250470-EDC2-4626-B29F-102B2F29C323}"/>
                </a:ext>
              </a:extLst>
            </p:cNvPr>
            <p:cNvSpPr>
              <a:spLocks noChangeArrowheads="1"/>
            </p:cNvSpPr>
            <p:nvPr/>
          </p:nvSpPr>
          <p:spPr bwMode="auto">
            <a:xfrm>
              <a:off x="1879" y="256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93" name="矩形 588874">
              <a:extLst>
                <a:ext uri="{FF2B5EF4-FFF2-40B4-BE49-F238E27FC236}">
                  <a16:creationId xmlns:a16="http://schemas.microsoft.com/office/drawing/2014/main" id="{51F5ECF1-E462-4F16-8E4A-4A3E6B3CA492}"/>
                </a:ext>
              </a:extLst>
            </p:cNvPr>
            <p:cNvSpPr>
              <a:spLocks noChangeArrowheads="1"/>
            </p:cNvSpPr>
            <p:nvPr/>
          </p:nvSpPr>
          <p:spPr bwMode="auto">
            <a:xfrm>
              <a:off x="1503" y="2560"/>
              <a:ext cx="14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94" name="矩形 588875">
              <a:extLst>
                <a:ext uri="{FF2B5EF4-FFF2-40B4-BE49-F238E27FC236}">
                  <a16:creationId xmlns:a16="http://schemas.microsoft.com/office/drawing/2014/main" id="{578CEE12-5895-43A9-8BEF-9DC6C619E05D}"/>
                </a:ext>
              </a:extLst>
            </p:cNvPr>
            <p:cNvSpPr>
              <a:spLocks noChangeArrowheads="1"/>
            </p:cNvSpPr>
            <p:nvPr/>
          </p:nvSpPr>
          <p:spPr bwMode="auto">
            <a:xfrm>
              <a:off x="603" y="256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95" name="矩形 588876">
              <a:extLst>
                <a:ext uri="{FF2B5EF4-FFF2-40B4-BE49-F238E27FC236}">
                  <a16:creationId xmlns:a16="http://schemas.microsoft.com/office/drawing/2014/main" id="{C87AA3AB-DB02-4ADB-8C14-05C2016955C0}"/>
                </a:ext>
              </a:extLst>
            </p:cNvPr>
            <p:cNvSpPr>
              <a:spLocks noChangeArrowheads="1"/>
            </p:cNvSpPr>
            <p:nvPr/>
          </p:nvSpPr>
          <p:spPr bwMode="auto">
            <a:xfrm>
              <a:off x="292" y="2560"/>
              <a:ext cx="20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96" name="矩形 588877">
              <a:extLst>
                <a:ext uri="{FF2B5EF4-FFF2-40B4-BE49-F238E27FC236}">
                  <a16:creationId xmlns:a16="http://schemas.microsoft.com/office/drawing/2014/main" id="{0D63ABAE-B62A-4D45-A310-5567D2D74242}"/>
                </a:ext>
              </a:extLst>
            </p:cNvPr>
            <p:cNvSpPr>
              <a:spLocks noChangeArrowheads="1"/>
            </p:cNvSpPr>
            <p:nvPr/>
          </p:nvSpPr>
          <p:spPr bwMode="auto">
            <a:xfrm>
              <a:off x="4997" y="338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97" name="矩形 588878">
              <a:extLst>
                <a:ext uri="{FF2B5EF4-FFF2-40B4-BE49-F238E27FC236}">
                  <a16:creationId xmlns:a16="http://schemas.microsoft.com/office/drawing/2014/main" id="{08F9EC87-4196-48E9-8601-B3484C341813}"/>
                </a:ext>
              </a:extLst>
            </p:cNvPr>
            <p:cNvSpPr>
              <a:spLocks noChangeArrowheads="1"/>
            </p:cNvSpPr>
            <p:nvPr/>
          </p:nvSpPr>
          <p:spPr bwMode="auto">
            <a:xfrm>
              <a:off x="4385" y="338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98" name="矩形 588879">
              <a:extLst>
                <a:ext uri="{FF2B5EF4-FFF2-40B4-BE49-F238E27FC236}">
                  <a16:creationId xmlns:a16="http://schemas.microsoft.com/office/drawing/2014/main" id="{77A0906D-889A-4B64-B5B9-72F86BFC8CF8}"/>
                </a:ext>
              </a:extLst>
            </p:cNvPr>
            <p:cNvSpPr>
              <a:spLocks noChangeArrowheads="1"/>
            </p:cNvSpPr>
            <p:nvPr/>
          </p:nvSpPr>
          <p:spPr bwMode="auto">
            <a:xfrm>
              <a:off x="3766" y="338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99" name="矩形 588880">
              <a:extLst>
                <a:ext uri="{FF2B5EF4-FFF2-40B4-BE49-F238E27FC236}">
                  <a16:creationId xmlns:a16="http://schemas.microsoft.com/office/drawing/2014/main" id="{28F5D3A1-9F87-4A79-99A9-7A27D4A025DF}"/>
                </a:ext>
              </a:extLst>
            </p:cNvPr>
            <p:cNvSpPr>
              <a:spLocks noChangeArrowheads="1"/>
            </p:cNvSpPr>
            <p:nvPr/>
          </p:nvSpPr>
          <p:spPr bwMode="auto">
            <a:xfrm>
              <a:off x="3155" y="338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00" name="矩形 588881">
              <a:extLst>
                <a:ext uri="{FF2B5EF4-FFF2-40B4-BE49-F238E27FC236}">
                  <a16:creationId xmlns:a16="http://schemas.microsoft.com/office/drawing/2014/main" id="{8A27B4AF-11DB-46D9-A775-7BC963A519D7}"/>
                </a:ext>
              </a:extLst>
            </p:cNvPr>
            <p:cNvSpPr>
              <a:spLocks noChangeArrowheads="1"/>
            </p:cNvSpPr>
            <p:nvPr/>
          </p:nvSpPr>
          <p:spPr bwMode="auto">
            <a:xfrm>
              <a:off x="2424" y="338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01" name="矩形 588882">
              <a:extLst>
                <a:ext uri="{FF2B5EF4-FFF2-40B4-BE49-F238E27FC236}">
                  <a16:creationId xmlns:a16="http://schemas.microsoft.com/office/drawing/2014/main" id="{C966C929-DD69-41DE-9BC7-C0409C1D9178}"/>
                </a:ext>
              </a:extLst>
            </p:cNvPr>
            <p:cNvSpPr>
              <a:spLocks noChangeArrowheads="1"/>
            </p:cNvSpPr>
            <p:nvPr/>
          </p:nvSpPr>
          <p:spPr bwMode="auto">
            <a:xfrm>
              <a:off x="1815" y="338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02" name="矩形 588883">
              <a:extLst>
                <a:ext uri="{FF2B5EF4-FFF2-40B4-BE49-F238E27FC236}">
                  <a16:creationId xmlns:a16="http://schemas.microsoft.com/office/drawing/2014/main" id="{96C6D9B8-9112-4D3B-8BF1-F763087CD0F7}"/>
                </a:ext>
              </a:extLst>
            </p:cNvPr>
            <p:cNvSpPr>
              <a:spLocks noChangeArrowheads="1"/>
            </p:cNvSpPr>
            <p:nvPr/>
          </p:nvSpPr>
          <p:spPr bwMode="auto">
            <a:xfrm>
              <a:off x="1191" y="338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03" name="矩形 588884">
              <a:extLst>
                <a:ext uri="{FF2B5EF4-FFF2-40B4-BE49-F238E27FC236}">
                  <a16:creationId xmlns:a16="http://schemas.microsoft.com/office/drawing/2014/main" id="{4DB45F67-BCF8-47F8-B3B3-893B946C22A0}"/>
                </a:ext>
              </a:extLst>
            </p:cNvPr>
            <p:cNvSpPr>
              <a:spLocks noChangeArrowheads="1"/>
            </p:cNvSpPr>
            <p:nvPr/>
          </p:nvSpPr>
          <p:spPr bwMode="auto">
            <a:xfrm>
              <a:off x="695" y="338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04" name="矩形 588885">
              <a:extLst>
                <a:ext uri="{FF2B5EF4-FFF2-40B4-BE49-F238E27FC236}">
                  <a16:creationId xmlns:a16="http://schemas.microsoft.com/office/drawing/2014/main" id="{E8347BC7-7274-41D0-9DC7-7D9F6AB17924}"/>
                </a:ext>
              </a:extLst>
            </p:cNvPr>
            <p:cNvSpPr>
              <a:spLocks noChangeArrowheads="1"/>
            </p:cNvSpPr>
            <p:nvPr/>
          </p:nvSpPr>
          <p:spPr bwMode="auto">
            <a:xfrm>
              <a:off x="366" y="3385"/>
              <a:ext cx="15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05" name="矩形 588886">
              <a:extLst>
                <a:ext uri="{FF2B5EF4-FFF2-40B4-BE49-F238E27FC236}">
                  <a16:creationId xmlns:a16="http://schemas.microsoft.com/office/drawing/2014/main" id="{9917EF0D-0432-4017-8F0F-86BE66D7295C}"/>
                </a:ext>
              </a:extLst>
            </p:cNvPr>
            <p:cNvSpPr>
              <a:spLocks noChangeArrowheads="1"/>
            </p:cNvSpPr>
            <p:nvPr/>
          </p:nvSpPr>
          <p:spPr bwMode="auto">
            <a:xfrm>
              <a:off x="4891" y="295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06" name="矩形 588887">
              <a:extLst>
                <a:ext uri="{FF2B5EF4-FFF2-40B4-BE49-F238E27FC236}">
                  <a16:creationId xmlns:a16="http://schemas.microsoft.com/office/drawing/2014/main" id="{5398EB8D-9BF9-4E16-BCCE-5AD12DD3B9D4}"/>
                </a:ext>
              </a:extLst>
            </p:cNvPr>
            <p:cNvSpPr>
              <a:spLocks noChangeArrowheads="1"/>
            </p:cNvSpPr>
            <p:nvPr/>
          </p:nvSpPr>
          <p:spPr bwMode="auto">
            <a:xfrm>
              <a:off x="4400" y="295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07" name="矩形 588888">
              <a:extLst>
                <a:ext uri="{FF2B5EF4-FFF2-40B4-BE49-F238E27FC236}">
                  <a16:creationId xmlns:a16="http://schemas.microsoft.com/office/drawing/2014/main" id="{43D845F5-AD8A-41BE-BD39-71434EAFE511}"/>
                </a:ext>
              </a:extLst>
            </p:cNvPr>
            <p:cNvSpPr>
              <a:spLocks noChangeArrowheads="1"/>
            </p:cNvSpPr>
            <p:nvPr/>
          </p:nvSpPr>
          <p:spPr bwMode="auto">
            <a:xfrm>
              <a:off x="4025" y="295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08" name="矩形 588889">
              <a:extLst>
                <a:ext uri="{FF2B5EF4-FFF2-40B4-BE49-F238E27FC236}">
                  <a16:creationId xmlns:a16="http://schemas.microsoft.com/office/drawing/2014/main" id="{4DE45C09-D104-44EB-B227-B762792F5694}"/>
                </a:ext>
              </a:extLst>
            </p:cNvPr>
            <p:cNvSpPr>
              <a:spLocks noChangeArrowheads="1"/>
            </p:cNvSpPr>
            <p:nvPr/>
          </p:nvSpPr>
          <p:spPr bwMode="auto">
            <a:xfrm>
              <a:off x="3138" y="295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09" name="矩形 588890">
              <a:extLst>
                <a:ext uri="{FF2B5EF4-FFF2-40B4-BE49-F238E27FC236}">
                  <a16:creationId xmlns:a16="http://schemas.microsoft.com/office/drawing/2014/main" id="{E199EBA8-8EC0-4E68-8EB0-291B8EBBB78A}"/>
                </a:ext>
              </a:extLst>
            </p:cNvPr>
            <p:cNvSpPr>
              <a:spLocks noChangeArrowheads="1"/>
            </p:cNvSpPr>
            <p:nvPr/>
          </p:nvSpPr>
          <p:spPr bwMode="auto">
            <a:xfrm>
              <a:off x="2511" y="295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10" name="矩形 588891">
              <a:extLst>
                <a:ext uri="{FF2B5EF4-FFF2-40B4-BE49-F238E27FC236}">
                  <a16:creationId xmlns:a16="http://schemas.microsoft.com/office/drawing/2014/main" id="{5E4B68FC-ADA3-44DB-939A-04480A2705B2}"/>
                </a:ext>
              </a:extLst>
            </p:cNvPr>
            <p:cNvSpPr>
              <a:spLocks noChangeArrowheads="1"/>
            </p:cNvSpPr>
            <p:nvPr/>
          </p:nvSpPr>
          <p:spPr bwMode="auto">
            <a:xfrm>
              <a:off x="1910" y="295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11" name="矩形 588892">
              <a:extLst>
                <a:ext uri="{FF2B5EF4-FFF2-40B4-BE49-F238E27FC236}">
                  <a16:creationId xmlns:a16="http://schemas.microsoft.com/office/drawing/2014/main" id="{C309959D-7EC7-4864-A5B2-6106B77CBAB6}"/>
                </a:ext>
              </a:extLst>
            </p:cNvPr>
            <p:cNvSpPr>
              <a:spLocks noChangeArrowheads="1"/>
            </p:cNvSpPr>
            <p:nvPr/>
          </p:nvSpPr>
          <p:spPr bwMode="auto">
            <a:xfrm>
              <a:off x="1299" y="295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12" name="矩形 588893">
              <a:extLst>
                <a:ext uri="{FF2B5EF4-FFF2-40B4-BE49-F238E27FC236}">
                  <a16:creationId xmlns:a16="http://schemas.microsoft.com/office/drawing/2014/main" id="{D1F8F639-D41E-4AD4-9231-459332447CA3}"/>
                </a:ext>
              </a:extLst>
            </p:cNvPr>
            <p:cNvSpPr>
              <a:spLocks noChangeArrowheads="1"/>
            </p:cNvSpPr>
            <p:nvPr/>
          </p:nvSpPr>
          <p:spPr bwMode="auto">
            <a:xfrm>
              <a:off x="787" y="295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13" name="矩形 588894">
              <a:extLst>
                <a:ext uri="{FF2B5EF4-FFF2-40B4-BE49-F238E27FC236}">
                  <a16:creationId xmlns:a16="http://schemas.microsoft.com/office/drawing/2014/main" id="{6E4A8199-B694-4586-A324-4DBE44FC2101}"/>
                </a:ext>
              </a:extLst>
            </p:cNvPr>
            <p:cNvSpPr>
              <a:spLocks noChangeArrowheads="1"/>
            </p:cNvSpPr>
            <p:nvPr/>
          </p:nvSpPr>
          <p:spPr bwMode="auto">
            <a:xfrm>
              <a:off x="366" y="295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14" name="矩形 588895">
              <a:extLst>
                <a:ext uri="{FF2B5EF4-FFF2-40B4-BE49-F238E27FC236}">
                  <a16:creationId xmlns:a16="http://schemas.microsoft.com/office/drawing/2014/main" id="{5C1FEF52-0C32-4DD1-90DE-C26836C7E12F}"/>
                </a:ext>
              </a:extLst>
            </p:cNvPr>
            <p:cNvSpPr>
              <a:spLocks noChangeArrowheads="1"/>
            </p:cNvSpPr>
            <p:nvPr/>
          </p:nvSpPr>
          <p:spPr bwMode="auto">
            <a:xfrm>
              <a:off x="4902" y="2529"/>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15" name="矩形 588896">
              <a:extLst>
                <a:ext uri="{FF2B5EF4-FFF2-40B4-BE49-F238E27FC236}">
                  <a16:creationId xmlns:a16="http://schemas.microsoft.com/office/drawing/2014/main" id="{896E03A8-177A-4FE4-BA66-56E47F420467}"/>
                </a:ext>
              </a:extLst>
            </p:cNvPr>
            <p:cNvSpPr>
              <a:spLocks noChangeArrowheads="1"/>
            </p:cNvSpPr>
            <p:nvPr/>
          </p:nvSpPr>
          <p:spPr bwMode="auto">
            <a:xfrm>
              <a:off x="4411" y="2529"/>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16" name="矩形 588897">
              <a:extLst>
                <a:ext uri="{FF2B5EF4-FFF2-40B4-BE49-F238E27FC236}">
                  <a16:creationId xmlns:a16="http://schemas.microsoft.com/office/drawing/2014/main" id="{3225D4C8-6BF6-49A2-9575-035C1192494C}"/>
                </a:ext>
              </a:extLst>
            </p:cNvPr>
            <p:cNvSpPr>
              <a:spLocks noChangeArrowheads="1"/>
            </p:cNvSpPr>
            <p:nvPr/>
          </p:nvSpPr>
          <p:spPr bwMode="auto">
            <a:xfrm>
              <a:off x="4035" y="2529"/>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17" name="矩形 588898">
              <a:extLst>
                <a:ext uri="{FF2B5EF4-FFF2-40B4-BE49-F238E27FC236}">
                  <a16:creationId xmlns:a16="http://schemas.microsoft.com/office/drawing/2014/main" id="{0F5C98F3-7AC9-49BF-977C-1CD2B9C6008F}"/>
                </a:ext>
              </a:extLst>
            </p:cNvPr>
            <p:cNvSpPr>
              <a:spLocks noChangeArrowheads="1"/>
            </p:cNvSpPr>
            <p:nvPr/>
          </p:nvSpPr>
          <p:spPr bwMode="auto">
            <a:xfrm>
              <a:off x="3282" y="2529"/>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18" name="矩形 588899">
              <a:extLst>
                <a:ext uri="{FF2B5EF4-FFF2-40B4-BE49-F238E27FC236}">
                  <a16:creationId xmlns:a16="http://schemas.microsoft.com/office/drawing/2014/main" id="{5947B2B0-AB11-4307-B05F-AA7D7C87DFBE}"/>
                </a:ext>
              </a:extLst>
            </p:cNvPr>
            <p:cNvSpPr>
              <a:spLocks noChangeArrowheads="1"/>
            </p:cNvSpPr>
            <p:nvPr/>
          </p:nvSpPr>
          <p:spPr bwMode="auto">
            <a:xfrm>
              <a:off x="2905" y="2529"/>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19" name="矩形 588900">
              <a:extLst>
                <a:ext uri="{FF2B5EF4-FFF2-40B4-BE49-F238E27FC236}">
                  <a16:creationId xmlns:a16="http://schemas.microsoft.com/office/drawing/2014/main" id="{49A0DF70-A2DB-4E2B-BF84-3DEAEB0B4A7E}"/>
                </a:ext>
              </a:extLst>
            </p:cNvPr>
            <p:cNvSpPr>
              <a:spLocks noChangeArrowheads="1"/>
            </p:cNvSpPr>
            <p:nvPr/>
          </p:nvSpPr>
          <p:spPr bwMode="auto">
            <a:xfrm>
              <a:off x="2160" y="2529"/>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20" name="矩形 588901">
              <a:extLst>
                <a:ext uri="{FF2B5EF4-FFF2-40B4-BE49-F238E27FC236}">
                  <a16:creationId xmlns:a16="http://schemas.microsoft.com/office/drawing/2014/main" id="{EE28393D-1A42-41CC-A891-3A544F6C53E1}"/>
                </a:ext>
              </a:extLst>
            </p:cNvPr>
            <p:cNvSpPr>
              <a:spLocks noChangeArrowheads="1"/>
            </p:cNvSpPr>
            <p:nvPr/>
          </p:nvSpPr>
          <p:spPr bwMode="auto">
            <a:xfrm>
              <a:off x="1669" y="2529"/>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21" name="矩形 588902">
              <a:extLst>
                <a:ext uri="{FF2B5EF4-FFF2-40B4-BE49-F238E27FC236}">
                  <a16:creationId xmlns:a16="http://schemas.microsoft.com/office/drawing/2014/main" id="{B0695B51-3A5F-4FE0-BE1B-C85D6017FDF7}"/>
                </a:ext>
              </a:extLst>
            </p:cNvPr>
            <p:cNvSpPr>
              <a:spLocks noChangeArrowheads="1"/>
            </p:cNvSpPr>
            <p:nvPr/>
          </p:nvSpPr>
          <p:spPr bwMode="auto">
            <a:xfrm>
              <a:off x="1292" y="2529"/>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22" name="矩形 588903">
              <a:extLst>
                <a:ext uri="{FF2B5EF4-FFF2-40B4-BE49-F238E27FC236}">
                  <a16:creationId xmlns:a16="http://schemas.microsoft.com/office/drawing/2014/main" id="{DAE28E69-E835-4E1F-9800-A77E575439F7}"/>
                </a:ext>
              </a:extLst>
            </p:cNvPr>
            <p:cNvSpPr>
              <a:spLocks noChangeArrowheads="1"/>
            </p:cNvSpPr>
            <p:nvPr/>
          </p:nvSpPr>
          <p:spPr bwMode="auto">
            <a:xfrm>
              <a:off x="872" y="2529"/>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588970" name="文本框 588969">
            <a:extLst>
              <a:ext uri="{FF2B5EF4-FFF2-40B4-BE49-F238E27FC236}">
                <a16:creationId xmlns:a16="http://schemas.microsoft.com/office/drawing/2014/main" id="{953A6425-7710-4CB0-AC9B-0F6C65A58FDF}"/>
              </a:ext>
            </a:extLst>
          </p:cNvPr>
          <p:cNvSpPr txBox="1">
            <a:spLocks noChangeArrowheads="1"/>
          </p:cNvSpPr>
          <p:nvPr/>
        </p:nvSpPr>
        <p:spPr bwMode="auto">
          <a:xfrm>
            <a:off x="685800" y="1066800"/>
            <a:ext cx="8153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先看一个具体的问题：假设有</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8</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个元素，其中</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重复</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次，</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重复</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次，</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重复</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次。从中取</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r</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个组合，其组合数为</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c</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r</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，则其对应的母函数为：</a:t>
            </a:r>
          </a:p>
        </p:txBody>
      </p:sp>
      <p:sp>
        <p:nvSpPr>
          <p:cNvPr id="588971" name="矩形 588970">
            <a:extLst>
              <a:ext uri="{FF2B5EF4-FFF2-40B4-BE49-F238E27FC236}">
                <a16:creationId xmlns:a16="http://schemas.microsoft.com/office/drawing/2014/main" id="{9F4FCD20-E85D-4C70-9BD7-68EFC255F042}"/>
              </a:ext>
            </a:extLst>
          </p:cNvPr>
          <p:cNvSpPr>
            <a:spLocks noChangeArrowheads="1"/>
          </p:cNvSpPr>
          <p:nvPr/>
        </p:nvSpPr>
        <p:spPr bwMode="auto">
          <a:xfrm>
            <a:off x="700088" y="4616450"/>
            <a:ext cx="81391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从</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x</a:t>
            </a:r>
            <a:r>
              <a:rPr kumimoji="0" lang="en-US" altLang="zh-CN" sz="2800" b="1" i="0" u="none" strike="noStrike" kern="1200" cap="none" spc="0" normalizeH="0" baseline="30000" noProof="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的系数可知，从这</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8</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个元素中取</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个组合，不同的组合数为</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10</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p:txBody>
      </p:sp>
      <p:sp>
        <p:nvSpPr>
          <p:cNvPr id="588972" name="矩形 588971">
            <a:extLst>
              <a:ext uri="{FF2B5EF4-FFF2-40B4-BE49-F238E27FC236}">
                <a16:creationId xmlns:a16="http://schemas.microsoft.com/office/drawing/2014/main" id="{6FBE9B23-A9A7-4DA8-93C9-260EF496782D}"/>
              </a:ext>
            </a:extLst>
          </p:cNvPr>
          <p:cNvSpPr>
            <a:spLocks noChangeArrowheads="1"/>
          </p:cNvSpPr>
          <p:nvPr/>
        </p:nvSpPr>
        <p:spPr bwMode="auto">
          <a:xfrm>
            <a:off x="685800" y="5729288"/>
            <a:ext cx="6229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10</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个组合可从下面的展开式中得到：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8970"/>
                                        </p:tgtEl>
                                        <p:attrNameLst>
                                          <p:attrName>style.visibility</p:attrName>
                                        </p:attrNameLst>
                                      </p:cBhvr>
                                      <p:to>
                                        <p:strVal val="visible"/>
                                      </p:to>
                                    </p:set>
                                    <p:animEffect transition="in" filter="wipe(left)">
                                      <p:cBhvr>
                                        <p:cTn id="7" dur="500"/>
                                        <p:tgtEl>
                                          <p:spTgt spid="5889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88803"/>
                                        </p:tgtEl>
                                        <p:attrNameLst>
                                          <p:attrName>style.visibility</p:attrName>
                                        </p:attrNameLst>
                                      </p:cBhvr>
                                      <p:to>
                                        <p:strVal val="visible"/>
                                      </p:to>
                                    </p:set>
                                    <p:animEffect transition="in" filter="wipe(left)">
                                      <p:cBhvr>
                                        <p:cTn id="12" dur="500"/>
                                        <p:tgtEl>
                                          <p:spTgt spid="5888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8971"/>
                                        </p:tgtEl>
                                        <p:attrNameLst>
                                          <p:attrName>style.visibility</p:attrName>
                                        </p:attrNameLst>
                                      </p:cBhvr>
                                      <p:to>
                                        <p:strVal val="visible"/>
                                      </p:to>
                                    </p:set>
                                    <p:animEffect transition="in" filter="wipe(left)">
                                      <p:cBhvr>
                                        <p:cTn id="17" dur="500"/>
                                        <p:tgtEl>
                                          <p:spTgt spid="5889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88972">
                                            <p:txEl>
                                              <p:pRg st="0" end="0"/>
                                            </p:txEl>
                                          </p:spTgt>
                                        </p:tgtEl>
                                        <p:attrNameLst>
                                          <p:attrName>style.visibility</p:attrName>
                                        </p:attrNameLst>
                                      </p:cBhvr>
                                      <p:to>
                                        <p:strVal val="visible"/>
                                      </p:to>
                                    </p:set>
                                    <p:animEffect transition="in" filter="wipe(left)">
                                      <p:cBhvr>
                                        <p:cTn id="22" dur="500"/>
                                        <p:tgtEl>
                                          <p:spTgt spid="5889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970" grpId="0"/>
      <p:bldP spid="588971" grpId="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5" name="文本占位符 589825">
            <a:extLst>
              <a:ext uri="{FF2B5EF4-FFF2-40B4-BE49-F238E27FC236}">
                <a16:creationId xmlns:a16="http://schemas.microsoft.com/office/drawing/2014/main" id="{6FF72299-88B0-4B3E-99D8-AE17EF668A8E}"/>
              </a:ext>
            </a:extLst>
          </p:cNvPr>
          <p:cNvSpPr>
            <a:spLocks noGrp="1" noRot="1" noChangeArrowheads="1"/>
          </p:cNvSpPr>
          <p:nvPr>
            <p:ph idx="1"/>
          </p:nvPr>
        </p:nvSpPr>
        <p:spPr>
          <a:xfrm>
            <a:off x="533400" y="1219200"/>
            <a:ext cx="8229600" cy="1543050"/>
          </a:xfrm>
        </p:spPr>
        <p:txBody>
          <a:bodyPr/>
          <a:lstStyle/>
          <a:p>
            <a:pPr>
              <a:buFont typeface="Wingdings" panose="05000000000000000000" pitchFamily="2" charset="2"/>
              <a:buNone/>
            </a:pPr>
            <a:endParaRPr lang="en-US" altLang="zh-CN" b="1">
              <a:latin typeface="楷体_GB2312" pitchFamily="49" charset="-122"/>
              <a:ea typeface="楷体_GB2312" pitchFamily="49" charset="-122"/>
            </a:endParaRPr>
          </a:p>
          <a:p>
            <a:pPr>
              <a:buFont typeface="Wingdings" panose="05000000000000000000" pitchFamily="2" charset="2"/>
              <a:buNone/>
            </a:pPr>
            <a:r>
              <a:rPr lang="en-US" altLang="zh-CN" b="1">
                <a:latin typeface="楷体_GB2312" pitchFamily="49" charset="-122"/>
                <a:ea typeface="楷体_GB2312" pitchFamily="49" charset="-122"/>
              </a:rPr>
              <a:t>  </a:t>
            </a:r>
          </a:p>
        </p:txBody>
      </p:sp>
      <p:graphicFrame>
        <p:nvGraphicFramePr>
          <p:cNvPr id="589827" name="对象 589826">
            <a:extLst>
              <a:ext uri="{FF2B5EF4-FFF2-40B4-BE49-F238E27FC236}">
                <a16:creationId xmlns:a16="http://schemas.microsoft.com/office/drawing/2014/main" id="{FB96FE54-458A-4B59-9E3E-FDD2A7183B10}"/>
              </a:ext>
            </a:extLst>
          </p:cNvPr>
          <p:cNvGraphicFramePr>
            <a:graphicFrameLocks/>
          </p:cNvGraphicFramePr>
          <p:nvPr/>
        </p:nvGraphicFramePr>
        <p:xfrm>
          <a:off x="990600" y="1171575"/>
          <a:ext cx="7037388" cy="581025"/>
        </p:xfrm>
        <a:graphic>
          <a:graphicData uri="http://schemas.openxmlformats.org/presentationml/2006/ole">
            <mc:AlternateContent xmlns:mc="http://schemas.openxmlformats.org/markup-compatibility/2006">
              <mc:Choice xmlns:v="urn:schemas-microsoft-com:vml" Requires="v">
                <p:oleObj r:id="rId2" imgW="2919733" imgH="241195" progId="Equation.DSMT4">
                  <p:embed/>
                </p:oleObj>
              </mc:Choice>
              <mc:Fallback>
                <p:oleObj r:id="rId2" imgW="2919733" imgH="241195" progId="Equation.DSMT4">
                  <p:embed/>
                  <p:pic>
                    <p:nvPicPr>
                      <p:cNvPr id="589827" name="对象 589826">
                        <a:extLst>
                          <a:ext uri="{FF2B5EF4-FFF2-40B4-BE49-F238E27FC236}">
                            <a16:creationId xmlns:a16="http://schemas.microsoft.com/office/drawing/2014/main" id="{FB96FE54-458A-4B59-9E3E-FDD2A7183B1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171575"/>
                        <a:ext cx="70373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89830" name="矩形 589829">
            <a:extLst>
              <a:ext uri="{FF2B5EF4-FFF2-40B4-BE49-F238E27FC236}">
                <a16:creationId xmlns:a16="http://schemas.microsoft.com/office/drawing/2014/main" id="{DF156501-4B85-487E-8F88-AAEA02014521}"/>
              </a:ext>
            </a:extLst>
          </p:cNvPr>
          <p:cNvSpPr>
            <a:spLocks noChangeArrowheads="1"/>
          </p:cNvSpPr>
          <p:nvPr/>
        </p:nvSpPr>
        <p:spPr bwMode="auto">
          <a:xfrm>
            <a:off x="628650" y="4724400"/>
            <a:ext cx="82105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其中</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次方项表示了所有从</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8</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个元素中取</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个的组合方案。</a:t>
            </a:r>
          </a:p>
        </p:txBody>
      </p:sp>
      <p:grpSp>
        <p:nvGrpSpPr>
          <p:cNvPr id="589835" name="组合 589834">
            <a:extLst>
              <a:ext uri="{FF2B5EF4-FFF2-40B4-BE49-F238E27FC236}">
                <a16:creationId xmlns:a16="http://schemas.microsoft.com/office/drawing/2014/main" id="{83A9DF74-C36D-4E3B-B873-051241450023}"/>
              </a:ext>
            </a:extLst>
          </p:cNvPr>
          <p:cNvGrpSpPr>
            <a:grpSpLocks/>
          </p:cNvGrpSpPr>
          <p:nvPr/>
        </p:nvGrpSpPr>
        <p:grpSpPr bwMode="auto">
          <a:xfrm>
            <a:off x="609600" y="5562600"/>
            <a:ext cx="8305800" cy="1022350"/>
            <a:chOff x="384" y="3504"/>
            <a:chExt cx="5232" cy="644"/>
          </a:xfrm>
        </p:grpSpPr>
        <p:sp>
          <p:nvSpPr>
            <p:cNvPr id="57349" name="矩形 589831">
              <a:extLst>
                <a:ext uri="{FF2B5EF4-FFF2-40B4-BE49-F238E27FC236}">
                  <a16:creationId xmlns:a16="http://schemas.microsoft.com/office/drawing/2014/main" id="{4BD588F0-609B-4514-AA93-30D61A309D26}"/>
                </a:ext>
              </a:extLst>
            </p:cNvPr>
            <p:cNvSpPr>
              <a:spLocks noChangeArrowheads="1"/>
            </p:cNvSpPr>
            <p:nvPr/>
          </p:nvSpPr>
          <p:spPr bwMode="auto">
            <a:xfrm>
              <a:off x="384" y="3552"/>
              <a:ext cx="5232"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例如         表示一个</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三个</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的组合，        表示两个</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两个</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的组合，依此类推。</a:t>
              </a:r>
            </a:p>
          </p:txBody>
        </p:sp>
        <p:graphicFrame>
          <p:nvGraphicFramePr>
            <p:cNvPr id="57350" name="对象 589832">
              <a:extLst>
                <a:ext uri="{FF2B5EF4-FFF2-40B4-BE49-F238E27FC236}">
                  <a16:creationId xmlns:a16="http://schemas.microsoft.com/office/drawing/2014/main" id="{203542D1-545A-4BFA-8FE8-D144318F5CC8}"/>
                </a:ext>
              </a:extLst>
            </p:cNvPr>
            <p:cNvGraphicFramePr>
              <a:graphicFrameLocks/>
            </p:cNvGraphicFramePr>
            <p:nvPr/>
          </p:nvGraphicFramePr>
          <p:xfrm>
            <a:off x="921" y="3504"/>
            <a:ext cx="423" cy="343"/>
          </p:xfrm>
          <a:graphic>
            <a:graphicData uri="http://schemas.openxmlformats.org/presentationml/2006/ole">
              <mc:AlternateContent xmlns:mc="http://schemas.openxmlformats.org/markup-compatibility/2006">
                <mc:Choice xmlns:v="urn:schemas-microsoft-com:vml" Requires="v">
                  <p:oleObj r:id="rId4" imgW="672808" imgH="545863" progId="Equation.3">
                    <p:embed/>
                  </p:oleObj>
                </mc:Choice>
                <mc:Fallback>
                  <p:oleObj r:id="rId4" imgW="672808" imgH="545863" progId="Equation.3">
                    <p:embed/>
                    <p:pic>
                      <p:nvPicPr>
                        <p:cNvPr id="57350" name="对象 589832">
                          <a:extLst>
                            <a:ext uri="{FF2B5EF4-FFF2-40B4-BE49-F238E27FC236}">
                              <a16:creationId xmlns:a16="http://schemas.microsoft.com/office/drawing/2014/main" id="{203542D1-545A-4BFA-8FE8-D144318F5CC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1" y="3504"/>
                          <a:ext cx="423"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351" name="对象 589833">
              <a:extLst>
                <a:ext uri="{FF2B5EF4-FFF2-40B4-BE49-F238E27FC236}">
                  <a16:creationId xmlns:a16="http://schemas.microsoft.com/office/drawing/2014/main" id="{5F189E8D-2F58-4CC4-8C9B-1DCAB9AAD8FB}"/>
                </a:ext>
              </a:extLst>
            </p:cNvPr>
            <p:cNvGraphicFramePr>
              <a:graphicFrameLocks/>
            </p:cNvGraphicFramePr>
            <p:nvPr/>
          </p:nvGraphicFramePr>
          <p:xfrm>
            <a:off x="3936" y="3552"/>
            <a:ext cx="480" cy="343"/>
          </p:xfrm>
          <a:graphic>
            <a:graphicData uri="http://schemas.openxmlformats.org/presentationml/2006/ole">
              <mc:AlternateContent xmlns:mc="http://schemas.openxmlformats.org/markup-compatibility/2006">
                <mc:Choice xmlns:v="urn:schemas-microsoft-com:vml" Requires="v">
                  <p:oleObj r:id="rId6" imgW="761669" imgH="545863" progId="Equation.DSMT4">
                    <p:embed/>
                  </p:oleObj>
                </mc:Choice>
                <mc:Fallback>
                  <p:oleObj r:id="rId6" imgW="761669" imgH="545863" progId="Equation.DSMT4">
                    <p:embed/>
                    <p:pic>
                      <p:nvPicPr>
                        <p:cNvPr id="57351" name="对象 589833">
                          <a:extLst>
                            <a:ext uri="{FF2B5EF4-FFF2-40B4-BE49-F238E27FC236}">
                              <a16:creationId xmlns:a16="http://schemas.microsoft.com/office/drawing/2014/main" id="{5F189E8D-2F58-4CC4-8C9B-1DCAB9AAD8FB}"/>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6" y="3552"/>
                          <a:ext cx="480"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589836" name="对象 589835">
            <a:extLst>
              <a:ext uri="{FF2B5EF4-FFF2-40B4-BE49-F238E27FC236}">
                <a16:creationId xmlns:a16="http://schemas.microsoft.com/office/drawing/2014/main" id="{AECC50E5-4856-4DA7-883B-BA9CB160B765}"/>
              </a:ext>
            </a:extLst>
          </p:cNvPr>
          <p:cNvGraphicFramePr>
            <a:graphicFrameLocks/>
          </p:cNvGraphicFramePr>
          <p:nvPr/>
        </p:nvGraphicFramePr>
        <p:xfrm>
          <a:off x="762000" y="1728788"/>
          <a:ext cx="7924800" cy="2995612"/>
        </p:xfrm>
        <a:graphic>
          <a:graphicData uri="http://schemas.openxmlformats.org/presentationml/2006/ole">
            <mc:AlternateContent xmlns:mc="http://schemas.openxmlformats.org/markup-compatibility/2006">
              <mc:Choice xmlns:v="urn:schemas-microsoft-com:vml" Requires="v">
                <p:oleObj r:id="rId8" imgW="3289300" imgH="1244600" progId="Equation.DSMT4">
                  <p:embed/>
                </p:oleObj>
              </mc:Choice>
              <mc:Fallback>
                <p:oleObj r:id="rId8" imgW="3289300" imgH="1244600" progId="Equation.DSMT4">
                  <p:embed/>
                  <p:pic>
                    <p:nvPicPr>
                      <p:cNvPr id="589836" name="对象 589835">
                        <a:extLst>
                          <a:ext uri="{FF2B5EF4-FFF2-40B4-BE49-F238E27FC236}">
                            <a16:creationId xmlns:a16="http://schemas.microsoft.com/office/drawing/2014/main" id="{AECC50E5-4856-4DA7-883B-BA9CB160B765}"/>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1728788"/>
                        <a:ext cx="7924800" cy="299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89827"/>
                                        </p:tgtEl>
                                        <p:attrNameLst>
                                          <p:attrName>style.visibility</p:attrName>
                                        </p:attrNameLst>
                                      </p:cBhvr>
                                      <p:to>
                                        <p:strVal val="visible"/>
                                      </p:to>
                                    </p:set>
                                    <p:animEffect transition="in" filter="wipe(left)">
                                      <p:cBhvr>
                                        <p:cTn id="7" dur="500"/>
                                        <p:tgtEl>
                                          <p:spTgt spid="5898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89836"/>
                                        </p:tgtEl>
                                        <p:attrNameLst>
                                          <p:attrName>style.visibility</p:attrName>
                                        </p:attrNameLst>
                                      </p:cBhvr>
                                      <p:to>
                                        <p:strVal val="visible"/>
                                      </p:to>
                                    </p:set>
                                    <p:animEffect transition="in" filter="wipe(left)">
                                      <p:cBhvr>
                                        <p:cTn id="12" dur="500"/>
                                        <p:tgtEl>
                                          <p:spTgt spid="5898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9830"/>
                                        </p:tgtEl>
                                        <p:attrNameLst>
                                          <p:attrName>style.visibility</p:attrName>
                                        </p:attrNameLst>
                                      </p:cBhvr>
                                      <p:to>
                                        <p:strVal val="visible"/>
                                      </p:to>
                                    </p:set>
                                    <p:animEffect transition="in" filter="wipe(left)">
                                      <p:cBhvr>
                                        <p:cTn id="17" dur="500"/>
                                        <p:tgtEl>
                                          <p:spTgt spid="5898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89835"/>
                                        </p:tgtEl>
                                        <p:attrNameLst>
                                          <p:attrName>style.visibility</p:attrName>
                                        </p:attrNameLst>
                                      </p:cBhvr>
                                      <p:to>
                                        <p:strVal val="visible"/>
                                      </p:to>
                                    </p:set>
                                    <p:animEffect transition="in" filter="wipe(left)">
                                      <p:cBhvr>
                                        <p:cTn id="22" dur="500"/>
                                        <p:tgtEl>
                                          <p:spTgt spid="589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30" grpId="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2913" name="矩形 592912">
            <a:extLst>
              <a:ext uri="{FF2B5EF4-FFF2-40B4-BE49-F238E27FC236}">
                <a16:creationId xmlns:a16="http://schemas.microsoft.com/office/drawing/2014/main" id="{0262DBC4-A04B-4FF0-B263-6D03E47727A5}"/>
              </a:ext>
            </a:extLst>
          </p:cNvPr>
          <p:cNvSpPr>
            <a:spLocks noChangeArrowheads="1"/>
          </p:cNvSpPr>
          <p:nvPr/>
        </p:nvSpPr>
        <p:spPr bwMode="auto">
          <a:xfrm>
            <a:off x="609600" y="1066800"/>
            <a:ext cx="8007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接下来讨论从这</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8</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个元素中取</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个的不同排列总数。</a:t>
            </a:r>
          </a:p>
        </p:txBody>
      </p:sp>
      <p:sp>
        <p:nvSpPr>
          <p:cNvPr id="592914" name="矩形 592913">
            <a:extLst>
              <a:ext uri="{FF2B5EF4-FFF2-40B4-BE49-F238E27FC236}">
                <a16:creationId xmlns:a16="http://schemas.microsoft.com/office/drawing/2014/main" id="{E10360A2-A478-48FF-8994-D50C408A4813}"/>
              </a:ext>
            </a:extLst>
          </p:cNvPr>
          <p:cNvSpPr>
            <a:spLocks noChangeArrowheads="1"/>
          </p:cNvSpPr>
          <p:nvPr/>
        </p:nvSpPr>
        <p:spPr bwMode="auto">
          <a:xfrm>
            <a:off x="609600" y="1676400"/>
            <a:ext cx="830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以两个</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两个</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组合为例，不同排列数为</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4!/(2!2!)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p:txBody>
      </p:sp>
      <p:sp>
        <p:nvSpPr>
          <p:cNvPr id="592916" name="矩形 592915">
            <a:extLst>
              <a:ext uri="{FF2B5EF4-FFF2-40B4-BE49-F238E27FC236}">
                <a16:creationId xmlns:a16="http://schemas.microsoft.com/office/drawing/2014/main" id="{9996A969-5998-4929-B2B1-0BDA33C30D8E}"/>
              </a:ext>
            </a:extLst>
          </p:cNvPr>
          <p:cNvSpPr>
            <a:spLocks noChangeArrowheads="1"/>
          </p:cNvSpPr>
          <p:nvPr/>
        </p:nvSpPr>
        <p:spPr bwMode="auto">
          <a:xfrm>
            <a:off x="609600" y="2224088"/>
            <a:ext cx="6986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同样一个</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三个</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的不同排列数为</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4!/(1!3!)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p:txBody>
      </p:sp>
      <p:sp>
        <p:nvSpPr>
          <p:cNvPr id="592917" name="矩形 592916">
            <a:extLst>
              <a:ext uri="{FF2B5EF4-FFF2-40B4-BE49-F238E27FC236}">
                <a16:creationId xmlns:a16="http://schemas.microsoft.com/office/drawing/2014/main" id="{1307BB8C-078F-4131-B621-24CA10DF9806}"/>
              </a:ext>
            </a:extLst>
          </p:cNvPr>
          <p:cNvSpPr>
            <a:spLocks noChangeArrowheads="1"/>
          </p:cNvSpPr>
          <p:nvPr/>
        </p:nvSpPr>
        <p:spPr bwMode="auto">
          <a:xfrm>
            <a:off x="609600" y="2819400"/>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20000"/>
              </a:spcBef>
              <a:spcAft>
                <a:spcPct val="0"/>
              </a:spcAft>
              <a:buClr>
                <a:srgbClr val="3333CC"/>
              </a:buClr>
              <a:buSzPct val="70000"/>
              <a:buFont typeface="Wingdings" panose="05000000000000000000" pitchFamily="2" charset="2"/>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依此类推可以得到不同的排列总数为：</a:t>
            </a:r>
          </a:p>
        </p:txBody>
      </p:sp>
      <p:graphicFrame>
        <p:nvGraphicFramePr>
          <p:cNvPr id="592918" name="对象 592917">
            <a:extLst>
              <a:ext uri="{FF2B5EF4-FFF2-40B4-BE49-F238E27FC236}">
                <a16:creationId xmlns:a16="http://schemas.microsoft.com/office/drawing/2014/main" id="{AD42547B-C0F9-4138-B6E5-5CBC0D49FEBF}"/>
              </a:ext>
            </a:extLst>
          </p:cNvPr>
          <p:cNvGraphicFramePr>
            <a:graphicFrameLocks/>
          </p:cNvGraphicFramePr>
          <p:nvPr/>
        </p:nvGraphicFramePr>
        <p:xfrm>
          <a:off x="1112838" y="3508375"/>
          <a:ext cx="7269162" cy="2206625"/>
        </p:xfrm>
        <a:graphic>
          <a:graphicData uri="http://schemas.openxmlformats.org/presentationml/2006/ole">
            <mc:AlternateContent xmlns:mc="http://schemas.openxmlformats.org/markup-compatibility/2006">
              <mc:Choice xmlns:v="urn:schemas-microsoft-com:vml" Requires="v">
                <p:oleObj r:id="rId2" imgW="2755900" imgH="838200" progId="Equation.DSMT4">
                  <p:embed/>
                </p:oleObj>
              </mc:Choice>
              <mc:Fallback>
                <p:oleObj r:id="rId2" imgW="2755900" imgH="838200" progId="Equation.DSMT4">
                  <p:embed/>
                  <p:pic>
                    <p:nvPicPr>
                      <p:cNvPr id="592918" name="对象 592917">
                        <a:extLst>
                          <a:ext uri="{FF2B5EF4-FFF2-40B4-BE49-F238E27FC236}">
                            <a16:creationId xmlns:a16="http://schemas.microsoft.com/office/drawing/2014/main" id="{AD42547B-C0F9-4138-B6E5-5CBC0D49FEB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838" y="3508375"/>
                        <a:ext cx="7269162" cy="220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92919" name="对象 592918">
            <a:extLst>
              <a:ext uri="{FF2B5EF4-FFF2-40B4-BE49-F238E27FC236}">
                <a16:creationId xmlns:a16="http://schemas.microsoft.com/office/drawing/2014/main" id="{1B227DFE-38FD-4A7C-9BA9-6FE7AF6A0AFF}"/>
              </a:ext>
            </a:extLst>
          </p:cNvPr>
          <p:cNvGraphicFramePr>
            <a:graphicFrameLocks/>
          </p:cNvGraphicFramePr>
          <p:nvPr/>
        </p:nvGraphicFramePr>
        <p:xfrm>
          <a:off x="1042988" y="5934075"/>
          <a:ext cx="3224212" cy="466725"/>
        </p:xfrm>
        <a:graphic>
          <a:graphicData uri="http://schemas.openxmlformats.org/presentationml/2006/ole">
            <mc:AlternateContent xmlns:mc="http://schemas.openxmlformats.org/markup-compatibility/2006">
              <mc:Choice xmlns:v="urn:schemas-microsoft-com:vml" Requires="v">
                <p:oleObj r:id="rId4" imgW="1229765" imgH="177492" progId="Equation.DSMT4">
                  <p:embed/>
                </p:oleObj>
              </mc:Choice>
              <mc:Fallback>
                <p:oleObj r:id="rId4" imgW="1229765" imgH="177492" progId="Equation.DSMT4">
                  <p:embed/>
                  <p:pic>
                    <p:nvPicPr>
                      <p:cNvPr id="592919" name="对象 592918">
                        <a:extLst>
                          <a:ext uri="{FF2B5EF4-FFF2-40B4-BE49-F238E27FC236}">
                            <a16:creationId xmlns:a16="http://schemas.microsoft.com/office/drawing/2014/main" id="{1B227DFE-38FD-4A7C-9BA9-6FE7AF6A0AFF}"/>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5934075"/>
                        <a:ext cx="3224212"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2913"/>
                                        </p:tgtEl>
                                        <p:attrNameLst>
                                          <p:attrName>style.visibility</p:attrName>
                                        </p:attrNameLst>
                                      </p:cBhvr>
                                      <p:to>
                                        <p:strVal val="visible"/>
                                      </p:to>
                                    </p:set>
                                    <p:animEffect transition="in" filter="wipe(left)">
                                      <p:cBhvr>
                                        <p:cTn id="7" dur="500"/>
                                        <p:tgtEl>
                                          <p:spTgt spid="5929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2914"/>
                                        </p:tgtEl>
                                        <p:attrNameLst>
                                          <p:attrName>style.visibility</p:attrName>
                                        </p:attrNameLst>
                                      </p:cBhvr>
                                      <p:to>
                                        <p:strVal val="visible"/>
                                      </p:to>
                                    </p:set>
                                    <p:animEffect transition="in" filter="wipe(left)">
                                      <p:cBhvr>
                                        <p:cTn id="12" dur="500"/>
                                        <p:tgtEl>
                                          <p:spTgt spid="5929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2916"/>
                                        </p:tgtEl>
                                        <p:attrNameLst>
                                          <p:attrName>style.visibility</p:attrName>
                                        </p:attrNameLst>
                                      </p:cBhvr>
                                      <p:to>
                                        <p:strVal val="visible"/>
                                      </p:to>
                                    </p:set>
                                    <p:animEffect transition="in" filter="wipe(left)">
                                      <p:cBhvr>
                                        <p:cTn id="17" dur="500"/>
                                        <p:tgtEl>
                                          <p:spTgt spid="5929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2917"/>
                                        </p:tgtEl>
                                        <p:attrNameLst>
                                          <p:attrName>style.visibility</p:attrName>
                                        </p:attrNameLst>
                                      </p:cBhvr>
                                      <p:to>
                                        <p:strVal val="visible"/>
                                      </p:to>
                                    </p:set>
                                    <p:animEffect transition="in" filter="wipe(left)">
                                      <p:cBhvr>
                                        <p:cTn id="22" dur="500"/>
                                        <p:tgtEl>
                                          <p:spTgt spid="5929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92918"/>
                                        </p:tgtEl>
                                        <p:attrNameLst>
                                          <p:attrName>style.visibility</p:attrName>
                                        </p:attrNameLst>
                                      </p:cBhvr>
                                      <p:to>
                                        <p:strVal val="visible"/>
                                      </p:to>
                                    </p:set>
                                    <p:animEffect transition="in" filter="wipe(left)">
                                      <p:cBhvr>
                                        <p:cTn id="27" dur="500"/>
                                        <p:tgtEl>
                                          <p:spTgt spid="5929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92919"/>
                                        </p:tgtEl>
                                        <p:attrNameLst>
                                          <p:attrName>style.visibility</p:attrName>
                                        </p:attrNameLst>
                                      </p:cBhvr>
                                      <p:to>
                                        <p:strVal val="visible"/>
                                      </p:to>
                                    </p:set>
                                    <p:animEffect transition="in" filter="wipe(left)">
                                      <p:cBhvr>
                                        <p:cTn id="32" dur="500"/>
                                        <p:tgtEl>
                                          <p:spTgt spid="592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13" grpId="0"/>
      <p:bldP spid="592914" grpId="0"/>
      <p:bldP spid="592916" grpId="0"/>
      <p:bldP spid="592917" grpId="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94947" name="对象 594946">
            <a:extLst>
              <a:ext uri="{FF2B5EF4-FFF2-40B4-BE49-F238E27FC236}">
                <a16:creationId xmlns:a16="http://schemas.microsoft.com/office/drawing/2014/main" id="{E09F2562-39C5-47F0-8EFE-336A4604C777}"/>
              </a:ext>
            </a:extLst>
          </p:cNvPr>
          <p:cNvGraphicFramePr>
            <a:graphicFrameLocks/>
          </p:cNvGraphicFramePr>
          <p:nvPr/>
        </p:nvGraphicFramePr>
        <p:xfrm>
          <a:off x="838200" y="1752600"/>
          <a:ext cx="7772400" cy="931863"/>
        </p:xfrm>
        <a:graphic>
          <a:graphicData uri="http://schemas.openxmlformats.org/presentationml/2006/ole">
            <mc:AlternateContent xmlns:mc="http://schemas.openxmlformats.org/markup-compatibility/2006">
              <mc:Choice xmlns:v="urn:schemas-microsoft-com:vml" Requires="v">
                <p:oleObj r:id="rId2" imgW="3492500" imgH="419100" progId="Equation.DSMT4">
                  <p:embed/>
                </p:oleObj>
              </mc:Choice>
              <mc:Fallback>
                <p:oleObj r:id="rId2" imgW="3492500" imgH="419100" progId="Equation.DSMT4">
                  <p:embed/>
                  <p:pic>
                    <p:nvPicPr>
                      <p:cNvPr id="594947" name="对象 594946">
                        <a:extLst>
                          <a:ext uri="{FF2B5EF4-FFF2-40B4-BE49-F238E27FC236}">
                            <a16:creationId xmlns:a16="http://schemas.microsoft.com/office/drawing/2014/main" id="{E09F2562-39C5-47F0-8EFE-336A4604C77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752600"/>
                        <a:ext cx="77724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94951" name="矩形 594950">
            <a:extLst>
              <a:ext uri="{FF2B5EF4-FFF2-40B4-BE49-F238E27FC236}">
                <a16:creationId xmlns:a16="http://schemas.microsoft.com/office/drawing/2014/main" id="{BC91FD12-F351-49CE-B8B7-7FAB3F274CE7}"/>
              </a:ext>
            </a:extLst>
          </p:cNvPr>
          <p:cNvSpPr>
            <a:spLocks noChangeArrowheads="1"/>
          </p:cNvSpPr>
          <p:nvPr/>
        </p:nvSpPr>
        <p:spPr bwMode="auto">
          <a:xfrm>
            <a:off x="685800" y="1120775"/>
            <a:ext cx="7651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为了便于计算，利用上述特点，形式地引进函数</a:t>
            </a:r>
          </a:p>
        </p:txBody>
      </p:sp>
      <p:graphicFrame>
        <p:nvGraphicFramePr>
          <p:cNvPr id="594952" name="对象 594951">
            <a:extLst>
              <a:ext uri="{FF2B5EF4-FFF2-40B4-BE49-F238E27FC236}">
                <a16:creationId xmlns:a16="http://schemas.microsoft.com/office/drawing/2014/main" id="{635A4463-40CF-40FD-86FC-3BC9FC7A5835}"/>
              </a:ext>
            </a:extLst>
          </p:cNvPr>
          <p:cNvGraphicFramePr>
            <a:graphicFrameLocks/>
          </p:cNvGraphicFramePr>
          <p:nvPr/>
        </p:nvGraphicFramePr>
        <p:xfrm>
          <a:off x="457200" y="2743200"/>
          <a:ext cx="8423275" cy="893763"/>
        </p:xfrm>
        <a:graphic>
          <a:graphicData uri="http://schemas.openxmlformats.org/presentationml/2006/ole">
            <mc:AlternateContent xmlns:mc="http://schemas.openxmlformats.org/markup-compatibility/2006">
              <mc:Choice xmlns:v="urn:schemas-microsoft-com:vml" Requires="v">
                <p:oleObj r:id="rId4" imgW="2981912" imgH="317225" progId="Equation.DSMT4">
                  <p:embed/>
                </p:oleObj>
              </mc:Choice>
              <mc:Fallback>
                <p:oleObj r:id="rId4" imgW="2981912" imgH="317225" progId="Equation.DSMT4">
                  <p:embed/>
                  <p:pic>
                    <p:nvPicPr>
                      <p:cNvPr id="594952" name="对象 594951">
                        <a:extLst>
                          <a:ext uri="{FF2B5EF4-FFF2-40B4-BE49-F238E27FC236}">
                            <a16:creationId xmlns:a16="http://schemas.microsoft.com/office/drawing/2014/main" id="{635A4463-40CF-40FD-86FC-3BC9FC7A583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743200"/>
                        <a:ext cx="8423275"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94953" name="对象 594952">
            <a:extLst>
              <a:ext uri="{FF2B5EF4-FFF2-40B4-BE49-F238E27FC236}">
                <a16:creationId xmlns:a16="http://schemas.microsoft.com/office/drawing/2014/main" id="{29EEA096-7652-4A60-AA9D-D40710F2D17C}"/>
              </a:ext>
            </a:extLst>
          </p:cNvPr>
          <p:cNvGraphicFramePr>
            <a:graphicFrameLocks/>
          </p:cNvGraphicFramePr>
          <p:nvPr/>
        </p:nvGraphicFramePr>
        <p:xfrm>
          <a:off x="463550" y="3692525"/>
          <a:ext cx="8299450" cy="1793875"/>
        </p:xfrm>
        <a:graphic>
          <a:graphicData uri="http://schemas.openxmlformats.org/presentationml/2006/ole">
            <mc:AlternateContent xmlns:mc="http://schemas.openxmlformats.org/markup-compatibility/2006">
              <mc:Choice xmlns:v="urn:schemas-microsoft-com:vml" Requires="v">
                <p:oleObj r:id="rId6" imgW="2881649" imgH="622030" progId="Equation.DSMT4">
                  <p:embed/>
                </p:oleObj>
              </mc:Choice>
              <mc:Fallback>
                <p:oleObj r:id="rId6" imgW="2881649" imgH="622030" progId="Equation.DSMT4">
                  <p:embed/>
                  <p:pic>
                    <p:nvPicPr>
                      <p:cNvPr id="594953" name="对象 594952">
                        <a:extLst>
                          <a:ext uri="{FF2B5EF4-FFF2-40B4-BE49-F238E27FC236}">
                            <a16:creationId xmlns:a16="http://schemas.microsoft.com/office/drawing/2014/main" id="{29EEA096-7652-4A60-AA9D-D40710F2D17C}"/>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550" y="3692525"/>
                        <a:ext cx="829945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94954" name="矩形 594953">
            <a:extLst>
              <a:ext uri="{FF2B5EF4-FFF2-40B4-BE49-F238E27FC236}">
                <a16:creationId xmlns:a16="http://schemas.microsoft.com/office/drawing/2014/main" id="{A489BDCD-CF64-4081-A1D3-A72B0BD2CAD1}"/>
              </a:ext>
            </a:extLst>
          </p:cNvPr>
          <p:cNvSpPr>
            <a:spLocks noChangeArrowheads="1"/>
          </p:cNvSpPr>
          <p:nvPr/>
        </p:nvSpPr>
        <p:spPr bwMode="auto">
          <a:xfrm>
            <a:off x="685800" y="5522913"/>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从右边很容易可以看出，取</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个的排列数为</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9</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，取</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个的排列数为</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28</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，取</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个的排列数为</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70</a:t>
            </a: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依此类推。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4951"/>
                                        </p:tgtEl>
                                        <p:attrNameLst>
                                          <p:attrName>style.visibility</p:attrName>
                                        </p:attrNameLst>
                                      </p:cBhvr>
                                      <p:to>
                                        <p:strVal val="visible"/>
                                      </p:to>
                                    </p:set>
                                    <p:animEffect transition="in" filter="wipe(left)">
                                      <p:cBhvr>
                                        <p:cTn id="7" dur="500"/>
                                        <p:tgtEl>
                                          <p:spTgt spid="5949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94947"/>
                                        </p:tgtEl>
                                        <p:attrNameLst>
                                          <p:attrName>style.visibility</p:attrName>
                                        </p:attrNameLst>
                                      </p:cBhvr>
                                      <p:to>
                                        <p:strVal val="visible"/>
                                      </p:to>
                                    </p:set>
                                    <p:animEffect transition="in" filter="wipe(left)">
                                      <p:cBhvr>
                                        <p:cTn id="12" dur="500"/>
                                        <p:tgtEl>
                                          <p:spTgt spid="5949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94952"/>
                                        </p:tgtEl>
                                        <p:attrNameLst>
                                          <p:attrName>style.visibility</p:attrName>
                                        </p:attrNameLst>
                                      </p:cBhvr>
                                      <p:to>
                                        <p:strVal val="visible"/>
                                      </p:to>
                                    </p:set>
                                    <p:animEffect transition="in" filter="wipe(left)">
                                      <p:cBhvr>
                                        <p:cTn id="17" dur="500"/>
                                        <p:tgtEl>
                                          <p:spTgt spid="5949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94953"/>
                                        </p:tgtEl>
                                        <p:attrNameLst>
                                          <p:attrName>style.visibility</p:attrName>
                                        </p:attrNameLst>
                                      </p:cBhvr>
                                      <p:to>
                                        <p:strVal val="visible"/>
                                      </p:to>
                                    </p:set>
                                    <p:animEffect transition="in" filter="wipe(left)">
                                      <p:cBhvr>
                                        <p:cTn id="22" dur="500"/>
                                        <p:tgtEl>
                                          <p:spTgt spid="5949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4954"/>
                                        </p:tgtEl>
                                        <p:attrNameLst>
                                          <p:attrName>style.visibility</p:attrName>
                                        </p:attrNameLst>
                                      </p:cBhvr>
                                      <p:to>
                                        <p:strVal val="visible"/>
                                      </p:to>
                                    </p:set>
                                    <p:animEffect transition="in" filter="wipe(left)">
                                      <p:cBhvr>
                                        <p:cTn id="27" dur="500"/>
                                        <p:tgtEl>
                                          <p:spTgt spid="594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51" grpId="0"/>
      <p:bldP spid="59495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29" name="文本框 598028">
            <a:extLst>
              <a:ext uri="{FF2B5EF4-FFF2-40B4-BE49-F238E27FC236}">
                <a16:creationId xmlns:a16="http://schemas.microsoft.com/office/drawing/2014/main" id="{5BA87119-281B-4627-AE4B-0D09CE7EDC69}"/>
              </a:ext>
            </a:extLst>
          </p:cNvPr>
          <p:cNvSpPr txBox="1">
            <a:spLocks noChangeArrowheads="1"/>
          </p:cNvSpPr>
          <p:nvPr/>
        </p:nvSpPr>
        <p:spPr bwMode="auto">
          <a:xfrm>
            <a:off x="609600" y="1066800"/>
            <a:ext cx="815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0033CC"/>
                </a:solidFill>
                <a:effectLst/>
                <a:uLnTx/>
                <a:uFillTx/>
                <a:latin typeface="Times New Roman" panose="02020603050405020304" pitchFamily="18" charset="0"/>
                <a:ea typeface="黑体" panose="02010609060101010101" pitchFamily="49" charset="-122"/>
                <a:cs typeface="+mn-cs"/>
              </a:rPr>
              <a:t>定义</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：对于序列</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0</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，函数</a:t>
            </a:r>
          </a:p>
        </p:txBody>
      </p:sp>
      <p:graphicFrame>
        <p:nvGraphicFramePr>
          <p:cNvPr id="598030" name="对象 598029">
            <a:extLst>
              <a:ext uri="{FF2B5EF4-FFF2-40B4-BE49-F238E27FC236}">
                <a16:creationId xmlns:a16="http://schemas.microsoft.com/office/drawing/2014/main" id="{47BC7121-1214-4114-81C6-AFE838F5CD93}"/>
              </a:ext>
            </a:extLst>
          </p:cNvPr>
          <p:cNvGraphicFramePr>
            <a:graphicFrameLocks/>
          </p:cNvGraphicFramePr>
          <p:nvPr/>
        </p:nvGraphicFramePr>
        <p:xfrm>
          <a:off x="1219200" y="1524000"/>
          <a:ext cx="7543800" cy="969963"/>
        </p:xfrm>
        <a:graphic>
          <a:graphicData uri="http://schemas.openxmlformats.org/presentationml/2006/ole">
            <mc:AlternateContent xmlns:mc="http://schemas.openxmlformats.org/markup-compatibility/2006">
              <mc:Choice xmlns:v="urn:schemas-microsoft-com:vml" Requires="v">
                <p:oleObj r:id="rId2" imgW="3159557" imgH="406048" progId="Equation.DSMT4">
                  <p:embed/>
                </p:oleObj>
              </mc:Choice>
              <mc:Fallback>
                <p:oleObj r:id="rId2" imgW="3159557" imgH="406048" progId="Equation.DSMT4">
                  <p:embed/>
                  <p:pic>
                    <p:nvPicPr>
                      <p:cNvPr id="598030" name="对象 598029">
                        <a:extLst>
                          <a:ext uri="{FF2B5EF4-FFF2-40B4-BE49-F238E27FC236}">
                            <a16:creationId xmlns:a16="http://schemas.microsoft.com/office/drawing/2014/main" id="{47BC7121-1214-4114-81C6-AFE838F5CD9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524000"/>
                        <a:ext cx="754380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98031" name="文本框 598030">
            <a:extLst>
              <a:ext uri="{FF2B5EF4-FFF2-40B4-BE49-F238E27FC236}">
                <a16:creationId xmlns:a16="http://schemas.microsoft.com/office/drawing/2014/main" id="{0B7C620E-132D-415F-A01D-F3256E8CD58D}"/>
              </a:ext>
            </a:extLst>
          </p:cNvPr>
          <p:cNvSpPr txBox="1">
            <a:spLocks noChangeArrowheads="1"/>
          </p:cNvSpPr>
          <p:nvPr/>
        </p:nvSpPr>
        <p:spPr bwMode="auto">
          <a:xfrm>
            <a:off x="609600" y="2376488"/>
            <a:ext cx="815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称为序列</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0</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对应的</a:t>
            </a:r>
            <a:r>
              <a:rPr kumimoji="0" lang="zh-CN" altLang="en-US" sz="2800" b="1" i="0" u="none" strike="noStrike" kern="1200" cap="none" spc="0" normalizeH="0" baseline="0" noProof="0">
                <a:ln>
                  <a:noFill/>
                </a:ln>
                <a:solidFill>
                  <a:srgbClr val="0033CC"/>
                </a:solidFill>
                <a:effectLst/>
                <a:uLnTx/>
                <a:uFillTx/>
                <a:latin typeface="Times New Roman" panose="02020603050405020304" pitchFamily="18" charset="0"/>
                <a:ea typeface="黑体" panose="02010609060101010101" pitchFamily="49" charset="-122"/>
                <a:cs typeface="+mn-cs"/>
              </a:rPr>
              <a:t>指数型母函数</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p:txBody>
      </p:sp>
      <p:sp>
        <p:nvSpPr>
          <p:cNvPr id="598033" name="矩形 598032">
            <a:extLst>
              <a:ext uri="{FF2B5EF4-FFF2-40B4-BE49-F238E27FC236}">
                <a16:creationId xmlns:a16="http://schemas.microsoft.com/office/drawing/2014/main" id="{601FF48A-15B8-4D0E-B762-D9476E88B7CC}"/>
              </a:ext>
            </a:extLst>
          </p:cNvPr>
          <p:cNvSpPr>
            <a:spLocks noChangeArrowheads="1"/>
          </p:cNvSpPr>
          <p:nvPr/>
        </p:nvSpPr>
        <p:spPr bwMode="auto">
          <a:xfrm>
            <a:off x="609600" y="3046413"/>
            <a:ext cx="80772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这样，对于一个多重集，其中</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重复</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次，</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重复</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次，</a:t>
            </a: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k</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重复</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k</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次，从中取</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r</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个排列的不同排列数所对应的指数型母函数为：</a:t>
            </a:r>
          </a:p>
        </p:txBody>
      </p:sp>
      <p:graphicFrame>
        <p:nvGraphicFramePr>
          <p:cNvPr id="598034" name="对象 598033">
            <a:extLst>
              <a:ext uri="{FF2B5EF4-FFF2-40B4-BE49-F238E27FC236}">
                <a16:creationId xmlns:a16="http://schemas.microsoft.com/office/drawing/2014/main" id="{6148B6DC-A5BA-412A-B1CF-18880440A521}"/>
              </a:ext>
            </a:extLst>
          </p:cNvPr>
          <p:cNvGraphicFramePr>
            <a:graphicFrameLocks/>
          </p:cNvGraphicFramePr>
          <p:nvPr/>
        </p:nvGraphicFramePr>
        <p:xfrm>
          <a:off x="1093788" y="4391025"/>
          <a:ext cx="7759700" cy="2219325"/>
        </p:xfrm>
        <a:graphic>
          <a:graphicData uri="http://schemas.openxmlformats.org/presentationml/2006/ole">
            <mc:AlternateContent xmlns:mc="http://schemas.openxmlformats.org/markup-compatibility/2006">
              <mc:Choice xmlns:v="urn:schemas-microsoft-com:vml" Requires="v">
                <p:oleObj r:id="rId4" imgW="3416300" imgH="977900" progId="Equation.DSMT4">
                  <p:embed/>
                </p:oleObj>
              </mc:Choice>
              <mc:Fallback>
                <p:oleObj r:id="rId4" imgW="3416300" imgH="977900" progId="Equation.DSMT4">
                  <p:embed/>
                  <p:pic>
                    <p:nvPicPr>
                      <p:cNvPr id="598034" name="对象 598033">
                        <a:extLst>
                          <a:ext uri="{FF2B5EF4-FFF2-40B4-BE49-F238E27FC236}">
                            <a16:creationId xmlns:a16="http://schemas.microsoft.com/office/drawing/2014/main" id="{6148B6DC-A5BA-412A-B1CF-18880440A521}"/>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788" y="4391025"/>
                        <a:ext cx="7759700"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8029"/>
                                        </p:tgtEl>
                                        <p:attrNameLst>
                                          <p:attrName>style.visibility</p:attrName>
                                        </p:attrNameLst>
                                      </p:cBhvr>
                                      <p:to>
                                        <p:strVal val="visible"/>
                                      </p:to>
                                    </p:set>
                                    <p:animEffect transition="in" filter="wipe(left)">
                                      <p:cBhvr>
                                        <p:cTn id="7" dur="500"/>
                                        <p:tgtEl>
                                          <p:spTgt spid="5980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98030"/>
                                        </p:tgtEl>
                                        <p:attrNameLst>
                                          <p:attrName>style.visibility</p:attrName>
                                        </p:attrNameLst>
                                      </p:cBhvr>
                                      <p:to>
                                        <p:strVal val="visible"/>
                                      </p:to>
                                    </p:set>
                                    <p:animEffect transition="in" filter="wipe(left)">
                                      <p:cBhvr>
                                        <p:cTn id="12" dur="500"/>
                                        <p:tgtEl>
                                          <p:spTgt spid="5980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8031"/>
                                        </p:tgtEl>
                                        <p:attrNameLst>
                                          <p:attrName>style.visibility</p:attrName>
                                        </p:attrNameLst>
                                      </p:cBhvr>
                                      <p:to>
                                        <p:strVal val="visible"/>
                                      </p:to>
                                    </p:set>
                                    <p:animEffect transition="in" filter="wipe(left)">
                                      <p:cBhvr>
                                        <p:cTn id="17" dur="500"/>
                                        <p:tgtEl>
                                          <p:spTgt spid="5980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8033"/>
                                        </p:tgtEl>
                                        <p:attrNameLst>
                                          <p:attrName>style.visibility</p:attrName>
                                        </p:attrNameLst>
                                      </p:cBhvr>
                                      <p:to>
                                        <p:strVal val="visible"/>
                                      </p:to>
                                    </p:set>
                                    <p:animEffect transition="in" filter="wipe(left)">
                                      <p:cBhvr>
                                        <p:cTn id="22" dur="500"/>
                                        <p:tgtEl>
                                          <p:spTgt spid="5980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98034"/>
                                        </p:tgtEl>
                                        <p:attrNameLst>
                                          <p:attrName>style.visibility</p:attrName>
                                        </p:attrNameLst>
                                      </p:cBhvr>
                                      <p:to>
                                        <p:strVal val="visible"/>
                                      </p:to>
                                    </p:set>
                                    <p:animEffect transition="in" filter="wipe(left)">
                                      <p:cBhvr>
                                        <p:cTn id="27" dur="500"/>
                                        <p:tgtEl>
                                          <p:spTgt spid="598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29" grpId="0"/>
      <p:bldP spid="598031" grpId="0"/>
      <p:bldP spid="598033" grpId="0"/>
    </p:bld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古瓶荷花">
  <a:themeElements>
    <a:clrScheme name="">
      <a:dk1>
        <a:srgbClr val="000000"/>
      </a:dk1>
      <a:lt1>
        <a:srgbClr val="CCFFCC"/>
      </a:lt1>
      <a:dk2>
        <a:srgbClr val="000000"/>
      </a:dk2>
      <a:lt2>
        <a:srgbClr val="C0C0C0"/>
      </a:lt2>
      <a:accent1>
        <a:srgbClr val="CCECFF"/>
      </a:accent1>
      <a:accent2>
        <a:srgbClr val="336600"/>
      </a:accent2>
      <a:accent3>
        <a:srgbClr val="E2FFE2"/>
      </a:accent3>
      <a:accent4>
        <a:srgbClr val="000000"/>
      </a:accent4>
      <a:accent5>
        <a:srgbClr val="E2F4FF"/>
      </a:accent5>
      <a:accent6>
        <a:srgbClr val="2D5B00"/>
      </a:accent6>
      <a:hlink>
        <a:srgbClr val="3333CC"/>
      </a:hlink>
      <a:folHlink>
        <a:srgbClr val="3399FF"/>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
      <a:clrScheme name="古瓶荷花 9">
        <a:dk1>
          <a:srgbClr val="000000"/>
        </a:dk1>
        <a:lt1>
          <a:srgbClr val="CCFFCC"/>
        </a:lt1>
        <a:dk2>
          <a:srgbClr val="0000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5374</TotalTime>
  <Words>10258</Words>
  <Application>Microsoft Office PowerPoint</Application>
  <PresentationFormat>全屏显示(4:3)</PresentationFormat>
  <Paragraphs>616</Paragraphs>
  <Slides>116</Slides>
  <Notes>5</Notes>
  <HiddenSlides>0</HiddenSlides>
  <MMClips>0</MMClips>
  <ScaleCrop>false</ScaleCrop>
  <HeadingPairs>
    <vt:vector size="8" baseType="variant">
      <vt:variant>
        <vt:lpstr>已用的字体</vt:lpstr>
      </vt:variant>
      <vt:variant>
        <vt:i4>14</vt:i4>
      </vt:variant>
      <vt:variant>
        <vt:lpstr>主题</vt:lpstr>
      </vt:variant>
      <vt:variant>
        <vt:i4>12</vt:i4>
      </vt:variant>
      <vt:variant>
        <vt:lpstr>嵌入 OLE 服务器</vt:lpstr>
      </vt:variant>
      <vt:variant>
        <vt:i4>4</vt:i4>
      </vt:variant>
      <vt:variant>
        <vt:lpstr>幻灯片标题</vt:lpstr>
      </vt:variant>
      <vt:variant>
        <vt:i4>116</vt:i4>
      </vt:variant>
    </vt:vector>
  </HeadingPairs>
  <TitlesOfParts>
    <vt:vector size="146" baseType="lpstr">
      <vt:lpstr>ArumSans Bold</vt:lpstr>
      <vt:lpstr>ArumSans Regular</vt:lpstr>
      <vt:lpstr>Monotype Sorts</vt:lpstr>
      <vt:lpstr>Vectipede Rg</vt:lpstr>
      <vt:lpstr>楷体_GB2312</vt:lpstr>
      <vt:lpstr>宋体</vt:lpstr>
      <vt:lpstr>Arial</vt:lpstr>
      <vt:lpstr>Calibri</vt:lpstr>
      <vt:lpstr>Cambria</vt:lpstr>
      <vt:lpstr>Cambria Math</vt:lpstr>
      <vt:lpstr>Symbol</vt:lpstr>
      <vt:lpstr>Tahoma</vt:lpstr>
      <vt:lpstr>Times New Roman</vt:lpstr>
      <vt:lpstr>Wingdings</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古瓶荷花</vt:lpstr>
      <vt:lpstr>默认设计模板</vt:lpstr>
      <vt:lpstr>1_默认设计模板</vt:lpstr>
      <vt:lpstr>Equation</vt:lpstr>
      <vt:lpstr>Equation.DSMT4</vt:lpstr>
      <vt:lpstr>Equation.3</vt:lpstr>
      <vt:lpstr>公式</vt:lpstr>
      <vt:lpstr>计数</vt:lpstr>
      <vt:lpstr>章节总结</vt:lpstr>
      <vt:lpstr>计数基础</vt:lpstr>
      <vt:lpstr>章节总结1</vt:lpstr>
      <vt:lpstr>基本计数原理：乘法规则</vt:lpstr>
      <vt:lpstr>乘法规则</vt:lpstr>
      <vt:lpstr>计数函数</vt:lpstr>
      <vt:lpstr>计数有限集合的子集</vt:lpstr>
      <vt:lpstr>集合中的乘法规则</vt:lpstr>
      <vt:lpstr>基本计数原理：加法规则</vt:lpstr>
      <vt:lpstr>集合中的加法规则.</vt:lpstr>
      <vt:lpstr>结合加法规则和乘法规则</vt:lpstr>
      <vt:lpstr>计数密码</vt:lpstr>
      <vt:lpstr>网络地址</vt:lpstr>
      <vt:lpstr>计数网络地址</vt:lpstr>
      <vt:lpstr>基本计数原理：减法规则</vt:lpstr>
      <vt:lpstr>计数比特串</vt:lpstr>
      <vt:lpstr>基本计数原理：除法规则</vt:lpstr>
      <vt:lpstr>树状图</vt:lpstr>
      <vt:lpstr>鸽巢原理</vt:lpstr>
      <vt:lpstr>章节总结2</vt:lpstr>
      <vt:lpstr>鸽巢原理1</vt:lpstr>
      <vt:lpstr>鸽巢原理2</vt:lpstr>
      <vt:lpstr>鸽巢原理</vt:lpstr>
      <vt:lpstr>广义鸽巢原理1</vt:lpstr>
      <vt:lpstr>广义鸽巢原理2</vt:lpstr>
      <vt:lpstr>排列组合</vt:lpstr>
      <vt:lpstr>章节总结3</vt:lpstr>
      <vt:lpstr>排列</vt:lpstr>
      <vt:lpstr>排列数量的公式</vt:lpstr>
      <vt:lpstr>通过计数排列解决计数问题1</vt:lpstr>
      <vt:lpstr>通过计数排列解决计数问题2</vt:lpstr>
      <vt:lpstr>通过计数排列解决计数问题3</vt:lpstr>
      <vt:lpstr>组合 1</vt:lpstr>
      <vt:lpstr>组合2</vt:lpstr>
      <vt:lpstr>组合3</vt:lpstr>
      <vt:lpstr>组合4</vt:lpstr>
      <vt:lpstr>组合证明1</vt:lpstr>
      <vt:lpstr>组合证明2</vt:lpstr>
      <vt:lpstr>组合 5</vt:lpstr>
      <vt:lpstr>二项式系数与恒等式</vt:lpstr>
      <vt:lpstr>章节总结4</vt:lpstr>
      <vt:lpstr>二项式表达式的幂次</vt:lpstr>
      <vt:lpstr>二项式定理</vt:lpstr>
      <vt:lpstr>使用二项式定理</vt:lpstr>
      <vt:lpstr>一个有用的恒等式</vt:lpstr>
      <vt:lpstr>帕斯卡恒等式</vt:lpstr>
      <vt:lpstr>帕斯卡三角形</vt:lpstr>
      <vt:lpstr>广义排列和组合</vt:lpstr>
      <vt:lpstr>章节总结5</vt:lpstr>
      <vt:lpstr>带重复的排列</vt:lpstr>
      <vt:lpstr>带重复的组合 1</vt:lpstr>
      <vt:lpstr>带重复的组合 2</vt:lpstr>
      <vt:lpstr>带重复的组合 3</vt:lpstr>
      <vt:lpstr>带重复的组合 4</vt:lpstr>
      <vt:lpstr>带重复的组合 5</vt:lpstr>
      <vt:lpstr>以下是有关排列和组合的总结，包括有重复和无重复的情况</vt:lpstr>
      <vt:lpstr>带有不可区分对象的排列 1</vt:lpstr>
      <vt:lpstr>带有不可区分对象的排列 2</vt:lpstr>
      <vt:lpstr>将对象分配到盒子中 1</vt:lpstr>
      <vt:lpstr>将对象分配到盒子中 2</vt:lpstr>
      <vt:lpstr>将对象分配到盒子中 3</vt:lpstr>
      <vt:lpstr>PowerPoint 演示文稿</vt:lpstr>
      <vt:lpstr>PowerPoint 演示文稿</vt:lpstr>
      <vt:lpstr>PowerPoint 演示文稿</vt:lpstr>
      <vt:lpstr>PowerPoint 演示文稿</vt:lpstr>
      <vt:lpstr>Counting Problems and Generating Functions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Appendix of Image Long Descriptions</vt:lpstr>
      <vt:lpstr>乘法规则 – 附录</vt:lpstr>
      <vt:lpstr>互联网地址 – 附录</vt:lpstr>
      <vt:lpstr>计数比特串 – 附录</vt:lpstr>
      <vt:lpstr>树状图 – 附录</vt:lpstr>
      <vt:lpstr>鸽巢原理 1 – 附录</vt:lpstr>
      <vt:lpstr>帕斯卡三角形 – 附录</vt:lpstr>
      <vt:lpstr>带重复的组合 2 – 附录</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Kosaki Onodera</cp:lastModifiedBy>
  <cp:revision>555</cp:revision>
  <dcterms:created xsi:type="dcterms:W3CDTF">2017-12-05T17:18:18Z</dcterms:created>
  <dcterms:modified xsi:type="dcterms:W3CDTF">2024-09-16T13:27:43Z</dcterms:modified>
</cp:coreProperties>
</file>