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0.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11.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 id="2147483971" r:id="rId10"/>
    <p:sldMasterId id="2147483984" r:id="rId11"/>
    <p:sldMasterId id="2147483998" r:id="rId12"/>
  </p:sldMasterIdLst>
  <p:notesMasterIdLst>
    <p:notesMasterId r:id="rId129"/>
  </p:notesMasterIdLst>
  <p:handoutMasterIdLst>
    <p:handoutMasterId r:id="rId130"/>
  </p:handoutMasterIdLst>
  <p:sldIdLst>
    <p:sldId id="273" r:id="rId13"/>
    <p:sldId id="276" r:id="rId14"/>
    <p:sldId id="414" r:id="rId15"/>
    <p:sldId id="419" r:id="rId16"/>
    <p:sldId id="415" r:id="rId17"/>
    <p:sldId id="416" r:id="rId18"/>
    <p:sldId id="420" r:id="rId19"/>
    <p:sldId id="421" r:id="rId20"/>
    <p:sldId id="422" r:id="rId21"/>
    <p:sldId id="423" r:id="rId22"/>
    <p:sldId id="424" r:id="rId23"/>
    <p:sldId id="425" r:id="rId24"/>
    <p:sldId id="426" r:id="rId25"/>
    <p:sldId id="427" r:id="rId26"/>
    <p:sldId id="428" r:id="rId27"/>
    <p:sldId id="429" r:id="rId28"/>
    <p:sldId id="430" r:id="rId29"/>
    <p:sldId id="431" r:id="rId30"/>
    <p:sldId id="432" r:id="rId31"/>
    <p:sldId id="478" r:id="rId32"/>
    <p:sldId id="433" r:id="rId33"/>
    <p:sldId id="434" r:id="rId34"/>
    <p:sldId id="435" r:id="rId35"/>
    <p:sldId id="479" r:id="rId36"/>
    <p:sldId id="480" r:id="rId37"/>
    <p:sldId id="481" r:id="rId38"/>
    <p:sldId id="436" r:id="rId39"/>
    <p:sldId id="437" r:id="rId40"/>
    <p:sldId id="438" r:id="rId41"/>
    <p:sldId id="439" r:id="rId42"/>
    <p:sldId id="440" r:id="rId43"/>
    <p:sldId id="441" r:id="rId44"/>
    <p:sldId id="442" r:id="rId45"/>
    <p:sldId id="482" r:id="rId46"/>
    <p:sldId id="444" r:id="rId47"/>
    <p:sldId id="445" r:id="rId48"/>
    <p:sldId id="446" r:id="rId49"/>
    <p:sldId id="447" r:id="rId50"/>
    <p:sldId id="483" r:id="rId51"/>
    <p:sldId id="484" r:id="rId52"/>
    <p:sldId id="485" r:id="rId53"/>
    <p:sldId id="486" r:id="rId54"/>
    <p:sldId id="487" r:id="rId55"/>
    <p:sldId id="488" r:id="rId56"/>
    <p:sldId id="489" r:id="rId57"/>
    <p:sldId id="490" r:id="rId58"/>
    <p:sldId id="491" r:id="rId59"/>
    <p:sldId id="492" r:id="rId60"/>
    <p:sldId id="493" r:id="rId61"/>
    <p:sldId id="494" r:id="rId62"/>
    <p:sldId id="495" r:id="rId63"/>
    <p:sldId id="496" r:id="rId64"/>
    <p:sldId id="497" r:id="rId65"/>
    <p:sldId id="498" r:id="rId66"/>
    <p:sldId id="499" r:id="rId67"/>
    <p:sldId id="500" r:id="rId68"/>
    <p:sldId id="501" r:id="rId69"/>
    <p:sldId id="502" r:id="rId70"/>
    <p:sldId id="503" r:id="rId71"/>
    <p:sldId id="504" r:id="rId72"/>
    <p:sldId id="505" r:id="rId73"/>
    <p:sldId id="506" r:id="rId74"/>
    <p:sldId id="406" r:id="rId75"/>
    <p:sldId id="259" r:id="rId76"/>
    <p:sldId id="409" r:id="rId77"/>
    <p:sldId id="411" r:id="rId78"/>
    <p:sldId id="559" r:id="rId79"/>
    <p:sldId id="412" r:id="rId80"/>
    <p:sldId id="517" r:id="rId81"/>
    <p:sldId id="518" r:id="rId82"/>
    <p:sldId id="417" r:id="rId83"/>
    <p:sldId id="519" r:id="rId84"/>
    <p:sldId id="520" r:id="rId85"/>
    <p:sldId id="521" r:id="rId86"/>
    <p:sldId id="522" r:id="rId87"/>
    <p:sldId id="523" r:id="rId88"/>
    <p:sldId id="532" r:id="rId89"/>
    <p:sldId id="300" r:id="rId90"/>
    <p:sldId id="533" r:id="rId91"/>
    <p:sldId id="534" r:id="rId92"/>
    <p:sldId id="535" r:id="rId93"/>
    <p:sldId id="536" r:id="rId94"/>
    <p:sldId id="537" r:id="rId95"/>
    <p:sldId id="538" r:id="rId96"/>
    <p:sldId id="539" r:id="rId97"/>
    <p:sldId id="540" r:id="rId98"/>
    <p:sldId id="462" r:id="rId99"/>
    <p:sldId id="463" r:id="rId100"/>
    <p:sldId id="541" r:id="rId101"/>
    <p:sldId id="542" r:id="rId102"/>
    <p:sldId id="543" r:id="rId103"/>
    <p:sldId id="304" r:id="rId104"/>
    <p:sldId id="560" r:id="rId105"/>
    <p:sldId id="544" r:id="rId106"/>
    <p:sldId id="545" r:id="rId107"/>
    <p:sldId id="546" r:id="rId108"/>
    <p:sldId id="547" r:id="rId109"/>
    <p:sldId id="548" r:id="rId110"/>
    <p:sldId id="549" r:id="rId111"/>
    <p:sldId id="550" r:id="rId112"/>
    <p:sldId id="551" r:id="rId113"/>
    <p:sldId id="552" r:id="rId114"/>
    <p:sldId id="553" r:id="rId115"/>
    <p:sldId id="554" r:id="rId116"/>
    <p:sldId id="555" r:id="rId117"/>
    <p:sldId id="556" r:id="rId118"/>
    <p:sldId id="557" r:id="rId119"/>
    <p:sldId id="558" r:id="rId120"/>
    <p:sldId id="507" r:id="rId121"/>
    <p:sldId id="508" r:id="rId122"/>
    <p:sldId id="509" r:id="rId123"/>
    <p:sldId id="510" r:id="rId124"/>
    <p:sldId id="511" r:id="rId125"/>
    <p:sldId id="512" r:id="rId126"/>
    <p:sldId id="513" r:id="rId127"/>
    <p:sldId id="514"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04617B"/>
    <a:srgbClr val="505050"/>
    <a:srgbClr val="1A58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5" autoAdjust="0"/>
    <p:restoredTop sz="95706" autoAdjust="0"/>
  </p:normalViewPr>
  <p:slideViewPr>
    <p:cSldViewPr>
      <p:cViewPr varScale="1">
        <p:scale>
          <a:sx n="157" d="100"/>
          <a:sy n="157" d="100"/>
        </p:scale>
        <p:origin x="1768" y="80"/>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5.xml"/><Relationship Id="rId21" Type="http://schemas.openxmlformats.org/officeDocument/2006/relationships/slide" Target="slides/slide9.xml"/><Relationship Id="rId42" Type="http://schemas.openxmlformats.org/officeDocument/2006/relationships/slide" Target="slides/slide30.xml"/><Relationship Id="rId63" Type="http://schemas.openxmlformats.org/officeDocument/2006/relationships/slide" Target="slides/slide51.xml"/><Relationship Id="rId84" Type="http://schemas.openxmlformats.org/officeDocument/2006/relationships/slide" Target="slides/slide72.xml"/><Relationship Id="rId16" Type="http://schemas.openxmlformats.org/officeDocument/2006/relationships/slide" Target="slides/slide4.xml"/><Relationship Id="rId107" Type="http://schemas.openxmlformats.org/officeDocument/2006/relationships/slide" Target="slides/slide95.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102" Type="http://schemas.openxmlformats.org/officeDocument/2006/relationships/slide" Target="slides/slide90.xml"/><Relationship Id="rId123" Type="http://schemas.openxmlformats.org/officeDocument/2006/relationships/slide" Target="slides/slide111.xml"/><Relationship Id="rId128" Type="http://schemas.openxmlformats.org/officeDocument/2006/relationships/slide" Target="slides/slide116.xml"/><Relationship Id="rId5" Type="http://schemas.openxmlformats.org/officeDocument/2006/relationships/slideMaster" Target="slideMasters/slideMaster5.xml"/><Relationship Id="rId90" Type="http://schemas.openxmlformats.org/officeDocument/2006/relationships/slide" Target="slides/slide78.xml"/><Relationship Id="rId95" Type="http://schemas.openxmlformats.org/officeDocument/2006/relationships/slide" Target="slides/slide8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113" Type="http://schemas.openxmlformats.org/officeDocument/2006/relationships/slide" Target="slides/slide101.xml"/><Relationship Id="rId118" Type="http://schemas.openxmlformats.org/officeDocument/2006/relationships/slide" Target="slides/slide106.xml"/><Relationship Id="rId134" Type="http://schemas.openxmlformats.org/officeDocument/2006/relationships/tableStyles" Target="tableStyles.xml"/><Relationship Id="rId80" Type="http://schemas.openxmlformats.org/officeDocument/2006/relationships/slide" Target="slides/slide68.xml"/><Relationship Id="rId85" Type="http://schemas.openxmlformats.org/officeDocument/2006/relationships/slide" Target="slides/slide73.xml"/><Relationship Id="rId12" Type="http://schemas.openxmlformats.org/officeDocument/2006/relationships/slideMaster" Target="slideMasters/slideMaster12.xml"/><Relationship Id="rId17" Type="http://schemas.openxmlformats.org/officeDocument/2006/relationships/slide" Target="slides/slide5.xml"/><Relationship Id="rId33" Type="http://schemas.openxmlformats.org/officeDocument/2006/relationships/slide" Target="slides/slide21.xml"/><Relationship Id="rId38" Type="http://schemas.openxmlformats.org/officeDocument/2006/relationships/slide" Target="slides/slide26.xml"/><Relationship Id="rId59" Type="http://schemas.openxmlformats.org/officeDocument/2006/relationships/slide" Target="slides/slide47.xml"/><Relationship Id="rId103" Type="http://schemas.openxmlformats.org/officeDocument/2006/relationships/slide" Target="slides/slide91.xml"/><Relationship Id="rId108" Type="http://schemas.openxmlformats.org/officeDocument/2006/relationships/slide" Target="slides/slide96.xml"/><Relationship Id="rId124" Type="http://schemas.openxmlformats.org/officeDocument/2006/relationships/slide" Target="slides/slide112.xml"/><Relationship Id="rId129" Type="http://schemas.openxmlformats.org/officeDocument/2006/relationships/notesMaster" Target="notesMasters/notesMaster1.xml"/><Relationship Id="rId54" Type="http://schemas.openxmlformats.org/officeDocument/2006/relationships/slide" Target="slides/slide42.xml"/><Relationship Id="rId70" Type="http://schemas.openxmlformats.org/officeDocument/2006/relationships/slide" Target="slides/slide58.xml"/><Relationship Id="rId75" Type="http://schemas.openxmlformats.org/officeDocument/2006/relationships/slide" Target="slides/slide63.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1.xml"/><Relationship Id="rId28" Type="http://schemas.openxmlformats.org/officeDocument/2006/relationships/slide" Target="slides/slide16.xml"/><Relationship Id="rId49" Type="http://schemas.openxmlformats.org/officeDocument/2006/relationships/slide" Target="slides/slide37.xml"/><Relationship Id="rId114" Type="http://schemas.openxmlformats.org/officeDocument/2006/relationships/slide" Target="slides/slide102.xml"/><Relationship Id="rId119" Type="http://schemas.openxmlformats.org/officeDocument/2006/relationships/slide" Target="slides/slide107.xml"/><Relationship Id="rId44" Type="http://schemas.openxmlformats.org/officeDocument/2006/relationships/slide" Target="slides/slide32.xml"/><Relationship Id="rId60" Type="http://schemas.openxmlformats.org/officeDocument/2006/relationships/slide" Target="slides/slide48.xml"/><Relationship Id="rId65" Type="http://schemas.openxmlformats.org/officeDocument/2006/relationships/slide" Target="slides/slide53.xml"/><Relationship Id="rId81" Type="http://schemas.openxmlformats.org/officeDocument/2006/relationships/slide" Target="slides/slide69.xml"/><Relationship Id="rId86" Type="http://schemas.openxmlformats.org/officeDocument/2006/relationships/slide" Target="slides/slide74.xml"/><Relationship Id="rId130" Type="http://schemas.openxmlformats.org/officeDocument/2006/relationships/handoutMaster" Target="handoutMasters/handoutMaster1.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109" Type="http://schemas.openxmlformats.org/officeDocument/2006/relationships/slide" Target="slides/slide9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slide" Target="slides/slide92.xml"/><Relationship Id="rId120" Type="http://schemas.openxmlformats.org/officeDocument/2006/relationships/slide" Target="slides/slide108.xml"/><Relationship Id="rId125" Type="http://schemas.openxmlformats.org/officeDocument/2006/relationships/slide" Target="slides/slide113.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110" Type="http://schemas.openxmlformats.org/officeDocument/2006/relationships/slide" Target="slides/slide98.xml"/><Relationship Id="rId115" Type="http://schemas.openxmlformats.org/officeDocument/2006/relationships/slide" Target="slides/slide103.xml"/><Relationship Id="rId131" Type="http://schemas.openxmlformats.org/officeDocument/2006/relationships/presProps" Target="presProps.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slide" Target="slides/slide93.xml"/><Relationship Id="rId126" Type="http://schemas.openxmlformats.org/officeDocument/2006/relationships/slide" Target="slides/slide114.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93" Type="http://schemas.openxmlformats.org/officeDocument/2006/relationships/slide" Target="slides/slide81.xml"/><Relationship Id="rId98" Type="http://schemas.openxmlformats.org/officeDocument/2006/relationships/slide" Target="slides/slide86.xml"/><Relationship Id="rId121" Type="http://schemas.openxmlformats.org/officeDocument/2006/relationships/slide" Target="slides/slide109.xml"/><Relationship Id="rId3" Type="http://schemas.openxmlformats.org/officeDocument/2006/relationships/slideMaster" Target="slideMasters/slideMaster3.xml"/><Relationship Id="rId25" Type="http://schemas.openxmlformats.org/officeDocument/2006/relationships/slide" Target="slides/slide13.xml"/><Relationship Id="rId46" Type="http://schemas.openxmlformats.org/officeDocument/2006/relationships/slide" Target="slides/slide34.xml"/><Relationship Id="rId67" Type="http://schemas.openxmlformats.org/officeDocument/2006/relationships/slide" Target="slides/slide55.xml"/><Relationship Id="rId116" Type="http://schemas.openxmlformats.org/officeDocument/2006/relationships/slide" Target="slides/slide104.xml"/><Relationship Id="rId20" Type="http://schemas.openxmlformats.org/officeDocument/2006/relationships/slide" Target="slides/slide8.xml"/><Relationship Id="rId41" Type="http://schemas.openxmlformats.org/officeDocument/2006/relationships/slide" Target="slides/slide29.xml"/><Relationship Id="rId62" Type="http://schemas.openxmlformats.org/officeDocument/2006/relationships/slide" Target="slides/slide50.xml"/><Relationship Id="rId83" Type="http://schemas.openxmlformats.org/officeDocument/2006/relationships/slide" Target="slides/slide71.xml"/><Relationship Id="rId88" Type="http://schemas.openxmlformats.org/officeDocument/2006/relationships/slide" Target="slides/slide76.xml"/><Relationship Id="rId111" Type="http://schemas.openxmlformats.org/officeDocument/2006/relationships/slide" Target="slides/slide99.xml"/><Relationship Id="rId132" Type="http://schemas.openxmlformats.org/officeDocument/2006/relationships/viewProps" Target="viewProps.xml"/><Relationship Id="rId15" Type="http://schemas.openxmlformats.org/officeDocument/2006/relationships/slide" Target="slides/slide3.xml"/><Relationship Id="rId36" Type="http://schemas.openxmlformats.org/officeDocument/2006/relationships/slide" Target="slides/slide24.xml"/><Relationship Id="rId57" Type="http://schemas.openxmlformats.org/officeDocument/2006/relationships/slide" Target="slides/slide45.xml"/><Relationship Id="rId106" Type="http://schemas.openxmlformats.org/officeDocument/2006/relationships/slide" Target="slides/slide94.xml"/><Relationship Id="rId127" Type="http://schemas.openxmlformats.org/officeDocument/2006/relationships/slide" Target="slides/slide115.xml"/><Relationship Id="rId10" Type="http://schemas.openxmlformats.org/officeDocument/2006/relationships/slideMaster" Target="slideMasters/slideMaster10.xml"/><Relationship Id="rId31" Type="http://schemas.openxmlformats.org/officeDocument/2006/relationships/slide" Target="slides/slide19.xml"/><Relationship Id="rId52" Type="http://schemas.openxmlformats.org/officeDocument/2006/relationships/slide" Target="slides/slide40.xml"/><Relationship Id="rId73" Type="http://schemas.openxmlformats.org/officeDocument/2006/relationships/slide" Target="slides/slide61.xml"/><Relationship Id="rId78" Type="http://schemas.openxmlformats.org/officeDocument/2006/relationships/slide" Target="slides/slide66.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slide" Target="slides/slide89.xml"/><Relationship Id="rId122" Type="http://schemas.openxmlformats.org/officeDocument/2006/relationships/slide" Target="slides/slide110.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4.xml"/><Relationship Id="rId47" Type="http://schemas.openxmlformats.org/officeDocument/2006/relationships/slide" Target="slides/slide35.xml"/><Relationship Id="rId68" Type="http://schemas.openxmlformats.org/officeDocument/2006/relationships/slide" Target="slides/slide56.xml"/><Relationship Id="rId89" Type="http://schemas.openxmlformats.org/officeDocument/2006/relationships/slide" Target="slides/slide77.xml"/><Relationship Id="rId112" Type="http://schemas.openxmlformats.org/officeDocument/2006/relationships/slide" Target="slides/slide100.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emf"/><Relationship Id="rId1" Type="http://schemas.openxmlformats.org/officeDocument/2006/relationships/image" Target="../media/image7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emf"/><Relationship Id="rId5" Type="http://schemas.openxmlformats.org/officeDocument/2006/relationships/image" Target="../media/image77.wmf"/><Relationship Id="rId4" Type="http://schemas.openxmlformats.org/officeDocument/2006/relationships/image" Target="../media/image7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 Id="rId4" Type="http://schemas.openxmlformats.org/officeDocument/2006/relationships/image" Target="../media/image84.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wmf"/><Relationship Id="rId1" Type="http://schemas.openxmlformats.org/officeDocument/2006/relationships/image" Target="../media/image88.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image" Target="../media/image99.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image" Target="../media/image10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image" Target="../media/image120.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4.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4" Type="http://schemas.openxmlformats.org/officeDocument/2006/relationships/image" Target="../media/image128.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image" Target="../media/image12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emf"/><Relationship Id="rId1" Type="http://schemas.openxmlformats.org/officeDocument/2006/relationships/image" Target="../media/image131.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emf"/><Relationship Id="rId4" Type="http://schemas.openxmlformats.org/officeDocument/2006/relationships/image" Target="../media/image139.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image" Target="../media/image146.emf"/><Relationship Id="rId1" Type="http://schemas.openxmlformats.org/officeDocument/2006/relationships/image" Target="../media/image145.emf"/><Relationship Id="rId5" Type="http://schemas.openxmlformats.org/officeDocument/2006/relationships/image" Target="../media/image149.emf"/><Relationship Id="rId4" Type="http://schemas.openxmlformats.org/officeDocument/2006/relationships/image" Target="../media/image148.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54.emf"/><Relationship Id="rId2" Type="http://schemas.openxmlformats.org/officeDocument/2006/relationships/image" Target="../media/image153.emf"/><Relationship Id="rId1" Type="http://schemas.openxmlformats.org/officeDocument/2006/relationships/image" Target="../media/image152.emf"/><Relationship Id="rId4" Type="http://schemas.openxmlformats.org/officeDocument/2006/relationships/image" Target="../media/image155.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image" Target="../media/image158.emf"/><Relationship Id="rId1" Type="http://schemas.openxmlformats.org/officeDocument/2006/relationships/image" Target="../media/image157.emf"/><Relationship Id="rId5" Type="http://schemas.openxmlformats.org/officeDocument/2006/relationships/image" Target="../media/image161.emf"/><Relationship Id="rId4" Type="http://schemas.openxmlformats.org/officeDocument/2006/relationships/image" Target="../media/image16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10/21/2023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10/21/2023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8</a:t>
            </a:fld>
            <a:endParaRPr lang="en-US"/>
          </a:p>
        </p:txBody>
      </p:sp>
    </p:spTree>
    <p:extLst>
      <p:ext uri="{BB962C8B-B14F-4D97-AF65-F5344CB8AC3E}">
        <p14:creationId xmlns:p14="http://schemas.microsoft.com/office/powerpoint/2010/main" val="205415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43</a:t>
            </a:fld>
            <a:endParaRPr lang="en-US"/>
          </a:p>
        </p:txBody>
      </p:sp>
    </p:spTree>
    <p:extLst>
      <p:ext uri="{BB962C8B-B14F-4D97-AF65-F5344CB8AC3E}">
        <p14:creationId xmlns:p14="http://schemas.microsoft.com/office/powerpoint/2010/main" val="125577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45211F-70F4-4688-9290-3BC08DE99B8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121706A-47C9-46CE-A36E-6F862BADBB0C}"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7858" name="Rectangle 2">
            <a:extLst>
              <a:ext uri="{FF2B5EF4-FFF2-40B4-BE49-F238E27FC236}">
                <a16:creationId xmlns:a16="http://schemas.microsoft.com/office/drawing/2014/main" id="{E236FCF1-EF81-4316-9A7F-5299B3A8586E}"/>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A8766CF9-0BE3-4E64-A265-2579B156414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F98B89-BD2B-4F21-B577-DF831942E202}"/>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EFE99A4-21A6-4D54-B591-B6EDC324750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1954" name="Rectangle 2">
            <a:extLst>
              <a:ext uri="{FF2B5EF4-FFF2-40B4-BE49-F238E27FC236}">
                <a16:creationId xmlns:a16="http://schemas.microsoft.com/office/drawing/2014/main" id="{15BADA49-F0C8-4A80-8CCD-F262C4D3DFDE}"/>
              </a:ext>
            </a:extLst>
          </p:cNvPr>
          <p:cNvSpPr>
            <a:spLocks noGrp="1" noRot="1" noChangeAspect="1" noChangeArrowheads="1" noTextEdit="1"/>
          </p:cNvSpPr>
          <p:nvPr>
            <p:ph type="sldImg"/>
          </p:nvPr>
        </p:nvSpPr>
        <p:spPr>
          <a:ln/>
        </p:spPr>
      </p:sp>
      <p:sp>
        <p:nvSpPr>
          <p:cNvPr id="381955" name="Rectangle 3">
            <a:extLst>
              <a:ext uri="{FF2B5EF4-FFF2-40B4-BE49-F238E27FC236}">
                <a16:creationId xmlns:a16="http://schemas.microsoft.com/office/drawing/2014/main" id="{15E7EFEB-E0AF-4F83-87F8-F67B7060E7F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F98B89-BD2B-4F21-B577-DF831942E202}"/>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EFE99A4-21A6-4D54-B591-B6EDC324750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1954" name="Rectangle 2">
            <a:extLst>
              <a:ext uri="{FF2B5EF4-FFF2-40B4-BE49-F238E27FC236}">
                <a16:creationId xmlns:a16="http://schemas.microsoft.com/office/drawing/2014/main" id="{15BADA49-F0C8-4A80-8CCD-F262C4D3DFDE}"/>
              </a:ext>
            </a:extLst>
          </p:cNvPr>
          <p:cNvSpPr>
            <a:spLocks noGrp="1" noRot="1" noChangeAspect="1" noChangeArrowheads="1" noTextEdit="1"/>
          </p:cNvSpPr>
          <p:nvPr>
            <p:ph type="sldImg"/>
          </p:nvPr>
        </p:nvSpPr>
        <p:spPr>
          <a:ln/>
        </p:spPr>
      </p:sp>
      <p:sp>
        <p:nvSpPr>
          <p:cNvPr id="381955" name="Rectangle 3">
            <a:extLst>
              <a:ext uri="{FF2B5EF4-FFF2-40B4-BE49-F238E27FC236}">
                <a16:creationId xmlns:a16="http://schemas.microsoft.com/office/drawing/2014/main" id="{15E7EFEB-E0AF-4F83-87F8-F67B7060E7F9}"/>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9708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PhAnim="0" type="title">
  <p:cSld name="标题幻灯片">
    <p:spTree>
      <p:nvGrpSpPr>
        <p:cNvPr id="1" name=""/>
        <p:cNvGrpSpPr/>
        <p:nvPr/>
      </p:nvGrpSpPr>
      <p:grpSpPr>
        <a:xfrm>
          <a:off x="0" y="0"/>
          <a:ext cx="0" cy="0"/>
          <a:chOff x="0" y="0"/>
          <a:chExt cx="0" cy="0"/>
        </a:xfrm>
      </p:grpSpPr>
      <p:sp>
        <p:nvSpPr>
          <p:cNvPr id="350210" name="标题 350209"/>
          <p:cNvSpPr>
            <a:spLocks noGrp="1" noRot="1"/>
          </p:cNvSpPr>
          <p:nvPr>
            <p:ph type="ctrTitle"/>
          </p:nvPr>
        </p:nvSpPr>
        <p:spPr>
          <a:xfrm>
            <a:off x="3962400" y="1066800"/>
            <a:ext cx="4648200" cy="1981200"/>
          </a:xfrm>
          <a:prstGeom prst="rect">
            <a:avLst/>
          </a:prstGeom>
          <a:noFill/>
          <a:ln w="9525">
            <a:noFill/>
          </a:ln>
        </p:spPr>
        <p:txBody>
          <a:bodyPr/>
          <a:lstStyle>
            <a:lvl1pPr lvl="0">
              <a:buClrTx/>
              <a:buSzTx/>
              <a:buFontTx/>
              <a:defRPr/>
            </a:lvl1pPr>
          </a:lstStyle>
          <a:p>
            <a:pPr lvl="0"/>
            <a:r>
              <a:rPr lang="zh-CN" altLang="en-US" noProof="1"/>
              <a:t>单击此处编辑母版标题样式</a:t>
            </a:r>
          </a:p>
        </p:txBody>
      </p:sp>
      <p:sp>
        <p:nvSpPr>
          <p:cNvPr id="350211" name="副标题 350210"/>
          <p:cNvSpPr>
            <a:spLocks noGrp="1" noRot="1"/>
          </p:cNvSpPr>
          <p:nvPr>
            <p:ph type="subTitle" idx="1"/>
          </p:nvPr>
        </p:nvSpPr>
        <p:spPr>
          <a:xfrm>
            <a:off x="3962400" y="3657600"/>
            <a:ext cx="4572000" cy="1676400"/>
          </a:xfrm>
          <a:prstGeom prst="rect">
            <a:avLst/>
          </a:prstGeom>
          <a:noFill/>
          <a:ln w="9525">
            <a:noFill/>
          </a:ln>
        </p:spPr>
        <p:txBody>
          <a:bodyPr/>
          <a:lstStyle>
            <a:lvl1pPr marL="0" lvl="0" indent="0" algn="ctr">
              <a:buClr>
                <a:schemeClr val="hlink"/>
              </a:buClr>
              <a:buSzPct val="70000"/>
              <a:buFont typeface="Wingdings" panose="05000000000000000000" pitchFamily="2" charset="2"/>
              <a:buNone/>
              <a:defRPr/>
            </a:lvl1pPr>
            <a:lvl2pPr marL="457200" lvl="1" indent="0" algn="ctr">
              <a:buClr>
                <a:schemeClr val="accent2"/>
              </a:buClr>
              <a:buSzPct val="85000"/>
              <a:buFont typeface="Wingdings" panose="05000000000000000000" pitchFamily="2" charset="2"/>
              <a:buNone/>
              <a:defRPr/>
            </a:lvl2pPr>
            <a:lvl3pPr marL="914400" lvl="2" indent="0" algn="ctr">
              <a:buClr>
                <a:schemeClr val="hlink"/>
              </a:buClr>
              <a:buSzPct val="80000"/>
              <a:buFont typeface="Wingdings" panose="05000000000000000000" pitchFamily="2" charset="2"/>
              <a:buNone/>
              <a:defRPr/>
            </a:lvl3pPr>
            <a:lvl4pPr marL="1371600" lvl="3" indent="0" algn="ctr">
              <a:buClr>
                <a:schemeClr val="accent2"/>
              </a:buClr>
              <a:buSzPct val="90000"/>
              <a:buFont typeface="Wingdings" panose="05000000000000000000" pitchFamily="2" charset="2"/>
              <a:buNone/>
              <a:defRPr/>
            </a:lvl4pPr>
            <a:lvl5pPr marL="1828800" lvl="4" indent="0" algn="ctr">
              <a:buClr>
                <a:schemeClr val="hlink"/>
              </a:buClr>
              <a:buSzPct val="85000"/>
              <a:buFont typeface="Wingdings" panose="05000000000000000000" pitchFamily="2" charset="2"/>
              <a:buNone/>
              <a:defRPr/>
            </a:lvl5pPr>
          </a:lstStyle>
          <a:p>
            <a:pPr lvl="0"/>
            <a:r>
              <a:rPr lang="zh-CN" altLang="en-US" noProof="1"/>
              <a:t>单击此处编辑母版副标题样式</a:t>
            </a:r>
          </a:p>
        </p:txBody>
      </p:sp>
      <p:sp>
        <p:nvSpPr>
          <p:cNvPr id="4" name="日期占位符 350211">
            <a:extLst>
              <a:ext uri="{FF2B5EF4-FFF2-40B4-BE49-F238E27FC236}">
                <a16:creationId xmlns:a16="http://schemas.microsoft.com/office/drawing/2014/main" id="{EBB3AA91-87C8-48E4-BCA9-041DCD8EB160}"/>
              </a:ext>
            </a:extLst>
          </p:cNvPr>
          <p:cNvSpPr>
            <a:spLocks noGrp="1"/>
          </p:cNvSpPr>
          <p:nvPr>
            <p:ph type="dt" sz="half" idx="10"/>
          </p:nvPr>
        </p:nvSpPr>
        <p:spPr>
          <a:xfrm>
            <a:off x="301625" y="6076950"/>
            <a:ext cx="2289175" cy="476250"/>
          </a:xfrm>
        </p:spPr>
        <p:txBody>
          <a:bodyPr anchor="t"/>
          <a:lstStyle>
            <a:lvl1pPr>
              <a:defRPr sz="1400" b="0" dirty="0"/>
            </a:lvl1pPr>
          </a:lstStyle>
          <a:p>
            <a:endParaRPr lang="zh-CN" altLang="en-US"/>
          </a:p>
        </p:txBody>
      </p:sp>
      <p:sp>
        <p:nvSpPr>
          <p:cNvPr id="5" name="页脚占位符 350212">
            <a:extLst>
              <a:ext uri="{FF2B5EF4-FFF2-40B4-BE49-F238E27FC236}">
                <a16:creationId xmlns:a16="http://schemas.microsoft.com/office/drawing/2014/main" id="{8EE442AF-4DE0-4EB2-A90B-4AFDA75C083C}"/>
              </a:ext>
            </a:extLst>
          </p:cNvPr>
          <p:cNvSpPr>
            <a:spLocks noGrp="1"/>
          </p:cNvSpPr>
          <p:nvPr>
            <p:ph type="ftr" sz="quarter" idx="11"/>
          </p:nvPr>
        </p:nvSpPr>
        <p:spPr>
          <a:xfrm>
            <a:off x="3124200" y="6076950"/>
            <a:ext cx="2895600" cy="476250"/>
          </a:xfrm>
        </p:spPr>
        <p:txBody>
          <a:bodyPr anchor="t"/>
          <a:lstStyle>
            <a:lvl1pPr algn="ctr">
              <a:defRPr sz="1400" b="0" dirty="0"/>
            </a:lvl1pPr>
          </a:lstStyle>
          <a:p>
            <a:endParaRPr lang="zh-CN" altLang="en-US"/>
          </a:p>
        </p:txBody>
      </p:sp>
      <p:sp>
        <p:nvSpPr>
          <p:cNvPr id="6" name="灯片编号占位符 350213">
            <a:extLst>
              <a:ext uri="{FF2B5EF4-FFF2-40B4-BE49-F238E27FC236}">
                <a16:creationId xmlns:a16="http://schemas.microsoft.com/office/drawing/2014/main" id="{3010B382-5754-4EC4-BBB3-BDB3DCFDF19F}"/>
              </a:ext>
            </a:extLst>
          </p:cNvPr>
          <p:cNvSpPr>
            <a:spLocks noGrp="1"/>
          </p:cNvSpPr>
          <p:nvPr>
            <p:ph type="sldNum" sz="quarter" idx="12"/>
          </p:nvPr>
        </p:nvSpPr>
        <p:spPr>
          <a:xfrm>
            <a:off x="6553200" y="6076950"/>
            <a:ext cx="2289175" cy="476250"/>
          </a:xfrm>
        </p:spPr>
        <p:txBody>
          <a:bodyPr/>
          <a:lstStyle>
            <a:lvl1pPr>
              <a:defRPr/>
            </a:lvl1pPr>
          </a:lstStyle>
          <a:p>
            <a:fld id="{A724E7B0-6DBC-44C4-A908-E2223F39E0CA}" type="slidenum">
              <a:rPr lang="zh-CN" altLang="en-US"/>
              <a:pPr/>
              <a:t>‹#›</a:t>
            </a:fld>
            <a:endParaRPr lang="zh-CN" altLang="en-US"/>
          </a:p>
        </p:txBody>
      </p:sp>
    </p:spTree>
    <p:extLst>
      <p:ext uri="{BB962C8B-B14F-4D97-AF65-F5344CB8AC3E}">
        <p14:creationId xmlns:p14="http://schemas.microsoft.com/office/powerpoint/2010/main" val="489464033"/>
      </p:ext>
    </p:extLst>
  </p:cSld>
  <p:clrMapOvr>
    <a:masterClrMapping/>
  </p:clrMapOvr>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15D7119-2BD4-45E3-960A-C850C602CF2B}"/>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71E86B07-D4E1-424A-81CC-81CEE4453E20}"/>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3367AFE2-2B7F-4A79-BA9E-C9B3C578E19E}"/>
              </a:ext>
            </a:extLst>
          </p:cNvPr>
          <p:cNvSpPr>
            <a:spLocks noGrp="1"/>
          </p:cNvSpPr>
          <p:nvPr>
            <p:ph type="sldNum" sz="quarter" idx="12"/>
          </p:nvPr>
        </p:nvSpPr>
        <p:spPr/>
        <p:txBody>
          <a:bodyPr/>
          <a:lstStyle>
            <a:lvl1pPr>
              <a:defRPr/>
            </a:lvl1pPr>
          </a:lstStyle>
          <a:p>
            <a:fld id="{23156A3E-FC57-4484-AD7E-207AF442A928}" type="slidenum">
              <a:rPr lang="zh-CN" altLang="en-US"/>
              <a:pPr/>
              <a:t>‹#›</a:t>
            </a:fld>
            <a:endParaRPr lang="zh-CN" altLang="en-US"/>
          </a:p>
        </p:txBody>
      </p:sp>
    </p:spTree>
    <p:extLst>
      <p:ext uri="{BB962C8B-B14F-4D97-AF65-F5344CB8AC3E}">
        <p14:creationId xmlns:p14="http://schemas.microsoft.com/office/powerpoint/2010/main" val="159720793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77812F36-CFBA-41A4-B3D5-9BE75B36ADCD}"/>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C2AED020-BFA8-40CD-9642-4E5232A78741}"/>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B80EC366-69CC-42CD-A14F-440F9A83EF41}"/>
              </a:ext>
            </a:extLst>
          </p:cNvPr>
          <p:cNvSpPr>
            <a:spLocks noGrp="1"/>
          </p:cNvSpPr>
          <p:nvPr>
            <p:ph type="sldNum" sz="quarter" idx="12"/>
          </p:nvPr>
        </p:nvSpPr>
        <p:spPr/>
        <p:txBody>
          <a:bodyPr/>
          <a:lstStyle>
            <a:lvl1pPr>
              <a:defRPr/>
            </a:lvl1pPr>
          </a:lstStyle>
          <a:p>
            <a:fld id="{0D1A8E29-8A85-44CC-A863-9075AC3DAA90}" type="slidenum">
              <a:rPr lang="zh-CN" altLang="en-US"/>
              <a:pPr/>
              <a:t>‹#›</a:t>
            </a:fld>
            <a:endParaRPr lang="zh-CN" altLang="en-US"/>
          </a:p>
        </p:txBody>
      </p:sp>
    </p:spTree>
    <p:extLst>
      <p:ext uri="{BB962C8B-B14F-4D97-AF65-F5344CB8AC3E}">
        <p14:creationId xmlns:p14="http://schemas.microsoft.com/office/powerpoint/2010/main" val="3526301596"/>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04800" y="1981200"/>
            <a:ext cx="4184968"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0583" y="1981200"/>
            <a:ext cx="4184968"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516E9D63-462E-4B22-AA5D-E9C4EC5D9FFC}"/>
              </a:ext>
            </a:extLst>
          </p:cNvPr>
          <p:cNvSpPr>
            <a:spLocks noGrp="1"/>
          </p:cNvSpPr>
          <p:nvPr>
            <p:ph type="dt" sz="half" idx="10"/>
          </p:nvPr>
        </p:nvSpPr>
        <p:spPr/>
        <p:txBody>
          <a:bodyPr/>
          <a:lstStyle>
            <a:lvl1pPr>
              <a:defRPr/>
            </a:lvl1pPr>
          </a:lstStyle>
          <a:p>
            <a:endParaRPr lang="zh-CN" altLang="en-US"/>
          </a:p>
        </p:txBody>
      </p:sp>
      <p:sp>
        <p:nvSpPr>
          <p:cNvPr id="6" name="页脚占位符 5">
            <a:extLst>
              <a:ext uri="{FF2B5EF4-FFF2-40B4-BE49-F238E27FC236}">
                <a16:creationId xmlns:a16="http://schemas.microsoft.com/office/drawing/2014/main" id="{7E89E075-5CB7-4326-8C52-2385C004CD90}"/>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A608508B-6911-440E-8C13-AFD583315040}"/>
              </a:ext>
            </a:extLst>
          </p:cNvPr>
          <p:cNvSpPr>
            <a:spLocks noGrp="1"/>
          </p:cNvSpPr>
          <p:nvPr>
            <p:ph type="sldNum" sz="quarter" idx="12"/>
          </p:nvPr>
        </p:nvSpPr>
        <p:spPr/>
        <p:txBody>
          <a:bodyPr/>
          <a:lstStyle>
            <a:lvl1pPr>
              <a:defRPr/>
            </a:lvl1pPr>
          </a:lstStyle>
          <a:p>
            <a:fld id="{1C353A92-B002-47BC-A574-16A567851FF9}" type="slidenum">
              <a:rPr lang="zh-CN" altLang="en-US"/>
              <a:pPr/>
              <a:t>‹#›</a:t>
            </a:fld>
            <a:endParaRPr lang="zh-CN" altLang="en-US"/>
          </a:p>
        </p:txBody>
      </p:sp>
    </p:spTree>
    <p:extLst>
      <p:ext uri="{BB962C8B-B14F-4D97-AF65-F5344CB8AC3E}">
        <p14:creationId xmlns:p14="http://schemas.microsoft.com/office/powerpoint/2010/main" val="381019390"/>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a:extLst>
              <a:ext uri="{FF2B5EF4-FFF2-40B4-BE49-F238E27FC236}">
                <a16:creationId xmlns:a16="http://schemas.microsoft.com/office/drawing/2014/main" id="{8A535E7E-2DA4-4D57-9716-A90A9706FED2}"/>
              </a:ext>
            </a:extLst>
          </p:cNvPr>
          <p:cNvSpPr>
            <a:spLocks noGrp="1"/>
          </p:cNvSpPr>
          <p:nvPr>
            <p:ph type="dt" sz="half" idx="10"/>
          </p:nvPr>
        </p:nvSpPr>
        <p:spPr/>
        <p:txBody>
          <a:bodyPr/>
          <a:lstStyle>
            <a:lvl1pPr>
              <a:defRPr/>
            </a:lvl1pPr>
          </a:lstStyle>
          <a:p>
            <a:endParaRPr lang="zh-CN" altLang="en-US"/>
          </a:p>
        </p:txBody>
      </p:sp>
      <p:sp>
        <p:nvSpPr>
          <p:cNvPr id="8" name="页脚占位符 7">
            <a:extLst>
              <a:ext uri="{FF2B5EF4-FFF2-40B4-BE49-F238E27FC236}">
                <a16:creationId xmlns:a16="http://schemas.microsoft.com/office/drawing/2014/main" id="{B68C77C1-D980-4E30-BAF6-493E6F704EA5}"/>
              </a:ext>
            </a:extLst>
          </p:cNvPr>
          <p:cNvSpPr>
            <a:spLocks noGrp="1"/>
          </p:cNvSpPr>
          <p:nvPr>
            <p:ph type="ftr" sz="quarter" idx="11"/>
          </p:nvPr>
        </p:nvSpPr>
        <p:spPr/>
        <p:txBody>
          <a:bodyPr/>
          <a:lstStyle>
            <a:lvl1pPr>
              <a:defRPr/>
            </a:lvl1pPr>
          </a:lstStyle>
          <a:p>
            <a:endParaRPr lang="zh-CN" altLang="en-US"/>
          </a:p>
        </p:txBody>
      </p:sp>
      <p:sp>
        <p:nvSpPr>
          <p:cNvPr id="9" name="灯片编号占位符 8">
            <a:extLst>
              <a:ext uri="{FF2B5EF4-FFF2-40B4-BE49-F238E27FC236}">
                <a16:creationId xmlns:a16="http://schemas.microsoft.com/office/drawing/2014/main" id="{ED9F3367-E8B4-4F4A-B9BC-25EC246E6B72}"/>
              </a:ext>
            </a:extLst>
          </p:cNvPr>
          <p:cNvSpPr>
            <a:spLocks noGrp="1"/>
          </p:cNvSpPr>
          <p:nvPr>
            <p:ph type="sldNum" sz="quarter" idx="12"/>
          </p:nvPr>
        </p:nvSpPr>
        <p:spPr/>
        <p:txBody>
          <a:bodyPr/>
          <a:lstStyle>
            <a:lvl1pPr>
              <a:defRPr/>
            </a:lvl1pPr>
          </a:lstStyle>
          <a:p>
            <a:fld id="{9584A460-D08A-47DD-B588-DBCE6D83471F}" type="slidenum">
              <a:rPr lang="zh-CN" altLang="en-US"/>
              <a:pPr/>
              <a:t>‹#›</a:t>
            </a:fld>
            <a:endParaRPr lang="zh-CN" altLang="en-US"/>
          </a:p>
        </p:txBody>
      </p:sp>
    </p:spTree>
    <p:extLst>
      <p:ext uri="{BB962C8B-B14F-4D97-AF65-F5344CB8AC3E}">
        <p14:creationId xmlns:p14="http://schemas.microsoft.com/office/powerpoint/2010/main" val="9042619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04ADED1E-4A42-456D-8D60-95B87131AC70}"/>
              </a:ext>
            </a:extLst>
          </p:cNvPr>
          <p:cNvSpPr>
            <a:spLocks noGrp="1"/>
          </p:cNvSpPr>
          <p:nvPr>
            <p:ph type="dt" sz="half" idx="10"/>
          </p:nvPr>
        </p:nvSpPr>
        <p:spPr/>
        <p:txBody>
          <a:bodyPr/>
          <a:lstStyle>
            <a:lvl1pPr>
              <a:defRPr/>
            </a:lvl1pPr>
          </a:lstStyle>
          <a:p>
            <a:endParaRPr lang="zh-CN" altLang="en-US"/>
          </a:p>
        </p:txBody>
      </p:sp>
      <p:sp>
        <p:nvSpPr>
          <p:cNvPr id="4" name="页脚占位符 3">
            <a:extLst>
              <a:ext uri="{FF2B5EF4-FFF2-40B4-BE49-F238E27FC236}">
                <a16:creationId xmlns:a16="http://schemas.microsoft.com/office/drawing/2014/main" id="{2534478D-5BFE-4040-B0F5-ABB6BCEE3DEF}"/>
              </a:ext>
            </a:extLst>
          </p:cNvPr>
          <p:cNvSpPr>
            <a:spLocks noGrp="1"/>
          </p:cNvSpPr>
          <p:nvPr>
            <p:ph type="ftr" sz="quarter" idx="11"/>
          </p:nvPr>
        </p:nvSpPr>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DE87536C-99E8-4090-86E5-8521E79EF8C5}"/>
              </a:ext>
            </a:extLst>
          </p:cNvPr>
          <p:cNvSpPr>
            <a:spLocks noGrp="1"/>
          </p:cNvSpPr>
          <p:nvPr>
            <p:ph type="sldNum" sz="quarter" idx="12"/>
          </p:nvPr>
        </p:nvSpPr>
        <p:spPr/>
        <p:txBody>
          <a:bodyPr/>
          <a:lstStyle>
            <a:lvl1pPr>
              <a:defRPr/>
            </a:lvl1pPr>
          </a:lstStyle>
          <a:p>
            <a:fld id="{40E03FB2-BDC5-42C5-A813-4DA174A79E95}" type="slidenum">
              <a:rPr lang="zh-CN" altLang="en-US"/>
              <a:pPr/>
              <a:t>‹#›</a:t>
            </a:fld>
            <a:endParaRPr lang="zh-CN" altLang="en-US"/>
          </a:p>
        </p:txBody>
      </p:sp>
    </p:spTree>
    <p:extLst>
      <p:ext uri="{BB962C8B-B14F-4D97-AF65-F5344CB8AC3E}">
        <p14:creationId xmlns:p14="http://schemas.microsoft.com/office/powerpoint/2010/main" val="54531895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49187">
            <a:extLst>
              <a:ext uri="{FF2B5EF4-FFF2-40B4-BE49-F238E27FC236}">
                <a16:creationId xmlns:a16="http://schemas.microsoft.com/office/drawing/2014/main" id="{36F3FBDD-9A35-448A-8616-779B304CEE66}"/>
              </a:ext>
            </a:extLst>
          </p:cNvPr>
          <p:cNvSpPr>
            <a:spLocks noGrp="1"/>
          </p:cNvSpPr>
          <p:nvPr>
            <p:ph type="dt" sz="half" idx="10"/>
          </p:nvPr>
        </p:nvSpPr>
        <p:spPr>
          <a:ln/>
        </p:spPr>
        <p:txBody>
          <a:bodyPr/>
          <a:lstStyle>
            <a:lvl1pPr>
              <a:defRPr/>
            </a:lvl1pPr>
          </a:lstStyle>
          <a:p>
            <a:fld id="{BB962C8B-B14F-4D97-AF65-F5344CB8AC3E}" type="datetime1">
              <a:rPr lang="zh-CN" altLang="en-US"/>
              <a:pPr/>
              <a:t>2023/10/21</a:t>
            </a:fld>
            <a:endParaRPr lang="zh-CN" altLang="en-US"/>
          </a:p>
        </p:txBody>
      </p:sp>
      <p:sp>
        <p:nvSpPr>
          <p:cNvPr id="3" name="页脚占位符 349188">
            <a:extLst>
              <a:ext uri="{FF2B5EF4-FFF2-40B4-BE49-F238E27FC236}">
                <a16:creationId xmlns:a16="http://schemas.microsoft.com/office/drawing/2014/main" id="{C063085C-6E26-4F47-87AA-FBE544E9BE4F}"/>
              </a:ext>
            </a:extLst>
          </p:cNvPr>
          <p:cNvSpPr>
            <a:spLocks noGrp="1"/>
          </p:cNvSpPr>
          <p:nvPr>
            <p:ph type="ftr" sz="quarter" idx="11"/>
          </p:nvPr>
        </p:nvSpPr>
        <p:spPr>
          <a:ln/>
        </p:spPr>
        <p:txBody>
          <a:bodyPr/>
          <a:lstStyle>
            <a:lvl1pPr>
              <a:defRPr/>
            </a:lvl1pPr>
          </a:lstStyle>
          <a:p>
            <a:endParaRPr lang="zh-CN" altLang="en-US"/>
          </a:p>
        </p:txBody>
      </p:sp>
      <p:sp>
        <p:nvSpPr>
          <p:cNvPr id="4" name="灯片编号占位符 349189">
            <a:extLst>
              <a:ext uri="{FF2B5EF4-FFF2-40B4-BE49-F238E27FC236}">
                <a16:creationId xmlns:a16="http://schemas.microsoft.com/office/drawing/2014/main" id="{35941211-BEE9-4294-AE50-CFA2E627B858}"/>
              </a:ext>
            </a:extLst>
          </p:cNvPr>
          <p:cNvSpPr>
            <a:spLocks noGrp="1"/>
          </p:cNvSpPr>
          <p:nvPr>
            <p:ph type="sldNum" sz="quarter" idx="12"/>
          </p:nvPr>
        </p:nvSpPr>
        <p:spPr>
          <a:ln/>
        </p:spPr>
        <p:txBody>
          <a:bodyPr/>
          <a:lstStyle>
            <a:lvl1pPr>
              <a:defRPr/>
            </a:lvl1pPr>
          </a:lstStyle>
          <a:p>
            <a:fld id="{DA5D9204-606C-4E6E-99C1-3D675993CECA}" type="slidenum">
              <a:rPr lang="zh-CN" altLang="en-US"/>
              <a:pPr/>
              <a:t>‹#›</a:t>
            </a:fld>
            <a:endParaRPr lang="zh-CN" altLang="en-US"/>
          </a:p>
        </p:txBody>
      </p:sp>
    </p:spTree>
    <p:extLst>
      <p:ext uri="{BB962C8B-B14F-4D97-AF65-F5344CB8AC3E}">
        <p14:creationId xmlns:p14="http://schemas.microsoft.com/office/powerpoint/2010/main" val="1334921920"/>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26BE941B-0B15-488F-90EF-4D88F6B6DBF0}"/>
              </a:ext>
            </a:extLst>
          </p:cNvPr>
          <p:cNvSpPr>
            <a:spLocks noGrp="1"/>
          </p:cNvSpPr>
          <p:nvPr>
            <p:ph type="dt" sz="half" idx="10"/>
          </p:nvPr>
        </p:nvSpPr>
        <p:spPr/>
        <p:txBody>
          <a:bodyPr/>
          <a:lstStyle>
            <a:lvl1pPr>
              <a:defRPr/>
            </a:lvl1pPr>
          </a:lstStyle>
          <a:p>
            <a:endParaRPr lang="zh-CN" altLang="en-US"/>
          </a:p>
        </p:txBody>
      </p:sp>
      <p:sp>
        <p:nvSpPr>
          <p:cNvPr id="6" name="页脚占位符 5">
            <a:extLst>
              <a:ext uri="{FF2B5EF4-FFF2-40B4-BE49-F238E27FC236}">
                <a16:creationId xmlns:a16="http://schemas.microsoft.com/office/drawing/2014/main" id="{0CE78CF8-05E6-4A6E-ACC9-85DF60F57EEE}"/>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13A324C8-D22E-45DB-8AD7-15CABAB91558}"/>
              </a:ext>
            </a:extLst>
          </p:cNvPr>
          <p:cNvSpPr>
            <a:spLocks noGrp="1"/>
          </p:cNvSpPr>
          <p:nvPr>
            <p:ph type="sldNum" sz="quarter" idx="12"/>
          </p:nvPr>
        </p:nvSpPr>
        <p:spPr/>
        <p:txBody>
          <a:bodyPr/>
          <a:lstStyle>
            <a:lvl1pPr>
              <a:defRPr/>
            </a:lvl1pPr>
          </a:lstStyle>
          <a:p>
            <a:fld id="{2D77C7E2-83DF-4C60-8E64-B95ED097FDF8}" type="slidenum">
              <a:rPr lang="zh-CN" altLang="en-US"/>
              <a:pPr/>
              <a:t>‹#›</a:t>
            </a:fld>
            <a:endParaRPr lang="zh-CN" altLang="en-US"/>
          </a:p>
        </p:txBody>
      </p:sp>
    </p:spTree>
    <p:extLst>
      <p:ext uri="{BB962C8B-B14F-4D97-AF65-F5344CB8AC3E}">
        <p14:creationId xmlns:p14="http://schemas.microsoft.com/office/powerpoint/2010/main" val="263615826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3641549D-06E1-4D01-BBA6-9F3563C926D2}"/>
              </a:ext>
            </a:extLst>
          </p:cNvPr>
          <p:cNvSpPr>
            <a:spLocks noGrp="1"/>
          </p:cNvSpPr>
          <p:nvPr>
            <p:ph type="dt" sz="half" idx="10"/>
          </p:nvPr>
        </p:nvSpPr>
        <p:spPr/>
        <p:txBody>
          <a:bodyPr/>
          <a:lstStyle>
            <a:lvl1pPr>
              <a:defRPr/>
            </a:lvl1pPr>
          </a:lstStyle>
          <a:p>
            <a:endParaRPr lang="zh-CN" altLang="en-US"/>
          </a:p>
        </p:txBody>
      </p:sp>
      <p:sp>
        <p:nvSpPr>
          <p:cNvPr id="6" name="页脚占位符 5">
            <a:extLst>
              <a:ext uri="{FF2B5EF4-FFF2-40B4-BE49-F238E27FC236}">
                <a16:creationId xmlns:a16="http://schemas.microsoft.com/office/drawing/2014/main" id="{918FB1D5-89EC-420D-9FCB-D257CEA5238C}"/>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369082FA-DD2F-433A-8185-F20E84D55760}"/>
              </a:ext>
            </a:extLst>
          </p:cNvPr>
          <p:cNvSpPr>
            <a:spLocks noGrp="1"/>
          </p:cNvSpPr>
          <p:nvPr>
            <p:ph type="sldNum" sz="quarter" idx="12"/>
          </p:nvPr>
        </p:nvSpPr>
        <p:spPr/>
        <p:txBody>
          <a:bodyPr/>
          <a:lstStyle>
            <a:lvl1pPr>
              <a:defRPr/>
            </a:lvl1pPr>
          </a:lstStyle>
          <a:p>
            <a:fld id="{787FD266-B022-410D-9A6B-6FE2C8763297}" type="slidenum">
              <a:rPr lang="zh-CN" altLang="en-US"/>
              <a:pPr/>
              <a:t>‹#›</a:t>
            </a:fld>
            <a:endParaRPr lang="zh-CN" altLang="en-US"/>
          </a:p>
        </p:txBody>
      </p:sp>
    </p:spTree>
    <p:extLst>
      <p:ext uri="{BB962C8B-B14F-4D97-AF65-F5344CB8AC3E}">
        <p14:creationId xmlns:p14="http://schemas.microsoft.com/office/powerpoint/2010/main" val="397593693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DF3BF73-EE46-450B-B262-9D00F92F884F}"/>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1829D7F3-23DB-4D81-9EDD-A3A8765B31C2}"/>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171FAFC0-FA22-4164-8B23-8211320D4C7A}"/>
              </a:ext>
            </a:extLst>
          </p:cNvPr>
          <p:cNvSpPr>
            <a:spLocks noGrp="1"/>
          </p:cNvSpPr>
          <p:nvPr>
            <p:ph type="sldNum" sz="quarter" idx="12"/>
          </p:nvPr>
        </p:nvSpPr>
        <p:spPr/>
        <p:txBody>
          <a:bodyPr/>
          <a:lstStyle>
            <a:lvl1pPr>
              <a:defRPr/>
            </a:lvl1pPr>
          </a:lstStyle>
          <a:p>
            <a:fld id="{6F97A73C-AF8F-4734-A14B-B6A65BF31F79}" type="slidenum">
              <a:rPr lang="zh-CN" altLang="en-US"/>
              <a:pPr/>
              <a:t>‹#›</a:t>
            </a:fld>
            <a:endParaRPr lang="zh-CN" altLang="en-US"/>
          </a:p>
        </p:txBody>
      </p:sp>
    </p:spTree>
    <p:extLst>
      <p:ext uri="{BB962C8B-B14F-4D97-AF65-F5344CB8AC3E}">
        <p14:creationId xmlns:p14="http://schemas.microsoft.com/office/powerpoint/2010/main" val="357623603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9569" y="685800"/>
            <a:ext cx="2135981" cy="51816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01625" y="685800"/>
            <a:ext cx="6284119" cy="51816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4CC5E1F-E67D-4091-A484-7808802A8562}"/>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11CB5785-3B8F-48E8-A937-057F17A43AC4}"/>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9943E8A7-0BD5-44BB-BB2F-CEA07B1AF524}"/>
              </a:ext>
            </a:extLst>
          </p:cNvPr>
          <p:cNvSpPr>
            <a:spLocks noGrp="1"/>
          </p:cNvSpPr>
          <p:nvPr>
            <p:ph type="sldNum" sz="quarter" idx="12"/>
          </p:nvPr>
        </p:nvSpPr>
        <p:spPr/>
        <p:txBody>
          <a:bodyPr/>
          <a:lstStyle>
            <a:lvl1pPr>
              <a:defRPr/>
            </a:lvl1pPr>
          </a:lstStyle>
          <a:p>
            <a:fld id="{278C4766-5972-4CD4-8B3D-53B553246392}" type="slidenum">
              <a:rPr lang="zh-CN" altLang="en-US"/>
              <a:pPr/>
              <a:t>‹#›</a:t>
            </a:fld>
            <a:endParaRPr lang="zh-CN" altLang="en-US"/>
          </a:p>
        </p:txBody>
      </p:sp>
    </p:spTree>
    <p:extLst>
      <p:ext uri="{BB962C8B-B14F-4D97-AF65-F5344CB8AC3E}">
        <p14:creationId xmlns:p14="http://schemas.microsoft.com/office/powerpoint/2010/main" val="84382173"/>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49187">
            <a:extLst>
              <a:ext uri="{FF2B5EF4-FFF2-40B4-BE49-F238E27FC236}">
                <a16:creationId xmlns:a16="http://schemas.microsoft.com/office/drawing/2014/main" id="{E56BCCB5-AF01-4110-B4AD-F1CE3D29A74D}"/>
              </a:ext>
            </a:extLst>
          </p:cNvPr>
          <p:cNvSpPr>
            <a:spLocks noGrp="1"/>
          </p:cNvSpPr>
          <p:nvPr>
            <p:ph type="dt" sz="half" idx="10"/>
          </p:nvPr>
        </p:nvSpPr>
        <p:spPr>
          <a:ln/>
        </p:spPr>
        <p:txBody>
          <a:bodyPr/>
          <a:lstStyle>
            <a:lvl1pPr>
              <a:defRPr/>
            </a:lvl1pPr>
          </a:lstStyle>
          <a:p>
            <a:fld id="{BB962C8B-B14F-4D97-AF65-F5344CB8AC3E}" type="datetime1">
              <a:rPr lang="zh-CN" altLang="en-US"/>
              <a:pPr/>
              <a:t>2023/10/21</a:t>
            </a:fld>
            <a:endParaRPr lang="zh-CN" altLang="en-US"/>
          </a:p>
        </p:txBody>
      </p:sp>
      <p:sp>
        <p:nvSpPr>
          <p:cNvPr id="6" name="页脚占位符 349188">
            <a:extLst>
              <a:ext uri="{FF2B5EF4-FFF2-40B4-BE49-F238E27FC236}">
                <a16:creationId xmlns:a16="http://schemas.microsoft.com/office/drawing/2014/main" id="{CDDD4C5C-6B29-42F2-BE7A-C9B4F82CC90D}"/>
              </a:ext>
            </a:extLst>
          </p:cNvPr>
          <p:cNvSpPr>
            <a:spLocks noGrp="1"/>
          </p:cNvSpPr>
          <p:nvPr>
            <p:ph type="ftr" sz="quarter" idx="11"/>
          </p:nvPr>
        </p:nvSpPr>
        <p:spPr>
          <a:ln/>
        </p:spPr>
        <p:txBody>
          <a:bodyPr/>
          <a:lstStyle>
            <a:lvl1pPr>
              <a:defRPr/>
            </a:lvl1pPr>
          </a:lstStyle>
          <a:p>
            <a:endParaRPr lang="zh-CN" altLang="en-US"/>
          </a:p>
        </p:txBody>
      </p:sp>
      <p:sp>
        <p:nvSpPr>
          <p:cNvPr id="7" name="灯片编号占位符 349189">
            <a:extLst>
              <a:ext uri="{FF2B5EF4-FFF2-40B4-BE49-F238E27FC236}">
                <a16:creationId xmlns:a16="http://schemas.microsoft.com/office/drawing/2014/main" id="{77B75656-E43B-4050-A848-6DB10B17D045}"/>
              </a:ext>
            </a:extLst>
          </p:cNvPr>
          <p:cNvSpPr>
            <a:spLocks noGrp="1"/>
          </p:cNvSpPr>
          <p:nvPr>
            <p:ph type="sldNum" sz="quarter" idx="12"/>
          </p:nvPr>
        </p:nvSpPr>
        <p:spPr>
          <a:ln/>
        </p:spPr>
        <p:txBody>
          <a:bodyPr/>
          <a:lstStyle>
            <a:lvl1pPr>
              <a:defRPr/>
            </a:lvl1pPr>
          </a:lstStyle>
          <a:p>
            <a:fld id="{7DBCAC61-06E4-4540-9238-D7732FD03501}" type="slidenum">
              <a:rPr lang="zh-CN" altLang="en-US"/>
              <a:pPr/>
              <a:t>‹#›</a:t>
            </a:fld>
            <a:endParaRPr lang="zh-CN" altLang="en-US"/>
          </a:p>
        </p:txBody>
      </p:sp>
    </p:spTree>
    <p:extLst>
      <p:ext uri="{BB962C8B-B14F-4D97-AF65-F5344CB8AC3E}">
        <p14:creationId xmlns:p14="http://schemas.microsoft.com/office/powerpoint/2010/main" val="167697452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B2803-F388-4EE1-BA09-00EB4D2FA3D1}"/>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CF3999-5222-42F6-8625-0539951E14B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733DEA-371D-4E90-AF89-F3FF8536085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1E67627-0504-4F19-A819-5970FCBEB04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E61DDDB-87A8-420A-8941-AAED2782B0DB}"/>
              </a:ext>
            </a:extLst>
          </p:cNvPr>
          <p:cNvSpPr>
            <a:spLocks noGrp="1"/>
          </p:cNvSpPr>
          <p:nvPr>
            <p:ph type="sldNum" sz="quarter" idx="12"/>
          </p:nvPr>
        </p:nvSpPr>
        <p:spPr/>
        <p:txBody>
          <a:bodyPr/>
          <a:lstStyle>
            <a:lvl1pPr>
              <a:defRPr/>
            </a:lvl1pPr>
          </a:lstStyle>
          <a:p>
            <a:fld id="{DAA77A72-4054-4DC2-96CA-25618A07C885}" type="slidenum">
              <a:rPr lang="en-US" altLang="zh-CN"/>
              <a:pPr/>
              <a:t>‹#›</a:t>
            </a:fld>
            <a:endParaRPr lang="en-US" altLang="zh-CN"/>
          </a:p>
        </p:txBody>
      </p:sp>
    </p:spTree>
    <p:extLst>
      <p:ext uri="{BB962C8B-B14F-4D97-AF65-F5344CB8AC3E}">
        <p14:creationId xmlns:p14="http://schemas.microsoft.com/office/powerpoint/2010/main" val="1438833810"/>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49123-BEC5-437C-B382-99C78065E5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B72EB7-75C7-4BF8-812B-923875B0D2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018675-BA77-4CF9-BE7A-25D21F879DA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5DC44E0-61D5-4F9A-A384-4B0697C4F07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BDB2620-9581-481E-8AB2-3DEE57034A7A}"/>
              </a:ext>
            </a:extLst>
          </p:cNvPr>
          <p:cNvSpPr>
            <a:spLocks noGrp="1"/>
          </p:cNvSpPr>
          <p:nvPr>
            <p:ph type="sldNum" sz="quarter" idx="12"/>
          </p:nvPr>
        </p:nvSpPr>
        <p:spPr/>
        <p:txBody>
          <a:bodyPr/>
          <a:lstStyle>
            <a:lvl1pPr>
              <a:defRPr/>
            </a:lvl1pPr>
          </a:lstStyle>
          <a:p>
            <a:fld id="{B7063200-890F-4A27-A61F-5E70A67A1B8B}" type="slidenum">
              <a:rPr lang="en-US" altLang="zh-CN"/>
              <a:pPr/>
              <a:t>‹#›</a:t>
            </a:fld>
            <a:endParaRPr lang="en-US" altLang="zh-CN"/>
          </a:p>
        </p:txBody>
      </p:sp>
    </p:spTree>
    <p:extLst>
      <p:ext uri="{BB962C8B-B14F-4D97-AF65-F5344CB8AC3E}">
        <p14:creationId xmlns:p14="http://schemas.microsoft.com/office/powerpoint/2010/main" val="1228197403"/>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C310A-31F2-4398-B069-F248CF509AFA}"/>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0B5568D-B16C-4067-B52B-B50425CB06A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E0DE34C-51B1-4BDB-BA36-0C47A2DAFFC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522E0A3-6D2C-4BE9-813E-06BA0D94CED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40F5464-6CC0-4488-A853-D29809A0D5BF}"/>
              </a:ext>
            </a:extLst>
          </p:cNvPr>
          <p:cNvSpPr>
            <a:spLocks noGrp="1"/>
          </p:cNvSpPr>
          <p:nvPr>
            <p:ph type="sldNum" sz="quarter" idx="12"/>
          </p:nvPr>
        </p:nvSpPr>
        <p:spPr/>
        <p:txBody>
          <a:bodyPr/>
          <a:lstStyle>
            <a:lvl1pPr>
              <a:defRPr/>
            </a:lvl1pPr>
          </a:lstStyle>
          <a:p>
            <a:fld id="{6A621015-52FA-4380-AA6A-98ABC318D947}" type="slidenum">
              <a:rPr lang="en-US" altLang="zh-CN"/>
              <a:pPr/>
              <a:t>‹#›</a:t>
            </a:fld>
            <a:endParaRPr lang="en-US" altLang="zh-CN"/>
          </a:p>
        </p:txBody>
      </p:sp>
    </p:spTree>
    <p:extLst>
      <p:ext uri="{BB962C8B-B14F-4D97-AF65-F5344CB8AC3E}">
        <p14:creationId xmlns:p14="http://schemas.microsoft.com/office/powerpoint/2010/main" val="4074374954"/>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DBB74-6206-4F5B-B162-3BCCEAC482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ADDB0A-3C86-4905-84F1-D7AEAA7ED54A}"/>
              </a:ext>
            </a:extLst>
          </p:cNvPr>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32CDBC-DAB8-4478-8DFF-82261B98EDE7}"/>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5E27076-197B-4628-AA37-B9072D84A3C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27A672F-BC2E-46BA-B406-CBDC55E39EA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F95894B-2767-40B8-A8B6-3FEA5925C408}"/>
              </a:ext>
            </a:extLst>
          </p:cNvPr>
          <p:cNvSpPr>
            <a:spLocks noGrp="1"/>
          </p:cNvSpPr>
          <p:nvPr>
            <p:ph type="sldNum" sz="quarter" idx="12"/>
          </p:nvPr>
        </p:nvSpPr>
        <p:spPr/>
        <p:txBody>
          <a:bodyPr/>
          <a:lstStyle>
            <a:lvl1pPr>
              <a:defRPr/>
            </a:lvl1pPr>
          </a:lstStyle>
          <a:p>
            <a:fld id="{FE39C74B-75CB-41FE-BDCD-BF1DC29A3815}" type="slidenum">
              <a:rPr lang="en-US" altLang="zh-CN"/>
              <a:pPr/>
              <a:t>‹#›</a:t>
            </a:fld>
            <a:endParaRPr lang="en-US" altLang="zh-CN"/>
          </a:p>
        </p:txBody>
      </p:sp>
    </p:spTree>
    <p:extLst>
      <p:ext uri="{BB962C8B-B14F-4D97-AF65-F5344CB8AC3E}">
        <p14:creationId xmlns:p14="http://schemas.microsoft.com/office/powerpoint/2010/main" val="1028628784"/>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CEACE-283F-4C2C-BA58-DAC98776A81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C4E745-F7E0-487F-983D-81832A0AF0B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E0D87B1-12C5-43D4-A877-70088F5FB793}"/>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C60FA89-A104-48C1-8B5D-99B0F1A18BF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AD713EB-8901-44FD-BDD3-927E8A08A608}"/>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B536AB5-C64A-48F1-9284-DEFBD1E7FCC0}"/>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24387423-2912-4844-A15F-231ECF8D465E}"/>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9B07A9E-2361-40E7-9F9D-4B8C460F4702}"/>
              </a:ext>
            </a:extLst>
          </p:cNvPr>
          <p:cNvSpPr>
            <a:spLocks noGrp="1"/>
          </p:cNvSpPr>
          <p:nvPr>
            <p:ph type="sldNum" sz="quarter" idx="12"/>
          </p:nvPr>
        </p:nvSpPr>
        <p:spPr/>
        <p:txBody>
          <a:bodyPr/>
          <a:lstStyle>
            <a:lvl1pPr>
              <a:defRPr/>
            </a:lvl1pPr>
          </a:lstStyle>
          <a:p>
            <a:fld id="{813C04C8-3018-4910-9EC0-E39CD270A7B5}" type="slidenum">
              <a:rPr lang="en-US" altLang="zh-CN"/>
              <a:pPr/>
              <a:t>‹#›</a:t>
            </a:fld>
            <a:endParaRPr lang="en-US" altLang="zh-CN"/>
          </a:p>
        </p:txBody>
      </p:sp>
    </p:spTree>
    <p:extLst>
      <p:ext uri="{BB962C8B-B14F-4D97-AF65-F5344CB8AC3E}">
        <p14:creationId xmlns:p14="http://schemas.microsoft.com/office/powerpoint/2010/main" val="1354110727"/>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8EA49-4306-4881-8A32-E8F15081DA4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178838-FADE-48DE-AF28-C3ABC94BE540}"/>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EA7E2C0-22BF-47B5-A332-709B44E745D0}"/>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0B330FAD-475A-40EC-BBDB-B17EEE165AA4}"/>
              </a:ext>
            </a:extLst>
          </p:cNvPr>
          <p:cNvSpPr>
            <a:spLocks noGrp="1"/>
          </p:cNvSpPr>
          <p:nvPr>
            <p:ph type="sldNum" sz="quarter" idx="12"/>
          </p:nvPr>
        </p:nvSpPr>
        <p:spPr/>
        <p:txBody>
          <a:bodyPr/>
          <a:lstStyle>
            <a:lvl1pPr>
              <a:defRPr/>
            </a:lvl1pPr>
          </a:lstStyle>
          <a:p>
            <a:fld id="{2729DDE6-5DDA-42B1-B8A1-54580324DF2E}" type="slidenum">
              <a:rPr lang="en-US" altLang="zh-CN"/>
              <a:pPr/>
              <a:t>‹#›</a:t>
            </a:fld>
            <a:endParaRPr lang="en-US" altLang="zh-CN"/>
          </a:p>
        </p:txBody>
      </p:sp>
    </p:spTree>
    <p:extLst>
      <p:ext uri="{BB962C8B-B14F-4D97-AF65-F5344CB8AC3E}">
        <p14:creationId xmlns:p14="http://schemas.microsoft.com/office/powerpoint/2010/main" val="2185109306"/>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668591-EC8F-445D-B308-466D90DCEDAD}"/>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CF971DA3-EB71-4143-B62D-73DCF4984D8C}"/>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36B94D11-9C79-4010-977C-1461B0A445B1}"/>
              </a:ext>
            </a:extLst>
          </p:cNvPr>
          <p:cNvSpPr>
            <a:spLocks noGrp="1"/>
          </p:cNvSpPr>
          <p:nvPr>
            <p:ph type="sldNum" sz="quarter" idx="12"/>
          </p:nvPr>
        </p:nvSpPr>
        <p:spPr/>
        <p:txBody>
          <a:bodyPr/>
          <a:lstStyle>
            <a:lvl1pPr>
              <a:defRPr/>
            </a:lvl1pPr>
          </a:lstStyle>
          <a:p>
            <a:fld id="{C3DBD1F0-2C88-4C49-9127-C6250065238C}" type="slidenum">
              <a:rPr lang="en-US" altLang="zh-CN"/>
              <a:pPr/>
              <a:t>‹#›</a:t>
            </a:fld>
            <a:endParaRPr lang="en-US" altLang="zh-CN"/>
          </a:p>
        </p:txBody>
      </p:sp>
    </p:spTree>
    <p:extLst>
      <p:ext uri="{BB962C8B-B14F-4D97-AF65-F5344CB8AC3E}">
        <p14:creationId xmlns:p14="http://schemas.microsoft.com/office/powerpoint/2010/main" val="2394548411"/>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EA837-A294-45B2-BC35-94DF3681234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FF34D09-9533-4DEC-BBD1-C83168D42AB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C8D052D-BA57-4466-B126-B11ECECBD47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5D7674-27D4-4D3D-B6B0-168582DB5A5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CBBCB80-20FE-4DD9-8D49-AC4F4469E19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2471AE4-E884-45F9-8EE3-6D185D6FE34A}"/>
              </a:ext>
            </a:extLst>
          </p:cNvPr>
          <p:cNvSpPr>
            <a:spLocks noGrp="1"/>
          </p:cNvSpPr>
          <p:nvPr>
            <p:ph type="sldNum" sz="quarter" idx="12"/>
          </p:nvPr>
        </p:nvSpPr>
        <p:spPr/>
        <p:txBody>
          <a:bodyPr/>
          <a:lstStyle>
            <a:lvl1pPr>
              <a:defRPr/>
            </a:lvl1pPr>
          </a:lstStyle>
          <a:p>
            <a:fld id="{EF339C03-152F-448D-BC7C-E20B0C0FEA90}" type="slidenum">
              <a:rPr lang="en-US" altLang="zh-CN"/>
              <a:pPr/>
              <a:t>‹#›</a:t>
            </a:fld>
            <a:endParaRPr lang="en-US" altLang="zh-CN"/>
          </a:p>
        </p:txBody>
      </p:sp>
    </p:spTree>
    <p:extLst>
      <p:ext uri="{BB962C8B-B14F-4D97-AF65-F5344CB8AC3E}">
        <p14:creationId xmlns:p14="http://schemas.microsoft.com/office/powerpoint/2010/main" val="373585818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FEFAE-0DFA-465E-936C-35A5E00C4F6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3A5426-2AE3-4BFE-9FDE-511C8DECED7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AC56AD-678F-4F7D-A4A9-79EFC0F4AAB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F13D4D-46D4-46AD-948A-370E195295B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C0861AA-EC52-448D-8141-456A077C570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74319A9-2C38-47ED-BF53-ADE78E2BA3FD}"/>
              </a:ext>
            </a:extLst>
          </p:cNvPr>
          <p:cNvSpPr>
            <a:spLocks noGrp="1"/>
          </p:cNvSpPr>
          <p:nvPr>
            <p:ph type="sldNum" sz="quarter" idx="12"/>
          </p:nvPr>
        </p:nvSpPr>
        <p:spPr/>
        <p:txBody>
          <a:bodyPr/>
          <a:lstStyle>
            <a:lvl1pPr>
              <a:defRPr/>
            </a:lvl1pPr>
          </a:lstStyle>
          <a:p>
            <a:fld id="{C9A66D6F-6BB1-49AB-96B9-CEF19E437280}" type="slidenum">
              <a:rPr lang="en-US" altLang="zh-CN"/>
              <a:pPr/>
              <a:t>‹#›</a:t>
            </a:fld>
            <a:endParaRPr lang="en-US" altLang="zh-CN"/>
          </a:p>
        </p:txBody>
      </p:sp>
    </p:spTree>
    <p:extLst>
      <p:ext uri="{BB962C8B-B14F-4D97-AF65-F5344CB8AC3E}">
        <p14:creationId xmlns:p14="http://schemas.microsoft.com/office/powerpoint/2010/main" val="3448319932"/>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628A-AA75-4AEE-B7C2-87F993DCFF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FBDFEF-666C-4A57-97CF-57946E83853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27625A-E373-4D03-8AEB-69FB6FE3772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31838B4-D9A5-4C7B-A7A7-B6110A0A3DF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2C8ECD4-D4EA-486B-9ED0-DE6A9F36C23D}"/>
              </a:ext>
            </a:extLst>
          </p:cNvPr>
          <p:cNvSpPr>
            <a:spLocks noGrp="1"/>
          </p:cNvSpPr>
          <p:nvPr>
            <p:ph type="sldNum" sz="quarter" idx="12"/>
          </p:nvPr>
        </p:nvSpPr>
        <p:spPr/>
        <p:txBody>
          <a:bodyPr/>
          <a:lstStyle>
            <a:lvl1pPr>
              <a:defRPr/>
            </a:lvl1pPr>
          </a:lstStyle>
          <a:p>
            <a:fld id="{8B0B970B-5991-47C0-BAB2-1B08385B66C6}" type="slidenum">
              <a:rPr lang="en-US" altLang="zh-CN"/>
              <a:pPr/>
              <a:t>‹#›</a:t>
            </a:fld>
            <a:endParaRPr lang="en-US" altLang="zh-CN"/>
          </a:p>
        </p:txBody>
      </p:sp>
    </p:spTree>
    <p:extLst>
      <p:ext uri="{BB962C8B-B14F-4D97-AF65-F5344CB8AC3E}">
        <p14:creationId xmlns:p14="http://schemas.microsoft.com/office/powerpoint/2010/main" val="1187425125"/>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8ED2DAA-0C12-4ED3-B65C-B7C66E0743A2}"/>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30AFD7-6C3A-4E73-A960-B58BA83868BB}"/>
              </a:ext>
            </a:extLst>
          </p:cNvPr>
          <p:cNvSpPr>
            <a:spLocks noGrp="1"/>
          </p:cNvSpPr>
          <p:nvPr>
            <p:ph type="body" orient="vert" idx="1"/>
          </p:nvPr>
        </p:nvSpPr>
        <p:spPr>
          <a:xfrm>
            <a:off x="457200" y="260350"/>
            <a:ext cx="6019800" cy="58658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CF825-B9D1-43ED-ADDC-4842D3C0A5C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4522C8C-9942-4F3D-A248-2EA07149135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9DB8315-99AF-4819-9C46-0F249F73D5D0}"/>
              </a:ext>
            </a:extLst>
          </p:cNvPr>
          <p:cNvSpPr>
            <a:spLocks noGrp="1"/>
          </p:cNvSpPr>
          <p:nvPr>
            <p:ph type="sldNum" sz="quarter" idx="12"/>
          </p:nvPr>
        </p:nvSpPr>
        <p:spPr/>
        <p:txBody>
          <a:bodyPr/>
          <a:lstStyle>
            <a:lvl1pPr>
              <a:defRPr/>
            </a:lvl1pPr>
          </a:lstStyle>
          <a:p>
            <a:fld id="{C7DB2B2C-F55B-43DD-BDF3-CC88D5991D33}" type="slidenum">
              <a:rPr lang="en-US" altLang="zh-CN"/>
              <a:pPr/>
              <a:t>‹#›</a:t>
            </a:fld>
            <a:endParaRPr lang="en-US" altLang="zh-CN"/>
          </a:p>
        </p:txBody>
      </p:sp>
    </p:spTree>
    <p:extLst>
      <p:ext uri="{BB962C8B-B14F-4D97-AF65-F5344CB8AC3E}">
        <p14:creationId xmlns:p14="http://schemas.microsoft.com/office/powerpoint/2010/main" val="3041725680"/>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7A23A-CF34-4EA9-8EEE-07E58E7EF41E}"/>
              </a:ext>
            </a:extLst>
          </p:cNvPr>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0D07157-71E2-45F1-83A9-BC91EBBFF7B3}"/>
              </a:ext>
            </a:extLst>
          </p:cNvPr>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ACAA87-B72E-4FDE-8220-5E94FF4785BA}"/>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17C516-2092-43FA-92EF-194AA92BD5BF}"/>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D5D220B-F87B-4428-9E82-585774E5F89B}"/>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782A3FB-995F-41B7-B434-0C0D22AEFAFF}"/>
              </a:ext>
            </a:extLst>
          </p:cNvPr>
          <p:cNvSpPr>
            <a:spLocks noGrp="1"/>
          </p:cNvSpPr>
          <p:nvPr>
            <p:ph type="sldNum" sz="quarter" idx="12"/>
          </p:nvPr>
        </p:nvSpPr>
        <p:spPr>
          <a:xfrm>
            <a:off x="6553200" y="6245225"/>
            <a:ext cx="2133600" cy="476250"/>
          </a:xfrm>
        </p:spPr>
        <p:txBody>
          <a:bodyPr/>
          <a:lstStyle>
            <a:lvl1pPr>
              <a:defRPr/>
            </a:lvl1pPr>
          </a:lstStyle>
          <a:p>
            <a:fld id="{E30B0CF4-E509-49F3-9DEC-1780789BC78C}" type="slidenum">
              <a:rPr lang="en-US" altLang="zh-CN"/>
              <a:pPr/>
              <a:t>‹#›</a:t>
            </a:fld>
            <a:endParaRPr lang="en-US" altLang="zh-CN"/>
          </a:p>
        </p:txBody>
      </p:sp>
    </p:spTree>
    <p:extLst>
      <p:ext uri="{BB962C8B-B14F-4D97-AF65-F5344CB8AC3E}">
        <p14:creationId xmlns:p14="http://schemas.microsoft.com/office/powerpoint/2010/main" val="231930107"/>
      </p:ext>
    </p:extLst>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BED7C-54A9-445A-A17F-45F0028B9288}"/>
              </a:ext>
            </a:extLst>
          </p:cNvPr>
          <p:cNvSpPr>
            <a:spLocks noGrp="1"/>
          </p:cNvSpPr>
          <p:nvPr>
            <p:ph type="title" sz="quarter"/>
          </p:nvPr>
        </p:nvSpPr>
        <p:spPr>
          <a:xfrm>
            <a:off x="1979613" y="260350"/>
            <a:ext cx="6121400" cy="41751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FFEF9B-7357-4FE8-BA3C-1F6ED5B788C1}"/>
              </a:ext>
            </a:extLst>
          </p:cNvPr>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FB3C2D6-4A6E-4235-9B21-4E67CE0C48D1}"/>
              </a:ext>
            </a:extLst>
          </p:cNvPr>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9F9A1B5F-DB02-46B4-A826-638478029714}"/>
              </a:ext>
            </a:extLst>
          </p:cNvPr>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a16="http://schemas.microsoft.com/office/drawing/2014/main" id="{67062B68-BC71-4DED-B197-0C1EE69C62CE}"/>
              </a:ext>
            </a:extLst>
          </p:cNvPr>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45E9D2-188E-4E97-BE95-B6E2DEA96458}"/>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1727FDF8-F871-42D6-AAEB-56CF8D0487F8}"/>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28E74991-97DA-4363-89BE-E0040A35A6EA}"/>
              </a:ext>
            </a:extLst>
          </p:cNvPr>
          <p:cNvSpPr>
            <a:spLocks noGrp="1"/>
          </p:cNvSpPr>
          <p:nvPr>
            <p:ph type="sldNum" sz="quarter" idx="12"/>
          </p:nvPr>
        </p:nvSpPr>
        <p:spPr>
          <a:xfrm>
            <a:off x="6553200" y="6245225"/>
            <a:ext cx="2133600" cy="476250"/>
          </a:xfrm>
        </p:spPr>
        <p:txBody>
          <a:bodyPr/>
          <a:lstStyle>
            <a:lvl1pPr>
              <a:defRPr/>
            </a:lvl1pPr>
          </a:lstStyle>
          <a:p>
            <a:fld id="{7D99647D-2A79-4948-BE35-10BF4F7DA45B}" type="slidenum">
              <a:rPr lang="en-US" altLang="zh-CN"/>
              <a:pPr/>
              <a:t>‹#›</a:t>
            </a:fld>
            <a:endParaRPr lang="en-US" altLang="zh-CN"/>
          </a:p>
        </p:txBody>
      </p:sp>
    </p:spTree>
    <p:extLst>
      <p:ext uri="{BB962C8B-B14F-4D97-AF65-F5344CB8AC3E}">
        <p14:creationId xmlns:p14="http://schemas.microsoft.com/office/powerpoint/2010/main" val="4103786503"/>
      </p:ext>
    </p:extLst>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839AE-3650-4AF6-B157-9D2E62360465}"/>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32AD06-F1FE-4121-A641-B5CCC199D3A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F33C53-6C22-4D1E-B259-019824E1B5A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F88B077-7B14-458D-9C98-0BE35A92DDE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85129F0-7278-429C-8A50-0B03772CBE0C}"/>
              </a:ext>
            </a:extLst>
          </p:cNvPr>
          <p:cNvSpPr>
            <a:spLocks noGrp="1"/>
          </p:cNvSpPr>
          <p:nvPr>
            <p:ph type="sldNum" sz="quarter" idx="12"/>
          </p:nvPr>
        </p:nvSpPr>
        <p:spPr/>
        <p:txBody>
          <a:bodyPr/>
          <a:lstStyle>
            <a:lvl1pPr>
              <a:defRPr/>
            </a:lvl1pPr>
          </a:lstStyle>
          <a:p>
            <a:fld id="{8190D898-3F36-4B2E-A35A-78BDFB57AD88}" type="slidenum">
              <a:rPr lang="en-US" altLang="zh-CN"/>
              <a:pPr/>
              <a:t>‹#›</a:t>
            </a:fld>
            <a:endParaRPr lang="en-US" altLang="zh-CN"/>
          </a:p>
        </p:txBody>
      </p:sp>
    </p:spTree>
    <p:extLst>
      <p:ext uri="{BB962C8B-B14F-4D97-AF65-F5344CB8AC3E}">
        <p14:creationId xmlns:p14="http://schemas.microsoft.com/office/powerpoint/2010/main" val="1782462414"/>
      </p:ext>
    </p:extLst>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BE18D-9E69-4393-AAC0-24903FB9C0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17BFA8-887C-41AD-A5B6-0EF0CE4252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33A7BD-C034-47AE-9FE9-A1FE7253348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9085F1F-AD4D-4B47-AE9F-35F1D6F2811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D9DFD4B-C34A-49F9-B7C2-5A1AF9BC14D5}"/>
              </a:ext>
            </a:extLst>
          </p:cNvPr>
          <p:cNvSpPr>
            <a:spLocks noGrp="1"/>
          </p:cNvSpPr>
          <p:nvPr>
            <p:ph type="sldNum" sz="quarter" idx="12"/>
          </p:nvPr>
        </p:nvSpPr>
        <p:spPr/>
        <p:txBody>
          <a:bodyPr/>
          <a:lstStyle>
            <a:lvl1pPr>
              <a:defRPr/>
            </a:lvl1pPr>
          </a:lstStyle>
          <a:p>
            <a:fld id="{7830B675-FE1E-4516-9813-75C6E770B81B}" type="slidenum">
              <a:rPr lang="en-US" altLang="zh-CN"/>
              <a:pPr/>
              <a:t>‹#›</a:t>
            </a:fld>
            <a:endParaRPr lang="en-US" altLang="zh-CN"/>
          </a:p>
        </p:txBody>
      </p:sp>
    </p:spTree>
    <p:extLst>
      <p:ext uri="{BB962C8B-B14F-4D97-AF65-F5344CB8AC3E}">
        <p14:creationId xmlns:p14="http://schemas.microsoft.com/office/powerpoint/2010/main" val="3353904390"/>
      </p:ext>
    </p:extLst>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07D2B-447E-4D8F-8ADD-63BEC082D3EE}"/>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4DFC1C1-DC79-402C-8CE2-92B6FE8FD44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6A1C09-A008-41C4-B021-BEC355B7EC3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17B92E5-4D9D-4FB7-A4D1-9BBD4ED2889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1AA4D75-0C13-4048-9AB3-E0D12802A0B1}"/>
              </a:ext>
            </a:extLst>
          </p:cNvPr>
          <p:cNvSpPr>
            <a:spLocks noGrp="1"/>
          </p:cNvSpPr>
          <p:nvPr>
            <p:ph type="sldNum" sz="quarter" idx="12"/>
          </p:nvPr>
        </p:nvSpPr>
        <p:spPr/>
        <p:txBody>
          <a:bodyPr/>
          <a:lstStyle>
            <a:lvl1pPr>
              <a:defRPr/>
            </a:lvl1pPr>
          </a:lstStyle>
          <a:p>
            <a:fld id="{0CD65149-9888-4D2E-A811-267715192988}" type="slidenum">
              <a:rPr lang="en-US" altLang="zh-CN"/>
              <a:pPr/>
              <a:t>‹#›</a:t>
            </a:fld>
            <a:endParaRPr lang="en-US" altLang="zh-CN"/>
          </a:p>
        </p:txBody>
      </p:sp>
    </p:spTree>
    <p:extLst>
      <p:ext uri="{BB962C8B-B14F-4D97-AF65-F5344CB8AC3E}">
        <p14:creationId xmlns:p14="http://schemas.microsoft.com/office/powerpoint/2010/main" val="3334362032"/>
      </p:ext>
    </p:extLst>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50598-BDCA-426A-BE18-8BE7883FB6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86301C-459F-4C90-8EB7-6EE6B86C2DCD}"/>
              </a:ext>
            </a:extLst>
          </p:cNvPr>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9E610A-DFBE-4AB9-9993-0453086B82F9}"/>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7BCEF11-50AB-49E3-8114-C2F042B0AC8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5CBE7D5-F257-4EE4-A701-1B0CACB1520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CF42D9F-48A8-4BBF-8957-471250637678}"/>
              </a:ext>
            </a:extLst>
          </p:cNvPr>
          <p:cNvSpPr>
            <a:spLocks noGrp="1"/>
          </p:cNvSpPr>
          <p:nvPr>
            <p:ph type="sldNum" sz="quarter" idx="12"/>
          </p:nvPr>
        </p:nvSpPr>
        <p:spPr/>
        <p:txBody>
          <a:bodyPr/>
          <a:lstStyle>
            <a:lvl1pPr>
              <a:defRPr/>
            </a:lvl1pPr>
          </a:lstStyle>
          <a:p>
            <a:fld id="{8E7AF913-4420-4FFF-A04B-608BB74D383E}" type="slidenum">
              <a:rPr lang="en-US" altLang="zh-CN"/>
              <a:pPr/>
              <a:t>‹#›</a:t>
            </a:fld>
            <a:endParaRPr lang="en-US" altLang="zh-CN"/>
          </a:p>
        </p:txBody>
      </p:sp>
    </p:spTree>
    <p:extLst>
      <p:ext uri="{BB962C8B-B14F-4D97-AF65-F5344CB8AC3E}">
        <p14:creationId xmlns:p14="http://schemas.microsoft.com/office/powerpoint/2010/main" val="1206787518"/>
      </p:ext>
    </p:extLst>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47BB7-5741-48AD-92C1-D87E45E413A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7E4F0B-8F6A-4477-98EE-31E75913F2B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90DDB37-DB8F-4B9D-8931-8F50FAF58DC7}"/>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6EF1F3-0161-4609-85FF-9C190E2679B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7CE99E-E8F4-4565-96B2-A81BCB6A1B13}"/>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E68D89-D689-4563-B92A-430BB426AB2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410CA5B6-CDB9-49B7-AC85-DCDC3F14399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783CDC0-BFF0-49D7-BAD6-708C634841E7}"/>
              </a:ext>
            </a:extLst>
          </p:cNvPr>
          <p:cNvSpPr>
            <a:spLocks noGrp="1"/>
          </p:cNvSpPr>
          <p:nvPr>
            <p:ph type="sldNum" sz="quarter" idx="12"/>
          </p:nvPr>
        </p:nvSpPr>
        <p:spPr/>
        <p:txBody>
          <a:bodyPr/>
          <a:lstStyle>
            <a:lvl1pPr>
              <a:defRPr/>
            </a:lvl1pPr>
          </a:lstStyle>
          <a:p>
            <a:fld id="{61084890-86FA-4243-A252-64FEF610DA5F}" type="slidenum">
              <a:rPr lang="en-US" altLang="zh-CN"/>
              <a:pPr/>
              <a:t>‹#›</a:t>
            </a:fld>
            <a:endParaRPr lang="en-US" altLang="zh-CN"/>
          </a:p>
        </p:txBody>
      </p:sp>
    </p:spTree>
    <p:extLst>
      <p:ext uri="{BB962C8B-B14F-4D97-AF65-F5344CB8AC3E}">
        <p14:creationId xmlns:p14="http://schemas.microsoft.com/office/powerpoint/2010/main" val="183662038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545DF-0862-4D8C-BF89-AB3023D298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2FE6A0-8CFF-42F3-95F5-DE0BA45E9AC9}"/>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B0384EE8-DEA3-4DE2-A881-E75EA9E34DA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C054A1A-E3DA-46FA-B904-F0F2BF57DDD9}"/>
              </a:ext>
            </a:extLst>
          </p:cNvPr>
          <p:cNvSpPr>
            <a:spLocks noGrp="1"/>
          </p:cNvSpPr>
          <p:nvPr>
            <p:ph type="sldNum" sz="quarter" idx="12"/>
          </p:nvPr>
        </p:nvSpPr>
        <p:spPr/>
        <p:txBody>
          <a:bodyPr/>
          <a:lstStyle>
            <a:lvl1pPr>
              <a:defRPr/>
            </a:lvl1pPr>
          </a:lstStyle>
          <a:p>
            <a:fld id="{CE02F415-832E-4B74-A4CD-AFD6C7B1B99F}" type="slidenum">
              <a:rPr lang="en-US" altLang="zh-CN"/>
              <a:pPr/>
              <a:t>‹#›</a:t>
            </a:fld>
            <a:endParaRPr lang="en-US" altLang="zh-CN"/>
          </a:p>
        </p:txBody>
      </p:sp>
    </p:spTree>
    <p:extLst>
      <p:ext uri="{BB962C8B-B14F-4D97-AF65-F5344CB8AC3E}">
        <p14:creationId xmlns:p14="http://schemas.microsoft.com/office/powerpoint/2010/main" val="187122297"/>
      </p:ext>
    </p:extLst>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16D375-577E-42F1-97A2-CEB4FBAC5613}"/>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1902E1CE-0854-4747-A8FF-DD2DF0BA46BB}"/>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6936647C-A709-4916-B79E-B2711A5509BC}"/>
              </a:ext>
            </a:extLst>
          </p:cNvPr>
          <p:cNvSpPr>
            <a:spLocks noGrp="1"/>
          </p:cNvSpPr>
          <p:nvPr>
            <p:ph type="sldNum" sz="quarter" idx="12"/>
          </p:nvPr>
        </p:nvSpPr>
        <p:spPr/>
        <p:txBody>
          <a:bodyPr/>
          <a:lstStyle>
            <a:lvl1pPr>
              <a:defRPr/>
            </a:lvl1pPr>
          </a:lstStyle>
          <a:p>
            <a:fld id="{D1C4765B-07EB-4F2C-86CA-1DFA2B98C636}" type="slidenum">
              <a:rPr lang="en-US" altLang="zh-CN"/>
              <a:pPr/>
              <a:t>‹#›</a:t>
            </a:fld>
            <a:endParaRPr lang="en-US" altLang="zh-CN"/>
          </a:p>
        </p:txBody>
      </p:sp>
    </p:spTree>
    <p:extLst>
      <p:ext uri="{BB962C8B-B14F-4D97-AF65-F5344CB8AC3E}">
        <p14:creationId xmlns:p14="http://schemas.microsoft.com/office/powerpoint/2010/main" val="4031426772"/>
      </p:ext>
    </p:extLst>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DC9E8-9884-4DD5-8C33-0C7E0BB0839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3A5223-9BA9-47AA-8950-E15893C57FB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7C56B5-3C78-45C7-8724-0ECC82FC597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A88D2D-9E1E-478F-85CB-82B79D648E6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991CE6E-017C-4124-A1DC-47547F00A23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9740692-01FB-4A5E-9039-E2461CE75CA1}"/>
              </a:ext>
            </a:extLst>
          </p:cNvPr>
          <p:cNvSpPr>
            <a:spLocks noGrp="1"/>
          </p:cNvSpPr>
          <p:nvPr>
            <p:ph type="sldNum" sz="quarter" idx="12"/>
          </p:nvPr>
        </p:nvSpPr>
        <p:spPr/>
        <p:txBody>
          <a:bodyPr/>
          <a:lstStyle>
            <a:lvl1pPr>
              <a:defRPr/>
            </a:lvl1pPr>
          </a:lstStyle>
          <a:p>
            <a:fld id="{A2222AAE-F781-4FE4-9F70-C4794E36AEC4}" type="slidenum">
              <a:rPr lang="en-US" altLang="zh-CN"/>
              <a:pPr/>
              <a:t>‹#›</a:t>
            </a:fld>
            <a:endParaRPr lang="en-US" altLang="zh-CN"/>
          </a:p>
        </p:txBody>
      </p:sp>
    </p:spTree>
    <p:extLst>
      <p:ext uri="{BB962C8B-B14F-4D97-AF65-F5344CB8AC3E}">
        <p14:creationId xmlns:p14="http://schemas.microsoft.com/office/powerpoint/2010/main" val="3259362363"/>
      </p:ext>
    </p:extLst>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9D191-858E-4DE6-BE48-5B4D1EC2CF8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C4779C-38C0-4EDF-A443-84A13E59C23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6339598-9A9F-479B-AEA7-1DC0B8E0091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DCD74E-493A-41B5-849E-B495AF670A7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FB000DC-9076-4A79-9BF4-ABBF144A357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48DCA71-95A9-4F38-9084-1758EE9FF751}"/>
              </a:ext>
            </a:extLst>
          </p:cNvPr>
          <p:cNvSpPr>
            <a:spLocks noGrp="1"/>
          </p:cNvSpPr>
          <p:nvPr>
            <p:ph type="sldNum" sz="quarter" idx="12"/>
          </p:nvPr>
        </p:nvSpPr>
        <p:spPr/>
        <p:txBody>
          <a:bodyPr/>
          <a:lstStyle>
            <a:lvl1pPr>
              <a:defRPr/>
            </a:lvl1pPr>
          </a:lstStyle>
          <a:p>
            <a:fld id="{BFFFE7E2-D268-4EB3-97EB-556961752120}" type="slidenum">
              <a:rPr lang="en-US" altLang="zh-CN"/>
              <a:pPr/>
              <a:t>‹#›</a:t>
            </a:fld>
            <a:endParaRPr lang="en-US" altLang="zh-CN"/>
          </a:p>
        </p:txBody>
      </p:sp>
    </p:spTree>
    <p:extLst>
      <p:ext uri="{BB962C8B-B14F-4D97-AF65-F5344CB8AC3E}">
        <p14:creationId xmlns:p14="http://schemas.microsoft.com/office/powerpoint/2010/main" val="3374959328"/>
      </p:ext>
    </p:extLst>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BE3D0-DB95-4868-84D4-EAA76291D3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C14CAA-BC50-43BD-BE0C-33971B0822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2ABFF6-53C1-4BC7-A317-BFB06C5A6F7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19B8CB6-E75D-45E5-8B80-45AAFBCCB7E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006E0D7-B79A-4771-9443-AA5387FBBF32}"/>
              </a:ext>
            </a:extLst>
          </p:cNvPr>
          <p:cNvSpPr>
            <a:spLocks noGrp="1"/>
          </p:cNvSpPr>
          <p:nvPr>
            <p:ph type="sldNum" sz="quarter" idx="12"/>
          </p:nvPr>
        </p:nvSpPr>
        <p:spPr/>
        <p:txBody>
          <a:bodyPr/>
          <a:lstStyle>
            <a:lvl1pPr>
              <a:defRPr/>
            </a:lvl1pPr>
          </a:lstStyle>
          <a:p>
            <a:fld id="{A8CE5BEE-E7D2-47F4-B154-55B03939497B}" type="slidenum">
              <a:rPr lang="en-US" altLang="zh-CN"/>
              <a:pPr/>
              <a:t>‹#›</a:t>
            </a:fld>
            <a:endParaRPr lang="en-US" altLang="zh-CN"/>
          </a:p>
        </p:txBody>
      </p:sp>
    </p:spTree>
    <p:extLst>
      <p:ext uri="{BB962C8B-B14F-4D97-AF65-F5344CB8AC3E}">
        <p14:creationId xmlns:p14="http://schemas.microsoft.com/office/powerpoint/2010/main" val="2191043504"/>
      </p:ext>
    </p:extLst>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CC78B4-EE66-499A-BB44-0A7D4F336A97}"/>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FDC007-A3B6-4CED-904A-DE5BF1C4ECD4}"/>
              </a:ext>
            </a:extLst>
          </p:cNvPr>
          <p:cNvSpPr>
            <a:spLocks noGrp="1"/>
          </p:cNvSpPr>
          <p:nvPr>
            <p:ph type="body" orient="vert" idx="1"/>
          </p:nvPr>
        </p:nvSpPr>
        <p:spPr>
          <a:xfrm>
            <a:off x="457200" y="260350"/>
            <a:ext cx="6019800" cy="58658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8A1E8F-CD06-4F70-AE05-861C7011DAD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F4A39EF-FA22-4D65-B304-18EC4199D32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B8FC368-320C-4470-9720-B76A2444AD7B}"/>
              </a:ext>
            </a:extLst>
          </p:cNvPr>
          <p:cNvSpPr>
            <a:spLocks noGrp="1"/>
          </p:cNvSpPr>
          <p:nvPr>
            <p:ph type="sldNum" sz="quarter" idx="12"/>
          </p:nvPr>
        </p:nvSpPr>
        <p:spPr/>
        <p:txBody>
          <a:bodyPr/>
          <a:lstStyle>
            <a:lvl1pPr>
              <a:defRPr/>
            </a:lvl1pPr>
          </a:lstStyle>
          <a:p>
            <a:fld id="{26A166E7-323A-4BAD-AB25-7619397EE58B}" type="slidenum">
              <a:rPr lang="en-US" altLang="zh-CN"/>
              <a:pPr/>
              <a:t>‹#›</a:t>
            </a:fld>
            <a:endParaRPr lang="en-US" altLang="zh-CN"/>
          </a:p>
        </p:txBody>
      </p:sp>
    </p:spTree>
    <p:extLst>
      <p:ext uri="{BB962C8B-B14F-4D97-AF65-F5344CB8AC3E}">
        <p14:creationId xmlns:p14="http://schemas.microsoft.com/office/powerpoint/2010/main" val="2054477891"/>
      </p:ext>
    </p:extLst>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EA09F-9170-4B66-866A-22552E5E625D}"/>
              </a:ext>
            </a:extLst>
          </p:cNvPr>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8C48CA-456F-4A80-ABE2-BCB43C12D819}"/>
              </a:ext>
            </a:extLst>
          </p:cNvPr>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5B9ABA-3251-4274-9FB3-8C56419A9EF2}"/>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08923F-53D8-4008-A570-EC062679E61A}"/>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929EE5-D314-4C63-9F67-29BE461D7FD1}"/>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9374ED6-A88F-421C-99D4-6EBBBF432376}"/>
              </a:ext>
            </a:extLst>
          </p:cNvPr>
          <p:cNvSpPr>
            <a:spLocks noGrp="1"/>
          </p:cNvSpPr>
          <p:nvPr>
            <p:ph type="sldNum" sz="quarter" idx="12"/>
          </p:nvPr>
        </p:nvSpPr>
        <p:spPr>
          <a:xfrm>
            <a:off x="6553200" y="6245225"/>
            <a:ext cx="2133600" cy="476250"/>
          </a:xfrm>
        </p:spPr>
        <p:txBody>
          <a:bodyPr/>
          <a:lstStyle>
            <a:lvl1pPr>
              <a:defRPr/>
            </a:lvl1pPr>
          </a:lstStyle>
          <a:p>
            <a:fld id="{2316B005-41D2-437E-82E5-A3CF0341B1AE}" type="slidenum">
              <a:rPr lang="en-US" altLang="zh-CN"/>
              <a:pPr/>
              <a:t>‹#›</a:t>
            </a:fld>
            <a:endParaRPr lang="en-US" altLang="zh-CN"/>
          </a:p>
        </p:txBody>
      </p:sp>
    </p:spTree>
    <p:extLst>
      <p:ext uri="{BB962C8B-B14F-4D97-AF65-F5344CB8AC3E}">
        <p14:creationId xmlns:p14="http://schemas.microsoft.com/office/powerpoint/2010/main" val="2098700151"/>
      </p:ext>
    </p:extLst>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2A37A-6403-4085-AB42-6BA007B2F23A}"/>
              </a:ext>
            </a:extLst>
          </p:cNvPr>
          <p:cNvSpPr>
            <a:spLocks noGrp="1"/>
          </p:cNvSpPr>
          <p:nvPr>
            <p:ph type="title" sz="quarter"/>
          </p:nvPr>
        </p:nvSpPr>
        <p:spPr>
          <a:xfrm>
            <a:off x="1979613" y="260350"/>
            <a:ext cx="6121400" cy="41751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97FC5F-B68F-4828-BF92-D56B1F1CE109}"/>
              </a:ext>
            </a:extLst>
          </p:cNvPr>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453B57-BCAF-42C5-85C8-30F0F73A2520}"/>
              </a:ext>
            </a:extLst>
          </p:cNvPr>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FF5377C0-5C57-485E-9540-808B5C912B5B}"/>
              </a:ext>
            </a:extLst>
          </p:cNvPr>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a16="http://schemas.microsoft.com/office/drawing/2014/main" id="{C086F42B-0FA2-4A01-8547-F83CF09A2FD1}"/>
              </a:ext>
            </a:extLst>
          </p:cNvPr>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CFDC7-6E26-454F-8CD4-7C71D8F8364E}"/>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3B080FBE-75B0-4AA8-84B6-7AE6DA7524E2}"/>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B67FF9D-7E15-4E18-8A92-CB725996635A}"/>
              </a:ext>
            </a:extLst>
          </p:cNvPr>
          <p:cNvSpPr>
            <a:spLocks noGrp="1"/>
          </p:cNvSpPr>
          <p:nvPr>
            <p:ph type="sldNum" sz="quarter" idx="12"/>
          </p:nvPr>
        </p:nvSpPr>
        <p:spPr>
          <a:xfrm>
            <a:off x="6553200" y="6245225"/>
            <a:ext cx="2133600" cy="476250"/>
          </a:xfrm>
        </p:spPr>
        <p:txBody>
          <a:bodyPr/>
          <a:lstStyle>
            <a:lvl1pPr>
              <a:defRPr/>
            </a:lvl1pPr>
          </a:lstStyle>
          <a:p>
            <a:fld id="{164F2C6D-1BC0-4601-9D23-492BD9D48C5E}" type="slidenum">
              <a:rPr lang="en-US" altLang="zh-CN"/>
              <a:pPr/>
              <a:t>‹#›</a:t>
            </a:fld>
            <a:endParaRPr lang="en-US" altLang="zh-CN"/>
          </a:p>
        </p:txBody>
      </p:sp>
    </p:spTree>
    <p:extLst>
      <p:ext uri="{BB962C8B-B14F-4D97-AF65-F5344CB8AC3E}">
        <p14:creationId xmlns:p14="http://schemas.microsoft.com/office/powerpoint/2010/main" val="167049398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10.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5.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image" Target="../media/image6.jpeg"/><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6.jpe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 349185">
            <a:extLst>
              <a:ext uri="{FF2B5EF4-FFF2-40B4-BE49-F238E27FC236}">
                <a16:creationId xmlns:a16="http://schemas.microsoft.com/office/drawing/2014/main" id="{EF5FA0A6-8EB7-4F78-8D9D-1A1F70EA3386}"/>
              </a:ext>
            </a:extLst>
          </p:cNvPr>
          <p:cNvSpPr>
            <a:spLocks noGrp="1" noRot="1" noChangeArrowheads="1"/>
          </p:cNvSpPr>
          <p:nvPr>
            <p:ph type="title" idx="4294967295"/>
          </p:nvPr>
        </p:nvSpPr>
        <p:spPr bwMode="auto">
          <a:xfrm>
            <a:off x="301625" y="6858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349186">
            <a:extLst>
              <a:ext uri="{FF2B5EF4-FFF2-40B4-BE49-F238E27FC236}">
                <a16:creationId xmlns:a16="http://schemas.microsoft.com/office/drawing/2014/main" id="{EA0EBB9E-1B59-4017-B42A-FB438E397E36}"/>
              </a:ext>
            </a:extLst>
          </p:cNvPr>
          <p:cNvSpPr>
            <a:spLocks noGrp="1" noRot="1" noChangeArrowheads="1"/>
          </p:cNvSpPr>
          <p:nvPr>
            <p:ph type="body" idx="4294967295"/>
          </p:nvPr>
        </p:nvSpPr>
        <p:spPr bwMode="auto">
          <a:xfrm>
            <a:off x="304800" y="1981200"/>
            <a:ext cx="85407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9188" name="日期占位符 349187">
            <a:extLst>
              <a:ext uri="{FF2B5EF4-FFF2-40B4-BE49-F238E27FC236}">
                <a16:creationId xmlns:a16="http://schemas.microsoft.com/office/drawing/2014/main" id="{1E24C45E-DC7E-4EC2-B9ED-3756D38F775D}"/>
              </a:ext>
            </a:extLst>
          </p:cNvPr>
          <p:cNvSpPr>
            <a:spLocks noGrp="1"/>
          </p:cNvSpPr>
          <p:nvPr>
            <p:ph type="dt" sz="half" idx="2"/>
          </p:nvPr>
        </p:nvSpPr>
        <p:spPr>
          <a:xfrm>
            <a:off x="301625" y="6019800"/>
            <a:ext cx="2289175" cy="476250"/>
          </a:xfrm>
          <a:prstGeom prst="rect">
            <a:avLst/>
          </a:prstGeom>
          <a:noFill/>
          <a:ln w="9525">
            <a:noFill/>
          </a:ln>
        </p:spPr>
        <p:txBody>
          <a:bodyPr/>
          <a:lstStyle>
            <a:lvl1pPr>
              <a:defRPr sz="1400" b="0" noProof="1" dirty="0">
                <a:latin typeface="Arial" panose="020B0604020202020204" pitchFamily="34" charset="0"/>
                <a:ea typeface="宋体" panose="02010600030101010101" pitchFamily="2" charset="-122"/>
              </a:defRPr>
            </a:lvl1pPr>
          </a:lstStyle>
          <a:p>
            <a:fld id="{BB962C8B-B14F-4D97-AF65-F5344CB8AC3E}" type="datetime1">
              <a:rPr lang="zh-CN" altLang="en-US"/>
              <a:pPr/>
              <a:t>2023/10/21</a:t>
            </a:fld>
            <a:endParaRPr lang="zh-CN" altLang="en-US"/>
          </a:p>
        </p:txBody>
      </p:sp>
      <p:sp>
        <p:nvSpPr>
          <p:cNvPr id="349189" name="页脚占位符 349188">
            <a:extLst>
              <a:ext uri="{FF2B5EF4-FFF2-40B4-BE49-F238E27FC236}">
                <a16:creationId xmlns:a16="http://schemas.microsoft.com/office/drawing/2014/main" id="{B64595EF-A863-4568-8F00-1B6711E8DFC5}"/>
              </a:ext>
            </a:extLst>
          </p:cNvPr>
          <p:cNvSpPr>
            <a:spLocks noGrp="1"/>
          </p:cNvSpPr>
          <p:nvPr>
            <p:ph type="ftr" sz="quarter" idx="3"/>
          </p:nvPr>
        </p:nvSpPr>
        <p:spPr>
          <a:xfrm>
            <a:off x="3124200" y="6019800"/>
            <a:ext cx="2895600" cy="476250"/>
          </a:xfrm>
          <a:prstGeom prst="rect">
            <a:avLst/>
          </a:prstGeom>
          <a:noFill/>
          <a:ln w="9525">
            <a:noFill/>
          </a:ln>
        </p:spPr>
        <p:txBody>
          <a:bodyPr/>
          <a:lstStyle>
            <a:lvl1pPr algn="ctr">
              <a:defRPr sz="1400" b="0" noProof="1" dirty="0">
                <a:latin typeface="Arial" panose="020B0604020202020204" pitchFamily="34" charset="0"/>
                <a:ea typeface="宋体" panose="02010600030101010101" pitchFamily="2" charset="-122"/>
              </a:defRPr>
            </a:lvl1pPr>
          </a:lstStyle>
          <a:p>
            <a:endParaRPr lang="zh-CN" altLang="en-US"/>
          </a:p>
        </p:txBody>
      </p:sp>
      <p:sp>
        <p:nvSpPr>
          <p:cNvPr id="349190" name="灯片编号占位符 349189">
            <a:extLst>
              <a:ext uri="{FF2B5EF4-FFF2-40B4-BE49-F238E27FC236}">
                <a16:creationId xmlns:a16="http://schemas.microsoft.com/office/drawing/2014/main" id="{FEB32A4D-8ACB-4B20-BCA1-BB596BF14EF6}"/>
              </a:ext>
            </a:extLst>
          </p:cNvPr>
          <p:cNvSpPr>
            <a:spLocks noGrp="1"/>
          </p:cNvSpPr>
          <p:nvPr>
            <p:ph type="sldNum" sz="quarter" idx="4"/>
          </p:nvPr>
        </p:nvSpPr>
        <p:spPr>
          <a:xfrm>
            <a:off x="6553200" y="6019800"/>
            <a:ext cx="2289175" cy="476250"/>
          </a:xfrm>
          <a:prstGeom prst="rect">
            <a:avLst/>
          </a:prstGeom>
          <a:noFill/>
          <a:ln w="9525">
            <a:noFill/>
          </a:ln>
        </p:spPr>
        <p:txBody>
          <a:bodyPr vert="horz" wrap="square" lIns="91440" tIns="45720" rIns="91440" bIns="45720" numCol="1" anchor="t" anchorCtr="0" compatLnSpc="1">
            <a:prstTxWarp prst="textNoShape">
              <a:avLst/>
            </a:prstTxWarp>
          </a:bodyPr>
          <a:lstStyle>
            <a:lvl1pPr algn="r">
              <a:defRPr sz="1400" b="0">
                <a:latin typeface="Arial" panose="020B0604020202020204" pitchFamily="34" charset="0"/>
                <a:ea typeface="宋体" panose="02010600030101010101" pitchFamily="2" charset="-122"/>
              </a:defRPr>
            </a:lvl1pPr>
          </a:lstStyle>
          <a:p>
            <a:fld id="{4A1CEBCA-EB78-45A8-A7C9-E6BE65AEAEE0}" type="slidenum">
              <a:rPr lang="zh-CN" altLang="en-US"/>
              <a:pPr/>
              <a:t>‹#›</a:t>
            </a:fld>
            <a:endParaRPr lang="zh-CN" altLang="en-US"/>
          </a:p>
        </p:txBody>
      </p:sp>
    </p:spTree>
    <p:extLst>
      <p:ext uri="{BB962C8B-B14F-4D97-AF65-F5344CB8AC3E}">
        <p14:creationId xmlns:p14="http://schemas.microsoft.com/office/powerpoint/2010/main" val="1578369841"/>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Lst>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lvl="1"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lvl="2"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lvl="3"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lvl="4"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黑体" panose="0201060906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AAD2082-2467-43C1-A466-935B5138CCDF}"/>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FD7C703-35E0-45B7-AACB-46E8A19821F0}"/>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882DD796-D8FB-4C68-9927-B45EBFD2A6DE}"/>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zh-CN"/>
          </a:p>
        </p:txBody>
      </p:sp>
      <p:sp>
        <p:nvSpPr>
          <p:cNvPr id="1029" name="Rectangle 5">
            <a:extLst>
              <a:ext uri="{FF2B5EF4-FFF2-40B4-BE49-F238E27FC236}">
                <a16:creationId xmlns:a16="http://schemas.microsoft.com/office/drawing/2014/main" id="{432BD97E-9256-44FA-8E9F-49784CA2ED22}"/>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30" name="Rectangle 6">
            <a:extLst>
              <a:ext uri="{FF2B5EF4-FFF2-40B4-BE49-F238E27FC236}">
                <a16:creationId xmlns:a16="http://schemas.microsoft.com/office/drawing/2014/main" id="{DA5ABE00-F4B7-4951-A92E-8234B5016D14}"/>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80EB1E1-4C5A-4BDE-B430-876D957ABE68}" type="slidenum">
              <a:rPr lang="en-US" altLang="zh-CN"/>
              <a:pPr/>
              <a:t>‹#›</a:t>
            </a:fld>
            <a:endParaRPr lang="en-US" altLang="zh-CN"/>
          </a:p>
        </p:txBody>
      </p:sp>
    </p:spTree>
    <p:extLst>
      <p:ext uri="{BB962C8B-B14F-4D97-AF65-F5344CB8AC3E}">
        <p14:creationId xmlns:p14="http://schemas.microsoft.com/office/powerpoint/2010/main" val="1824828643"/>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transition spd="slow">
    <p:fade/>
  </p:transition>
  <p:hf hdr="0" ftr="0" dt="0"/>
  <p:txStyles>
    <p:titleStyle>
      <a:lvl1pPr algn="r" rtl="0" fontAlgn="base">
        <a:spcBef>
          <a:spcPct val="0"/>
        </a:spcBef>
        <a:spcAft>
          <a:spcPct val="0"/>
        </a:spcAft>
        <a:defRPr sz="3200" b="1" kern="1200">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CC88B3D-1DBD-44C5-B55B-CED7BC9043CB}"/>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E47AAB5-C55F-426C-9A41-E204A61D951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A628861C-4DB7-4442-8118-DAEBC473706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zh-CN"/>
          </a:p>
        </p:txBody>
      </p:sp>
      <p:sp>
        <p:nvSpPr>
          <p:cNvPr id="1029" name="Rectangle 5">
            <a:extLst>
              <a:ext uri="{FF2B5EF4-FFF2-40B4-BE49-F238E27FC236}">
                <a16:creationId xmlns:a16="http://schemas.microsoft.com/office/drawing/2014/main" id="{BF975D36-84EE-4D7C-B00A-626064C9EF1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30" name="Rectangle 6">
            <a:extLst>
              <a:ext uri="{FF2B5EF4-FFF2-40B4-BE49-F238E27FC236}">
                <a16:creationId xmlns:a16="http://schemas.microsoft.com/office/drawing/2014/main" id="{7AE99BF0-C1A4-49F9-B73A-C4F2A94BC33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0B09E9E-F204-455B-B71D-A57D7CAC52FB}" type="slidenum">
              <a:rPr lang="en-US" altLang="zh-CN"/>
              <a:pPr/>
              <a:t>‹#›</a:t>
            </a:fld>
            <a:endParaRPr lang="en-US" altLang="zh-CN"/>
          </a:p>
        </p:txBody>
      </p:sp>
    </p:spTree>
    <p:extLst>
      <p:ext uri="{BB962C8B-B14F-4D97-AF65-F5344CB8AC3E}">
        <p14:creationId xmlns:p14="http://schemas.microsoft.com/office/powerpoint/2010/main" val="1217365275"/>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transition spd="slow">
    <p:fade/>
  </p:transition>
  <p:hf hdr="0" ftr="0" dt="0"/>
  <p:txStyles>
    <p:titleStyle>
      <a:lvl1pPr algn="r" rtl="0" fontAlgn="base">
        <a:spcBef>
          <a:spcPct val="0"/>
        </a:spcBef>
        <a:spcAft>
          <a:spcPct val="0"/>
        </a:spcAft>
        <a:defRPr sz="3200" b="1" kern="1200">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61.xml"/><Relationship Id="rId1" Type="http://schemas.openxmlformats.org/officeDocument/2006/relationships/vmlDrawing" Target="../drawings/vmlDrawing52.vml"/><Relationship Id="rId6" Type="http://schemas.openxmlformats.org/officeDocument/2006/relationships/image" Target="../media/image137.wmf"/><Relationship Id="rId5" Type="http://schemas.openxmlformats.org/officeDocument/2006/relationships/oleObject" Target="../embeddings/oleObject123.bin"/><Relationship Id="rId10" Type="http://schemas.openxmlformats.org/officeDocument/2006/relationships/image" Target="../media/image139.wmf"/><Relationship Id="rId4" Type="http://schemas.openxmlformats.org/officeDocument/2006/relationships/image" Target="../media/image136.emf"/><Relationship Id="rId9" Type="http://schemas.openxmlformats.org/officeDocument/2006/relationships/oleObject" Target="../embeddings/oleObject125.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61.xml"/><Relationship Id="rId1" Type="http://schemas.openxmlformats.org/officeDocument/2006/relationships/vmlDrawing" Target="../drawings/vmlDrawing53.vml"/><Relationship Id="rId4" Type="http://schemas.openxmlformats.org/officeDocument/2006/relationships/image" Target="../media/image140.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61.xml"/><Relationship Id="rId1" Type="http://schemas.openxmlformats.org/officeDocument/2006/relationships/vmlDrawing" Target="../drawings/vmlDrawing54.vml"/><Relationship Id="rId6" Type="http://schemas.openxmlformats.org/officeDocument/2006/relationships/image" Target="../media/image142.wmf"/><Relationship Id="rId5" Type="http://schemas.openxmlformats.org/officeDocument/2006/relationships/oleObject" Target="../embeddings/oleObject128.bin"/><Relationship Id="rId4" Type="http://schemas.openxmlformats.org/officeDocument/2006/relationships/image" Target="../media/image141.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61.xml"/><Relationship Id="rId1" Type="http://schemas.openxmlformats.org/officeDocument/2006/relationships/vmlDrawing" Target="../drawings/vmlDrawing55.vml"/><Relationship Id="rId6" Type="http://schemas.openxmlformats.org/officeDocument/2006/relationships/image" Target="../media/image144.wmf"/><Relationship Id="rId5" Type="http://schemas.openxmlformats.org/officeDocument/2006/relationships/oleObject" Target="../embeddings/oleObject130.bin"/><Relationship Id="rId4" Type="http://schemas.openxmlformats.org/officeDocument/2006/relationships/image" Target="../media/image143.wmf"/></Relationships>
</file>

<file path=ppt/slides/_rels/slide104.xml.rels><?xml version="1.0" encoding="UTF-8" standalone="yes"?>
<Relationships xmlns="http://schemas.openxmlformats.org/package/2006/relationships"><Relationship Id="rId8" Type="http://schemas.openxmlformats.org/officeDocument/2006/relationships/image" Target="../media/image147.emf"/><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49.emf"/><Relationship Id="rId2" Type="http://schemas.openxmlformats.org/officeDocument/2006/relationships/slideLayout" Target="../slideLayouts/slideLayout61.xml"/><Relationship Id="rId1" Type="http://schemas.openxmlformats.org/officeDocument/2006/relationships/vmlDrawing" Target="../drawings/vmlDrawing56.vml"/><Relationship Id="rId6" Type="http://schemas.openxmlformats.org/officeDocument/2006/relationships/image" Target="../media/image146.emf"/><Relationship Id="rId11" Type="http://schemas.openxmlformats.org/officeDocument/2006/relationships/oleObject" Target="../embeddings/oleObject135.bin"/><Relationship Id="rId5" Type="http://schemas.openxmlformats.org/officeDocument/2006/relationships/oleObject" Target="../embeddings/oleObject132.bin"/><Relationship Id="rId10" Type="http://schemas.openxmlformats.org/officeDocument/2006/relationships/image" Target="../media/image148.emf"/><Relationship Id="rId4" Type="http://schemas.openxmlformats.org/officeDocument/2006/relationships/image" Target="../media/image145.emf"/><Relationship Id="rId9" Type="http://schemas.openxmlformats.org/officeDocument/2006/relationships/oleObject" Target="../embeddings/oleObject134.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61.xml"/><Relationship Id="rId1" Type="http://schemas.openxmlformats.org/officeDocument/2006/relationships/vmlDrawing" Target="../drawings/vmlDrawing57.vml"/><Relationship Id="rId6" Type="http://schemas.openxmlformats.org/officeDocument/2006/relationships/image" Target="../media/image151.wmf"/><Relationship Id="rId5" Type="http://schemas.openxmlformats.org/officeDocument/2006/relationships/oleObject" Target="../embeddings/oleObject137.bin"/><Relationship Id="rId4" Type="http://schemas.openxmlformats.org/officeDocument/2006/relationships/image" Target="../media/image150.wmf"/></Relationships>
</file>

<file path=ppt/slides/_rels/slide106.xml.rels><?xml version="1.0" encoding="UTF-8" standalone="yes"?>
<Relationships xmlns="http://schemas.openxmlformats.org/package/2006/relationships"><Relationship Id="rId8" Type="http://schemas.openxmlformats.org/officeDocument/2006/relationships/image" Target="../media/image154.e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61.xml"/><Relationship Id="rId1" Type="http://schemas.openxmlformats.org/officeDocument/2006/relationships/vmlDrawing" Target="../drawings/vmlDrawing58.vml"/><Relationship Id="rId6" Type="http://schemas.openxmlformats.org/officeDocument/2006/relationships/image" Target="../media/image153.emf"/><Relationship Id="rId5" Type="http://schemas.openxmlformats.org/officeDocument/2006/relationships/oleObject" Target="../embeddings/oleObject139.bin"/><Relationship Id="rId10" Type="http://schemas.openxmlformats.org/officeDocument/2006/relationships/image" Target="../media/image155.emf"/><Relationship Id="rId4" Type="http://schemas.openxmlformats.org/officeDocument/2006/relationships/image" Target="../media/image152.emf"/><Relationship Id="rId9" Type="http://schemas.openxmlformats.org/officeDocument/2006/relationships/oleObject" Target="../embeddings/oleObject141.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61.xml"/><Relationship Id="rId1" Type="http://schemas.openxmlformats.org/officeDocument/2006/relationships/vmlDrawing" Target="../drawings/vmlDrawing59.vml"/><Relationship Id="rId4" Type="http://schemas.openxmlformats.org/officeDocument/2006/relationships/image" Target="../media/image156.wmf"/></Relationships>
</file>

<file path=ppt/slides/_rels/slide108.xml.rels><?xml version="1.0" encoding="UTF-8" standalone="yes"?>
<Relationships xmlns="http://schemas.openxmlformats.org/package/2006/relationships"><Relationship Id="rId8" Type="http://schemas.openxmlformats.org/officeDocument/2006/relationships/image" Target="../media/image159.emf"/><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61.emf"/><Relationship Id="rId2" Type="http://schemas.openxmlformats.org/officeDocument/2006/relationships/slideLayout" Target="../slideLayouts/slideLayout61.xml"/><Relationship Id="rId1" Type="http://schemas.openxmlformats.org/officeDocument/2006/relationships/vmlDrawing" Target="../drawings/vmlDrawing60.vml"/><Relationship Id="rId6" Type="http://schemas.openxmlformats.org/officeDocument/2006/relationships/image" Target="../media/image158.e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60.emf"/><Relationship Id="rId4" Type="http://schemas.openxmlformats.org/officeDocument/2006/relationships/image" Target="../media/image157.emf"/><Relationship Id="rId9" Type="http://schemas.openxmlformats.org/officeDocument/2006/relationships/oleObject" Target="../embeddings/oleObject146.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image" Target="../media/image10.jpe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slide" Target="slide113.xml"/><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slide" Target="slide114.xml"/><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6.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6.bin"/><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7.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7.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6.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6.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2.bin"/><Relationship Id="rId4" Type="http://schemas.openxmlformats.org/officeDocument/2006/relationships/image" Target="../media/image2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5.wmf"/><Relationship Id="rId2" Type="http://schemas.openxmlformats.org/officeDocument/2006/relationships/slideLayout" Target="../slideLayouts/slideLayout28.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24.wmf"/><Relationship Id="rId4" Type="http://schemas.openxmlformats.org/officeDocument/2006/relationships/oleObject" Target="../embeddings/oleObject13.bin"/></Relationships>
</file>

<file path=ppt/slides/_rels/slide4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7.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16.bin"/><Relationship Id="rId4" Type="http://schemas.openxmlformats.org/officeDocument/2006/relationships/image" Target="../media/image2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6.xml"/><Relationship Id="rId1" Type="http://schemas.openxmlformats.org/officeDocument/2006/relationships/vmlDrawing" Target="../drawings/vmlDrawing12.vml"/><Relationship Id="rId6" Type="http://schemas.openxmlformats.org/officeDocument/2006/relationships/image" Target="../media/image30.wmf"/><Relationship Id="rId5" Type="http://schemas.openxmlformats.org/officeDocument/2006/relationships/oleObject" Target="../embeddings/oleObject19.bin"/><Relationship Id="rId4" Type="http://schemas.openxmlformats.org/officeDocument/2006/relationships/image" Target="../media/image29.wmf"/></Relationships>
</file>

<file path=ppt/slides/_rels/slide46.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25.bin"/><Relationship Id="rId18" Type="http://schemas.openxmlformats.org/officeDocument/2006/relationships/image" Target="../media/image38.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5.wmf"/><Relationship Id="rId17" Type="http://schemas.openxmlformats.org/officeDocument/2006/relationships/oleObject" Target="../embeddings/oleObject27.bin"/><Relationship Id="rId2" Type="http://schemas.openxmlformats.org/officeDocument/2006/relationships/slideLayout" Target="../slideLayouts/slideLayout30.xml"/><Relationship Id="rId16" Type="http://schemas.openxmlformats.org/officeDocument/2006/relationships/image" Target="../media/image37.wmf"/><Relationship Id="rId1" Type="http://schemas.openxmlformats.org/officeDocument/2006/relationships/vmlDrawing" Target="../drawings/vmlDrawing13.vml"/><Relationship Id="rId6" Type="http://schemas.openxmlformats.org/officeDocument/2006/relationships/image" Target="../media/image32.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3.bin"/><Relationship Id="rId14" Type="http://schemas.openxmlformats.org/officeDocument/2006/relationships/image" Target="../media/image36.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3.bin"/><Relationship Id="rId3" Type="http://schemas.openxmlformats.org/officeDocument/2006/relationships/image" Target="../media/image44.jpg"/><Relationship Id="rId7" Type="http://schemas.openxmlformats.org/officeDocument/2006/relationships/image" Target="../media/image40.wmf"/><Relationship Id="rId12" Type="http://schemas.openxmlformats.org/officeDocument/2006/relationships/image" Target="../media/image42.wmf"/><Relationship Id="rId2" Type="http://schemas.openxmlformats.org/officeDocument/2006/relationships/slideLayout" Target="../slideLayouts/slideLayout30.xml"/><Relationship Id="rId1" Type="http://schemas.openxmlformats.org/officeDocument/2006/relationships/vmlDrawing" Target="../drawings/vmlDrawing14.vml"/><Relationship Id="rId6" Type="http://schemas.openxmlformats.org/officeDocument/2006/relationships/oleObject" Target="../embeddings/oleObject29.bin"/><Relationship Id="rId11" Type="http://schemas.openxmlformats.org/officeDocument/2006/relationships/oleObject" Target="../embeddings/oleObject32.bin"/><Relationship Id="rId5" Type="http://schemas.openxmlformats.org/officeDocument/2006/relationships/image" Target="../media/image39.wmf"/><Relationship Id="rId15" Type="http://schemas.openxmlformats.org/officeDocument/2006/relationships/image" Target="../media/image43.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1.wmf"/><Relationship Id="rId14" Type="http://schemas.openxmlformats.org/officeDocument/2006/relationships/oleObject" Target="../embeddings/oleObject34.bin"/></Relationships>
</file>

<file path=ppt/slides/_rels/slide48.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slide" Target="slide115.xml"/><Relationship Id="rId5" Type="http://schemas.openxmlformats.org/officeDocument/2006/relationships/image" Target="../media/image45.wmf"/><Relationship Id="rId4" Type="http://schemas.openxmlformats.org/officeDocument/2006/relationships/oleObject" Target="../embeddings/oleObject3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slideLayout" Target="../slideLayouts/slideLayout27.xml"/><Relationship Id="rId1" Type="http://schemas.openxmlformats.org/officeDocument/2006/relationships/vmlDrawing" Target="../drawings/vmlDrawing16.vml"/><Relationship Id="rId6" Type="http://schemas.openxmlformats.org/officeDocument/2006/relationships/slide" Target="slide116.xml"/><Relationship Id="rId5" Type="http://schemas.openxmlformats.org/officeDocument/2006/relationships/image" Target="../media/image48.wmf"/><Relationship Id="rId4" Type="http://schemas.openxmlformats.org/officeDocument/2006/relationships/oleObject" Target="../embeddings/oleObject3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7.xml"/><Relationship Id="rId1" Type="http://schemas.openxmlformats.org/officeDocument/2006/relationships/vmlDrawing" Target="../drawings/vmlDrawing17.vml"/><Relationship Id="rId6" Type="http://schemas.openxmlformats.org/officeDocument/2006/relationships/image" Target="../media/image51.wmf"/><Relationship Id="rId5" Type="http://schemas.openxmlformats.org/officeDocument/2006/relationships/oleObject" Target="../embeddings/oleObject38.bin"/><Relationship Id="rId4" Type="http://schemas.openxmlformats.org/officeDocument/2006/relationships/image" Target="../media/image50.wmf"/></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7.xml"/><Relationship Id="rId1" Type="http://schemas.openxmlformats.org/officeDocument/2006/relationships/vmlDrawing" Target="../drawings/vmlDrawing18.vml"/><Relationship Id="rId5" Type="http://schemas.openxmlformats.org/officeDocument/2006/relationships/image" Target="../media/image52.wmf"/><Relationship Id="rId4" Type="http://schemas.openxmlformats.org/officeDocument/2006/relationships/oleObject" Target="../embeddings/oleObject39.bin"/></Relationships>
</file>

<file path=ppt/slides/_rels/slide57.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5.xml"/><Relationship Id="rId1" Type="http://schemas.openxmlformats.org/officeDocument/2006/relationships/vmlDrawing" Target="../drawings/vmlDrawing19.vml"/><Relationship Id="rId6" Type="http://schemas.openxmlformats.org/officeDocument/2006/relationships/image" Target="../media/image55.wmf"/><Relationship Id="rId5" Type="http://schemas.openxmlformats.org/officeDocument/2006/relationships/oleObject" Target="../embeddings/oleObject41.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3.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6.xml"/><Relationship Id="rId1" Type="http://schemas.openxmlformats.org/officeDocument/2006/relationships/vmlDrawing" Target="../drawings/vmlDrawing20.vml"/><Relationship Id="rId4" Type="http://schemas.openxmlformats.org/officeDocument/2006/relationships/image" Target="../media/image5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6.xml"/><Relationship Id="rId1" Type="http://schemas.openxmlformats.org/officeDocument/2006/relationships/vmlDrawing" Target="../drawings/vmlDrawing21.vml"/><Relationship Id="rId6" Type="http://schemas.openxmlformats.org/officeDocument/2006/relationships/image" Target="../media/image60.wmf"/><Relationship Id="rId5" Type="http://schemas.openxmlformats.org/officeDocument/2006/relationships/oleObject" Target="../embeddings/oleObject46.bin"/><Relationship Id="rId4" Type="http://schemas.openxmlformats.org/officeDocument/2006/relationships/image" Target="../media/image59.wmf"/></Relationships>
</file>

<file path=ppt/slides/_rels/slide6.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5.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61.xml"/><Relationship Id="rId1" Type="http://schemas.openxmlformats.org/officeDocument/2006/relationships/vmlDrawing" Target="../drawings/vmlDrawing22.vml"/><Relationship Id="rId6" Type="http://schemas.openxmlformats.org/officeDocument/2006/relationships/image" Target="../media/image62.wmf"/><Relationship Id="rId5" Type="http://schemas.openxmlformats.org/officeDocument/2006/relationships/oleObject" Target="../embeddings/oleObject48.bin"/><Relationship Id="rId4" Type="http://schemas.openxmlformats.org/officeDocument/2006/relationships/image" Target="../media/image61.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61.xml"/><Relationship Id="rId1" Type="http://schemas.openxmlformats.org/officeDocument/2006/relationships/vmlDrawing" Target="../drawings/vmlDrawing23.vml"/><Relationship Id="rId4" Type="http://schemas.openxmlformats.org/officeDocument/2006/relationships/image" Target="../media/image64.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61.xml"/><Relationship Id="rId1" Type="http://schemas.openxmlformats.org/officeDocument/2006/relationships/vmlDrawing" Target="../drawings/vmlDrawing24.vml"/><Relationship Id="rId6" Type="http://schemas.openxmlformats.org/officeDocument/2006/relationships/image" Target="../media/image66.wmf"/><Relationship Id="rId5" Type="http://schemas.openxmlformats.org/officeDocument/2006/relationships/oleObject" Target="../embeddings/oleObject52.bin"/><Relationship Id="rId4" Type="http://schemas.openxmlformats.org/officeDocument/2006/relationships/image" Target="../media/image65.wmf"/></Relationships>
</file>

<file path=ppt/slides/_rels/slide69.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66.xml"/><Relationship Id="rId1" Type="http://schemas.openxmlformats.org/officeDocument/2006/relationships/vmlDrawing" Target="../drawings/vmlDrawing25.vml"/><Relationship Id="rId6" Type="http://schemas.openxmlformats.org/officeDocument/2006/relationships/image" Target="../media/image68.emf"/><Relationship Id="rId5" Type="http://schemas.openxmlformats.org/officeDocument/2006/relationships/oleObject" Target="../embeddings/oleObject54.bin"/><Relationship Id="rId4" Type="http://schemas.openxmlformats.org/officeDocument/2006/relationships/image" Target="../media/image6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61.xml"/><Relationship Id="rId1" Type="http://schemas.openxmlformats.org/officeDocument/2006/relationships/vmlDrawing" Target="../drawings/vmlDrawing26.vml"/><Relationship Id="rId6" Type="http://schemas.openxmlformats.org/officeDocument/2006/relationships/image" Target="../media/image71.emf"/><Relationship Id="rId5" Type="http://schemas.openxmlformats.org/officeDocument/2006/relationships/oleObject" Target="../embeddings/oleObject57.bin"/><Relationship Id="rId4" Type="http://schemas.openxmlformats.org/officeDocument/2006/relationships/image" Target="../media/image70.emf"/></Relationships>
</file>

<file path=ppt/slides/_rels/slide71.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77.wmf"/><Relationship Id="rId2" Type="http://schemas.openxmlformats.org/officeDocument/2006/relationships/slideLayout" Target="../slideLayouts/slideLayout61.xml"/><Relationship Id="rId1" Type="http://schemas.openxmlformats.org/officeDocument/2006/relationships/vmlDrawing" Target="../drawings/vmlDrawing27.vml"/><Relationship Id="rId6" Type="http://schemas.openxmlformats.org/officeDocument/2006/relationships/image" Target="../media/image74.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76.wmf"/><Relationship Id="rId4" Type="http://schemas.openxmlformats.org/officeDocument/2006/relationships/image" Target="../media/image73.emf"/><Relationship Id="rId9" Type="http://schemas.openxmlformats.org/officeDocument/2006/relationships/oleObject" Target="../embeddings/oleObject62.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61.xml"/><Relationship Id="rId1" Type="http://schemas.openxmlformats.org/officeDocument/2006/relationships/vmlDrawing" Target="../drawings/vmlDrawing28.vml"/><Relationship Id="rId4" Type="http://schemas.openxmlformats.org/officeDocument/2006/relationships/image" Target="../media/image78.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61.xml"/><Relationship Id="rId1" Type="http://schemas.openxmlformats.org/officeDocument/2006/relationships/vmlDrawing" Target="../drawings/vmlDrawing29.vml"/><Relationship Id="rId6" Type="http://schemas.openxmlformats.org/officeDocument/2006/relationships/image" Target="../media/image80.emf"/><Relationship Id="rId5" Type="http://schemas.openxmlformats.org/officeDocument/2006/relationships/oleObject" Target="../embeddings/oleObject66.bin"/><Relationship Id="rId4" Type="http://schemas.openxmlformats.org/officeDocument/2006/relationships/image" Target="../media/image79.emf"/></Relationships>
</file>

<file path=ppt/slides/_rels/slide74.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61.xml"/><Relationship Id="rId1" Type="http://schemas.openxmlformats.org/officeDocument/2006/relationships/vmlDrawing" Target="../drawings/vmlDrawing30.vml"/><Relationship Id="rId6" Type="http://schemas.openxmlformats.org/officeDocument/2006/relationships/image" Target="../media/image82.emf"/><Relationship Id="rId5" Type="http://schemas.openxmlformats.org/officeDocument/2006/relationships/oleObject" Target="../embeddings/oleObject68.bin"/><Relationship Id="rId10" Type="http://schemas.openxmlformats.org/officeDocument/2006/relationships/image" Target="../media/image84.emf"/><Relationship Id="rId4" Type="http://schemas.openxmlformats.org/officeDocument/2006/relationships/image" Target="../media/image81.emf"/><Relationship Id="rId9" Type="http://schemas.openxmlformats.org/officeDocument/2006/relationships/oleObject" Target="../embeddings/oleObject70.bin"/></Relationships>
</file>

<file path=ppt/slides/_rels/slide75.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61.xml"/><Relationship Id="rId1" Type="http://schemas.openxmlformats.org/officeDocument/2006/relationships/vmlDrawing" Target="../drawings/vmlDrawing31.vml"/><Relationship Id="rId6" Type="http://schemas.openxmlformats.org/officeDocument/2006/relationships/image" Target="../media/image86.wmf"/><Relationship Id="rId5" Type="http://schemas.openxmlformats.org/officeDocument/2006/relationships/oleObject" Target="../embeddings/oleObject72.bin"/><Relationship Id="rId4" Type="http://schemas.openxmlformats.org/officeDocument/2006/relationships/image" Target="../media/image85.emf"/></Relationships>
</file>

<file path=ppt/slides/_rels/slide76.x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1.xml"/><Relationship Id="rId1" Type="http://schemas.openxmlformats.org/officeDocument/2006/relationships/vmlDrawing" Target="../drawings/vmlDrawing32.vml"/><Relationship Id="rId6" Type="http://schemas.openxmlformats.org/officeDocument/2006/relationships/image" Target="../media/image89.wmf"/><Relationship Id="rId5" Type="http://schemas.openxmlformats.org/officeDocument/2006/relationships/oleObject" Target="../embeddings/oleObject75.bin"/><Relationship Id="rId4" Type="http://schemas.openxmlformats.org/officeDocument/2006/relationships/image" Target="../media/image88.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61.xml"/><Relationship Id="rId1" Type="http://schemas.openxmlformats.org/officeDocument/2006/relationships/vmlDrawing" Target="../drawings/vmlDrawing33.vml"/><Relationship Id="rId6" Type="http://schemas.openxmlformats.org/officeDocument/2006/relationships/image" Target="../media/image92.wmf"/><Relationship Id="rId5" Type="http://schemas.openxmlformats.org/officeDocument/2006/relationships/oleObject" Target="../embeddings/oleObject78.bin"/><Relationship Id="rId4" Type="http://schemas.openxmlformats.org/officeDocument/2006/relationships/image" Target="../media/image91.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61.xml"/><Relationship Id="rId1" Type="http://schemas.openxmlformats.org/officeDocument/2006/relationships/vmlDrawing" Target="../drawings/vmlDrawing34.vml"/><Relationship Id="rId4" Type="http://schemas.openxmlformats.org/officeDocument/2006/relationships/image" Target="../media/image93.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61.xml"/><Relationship Id="rId1" Type="http://schemas.openxmlformats.org/officeDocument/2006/relationships/vmlDrawing" Target="../drawings/vmlDrawing35.vml"/><Relationship Id="rId6" Type="http://schemas.openxmlformats.org/officeDocument/2006/relationships/image" Target="../media/image95.emf"/><Relationship Id="rId5" Type="http://schemas.openxmlformats.org/officeDocument/2006/relationships/oleObject" Target="../embeddings/oleObject81.bin"/><Relationship Id="rId4" Type="http://schemas.openxmlformats.org/officeDocument/2006/relationships/image" Target="../media/image94.wmf"/></Relationships>
</file>

<file path=ppt/slides/_rels/slide82.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61.xml"/><Relationship Id="rId1" Type="http://schemas.openxmlformats.org/officeDocument/2006/relationships/vmlDrawing" Target="../drawings/vmlDrawing36.vml"/><Relationship Id="rId6" Type="http://schemas.openxmlformats.org/officeDocument/2006/relationships/image" Target="../media/image97.emf"/><Relationship Id="rId5" Type="http://schemas.openxmlformats.org/officeDocument/2006/relationships/oleObject" Target="../embeddings/oleObject83.bin"/><Relationship Id="rId4" Type="http://schemas.openxmlformats.org/officeDocument/2006/relationships/image" Target="../media/image96.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61.xml"/><Relationship Id="rId1" Type="http://schemas.openxmlformats.org/officeDocument/2006/relationships/vmlDrawing" Target="../drawings/vmlDrawing37.vml"/><Relationship Id="rId6" Type="http://schemas.openxmlformats.org/officeDocument/2006/relationships/image" Target="../media/image100.emf"/><Relationship Id="rId5" Type="http://schemas.openxmlformats.org/officeDocument/2006/relationships/oleObject" Target="../embeddings/oleObject86.bin"/><Relationship Id="rId4" Type="http://schemas.openxmlformats.org/officeDocument/2006/relationships/image" Target="../media/image99.emf"/></Relationships>
</file>

<file path=ppt/slides/_rels/slide84.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61.xml"/><Relationship Id="rId1" Type="http://schemas.openxmlformats.org/officeDocument/2006/relationships/vmlDrawing" Target="../drawings/vmlDrawing38.vml"/><Relationship Id="rId6" Type="http://schemas.openxmlformats.org/officeDocument/2006/relationships/image" Target="../media/image102.emf"/><Relationship Id="rId5" Type="http://schemas.openxmlformats.org/officeDocument/2006/relationships/oleObject" Target="../embeddings/oleObject88.bin"/><Relationship Id="rId4" Type="http://schemas.openxmlformats.org/officeDocument/2006/relationships/image" Target="../media/image101.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61.xml"/><Relationship Id="rId1" Type="http://schemas.openxmlformats.org/officeDocument/2006/relationships/vmlDrawing" Target="../drawings/vmlDrawing39.vml"/><Relationship Id="rId6" Type="http://schemas.openxmlformats.org/officeDocument/2006/relationships/image" Target="../media/image105.emf"/><Relationship Id="rId5" Type="http://schemas.openxmlformats.org/officeDocument/2006/relationships/oleObject" Target="../embeddings/oleObject91.bin"/><Relationship Id="rId4" Type="http://schemas.openxmlformats.org/officeDocument/2006/relationships/image" Target="../media/image104.emf"/></Relationships>
</file>

<file path=ppt/slides/_rels/slide86.x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61.xml"/><Relationship Id="rId1" Type="http://schemas.openxmlformats.org/officeDocument/2006/relationships/vmlDrawing" Target="../drawings/vmlDrawing40.vml"/><Relationship Id="rId6" Type="http://schemas.openxmlformats.org/officeDocument/2006/relationships/image" Target="../media/image107.emf"/><Relationship Id="rId5" Type="http://schemas.openxmlformats.org/officeDocument/2006/relationships/oleObject" Target="../embeddings/oleObject93.bin"/><Relationship Id="rId4" Type="http://schemas.openxmlformats.org/officeDocument/2006/relationships/image" Target="../media/image106.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61.xml"/><Relationship Id="rId1" Type="http://schemas.openxmlformats.org/officeDocument/2006/relationships/vmlDrawing" Target="../drawings/vmlDrawing41.vml"/><Relationship Id="rId6" Type="http://schemas.openxmlformats.org/officeDocument/2006/relationships/image" Target="../media/image110.wmf"/><Relationship Id="rId5" Type="http://schemas.openxmlformats.org/officeDocument/2006/relationships/oleObject" Target="../embeddings/oleObject96.bin"/><Relationship Id="rId4" Type="http://schemas.openxmlformats.org/officeDocument/2006/relationships/image" Target="../media/image109.wmf"/></Relationships>
</file>

<file path=ppt/slides/_rels/slide88.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61.xml"/><Relationship Id="rId1" Type="http://schemas.openxmlformats.org/officeDocument/2006/relationships/vmlDrawing" Target="../drawings/vmlDrawing42.vml"/><Relationship Id="rId6" Type="http://schemas.openxmlformats.org/officeDocument/2006/relationships/image" Target="../media/image112.wmf"/><Relationship Id="rId5" Type="http://schemas.openxmlformats.org/officeDocument/2006/relationships/oleObject" Target="../embeddings/oleObject98.bin"/><Relationship Id="rId4" Type="http://schemas.openxmlformats.org/officeDocument/2006/relationships/image" Target="../media/image111.wmf"/></Relationships>
</file>

<file path=ppt/slides/_rels/slide89.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61.xml"/><Relationship Id="rId1" Type="http://schemas.openxmlformats.org/officeDocument/2006/relationships/vmlDrawing" Target="../drawings/vmlDrawing43.vml"/><Relationship Id="rId6" Type="http://schemas.openxmlformats.org/officeDocument/2006/relationships/image" Target="../media/image115.wmf"/><Relationship Id="rId5" Type="http://schemas.openxmlformats.org/officeDocument/2006/relationships/oleObject" Target="../embeddings/oleObject101.bin"/><Relationship Id="rId4" Type="http://schemas.openxmlformats.org/officeDocument/2006/relationships/image" Target="../media/image11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61.xml"/><Relationship Id="rId1" Type="http://schemas.openxmlformats.org/officeDocument/2006/relationships/vmlDrawing" Target="../drawings/vmlDrawing44.vml"/><Relationship Id="rId6" Type="http://schemas.openxmlformats.org/officeDocument/2006/relationships/image" Target="../media/image118.wmf"/><Relationship Id="rId5" Type="http://schemas.openxmlformats.org/officeDocument/2006/relationships/oleObject" Target="../embeddings/oleObject104.bin"/><Relationship Id="rId4" Type="http://schemas.openxmlformats.org/officeDocument/2006/relationships/image" Target="../media/image117.wmf"/></Relationships>
</file>

<file path=ppt/slides/_rels/slide91.xml.rels><?xml version="1.0" encoding="UTF-8" standalone="yes"?>
<Relationships xmlns="http://schemas.openxmlformats.org/package/2006/relationships"><Relationship Id="rId8" Type="http://schemas.openxmlformats.org/officeDocument/2006/relationships/image" Target="../media/image122.e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61.xml"/><Relationship Id="rId1" Type="http://schemas.openxmlformats.org/officeDocument/2006/relationships/vmlDrawing" Target="../drawings/vmlDrawing45.vml"/><Relationship Id="rId6" Type="http://schemas.openxmlformats.org/officeDocument/2006/relationships/image" Target="../media/image121.emf"/><Relationship Id="rId5" Type="http://schemas.openxmlformats.org/officeDocument/2006/relationships/oleObject" Target="../embeddings/oleObject107.bin"/><Relationship Id="rId4" Type="http://schemas.openxmlformats.org/officeDocument/2006/relationships/image" Target="../media/image120.emf"/></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6.xml"/><Relationship Id="rId1" Type="http://schemas.openxmlformats.org/officeDocument/2006/relationships/vmlDrawing" Target="../drawings/vmlDrawing46.vml"/><Relationship Id="rId5" Type="http://schemas.openxmlformats.org/officeDocument/2006/relationships/image" Target="../media/image123.wmf"/><Relationship Id="rId4" Type="http://schemas.openxmlformats.org/officeDocument/2006/relationships/oleObject" Target="../embeddings/oleObject109.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6.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61.xml"/><Relationship Id="rId1" Type="http://schemas.openxmlformats.org/officeDocument/2006/relationships/vmlDrawing" Target="../drawings/vmlDrawing47.vml"/><Relationship Id="rId4" Type="http://schemas.openxmlformats.org/officeDocument/2006/relationships/image" Target="../media/image124.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6.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61.xml"/><Relationship Id="rId1" Type="http://schemas.openxmlformats.org/officeDocument/2006/relationships/vmlDrawing" Target="../drawings/vmlDrawing48.vml"/><Relationship Id="rId6" Type="http://schemas.openxmlformats.org/officeDocument/2006/relationships/image" Target="../media/image126.emf"/><Relationship Id="rId5" Type="http://schemas.openxmlformats.org/officeDocument/2006/relationships/oleObject" Target="../embeddings/oleObject112.bin"/><Relationship Id="rId10" Type="http://schemas.openxmlformats.org/officeDocument/2006/relationships/image" Target="../media/image128.emf"/><Relationship Id="rId4" Type="http://schemas.openxmlformats.org/officeDocument/2006/relationships/image" Target="../media/image125.emf"/><Relationship Id="rId9" Type="http://schemas.openxmlformats.org/officeDocument/2006/relationships/oleObject" Target="../embeddings/oleObject114.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61.xml"/><Relationship Id="rId1" Type="http://schemas.openxmlformats.org/officeDocument/2006/relationships/vmlDrawing" Target="../drawings/vmlDrawing49.vml"/><Relationship Id="rId6" Type="http://schemas.openxmlformats.org/officeDocument/2006/relationships/image" Target="../media/image130.emf"/><Relationship Id="rId5" Type="http://schemas.openxmlformats.org/officeDocument/2006/relationships/oleObject" Target="../embeddings/oleObject116.bin"/><Relationship Id="rId4" Type="http://schemas.openxmlformats.org/officeDocument/2006/relationships/image" Target="../media/image129.emf"/></Relationships>
</file>

<file path=ppt/slides/_rels/slide98.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61.xml"/><Relationship Id="rId1" Type="http://schemas.openxmlformats.org/officeDocument/2006/relationships/vmlDrawing" Target="../drawings/vmlDrawing50.vml"/><Relationship Id="rId6" Type="http://schemas.openxmlformats.org/officeDocument/2006/relationships/image" Target="../media/image132.emf"/><Relationship Id="rId5" Type="http://schemas.openxmlformats.org/officeDocument/2006/relationships/oleObject" Target="../embeddings/oleObject118.bin"/><Relationship Id="rId4" Type="http://schemas.openxmlformats.org/officeDocument/2006/relationships/image" Target="../media/image131.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61.xml"/><Relationship Id="rId1" Type="http://schemas.openxmlformats.org/officeDocument/2006/relationships/vmlDrawing" Target="../drawings/vmlDrawing51.vml"/><Relationship Id="rId6" Type="http://schemas.openxmlformats.org/officeDocument/2006/relationships/image" Target="../media/image135.wmf"/><Relationship Id="rId5" Type="http://schemas.openxmlformats.org/officeDocument/2006/relationships/oleObject" Target="../embeddings/oleObject121.bin"/><Relationship Id="rId4" Type="http://schemas.openxmlformats.org/officeDocument/2006/relationships/image" Target="../media/image13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Counting</a:t>
            </a:r>
          </a:p>
        </p:txBody>
      </p:sp>
      <p:sp>
        <p:nvSpPr>
          <p:cNvPr id="6" name="Subtitle 2"/>
          <p:cNvSpPr>
            <a:spLocks noGrp="1"/>
          </p:cNvSpPr>
          <p:nvPr>
            <p:ph type="subTitle" idx="1"/>
          </p:nvPr>
        </p:nvSpPr>
        <p:spPr/>
        <p:txBody>
          <a:bodyPr/>
          <a:lstStyle/>
          <a:p>
            <a:r>
              <a:rPr lang="fr-FR" dirty="0"/>
              <a:t>Chapter 6</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Counting Principles: </a:t>
            </a:r>
            <a:br>
              <a:rPr lang="en-US" dirty="0"/>
            </a:br>
            <a:r>
              <a:rPr lang="en-US" dirty="0"/>
              <a:t>The Sum Rule</a:t>
            </a:r>
          </a:p>
        </p:txBody>
      </p:sp>
      <p:sp>
        <p:nvSpPr>
          <p:cNvPr id="5" name="Content Placeholder 2"/>
          <p:cNvSpPr>
            <a:spLocks noGrp="1"/>
          </p:cNvSpPr>
          <p:nvPr>
            <p:ph idx="1"/>
          </p:nvPr>
        </p:nvSpPr>
        <p:spPr>
          <a:xfrm>
            <a:off x="457200" y="1295400"/>
            <a:ext cx="8382000" cy="5257800"/>
          </a:xfrm>
        </p:spPr>
        <p:txBody>
          <a:bodyPr/>
          <a:lstStyle/>
          <a:p>
            <a:r>
              <a:rPr lang="en-US" sz="2800" b="1" dirty="0"/>
              <a:t>The Sum Rule</a:t>
            </a:r>
            <a:r>
              <a:rPr lang="en-US" sz="2800" dirty="0"/>
              <a:t>: If a task can be done either in one of </a:t>
            </a:r>
            <a:r>
              <a:rPr lang="en-US" sz="2800" i="1" dirty="0"/>
              <a:t>n</a:t>
            </a:r>
            <a:r>
              <a:rPr lang="en-US" sz="2800" baseline="-25000" dirty="0">
                <a:ea typeface="Cambria Math" pitchFamily="18" charset="0"/>
              </a:rPr>
              <a:t>1</a:t>
            </a:r>
            <a:r>
              <a:rPr lang="en-US" sz="2800" dirty="0"/>
              <a:t> ways or in one of  </a:t>
            </a:r>
            <a:r>
              <a:rPr lang="en-US" sz="2800" i="1" dirty="0"/>
              <a:t>n</a:t>
            </a:r>
            <a:r>
              <a:rPr lang="en-US" sz="2800" baseline="-25000" dirty="0">
                <a:ea typeface="Cambria Math" pitchFamily="18" charset="0"/>
              </a:rPr>
              <a:t>2</a:t>
            </a:r>
            <a:r>
              <a:rPr lang="en-US" sz="2800" dirty="0"/>
              <a:t>, where none of the set of</a:t>
            </a:r>
            <a:r>
              <a:rPr lang="en-US" sz="2800" i="1" dirty="0"/>
              <a:t> n</a:t>
            </a:r>
            <a:r>
              <a:rPr lang="en-US" sz="2800" baseline="-25000" dirty="0">
                <a:ea typeface="Cambria Math" pitchFamily="18" charset="0"/>
              </a:rPr>
              <a:t>1</a:t>
            </a:r>
            <a:r>
              <a:rPr lang="en-US" sz="2800" dirty="0"/>
              <a:t> ways is the same as any of the  </a:t>
            </a:r>
            <a:r>
              <a:rPr lang="en-US" sz="2800" i="1" dirty="0"/>
              <a:t>n</a:t>
            </a:r>
            <a:r>
              <a:rPr lang="en-US" sz="2800" baseline="-25000" dirty="0">
                <a:ea typeface="Cambria Math" pitchFamily="18" charset="0"/>
              </a:rPr>
              <a:t>2</a:t>
            </a:r>
            <a:r>
              <a:rPr lang="en-US" sz="2800" dirty="0"/>
              <a:t> ways,  then there are </a:t>
            </a:r>
            <a:r>
              <a:rPr lang="en-US" sz="2800" i="1" dirty="0"/>
              <a:t>n</a:t>
            </a:r>
            <a:r>
              <a:rPr lang="en-US" sz="2800" baseline="-25000" dirty="0">
                <a:ea typeface="Cambria Math" pitchFamily="18" charset="0"/>
              </a:rPr>
              <a:t>1 </a:t>
            </a:r>
            <a:r>
              <a:rPr lang="en-US" sz="2800" dirty="0">
                <a:ea typeface="Cambria Math"/>
              </a:rPr>
              <a:t>+</a:t>
            </a:r>
            <a:r>
              <a:rPr lang="en-US" sz="2800" i="1" dirty="0"/>
              <a:t> n</a:t>
            </a:r>
            <a:r>
              <a:rPr lang="en-US" sz="2800" baseline="-25000" dirty="0">
                <a:ea typeface="Cambria Math" pitchFamily="18" charset="0"/>
              </a:rPr>
              <a:t>2</a:t>
            </a:r>
            <a:r>
              <a:rPr lang="en-US" sz="2800" dirty="0"/>
              <a:t> ways  to do the task.</a:t>
            </a:r>
            <a:br>
              <a:rPr lang="en-US" sz="2800" dirty="0"/>
            </a:br>
            <a:r>
              <a:rPr lang="en-US" sz="2800" b="1" dirty="0"/>
              <a:t>Example</a:t>
            </a:r>
            <a:r>
              <a:rPr lang="en-US" sz="2800" dirty="0"/>
              <a:t>:  The mathematics department must choose either a student or a faculty member as a representative for a university committee. How many choices are there for this representative if there are </a:t>
            </a:r>
            <a:r>
              <a:rPr lang="en-US" sz="2800" dirty="0">
                <a:ea typeface="Cambria Math" pitchFamily="18" charset="0"/>
              </a:rPr>
              <a:t>37</a:t>
            </a:r>
            <a:r>
              <a:rPr lang="en-US" sz="2800" dirty="0"/>
              <a:t> members of the mathematics faculty and </a:t>
            </a:r>
            <a:r>
              <a:rPr lang="en-US" sz="2800" dirty="0">
                <a:ea typeface="Cambria Math" pitchFamily="18" charset="0"/>
              </a:rPr>
              <a:t>83</a:t>
            </a:r>
            <a:r>
              <a:rPr lang="en-US" sz="2800" dirty="0"/>
              <a:t> mathematics majors and no one is both a faculty member and a student.</a:t>
            </a:r>
            <a:br>
              <a:rPr lang="en-US" sz="2800" dirty="0"/>
            </a:br>
            <a:r>
              <a:rPr lang="en-US" sz="2800" b="1" dirty="0"/>
              <a:t>Solution</a:t>
            </a:r>
            <a:r>
              <a:rPr lang="en-US" sz="2800" dirty="0"/>
              <a:t>: By the sum rule it follows that there are</a:t>
            </a:r>
            <a:br>
              <a:rPr lang="en-US" sz="2800" dirty="0"/>
            </a:br>
            <a:r>
              <a:rPr lang="en-US" sz="2800" dirty="0">
                <a:ea typeface="Cambria Math" pitchFamily="18" charset="0"/>
              </a:rPr>
              <a:t>37</a:t>
            </a:r>
            <a:r>
              <a:rPr lang="en-US" sz="2800" dirty="0"/>
              <a:t> + </a:t>
            </a:r>
            <a:r>
              <a:rPr lang="en-US" sz="2800" dirty="0">
                <a:ea typeface="Cambria Math" pitchFamily="18" charset="0"/>
              </a:rPr>
              <a:t>83</a:t>
            </a:r>
            <a:r>
              <a:rPr lang="en-US" sz="2800" dirty="0"/>
              <a:t> = </a:t>
            </a:r>
            <a:r>
              <a:rPr lang="en-US" sz="2800" dirty="0">
                <a:ea typeface="Cambria Math" pitchFamily="18" charset="0"/>
              </a:rPr>
              <a:t>120</a:t>
            </a:r>
            <a:r>
              <a:rPr lang="en-US" sz="2800" dirty="0"/>
              <a:t> possible ways to pick a representative.</a:t>
            </a:r>
          </a:p>
        </p:txBody>
      </p:sp>
    </p:spTree>
    <p:extLst>
      <p:ext uri="{BB962C8B-B14F-4D97-AF65-F5344CB8AC3E}">
        <p14:creationId xmlns:p14="http://schemas.microsoft.com/office/powerpoint/2010/main" val="31806517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8" name="矩形 628737">
            <a:extLst>
              <a:ext uri="{FF2B5EF4-FFF2-40B4-BE49-F238E27FC236}">
                <a16:creationId xmlns:a16="http://schemas.microsoft.com/office/drawing/2014/main" id="{70BB76C5-1A9C-412F-8118-FC31DA4BD607}"/>
              </a:ext>
            </a:extLst>
          </p:cNvPr>
          <p:cNvSpPr>
            <a:spLocks noChangeArrowheads="1"/>
          </p:cNvSpPr>
          <p:nvPr/>
        </p:nvSpPr>
        <p:spPr bwMode="auto">
          <a:xfrm>
            <a:off x="609600" y="106680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13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求下列数列的指数型母函数：</a:t>
            </a:r>
          </a:p>
        </p:txBody>
      </p:sp>
      <p:graphicFrame>
        <p:nvGraphicFramePr>
          <p:cNvPr id="628745" name="对象 628744">
            <a:extLst>
              <a:ext uri="{FF2B5EF4-FFF2-40B4-BE49-F238E27FC236}">
                <a16:creationId xmlns:a16="http://schemas.microsoft.com/office/drawing/2014/main" id="{CCA04953-FE7A-4B34-9A70-27D6A9D2A123}"/>
              </a:ext>
            </a:extLst>
          </p:cNvPr>
          <p:cNvGraphicFramePr>
            <a:graphicFrameLocks/>
          </p:cNvGraphicFramePr>
          <p:nvPr/>
        </p:nvGraphicFramePr>
        <p:xfrm>
          <a:off x="838200" y="1654175"/>
          <a:ext cx="2819400" cy="1698625"/>
        </p:xfrm>
        <a:graphic>
          <a:graphicData uri="http://schemas.openxmlformats.org/presentationml/2006/ole">
            <mc:AlternateContent xmlns:mc="http://schemas.openxmlformats.org/markup-compatibility/2006">
              <mc:Choice xmlns:v="urn:schemas-microsoft-com:vml" Requires="v">
                <p:oleObj spid="_x0000_s64598" r:id="rId3" imgW="1180588" imgH="710891" progId="Equation.DSMT4">
                  <p:embed/>
                </p:oleObj>
              </mc:Choice>
              <mc:Fallback>
                <p:oleObj r:id="rId3" imgW="1180588" imgH="710891" progId="Equation.DSMT4">
                  <p:embed/>
                  <p:pic>
                    <p:nvPicPr>
                      <p:cNvPr id="628745" name="对象 628744">
                        <a:extLst>
                          <a:ext uri="{FF2B5EF4-FFF2-40B4-BE49-F238E27FC236}">
                            <a16:creationId xmlns:a16="http://schemas.microsoft.com/office/drawing/2014/main" id="{CCA04953-FE7A-4B34-9A70-27D6A9D2A12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54175"/>
                        <a:ext cx="28194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8746" name="对象 628745">
            <a:extLst>
              <a:ext uri="{FF2B5EF4-FFF2-40B4-BE49-F238E27FC236}">
                <a16:creationId xmlns:a16="http://schemas.microsoft.com/office/drawing/2014/main" id="{E70D2995-87B3-42A7-8C2C-706F106980A9}"/>
              </a:ext>
            </a:extLst>
          </p:cNvPr>
          <p:cNvGraphicFramePr>
            <a:graphicFrameLocks/>
          </p:cNvGraphicFramePr>
          <p:nvPr/>
        </p:nvGraphicFramePr>
        <p:xfrm>
          <a:off x="838200" y="3462338"/>
          <a:ext cx="7812088" cy="1033462"/>
        </p:xfrm>
        <a:graphic>
          <a:graphicData uri="http://schemas.openxmlformats.org/presentationml/2006/ole">
            <mc:AlternateContent xmlns:mc="http://schemas.openxmlformats.org/markup-compatibility/2006">
              <mc:Choice xmlns:v="urn:schemas-microsoft-com:vml" Requires="v">
                <p:oleObj spid="_x0000_s64599" r:id="rId5" imgW="2589676" imgH="342751" progId="Equation.DSMT4">
                  <p:embed/>
                </p:oleObj>
              </mc:Choice>
              <mc:Fallback>
                <p:oleObj r:id="rId5" imgW="2589676" imgH="342751" progId="Equation.DSMT4">
                  <p:embed/>
                  <p:pic>
                    <p:nvPicPr>
                      <p:cNvPr id="628746" name="对象 628745">
                        <a:extLst>
                          <a:ext uri="{FF2B5EF4-FFF2-40B4-BE49-F238E27FC236}">
                            <a16:creationId xmlns:a16="http://schemas.microsoft.com/office/drawing/2014/main" id="{E70D2995-87B3-42A7-8C2C-706F106980A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462338"/>
                        <a:ext cx="7812088"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8747" name="对象 628746">
            <a:extLst>
              <a:ext uri="{FF2B5EF4-FFF2-40B4-BE49-F238E27FC236}">
                <a16:creationId xmlns:a16="http://schemas.microsoft.com/office/drawing/2014/main" id="{E6FAB618-ED0E-44FC-8A7F-79E5D162721B}"/>
              </a:ext>
            </a:extLst>
          </p:cNvPr>
          <p:cNvGraphicFramePr>
            <a:graphicFrameLocks/>
          </p:cNvGraphicFramePr>
          <p:nvPr/>
        </p:nvGraphicFramePr>
        <p:xfrm>
          <a:off x="854075" y="5519738"/>
          <a:ext cx="4251325" cy="1033462"/>
        </p:xfrm>
        <a:graphic>
          <a:graphicData uri="http://schemas.openxmlformats.org/presentationml/2006/ole">
            <mc:AlternateContent xmlns:mc="http://schemas.openxmlformats.org/markup-compatibility/2006">
              <mc:Choice xmlns:v="urn:schemas-microsoft-com:vml" Requires="v">
                <p:oleObj spid="_x0000_s64600" r:id="rId7" imgW="1409088" imgH="342751" progId="Equation.DSMT4">
                  <p:embed/>
                </p:oleObj>
              </mc:Choice>
              <mc:Fallback>
                <p:oleObj r:id="rId7" imgW="1409088" imgH="342751" progId="Equation.DSMT4">
                  <p:embed/>
                  <p:pic>
                    <p:nvPicPr>
                      <p:cNvPr id="628747" name="对象 628746">
                        <a:extLst>
                          <a:ext uri="{FF2B5EF4-FFF2-40B4-BE49-F238E27FC236}">
                            <a16:creationId xmlns:a16="http://schemas.microsoft.com/office/drawing/2014/main" id="{E6FAB618-ED0E-44FC-8A7F-79E5D162721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075" y="5519738"/>
                        <a:ext cx="425132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8748" name="对象 628747">
            <a:extLst>
              <a:ext uri="{FF2B5EF4-FFF2-40B4-BE49-F238E27FC236}">
                <a16:creationId xmlns:a16="http://schemas.microsoft.com/office/drawing/2014/main" id="{1C215F81-B7CE-4713-A9A3-126DEA5E7428}"/>
              </a:ext>
            </a:extLst>
          </p:cNvPr>
          <p:cNvGraphicFramePr>
            <a:graphicFrameLocks/>
          </p:cNvGraphicFramePr>
          <p:nvPr/>
        </p:nvGraphicFramePr>
        <p:xfrm>
          <a:off x="817563" y="4495800"/>
          <a:ext cx="3983037" cy="1033463"/>
        </p:xfrm>
        <a:graphic>
          <a:graphicData uri="http://schemas.openxmlformats.org/presentationml/2006/ole">
            <mc:AlternateContent xmlns:mc="http://schemas.openxmlformats.org/markup-compatibility/2006">
              <mc:Choice xmlns:v="urn:schemas-microsoft-com:vml" Requires="v">
                <p:oleObj spid="_x0000_s64601" r:id="rId9" imgW="1320227" imgH="342751" progId="Equation.DSMT4">
                  <p:embed/>
                </p:oleObj>
              </mc:Choice>
              <mc:Fallback>
                <p:oleObj r:id="rId9" imgW="1320227" imgH="342751" progId="Equation.DSMT4">
                  <p:embed/>
                  <p:pic>
                    <p:nvPicPr>
                      <p:cNvPr id="628748" name="对象 628747">
                        <a:extLst>
                          <a:ext uri="{FF2B5EF4-FFF2-40B4-BE49-F238E27FC236}">
                            <a16:creationId xmlns:a16="http://schemas.microsoft.com/office/drawing/2014/main" id="{1C215F81-B7CE-4713-A9A3-126DEA5E7428}"/>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563" y="4495800"/>
                        <a:ext cx="3983037"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8738"/>
                                        </p:tgtEl>
                                        <p:attrNameLst>
                                          <p:attrName>style.visibility</p:attrName>
                                        </p:attrNameLst>
                                      </p:cBhvr>
                                      <p:to>
                                        <p:strVal val="visible"/>
                                      </p:to>
                                    </p:set>
                                    <p:animEffect transition="in" filter="wipe(left)">
                                      <p:cBhvr>
                                        <p:cTn id="7" dur="500"/>
                                        <p:tgtEl>
                                          <p:spTgt spid="628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8745"/>
                                        </p:tgtEl>
                                        <p:attrNameLst>
                                          <p:attrName>style.visibility</p:attrName>
                                        </p:attrNameLst>
                                      </p:cBhvr>
                                      <p:to>
                                        <p:strVal val="visible"/>
                                      </p:to>
                                    </p:set>
                                    <p:animEffect transition="in" filter="wipe(left)">
                                      <p:cBhvr>
                                        <p:cTn id="12" dur="500"/>
                                        <p:tgtEl>
                                          <p:spTgt spid="6287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8746"/>
                                        </p:tgtEl>
                                        <p:attrNameLst>
                                          <p:attrName>style.visibility</p:attrName>
                                        </p:attrNameLst>
                                      </p:cBhvr>
                                      <p:to>
                                        <p:strVal val="visible"/>
                                      </p:to>
                                    </p:set>
                                    <p:animEffect transition="in" filter="wipe(left)">
                                      <p:cBhvr>
                                        <p:cTn id="17" dur="500"/>
                                        <p:tgtEl>
                                          <p:spTgt spid="6287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8748"/>
                                        </p:tgtEl>
                                        <p:attrNameLst>
                                          <p:attrName>style.visibility</p:attrName>
                                        </p:attrNameLst>
                                      </p:cBhvr>
                                      <p:to>
                                        <p:strVal val="visible"/>
                                      </p:to>
                                    </p:set>
                                    <p:animEffect transition="in" filter="wipe(left)">
                                      <p:cBhvr>
                                        <p:cTn id="22" dur="500"/>
                                        <p:tgtEl>
                                          <p:spTgt spid="6287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8747"/>
                                        </p:tgtEl>
                                        <p:attrNameLst>
                                          <p:attrName>style.visibility</p:attrName>
                                        </p:attrNameLst>
                                      </p:cBhvr>
                                      <p:to>
                                        <p:strVal val="visible"/>
                                      </p:to>
                                    </p:set>
                                    <p:animEffect transition="in" filter="wipe(left)">
                                      <p:cBhvr>
                                        <p:cTn id="27" dur="500"/>
                                        <p:tgtEl>
                                          <p:spTgt spid="628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8"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9762" name="矩形 629761">
            <a:extLst>
              <a:ext uri="{FF2B5EF4-FFF2-40B4-BE49-F238E27FC236}">
                <a16:creationId xmlns:a16="http://schemas.microsoft.com/office/drawing/2014/main" id="{D926E890-7F72-450F-A1A0-AC6CF0F0A46E}"/>
              </a:ext>
            </a:extLst>
          </p:cNvPr>
          <p:cNvSpPr>
            <a:spLocks noChangeArrowheads="1"/>
          </p:cNvSpPr>
          <p:nvPr/>
        </p:nvSpPr>
        <p:spPr bwMode="auto">
          <a:xfrm>
            <a:off x="609600" y="1066800"/>
            <a:ext cx="8305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14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由</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四个数字组成的五位数中，要求数</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出现次数不超过</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次，但不能不出现；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出现次数不超过</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次；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出现次数最多</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次，可以不出现；</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出现次数为偶数。求满足上述条件的数的个数。</a:t>
            </a:r>
          </a:p>
        </p:txBody>
      </p:sp>
      <p:graphicFrame>
        <p:nvGraphicFramePr>
          <p:cNvPr id="629766" name="对象 629765">
            <a:extLst>
              <a:ext uri="{FF2B5EF4-FFF2-40B4-BE49-F238E27FC236}">
                <a16:creationId xmlns:a16="http://schemas.microsoft.com/office/drawing/2014/main" id="{7443E3E5-6F78-4C70-ACE4-8BCB3EF9592F}"/>
              </a:ext>
            </a:extLst>
          </p:cNvPr>
          <p:cNvGraphicFramePr>
            <a:graphicFrameLocks/>
          </p:cNvGraphicFramePr>
          <p:nvPr/>
        </p:nvGraphicFramePr>
        <p:xfrm>
          <a:off x="1371600" y="4267200"/>
          <a:ext cx="6805613" cy="2138363"/>
        </p:xfrm>
        <a:graphic>
          <a:graphicData uri="http://schemas.openxmlformats.org/presentationml/2006/ole">
            <mc:AlternateContent xmlns:mc="http://schemas.openxmlformats.org/markup-compatibility/2006">
              <mc:Choice xmlns:v="urn:schemas-microsoft-com:vml" Requires="v">
                <p:oleObj spid="_x0000_s65559" r:id="rId3" imgW="3073400" imgH="965200" progId="Equation.DSMT4">
                  <p:embed/>
                </p:oleObj>
              </mc:Choice>
              <mc:Fallback>
                <p:oleObj r:id="rId3" imgW="3073400" imgH="965200" progId="Equation.DSMT4">
                  <p:embed/>
                  <p:pic>
                    <p:nvPicPr>
                      <p:cNvPr id="629766" name="对象 629765">
                        <a:extLst>
                          <a:ext uri="{FF2B5EF4-FFF2-40B4-BE49-F238E27FC236}">
                            <a16:creationId xmlns:a16="http://schemas.microsoft.com/office/drawing/2014/main" id="{7443E3E5-6F78-4C70-ACE4-8BCB3EF9592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267200"/>
                        <a:ext cx="6805613"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9768" name="矩形 629767">
            <a:extLst>
              <a:ext uri="{FF2B5EF4-FFF2-40B4-BE49-F238E27FC236}">
                <a16:creationId xmlns:a16="http://schemas.microsoft.com/office/drawing/2014/main" id="{8D520B58-0C80-474E-9659-BD034B4775AA}"/>
              </a:ext>
            </a:extLst>
          </p:cNvPr>
          <p:cNvSpPr>
            <a:spLocks noChangeArrowheads="1"/>
          </p:cNvSpPr>
          <p:nvPr/>
        </p:nvSpPr>
        <p:spPr bwMode="auto">
          <a:xfrm>
            <a:off x="609600" y="3170238"/>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设满足上述条件的</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位数个数为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，则其对应的指数型母函数为：</a:t>
            </a:r>
            <a:endParaRPr kumimoji="0" lang="zh-CN" altLang="en-US"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wipe(left)">
                                      <p:cBhvr>
                                        <p:cTn id="7" dur="500"/>
                                        <p:tgtEl>
                                          <p:spTgt spid="629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9768"/>
                                        </p:tgtEl>
                                        <p:attrNameLst>
                                          <p:attrName>style.visibility</p:attrName>
                                        </p:attrNameLst>
                                      </p:cBhvr>
                                      <p:to>
                                        <p:strVal val="visible"/>
                                      </p:to>
                                    </p:set>
                                    <p:animEffect transition="in" filter="wipe(left)">
                                      <p:cBhvr>
                                        <p:cTn id="12" dur="500"/>
                                        <p:tgtEl>
                                          <p:spTgt spid="6297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9766"/>
                                        </p:tgtEl>
                                        <p:attrNameLst>
                                          <p:attrName>style.visibility</p:attrName>
                                        </p:attrNameLst>
                                      </p:cBhvr>
                                      <p:to>
                                        <p:strVal val="visible"/>
                                      </p:to>
                                    </p:set>
                                    <p:animEffect transition="in" filter="wipe(left)">
                                      <p:cBhvr>
                                        <p:cTn id="17" dur="500"/>
                                        <p:tgtEl>
                                          <p:spTgt spid="629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p:bldP spid="629768"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04168" name="对象 604167">
            <a:extLst>
              <a:ext uri="{FF2B5EF4-FFF2-40B4-BE49-F238E27FC236}">
                <a16:creationId xmlns:a16="http://schemas.microsoft.com/office/drawing/2014/main" id="{38C87BA3-D0BD-45D3-9D3B-01330AE21DD0}"/>
              </a:ext>
            </a:extLst>
          </p:cNvPr>
          <p:cNvGraphicFramePr>
            <a:graphicFrameLocks/>
          </p:cNvGraphicFramePr>
          <p:nvPr/>
        </p:nvGraphicFramePr>
        <p:xfrm>
          <a:off x="1058863" y="1295400"/>
          <a:ext cx="7018337" cy="1895475"/>
        </p:xfrm>
        <a:graphic>
          <a:graphicData uri="http://schemas.openxmlformats.org/presentationml/2006/ole">
            <mc:AlternateContent xmlns:mc="http://schemas.openxmlformats.org/markup-compatibility/2006">
              <mc:Choice xmlns:v="urn:schemas-microsoft-com:vml" Requires="v">
                <p:oleObj spid="_x0000_s66604" r:id="rId3" imgW="3008594" imgH="812447" progId="Equation.DSMT4">
                  <p:embed/>
                </p:oleObj>
              </mc:Choice>
              <mc:Fallback>
                <p:oleObj r:id="rId3" imgW="3008594" imgH="812447" progId="Equation.DSMT4">
                  <p:embed/>
                  <p:pic>
                    <p:nvPicPr>
                      <p:cNvPr id="604168" name="对象 604167">
                        <a:extLst>
                          <a:ext uri="{FF2B5EF4-FFF2-40B4-BE49-F238E27FC236}">
                            <a16:creationId xmlns:a16="http://schemas.microsoft.com/office/drawing/2014/main" id="{38C87BA3-D0BD-45D3-9D3B-01330AE21DD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863" y="1295400"/>
                        <a:ext cx="7018337"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169" name="对象 604168">
            <a:extLst>
              <a:ext uri="{FF2B5EF4-FFF2-40B4-BE49-F238E27FC236}">
                <a16:creationId xmlns:a16="http://schemas.microsoft.com/office/drawing/2014/main" id="{FEDFDD3D-5301-4277-9624-606E6FCDBCB5}"/>
              </a:ext>
            </a:extLst>
          </p:cNvPr>
          <p:cNvGraphicFramePr>
            <a:graphicFrameLocks/>
          </p:cNvGraphicFramePr>
          <p:nvPr/>
        </p:nvGraphicFramePr>
        <p:xfrm>
          <a:off x="1066800" y="3429000"/>
          <a:ext cx="7254875" cy="1954213"/>
        </p:xfrm>
        <a:graphic>
          <a:graphicData uri="http://schemas.openxmlformats.org/presentationml/2006/ole">
            <mc:AlternateContent xmlns:mc="http://schemas.openxmlformats.org/markup-compatibility/2006">
              <mc:Choice xmlns:v="urn:schemas-microsoft-com:vml" Requires="v">
                <p:oleObj spid="_x0000_s66605" r:id="rId5" imgW="3111500" imgH="838200" progId="Equation.DSMT4">
                  <p:embed/>
                </p:oleObj>
              </mc:Choice>
              <mc:Fallback>
                <p:oleObj r:id="rId5" imgW="3111500" imgH="838200" progId="Equation.DSMT4">
                  <p:embed/>
                  <p:pic>
                    <p:nvPicPr>
                      <p:cNvPr id="604169" name="对象 604168">
                        <a:extLst>
                          <a:ext uri="{FF2B5EF4-FFF2-40B4-BE49-F238E27FC236}">
                            <a16:creationId xmlns:a16="http://schemas.microsoft.com/office/drawing/2014/main" id="{FEDFDD3D-5301-4277-9624-606E6FCDBCB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429000"/>
                        <a:ext cx="7254875"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171" name="矩形 604170">
            <a:extLst>
              <a:ext uri="{FF2B5EF4-FFF2-40B4-BE49-F238E27FC236}">
                <a16:creationId xmlns:a16="http://schemas.microsoft.com/office/drawing/2014/main" id="{27E9EEB0-923B-4F66-AC3F-441632464931}"/>
              </a:ext>
            </a:extLst>
          </p:cNvPr>
          <p:cNvSpPr>
            <a:spLocks noChangeArrowheads="1"/>
          </p:cNvSpPr>
          <p:nvPr/>
        </p:nvSpPr>
        <p:spPr bwMode="auto">
          <a:xfrm>
            <a:off x="762000" y="5715000"/>
            <a:ext cx="5873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由此可见满足条件的</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位数共</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215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68"/>
                                        </p:tgtEl>
                                        <p:attrNameLst>
                                          <p:attrName>style.visibility</p:attrName>
                                        </p:attrNameLst>
                                      </p:cBhvr>
                                      <p:to>
                                        <p:strVal val="visible"/>
                                      </p:to>
                                    </p:set>
                                    <p:animEffect transition="in" filter="wipe(left)">
                                      <p:cBhvr>
                                        <p:cTn id="7" dur="500"/>
                                        <p:tgtEl>
                                          <p:spTgt spid="604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169"/>
                                        </p:tgtEl>
                                        <p:attrNameLst>
                                          <p:attrName>style.visibility</p:attrName>
                                        </p:attrNameLst>
                                      </p:cBhvr>
                                      <p:to>
                                        <p:strVal val="visible"/>
                                      </p:to>
                                    </p:set>
                                    <p:animEffect transition="in" filter="wipe(left)">
                                      <p:cBhvr>
                                        <p:cTn id="12" dur="500"/>
                                        <p:tgtEl>
                                          <p:spTgt spid="6041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71"/>
                                        </p:tgtEl>
                                        <p:attrNameLst>
                                          <p:attrName>style.visibility</p:attrName>
                                        </p:attrNameLst>
                                      </p:cBhvr>
                                      <p:to>
                                        <p:strVal val="visible"/>
                                      </p:to>
                                    </p:set>
                                    <p:animEffect transition="in" filter="wipe(left)">
                                      <p:cBhvr>
                                        <p:cTn id="17" dur="500"/>
                                        <p:tgtEl>
                                          <p:spTgt spid="604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1"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0786" name="矩形 630785">
            <a:extLst>
              <a:ext uri="{FF2B5EF4-FFF2-40B4-BE49-F238E27FC236}">
                <a16:creationId xmlns:a16="http://schemas.microsoft.com/office/drawing/2014/main" id="{9E3052D9-E44E-4F73-8029-FA70FF158D5C}"/>
              </a:ext>
            </a:extLst>
          </p:cNvPr>
          <p:cNvSpPr>
            <a:spLocks noChangeArrowheads="1"/>
          </p:cNvSpPr>
          <p:nvPr/>
        </p:nvSpPr>
        <p:spPr bwMode="auto">
          <a:xfrm>
            <a:off x="609600" y="1143000"/>
            <a:ext cx="8305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15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求由</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7</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9</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五个数字组成的</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位数的个数，要求其中</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7</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出现的次数为偶数，其他</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9</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出现次数不加限制。</a:t>
            </a:r>
          </a:p>
        </p:txBody>
      </p:sp>
      <p:graphicFrame>
        <p:nvGraphicFramePr>
          <p:cNvPr id="630788" name="对象 630787">
            <a:extLst>
              <a:ext uri="{FF2B5EF4-FFF2-40B4-BE49-F238E27FC236}">
                <a16:creationId xmlns:a16="http://schemas.microsoft.com/office/drawing/2014/main" id="{5C07A52D-5D9A-4E0E-B318-7244C935E862}"/>
              </a:ext>
            </a:extLst>
          </p:cNvPr>
          <p:cNvGraphicFramePr>
            <a:graphicFrameLocks/>
          </p:cNvGraphicFramePr>
          <p:nvPr/>
        </p:nvGraphicFramePr>
        <p:xfrm>
          <a:off x="1162050" y="4038600"/>
          <a:ext cx="7226300" cy="1098550"/>
        </p:xfrm>
        <a:graphic>
          <a:graphicData uri="http://schemas.openxmlformats.org/presentationml/2006/ole">
            <mc:AlternateContent xmlns:mc="http://schemas.openxmlformats.org/markup-compatibility/2006">
              <mc:Choice xmlns:v="urn:schemas-microsoft-com:vml" Requires="v">
                <p:oleObj spid="_x0000_s67628" r:id="rId3" imgW="3262484" imgH="495085" progId="Equation.DSMT4">
                  <p:embed/>
                </p:oleObj>
              </mc:Choice>
              <mc:Fallback>
                <p:oleObj r:id="rId3" imgW="3262484" imgH="495085" progId="Equation.DSMT4">
                  <p:embed/>
                  <p:pic>
                    <p:nvPicPr>
                      <p:cNvPr id="630788" name="对象 630787">
                        <a:extLst>
                          <a:ext uri="{FF2B5EF4-FFF2-40B4-BE49-F238E27FC236}">
                            <a16:creationId xmlns:a16="http://schemas.microsoft.com/office/drawing/2014/main" id="{5C07A52D-5D9A-4E0E-B318-7244C935E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50" y="4038600"/>
                        <a:ext cx="72263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0789" name="矩形 630788">
            <a:extLst>
              <a:ext uri="{FF2B5EF4-FFF2-40B4-BE49-F238E27FC236}">
                <a16:creationId xmlns:a16="http://schemas.microsoft.com/office/drawing/2014/main" id="{1C0F8DB0-102A-4C0E-A7A7-58E08A9D2154}"/>
              </a:ext>
            </a:extLst>
          </p:cNvPr>
          <p:cNvSpPr>
            <a:spLocks noChangeArrowheads="1"/>
          </p:cNvSpPr>
          <p:nvPr/>
        </p:nvSpPr>
        <p:spPr bwMode="auto">
          <a:xfrm>
            <a:off x="609600" y="28956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设满足上述条件的</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位数个数为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，则其对应的指数型母函数为：</a:t>
            </a:r>
            <a:endParaRPr kumimoji="0" lang="zh-CN" altLang="en-US"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aphicFrame>
        <p:nvGraphicFramePr>
          <p:cNvPr id="630790" name="对象 630789">
            <a:extLst>
              <a:ext uri="{FF2B5EF4-FFF2-40B4-BE49-F238E27FC236}">
                <a16:creationId xmlns:a16="http://schemas.microsoft.com/office/drawing/2014/main" id="{680B3EA3-C989-4286-BFE6-77AC69262BF2}"/>
              </a:ext>
            </a:extLst>
          </p:cNvPr>
          <p:cNvGraphicFramePr>
            <a:graphicFrameLocks/>
          </p:cNvGraphicFramePr>
          <p:nvPr/>
        </p:nvGraphicFramePr>
        <p:xfrm>
          <a:off x="2209800" y="5302250"/>
          <a:ext cx="2819400" cy="1123950"/>
        </p:xfrm>
        <a:graphic>
          <a:graphicData uri="http://schemas.openxmlformats.org/presentationml/2006/ole">
            <mc:AlternateContent xmlns:mc="http://schemas.openxmlformats.org/markup-compatibility/2006">
              <mc:Choice xmlns:v="urn:schemas-microsoft-com:vml" Requires="v">
                <p:oleObj spid="_x0000_s67629" r:id="rId5" imgW="1244060" imgH="495085" progId="Equation.DSMT4">
                  <p:embed/>
                </p:oleObj>
              </mc:Choice>
              <mc:Fallback>
                <p:oleObj r:id="rId5" imgW="1244060" imgH="495085" progId="Equation.DSMT4">
                  <p:embed/>
                  <p:pic>
                    <p:nvPicPr>
                      <p:cNvPr id="630790" name="对象 630789">
                        <a:extLst>
                          <a:ext uri="{FF2B5EF4-FFF2-40B4-BE49-F238E27FC236}">
                            <a16:creationId xmlns:a16="http://schemas.microsoft.com/office/drawing/2014/main" id="{680B3EA3-C989-4286-BFE6-77AC69262BF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5302250"/>
                        <a:ext cx="2819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0786"/>
                                        </p:tgtEl>
                                        <p:attrNameLst>
                                          <p:attrName>style.visibility</p:attrName>
                                        </p:attrNameLst>
                                      </p:cBhvr>
                                      <p:to>
                                        <p:strVal val="visible"/>
                                      </p:to>
                                    </p:set>
                                    <p:animEffect transition="in" filter="wipe(left)">
                                      <p:cBhvr>
                                        <p:cTn id="7" dur="500"/>
                                        <p:tgtEl>
                                          <p:spTgt spid="630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0789"/>
                                        </p:tgtEl>
                                        <p:attrNameLst>
                                          <p:attrName>style.visibility</p:attrName>
                                        </p:attrNameLst>
                                      </p:cBhvr>
                                      <p:to>
                                        <p:strVal val="visible"/>
                                      </p:to>
                                    </p:set>
                                    <p:animEffect transition="in" filter="wipe(left)">
                                      <p:cBhvr>
                                        <p:cTn id="12" dur="500"/>
                                        <p:tgtEl>
                                          <p:spTgt spid="630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0788"/>
                                        </p:tgtEl>
                                        <p:attrNameLst>
                                          <p:attrName>style.visibility</p:attrName>
                                        </p:attrNameLst>
                                      </p:cBhvr>
                                      <p:to>
                                        <p:strVal val="visible"/>
                                      </p:to>
                                    </p:set>
                                    <p:animEffect transition="in" filter="wipe(left)">
                                      <p:cBhvr>
                                        <p:cTn id="17" dur="500"/>
                                        <p:tgtEl>
                                          <p:spTgt spid="6307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0790"/>
                                        </p:tgtEl>
                                        <p:attrNameLst>
                                          <p:attrName>style.visibility</p:attrName>
                                        </p:attrNameLst>
                                      </p:cBhvr>
                                      <p:to>
                                        <p:strVal val="visible"/>
                                      </p:to>
                                    </p:set>
                                    <p:animEffect transition="in" filter="wipe(left)">
                                      <p:cBhvr>
                                        <p:cTn id="22" dur="500"/>
                                        <p:tgtEl>
                                          <p:spTgt spid="630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6" grpId="0"/>
      <p:bldP spid="630789"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06213" name="对象 606212">
            <a:extLst>
              <a:ext uri="{FF2B5EF4-FFF2-40B4-BE49-F238E27FC236}">
                <a16:creationId xmlns:a16="http://schemas.microsoft.com/office/drawing/2014/main" id="{B6A87CB8-11C9-4DC4-90B1-E8EAE00B92D8}"/>
              </a:ext>
            </a:extLst>
          </p:cNvPr>
          <p:cNvGraphicFramePr>
            <a:graphicFrameLocks/>
          </p:cNvGraphicFramePr>
          <p:nvPr/>
        </p:nvGraphicFramePr>
        <p:xfrm>
          <a:off x="1419225" y="1295400"/>
          <a:ext cx="4067175" cy="901700"/>
        </p:xfrm>
        <a:graphic>
          <a:graphicData uri="http://schemas.openxmlformats.org/presentationml/2006/ole">
            <mc:AlternateContent xmlns:mc="http://schemas.openxmlformats.org/markup-compatibility/2006">
              <mc:Choice xmlns:v="urn:schemas-microsoft-com:vml" Requires="v">
                <p:oleObj spid="_x0000_s68715" r:id="rId3" imgW="1777229" imgH="393529" progId="Equation.DSMT4">
                  <p:embed/>
                </p:oleObj>
              </mc:Choice>
              <mc:Fallback>
                <p:oleObj r:id="rId3" imgW="1777229" imgH="393529" progId="Equation.DSMT4">
                  <p:embed/>
                  <p:pic>
                    <p:nvPicPr>
                      <p:cNvPr id="606213" name="对象 606212">
                        <a:extLst>
                          <a:ext uri="{FF2B5EF4-FFF2-40B4-BE49-F238E27FC236}">
                            <a16:creationId xmlns:a16="http://schemas.microsoft.com/office/drawing/2014/main" id="{B6A87CB8-11C9-4DC4-90B1-E8EAE00B92D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225" y="1295400"/>
                        <a:ext cx="40671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6218" name="对象 606217">
            <a:extLst>
              <a:ext uri="{FF2B5EF4-FFF2-40B4-BE49-F238E27FC236}">
                <a16:creationId xmlns:a16="http://schemas.microsoft.com/office/drawing/2014/main" id="{4F7702F8-3007-40BF-84CC-AD55986CED98}"/>
              </a:ext>
            </a:extLst>
          </p:cNvPr>
          <p:cNvGraphicFramePr>
            <a:graphicFrameLocks/>
          </p:cNvGraphicFramePr>
          <p:nvPr/>
        </p:nvGraphicFramePr>
        <p:xfrm>
          <a:off x="2370138" y="2209800"/>
          <a:ext cx="2963862" cy="901700"/>
        </p:xfrm>
        <a:graphic>
          <a:graphicData uri="http://schemas.openxmlformats.org/presentationml/2006/ole">
            <mc:AlternateContent xmlns:mc="http://schemas.openxmlformats.org/markup-compatibility/2006">
              <mc:Choice xmlns:v="urn:schemas-microsoft-com:vml" Requires="v">
                <p:oleObj spid="_x0000_s68716" r:id="rId5" imgW="1294838" imgH="393529" progId="Equation.DSMT4">
                  <p:embed/>
                </p:oleObj>
              </mc:Choice>
              <mc:Fallback>
                <p:oleObj r:id="rId5" imgW="1294838" imgH="393529" progId="Equation.DSMT4">
                  <p:embed/>
                  <p:pic>
                    <p:nvPicPr>
                      <p:cNvPr id="606218" name="对象 606217">
                        <a:extLst>
                          <a:ext uri="{FF2B5EF4-FFF2-40B4-BE49-F238E27FC236}">
                            <a16:creationId xmlns:a16="http://schemas.microsoft.com/office/drawing/2014/main" id="{4F7702F8-3007-40BF-84CC-AD55986CED9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0138" y="2209800"/>
                        <a:ext cx="29638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6219" name="对象 606218">
            <a:extLst>
              <a:ext uri="{FF2B5EF4-FFF2-40B4-BE49-F238E27FC236}">
                <a16:creationId xmlns:a16="http://schemas.microsoft.com/office/drawing/2014/main" id="{A3C11116-ECAF-4CD8-BB1A-1EC4DD060ECA}"/>
              </a:ext>
            </a:extLst>
          </p:cNvPr>
          <p:cNvGraphicFramePr>
            <a:graphicFrameLocks/>
          </p:cNvGraphicFramePr>
          <p:nvPr/>
        </p:nvGraphicFramePr>
        <p:xfrm>
          <a:off x="2359025" y="4267200"/>
          <a:ext cx="3660775" cy="1019175"/>
        </p:xfrm>
        <a:graphic>
          <a:graphicData uri="http://schemas.openxmlformats.org/presentationml/2006/ole">
            <mc:AlternateContent xmlns:mc="http://schemas.openxmlformats.org/markup-compatibility/2006">
              <mc:Choice xmlns:v="urn:schemas-microsoft-com:vml" Requires="v">
                <p:oleObj spid="_x0000_s68717" r:id="rId7" imgW="1599506" imgH="444307" progId="Equation.DSMT4">
                  <p:embed/>
                </p:oleObj>
              </mc:Choice>
              <mc:Fallback>
                <p:oleObj r:id="rId7" imgW="1599506" imgH="444307" progId="Equation.DSMT4">
                  <p:embed/>
                  <p:pic>
                    <p:nvPicPr>
                      <p:cNvPr id="606219" name="对象 606218">
                        <a:extLst>
                          <a:ext uri="{FF2B5EF4-FFF2-40B4-BE49-F238E27FC236}">
                            <a16:creationId xmlns:a16="http://schemas.microsoft.com/office/drawing/2014/main" id="{A3C11116-ECAF-4CD8-BB1A-1EC4DD060EC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9025" y="4267200"/>
                        <a:ext cx="36607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6220" name="对象 606219">
            <a:extLst>
              <a:ext uri="{FF2B5EF4-FFF2-40B4-BE49-F238E27FC236}">
                <a16:creationId xmlns:a16="http://schemas.microsoft.com/office/drawing/2014/main" id="{96572373-E904-48C2-AD11-5B6D7156161F}"/>
              </a:ext>
            </a:extLst>
          </p:cNvPr>
          <p:cNvGraphicFramePr>
            <a:graphicFrameLocks/>
          </p:cNvGraphicFramePr>
          <p:nvPr/>
        </p:nvGraphicFramePr>
        <p:xfrm>
          <a:off x="2362200" y="3114675"/>
          <a:ext cx="5113338" cy="1076325"/>
        </p:xfrm>
        <a:graphic>
          <a:graphicData uri="http://schemas.openxmlformats.org/presentationml/2006/ole">
            <mc:AlternateContent xmlns:mc="http://schemas.openxmlformats.org/markup-compatibility/2006">
              <mc:Choice xmlns:v="urn:schemas-microsoft-com:vml" Requires="v">
                <p:oleObj spid="_x0000_s68718" r:id="rId9" imgW="2235200" imgH="469900" progId="Equation.DSMT4">
                  <p:embed/>
                </p:oleObj>
              </mc:Choice>
              <mc:Fallback>
                <p:oleObj r:id="rId9" imgW="2235200" imgH="469900" progId="Equation.DSMT4">
                  <p:embed/>
                  <p:pic>
                    <p:nvPicPr>
                      <p:cNvPr id="606220" name="对象 606219">
                        <a:extLst>
                          <a:ext uri="{FF2B5EF4-FFF2-40B4-BE49-F238E27FC236}">
                            <a16:creationId xmlns:a16="http://schemas.microsoft.com/office/drawing/2014/main" id="{96572373-E904-48C2-AD11-5B6D7156161F}"/>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3114675"/>
                        <a:ext cx="51133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6221" name="对象 606220">
            <a:extLst>
              <a:ext uri="{FF2B5EF4-FFF2-40B4-BE49-F238E27FC236}">
                <a16:creationId xmlns:a16="http://schemas.microsoft.com/office/drawing/2014/main" id="{B9BC1991-2F30-496E-AD34-650C5E96594C}"/>
              </a:ext>
            </a:extLst>
          </p:cNvPr>
          <p:cNvGraphicFramePr>
            <a:graphicFrameLocks/>
          </p:cNvGraphicFramePr>
          <p:nvPr/>
        </p:nvGraphicFramePr>
        <p:xfrm>
          <a:off x="2438400" y="5545138"/>
          <a:ext cx="3276600" cy="931862"/>
        </p:xfrm>
        <a:graphic>
          <a:graphicData uri="http://schemas.openxmlformats.org/presentationml/2006/ole">
            <mc:AlternateContent xmlns:mc="http://schemas.openxmlformats.org/markup-compatibility/2006">
              <mc:Choice xmlns:v="urn:schemas-microsoft-com:vml" Requires="v">
                <p:oleObj spid="_x0000_s68719" r:id="rId11" imgW="1383699" imgH="393529" progId="Equation.DSMT4">
                  <p:embed/>
                </p:oleObj>
              </mc:Choice>
              <mc:Fallback>
                <p:oleObj r:id="rId11" imgW="1383699" imgH="393529" progId="Equation.DSMT4">
                  <p:embed/>
                  <p:pic>
                    <p:nvPicPr>
                      <p:cNvPr id="606221" name="对象 606220">
                        <a:extLst>
                          <a:ext uri="{FF2B5EF4-FFF2-40B4-BE49-F238E27FC236}">
                            <a16:creationId xmlns:a16="http://schemas.microsoft.com/office/drawing/2014/main" id="{B9BC1991-2F30-496E-AD34-650C5E96594C}"/>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5545138"/>
                        <a:ext cx="3276600"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6222" name="文本框 606221">
            <a:extLst>
              <a:ext uri="{FF2B5EF4-FFF2-40B4-BE49-F238E27FC236}">
                <a16:creationId xmlns:a16="http://schemas.microsoft.com/office/drawing/2014/main" id="{BA13F772-EFF6-4E72-BC11-8B04314139A9}"/>
              </a:ext>
            </a:extLst>
          </p:cNvPr>
          <p:cNvSpPr txBox="1">
            <a:spLocks noChangeArrowheads="1"/>
          </p:cNvSpPr>
          <p:nvPr/>
        </p:nvSpPr>
        <p:spPr bwMode="auto">
          <a:xfrm>
            <a:off x="838200" y="53340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因此</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6213"/>
                                        </p:tgtEl>
                                        <p:attrNameLst>
                                          <p:attrName>style.visibility</p:attrName>
                                        </p:attrNameLst>
                                      </p:cBhvr>
                                      <p:to>
                                        <p:strVal val="visible"/>
                                      </p:to>
                                    </p:set>
                                    <p:animEffect transition="in" filter="wipe(left)">
                                      <p:cBhvr>
                                        <p:cTn id="7" dur="500"/>
                                        <p:tgtEl>
                                          <p:spTgt spid="606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6218"/>
                                        </p:tgtEl>
                                        <p:attrNameLst>
                                          <p:attrName>style.visibility</p:attrName>
                                        </p:attrNameLst>
                                      </p:cBhvr>
                                      <p:to>
                                        <p:strVal val="visible"/>
                                      </p:to>
                                    </p:set>
                                    <p:animEffect transition="in" filter="wipe(left)">
                                      <p:cBhvr>
                                        <p:cTn id="12" dur="500"/>
                                        <p:tgtEl>
                                          <p:spTgt spid="6062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6220"/>
                                        </p:tgtEl>
                                        <p:attrNameLst>
                                          <p:attrName>style.visibility</p:attrName>
                                        </p:attrNameLst>
                                      </p:cBhvr>
                                      <p:to>
                                        <p:strVal val="visible"/>
                                      </p:to>
                                    </p:set>
                                    <p:animEffect transition="in" filter="wipe(left)">
                                      <p:cBhvr>
                                        <p:cTn id="17" dur="500"/>
                                        <p:tgtEl>
                                          <p:spTgt spid="606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6219"/>
                                        </p:tgtEl>
                                        <p:attrNameLst>
                                          <p:attrName>style.visibility</p:attrName>
                                        </p:attrNameLst>
                                      </p:cBhvr>
                                      <p:to>
                                        <p:strVal val="visible"/>
                                      </p:to>
                                    </p:set>
                                    <p:animEffect transition="in" filter="wipe(left)">
                                      <p:cBhvr>
                                        <p:cTn id="22" dur="500"/>
                                        <p:tgtEl>
                                          <p:spTgt spid="6062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6222"/>
                                        </p:tgtEl>
                                        <p:attrNameLst>
                                          <p:attrName>style.visibility</p:attrName>
                                        </p:attrNameLst>
                                      </p:cBhvr>
                                      <p:to>
                                        <p:strVal val="visible"/>
                                      </p:to>
                                    </p:set>
                                    <p:animEffect transition="in" filter="wipe(left)">
                                      <p:cBhvr>
                                        <p:cTn id="27" dur="500"/>
                                        <p:tgtEl>
                                          <p:spTgt spid="6062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06221"/>
                                        </p:tgtEl>
                                        <p:attrNameLst>
                                          <p:attrName>style.visibility</p:attrName>
                                        </p:attrNameLst>
                                      </p:cBhvr>
                                      <p:to>
                                        <p:strVal val="visible"/>
                                      </p:to>
                                    </p:set>
                                    <p:animEffect transition="in" filter="wipe(left)">
                                      <p:cBhvr>
                                        <p:cTn id="32" dur="500"/>
                                        <p:tgtEl>
                                          <p:spTgt spid="606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22"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1810" name="矩形 631809">
            <a:extLst>
              <a:ext uri="{FF2B5EF4-FFF2-40B4-BE49-F238E27FC236}">
                <a16:creationId xmlns:a16="http://schemas.microsoft.com/office/drawing/2014/main" id="{DC1E2A6A-6FCC-417D-AE9A-9E28D08B0811}"/>
              </a:ext>
            </a:extLst>
          </p:cNvPr>
          <p:cNvSpPr>
            <a:spLocks noChangeArrowheads="1"/>
          </p:cNvSpPr>
          <p:nvPr/>
        </p:nvSpPr>
        <p:spPr bwMode="auto">
          <a:xfrm>
            <a:off x="609600" y="1066800"/>
            <a:ext cx="8305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16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7</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个有区别的球放进</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个有标志的盒子里，要求</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两个盒子必须有偶数个球，第</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个盒子有奇数个球，求不同的方案个数。</a:t>
            </a:r>
          </a:p>
        </p:txBody>
      </p:sp>
      <p:graphicFrame>
        <p:nvGraphicFramePr>
          <p:cNvPr id="631812" name="对象 631811">
            <a:extLst>
              <a:ext uri="{FF2B5EF4-FFF2-40B4-BE49-F238E27FC236}">
                <a16:creationId xmlns:a16="http://schemas.microsoft.com/office/drawing/2014/main" id="{5860DD21-B435-4091-9946-A3CE314E64A9}"/>
              </a:ext>
            </a:extLst>
          </p:cNvPr>
          <p:cNvGraphicFramePr>
            <a:graphicFrameLocks/>
          </p:cNvGraphicFramePr>
          <p:nvPr/>
        </p:nvGraphicFramePr>
        <p:xfrm>
          <a:off x="515938" y="4235450"/>
          <a:ext cx="8323262" cy="1098550"/>
        </p:xfrm>
        <a:graphic>
          <a:graphicData uri="http://schemas.openxmlformats.org/presentationml/2006/ole">
            <mc:AlternateContent xmlns:mc="http://schemas.openxmlformats.org/markup-compatibility/2006">
              <mc:Choice xmlns:v="urn:schemas-microsoft-com:vml" Requires="v">
                <p:oleObj spid="_x0000_s69676" r:id="rId3" imgW="3757569" imgH="495085" progId="Equation.DSMT4">
                  <p:embed/>
                </p:oleObj>
              </mc:Choice>
              <mc:Fallback>
                <p:oleObj r:id="rId3" imgW="3757569" imgH="495085" progId="Equation.DSMT4">
                  <p:embed/>
                  <p:pic>
                    <p:nvPicPr>
                      <p:cNvPr id="631812" name="对象 631811">
                        <a:extLst>
                          <a:ext uri="{FF2B5EF4-FFF2-40B4-BE49-F238E27FC236}">
                            <a16:creationId xmlns:a16="http://schemas.microsoft.com/office/drawing/2014/main" id="{5860DD21-B435-4091-9946-A3CE314E64A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38" y="4235450"/>
                        <a:ext cx="832326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1813" name="矩形 631812">
            <a:extLst>
              <a:ext uri="{FF2B5EF4-FFF2-40B4-BE49-F238E27FC236}">
                <a16:creationId xmlns:a16="http://schemas.microsoft.com/office/drawing/2014/main" id="{0F4306DC-03F3-4DCC-B7CD-DE6A6B2CA7EF}"/>
              </a:ext>
            </a:extLst>
          </p:cNvPr>
          <p:cNvSpPr>
            <a:spLocks noChangeArrowheads="1"/>
          </p:cNvSpPr>
          <p:nvPr/>
        </p:nvSpPr>
        <p:spPr bwMode="auto">
          <a:xfrm>
            <a:off x="609600" y="26670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这相当于从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1234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个数中取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7</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个做允许重复的排列，即每个数字对应于每个球所放的盒子的序号。</a:t>
            </a:r>
          </a:p>
        </p:txBody>
      </p:sp>
      <p:graphicFrame>
        <p:nvGraphicFramePr>
          <p:cNvPr id="631814" name="对象 631813">
            <a:extLst>
              <a:ext uri="{FF2B5EF4-FFF2-40B4-BE49-F238E27FC236}">
                <a16:creationId xmlns:a16="http://schemas.microsoft.com/office/drawing/2014/main" id="{90B3B515-E7F3-47A5-971A-C3E961FFD694}"/>
              </a:ext>
            </a:extLst>
          </p:cNvPr>
          <p:cNvGraphicFramePr>
            <a:graphicFrameLocks/>
          </p:cNvGraphicFramePr>
          <p:nvPr/>
        </p:nvGraphicFramePr>
        <p:xfrm>
          <a:off x="1371600" y="5353050"/>
          <a:ext cx="3970338" cy="1123950"/>
        </p:xfrm>
        <a:graphic>
          <a:graphicData uri="http://schemas.openxmlformats.org/presentationml/2006/ole">
            <mc:AlternateContent xmlns:mc="http://schemas.openxmlformats.org/markup-compatibility/2006">
              <mc:Choice xmlns:v="urn:schemas-microsoft-com:vml" Requires="v">
                <p:oleObj spid="_x0000_s69677" r:id="rId5" imgW="1751840" imgH="495085" progId="Equation.DSMT4">
                  <p:embed/>
                </p:oleObj>
              </mc:Choice>
              <mc:Fallback>
                <p:oleObj r:id="rId5" imgW="1751840" imgH="495085" progId="Equation.DSMT4">
                  <p:embed/>
                  <p:pic>
                    <p:nvPicPr>
                      <p:cNvPr id="631814" name="对象 631813">
                        <a:extLst>
                          <a:ext uri="{FF2B5EF4-FFF2-40B4-BE49-F238E27FC236}">
                            <a16:creationId xmlns:a16="http://schemas.microsoft.com/office/drawing/2014/main" id="{90B3B515-E7F3-47A5-971A-C3E961FFD69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5353050"/>
                        <a:ext cx="3970338"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1815" name="矩形 631814">
            <a:extLst>
              <a:ext uri="{FF2B5EF4-FFF2-40B4-BE49-F238E27FC236}">
                <a16:creationId xmlns:a16="http://schemas.microsoft.com/office/drawing/2014/main" id="{E40958A5-FDF9-4422-9E4F-7C07B255A216}"/>
              </a:ext>
            </a:extLst>
          </p:cNvPr>
          <p:cNvSpPr>
            <a:spLocks noChangeArrowheads="1"/>
          </p:cNvSpPr>
          <p:nvPr/>
        </p:nvSpPr>
        <p:spPr bwMode="auto">
          <a:xfrm>
            <a:off x="609600" y="3671888"/>
            <a:ext cx="6584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这样的排列数所对应的指数型母函数为：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1810"/>
                                        </p:tgtEl>
                                        <p:attrNameLst>
                                          <p:attrName>style.visibility</p:attrName>
                                        </p:attrNameLst>
                                      </p:cBhvr>
                                      <p:to>
                                        <p:strVal val="visible"/>
                                      </p:to>
                                    </p:set>
                                    <p:animEffect transition="in" filter="wipe(left)">
                                      <p:cBhvr>
                                        <p:cTn id="7" dur="500"/>
                                        <p:tgtEl>
                                          <p:spTgt spid="631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1813"/>
                                        </p:tgtEl>
                                        <p:attrNameLst>
                                          <p:attrName>style.visibility</p:attrName>
                                        </p:attrNameLst>
                                      </p:cBhvr>
                                      <p:to>
                                        <p:strVal val="visible"/>
                                      </p:to>
                                    </p:set>
                                    <p:animEffect transition="in" filter="wipe(left)">
                                      <p:cBhvr>
                                        <p:cTn id="12" dur="500"/>
                                        <p:tgtEl>
                                          <p:spTgt spid="631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1815"/>
                                        </p:tgtEl>
                                        <p:attrNameLst>
                                          <p:attrName>style.visibility</p:attrName>
                                        </p:attrNameLst>
                                      </p:cBhvr>
                                      <p:to>
                                        <p:strVal val="visible"/>
                                      </p:to>
                                    </p:set>
                                    <p:animEffect transition="in" filter="wipe(left)">
                                      <p:cBhvr>
                                        <p:cTn id="17" dur="500"/>
                                        <p:tgtEl>
                                          <p:spTgt spid="6318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1812"/>
                                        </p:tgtEl>
                                        <p:attrNameLst>
                                          <p:attrName>style.visibility</p:attrName>
                                        </p:attrNameLst>
                                      </p:cBhvr>
                                      <p:to>
                                        <p:strVal val="visible"/>
                                      </p:to>
                                    </p:set>
                                    <p:animEffect transition="in" filter="wipe(left)">
                                      <p:cBhvr>
                                        <p:cTn id="22" dur="500"/>
                                        <p:tgtEl>
                                          <p:spTgt spid="6318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1814"/>
                                        </p:tgtEl>
                                        <p:attrNameLst>
                                          <p:attrName>style.visibility</p:attrName>
                                        </p:attrNameLst>
                                      </p:cBhvr>
                                      <p:to>
                                        <p:strVal val="visible"/>
                                      </p:to>
                                    </p:set>
                                    <p:animEffect transition="in" filter="wipe(left)">
                                      <p:cBhvr>
                                        <p:cTn id="27" dur="500"/>
                                        <p:tgtEl>
                                          <p:spTgt spid="631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0" grpId="0"/>
      <p:bldP spid="631813" grpId="0"/>
      <p:bldP spid="631815"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32834" name="对象 632833">
            <a:extLst>
              <a:ext uri="{FF2B5EF4-FFF2-40B4-BE49-F238E27FC236}">
                <a16:creationId xmlns:a16="http://schemas.microsoft.com/office/drawing/2014/main" id="{56C70347-5DDB-44F4-BA42-1E995A8DFB9E}"/>
              </a:ext>
            </a:extLst>
          </p:cNvPr>
          <p:cNvGraphicFramePr>
            <a:graphicFrameLocks/>
          </p:cNvGraphicFramePr>
          <p:nvPr/>
        </p:nvGraphicFramePr>
        <p:xfrm>
          <a:off x="1274763" y="1460500"/>
          <a:ext cx="4357687" cy="901700"/>
        </p:xfrm>
        <a:graphic>
          <a:graphicData uri="http://schemas.openxmlformats.org/presentationml/2006/ole">
            <mc:AlternateContent xmlns:mc="http://schemas.openxmlformats.org/markup-compatibility/2006">
              <mc:Choice xmlns:v="urn:schemas-microsoft-com:vml" Requires="v">
                <p:oleObj spid="_x0000_s70742" r:id="rId3" imgW="1904174" imgH="393529" progId="Equation.DSMT4">
                  <p:embed/>
                </p:oleObj>
              </mc:Choice>
              <mc:Fallback>
                <p:oleObj r:id="rId3" imgW="1904174" imgH="393529" progId="Equation.DSMT4">
                  <p:embed/>
                  <p:pic>
                    <p:nvPicPr>
                      <p:cNvPr id="632834" name="对象 632833">
                        <a:extLst>
                          <a:ext uri="{FF2B5EF4-FFF2-40B4-BE49-F238E27FC236}">
                            <a16:creationId xmlns:a16="http://schemas.microsoft.com/office/drawing/2014/main" id="{56C70347-5DDB-44F4-BA42-1E995A8DFB9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763" y="1460500"/>
                        <a:ext cx="4357687"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2835" name="对象 632834">
            <a:extLst>
              <a:ext uri="{FF2B5EF4-FFF2-40B4-BE49-F238E27FC236}">
                <a16:creationId xmlns:a16="http://schemas.microsoft.com/office/drawing/2014/main" id="{29FACE84-DE5E-40E1-9C59-C4070B2CA279}"/>
              </a:ext>
            </a:extLst>
          </p:cNvPr>
          <p:cNvGraphicFramePr>
            <a:graphicFrameLocks/>
          </p:cNvGraphicFramePr>
          <p:nvPr/>
        </p:nvGraphicFramePr>
        <p:xfrm>
          <a:off x="2209800" y="2514600"/>
          <a:ext cx="5086350" cy="1076325"/>
        </p:xfrm>
        <a:graphic>
          <a:graphicData uri="http://schemas.openxmlformats.org/presentationml/2006/ole">
            <mc:AlternateContent xmlns:mc="http://schemas.openxmlformats.org/markup-compatibility/2006">
              <mc:Choice xmlns:v="urn:schemas-microsoft-com:vml" Requires="v">
                <p:oleObj spid="_x0000_s70743" r:id="rId5" imgW="2222500" imgH="469900" progId="Equation.DSMT4">
                  <p:embed/>
                </p:oleObj>
              </mc:Choice>
              <mc:Fallback>
                <p:oleObj r:id="rId5" imgW="2222500" imgH="469900" progId="Equation.DSMT4">
                  <p:embed/>
                  <p:pic>
                    <p:nvPicPr>
                      <p:cNvPr id="632835" name="对象 632834">
                        <a:extLst>
                          <a:ext uri="{FF2B5EF4-FFF2-40B4-BE49-F238E27FC236}">
                            <a16:creationId xmlns:a16="http://schemas.microsoft.com/office/drawing/2014/main" id="{29FACE84-DE5E-40E1-9C59-C4070B2CA27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514600"/>
                        <a:ext cx="50863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2838" name="对象 632837">
            <a:extLst>
              <a:ext uri="{FF2B5EF4-FFF2-40B4-BE49-F238E27FC236}">
                <a16:creationId xmlns:a16="http://schemas.microsoft.com/office/drawing/2014/main" id="{0C691FB5-BD1D-4CB1-B390-223373EEC055}"/>
              </a:ext>
            </a:extLst>
          </p:cNvPr>
          <p:cNvGraphicFramePr>
            <a:graphicFrameLocks/>
          </p:cNvGraphicFramePr>
          <p:nvPr/>
        </p:nvGraphicFramePr>
        <p:xfrm>
          <a:off x="2322513" y="4343400"/>
          <a:ext cx="3697287" cy="931863"/>
        </p:xfrm>
        <a:graphic>
          <a:graphicData uri="http://schemas.openxmlformats.org/presentationml/2006/ole">
            <mc:AlternateContent xmlns:mc="http://schemas.openxmlformats.org/markup-compatibility/2006">
              <mc:Choice xmlns:v="urn:schemas-microsoft-com:vml" Requires="v">
                <p:oleObj spid="_x0000_s70744" r:id="rId7" imgW="1561422" imgH="393529" progId="Equation.DSMT4">
                  <p:embed/>
                </p:oleObj>
              </mc:Choice>
              <mc:Fallback>
                <p:oleObj r:id="rId7" imgW="1561422" imgH="393529" progId="Equation.DSMT4">
                  <p:embed/>
                  <p:pic>
                    <p:nvPicPr>
                      <p:cNvPr id="632838" name="对象 632837">
                        <a:extLst>
                          <a:ext uri="{FF2B5EF4-FFF2-40B4-BE49-F238E27FC236}">
                            <a16:creationId xmlns:a16="http://schemas.microsoft.com/office/drawing/2014/main" id="{0C691FB5-BD1D-4CB1-B390-223373EEC055}"/>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2513" y="4343400"/>
                        <a:ext cx="369728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2839" name="文本框 632838">
            <a:extLst>
              <a:ext uri="{FF2B5EF4-FFF2-40B4-BE49-F238E27FC236}">
                <a16:creationId xmlns:a16="http://schemas.microsoft.com/office/drawing/2014/main" id="{BD7C5483-1BC4-4ED6-9CCE-A7E56D5CBFA0}"/>
              </a:ext>
            </a:extLst>
          </p:cNvPr>
          <p:cNvSpPr txBox="1">
            <a:spLocks noChangeArrowheads="1"/>
          </p:cNvSpPr>
          <p:nvPr/>
        </p:nvSpPr>
        <p:spPr bwMode="auto">
          <a:xfrm>
            <a:off x="838200" y="390048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因此</a:t>
            </a:r>
          </a:p>
        </p:txBody>
      </p:sp>
      <p:graphicFrame>
        <p:nvGraphicFramePr>
          <p:cNvPr id="632840" name="对象 632839">
            <a:extLst>
              <a:ext uri="{FF2B5EF4-FFF2-40B4-BE49-F238E27FC236}">
                <a16:creationId xmlns:a16="http://schemas.microsoft.com/office/drawing/2014/main" id="{89D9C898-2E94-4A14-9514-73B3A051721E}"/>
              </a:ext>
            </a:extLst>
          </p:cNvPr>
          <p:cNvGraphicFramePr>
            <a:graphicFrameLocks/>
          </p:cNvGraphicFramePr>
          <p:nvPr/>
        </p:nvGraphicFramePr>
        <p:xfrm>
          <a:off x="1865313" y="5468938"/>
          <a:ext cx="4689475" cy="931862"/>
        </p:xfrm>
        <a:graphic>
          <a:graphicData uri="http://schemas.openxmlformats.org/presentationml/2006/ole">
            <mc:AlternateContent xmlns:mc="http://schemas.openxmlformats.org/markup-compatibility/2006">
              <mc:Choice xmlns:v="urn:schemas-microsoft-com:vml" Requires="v">
                <p:oleObj spid="_x0000_s70745" r:id="rId9" imgW="1980340" imgH="393529" progId="Equation.DSMT4">
                  <p:embed/>
                </p:oleObj>
              </mc:Choice>
              <mc:Fallback>
                <p:oleObj r:id="rId9" imgW="1980340" imgH="393529" progId="Equation.DSMT4">
                  <p:embed/>
                  <p:pic>
                    <p:nvPicPr>
                      <p:cNvPr id="632840" name="对象 632839">
                        <a:extLst>
                          <a:ext uri="{FF2B5EF4-FFF2-40B4-BE49-F238E27FC236}">
                            <a16:creationId xmlns:a16="http://schemas.microsoft.com/office/drawing/2014/main" id="{89D9C898-2E94-4A14-9514-73B3A051721E}"/>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65313" y="5468938"/>
                        <a:ext cx="46894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2834"/>
                                        </p:tgtEl>
                                        <p:attrNameLst>
                                          <p:attrName>style.visibility</p:attrName>
                                        </p:attrNameLst>
                                      </p:cBhvr>
                                      <p:to>
                                        <p:strVal val="visible"/>
                                      </p:to>
                                    </p:set>
                                    <p:animEffect transition="in" filter="wipe(left)">
                                      <p:cBhvr>
                                        <p:cTn id="7" dur="500"/>
                                        <p:tgtEl>
                                          <p:spTgt spid="632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2835"/>
                                        </p:tgtEl>
                                        <p:attrNameLst>
                                          <p:attrName>style.visibility</p:attrName>
                                        </p:attrNameLst>
                                      </p:cBhvr>
                                      <p:to>
                                        <p:strVal val="visible"/>
                                      </p:to>
                                    </p:set>
                                    <p:animEffect transition="in" filter="wipe(left)">
                                      <p:cBhvr>
                                        <p:cTn id="12" dur="500"/>
                                        <p:tgtEl>
                                          <p:spTgt spid="632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2839"/>
                                        </p:tgtEl>
                                        <p:attrNameLst>
                                          <p:attrName>style.visibility</p:attrName>
                                        </p:attrNameLst>
                                      </p:cBhvr>
                                      <p:to>
                                        <p:strVal val="visible"/>
                                      </p:to>
                                    </p:set>
                                    <p:animEffect transition="in" filter="wipe(left)">
                                      <p:cBhvr>
                                        <p:cTn id="17" dur="500"/>
                                        <p:tgtEl>
                                          <p:spTgt spid="6328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2838"/>
                                        </p:tgtEl>
                                        <p:attrNameLst>
                                          <p:attrName>style.visibility</p:attrName>
                                        </p:attrNameLst>
                                      </p:cBhvr>
                                      <p:to>
                                        <p:strVal val="visible"/>
                                      </p:to>
                                    </p:set>
                                    <p:animEffect transition="in" filter="wipe(left)">
                                      <p:cBhvr>
                                        <p:cTn id="22" dur="500"/>
                                        <p:tgtEl>
                                          <p:spTgt spid="6328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2840"/>
                                        </p:tgtEl>
                                        <p:attrNameLst>
                                          <p:attrName>style.visibility</p:attrName>
                                        </p:attrNameLst>
                                      </p:cBhvr>
                                      <p:to>
                                        <p:strVal val="visible"/>
                                      </p:to>
                                    </p:set>
                                    <p:animEffect transition="in" filter="wipe(left)">
                                      <p:cBhvr>
                                        <p:cTn id="27" dur="500"/>
                                        <p:tgtEl>
                                          <p:spTgt spid="63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9"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3858" name="矩形 633857">
            <a:extLst>
              <a:ext uri="{FF2B5EF4-FFF2-40B4-BE49-F238E27FC236}">
                <a16:creationId xmlns:a16="http://schemas.microsoft.com/office/drawing/2014/main" id="{D08B89D0-77E5-488B-B33D-7C09EC67A054}"/>
              </a:ext>
            </a:extLst>
          </p:cNvPr>
          <p:cNvSpPr>
            <a:spLocks noChangeArrowheads="1"/>
          </p:cNvSpPr>
          <p:nvPr/>
        </p:nvSpPr>
        <p:spPr bwMode="auto">
          <a:xfrm>
            <a:off x="609600" y="11112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17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个有标志的球放进</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个不同的盒子里，要求无一空盒，问有多少种不同的分配方案？</a:t>
            </a:r>
          </a:p>
        </p:txBody>
      </p:sp>
      <p:graphicFrame>
        <p:nvGraphicFramePr>
          <p:cNvPr id="633860" name="对象 633859">
            <a:extLst>
              <a:ext uri="{FF2B5EF4-FFF2-40B4-BE49-F238E27FC236}">
                <a16:creationId xmlns:a16="http://schemas.microsoft.com/office/drawing/2014/main" id="{99761AAC-0F21-4E90-AB45-7546C3B8FBBF}"/>
              </a:ext>
            </a:extLst>
          </p:cNvPr>
          <p:cNvGraphicFramePr>
            <a:graphicFrameLocks/>
          </p:cNvGraphicFramePr>
          <p:nvPr/>
        </p:nvGraphicFramePr>
        <p:xfrm>
          <a:off x="2209800" y="5149850"/>
          <a:ext cx="4049713" cy="1098550"/>
        </p:xfrm>
        <a:graphic>
          <a:graphicData uri="http://schemas.openxmlformats.org/presentationml/2006/ole">
            <mc:AlternateContent xmlns:mc="http://schemas.openxmlformats.org/markup-compatibility/2006">
              <mc:Choice xmlns:v="urn:schemas-microsoft-com:vml" Requires="v">
                <p:oleObj spid="_x0000_s71703" r:id="rId3" imgW="1828007" imgH="495085" progId="Equation.DSMT4">
                  <p:embed/>
                </p:oleObj>
              </mc:Choice>
              <mc:Fallback>
                <p:oleObj r:id="rId3" imgW="1828007" imgH="495085" progId="Equation.DSMT4">
                  <p:embed/>
                  <p:pic>
                    <p:nvPicPr>
                      <p:cNvPr id="633860" name="对象 633859">
                        <a:extLst>
                          <a:ext uri="{FF2B5EF4-FFF2-40B4-BE49-F238E27FC236}">
                            <a16:creationId xmlns:a16="http://schemas.microsoft.com/office/drawing/2014/main" id="{99761AAC-0F21-4E90-AB45-7546C3B8FBB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5149850"/>
                        <a:ext cx="40497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3861" name="矩形 633860">
            <a:extLst>
              <a:ext uri="{FF2B5EF4-FFF2-40B4-BE49-F238E27FC236}">
                <a16:creationId xmlns:a16="http://schemas.microsoft.com/office/drawing/2014/main" id="{0DE39DF3-B2DB-4BA7-802E-463858FD8D6E}"/>
              </a:ext>
            </a:extLst>
          </p:cNvPr>
          <p:cNvSpPr>
            <a:spLocks noChangeArrowheads="1"/>
          </p:cNvSpPr>
          <p:nvPr/>
        </p:nvSpPr>
        <p:spPr bwMode="auto">
          <a:xfrm>
            <a:off x="609600" y="25146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这相当于从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个数字中取</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个做允许重复的排列，即每个数字对应于每个球所放的盒子的序号。</a:t>
            </a:r>
          </a:p>
        </p:txBody>
      </p:sp>
      <p:sp>
        <p:nvSpPr>
          <p:cNvPr id="633863" name="矩形 633862">
            <a:extLst>
              <a:ext uri="{FF2B5EF4-FFF2-40B4-BE49-F238E27FC236}">
                <a16:creationId xmlns:a16="http://schemas.microsoft.com/office/drawing/2014/main" id="{610CFE3B-3A5C-49DF-90CB-853C4052F682}"/>
              </a:ext>
            </a:extLst>
          </p:cNvPr>
          <p:cNvSpPr>
            <a:spLocks noChangeArrowheads="1"/>
          </p:cNvSpPr>
          <p:nvPr/>
        </p:nvSpPr>
        <p:spPr bwMode="auto">
          <a:xfrm>
            <a:off x="609600" y="4419600"/>
            <a:ext cx="6584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这样的排列数所对应的指数型母函数为：</a:t>
            </a:r>
          </a:p>
        </p:txBody>
      </p:sp>
      <p:sp>
        <p:nvSpPr>
          <p:cNvPr id="633864" name="矩形 633863">
            <a:extLst>
              <a:ext uri="{FF2B5EF4-FFF2-40B4-BE49-F238E27FC236}">
                <a16:creationId xmlns:a16="http://schemas.microsoft.com/office/drawing/2014/main" id="{BA4DABDD-198F-4663-AEA0-E0DE77330F68}"/>
              </a:ext>
            </a:extLst>
          </p:cNvPr>
          <p:cNvSpPr>
            <a:spLocks noChangeArrowheads="1"/>
          </p:cNvSpPr>
          <p:nvPr/>
        </p:nvSpPr>
        <p:spPr bwMode="auto">
          <a:xfrm>
            <a:off x="609600" y="3671888"/>
            <a:ext cx="8362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要求无一空盒即相当于要求每个数字至少出现一次。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3858">
                                            <p:txEl>
                                              <p:pRg st="0" end="0"/>
                                            </p:txEl>
                                          </p:spTgt>
                                        </p:tgtEl>
                                        <p:attrNameLst>
                                          <p:attrName>style.visibility</p:attrName>
                                        </p:attrNameLst>
                                      </p:cBhvr>
                                      <p:to>
                                        <p:strVal val="visible"/>
                                      </p:to>
                                    </p:set>
                                    <p:animEffect transition="in" filter="wipe(left)">
                                      <p:cBhvr>
                                        <p:cTn id="7" dur="500"/>
                                        <p:tgtEl>
                                          <p:spTgt spid="6338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3861"/>
                                        </p:tgtEl>
                                        <p:attrNameLst>
                                          <p:attrName>style.visibility</p:attrName>
                                        </p:attrNameLst>
                                      </p:cBhvr>
                                      <p:to>
                                        <p:strVal val="visible"/>
                                      </p:to>
                                    </p:set>
                                    <p:animEffect transition="in" filter="wipe(left)">
                                      <p:cBhvr>
                                        <p:cTn id="12" dur="500"/>
                                        <p:tgtEl>
                                          <p:spTgt spid="6338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3864"/>
                                        </p:tgtEl>
                                        <p:attrNameLst>
                                          <p:attrName>style.visibility</p:attrName>
                                        </p:attrNameLst>
                                      </p:cBhvr>
                                      <p:to>
                                        <p:strVal val="visible"/>
                                      </p:to>
                                    </p:set>
                                    <p:animEffect transition="in" filter="wipe(left)">
                                      <p:cBhvr>
                                        <p:cTn id="17" dur="500"/>
                                        <p:tgtEl>
                                          <p:spTgt spid="6338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3863"/>
                                        </p:tgtEl>
                                        <p:attrNameLst>
                                          <p:attrName>style.visibility</p:attrName>
                                        </p:attrNameLst>
                                      </p:cBhvr>
                                      <p:to>
                                        <p:strVal val="visible"/>
                                      </p:to>
                                    </p:set>
                                    <p:animEffect transition="in" filter="wipe(left)">
                                      <p:cBhvr>
                                        <p:cTn id="22" dur="500"/>
                                        <p:tgtEl>
                                          <p:spTgt spid="6338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3860"/>
                                        </p:tgtEl>
                                        <p:attrNameLst>
                                          <p:attrName>style.visibility</p:attrName>
                                        </p:attrNameLst>
                                      </p:cBhvr>
                                      <p:to>
                                        <p:strVal val="visible"/>
                                      </p:to>
                                    </p:set>
                                    <p:animEffect transition="in" filter="wipe(left)">
                                      <p:cBhvr>
                                        <p:cTn id="27" dur="500"/>
                                        <p:tgtEl>
                                          <p:spTgt spid="633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1" grpId="0"/>
      <p:bldP spid="633863" grpId="0"/>
      <p:bldP spid="633864"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34882" name="对象 634881">
            <a:extLst>
              <a:ext uri="{FF2B5EF4-FFF2-40B4-BE49-F238E27FC236}">
                <a16:creationId xmlns:a16="http://schemas.microsoft.com/office/drawing/2014/main" id="{2C12E2C3-94AB-4A72-A319-C935B816A8D1}"/>
              </a:ext>
            </a:extLst>
          </p:cNvPr>
          <p:cNvGraphicFramePr>
            <a:graphicFrameLocks/>
          </p:cNvGraphicFramePr>
          <p:nvPr/>
        </p:nvGraphicFramePr>
        <p:xfrm>
          <a:off x="1593850" y="1143000"/>
          <a:ext cx="2498725" cy="727075"/>
        </p:xfrm>
        <a:graphic>
          <a:graphicData uri="http://schemas.openxmlformats.org/presentationml/2006/ole">
            <mc:AlternateContent xmlns:mc="http://schemas.openxmlformats.org/markup-compatibility/2006">
              <mc:Choice xmlns:v="urn:schemas-microsoft-com:vml" Requires="v">
                <p:oleObj spid="_x0000_s72811" r:id="rId3" imgW="1091253" imgH="317225" progId="Equation.DSMT4">
                  <p:embed/>
                </p:oleObj>
              </mc:Choice>
              <mc:Fallback>
                <p:oleObj r:id="rId3" imgW="1091253" imgH="317225" progId="Equation.DSMT4">
                  <p:embed/>
                  <p:pic>
                    <p:nvPicPr>
                      <p:cNvPr id="634882" name="对象 634881">
                        <a:extLst>
                          <a:ext uri="{FF2B5EF4-FFF2-40B4-BE49-F238E27FC236}">
                            <a16:creationId xmlns:a16="http://schemas.microsoft.com/office/drawing/2014/main" id="{2C12E2C3-94AB-4A72-A319-C935B816A8D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850" y="1143000"/>
                        <a:ext cx="24987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883" name="对象 634882">
            <a:extLst>
              <a:ext uri="{FF2B5EF4-FFF2-40B4-BE49-F238E27FC236}">
                <a16:creationId xmlns:a16="http://schemas.microsoft.com/office/drawing/2014/main" id="{05538F21-5A31-4FEA-9FA3-EF1F440A96CF}"/>
              </a:ext>
            </a:extLst>
          </p:cNvPr>
          <p:cNvGraphicFramePr>
            <a:graphicFrameLocks/>
          </p:cNvGraphicFramePr>
          <p:nvPr/>
        </p:nvGraphicFramePr>
        <p:xfrm>
          <a:off x="2528888" y="1828800"/>
          <a:ext cx="3109912" cy="1076325"/>
        </p:xfrm>
        <a:graphic>
          <a:graphicData uri="http://schemas.openxmlformats.org/presentationml/2006/ole">
            <mc:AlternateContent xmlns:mc="http://schemas.openxmlformats.org/markup-compatibility/2006">
              <mc:Choice xmlns:v="urn:schemas-microsoft-com:vml" Requires="v">
                <p:oleObj spid="_x0000_s72812" r:id="rId5" imgW="1358900" imgH="469900" progId="Equation.DSMT4">
                  <p:embed/>
                </p:oleObj>
              </mc:Choice>
              <mc:Fallback>
                <p:oleObj r:id="rId5" imgW="1358900" imgH="469900" progId="Equation.DSMT4">
                  <p:embed/>
                  <p:pic>
                    <p:nvPicPr>
                      <p:cNvPr id="634883" name="对象 634882">
                        <a:extLst>
                          <a:ext uri="{FF2B5EF4-FFF2-40B4-BE49-F238E27FC236}">
                            <a16:creationId xmlns:a16="http://schemas.microsoft.com/office/drawing/2014/main" id="{05538F21-5A31-4FEA-9FA3-EF1F440A96C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8888" y="1828800"/>
                        <a:ext cx="31099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884" name="对象 634883">
            <a:extLst>
              <a:ext uri="{FF2B5EF4-FFF2-40B4-BE49-F238E27FC236}">
                <a16:creationId xmlns:a16="http://schemas.microsoft.com/office/drawing/2014/main" id="{75BB49F1-E689-4457-BD77-A46E1F777E84}"/>
              </a:ext>
            </a:extLst>
          </p:cNvPr>
          <p:cNvGraphicFramePr>
            <a:graphicFrameLocks/>
          </p:cNvGraphicFramePr>
          <p:nvPr/>
        </p:nvGraphicFramePr>
        <p:xfrm>
          <a:off x="2286000" y="5486400"/>
          <a:ext cx="3997325" cy="1111250"/>
        </p:xfrm>
        <a:graphic>
          <a:graphicData uri="http://schemas.openxmlformats.org/presentationml/2006/ole">
            <mc:AlternateContent xmlns:mc="http://schemas.openxmlformats.org/markup-compatibility/2006">
              <mc:Choice xmlns:v="urn:schemas-microsoft-com:vml" Requires="v">
                <p:oleObj spid="_x0000_s72813" r:id="rId7" imgW="1689100" imgH="469900" progId="Equation.DSMT4">
                  <p:embed/>
                </p:oleObj>
              </mc:Choice>
              <mc:Fallback>
                <p:oleObj r:id="rId7" imgW="1689100" imgH="469900" progId="Equation.DSMT4">
                  <p:embed/>
                  <p:pic>
                    <p:nvPicPr>
                      <p:cNvPr id="634884" name="对象 634883">
                        <a:extLst>
                          <a:ext uri="{FF2B5EF4-FFF2-40B4-BE49-F238E27FC236}">
                            <a16:creationId xmlns:a16="http://schemas.microsoft.com/office/drawing/2014/main" id="{75BB49F1-E689-4457-BD77-A46E1F777E84}"/>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5486400"/>
                        <a:ext cx="399732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885" name="文本框 634884">
            <a:extLst>
              <a:ext uri="{FF2B5EF4-FFF2-40B4-BE49-F238E27FC236}">
                <a16:creationId xmlns:a16="http://schemas.microsoft.com/office/drawing/2014/main" id="{2083A3FA-5781-4460-B2A8-489360D121B7}"/>
              </a:ext>
            </a:extLst>
          </p:cNvPr>
          <p:cNvSpPr txBox="1">
            <a:spLocks noChangeArrowheads="1"/>
          </p:cNvSpPr>
          <p:nvPr/>
        </p:nvSpPr>
        <p:spPr bwMode="auto">
          <a:xfrm>
            <a:off x="838200" y="51816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因此</a:t>
            </a:r>
          </a:p>
        </p:txBody>
      </p:sp>
      <p:graphicFrame>
        <p:nvGraphicFramePr>
          <p:cNvPr id="634886" name="对象 634885">
            <a:extLst>
              <a:ext uri="{FF2B5EF4-FFF2-40B4-BE49-F238E27FC236}">
                <a16:creationId xmlns:a16="http://schemas.microsoft.com/office/drawing/2014/main" id="{4E88D71F-FA72-4BDA-A2BF-C1FD21345BBE}"/>
              </a:ext>
            </a:extLst>
          </p:cNvPr>
          <p:cNvGraphicFramePr>
            <a:graphicFrameLocks/>
          </p:cNvGraphicFramePr>
          <p:nvPr/>
        </p:nvGraphicFramePr>
        <p:xfrm>
          <a:off x="2563813" y="2941638"/>
          <a:ext cx="4598987" cy="1173162"/>
        </p:xfrm>
        <a:graphic>
          <a:graphicData uri="http://schemas.openxmlformats.org/presentationml/2006/ole">
            <mc:AlternateContent xmlns:mc="http://schemas.openxmlformats.org/markup-compatibility/2006">
              <mc:Choice xmlns:v="urn:schemas-microsoft-com:vml" Requires="v">
                <p:oleObj spid="_x0000_s72814" r:id="rId9" imgW="1942257" imgH="495085" progId="Equation.DSMT4">
                  <p:embed/>
                </p:oleObj>
              </mc:Choice>
              <mc:Fallback>
                <p:oleObj r:id="rId9" imgW="1942257" imgH="495085" progId="Equation.DSMT4">
                  <p:embed/>
                  <p:pic>
                    <p:nvPicPr>
                      <p:cNvPr id="634886" name="对象 634885">
                        <a:extLst>
                          <a:ext uri="{FF2B5EF4-FFF2-40B4-BE49-F238E27FC236}">
                            <a16:creationId xmlns:a16="http://schemas.microsoft.com/office/drawing/2014/main" id="{4E88D71F-FA72-4BDA-A2BF-C1FD21345BBE}"/>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3813" y="2941638"/>
                        <a:ext cx="4598987"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887" name="对象 634886">
            <a:extLst>
              <a:ext uri="{FF2B5EF4-FFF2-40B4-BE49-F238E27FC236}">
                <a16:creationId xmlns:a16="http://schemas.microsoft.com/office/drawing/2014/main" id="{B48D8AB4-9E61-4B99-AEF4-B4C740D0AA1C}"/>
              </a:ext>
            </a:extLst>
          </p:cNvPr>
          <p:cNvGraphicFramePr>
            <a:graphicFrameLocks/>
          </p:cNvGraphicFramePr>
          <p:nvPr/>
        </p:nvGraphicFramePr>
        <p:xfrm>
          <a:off x="2581275" y="4084638"/>
          <a:ext cx="4810125" cy="1173162"/>
        </p:xfrm>
        <a:graphic>
          <a:graphicData uri="http://schemas.openxmlformats.org/presentationml/2006/ole">
            <mc:AlternateContent xmlns:mc="http://schemas.openxmlformats.org/markup-compatibility/2006">
              <mc:Choice xmlns:v="urn:schemas-microsoft-com:vml" Requires="v">
                <p:oleObj spid="_x0000_s72815" r:id="rId11" imgW="2031118" imgH="495085" progId="Equation.DSMT4">
                  <p:embed/>
                </p:oleObj>
              </mc:Choice>
              <mc:Fallback>
                <p:oleObj r:id="rId11" imgW="2031118" imgH="495085" progId="Equation.DSMT4">
                  <p:embed/>
                  <p:pic>
                    <p:nvPicPr>
                      <p:cNvPr id="634887" name="对象 634886">
                        <a:extLst>
                          <a:ext uri="{FF2B5EF4-FFF2-40B4-BE49-F238E27FC236}">
                            <a16:creationId xmlns:a16="http://schemas.microsoft.com/office/drawing/2014/main" id="{B48D8AB4-9E61-4B99-AEF4-B4C740D0AA1C}"/>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1275" y="4084638"/>
                        <a:ext cx="4810125"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4882"/>
                                        </p:tgtEl>
                                        <p:attrNameLst>
                                          <p:attrName>style.visibility</p:attrName>
                                        </p:attrNameLst>
                                      </p:cBhvr>
                                      <p:to>
                                        <p:strVal val="visible"/>
                                      </p:to>
                                    </p:set>
                                    <p:animEffect transition="in" filter="wipe(left)">
                                      <p:cBhvr>
                                        <p:cTn id="7" dur="500"/>
                                        <p:tgtEl>
                                          <p:spTgt spid="634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4883"/>
                                        </p:tgtEl>
                                        <p:attrNameLst>
                                          <p:attrName>style.visibility</p:attrName>
                                        </p:attrNameLst>
                                      </p:cBhvr>
                                      <p:to>
                                        <p:strVal val="visible"/>
                                      </p:to>
                                    </p:set>
                                    <p:animEffect transition="in" filter="wipe(left)">
                                      <p:cBhvr>
                                        <p:cTn id="12" dur="500"/>
                                        <p:tgtEl>
                                          <p:spTgt spid="634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4886"/>
                                        </p:tgtEl>
                                        <p:attrNameLst>
                                          <p:attrName>style.visibility</p:attrName>
                                        </p:attrNameLst>
                                      </p:cBhvr>
                                      <p:to>
                                        <p:strVal val="visible"/>
                                      </p:to>
                                    </p:set>
                                    <p:animEffect transition="in" filter="wipe(left)">
                                      <p:cBhvr>
                                        <p:cTn id="17" dur="500"/>
                                        <p:tgtEl>
                                          <p:spTgt spid="6348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4887"/>
                                        </p:tgtEl>
                                        <p:attrNameLst>
                                          <p:attrName>style.visibility</p:attrName>
                                        </p:attrNameLst>
                                      </p:cBhvr>
                                      <p:to>
                                        <p:strVal val="visible"/>
                                      </p:to>
                                    </p:set>
                                    <p:animEffect transition="in" filter="wipe(left)">
                                      <p:cBhvr>
                                        <p:cTn id="22" dur="500"/>
                                        <p:tgtEl>
                                          <p:spTgt spid="6348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885"/>
                                        </p:tgtEl>
                                        <p:attrNameLst>
                                          <p:attrName>style.visibility</p:attrName>
                                        </p:attrNameLst>
                                      </p:cBhvr>
                                      <p:to>
                                        <p:strVal val="visible"/>
                                      </p:to>
                                    </p:set>
                                    <p:animEffect transition="in" filter="wipe(left)">
                                      <p:cBhvr>
                                        <p:cTn id="27" dur="500"/>
                                        <p:tgtEl>
                                          <p:spTgt spid="6348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34884"/>
                                        </p:tgtEl>
                                        <p:attrNameLst>
                                          <p:attrName>style.visibility</p:attrName>
                                        </p:attrNameLst>
                                      </p:cBhvr>
                                      <p:to>
                                        <p:strVal val="visible"/>
                                      </p:to>
                                    </p:set>
                                    <p:animEffect transition="in" filter="wipe(left)">
                                      <p:cBhvr>
                                        <p:cTn id="32" dur="500"/>
                                        <p:tgtEl>
                                          <p:spTgt spid="634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794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428594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Sum Rule in terms of sets.</a:t>
            </a:r>
          </a:p>
        </p:txBody>
      </p:sp>
      <p:sp>
        <p:nvSpPr>
          <p:cNvPr id="3" name="Content Placeholder 2"/>
          <p:cNvSpPr>
            <a:spLocks noGrp="1"/>
          </p:cNvSpPr>
          <p:nvPr>
            <p:ph idx="1"/>
          </p:nvPr>
        </p:nvSpPr>
        <p:spPr>
          <a:xfrm>
            <a:off x="457200" y="1295400"/>
            <a:ext cx="8458200" cy="2133600"/>
          </a:xfrm>
        </p:spPr>
        <p:txBody>
          <a:bodyPr/>
          <a:lstStyle/>
          <a:p>
            <a:r>
              <a:rPr lang="en-US" sz="3000" dirty="0"/>
              <a:t>The sum rule can be phrased in terms of sets.</a:t>
            </a:r>
          </a:p>
          <a:p>
            <a:r>
              <a:rPr lang="en-US" sz="3000" dirty="0"/>
              <a:t>|</a:t>
            </a:r>
            <a:r>
              <a:rPr lang="en-US" sz="3000" i="1" dirty="0"/>
              <a:t>A</a:t>
            </a:r>
            <a:r>
              <a:rPr lang="en-US" sz="3000" dirty="0">
                <a:ea typeface="Cambria Math" pitchFamily="18" charset="0"/>
              </a:rPr>
              <a:t> </a:t>
            </a:r>
            <a:r>
              <a:rPr lang="en-US" sz="3000" dirty="0">
                <a:ea typeface="Cambria Math"/>
              </a:rPr>
              <a:t>∪ </a:t>
            </a:r>
            <a:r>
              <a:rPr lang="en-US" sz="3000" i="1" dirty="0"/>
              <a:t>B</a:t>
            </a:r>
            <a:r>
              <a:rPr lang="en-US" sz="3000" dirty="0"/>
              <a:t>|= |</a:t>
            </a:r>
            <a:r>
              <a:rPr lang="en-US" sz="3000" i="1" dirty="0"/>
              <a:t>A</a:t>
            </a:r>
            <a:r>
              <a:rPr lang="en-US" sz="3000" dirty="0"/>
              <a:t>| + |</a:t>
            </a:r>
            <a:r>
              <a:rPr lang="en-US" sz="3000" i="1" dirty="0"/>
              <a:t>B</a:t>
            </a:r>
            <a:r>
              <a:rPr lang="en-US" sz="3000" dirty="0"/>
              <a:t>| as long as </a:t>
            </a:r>
            <a:r>
              <a:rPr lang="en-US" sz="3000" i="1" dirty="0"/>
              <a:t>A</a:t>
            </a:r>
            <a:r>
              <a:rPr lang="en-US" sz="3000" dirty="0"/>
              <a:t> and </a:t>
            </a:r>
            <a:r>
              <a:rPr lang="en-US" sz="3000" i="1" dirty="0"/>
              <a:t>B</a:t>
            </a:r>
            <a:r>
              <a:rPr lang="en-US" sz="3000" dirty="0"/>
              <a:t> are disjoint sets.</a:t>
            </a:r>
            <a:br>
              <a:rPr lang="en-US" sz="3000" dirty="0"/>
            </a:br>
            <a:r>
              <a:rPr lang="en-US" sz="3000" dirty="0"/>
              <a:t>Or more generally,</a:t>
            </a:r>
          </a:p>
        </p:txBody>
      </p:sp>
      <p:sp>
        <p:nvSpPr>
          <p:cNvPr id="8" name="Content Placeholder 4"/>
          <p:cNvSpPr>
            <a:spLocks noGrp="1"/>
          </p:cNvSpPr>
          <p:nvPr>
            <p:ph idx="14"/>
          </p:nvPr>
        </p:nvSpPr>
        <p:spPr>
          <a:xfrm>
            <a:off x="457200" y="5105400"/>
            <a:ext cx="8458200" cy="1447800"/>
          </a:xfrm>
        </p:spPr>
        <p:txBody>
          <a:bodyPr/>
          <a:lstStyle/>
          <a:p>
            <a:r>
              <a:rPr lang="en-US" sz="3000" dirty="0"/>
              <a:t>The case where the sets have elements in common will be discussed </a:t>
            </a:r>
            <a:r>
              <a:rPr lang="en-US" altLang="zh-CN" sz="3000" dirty="0"/>
              <a:t>later</a:t>
            </a:r>
            <a:r>
              <a:rPr lang="en-US" sz="3000" dirty="0"/>
              <a:t>.</a:t>
            </a:r>
          </a:p>
        </p:txBody>
      </p:sp>
      <p:sp>
        <p:nvSpPr>
          <p:cNvPr id="6" name="TextBox 4">
            <a:extLst>
              <a:ext uri="{FF2B5EF4-FFF2-40B4-BE49-F238E27FC236}">
                <a16:creationId xmlns:a16="http://schemas.microsoft.com/office/drawing/2014/main" id="{DC42AC1F-431E-49A6-96CE-D799DA5A08B4}"/>
              </a:ext>
            </a:extLst>
          </p:cNvPr>
          <p:cNvSpPr txBox="1"/>
          <p:nvPr/>
        </p:nvSpPr>
        <p:spPr>
          <a:xfrm>
            <a:off x="914400" y="3886200"/>
            <a:ext cx="7315200" cy="1107996"/>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anose="02040503050406030204" pitchFamily="18" charset="0"/>
                <a:ea typeface="Cambria Math" panose="02040503050406030204" pitchFamily="18" charset="0"/>
              </a:rPr>
              <a:t>1</a:t>
            </a:r>
            <a:r>
              <a:rPr lang="en-US" sz="2400" dirty="0">
                <a:latin typeface="Cambria Math" panose="02040503050406030204" pitchFamily="18" charset="0"/>
                <a:ea typeface="Cambria Math" panose="02040503050406030204" pitchFamily="18" charset="0"/>
              </a:rPr>
              <a:t> </a:t>
            </a:r>
            <a:r>
              <a:rPr lang="en-US" sz="2400" dirty="0">
                <a:latin typeface="Cambria Math" panose="02040503050406030204"/>
                <a:ea typeface="Cambria Math" panose="02040503050406030204"/>
              </a:rPr>
              <a:t>∪ </a:t>
            </a:r>
            <a:r>
              <a:rPr lang="en-US" sz="2400" i="1" dirty="0"/>
              <a:t>A</a:t>
            </a:r>
            <a:r>
              <a:rPr lang="en-US" sz="2400" baseline="-25000" dirty="0">
                <a:latin typeface="Cambria Math" panose="02040503050406030204" pitchFamily="18" charset="0"/>
                <a:ea typeface="Cambria Math" panose="02040503050406030204" pitchFamily="18" charset="0"/>
              </a:rPr>
              <a:t>2</a:t>
            </a:r>
            <a:r>
              <a:rPr lang="en-US" sz="2400" dirty="0">
                <a:latin typeface="Cambria Math" panose="02040503050406030204" pitchFamily="18" charset="0"/>
                <a:ea typeface="Cambria Math" panose="02040503050406030204" pitchFamily="18" charset="0"/>
              </a:rPr>
              <a:t> </a:t>
            </a:r>
            <a:r>
              <a:rPr lang="en-US" sz="2400" dirty="0">
                <a:latin typeface="Cambria Math" panose="02040503050406030204"/>
                <a:ea typeface="Cambria Math" panose="02040503050406030204"/>
              </a:rPr>
              <a:t>∪ ∙∙∙ ∪ </a:t>
            </a:r>
            <a:r>
              <a:rPr lang="en-US" sz="2400" i="1" dirty="0"/>
              <a:t>A</a:t>
            </a:r>
            <a:r>
              <a:rPr lang="en-US" sz="2400" i="1" baseline="-25000" dirty="0">
                <a:ea typeface="Cambria Math" panose="02040503050406030204" pitchFamily="18" charset="0"/>
              </a:rPr>
              <a:t>m</a:t>
            </a:r>
            <a:r>
              <a:rPr lang="en-US" sz="2400" dirty="0"/>
              <a:t> |= |</a:t>
            </a:r>
            <a:r>
              <a:rPr lang="en-US" sz="2400" i="1" dirty="0"/>
              <a:t>A</a:t>
            </a:r>
            <a:r>
              <a:rPr lang="en-US" sz="2400" baseline="-25000" dirty="0">
                <a:latin typeface="Cambria Math" panose="02040503050406030204" pitchFamily="18" charset="0"/>
                <a:ea typeface="Cambria Math" panose="02040503050406030204" pitchFamily="18" charset="0"/>
              </a:rPr>
              <a:t>1</a:t>
            </a:r>
            <a:r>
              <a:rPr lang="en-US" sz="2400" dirty="0"/>
              <a:t>| + |</a:t>
            </a:r>
            <a:r>
              <a:rPr lang="en-US" sz="2400" i="1" dirty="0"/>
              <a:t>A</a:t>
            </a:r>
            <a:r>
              <a:rPr lang="en-US" sz="2400" baseline="-25000" dirty="0">
                <a:latin typeface="Cambria Math" panose="02040503050406030204" pitchFamily="18" charset="0"/>
                <a:ea typeface="Cambria Math" panose="02040503050406030204" pitchFamily="18" charset="0"/>
              </a:rPr>
              <a:t>2</a:t>
            </a:r>
            <a:r>
              <a:rPr lang="en-US" sz="2400" dirty="0"/>
              <a:t>| +</a:t>
            </a:r>
            <a:r>
              <a:rPr lang="en-US" sz="2400" dirty="0">
                <a:latin typeface="Cambria Math" panose="02040503050406030204"/>
                <a:ea typeface="Cambria Math" panose="02040503050406030204"/>
              </a:rPr>
              <a:t> ∙∙∙ +</a:t>
            </a:r>
            <a:r>
              <a:rPr lang="en-US" sz="2400" dirty="0"/>
              <a:t> |</a:t>
            </a:r>
            <a:r>
              <a:rPr lang="en-US" sz="2400" i="1" dirty="0"/>
              <a:t>A</a:t>
            </a:r>
            <a:r>
              <a:rPr lang="en-US" sz="2400" i="1" baseline="-25000" dirty="0">
                <a:ea typeface="Cambria Math" panose="02040503050406030204" pitchFamily="18" charset="0"/>
              </a:rPr>
              <a:t>m</a:t>
            </a:r>
            <a:r>
              <a:rPr lang="en-US" sz="2400" dirty="0"/>
              <a:t>| </a:t>
            </a:r>
            <a:r>
              <a:rPr lang="en-US" sz="2400" i="1" dirty="0">
                <a:ea typeface="Cambria Math" panose="02040503050406030204" pitchFamily="18" charset="0"/>
              </a:rPr>
              <a:t> </a:t>
            </a:r>
          </a:p>
          <a:p>
            <a:r>
              <a:rPr lang="en-US" sz="2400" i="1" dirty="0">
                <a:ea typeface="Cambria Math" panose="02040503050406030204" pitchFamily="18" charset="0"/>
              </a:rPr>
              <a:t>              </a:t>
            </a:r>
            <a:r>
              <a:rPr lang="en-US" sz="2400" dirty="0">
                <a:ea typeface="Cambria Math" panose="02040503050406030204" pitchFamily="18" charset="0"/>
              </a:rPr>
              <a:t>when</a:t>
            </a:r>
            <a:r>
              <a:rPr lang="en-US" sz="2400" dirty="0">
                <a:latin typeface="Cambria Math" panose="02040503050406030204"/>
                <a:ea typeface="Cambria Math" panose="02040503050406030204"/>
              </a:rPr>
              <a:t> </a:t>
            </a:r>
            <a:r>
              <a:rPr lang="en-US" sz="2400" i="1" dirty="0"/>
              <a:t>A</a:t>
            </a:r>
            <a:r>
              <a:rPr lang="en-US" sz="2400" i="1" baseline="-25000" dirty="0">
                <a:ea typeface="Cambria Math" panose="02040503050406030204" pitchFamily="18" charset="0"/>
              </a:rPr>
              <a:t>i</a:t>
            </a:r>
            <a:r>
              <a:rPr lang="en-US" sz="2400" i="1" dirty="0"/>
              <a:t> </a:t>
            </a:r>
            <a:r>
              <a:rPr lang="en-US" sz="2400" dirty="0">
                <a:latin typeface="Cambria Math" panose="02040503050406030204"/>
                <a:ea typeface="Cambria Math" panose="02040503050406030204"/>
              </a:rPr>
              <a:t>∩ </a:t>
            </a:r>
            <a:r>
              <a:rPr lang="en-US" sz="2400" i="1" dirty="0" err="1"/>
              <a:t>A</a:t>
            </a:r>
            <a:r>
              <a:rPr lang="en-US" sz="2400" i="1" baseline="-25000" dirty="0" err="1">
                <a:ea typeface="Cambria Math" panose="02040503050406030204" pitchFamily="18" charset="0"/>
              </a:rPr>
              <a:t>j</a:t>
            </a:r>
            <a:r>
              <a:rPr lang="en-US" sz="2400" dirty="0">
                <a:latin typeface="Cambria Math" panose="02040503050406030204"/>
                <a:ea typeface="Cambria Math" panose="02040503050406030204"/>
              </a:rPr>
              <a:t>  = ∅ </a:t>
            </a:r>
            <a:r>
              <a:rPr lang="en-US" sz="2400" dirty="0">
                <a:ea typeface="Cambria Math" panose="02040503050406030204"/>
              </a:rPr>
              <a:t>for all </a:t>
            </a:r>
            <a:r>
              <a:rPr lang="en-US" sz="2400" i="1" dirty="0" err="1">
                <a:ea typeface="Cambria Math" panose="02040503050406030204"/>
              </a:rPr>
              <a:t>i</a:t>
            </a:r>
            <a:r>
              <a:rPr lang="en-US" sz="2400" dirty="0">
                <a:ea typeface="Cambria Math" panose="02040503050406030204"/>
              </a:rPr>
              <a:t>, </a:t>
            </a:r>
            <a:r>
              <a:rPr lang="en-US" sz="2400" i="1" dirty="0">
                <a:ea typeface="Cambria Math" panose="02040503050406030204"/>
              </a:rPr>
              <a:t>j</a:t>
            </a:r>
            <a:r>
              <a:rPr lang="en-US" sz="2400" dirty="0">
                <a:ea typeface="Cambria Math" panose="02040503050406030204"/>
              </a:rPr>
              <a:t>.</a:t>
            </a:r>
            <a:endParaRPr lang="en-US" sz="2400" dirty="0">
              <a:latin typeface="Cambria Math" panose="02040503050406030204" pitchFamily="18" charset="0"/>
              <a:ea typeface="Cambria Math" panose="02040503050406030204" pitchFamily="18" charset="0"/>
            </a:endParaRPr>
          </a:p>
          <a:p>
            <a:r>
              <a:rPr lang="en-US" dirty="0">
                <a:latin typeface="Cambria Math" panose="02040503050406030204"/>
                <a:ea typeface="Cambria Math" panose="02040503050406030204"/>
              </a:rPr>
              <a:t> </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565261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The Product Rule – Appendix</a:t>
            </a:r>
          </a:p>
        </p:txBody>
      </p:sp>
      <p:sp>
        <p:nvSpPr>
          <p:cNvPr id="3" name="Content Placeholder 2"/>
          <p:cNvSpPr>
            <a:spLocks noGrp="1"/>
          </p:cNvSpPr>
          <p:nvPr>
            <p:ph idx="1"/>
          </p:nvPr>
        </p:nvSpPr>
        <p:spPr>
          <a:xfrm>
            <a:off x="457200" y="1295400"/>
            <a:ext cx="8229600" cy="4953000"/>
          </a:xfrm>
        </p:spPr>
        <p:txBody>
          <a:bodyPr/>
          <a:lstStyle/>
          <a:p>
            <a:r>
              <a:rPr lang="en-US" sz="2400" dirty="0"/>
              <a:t>There are 6 gaps, 3 for letters and 3 for digits. There is a curly bracket under the gaps for letters showing that there are 26 choices for each letter. Also, there is a curly bracket under the gaps for digits showing that there are 10 choices for each digit.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2847096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Internet Addresses – Appendix</a:t>
            </a:r>
          </a:p>
        </p:txBody>
      </p:sp>
      <p:sp>
        <p:nvSpPr>
          <p:cNvPr id="3" name="Content Placeholder 2"/>
          <p:cNvSpPr>
            <a:spLocks noGrp="1"/>
          </p:cNvSpPr>
          <p:nvPr>
            <p:ph idx="1"/>
          </p:nvPr>
        </p:nvSpPr>
        <p:spPr>
          <a:xfrm>
            <a:off x="457200" y="1295400"/>
            <a:ext cx="8229600" cy="4953000"/>
          </a:xfrm>
        </p:spPr>
        <p:txBody>
          <a:bodyPr/>
          <a:lstStyle/>
          <a:p>
            <a:r>
              <a:rPr lang="en-US" sz="2400" dirty="0"/>
              <a:t>There is a table consisting of 32 columns and 5 rows. The columns are numbered from 0 to 31, and they represent a bit number. The rows are Class A, Class B, Class C, Class D, and Class E. Bit 0 in Class A is 0. Bits 1 through 7 are labeled net ID. Bits 8 through 31 are labeled host ID. Bit 0 in Class B is 1, bit 1 is 0. Bits 2 through 15 are labeled net ID. Bits 16 through 31 are labeled host ID. Bits 0 and 1 in Class C are 1, bit 2 is 0, bits 3 through 23 are labeled net ID. Bits 24 through 31 are labeled host ID. Bits 0, 1, and 2 in Class D are 1, bit 3 is 0. Bits 4 through 31 are labeled Multicast Address. Bits 0, 1, 2, and 3 in Class D are 1. Bit 4 is 0. Bits 5 through 31 are labeled Address.</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3679969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Counting Bit Strings – Appendix</a:t>
            </a:r>
          </a:p>
        </p:txBody>
      </p:sp>
      <p:sp>
        <p:nvSpPr>
          <p:cNvPr id="3" name="Content Placeholder 2"/>
          <p:cNvSpPr>
            <a:spLocks noGrp="1"/>
          </p:cNvSpPr>
          <p:nvPr>
            <p:ph idx="1"/>
          </p:nvPr>
        </p:nvSpPr>
        <p:spPr>
          <a:xfrm>
            <a:off x="457200" y="1295400"/>
            <a:ext cx="8229600" cy="4953000"/>
          </a:xfrm>
        </p:spPr>
        <p:txBody>
          <a:bodyPr/>
          <a:lstStyle/>
          <a:p>
            <a:r>
              <a:rPr lang="en-US" sz="2400" dirty="0"/>
              <a:t>There are three lines of 8 gaps each. In the first line, the first gap is 1, and there is a curly bracket under other gaps showing that there are 2 to the seventh power equal to 128 ways to place 0 and 1 on the remaining 7 gaps. The two last gaps of the second line are 0, and there is a curly bracket under other gaps showing that there are 2 to the sixth power equal to 64 ways to place 0 and 1 on the remaining 6 gaps. The first gap of the third line is 1, two last gaps are 0. Also, there is a curly bracket under other gaps showing that there are 2 to the fifth power equal to 32 ways to place 0 and 1 on the remaining 5 gaps.</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7072235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Tree Diagrams – Appendix</a:t>
            </a:r>
          </a:p>
        </p:txBody>
      </p:sp>
      <p:sp>
        <p:nvSpPr>
          <p:cNvPr id="3" name="Content Placeholder 2"/>
          <p:cNvSpPr>
            <a:spLocks noGrp="1"/>
          </p:cNvSpPr>
          <p:nvPr>
            <p:ph idx="1"/>
          </p:nvPr>
        </p:nvSpPr>
        <p:spPr>
          <a:xfrm>
            <a:off x="457200" y="1295400"/>
            <a:ext cx="8229600" cy="4953000"/>
          </a:xfrm>
        </p:spPr>
        <p:txBody>
          <a:bodyPr/>
          <a:lstStyle/>
          <a:p>
            <a:r>
              <a:rPr lang="en-US" sz="2400" dirty="0"/>
              <a:t>The tree has a root on a basic level. The root has five branches to the vertices that labeled as S, M, L, X L, and X </a:t>
            </a:r>
            <a:r>
              <a:rPr lang="en-US" sz="2400" dirty="0" err="1"/>
              <a:t>X</a:t>
            </a:r>
            <a:r>
              <a:rPr lang="en-US" sz="2400" dirty="0"/>
              <a:t> L. Each of vertices S, M, and L has four branches to the vertices labeled W, R, G, and B. Vertex X L has three branches to vertices labeled R, G, and B. Vertex X </a:t>
            </a:r>
            <a:r>
              <a:rPr lang="en-US" sz="2400" dirty="0" err="1"/>
              <a:t>X</a:t>
            </a:r>
            <a:r>
              <a:rPr lang="en-US" sz="2400" dirty="0"/>
              <a:t> L has two branches to vertices labeled G and B. </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7868047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The Pigeonhole Principle</a:t>
            </a:r>
            <a:r>
              <a:rPr lang="en-US" sz="1500" dirty="0"/>
              <a:t> 1</a:t>
            </a:r>
            <a:r>
              <a:rPr lang="en-US" sz="3200" dirty="0"/>
              <a:t> – Appendix</a:t>
            </a:r>
          </a:p>
        </p:txBody>
      </p:sp>
      <p:sp>
        <p:nvSpPr>
          <p:cNvPr id="3" name="Content Placeholder 2"/>
          <p:cNvSpPr>
            <a:spLocks noGrp="1"/>
          </p:cNvSpPr>
          <p:nvPr>
            <p:ph idx="1"/>
          </p:nvPr>
        </p:nvSpPr>
        <p:spPr>
          <a:xfrm>
            <a:off x="457200" y="1295400"/>
            <a:ext cx="8229600" cy="4953000"/>
          </a:xfrm>
        </p:spPr>
        <p:txBody>
          <a:bodyPr/>
          <a:lstStyle/>
          <a:p>
            <a:r>
              <a:rPr lang="en-US" sz="2400" dirty="0"/>
              <a:t>There are three 4 by 3 tables labeled A, B, and C. Table A. Cells 1, 3 and 2, 2 are empty. There are 3 pigeons in cell 1, 2 and 2 pigeons in cell 3, 3. All other cells have one pigeon. Table B. There are 2 pigeons in cell 1,1. All other cells have one pigeon. Table C. Cells 1, 2 and 4, 1 and 4, 2 are empty. There are 3 pigeons in cell 1, 3. There are 2 pigeons in cells 2, 1 and 3, 1. All other cells have one pigeon.</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7990464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Pascal’s Triangle – Appendix</a:t>
            </a:r>
          </a:p>
        </p:txBody>
      </p:sp>
      <p:sp>
        <p:nvSpPr>
          <p:cNvPr id="3" name="Content Placeholder 2"/>
          <p:cNvSpPr>
            <a:spLocks noGrp="1"/>
          </p:cNvSpPr>
          <p:nvPr>
            <p:ph idx="1"/>
          </p:nvPr>
        </p:nvSpPr>
        <p:spPr>
          <a:xfrm>
            <a:off x="457200" y="1295400"/>
            <a:ext cx="8229600" cy="4953000"/>
          </a:xfrm>
        </p:spPr>
        <p:txBody>
          <a:bodyPr/>
          <a:lstStyle/>
          <a:p>
            <a:r>
              <a:rPr lang="en-US" sz="2400" dirty="0"/>
              <a:t>The elements of the first triangle are binomial coefficients. The top number is the row number, and the bottom number is the column number, both starting from 0. Coefficient 0, 0 is at the top. The elements of the second triangle are natural numbers. 1 is at the top of the triangle and along the left and right edges. The numbers between them are the sums of two numbers above.</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18479681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Combinations with Repetition</a:t>
            </a:r>
            <a:r>
              <a:rPr lang="en-US" sz="1500" dirty="0"/>
              <a:t> 2</a:t>
            </a:r>
            <a:r>
              <a:rPr lang="en-US" sz="3200" dirty="0"/>
              <a:t> – Appendix</a:t>
            </a:r>
          </a:p>
        </p:txBody>
      </p:sp>
      <p:sp>
        <p:nvSpPr>
          <p:cNvPr id="3" name="Content Placeholder 2"/>
          <p:cNvSpPr>
            <a:spLocks noGrp="1"/>
          </p:cNvSpPr>
          <p:nvPr>
            <p:ph idx="1"/>
          </p:nvPr>
        </p:nvSpPr>
        <p:spPr>
          <a:xfrm>
            <a:off x="457200" y="1295400"/>
            <a:ext cx="8229600" cy="4953000"/>
          </a:xfrm>
        </p:spPr>
        <p:txBody>
          <a:bodyPr/>
          <a:lstStyle/>
          <a:p>
            <a:r>
              <a:rPr lang="en-US" sz="2400" dirty="0"/>
              <a:t>The first way is 2 10 dollar bills from the fourth compartment and 3 1 dollar bills from the seventh compartment. Or 3 bars, 2 stars, 3 bars, and 3 stars. The second way is 1 100 dollar bill from the first compartment. 1 50 dollar bill from the second compartment. 2 20 dollar bills from the third compartment, and 1 5 dollar bill from the fifth compartment. Or 1 star, 1 bar, 1 star. 1 bar, 2 stars, 2 bars. 1 star, and 2 bars. The third way is 1 100 dollar bill from the first compartment. 2 10 dollar bills from the fourth compartment. 1 2 dollar bill from the sixth compartment, and 1 1 dollar bill from the seventh compartment. Or 1 star, 3 bars, 2 stars. 2 bars, 1 star, 1 bar, and 1 star.</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681826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Sum and Product Rule</a:t>
            </a:r>
          </a:p>
        </p:txBody>
      </p:sp>
      <p:sp>
        <p:nvSpPr>
          <p:cNvPr id="3" name="Content Placeholder 2"/>
          <p:cNvSpPr>
            <a:spLocks noGrp="1"/>
          </p:cNvSpPr>
          <p:nvPr>
            <p:ph idx="1"/>
          </p:nvPr>
        </p:nvSpPr>
        <p:spPr>
          <a:xfrm>
            <a:off x="457200" y="1295400"/>
            <a:ext cx="8321040" cy="4191000"/>
          </a:xfrm>
        </p:spPr>
        <p:txBody>
          <a:bodyPr/>
          <a:lstStyle/>
          <a:p>
            <a:r>
              <a:rPr lang="en-US" b="1" dirty="0"/>
              <a:t>Example</a:t>
            </a:r>
            <a:r>
              <a:rPr lang="en-US" dirty="0"/>
              <a:t>: Suppose statement labels in a programming language can be either a single letter or a letter followed by a digit. Find the number of possible labels.</a:t>
            </a:r>
          </a:p>
          <a:p>
            <a:r>
              <a:rPr lang="en-US" b="1" dirty="0"/>
              <a:t>Solution</a:t>
            </a:r>
            <a:r>
              <a:rPr lang="en-US" dirty="0"/>
              <a:t>:  Use the product rule.</a:t>
            </a:r>
            <a:br>
              <a:rPr lang="en-US" dirty="0"/>
            </a:br>
            <a:r>
              <a:rPr lang="en-US" dirty="0"/>
              <a:t>	</a:t>
            </a:r>
            <a:r>
              <a:rPr lang="en-US" dirty="0">
                <a:ea typeface="Cambria Math" pitchFamily="18" charset="0"/>
              </a:rPr>
              <a:t>26</a:t>
            </a:r>
            <a:r>
              <a:rPr lang="en-US" dirty="0"/>
              <a:t> + </a:t>
            </a:r>
            <a:r>
              <a:rPr lang="en-US" dirty="0">
                <a:ea typeface="Cambria Math" pitchFamily="18" charset="0"/>
              </a:rPr>
              <a:t>26 </a:t>
            </a:r>
            <a:r>
              <a:rPr lang="en-US" dirty="0">
                <a:ea typeface="Cambria Math"/>
              </a:rPr>
              <a:t>∙</a:t>
            </a:r>
            <a:r>
              <a:rPr lang="en-US" dirty="0"/>
              <a:t> </a:t>
            </a:r>
            <a:r>
              <a:rPr lang="en-US" dirty="0">
                <a:ea typeface="Cambria Math" pitchFamily="18" charset="0"/>
              </a:rPr>
              <a:t>10</a:t>
            </a:r>
            <a:r>
              <a:rPr lang="en-US" dirty="0"/>
              <a:t> = </a:t>
            </a:r>
            <a:r>
              <a:rPr lang="en-US" dirty="0">
                <a:ea typeface="Cambria Math" pitchFamily="18" charset="0"/>
              </a:rPr>
              <a:t>286</a:t>
            </a:r>
            <a:endParaRPr lang="en-US" dirty="0"/>
          </a:p>
        </p:txBody>
      </p:sp>
    </p:spTree>
    <p:extLst>
      <p:ext uri="{BB962C8B-B14F-4D97-AF65-F5344CB8AC3E}">
        <p14:creationId xmlns:p14="http://schemas.microsoft.com/office/powerpoint/2010/main" val="265554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Passwords</a:t>
            </a:r>
          </a:p>
        </p:txBody>
      </p:sp>
      <p:sp>
        <p:nvSpPr>
          <p:cNvPr id="3" name="Content Placeholder 2"/>
          <p:cNvSpPr>
            <a:spLocks noGrp="1"/>
          </p:cNvSpPr>
          <p:nvPr>
            <p:ph idx="1"/>
          </p:nvPr>
        </p:nvSpPr>
        <p:spPr>
          <a:xfrm>
            <a:off x="457200" y="1295400"/>
            <a:ext cx="8534400" cy="5257800"/>
          </a:xfrm>
        </p:spPr>
        <p:txBody>
          <a:bodyPr/>
          <a:lstStyle/>
          <a:p>
            <a:pPr>
              <a:spcBef>
                <a:spcPts val="0"/>
              </a:spcBef>
            </a:pPr>
            <a:r>
              <a:rPr lang="en-US" sz="2000" dirty="0"/>
              <a:t>Combining the sum and product rule allows us to solve more complex problems.</a:t>
            </a:r>
            <a:br>
              <a:rPr lang="en-US" sz="2000" dirty="0"/>
            </a:br>
            <a:r>
              <a:rPr lang="en-US" sz="2000" b="1" dirty="0"/>
              <a:t>Example</a:t>
            </a:r>
            <a:r>
              <a:rPr lang="en-US" sz="2000" dirty="0"/>
              <a:t>: Each user on a computer system has a password, which is six to eight characters long, where each character is an uppercase letter or a digit. Each password must contain at least one digit. How many possible passwords are there?</a:t>
            </a:r>
          </a:p>
          <a:p>
            <a:pPr>
              <a:spcBef>
                <a:spcPts val="0"/>
              </a:spcBef>
            </a:pPr>
            <a:r>
              <a:rPr lang="en-US" sz="2000" b="1" dirty="0"/>
              <a:t>Solution</a:t>
            </a:r>
            <a:r>
              <a:rPr lang="en-US" sz="2000" dirty="0"/>
              <a:t>:  Let </a:t>
            </a:r>
            <a:r>
              <a:rPr lang="en-US" sz="2000" i="1" dirty="0"/>
              <a:t>P</a:t>
            </a:r>
            <a:r>
              <a:rPr lang="en-US" sz="2000" dirty="0"/>
              <a:t> be the total number of passwords, and let </a:t>
            </a:r>
            <a:r>
              <a:rPr lang="en-US" sz="2000" i="1" dirty="0"/>
              <a:t>P</a:t>
            </a:r>
            <a:r>
              <a:rPr lang="en-US" sz="2000" baseline="-25000" dirty="0">
                <a:ea typeface="Cambria Math" pitchFamily="18" charset="0"/>
              </a:rPr>
              <a:t>6</a:t>
            </a:r>
            <a:r>
              <a:rPr lang="en-US" sz="2000" dirty="0"/>
              <a:t>, </a:t>
            </a:r>
            <a:r>
              <a:rPr lang="en-US" sz="2000" i="1" dirty="0"/>
              <a:t>P</a:t>
            </a:r>
            <a:r>
              <a:rPr lang="en-US" sz="2000" baseline="-25000" dirty="0">
                <a:ea typeface="Cambria Math" pitchFamily="18" charset="0"/>
              </a:rPr>
              <a:t>7</a:t>
            </a:r>
            <a:r>
              <a:rPr lang="en-US" sz="2000" dirty="0"/>
              <a:t>, and </a:t>
            </a:r>
            <a:r>
              <a:rPr lang="en-US" sz="2000" i="1" dirty="0"/>
              <a:t>P</a:t>
            </a:r>
            <a:r>
              <a:rPr lang="en-US" sz="2000" baseline="-25000" dirty="0">
                <a:ea typeface="Cambria Math" pitchFamily="18" charset="0"/>
              </a:rPr>
              <a:t>8</a:t>
            </a:r>
            <a:r>
              <a:rPr lang="en-US" sz="2000" dirty="0"/>
              <a:t> be the passwords of length </a:t>
            </a:r>
            <a:r>
              <a:rPr lang="en-US" sz="2000" dirty="0">
                <a:ea typeface="Cambria Math" pitchFamily="18" charset="0"/>
              </a:rPr>
              <a:t>6</a:t>
            </a:r>
            <a:r>
              <a:rPr lang="en-US" sz="2000" dirty="0"/>
              <a:t>, </a:t>
            </a:r>
            <a:r>
              <a:rPr lang="en-US" sz="2000" dirty="0">
                <a:ea typeface="Cambria Math" pitchFamily="18" charset="0"/>
              </a:rPr>
              <a:t>7</a:t>
            </a:r>
            <a:r>
              <a:rPr lang="en-US" sz="2000" dirty="0"/>
              <a:t>, and 8. </a:t>
            </a:r>
          </a:p>
          <a:p>
            <a:pPr lvl="1">
              <a:spcBef>
                <a:spcPts val="0"/>
              </a:spcBef>
            </a:pPr>
            <a:r>
              <a:rPr lang="en-US" sz="1800" dirty="0"/>
              <a:t>By the sum rule </a:t>
            </a:r>
            <a:r>
              <a:rPr lang="en-US" sz="1800" i="1" dirty="0"/>
              <a:t>P</a:t>
            </a:r>
            <a:r>
              <a:rPr lang="en-US" sz="1800" dirty="0"/>
              <a:t> = </a:t>
            </a:r>
            <a:r>
              <a:rPr lang="en-US" sz="1800" i="1" dirty="0"/>
              <a:t>P</a:t>
            </a:r>
            <a:r>
              <a:rPr lang="en-US" sz="1800" baseline="-25000" dirty="0">
                <a:ea typeface="Cambria Math" pitchFamily="18" charset="0"/>
              </a:rPr>
              <a:t>6</a:t>
            </a:r>
            <a:r>
              <a:rPr lang="en-US" sz="1800" dirty="0"/>
              <a:t> + </a:t>
            </a:r>
            <a:r>
              <a:rPr lang="en-US" sz="1800" i="1" dirty="0"/>
              <a:t>P</a:t>
            </a:r>
            <a:r>
              <a:rPr lang="en-US" sz="1800" baseline="-25000" dirty="0">
                <a:ea typeface="Cambria Math" pitchFamily="18" charset="0"/>
              </a:rPr>
              <a:t>7</a:t>
            </a:r>
            <a:r>
              <a:rPr lang="en-US" sz="1800" dirty="0"/>
              <a:t> +</a:t>
            </a:r>
            <a:r>
              <a:rPr lang="en-US" sz="1800" i="1" dirty="0"/>
              <a:t>P</a:t>
            </a:r>
            <a:r>
              <a:rPr lang="en-US" sz="1800" baseline="-25000" dirty="0">
                <a:ea typeface="Cambria Math" pitchFamily="18" charset="0"/>
              </a:rPr>
              <a:t>8</a:t>
            </a:r>
            <a:r>
              <a:rPr lang="en-US" sz="1800" dirty="0"/>
              <a:t>. </a:t>
            </a:r>
          </a:p>
          <a:p>
            <a:pPr lvl="1">
              <a:spcBef>
                <a:spcPts val="0"/>
              </a:spcBef>
            </a:pPr>
            <a:r>
              <a:rPr lang="en-US" sz="1800" dirty="0"/>
              <a:t>To find each of </a:t>
            </a:r>
            <a:r>
              <a:rPr lang="en-US" sz="1800" i="1" dirty="0"/>
              <a:t>P</a:t>
            </a:r>
            <a:r>
              <a:rPr lang="en-US" sz="1800" baseline="-25000" dirty="0">
                <a:ea typeface="Cambria Math" pitchFamily="18" charset="0"/>
              </a:rPr>
              <a:t>6</a:t>
            </a:r>
            <a:r>
              <a:rPr lang="en-US" sz="1800" dirty="0"/>
              <a:t>, </a:t>
            </a:r>
            <a:r>
              <a:rPr lang="en-US" sz="1800" i="1" dirty="0"/>
              <a:t>P</a:t>
            </a:r>
            <a:r>
              <a:rPr lang="en-US" sz="1800" baseline="-25000" dirty="0">
                <a:ea typeface="Cambria Math" pitchFamily="18" charset="0"/>
              </a:rPr>
              <a:t>7</a:t>
            </a:r>
            <a:r>
              <a:rPr lang="en-US" sz="1800" dirty="0"/>
              <a:t>, and </a:t>
            </a:r>
            <a:r>
              <a:rPr lang="en-US" sz="1800" i="1" dirty="0"/>
              <a:t>P</a:t>
            </a:r>
            <a:r>
              <a:rPr lang="en-US" sz="1800" baseline="-25000" dirty="0">
                <a:ea typeface="Cambria Math" pitchFamily="18" charset="0"/>
              </a:rPr>
              <a:t>8</a:t>
            </a:r>
            <a:r>
              <a:rPr lang="en-US" sz="1800" dirty="0"/>
              <a:t> , we find the number of passwords of the specified length composed of letters and digits and subtract the number composed only of letters. We find that:</a:t>
            </a:r>
            <a:br>
              <a:rPr lang="en-US" sz="1800" dirty="0"/>
            </a:br>
            <a:r>
              <a:rPr lang="en-US" sz="1800" i="1" dirty="0"/>
              <a:t>P</a:t>
            </a:r>
            <a:r>
              <a:rPr lang="en-US" sz="1800" baseline="-25000" dirty="0">
                <a:ea typeface="Cambria Math" pitchFamily="18" charset="0"/>
              </a:rPr>
              <a:t>6</a:t>
            </a:r>
            <a:r>
              <a:rPr lang="en-US" sz="1800" dirty="0"/>
              <a:t> = </a:t>
            </a:r>
            <a:r>
              <a:rPr lang="en-US" sz="1800" dirty="0">
                <a:ea typeface="Cambria Math" pitchFamily="18" charset="0"/>
              </a:rPr>
              <a:t>36</a:t>
            </a:r>
            <a:r>
              <a:rPr lang="en-US" sz="1800" baseline="30000" dirty="0">
                <a:ea typeface="Cambria Math" pitchFamily="18" charset="0"/>
              </a:rPr>
              <a:t>6</a:t>
            </a:r>
            <a:r>
              <a:rPr lang="en-US" sz="1800" dirty="0"/>
              <a:t> </a:t>
            </a:r>
            <a:r>
              <a:rPr lang="en-US" sz="1800" dirty="0">
                <a:ea typeface="Cambria Math"/>
              </a:rPr>
              <a:t>−</a:t>
            </a:r>
            <a:r>
              <a:rPr lang="en-US" sz="1800" dirty="0"/>
              <a:t> </a:t>
            </a:r>
            <a:r>
              <a:rPr lang="en-US" sz="1800" dirty="0">
                <a:ea typeface="Cambria Math" pitchFamily="18" charset="0"/>
              </a:rPr>
              <a:t>26</a:t>
            </a:r>
            <a:r>
              <a:rPr lang="en-US" sz="1800" baseline="30000" dirty="0">
                <a:ea typeface="Cambria Math" pitchFamily="18" charset="0"/>
              </a:rPr>
              <a:t>6</a:t>
            </a:r>
            <a:r>
              <a:rPr lang="en-US" sz="1800" dirty="0"/>
              <a:t>  =</a:t>
            </a:r>
            <a:r>
              <a:rPr lang="en-US" sz="1800" dirty="0">
                <a:ea typeface="Cambria Math" pitchFamily="18" charset="0"/>
              </a:rPr>
              <a:t>2,176,782,336 </a:t>
            </a:r>
            <a:r>
              <a:rPr lang="en-US" sz="1800" dirty="0">
                <a:ea typeface="Cambria Math"/>
              </a:rPr>
              <a:t>−</a:t>
            </a:r>
            <a:r>
              <a:rPr lang="en-US" sz="1800" dirty="0"/>
              <a:t> </a:t>
            </a:r>
            <a:r>
              <a:rPr lang="en-US" sz="1800" dirty="0">
                <a:ea typeface="Cambria Math" pitchFamily="18" charset="0"/>
              </a:rPr>
              <a:t>308,915,776</a:t>
            </a:r>
            <a:r>
              <a:rPr lang="en-US" sz="1800" dirty="0"/>
              <a:t> =</a:t>
            </a:r>
            <a:r>
              <a:rPr lang="en-US" sz="1800" dirty="0">
                <a:ea typeface="Cambria Math" pitchFamily="18" charset="0"/>
              </a:rPr>
              <a:t>1,867,866,560.</a:t>
            </a:r>
            <a:br>
              <a:rPr lang="en-US" sz="1800" dirty="0">
                <a:ea typeface="Cambria Math" pitchFamily="18" charset="0"/>
              </a:rPr>
            </a:br>
            <a:r>
              <a:rPr lang="en-US" sz="1800" i="1" dirty="0"/>
              <a:t>P</a:t>
            </a:r>
            <a:r>
              <a:rPr lang="en-US" sz="1800" baseline="-25000" dirty="0">
                <a:ea typeface="Cambria Math" pitchFamily="18" charset="0"/>
              </a:rPr>
              <a:t>7</a:t>
            </a:r>
            <a:r>
              <a:rPr lang="en-US" sz="1800" dirty="0"/>
              <a:t> = </a:t>
            </a:r>
            <a:r>
              <a:rPr lang="en-US" sz="1800" dirty="0">
                <a:ea typeface="Cambria Math" pitchFamily="18" charset="0"/>
              </a:rPr>
              <a:t>36</a:t>
            </a:r>
            <a:r>
              <a:rPr lang="en-US" sz="1800" baseline="30000" dirty="0">
                <a:ea typeface="Cambria Math" pitchFamily="18" charset="0"/>
              </a:rPr>
              <a:t>7</a:t>
            </a:r>
            <a:r>
              <a:rPr lang="en-US" sz="1800" dirty="0"/>
              <a:t> </a:t>
            </a:r>
            <a:r>
              <a:rPr lang="en-US" sz="1800" dirty="0">
                <a:ea typeface="Cambria Math"/>
              </a:rPr>
              <a:t>−</a:t>
            </a:r>
            <a:r>
              <a:rPr lang="en-US" sz="1800" dirty="0"/>
              <a:t> </a:t>
            </a:r>
            <a:r>
              <a:rPr lang="en-US" sz="1800" dirty="0">
                <a:ea typeface="Cambria Math" pitchFamily="18" charset="0"/>
              </a:rPr>
              <a:t>26</a:t>
            </a:r>
            <a:r>
              <a:rPr lang="en-US" sz="1800" baseline="30000" dirty="0">
                <a:ea typeface="Cambria Math" pitchFamily="18" charset="0"/>
              </a:rPr>
              <a:t>7</a:t>
            </a:r>
            <a:r>
              <a:rPr lang="en-US" sz="1800" dirty="0"/>
              <a:t>  =</a:t>
            </a:r>
            <a:br>
              <a:rPr lang="en-US" sz="1800" dirty="0"/>
            </a:br>
            <a:r>
              <a:rPr lang="en-US" sz="1800" dirty="0"/>
              <a:t>	</a:t>
            </a:r>
            <a:r>
              <a:rPr lang="en-US" sz="1800" dirty="0">
                <a:ea typeface="Cambria Math" pitchFamily="18" charset="0"/>
              </a:rPr>
              <a:t>78,364,164,096 </a:t>
            </a:r>
            <a:r>
              <a:rPr lang="en-US" sz="1800" dirty="0">
                <a:ea typeface="Cambria Math"/>
              </a:rPr>
              <a:t>−</a:t>
            </a:r>
            <a:r>
              <a:rPr lang="en-US" sz="1800" dirty="0"/>
              <a:t> 8,</a:t>
            </a:r>
            <a:r>
              <a:rPr lang="en-US" sz="1800" dirty="0">
                <a:ea typeface="Cambria Math" pitchFamily="18" charset="0"/>
              </a:rPr>
              <a:t>031,810,176</a:t>
            </a:r>
            <a:r>
              <a:rPr lang="en-US" sz="1800" dirty="0"/>
              <a:t> =  </a:t>
            </a:r>
            <a:r>
              <a:rPr lang="en-US" sz="1800" dirty="0">
                <a:ea typeface="Cambria Math" pitchFamily="18" charset="0"/>
              </a:rPr>
              <a:t>70,332,353,920.</a:t>
            </a:r>
            <a:br>
              <a:rPr lang="en-US" sz="1800" dirty="0"/>
            </a:br>
            <a:r>
              <a:rPr lang="en-US" sz="1800" i="1" dirty="0"/>
              <a:t>P</a:t>
            </a:r>
            <a:r>
              <a:rPr lang="en-US" sz="1800" baseline="-25000" dirty="0">
                <a:ea typeface="Cambria Math" pitchFamily="18" charset="0"/>
              </a:rPr>
              <a:t>8</a:t>
            </a:r>
            <a:r>
              <a:rPr lang="en-US" sz="1800" dirty="0"/>
              <a:t> = </a:t>
            </a:r>
            <a:r>
              <a:rPr lang="en-US" sz="1800" dirty="0">
                <a:ea typeface="Cambria Math" pitchFamily="18" charset="0"/>
              </a:rPr>
              <a:t>36</a:t>
            </a:r>
            <a:r>
              <a:rPr lang="en-US" sz="1800" baseline="30000" dirty="0">
                <a:ea typeface="Cambria Math" pitchFamily="18" charset="0"/>
              </a:rPr>
              <a:t>8</a:t>
            </a:r>
            <a:r>
              <a:rPr lang="en-US" sz="1800" dirty="0"/>
              <a:t> </a:t>
            </a:r>
            <a:r>
              <a:rPr lang="en-US" sz="1800" dirty="0">
                <a:ea typeface="Cambria Math"/>
              </a:rPr>
              <a:t>−</a:t>
            </a:r>
            <a:r>
              <a:rPr lang="en-US" sz="1800" dirty="0"/>
              <a:t> </a:t>
            </a:r>
            <a:r>
              <a:rPr lang="en-US" sz="1800" dirty="0">
                <a:ea typeface="Cambria Math" pitchFamily="18" charset="0"/>
              </a:rPr>
              <a:t>26</a:t>
            </a:r>
            <a:r>
              <a:rPr lang="en-US" sz="1800" baseline="30000" dirty="0">
                <a:ea typeface="Cambria Math" pitchFamily="18" charset="0"/>
              </a:rPr>
              <a:t>8</a:t>
            </a:r>
            <a:r>
              <a:rPr lang="en-US" sz="1800" dirty="0"/>
              <a:t>  =</a:t>
            </a:r>
            <a:br>
              <a:rPr lang="en-US" sz="1800" dirty="0"/>
            </a:br>
            <a:r>
              <a:rPr lang="en-US" sz="1800" dirty="0"/>
              <a:t>	</a:t>
            </a:r>
            <a:r>
              <a:rPr lang="en-US" sz="1800" dirty="0">
                <a:ea typeface="Cambria Math" pitchFamily="18" charset="0"/>
              </a:rPr>
              <a:t>2,821,109,907,456 </a:t>
            </a:r>
            <a:r>
              <a:rPr lang="en-US" sz="1800" dirty="0">
                <a:ea typeface="Cambria Math"/>
              </a:rPr>
              <a:t>−</a:t>
            </a:r>
            <a:r>
              <a:rPr lang="en-US" sz="1800" dirty="0"/>
              <a:t> </a:t>
            </a:r>
            <a:r>
              <a:rPr lang="en-US" sz="1800" dirty="0">
                <a:ea typeface="Cambria Math" pitchFamily="18" charset="0"/>
              </a:rPr>
              <a:t>208,827,064,576</a:t>
            </a:r>
            <a:r>
              <a:rPr lang="en-US" sz="1800" dirty="0"/>
              <a:t> =</a:t>
            </a:r>
            <a:r>
              <a:rPr lang="en-US" sz="1800" dirty="0">
                <a:ea typeface="Cambria Math" pitchFamily="18" charset="0"/>
              </a:rPr>
              <a:t>2,612,282,842,880.</a:t>
            </a:r>
          </a:p>
          <a:p>
            <a:pPr lvl="1">
              <a:spcBef>
                <a:spcPts val="0"/>
              </a:spcBef>
              <a:buNone/>
            </a:pPr>
            <a:r>
              <a:rPr lang="en-US" sz="1800" dirty="0"/>
              <a:t>Consequently, </a:t>
            </a:r>
            <a:r>
              <a:rPr lang="en-US" sz="1800" i="1" dirty="0"/>
              <a:t>P</a:t>
            </a:r>
            <a:r>
              <a:rPr lang="en-US" sz="1800" dirty="0"/>
              <a:t> = </a:t>
            </a:r>
            <a:r>
              <a:rPr lang="en-US" sz="1800" i="1" dirty="0"/>
              <a:t>P</a:t>
            </a:r>
            <a:r>
              <a:rPr lang="en-US" sz="1800" baseline="-25000" dirty="0">
                <a:ea typeface="Cambria Math" pitchFamily="18" charset="0"/>
              </a:rPr>
              <a:t>6</a:t>
            </a:r>
            <a:r>
              <a:rPr lang="en-US" sz="1800" dirty="0"/>
              <a:t> + </a:t>
            </a:r>
            <a:r>
              <a:rPr lang="en-US" sz="1800" i="1" dirty="0"/>
              <a:t>P</a:t>
            </a:r>
            <a:r>
              <a:rPr lang="en-US" sz="1800" baseline="-25000" dirty="0">
                <a:ea typeface="Cambria Math" pitchFamily="18" charset="0"/>
              </a:rPr>
              <a:t>7</a:t>
            </a:r>
            <a:r>
              <a:rPr lang="en-US" sz="1800" dirty="0"/>
              <a:t> +</a:t>
            </a:r>
            <a:r>
              <a:rPr lang="en-US" sz="1800" i="1" dirty="0"/>
              <a:t>P</a:t>
            </a:r>
            <a:r>
              <a:rPr lang="en-US" sz="1800" baseline="-25000" dirty="0">
                <a:ea typeface="Cambria Math" pitchFamily="18" charset="0"/>
              </a:rPr>
              <a:t>8</a:t>
            </a:r>
            <a:r>
              <a:rPr lang="en-US" sz="1800" dirty="0"/>
              <a:t> = </a:t>
            </a:r>
            <a:r>
              <a:rPr lang="en-US" sz="1800" dirty="0">
                <a:ea typeface="Cambria Math" pitchFamily="18" charset="0"/>
              </a:rPr>
              <a:t>2,684,483,063,360</a:t>
            </a:r>
            <a:r>
              <a:rPr lang="en-US" sz="1800" dirty="0"/>
              <a:t>.</a:t>
            </a:r>
          </a:p>
        </p:txBody>
      </p:sp>
    </p:spTree>
    <p:extLst>
      <p:ext uri="{BB962C8B-B14F-4D97-AF65-F5344CB8AC3E}">
        <p14:creationId xmlns:p14="http://schemas.microsoft.com/office/powerpoint/2010/main" val="93249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Addresses</a:t>
            </a:r>
          </a:p>
        </p:txBody>
      </p:sp>
      <p:sp>
        <p:nvSpPr>
          <p:cNvPr id="3" name="Content Placeholder 2"/>
          <p:cNvSpPr>
            <a:spLocks noGrp="1"/>
          </p:cNvSpPr>
          <p:nvPr>
            <p:ph idx="1"/>
          </p:nvPr>
        </p:nvSpPr>
        <p:spPr>
          <a:xfrm>
            <a:off x="457200" y="1295400"/>
            <a:ext cx="8229600" cy="346113"/>
          </a:xfrm>
        </p:spPr>
        <p:txBody>
          <a:bodyPr/>
          <a:lstStyle/>
          <a:p>
            <a:r>
              <a:rPr lang="en-US" sz="2000" dirty="0"/>
              <a:t>Version </a:t>
            </a:r>
            <a:r>
              <a:rPr lang="en-US" sz="2000" dirty="0">
                <a:ea typeface="Cambria Math" pitchFamily="18" charset="0"/>
              </a:rPr>
              <a:t>4</a:t>
            </a:r>
            <a:r>
              <a:rPr lang="en-US" sz="2000" dirty="0"/>
              <a:t> of the Internet Protocol (IPv</a:t>
            </a:r>
            <a:r>
              <a:rPr lang="en-US" sz="2000" dirty="0">
                <a:ea typeface="Cambria Math" pitchFamily="18" charset="0"/>
              </a:rPr>
              <a:t>4</a:t>
            </a:r>
            <a:r>
              <a:rPr lang="en-US" sz="2000" dirty="0"/>
              <a:t>) uses </a:t>
            </a:r>
            <a:r>
              <a:rPr lang="en-US" sz="2000" dirty="0">
                <a:ea typeface="Cambria Math" pitchFamily="18" charset="0"/>
              </a:rPr>
              <a:t>32</a:t>
            </a:r>
            <a:r>
              <a:rPr lang="en-US" sz="2000" dirty="0"/>
              <a:t> bits.</a:t>
            </a:r>
          </a:p>
        </p:txBody>
      </p:sp>
      <p:pic>
        <p:nvPicPr>
          <p:cNvPr id="21506" name="Picture 3" descr="Illustration of IPv4 addressing.&#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653042" y="1752600"/>
            <a:ext cx="5837916"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a:spLocks noGrp="1"/>
          </p:cNvSpPr>
          <p:nvPr>
            <p:ph idx="14"/>
          </p:nvPr>
        </p:nvSpPr>
        <p:spPr>
          <a:xfrm>
            <a:off x="457200" y="3429000"/>
            <a:ext cx="8229600" cy="3048000"/>
          </a:xfrm>
        </p:spPr>
        <p:txBody>
          <a:bodyPr/>
          <a:lstStyle/>
          <a:p>
            <a:r>
              <a:rPr lang="en-US" sz="2000" b="1" dirty="0"/>
              <a:t>Class A Addresses</a:t>
            </a:r>
            <a:r>
              <a:rPr lang="en-US" sz="2000" dirty="0"/>
              <a:t>: used for the largest networks, a </a:t>
            </a:r>
            <a:r>
              <a:rPr lang="en-US" sz="2000" dirty="0">
                <a:ea typeface="Cambria Math" pitchFamily="18" charset="0"/>
              </a:rPr>
              <a:t>0</a:t>
            </a:r>
            <a:r>
              <a:rPr lang="en-US" sz="2000" dirty="0"/>
              <a:t>,followed by a </a:t>
            </a:r>
            <a:r>
              <a:rPr lang="en-US" sz="2000" dirty="0">
                <a:ea typeface="Cambria Math" pitchFamily="18" charset="0"/>
              </a:rPr>
              <a:t>7</a:t>
            </a:r>
            <a:r>
              <a:rPr lang="en-US" sz="2000" dirty="0"/>
              <a:t>-bit </a:t>
            </a:r>
            <a:r>
              <a:rPr lang="en-US" sz="2000" dirty="0" err="1"/>
              <a:t>netid</a:t>
            </a:r>
            <a:r>
              <a:rPr lang="en-US" sz="2000" dirty="0"/>
              <a:t> and a </a:t>
            </a:r>
            <a:r>
              <a:rPr lang="en-US" sz="2000" dirty="0">
                <a:ea typeface="Cambria Math" pitchFamily="18" charset="0"/>
              </a:rPr>
              <a:t>24</a:t>
            </a:r>
            <a:r>
              <a:rPr lang="en-US" sz="2000" dirty="0"/>
              <a:t>-bit </a:t>
            </a:r>
            <a:r>
              <a:rPr lang="en-US" sz="2000" dirty="0" err="1"/>
              <a:t>hostid</a:t>
            </a:r>
            <a:r>
              <a:rPr lang="en-US" sz="2000" dirty="0"/>
              <a:t>.</a:t>
            </a:r>
            <a:br>
              <a:rPr lang="en-US" sz="2000" dirty="0"/>
            </a:br>
            <a:r>
              <a:rPr lang="en-US" sz="2000" b="1" dirty="0"/>
              <a:t>Class B Addresses</a:t>
            </a:r>
            <a:r>
              <a:rPr lang="en-US" sz="2000" dirty="0"/>
              <a:t>: used for the medium-sized networks, a </a:t>
            </a:r>
            <a:r>
              <a:rPr lang="en-US" sz="2000" dirty="0">
                <a:ea typeface="Cambria Math" pitchFamily="18" charset="0"/>
              </a:rPr>
              <a:t>10</a:t>
            </a:r>
            <a:r>
              <a:rPr lang="en-US" sz="2000" dirty="0"/>
              <a:t>,followed by a </a:t>
            </a:r>
            <a:r>
              <a:rPr lang="en-US" sz="2000" dirty="0">
                <a:ea typeface="Cambria Math" pitchFamily="18" charset="0"/>
              </a:rPr>
              <a:t>14</a:t>
            </a:r>
            <a:r>
              <a:rPr lang="en-US" sz="2000" dirty="0"/>
              <a:t>-bit </a:t>
            </a:r>
            <a:r>
              <a:rPr lang="en-US" sz="2000" dirty="0" err="1"/>
              <a:t>netid</a:t>
            </a:r>
            <a:r>
              <a:rPr lang="en-US" sz="2000" dirty="0"/>
              <a:t> and a </a:t>
            </a:r>
            <a:r>
              <a:rPr lang="en-US" sz="2000" dirty="0">
                <a:ea typeface="Cambria Math" pitchFamily="18" charset="0"/>
              </a:rPr>
              <a:t>16</a:t>
            </a:r>
            <a:r>
              <a:rPr lang="en-US" sz="2000" dirty="0"/>
              <a:t>-bit </a:t>
            </a:r>
            <a:r>
              <a:rPr lang="en-US" sz="2000" dirty="0" err="1"/>
              <a:t>hostid</a:t>
            </a:r>
            <a:r>
              <a:rPr lang="en-US" sz="2000" dirty="0"/>
              <a:t>.</a:t>
            </a:r>
            <a:br>
              <a:rPr lang="en-US" sz="2000" dirty="0"/>
            </a:br>
            <a:r>
              <a:rPr lang="en-US" sz="2000" b="1" dirty="0"/>
              <a:t>Class C Addresses</a:t>
            </a:r>
            <a:r>
              <a:rPr lang="en-US" sz="2000" dirty="0"/>
              <a:t>: used for the smallest networks, a </a:t>
            </a:r>
            <a:r>
              <a:rPr lang="en-US" sz="2000" dirty="0">
                <a:ea typeface="Cambria Math" pitchFamily="18" charset="0"/>
              </a:rPr>
              <a:t>110</a:t>
            </a:r>
            <a:r>
              <a:rPr lang="en-US" sz="2000" dirty="0"/>
              <a:t>,followed by a </a:t>
            </a:r>
            <a:r>
              <a:rPr lang="en-US" sz="2000" dirty="0">
                <a:ea typeface="Cambria Math" pitchFamily="18" charset="0"/>
              </a:rPr>
              <a:t>21</a:t>
            </a:r>
            <a:r>
              <a:rPr lang="en-US" sz="2000" dirty="0"/>
              <a:t>-bit </a:t>
            </a:r>
            <a:r>
              <a:rPr lang="en-US" sz="2000" dirty="0" err="1"/>
              <a:t>netid</a:t>
            </a:r>
            <a:r>
              <a:rPr lang="en-US" sz="2000" dirty="0"/>
              <a:t> and a </a:t>
            </a:r>
            <a:r>
              <a:rPr lang="en-US" sz="2000" dirty="0">
                <a:ea typeface="Cambria Math" pitchFamily="18" charset="0"/>
              </a:rPr>
              <a:t>8</a:t>
            </a:r>
            <a:r>
              <a:rPr lang="en-US" sz="2000" dirty="0"/>
              <a:t>-bit </a:t>
            </a:r>
            <a:r>
              <a:rPr lang="en-US" sz="2000" dirty="0" err="1"/>
              <a:t>hostid</a:t>
            </a:r>
            <a:r>
              <a:rPr lang="en-US" sz="2000" dirty="0"/>
              <a:t>.</a:t>
            </a:r>
          </a:p>
          <a:p>
            <a:pPr lvl="1">
              <a:spcBef>
                <a:spcPts val="0"/>
              </a:spcBef>
              <a:spcAft>
                <a:spcPts val="0"/>
              </a:spcAft>
            </a:pPr>
            <a:r>
              <a:rPr lang="en-US" sz="1800" dirty="0"/>
              <a:t>Neither Class D nor Class E addresses are assigned as the address of a computer on the internet. Only Classes A, B, and C are available. </a:t>
            </a:r>
          </a:p>
          <a:p>
            <a:pPr lvl="1">
              <a:spcBef>
                <a:spcPts val="0"/>
              </a:spcBef>
              <a:spcAft>
                <a:spcPts val="0"/>
              </a:spcAft>
            </a:pPr>
            <a:r>
              <a:rPr lang="en-US" sz="1800" dirty="0">
                <a:ea typeface="Cambria Math" pitchFamily="18" charset="0"/>
              </a:rPr>
              <a:t>1111111</a:t>
            </a:r>
            <a:r>
              <a:rPr lang="en-US" sz="1800" dirty="0"/>
              <a:t> is not available as the </a:t>
            </a:r>
            <a:r>
              <a:rPr lang="en-US" sz="1800" dirty="0" err="1"/>
              <a:t>netid</a:t>
            </a:r>
            <a:r>
              <a:rPr lang="en-US" sz="1800" dirty="0"/>
              <a:t> of a Class A network.</a:t>
            </a:r>
          </a:p>
          <a:p>
            <a:pPr lvl="1">
              <a:spcBef>
                <a:spcPts val="0"/>
              </a:spcBef>
              <a:spcAft>
                <a:spcPts val="0"/>
              </a:spcAft>
            </a:pPr>
            <a:r>
              <a:rPr lang="en-US" sz="1800" dirty="0" err="1"/>
              <a:t>Hostids</a:t>
            </a:r>
            <a:r>
              <a:rPr lang="en-US" sz="1800" dirty="0"/>
              <a:t> consisting of all </a:t>
            </a:r>
            <a:r>
              <a:rPr lang="en-US" sz="1800" dirty="0">
                <a:ea typeface="Cambria Math" pitchFamily="18" charset="0"/>
              </a:rPr>
              <a:t>0</a:t>
            </a:r>
            <a:r>
              <a:rPr lang="en-US" sz="1800" dirty="0"/>
              <a:t>s and all </a:t>
            </a:r>
            <a:r>
              <a:rPr lang="en-US" sz="1800" dirty="0">
                <a:ea typeface="Cambria Math" pitchFamily="18" charset="0"/>
              </a:rPr>
              <a:t>1</a:t>
            </a:r>
            <a:r>
              <a:rPr lang="en-US" sz="1800" dirty="0"/>
              <a:t>s are not available in any network. </a:t>
            </a:r>
          </a:p>
        </p:txBody>
      </p:sp>
      <p:sp>
        <p:nvSpPr>
          <p:cNvPr id="6" name="Text Placeholder 5"/>
          <p:cNvSpPr>
            <a:spLocks noGrp="1"/>
          </p:cNvSpPr>
          <p:nvPr>
            <p:ph type="body" sz="quarter" idx="15"/>
          </p:nvPr>
        </p:nvSpPr>
        <p:spPr>
          <a:xfrm>
            <a:off x="3465513" y="6477000"/>
            <a:ext cx="2212975" cy="182563"/>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93614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Internet Addresses</a:t>
            </a:r>
          </a:p>
        </p:txBody>
      </p:sp>
      <p:sp>
        <p:nvSpPr>
          <p:cNvPr id="5" name="Content Placeholder 2"/>
          <p:cNvSpPr>
            <a:spLocks noGrp="1"/>
          </p:cNvSpPr>
          <p:nvPr>
            <p:ph idx="1"/>
          </p:nvPr>
        </p:nvSpPr>
        <p:spPr>
          <a:xfrm>
            <a:off x="457200" y="1295400"/>
            <a:ext cx="8458200" cy="5257800"/>
          </a:xfrm>
        </p:spPr>
        <p:txBody>
          <a:bodyPr/>
          <a:lstStyle/>
          <a:p>
            <a:pPr>
              <a:spcBef>
                <a:spcPts val="300"/>
              </a:spcBef>
            </a:pPr>
            <a:r>
              <a:rPr lang="en-US" sz="2200" b="1" dirty="0"/>
              <a:t>Example</a:t>
            </a:r>
            <a:r>
              <a:rPr lang="en-US" sz="2200" dirty="0"/>
              <a:t>: How many different IPv</a:t>
            </a:r>
            <a:r>
              <a:rPr lang="en-US" sz="2200" dirty="0">
                <a:ea typeface="Cambria Math" pitchFamily="18" charset="0"/>
              </a:rPr>
              <a:t>4</a:t>
            </a:r>
            <a:r>
              <a:rPr lang="en-US" sz="2200" dirty="0"/>
              <a:t> addresses are available for computers on the internet?</a:t>
            </a:r>
            <a:br>
              <a:rPr lang="en-US" sz="2200" dirty="0"/>
            </a:br>
            <a:r>
              <a:rPr lang="en-US" sz="2200" b="1" dirty="0"/>
              <a:t>Solution</a:t>
            </a:r>
            <a:r>
              <a:rPr lang="en-US" sz="2200" dirty="0"/>
              <a:t>: Use both the sum and the product rule. Let </a:t>
            </a:r>
            <a:r>
              <a:rPr lang="en-US" sz="2200" i="1" dirty="0"/>
              <a:t>x</a:t>
            </a:r>
            <a:r>
              <a:rPr lang="en-US" sz="2200" dirty="0"/>
              <a:t> be the number of available addresses, and let </a:t>
            </a:r>
            <a:r>
              <a:rPr lang="en-US" sz="2200" i="1" dirty="0" err="1"/>
              <a:t>x</a:t>
            </a:r>
            <a:r>
              <a:rPr lang="en-US" sz="2200" baseline="-25000" dirty="0" err="1"/>
              <a:t>A</a:t>
            </a:r>
            <a:r>
              <a:rPr lang="en-US" sz="2200" dirty="0"/>
              <a:t>, </a:t>
            </a:r>
            <a:r>
              <a:rPr lang="en-US" sz="2200" i="1" dirty="0" err="1"/>
              <a:t>x</a:t>
            </a:r>
            <a:r>
              <a:rPr lang="en-US" sz="2200" baseline="-25000" dirty="0" err="1"/>
              <a:t>B</a:t>
            </a:r>
            <a:r>
              <a:rPr lang="en-US" sz="2200" dirty="0"/>
              <a:t>, and </a:t>
            </a:r>
            <a:r>
              <a:rPr lang="en-US" sz="2200" i="1" dirty="0" err="1"/>
              <a:t>x</a:t>
            </a:r>
            <a:r>
              <a:rPr lang="en-US" sz="2200" baseline="-25000" dirty="0" err="1"/>
              <a:t>C</a:t>
            </a:r>
            <a:r>
              <a:rPr lang="en-US" sz="2200" dirty="0"/>
              <a:t> denote the number of addresses for the respective classes.</a:t>
            </a:r>
          </a:p>
          <a:p>
            <a:pPr lvl="1">
              <a:spcBef>
                <a:spcPts val="300"/>
              </a:spcBef>
            </a:pPr>
            <a:r>
              <a:rPr lang="en-US" sz="2000" dirty="0"/>
              <a:t>To find, </a:t>
            </a:r>
            <a:r>
              <a:rPr lang="en-US" sz="2000" i="1" dirty="0" err="1"/>
              <a:t>x</a:t>
            </a:r>
            <a:r>
              <a:rPr lang="en-US" sz="2000" baseline="-25000" dirty="0" err="1"/>
              <a:t>A</a:t>
            </a:r>
            <a:r>
              <a:rPr lang="en-US" sz="2000" dirty="0"/>
              <a:t>: </a:t>
            </a:r>
            <a:r>
              <a:rPr lang="en-US" sz="2000" dirty="0">
                <a:ea typeface="Cambria Math" pitchFamily="18" charset="0"/>
              </a:rPr>
              <a:t>2</a:t>
            </a:r>
            <a:r>
              <a:rPr lang="en-US" sz="2000" baseline="30000" dirty="0">
                <a:ea typeface="Cambria Math" pitchFamily="18" charset="0"/>
              </a:rPr>
              <a:t>7</a:t>
            </a:r>
            <a:r>
              <a:rPr lang="en-US" sz="2000" dirty="0"/>
              <a:t> </a:t>
            </a:r>
            <a:r>
              <a:rPr lang="en-US" sz="2000" dirty="0">
                <a:ea typeface="Cambria Math"/>
              </a:rPr>
              <a:t>− 1 = 127 </a:t>
            </a:r>
            <a:r>
              <a:rPr lang="en-US" sz="2000" dirty="0" err="1">
                <a:ea typeface="Cambria Math"/>
              </a:rPr>
              <a:t>netids</a:t>
            </a:r>
            <a:r>
              <a:rPr lang="en-US" sz="2000" dirty="0">
                <a:ea typeface="Cambria Math"/>
              </a:rPr>
              <a:t>. </a:t>
            </a:r>
            <a:r>
              <a:rPr lang="en-US" sz="2000" dirty="0">
                <a:ea typeface="Cambria Math" pitchFamily="18" charset="0"/>
              </a:rPr>
              <a:t>2</a:t>
            </a:r>
            <a:r>
              <a:rPr lang="en-US" sz="2000" baseline="30000" dirty="0">
                <a:ea typeface="Cambria Math" pitchFamily="18" charset="0"/>
              </a:rPr>
              <a:t>24</a:t>
            </a:r>
            <a:r>
              <a:rPr lang="en-US" sz="2000" dirty="0"/>
              <a:t> </a:t>
            </a:r>
            <a:r>
              <a:rPr lang="en-US" sz="2000" dirty="0">
                <a:ea typeface="Cambria Math"/>
              </a:rPr>
              <a:t>− 2 = 16,777,214 </a:t>
            </a:r>
            <a:r>
              <a:rPr lang="en-US" sz="2000" dirty="0" err="1">
                <a:ea typeface="Cambria Math"/>
              </a:rPr>
              <a:t>hostids</a:t>
            </a:r>
            <a:r>
              <a:rPr lang="en-US" sz="2000" dirty="0">
                <a:ea typeface="Cambria Math"/>
              </a:rPr>
              <a:t>.</a:t>
            </a:r>
            <a:br>
              <a:rPr lang="en-US" sz="2000" dirty="0">
                <a:ea typeface="Cambria Math"/>
              </a:rPr>
            </a:br>
            <a:r>
              <a:rPr lang="en-US" sz="2000" dirty="0">
                <a:ea typeface="Cambria Math"/>
              </a:rPr>
              <a:t>		</a:t>
            </a:r>
            <a:r>
              <a:rPr lang="en-US" sz="2000" i="1" dirty="0" err="1"/>
              <a:t>x</a:t>
            </a:r>
            <a:r>
              <a:rPr lang="en-US" sz="2000" baseline="-25000" dirty="0" err="1"/>
              <a:t>A</a:t>
            </a:r>
            <a:r>
              <a:rPr lang="en-US" sz="2000" i="1" dirty="0"/>
              <a:t> = </a:t>
            </a:r>
            <a:r>
              <a:rPr lang="en-US" sz="2000" dirty="0">
                <a:ea typeface="Cambria Math" pitchFamily="18" charset="0"/>
              </a:rPr>
              <a:t>127</a:t>
            </a:r>
            <a:r>
              <a:rPr lang="en-US" sz="2000" dirty="0">
                <a:ea typeface="Cambria Math"/>
              </a:rPr>
              <a:t>∙ 16,777,214 = 2,130,706,178.</a:t>
            </a:r>
            <a:endParaRPr lang="en-US" sz="2000" dirty="0">
              <a:ea typeface="Cambria Math" pitchFamily="18" charset="0"/>
            </a:endParaRPr>
          </a:p>
          <a:p>
            <a:pPr lvl="1">
              <a:spcBef>
                <a:spcPts val="300"/>
              </a:spcBef>
            </a:pPr>
            <a:r>
              <a:rPr lang="en-US" sz="2000" dirty="0"/>
              <a:t>To find, </a:t>
            </a:r>
            <a:r>
              <a:rPr lang="en-US" sz="2000" i="1" dirty="0" err="1"/>
              <a:t>x</a:t>
            </a:r>
            <a:r>
              <a:rPr lang="en-US" sz="2000" baseline="-25000" dirty="0" err="1"/>
              <a:t>B</a:t>
            </a:r>
            <a:r>
              <a:rPr lang="en-US" sz="2000" dirty="0"/>
              <a:t>: </a:t>
            </a:r>
            <a:r>
              <a:rPr lang="en-US" sz="2000" dirty="0">
                <a:ea typeface="Cambria Math" pitchFamily="18" charset="0"/>
              </a:rPr>
              <a:t>2</a:t>
            </a:r>
            <a:r>
              <a:rPr lang="en-US" sz="2000" baseline="30000" dirty="0">
                <a:ea typeface="Cambria Math" pitchFamily="18" charset="0"/>
              </a:rPr>
              <a:t>14</a:t>
            </a:r>
            <a:r>
              <a:rPr lang="en-US" sz="2000" dirty="0"/>
              <a:t> </a:t>
            </a:r>
            <a:r>
              <a:rPr lang="en-US" sz="2000" dirty="0">
                <a:ea typeface="Cambria Math"/>
              </a:rPr>
              <a:t>= 16,384 </a:t>
            </a:r>
            <a:r>
              <a:rPr lang="en-US" sz="2000" dirty="0" err="1">
                <a:ea typeface="Cambria Math"/>
              </a:rPr>
              <a:t>netids</a:t>
            </a:r>
            <a:r>
              <a:rPr lang="en-US" sz="2000" dirty="0">
                <a:ea typeface="Cambria Math"/>
              </a:rPr>
              <a:t>. </a:t>
            </a:r>
            <a:r>
              <a:rPr lang="en-US" sz="2000" dirty="0">
                <a:ea typeface="Cambria Math" pitchFamily="18" charset="0"/>
              </a:rPr>
              <a:t>2</a:t>
            </a:r>
            <a:r>
              <a:rPr lang="en-US" sz="2000" baseline="30000" dirty="0">
                <a:ea typeface="Cambria Math" pitchFamily="18" charset="0"/>
              </a:rPr>
              <a:t>16</a:t>
            </a:r>
            <a:r>
              <a:rPr lang="en-US" sz="2000" dirty="0"/>
              <a:t> </a:t>
            </a:r>
            <a:r>
              <a:rPr lang="en-US" sz="2000" dirty="0">
                <a:ea typeface="Cambria Math"/>
              </a:rPr>
              <a:t>− 2 = 16,534 </a:t>
            </a:r>
            <a:r>
              <a:rPr lang="en-US" sz="2000" dirty="0" err="1">
                <a:ea typeface="Cambria Math"/>
              </a:rPr>
              <a:t>hostids</a:t>
            </a:r>
            <a:r>
              <a:rPr lang="en-US" sz="2000" dirty="0">
                <a:ea typeface="Cambria Math"/>
              </a:rPr>
              <a:t>.</a:t>
            </a:r>
            <a:br>
              <a:rPr lang="en-US" sz="2000" dirty="0">
                <a:ea typeface="Cambria Math"/>
              </a:rPr>
            </a:br>
            <a:r>
              <a:rPr lang="en-US" sz="2000" dirty="0">
                <a:ea typeface="Cambria Math"/>
              </a:rPr>
              <a:t>		</a:t>
            </a:r>
            <a:r>
              <a:rPr lang="en-US" sz="2000" i="1" dirty="0" err="1"/>
              <a:t>x</a:t>
            </a:r>
            <a:r>
              <a:rPr lang="en-US" sz="2000" baseline="-25000" dirty="0" err="1"/>
              <a:t>B</a:t>
            </a:r>
            <a:r>
              <a:rPr lang="en-US" sz="2000" i="1" dirty="0"/>
              <a:t> = </a:t>
            </a:r>
            <a:r>
              <a:rPr lang="en-US" sz="2000" dirty="0">
                <a:ea typeface="Cambria Math"/>
              </a:rPr>
              <a:t>16,384 ∙ 16, 534 = 1,073,709,056.</a:t>
            </a:r>
            <a:endParaRPr lang="en-US" sz="2000" dirty="0"/>
          </a:p>
          <a:p>
            <a:pPr lvl="1">
              <a:spcBef>
                <a:spcPts val="300"/>
              </a:spcBef>
            </a:pPr>
            <a:r>
              <a:rPr lang="en-US" sz="2000" dirty="0"/>
              <a:t>To find, </a:t>
            </a:r>
            <a:r>
              <a:rPr lang="en-US" sz="2000" i="1" dirty="0" err="1"/>
              <a:t>x</a:t>
            </a:r>
            <a:r>
              <a:rPr lang="en-US" sz="2000" baseline="-25000" dirty="0" err="1"/>
              <a:t>C</a:t>
            </a:r>
            <a:r>
              <a:rPr lang="en-US" sz="2000" dirty="0"/>
              <a:t>: </a:t>
            </a:r>
            <a:r>
              <a:rPr lang="en-US" sz="2000" dirty="0">
                <a:ea typeface="Cambria Math" pitchFamily="18" charset="0"/>
              </a:rPr>
              <a:t>2</a:t>
            </a:r>
            <a:r>
              <a:rPr lang="en-US" sz="2000" baseline="30000" dirty="0">
                <a:ea typeface="Cambria Math" pitchFamily="18" charset="0"/>
              </a:rPr>
              <a:t>21</a:t>
            </a:r>
            <a:r>
              <a:rPr lang="en-US" sz="2000" dirty="0"/>
              <a:t> </a:t>
            </a:r>
            <a:r>
              <a:rPr lang="en-US" sz="2000" dirty="0">
                <a:ea typeface="Cambria Math"/>
              </a:rPr>
              <a:t>= 2,097,152 </a:t>
            </a:r>
            <a:r>
              <a:rPr lang="en-US" sz="2000" dirty="0" err="1">
                <a:ea typeface="Cambria Math"/>
              </a:rPr>
              <a:t>netids</a:t>
            </a:r>
            <a:r>
              <a:rPr lang="en-US" sz="2000" dirty="0">
                <a:ea typeface="Cambria Math"/>
              </a:rPr>
              <a:t>. </a:t>
            </a:r>
            <a:r>
              <a:rPr lang="en-US" sz="2000" dirty="0">
                <a:ea typeface="Cambria Math" pitchFamily="18" charset="0"/>
              </a:rPr>
              <a:t>2</a:t>
            </a:r>
            <a:r>
              <a:rPr lang="en-US" sz="2000" baseline="30000" dirty="0">
                <a:ea typeface="Cambria Math" pitchFamily="18" charset="0"/>
              </a:rPr>
              <a:t>8</a:t>
            </a:r>
            <a:r>
              <a:rPr lang="en-US" sz="2000" dirty="0"/>
              <a:t> </a:t>
            </a:r>
            <a:r>
              <a:rPr lang="en-US" sz="2000" dirty="0">
                <a:ea typeface="Cambria Math"/>
              </a:rPr>
              <a:t>− 2 = 254 </a:t>
            </a:r>
            <a:r>
              <a:rPr lang="en-US" sz="2000" dirty="0" err="1">
                <a:ea typeface="Cambria Math"/>
              </a:rPr>
              <a:t>hostids</a:t>
            </a:r>
            <a:r>
              <a:rPr lang="en-US" sz="2000" dirty="0">
                <a:ea typeface="Cambria Math"/>
              </a:rPr>
              <a:t>.</a:t>
            </a:r>
            <a:br>
              <a:rPr lang="en-US" sz="2000" dirty="0">
                <a:ea typeface="Cambria Math"/>
              </a:rPr>
            </a:br>
            <a:r>
              <a:rPr lang="en-US" sz="2000" dirty="0">
                <a:ea typeface="Cambria Math"/>
              </a:rPr>
              <a:t>		</a:t>
            </a:r>
            <a:r>
              <a:rPr lang="en-US" sz="2000" i="1" dirty="0" err="1"/>
              <a:t>x</a:t>
            </a:r>
            <a:r>
              <a:rPr lang="en-US" sz="2000" baseline="-25000" dirty="0" err="1"/>
              <a:t>C</a:t>
            </a:r>
            <a:r>
              <a:rPr lang="en-US" sz="2000" i="1" dirty="0"/>
              <a:t> = </a:t>
            </a:r>
            <a:r>
              <a:rPr lang="en-US" sz="2000" dirty="0">
                <a:ea typeface="Cambria Math"/>
              </a:rPr>
              <a:t>2,097,152 ∙ 254 = 532,676,608.</a:t>
            </a:r>
            <a:endParaRPr lang="en-US" sz="2000" dirty="0"/>
          </a:p>
          <a:p>
            <a:pPr lvl="1">
              <a:spcBef>
                <a:spcPts val="300"/>
              </a:spcBef>
            </a:pPr>
            <a:r>
              <a:rPr lang="en-US" sz="2000" dirty="0"/>
              <a:t>Hence, the total number of available IPv</a:t>
            </a:r>
            <a:r>
              <a:rPr lang="en-US" sz="2000" dirty="0">
                <a:ea typeface="Cambria Math" pitchFamily="18" charset="0"/>
              </a:rPr>
              <a:t>4</a:t>
            </a:r>
            <a:r>
              <a:rPr lang="en-US" sz="2000" dirty="0"/>
              <a:t> addresses is</a:t>
            </a:r>
            <a:br>
              <a:rPr lang="en-US" sz="2000" dirty="0"/>
            </a:br>
            <a:r>
              <a:rPr lang="en-US" sz="2000" dirty="0"/>
              <a:t>	</a:t>
            </a:r>
            <a:r>
              <a:rPr lang="en-US" sz="2000" i="1" dirty="0"/>
              <a:t>x = </a:t>
            </a:r>
            <a:r>
              <a:rPr lang="en-US" sz="2000" i="1" dirty="0" err="1"/>
              <a:t>x</a:t>
            </a:r>
            <a:r>
              <a:rPr lang="en-US" sz="2000" baseline="-25000" dirty="0" err="1"/>
              <a:t>A</a:t>
            </a:r>
            <a:r>
              <a:rPr lang="en-US" sz="2000" dirty="0"/>
              <a:t> +  </a:t>
            </a:r>
            <a:r>
              <a:rPr lang="en-US" sz="2000" i="1" dirty="0" err="1"/>
              <a:t>x</a:t>
            </a:r>
            <a:r>
              <a:rPr lang="en-US" sz="2000" baseline="-25000" dirty="0" err="1"/>
              <a:t>B</a:t>
            </a:r>
            <a:r>
              <a:rPr lang="en-US" sz="2000" dirty="0"/>
              <a:t>  + </a:t>
            </a:r>
            <a:r>
              <a:rPr lang="en-US" sz="2000" i="1" dirty="0" err="1"/>
              <a:t>Xc</a:t>
            </a:r>
            <a:br>
              <a:rPr lang="en-US" sz="2000" dirty="0"/>
            </a:br>
            <a:r>
              <a:rPr lang="en-US" sz="2000" dirty="0"/>
              <a:t>	= </a:t>
            </a:r>
            <a:r>
              <a:rPr lang="en-US" sz="2000" dirty="0">
                <a:ea typeface="Cambria Math" pitchFamily="18" charset="0"/>
              </a:rPr>
              <a:t>2,130,706,178 + 1,073,709,056 + 532,676,608</a:t>
            </a:r>
            <a:br>
              <a:rPr lang="en-US" sz="2000" dirty="0">
                <a:ea typeface="Cambria Math" pitchFamily="18" charset="0"/>
              </a:rPr>
            </a:br>
            <a:r>
              <a:rPr lang="en-US" sz="2000" dirty="0">
                <a:ea typeface="Cambria Math" pitchFamily="18" charset="0"/>
              </a:rPr>
              <a:t>	= 3, 737,091,842.</a:t>
            </a:r>
            <a:endParaRPr lang="en-US" sz="2000" dirty="0"/>
          </a:p>
        </p:txBody>
      </p:sp>
      <p:sp>
        <p:nvSpPr>
          <p:cNvPr id="8" name="Content Placeholder 3"/>
          <p:cNvSpPr>
            <a:spLocks noGrp="1"/>
          </p:cNvSpPr>
          <p:nvPr>
            <p:ph idx="13"/>
          </p:nvPr>
        </p:nvSpPr>
        <p:spPr>
          <a:xfrm>
            <a:off x="6858000" y="5029200"/>
            <a:ext cx="2133600" cy="1447800"/>
          </a:xfrm>
          <a:ln w="19050">
            <a:solidFill>
              <a:srgbClr val="04617B"/>
            </a:solidFill>
          </a:ln>
        </p:spPr>
        <p:txBody>
          <a:bodyPr/>
          <a:lstStyle/>
          <a:p>
            <a:r>
              <a:rPr lang="en-US" sz="1800" dirty="0"/>
              <a:t>Not Enough Today !!</a:t>
            </a:r>
            <a:br>
              <a:rPr lang="en-US" sz="1800" dirty="0"/>
            </a:br>
            <a:r>
              <a:rPr lang="en-US" sz="1800" dirty="0"/>
              <a:t>The newer IPv6 protocol solves the problem of too few addresses.</a:t>
            </a:r>
          </a:p>
        </p:txBody>
      </p:sp>
    </p:spTree>
    <p:extLst>
      <p:ext uri="{BB962C8B-B14F-4D97-AF65-F5344CB8AC3E}">
        <p14:creationId xmlns:p14="http://schemas.microsoft.com/office/powerpoint/2010/main" val="276729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Counting Principles:</a:t>
            </a:r>
            <a:br>
              <a:rPr lang="en-US" dirty="0"/>
            </a:br>
            <a:r>
              <a:rPr lang="en-US" dirty="0"/>
              <a:t>Subtraction Rule</a:t>
            </a:r>
          </a:p>
        </p:txBody>
      </p:sp>
      <p:sp>
        <p:nvSpPr>
          <p:cNvPr id="3" name="Content Placeholder 2"/>
          <p:cNvSpPr>
            <a:spLocks noGrp="1"/>
          </p:cNvSpPr>
          <p:nvPr>
            <p:ph idx="1"/>
          </p:nvPr>
        </p:nvSpPr>
        <p:spPr>
          <a:xfrm>
            <a:off x="457200" y="1295400"/>
            <a:ext cx="8534400" cy="3276600"/>
          </a:xfrm>
        </p:spPr>
        <p:txBody>
          <a:bodyPr/>
          <a:lstStyle/>
          <a:p>
            <a:r>
              <a:rPr lang="en-US" b="1" dirty="0"/>
              <a:t> Subtraction Rule</a:t>
            </a:r>
            <a:r>
              <a:rPr lang="en-US" dirty="0"/>
              <a:t>: If a task can be done either in one of </a:t>
            </a:r>
            <a:r>
              <a:rPr lang="en-US" i="1" dirty="0"/>
              <a:t>n</a:t>
            </a:r>
            <a:r>
              <a:rPr lang="en-US" baseline="-25000" dirty="0">
                <a:ea typeface="Cambria Math" pitchFamily="18" charset="0"/>
              </a:rPr>
              <a:t>1</a:t>
            </a:r>
            <a:r>
              <a:rPr lang="en-US" dirty="0"/>
              <a:t> ways or in one of  </a:t>
            </a:r>
            <a:r>
              <a:rPr lang="en-US" i="1" dirty="0"/>
              <a:t>n</a:t>
            </a:r>
            <a:r>
              <a:rPr lang="en-US" baseline="-25000" dirty="0">
                <a:ea typeface="Cambria Math" pitchFamily="18" charset="0"/>
              </a:rPr>
              <a:t>2</a:t>
            </a:r>
            <a:r>
              <a:rPr lang="en-US" dirty="0"/>
              <a:t> ways, then the total number of ways to do the task is  </a:t>
            </a:r>
            <a:r>
              <a:rPr lang="en-US" i="1" dirty="0"/>
              <a:t>n</a:t>
            </a:r>
            <a:r>
              <a:rPr lang="en-US" baseline="-25000" dirty="0">
                <a:ea typeface="Cambria Math" pitchFamily="18" charset="0"/>
              </a:rPr>
              <a:t>1 </a:t>
            </a:r>
            <a:r>
              <a:rPr lang="en-US" dirty="0">
                <a:ea typeface="Cambria Math"/>
              </a:rPr>
              <a:t>+</a:t>
            </a:r>
            <a:r>
              <a:rPr lang="en-US" i="1" dirty="0"/>
              <a:t> n</a:t>
            </a:r>
            <a:r>
              <a:rPr lang="en-US" baseline="-25000" dirty="0">
                <a:ea typeface="Cambria Math" pitchFamily="18" charset="0"/>
              </a:rPr>
              <a:t>2</a:t>
            </a:r>
            <a:r>
              <a:rPr lang="en-US" dirty="0"/>
              <a:t> minus the number of ways  to do the task that are common to the two different ways.</a:t>
            </a:r>
          </a:p>
          <a:p>
            <a:r>
              <a:rPr lang="en-US" dirty="0"/>
              <a:t>Also known as, the </a:t>
            </a:r>
            <a:r>
              <a:rPr lang="en-US" i="1" dirty="0"/>
              <a:t>principle of inclusion-exclusion</a:t>
            </a:r>
            <a:r>
              <a:rPr lang="en-US" dirty="0"/>
              <a:t>:</a:t>
            </a:r>
          </a:p>
        </p:txBody>
      </p:sp>
      <p:graphicFrame>
        <p:nvGraphicFramePr>
          <p:cNvPr id="7" name="Object 3"/>
          <p:cNvGraphicFramePr>
            <a:graphicFrameLocks noChangeAspect="1"/>
          </p:cNvGraphicFramePr>
          <p:nvPr>
            <p:extLst>
              <p:ext uri="{D42A27DB-BD31-4B8C-83A1-F6EECF244321}">
                <p14:modId xmlns:p14="http://schemas.microsoft.com/office/powerpoint/2010/main" val="2487494462"/>
              </p:ext>
            </p:extLst>
          </p:nvPr>
        </p:nvGraphicFramePr>
        <p:xfrm>
          <a:off x="2286000" y="4876800"/>
          <a:ext cx="4572000" cy="511552"/>
        </p:xfrm>
        <a:graphic>
          <a:graphicData uri="http://schemas.openxmlformats.org/presentationml/2006/ole">
            <mc:AlternateContent xmlns:mc="http://schemas.openxmlformats.org/markup-compatibility/2006">
              <mc:Choice xmlns:v="urn:schemas-microsoft-com:vml" Requires="v">
                <p:oleObj spid="_x0000_s3204" name="Equation" r:id="rId3" imgW="1815840" imgH="203040" progId="Equation.DSMT4">
                  <p:embed/>
                </p:oleObj>
              </mc:Choice>
              <mc:Fallback>
                <p:oleObj name="Equation" r:id="rId3" imgW="1815840" imgH="203040" progId="Equation.DSMT4">
                  <p:embed/>
                  <p:pic>
                    <p:nvPicPr>
                      <p:cNvPr id="0" name=""/>
                      <p:cNvPicPr/>
                      <p:nvPr/>
                    </p:nvPicPr>
                    <p:blipFill>
                      <a:blip r:embed="rId4"/>
                      <a:stretch>
                        <a:fillRect/>
                      </a:stretch>
                    </p:blipFill>
                    <p:spPr>
                      <a:xfrm>
                        <a:off x="2286000" y="4876800"/>
                        <a:ext cx="4572000" cy="511552"/>
                      </a:xfrm>
                      <a:prstGeom prst="rect">
                        <a:avLst/>
                      </a:prstGeom>
                    </p:spPr>
                  </p:pic>
                </p:oleObj>
              </mc:Fallback>
            </mc:AlternateContent>
          </a:graphicData>
        </a:graphic>
      </p:graphicFrame>
    </p:spTree>
    <p:extLst>
      <p:ext uri="{BB962C8B-B14F-4D97-AF65-F5344CB8AC3E}">
        <p14:creationId xmlns:p14="http://schemas.microsoft.com/office/powerpoint/2010/main" val="288997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Bit Strings</a:t>
            </a:r>
          </a:p>
        </p:txBody>
      </p:sp>
      <p:sp>
        <p:nvSpPr>
          <p:cNvPr id="3" name="Content Placeholder 2"/>
          <p:cNvSpPr>
            <a:spLocks noGrp="1"/>
          </p:cNvSpPr>
          <p:nvPr>
            <p:ph idx="1"/>
          </p:nvPr>
        </p:nvSpPr>
        <p:spPr>
          <a:xfrm>
            <a:off x="457200" y="1295400"/>
            <a:ext cx="8229600" cy="5181600"/>
          </a:xfrm>
        </p:spPr>
        <p:txBody>
          <a:bodyPr/>
          <a:lstStyle/>
          <a:p>
            <a:r>
              <a:rPr lang="en-US" sz="2800" b="1" dirty="0"/>
              <a:t>Example</a:t>
            </a:r>
            <a:r>
              <a:rPr lang="en-US" sz="2800" dirty="0"/>
              <a:t>: How many bit strings of length eight either start with a </a:t>
            </a:r>
            <a:r>
              <a:rPr lang="en-US" sz="2800" dirty="0">
                <a:ea typeface="Cambria Math" pitchFamily="18" charset="0"/>
              </a:rPr>
              <a:t>1</a:t>
            </a:r>
            <a:r>
              <a:rPr lang="en-US" sz="2800" dirty="0"/>
              <a:t> bit or end with the two bits </a:t>
            </a:r>
            <a:r>
              <a:rPr lang="en-US" sz="2800" dirty="0">
                <a:ea typeface="Cambria Math" pitchFamily="18" charset="0"/>
              </a:rPr>
              <a:t>00</a:t>
            </a:r>
            <a:r>
              <a:rPr lang="en-US" sz="2800" dirty="0"/>
              <a:t>?</a:t>
            </a:r>
          </a:p>
          <a:p>
            <a:r>
              <a:rPr lang="en-US" sz="2800" b="1" dirty="0"/>
              <a:t>Solution</a:t>
            </a:r>
            <a:r>
              <a:rPr lang="en-US" sz="2800" dirty="0"/>
              <a:t>:  Use the subtraction rule.</a:t>
            </a:r>
          </a:p>
          <a:p>
            <a:pPr lvl="1"/>
            <a:r>
              <a:rPr lang="en-US" sz="2400" dirty="0"/>
              <a:t>Number of bit strings of length eight</a:t>
            </a:r>
            <a:br>
              <a:rPr lang="en-US" sz="2400" dirty="0"/>
            </a:br>
            <a:r>
              <a:rPr lang="en-US" sz="2400" dirty="0"/>
              <a:t>that start with a </a:t>
            </a:r>
            <a:r>
              <a:rPr lang="en-US" sz="2400" dirty="0">
                <a:ea typeface="Cambria Math" pitchFamily="18" charset="0"/>
              </a:rPr>
              <a:t>1</a:t>
            </a:r>
            <a:r>
              <a:rPr lang="en-US" sz="2400" dirty="0"/>
              <a:t> bit:  </a:t>
            </a:r>
            <a:r>
              <a:rPr lang="en-US" sz="2400" dirty="0">
                <a:ea typeface="Cambria Math" pitchFamily="18" charset="0"/>
              </a:rPr>
              <a:t>2</a:t>
            </a:r>
            <a:r>
              <a:rPr lang="en-US" sz="2400" baseline="30000" dirty="0">
                <a:ea typeface="Cambria Math" pitchFamily="18" charset="0"/>
              </a:rPr>
              <a:t>7</a:t>
            </a:r>
            <a:r>
              <a:rPr lang="en-US" sz="2400" dirty="0"/>
              <a:t> = </a:t>
            </a:r>
            <a:r>
              <a:rPr lang="en-US" sz="2400" dirty="0">
                <a:ea typeface="Cambria Math" pitchFamily="18" charset="0"/>
              </a:rPr>
              <a:t>128</a:t>
            </a:r>
          </a:p>
          <a:p>
            <a:pPr lvl="1"/>
            <a:r>
              <a:rPr lang="en-US" sz="2400" dirty="0"/>
              <a:t>Number of bit strings of length eight</a:t>
            </a:r>
            <a:br>
              <a:rPr lang="en-US" sz="2400" dirty="0"/>
            </a:br>
            <a:r>
              <a:rPr lang="en-US" sz="2400" dirty="0"/>
              <a:t>that end with bits </a:t>
            </a:r>
            <a:r>
              <a:rPr lang="en-US" sz="2400" dirty="0">
                <a:ea typeface="Cambria Math" pitchFamily="18" charset="0"/>
              </a:rPr>
              <a:t>00</a:t>
            </a:r>
            <a:r>
              <a:rPr lang="en-US" sz="2400" dirty="0"/>
              <a:t>:  </a:t>
            </a:r>
            <a:r>
              <a:rPr lang="en-US" sz="2400" dirty="0">
                <a:ea typeface="Cambria Math" pitchFamily="18" charset="0"/>
              </a:rPr>
              <a:t>2</a:t>
            </a:r>
            <a:r>
              <a:rPr lang="en-US" sz="2400" baseline="30000" dirty="0">
                <a:ea typeface="Cambria Math" pitchFamily="18" charset="0"/>
              </a:rPr>
              <a:t>6</a:t>
            </a:r>
            <a:r>
              <a:rPr lang="en-US" sz="2400" dirty="0"/>
              <a:t> = </a:t>
            </a:r>
            <a:r>
              <a:rPr lang="en-US" sz="2400" dirty="0">
                <a:ea typeface="Cambria Math" pitchFamily="18" charset="0"/>
              </a:rPr>
              <a:t>64</a:t>
            </a:r>
          </a:p>
          <a:p>
            <a:pPr lvl="1"/>
            <a:r>
              <a:rPr lang="en-US" sz="2400" dirty="0"/>
              <a:t>Number of bit strings of length eight</a:t>
            </a:r>
            <a:br>
              <a:rPr lang="en-US" sz="2400" dirty="0"/>
            </a:br>
            <a:r>
              <a:rPr lang="en-US" sz="2400" dirty="0"/>
              <a:t>that start with a </a:t>
            </a:r>
            <a:r>
              <a:rPr lang="en-US" sz="2400" dirty="0">
                <a:ea typeface="Cambria Math" pitchFamily="18" charset="0"/>
              </a:rPr>
              <a:t>1</a:t>
            </a:r>
            <a:r>
              <a:rPr lang="en-US" sz="2400" dirty="0"/>
              <a:t> bit and end with bits </a:t>
            </a:r>
            <a:r>
              <a:rPr lang="en-US" sz="2400" dirty="0">
                <a:ea typeface="Cambria Math" pitchFamily="18" charset="0"/>
              </a:rPr>
              <a:t>00 </a:t>
            </a:r>
            <a:r>
              <a:rPr lang="en-US" sz="2400" dirty="0"/>
              <a:t>:  </a:t>
            </a:r>
            <a:r>
              <a:rPr lang="en-US" sz="2400" dirty="0">
                <a:ea typeface="Cambria Math" pitchFamily="18" charset="0"/>
              </a:rPr>
              <a:t>2</a:t>
            </a:r>
            <a:r>
              <a:rPr lang="en-US" sz="2400" baseline="30000" dirty="0">
                <a:ea typeface="Cambria Math" pitchFamily="18" charset="0"/>
              </a:rPr>
              <a:t>5</a:t>
            </a:r>
            <a:r>
              <a:rPr lang="en-US" sz="2400" dirty="0"/>
              <a:t> = </a:t>
            </a:r>
            <a:r>
              <a:rPr lang="en-US" sz="2400" dirty="0">
                <a:ea typeface="Cambria Math" pitchFamily="18" charset="0"/>
              </a:rPr>
              <a:t>32</a:t>
            </a:r>
          </a:p>
          <a:p>
            <a:r>
              <a:rPr lang="en-US" sz="2800" dirty="0">
                <a:ea typeface="Cambria Math" pitchFamily="18" charset="0"/>
              </a:rPr>
              <a:t>Hence, the number is 128 + 64 </a:t>
            </a:r>
            <a:r>
              <a:rPr lang="en-US" sz="2800" dirty="0">
                <a:ea typeface="Cambria Math"/>
              </a:rPr>
              <a:t>− </a:t>
            </a:r>
            <a:r>
              <a:rPr lang="en-US" sz="2800" dirty="0">
                <a:ea typeface="Cambria Math" pitchFamily="18" charset="0"/>
              </a:rPr>
              <a:t>32 = 160.</a:t>
            </a:r>
          </a:p>
        </p:txBody>
      </p:sp>
      <p:pic>
        <p:nvPicPr>
          <p:cNvPr id="23554" name="Picture 3" descr="Illustration of 8-Bit strings starting with 1 or ending with 00.&#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6096000" y="2514817"/>
            <a:ext cx="2667000" cy="274276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13" y="6446837"/>
            <a:ext cx="2212975" cy="182563"/>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98205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Counting Principles: Division Rule</a:t>
            </a:r>
          </a:p>
        </p:txBody>
      </p:sp>
      <p:sp>
        <p:nvSpPr>
          <p:cNvPr id="3" name="Content Placeholder 2"/>
          <p:cNvSpPr>
            <a:spLocks noGrp="1"/>
          </p:cNvSpPr>
          <p:nvPr>
            <p:ph idx="1"/>
          </p:nvPr>
        </p:nvSpPr>
        <p:spPr>
          <a:xfrm>
            <a:off x="457200" y="1295400"/>
            <a:ext cx="8321040" cy="5257800"/>
          </a:xfrm>
        </p:spPr>
        <p:txBody>
          <a:bodyPr/>
          <a:lstStyle/>
          <a:p>
            <a:r>
              <a:rPr lang="en-US" sz="1800" b="1" dirty="0"/>
              <a:t>Division Rule</a:t>
            </a:r>
            <a:r>
              <a:rPr lang="en-US" sz="1800" dirty="0"/>
              <a:t>: There are </a:t>
            </a:r>
            <a:r>
              <a:rPr lang="en-US" sz="1800" i="1" dirty="0"/>
              <a:t>n</a:t>
            </a:r>
            <a:r>
              <a:rPr lang="en-US" sz="1800" dirty="0"/>
              <a:t>/</a:t>
            </a:r>
            <a:r>
              <a:rPr lang="en-US" sz="1800" i="1" dirty="0"/>
              <a:t>d</a:t>
            </a:r>
            <a:r>
              <a:rPr lang="en-US" sz="1800" dirty="0"/>
              <a:t> ways to do a task if it can be done using a procedure that can be carried out in </a:t>
            </a:r>
            <a:r>
              <a:rPr lang="en-US" sz="1800" i="1" dirty="0"/>
              <a:t>n</a:t>
            </a:r>
            <a:r>
              <a:rPr lang="en-US" sz="1800" dirty="0"/>
              <a:t> ways, and for every way </a:t>
            </a:r>
            <a:r>
              <a:rPr lang="en-US" sz="1800" i="1" dirty="0"/>
              <a:t>w</a:t>
            </a:r>
            <a:r>
              <a:rPr lang="en-US" sz="1800" dirty="0"/>
              <a:t>, exactly </a:t>
            </a:r>
            <a:r>
              <a:rPr lang="en-US" sz="1800" i="1" dirty="0"/>
              <a:t>d</a:t>
            </a:r>
            <a:r>
              <a:rPr lang="en-US" sz="1800" dirty="0"/>
              <a:t> of the </a:t>
            </a:r>
            <a:r>
              <a:rPr lang="en-US" sz="1800" i="1" dirty="0"/>
              <a:t>n</a:t>
            </a:r>
            <a:r>
              <a:rPr lang="en-US" sz="1800" dirty="0"/>
              <a:t> ways correspond to way </a:t>
            </a:r>
            <a:r>
              <a:rPr lang="en-US" sz="1800" i="1" dirty="0"/>
              <a:t>w</a:t>
            </a:r>
            <a:r>
              <a:rPr lang="en-US" sz="1800" dirty="0"/>
              <a:t>.</a:t>
            </a:r>
            <a:br>
              <a:rPr lang="en-US" sz="1800" dirty="0"/>
            </a:br>
            <a:r>
              <a:rPr lang="en-US" sz="1800" dirty="0"/>
              <a:t>Restated in terms of sets: If the finite set </a:t>
            </a:r>
            <a:r>
              <a:rPr lang="en-US" sz="1800" i="1" dirty="0"/>
              <a:t>A</a:t>
            </a:r>
            <a:r>
              <a:rPr lang="en-US" sz="1800" dirty="0"/>
              <a:t> is the union of </a:t>
            </a:r>
            <a:r>
              <a:rPr lang="en-US" sz="1800" i="1" dirty="0"/>
              <a:t>n</a:t>
            </a:r>
            <a:r>
              <a:rPr lang="en-US" sz="1800" dirty="0"/>
              <a:t> pairwise disjoint subsets each with </a:t>
            </a:r>
            <a:r>
              <a:rPr lang="en-US" sz="1800" i="1" dirty="0"/>
              <a:t>d</a:t>
            </a:r>
            <a:r>
              <a:rPr lang="en-US" sz="1800" dirty="0"/>
              <a:t> elements, then </a:t>
            </a:r>
            <a:r>
              <a:rPr lang="en-US" sz="1800" i="1" dirty="0"/>
              <a:t>n</a:t>
            </a:r>
            <a:r>
              <a:rPr lang="en-US" sz="1800" dirty="0"/>
              <a:t> = |</a:t>
            </a:r>
            <a:r>
              <a:rPr lang="en-US" sz="1800" i="1" dirty="0"/>
              <a:t>A</a:t>
            </a:r>
            <a:r>
              <a:rPr lang="en-US" sz="1800" dirty="0"/>
              <a:t>|/</a:t>
            </a:r>
            <a:r>
              <a:rPr lang="en-US" sz="1800" i="1" dirty="0"/>
              <a:t>d</a:t>
            </a:r>
            <a:r>
              <a:rPr lang="en-US" sz="1800" dirty="0"/>
              <a:t>.</a:t>
            </a:r>
            <a:br>
              <a:rPr lang="en-US" sz="1800" dirty="0"/>
            </a:br>
            <a:r>
              <a:rPr lang="en-US" sz="1800" dirty="0"/>
              <a:t>In terms of functions: If </a:t>
            </a:r>
            <a:r>
              <a:rPr lang="en-US" sz="1800" i="1" dirty="0"/>
              <a:t>f </a:t>
            </a:r>
            <a:r>
              <a:rPr lang="en-US" sz="1800" dirty="0"/>
              <a:t>is a function from </a:t>
            </a:r>
            <a:r>
              <a:rPr lang="en-US" sz="1800" i="1" dirty="0"/>
              <a:t>A</a:t>
            </a:r>
            <a:r>
              <a:rPr lang="en-US" sz="1800" dirty="0"/>
              <a:t> to B, where both are finite sets, and for every value </a:t>
            </a:r>
            <a:r>
              <a:rPr lang="en-US" sz="1800" i="1" dirty="0"/>
              <a:t>y </a:t>
            </a:r>
            <a:r>
              <a:rPr lang="en-US" sz="1800" dirty="0">
                <a:ea typeface="Cambria Math"/>
              </a:rPr>
              <a:t>∈</a:t>
            </a:r>
            <a:r>
              <a:rPr lang="en-US" sz="1800" dirty="0"/>
              <a:t> </a:t>
            </a:r>
            <a:r>
              <a:rPr lang="en-US" sz="1800" i="1" dirty="0"/>
              <a:t>B</a:t>
            </a:r>
            <a:r>
              <a:rPr lang="en-US" sz="1800" dirty="0"/>
              <a:t> there are exactly </a:t>
            </a:r>
            <a:r>
              <a:rPr lang="en-US" sz="1800" i="1" dirty="0"/>
              <a:t>d</a:t>
            </a:r>
            <a:r>
              <a:rPr lang="en-US" sz="1800" dirty="0"/>
              <a:t> values </a:t>
            </a:r>
            <a:r>
              <a:rPr lang="en-US" sz="1800" i="1" dirty="0"/>
              <a:t>x</a:t>
            </a:r>
            <a:r>
              <a:rPr lang="en-US" sz="1800" dirty="0"/>
              <a:t> </a:t>
            </a:r>
            <a:r>
              <a:rPr lang="en-US" sz="1800" dirty="0">
                <a:ea typeface="Cambria Math"/>
              </a:rPr>
              <a:t>∈</a:t>
            </a:r>
            <a:r>
              <a:rPr lang="en-US" sz="1800" dirty="0"/>
              <a:t> </a:t>
            </a:r>
            <a:r>
              <a:rPr lang="en-US" sz="1800" i="1" dirty="0"/>
              <a:t>A</a:t>
            </a:r>
            <a:r>
              <a:rPr lang="en-US" sz="1800" dirty="0"/>
              <a:t> such that </a:t>
            </a:r>
            <a:r>
              <a:rPr lang="en-US" sz="1800" i="1" dirty="0"/>
              <a:t>f</a:t>
            </a:r>
            <a:r>
              <a:rPr lang="en-US" sz="1800" dirty="0"/>
              <a:t>(</a:t>
            </a:r>
            <a:r>
              <a:rPr lang="en-US" sz="1800" i="1" dirty="0"/>
              <a:t>x</a:t>
            </a:r>
            <a:r>
              <a:rPr lang="en-US" sz="1800" dirty="0"/>
              <a:t>) = </a:t>
            </a:r>
            <a:r>
              <a:rPr lang="en-US" sz="1800" i="1" dirty="0"/>
              <a:t>y</a:t>
            </a:r>
            <a:r>
              <a:rPr lang="en-US" sz="1800" dirty="0"/>
              <a:t>, then   |</a:t>
            </a:r>
            <a:r>
              <a:rPr lang="en-US" sz="1800" i="1" dirty="0"/>
              <a:t>B</a:t>
            </a:r>
            <a:r>
              <a:rPr lang="en-US" sz="1800" dirty="0"/>
              <a:t>| = |</a:t>
            </a:r>
            <a:r>
              <a:rPr lang="en-US" sz="1800" i="1" dirty="0"/>
              <a:t>A</a:t>
            </a:r>
            <a:r>
              <a:rPr lang="en-US" sz="1800" dirty="0"/>
              <a:t>|/</a:t>
            </a:r>
            <a:r>
              <a:rPr lang="en-US" sz="1800" i="1" dirty="0"/>
              <a:t>d.</a:t>
            </a:r>
          </a:p>
          <a:p>
            <a:r>
              <a:rPr lang="en-US" sz="1800" b="1" dirty="0"/>
              <a:t>Example</a:t>
            </a:r>
            <a:r>
              <a:rPr lang="en-US" sz="1800" dirty="0"/>
              <a:t>: How many ways are there to seat four people around a circular table, where two </a:t>
            </a:r>
            <a:r>
              <a:rPr lang="en-US" sz="1800" dirty="0" err="1"/>
              <a:t>seatings</a:t>
            </a:r>
            <a:r>
              <a:rPr lang="en-US" sz="1800" dirty="0"/>
              <a:t> are considered the same when each person has the same left  and right neighbor?</a:t>
            </a:r>
          </a:p>
          <a:p>
            <a:r>
              <a:rPr lang="en-US" sz="1800" b="1" dirty="0"/>
              <a:t>Solution</a:t>
            </a:r>
            <a:r>
              <a:rPr lang="en-US" sz="1800" dirty="0"/>
              <a:t>: Number the seats around the table from </a:t>
            </a:r>
            <a:r>
              <a:rPr lang="en-US" sz="1800" dirty="0">
                <a:ea typeface="Cambria Math" pitchFamily="18" charset="0"/>
              </a:rPr>
              <a:t>1</a:t>
            </a:r>
            <a:r>
              <a:rPr lang="en-US" sz="1800" dirty="0"/>
              <a:t> to </a:t>
            </a:r>
            <a:r>
              <a:rPr lang="en-US" sz="1800" dirty="0">
                <a:ea typeface="Cambria Math" pitchFamily="18" charset="0"/>
              </a:rPr>
              <a:t>4</a:t>
            </a:r>
            <a:r>
              <a:rPr lang="en-US" sz="1800" dirty="0"/>
              <a:t> proceeding clockwise. There are four ways to select the person for seat </a:t>
            </a:r>
            <a:r>
              <a:rPr lang="en-US" sz="1800" dirty="0">
                <a:ea typeface="Cambria Math" pitchFamily="18" charset="0"/>
              </a:rPr>
              <a:t>1</a:t>
            </a:r>
            <a:r>
              <a:rPr lang="en-US" sz="1800" dirty="0"/>
              <a:t>, </a:t>
            </a:r>
            <a:r>
              <a:rPr lang="en-US" sz="1800" dirty="0">
                <a:ea typeface="Cambria Math" pitchFamily="18" charset="0"/>
              </a:rPr>
              <a:t>3</a:t>
            </a:r>
            <a:r>
              <a:rPr lang="en-US" sz="1800" dirty="0"/>
              <a:t> for seat </a:t>
            </a:r>
            <a:r>
              <a:rPr lang="en-US" sz="1800" dirty="0">
                <a:ea typeface="Cambria Math" pitchFamily="18" charset="0"/>
              </a:rPr>
              <a:t>2</a:t>
            </a:r>
            <a:r>
              <a:rPr lang="en-US" sz="1800" dirty="0"/>
              <a:t>, </a:t>
            </a:r>
            <a:r>
              <a:rPr lang="en-US" sz="1800" dirty="0">
                <a:ea typeface="Cambria Math" pitchFamily="18" charset="0"/>
              </a:rPr>
              <a:t>2</a:t>
            </a:r>
            <a:r>
              <a:rPr lang="en-US" sz="1800" dirty="0"/>
              <a:t>, for seat </a:t>
            </a:r>
            <a:r>
              <a:rPr lang="en-US" sz="1800" dirty="0">
                <a:ea typeface="Cambria Math" pitchFamily="18" charset="0"/>
              </a:rPr>
              <a:t>3</a:t>
            </a:r>
            <a:r>
              <a:rPr lang="en-US" sz="1800" dirty="0"/>
              <a:t>, and one way for seat </a:t>
            </a:r>
            <a:r>
              <a:rPr lang="en-US" sz="1800" dirty="0">
                <a:ea typeface="Cambria Math" pitchFamily="18" charset="0"/>
              </a:rPr>
              <a:t>4</a:t>
            </a:r>
            <a:r>
              <a:rPr lang="en-US" sz="1800" dirty="0"/>
              <a:t>. Thus there are </a:t>
            </a:r>
            <a:r>
              <a:rPr lang="en-US" sz="1800" dirty="0">
                <a:ea typeface="Cambria Math" pitchFamily="18" charset="0"/>
              </a:rPr>
              <a:t>4</a:t>
            </a:r>
            <a:r>
              <a:rPr lang="en-US" sz="1800" dirty="0"/>
              <a:t>! = </a:t>
            </a:r>
            <a:r>
              <a:rPr lang="en-US" sz="1800" dirty="0">
                <a:ea typeface="Cambria Math" pitchFamily="18" charset="0"/>
              </a:rPr>
              <a:t>24</a:t>
            </a:r>
            <a:r>
              <a:rPr lang="en-US" sz="1800" dirty="0"/>
              <a:t> ways to order the four people. But since two </a:t>
            </a:r>
            <a:r>
              <a:rPr lang="en-US" sz="1800" dirty="0" err="1"/>
              <a:t>seatings</a:t>
            </a:r>
            <a:r>
              <a:rPr lang="en-US" sz="1800" dirty="0"/>
              <a:t> are the same when each person has the same left and right neighbor, for every choice for seat </a:t>
            </a:r>
            <a:r>
              <a:rPr lang="en-US" sz="1800" dirty="0">
                <a:ea typeface="Cambria Math" pitchFamily="18" charset="0"/>
              </a:rPr>
              <a:t>1</a:t>
            </a:r>
            <a:r>
              <a:rPr lang="en-US" sz="1800" dirty="0"/>
              <a:t>, we get the same seating.</a:t>
            </a:r>
          </a:p>
          <a:p>
            <a:r>
              <a:rPr lang="en-US" sz="1800" dirty="0"/>
              <a:t>Therefore, by the division rule, there are </a:t>
            </a:r>
            <a:r>
              <a:rPr lang="en-US" sz="1800" dirty="0">
                <a:ea typeface="Cambria Math" pitchFamily="18" charset="0"/>
              </a:rPr>
              <a:t>24</a:t>
            </a:r>
            <a:r>
              <a:rPr lang="en-US" sz="1800" dirty="0"/>
              <a:t>/</a:t>
            </a:r>
            <a:r>
              <a:rPr lang="en-US" sz="1800" dirty="0">
                <a:ea typeface="Cambria Math" pitchFamily="18" charset="0"/>
              </a:rPr>
              <a:t>4</a:t>
            </a:r>
            <a:r>
              <a:rPr lang="en-US" sz="1800" dirty="0"/>
              <a:t> = </a:t>
            </a:r>
            <a:r>
              <a:rPr lang="en-US" sz="1800" dirty="0">
                <a:ea typeface="Cambria Math" pitchFamily="18" charset="0"/>
              </a:rPr>
              <a:t>6</a:t>
            </a:r>
            <a:r>
              <a:rPr lang="en-US" sz="1800" dirty="0"/>
              <a:t> different seating arrangements. </a:t>
            </a:r>
          </a:p>
        </p:txBody>
      </p:sp>
    </p:spTree>
    <p:extLst>
      <p:ext uri="{BB962C8B-B14F-4D97-AF65-F5344CB8AC3E}">
        <p14:creationId xmlns:p14="http://schemas.microsoft.com/office/powerpoint/2010/main" val="264946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Diagrams</a:t>
            </a:r>
          </a:p>
        </p:txBody>
      </p:sp>
      <p:sp>
        <p:nvSpPr>
          <p:cNvPr id="3" name="Content Placeholder 2"/>
          <p:cNvSpPr>
            <a:spLocks noGrp="1"/>
          </p:cNvSpPr>
          <p:nvPr>
            <p:ph idx="1"/>
          </p:nvPr>
        </p:nvSpPr>
        <p:spPr>
          <a:xfrm>
            <a:off x="457199" y="1295400"/>
            <a:ext cx="8538107" cy="4114800"/>
          </a:xfrm>
        </p:spPr>
        <p:txBody>
          <a:bodyPr/>
          <a:lstStyle/>
          <a:p>
            <a:pPr>
              <a:spcBef>
                <a:spcPts val="600"/>
              </a:spcBef>
            </a:pPr>
            <a:r>
              <a:rPr lang="en-US" sz="2400" b="1" dirty="0"/>
              <a:t>Tree Diagrams</a:t>
            </a:r>
            <a:r>
              <a:rPr lang="en-US" sz="2400" dirty="0"/>
              <a:t>:  We can solve many counting problems through the use of </a:t>
            </a:r>
            <a:r>
              <a:rPr lang="en-US" sz="2400" i="1" dirty="0"/>
              <a:t>tree diagrams</a:t>
            </a:r>
            <a:r>
              <a:rPr lang="en-US" sz="2400" dirty="0"/>
              <a:t>, where   a branch represents a possible choice and the leaves represent possible outcomes. </a:t>
            </a:r>
          </a:p>
          <a:p>
            <a:pPr>
              <a:spcBef>
                <a:spcPts val="600"/>
              </a:spcBef>
            </a:pPr>
            <a:r>
              <a:rPr lang="en-US" sz="2400" b="1" dirty="0"/>
              <a:t>Example</a:t>
            </a:r>
            <a:r>
              <a:rPr lang="en-US" sz="2400" dirty="0"/>
              <a:t>: Suppose that “I Love Discrete Math” T-shirts come in five different sizes: S,M,L,XL, and XXL. Each size comes in four colors (white, red, green, and black), except XL, which comes only in red, green, and black, and XXL, which comes only in green and black. What is the minimum number of shirts that the campus book store needs to stock to have one of each size and color available?</a:t>
            </a:r>
          </a:p>
          <a:p>
            <a:pPr>
              <a:spcBef>
                <a:spcPts val="600"/>
              </a:spcBef>
            </a:pPr>
            <a:r>
              <a:rPr lang="en-US" sz="2400" b="1" dirty="0"/>
              <a:t>Solution</a:t>
            </a:r>
            <a:r>
              <a:rPr lang="en-US" sz="2400" dirty="0"/>
              <a:t>: Draw the tree diagram.</a:t>
            </a:r>
          </a:p>
        </p:txBody>
      </p:sp>
      <p:pic>
        <p:nvPicPr>
          <p:cNvPr id="24578" name="Picture 3" descr="Tree diagram illustrating 17 varieties of T shirts.&#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876800" y="4800600"/>
            <a:ext cx="4118506" cy="157748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a:spLocks noGrp="1"/>
          </p:cNvSpPr>
          <p:nvPr>
            <p:ph idx="14"/>
          </p:nvPr>
        </p:nvSpPr>
        <p:spPr>
          <a:xfrm>
            <a:off x="457200" y="6019800"/>
            <a:ext cx="4343400" cy="457200"/>
          </a:xfrm>
        </p:spPr>
        <p:txBody>
          <a:bodyPr/>
          <a:lstStyle/>
          <a:p>
            <a:r>
              <a:rPr lang="en-US" sz="2400" dirty="0"/>
              <a:t>The store must stock 17 T-shirts.</a:t>
            </a:r>
          </a:p>
        </p:txBody>
      </p:sp>
      <p:sp>
        <p:nvSpPr>
          <p:cNvPr id="6" name="Text Placeholder 5"/>
          <p:cNvSpPr>
            <a:spLocks noGrp="1"/>
          </p:cNvSpPr>
          <p:nvPr>
            <p:ph type="body" sz="quarter" idx="15"/>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115344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endParaRPr lang="en-US" sz="1500" dirty="0"/>
          </a:p>
        </p:txBody>
      </p:sp>
      <p:sp>
        <p:nvSpPr>
          <p:cNvPr id="3" name="Content Placeholder 2"/>
          <p:cNvSpPr>
            <a:spLocks noGrp="1"/>
          </p:cNvSpPr>
          <p:nvPr>
            <p:ph idx="1"/>
          </p:nvPr>
        </p:nvSpPr>
        <p:spPr/>
        <p:txBody>
          <a:bodyPr/>
          <a:lstStyle/>
          <a:p>
            <a:r>
              <a:rPr lang="en-US" sz="2800" dirty="0"/>
              <a:t>The Basics of Counting</a:t>
            </a:r>
          </a:p>
          <a:p>
            <a:r>
              <a:rPr lang="en-US" sz="2800" dirty="0"/>
              <a:t>The Pigeonhole Principle</a:t>
            </a:r>
          </a:p>
          <a:p>
            <a:r>
              <a:rPr lang="en-US" sz="2800" dirty="0"/>
              <a:t>Permutations and Combinations</a:t>
            </a:r>
          </a:p>
          <a:p>
            <a:r>
              <a:rPr lang="en-US" sz="2800" dirty="0"/>
              <a:t>Binomial Coefficients and Identities</a:t>
            </a:r>
          </a:p>
          <a:p>
            <a:r>
              <a:rPr lang="en-US" sz="2800" dirty="0"/>
              <a:t>Generalized Permutations and Combinations</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The Pigeonhole Principle</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6.2</a:t>
            </a:r>
          </a:p>
        </p:txBody>
      </p:sp>
    </p:spTree>
    <p:extLst>
      <p:ext uri="{BB962C8B-B14F-4D97-AF65-F5344CB8AC3E}">
        <p14:creationId xmlns:p14="http://schemas.microsoft.com/office/powerpoint/2010/main" val="202757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endParaRPr lang="en-US" dirty="0"/>
          </a:p>
        </p:txBody>
      </p:sp>
      <p:sp>
        <p:nvSpPr>
          <p:cNvPr id="3" name="Content Placeholder 2"/>
          <p:cNvSpPr>
            <a:spLocks noGrp="1"/>
          </p:cNvSpPr>
          <p:nvPr>
            <p:ph idx="1"/>
          </p:nvPr>
        </p:nvSpPr>
        <p:spPr>
          <a:xfrm>
            <a:off x="457200" y="1295400"/>
            <a:ext cx="8077200" cy="4876800"/>
          </a:xfrm>
        </p:spPr>
        <p:txBody>
          <a:bodyPr/>
          <a:lstStyle/>
          <a:p>
            <a:r>
              <a:rPr lang="en-US" dirty="0"/>
              <a:t>The Pigeonhole Principle</a:t>
            </a:r>
            <a:br>
              <a:rPr lang="en-US" dirty="0"/>
            </a:br>
            <a:r>
              <a:rPr lang="en-US" dirty="0"/>
              <a:t>The Generalized Pigeonhole Principle</a:t>
            </a:r>
          </a:p>
        </p:txBody>
      </p:sp>
    </p:spTree>
    <p:extLst>
      <p:ext uri="{BB962C8B-B14F-4D97-AF65-F5344CB8AC3E}">
        <p14:creationId xmlns:p14="http://schemas.microsoft.com/office/powerpoint/2010/main" val="3446642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r>
              <a:rPr lang="en-US" sz="1500" dirty="0"/>
              <a:t> 1</a:t>
            </a:r>
          </a:p>
        </p:txBody>
      </p:sp>
      <p:sp>
        <p:nvSpPr>
          <p:cNvPr id="3" name="Content Placeholder 2"/>
          <p:cNvSpPr>
            <a:spLocks noGrp="1"/>
          </p:cNvSpPr>
          <p:nvPr>
            <p:ph idx="1"/>
          </p:nvPr>
        </p:nvSpPr>
        <p:spPr>
          <a:xfrm>
            <a:off x="457200" y="1295400"/>
            <a:ext cx="8229600" cy="838200"/>
          </a:xfrm>
        </p:spPr>
        <p:txBody>
          <a:bodyPr/>
          <a:lstStyle/>
          <a:p>
            <a:r>
              <a:rPr lang="en-US" sz="2400" dirty="0"/>
              <a:t>If a flock of </a:t>
            </a:r>
            <a:r>
              <a:rPr lang="en-US" sz="2400" dirty="0">
                <a:ea typeface="Cambria Math" pitchFamily="18" charset="0"/>
              </a:rPr>
              <a:t>20</a:t>
            </a:r>
            <a:r>
              <a:rPr lang="en-US" sz="2400" dirty="0"/>
              <a:t> pigeons roosts in a set of </a:t>
            </a:r>
            <a:r>
              <a:rPr lang="en-US" sz="2400" dirty="0">
                <a:ea typeface="Cambria Math" pitchFamily="18" charset="0"/>
              </a:rPr>
              <a:t>19 </a:t>
            </a:r>
            <a:r>
              <a:rPr lang="en-US" sz="2400" dirty="0"/>
              <a:t>pigeonholes, one of the pigeonholes must have more than </a:t>
            </a:r>
            <a:r>
              <a:rPr lang="en-US" sz="2400" dirty="0">
                <a:ea typeface="Cambria Math" pitchFamily="18" charset="0"/>
              </a:rPr>
              <a:t>1</a:t>
            </a:r>
            <a:r>
              <a:rPr lang="en-US" sz="2400" dirty="0"/>
              <a:t> pigeon.</a:t>
            </a:r>
          </a:p>
        </p:txBody>
      </p:sp>
      <p:pic>
        <p:nvPicPr>
          <p:cNvPr id="25602" name="Picture 3" descr="Illustration of the pigeonhole principle.&#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004060" y="2171700"/>
            <a:ext cx="5135880" cy="1714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962400"/>
            <a:ext cx="8458200" cy="2590800"/>
          </a:xfrm>
        </p:spPr>
        <p:txBody>
          <a:bodyPr/>
          <a:lstStyle/>
          <a:p>
            <a:r>
              <a:rPr lang="en-US" sz="2400" b="1" dirty="0"/>
              <a:t>Pigeonhole Principle</a:t>
            </a:r>
            <a:r>
              <a:rPr lang="en-US" sz="2400" dirty="0"/>
              <a:t>: If </a:t>
            </a:r>
            <a:r>
              <a:rPr lang="en-US" sz="2400" i="1" dirty="0"/>
              <a:t>k</a:t>
            </a:r>
            <a:r>
              <a:rPr lang="en-US" sz="2400" dirty="0"/>
              <a:t> is a positive integer and </a:t>
            </a:r>
            <a:r>
              <a:rPr lang="en-US" sz="2400" i="1" dirty="0"/>
              <a:t>k</a:t>
            </a:r>
            <a:r>
              <a:rPr lang="en-US" sz="2400" dirty="0"/>
              <a:t> + </a:t>
            </a:r>
            <a:r>
              <a:rPr lang="en-US" sz="2400" dirty="0">
                <a:ea typeface="Cambria Math" pitchFamily="18" charset="0"/>
              </a:rPr>
              <a:t>1</a:t>
            </a:r>
            <a:r>
              <a:rPr lang="en-US" sz="2400" dirty="0"/>
              <a:t> objects are placed into </a:t>
            </a:r>
            <a:r>
              <a:rPr lang="en-US" sz="2400" i="1" dirty="0"/>
              <a:t>k </a:t>
            </a:r>
            <a:r>
              <a:rPr lang="en-US" sz="2400" dirty="0"/>
              <a:t>boxes, then at least one box contains two or more objects.</a:t>
            </a:r>
            <a:br>
              <a:rPr lang="en-US" sz="2400" dirty="0"/>
            </a:br>
            <a:r>
              <a:rPr lang="en-US" sz="2400" b="1" dirty="0"/>
              <a:t>Proof</a:t>
            </a:r>
            <a:r>
              <a:rPr lang="en-US" sz="2400" dirty="0"/>
              <a:t>: We use a proof  by contraposition. Suppose none of the </a:t>
            </a:r>
            <a:r>
              <a:rPr lang="en-US" sz="2400" i="1" dirty="0"/>
              <a:t>k</a:t>
            </a:r>
            <a:r>
              <a:rPr lang="en-US" sz="2400" dirty="0"/>
              <a:t> boxes has more than one object. Then the total number of objects would be at most </a:t>
            </a:r>
            <a:r>
              <a:rPr lang="en-US" sz="2400" i="1" dirty="0"/>
              <a:t>k</a:t>
            </a:r>
            <a:r>
              <a:rPr lang="en-US" sz="2400" dirty="0"/>
              <a:t>. This contradicts the statement that we have </a:t>
            </a:r>
            <a:r>
              <a:rPr lang="en-US" sz="2400" i="1" dirty="0"/>
              <a:t>k</a:t>
            </a:r>
            <a:r>
              <a:rPr lang="en-US" sz="2400" dirty="0"/>
              <a:t> + </a:t>
            </a:r>
            <a:r>
              <a:rPr lang="en-US" sz="2400" dirty="0">
                <a:ea typeface="Cambria Math" pitchFamily="18" charset="0"/>
              </a:rPr>
              <a:t>1</a:t>
            </a:r>
            <a:r>
              <a:rPr lang="en-US" sz="2400" dirty="0"/>
              <a:t> objects.</a:t>
            </a:r>
          </a:p>
        </p:txBody>
      </p:sp>
      <p:sp>
        <p:nvSpPr>
          <p:cNvPr id="6" name="Text Placeholder 5"/>
          <p:cNvSpPr>
            <a:spLocks noGrp="1"/>
          </p:cNvSpPr>
          <p:nvPr>
            <p:ph type="body" sz="quarter" idx="15"/>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2534862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r>
              <a:rPr lang="en-US" sz="1500" dirty="0"/>
              <a:t> 2</a:t>
            </a:r>
          </a:p>
        </p:txBody>
      </p:sp>
      <p:sp>
        <p:nvSpPr>
          <p:cNvPr id="3" name="Content Placeholder 2"/>
          <p:cNvSpPr>
            <a:spLocks noGrp="1"/>
          </p:cNvSpPr>
          <p:nvPr>
            <p:ph idx="1"/>
          </p:nvPr>
        </p:nvSpPr>
        <p:spPr>
          <a:xfrm>
            <a:off x="457200" y="1295400"/>
            <a:ext cx="8534400" cy="5181600"/>
          </a:xfrm>
        </p:spPr>
        <p:txBody>
          <a:bodyPr/>
          <a:lstStyle/>
          <a:p>
            <a:r>
              <a:rPr lang="en-US" sz="3000" b="1" dirty="0"/>
              <a:t>Corollary </a:t>
            </a:r>
            <a:r>
              <a:rPr lang="en-US" sz="3000" b="1" dirty="0">
                <a:ea typeface="Cambria Math" pitchFamily="18" charset="0"/>
              </a:rPr>
              <a:t>1</a:t>
            </a:r>
            <a:r>
              <a:rPr lang="en-US" sz="3000" dirty="0"/>
              <a:t>: A function </a:t>
            </a:r>
            <a:r>
              <a:rPr lang="en-US" sz="3000" i="1" dirty="0"/>
              <a:t>f</a:t>
            </a:r>
            <a:r>
              <a:rPr lang="en-US" sz="3000" dirty="0"/>
              <a:t> from a set with </a:t>
            </a:r>
            <a:r>
              <a:rPr lang="en-US" sz="3000" i="1" dirty="0"/>
              <a:t>k</a:t>
            </a:r>
            <a:r>
              <a:rPr lang="en-US" sz="3000" dirty="0"/>
              <a:t> + </a:t>
            </a:r>
            <a:r>
              <a:rPr lang="en-US" sz="3000" dirty="0">
                <a:ea typeface="Cambria Math" pitchFamily="18" charset="0"/>
              </a:rPr>
              <a:t>1</a:t>
            </a:r>
            <a:r>
              <a:rPr lang="en-US" sz="3000" dirty="0"/>
              <a:t> elements to a set with </a:t>
            </a:r>
            <a:r>
              <a:rPr lang="en-US" sz="3000" i="1" dirty="0"/>
              <a:t>k</a:t>
            </a:r>
            <a:r>
              <a:rPr lang="en-US" sz="3000" dirty="0"/>
              <a:t> elements is not one-to-one.</a:t>
            </a:r>
          </a:p>
          <a:p>
            <a:r>
              <a:rPr lang="en-US" sz="3000" b="1" dirty="0"/>
              <a:t>Proof</a:t>
            </a:r>
            <a:r>
              <a:rPr lang="en-US" sz="3000" dirty="0"/>
              <a:t>: Use the pigeonhole principle.</a:t>
            </a:r>
          </a:p>
          <a:p>
            <a:pPr lvl="1"/>
            <a:r>
              <a:rPr lang="en-US" sz="2600" dirty="0"/>
              <a:t>Create a box for each element </a:t>
            </a:r>
            <a:r>
              <a:rPr lang="en-US" sz="2600" i="1" dirty="0"/>
              <a:t>y</a:t>
            </a:r>
            <a:r>
              <a:rPr lang="en-US" sz="2600" dirty="0"/>
              <a:t> in the codomain of </a:t>
            </a:r>
            <a:r>
              <a:rPr lang="en-US" sz="2600" i="1" dirty="0"/>
              <a:t>f</a:t>
            </a:r>
            <a:r>
              <a:rPr lang="en-US" sz="2600" dirty="0"/>
              <a:t> .</a:t>
            </a:r>
          </a:p>
          <a:p>
            <a:pPr lvl="1"/>
            <a:r>
              <a:rPr lang="en-US" sz="2600" dirty="0"/>
              <a:t>Put in the box for </a:t>
            </a:r>
            <a:r>
              <a:rPr lang="en-US" sz="2600" i="1" dirty="0"/>
              <a:t>y</a:t>
            </a:r>
            <a:r>
              <a:rPr lang="en-US" sz="2600" dirty="0"/>
              <a:t> all of the elements </a:t>
            </a:r>
            <a:r>
              <a:rPr lang="en-US" sz="2600" i="1" dirty="0"/>
              <a:t>x</a:t>
            </a:r>
            <a:r>
              <a:rPr lang="en-US" sz="2600" dirty="0"/>
              <a:t> from the domain such that </a:t>
            </a:r>
            <a:r>
              <a:rPr lang="en-US" sz="2600" i="1" dirty="0"/>
              <a:t>f</a:t>
            </a:r>
            <a:r>
              <a:rPr lang="en-US" sz="2600" dirty="0"/>
              <a:t>(</a:t>
            </a:r>
            <a:r>
              <a:rPr lang="en-US" sz="2600" i="1" dirty="0"/>
              <a:t>x</a:t>
            </a:r>
            <a:r>
              <a:rPr lang="en-US" sz="2600" dirty="0"/>
              <a:t>) = </a:t>
            </a:r>
            <a:r>
              <a:rPr lang="en-US" sz="2600" i="1" dirty="0"/>
              <a:t>y</a:t>
            </a:r>
            <a:r>
              <a:rPr lang="en-US" sz="2600" dirty="0"/>
              <a:t>.  </a:t>
            </a:r>
          </a:p>
          <a:p>
            <a:pPr lvl="1"/>
            <a:r>
              <a:rPr lang="en-US" sz="2600" dirty="0"/>
              <a:t>Because there are </a:t>
            </a:r>
            <a:r>
              <a:rPr lang="en-US" sz="2600" i="1" dirty="0"/>
              <a:t>k</a:t>
            </a:r>
            <a:r>
              <a:rPr lang="en-US" sz="2600" dirty="0"/>
              <a:t> + </a:t>
            </a:r>
            <a:r>
              <a:rPr lang="en-US" sz="2600" dirty="0">
                <a:ea typeface="Cambria Math" pitchFamily="18" charset="0"/>
              </a:rPr>
              <a:t>1</a:t>
            </a:r>
            <a:r>
              <a:rPr lang="en-US" sz="2600" dirty="0"/>
              <a:t> elements and only </a:t>
            </a:r>
            <a:r>
              <a:rPr lang="en-US" sz="2600" i="1" dirty="0"/>
              <a:t>k</a:t>
            </a:r>
            <a:r>
              <a:rPr lang="en-US" sz="2600" dirty="0"/>
              <a:t> boxes, at least one box has two or more elements. </a:t>
            </a:r>
          </a:p>
          <a:p>
            <a:r>
              <a:rPr lang="en-US" sz="3000" dirty="0"/>
              <a:t>Hence, </a:t>
            </a:r>
            <a:r>
              <a:rPr lang="en-US" sz="3000" i="1" dirty="0"/>
              <a:t>f </a:t>
            </a:r>
            <a:r>
              <a:rPr lang="en-US" sz="3000" dirty="0"/>
              <a:t>can’t be one-to-one.</a:t>
            </a:r>
          </a:p>
        </p:txBody>
      </p:sp>
    </p:spTree>
    <p:extLst>
      <p:ext uri="{BB962C8B-B14F-4D97-AF65-F5344CB8AC3E}">
        <p14:creationId xmlns:p14="http://schemas.microsoft.com/office/powerpoint/2010/main" val="1863755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Pigeonhole Principle</a:t>
            </a:r>
          </a:p>
        </p:txBody>
      </p:sp>
      <p:sp>
        <p:nvSpPr>
          <p:cNvPr id="3" name="Content Placeholder 2"/>
          <p:cNvSpPr>
            <a:spLocks noGrp="1"/>
          </p:cNvSpPr>
          <p:nvPr>
            <p:ph idx="1"/>
          </p:nvPr>
        </p:nvSpPr>
        <p:spPr>
          <a:xfrm>
            <a:off x="457200" y="1295400"/>
            <a:ext cx="8534400" cy="5257800"/>
          </a:xfrm>
        </p:spPr>
        <p:txBody>
          <a:bodyPr/>
          <a:lstStyle/>
          <a:p>
            <a:r>
              <a:rPr lang="en-US" sz="2600" b="1" dirty="0"/>
              <a:t>Example</a:t>
            </a:r>
            <a:r>
              <a:rPr lang="en-US" sz="2600" dirty="0"/>
              <a:t>: Among any group of </a:t>
            </a:r>
            <a:r>
              <a:rPr lang="en-US" sz="2600" dirty="0">
                <a:ea typeface="Cambria Math" pitchFamily="18" charset="0"/>
              </a:rPr>
              <a:t>367</a:t>
            </a:r>
            <a:r>
              <a:rPr lang="en-US" sz="2600" dirty="0"/>
              <a:t> people, there must be at least two with the same birthday, because there are only </a:t>
            </a:r>
            <a:r>
              <a:rPr lang="en-US" sz="2600" dirty="0">
                <a:ea typeface="Cambria Math" pitchFamily="18" charset="0"/>
              </a:rPr>
              <a:t>366</a:t>
            </a:r>
            <a:r>
              <a:rPr lang="en-US" sz="2600" dirty="0"/>
              <a:t> possible birthdays.</a:t>
            </a:r>
          </a:p>
          <a:p>
            <a:r>
              <a:rPr lang="en-US" sz="2600" b="1" dirty="0"/>
              <a:t>Example </a:t>
            </a:r>
            <a:r>
              <a:rPr lang="en-US" sz="2600" dirty="0"/>
              <a:t>(</a:t>
            </a:r>
            <a:r>
              <a:rPr lang="en-US" sz="2600" i="1" dirty="0"/>
              <a:t>optional</a:t>
            </a:r>
            <a:r>
              <a:rPr lang="en-US" sz="2600" dirty="0"/>
              <a:t>): Show that for every integer </a:t>
            </a:r>
            <a:r>
              <a:rPr lang="en-US" sz="2600" i="1" dirty="0"/>
              <a:t>n</a:t>
            </a:r>
            <a:r>
              <a:rPr lang="en-US" sz="2600" dirty="0"/>
              <a:t> there is a multiple of </a:t>
            </a:r>
            <a:r>
              <a:rPr lang="en-US" sz="2600" i="1" dirty="0"/>
              <a:t>n</a:t>
            </a:r>
            <a:r>
              <a:rPr lang="en-US" sz="2600" dirty="0"/>
              <a:t> that has only </a:t>
            </a:r>
            <a:r>
              <a:rPr lang="en-US" sz="2600" dirty="0">
                <a:ea typeface="Cambria Math" pitchFamily="18" charset="0"/>
              </a:rPr>
              <a:t>0</a:t>
            </a:r>
            <a:r>
              <a:rPr lang="en-US" sz="2600" dirty="0"/>
              <a:t>s and </a:t>
            </a:r>
            <a:r>
              <a:rPr lang="en-US" sz="2600" dirty="0">
                <a:ea typeface="Cambria Math" pitchFamily="18" charset="0"/>
              </a:rPr>
              <a:t>1</a:t>
            </a:r>
            <a:r>
              <a:rPr lang="en-US" sz="2600" dirty="0"/>
              <a:t>s in its decimal expansion.</a:t>
            </a:r>
            <a:br>
              <a:rPr lang="en-US" sz="2600" dirty="0"/>
            </a:br>
            <a:r>
              <a:rPr lang="en-US" sz="2600" b="1" dirty="0"/>
              <a:t>Solution</a:t>
            </a:r>
            <a:r>
              <a:rPr lang="en-US" sz="2600" dirty="0"/>
              <a:t>: Let </a:t>
            </a:r>
            <a:r>
              <a:rPr lang="en-US" sz="2600" i="1" dirty="0"/>
              <a:t>n</a:t>
            </a:r>
            <a:r>
              <a:rPr lang="en-US" sz="2600" dirty="0"/>
              <a:t> be a positive integer. Consider the </a:t>
            </a:r>
            <a:r>
              <a:rPr lang="en-US" sz="2600" i="1" dirty="0"/>
              <a:t>n</a:t>
            </a:r>
            <a:r>
              <a:rPr lang="en-US" sz="2600" dirty="0"/>
              <a:t> + </a:t>
            </a:r>
            <a:r>
              <a:rPr lang="en-US" sz="2600" dirty="0">
                <a:ea typeface="Cambria Math" pitchFamily="18" charset="0"/>
              </a:rPr>
              <a:t>1</a:t>
            </a:r>
            <a:r>
              <a:rPr lang="en-US" sz="2600" dirty="0"/>
              <a:t> integers </a:t>
            </a:r>
            <a:r>
              <a:rPr lang="en-US" sz="2600" dirty="0">
                <a:ea typeface="Cambria Math" pitchFamily="18" charset="0"/>
              </a:rPr>
              <a:t>1</a:t>
            </a:r>
            <a:r>
              <a:rPr lang="en-US" sz="2600" dirty="0"/>
              <a:t>, </a:t>
            </a:r>
            <a:r>
              <a:rPr lang="en-US" sz="2600" dirty="0">
                <a:ea typeface="Cambria Math" pitchFamily="18" charset="0"/>
              </a:rPr>
              <a:t>11</a:t>
            </a:r>
            <a:r>
              <a:rPr lang="en-US" sz="2600" dirty="0"/>
              <a:t>, </a:t>
            </a:r>
            <a:r>
              <a:rPr lang="en-US" sz="2600" dirty="0">
                <a:ea typeface="Cambria Math" pitchFamily="18" charset="0"/>
              </a:rPr>
              <a:t>111</a:t>
            </a:r>
            <a:r>
              <a:rPr lang="en-US" sz="2600" dirty="0"/>
              <a:t>, …., </a:t>
            </a:r>
            <a:r>
              <a:rPr lang="en-US" sz="2600" dirty="0">
                <a:ea typeface="Cambria Math" pitchFamily="18" charset="0"/>
              </a:rPr>
              <a:t>11</a:t>
            </a:r>
            <a:r>
              <a:rPr lang="en-US" sz="2600" dirty="0"/>
              <a:t>…</a:t>
            </a:r>
            <a:r>
              <a:rPr lang="en-US" sz="2600" dirty="0">
                <a:ea typeface="Cambria Math" pitchFamily="18" charset="0"/>
              </a:rPr>
              <a:t>1</a:t>
            </a:r>
            <a:r>
              <a:rPr lang="en-US" sz="2600" dirty="0"/>
              <a:t> (where the last has </a:t>
            </a:r>
            <a:r>
              <a:rPr lang="en-US" sz="2600" i="1" dirty="0"/>
              <a:t>n</a:t>
            </a:r>
            <a:r>
              <a:rPr lang="en-US" sz="2600" dirty="0"/>
              <a:t> + </a:t>
            </a:r>
            <a:r>
              <a:rPr lang="en-US" sz="2600" dirty="0">
                <a:ea typeface="Cambria Math" pitchFamily="18" charset="0"/>
              </a:rPr>
              <a:t>1 1</a:t>
            </a:r>
            <a:r>
              <a:rPr lang="en-US" sz="2600" dirty="0"/>
              <a:t>s). There are </a:t>
            </a:r>
            <a:r>
              <a:rPr lang="en-US" sz="2600" i="1" dirty="0"/>
              <a:t>n</a:t>
            </a:r>
            <a:r>
              <a:rPr lang="en-US" sz="2600" dirty="0"/>
              <a:t> possible remainders when an integer is divided by </a:t>
            </a:r>
            <a:r>
              <a:rPr lang="en-US" sz="2600" i="1" dirty="0"/>
              <a:t>n</a:t>
            </a:r>
            <a:r>
              <a:rPr lang="en-US" sz="2600" dirty="0"/>
              <a:t>. By the pigeonhole principle, when each of the </a:t>
            </a:r>
            <a:r>
              <a:rPr lang="en-US" sz="2600" i="1" dirty="0"/>
              <a:t>n</a:t>
            </a:r>
            <a:r>
              <a:rPr lang="en-US" sz="2600" dirty="0"/>
              <a:t> + </a:t>
            </a:r>
            <a:r>
              <a:rPr lang="en-US" sz="2600" dirty="0">
                <a:ea typeface="Cambria Math" pitchFamily="18" charset="0"/>
              </a:rPr>
              <a:t>1</a:t>
            </a:r>
            <a:r>
              <a:rPr lang="en-US" sz="2600" dirty="0"/>
              <a:t> integers is divided by </a:t>
            </a:r>
            <a:r>
              <a:rPr lang="en-US" sz="2600" i="1" dirty="0"/>
              <a:t>n</a:t>
            </a:r>
            <a:r>
              <a:rPr lang="en-US" sz="2600" dirty="0"/>
              <a:t>, at least two must have the same remainder. Subtract the smaller from the larger and the result is a multiple of </a:t>
            </a:r>
            <a:r>
              <a:rPr lang="en-US" sz="2600" i="1" dirty="0"/>
              <a:t>n</a:t>
            </a:r>
            <a:r>
              <a:rPr lang="en-US" sz="2600" dirty="0"/>
              <a:t> that has only </a:t>
            </a:r>
            <a:r>
              <a:rPr lang="en-US" sz="2600" dirty="0">
                <a:ea typeface="Cambria Math" pitchFamily="18" charset="0"/>
              </a:rPr>
              <a:t>0</a:t>
            </a:r>
            <a:r>
              <a:rPr lang="en-US" sz="2600" dirty="0"/>
              <a:t>s and </a:t>
            </a:r>
            <a:r>
              <a:rPr lang="en-US" sz="2600" dirty="0">
                <a:ea typeface="Cambria Math" pitchFamily="18" charset="0"/>
              </a:rPr>
              <a:t>1</a:t>
            </a:r>
            <a:r>
              <a:rPr lang="en-US" sz="2600" dirty="0"/>
              <a:t>s in its decimal expansion. </a:t>
            </a:r>
          </a:p>
        </p:txBody>
      </p:sp>
    </p:spTree>
    <p:extLst>
      <p:ext uri="{BB962C8B-B14F-4D97-AF65-F5344CB8AC3E}">
        <p14:creationId xmlns:p14="http://schemas.microsoft.com/office/powerpoint/2010/main" val="2050743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Generalized Pigeonhole Principle</a:t>
            </a:r>
            <a:r>
              <a:rPr lang="en-US" sz="1500" dirty="0"/>
              <a:t> 1</a:t>
            </a:r>
          </a:p>
        </p:txBody>
      </p:sp>
      <p:sp>
        <p:nvSpPr>
          <p:cNvPr id="3" name="Content Placeholder 2"/>
          <p:cNvSpPr>
            <a:spLocks noGrp="1"/>
          </p:cNvSpPr>
          <p:nvPr>
            <p:ph idx="1"/>
          </p:nvPr>
        </p:nvSpPr>
        <p:spPr>
          <a:xfrm>
            <a:off x="457200" y="1295400"/>
            <a:ext cx="8595360" cy="2438400"/>
          </a:xfrm>
        </p:spPr>
        <p:txBody>
          <a:bodyPr/>
          <a:lstStyle/>
          <a:p>
            <a:pPr>
              <a:spcBef>
                <a:spcPts val="600"/>
              </a:spcBef>
            </a:pPr>
            <a:r>
              <a:rPr lang="en-US" sz="2600" b="1" dirty="0"/>
              <a:t>The Generalized Pigeonhole Principle</a:t>
            </a:r>
            <a:r>
              <a:rPr lang="en-US" sz="2600" dirty="0"/>
              <a:t>: If </a:t>
            </a:r>
            <a:r>
              <a:rPr lang="en-US" sz="2600" i="1" dirty="0"/>
              <a:t>N</a:t>
            </a:r>
            <a:r>
              <a:rPr lang="en-US" sz="2600" dirty="0"/>
              <a:t> objects are placed into </a:t>
            </a:r>
            <a:r>
              <a:rPr lang="en-US" sz="2600" i="1" dirty="0"/>
              <a:t>k</a:t>
            </a:r>
            <a:r>
              <a:rPr lang="en-US" sz="2600" dirty="0"/>
              <a:t> boxes, then there is at least one box containing at least </a:t>
            </a:r>
            <a:r>
              <a:rPr lang="en-US" sz="2600" dirty="0">
                <a:ea typeface="Cambria Math"/>
              </a:rPr>
              <a:t>⌈</a:t>
            </a:r>
            <a:r>
              <a:rPr lang="en-US" sz="2600" i="1" dirty="0"/>
              <a:t>N</a:t>
            </a:r>
            <a:r>
              <a:rPr lang="en-US" sz="2600" dirty="0"/>
              <a:t>/</a:t>
            </a:r>
            <a:r>
              <a:rPr lang="en-US" sz="2600" i="1" dirty="0"/>
              <a:t>k</a:t>
            </a:r>
            <a:r>
              <a:rPr lang="en-US" sz="2600" dirty="0">
                <a:ea typeface="Cambria Math"/>
              </a:rPr>
              <a:t>⌉</a:t>
            </a:r>
            <a:r>
              <a:rPr lang="en-US" sz="2600" dirty="0"/>
              <a:t> objects.</a:t>
            </a:r>
            <a:br>
              <a:rPr lang="en-US" sz="2600" dirty="0"/>
            </a:br>
            <a:r>
              <a:rPr lang="en-US" sz="2600" b="1" dirty="0"/>
              <a:t>Proof</a:t>
            </a:r>
            <a:r>
              <a:rPr lang="en-US" sz="2600" dirty="0"/>
              <a:t>: We use a proof by contraposition. Suppose that none of the boxes contains more than </a:t>
            </a:r>
            <a:r>
              <a:rPr lang="en-US" sz="2600" dirty="0">
                <a:ea typeface="Cambria Math"/>
              </a:rPr>
              <a:t>⌈</a:t>
            </a:r>
            <a:r>
              <a:rPr lang="en-US" sz="2600" i="1" dirty="0"/>
              <a:t>N</a:t>
            </a:r>
            <a:r>
              <a:rPr lang="en-US" sz="2600" dirty="0"/>
              <a:t>/</a:t>
            </a:r>
            <a:r>
              <a:rPr lang="en-US" sz="2600" i="1" dirty="0"/>
              <a:t>k</a:t>
            </a:r>
            <a:r>
              <a:rPr lang="en-US" sz="2600" dirty="0">
                <a:ea typeface="Cambria Math"/>
              </a:rPr>
              <a:t>⌉</a:t>
            </a:r>
            <a:r>
              <a:rPr lang="en-US" sz="2600" dirty="0"/>
              <a:t> </a:t>
            </a:r>
            <a:r>
              <a:rPr lang="en-US" sz="2600" dirty="0">
                <a:ea typeface="Cambria Math"/>
              </a:rPr>
              <a:t>− 1 objects. Then the total number of objects is at most</a:t>
            </a:r>
            <a:endParaRPr lang="en-US" sz="2600" dirty="0"/>
          </a:p>
        </p:txBody>
      </p:sp>
      <p:graphicFrame>
        <p:nvGraphicFramePr>
          <p:cNvPr id="8" name="Object 3"/>
          <p:cNvGraphicFramePr>
            <a:graphicFrameLocks noChangeAspect="1"/>
          </p:cNvGraphicFramePr>
          <p:nvPr>
            <p:extLst>
              <p:ext uri="{D42A27DB-BD31-4B8C-83A1-F6EECF244321}">
                <p14:modId xmlns:p14="http://schemas.microsoft.com/office/powerpoint/2010/main" val="1989644960"/>
              </p:ext>
            </p:extLst>
          </p:nvPr>
        </p:nvGraphicFramePr>
        <p:xfrm>
          <a:off x="2286000" y="3848100"/>
          <a:ext cx="4267200" cy="914400"/>
        </p:xfrm>
        <a:graphic>
          <a:graphicData uri="http://schemas.openxmlformats.org/presentationml/2006/ole">
            <mc:AlternateContent xmlns:mc="http://schemas.openxmlformats.org/markup-compatibility/2006">
              <mc:Choice xmlns:v="urn:schemas-microsoft-com:vml" Requires="v">
                <p:oleObj spid="_x0000_s4223" name="Equation" r:id="rId3" imgW="2133360" imgH="457200" progId="Equation.DSMT4">
                  <p:embed/>
                </p:oleObj>
              </mc:Choice>
              <mc:Fallback>
                <p:oleObj name="Equation" r:id="rId3" imgW="2133360" imgH="457200" progId="Equation.DSMT4">
                  <p:embed/>
                  <p:pic>
                    <p:nvPicPr>
                      <p:cNvPr id="0" name=""/>
                      <p:cNvPicPr/>
                      <p:nvPr/>
                    </p:nvPicPr>
                    <p:blipFill>
                      <a:blip r:embed="rId4"/>
                      <a:stretch>
                        <a:fillRect/>
                      </a:stretch>
                    </p:blipFill>
                    <p:spPr>
                      <a:xfrm>
                        <a:off x="2286000" y="3848100"/>
                        <a:ext cx="4267200" cy="914400"/>
                      </a:xfrm>
                      <a:prstGeom prst="rect">
                        <a:avLst/>
                      </a:prstGeom>
                    </p:spPr>
                  </p:pic>
                </p:oleObj>
              </mc:Fallback>
            </mc:AlternateContent>
          </a:graphicData>
        </a:graphic>
      </p:graphicFrame>
      <p:sp>
        <p:nvSpPr>
          <p:cNvPr id="4" name="Content Placeholder 4"/>
          <p:cNvSpPr>
            <a:spLocks noGrp="1"/>
          </p:cNvSpPr>
          <p:nvPr>
            <p:ph idx="13"/>
          </p:nvPr>
        </p:nvSpPr>
        <p:spPr>
          <a:xfrm>
            <a:off x="457200" y="4876800"/>
            <a:ext cx="8595360" cy="1752600"/>
          </a:xfrm>
        </p:spPr>
        <p:txBody>
          <a:bodyPr/>
          <a:lstStyle/>
          <a:p>
            <a:pPr>
              <a:spcBef>
                <a:spcPts val="0"/>
              </a:spcBef>
            </a:pPr>
            <a:r>
              <a:rPr lang="en-US" sz="2600" dirty="0">
                <a:ea typeface="Cambria Math"/>
              </a:rPr>
              <a:t>where the inequality ⌈</a:t>
            </a:r>
            <a:r>
              <a:rPr lang="en-US" sz="2600" i="1" dirty="0"/>
              <a:t>N</a:t>
            </a:r>
            <a:r>
              <a:rPr lang="en-US" sz="2600" dirty="0"/>
              <a:t>/</a:t>
            </a:r>
            <a:r>
              <a:rPr lang="en-US" sz="2600" i="1" dirty="0"/>
              <a:t>k</a:t>
            </a:r>
            <a:r>
              <a:rPr lang="en-US" sz="2600" dirty="0">
                <a:ea typeface="Cambria Math"/>
              </a:rPr>
              <a:t>⌉</a:t>
            </a:r>
            <a:r>
              <a:rPr lang="en-US" sz="2600" dirty="0"/>
              <a:t> &lt; </a:t>
            </a:r>
            <a:r>
              <a:rPr lang="en-US" sz="2600" dirty="0">
                <a:ea typeface="Cambria Math"/>
              </a:rPr>
              <a:t>⌈</a:t>
            </a:r>
            <a:r>
              <a:rPr lang="en-US" sz="2600" i="1" dirty="0"/>
              <a:t>N</a:t>
            </a:r>
            <a:r>
              <a:rPr lang="en-US" sz="2600" dirty="0"/>
              <a:t>/</a:t>
            </a:r>
            <a:r>
              <a:rPr lang="en-US" sz="2600" i="1" dirty="0"/>
              <a:t>k</a:t>
            </a:r>
            <a:r>
              <a:rPr lang="en-US" sz="2600" dirty="0">
                <a:ea typeface="Cambria Math"/>
              </a:rPr>
              <a:t>⌉</a:t>
            </a:r>
            <a:r>
              <a:rPr lang="en-US" sz="2600" dirty="0"/>
              <a:t> + </a:t>
            </a:r>
            <a:r>
              <a:rPr lang="en-US" sz="2600" dirty="0">
                <a:ea typeface="Cambria Math" pitchFamily="18" charset="0"/>
              </a:rPr>
              <a:t>1</a:t>
            </a:r>
            <a:r>
              <a:rPr lang="en-US" sz="2600" dirty="0"/>
              <a:t> has been used. This is a contradiction because there are a total of n objects.</a:t>
            </a:r>
          </a:p>
          <a:p>
            <a:pPr>
              <a:spcBef>
                <a:spcPts val="0"/>
              </a:spcBef>
            </a:pPr>
            <a:r>
              <a:rPr lang="en-US" sz="2600" b="1" dirty="0"/>
              <a:t>Example</a:t>
            </a:r>
            <a:r>
              <a:rPr lang="en-US" sz="2600" dirty="0"/>
              <a:t>: Among </a:t>
            </a:r>
            <a:r>
              <a:rPr lang="en-US" sz="2600" dirty="0">
                <a:ea typeface="Cambria Math" pitchFamily="18" charset="0"/>
              </a:rPr>
              <a:t>100</a:t>
            </a:r>
            <a:r>
              <a:rPr lang="en-US" sz="2600" dirty="0"/>
              <a:t> people there are at least</a:t>
            </a:r>
            <a:br>
              <a:rPr lang="en-US" sz="2600" dirty="0"/>
            </a:br>
            <a:r>
              <a:rPr lang="en-US" sz="2600" dirty="0">
                <a:ea typeface="Cambria Math"/>
              </a:rPr>
              <a:t>⌈</a:t>
            </a:r>
            <a:r>
              <a:rPr lang="en-US" sz="2600" dirty="0">
                <a:ea typeface="Cambria Math" pitchFamily="18" charset="0"/>
              </a:rPr>
              <a:t>100</a:t>
            </a:r>
            <a:r>
              <a:rPr lang="en-US" sz="2600" dirty="0"/>
              <a:t>/</a:t>
            </a:r>
            <a:r>
              <a:rPr lang="en-US" sz="2600" dirty="0">
                <a:ea typeface="Cambria Math" pitchFamily="18" charset="0"/>
              </a:rPr>
              <a:t>12</a:t>
            </a:r>
            <a:r>
              <a:rPr lang="en-US" sz="2600" dirty="0">
                <a:ea typeface="Cambria Math"/>
              </a:rPr>
              <a:t>⌉ = 9</a:t>
            </a:r>
            <a:r>
              <a:rPr lang="en-US" sz="2600" dirty="0"/>
              <a:t> who were born in the same month.</a:t>
            </a:r>
          </a:p>
        </p:txBody>
      </p:sp>
    </p:spTree>
    <p:extLst>
      <p:ext uri="{BB962C8B-B14F-4D97-AF65-F5344CB8AC3E}">
        <p14:creationId xmlns:p14="http://schemas.microsoft.com/office/powerpoint/2010/main" val="217137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Generalized Pigeonhole Principle</a:t>
            </a:r>
            <a:r>
              <a:rPr lang="en-US" sz="1500" dirty="0"/>
              <a:t> 2</a:t>
            </a:r>
          </a:p>
        </p:txBody>
      </p:sp>
      <p:sp>
        <p:nvSpPr>
          <p:cNvPr id="3" name="Content Placeholder 2"/>
          <p:cNvSpPr>
            <a:spLocks noGrp="1"/>
          </p:cNvSpPr>
          <p:nvPr>
            <p:ph idx="1"/>
          </p:nvPr>
        </p:nvSpPr>
        <p:spPr>
          <a:xfrm>
            <a:off x="457200" y="1295400"/>
            <a:ext cx="8229600" cy="5257800"/>
          </a:xfrm>
        </p:spPr>
        <p:txBody>
          <a:bodyPr/>
          <a:lstStyle/>
          <a:p>
            <a:pPr>
              <a:spcBef>
                <a:spcPts val="600"/>
              </a:spcBef>
            </a:pPr>
            <a:r>
              <a:rPr lang="en-US" sz="2200" b="1" dirty="0"/>
              <a:t>Example</a:t>
            </a:r>
            <a:r>
              <a:rPr lang="en-US" sz="2200" dirty="0"/>
              <a:t>:  a) How many cards must be selected from a standard deck of </a:t>
            </a:r>
            <a:r>
              <a:rPr lang="en-US" sz="2200" dirty="0">
                <a:ea typeface="Cambria Math" pitchFamily="18" charset="0"/>
              </a:rPr>
              <a:t>52</a:t>
            </a:r>
            <a:r>
              <a:rPr lang="en-US" sz="2200" dirty="0"/>
              <a:t> cards to guarantee that at least three cards of the same suit are chosen?</a:t>
            </a:r>
            <a:br>
              <a:rPr lang="en-US" sz="2200" dirty="0"/>
            </a:br>
            <a:r>
              <a:rPr lang="en-US" sz="2200" dirty="0"/>
              <a:t>b) How many must be selected to guarantee that at least three hearts are selected?</a:t>
            </a:r>
            <a:br>
              <a:rPr lang="en-US" sz="2200" dirty="0"/>
            </a:br>
            <a:r>
              <a:rPr lang="en-US" sz="2200" b="1" dirty="0"/>
              <a:t>Solution</a:t>
            </a:r>
            <a:r>
              <a:rPr lang="en-US" sz="2200" dirty="0"/>
              <a:t>: a) We assume four boxes; one for each suit. Using the generalized pigeonhole principle, at least one box contains at least </a:t>
            </a:r>
            <a:r>
              <a:rPr lang="en-US" sz="2200" dirty="0">
                <a:ea typeface="Cambria Math"/>
              </a:rPr>
              <a:t>⌈</a:t>
            </a:r>
            <a:r>
              <a:rPr lang="en-US" sz="2200" i="1" dirty="0"/>
              <a:t>N</a:t>
            </a:r>
            <a:r>
              <a:rPr lang="en-US" sz="2200" dirty="0"/>
              <a:t>/</a:t>
            </a:r>
            <a:r>
              <a:rPr lang="en-US" sz="2200" dirty="0">
                <a:ea typeface="Cambria Math" pitchFamily="18" charset="0"/>
              </a:rPr>
              <a:t>4</a:t>
            </a:r>
            <a:r>
              <a:rPr lang="en-US" sz="2200" dirty="0">
                <a:ea typeface="Cambria Math"/>
              </a:rPr>
              <a:t>⌉</a:t>
            </a:r>
            <a:r>
              <a:rPr lang="en-US" sz="2200" dirty="0"/>
              <a:t> cards. At least three cards of one suit are selected if </a:t>
            </a:r>
            <a:r>
              <a:rPr lang="en-US" sz="2200" dirty="0">
                <a:ea typeface="Cambria Math"/>
              </a:rPr>
              <a:t>⌈</a:t>
            </a:r>
            <a:r>
              <a:rPr lang="en-US" sz="2200" i="1" dirty="0"/>
              <a:t>N</a:t>
            </a:r>
            <a:r>
              <a:rPr lang="en-US" sz="2200" dirty="0"/>
              <a:t>/</a:t>
            </a:r>
            <a:r>
              <a:rPr lang="en-US" sz="2200" dirty="0">
                <a:ea typeface="Cambria Math" pitchFamily="18" charset="0"/>
              </a:rPr>
              <a:t>4</a:t>
            </a:r>
            <a:r>
              <a:rPr lang="en-US" sz="2200" dirty="0">
                <a:ea typeface="Cambria Math"/>
              </a:rPr>
              <a:t>⌉</a:t>
            </a:r>
            <a:r>
              <a:rPr lang="en-US" sz="2200" dirty="0"/>
              <a:t> </a:t>
            </a:r>
            <a:r>
              <a:rPr lang="en-US" sz="2200" dirty="0">
                <a:ea typeface="Cambria Math"/>
              </a:rPr>
              <a:t>≥</a:t>
            </a:r>
            <a:r>
              <a:rPr lang="en-US" sz="2200" dirty="0">
                <a:ea typeface="Cambria Math" pitchFamily="18" charset="0"/>
              </a:rPr>
              <a:t>3</a:t>
            </a:r>
            <a:r>
              <a:rPr lang="en-US" sz="2200" dirty="0"/>
              <a:t>. The smallest integer </a:t>
            </a:r>
            <a:r>
              <a:rPr lang="en-US" sz="2200" i="1" dirty="0"/>
              <a:t>N</a:t>
            </a:r>
            <a:r>
              <a:rPr lang="en-US" sz="2200" dirty="0"/>
              <a:t> such that </a:t>
            </a:r>
            <a:r>
              <a:rPr lang="en-US" sz="2200" dirty="0">
                <a:ea typeface="Cambria Math"/>
              </a:rPr>
              <a:t>⌈</a:t>
            </a:r>
            <a:r>
              <a:rPr lang="en-US" sz="2200" i="1" dirty="0"/>
              <a:t>N</a:t>
            </a:r>
            <a:r>
              <a:rPr lang="en-US" sz="2200" dirty="0"/>
              <a:t>/</a:t>
            </a:r>
            <a:r>
              <a:rPr lang="en-US" sz="2200" dirty="0">
                <a:ea typeface="Cambria Math" pitchFamily="18" charset="0"/>
              </a:rPr>
              <a:t>4</a:t>
            </a:r>
            <a:r>
              <a:rPr lang="en-US" sz="2200" dirty="0">
                <a:ea typeface="Cambria Math"/>
              </a:rPr>
              <a:t>⌉</a:t>
            </a:r>
            <a:r>
              <a:rPr lang="en-US" sz="2200" dirty="0"/>
              <a:t> </a:t>
            </a:r>
            <a:r>
              <a:rPr lang="en-US" sz="2200" dirty="0">
                <a:ea typeface="Cambria Math"/>
              </a:rPr>
              <a:t>≥</a:t>
            </a:r>
            <a:r>
              <a:rPr lang="en-US" sz="2200" dirty="0">
                <a:ea typeface="Cambria Math" pitchFamily="18" charset="0"/>
              </a:rPr>
              <a:t>3 is</a:t>
            </a:r>
            <a:br>
              <a:rPr lang="en-US" sz="2200" dirty="0">
                <a:ea typeface="Cambria Math" pitchFamily="18" charset="0"/>
              </a:rPr>
            </a:br>
            <a:r>
              <a:rPr lang="en-US" sz="2200" i="1" dirty="0">
                <a:ea typeface="Cambria Math" pitchFamily="18" charset="0"/>
              </a:rPr>
              <a:t>N</a:t>
            </a:r>
            <a:r>
              <a:rPr lang="en-US" sz="2200" dirty="0">
                <a:ea typeface="Cambria Math" pitchFamily="18" charset="0"/>
              </a:rPr>
              <a:t> = 2 </a:t>
            </a:r>
            <a:r>
              <a:rPr lang="en-US" sz="2200" dirty="0">
                <a:ea typeface="Cambria Math"/>
              </a:rPr>
              <a:t>∙ </a:t>
            </a:r>
            <a:r>
              <a:rPr lang="en-US" sz="2200" dirty="0">
                <a:ea typeface="Cambria Math" pitchFamily="18" charset="0"/>
              </a:rPr>
              <a:t>4 + 1 = 9.</a:t>
            </a:r>
            <a:br>
              <a:rPr lang="en-US" sz="2200" dirty="0">
                <a:ea typeface="Cambria Math" pitchFamily="18" charset="0"/>
              </a:rPr>
            </a:br>
            <a:r>
              <a:rPr lang="en-US" sz="2200" dirty="0">
                <a:ea typeface="Cambria Math" pitchFamily="18" charset="0"/>
              </a:rPr>
              <a:t>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sz="2200" dirty="0"/>
          </a:p>
        </p:txBody>
      </p:sp>
    </p:spTree>
    <p:extLst>
      <p:ext uri="{BB962C8B-B14F-4D97-AF65-F5344CB8AC3E}">
        <p14:creationId xmlns:p14="http://schemas.microsoft.com/office/powerpoint/2010/main" val="1854720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Permutations and Combinations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6.3</a:t>
            </a:r>
          </a:p>
        </p:txBody>
      </p:sp>
    </p:spTree>
    <p:extLst>
      <p:ext uri="{BB962C8B-B14F-4D97-AF65-F5344CB8AC3E}">
        <p14:creationId xmlns:p14="http://schemas.microsoft.com/office/powerpoint/2010/main" val="3524313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endParaRPr lang="en-US" dirty="0"/>
          </a:p>
        </p:txBody>
      </p:sp>
      <p:sp>
        <p:nvSpPr>
          <p:cNvPr id="3" name="Content Placeholder 2"/>
          <p:cNvSpPr>
            <a:spLocks noGrp="1"/>
          </p:cNvSpPr>
          <p:nvPr>
            <p:ph idx="1"/>
          </p:nvPr>
        </p:nvSpPr>
        <p:spPr>
          <a:xfrm>
            <a:off x="457200" y="1295400"/>
            <a:ext cx="7010400" cy="2743200"/>
          </a:xfrm>
        </p:spPr>
        <p:txBody>
          <a:bodyPr/>
          <a:lstStyle/>
          <a:p>
            <a:r>
              <a:rPr lang="en-US" dirty="0"/>
              <a:t>Permutations</a:t>
            </a:r>
            <a:br>
              <a:rPr lang="en-US" dirty="0"/>
            </a:br>
            <a:r>
              <a:rPr lang="en-US" dirty="0"/>
              <a:t>Combinations</a:t>
            </a:r>
            <a:br>
              <a:rPr lang="en-US" dirty="0"/>
            </a:br>
            <a:r>
              <a:rPr lang="en-US" dirty="0"/>
              <a:t>Combinatorial Proofs</a:t>
            </a:r>
          </a:p>
        </p:txBody>
      </p:sp>
    </p:spTree>
    <p:extLst>
      <p:ext uri="{BB962C8B-B14F-4D97-AF65-F5344CB8AC3E}">
        <p14:creationId xmlns:p14="http://schemas.microsoft.com/office/powerpoint/2010/main" val="1068069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a:t>
            </a:r>
          </a:p>
        </p:txBody>
      </p:sp>
      <p:sp>
        <p:nvSpPr>
          <p:cNvPr id="3" name="Content Placeholder 2"/>
          <p:cNvSpPr>
            <a:spLocks noGrp="1"/>
          </p:cNvSpPr>
          <p:nvPr>
            <p:ph idx="1"/>
          </p:nvPr>
        </p:nvSpPr>
        <p:spPr>
          <a:xfrm>
            <a:off x="457200" y="1295400"/>
            <a:ext cx="8595360" cy="5212080"/>
          </a:xfrm>
        </p:spPr>
        <p:txBody>
          <a:bodyPr/>
          <a:lstStyle/>
          <a:p>
            <a:pPr>
              <a:spcBef>
                <a:spcPts val="0"/>
              </a:spcBef>
            </a:pPr>
            <a:r>
              <a:rPr lang="en-US" sz="3000" b="1" dirty="0"/>
              <a:t>Definition</a:t>
            </a:r>
            <a:r>
              <a:rPr lang="en-US" sz="3000" dirty="0"/>
              <a:t>: A </a:t>
            </a:r>
            <a:r>
              <a:rPr lang="en-US" sz="3000" i="1" dirty="0"/>
              <a:t>permutation</a:t>
            </a:r>
            <a:r>
              <a:rPr lang="en-US" sz="3000" dirty="0"/>
              <a:t> of a set of distinct objects is an ordered arrangement of these objects. An ordered arrangement of r elements of a set is called an</a:t>
            </a:r>
            <a:br>
              <a:rPr lang="en-US" sz="3000" dirty="0"/>
            </a:br>
            <a:r>
              <a:rPr lang="en-US" sz="3000" i="1" dirty="0"/>
              <a:t>r-permutation</a:t>
            </a:r>
            <a:r>
              <a:rPr lang="en-US" sz="3000" dirty="0"/>
              <a:t>.</a:t>
            </a:r>
          </a:p>
          <a:p>
            <a:pPr>
              <a:spcBef>
                <a:spcPts val="0"/>
              </a:spcBef>
            </a:pPr>
            <a:r>
              <a:rPr lang="en-US" sz="3000" b="1" dirty="0"/>
              <a:t>Example</a:t>
            </a:r>
            <a:r>
              <a:rPr lang="en-US" sz="3000" dirty="0"/>
              <a:t>: Let </a:t>
            </a:r>
            <a:r>
              <a:rPr lang="en-US" sz="3000" i="1" dirty="0"/>
              <a:t>S</a:t>
            </a:r>
            <a:r>
              <a:rPr lang="en-US" sz="3000" dirty="0"/>
              <a:t> = {</a:t>
            </a:r>
            <a:r>
              <a:rPr lang="en-US" sz="3000" dirty="0">
                <a:ea typeface="Cambria Math" pitchFamily="18" charset="0"/>
              </a:rPr>
              <a:t>1</a:t>
            </a:r>
            <a:r>
              <a:rPr lang="en-US" sz="3000" dirty="0"/>
              <a:t>,</a:t>
            </a:r>
            <a:r>
              <a:rPr lang="en-US" sz="3000" dirty="0">
                <a:ea typeface="Cambria Math" pitchFamily="18" charset="0"/>
              </a:rPr>
              <a:t>2</a:t>
            </a:r>
            <a:r>
              <a:rPr lang="en-US" sz="3000" dirty="0"/>
              <a:t>,</a:t>
            </a:r>
            <a:r>
              <a:rPr lang="en-US" sz="3000" dirty="0">
                <a:ea typeface="Cambria Math" pitchFamily="18" charset="0"/>
              </a:rPr>
              <a:t>3</a:t>
            </a:r>
            <a:r>
              <a:rPr lang="en-US" sz="3000" dirty="0"/>
              <a:t>}. </a:t>
            </a:r>
          </a:p>
          <a:p>
            <a:pPr lvl="1">
              <a:spcBef>
                <a:spcPts val="0"/>
              </a:spcBef>
            </a:pPr>
            <a:r>
              <a:rPr lang="en-US" sz="2600" dirty="0"/>
              <a:t>The ordered arrangement </a:t>
            </a:r>
            <a:r>
              <a:rPr lang="en-US" sz="2600" dirty="0">
                <a:ea typeface="Cambria Math" pitchFamily="18" charset="0"/>
              </a:rPr>
              <a:t>3</a:t>
            </a:r>
            <a:r>
              <a:rPr lang="en-US" sz="2600" dirty="0"/>
              <a:t>,</a:t>
            </a:r>
            <a:r>
              <a:rPr lang="en-US" sz="2600" dirty="0">
                <a:ea typeface="Cambria Math" pitchFamily="18" charset="0"/>
              </a:rPr>
              <a:t>1</a:t>
            </a:r>
            <a:r>
              <a:rPr lang="en-US" sz="2600" dirty="0"/>
              <a:t>,</a:t>
            </a:r>
            <a:r>
              <a:rPr lang="en-US" sz="2600" dirty="0">
                <a:ea typeface="Cambria Math" pitchFamily="18" charset="0"/>
              </a:rPr>
              <a:t>2</a:t>
            </a:r>
            <a:r>
              <a:rPr lang="en-US" sz="2600" dirty="0"/>
              <a:t> is a permutation of </a:t>
            </a:r>
            <a:r>
              <a:rPr lang="en-US" sz="2600" i="1" dirty="0"/>
              <a:t>S</a:t>
            </a:r>
            <a:r>
              <a:rPr lang="en-US" sz="2600" dirty="0"/>
              <a:t>.</a:t>
            </a:r>
          </a:p>
          <a:p>
            <a:pPr lvl="1">
              <a:spcBef>
                <a:spcPts val="0"/>
              </a:spcBef>
            </a:pPr>
            <a:r>
              <a:rPr lang="en-US" sz="2600" dirty="0"/>
              <a:t>The ordered arrangement </a:t>
            </a:r>
            <a:r>
              <a:rPr lang="en-US" sz="2600" dirty="0">
                <a:ea typeface="Cambria Math" pitchFamily="18" charset="0"/>
              </a:rPr>
              <a:t>3</a:t>
            </a:r>
            <a:r>
              <a:rPr lang="en-US" sz="2600" dirty="0"/>
              <a:t>,</a:t>
            </a:r>
            <a:r>
              <a:rPr lang="en-US" sz="2600" dirty="0">
                <a:ea typeface="Cambria Math" pitchFamily="18" charset="0"/>
              </a:rPr>
              <a:t>2</a:t>
            </a:r>
            <a:r>
              <a:rPr lang="en-US" sz="2600" dirty="0"/>
              <a:t> is a </a:t>
            </a:r>
            <a:r>
              <a:rPr lang="en-US" sz="2600" dirty="0">
                <a:ea typeface="Cambria Math" pitchFamily="18" charset="0"/>
              </a:rPr>
              <a:t>2</a:t>
            </a:r>
            <a:r>
              <a:rPr lang="en-US" sz="2600" dirty="0"/>
              <a:t>-permutation of </a:t>
            </a:r>
            <a:r>
              <a:rPr lang="en-US" sz="2600" i="1" dirty="0"/>
              <a:t>S</a:t>
            </a:r>
            <a:r>
              <a:rPr lang="en-US" sz="2600" dirty="0"/>
              <a:t>.</a:t>
            </a:r>
          </a:p>
          <a:p>
            <a:pPr>
              <a:spcBef>
                <a:spcPts val="0"/>
              </a:spcBef>
            </a:pPr>
            <a:r>
              <a:rPr lang="en-US" sz="3000" dirty="0"/>
              <a:t>The number of </a:t>
            </a:r>
            <a:r>
              <a:rPr lang="en-US" sz="3000" i="1" dirty="0"/>
              <a:t>r</a:t>
            </a:r>
            <a:r>
              <a:rPr lang="en-US" sz="3000" dirty="0"/>
              <a:t>-permutations of a set with </a:t>
            </a:r>
            <a:r>
              <a:rPr lang="en-US" sz="3000" i="1" dirty="0"/>
              <a:t>n</a:t>
            </a:r>
            <a:r>
              <a:rPr lang="en-US" sz="3000" dirty="0"/>
              <a:t> elements is denoted by </a:t>
            </a:r>
            <a:r>
              <a:rPr lang="en-US" sz="3000" i="1" dirty="0"/>
              <a:t>P</a:t>
            </a:r>
            <a:r>
              <a:rPr lang="en-US" sz="3000" dirty="0"/>
              <a:t>(</a:t>
            </a:r>
            <a:r>
              <a:rPr lang="en-US" sz="3000" i="1" dirty="0" err="1"/>
              <a:t>n</a:t>
            </a:r>
            <a:r>
              <a:rPr lang="en-US" sz="3000" dirty="0" err="1"/>
              <a:t>,</a:t>
            </a:r>
            <a:r>
              <a:rPr lang="en-US" sz="3000" i="1" dirty="0" err="1"/>
              <a:t>r</a:t>
            </a:r>
            <a:r>
              <a:rPr lang="en-US" sz="3000" dirty="0"/>
              <a:t>).</a:t>
            </a:r>
          </a:p>
          <a:p>
            <a:pPr lvl="1">
              <a:spcBef>
                <a:spcPts val="0"/>
              </a:spcBef>
            </a:pPr>
            <a:r>
              <a:rPr lang="en-US" sz="2600" dirty="0"/>
              <a:t>The </a:t>
            </a:r>
            <a:r>
              <a:rPr lang="en-US" sz="2600" dirty="0">
                <a:ea typeface="Cambria Math" pitchFamily="18" charset="0"/>
              </a:rPr>
              <a:t>2</a:t>
            </a:r>
            <a:r>
              <a:rPr lang="en-US" sz="2600" dirty="0"/>
              <a:t>-permutations of </a:t>
            </a:r>
            <a:r>
              <a:rPr lang="en-US" sz="2600" i="1" dirty="0"/>
              <a:t>S</a:t>
            </a:r>
            <a:r>
              <a:rPr lang="en-US" sz="2600" dirty="0"/>
              <a:t> = {</a:t>
            </a:r>
            <a:r>
              <a:rPr lang="en-US" sz="2600" dirty="0">
                <a:ea typeface="Cambria Math" pitchFamily="18" charset="0"/>
              </a:rPr>
              <a:t>1</a:t>
            </a:r>
            <a:r>
              <a:rPr lang="en-US" sz="2600" dirty="0"/>
              <a:t>,</a:t>
            </a:r>
            <a:r>
              <a:rPr lang="en-US" sz="2600" dirty="0">
                <a:ea typeface="Cambria Math" pitchFamily="18" charset="0"/>
              </a:rPr>
              <a:t>2</a:t>
            </a:r>
            <a:r>
              <a:rPr lang="en-US" sz="2600" dirty="0"/>
              <a:t>,</a:t>
            </a:r>
            <a:r>
              <a:rPr lang="en-US" sz="2600" dirty="0">
                <a:ea typeface="Cambria Math" pitchFamily="18" charset="0"/>
              </a:rPr>
              <a:t>3</a:t>
            </a:r>
            <a:r>
              <a:rPr lang="en-US" sz="2600" dirty="0"/>
              <a:t>} are</a:t>
            </a:r>
            <a:r>
              <a:rPr lang="en-US" sz="2600" dirty="0">
                <a:ea typeface="Cambria Math" pitchFamily="18" charset="0"/>
              </a:rPr>
              <a:t> 1</a:t>
            </a:r>
            <a:r>
              <a:rPr lang="en-US" sz="2600" dirty="0"/>
              <a:t>,</a:t>
            </a:r>
            <a:r>
              <a:rPr lang="en-US" sz="2600" dirty="0">
                <a:ea typeface="Cambria Math" pitchFamily="18" charset="0"/>
              </a:rPr>
              <a:t>2; 1</a:t>
            </a:r>
            <a:r>
              <a:rPr lang="en-US" sz="2600" dirty="0"/>
              <a:t>,</a:t>
            </a:r>
            <a:r>
              <a:rPr lang="en-US" sz="2600" dirty="0">
                <a:ea typeface="Cambria Math" pitchFamily="18" charset="0"/>
              </a:rPr>
              <a:t>3; 2</a:t>
            </a:r>
            <a:r>
              <a:rPr lang="en-US" sz="2600" dirty="0"/>
              <a:t>,</a:t>
            </a:r>
            <a:r>
              <a:rPr lang="en-US" sz="2600" dirty="0">
                <a:ea typeface="Cambria Math" pitchFamily="18" charset="0"/>
              </a:rPr>
              <a:t>1; 2</a:t>
            </a:r>
            <a:r>
              <a:rPr lang="en-US" sz="2600" dirty="0"/>
              <a:t>,</a:t>
            </a:r>
            <a:r>
              <a:rPr lang="en-US" sz="2600" dirty="0">
                <a:ea typeface="Cambria Math" pitchFamily="18" charset="0"/>
              </a:rPr>
              <a:t>3; 3</a:t>
            </a:r>
            <a:r>
              <a:rPr lang="en-US" sz="2600" dirty="0"/>
              <a:t>,</a:t>
            </a:r>
            <a:r>
              <a:rPr lang="en-US" sz="2600" dirty="0">
                <a:ea typeface="Cambria Math" pitchFamily="18" charset="0"/>
              </a:rPr>
              <a:t>1; and 3</a:t>
            </a:r>
            <a:r>
              <a:rPr lang="en-US" sz="2600" dirty="0"/>
              <a:t>,</a:t>
            </a:r>
            <a:r>
              <a:rPr lang="en-US" sz="2600" dirty="0">
                <a:ea typeface="Cambria Math" pitchFamily="18" charset="0"/>
              </a:rPr>
              <a:t>2. Hence, </a:t>
            </a:r>
            <a:r>
              <a:rPr lang="en-US" sz="2600" i="1" dirty="0">
                <a:ea typeface="Cambria Math" pitchFamily="18" charset="0"/>
              </a:rPr>
              <a:t>P</a:t>
            </a:r>
            <a:r>
              <a:rPr lang="en-US" sz="2600" dirty="0">
                <a:ea typeface="Cambria Math" pitchFamily="18" charset="0"/>
              </a:rPr>
              <a:t>(3,2) = 6.</a:t>
            </a:r>
            <a:endParaRPr lang="en-US" sz="2600" dirty="0"/>
          </a:p>
        </p:txBody>
      </p:sp>
    </p:spTree>
    <p:extLst>
      <p:ext uri="{BB962C8B-B14F-4D97-AF65-F5344CB8AC3E}">
        <p14:creationId xmlns:p14="http://schemas.microsoft.com/office/powerpoint/2010/main" val="402867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The Basics of Counting</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6.1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Formula for the Number of Permutations</a:t>
            </a:r>
          </a:p>
        </p:txBody>
      </p:sp>
      <p:sp>
        <p:nvSpPr>
          <p:cNvPr id="3" name="Content Placeholder 2"/>
          <p:cNvSpPr>
            <a:spLocks noGrp="1"/>
          </p:cNvSpPr>
          <p:nvPr>
            <p:ph idx="1"/>
          </p:nvPr>
        </p:nvSpPr>
        <p:spPr>
          <a:xfrm>
            <a:off x="457200" y="1295400"/>
            <a:ext cx="8458200" cy="4191000"/>
          </a:xfrm>
        </p:spPr>
        <p:txBody>
          <a:bodyPr/>
          <a:lstStyle/>
          <a:p>
            <a:r>
              <a:rPr lang="en-US" sz="2400" b="1" dirty="0"/>
              <a:t>Theorem </a:t>
            </a:r>
            <a:r>
              <a:rPr lang="en-US" sz="2400" b="1" dirty="0">
                <a:ea typeface="Cambria Math" pitchFamily="18" charset="0"/>
              </a:rPr>
              <a:t>1</a:t>
            </a:r>
            <a:r>
              <a:rPr lang="en-US" sz="2400" dirty="0"/>
              <a:t>: If </a:t>
            </a:r>
            <a:r>
              <a:rPr lang="en-US" sz="2400" i="1" dirty="0"/>
              <a:t>n</a:t>
            </a:r>
            <a:r>
              <a:rPr lang="en-US" sz="2400" dirty="0"/>
              <a:t> is a positive integer and </a:t>
            </a:r>
            <a:r>
              <a:rPr lang="en-US" sz="2400" i="1" dirty="0"/>
              <a:t>r</a:t>
            </a:r>
            <a:r>
              <a:rPr lang="en-US" sz="2400" dirty="0"/>
              <a:t> is an integer with </a:t>
            </a:r>
            <a:r>
              <a:rPr lang="en-US" sz="2400" dirty="0">
                <a:ea typeface="Cambria Math" pitchFamily="18" charset="0"/>
              </a:rPr>
              <a:t>1</a:t>
            </a:r>
            <a:r>
              <a:rPr lang="en-US" sz="2400" dirty="0"/>
              <a:t> </a:t>
            </a:r>
            <a:r>
              <a:rPr lang="en-US" sz="2400" dirty="0">
                <a:ea typeface="Cambria Math"/>
              </a:rPr>
              <a:t>≤</a:t>
            </a:r>
            <a:r>
              <a:rPr lang="en-US" sz="2400" dirty="0"/>
              <a:t> </a:t>
            </a:r>
            <a:r>
              <a:rPr lang="en-US" sz="2400" i="1" dirty="0"/>
              <a:t>r</a:t>
            </a:r>
            <a:r>
              <a:rPr lang="en-US" sz="2400" dirty="0"/>
              <a:t> </a:t>
            </a:r>
            <a:r>
              <a:rPr lang="en-US" sz="2400" dirty="0">
                <a:ea typeface="Cambria Math"/>
              </a:rPr>
              <a:t>≤</a:t>
            </a:r>
            <a:r>
              <a:rPr lang="en-US" sz="2400" dirty="0"/>
              <a:t> </a:t>
            </a:r>
            <a:r>
              <a:rPr lang="en-US" sz="2400" i="1" dirty="0"/>
              <a:t>n</a:t>
            </a:r>
            <a:r>
              <a:rPr lang="en-US" sz="2400" dirty="0"/>
              <a:t>, then there are</a:t>
            </a:r>
          </a:p>
          <a:p>
            <a:r>
              <a:rPr lang="en-US" sz="2400" i="1" dirty="0"/>
              <a:t>	P</a:t>
            </a:r>
            <a:r>
              <a:rPr lang="en-US" sz="2400" dirty="0"/>
              <a:t>(</a:t>
            </a:r>
            <a:r>
              <a:rPr lang="en-US" sz="2400" i="1" dirty="0"/>
              <a:t>n</a:t>
            </a:r>
            <a:r>
              <a:rPr lang="en-US" sz="2400" dirty="0"/>
              <a:t>, </a:t>
            </a:r>
            <a:r>
              <a:rPr lang="en-US" sz="2400" i="1" dirty="0"/>
              <a:t>r</a:t>
            </a:r>
            <a:r>
              <a:rPr lang="en-US" sz="2400" dirty="0"/>
              <a:t>) = </a:t>
            </a:r>
            <a:r>
              <a:rPr lang="en-US" sz="2400" i="1" dirty="0"/>
              <a:t>n</a:t>
            </a:r>
            <a:r>
              <a:rPr lang="en-US" sz="2400" dirty="0"/>
              <a:t>(</a:t>
            </a:r>
            <a:r>
              <a:rPr lang="en-US" sz="2400" i="1" dirty="0"/>
              <a:t>n</a:t>
            </a:r>
            <a:r>
              <a:rPr lang="en-US" sz="2400" dirty="0"/>
              <a:t> </a:t>
            </a:r>
            <a:r>
              <a:rPr lang="en-US" sz="2400" dirty="0">
                <a:ea typeface="Cambria Math"/>
              </a:rPr>
              <a:t>−</a:t>
            </a:r>
            <a:r>
              <a:rPr lang="en-US" sz="2400" dirty="0"/>
              <a:t> </a:t>
            </a:r>
            <a:r>
              <a:rPr lang="en-US" sz="2400" dirty="0">
                <a:ea typeface="Cambria Math" pitchFamily="18" charset="0"/>
              </a:rPr>
              <a:t>1</a:t>
            </a:r>
            <a:r>
              <a:rPr lang="en-US" sz="2400" dirty="0"/>
              <a:t>)(</a:t>
            </a:r>
            <a:r>
              <a:rPr lang="en-US" sz="2400" i="1" dirty="0"/>
              <a:t>n </a:t>
            </a:r>
            <a:r>
              <a:rPr lang="en-US" sz="2400" i="1" dirty="0">
                <a:ea typeface="Cambria Math"/>
              </a:rPr>
              <a:t>−</a:t>
            </a:r>
            <a:r>
              <a:rPr lang="en-US" sz="2400" dirty="0"/>
              <a:t> </a:t>
            </a:r>
            <a:r>
              <a:rPr lang="en-US" sz="2400" dirty="0">
                <a:ea typeface="Cambria Math" pitchFamily="18" charset="0"/>
              </a:rPr>
              <a:t>2</a:t>
            </a:r>
            <a:r>
              <a:rPr lang="en-US" sz="2400" dirty="0"/>
              <a:t>) </a:t>
            </a:r>
            <a:r>
              <a:rPr lang="en-US" sz="2400" dirty="0">
                <a:ea typeface="Cambria Math"/>
              </a:rPr>
              <a:t>∙∙∙</a:t>
            </a:r>
            <a:r>
              <a:rPr lang="en-US" sz="2400" dirty="0"/>
              <a:t>  (</a:t>
            </a:r>
            <a:r>
              <a:rPr lang="en-US" sz="2400" i="1" dirty="0"/>
              <a:t>n</a:t>
            </a:r>
            <a:r>
              <a:rPr lang="en-US" sz="2400" dirty="0"/>
              <a:t> </a:t>
            </a:r>
            <a:r>
              <a:rPr lang="en-US" sz="2400" dirty="0">
                <a:ea typeface="Cambria Math"/>
              </a:rPr>
              <a:t>−</a:t>
            </a:r>
            <a:r>
              <a:rPr lang="en-US" sz="2400" dirty="0"/>
              <a:t> </a:t>
            </a:r>
            <a:r>
              <a:rPr lang="en-US" sz="2400" i="1" dirty="0"/>
              <a:t>r</a:t>
            </a:r>
            <a:r>
              <a:rPr lang="en-US" sz="2400" dirty="0"/>
              <a:t> + </a:t>
            </a:r>
            <a:r>
              <a:rPr lang="en-US" sz="2400" dirty="0">
                <a:ea typeface="Cambria Math" pitchFamily="18" charset="0"/>
              </a:rPr>
              <a:t>1</a:t>
            </a:r>
            <a:r>
              <a:rPr lang="en-US" sz="2400" dirty="0"/>
              <a:t>)</a:t>
            </a:r>
          </a:p>
          <a:p>
            <a:r>
              <a:rPr lang="en-US" sz="2400" i="1" dirty="0"/>
              <a:t>r</a:t>
            </a:r>
            <a:r>
              <a:rPr lang="en-US" sz="2400" dirty="0"/>
              <a:t>-permutations of a set with n distinct elements.</a:t>
            </a:r>
            <a:br>
              <a:rPr lang="en-US" sz="2400" dirty="0"/>
            </a:br>
            <a:r>
              <a:rPr lang="en-US" sz="2400" b="1" dirty="0"/>
              <a:t>Proof</a:t>
            </a:r>
            <a:r>
              <a:rPr lang="en-US" sz="2400" dirty="0"/>
              <a:t>: Use the product rule. The first element can be chosen in </a:t>
            </a:r>
            <a:r>
              <a:rPr lang="en-US" sz="2400" i="1" dirty="0"/>
              <a:t>n</a:t>
            </a:r>
            <a:r>
              <a:rPr lang="en-US" sz="2400" dirty="0"/>
              <a:t> ways. The second in </a:t>
            </a:r>
            <a:r>
              <a:rPr lang="en-US" sz="2400" i="1" dirty="0"/>
              <a:t>n</a:t>
            </a:r>
            <a:r>
              <a:rPr lang="en-US" sz="2400" dirty="0"/>
              <a:t> </a:t>
            </a:r>
            <a:r>
              <a:rPr lang="en-US" sz="2400" dirty="0">
                <a:ea typeface="Cambria Math"/>
              </a:rPr>
              <a:t>−</a:t>
            </a:r>
            <a:r>
              <a:rPr lang="en-US" sz="2400" dirty="0"/>
              <a:t>  </a:t>
            </a:r>
            <a:r>
              <a:rPr lang="en-US" sz="2400" dirty="0">
                <a:ea typeface="Cambria Math" pitchFamily="18" charset="0"/>
              </a:rPr>
              <a:t>1 ways, and so on until there are</a:t>
            </a:r>
            <a:br>
              <a:rPr lang="en-US" sz="2400" dirty="0">
                <a:ea typeface="Cambria Math" pitchFamily="18" charset="0"/>
              </a:rPr>
            </a:br>
            <a:r>
              <a:rPr lang="en-US" sz="2400" dirty="0">
                <a:ea typeface="Cambria Math" pitchFamily="18" charset="0"/>
              </a:rPr>
              <a:t>(</a:t>
            </a:r>
            <a:r>
              <a:rPr lang="en-US" sz="2400" i="1" dirty="0"/>
              <a:t>n</a:t>
            </a:r>
            <a:r>
              <a:rPr lang="en-US" sz="2400" dirty="0"/>
              <a:t> </a:t>
            </a:r>
            <a:r>
              <a:rPr lang="en-US" sz="2400" dirty="0">
                <a:ea typeface="Cambria Math"/>
              </a:rPr>
              <a:t>−</a:t>
            </a:r>
            <a:r>
              <a:rPr lang="en-US" sz="2400" dirty="0"/>
              <a:t> ( </a:t>
            </a:r>
            <a:r>
              <a:rPr lang="en-US" sz="2400" i="1" dirty="0"/>
              <a:t>r</a:t>
            </a:r>
            <a:r>
              <a:rPr lang="en-US" sz="2400" dirty="0"/>
              <a:t> </a:t>
            </a:r>
            <a:r>
              <a:rPr lang="en-US" sz="2400" dirty="0">
                <a:ea typeface="Cambria Math"/>
              </a:rPr>
              <a:t>−</a:t>
            </a:r>
            <a:r>
              <a:rPr lang="en-US" sz="2400" dirty="0"/>
              <a:t> </a:t>
            </a:r>
            <a:r>
              <a:rPr lang="en-US" sz="2400" dirty="0">
                <a:ea typeface="Cambria Math" pitchFamily="18" charset="0"/>
              </a:rPr>
              <a:t>1)) ways to choose the last element.</a:t>
            </a:r>
            <a:br>
              <a:rPr lang="en-US" sz="2400" dirty="0">
                <a:ea typeface="Cambria Math" pitchFamily="18" charset="0"/>
              </a:rPr>
            </a:br>
            <a:r>
              <a:rPr lang="en-US" sz="2400" dirty="0">
                <a:ea typeface="Cambria Math" pitchFamily="18" charset="0"/>
              </a:rPr>
              <a:t>Note that </a:t>
            </a:r>
            <a:r>
              <a:rPr lang="en-US" sz="2400" i="1" dirty="0">
                <a:ea typeface="Cambria Math" pitchFamily="18" charset="0"/>
              </a:rPr>
              <a:t>P</a:t>
            </a:r>
            <a:r>
              <a:rPr lang="en-US" sz="2400" dirty="0">
                <a:ea typeface="Cambria Math" pitchFamily="18" charset="0"/>
              </a:rPr>
              <a:t>(</a:t>
            </a:r>
            <a:r>
              <a:rPr lang="en-US" sz="2400" i="1" dirty="0">
                <a:ea typeface="Cambria Math" pitchFamily="18" charset="0"/>
              </a:rPr>
              <a:t>n</a:t>
            </a:r>
            <a:r>
              <a:rPr lang="en-US" sz="2400" dirty="0">
                <a:ea typeface="Cambria Math" pitchFamily="18" charset="0"/>
              </a:rPr>
              <a:t>,0) = 1, since there is only one way to order zero elements.</a:t>
            </a:r>
            <a:br>
              <a:rPr lang="en-US" sz="2400" dirty="0">
                <a:ea typeface="Cambria Math" pitchFamily="18" charset="0"/>
              </a:rPr>
            </a:br>
            <a:r>
              <a:rPr lang="en-US" sz="2400" b="1" dirty="0">
                <a:ea typeface="Cambria Math" pitchFamily="18" charset="0"/>
              </a:rPr>
              <a:t>Corollary 1</a:t>
            </a:r>
            <a:r>
              <a:rPr lang="en-US" sz="2400" dirty="0">
                <a:ea typeface="Cambria Math" pitchFamily="18" charset="0"/>
              </a:rPr>
              <a:t>: If </a:t>
            </a:r>
            <a:r>
              <a:rPr lang="en-US" sz="2400" i="1" dirty="0">
                <a:ea typeface="Cambria Math" pitchFamily="18" charset="0"/>
              </a:rPr>
              <a:t>n</a:t>
            </a:r>
            <a:r>
              <a:rPr lang="en-US" sz="2400" dirty="0">
                <a:ea typeface="Cambria Math" pitchFamily="18" charset="0"/>
              </a:rPr>
              <a:t> and </a:t>
            </a:r>
            <a:r>
              <a:rPr lang="en-US" sz="2400" i="1" dirty="0">
                <a:ea typeface="Cambria Math" pitchFamily="18" charset="0"/>
              </a:rPr>
              <a:t>r</a:t>
            </a:r>
            <a:r>
              <a:rPr lang="en-US" sz="2400" dirty="0">
                <a:ea typeface="Cambria Math" pitchFamily="18" charset="0"/>
              </a:rPr>
              <a:t> are integers with 1</a:t>
            </a:r>
            <a:r>
              <a:rPr lang="en-US" sz="2400" dirty="0"/>
              <a:t> </a:t>
            </a:r>
            <a:r>
              <a:rPr lang="en-US" sz="2400" dirty="0">
                <a:ea typeface="Cambria Math"/>
              </a:rPr>
              <a:t>≤</a:t>
            </a:r>
            <a:r>
              <a:rPr lang="en-US" sz="2400" dirty="0"/>
              <a:t> </a:t>
            </a:r>
            <a:r>
              <a:rPr lang="en-US" sz="2400" i="1" dirty="0"/>
              <a:t>r</a:t>
            </a:r>
            <a:r>
              <a:rPr lang="en-US" sz="2400" dirty="0"/>
              <a:t> </a:t>
            </a:r>
            <a:r>
              <a:rPr lang="en-US" sz="2400" dirty="0">
                <a:ea typeface="Cambria Math"/>
              </a:rPr>
              <a:t>≤</a:t>
            </a:r>
            <a:r>
              <a:rPr lang="en-US" sz="2400" dirty="0"/>
              <a:t> </a:t>
            </a:r>
            <a:r>
              <a:rPr lang="en-US" sz="2400" i="1" dirty="0"/>
              <a:t>n, </a:t>
            </a:r>
            <a:r>
              <a:rPr lang="en-US" sz="2400" dirty="0"/>
              <a:t>then</a:t>
            </a:r>
          </a:p>
        </p:txBody>
      </p:sp>
      <p:graphicFrame>
        <p:nvGraphicFramePr>
          <p:cNvPr id="7" name="Object 3"/>
          <p:cNvGraphicFramePr>
            <a:graphicFrameLocks noChangeAspect="1"/>
          </p:cNvGraphicFramePr>
          <p:nvPr>
            <p:extLst>
              <p:ext uri="{D42A27DB-BD31-4B8C-83A1-F6EECF244321}">
                <p14:modId xmlns:p14="http://schemas.microsoft.com/office/powerpoint/2010/main" val="2462308017"/>
              </p:ext>
            </p:extLst>
          </p:nvPr>
        </p:nvGraphicFramePr>
        <p:xfrm>
          <a:off x="3079674" y="5562600"/>
          <a:ext cx="2178126" cy="876258"/>
        </p:xfrm>
        <a:graphic>
          <a:graphicData uri="http://schemas.openxmlformats.org/presentationml/2006/ole">
            <mc:AlternateContent xmlns:mc="http://schemas.openxmlformats.org/markup-compatibility/2006">
              <mc:Choice xmlns:v="urn:schemas-microsoft-com:vml" Requires="v">
                <p:oleObj spid="_x0000_s5243" name="Equation" r:id="rId3" imgW="1104840" imgH="444240" progId="Equation.DSMT4">
                  <p:embed/>
                </p:oleObj>
              </mc:Choice>
              <mc:Fallback>
                <p:oleObj name="Equation" r:id="rId3" imgW="1104840" imgH="444240" progId="Equation.DSMT4">
                  <p:embed/>
                  <p:pic>
                    <p:nvPicPr>
                      <p:cNvPr id="0" name=""/>
                      <p:cNvPicPr/>
                      <p:nvPr/>
                    </p:nvPicPr>
                    <p:blipFill>
                      <a:blip r:embed="rId4"/>
                      <a:stretch>
                        <a:fillRect/>
                      </a:stretch>
                    </p:blipFill>
                    <p:spPr>
                      <a:xfrm>
                        <a:off x="3079674" y="5562600"/>
                        <a:ext cx="2178126" cy="876258"/>
                      </a:xfrm>
                      <a:prstGeom prst="rect">
                        <a:avLst/>
                      </a:prstGeom>
                    </p:spPr>
                  </p:pic>
                </p:oleObj>
              </mc:Fallback>
            </mc:AlternateContent>
          </a:graphicData>
        </a:graphic>
      </p:graphicFrame>
    </p:spTree>
    <p:extLst>
      <p:ext uri="{BB962C8B-B14F-4D97-AF65-F5344CB8AC3E}">
        <p14:creationId xmlns:p14="http://schemas.microsoft.com/office/powerpoint/2010/main" val="2047140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Counting Problems by Counting Permutations</a:t>
            </a:r>
            <a:r>
              <a:rPr lang="en-US" sz="1500" dirty="0"/>
              <a:t> 1</a:t>
            </a:r>
          </a:p>
        </p:txBody>
      </p:sp>
      <p:sp>
        <p:nvSpPr>
          <p:cNvPr id="3" name="Content Placeholder 2"/>
          <p:cNvSpPr>
            <a:spLocks noGrp="1"/>
          </p:cNvSpPr>
          <p:nvPr>
            <p:ph idx="1"/>
          </p:nvPr>
        </p:nvSpPr>
        <p:spPr>
          <a:xfrm>
            <a:off x="457200" y="1295400"/>
            <a:ext cx="8382000" cy="4419600"/>
          </a:xfrm>
        </p:spPr>
        <p:txBody>
          <a:bodyPr/>
          <a:lstStyle/>
          <a:p>
            <a:r>
              <a:rPr lang="en-US" b="1" dirty="0"/>
              <a:t>Example</a:t>
            </a:r>
            <a:r>
              <a:rPr lang="en-US" dirty="0"/>
              <a:t>: How many ways are there to select a first-prize winner, a second prize winner, and a third-prize winner from </a:t>
            </a:r>
            <a:r>
              <a:rPr lang="en-US" dirty="0">
                <a:ea typeface="Cambria Math" pitchFamily="18" charset="0"/>
              </a:rPr>
              <a:t>100</a:t>
            </a:r>
            <a:r>
              <a:rPr lang="en-US" dirty="0"/>
              <a:t> different people who have entered a contest?</a:t>
            </a:r>
          </a:p>
          <a:p>
            <a:r>
              <a:rPr lang="en-US" b="1" dirty="0"/>
              <a:t>Solution</a:t>
            </a:r>
            <a:r>
              <a:rPr lang="en-US" dirty="0"/>
              <a:t>: </a:t>
            </a:r>
          </a:p>
          <a:p>
            <a:pPr algn="ctr"/>
            <a:r>
              <a:rPr lang="en-US" dirty="0"/>
              <a:t>P(</a:t>
            </a:r>
            <a:r>
              <a:rPr lang="en-US" dirty="0">
                <a:ea typeface="Cambria Math" pitchFamily="18" charset="0"/>
              </a:rPr>
              <a:t>100</a:t>
            </a:r>
            <a:r>
              <a:rPr lang="en-US" dirty="0"/>
              <a:t>,</a:t>
            </a:r>
            <a:r>
              <a:rPr lang="en-US" dirty="0">
                <a:ea typeface="Cambria Math" pitchFamily="18" charset="0"/>
              </a:rPr>
              <a:t>3</a:t>
            </a:r>
            <a:r>
              <a:rPr lang="en-US" dirty="0"/>
              <a:t>) = </a:t>
            </a:r>
            <a:r>
              <a:rPr lang="en-US" dirty="0">
                <a:ea typeface="Cambria Math" pitchFamily="18" charset="0"/>
              </a:rPr>
              <a:t>100</a:t>
            </a:r>
            <a:r>
              <a:rPr lang="en-US" dirty="0"/>
              <a:t> </a:t>
            </a:r>
            <a:r>
              <a:rPr lang="en-US" dirty="0">
                <a:ea typeface="Cambria Math"/>
              </a:rPr>
              <a:t>∙</a:t>
            </a:r>
            <a:r>
              <a:rPr lang="en-US" dirty="0"/>
              <a:t> </a:t>
            </a:r>
            <a:r>
              <a:rPr lang="en-US" dirty="0">
                <a:ea typeface="Cambria Math" pitchFamily="18" charset="0"/>
              </a:rPr>
              <a:t>99 </a:t>
            </a:r>
            <a:r>
              <a:rPr lang="en-US" dirty="0">
                <a:ea typeface="Cambria Math"/>
              </a:rPr>
              <a:t>∙</a:t>
            </a:r>
            <a:r>
              <a:rPr lang="en-US" dirty="0"/>
              <a:t> </a:t>
            </a:r>
            <a:r>
              <a:rPr lang="en-US" dirty="0">
                <a:ea typeface="Cambria Math" pitchFamily="18" charset="0"/>
              </a:rPr>
              <a:t>98</a:t>
            </a:r>
            <a:r>
              <a:rPr lang="en-US" dirty="0"/>
              <a:t> = </a:t>
            </a:r>
            <a:r>
              <a:rPr lang="en-US" dirty="0">
                <a:ea typeface="Cambria Math" pitchFamily="18" charset="0"/>
              </a:rPr>
              <a:t>970,200</a:t>
            </a:r>
            <a:endParaRPr lang="en-US" dirty="0"/>
          </a:p>
        </p:txBody>
      </p:sp>
    </p:spTree>
    <p:extLst>
      <p:ext uri="{BB962C8B-B14F-4D97-AF65-F5344CB8AC3E}">
        <p14:creationId xmlns:p14="http://schemas.microsoft.com/office/powerpoint/2010/main" val="3625724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Counting Problems by Counting Permutations</a:t>
            </a:r>
            <a:r>
              <a:rPr lang="en-US" sz="1500" dirty="0"/>
              <a:t> 2</a:t>
            </a:r>
          </a:p>
        </p:txBody>
      </p:sp>
      <p:sp>
        <p:nvSpPr>
          <p:cNvPr id="3" name="Content Placeholder 2"/>
          <p:cNvSpPr>
            <a:spLocks noGrp="1"/>
          </p:cNvSpPr>
          <p:nvPr>
            <p:ph idx="1"/>
          </p:nvPr>
        </p:nvSpPr>
        <p:spPr>
          <a:xfrm>
            <a:off x="457200" y="1295400"/>
            <a:ext cx="8534400" cy="5303520"/>
          </a:xfrm>
        </p:spPr>
        <p:txBody>
          <a:bodyPr/>
          <a:lstStyle/>
          <a:p>
            <a:r>
              <a:rPr lang="en-US" sz="3000" b="1" dirty="0"/>
              <a:t>Example</a:t>
            </a:r>
            <a:r>
              <a:rPr lang="en-US" sz="3000" dirty="0"/>
              <a:t>: Suppose that a saleswoman has to visit eight different cities. She must begin her trip in a specified city, but she can visit the other seven cities in any order she wishes. How many possible orders can the saleswoman use when visiting these cities?</a:t>
            </a:r>
          </a:p>
          <a:p>
            <a:r>
              <a:rPr lang="en-US" sz="3000" b="1" dirty="0"/>
              <a:t>Solution</a:t>
            </a:r>
            <a:r>
              <a:rPr lang="en-US" sz="3000" dirty="0"/>
              <a:t>: The first city is chosen, and the rest are ordered arbitrarily. Hence the orders are:</a:t>
            </a:r>
          </a:p>
          <a:p>
            <a:pPr algn="ctr"/>
            <a:r>
              <a:rPr lang="en-US" sz="3000" dirty="0">
                <a:ea typeface="Cambria Math" pitchFamily="18" charset="0"/>
              </a:rPr>
              <a:t>7!</a:t>
            </a:r>
            <a:r>
              <a:rPr lang="en-US" sz="3000" dirty="0"/>
              <a:t> = </a:t>
            </a:r>
            <a:r>
              <a:rPr lang="en-US" sz="3000" dirty="0">
                <a:ea typeface="Cambria Math" pitchFamily="18" charset="0"/>
              </a:rPr>
              <a:t>7</a:t>
            </a:r>
            <a:r>
              <a:rPr lang="en-US" sz="3000" dirty="0"/>
              <a:t> </a:t>
            </a:r>
            <a:r>
              <a:rPr lang="en-US" sz="3000" dirty="0">
                <a:ea typeface="Cambria Math"/>
              </a:rPr>
              <a:t>∙</a:t>
            </a:r>
            <a:r>
              <a:rPr lang="en-US" sz="3000" dirty="0"/>
              <a:t> </a:t>
            </a:r>
            <a:r>
              <a:rPr lang="en-US" sz="3000" dirty="0">
                <a:ea typeface="Cambria Math" pitchFamily="18" charset="0"/>
              </a:rPr>
              <a:t>6</a:t>
            </a:r>
            <a:r>
              <a:rPr lang="en-US" sz="3000" dirty="0"/>
              <a:t> </a:t>
            </a:r>
            <a:r>
              <a:rPr lang="en-US" sz="3000" dirty="0">
                <a:ea typeface="Cambria Math"/>
              </a:rPr>
              <a:t>∙</a:t>
            </a:r>
            <a:r>
              <a:rPr lang="en-US" sz="3000" dirty="0"/>
              <a:t> </a:t>
            </a:r>
            <a:r>
              <a:rPr lang="en-US" sz="3000" dirty="0">
                <a:ea typeface="Cambria Math" pitchFamily="18" charset="0"/>
              </a:rPr>
              <a:t>5 </a:t>
            </a:r>
            <a:r>
              <a:rPr lang="en-US" sz="3000" dirty="0">
                <a:ea typeface="Cambria Math"/>
              </a:rPr>
              <a:t>∙</a:t>
            </a:r>
            <a:r>
              <a:rPr lang="en-US" sz="3000" dirty="0"/>
              <a:t> </a:t>
            </a:r>
            <a:r>
              <a:rPr lang="en-US" sz="3000" dirty="0">
                <a:ea typeface="Cambria Math" pitchFamily="18" charset="0"/>
              </a:rPr>
              <a:t>4 </a:t>
            </a:r>
            <a:r>
              <a:rPr lang="en-US" sz="3000" dirty="0">
                <a:ea typeface="Cambria Math"/>
              </a:rPr>
              <a:t>∙</a:t>
            </a:r>
            <a:r>
              <a:rPr lang="en-US" sz="3000" dirty="0"/>
              <a:t> </a:t>
            </a:r>
            <a:r>
              <a:rPr lang="en-US" sz="3000" dirty="0">
                <a:ea typeface="Cambria Math" pitchFamily="18" charset="0"/>
              </a:rPr>
              <a:t>3</a:t>
            </a:r>
            <a:r>
              <a:rPr lang="en-US" sz="3000" dirty="0">
                <a:ea typeface="Cambria Math"/>
              </a:rPr>
              <a:t> ∙</a:t>
            </a:r>
            <a:r>
              <a:rPr lang="en-US" sz="3000" dirty="0"/>
              <a:t> </a:t>
            </a:r>
            <a:r>
              <a:rPr lang="en-US" sz="3000" dirty="0">
                <a:ea typeface="Cambria Math" pitchFamily="18" charset="0"/>
              </a:rPr>
              <a:t>2</a:t>
            </a:r>
            <a:r>
              <a:rPr lang="en-US" sz="3000" dirty="0">
                <a:ea typeface="Cambria Math"/>
              </a:rPr>
              <a:t> ∙</a:t>
            </a:r>
            <a:r>
              <a:rPr lang="en-US" sz="3000" dirty="0"/>
              <a:t> </a:t>
            </a:r>
            <a:r>
              <a:rPr lang="en-US" sz="3000" dirty="0">
                <a:ea typeface="Cambria Math" pitchFamily="18" charset="0"/>
              </a:rPr>
              <a:t>1 </a:t>
            </a:r>
            <a:r>
              <a:rPr lang="en-US" sz="3000" dirty="0"/>
              <a:t>= </a:t>
            </a:r>
            <a:r>
              <a:rPr lang="en-US" sz="3000" dirty="0">
                <a:ea typeface="Cambria Math" pitchFamily="18" charset="0"/>
              </a:rPr>
              <a:t>5040</a:t>
            </a:r>
          </a:p>
          <a:p>
            <a:r>
              <a:rPr lang="en-US" sz="3000" dirty="0">
                <a:ea typeface="Cambria Math" pitchFamily="18" charset="0"/>
              </a:rPr>
              <a:t>If she wants to find the tour with the shortest path that visits all the cities, she must consider 5040 paths!</a:t>
            </a:r>
            <a:endParaRPr lang="en-US" sz="3000" dirty="0"/>
          </a:p>
        </p:txBody>
      </p:sp>
    </p:spTree>
    <p:extLst>
      <p:ext uri="{BB962C8B-B14F-4D97-AF65-F5344CB8AC3E}">
        <p14:creationId xmlns:p14="http://schemas.microsoft.com/office/powerpoint/2010/main" val="2236468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Counting Problems by Counting Permutations</a:t>
            </a:r>
            <a:r>
              <a:rPr lang="en-US" sz="1500" dirty="0"/>
              <a:t> 3</a:t>
            </a:r>
          </a:p>
        </p:txBody>
      </p:sp>
      <p:sp>
        <p:nvSpPr>
          <p:cNvPr id="3" name="Content Placeholder 2"/>
          <p:cNvSpPr>
            <a:spLocks noGrp="1"/>
          </p:cNvSpPr>
          <p:nvPr>
            <p:ph idx="1"/>
          </p:nvPr>
        </p:nvSpPr>
        <p:spPr>
          <a:xfrm>
            <a:off x="457200" y="1295400"/>
            <a:ext cx="8534400" cy="4572000"/>
          </a:xfrm>
        </p:spPr>
        <p:txBody>
          <a:bodyPr/>
          <a:lstStyle/>
          <a:p>
            <a:r>
              <a:rPr lang="en-US" b="1" dirty="0"/>
              <a:t>Example</a:t>
            </a:r>
            <a:r>
              <a:rPr lang="en-US" dirty="0"/>
              <a:t>: How many permutations of the letters </a:t>
            </a:r>
            <a:r>
              <a:rPr lang="en-US" i="1" dirty="0"/>
              <a:t>ABCDEFGH</a:t>
            </a:r>
            <a:r>
              <a:rPr lang="en-US" dirty="0"/>
              <a:t> contain the string </a:t>
            </a:r>
            <a:r>
              <a:rPr lang="en-US" i="1" dirty="0"/>
              <a:t>ABC</a:t>
            </a:r>
            <a:r>
              <a:rPr lang="en-US" dirty="0"/>
              <a:t> ?</a:t>
            </a:r>
          </a:p>
          <a:p>
            <a:r>
              <a:rPr lang="en-US" b="1" dirty="0"/>
              <a:t>Solution</a:t>
            </a:r>
            <a:r>
              <a:rPr lang="en-US" dirty="0"/>
              <a:t>: We solve this problem by counting the permutations of six objects, </a:t>
            </a:r>
            <a:r>
              <a:rPr lang="en-US" i="1" dirty="0"/>
              <a:t>ABC</a:t>
            </a:r>
            <a:r>
              <a:rPr lang="en-US" dirty="0"/>
              <a:t>, </a:t>
            </a:r>
            <a:r>
              <a:rPr lang="en-US" i="1" dirty="0"/>
              <a:t>D</a:t>
            </a:r>
            <a:r>
              <a:rPr lang="en-US" dirty="0"/>
              <a:t>, </a:t>
            </a:r>
            <a:r>
              <a:rPr lang="en-US" i="1" dirty="0"/>
              <a:t>E</a:t>
            </a:r>
            <a:r>
              <a:rPr lang="en-US" dirty="0"/>
              <a:t>, </a:t>
            </a:r>
            <a:r>
              <a:rPr lang="en-US" i="1" dirty="0"/>
              <a:t>F</a:t>
            </a:r>
            <a:r>
              <a:rPr lang="en-US" dirty="0"/>
              <a:t>, </a:t>
            </a:r>
            <a:r>
              <a:rPr lang="en-US" i="1" dirty="0"/>
              <a:t>G</a:t>
            </a:r>
            <a:r>
              <a:rPr lang="en-US" dirty="0"/>
              <a:t>, and </a:t>
            </a:r>
            <a:r>
              <a:rPr lang="en-US" i="1" dirty="0"/>
              <a:t>H</a:t>
            </a:r>
            <a:r>
              <a:rPr lang="en-US" dirty="0"/>
              <a:t>.</a:t>
            </a:r>
          </a:p>
          <a:p>
            <a:r>
              <a:rPr lang="en-US" dirty="0"/>
              <a:t>             </a:t>
            </a:r>
            <a:r>
              <a:rPr lang="en-US" dirty="0">
                <a:ea typeface="Cambria Math" pitchFamily="18" charset="0"/>
              </a:rPr>
              <a:t>6!</a:t>
            </a:r>
            <a:r>
              <a:rPr lang="en-US" dirty="0"/>
              <a:t> = </a:t>
            </a:r>
            <a:r>
              <a:rPr lang="en-US" dirty="0">
                <a:ea typeface="Cambria Math" pitchFamily="18" charset="0"/>
              </a:rPr>
              <a:t>6</a:t>
            </a:r>
            <a:r>
              <a:rPr lang="en-US" dirty="0"/>
              <a:t> </a:t>
            </a:r>
            <a:r>
              <a:rPr lang="en-US" dirty="0">
                <a:ea typeface="Cambria Math"/>
              </a:rPr>
              <a:t>∙</a:t>
            </a:r>
            <a:r>
              <a:rPr lang="en-US" dirty="0"/>
              <a:t> </a:t>
            </a:r>
            <a:r>
              <a:rPr lang="en-US" dirty="0">
                <a:ea typeface="Cambria Math" pitchFamily="18" charset="0"/>
              </a:rPr>
              <a:t>5 </a:t>
            </a:r>
            <a:r>
              <a:rPr lang="en-US" dirty="0">
                <a:ea typeface="Cambria Math"/>
              </a:rPr>
              <a:t>∙</a:t>
            </a:r>
            <a:r>
              <a:rPr lang="en-US" dirty="0"/>
              <a:t> </a:t>
            </a:r>
            <a:r>
              <a:rPr lang="en-US" dirty="0">
                <a:ea typeface="Cambria Math" pitchFamily="18" charset="0"/>
              </a:rPr>
              <a:t>4 </a:t>
            </a:r>
            <a:r>
              <a:rPr lang="en-US" dirty="0">
                <a:ea typeface="Cambria Math"/>
              </a:rPr>
              <a:t>∙</a:t>
            </a:r>
            <a:r>
              <a:rPr lang="en-US" dirty="0"/>
              <a:t> </a:t>
            </a:r>
            <a:r>
              <a:rPr lang="en-US" dirty="0">
                <a:ea typeface="Cambria Math" pitchFamily="18" charset="0"/>
              </a:rPr>
              <a:t>3</a:t>
            </a:r>
            <a:r>
              <a:rPr lang="en-US" dirty="0">
                <a:ea typeface="Cambria Math"/>
              </a:rPr>
              <a:t> ∙</a:t>
            </a:r>
            <a:r>
              <a:rPr lang="en-US" dirty="0"/>
              <a:t> </a:t>
            </a:r>
            <a:r>
              <a:rPr lang="en-US" dirty="0">
                <a:ea typeface="Cambria Math" pitchFamily="18" charset="0"/>
              </a:rPr>
              <a:t>2</a:t>
            </a:r>
            <a:r>
              <a:rPr lang="en-US" dirty="0">
                <a:ea typeface="Cambria Math"/>
              </a:rPr>
              <a:t> ∙</a:t>
            </a:r>
            <a:r>
              <a:rPr lang="en-US" dirty="0"/>
              <a:t> </a:t>
            </a:r>
            <a:r>
              <a:rPr lang="en-US" dirty="0">
                <a:ea typeface="Cambria Math" pitchFamily="18" charset="0"/>
              </a:rPr>
              <a:t>1 </a:t>
            </a:r>
            <a:r>
              <a:rPr lang="en-US" dirty="0"/>
              <a:t>= </a:t>
            </a:r>
            <a:r>
              <a:rPr lang="en-US" dirty="0">
                <a:ea typeface="Cambria Math" pitchFamily="18" charset="0"/>
              </a:rPr>
              <a:t>720</a:t>
            </a:r>
            <a:endParaRPr lang="en-US" dirty="0">
              <a:sym typeface="Symbol"/>
            </a:endParaRPr>
          </a:p>
        </p:txBody>
      </p:sp>
    </p:spTree>
    <p:extLst>
      <p:ext uri="{BB962C8B-B14F-4D97-AF65-F5344CB8AC3E}">
        <p14:creationId xmlns:p14="http://schemas.microsoft.com/office/powerpoint/2010/main" val="1122030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r>
              <a:rPr lang="en-US" sz="1500" dirty="0"/>
              <a:t> 1</a:t>
            </a:r>
          </a:p>
        </p:txBody>
      </p:sp>
      <p:sp>
        <p:nvSpPr>
          <p:cNvPr id="3" name="Content Placeholder 2"/>
          <p:cNvSpPr>
            <a:spLocks noGrp="1"/>
          </p:cNvSpPr>
          <p:nvPr>
            <p:ph idx="1"/>
          </p:nvPr>
        </p:nvSpPr>
        <p:spPr>
          <a:xfrm>
            <a:off x="457200" y="1295399"/>
            <a:ext cx="8458200" cy="2242001"/>
          </a:xfrm>
        </p:spPr>
        <p:txBody>
          <a:bodyPr/>
          <a:lstStyle/>
          <a:p>
            <a:r>
              <a:rPr lang="en-US" sz="2600" b="1" dirty="0"/>
              <a:t>Definition</a:t>
            </a:r>
            <a:r>
              <a:rPr lang="en-US" sz="2600" dirty="0"/>
              <a:t>: An </a:t>
            </a:r>
            <a:r>
              <a:rPr lang="en-US" sz="2600" i="1" dirty="0"/>
              <a:t>r-combination</a:t>
            </a:r>
            <a:r>
              <a:rPr lang="en-US" sz="2600" dirty="0"/>
              <a:t> of elements of a set is an unordered selection of </a:t>
            </a:r>
            <a:r>
              <a:rPr lang="en-US" sz="2600" i="1" dirty="0"/>
              <a:t>r</a:t>
            </a:r>
            <a:r>
              <a:rPr lang="en-US" sz="2600" dirty="0"/>
              <a:t> elements from the set. Thus, an </a:t>
            </a:r>
            <a:br>
              <a:rPr lang="en-US" sz="2600" dirty="0"/>
            </a:br>
            <a:r>
              <a:rPr lang="en-US" sz="2600" i="1" dirty="0"/>
              <a:t>r</a:t>
            </a:r>
            <a:r>
              <a:rPr lang="en-US" sz="2600" dirty="0"/>
              <a:t>-combination is simply a subset of the set with </a:t>
            </a:r>
            <a:r>
              <a:rPr lang="en-US" sz="2600" i="1" dirty="0"/>
              <a:t>r</a:t>
            </a:r>
            <a:r>
              <a:rPr lang="en-US" sz="2600" dirty="0"/>
              <a:t> elements.</a:t>
            </a:r>
            <a:br>
              <a:rPr lang="en-US" sz="2600" dirty="0"/>
            </a:br>
            <a:r>
              <a:rPr lang="en-US" sz="2600" dirty="0"/>
              <a:t>The number of </a:t>
            </a:r>
            <a:r>
              <a:rPr lang="en-US" sz="2600" i="1" dirty="0"/>
              <a:t>r</a:t>
            </a:r>
            <a:r>
              <a:rPr lang="en-US" sz="2600" dirty="0"/>
              <a:t>-combinations of a set with n distinct elements is denoted by </a:t>
            </a:r>
            <a:r>
              <a:rPr lang="en-US" sz="2600" i="1" dirty="0"/>
              <a:t>C</a:t>
            </a:r>
            <a:r>
              <a:rPr lang="en-US" sz="2600" dirty="0"/>
              <a:t>(</a:t>
            </a:r>
            <a:r>
              <a:rPr lang="en-US" sz="2600" i="1" dirty="0"/>
              <a:t>n</a:t>
            </a:r>
            <a:r>
              <a:rPr lang="en-US" sz="2600" dirty="0"/>
              <a:t>, </a:t>
            </a:r>
            <a:r>
              <a:rPr lang="en-US" sz="2600" i="1" dirty="0"/>
              <a:t>r</a:t>
            </a:r>
            <a:r>
              <a:rPr lang="en-US" sz="2600" dirty="0"/>
              <a:t>). The notation</a:t>
            </a:r>
            <a:endParaRPr lang="en-US" sz="2600" dirty="0">
              <a:sym typeface="Symbol"/>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120192324"/>
              </p:ext>
            </p:extLst>
          </p:nvPr>
        </p:nvGraphicFramePr>
        <p:xfrm>
          <a:off x="6553200" y="2907398"/>
          <a:ext cx="319088" cy="521602"/>
        </p:xfrm>
        <a:graphic>
          <a:graphicData uri="http://schemas.openxmlformats.org/presentationml/2006/ole">
            <mc:AlternateContent xmlns:mc="http://schemas.openxmlformats.org/markup-compatibility/2006">
              <mc:Choice xmlns:v="urn:schemas-microsoft-com:vml" Requires="v">
                <p:oleObj spid="_x0000_s6265" name="Equation" r:id="rId3" imgW="279360" imgH="457200" progId="Equation.DSMT4">
                  <p:embed/>
                </p:oleObj>
              </mc:Choice>
              <mc:Fallback>
                <p:oleObj name="Equation" r:id="rId3" imgW="279360" imgH="457200" progId="Equation.DSMT4">
                  <p:embed/>
                  <p:pic>
                    <p:nvPicPr>
                      <p:cNvPr id="0" name=""/>
                      <p:cNvPicPr/>
                      <p:nvPr/>
                    </p:nvPicPr>
                    <p:blipFill>
                      <a:blip r:embed="rId4"/>
                      <a:stretch>
                        <a:fillRect/>
                      </a:stretch>
                    </p:blipFill>
                    <p:spPr>
                      <a:xfrm>
                        <a:off x="6553200" y="2907398"/>
                        <a:ext cx="319088" cy="521602"/>
                      </a:xfrm>
                      <a:prstGeom prst="rect">
                        <a:avLst/>
                      </a:prstGeom>
                    </p:spPr>
                  </p:pic>
                </p:oleObj>
              </mc:Fallback>
            </mc:AlternateContent>
          </a:graphicData>
        </a:graphic>
      </p:graphicFrame>
      <p:sp>
        <p:nvSpPr>
          <p:cNvPr id="4" name="Content Placeholder 4"/>
          <p:cNvSpPr>
            <a:spLocks noGrp="1"/>
          </p:cNvSpPr>
          <p:nvPr>
            <p:ph idx="13"/>
          </p:nvPr>
        </p:nvSpPr>
        <p:spPr>
          <a:xfrm>
            <a:off x="457200" y="3352800"/>
            <a:ext cx="8534400" cy="2819400"/>
          </a:xfrm>
        </p:spPr>
        <p:txBody>
          <a:bodyPr/>
          <a:lstStyle/>
          <a:p>
            <a:r>
              <a:rPr lang="en-US" sz="2600" dirty="0"/>
              <a:t> is also used and is called a </a:t>
            </a:r>
            <a:r>
              <a:rPr lang="en-US" sz="2600" i="1" dirty="0"/>
              <a:t>binomial coefficient</a:t>
            </a:r>
            <a:r>
              <a:rPr lang="en-US" sz="2600" dirty="0"/>
              <a:t>.</a:t>
            </a:r>
            <a:br>
              <a:rPr lang="en-US" sz="2600" dirty="0"/>
            </a:br>
            <a:r>
              <a:rPr lang="en-US" sz="2600" b="1" dirty="0"/>
              <a:t>Example</a:t>
            </a:r>
            <a:r>
              <a:rPr lang="en-US" sz="2600" dirty="0"/>
              <a:t>: Let </a:t>
            </a:r>
            <a:r>
              <a:rPr lang="en-US" sz="2600" i="1" dirty="0"/>
              <a:t>S</a:t>
            </a:r>
            <a:r>
              <a:rPr lang="en-US" sz="2600" dirty="0"/>
              <a:t> be the set {</a:t>
            </a:r>
            <a:r>
              <a:rPr lang="en-US" sz="2600" i="1" dirty="0"/>
              <a:t>a</a:t>
            </a:r>
            <a:r>
              <a:rPr lang="en-US" sz="2600" dirty="0"/>
              <a:t>, </a:t>
            </a:r>
            <a:r>
              <a:rPr lang="en-US" sz="2600" i="1" dirty="0"/>
              <a:t>b</a:t>
            </a:r>
            <a:r>
              <a:rPr lang="en-US" sz="2600" dirty="0"/>
              <a:t>, </a:t>
            </a:r>
            <a:r>
              <a:rPr lang="en-US" sz="2600" i="1" dirty="0"/>
              <a:t>c</a:t>
            </a:r>
            <a:r>
              <a:rPr lang="en-US" sz="2600" dirty="0"/>
              <a:t>, </a:t>
            </a:r>
            <a:r>
              <a:rPr lang="en-US" sz="2600" i="1" dirty="0"/>
              <a:t>d</a:t>
            </a:r>
            <a:r>
              <a:rPr lang="en-US" sz="2600" dirty="0"/>
              <a:t>}. Then {</a:t>
            </a:r>
            <a:r>
              <a:rPr lang="en-US" sz="2600" i="1" dirty="0"/>
              <a:t>a</a:t>
            </a:r>
            <a:r>
              <a:rPr lang="en-US" sz="2600" dirty="0"/>
              <a:t>, </a:t>
            </a:r>
            <a:r>
              <a:rPr lang="en-US" sz="2600" i="1" dirty="0"/>
              <a:t>c</a:t>
            </a:r>
            <a:r>
              <a:rPr lang="en-US" sz="2600" dirty="0"/>
              <a:t>, </a:t>
            </a:r>
            <a:r>
              <a:rPr lang="en-US" sz="2600" i="1" dirty="0"/>
              <a:t>d</a:t>
            </a:r>
            <a:r>
              <a:rPr lang="en-US" sz="2600" dirty="0"/>
              <a:t>} is a </a:t>
            </a:r>
            <a:r>
              <a:rPr lang="en-US" sz="2600" dirty="0">
                <a:ea typeface="Cambria Math" pitchFamily="18" charset="0"/>
              </a:rPr>
              <a:t>3</a:t>
            </a:r>
            <a:r>
              <a:rPr lang="en-US" sz="2600" dirty="0"/>
              <a:t>-combination from S. It is the same as {</a:t>
            </a:r>
            <a:r>
              <a:rPr lang="en-US" sz="2600" i="1" dirty="0"/>
              <a:t>d</a:t>
            </a:r>
            <a:r>
              <a:rPr lang="en-US" sz="2600" dirty="0"/>
              <a:t>, </a:t>
            </a:r>
            <a:r>
              <a:rPr lang="en-US" sz="2600" i="1" dirty="0"/>
              <a:t>c</a:t>
            </a:r>
            <a:r>
              <a:rPr lang="en-US" sz="2600" dirty="0"/>
              <a:t>, </a:t>
            </a:r>
            <a:r>
              <a:rPr lang="en-US" sz="2600" i="1" dirty="0"/>
              <a:t>a</a:t>
            </a:r>
            <a:r>
              <a:rPr lang="en-US" sz="2600" dirty="0"/>
              <a:t>} since the order listed does not matter.</a:t>
            </a:r>
            <a:br>
              <a:rPr lang="en-US" sz="2600" dirty="0"/>
            </a:br>
            <a:r>
              <a:rPr lang="en-US" sz="2600" i="1" dirty="0"/>
              <a:t>C</a:t>
            </a:r>
            <a:r>
              <a:rPr lang="en-US" sz="2600" dirty="0"/>
              <a:t>(</a:t>
            </a:r>
            <a:r>
              <a:rPr lang="en-US" sz="2600" dirty="0">
                <a:ea typeface="Cambria Math" pitchFamily="18" charset="0"/>
              </a:rPr>
              <a:t>4</a:t>
            </a:r>
            <a:r>
              <a:rPr lang="en-US" sz="2600" dirty="0"/>
              <a:t>,</a:t>
            </a:r>
            <a:r>
              <a:rPr lang="en-US" sz="2600" dirty="0">
                <a:ea typeface="Cambria Math" pitchFamily="18" charset="0"/>
              </a:rPr>
              <a:t>2</a:t>
            </a:r>
            <a:r>
              <a:rPr lang="en-US" sz="2600" dirty="0"/>
              <a:t>) = </a:t>
            </a:r>
            <a:r>
              <a:rPr lang="en-US" sz="2600" dirty="0">
                <a:ea typeface="Cambria Math" pitchFamily="18" charset="0"/>
              </a:rPr>
              <a:t>6 because the 2-combinations of </a:t>
            </a:r>
            <a:r>
              <a:rPr lang="en-US" sz="2600" dirty="0"/>
              <a:t>{</a:t>
            </a:r>
            <a:r>
              <a:rPr lang="en-US" sz="2600" i="1" dirty="0"/>
              <a:t>a</a:t>
            </a:r>
            <a:r>
              <a:rPr lang="en-US" sz="2600" dirty="0"/>
              <a:t>, </a:t>
            </a:r>
            <a:r>
              <a:rPr lang="en-US" sz="2600" i="1" dirty="0"/>
              <a:t>b</a:t>
            </a:r>
            <a:r>
              <a:rPr lang="en-US" sz="2600" dirty="0"/>
              <a:t>, </a:t>
            </a:r>
            <a:r>
              <a:rPr lang="en-US" sz="2600" i="1" dirty="0"/>
              <a:t>c</a:t>
            </a:r>
            <a:r>
              <a:rPr lang="en-US" sz="2600" dirty="0"/>
              <a:t>, </a:t>
            </a:r>
            <a:r>
              <a:rPr lang="en-US" sz="2600" i="1" dirty="0"/>
              <a:t>d</a:t>
            </a:r>
            <a:r>
              <a:rPr lang="en-US" sz="2600" dirty="0"/>
              <a:t>} are the six subsets {</a:t>
            </a:r>
            <a:r>
              <a:rPr lang="en-US" sz="2600" i="1" dirty="0"/>
              <a:t>a</a:t>
            </a:r>
            <a:r>
              <a:rPr lang="en-US" sz="2600" dirty="0"/>
              <a:t>, </a:t>
            </a:r>
            <a:r>
              <a:rPr lang="en-US" sz="2600" i="1" dirty="0"/>
              <a:t>b</a:t>
            </a:r>
            <a:r>
              <a:rPr lang="en-US" sz="2600" dirty="0"/>
              <a:t>}, {</a:t>
            </a:r>
            <a:r>
              <a:rPr lang="en-US" sz="2600" i="1" dirty="0"/>
              <a:t>a</a:t>
            </a:r>
            <a:r>
              <a:rPr lang="en-US" sz="2600" dirty="0"/>
              <a:t>, </a:t>
            </a:r>
            <a:r>
              <a:rPr lang="en-US" sz="2600" i="1" dirty="0"/>
              <a:t>c</a:t>
            </a:r>
            <a:r>
              <a:rPr lang="en-US" sz="2600" dirty="0"/>
              <a:t>}, {</a:t>
            </a:r>
            <a:r>
              <a:rPr lang="en-US" sz="2600" i="1" dirty="0"/>
              <a:t>a</a:t>
            </a:r>
            <a:r>
              <a:rPr lang="en-US" sz="2600" dirty="0"/>
              <a:t>, </a:t>
            </a:r>
            <a:r>
              <a:rPr lang="en-US" sz="2600" i="1" dirty="0"/>
              <a:t>d</a:t>
            </a:r>
            <a:r>
              <a:rPr lang="en-US" sz="2600" dirty="0"/>
              <a:t>}, {</a:t>
            </a:r>
            <a:r>
              <a:rPr lang="en-US" sz="2600" i="1" dirty="0"/>
              <a:t>b</a:t>
            </a:r>
            <a:r>
              <a:rPr lang="en-US" sz="2600" dirty="0"/>
              <a:t>, </a:t>
            </a:r>
            <a:r>
              <a:rPr lang="en-US" sz="2600" i="1" dirty="0"/>
              <a:t>c</a:t>
            </a:r>
            <a:r>
              <a:rPr lang="en-US" sz="2600" dirty="0"/>
              <a:t>}, {</a:t>
            </a:r>
            <a:r>
              <a:rPr lang="en-US" sz="2600" i="1" dirty="0"/>
              <a:t>b</a:t>
            </a:r>
            <a:r>
              <a:rPr lang="en-US" sz="2600" dirty="0"/>
              <a:t>, </a:t>
            </a:r>
            <a:r>
              <a:rPr lang="en-US" sz="2600" i="1" dirty="0"/>
              <a:t>d</a:t>
            </a:r>
            <a:r>
              <a:rPr lang="en-US" sz="2600" dirty="0"/>
              <a:t>}, and {</a:t>
            </a:r>
            <a:r>
              <a:rPr lang="en-US" sz="2600" i="1" dirty="0"/>
              <a:t>c</a:t>
            </a:r>
            <a:r>
              <a:rPr lang="en-US" sz="2600" dirty="0"/>
              <a:t>, </a:t>
            </a:r>
            <a:r>
              <a:rPr lang="en-US" sz="2600" i="1" dirty="0"/>
              <a:t>d</a:t>
            </a:r>
            <a:r>
              <a:rPr lang="en-US" sz="2600" dirty="0"/>
              <a:t>}.</a:t>
            </a:r>
          </a:p>
        </p:txBody>
      </p:sp>
    </p:spTree>
    <p:extLst>
      <p:ext uri="{BB962C8B-B14F-4D97-AF65-F5344CB8AC3E}">
        <p14:creationId xmlns:p14="http://schemas.microsoft.com/office/powerpoint/2010/main" val="2319078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r>
              <a:rPr lang="en-US" sz="1500" dirty="0"/>
              <a:t> 2</a:t>
            </a:r>
          </a:p>
        </p:txBody>
      </p:sp>
      <p:sp>
        <p:nvSpPr>
          <p:cNvPr id="3" name="Content Placeholder 2"/>
          <p:cNvSpPr>
            <a:spLocks noGrp="1"/>
          </p:cNvSpPr>
          <p:nvPr>
            <p:ph idx="1"/>
          </p:nvPr>
        </p:nvSpPr>
        <p:spPr>
          <a:xfrm>
            <a:off x="457200" y="1295400"/>
            <a:ext cx="8229600" cy="1066800"/>
          </a:xfrm>
        </p:spPr>
        <p:txBody>
          <a:bodyPr/>
          <a:lstStyle/>
          <a:p>
            <a:r>
              <a:rPr lang="en-US" b="1" dirty="0"/>
              <a:t>Theorem </a:t>
            </a:r>
            <a:r>
              <a:rPr lang="en-US" b="1" dirty="0">
                <a:ea typeface="Cambria Math" pitchFamily="18" charset="0"/>
              </a:rPr>
              <a:t>2</a:t>
            </a:r>
            <a:r>
              <a:rPr lang="en-US" dirty="0"/>
              <a:t>: The number of </a:t>
            </a:r>
            <a:r>
              <a:rPr lang="en-US" i="1" dirty="0"/>
              <a:t>r</a:t>
            </a:r>
            <a:r>
              <a:rPr lang="en-US" dirty="0"/>
              <a:t>-combinations of a set with </a:t>
            </a:r>
            <a:r>
              <a:rPr lang="en-US" i="1" dirty="0"/>
              <a:t>n</a:t>
            </a:r>
            <a:r>
              <a:rPr lang="en-US" dirty="0"/>
              <a:t> elements, where </a:t>
            </a:r>
            <a:r>
              <a:rPr lang="en-US" i="1" dirty="0"/>
              <a:t>n</a:t>
            </a:r>
            <a:r>
              <a:rPr lang="en-US" dirty="0"/>
              <a:t> </a:t>
            </a:r>
            <a:r>
              <a:rPr lang="en-US" dirty="0">
                <a:ea typeface="Cambria Math"/>
              </a:rPr>
              <a:t>≥</a:t>
            </a:r>
            <a:r>
              <a:rPr lang="en-US" dirty="0"/>
              <a:t> </a:t>
            </a:r>
            <a:r>
              <a:rPr lang="en-US" i="1" dirty="0"/>
              <a:t>r</a:t>
            </a:r>
            <a:r>
              <a:rPr lang="en-US" dirty="0">
                <a:ea typeface="Cambria Math"/>
              </a:rPr>
              <a:t> ≥ 0, equals</a:t>
            </a:r>
            <a:endParaRPr lang="en-US" dirty="0"/>
          </a:p>
        </p:txBody>
      </p:sp>
      <p:graphicFrame>
        <p:nvGraphicFramePr>
          <p:cNvPr id="8" name="Object 3"/>
          <p:cNvGraphicFramePr>
            <a:graphicFrameLocks noChangeAspect="1"/>
          </p:cNvGraphicFramePr>
          <p:nvPr>
            <p:extLst>
              <p:ext uri="{D42A27DB-BD31-4B8C-83A1-F6EECF244321}">
                <p14:modId xmlns:p14="http://schemas.microsoft.com/office/powerpoint/2010/main" val="4136674807"/>
              </p:ext>
            </p:extLst>
          </p:nvPr>
        </p:nvGraphicFramePr>
        <p:xfrm>
          <a:off x="3124200" y="2636520"/>
          <a:ext cx="2895600" cy="1013460"/>
        </p:xfrm>
        <a:graphic>
          <a:graphicData uri="http://schemas.openxmlformats.org/presentationml/2006/ole">
            <mc:AlternateContent xmlns:mc="http://schemas.openxmlformats.org/markup-compatibility/2006">
              <mc:Choice xmlns:v="urn:schemas-microsoft-com:vml" Requires="v">
                <p:oleObj spid="_x0000_s7404" name="Equation" r:id="rId3" imgW="1269720" imgH="444240" progId="Equation.DSMT4">
                  <p:embed/>
                </p:oleObj>
              </mc:Choice>
              <mc:Fallback>
                <p:oleObj name="Equation" r:id="rId3" imgW="1269720" imgH="444240" progId="Equation.DSMT4">
                  <p:embed/>
                  <p:pic>
                    <p:nvPicPr>
                      <p:cNvPr id="0" name=""/>
                      <p:cNvPicPr/>
                      <p:nvPr/>
                    </p:nvPicPr>
                    <p:blipFill>
                      <a:blip r:embed="rId4"/>
                      <a:stretch>
                        <a:fillRect/>
                      </a:stretch>
                    </p:blipFill>
                    <p:spPr>
                      <a:xfrm>
                        <a:off x="3124200" y="2636520"/>
                        <a:ext cx="2895600" cy="1013460"/>
                      </a:xfrm>
                      <a:prstGeom prst="rect">
                        <a:avLst/>
                      </a:prstGeom>
                    </p:spPr>
                  </p:pic>
                </p:oleObj>
              </mc:Fallback>
            </mc:AlternateContent>
          </a:graphicData>
        </a:graphic>
      </p:graphicFrame>
      <p:sp>
        <p:nvSpPr>
          <p:cNvPr id="10" name="Content Placeholder 4"/>
          <p:cNvSpPr>
            <a:spLocks noGrp="1"/>
          </p:cNvSpPr>
          <p:nvPr>
            <p:ph idx="13"/>
          </p:nvPr>
        </p:nvSpPr>
        <p:spPr>
          <a:xfrm>
            <a:off x="457200" y="3810000"/>
            <a:ext cx="8229600" cy="990600"/>
          </a:xfrm>
        </p:spPr>
        <p:txBody>
          <a:bodyPr/>
          <a:lstStyle/>
          <a:p>
            <a:r>
              <a:rPr lang="en-US" b="1" dirty="0">
                <a:ea typeface="Cambria Math"/>
              </a:rPr>
              <a:t>Proof</a:t>
            </a:r>
            <a:r>
              <a:rPr lang="en-US" dirty="0">
                <a:ea typeface="Cambria Math"/>
              </a:rPr>
              <a:t>:  By the product rule </a:t>
            </a:r>
            <a:r>
              <a:rPr lang="en-US" i="1" dirty="0">
                <a:ea typeface="Cambria Math"/>
              </a:rPr>
              <a:t>P</a:t>
            </a:r>
            <a:r>
              <a:rPr lang="en-US" dirty="0">
                <a:ea typeface="Cambria Math"/>
              </a:rPr>
              <a:t>(</a:t>
            </a:r>
            <a:r>
              <a:rPr lang="en-US" i="1" dirty="0">
                <a:ea typeface="Cambria Math"/>
              </a:rPr>
              <a:t>n</a:t>
            </a:r>
            <a:r>
              <a:rPr lang="en-US" dirty="0">
                <a:ea typeface="Cambria Math"/>
              </a:rPr>
              <a:t>, </a:t>
            </a:r>
            <a:r>
              <a:rPr lang="en-US" i="1" dirty="0">
                <a:ea typeface="Cambria Math"/>
              </a:rPr>
              <a:t>r</a:t>
            </a:r>
            <a:r>
              <a:rPr lang="en-US" dirty="0">
                <a:ea typeface="Cambria Math"/>
              </a:rPr>
              <a:t>) = </a:t>
            </a:r>
            <a:r>
              <a:rPr lang="en-US" i="1" dirty="0">
                <a:ea typeface="Cambria Math"/>
              </a:rPr>
              <a:t>C</a:t>
            </a:r>
            <a:r>
              <a:rPr lang="en-US" dirty="0">
                <a:ea typeface="Cambria Math"/>
              </a:rPr>
              <a:t>(</a:t>
            </a:r>
            <a:r>
              <a:rPr lang="en-US" i="1" dirty="0" err="1">
                <a:ea typeface="Cambria Math"/>
              </a:rPr>
              <a:t>n</a:t>
            </a:r>
            <a:r>
              <a:rPr lang="en-US" dirty="0" err="1">
                <a:ea typeface="Cambria Math"/>
              </a:rPr>
              <a:t>,</a:t>
            </a:r>
            <a:r>
              <a:rPr lang="en-US" i="1" dirty="0" err="1">
                <a:ea typeface="Cambria Math"/>
              </a:rPr>
              <a:t>r</a:t>
            </a:r>
            <a:r>
              <a:rPr lang="en-US" dirty="0">
                <a:ea typeface="Cambria Math"/>
              </a:rPr>
              <a:t>) ∙ </a:t>
            </a:r>
            <a:r>
              <a:rPr lang="en-US" i="1" dirty="0">
                <a:ea typeface="Cambria Math"/>
              </a:rPr>
              <a:t>P</a:t>
            </a:r>
            <a:r>
              <a:rPr lang="en-US" dirty="0">
                <a:ea typeface="Cambria Math"/>
              </a:rPr>
              <a:t>(</a:t>
            </a:r>
            <a:r>
              <a:rPr lang="en-US" i="1" dirty="0" err="1">
                <a:ea typeface="Cambria Math"/>
              </a:rPr>
              <a:t>r</a:t>
            </a:r>
            <a:r>
              <a:rPr lang="en-US" dirty="0" err="1">
                <a:ea typeface="Cambria Math"/>
              </a:rPr>
              <a:t>,</a:t>
            </a:r>
            <a:r>
              <a:rPr lang="en-US" i="1" dirty="0" err="1">
                <a:ea typeface="Cambria Math"/>
              </a:rPr>
              <a:t>r</a:t>
            </a:r>
            <a:r>
              <a:rPr lang="en-US" dirty="0">
                <a:ea typeface="Cambria Math"/>
              </a:rPr>
              <a:t>). Therefore</a:t>
            </a:r>
            <a:endParaRPr lang="en-US" dirty="0"/>
          </a:p>
        </p:txBody>
      </p:sp>
      <p:graphicFrame>
        <p:nvGraphicFramePr>
          <p:cNvPr id="12" name="Object 5"/>
          <p:cNvGraphicFramePr>
            <a:graphicFrameLocks noChangeAspect="1"/>
          </p:cNvGraphicFramePr>
          <p:nvPr>
            <p:extLst>
              <p:ext uri="{D42A27DB-BD31-4B8C-83A1-F6EECF244321}">
                <p14:modId xmlns:p14="http://schemas.microsoft.com/office/powerpoint/2010/main" val="2702392808"/>
              </p:ext>
            </p:extLst>
          </p:nvPr>
        </p:nvGraphicFramePr>
        <p:xfrm>
          <a:off x="1489075" y="5024437"/>
          <a:ext cx="6167438" cy="1071563"/>
        </p:xfrm>
        <a:graphic>
          <a:graphicData uri="http://schemas.openxmlformats.org/presentationml/2006/ole">
            <mc:AlternateContent xmlns:mc="http://schemas.openxmlformats.org/markup-compatibility/2006">
              <mc:Choice xmlns:v="urn:schemas-microsoft-com:vml" Requires="v">
                <p:oleObj spid="_x0000_s7405" name="Equation" r:id="rId5" imgW="2705040" imgH="469800" progId="Equation.DSMT4">
                  <p:embed/>
                </p:oleObj>
              </mc:Choice>
              <mc:Fallback>
                <p:oleObj name="Equation" r:id="rId5" imgW="2705040" imgH="469800" progId="Equation.DSMT4">
                  <p:embed/>
                  <p:pic>
                    <p:nvPicPr>
                      <p:cNvPr id="8" name="Object 7"/>
                      <p:cNvPicPr/>
                      <p:nvPr/>
                    </p:nvPicPr>
                    <p:blipFill>
                      <a:blip r:embed="rId6"/>
                      <a:stretch>
                        <a:fillRect/>
                      </a:stretch>
                    </p:blipFill>
                    <p:spPr>
                      <a:xfrm>
                        <a:off x="1489075" y="5024437"/>
                        <a:ext cx="6167438" cy="1071563"/>
                      </a:xfrm>
                      <a:prstGeom prst="rect">
                        <a:avLst/>
                      </a:prstGeom>
                    </p:spPr>
                  </p:pic>
                </p:oleObj>
              </mc:Fallback>
            </mc:AlternateContent>
          </a:graphicData>
        </a:graphic>
      </p:graphicFrame>
    </p:spTree>
    <p:extLst>
      <p:ext uri="{BB962C8B-B14F-4D97-AF65-F5344CB8AC3E}">
        <p14:creationId xmlns:p14="http://schemas.microsoft.com/office/powerpoint/2010/main" val="2325324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r>
              <a:rPr lang="en-US" sz="1500" dirty="0"/>
              <a:t> 3</a:t>
            </a:r>
          </a:p>
        </p:txBody>
      </p:sp>
      <p:sp>
        <p:nvSpPr>
          <p:cNvPr id="9" name="Content Placeholder 2"/>
          <p:cNvSpPr>
            <a:spLocks noGrp="1"/>
          </p:cNvSpPr>
          <p:nvPr>
            <p:ph idx="1"/>
          </p:nvPr>
        </p:nvSpPr>
        <p:spPr>
          <a:xfrm>
            <a:off x="457200" y="1295399"/>
            <a:ext cx="8534400" cy="2256921"/>
          </a:xfrm>
        </p:spPr>
        <p:txBody>
          <a:bodyPr/>
          <a:lstStyle/>
          <a:p>
            <a:r>
              <a:rPr lang="en-US" sz="2800" b="1" dirty="0"/>
              <a:t>Example</a:t>
            </a:r>
            <a:r>
              <a:rPr lang="en-US" sz="2800" dirty="0"/>
              <a:t>: How many poker hands of five cards can be dealt from a standard deck of </a:t>
            </a:r>
            <a:r>
              <a:rPr lang="en-US" sz="2800" dirty="0">
                <a:ea typeface="Cambria Math" pitchFamily="18" charset="0"/>
              </a:rPr>
              <a:t>52</a:t>
            </a:r>
            <a:r>
              <a:rPr lang="en-US" sz="2800" dirty="0"/>
              <a:t> cards? Also, how many ways are there to select </a:t>
            </a:r>
            <a:r>
              <a:rPr lang="en-US" sz="2800" dirty="0">
                <a:ea typeface="Cambria Math" pitchFamily="18" charset="0"/>
              </a:rPr>
              <a:t>47</a:t>
            </a:r>
            <a:r>
              <a:rPr lang="en-US" sz="2800" dirty="0"/>
              <a:t> cards from a deck of </a:t>
            </a:r>
            <a:r>
              <a:rPr lang="en-US" sz="2800" dirty="0">
                <a:ea typeface="Cambria Math" pitchFamily="18" charset="0"/>
              </a:rPr>
              <a:t>52</a:t>
            </a:r>
            <a:r>
              <a:rPr lang="en-US" sz="2800" dirty="0"/>
              <a:t> cards?</a:t>
            </a:r>
            <a:br>
              <a:rPr lang="en-US" sz="2800" dirty="0"/>
            </a:br>
            <a:r>
              <a:rPr lang="en-US" sz="2800" b="1" dirty="0"/>
              <a:t>Solution</a:t>
            </a:r>
            <a:r>
              <a:rPr lang="en-US" sz="2800" dirty="0"/>
              <a:t>: Since the order in which the cards are dealt does not matter, the number of five card hands is:</a:t>
            </a:r>
          </a:p>
        </p:txBody>
      </p:sp>
      <p:graphicFrame>
        <p:nvGraphicFramePr>
          <p:cNvPr id="10" name="Object 3"/>
          <p:cNvGraphicFramePr>
            <a:graphicFrameLocks noChangeAspect="1"/>
          </p:cNvGraphicFramePr>
          <p:nvPr>
            <p:extLst>
              <p:ext uri="{D42A27DB-BD31-4B8C-83A1-F6EECF244321}">
                <p14:modId xmlns:p14="http://schemas.microsoft.com/office/powerpoint/2010/main" val="278851619"/>
              </p:ext>
            </p:extLst>
          </p:nvPr>
        </p:nvGraphicFramePr>
        <p:xfrm>
          <a:off x="1447800" y="3552321"/>
          <a:ext cx="6248400" cy="1378958"/>
        </p:xfrm>
        <a:graphic>
          <a:graphicData uri="http://schemas.openxmlformats.org/presentationml/2006/ole">
            <mc:AlternateContent xmlns:mc="http://schemas.openxmlformats.org/markup-compatibility/2006">
              <mc:Choice xmlns:v="urn:schemas-microsoft-com:vml" Requires="v">
                <p:oleObj spid="_x0000_s8422" name="Equation" r:id="rId3" imgW="3682800" imgH="812520" progId="Equation.DSMT4">
                  <p:embed/>
                </p:oleObj>
              </mc:Choice>
              <mc:Fallback>
                <p:oleObj name="Equation" r:id="rId3" imgW="3682800" imgH="812520" progId="Equation.DSMT4">
                  <p:embed/>
                  <p:pic>
                    <p:nvPicPr>
                      <p:cNvPr id="0" name=""/>
                      <p:cNvPicPr/>
                      <p:nvPr/>
                    </p:nvPicPr>
                    <p:blipFill>
                      <a:blip r:embed="rId4"/>
                      <a:stretch>
                        <a:fillRect/>
                      </a:stretch>
                    </p:blipFill>
                    <p:spPr>
                      <a:xfrm>
                        <a:off x="1447800" y="3552321"/>
                        <a:ext cx="6248400" cy="1378958"/>
                      </a:xfrm>
                      <a:prstGeom prst="rect">
                        <a:avLst/>
                      </a:prstGeom>
                    </p:spPr>
                  </p:pic>
                </p:oleObj>
              </mc:Fallback>
            </mc:AlternateContent>
          </a:graphicData>
        </a:graphic>
      </p:graphicFrame>
      <p:sp>
        <p:nvSpPr>
          <p:cNvPr id="7" name="Content Placeholder 4"/>
          <p:cNvSpPr>
            <a:spLocks noGrp="1"/>
          </p:cNvSpPr>
          <p:nvPr>
            <p:ph idx="13"/>
          </p:nvPr>
        </p:nvSpPr>
        <p:spPr>
          <a:xfrm>
            <a:off x="457200" y="4953000"/>
            <a:ext cx="8229600" cy="457200"/>
          </a:xfrm>
        </p:spPr>
        <p:txBody>
          <a:bodyPr/>
          <a:lstStyle/>
          <a:p>
            <a:r>
              <a:rPr lang="en-US" sz="2800" dirty="0"/>
              <a:t>The different ways to select </a:t>
            </a:r>
            <a:r>
              <a:rPr lang="en-US" sz="2800" dirty="0">
                <a:ea typeface="Cambria Math" pitchFamily="18" charset="0"/>
              </a:rPr>
              <a:t>47</a:t>
            </a:r>
            <a:r>
              <a:rPr lang="en-US" sz="2800" dirty="0"/>
              <a:t> cards from </a:t>
            </a:r>
            <a:r>
              <a:rPr lang="en-US" sz="2800" dirty="0">
                <a:ea typeface="Cambria Math" pitchFamily="18" charset="0"/>
              </a:rPr>
              <a:t>52</a:t>
            </a:r>
            <a:r>
              <a:rPr lang="en-US" sz="2800" dirty="0"/>
              <a:t> is</a:t>
            </a:r>
          </a:p>
        </p:txBody>
      </p:sp>
      <p:graphicFrame>
        <p:nvGraphicFramePr>
          <p:cNvPr id="16" name="Object 5"/>
          <p:cNvGraphicFramePr>
            <a:graphicFrameLocks noChangeAspect="1"/>
          </p:cNvGraphicFramePr>
          <p:nvPr>
            <p:extLst>
              <p:ext uri="{D42A27DB-BD31-4B8C-83A1-F6EECF244321}">
                <p14:modId xmlns:p14="http://schemas.microsoft.com/office/powerpoint/2010/main" val="1779872016"/>
              </p:ext>
            </p:extLst>
          </p:nvPr>
        </p:nvGraphicFramePr>
        <p:xfrm>
          <a:off x="2363788" y="5503863"/>
          <a:ext cx="4416425" cy="668337"/>
        </p:xfrm>
        <a:graphic>
          <a:graphicData uri="http://schemas.openxmlformats.org/presentationml/2006/ole">
            <mc:AlternateContent xmlns:mc="http://schemas.openxmlformats.org/markup-compatibility/2006">
              <mc:Choice xmlns:v="urn:schemas-microsoft-com:vml" Requires="v">
                <p:oleObj spid="_x0000_s8423" name="Equation" r:id="rId5" imgW="2603160" imgH="393480" progId="Equation.DSMT4">
                  <p:embed/>
                </p:oleObj>
              </mc:Choice>
              <mc:Fallback>
                <p:oleObj name="Equation" r:id="rId5" imgW="2603160" imgH="393480" progId="Equation.DSMT4">
                  <p:embed/>
                  <p:pic>
                    <p:nvPicPr>
                      <p:cNvPr id="10" name="Object 9"/>
                      <p:cNvPicPr/>
                      <p:nvPr/>
                    </p:nvPicPr>
                    <p:blipFill>
                      <a:blip r:embed="rId6"/>
                      <a:stretch>
                        <a:fillRect/>
                      </a:stretch>
                    </p:blipFill>
                    <p:spPr>
                      <a:xfrm>
                        <a:off x="2363788" y="5503863"/>
                        <a:ext cx="4416425" cy="668337"/>
                      </a:xfrm>
                      <a:prstGeom prst="rect">
                        <a:avLst/>
                      </a:prstGeom>
                    </p:spPr>
                  </p:pic>
                </p:oleObj>
              </mc:Fallback>
            </mc:AlternateContent>
          </a:graphicData>
        </a:graphic>
      </p:graphicFrame>
      <p:sp>
        <p:nvSpPr>
          <p:cNvPr id="11" name="Content Placeholder 6"/>
          <p:cNvSpPr>
            <a:spLocks noGrp="1"/>
          </p:cNvSpPr>
          <p:nvPr>
            <p:ph idx="14"/>
          </p:nvPr>
        </p:nvSpPr>
        <p:spPr>
          <a:xfrm>
            <a:off x="4343400" y="6172200"/>
            <a:ext cx="4648200" cy="381000"/>
          </a:xfrm>
        </p:spPr>
        <p:txBody>
          <a:bodyPr/>
          <a:lstStyle/>
          <a:p>
            <a:r>
              <a:rPr lang="en-US" sz="2000" i="1" dirty="0"/>
              <a:t>This is a special case of a general result. </a:t>
            </a:r>
            <a:r>
              <a:rPr lang="en-US" sz="2000" dirty="0">
                <a:ea typeface="Cambria Math"/>
                <a:sym typeface="Symbol" panose="05050102010706020507" pitchFamily="18" charset="2"/>
              </a:rPr>
              <a:t></a:t>
            </a:r>
            <a:endParaRPr lang="en-US" sz="2000" dirty="0"/>
          </a:p>
        </p:txBody>
      </p:sp>
    </p:spTree>
    <p:extLst>
      <p:ext uri="{BB962C8B-B14F-4D97-AF65-F5344CB8AC3E}">
        <p14:creationId xmlns:p14="http://schemas.microsoft.com/office/powerpoint/2010/main" val="1330247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r>
              <a:rPr lang="en-US" sz="1500" dirty="0"/>
              <a:t> 4</a:t>
            </a:r>
          </a:p>
        </p:txBody>
      </p:sp>
      <p:sp>
        <p:nvSpPr>
          <p:cNvPr id="5" name="Content Placeholder 2"/>
          <p:cNvSpPr>
            <a:spLocks noGrp="1"/>
          </p:cNvSpPr>
          <p:nvPr>
            <p:ph idx="1"/>
          </p:nvPr>
        </p:nvSpPr>
        <p:spPr>
          <a:xfrm>
            <a:off x="457200" y="1295400"/>
            <a:ext cx="8382000" cy="1524000"/>
          </a:xfrm>
        </p:spPr>
        <p:txBody>
          <a:bodyPr/>
          <a:lstStyle/>
          <a:p>
            <a:r>
              <a:rPr lang="en-US" sz="3000" b="1" dirty="0"/>
              <a:t>Corollary </a:t>
            </a:r>
            <a:r>
              <a:rPr lang="en-US" sz="3000" b="1" dirty="0">
                <a:ea typeface="Cambria Math" pitchFamily="18" charset="0"/>
              </a:rPr>
              <a:t>2</a:t>
            </a:r>
            <a:r>
              <a:rPr lang="en-US" sz="3000" dirty="0"/>
              <a:t>: Let </a:t>
            </a:r>
            <a:r>
              <a:rPr lang="en-US" sz="3000" i="1" dirty="0"/>
              <a:t>n</a:t>
            </a:r>
            <a:r>
              <a:rPr lang="en-US" sz="3000" dirty="0"/>
              <a:t> and </a:t>
            </a:r>
            <a:r>
              <a:rPr lang="en-US" sz="3000" i="1" dirty="0"/>
              <a:t>r</a:t>
            </a:r>
            <a:r>
              <a:rPr lang="en-US" sz="3000" dirty="0"/>
              <a:t> be nonnegative integers with</a:t>
            </a:r>
            <a:br>
              <a:rPr lang="en-US" sz="3000" dirty="0"/>
            </a:br>
            <a:r>
              <a:rPr lang="en-US" sz="3000" i="1" dirty="0"/>
              <a:t>r </a:t>
            </a:r>
            <a:r>
              <a:rPr lang="en-US" sz="3000" dirty="0">
                <a:ea typeface="Cambria Math"/>
              </a:rPr>
              <a:t>≤ </a:t>
            </a:r>
            <a:r>
              <a:rPr lang="en-US" sz="3000" i="1" dirty="0">
                <a:ea typeface="Cambria Math"/>
              </a:rPr>
              <a:t>n</a:t>
            </a:r>
            <a:r>
              <a:rPr lang="en-US" sz="3000" dirty="0">
                <a:ea typeface="Cambria Math"/>
              </a:rPr>
              <a:t>.</a:t>
            </a:r>
            <a:r>
              <a:rPr lang="en-US" sz="3000" dirty="0"/>
              <a:t> Then </a:t>
            </a:r>
            <a:r>
              <a:rPr lang="en-US" sz="3000" i="1" dirty="0"/>
              <a:t>C</a:t>
            </a:r>
            <a:r>
              <a:rPr lang="en-US" sz="3000" dirty="0"/>
              <a:t>(</a:t>
            </a:r>
            <a:r>
              <a:rPr lang="en-US" sz="3000" i="1" dirty="0"/>
              <a:t>n</a:t>
            </a:r>
            <a:r>
              <a:rPr lang="en-US" sz="3000" dirty="0"/>
              <a:t>, </a:t>
            </a:r>
            <a:r>
              <a:rPr lang="en-US" sz="3000" i="1" dirty="0"/>
              <a:t>r</a:t>
            </a:r>
            <a:r>
              <a:rPr lang="en-US" sz="3000" dirty="0"/>
              <a:t>) = </a:t>
            </a:r>
            <a:r>
              <a:rPr lang="en-US" sz="3000" i="1" dirty="0"/>
              <a:t>C</a:t>
            </a:r>
            <a:r>
              <a:rPr lang="en-US" sz="3000" dirty="0"/>
              <a:t>(</a:t>
            </a:r>
            <a:r>
              <a:rPr lang="en-US" sz="3000" i="1" dirty="0"/>
              <a:t>n</a:t>
            </a:r>
            <a:r>
              <a:rPr lang="en-US" sz="3000" dirty="0"/>
              <a:t>, </a:t>
            </a:r>
            <a:r>
              <a:rPr lang="en-US" sz="3000" i="1" dirty="0"/>
              <a:t>n</a:t>
            </a:r>
            <a:r>
              <a:rPr lang="en-US" sz="3000" dirty="0"/>
              <a:t> </a:t>
            </a:r>
            <a:r>
              <a:rPr lang="en-US" sz="3000" dirty="0">
                <a:ea typeface="Cambria Math"/>
              </a:rPr>
              <a:t>− </a:t>
            </a:r>
            <a:r>
              <a:rPr lang="en-US" sz="3000" i="1" dirty="0">
                <a:ea typeface="Cambria Math"/>
              </a:rPr>
              <a:t>r</a:t>
            </a:r>
            <a:r>
              <a:rPr lang="en-US" sz="3000" dirty="0">
                <a:ea typeface="Cambria Math"/>
              </a:rPr>
              <a:t>).</a:t>
            </a:r>
            <a:br>
              <a:rPr lang="en-US" sz="3000" dirty="0">
                <a:ea typeface="Cambria Math"/>
              </a:rPr>
            </a:br>
            <a:r>
              <a:rPr lang="en-US" sz="3000" b="1" dirty="0">
                <a:ea typeface="Cambria Math"/>
              </a:rPr>
              <a:t>Proof</a:t>
            </a:r>
            <a:r>
              <a:rPr lang="en-US" sz="3000" dirty="0">
                <a:ea typeface="Cambria Math"/>
              </a:rPr>
              <a:t>: From Theorem 2, it follows that</a:t>
            </a:r>
            <a:endParaRPr lang="en-US" sz="3000" dirty="0"/>
          </a:p>
        </p:txBody>
      </p:sp>
      <p:graphicFrame>
        <p:nvGraphicFramePr>
          <p:cNvPr id="13" name="Object 3"/>
          <p:cNvGraphicFramePr>
            <a:graphicFrameLocks noChangeAspect="1"/>
          </p:cNvGraphicFramePr>
          <p:nvPr>
            <p:extLst>
              <p:ext uri="{D42A27DB-BD31-4B8C-83A1-F6EECF244321}">
                <p14:modId xmlns:p14="http://schemas.microsoft.com/office/powerpoint/2010/main" val="3851108422"/>
              </p:ext>
            </p:extLst>
          </p:nvPr>
        </p:nvGraphicFramePr>
        <p:xfrm>
          <a:off x="1371600" y="2895600"/>
          <a:ext cx="6400800" cy="2543550"/>
        </p:xfrm>
        <a:graphic>
          <a:graphicData uri="http://schemas.openxmlformats.org/presentationml/2006/ole">
            <mc:AlternateContent xmlns:mc="http://schemas.openxmlformats.org/markup-compatibility/2006">
              <mc:Choice xmlns:v="urn:schemas-microsoft-com:vml" Requires="v">
                <p:oleObj spid="_x0000_s9332" name="Equation" r:id="rId3" imgW="2908080" imgH="1155600" progId="Equation.DSMT4">
                  <p:embed/>
                </p:oleObj>
              </mc:Choice>
              <mc:Fallback>
                <p:oleObj name="Equation" r:id="rId3" imgW="2908080" imgH="1155600" progId="Equation.DSMT4">
                  <p:embed/>
                  <p:pic>
                    <p:nvPicPr>
                      <p:cNvPr id="0" name=""/>
                      <p:cNvPicPr/>
                      <p:nvPr/>
                    </p:nvPicPr>
                    <p:blipFill>
                      <a:blip r:embed="rId4"/>
                      <a:stretch>
                        <a:fillRect/>
                      </a:stretch>
                    </p:blipFill>
                    <p:spPr>
                      <a:xfrm>
                        <a:off x="1371600" y="2895600"/>
                        <a:ext cx="6400800" cy="2543550"/>
                      </a:xfrm>
                      <a:prstGeom prst="rect">
                        <a:avLst/>
                      </a:prstGeom>
                    </p:spPr>
                  </p:pic>
                </p:oleObj>
              </mc:Fallback>
            </mc:AlternateContent>
          </a:graphicData>
        </a:graphic>
      </p:graphicFrame>
      <p:sp>
        <p:nvSpPr>
          <p:cNvPr id="9" name="Content Placeholder 4"/>
          <p:cNvSpPr>
            <a:spLocks noGrp="1"/>
          </p:cNvSpPr>
          <p:nvPr>
            <p:ph idx="13"/>
          </p:nvPr>
        </p:nvSpPr>
        <p:spPr>
          <a:xfrm>
            <a:off x="457200" y="5562600"/>
            <a:ext cx="8229600" cy="533400"/>
          </a:xfrm>
        </p:spPr>
        <p:txBody>
          <a:bodyPr/>
          <a:lstStyle/>
          <a:p>
            <a:r>
              <a:rPr lang="en-US" sz="3000" dirty="0"/>
              <a:t> Hence, </a:t>
            </a:r>
            <a:r>
              <a:rPr lang="en-US" sz="3000" i="1" dirty="0"/>
              <a:t>C</a:t>
            </a:r>
            <a:r>
              <a:rPr lang="en-US" sz="3000" dirty="0"/>
              <a:t>(</a:t>
            </a:r>
            <a:r>
              <a:rPr lang="en-US" sz="3000" i="1" dirty="0"/>
              <a:t>n</a:t>
            </a:r>
            <a:r>
              <a:rPr lang="en-US" sz="3000" dirty="0"/>
              <a:t>, </a:t>
            </a:r>
            <a:r>
              <a:rPr lang="en-US" sz="3000" i="1" dirty="0"/>
              <a:t>r</a:t>
            </a:r>
            <a:r>
              <a:rPr lang="en-US" sz="3000" dirty="0"/>
              <a:t>) = </a:t>
            </a:r>
            <a:r>
              <a:rPr lang="en-US" sz="3000" i="1" dirty="0"/>
              <a:t>C</a:t>
            </a:r>
            <a:r>
              <a:rPr lang="en-US" sz="3000" dirty="0"/>
              <a:t>(</a:t>
            </a:r>
            <a:r>
              <a:rPr lang="en-US" sz="3000" i="1" dirty="0"/>
              <a:t>n</a:t>
            </a:r>
            <a:r>
              <a:rPr lang="en-US" sz="3000" dirty="0"/>
              <a:t>, </a:t>
            </a:r>
            <a:r>
              <a:rPr lang="en-US" sz="3000" i="1" dirty="0"/>
              <a:t>n</a:t>
            </a:r>
            <a:r>
              <a:rPr lang="en-US" sz="3000" dirty="0"/>
              <a:t> </a:t>
            </a:r>
            <a:r>
              <a:rPr lang="en-US" sz="3000" dirty="0">
                <a:ea typeface="Cambria Math"/>
              </a:rPr>
              <a:t>− </a:t>
            </a:r>
            <a:r>
              <a:rPr lang="en-US" sz="3000" i="1" dirty="0">
                <a:ea typeface="Cambria Math"/>
              </a:rPr>
              <a:t>r</a:t>
            </a:r>
            <a:r>
              <a:rPr lang="en-US" sz="3000" dirty="0">
                <a:ea typeface="Cambria Math"/>
              </a:rPr>
              <a:t>).</a:t>
            </a:r>
            <a:endParaRPr lang="en-US" sz="3000" dirty="0"/>
          </a:p>
        </p:txBody>
      </p:sp>
    </p:spTree>
    <p:extLst>
      <p:ext uri="{BB962C8B-B14F-4D97-AF65-F5344CB8AC3E}">
        <p14:creationId xmlns:p14="http://schemas.microsoft.com/office/powerpoint/2010/main" val="4067671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Proofs</a:t>
            </a:r>
            <a:r>
              <a:rPr lang="en-US" sz="1500" dirty="0"/>
              <a:t> 1</a:t>
            </a:r>
          </a:p>
        </p:txBody>
      </p:sp>
      <p:sp>
        <p:nvSpPr>
          <p:cNvPr id="3" name="Content Placeholder 2"/>
          <p:cNvSpPr>
            <a:spLocks noGrp="1"/>
          </p:cNvSpPr>
          <p:nvPr>
            <p:ph idx="1"/>
          </p:nvPr>
        </p:nvSpPr>
        <p:spPr>
          <a:xfrm>
            <a:off x="457200" y="1295400"/>
            <a:ext cx="8382000" cy="4953000"/>
          </a:xfrm>
        </p:spPr>
        <p:txBody>
          <a:bodyPr/>
          <a:lstStyle/>
          <a:p>
            <a:pPr>
              <a:spcBef>
                <a:spcPts val="300"/>
              </a:spcBef>
            </a:pPr>
            <a:r>
              <a:rPr lang="en-US" b="1" dirty="0"/>
              <a:t>Definition </a:t>
            </a:r>
            <a:r>
              <a:rPr lang="en-US" b="1" dirty="0">
                <a:ea typeface="Cambria Math" pitchFamily="18" charset="0"/>
              </a:rPr>
              <a:t>1</a:t>
            </a:r>
            <a:r>
              <a:rPr lang="en-US" dirty="0"/>
              <a:t>: A </a:t>
            </a:r>
            <a:r>
              <a:rPr lang="en-US" i="1" dirty="0"/>
              <a:t>combinatorial proof </a:t>
            </a:r>
            <a:r>
              <a:rPr lang="en-US" dirty="0"/>
              <a:t>of an identity is a proof that uses one of the following methods.</a:t>
            </a:r>
          </a:p>
          <a:p>
            <a:pPr lvl="1">
              <a:spcBef>
                <a:spcPts val="300"/>
              </a:spcBef>
            </a:pPr>
            <a:r>
              <a:rPr lang="en-US" dirty="0"/>
              <a:t>A </a:t>
            </a:r>
            <a:r>
              <a:rPr lang="en-US" i="1" dirty="0"/>
              <a:t>double counting proof </a:t>
            </a:r>
            <a:r>
              <a:rPr lang="en-US" dirty="0"/>
              <a:t>uses counting arguments to prove that both sides of an identity count the same objects, but in different ways.</a:t>
            </a:r>
          </a:p>
          <a:p>
            <a:pPr lvl="1">
              <a:spcBef>
                <a:spcPts val="300"/>
              </a:spcBef>
            </a:pPr>
            <a:r>
              <a:rPr lang="en-US" dirty="0"/>
              <a:t>A </a:t>
            </a:r>
            <a:r>
              <a:rPr lang="en-US" i="1" dirty="0" err="1"/>
              <a:t>bijective</a:t>
            </a:r>
            <a:r>
              <a:rPr lang="en-US" i="1" dirty="0"/>
              <a:t> proof  </a:t>
            </a:r>
            <a:r>
              <a:rPr lang="en-US" dirty="0"/>
              <a:t>shows  that there is a </a:t>
            </a:r>
            <a:r>
              <a:rPr lang="en-US" dirty="0" err="1"/>
              <a:t>bijection</a:t>
            </a:r>
            <a:r>
              <a:rPr lang="en-US" dirty="0"/>
              <a:t> between the sets of objects counted by the two sides of the identity.</a:t>
            </a:r>
          </a:p>
        </p:txBody>
      </p:sp>
    </p:spTree>
    <p:extLst>
      <p:ext uri="{BB962C8B-B14F-4D97-AF65-F5344CB8AC3E}">
        <p14:creationId xmlns:p14="http://schemas.microsoft.com/office/powerpoint/2010/main" val="288971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Proofs</a:t>
            </a:r>
            <a:r>
              <a:rPr lang="en-US" sz="1500" dirty="0"/>
              <a:t> 2</a:t>
            </a:r>
          </a:p>
        </p:txBody>
      </p:sp>
      <p:sp>
        <p:nvSpPr>
          <p:cNvPr id="3" name="Content Placeholder 2"/>
          <p:cNvSpPr>
            <a:spLocks noGrp="1"/>
          </p:cNvSpPr>
          <p:nvPr>
            <p:ph idx="1"/>
          </p:nvPr>
        </p:nvSpPr>
        <p:spPr>
          <a:xfrm>
            <a:off x="457200" y="1295400"/>
            <a:ext cx="8229600" cy="433132"/>
          </a:xfrm>
        </p:spPr>
        <p:txBody>
          <a:bodyPr/>
          <a:lstStyle/>
          <a:p>
            <a:r>
              <a:rPr lang="en-US" sz="2600" dirty="0"/>
              <a:t>Here are two combinatorial proofs that</a:t>
            </a:r>
          </a:p>
        </p:txBody>
      </p:sp>
      <p:graphicFrame>
        <p:nvGraphicFramePr>
          <p:cNvPr id="4" name="Object 3"/>
          <p:cNvGraphicFramePr>
            <a:graphicFrameLocks noChangeAspect="1"/>
          </p:cNvGraphicFramePr>
          <p:nvPr>
            <p:extLst>
              <p:ext uri="{D42A27DB-BD31-4B8C-83A1-F6EECF244321}">
                <p14:modId xmlns:p14="http://schemas.microsoft.com/office/powerpoint/2010/main" val="3946002497"/>
              </p:ext>
            </p:extLst>
          </p:nvPr>
        </p:nvGraphicFramePr>
        <p:xfrm>
          <a:off x="2514600" y="1905000"/>
          <a:ext cx="2984500" cy="579514"/>
        </p:xfrm>
        <a:graphic>
          <a:graphicData uri="http://schemas.openxmlformats.org/presentationml/2006/ole">
            <mc:AlternateContent xmlns:mc="http://schemas.openxmlformats.org/markup-compatibility/2006">
              <mc:Choice xmlns:v="urn:schemas-microsoft-com:vml" Requires="v">
                <p:oleObj spid="_x0000_s10353" name="Equation" r:id="rId3" imgW="1307880" imgH="253800" progId="Equation.DSMT4">
                  <p:embed/>
                </p:oleObj>
              </mc:Choice>
              <mc:Fallback>
                <p:oleObj name="Equation" r:id="rId3" imgW="1307880" imgH="253800" progId="Equation.DSMT4">
                  <p:embed/>
                  <p:pic>
                    <p:nvPicPr>
                      <p:cNvPr id="0" name=""/>
                      <p:cNvPicPr/>
                      <p:nvPr/>
                    </p:nvPicPr>
                    <p:blipFill>
                      <a:blip r:embed="rId4"/>
                      <a:stretch>
                        <a:fillRect/>
                      </a:stretch>
                    </p:blipFill>
                    <p:spPr>
                      <a:xfrm>
                        <a:off x="2514600" y="1905000"/>
                        <a:ext cx="2984500" cy="579514"/>
                      </a:xfrm>
                      <a:prstGeom prst="rect">
                        <a:avLst/>
                      </a:prstGeom>
                    </p:spPr>
                  </p:pic>
                </p:oleObj>
              </mc:Fallback>
            </mc:AlternateContent>
          </a:graphicData>
        </a:graphic>
      </p:graphicFrame>
      <p:sp>
        <p:nvSpPr>
          <p:cNvPr id="5" name="Content Placeholder 4"/>
          <p:cNvSpPr>
            <a:spLocks noGrp="1"/>
          </p:cNvSpPr>
          <p:nvPr>
            <p:ph idx="13"/>
          </p:nvPr>
        </p:nvSpPr>
        <p:spPr>
          <a:xfrm>
            <a:off x="457200" y="2514600"/>
            <a:ext cx="8534400" cy="4038600"/>
          </a:xfrm>
        </p:spPr>
        <p:txBody>
          <a:bodyPr/>
          <a:lstStyle/>
          <a:p>
            <a:pPr>
              <a:spcBef>
                <a:spcPts val="0"/>
              </a:spcBef>
            </a:pPr>
            <a:r>
              <a:rPr lang="en-US" sz="2600" dirty="0">
                <a:ea typeface="Cambria Math"/>
              </a:rPr>
              <a:t>when r and n are nonnegative integers with </a:t>
            </a:r>
            <a:r>
              <a:rPr lang="en-US" sz="2600" i="1" dirty="0">
                <a:ea typeface="Cambria Math"/>
              </a:rPr>
              <a:t>r</a:t>
            </a:r>
            <a:r>
              <a:rPr lang="en-US" sz="2600" dirty="0">
                <a:ea typeface="Cambria Math"/>
              </a:rPr>
              <a:t> &lt; </a:t>
            </a:r>
            <a:r>
              <a:rPr lang="en-US" sz="2600" i="1" dirty="0">
                <a:ea typeface="Cambria Math"/>
              </a:rPr>
              <a:t>n</a:t>
            </a:r>
            <a:r>
              <a:rPr lang="en-US" sz="2600" dirty="0"/>
              <a:t>:</a:t>
            </a:r>
          </a:p>
          <a:p>
            <a:pPr lvl="1">
              <a:spcBef>
                <a:spcPts val="0"/>
              </a:spcBef>
            </a:pPr>
            <a:r>
              <a:rPr lang="en-US" sz="2200" i="1" dirty="0"/>
              <a:t>Bijective Proof</a:t>
            </a:r>
            <a:r>
              <a:rPr lang="en-US" sz="2200" dirty="0"/>
              <a:t>: Suppose that </a:t>
            </a:r>
            <a:r>
              <a:rPr lang="en-US" sz="2200" i="1" dirty="0"/>
              <a:t>S</a:t>
            </a:r>
            <a:r>
              <a:rPr lang="en-US" sz="2200" dirty="0"/>
              <a:t> is a set with </a:t>
            </a:r>
            <a:r>
              <a:rPr lang="en-US" sz="2200" i="1" dirty="0"/>
              <a:t>n</a:t>
            </a:r>
            <a:r>
              <a:rPr lang="en-US" sz="2200" dirty="0"/>
              <a:t> elements. The function that maps a subset </a:t>
            </a:r>
            <a:r>
              <a:rPr lang="en-US" sz="2200" i="1" dirty="0"/>
              <a:t>A</a:t>
            </a:r>
            <a:r>
              <a:rPr lang="en-US" sz="2200" dirty="0"/>
              <a:t> of </a:t>
            </a:r>
            <a:r>
              <a:rPr lang="en-US" sz="2200" i="1" dirty="0"/>
              <a:t>S </a:t>
            </a:r>
            <a:r>
              <a:rPr lang="en-US" sz="2200" dirty="0"/>
              <a:t>to </a:t>
            </a:r>
            <a:r>
              <a:rPr lang="en-US" sz="2200" i="1" dirty="0"/>
              <a:t>Ā </a:t>
            </a:r>
            <a:r>
              <a:rPr lang="en-US" sz="2200" dirty="0"/>
              <a:t>is a bijection between the subsets of </a:t>
            </a:r>
            <a:r>
              <a:rPr lang="en-US" sz="2200" i="1" dirty="0"/>
              <a:t>S</a:t>
            </a:r>
            <a:r>
              <a:rPr lang="en-US" sz="2200" dirty="0"/>
              <a:t> with </a:t>
            </a:r>
            <a:r>
              <a:rPr lang="en-US" sz="2200" i="1" dirty="0"/>
              <a:t>r</a:t>
            </a:r>
            <a:r>
              <a:rPr lang="en-US" sz="2200" dirty="0"/>
              <a:t> elements and the subsets with </a:t>
            </a:r>
            <a:r>
              <a:rPr lang="en-US" sz="2200" i="1" dirty="0"/>
              <a:t>n</a:t>
            </a:r>
            <a:r>
              <a:rPr lang="en-US" sz="2200" dirty="0"/>
              <a:t> </a:t>
            </a:r>
            <a:r>
              <a:rPr lang="en-US" sz="2200" dirty="0">
                <a:ea typeface="Cambria Math"/>
              </a:rPr>
              <a:t>− </a:t>
            </a:r>
            <a:r>
              <a:rPr lang="en-US" sz="2200" i="1" dirty="0">
                <a:ea typeface="Cambria Math"/>
              </a:rPr>
              <a:t>r</a:t>
            </a:r>
            <a:r>
              <a:rPr lang="en-US" sz="2200" dirty="0">
                <a:ea typeface="Cambria Math"/>
              </a:rPr>
              <a:t> elements. Since there is a bijection between the two sets, they must have the same number of elements. </a:t>
            </a:r>
            <a:r>
              <a:rPr lang="en-US" sz="2200" dirty="0"/>
              <a:t>  </a:t>
            </a:r>
            <a:r>
              <a:rPr lang="en-US" sz="2200" i="1" dirty="0">
                <a:ea typeface="Cambria Math" pitchFamily="18" charset="0"/>
              </a:rPr>
              <a:t> </a:t>
            </a:r>
            <a:endParaRPr lang="en-US" sz="2200" b="1" i="1" dirty="0">
              <a:ea typeface="Cambria Math" pitchFamily="18" charset="0"/>
            </a:endParaRPr>
          </a:p>
          <a:p>
            <a:pPr lvl="1">
              <a:spcBef>
                <a:spcPts val="0"/>
              </a:spcBef>
            </a:pPr>
            <a:r>
              <a:rPr lang="en-US" sz="2200" i="1" dirty="0"/>
              <a:t>Double Counting Proof</a:t>
            </a:r>
            <a:r>
              <a:rPr lang="en-US" sz="2200" dirty="0"/>
              <a:t>: By definition the number of subsets of </a:t>
            </a:r>
            <a:r>
              <a:rPr lang="en-US" sz="2200" i="1" dirty="0"/>
              <a:t>S</a:t>
            </a:r>
            <a:r>
              <a:rPr lang="en-US" sz="2200" dirty="0"/>
              <a:t> with </a:t>
            </a:r>
            <a:r>
              <a:rPr lang="en-US" sz="2200" i="1" dirty="0"/>
              <a:t>r</a:t>
            </a:r>
            <a:r>
              <a:rPr lang="en-US" sz="2200" dirty="0"/>
              <a:t> elements is </a:t>
            </a:r>
            <a:r>
              <a:rPr lang="en-US" sz="2200" i="1" dirty="0"/>
              <a:t>C</a:t>
            </a:r>
            <a:r>
              <a:rPr lang="en-US" sz="2200" dirty="0"/>
              <a:t>(</a:t>
            </a:r>
            <a:r>
              <a:rPr lang="en-US" sz="2200" i="1" dirty="0"/>
              <a:t>n</a:t>
            </a:r>
            <a:r>
              <a:rPr lang="en-US" sz="2200" dirty="0"/>
              <a:t>, </a:t>
            </a:r>
            <a:r>
              <a:rPr lang="en-US" sz="2200" i="1" dirty="0"/>
              <a:t>r</a:t>
            </a:r>
            <a:r>
              <a:rPr lang="en-US" sz="2200" dirty="0"/>
              <a:t>). Each subset A of S can also be described by specifying which elements are not in A, i.e., those which are in </a:t>
            </a:r>
            <a:r>
              <a:rPr lang="en-US" sz="2200" i="1" dirty="0"/>
              <a:t>Ā</a:t>
            </a:r>
            <a:r>
              <a:rPr lang="en-US" sz="2200" dirty="0"/>
              <a:t>. Since the complement of a subset of S with </a:t>
            </a:r>
            <a:r>
              <a:rPr lang="en-US" sz="2200" i="1" dirty="0"/>
              <a:t>r</a:t>
            </a:r>
            <a:r>
              <a:rPr lang="en-US" sz="2200" dirty="0"/>
              <a:t> elements has </a:t>
            </a:r>
            <a:r>
              <a:rPr lang="en-US" sz="2200" i="1" dirty="0"/>
              <a:t>n</a:t>
            </a:r>
            <a:r>
              <a:rPr lang="en-US" sz="2200" dirty="0"/>
              <a:t> </a:t>
            </a:r>
            <a:r>
              <a:rPr lang="en-US" sz="2200" dirty="0">
                <a:ea typeface="Cambria Math"/>
              </a:rPr>
              <a:t>− </a:t>
            </a:r>
            <a:r>
              <a:rPr lang="en-US" sz="2200" i="1" dirty="0">
                <a:ea typeface="Cambria Math"/>
              </a:rPr>
              <a:t>r</a:t>
            </a:r>
            <a:r>
              <a:rPr lang="en-US" sz="2200" dirty="0">
                <a:ea typeface="Cambria Math"/>
              </a:rPr>
              <a:t>  elements, there are also </a:t>
            </a:r>
            <a:r>
              <a:rPr lang="en-US" sz="2200" i="1" dirty="0"/>
              <a:t>C</a:t>
            </a:r>
            <a:r>
              <a:rPr lang="en-US" sz="2200" dirty="0"/>
              <a:t>(</a:t>
            </a:r>
            <a:r>
              <a:rPr lang="en-US" sz="2200" i="1" dirty="0"/>
              <a:t>n</a:t>
            </a:r>
            <a:r>
              <a:rPr lang="en-US" sz="2200" dirty="0"/>
              <a:t>, </a:t>
            </a:r>
            <a:r>
              <a:rPr lang="en-US" sz="2200" i="1" dirty="0"/>
              <a:t>n</a:t>
            </a:r>
            <a:r>
              <a:rPr lang="en-US" sz="2200" dirty="0"/>
              <a:t> </a:t>
            </a:r>
            <a:r>
              <a:rPr lang="en-US" sz="2200" dirty="0">
                <a:ea typeface="Cambria Math"/>
              </a:rPr>
              <a:t>− </a:t>
            </a:r>
            <a:r>
              <a:rPr lang="en-US" sz="2200" i="1" dirty="0">
                <a:ea typeface="Cambria Math"/>
              </a:rPr>
              <a:t>r</a:t>
            </a:r>
            <a:r>
              <a:rPr lang="en-US" sz="2200" dirty="0">
                <a:ea typeface="Cambria Math"/>
              </a:rPr>
              <a:t>) subsets of </a:t>
            </a:r>
            <a:r>
              <a:rPr lang="en-US" sz="2200" i="1" dirty="0">
                <a:ea typeface="Cambria Math"/>
              </a:rPr>
              <a:t>S </a:t>
            </a:r>
            <a:r>
              <a:rPr lang="en-US" sz="2200" dirty="0">
                <a:ea typeface="Cambria Math"/>
              </a:rPr>
              <a:t>with </a:t>
            </a:r>
            <a:r>
              <a:rPr lang="en-US" sz="2200" i="1" dirty="0">
                <a:ea typeface="Cambria Math"/>
              </a:rPr>
              <a:t>r</a:t>
            </a:r>
            <a:r>
              <a:rPr lang="en-US" sz="2200" dirty="0">
                <a:ea typeface="Cambria Math"/>
              </a:rPr>
              <a:t> elements.</a:t>
            </a:r>
            <a:endParaRPr lang="en-US" sz="2200" dirty="0"/>
          </a:p>
        </p:txBody>
      </p:sp>
    </p:spTree>
    <p:extLst>
      <p:ext uri="{BB962C8B-B14F-4D97-AF65-F5344CB8AC3E}">
        <p14:creationId xmlns:p14="http://schemas.microsoft.com/office/powerpoint/2010/main" val="103943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p:txBody>
          <a:bodyPr/>
          <a:lstStyle/>
          <a:p>
            <a:r>
              <a:rPr lang="en-US" dirty="0"/>
              <a:t>The Product Rule</a:t>
            </a:r>
            <a:br>
              <a:rPr lang="en-US" dirty="0"/>
            </a:br>
            <a:r>
              <a:rPr lang="en-US" dirty="0"/>
              <a:t>The Sum Rule</a:t>
            </a:r>
            <a:br>
              <a:rPr lang="en-US" dirty="0"/>
            </a:br>
            <a:r>
              <a:rPr lang="en-US" dirty="0"/>
              <a:t>The Subtraction Rule</a:t>
            </a:r>
            <a:br>
              <a:rPr lang="en-US" dirty="0"/>
            </a:br>
            <a:r>
              <a:rPr lang="en-US" dirty="0"/>
              <a:t>The Division Rule</a:t>
            </a:r>
            <a:br>
              <a:rPr lang="en-US" dirty="0"/>
            </a:br>
            <a:r>
              <a:rPr lang="en-US" dirty="0"/>
              <a:t>Examples, Examples, and Examples</a:t>
            </a:r>
            <a:br>
              <a:rPr lang="en-US" dirty="0"/>
            </a:br>
            <a:r>
              <a:rPr lang="en-US" dirty="0"/>
              <a:t>Tree Diagrams</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r>
              <a:rPr lang="en-US" sz="1500" dirty="0"/>
              <a:t> 5</a:t>
            </a:r>
          </a:p>
        </p:txBody>
      </p:sp>
      <p:sp>
        <p:nvSpPr>
          <p:cNvPr id="5" name="Content Placeholder 2"/>
          <p:cNvSpPr>
            <a:spLocks noGrp="1"/>
          </p:cNvSpPr>
          <p:nvPr>
            <p:ph idx="1"/>
          </p:nvPr>
        </p:nvSpPr>
        <p:spPr>
          <a:xfrm>
            <a:off x="457200" y="1295400"/>
            <a:ext cx="8382000" cy="1761172"/>
          </a:xfrm>
        </p:spPr>
        <p:txBody>
          <a:bodyPr/>
          <a:lstStyle/>
          <a:p>
            <a:pPr>
              <a:spcBef>
                <a:spcPts val="0"/>
              </a:spcBef>
            </a:pPr>
            <a:r>
              <a:rPr lang="en-US" sz="2600" b="1" dirty="0"/>
              <a:t>Example</a:t>
            </a:r>
            <a:r>
              <a:rPr lang="en-US" sz="2600" dirty="0"/>
              <a:t>: How many ways are there to select five players from a </a:t>
            </a:r>
            <a:r>
              <a:rPr lang="en-US" sz="2600" dirty="0">
                <a:ea typeface="Cambria Math" pitchFamily="18" charset="0"/>
              </a:rPr>
              <a:t>10</a:t>
            </a:r>
            <a:r>
              <a:rPr lang="en-US" sz="2600" dirty="0"/>
              <a:t>-member tennis team to make a trip to a match at another school.</a:t>
            </a:r>
          </a:p>
          <a:p>
            <a:pPr>
              <a:spcBef>
                <a:spcPts val="0"/>
              </a:spcBef>
            </a:pPr>
            <a:r>
              <a:rPr lang="en-US" sz="2600" b="1" dirty="0"/>
              <a:t>Solution</a:t>
            </a:r>
            <a:r>
              <a:rPr lang="en-US" sz="2600" dirty="0"/>
              <a:t>: By Theorem </a:t>
            </a:r>
            <a:r>
              <a:rPr lang="en-US" sz="2600" dirty="0">
                <a:ea typeface="Cambria Math" pitchFamily="18" charset="0"/>
              </a:rPr>
              <a:t>2</a:t>
            </a:r>
            <a:r>
              <a:rPr lang="en-US" sz="2600" dirty="0"/>
              <a:t>, the number of combinations is</a:t>
            </a:r>
          </a:p>
        </p:txBody>
      </p:sp>
      <p:graphicFrame>
        <p:nvGraphicFramePr>
          <p:cNvPr id="13" name="Object 3"/>
          <p:cNvGraphicFramePr>
            <a:graphicFrameLocks noChangeAspect="1"/>
          </p:cNvGraphicFramePr>
          <p:nvPr>
            <p:extLst>
              <p:ext uri="{D42A27DB-BD31-4B8C-83A1-F6EECF244321}">
                <p14:modId xmlns:p14="http://schemas.microsoft.com/office/powerpoint/2010/main" val="1671919401"/>
              </p:ext>
            </p:extLst>
          </p:nvPr>
        </p:nvGraphicFramePr>
        <p:xfrm>
          <a:off x="2971800" y="3056572"/>
          <a:ext cx="3019425" cy="866775"/>
        </p:xfrm>
        <a:graphic>
          <a:graphicData uri="http://schemas.openxmlformats.org/presentationml/2006/ole">
            <mc:AlternateContent xmlns:mc="http://schemas.openxmlformats.org/markup-compatibility/2006">
              <mc:Choice xmlns:v="urn:schemas-microsoft-com:vml" Requires="v">
                <p:oleObj spid="_x0000_s11486" name="Equation" r:id="rId3" imgW="1371600" imgH="393480" progId="Equation.DSMT4">
                  <p:embed/>
                </p:oleObj>
              </mc:Choice>
              <mc:Fallback>
                <p:oleObj name="Equation" r:id="rId3" imgW="1371600" imgH="393480" progId="Equation.DSMT4">
                  <p:embed/>
                  <p:pic>
                    <p:nvPicPr>
                      <p:cNvPr id="13" name="Object 3"/>
                      <p:cNvPicPr/>
                      <p:nvPr/>
                    </p:nvPicPr>
                    <p:blipFill>
                      <a:blip r:embed="rId4"/>
                      <a:stretch>
                        <a:fillRect/>
                      </a:stretch>
                    </p:blipFill>
                    <p:spPr>
                      <a:xfrm>
                        <a:off x="2971800" y="3056572"/>
                        <a:ext cx="3019425" cy="866775"/>
                      </a:xfrm>
                      <a:prstGeom prst="rect">
                        <a:avLst/>
                      </a:prstGeom>
                    </p:spPr>
                  </p:pic>
                </p:oleObj>
              </mc:Fallback>
            </mc:AlternateContent>
          </a:graphicData>
        </a:graphic>
      </p:graphicFrame>
      <p:sp>
        <p:nvSpPr>
          <p:cNvPr id="9" name="Content Placeholder 4"/>
          <p:cNvSpPr>
            <a:spLocks noGrp="1"/>
          </p:cNvSpPr>
          <p:nvPr>
            <p:ph idx="13"/>
          </p:nvPr>
        </p:nvSpPr>
        <p:spPr>
          <a:xfrm>
            <a:off x="457200" y="3962400"/>
            <a:ext cx="8534400" cy="1752600"/>
          </a:xfrm>
        </p:spPr>
        <p:txBody>
          <a:bodyPr/>
          <a:lstStyle/>
          <a:p>
            <a:pPr>
              <a:spcBef>
                <a:spcPts val="0"/>
              </a:spcBef>
            </a:pPr>
            <a:r>
              <a:rPr lang="en-US" sz="2600" b="1" dirty="0"/>
              <a:t>Example</a:t>
            </a:r>
            <a:r>
              <a:rPr lang="en-US" sz="2600" dirty="0"/>
              <a:t>: A group of </a:t>
            </a:r>
            <a:r>
              <a:rPr lang="en-US" sz="2600" dirty="0">
                <a:ea typeface="Cambria Math" pitchFamily="18" charset="0"/>
              </a:rPr>
              <a:t>30 </a:t>
            </a:r>
            <a:r>
              <a:rPr lang="en-US" sz="2600" dirty="0"/>
              <a:t>people have been trained as astronauts to go on the first mission to Mars. How many ways are there to select a crew of six people to go on this mission?</a:t>
            </a:r>
            <a:endParaRPr lang="en-US" sz="2600" b="1" dirty="0"/>
          </a:p>
          <a:p>
            <a:pPr>
              <a:spcBef>
                <a:spcPts val="0"/>
              </a:spcBef>
            </a:pPr>
            <a:r>
              <a:rPr lang="en-US" sz="2600" b="1" dirty="0"/>
              <a:t>Solution</a:t>
            </a:r>
            <a:r>
              <a:rPr lang="en-US" sz="2600" dirty="0"/>
              <a:t>: By Theorem </a:t>
            </a:r>
            <a:r>
              <a:rPr lang="en-US" sz="2600" dirty="0">
                <a:ea typeface="Cambria Math" pitchFamily="18" charset="0"/>
              </a:rPr>
              <a:t>2</a:t>
            </a:r>
            <a:r>
              <a:rPr lang="en-US" sz="2600" dirty="0"/>
              <a:t>, the number of possible crews is</a:t>
            </a:r>
          </a:p>
        </p:txBody>
      </p:sp>
      <p:graphicFrame>
        <p:nvGraphicFramePr>
          <p:cNvPr id="6" name="Object 5"/>
          <p:cNvGraphicFramePr>
            <a:graphicFrameLocks noChangeAspect="1"/>
          </p:cNvGraphicFramePr>
          <p:nvPr>
            <p:extLst>
              <p:ext uri="{D42A27DB-BD31-4B8C-83A1-F6EECF244321}">
                <p14:modId xmlns:p14="http://schemas.microsoft.com/office/powerpoint/2010/main" val="4033323289"/>
              </p:ext>
            </p:extLst>
          </p:nvPr>
        </p:nvGraphicFramePr>
        <p:xfrm>
          <a:off x="1077119" y="5715000"/>
          <a:ext cx="6989763" cy="866775"/>
        </p:xfrm>
        <a:graphic>
          <a:graphicData uri="http://schemas.openxmlformats.org/presentationml/2006/ole">
            <mc:AlternateContent xmlns:mc="http://schemas.openxmlformats.org/markup-compatibility/2006">
              <mc:Choice xmlns:v="urn:schemas-microsoft-com:vml" Requires="v">
                <p:oleObj spid="_x0000_s11487" name="Equation" r:id="rId5" imgW="3174840" imgH="393480" progId="Equation.DSMT4">
                  <p:embed/>
                </p:oleObj>
              </mc:Choice>
              <mc:Fallback>
                <p:oleObj name="Equation" r:id="rId5" imgW="3174840" imgH="393480" progId="Equation.DSMT4">
                  <p:embed/>
                  <p:pic>
                    <p:nvPicPr>
                      <p:cNvPr id="13" name="Object 3"/>
                      <p:cNvPicPr/>
                      <p:nvPr/>
                    </p:nvPicPr>
                    <p:blipFill>
                      <a:blip r:embed="rId6"/>
                      <a:stretch>
                        <a:fillRect/>
                      </a:stretch>
                    </p:blipFill>
                    <p:spPr>
                      <a:xfrm>
                        <a:off x="1077119" y="5715000"/>
                        <a:ext cx="6989763" cy="866775"/>
                      </a:xfrm>
                      <a:prstGeom prst="rect">
                        <a:avLst/>
                      </a:prstGeom>
                    </p:spPr>
                  </p:pic>
                </p:oleObj>
              </mc:Fallback>
            </mc:AlternateContent>
          </a:graphicData>
        </a:graphic>
      </p:graphicFrame>
    </p:spTree>
    <p:extLst>
      <p:ext uri="{BB962C8B-B14F-4D97-AF65-F5344CB8AC3E}">
        <p14:creationId xmlns:p14="http://schemas.microsoft.com/office/powerpoint/2010/main" val="2705280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Binomial Coefficients and Identities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6.4</a:t>
            </a:r>
          </a:p>
        </p:txBody>
      </p:sp>
    </p:spTree>
    <p:extLst>
      <p:ext uri="{BB962C8B-B14F-4D97-AF65-F5344CB8AC3E}">
        <p14:creationId xmlns:p14="http://schemas.microsoft.com/office/powerpoint/2010/main" val="3740969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4</a:t>
            </a:r>
          </a:p>
        </p:txBody>
      </p:sp>
      <p:sp>
        <p:nvSpPr>
          <p:cNvPr id="3" name="Content Placeholder 2"/>
          <p:cNvSpPr>
            <a:spLocks noGrp="1"/>
          </p:cNvSpPr>
          <p:nvPr>
            <p:ph idx="1"/>
          </p:nvPr>
        </p:nvSpPr>
        <p:spPr>
          <a:xfrm>
            <a:off x="457200" y="1295400"/>
            <a:ext cx="8229600" cy="4495800"/>
          </a:xfrm>
        </p:spPr>
        <p:txBody>
          <a:bodyPr/>
          <a:lstStyle/>
          <a:p>
            <a:r>
              <a:rPr lang="en-US" dirty="0"/>
              <a:t>The Binomial Theorem </a:t>
            </a:r>
          </a:p>
          <a:p>
            <a:r>
              <a:rPr lang="en-US" dirty="0"/>
              <a:t>Pascal’s Identity and Triangle</a:t>
            </a:r>
          </a:p>
          <a:p>
            <a:r>
              <a:rPr lang="en-US" dirty="0"/>
              <a:t>Other Identities Involving Binomial Coefficients (</a:t>
            </a:r>
            <a:r>
              <a:rPr lang="en-US" i="1" dirty="0"/>
              <a:t>not currently included in overheads</a:t>
            </a:r>
            <a:r>
              <a:rPr lang="en-US" dirty="0"/>
              <a:t>)</a:t>
            </a:r>
          </a:p>
        </p:txBody>
      </p:sp>
    </p:spTree>
    <p:extLst>
      <p:ext uri="{BB962C8B-B14F-4D97-AF65-F5344CB8AC3E}">
        <p14:creationId xmlns:p14="http://schemas.microsoft.com/office/powerpoint/2010/main" val="1529444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 of Binomial Expressions</a:t>
            </a:r>
            <a:endParaRPr lang="en-US" sz="1500" dirty="0"/>
          </a:p>
        </p:txBody>
      </p:sp>
      <p:sp>
        <p:nvSpPr>
          <p:cNvPr id="9" name="Content Placeholder 2"/>
          <p:cNvSpPr>
            <a:spLocks noGrp="1"/>
          </p:cNvSpPr>
          <p:nvPr>
            <p:ph idx="1"/>
          </p:nvPr>
        </p:nvSpPr>
        <p:spPr>
          <a:xfrm>
            <a:off x="457200" y="1295399"/>
            <a:ext cx="8534400" cy="3124201"/>
          </a:xfrm>
        </p:spPr>
        <p:txBody>
          <a:bodyPr/>
          <a:lstStyle/>
          <a:p>
            <a:pPr>
              <a:spcBef>
                <a:spcPts val="0"/>
              </a:spcBef>
              <a:spcAft>
                <a:spcPts val="0"/>
              </a:spcAft>
            </a:pPr>
            <a:r>
              <a:rPr lang="en-US" sz="2000" b="1" dirty="0"/>
              <a:t>Definition</a:t>
            </a:r>
            <a:r>
              <a:rPr lang="en-US" sz="2000" dirty="0"/>
              <a:t>: A </a:t>
            </a:r>
            <a:r>
              <a:rPr lang="en-US" sz="2000" i="1" dirty="0"/>
              <a:t>binomial</a:t>
            </a:r>
            <a:r>
              <a:rPr lang="en-US" sz="2000" dirty="0"/>
              <a:t> expression is the sum of two terms, such as </a:t>
            </a:r>
            <a:r>
              <a:rPr lang="en-US" sz="2000" i="1" dirty="0"/>
              <a:t>x </a:t>
            </a:r>
            <a:r>
              <a:rPr lang="en-US" sz="2000" dirty="0"/>
              <a:t>+ </a:t>
            </a:r>
            <a:r>
              <a:rPr lang="en-US" sz="2000" i="1" dirty="0"/>
              <a:t>y</a:t>
            </a:r>
            <a:r>
              <a:rPr lang="en-US" sz="2000" dirty="0"/>
              <a:t>. </a:t>
            </a:r>
          </a:p>
          <a:p>
            <a:pPr>
              <a:spcBef>
                <a:spcPts val="0"/>
              </a:spcBef>
              <a:spcAft>
                <a:spcPts val="0"/>
              </a:spcAft>
            </a:pPr>
            <a:endParaRPr lang="en-US" sz="2000" dirty="0"/>
          </a:p>
          <a:p>
            <a:pPr lvl="1">
              <a:spcBef>
                <a:spcPts val="0"/>
              </a:spcBef>
              <a:spcAft>
                <a:spcPts val="0"/>
              </a:spcAft>
            </a:pPr>
            <a:r>
              <a:rPr lang="en-US" sz="1800" dirty="0"/>
              <a:t>We  can use counting principles to find the coefficients in the expansion of (</a:t>
            </a:r>
            <a:r>
              <a:rPr lang="en-US" sz="1800" i="1" dirty="0"/>
              <a:t>x </a:t>
            </a:r>
            <a:r>
              <a:rPr lang="en-US" sz="1800" dirty="0"/>
              <a:t>+ </a:t>
            </a:r>
            <a:r>
              <a:rPr lang="en-US" sz="1800" i="1" dirty="0"/>
              <a:t>y</a:t>
            </a:r>
            <a:r>
              <a:rPr lang="en-US" sz="1800" dirty="0"/>
              <a:t>)</a:t>
            </a:r>
            <a:r>
              <a:rPr lang="en-US" sz="1800" i="1" baseline="30000" dirty="0">
                <a:ea typeface="Cambria Math" pitchFamily="18" charset="0"/>
              </a:rPr>
              <a:t>n</a:t>
            </a:r>
            <a:r>
              <a:rPr lang="en-US" sz="1800" dirty="0">
                <a:ea typeface="Cambria Math" pitchFamily="18" charset="0"/>
              </a:rPr>
              <a:t> </a:t>
            </a:r>
            <a:r>
              <a:rPr lang="en-US" sz="1800" dirty="0"/>
              <a:t>where n is a positive integer. </a:t>
            </a:r>
          </a:p>
          <a:p>
            <a:pPr lvl="1">
              <a:spcBef>
                <a:spcPts val="0"/>
              </a:spcBef>
              <a:spcAft>
                <a:spcPts val="0"/>
              </a:spcAft>
            </a:pPr>
            <a:r>
              <a:rPr lang="en-US" sz="1800" dirty="0"/>
              <a:t>To illustrate this idea, we first look at the process of expanding (</a:t>
            </a:r>
            <a:r>
              <a:rPr lang="en-US" sz="1800" i="1" dirty="0"/>
              <a:t>x </a:t>
            </a:r>
            <a:r>
              <a:rPr lang="en-US" sz="1800" dirty="0"/>
              <a:t>+ </a:t>
            </a:r>
            <a:r>
              <a:rPr lang="en-US" sz="1800" i="1" dirty="0"/>
              <a:t>y</a:t>
            </a:r>
            <a:r>
              <a:rPr lang="en-US" sz="1800" dirty="0"/>
              <a:t>)</a:t>
            </a:r>
            <a:r>
              <a:rPr lang="en-US" sz="1800" baseline="30000" dirty="0">
                <a:ea typeface="Cambria Math" pitchFamily="18" charset="0"/>
              </a:rPr>
              <a:t>3</a:t>
            </a:r>
            <a:r>
              <a:rPr lang="en-US" sz="1800" dirty="0">
                <a:ea typeface="Cambria Math" pitchFamily="18" charset="0"/>
              </a:rPr>
              <a:t>.</a:t>
            </a:r>
          </a:p>
          <a:p>
            <a:pPr lvl="1">
              <a:spcBef>
                <a:spcPts val="0"/>
              </a:spcBef>
              <a:spcAft>
                <a:spcPts val="0"/>
              </a:spcAft>
            </a:pPr>
            <a:r>
              <a:rPr lang="en-US" sz="1800" dirty="0"/>
              <a:t>(</a:t>
            </a:r>
            <a:r>
              <a:rPr lang="en-US" sz="1800" i="1" dirty="0"/>
              <a:t>x </a:t>
            </a:r>
            <a:r>
              <a:rPr lang="en-US" sz="1800" dirty="0"/>
              <a:t>+ </a:t>
            </a:r>
            <a:r>
              <a:rPr lang="en-US" sz="1800" i="1" dirty="0"/>
              <a:t>y</a:t>
            </a:r>
            <a:r>
              <a:rPr lang="en-US" sz="1800" dirty="0"/>
              <a:t>)</a:t>
            </a:r>
            <a:r>
              <a:rPr lang="en-US" sz="1800" dirty="0">
                <a:ea typeface="Cambria Math" pitchFamily="18" charset="0"/>
              </a:rPr>
              <a:t> </a:t>
            </a:r>
            <a:r>
              <a:rPr lang="en-US" sz="1800" dirty="0"/>
              <a:t>(</a:t>
            </a:r>
            <a:r>
              <a:rPr lang="en-US" sz="1800" i="1" dirty="0"/>
              <a:t>x </a:t>
            </a:r>
            <a:r>
              <a:rPr lang="en-US" sz="1800" dirty="0"/>
              <a:t>+ </a:t>
            </a:r>
            <a:r>
              <a:rPr lang="en-US" sz="1800" i="1" dirty="0"/>
              <a:t>y</a:t>
            </a:r>
            <a:r>
              <a:rPr lang="en-US" sz="1800" dirty="0"/>
              <a:t>) (</a:t>
            </a:r>
            <a:r>
              <a:rPr lang="en-US" sz="1800" i="1" dirty="0"/>
              <a:t>x </a:t>
            </a:r>
            <a:r>
              <a:rPr lang="en-US" sz="1800" dirty="0"/>
              <a:t>+ </a:t>
            </a:r>
            <a:r>
              <a:rPr lang="en-US" sz="1800" i="1" dirty="0"/>
              <a:t>y</a:t>
            </a:r>
            <a:r>
              <a:rPr lang="en-US" sz="1800" dirty="0"/>
              <a:t>) expands  into a sum of terms that are the product of a term from each of the three sums.</a:t>
            </a:r>
            <a:endParaRPr lang="en-US" sz="1800" baseline="30000" dirty="0">
              <a:ea typeface="Cambria Math" pitchFamily="18" charset="0"/>
            </a:endParaRPr>
          </a:p>
          <a:p>
            <a:pPr lvl="1">
              <a:spcBef>
                <a:spcPts val="0"/>
              </a:spcBef>
              <a:spcAft>
                <a:spcPts val="0"/>
              </a:spcAft>
            </a:pPr>
            <a:r>
              <a:rPr lang="en-US" sz="1800" dirty="0">
                <a:ea typeface="Cambria Math" pitchFamily="18" charset="0"/>
              </a:rPr>
              <a:t>Terms of the form </a:t>
            </a:r>
            <a:r>
              <a:rPr lang="en-US" sz="1800" i="1" dirty="0">
                <a:ea typeface="Cambria Math" pitchFamily="18" charset="0"/>
              </a:rPr>
              <a:t>x</a:t>
            </a:r>
            <a:r>
              <a:rPr lang="en-US" sz="1800" baseline="30000" dirty="0">
                <a:ea typeface="Cambria Math" pitchFamily="18" charset="0"/>
              </a:rPr>
              <a:t>3</a:t>
            </a:r>
            <a:r>
              <a:rPr lang="en-US" sz="1800" dirty="0">
                <a:ea typeface="Cambria Math" pitchFamily="18" charset="0"/>
              </a:rPr>
              <a:t>,</a:t>
            </a:r>
            <a:r>
              <a:rPr lang="en-US" sz="1800" i="1" dirty="0">
                <a:ea typeface="Cambria Math" pitchFamily="18" charset="0"/>
              </a:rPr>
              <a:t> x</a:t>
            </a:r>
            <a:r>
              <a:rPr lang="en-US" sz="1800" baseline="30000" dirty="0">
                <a:ea typeface="Cambria Math" pitchFamily="18" charset="0"/>
              </a:rPr>
              <a:t>2</a:t>
            </a:r>
            <a:r>
              <a:rPr lang="en-US" sz="1800" i="1" dirty="0">
                <a:ea typeface="Cambria Math" pitchFamily="18" charset="0"/>
              </a:rPr>
              <a:t>y</a:t>
            </a:r>
            <a:r>
              <a:rPr lang="en-US" sz="1800" dirty="0">
                <a:ea typeface="Cambria Math" pitchFamily="18" charset="0"/>
              </a:rPr>
              <a:t>, </a:t>
            </a:r>
            <a:r>
              <a:rPr lang="en-US" sz="1800" i="1" dirty="0">
                <a:ea typeface="Cambria Math" pitchFamily="18" charset="0"/>
              </a:rPr>
              <a:t>x y</a:t>
            </a:r>
            <a:r>
              <a:rPr lang="en-US" sz="1800" baseline="30000" dirty="0">
                <a:ea typeface="Cambria Math" pitchFamily="18" charset="0"/>
              </a:rPr>
              <a:t>2</a:t>
            </a:r>
            <a:r>
              <a:rPr lang="en-US" sz="1800" i="1" dirty="0">
                <a:ea typeface="Cambria Math" pitchFamily="18" charset="0"/>
              </a:rPr>
              <a:t>,</a:t>
            </a:r>
            <a:r>
              <a:rPr lang="en-US" sz="1800" dirty="0">
                <a:ea typeface="Cambria Math" pitchFamily="18" charset="0"/>
              </a:rPr>
              <a:t> </a:t>
            </a:r>
            <a:r>
              <a:rPr lang="en-US" sz="1800" i="1" dirty="0">
                <a:ea typeface="Cambria Math" pitchFamily="18" charset="0"/>
              </a:rPr>
              <a:t>y</a:t>
            </a:r>
            <a:r>
              <a:rPr lang="en-US" sz="1800" baseline="30000" dirty="0">
                <a:ea typeface="Cambria Math" pitchFamily="18" charset="0"/>
              </a:rPr>
              <a:t>3</a:t>
            </a:r>
            <a:r>
              <a:rPr lang="en-US" sz="1800" dirty="0">
                <a:ea typeface="Cambria Math" pitchFamily="18" charset="0"/>
              </a:rPr>
              <a:t> arise. The question is what are the coefficients?</a:t>
            </a:r>
          </a:p>
          <a:p>
            <a:pPr lvl="2">
              <a:spcBef>
                <a:spcPts val="0"/>
              </a:spcBef>
              <a:spcAft>
                <a:spcPts val="0"/>
              </a:spcAft>
            </a:pPr>
            <a:r>
              <a:rPr lang="en-US" sz="1600" dirty="0">
                <a:ea typeface="Cambria Math" pitchFamily="18" charset="0"/>
              </a:rPr>
              <a:t>To obtain </a:t>
            </a:r>
            <a:r>
              <a:rPr lang="en-US" sz="1600" i="1" dirty="0">
                <a:ea typeface="Cambria Math" pitchFamily="18" charset="0"/>
              </a:rPr>
              <a:t>x</a:t>
            </a:r>
            <a:r>
              <a:rPr lang="en-US" sz="1600" baseline="30000" dirty="0">
                <a:ea typeface="Cambria Math" pitchFamily="18" charset="0"/>
              </a:rPr>
              <a:t>3 </a:t>
            </a:r>
            <a:r>
              <a:rPr lang="en-US" sz="1600" dirty="0">
                <a:ea typeface="Cambria Math" pitchFamily="18" charset="0"/>
              </a:rPr>
              <a:t>, an </a:t>
            </a:r>
            <a:r>
              <a:rPr lang="en-US" sz="1600" i="1" dirty="0">
                <a:ea typeface="Cambria Math" pitchFamily="18" charset="0"/>
              </a:rPr>
              <a:t>x</a:t>
            </a:r>
            <a:r>
              <a:rPr lang="en-US" sz="1600" dirty="0">
                <a:ea typeface="Cambria Math" pitchFamily="18" charset="0"/>
              </a:rPr>
              <a:t> must be chosen from each of the sums. There is only one way to do this. So, the coefficient of</a:t>
            </a:r>
            <a:r>
              <a:rPr lang="en-US" sz="1600" i="1" dirty="0">
                <a:ea typeface="Cambria Math" pitchFamily="18" charset="0"/>
              </a:rPr>
              <a:t> x</a:t>
            </a:r>
            <a:r>
              <a:rPr lang="en-US" sz="1600" baseline="30000" dirty="0">
                <a:ea typeface="Cambria Math" pitchFamily="18" charset="0"/>
              </a:rPr>
              <a:t>3 </a:t>
            </a:r>
            <a:r>
              <a:rPr lang="en-US" sz="1600" dirty="0">
                <a:ea typeface="Cambria Math" pitchFamily="18" charset="0"/>
              </a:rPr>
              <a:t>  is 1. </a:t>
            </a:r>
          </a:p>
          <a:p>
            <a:pPr lvl="2">
              <a:spcBef>
                <a:spcPts val="0"/>
              </a:spcBef>
              <a:spcAft>
                <a:spcPts val="0"/>
              </a:spcAft>
            </a:pPr>
            <a:r>
              <a:rPr lang="en-US" sz="1600" dirty="0">
                <a:ea typeface="Cambria Math" pitchFamily="18" charset="0"/>
              </a:rPr>
              <a:t>To obtain </a:t>
            </a:r>
            <a:r>
              <a:rPr lang="en-US" sz="1600" i="1" dirty="0">
                <a:ea typeface="Cambria Math" pitchFamily="18" charset="0"/>
              </a:rPr>
              <a:t>x</a:t>
            </a:r>
            <a:r>
              <a:rPr lang="en-US" sz="1600" baseline="30000" dirty="0">
                <a:ea typeface="Cambria Math" pitchFamily="18" charset="0"/>
              </a:rPr>
              <a:t>2</a:t>
            </a:r>
            <a:r>
              <a:rPr lang="en-US" sz="1600" i="1" dirty="0">
                <a:ea typeface="Cambria Math" pitchFamily="18" charset="0"/>
              </a:rPr>
              <a:t>y</a:t>
            </a:r>
            <a:r>
              <a:rPr lang="en-US" sz="1600" dirty="0">
                <a:ea typeface="Cambria Math" pitchFamily="18" charset="0"/>
              </a:rPr>
              <a:t>, an </a:t>
            </a:r>
            <a:r>
              <a:rPr lang="en-US" sz="1600" i="1" dirty="0">
                <a:ea typeface="Cambria Math" pitchFamily="18" charset="0"/>
              </a:rPr>
              <a:t>x</a:t>
            </a:r>
            <a:r>
              <a:rPr lang="en-US" sz="1600" dirty="0">
                <a:ea typeface="Cambria Math" pitchFamily="18" charset="0"/>
              </a:rPr>
              <a:t> must be chosen from two of the sums and a </a:t>
            </a:r>
            <a:r>
              <a:rPr lang="en-US" sz="1600" i="1" dirty="0">
                <a:ea typeface="Cambria Math" pitchFamily="18" charset="0"/>
              </a:rPr>
              <a:t>y</a:t>
            </a:r>
            <a:r>
              <a:rPr lang="en-US" sz="1600" dirty="0">
                <a:ea typeface="Cambria Math" pitchFamily="18" charset="0"/>
              </a:rPr>
              <a:t>  from the other. There are</a:t>
            </a:r>
            <a:endParaRPr lang="en-US" sz="1600" dirty="0"/>
          </a:p>
        </p:txBody>
      </p:sp>
      <p:graphicFrame>
        <p:nvGraphicFramePr>
          <p:cNvPr id="10" name="Object 3"/>
          <p:cNvGraphicFramePr>
            <a:graphicFrameLocks noChangeAspect="1"/>
          </p:cNvGraphicFramePr>
          <p:nvPr>
            <p:extLst>
              <p:ext uri="{D42A27DB-BD31-4B8C-83A1-F6EECF244321}">
                <p14:modId xmlns:p14="http://schemas.microsoft.com/office/powerpoint/2010/main" val="2532714226"/>
              </p:ext>
            </p:extLst>
          </p:nvPr>
        </p:nvGraphicFramePr>
        <p:xfrm>
          <a:off x="1447800" y="4332383"/>
          <a:ext cx="178420" cy="304800"/>
        </p:xfrm>
        <a:graphic>
          <a:graphicData uri="http://schemas.openxmlformats.org/presentationml/2006/ole">
            <mc:AlternateContent xmlns:mc="http://schemas.openxmlformats.org/markup-compatibility/2006">
              <mc:Choice xmlns:v="urn:schemas-microsoft-com:vml" Requires="v">
                <p:oleObj spid="_x0000_s12506" name="Equation" r:id="rId4" imgW="266400" imgH="457200" progId="Equation.DSMT4">
                  <p:embed/>
                </p:oleObj>
              </mc:Choice>
              <mc:Fallback>
                <p:oleObj name="Equation" r:id="rId4" imgW="266400" imgH="457200" progId="Equation.DSMT4">
                  <p:embed/>
                  <p:pic>
                    <p:nvPicPr>
                      <p:cNvPr id="5" name="Object 3"/>
                      <p:cNvPicPr/>
                      <p:nvPr/>
                    </p:nvPicPr>
                    <p:blipFill>
                      <a:blip r:embed="rId5"/>
                      <a:stretch>
                        <a:fillRect/>
                      </a:stretch>
                    </p:blipFill>
                    <p:spPr>
                      <a:xfrm>
                        <a:off x="1447800" y="4332383"/>
                        <a:ext cx="178420" cy="304800"/>
                      </a:xfrm>
                      <a:prstGeom prst="rect">
                        <a:avLst/>
                      </a:prstGeom>
                    </p:spPr>
                  </p:pic>
                </p:oleObj>
              </mc:Fallback>
            </mc:AlternateContent>
          </a:graphicData>
        </a:graphic>
      </p:graphicFrame>
      <p:sp>
        <p:nvSpPr>
          <p:cNvPr id="4" name="Content Placeholder 4"/>
          <p:cNvSpPr>
            <a:spLocks noGrp="1"/>
          </p:cNvSpPr>
          <p:nvPr>
            <p:ph idx="13"/>
          </p:nvPr>
        </p:nvSpPr>
        <p:spPr>
          <a:xfrm>
            <a:off x="1676400" y="4332383"/>
            <a:ext cx="4267200" cy="304800"/>
          </a:xfrm>
        </p:spPr>
        <p:txBody>
          <a:bodyPr/>
          <a:lstStyle/>
          <a:p>
            <a:pPr marL="0" lvl="1" indent="0">
              <a:buNone/>
            </a:pPr>
            <a:r>
              <a:rPr lang="en-US" sz="1600" dirty="0">
                <a:ea typeface="Cambria Math" pitchFamily="18" charset="0"/>
              </a:rPr>
              <a:t>ways to do this  and so the coefficient of </a:t>
            </a:r>
            <a:r>
              <a:rPr lang="en-US" sz="1600" i="1" dirty="0">
                <a:ea typeface="Cambria Math" pitchFamily="18" charset="0"/>
              </a:rPr>
              <a:t>x</a:t>
            </a:r>
            <a:r>
              <a:rPr lang="en-US" sz="1600" baseline="30000" dirty="0">
                <a:ea typeface="Cambria Math" pitchFamily="18" charset="0"/>
              </a:rPr>
              <a:t>2</a:t>
            </a:r>
            <a:r>
              <a:rPr lang="en-US" sz="1600" i="1" dirty="0">
                <a:ea typeface="Cambria Math" pitchFamily="18" charset="0"/>
              </a:rPr>
              <a:t>y</a:t>
            </a:r>
            <a:r>
              <a:rPr lang="en-US" sz="1600" dirty="0">
                <a:ea typeface="Cambria Math" pitchFamily="18" charset="0"/>
              </a:rPr>
              <a:t> is 3.</a:t>
            </a:r>
            <a:endParaRPr lang="en-US" sz="1600" dirty="0"/>
          </a:p>
        </p:txBody>
      </p:sp>
      <p:sp>
        <p:nvSpPr>
          <p:cNvPr id="5" name="Content Placeholder 5"/>
          <p:cNvSpPr>
            <a:spLocks noGrp="1"/>
          </p:cNvSpPr>
          <p:nvPr>
            <p:ph idx="14"/>
          </p:nvPr>
        </p:nvSpPr>
        <p:spPr>
          <a:xfrm>
            <a:off x="457200" y="4572000"/>
            <a:ext cx="8534400" cy="304800"/>
          </a:xfrm>
        </p:spPr>
        <p:txBody>
          <a:bodyPr/>
          <a:lstStyle/>
          <a:p>
            <a:pPr lvl="1"/>
            <a:r>
              <a:rPr lang="en-US" sz="1800" dirty="0">
                <a:ea typeface="Cambria Math" pitchFamily="18" charset="0"/>
              </a:rPr>
              <a:t>To obtain </a:t>
            </a:r>
            <a:r>
              <a:rPr lang="en-US" sz="1800" i="1" dirty="0">
                <a:ea typeface="Cambria Math" pitchFamily="18" charset="0"/>
              </a:rPr>
              <a:t>xy</a:t>
            </a:r>
            <a:r>
              <a:rPr lang="en-US" sz="1800" baseline="30000" dirty="0">
                <a:ea typeface="Cambria Math" pitchFamily="18" charset="0"/>
              </a:rPr>
              <a:t>2</a:t>
            </a:r>
            <a:r>
              <a:rPr lang="en-US" sz="1800" dirty="0">
                <a:ea typeface="Cambria Math" pitchFamily="18" charset="0"/>
              </a:rPr>
              <a:t>, an </a:t>
            </a:r>
            <a:r>
              <a:rPr lang="en-US" sz="1800" i="1" dirty="0">
                <a:ea typeface="Cambria Math" pitchFamily="18" charset="0"/>
              </a:rPr>
              <a:t>x</a:t>
            </a:r>
            <a:r>
              <a:rPr lang="en-US" sz="1800" dirty="0">
                <a:ea typeface="Cambria Math" pitchFamily="18" charset="0"/>
              </a:rPr>
              <a:t> must be chosen from  of the sums and a </a:t>
            </a:r>
            <a:r>
              <a:rPr lang="en-US" sz="1800" i="1" dirty="0">
                <a:ea typeface="Cambria Math" pitchFamily="18" charset="0"/>
              </a:rPr>
              <a:t>y</a:t>
            </a:r>
            <a:r>
              <a:rPr lang="en-US" sz="1800" dirty="0">
                <a:ea typeface="Cambria Math" pitchFamily="18" charset="0"/>
              </a:rPr>
              <a:t>  from the other two . There  are</a:t>
            </a:r>
            <a:endParaRPr lang="en-US" sz="1800" dirty="0"/>
          </a:p>
        </p:txBody>
      </p:sp>
      <p:graphicFrame>
        <p:nvGraphicFramePr>
          <p:cNvPr id="11" name="Object 6"/>
          <p:cNvGraphicFramePr>
            <a:graphicFrameLocks noChangeAspect="1"/>
          </p:cNvGraphicFramePr>
          <p:nvPr>
            <p:extLst>
              <p:ext uri="{D42A27DB-BD31-4B8C-83A1-F6EECF244321}">
                <p14:modId xmlns:p14="http://schemas.microsoft.com/office/powerpoint/2010/main" val="2077920107"/>
              </p:ext>
            </p:extLst>
          </p:nvPr>
        </p:nvGraphicFramePr>
        <p:xfrm>
          <a:off x="2057400" y="4876800"/>
          <a:ext cx="178420" cy="304800"/>
        </p:xfrm>
        <a:graphic>
          <a:graphicData uri="http://schemas.openxmlformats.org/presentationml/2006/ole">
            <mc:AlternateContent xmlns:mc="http://schemas.openxmlformats.org/markup-compatibility/2006">
              <mc:Choice xmlns:v="urn:schemas-microsoft-com:vml" Requires="v">
                <p:oleObj spid="_x0000_s12507" name="Equation" r:id="rId6" imgW="266400" imgH="457200" progId="Equation.DSMT4">
                  <p:embed/>
                </p:oleObj>
              </mc:Choice>
              <mc:Fallback>
                <p:oleObj name="Equation" r:id="rId6" imgW="266400" imgH="457200" progId="Equation.DSMT4">
                  <p:embed/>
                  <p:pic>
                    <p:nvPicPr>
                      <p:cNvPr id="10" name="Object 3"/>
                      <p:cNvPicPr/>
                      <p:nvPr/>
                    </p:nvPicPr>
                    <p:blipFill>
                      <a:blip r:embed="rId7"/>
                      <a:stretch>
                        <a:fillRect/>
                      </a:stretch>
                    </p:blipFill>
                    <p:spPr>
                      <a:xfrm>
                        <a:off x="2057400" y="4876800"/>
                        <a:ext cx="178420" cy="304800"/>
                      </a:xfrm>
                      <a:prstGeom prst="rect">
                        <a:avLst/>
                      </a:prstGeom>
                    </p:spPr>
                  </p:pic>
                </p:oleObj>
              </mc:Fallback>
            </mc:AlternateContent>
          </a:graphicData>
        </a:graphic>
      </p:graphicFrame>
      <p:sp>
        <p:nvSpPr>
          <p:cNvPr id="6" name="Content Placeholder 7"/>
          <p:cNvSpPr>
            <a:spLocks noGrp="1"/>
          </p:cNvSpPr>
          <p:nvPr>
            <p:ph idx="15"/>
          </p:nvPr>
        </p:nvSpPr>
        <p:spPr>
          <a:xfrm>
            <a:off x="457200" y="4876800"/>
            <a:ext cx="8595360" cy="1752600"/>
          </a:xfrm>
        </p:spPr>
        <p:txBody>
          <a:bodyPr anchor="ctr"/>
          <a:lstStyle/>
          <a:p>
            <a:pPr marL="114300" lvl="1" indent="0">
              <a:spcBef>
                <a:spcPts val="0"/>
              </a:spcBef>
              <a:spcAft>
                <a:spcPts val="0"/>
              </a:spcAft>
              <a:buNone/>
            </a:pPr>
            <a:r>
              <a:rPr lang="en-US" sz="1800" dirty="0">
                <a:ea typeface="Cambria Math" pitchFamily="18" charset="0"/>
              </a:rPr>
              <a:t>				ways to do this  and so the coefficient of</a:t>
            </a:r>
            <a:r>
              <a:rPr lang="en-US" sz="1800" i="1" dirty="0">
                <a:ea typeface="Cambria Math" pitchFamily="18" charset="0"/>
              </a:rPr>
              <a:t> xy</a:t>
            </a:r>
            <a:r>
              <a:rPr lang="en-US" sz="1800" baseline="30000" dirty="0">
                <a:ea typeface="Cambria Math" pitchFamily="18" charset="0"/>
              </a:rPr>
              <a:t>2</a:t>
            </a:r>
            <a:r>
              <a:rPr lang="en-US" sz="1800" dirty="0">
                <a:ea typeface="Cambria Math" pitchFamily="18" charset="0"/>
              </a:rPr>
              <a:t>  is 3. </a:t>
            </a:r>
          </a:p>
          <a:p>
            <a:pPr lvl="1">
              <a:spcBef>
                <a:spcPts val="0"/>
              </a:spcBef>
              <a:spcAft>
                <a:spcPts val="0"/>
              </a:spcAft>
            </a:pPr>
            <a:r>
              <a:rPr lang="en-US" sz="1800" dirty="0">
                <a:ea typeface="Cambria Math" pitchFamily="18" charset="0"/>
              </a:rPr>
              <a:t>To obtain </a:t>
            </a:r>
            <a:r>
              <a:rPr lang="en-US" sz="1800" i="1" dirty="0">
                <a:ea typeface="Cambria Math" pitchFamily="18" charset="0"/>
              </a:rPr>
              <a:t>y</a:t>
            </a:r>
            <a:r>
              <a:rPr lang="en-US" sz="1800" baseline="30000" dirty="0">
                <a:ea typeface="Cambria Math" pitchFamily="18" charset="0"/>
              </a:rPr>
              <a:t>3 </a:t>
            </a:r>
            <a:r>
              <a:rPr lang="en-US" sz="1800" dirty="0">
                <a:ea typeface="Cambria Math" pitchFamily="18" charset="0"/>
              </a:rPr>
              <a:t>, a </a:t>
            </a:r>
            <a:r>
              <a:rPr lang="en-US" sz="1800" i="1" dirty="0">
                <a:ea typeface="Cambria Math" pitchFamily="18" charset="0"/>
              </a:rPr>
              <a:t>y</a:t>
            </a:r>
            <a:r>
              <a:rPr lang="en-US" sz="1800" dirty="0">
                <a:ea typeface="Cambria Math" pitchFamily="18" charset="0"/>
              </a:rPr>
              <a:t> must be chosen from each of the sums. There is only one way to do this. So, the coefficient of</a:t>
            </a:r>
            <a:r>
              <a:rPr lang="en-US" sz="1800" i="1" dirty="0">
                <a:ea typeface="Cambria Math" pitchFamily="18" charset="0"/>
              </a:rPr>
              <a:t> y</a:t>
            </a:r>
            <a:r>
              <a:rPr lang="en-US" sz="1800" baseline="30000" dirty="0">
                <a:ea typeface="Cambria Math" pitchFamily="18" charset="0"/>
              </a:rPr>
              <a:t>3</a:t>
            </a:r>
            <a:r>
              <a:rPr lang="en-US" sz="1800" dirty="0">
                <a:ea typeface="Cambria Math" pitchFamily="18" charset="0"/>
              </a:rPr>
              <a:t>  is 1. </a:t>
            </a:r>
          </a:p>
          <a:p>
            <a:pPr marL="0" lvl="1" indent="0">
              <a:spcBef>
                <a:spcPts val="0"/>
              </a:spcBef>
              <a:spcAft>
                <a:spcPts val="0"/>
              </a:spcAft>
              <a:buNone/>
            </a:pPr>
            <a:r>
              <a:rPr lang="en-US" sz="2000" dirty="0"/>
              <a:t>We have used a counting argument to show that (</a:t>
            </a:r>
            <a:r>
              <a:rPr lang="en-US" sz="2000" i="1" dirty="0"/>
              <a:t>x </a:t>
            </a:r>
            <a:r>
              <a:rPr lang="en-US" sz="2000" dirty="0"/>
              <a:t>+ </a:t>
            </a:r>
            <a:r>
              <a:rPr lang="en-US" sz="2000" i="1" dirty="0"/>
              <a:t>y</a:t>
            </a:r>
            <a:r>
              <a:rPr lang="en-US" sz="2000" dirty="0"/>
              <a:t>)</a:t>
            </a:r>
            <a:r>
              <a:rPr lang="en-US" sz="2000" baseline="30000" dirty="0">
                <a:ea typeface="Cambria Math" pitchFamily="18" charset="0"/>
              </a:rPr>
              <a:t>3</a:t>
            </a:r>
            <a:r>
              <a:rPr lang="en-US" sz="2000" dirty="0"/>
              <a:t> = </a:t>
            </a:r>
            <a:r>
              <a:rPr lang="en-US" sz="2000" i="1" dirty="0">
                <a:ea typeface="Cambria Math" pitchFamily="18" charset="0"/>
              </a:rPr>
              <a:t>x</a:t>
            </a:r>
            <a:r>
              <a:rPr lang="en-US" sz="2000" baseline="30000" dirty="0">
                <a:ea typeface="Cambria Math" pitchFamily="18" charset="0"/>
              </a:rPr>
              <a:t>3</a:t>
            </a:r>
            <a:r>
              <a:rPr lang="en-US" sz="2000" i="1" dirty="0"/>
              <a:t> +  </a:t>
            </a:r>
            <a:r>
              <a:rPr lang="en-US" sz="2000" dirty="0">
                <a:ea typeface="Cambria Math" pitchFamily="18" charset="0"/>
              </a:rPr>
              <a:t>3</a:t>
            </a:r>
            <a:r>
              <a:rPr lang="en-US" sz="2000" i="1" dirty="0">
                <a:ea typeface="Cambria Math" pitchFamily="18" charset="0"/>
              </a:rPr>
              <a:t>x</a:t>
            </a:r>
            <a:r>
              <a:rPr lang="en-US" sz="2000" baseline="30000" dirty="0">
                <a:ea typeface="Cambria Math" pitchFamily="18" charset="0"/>
              </a:rPr>
              <a:t>2</a:t>
            </a:r>
            <a:r>
              <a:rPr lang="en-US" sz="2000" i="1" dirty="0">
                <a:ea typeface="Cambria Math" pitchFamily="18" charset="0"/>
              </a:rPr>
              <a:t>y </a:t>
            </a:r>
            <a:r>
              <a:rPr lang="en-US" sz="2000" i="1" dirty="0"/>
              <a:t> + </a:t>
            </a:r>
            <a:r>
              <a:rPr lang="en-US" sz="2000" dirty="0">
                <a:ea typeface="Cambria Math" pitchFamily="18" charset="0"/>
              </a:rPr>
              <a:t>3</a:t>
            </a:r>
            <a:r>
              <a:rPr lang="en-US" sz="2000" i="1" dirty="0">
                <a:ea typeface="Cambria Math" pitchFamily="18" charset="0"/>
              </a:rPr>
              <a:t>x y</a:t>
            </a:r>
            <a:r>
              <a:rPr lang="en-US" sz="2000" baseline="30000" dirty="0">
                <a:ea typeface="Cambria Math" pitchFamily="18" charset="0"/>
              </a:rPr>
              <a:t>2</a:t>
            </a:r>
            <a:r>
              <a:rPr lang="en-US" sz="2000" i="1" dirty="0"/>
              <a:t>  + </a:t>
            </a:r>
            <a:r>
              <a:rPr lang="en-US" sz="2000" i="1" dirty="0">
                <a:ea typeface="Cambria Math" pitchFamily="18" charset="0"/>
              </a:rPr>
              <a:t>y</a:t>
            </a:r>
            <a:r>
              <a:rPr lang="en-US" sz="2000" baseline="30000" dirty="0">
                <a:ea typeface="Cambria Math" pitchFamily="18" charset="0"/>
              </a:rPr>
              <a:t>3</a:t>
            </a:r>
            <a:r>
              <a:rPr lang="en-US" sz="2000" i="1" dirty="0"/>
              <a:t> .</a:t>
            </a:r>
          </a:p>
          <a:p>
            <a:pPr>
              <a:spcBef>
                <a:spcPts val="0"/>
              </a:spcBef>
              <a:spcAft>
                <a:spcPts val="0"/>
              </a:spcAft>
            </a:pPr>
            <a:r>
              <a:rPr lang="en-US" sz="2000" dirty="0">
                <a:ea typeface="Cambria Math" pitchFamily="18" charset="0"/>
              </a:rPr>
              <a:t>Next we present the binomial theorem gives the coefficients of the terms in the expansion of </a:t>
            </a:r>
            <a:r>
              <a:rPr lang="en-US" sz="2000" dirty="0"/>
              <a:t>(</a:t>
            </a:r>
            <a:r>
              <a:rPr lang="en-US" sz="2000" i="1" dirty="0"/>
              <a:t>x </a:t>
            </a:r>
            <a:r>
              <a:rPr lang="en-US" sz="2000" dirty="0"/>
              <a:t>+ </a:t>
            </a:r>
            <a:r>
              <a:rPr lang="en-US" sz="2000" i="1" dirty="0"/>
              <a:t>y</a:t>
            </a:r>
            <a:r>
              <a:rPr lang="en-US" sz="2000" dirty="0"/>
              <a:t>)</a:t>
            </a:r>
            <a:r>
              <a:rPr lang="en-US" sz="2000" i="1" baseline="30000" dirty="0">
                <a:ea typeface="Cambria Math" pitchFamily="18" charset="0"/>
              </a:rPr>
              <a:t>n</a:t>
            </a:r>
            <a:r>
              <a:rPr lang="en-US" sz="2000" dirty="0">
                <a:ea typeface="Cambria Math" pitchFamily="18" charset="0"/>
              </a:rPr>
              <a:t> .</a:t>
            </a:r>
          </a:p>
        </p:txBody>
      </p:sp>
    </p:spTree>
    <p:extLst>
      <p:ext uri="{BB962C8B-B14F-4D97-AF65-F5344CB8AC3E}">
        <p14:creationId xmlns:p14="http://schemas.microsoft.com/office/powerpoint/2010/main" val="3384685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Theorem</a:t>
            </a:r>
            <a:endParaRPr lang="en-US" sz="1500" dirty="0"/>
          </a:p>
        </p:txBody>
      </p:sp>
      <p:sp>
        <p:nvSpPr>
          <p:cNvPr id="3" name="Content Placeholder 2"/>
          <p:cNvSpPr>
            <a:spLocks noGrp="1"/>
          </p:cNvSpPr>
          <p:nvPr>
            <p:ph idx="1"/>
          </p:nvPr>
        </p:nvSpPr>
        <p:spPr>
          <a:xfrm>
            <a:off x="457200" y="1295400"/>
            <a:ext cx="8229600" cy="1066800"/>
          </a:xfrm>
        </p:spPr>
        <p:txBody>
          <a:bodyPr/>
          <a:lstStyle/>
          <a:p>
            <a:r>
              <a:rPr lang="en-US" b="1" dirty="0"/>
              <a:t>Binomial Theorem</a:t>
            </a:r>
            <a:r>
              <a:rPr lang="en-US" dirty="0"/>
              <a:t>: Let </a:t>
            </a:r>
            <a:r>
              <a:rPr lang="en-US" i="1" dirty="0"/>
              <a:t>x</a:t>
            </a:r>
            <a:r>
              <a:rPr lang="en-US" dirty="0"/>
              <a:t> and </a:t>
            </a:r>
            <a:r>
              <a:rPr lang="en-US" i="1" dirty="0"/>
              <a:t>y</a:t>
            </a:r>
            <a:r>
              <a:rPr lang="en-US" dirty="0"/>
              <a:t> be variables, and </a:t>
            </a:r>
            <a:r>
              <a:rPr lang="en-US" i="1" dirty="0"/>
              <a:t>n</a:t>
            </a:r>
            <a:r>
              <a:rPr lang="en-US" dirty="0"/>
              <a:t> a nonnegative integer. Then:</a:t>
            </a:r>
          </a:p>
        </p:txBody>
      </p:sp>
      <p:graphicFrame>
        <p:nvGraphicFramePr>
          <p:cNvPr id="10" name="Object 3"/>
          <p:cNvGraphicFramePr>
            <a:graphicFrameLocks noChangeAspect="1"/>
          </p:cNvGraphicFramePr>
          <p:nvPr>
            <p:extLst>
              <p:ext uri="{D42A27DB-BD31-4B8C-83A1-F6EECF244321}">
                <p14:modId xmlns:p14="http://schemas.microsoft.com/office/powerpoint/2010/main" val="3685354797"/>
              </p:ext>
            </p:extLst>
          </p:nvPr>
        </p:nvGraphicFramePr>
        <p:xfrm>
          <a:off x="869156" y="2508250"/>
          <a:ext cx="7405688" cy="762000"/>
        </p:xfrm>
        <a:graphic>
          <a:graphicData uri="http://schemas.openxmlformats.org/presentationml/2006/ole">
            <mc:AlternateContent xmlns:mc="http://schemas.openxmlformats.org/markup-compatibility/2006">
              <mc:Choice xmlns:v="urn:schemas-microsoft-com:vml" Requires="v">
                <p:oleObj spid="_x0000_s13635" name="Equation" r:id="rId3" imgW="4431960" imgH="457200" progId="Equation.DSMT4">
                  <p:embed/>
                </p:oleObj>
              </mc:Choice>
              <mc:Fallback>
                <p:oleObj name="Equation" r:id="rId3" imgW="4431960" imgH="457200" progId="Equation.DSMT4">
                  <p:embed/>
                  <p:pic>
                    <p:nvPicPr>
                      <p:cNvPr id="8" name="Object 3"/>
                      <p:cNvPicPr/>
                      <p:nvPr/>
                    </p:nvPicPr>
                    <p:blipFill>
                      <a:blip r:embed="rId4"/>
                      <a:stretch>
                        <a:fillRect/>
                      </a:stretch>
                    </p:blipFill>
                    <p:spPr>
                      <a:xfrm>
                        <a:off x="869156" y="2508250"/>
                        <a:ext cx="7405688" cy="762000"/>
                      </a:xfrm>
                      <a:prstGeom prst="rect">
                        <a:avLst/>
                      </a:prstGeom>
                    </p:spPr>
                  </p:pic>
                </p:oleObj>
              </mc:Fallback>
            </mc:AlternateContent>
          </a:graphicData>
        </a:graphic>
      </p:graphicFrame>
      <p:sp>
        <p:nvSpPr>
          <p:cNvPr id="4" name="Content Placeholder 4"/>
          <p:cNvSpPr>
            <a:spLocks noGrp="1"/>
          </p:cNvSpPr>
          <p:nvPr>
            <p:ph idx="13"/>
          </p:nvPr>
        </p:nvSpPr>
        <p:spPr>
          <a:xfrm>
            <a:off x="457200" y="3276600"/>
            <a:ext cx="8229600" cy="2476500"/>
          </a:xfrm>
        </p:spPr>
        <p:txBody>
          <a:bodyPr/>
          <a:lstStyle/>
          <a:p>
            <a:r>
              <a:rPr lang="en-US" b="1" dirty="0"/>
              <a:t>Proof</a:t>
            </a:r>
            <a:r>
              <a:rPr lang="en-US" dirty="0"/>
              <a:t>: We use combinatorial reasoning . The terms in the expansion of (</a:t>
            </a:r>
            <a:r>
              <a:rPr lang="en-US" i="1" dirty="0"/>
              <a:t>x </a:t>
            </a:r>
            <a:r>
              <a:rPr lang="en-US" dirty="0"/>
              <a:t>+ </a:t>
            </a:r>
            <a:r>
              <a:rPr lang="en-US" i="1" dirty="0"/>
              <a:t>y</a:t>
            </a:r>
            <a:r>
              <a:rPr lang="en-US" dirty="0"/>
              <a:t>)</a:t>
            </a:r>
            <a:r>
              <a:rPr lang="en-US" i="1" baseline="30000" dirty="0">
                <a:ea typeface="Cambria Math" pitchFamily="18" charset="0"/>
              </a:rPr>
              <a:t>n</a:t>
            </a:r>
            <a:r>
              <a:rPr lang="en-US" dirty="0"/>
              <a:t> are of the form </a:t>
            </a:r>
            <a:r>
              <a:rPr lang="en-US" i="1" dirty="0" err="1"/>
              <a:t>x</a:t>
            </a:r>
            <a:r>
              <a:rPr lang="en-US" i="1" baseline="30000" dirty="0" err="1"/>
              <a:t>n</a:t>
            </a:r>
            <a:r>
              <a:rPr lang="en-US" baseline="30000" dirty="0" err="1">
                <a:ea typeface="Cambria Math"/>
              </a:rPr>
              <a:t>−</a:t>
            </a:r>
            <a:r>
              <a:rPr lang="en-US" i="1" baseline="30000" dirty="0" err="1"/>
              <a:t>j</a:t>
            </a:r>
            <a:r>
              <a:rPr lang="en-US" i="1" dirty="0" err="1"/>
              <a:t>y</a:t>
            </a:r>
            <a:r>
              <a:rPr lang="en-US" i="1" baseline="30000" dirty="0" err="1"/>
              <a:t>j</a:t>
            </a:r>
            <a:r>
              <a:rPr lang="en-US" baseline="30000" dirty="0"/>
              <a:t> </a:t>
            </a:r>
            <a:r>
              <a:rPr lang="en-US" dirty="0"/>
              <a:t>for </a:t>
            </a:r>
            <a:r>
              <a:rPr lang="en-US" i="1" dirty="0"/>
              <a:t>j</a:t>
            </a:r>
            <a:r>
              <a:rPr lang="en-US" dirty="0"/>
              <a:t> = </a:t>
            </a:r>
            <a:r>
              <a:rPr lang="en-US" dirty="0">
                <a:ea typeface="Cambria Math" pitchFamily="18" charset="0"/>
              </a:rPr>
              <a:t>0</a:t>
            </a:r>
            <a:r>
              <a:rPr lang="en-US" dirty="0"/>
              <a:t>,</a:t>
            </a:r>
            <a:r>
              <a:rPr lang="en-US" dirty="0">
                <a:ea typeface="Cambria Math" pitchFamily="18" charset="0"/>
              </a:rPr>
              <a:t>1</a:t>
            </a:r>
            <a:r>
              <a:rPr lang="en-US" dirty="0"/>
              <a:t>,</a:t>
            </a:r>
            <a:r>
              <a:rPr lang="en-US" dirty="0">
                <a:ea typeface="Cambria Math" pitchFamily="18" charset="0"/>
              </a:rPr>
              <a:t>2</a:t>
            </a:r>
            <a:r>
              <a:rPr lang="en-US" dirty="0"/>
              <a:t>,…,</a:t>
            </a:r>
            <a:r>
              <a:rPr lang="en-US" i="1" dirty="0"/>
              <a:t>n</a:t>
            </a:r>
            <a:r>
              <a:rPr lang="en-US" dirty="0"/>
              <a:t>. To form the term </a:t>
            </a:r>
            <a:r>
              <a:rPr lang="en-US" i="1" dirty="0"/>
              <a:t> </a:t>
            </a:r>
            <a:r>
              <a:rPr lang="en-US" i="1" dirty="0" err="1"/>
              <a:t>x</a:t>
            </a:r>
            <a:r>
              <a:rPr lang="en-US" i="1" baseline="30000" dirty="0" err="1"/>
              <a:t>n</a:t>
            </a:r>
            <a:r>
              <a:rPr lang="en-US" baseline="30000" dirty="0" err="1">
                <a:ea typeface="Cambria Math"/>
              </a:rPr>
              <a:t>−</a:t>
            </a:r>
            <a:r>
              <a:rPr lang="en-US" i="1" baseline="30000" dirty="0" err="1"/>
              <a:t>j</a:t>
            </a:r>
            <a:r>
              <a:rPr lang="en-US" i="1" dirty="0" err="1"/>
              <a:t>y</a:t>
            </a:r>
            <a:r>
              <a:rPr lang="en-US" i="1" baseline="30000" dirty="0" err="1"/>
              <a:t>j</a:t>
            </a:r>
            <a:r>
              <a:rPr lang="en-US" dirty="0"/>
              <a:t>, it is necessary to choose  </a:t>
            </a:r>
            <a:r>
              <a:rPr lang="en-US" i="1" dirty="0"/>
              <a:t>n</a:t>
            </a:r>
            <a:r>
              <a:rPr lang="en-US" dirty="0">
                <a:ea typeface="Cambria Math"/>
              </a:rPr>
              <a:t>−</a:t>
            </a:r>
            <a:r>
              <a:rPr lang="en-US" i="1" dirty="0"/>
              <a:t>j</a:t>
            </a:r>
            <a:r>
              <a:rPr lang="en-US" dirty="0"/>
              <a:t>  </a:t>
            </a:r>
            <a:r>
              <a:rPr lang="en-US" i="1" dirty="0" err="1"/>
              <a:t>x</a:t>
            </a:r>
            <a:r>
              <a:rPr lang="en-US" dirty="0" err="1"/>
              <a:t>s</a:t>
            </a:r>
            <a:r>
              <a:rPr lang="en-US" dirty="0"/>
              <a:t> from the </a:t>
            </a:r>
            <a:r>
              <a:rPr lang="en-US" i="1" dirty="0"/>
              <a:t>n</a:t>
            </a:r>
            <a:r>
              <a:rPr lang="en-US" dirty="0"/>
              <a:t> sums. Therefore,  the coefficient of </a:t>
            </a:r>
            <a:r>
              <a:rPr lang="en-US" i="1" dirty="0" err="1"/>
              <a:t>x</a:t>
            </a:r>
            <a:r>
              <a:rPr lang="en-US" i="1" baseline="30000" dirty="0" err="1"/>
              <a:t>n</a:t>
            </a:r>
            <a:r>
              <a:rPr lang="en-US" baseline="30000" dirty="0" err="1">
                <a:ea typeface="Cambria Math"/>
              </a:rPr>
              <a:t>−</a:t>
            </a:r>
            <a:r>
              <a:rPr lang="en-US" i="1" baseline="30000" dirty="0" err="1"/>
              <a:t>j</a:t>
            </a:r>
            <a:r>
              <a:rPr lang="en-US" i="1" dirty="0" err="1"/>
              <a:t>y</a:t>
            </a:r>
            <a:r>
              <a:rPr lang="en-US" i="1" baseline="30000" dirty="0" err="1"/>
              <a:t>j</a:t>
            </a:r>
            <a:r>
              <a:rPr lang="en-US" dirty="0"/>
              <a:t>  is</a:t>
            </a:r>
          </a:p>
        </p:txBody>
      </p:sp>
      <p:graphicFrame>
        <p:nvGraphicFramePr>
          <p:cNvPr id="8" name="Object 5"/>
          <p:cNvGraphicFramePr>
            <a:graphicFrameLocks noChangeAspect="1"/>
          </p:cNvGraphicFramePr>
          <p:nvPr>
            <p:extLst>
              <p:ext uri="{D42A27DB-BD31-4B8C-83A1-F6EECF244321}">
                <p14:modId xmlns:p14="http://schemas.microsoft.com/office/powerpoint/2010/main" val="2123865084"/>
              </p:ext>
            </p:extLst>
          </p:nvPr>
        </p:nvGraphicFramePr>
        <p:xfrm>
          <a:off x="6781800" y="5257800"/>
          <a:ext cx="806450" cy="762000"/>
        </p:xfrm>
        <a:graphic>
          <a:graphicData uri="http://schemas.openxmlformats.org/presentationml/2006/ole">
            <mc:AlternateContent xmlns:mc="http://schemas.openxmlformats.org/markup-compatibility/2006">
              <mc:Choice xmlns:v="urn:schemas-microsoft-com:vml" Requires="v">
                <p:oleObj spid="_x0000_s13636" name="Equation" r:id="rId5" imgW="482400" imgH="457200" progId="Equation.DSMT4">
                  <p:embed/>
                </p:oleObj>
              </mc:Choice>
              <mc:Fallback>
                <p:oleObj name="Equation" r:id="rId5" imgW="482400" imgH="457200" progId="Equation.DSMT4">
                  <p:embed/>
                  <p:pic>
                    <p:nvPicPr>
                      <p:cNvPr id="10" name="Object 3"/>
                      <p:cNvPicPr/>
                      <p:nvPr/>
                    </p:nvPicPr>
                    <p:blipFill>
                      <a:blip r:embed="rId6"/>
                      <a:stretch>
                        <a:fillRect/>
                      </a:stretch>
                    </p:blipFill>
                    <p:spPr>
                      <a:xfrm>
                        <a:off x="6781800" y="5257800"/>
                        <a:ext cx="806450" cy="762000"/>
                      </a:xfrm>
                      <a:prstGeom prst="rect">
                        <a:avLst/>
                      </a:prstGeom>
                    </p:spPr>
                  </p:pic>
                </p:oleObj>
              </mc:Fallback>
            </mc:AlternateContent>
          </a:graphicData>
        </a:graphic>
      </p:graphicFrame>
      <p:sp>
        <p:nvSpPr>
          <p:cNvPr id="5" name="Content Placeholder 6"/>
          <p:cNvSpPr>
            <a:spLocks noGrp="1"/>
          </p:cNvSpPr>
          <p:nvPr>
            <p:ph idx="14"/>
          </p:nvPr>
        </p:nvSpPr>
        <p:spPr>
          <a:xfrm>
            <a:off x="457200" y="5753100"/>
            <a:ext cx="2362200" cy="533400"/>
          </a:xfrm>
        </p:spPr>
        <p:txBody>
          <a:bodyPr/>
          <a:lstStyle/>
          <a:p>
            <a:r>
              <a:rPr lang="en-US" dirty="0"/>
              <a:t>which equals</a:t>
            </a:r>
          </a:p>
        </p:txBody>
      </p:sp>
      <p:graphicFrame>
        <p:nvGraphicFramePr>
          <p:cNvPr id="9" name="Object 7"/>
          <p:cNvGraphicFramePr>
            <a:graphicFrameLocks noChangeAspect="1"/>
          </p:cNvGraphicFramePr>
          <p:nvPr>
            <p:extLst>
              <p:ext uri="{D42A27DB-BD31-4B8C-83A1-F6EECF244321}">
                <p14:modId xmlns:p14="http://schemas.microsoft.com/office/powerpoint/2010/main" val="3264647562"/>
              </p:ext>
            </p:extLst>
          </p:nvPr>
        </p:nvGraphicFramePr>
        <p:xfrm>
          <a:off x="2832100" y="5753100"/>
          <a:ext cx="530225" cy="762000"/>
        </p:xfrm>
        <a:graphic>
          <a:graphicData uri="http://schemas.openxmlformats.org/presentationml/2006/ole">
            <mc:AlternateContent xmlns:mc="http://schemas.openxmlformats.org/markup-compatibility/2006">
              <mc:Choice xmlns:v="urn:schemas-microsoft-com:vml" Requires="v">
                <p:oleObj spid="_x0000_s13637" name="Equation" r:id="rId7" imgW="317160" imgH="457200" progId="Equation.DSMT4">
                  <p:embed/>
                </p:oleObj>
              </mc:Choice>
              <mc:Fallback>
                <p:oleObj name="Equation" r:id="rId7" imgW="317160" imgH="457200" progId="Equation.DSMT4">
                  <p:embed/>
                  <p:pic>
                    <p:nvPicPr>
                      <p:cNvPr id="8" name="Object 3"/>
                      <p:cNvPicPr/>
                      <p:nvPr/>
                    </p:nvPicPr>
                    <p:blipFill>
                      <a:blip r:embed="rId8"/>
                      <a:stretch>
                        <a:fillRect/>
                      </a:stretch>
                    </p:blipFill>
                    <p:spPr>
                      <a:xfrm>
                        <a:off x="2832100" y="5753100"/>
                        <a:ext cx="530225" cy="762000"/>
                      </a:xfrm>
                      <a:prstGeom prst="rect">
                        <a:avLst/>
                      </a:prstGeom>
                    </p:spPr>
                  </p:pic>
                </p:oleObj>
              </mc:Fallback>
            </mc:AlternateContent>
          </a:graphicData>
        </a:graphic>
      </p:graphicFrame>
    </p:spTree>
    <p:extLst>
      <p:ext uri="{BB962C8B-B14F-4D97-AF65-F5344CB8AC3E}">
        <p14:creationId xmlns:p14="http://schemas.microsoft.com/office/powerpoint/2010/main" val="1038734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Binomial Theorem</a:t>
            </a:r>
            <a:endParaRPr lang="en-US" sz="1500" dirty="0"/>
          </a:p>
        </p:txBody>
      </p:sp>
      <p:sp>
        <p:nvSpPr>
          <p:cNvPr id="3" name="Content Placeholder 2"/>
          <p:cNvSpPr>
            <a:spLocks noGrp="1"/>
          </p:cNvSpPr>
          <p:nvPr>
            <p:ph idx="1"/>
          </p:nvPr>
        </p:nvSpPr>
        <p:spPr>
          <a:xfrm>
            <a:off x="457200" y="1295400"/>
            <a:ext cx="8534400" cy="2286000"/>
          </a:xfrm>
        </p:spPr>
        <p:txBody>
          <a:bodyPr/>
          <a:lstStyle/>
          <a:p>
            <a:r>
              <a:rPr lang="en-US" b="1" dirty="0"/>
              <a:t>Example</a:t>
            </a:r>
            <a:r>
              <a:rPr lang="en-US" dirty="0"/>
              <a:t>: What is the coefficient of </a:t>
            </a:r>
            <a:r>
              <a:rPr lang="en-US" i="1" dirty="0"/>
              <a:t>x</a:t>
            </a:r>
            <a:r>
              <a:rPr lang="en-US" baseline="30000" dirty="0">
                <a:ea typeface="Cambria Math" pitchFamily="18" charset="0"/>
              </a:rPr>
              <a:t>12</a:t>
            </a:r>
            <a:r>
              <a:rPr lang="en-US" i="1" dirty="0"/>
              <a:t>y</a:t>
            </a:r>
            <a:r>
              <a:rPr lang="en-US" baseline="30000" dirty="0">
                <a:ea typeface="Cambria Math" pitchFamily="18" charset="0"/>
              </a:rPr>
              <a:t>13</a:t>
            </a:r>
            <a:r>
              <a:rPr lang="en-US" dirty="0"/>
              <a:t> in the expansion of (</a:t>
            </a:r>
            <a:r>
              <a:rPr lang="en-US" dirty="0">
                <a:ea typeface="Cambria Math" pitchFamily="18" charset="0"/>
              </a:rPr>
              <a:t>2</a:t>
            </a:r>
            <a:r>
              <a:rPr lang="en-US" i="1" dirty="0"/>
              <a:t>x</a:t>
            </a:r>
            <a:r>
              <a:rPr lang="en-US" dirty="0"/>
              <a:t> </a:t>
            </a:r>
            <a:r>
              <a:rPr lang="en-US" dirty="0">
                <a:ea typeface="Cambria Math"/>
              </a:rPr>
              <a:t>−</a:t>
            </a:r>
            <a:r>
              <a:rPr lang="en-US" dirty="0"/>
              <a:t> </a:t>
            </a:r>
            <a:r>
              <a:rPr lang="en-US" dirty="0">
                <a:ea typeface="Cambria Math" pitchFamily="18" charset="0"/>
              </a:rPr>
              <a:t>3</a:t>
            </a:r>
            <a:r>
              <a:rPr lang="en-US" i="1" dirty="0"/>
              <a:t>y</a:t>
            </a:r>
            <a:r>
              <a:rPr lang="en-US" dirty="0"/>
              <a:t>)</a:t>
            </a:r>
            <a:r>
              <a:rPr lang="en-US" baseline="30000" dirty="0">
                <a:ea typeface="Cambria Math" pitchFamily="18" charset="0"/>
              </a:rPr>
              <a:t>25</a:t>
            </a:r>
            <a:r>
              <a:rPr lang="en-US" dirty="0"/>
              <a:t>?</a:t>
            </a:r>
          </a:p>
          <a:p>
            <a:r>
              <a:rPr lang="en-US" b="1" dirty="0"/>
              <a:t>Solution</a:t>
            </a:r>
            <a:r>
              <a:rPr lang="en-US" dirty="0"/>
              <a:t>: We view the expression as (</a:t>
            </a:r>
            <a:r>
              <a:rPr lang="en-US" dirty="0">
                <a:ea typeface="Cambria Math" pitchFamily="18" charset="0"/>
              </a:rPr>
              <a:t>2</a:t>
            </a:r>
            <a:r>
              <a:rPr lang="en-US" i="1" dirty="0"/>
              <a:t>x</a:t>
            </a:r>
            <a:r>
              <a:rPr lang="en-US" dirty="0"/>
              <a:t> +(</a:t>
            </a:r>
            <a:r>
              <a:rPr lang="en-US" dirty="0">
                <a:ea typeface="Cambria Math"/>
              </a:rPr>
              <a:t>−</a:t>
            </a:r>
            <a:r>
              <a:rPr lang="en-US" dirty="0">
                <a:ea typeface="Cambria Math" pitchFamily="18" charset="0"/>
              </a:rPr>
              <a:t>3</a:t>
            </a:r>
            <a:r>
              <a:rPr lang="en-US" i="1" dirty="0"/>
              <a:t>y)</a:t>
            </a:r>
            <a:r>
              <a:rPr lang="en-US" dirty="0"/>
              <a:t>)</a:t>
            </a:r>
            <a:r>
              <a:rPr lang="en-US" baseline="30000" dirty="0">
                <a:ea typeface="Cambria Math" pitchFamily="18" charset="0"/>
              </a:rPr>
              <a:t>25</a:t>
            </a:r>
            <a:r>
              <a:rPr lang="en-US" dirty="0"/>
              <a:t>. By the binomial theorem</a:t>
            </a:r>
          </a:p>
        </p:txBody>
      </p:sp>
      <p:graphicFrame>
        <p:nvGraphicFramePr>
          <p:cNvPr id="11" name="Object 3"/>
          <p:cNvGraphicFramePr>
            <a:graphicFrameLocks noChangeAspect="1"/>
          </p:cNvGraphicFramePr>
          <p:nvPr>
            <p:extLst>
              <p:ext uri="{D42A27DB-BD31-4B8C-83A1-F6EECF244321}">
                <p14:modId xmlns:p14="http://schemas.microsoft.com/office/powerpoint/2010/main" val="1300638895"/>
              </p:ext>
            </p:extLst>
          </p:nvPr>
        </p:nvGraphicFramePr>
        <p:xfrm>
          <a:off x="2533650" y="3698875"/>
          <a:ext cx="4075113" cy="762000"/>
        </p:xfrm>
        <a:graphic>
          <a:graphicData uri="http://schemas.openxmlformats.org/presentationml/2006/ole">
            <mc:AlternateContent xmlns:mc="http://schemas.openxmlformats.org/markup-compatibility/2006">
              <mc:Choice xmlns:v="urn:schemas-microsoft-com:vml" Requires="v">
                <p:oleObj spid="_x0000_s14546" name="Equation" r:id="rId3" imgW="2438280" imgH="457200" progId="Equation.DSMT4">
                  <p:embed/>
                </p:oleObj>
              </mc:Choice>
              <mc:Fallback>
                <p:oleObj name="Equation" r:id="rId3" imgW="2438280" imgH="457200" progId="Equation.DSMT4">
                  <p:embed/>
                  <p:pic>
                    <p:nvPicPr>
                      <p:cNvPr id="10" name="Object 3"/>
                      <p:cNvPicPr/>
                      <p:nvPr/>
                    </p:nvPicPr>
                    <p:blipFill>
                      <a:blip r:embed="rId4"/>
                      <a:stretch>
                        <a:fillRect/>
                      </a:stretch>
                    </p:blipFill>
                    <p:spPr>
                      <a:xfrm>
                        <a:off x="2533650" y="3698875"/>
                        <a:ext cx="4075113" cy="762000"/>
                      </a:xfrm>
                      <a:prstGeom prst="rect">
                        <a:avLst/>
                      </a:prstGeom>
                    </p:spPr>
                  </p:pic>
                </p:oleObj>
              </mc:Fallback>
            </mc:AlternateContent>
          </a:graphicData>
        </a:graphic>
      </p:graphicFrame>
      <p:sp>
        <p:nvSpPr>
          <p:cNvPr id="4" name="Content Placeholder 4"/>
          <p:cNvSpPr>
            <a:spLocks noGrp="1"/>
          </p:cNvSpPr>
          <p:nvPr>
            <p:ph idx="13"/>
          </p:nvPr>
        </p:nvSpPr>
        <p:spPr>
          <a:xfrm>
            <a:off x="457200" y="4578350"/>
            <a:ext cx="8229600" cy="1026242"/>
          </a:xfrm>
        </p:spPr>
        <p:txBody>
          <a:bodyPr/>
          <a:lstStyle/>
          <a:p>
            <a:r>
              <a:rPr lang="en-US" dirty="0">
                <a:ea typeface="Cambria Math" pitchFamily="18" charset="0"/>
              </a:rPr>
              <a:t>Consequently, the coefficient of </a:t>
            </a:r>
            <a:r>
              <a:rPr lang="en-US" i="1" dirty="0">
                <a:ea typeface="Cambria Math" pitchFamily="18" charset="0"/>
              </a:rPr>
              <a:t>x</a:t>
            </a:r>
            <a:r>
              <a:rPr lang="en-US" baseline="30000" dirty="0">
                <a:ea typeface="Cambria Math" pitchFamily="18" charset="0"/>
              </a:rPr>
              <a:t>12</a:t>
            </a:r>
            <a:r>
              <a:rPr lang="en-US" i="1" dirty="0">
                <a:ea typeface="Cambria Math" pitchFamily="18" charset="0"/>
              </a:rPr>
              <a:t>y</a:t>
            </a:r>
            <a:r>
              <a:rPr lang="en-US" baseline="30000" dirty="0">
                <a:ea typeface="Cambria Math" pitchFamily="18" charset="0"/>
              </a:rPr>
              <a:t>13</a:t>
            </a:r>
            <a:r>
              <a:rPr lang="en-US" dirty="0">
                <a:ea typeface="Cambria Math" pitchFamily="18" charset="0"/>
              </a:rPr>
              <a:t> in the expansion is obtained when </a:t>
            </a:r>
            <a:r>
              <a:rPr lang="en-US" i="1" dirty="0">
                <a:ea typeface="Cambria Math" pitchFamily="18" charset="0"/>
              </a:rPr>
              <a:t>j</a:t>
            </a:r>
            <a:r>
              <a:rPr lang="en-US" dirty="0">
                <a:ea typeface="Cambria Math" pitchFamily="18" charset="0"/>
              </a:rPr>
              <a:t> = 13.</a:t>
            </a:r>
            <a:endParaRPr lang="en-US" dirty="0"/>
          </a:p>
        </p:txBody>
      </p:sp>
      <p:graphicFrame>
        <p:nvGraphicFramePr>
          <p:cNvPr id="12" name="Object 5"/>
          <p:cNvGraphicFramePr>
            <a:graphicFrameLocks noChangeAspect="1"/>
          </p:cNvGraphicFramePr>
          <p:nvPr>
            <p:extLst>
              <p:ext uri="{D42A27DB-BD31-4B8C-83A1-F6EECF244321}">
                <p14:modId xmlns:p14="http://schemas.microsoft.com/office/powerpoint/2010/main" val="3497586669"/>
              </p:ext>
            </p:extLst>
          </p:nvPr>
        </p:nvGraphicFramePr>
        <p:xfrm>
          <a:off x="3044825" y="5761038"/>
          <a:ext cx="3055938" cy="762000"/>
        </p:xfrm>
        <a:graphic>
          <a:graphicData uri="http://schemas.openxmlformats.org/presentationml/2006/ole">
            <mc:AlternateContent xmlns:mc="http://schemas.openxmlformats.org/markup-compatibility/2006">
              <mc:Choice xmlns:v="urn:schemas-microsoft-com:vml" Requires="v">
                <p:oleObj spid="_x0000_s14547" name="Equation" r:id="rId5" imgW="1828800" imgH="457200" progId="Equation.DSMT4">
                  <p:embed/>
                </p:oleObj>
              </mc:Choice>
              <mc:Fallback>
                <p:oleObj name="Equation" r:id="rId5" imgW="1828800" imgH="457200" progId="Equation.DSMT4">
                  <p:embed/>
                  <p:pic>
                    <p:nvPicPr>
                      <p:cNvPr id="11" name="Object 3"/>
                      <p:cNvPicPr/>
                      <p:nvPr/>
                    </p:nvPicPr>
                    <p:blipFill>
                      <a:blip r:embed="rId6"/>
                      <a:stretch>
                        <a:fillRect/>
                      </a:stretch>
                    </p:blipFill>
                    <p:spPr>
                      <a:xfrm>
                        <a:off x="3044825" y="5761038"/>
                        <a:ext cx="3055938" cy="762000"/>
                      </a:xfrm>
                      <a:prstGeom prst="rect">
                        <a:avLst/>
                      </a:prstGeom>
                    </p:spPr>
                  </p:pic>
                </p:oleObj>
              </mc:Fallback>
            </mc:AlternateContent>
          </a:graphicData>
        </a:graphic>
      </p:graphicFrame>
    </p:spTree>
    <p:extLst>
      <p:ext uri="{BB962C8B-B14F-4D97-AF65-F5344CB8AC3E}">
        <p14:creationId xmlns:p14="http://schemas.microsoft.com/office/powerpoint/2010/main" val="4113590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Useful Identity</a:t>
            </a:r>
            <a:endParaRPr lang="en-US" sz="1500" dirty="0"/>
          </a:p>
        </p:txBody>
      </p:sp>
      <p:sp>
        <p:nvSpPr>
          <p:cNvPr id="19" name="Content Placeholder 2"/>
          <p:cNvSpPr>
            <a:spLocks noGrp="1"/>
          </p:cNvSpPr>
          <p:nvPr>
            <p:ph idx="1"/>
          </p:nvPr>
        </p:nvSpPr>
        <p:spPr>
          <a:xfrm>
            <a:off x="457200" y="1295401"/>
            <a:ext cx="3581400" cy="473612"/>
          </a:xfrm>
        </p:spPr>
        <p:txBody>
          <a:bodyPr/>
          <a:lstStyle/>
          <a:p>
            <a:r>
              <a:rPr lang="en-US" sz="2800" b="1" dirty="0"/>
              <a:t>Corollary </a:t>
            </a:r>
            <a:r>
              <a:rPr lang="en-US" sz="2800" b="1" dirty="0">
                <a:ea typeface="Cambria Math" pitchFamily="18" charset="0"/>
              </a:rPr>
              <a:t>1</a:t>
            </a:r>
            <a:r>
              <a:rPr lang="en-US" sz="2800" dirty="0"/>
              <a:t>: With </a:t>
            </a:r>
            <a:r>
              <a:rPr lang="en-US" sz="2800" i="1" dirty="0"/>
              <a:t>n</a:t>
            </a:r>
            <a:r>
              <a:rPr lang="en-US" sz="2800" dirty="0"/>
              <a:t> </a:t>
            </a:r>
            <a:r>
              <a:rPr lang="en-US" sz="2800" dirty="0">
                <a:ea typeface="Cambria Math"/>
              </a:rPr>
              <a:t>≥</a:t>
            </a:r>
            <a:r>
              <a:rPr lang="en-US" sz="2800" dirty="0">
                <a:ea typeface="Cambria Math" pitchFamily="18" charset="0"/>
              </a:rPr>
              <a:t>0,</a:t>
            </a:r>
            <a:endParaRPr lang="en-US" sz="2800" dirty="0"/>
          </a:p>
        </p:txBody>
      </p:sp>
      <p:graphicFrame>
        <p:nvGraphicFramePr>
          <p:cNvPr id="21" name="Object 3"/>
          <p:cNvGraphicFramePr>
            <a:graphicFrameLocks noChangeAspect="1"/>
          </p:cNvGraphicFramePr>
          <p:nvPr>
            <p:extLst>
              <p:ext uri="{D42A27DB-BD31-4B8C-83A1-F6EECF244321}">
                <p14:modId xmlns:p14="http://schemas.microsoft.com/office/powerpoint/2010/main" val="1340368290"/>
              </p:ext>
            </p:extLst>
          </p:nvPr>
        </p:nvGraphicFramePr>
        <p:xfrm>
          <a:off x="3953510" y="1185672"/>
          <a:ext cx="1325880" cy="795528"/>
        </p:xfrm>
        <a:graphic>
          <a:graphicData uri="http://schemas.openxmlformats.org/presentationml/2006/ole">
            <mc:AlternateContent xmlns:mc="http://schemas.openxmlformats.org/markup-compatibility/2006">
              <mc:Choice xmlns:v="urn:schemas-microsoft-com:vml" Requires="v">
                <p:oleObj spid="_x0000_s16212" name="Equation" r:id="rId3" imgW="761760" imgH="457200" progId="Equation.DSMT4">
                  <p:embed/>
                </p:oleObj>
              </mc:Choice>
              <mc:Fallback>
                <p:oleObj name="Equation" r:id="rId3" imgW="761760" imgH="457200" progId="Equation.DSMT4">
                  <p:embed/>
                  <p:pic>
                    <p:nvPicPr>
                      <p:cNvPr id="0" name=""/>
                      <p:cNvPicPr/>
                      <p:nvPr/>
                    </p:nvPicPr>
                    <p:blipFill>
                      <a:blip r:embed="rId4"/>
                      <a:stretch>
                        <a:fillRect/>
                      </a:stretch>
                    </p:blipFill>
                    <p:spPr>
                      <a:xfrm>
                        <a:off x="3953510" y="1185672"/>
                        <a:ext cx="1325880" cy="795528"/>
                      </a:xfrm>
                      <a:prstGeom prst="rect">
                        <a:avLst/>
                      </a:prstGeom>
                    </p:spPr>
                  </p:pic>
                </p:oleObj>
              </mc:Fallback>
            </mc:AlternateContent>
          </a:graphicData>
        </a:graphic>
      </p:graphicFrame>
      <p:sp>
        <p:nvSpPr>
          <p:cNvPr id="20" name="Content Placeholder 4"/>
          <p:cNvSpPr>
            <a:spLocks noGrp="1"/>
          </p:cNvSpPr>
          <p:nvPr>
            <p:ph idx="13"/>
          </p:nvPr>
        </p:nvSpPr>
        <p:spPr>
          <a:xfrm>
            <a:off x="457200" y="1905000"/>
            <a:ext cx="8305800" cy="865114"/>
          </a:xfrm>
        </p:spPr>
        <p:txBody>
          <a:bodyPr/>
          <a:lstStyle/>
          <a:p>
            <a:r>
              <a:rPr lang="en-US" sz="2800" b="1" dirty="0"/>
              <a:t>Proof</a:t>
            </a:r>
            <a:r>
              <a:rPr lang="en-US" sz="2800" dirty="0"/>
              <a:t> (</a:t>
            </a:r>
            <a:r>
              <a:rPr lang="en-US" sz="2800" i="1" dirty="0"/>
              <a:t>using binomial theorem</a:t>
            </a:r>
            <a:r>
              <a:rPr lang="en-US" sz="2800" dirty="0"/>
              <a:t>): With </a:t>
            </a:r>
            <a:r>
              <a:rPr lang="en-US" sz="2800" i="1" dirty="0"/>
              <a:t>x</a:t>
            </a:r>
            <a:r>
              <a:rPr lang="en-US" sz="2800" dirty="0"/>
              <a:t> = </a:t>
            </a:r>
            <a:r>
              <a:rPr lang="en-US" sz="2800" dirty="0">
                <a:ea typeface="Cambria Math" pitchFamily="18" charset="0"/>
              </a:rPr>
              <a:t>1</a:t>
            </a:r>
            <a:r>
              <a:rPr lang="en-US" sz="2800" dirty="0"/>
              <a:t> and </a:t>
            </a:r>
            <a:r>
              <a:rPr lang="en-US" sz="2800" i="1" dirty="0"/>
              <a:t>y</a:t>
            </a:r>
            <a:r>
              <a:rPr lang="en-US" sz="2800" dirty="0"/>
              <a:t> = </a:t>
            </a:r>
            <a:r>
              <a:rPr lang="en-US" sz="2800" dirty="0">
                <a:ea typeface="Cambria Math" pitchFamily="18" charset="0"/>
              </a:rPr>
              <a:t>1</a:t>
            </a:r>
            <a:r>
              <a:rPr lang="en-US" sz="2800" dirty="0"/>
              <a:t>, from the binomial theorem we see that:</a:t>
            </a:r>
          </a:p>
        </p:txBody>
      </p:sp>
      <p:graphicFrame>
        <p:nvGraphicFramePr>
          <p:cNvPr id="28" name="Object 5"/>
          <p:cNvGraphicFramePr>
            <a:graphicFrameLocks noChangeAspect="1"/>
          </p:cNvGraphicFramePr>
          <p:nvPr>
            <p:extLst>
              <p:ext uri="{D42A27DB-BD31-4B8C-83A1-F6EECF244321}">
                <p14:modId xmlns:p14="http://schemas.microsoft.com/office/powerpoint/2010/main" val="3231620107"/>
              </p:ext>
            </p:extLst>
          </p:nvPr>
        </p:nvGraphicFramePr>
        <p:xfrm>
          <a:off x="2550319" y="2786063"/>
          <a:ext cx="4043363" cy="795337"/>
        </p:xfrm>
        <a:graphic>
          <a:graphicData uri="http://schemas.openxmlformats.org/presentationml/2006/ole">
            <mc:AlternateContent xmlns:mc="http://schemas.openxmlformats.org/markup-compatibility/2006">
              <mc:Choice xmlns:v="urn:schemas-microsoft-com:vml" Requires="v">
                <p:oleObj spid="_x0000_s16213" name="Equation" r:id="rId5" imgW="2323800" imgH="457200" progId="Equation.DSMT4">
                  <p:embed/>
                </p:oleObj>
              </mc:Choice>
              <mc:Fallback>
                <p:oleObj name="Equation" r:id="rId5" imgW="2323800" imgH="457200" progId="Equation.DSMT4">
                  <p:embed/>
                  <p:pic>
                    <p:nvPicPr>
                      <p:cNvPr id="21" name="Object 20"/>
                      <p:cNvPicPr/>
                      <p:nvPr/>
                    </p:nvPicPr>
                    <p:blipFill>
                      <a:blip r:embed="rId6"/>
                      <a:stretch>
                        <a:fillRect/>
                      </a:stretch>
                    </p:blipFill>
                    <p:spPr>
                      <a:xfrm>
                        <a:off x="2550319" y="2786063"/>
                        <a:ext cx="4043363" cy="795337"/>
                      </a:xfrm>
                      <a:prstGeom prst="rect">
                        <a:avLst/>
                      </a:prstGeom>
                    </p:spPr>
                  </p:pic>
                </p:oleObj>
              </mc:Fallback>
            </mc:AlternateContent>
          </a:graphicData>
        </a:graphic>
      </p:graphicFrame>
      <p:sp>
        <p:nvSpPr>
          <p:cNvPr id="5" name="Content Placeholder 6"/>
          <p:cNvSpPr>
            <a:spLocks noGrp="1"/>
          </p:cNvSpPr>
          <p:nvPr>
            <p:ph idx="14"/>
          </p:nvPr>
        </p:nvSpPr>
        <p:spPr>
          <a:xfrm>
            <a:off x="457200" y="3504564"/>
            <a:ext cx="8305800" cy="897646"/>
          </a:xfrm>
        </p:spPr>
        <p:txBody>
          <a:bodyPr/>
          <a:lstStyle/>
          <a:p>
            <a:r>
              <a:rPr lang="en-US" sz="2800" b="1" dirty="0"/>
              <a:t>Proof</a:t>
            </a:r>
            <a:r>
              <a:rPr lang="en-US" sz="2800" dirty="0"/>
              <a:t> (</a:t>
            </a:r>
            <a:r>
              <a:rPr lang="en-US" sz="2800" i="1" dirty="0"/>
              <a:t>combinatorial</a:t>
            </a:r>
            <a:r>
              <a:rPr lang="en-US" sz="2800" dirty="0"/>
              <a:t>): Consider the subsets of a set with </a:t>
            </a:r>
            <a:r>
              <a:rPr lang="en-US" sz="2800" i="1" dirty="0"/>
              <a:t>n</a:t>
            </a:r>
            <a:r>
              <a:rPr lang="en-US" sz="2800" dirty="0"/>
              <a:t> elements. There are</a:t>
            </a:r>
          </a:p>
        </p:txBody>
      </p:sp>
      <p:graphicFrame>
        <p:nvGraphicFramePr>
          <p:cNvPr id="22" name="Object 7"/>
          <p:cNvGraphicFramePr>
            <a:graphicFrameLocks noChangeAspect="1"/>
          </p:cNvGraphicFramePr>
          <p:nvPr>
            <p:extLst>
              <p:ext uri="{D42A27DB-BD31-4B8C-83A1-F6EECF244321}">
                <p14:modId xmlns:p14="http://schemas.microsoft.com/office/powerpoint/2010/main" val="1438321558"/>
              </p:ext>
            </p:extLst>
          </p:nvPr>
        </p:nvGraphicFramePr>
        <p:xfrm>
          <a:off x="4480560" y="3965208"/>
          <a:ext cx="348428" cy="568862"/>
        </p:xfrm>
        <a:graphic>
          <a:graphicData uri="http://schemas.openxmlformats.org/presentationml/2006/ole">
            <mc:AlternateContent xmlns:mc="http://schemas.openxmlformats.org/markup-compatibility/2006">
              <mc:Choice xmlns:v="urn:schemas-microsoft-com:vml" Requires="v">
                <p:oleObj spid="_x0000_s16214" name="Equation" r:id="rId7" imgW="279360" imgH="457200" progId="Equation.DSMT4">
                  <p:embed/>
                </p:oleObj>
              </mc:Choice>
              <mc:Fallback>
                <p:oleObj name="Equation" r:id="rId7" imgW="279360" imgH="457200" progId="Equation.DSMT4">
                  <p:embed/>
                  <p:pic>
                    <p:nvPicPr>
                      <p:cNvPr id="9" name="Object 7"/>
                      <p:cNvPicPr/>
                      <p:nvPr/>
                    </p:nvPicPr>
                    <p:blipFill>
                      <a:blip r:embed="rId8"/>
                      <a:stretch>
                        <a:fillRect/>
                      </a:stretch>
                    </p:blipFill>
                    <p:spPr>
                      <a:xfrm>
                        <a:off x="4480560" y="3965208"/>
                        <a:ext cx="348428" cy="568862"/>
                      </a:xfrm>
                      <a:prstGeom prst="rect">
                        <a:avLst/>
                      </a:prstGeom>
                    </p:spPr>
                  </p:pic>
                </p:oleObj>
              </mc:Fallback>
            </mc:AlternateContent>
          </a:graphicData>
        </a:graphic>
      </p:graphicFrame>
      <p:sp>
        <p:nvSpPr>
          <p:cNvPr id="6" name="Content Placeholder 8"/>
          <p:cNvSpPr>
            <a:spLocks noGrp="1"/>
          </p:cNvSpPr>
          <p:nvPr>
            <p:ph idx="15"/>
          </p:nvPr>
        </p:nvSpPr>
        <p:spPr>
          <a:xfrm>
            <a:off x="4785360" y="3946095"/>
            <a:ext cx="4206240" cy="498622"/>
          </a:xfrm>
        </p:spPr>
        <p:txBody>
          <a:bodyPr/>
          <a:lstStyle/>
          <a:p>
            <a:r>
              <a:rPr lang="en-US" sz="2800" dirty="0"/>
              <a:t>subsets with zero elements,</a:t>
            </a:r>
          </a:p>
        </p:txBody>
      </p:sp>
      <p:graphicFrame>
        <p:nvGraphicFramePr>
          <p:cNvPr id="23" name="Object 9"/>
          <p:cNvGraphicFramePr>
            <a:graphicFrameLocks noChangeAspect="1"/>
          </p:cNvGraphicFramePr>
          <p:nvPr>
            <p:extLst>
              <p:ext uri="{D42A27DB-BD31-4B8C-83A1-F6EECF244321}">
                <p14:modId xmlns:p14="http://schemas.microsoft.com/office/powerpoint/2010/main" val="3778000286"/>
              </p:ext>
            </p:extLst>
          </p:nvPr>
        </p:nvGraphicFramePr>
        <p:xfrm>
          <a:off x="546548" y="4429124"/>
          <a:ext cx="348428" cy="568862"/>
        </p:xfrm>
        <a:graphic>
          <a:graphicData uri="http://schemas.openxmlformats.org/presentationml/2006/ole">
            <mc:AlternateContent xmlns:mc="http://schemas.openxmlformats.org/markup-compatibility/2006">
              <mc:Choice xmlns:v="urn:schemas-microsoft-com:vml" Requires="v">
                <p:oleObj spid="_x0000_s16215" name="Equation" r:id="rId9" imgW="279360" imgH="457200" progId="Equation.DSMT4">
                  <p:embed/>
                </p:oleObj>
              </mc:Choice>
              <mc:Fallback>
                <p:oleObj name="Equation" r:id="rId9" imgW="279360" imgH="457200" progId="Equation.DSMT4">
                  <p:embed/>
                  <p:pic>
                    <p:nvPicPr>
                      <p:cNvPr id="22" name="Object 7"/>
                      <p:cNvPicPr/>
                      <p:nvPr/>
                    </p:nvPicPr>
                    <p:blipFill>
                      <a:blip r:embed="rId10"/>
                      <a:stretch>
                        <a:fillRect/>
                      </a:stretch>
                    </p:blipFill>
                    <p:spPr>
                      <a:xfrm>
                        <a:off x="546548" y="4429124"/>
                        <a:ext cx="348428" cy="568862"/>
                      </a:xfrm>
                      <a:prstGeom prst="rect">
                        <a:avLst/>
                      </a:prstGeom>
                    </p:spPr>
                  </p:pic>
                </p:oleObj>
              </mc:Fallback>
            </mc:AlternateContent>
          </a:graphicData>
        </a:graphic>
      </p:graphicFrame>
      <p:sp>
        <p:nvSpPr>
          <p:cNvPr id="7" name="Content Placeholder 10"/>
          <p:cNvSpPr>
            <a:spLocks noGrp="1"/>
          </p:cNvSpPr>
          <p:nvPr>
            <p:ph idx="16"/>
          </p:nvPr>
        </p:nvSpPr>
        <p:spPr>
          <a:xfrm>
            <a:off x="894976" y="4447050"/>
            <a:ext cx="2838824" cy="478692"/>
          </a:xfrm>
        </p:spPr>
        <p:txBody>
          <a:bodyPr/>
          <a:lstStyle/>
          <a:p>
            <a:r>
              <a:rPr lang="en-US" sz="2800" dirty="0"/>
              <a:t>with one element,</a:t>
            </a:r>
          </a:p>
        </p:txBody>
      </p:sp>
      <p:graphicFrame>
        <p:nvGraphicFramePr>
          <p:cNvPr id="24" name="Object 11"/>
          <p:cNvGraphicFramePr>
            <a:graphicFrameLocks noChangeAspect="1"/>
          </p:cNvGraphicFramePr>
          <p:nvPr>
            <p:extLst>
              <p:ext uri="{D42A27DB-BD31-4B8C-83A1-F6EECF244321}">
                <p14:modId xmlns:p14="http://schemas.microsoft.com/office/powerpoint/2010/main" val="3966847876"/>
              </p:ext>
            </p:extLst>
          </p:nvPr>
        </p:nvGraphicFramePr>
        <p:xfrm>
          <a:off x="3690172" y="4454524"/>
          <a:ext cx="348428" cy="568862"/>
        </p:xfrm>
        <a:graphic>
          <a:graphicData uri="http://schemas.openxmlformats.org/presentationml/2006/ole">
            <mc:AlternateContent xmlns:mc="http://schemas.openxmlformats.org/markup-compatibility/2006">
              <mc:Choice xmlns:v="urn:schemas-microsoft-com:vml" Requires="v">
                <p:oleObj spid="_x0000_s16216" name="Equation" r:id="rId11" imgW="279360" imgH="457200" progId="Equation.DSMT4">
                  <p:embed/>
                </p:oleObj>
              </mc:Choice>
              <mc:Fallback>
                <p:oleObj name="Equation" r:id="rId11" imgW="279360" imgH="457200" progId="Equation.DSMT4">
                  <p:embed/>
                  <p:pic>
                    <p:nvPicPr>
                      <p:cNvPr id="23" name="Object 7"/>
                      <p:cNvPicPr/>
                      <p:nvPr/>
                    </p:nvPicPr>
                    <p:blipFill>
                      <a:blip r:embed="rId12"/>
                      <a:stretch>
                        <a:fillRect/>
                      </a:stretch>
                    </p:blipFill>
                    <p:spPr>
                      <a:xfrm>
                        <a:off x="3690172" y="4454524"/>
                        <a:ext cx="348428" cy="568862"/>
                      </a:xfrm>
                      <a:prstGeom prst="rect">
                        <a:avLst/>
                      </a:prstGeom>
                    </p:spPr>
                  </p:pic>
                </p:oleObj>
              </mc:Fallback>
            </mc:AlternateContent>
          </a:graphicData>
        </a:graphic>
      </p:graphicFrame>
      <p:sp>
        <p:nvSpPr>
          <p:cNvPr id="8" name="Content Placeholder 12"/>
          <p:cNvSpPr>
            <a:spLocks noGrp="1"/>
          </p:cNvSpPr>
          <p:nvPr>
            <p:ph idx="17"/>
          </p:nvPr>
        </p:nvSpPr>
        <p:spPr>
          <a:xfrm>
            <a:off x="4038600" y="4454524"/>
            <a:ext cx="4038600" cy="493932"/>
          </a:xfrm>
        </p:spPr>
        <p:txBody>
          <a:bodyPr/>
          <a:lstStyle/>
          <a:p>
            <a:r>
              <a:rPr lang="en-US" sz="2800" dirty="0"/>
              <a:t>with two elements, …, and</a:t>
            </a:r>
          </a:p>
        </p:txBody>
      </p:sp>
      <p:graphicFrame>
        <p:nvGraphicFramePr>
          <p:cNvPr id="25" name="Object 13"/>
          <p:cNvGraphicFramePr>
            <a:graphicFrameLocks noChangeAspect="1"/>
          </p:cNvGraphicFramePr>
          <p:nvPr>
            <p:extLst>
              <p:ext uri="{D42A27DB-BD31-4B8C-83A1-F6EECF244321}">
                <p14:modId xmlns:p14="http://schemas.microsoft.com/office/powerpoint/2010/main" val="858752666"/>
              </p:ext>
            </p:extLst>
          </p:nvPr>
        </p:nvGraphicFramePr>
        <p:xfrm>
          <a:off x="8033572" y="4429124"/>
          <a:ext cx="348428" cy="568862"/>
        </p:xfrm>
        <a:graphic>
          <a:graphicData uri="http://schemas.openxmlformats.org/presentationml/2006/ole">
            <mc:AlternateContent xmlns:mc="http://schemas.openxmlformats.org/markup-compatibility/2006">
              <mc:Choice xmlns:v="urn:schemas-microsoft-com:vml" Requires="v">
                <p:oleObj spid="_x0000_s16217" name="Equation" r:id="rId13" imgW="279360" imgH="457200" progId="Equation.DSMT4">
                  <p:embed/>
                </p:oleObj>
              </mc:Choice>
              <mc:Fallback>
                <p:oleObj name="Equation" r:id="rId13" imgW="279360" imgH="457200" progId="Equation.DSMT4">
                  <p:embed/>
                  <p:pic>
                    <p:nvPicPr>
                      <p:cNvPr id="24" name="Object 7"/>
                      <p:cNvPicPr/>
                      <p:nvPr/>
                    </p:nvPicPr>
                    <p:blipFill>
                      <a:blip r:embed="rId14"/>
                      <a:stretch>
                        <a:fillRect/>
                      </a:stretch>
                    </p:blipFill>
                    <p:spPr>
                      <a:xfrm>
                        <a:off x="8033572" y="4429124"/>
                        <a:ext cx="348428" cy="568862"/>
                      </a:xfrm>
                      <a:prstGeom prst="rect">
                        <a:avLst/>
                      </a:prstGeom>
                    </p:spPr>
                  </p:pic>
                </p:oleObj>
              </mc:Fallback>
            </mc:AlternateContent>
          </a:graphicData>
        </a:graphic>
      </p:graphicFrame>
      <p:sp>
        <p:nvSpPr>
          <p:cNvPr id="10" name="Content Placeholder 14"/>
          <p:cNvSpPr>
            <a:spLocks noGrp="1"/>
          </p:cNvSpPr>
          <p:nvPr>
            <p:ph idx="20"/>
          </p:nvPr>
        </p:nvSpPr>
        <p:spPr>
          <a:xfrm>
            <a:off x="457200" y="5030860"/>
            <a:ext cx="6553200" cy="496204"/>
          </a:xfrm>
        </p:spPr>
        <p:txBody>
          <a:bodyPr/>
          <a:lstStyle/>
          <a:p>
            <a:r>
              <a:rPr lang="en-US" sz="2800" dirty="0"/>
              <a:t>with </a:t>
            </a:r>
            <a:r>
              <a:rPr lang="en-US" sz="2800" i="1" dirty="0"/>
              <a:t>n</a:t>
            </a:r>
            <a:r>
              <a:rPr lang="en-US" sz="2800" dirty="0"/>
              <a:t> elements. Therefore the total is</a:t>
            </a:r>
          </a:p>
        </p:txBody>
      </p:sp>
      <p:graphicFrame>
        <p:nvGraphicFramePr>
          <p:cNvPr id="26" name="Object 15"/>
          <p:cNvGraphicFramePr>
            <a:graphicFrameLocks noChangeAspect="1"/>
          </p:cNvGraphicFramePr>
          <p:nvPr>
            <p:extLst>
              <p:ext uri="{D42A27DB-BD31-4B8C-83A1-F6EECF244321}">
                <p14:modId xmlns:p14="http://schemas.microsoft.com/office/powerpoint/2010/main" val="3604094563"/>
              </p:ext>
            </p:extLst>
          </p:nvPr>
        </p:nvGraphicFramePr>
        <p:xfrm>
          <a:off x="6230938" y="4961047"/>
          <a:ext cx="841375" cy="795338"/>
        </p:xfrm>
        <a:graphic>
          <a:graphicData uri="http://schemas.openxmlformats.org/presentationml/2006/ole">
            <mc:AlternateContent xmlns:mc="http://schemas.openxmlformats.org/markup-compatibility/2006">
              <mc:Choice xmlns:v="urn:schemas-microsoft-com:vml" Requires="v">
                <p:oleObj spid="_x0000_s16218" name="Equation" r:id="rId15" imgW="482400" imgH="457200" progId="Equation.DSMT4">
                  <p:embed/>
                </p:oleObj>
              </mc:Choice>
              <mc:Fallback>
                <p:oleObj name="Equation" r:id="rId15" imgW="482400" imgH="457200" progId="Equation.DSMT4">
                  <p:embed/>
                  <p:pic>
                    <p:nvPicPr>
                      <p:cNvPr id="21" name="Object 20"/>
                      <p:cNvPicPr/>
                      <p:nvPr/>
                    </p:nvPicPr>
                    <p:blipFill>
                      <a:blip r:embed="rId16"/>
                      <a:stretch>
                        <a:fillRect/>
                      </a:stretch>
                    </p:blipFill>
                    <p:spPr>
                      <a:xfrm>
                        <a:off x="6230938" y="4961047"/>
                        <a:ext cx="841375" cy="795338"/>
                      </a:xfrm>
                      <a:prstGeom prst="rect">
                        <a:avLst/>
                      </a:prstGeom>
                    </p:spPr>
                  </p:pic>
                </p:oleObj>
              </mc:Fallback>
            </mc:AlternateContent>
          </a:graphicData>
        </a:graphic>
      </p:graphicFrame>
      <p:sp>
        <p:nvSpPr>
          <p:cNvPr id="13" name="Content Placeholder 16"/>
          <p:cNvSpPr>
            <a:spLocks noGrp="1"/>
          </p:cNvSpPr>
          <p:nvPr>
            <p:ph idx="21"/>
          </p:nvPr>
        </p:nvSpPr>
        <p:spPr>
          <a:xfrm>
            <a:off x="469900" y="5572124"/>
            <a:ext cx="8293100" cy="904240"/>
          </a:xfrm>
        </p:spPr>
        <p:txBody>
          <a:bodyPr/>
          <a:lstStyle/>
          <a:p>
            <a:r>
              <a:rPr lang="en-US" sz="2800" dirty="0"/>
              <a:t>Since, we know that a set with </a:t>
            </a:r>
            <a:r>
              <a:rPr lang="en-US" sz="2800" i="1" dirty="0"/>
              <a:t>n</a:t>
            </a:r>
            <a:br>
              <a:rPr lang="en-US" sz="2800" dirty="0"/>
            </a:br>
            <a:r>
              <a:rPr lang="en-US" sz="2800" dirty="0"/>
              <a:t>elements has </a:t>
            </a:r>
            <a:r>
              <a:rPr lang="en-US" sz="2800" dirty="0">
                <a:ea typeface="Cambria Math" pitchFamily="18" charset="0"/>
              </a:rPr>
              <a:t>2</a:t>
            </a:r>
            <a:r>
              <a:rPr lang="en-US" sz="2800" i="1" baseline="30000" dirty="0"/>
              <a:t>n</a:t>
            </a:r>
            <a:r>
              <a:rPr lang="en-US" sz="2800" dirty="0"/>
              <a:t> subsets, we conclude:</a:t>
            </a:r>
          </a:p>
        </p:txBody>
      </p:sp>
      <p:graphicFrame>
        <p:nvGraphicFramePr>
          <p:cNvPr id="27" name="Object 17"/>
          <p:cNvGraphicFramePr>
            <a:graphicFrameLocks noChangeAspect="1"/>
          </p:cNvGraphicFramePr>
          <p:nvPr>
            <p:extLst>
              <p:ext uri="{D42A27DB-BD31-4B8C-83A1-F6EECF244321}">
                <p14:modId xmlns:p14="http://schemas.microsoft.com/office/powerpoint/2010/main" val="2165357303"/>
              </p:ext>
            </p:extLst>
          </p:nvPr>
        </p:nvGraphicFramePr>
        <p:xfrm>
          <a:off x="6207125" y="5834062"/>
          <a:ext cx="1328738" cy="795338"/>
        </p:xfrm>
        <a:graphic>
          <a:graphicData uri="http://schemas.openxmlformats.org/presentationml/2006/ole">
            <mc:AlternateContent xmlns:mc="http://schemas.openxmlformats.org/markup-compatibility/2006">
              <mc:Choice xmlns:v="urn:schemas-microsoft-com:vml" Requires="v">
                <p:oleObj spid="_x0000_s16219" name="Equation" r:id="rId17" imgW="761760" imgH="457200" progId="Equation.DSMT4">
                  <p:embed/>
                </p:oleObj>
              </mc:Choice>
              <mc:Fallback>
                <p:oleObj name="Equation" r:id="rId17" imgW="761760" imgH="457200" progId="Equation.DSMT4">
                  <p:embed/>
                  <p:pic>
                    <p:nvPicPr>
                      <p:cNvPr id="26" name="Object 25"/>
                      <p:cNvPicPr/>
                      <p:nvPr/>
                    </p:nvPicPr>
                    <p:blipFill>
                      <a:blip r:embed="rId18"/>
                      <a:stretch>
                        <a:fillRect/>
                      </a:stretch>
                    </p:blipFill>
                    <p:spPr>
                      <a:xfrm>
                        <a:off x="6207125" y="5834062"/>
                        <a:ext cx="1328738" cy="795338"/>
                      </a:xfrm>
                      <a:prstGeom prst="rect">
                        <a:avLst/>
                      </a:prstGeom>
                    </p:spPr>
                  </p:pic>
                </p:oleObj>
              </mc:Fallback>
            </mc:AlternateContent>
          </a:graphicData>
        </a:graphic>
      </p:graphicFrame>
    </p:spTree>
    <p:extLst>
      <p:ext uri="{BB962C8B-B14F-4D97-AF65-F5344CB8AC3E}">
        <p14:creationId xmlns:p14="http://schemas.microsoft.com/office/powerpoint/2010/main" val="1373300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Pascal’s Identity</a:t>
            </a:r>
            <a:endParaRPr lang="en-US" b="1" dirty="0"/>
          </a:p>
        </p:txBody>
      </p:sp>
      <p:pic>
        <p:nvPicPr>
          <p:cNvPr id="23" name="Picture 2" descr="A portrait of Blaise Pascal.&#10;"/>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620000" y="76069"/>
            <a:ext cx="1230630" cy="143154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495286" y="1478439"/>
            <a:ext cx="1543812" cy="640080"/>
          </a:xfrm>
        </p:spPr>
        <p:txBody>
          <a:bodyPr/>
          <a:lstStyle/>
          <a:p>
            <a:pPr>
              <a:spcBef>
                <a:spcPts val="0"/>
              </a:spcBef>
              <a:spcAft>
                <a:spcPts val="0"/>
              </a:spcAft>
            </a:pPr>
            <a:r>
              <a:rPr lang="en-US" sz="2000" dirty="0"/>
              <a:t>Blaise Pascal</a:t>
            </a:r>
          </a:p>
          <a:p>
            <a:pPr>
              <a:spcBef>
                <a:spcPts val="0"/>
              </a:spcBef>
              <a:spcAft>
                <a:spcPts val="0"/>
              </a:spcAft>
            </a:pPr>
            <a:r>
              <a:rPr lang="en-US" sz="2000" dirty="0"/>
              <a:t>(</a:t>
            </a:r>
            <a:r>
              <a:rPr lang="en-US" sz="2000" dirty="0">
                <a:ea typeface="Cambria Math" pitchFamily="18" charset="0"/>
              </a:rPr>
              <a:t>1623-1662</a:t>
            </a:r>
            <a:r>
              <a:rPr lang="en-US" sz="2000" dirty="0"/>
              <a:t>)</a:t>
            </a:r>
          </a:p>
        </p:txBody>
      </p:sp>
      <p:sp>
        <p:nvSpPr>
          <p:cNvPr id="5" name="Content Placeholder 4"/>
          <p:cNvSpPr>
            <a:spLocks noGrp="1"/>
          </p:cNvSpPr>
          <p:nvPr>
            <p:ph idx="14"/>
          </p:nvPr>
        </p:nvSpPr>
        <p:spPr>
          <a:xfrm>
            <a:off x="457200" y="1295399"/>
            <a:ext cx="5797709" cy="852803"/>
          </a:xfrm>
        </p:spPr>
        <p:txBody>
          <a:bodyPr/>
          <a:lstStyle/>
          <a:p>
            <a:r>
              <a:rPr lang="en-US" sz="2400" b="1" dirty="0"/>
              <a:t>Pascal’s Identity</a:t>
            </a:r>
            <a:r>
              <a:rPr lang="en-US" sz="2400" dirty="0"/>
              <a:t>: If </a:t>
            </a:r>
            <a:r>
              <a:rPr lang="en-US" sz="2400" i="1" dirty="0"/>
              <a:t>n</a:t>
            </a:r>
            <a:r>
              <a:rPr lang="en-US" sz="2400" dirty="0"/>
              <a:t> and </a:t>
            </a:r>
            <a:r>
              <a:rPr lang="en-US" sz="2400" i="1" dirty="0"/>
              <a:t>k</a:t>
            </a:r>
            <a:r>
              <a:rPr lang="en-US" sz="2400" dirty="0"/>
              <a:t>  are integers with</a:t>
            </a:r>
            <a:br>
              <a:rPr lang="en-US" sz="2400" dirty="0"/>
            </a:br>
            <a:r>
              <a:rPr lang="en-US" sz="2400" i="1" dirty="0"/>
              <a:t>n</a:t>
            </a:r>
            <a:r>
              <a:rPr lang="en-US" sz="2400" dirty="0"/>
              <a:t> </a:t>
            </a:r>
            <a:r>
              <a:rPr lang="en-US" sz="2400" dirty="0">
                <a:ea typeface="Cambria Math"/>
              </a:rPr>
              <a:t>≥</a:t>
            </a:r>
            <a:r>
              <a:rPr lang="en-US" sz="2400" dirty="0"/>
              <a:t> </a:t>
            </a:r>
            <a:r>
              <a:rPr lang="en-US" sz="2400" i="1" dirty="0"/>
              <a:t>k</a:t>
            </a:r>
            <a:r>
              <a:rPr lang="en-US" sz="2400" dirty="0"/>
              <a:t> </a:t>
            </a:r>
            <a:r>
              <a:rPr lang="en-US" sz="2400" dirty="0">
                <a:ea typeface="Cambria Math"/>
              </a:rPr>
              <a:t>≥</a:t>
            </a:r>
            <a:r>
              <a:rPr lang="en-US" sz="2400" dirty="0"/>
              <a:t> </a:t>
            </a:r>
            <a:r>
              <a:rPr lang="en-US" sz="2400" dirty="0">
                <a:ea typeface="Cambria Math" pitchFamily="18" charset="0"/>
              </a:rPr>
              <a:t>0</a:t>
            </a:r>
            <a:r>
              <a:rPr lang="en-US" sz="2400" dirty="0"/>
              <a:t>, then</a:t>
            </a:r>
          </a:p>
        </p:txBody>
      </p:sp>
      <p:graphicFrame>
        <p:nvGraphicFramePr>
          <p:cNvPr id="30" name="Object 5"/>
          <p:cNvGraphicFramePr>
            <a:graphicFrameLocks noChangeAspect="1"/>
          </p:cNvGraphicFramePr>
          <p:nvPr>
            <p:extLst>
              <p:ext uri="{D42A27DB-BD31-4B8C-83A1-F6EECF244321}">
                <p14:modId xmlns:p14="http://schemas.microsoft.com/office/powerpoint/2010/main" val="1985489284"/>
              </p:ext>
            </p:extLst>
          </p:nvPr>
        </p:nvGraphicFramePr>
        <p:xfrm>
          <a:off x="3686969" y="1698625"/>
          <a:ext cx="1770063" cy="569913"/>
        </p:xfrm>
        <a:graphic>
          <a:graphicData uri="http://schemas.openxmlformats.org/presentationml/2006/ole">
            <mc:AlternateContent xmlns:mc="http://schemas.openxmlformats.org/markup-compatibility/2006">
              <mc:Choice xmlns:v="urn:schemas-microsoft-com:vml" Requires="v">
                <p:oleObj spid="_x0000_s18072" name="Equation" r:id="rId4" imgW="1422360" imgH="457200" progId="Equation.DSMT4">
                  <p:embed/>
                </p:oleObj>
              </mc:Choice>
              <mc:Fallback>
                <p:oleObj name="Equation" r:id="rId4" imgW="1422360" imgH="457200" progId="Equation.DSMT4">
                  <p:embed/>
                  <p:pic>
                    <p:nvPicPr>
                      <p:cNvPr id="29" name="Object 9"/>
                      <p:cNvPicPr/>
                      <p:nvPr/>
                    </p:nvPicPr>
                    <p:blipFill>
                      <a:blip r:embed="rId5"/>
                      <a:stretch>
                        <a:fillRect/>
                      </a:stretch>
                    </p:blipFill>
                    <p:spPr>
                      <a:xfrm>
                        <a:off x="3686969" y="1698625"/>
                        <a:ext cx="1770063" cy="569913"/>
                      </a:xfrm>
                      <a:prstGeom prst="rect">
                        <a:avLst/>
                      </a:prstGeom>
                    </p:spPr>
                  </p:pic>
                </p:oleObj>
              </mc:Fallback>
            </mc:AlternateContent>
          </a:graphicData>
        </a:graphic>
      </p:graphicFrame>
      <p:sp>
        <p:nvSpPr>
          <p:cNvPr id="6" name="Content Placeholder 6"/>
          <p:cNvSpPr>
            <a:spLocks noGrp="1"/>
          </p:cNvSpPr>
          <p:nvPr>
            <p:ph idx="15"/>
          </p:nvPr>
        </p:nvSpPr>
        <p:spPr>
          <a:xfrm>
            <a:off x="523240" y="2179002"/>
            <a:ext cx="8479790" cy="731520"/>
          </a:xfrm>
        </p:spPr>
        <p:txBody>
          <a:bodyPr/>
          <a:lstStyle/>
          <a:p>
            <a:r>
              <a:rPr lang="en-US" sz="2400" b="1" dirty="0"/>
              <a:t>Proof </a:t>
            </a:r>
            <a:r>
              <a:rPr lang="en-US" sz="2400" dirty="0"/>
              <a:t>(</a:t>
            </a:r>
            <a:r>
              <a:rPr lang="en-US" sz="2400" i="1" dirty="0"/>
              <a:t>combinatorial</a:t>
            </a:r>
            <a:r>
              <a:rPr lang="en-US" sz="2400" dirty="0"/>
              <a:t>): Let </a:t>
            </a:r>
            <a:r>
              <a:rPr lang="en-US" sz="2400" i="1" dirty="0"/>
              <a:t>T</a:t>
            </a:r>
            <a:r>
              <a:rPr lang="en-US" sz="2400" dirty="0"/>
              <a:t> be a set where |</a:t>
            </a:r>
            <a:r>
              <a:rPr lang="en-US" sz="2400" i="1" dirty="0"/>
              <a:t>T|</a:t>
            </a:r>
            <a:r>
              <a:rPr lang="en-US" sz="2400" dirty="0"/>
              <a:t> = </a:t>
            </a:r>
            <a:r>
              <a:rPr lang="en-US" sz="2400" i="1" dirty="0"/>
              <a:t>n</a:t>
            </a:r>
            <a:r>
              <a:rPr lang="en-US" sz="2400" dirty="0"/>
              <a:t> + </a:t>
            </a:r>
            <a:r>
              <a:rPr lang="en-US" sz="2400" dirty="0">
                <a:ea typeface="Cambria Math" pitchFamily="18" charset="0"/>
              </a:rPr>
              <a:t>1,</a:t>
            </a:r>
            <a:r>
              <a:rPr lang="en-US" sz="2400" dirty="0"/>
              <a:t> </a:t>
            </a:r>
            <a:r>
              <a:rPr lang="en-US" sz="2400" i="1" dirty="0"/>
              <a:t>a</a:t>
            </a:r>
            <a:r>
              <a:rPr lang="en-US" sz="2400" dirty="0"/>
              <a:t> </a:t>
            </a:r>
            <a:r>
              <a:rPr lang="en-US" sz="2400" dirty="0">
                <a:ea typeface="Cambria Math"/>
              </a:rPr>
              <a:t>∊</a:t>
            </a:r>
            <a:r>
              <a:rPr lang="en-US" sz="2400" i="1" dirty="0"/>
              <a:t>T</a:t>
            </a:r>
            <a:r>
              <a:rPr lang="en-US" sz="2400" dirty="0"/>
              <a:t>, and </a:t>
            </a:r>
            <a:r>
              <a:rPr lang="en-US" sz="2400" i="1" dirty="0"/>
              <a:t>S</a:t>
            </a:r>
            <a:r>
              <a:rPr lang="en-US" sz="2400" dirty="0"/>
              <a:t> = </a:t>
            </a:r>
            <a:r>
              <a:rPr lang="en-US" sz="2400" i="1" dirty="0"/>
              <a:t>T</a:t>
            </a:r>
            <a:r>
              <a:rPr lang="en-US" sz="2400" dirty="0"/>
              <a:t> </a:t>
            </a:r>
            <a:r>
              <a:rPr lang="en-US" sz="2400" dirty="0">
                <a:ea typeface="Cambria Math"/>
              </a:rPr>
              <a:t>−</a:t>
            </a:r>
            <a:r>
              <a:rPr lang="en-US" sz="2400" dirty="0"/>
              <a:t> {a}. There are</a:t>
            </a:r>
          </a:p>
        </p:txBody>
      </p:sp>
      <p:graphicFrame>
        <p:nvGraphicFramePr>
          <p:cNvPr id="24" name="Object 7"/>
          <p:cNvGraphicFramePr>
            <a:graphicFrameLocks noChangeAspect="1"/>
          </p:cNvGraphicFramePr>
          <p:nvPr>
            <p:extLst>
              <p:ext uri="{D42A27DB-BD31-4B8C-83A1-F6EECF244321}">
                <p14:modId xmlns:p14="http://schemas.microsoft.com/office/powerpoint/2010/main" val="3644749426"/>
              </p:ext>
            </p:extLst>
          </p:nvPr>
        </p:nvGraphicFramePr>
        <p:xfrm>
          <a:off x="3013075" y="2554287"/>
          <a:ext cx="568325" cy="569913"/>
        </p:xfrm>
        <a:graphic>
          <a:graphicData uri="http://schemas.openxmlformats.org/presentationml/2006/ole">
            <mc:AlternateContent xmlns:mc="http://schemas.openxmlformats.org/markup-compatibility/2006">
              <mc:Choice xmlns:v="urn:schemas-microsoft-com:vml" Requires="v">
                <p:oleObj spid="_x0000_s18073" name="Equation" r:id="rId6" imgW="457200" imgH="457200" progId="Equation.DSMT4">
                  <p:embed/>
                </p:oleObj>
              </mc:Choice>
              <mc:Fallback>
                <p:oleObj name="Equation" r:id="rId6" imgW="457200" imgH="457200" progId="Equation.DSMT4">
                  <p:embed/>
                  <p:pic>
                    <p:nvPicPr>
                      <p:cNvPr id="23" name="Object 9"/>
                      <p:cNvPicPr/>
                      <p:nvPr/>
                    </p:nvPicPr>
                    <p:blipFill>
                      <a:blip r:embed="rId7"/>
                      <a:stretch>
                        <a:fillRect/>
                      </a:stretch>
                    </p:blipFill>
                    <p:spPr>
                      <a:xfrm>
                        <a:off x="3013075" y="2554287"/>
                        <a:ext cx="568325" cy="569913"/>
                      </a:xfrm>
                      <a:prstGeom prst="rect">
                        <a:avLst/>
                      </a:prstGeom>
                    </p:spPr>
                  </p:pic>
                </p:oleObj>
              </mc:Fallback>
            </mc:AlternateContent>
          </a:graphicData>
        </a:graphic>
      </p:graphicFrame>
      <p:sp>
        <p:nvSpPr>
          <p:cNvPr id="7" name="Content Placeholder 8"/>
          <p:cNvSpPr>
            <a:spLocks noGrp="1"/>
          </p:cNvSpPr>
          <p:nvPr>
            <p:ph idx="16"/>
          </p:nvPr>
        </p:nvSpPr>
        <p:spPr>
          <a:xfrm>
            <a:off x="3506788" y="2603182"/>
            <a:ext cx="5496242" cy="429260"/>
          </a:xfrm>
        </p:spPr>
        <p:txBody>
          <a:bodyPr/>
          <a:lstStyle/>
          <a:p>
            <a:r>
              <a:rPr lang="en-US" sz="2400" dirty="0"/>
              <a:t>subsets of </a:t>
            </a:r>
            <a:r>
              <a:rPr lang="en-US" sz="2400" i="1" dirty="0"/>
              <a:t>T</a:t>
            </a:r>
            <a:r>
              <a:rPr lang="en-US" sz="2400" dirty="0"/>
              <a:t> containing </a:t>
            </a:r>
            <a:r>
              <a:rPr lang="en-US" sz="2400" i="1" dirty="0"/>
              <a:t>k</a:t>
            </a:r>
            <a:r>
              <a:rPr lang="en-US" sz="2400" dirty="0"/>
              <a:t> elements.</a:t>
            </a:r>
          </a:p>
        </p:txBody>
      </p:sp>
      <p:sp>
        <p:nvSpPr>
          <p:cNvPr id="8" name="Content Placeholder 9"/>
          <p:cNvSpPr>
            <a:spLocks noGrp="1"/>
          </p:cNvSpPr>
          <p:nvPr>
            <p:ph idx="17"/>
          </p:nvPr>
        </p:nvSpPr>
        <p:spPr>
          <a:xfrm>
            <a:off x="457200" y="3002280"/>
            <a:ext cx="8545830" cy="1417320"/>
          </a:xfrm>
        </p:spPr>
        <p:txBody>
          <a:bodyPr/>
          <a:lstStyle/>
          <a:p>
            <a:pPr>
              <a:spcBef>
                <a:spcPts val="0"/>
              </a:spcBef>
              <a:spcAft>
                <a:spcPts val="0"/>
              </a:spcAft>
            </a:pPr>
            <a:r>
              <a:rPr lang="en-US" sz="2400" dirty="0"/>
              <a:t>Each of these subsets either:</a:t>
            </a:r>
          </a:p>
          <a:p>
            <a:pPr lvl="1">
              <a:spcBef>
                <a:spcPts val="0"/>
              </a:spcBef>
              <a:spcAft>
                <a:spcPts val="0"/>
              </a:spcAft>
            </a:pPr>
            <a:r>
              <a:rPr lang="en-US" sz="2200" dirty="0"/>
              <a:t>contains </a:t>
            </a:r>
            <a:r>
              <a:rPr lang="en-US" sz="2200" i="1" dirty="0"/>
              <a:t>a</a:t>
            </a:r>
            <a:r>
              <a:rPr lang="en-US" sz="2200" dirty="0"/>
              <a:t> with </a:t>
            </a:r>
            <a:r>
              <a:rPr lang="en-US" sz="2200" i="1" dirty="0"/>
              <a:t>k</a:t>
            </a:r>
            <a:r>
              <a:rPr lang="en-US" sz="2200" dirty="0">
                <a:ea typeface="Cambria Math"/>
              </a:rPr>
              <a:t> −</a:t>
            </a:r>
            <a:r>
              <a:rPr lang="en-US" sz="2200" dirty="0"/>
              <a:t> </a:t>
            </a:r>
            <a:r>
              <a:rPr lang="en-US" sz="2200" dirty="0">
                <a:ea typeface="Cambria Math" pitchFamily="18" charset="0"/>
              </a:rPr>
              <a:t>1</a:t>
            </a:r>
            <a:r>
              <a:rPr lang="en-US" sz="2200" dirty="0"/>
              <a:t> other elements, or </a:t>
            </a:r>
          </a:p>
          <a:p>
            <a:pPr lvl="1">
              <a:spcBef>
                <a:spcPts val="0"/>
              </a:spcBef>
              <a:spcAft>
                <a:spcPts val="0"/>
              </a:spcAft>
            </a:pPr>
            <a:r>
              <a:rPr lang="en-US" sz="2200" dirty="0"/>
              <a:t>contains </a:t>
            </a:r>
            <a:r>
              <a:rPr lang="en-US" sz="2200" i="1" dirty="0"/>
              <a:t>k</a:t>
            </a:r>
            <a:r>
              <a:rPr lang="en-US" sz="2200" dirty="0"/>
              <a:t> elements of </a:t>
            </a:r>
            <a:r>
              <a:rPr lang="en-US" sz="2200" i="1" dirty="0"/>
              <a:t>S</a:t>
            </a:r>
            <a:r>
              <a:rPr lang="en-US" sz="2200" dirty="0"/>
              <a:t> and not </a:t>
            </a:r>
            <a:r>
              <a:rPr lang="en-US" sz="2200" i="1" dirty="0"/>
              <a:t>a</a:t>
            </a:r>
            <a:r>
              <a:rPr lang="en-US" sz="2200" dirty="0"/>
              <a:t>.</a:t>
            </a:r>
          </a:p>
          <a:p>
            <a:pPr>
              <a:spcBef>
                <a:spcPts val="0"/>
              </a:spcBef>
              <a:spcAft>
                <a:spcPts val="0"/>
              </a:spcAft>
            </a:pPr>
            <a:r>
              <a:rPr lang="en-US" sz="2200" dirty="0"/>
              <a:t>   </a:t>
            </a:r>
            <a:r>
              <a:rPr lang="en-US" sz="2400" dirty="0"/>
              <a:t>There are</a:t>
            </a:r>
          </a:p>
        </p:txBody>
      </p:sp>
      <p:graphicFrame>
        <p:nvGraphicFramePr>
          <p:cNvPr id="25" name="Object 10"/>
          <p:cNvGraphicFramePr>
            <a:graphicFrameLocks noChangeAspect="1"/>
          </p:cNvGraphicFramePr>
          <p:nvPr>
            <p:extLst>
              <p:ext uri="{D42A27DB-BD31-4B8C-83A1-F6EECF244321}">
                <p14:modId xmlns:p14="http://schemas.microsoft.com/office/powerpoint/2010/main" val="2762827913"/>
              </p:ext>
            </p:extLst>
          </p:nvPr>
        </p:nvGraphicFramePr>
        <p:xfrm>
          <a:off x="990600" y="4449602"/>
          <a:ext cx="568325" cy="569913"/>
        </p:xfrm>
        <a:graphic>
          <a:graphicData uri="http://schemas.openxmlformats.org/presentationml/2006/ole">
            <mc:AlternateContent xmlns:mc="http://schemas.openxmlformats.org/markup-compatibility/2006">
              <mc:Choice xmlns:v="urn:schemas-microsoft-com:vml" Requires="v">
                <p:oleObj spid="_x0000_s18074" name="Equation" r:id="rId8" imgW="457200" imgH="457200" progId="Equation.DSMT4">
                  <p:embed/>
                </p:oleObj>
              </mc:Choice>
              <mc:Fallback>
                <p:oleObj name="Equation" r:id="rId8" imgW="457200" imgH="457200" progId="Equation.DSMT4">
                  <p:embed/>
                  <p:pic>
                    <p:nvPicPr>
                      <p:cNvPr id="24" name="Object 9"/>
                      <p:cNvPicPr/>
                      <p:nvPr/>
                    </p:nvPicPr>
                    <p:blipFill>
                      <a:blip r:embed="rId9"/>
                      <a:stretch>
                        <a:fillRect/>
                      </a:stretch>
                    </p:blipFill>
                    <p:spPr>
                      <a:xfrm>
                        <a:off x="990600" y="4449602"/>
                        <a:ext cx="568325" cy="569913"/>
                      </a:xfrm>
                      <a:prstGeom prst="rect">
                        <a:avLst/>
                      </a:prstGeom>
                    </p:spPr>
                  </p:pic>
                </p:oleObj>
              </mc:Fallback>
            </mc:AlternateContent>
          </a:graphicData>
        </a:graphic>
      </p:graphicFrame>
      <p:sp>
        <p:nvSpPr>
          <p:cNvPr id="10" name="Content Placeholder 11"/>
          <p:cNvSpPr>
            <a:spLocks noGrp="1"/>
          </p:cNvSpPr>
          <p:nvPr>
            <p:ph idx="20"/>
          </p:nvPr>
        </p:nvSpPr>
        <p:spPr>
          <a:xfrm>
            <a:off x="457200" y="4495800"/>
            <a:ext cx="8545830" cy="731520"/>
          </a:xfrm>
        </p:spPr>
        <p:txBody>
          <a:bodyPr/>
          <a:lstStyle/>
          <a:p>
            <a:pPr lvl="1"/>
            <a:r>
              <a:rPr lang="en-US" sz="2200" dirty="0">
                <a:ea typeface="Cambria Math" pitchFamily="18" charset="0"/>
              </a:rPr>
              <a:t>         subsets of </a:t>
            </a:r>
            <a:r>
              <a:rPr lang="en-US" sz="2200" i="1" dirty="0">
                <a:ea typeface="Cambria Math" pitchFamily="18" charset="0"/>
              </a:rPr>
              <a:t>k</a:t>
            </a:r>
            <a:r>
              <a:rPr lang="en-US" sz="2200" dirty="0">
                <a:ea typeface="Cambria Math" pitchFamily="18" charset="0"/>
              </a:rPr>
              <a:t> elements that contain </a:t>
            </a:r>
            <a:r>
              <a:rPr lang="en-US" sz="2200" i="1" dirty="0">
                <a:ea typeface="Cambria Math" pitchFamily="18" charset="0"/>
              </a:rPr>
              <a:t>a</a:t>
            </a:r>
            <a:r>
              <a:rPr lang="en-US" sz="2200" dirty="0">
                <a:ea typeface="Cambria Math" pitchFamily="18" charset="0"/>
              </a:rPr>
              <a:t>, since there are</a:t>
            </a:r>
            <a:endParaRPr lang="en-US" sz="2200" dirty="0"/>
          </a:p>
        </p:txBody>
      </p:sp>
      <p:graphicFrame>
        <p:nvGraphicFramePr>
          <p:cNvPr id="26" name="Object 12"/>
          <p:cNvGraphicFramePr>
            <a:graphicFrameLocks noChangeAspect="1"/>
          </p:cNvGraphicFramePr>
          <p:nvPr>
            <p:extLst>
              <p:ext uri="{D42A27DB-BD31-4B8C-83A1-F6EECF244321}">
                <p14:modId xmlns:p14="http://schemas.microsoft.com/office/powerpoint/2010/main" val="2817113979"/>
              </p:ext>
            </p:extLst>
          </p:nvPr>
        </p:nvGraphicFramePr>
        <p:xfrm>
          <a:off x="7538593" y="4465798"/>
          <a:ext cx="568325" cy="569913"/>
        </p:xfrm>
        <a:graphic>
          <a:graphicData uri="http://schemas.openxmlformats.org/presentationml/2006/ole">
            <mc:AlternateContent xmlns:mc="http://schemas.openxmlformats.org/markup-compatibility/2006">
              <mc:Choice xmlns:v="urn:schemas-microsoft-com:vml" Requires="v">
                <p:oleObj spid="_x0000_s18075" name="Equation" r:id="rId10" imgW="457200" imgH="457200" progId="Equation.DSMT4">
                  <p:embed/>
                </p:oleObj>
              </mc:Choice>
              <mc:Fallback>
                <p:oleObj name="Equation" r:id="rId10" imgW="457200" imgH="457200" progId="Equation.DSMT4">
                  <p:embed/>
                  <p:pic>
                    <p:nvPicPr>
                      <p:cNvPr id="25" name="Object 9"/>
                      <p:cNvPicPr/>
                      <p:nvPr/>
                    </p:nvPicPr>
                    <p:blipFill>
                      <a:blip r:embed="rId9"/>
                      <a:stretch>
                        <a:fillRect/>
                      </a:stretch>
                    </p:blipFill>
                    <p:spPr>
                      <a:xfrm>
                        <a:off x="7538593" y="4465798"/>
                        <a:ext cx="568325" cy="569913"/>
                      </a:xfrm>
                      <a:prstGeom prst="rect">
                        <a:avLst/>
                      </a:prstGeom>
                    </p:spPr>
                  </p:pic>
                </p:oleObj>
              </mc:Fallback>
            </mc:AlternateContent>
          </a:graphicData>
        </a:graphic>
      </p:graphicFrame>
      <p:sp>
        <p:nvSpPr>
          <p:cNvPr id="11" name="Content Placeholder 13"/>
          <p:cNvSpPr>
            <a:spLocks noGrp="1"/>
          </p:cNvSpPr>
          <p:nvPr>
            <p:ph idx="21"/>
          </p:nvPr>
        </p:nvSpPr>
        <p:spPr>
          <a:xfrm>
            <a:off x="990600" y="4876800"/>
            <a:ext cx="3957320" cy="381000"/>
          </a:xfrm>
        </p:spPr>
        <p:txBody>
          <a:bodyPr/>
          <a:lstStyle/>
          <a:p>
            <a:r>
              <a:rPr lang="en-US" sz="2200" dirty="0"/>
              <a:t>subsets of   </a:t>
            </a:r>
            <a:r>
              <a:rPr lang="en-US" sz="2200" i="1" dirty="0"/>
              <a:t>k</a:t>
            </a:r>
            <a:r>
              <a:rPr lang="en-US" sz="2200" dirty="0">
                <a:ea typeface="Cambria Math"/>
              </a:rPr>
              <a:t> −</a:t>
            </a:r>
            <a:r>
              <a:rPr lang="en-US" sz="2200" dirty="0"/>
              <a:t> </a:t>
            </a:r>
            <a:r>
              <a:rPr lang="en-US" sz="2200" dirty="0">
                <a:ea typeface="Cambria Math" pitchFamily="18" charset="0"/>
              </a:rPr>
              <a:t>1 elements of </a:t>
            </a:r>
            <a:r>
              <a:rPr lang="en-US" sz="2200" i="1" dirty="0">
                <a:ea typeface="Cambria Math" pitchFamily="18" charset="0"/>
              </a:rPr>
              <a:t>S</a:t>
            </a:r>
            <a:r>
              <a:rPr lang="en-US" sz="2200" dirty="0">
                <a:ea typeface="Cambria Math" pitchFamily="18" charset="0"/>
              </a:rPr>
              <a:t>,</a:t>
            </a:r>
            <a:endParaRPr lang="en-US" sz="2200" dirty="0"/>
          </a:p>
        </p:txBody>
      </p:sp>
      <p:graphicFrame>
        <p:nvGraphicFramePr>
          <p:cNvPr id="27" name="Object 14"/>
          <p:cNvGraphicFramePr>
            <a:graphicFrameLocks noChangeAspect="1"/>
          </p:cNvGraphicFramePr>
          <p:nvPr>
            <p:extLst>
              <p:ext uri="{D42A27DB-BD31-4B8C-83A1-F6EECF244321}">
                <p14:modId xmlns:p14="http://schemas.microsoft.com/office/powerpoint/2010/main" val="3435158640"/>
              </p:ext>
            </p:extLst>
          </p:nvPr>
        </p:nvGraphicFramePr>
        <p:xfrm>
          <a:off x="990600" y="5257800"/>
          <a:ext cx="347662" cy="569912"/>
        </p:xfrm>
        <a:graphic>
          <a:graphicData uri="http://schemas.openxmlformats.org/presentationml/2006/ole">
            <mc:AlternateContent xmlns:mc="http://schemas.openxmlformats.org/markup-compatibility/2006">
              <mc:Choice xmlns:v="urn:schemas-microsoft-com:vml" Requires="v">
                <p:oleObj spid="_x0000_s18076" name="Equation" r:id="rId11" imgW="279360" imgH="457200" progId="Equation.DSMT4">
                  <p:embed/>
                </p:oleObj>
              </mc:Choice>
              <mc:Fallback>
                <p:oleObj name="Equation" r:id="rId11" imgW="279360" imgH="457200" progId="Equation.DSMT4">
                  <p:embed/>
                  <p:pic>
                    <p:nvPicPr>
                      <p:cNvPr id="26" name="Object 9"/>
                      <p:cNvPicPr/>
                      <p:nvPr/>
                    </p:nvPicPr>
                    <p:blipFill>
                      <a:blip r:embed="rId12"/>
                      <a:stretch>
                        <a:fillRect/>
                      </a:stretch>
                    </p:blipFill>
                    <p:spPr>
                      <a:xfrm>
                        <a:off x="990600" y="5257800"/>
                        <a:ext cx="347662" cy="569912"/>
                      </a:xfrm>
                      <a:prstGeom prst="rect">
                        <a:avLst/>
                      </a:prstGeom>
                    </p:spPr>
                  </p:pic>
                </p:oleObj>
              </mc:Fallback>
            </mc:AlternateContent>
          </a:graphicData>
        </a:graphic>
      </p:graphicFrame>
      <p:sp>
        <p:nvSpPr>
          <p:cNvPr id="12" name="Content Placeholder 15"/>
          <p:cNvSpPr>
            <a:spLocks noGrp="1"/>
          </p:cNvSpPr>
          <p:nvPr>
            <p:ph idx="22"/>
          </p:nvPr>
        </p:nvSpPr>
        <p:spPr>
          <a:xfrm>
            <a:off x="457200" y="5303361"/>
            <a:ext cx="8581898" cy="411797"/>
          </a:xfrm>
        </p:spPr>
        <p:txBody>
          <a:bodyPr/>
          <a:lstStyle/>
          <a:p>
            <a:pPr lvl="1"/>
            <a:r>
              <a:rPr lang="en-US" sz="2200" dirty="0">
                <a:ea typeface="Cambria Math" pitchFamily="18" charset="0"/>
              </a:rPr>
              <a:t>     subsets of </a:t>
            </a:r>
            <a:r>
              <a:rPr lang="en-US" sz="2200" i="1" dirty="0">
                <a:ea typeface="Cambria Math" pitchFamily="18" charset="0"/>
              </a:rPr>
              <a:t>k</a:t>
            </a:r>
            <a:r>
              <a:rPr lang="en-US" sz="2200" dirty="0">
                <a:ea typeface="Cambria Math" pitchFamily="18" charset="0"/>
              </a:rPr>
              <a:t> elements of </a:t>
            </a:r>
            <a:r>
              <a:rPr lang="en-US" sz="2200" i="1" dirty="0">
                <a:ea typeface="Cambria Math" pitchFamily="18" charset="0"/>
              </a:rPr>
              <a:t>T</a:t>
            </a:r>
            <a:r>
              <a:rPr lang="en-US" sz="2200" dirty="0">
                <a:ea typeface="Cambria Math" pitchFamily="18" charset="0"/>
              </a:rPr>
              <a:t> that do not contain </a:t>
            </a:r>
            <a:r>
              <a:rPr lang="en-US" sz="2200" i="1" dirty="0">
                <a:ea typeface="Cambria Math" pitchFamily="18" charset="0"/>
              </a:rPr>
              <a:t>a</a:t>
            </a:r>
            <a:r>
              <a:rPr lang="en-US" sz="2200" dirty="0">
                <a:ea typeface="Cambria Math" pitchFamily="18" charset="0"/>
              </a:rPr>
              <a:t>, because there are</a:t>
            </a:r>
            <a:endParaRPr lang="en-US" sz="2200" dirty="0"/>
          </a:p>
        </p:txBody>
      </p:sp>
      <p:graphicFrame>
        <p:nvGraphicFramePr>
          <p:cNvPr id="28" name="Object 16"/>
          <p:cNvGraphicFramePr>
            <a:graphicFrameLocks noChangeAspect="1"/>
          </p:cNvGraphicFramePr>
          <p:nvPr>
            <p:extLst>
              <p:ext uri="{D42A27DB-BD31-4B8C-83A1-F6EECF244321}">
                <p14:modId xmlns:p14="http://schemas.microsoft.com/office/powerpoint/2010/main" val="2649169096"/>
              </p:ext>
            </p:extLst>
          </p:nvPr>
        </p:nvGraphicFramePr>
        <p:xfrm>
          <a:off x="990600" y="5791200"/>
          <a:ext cx="347662" cy="569912"/>
        </p:xfrm>
        <a:graphic>
          <a:graphicData uri="http://schemas.openxmlformats.org/presentationml/2006/ole">
            <mc:AlternateContent xmlns:mc="http://schemas.openxmlformats.org/markup-compatibility/2006">
              <mc:Choice xmlns:v="urn:schemas-microsoft-com:vml" Requires="v">
                <p:oleObj spid="_x0000_s18077" name="Equation" r:id="rId13" imgW="279360" imgH="457200" progId="Equation.DSMT4">
                  <p:embed/>
                </p:oleObj>
              </mc:Choice>
              <mc:Fallback>
                <p:oleObj name="Equation" r:id="rId13" imgW="279360" imgH="457200" progId="Equation.DSMT4">
                  <p:embed/>
                  <p:pic>
                    <p:nvPicPr>
                      <p:cNvPr id="27" name="Object 9"/>
                      <p:cNvPicPr/>
                      <p:nvPr/>
                    </p:nvPicPr>
                    <p:blipFill>
                      <a:blip r:embed="rId12"/>
                      <a:stretch>
                        <a:fillRect/>
                      </a:stretch>
                    </p:blipFill>
                    <p:spPr>
                      <a:xfrm>
                        <a:off x="990600" y="5791200"/>
                        <a:ext cx="347662" cy="569912"/>
                      </a:xfrm>
                      <a:prstGeom prst="rect">
                        <a:avLst/>
                      </a:prstGeom>
                    </p:spPr>
                  </p:pic>
                </p:oleObj>
              </mc:Fallback>
            </mc:AlternateContent>
          </a:graphicData>
        </a:graphic>
      </p:graphicFrame>
      <p:sp>
        <p:nvSpPr>
          <p:cNvPr id="13" name="Content Placeholder 17"/>
          <p:cNvSpPr>
            <a:spLocks noGrp="1"/>
          </p:cNvSpPr>
          <p:nvPr>
            <p:ph idx="23"/>
          </p:nvPr>
        </p:nvSpPr>
        <p:spPr>
          <a:xfrm>
            <a:off x="1338262" y="5806440"/>
            <a:ext cx="3261360" cy="396240"/>
          </a:xfrm>
        </p:spPr>
        <p:txBody>
          <a:bodyPr/>
          <a:lstStyle/>
          <a:p>
            <a:pPr marL="0" lvl="1" indent="0">
              <a:buClrTx/>
              <a:buNone/>
            </a:pPr>
            <a:r>
              <a:rPr lang="en-US" sz="2200" dirty="0">
                <a:ea typeface="Cambria Math" pitchFamily="18" charset="0"/>
              </a:rPr>
              <a:t>subsets of k elements of S.</a:t>
            </a:r>
          </a:p>
        </p:txBody>
      </p:sp>
      <p:sp>
        <p:nvSpPr>
          <p:cNvPr id="14" name="Content Placeholder 18"/>
          <p:cNvSpPr>
            <a:spLocks noGrp="1"/>
          </p:cNvSpPr>
          <p:nvPr>
            <p:ph idx="24"/>
          </p:nvPr>
        </p:nvSpPr>
        <p:spPr>
          <a:xfrm>
            <a:off x="3492975" y="6283643"/>
            <a:ext cx="1104425" cy="325121"/>
          </a:xfrm>
        </p:spPr>
        <p:txBody>
          <a:bodyPr anchor="ctr"/>
          <a:lstStyle/>
          <a:p>
            <a:r>
              <a:rPr lang="en-US" sz="2200" dirty="0">
                <a:ea typeface="Cambria Math" pitchFamily="18" charset="0"/>
              </a:rPr>
              <a:t>Hence,</a:t>
            </a:r>
            <a:endParaRPr lang="en-US" sz="2200" dirty="0"/>
          </a:p>
        </p:txBody>
      </p:sp>
      <p:graphicFrame>
        <p:nvGraphicFramePr>
          <p:cNvPr id="29" name="Object 19"/>
          <p:cNvGraphicFramePr>
            <a:graphicFrameLocks noChangeAspect="1"/>
          </p:cNvGraphicFramePr>
          <p:nvPr>
            <p:extLst>
              <p:ext uri="{D42A27DB-BD31-4B8C-83A1-F6EECF244321}">
                <p14:modId xmlns:p14="http://schemas.microsoft.com/office/powerpoint/2010/main" val="2750843407"/>
              </p:ext>
            </p:extLst>
          </p:nvPr>
        </p:nvGraphicFramePr>
        <p:xfrm>
          <a:off x="4532471" y="6038851"/>
          <a:ext cx="1722438" cy="569913"/>
        </p:xfrm>
        <a:graphic>
          <a:graphicData uri="http://schemas.openxmlformats.org/presentationml/2006/ole">
            <mc:AlternateContent xmlns:mc="http://schemas.openxmlformats.org/markup-compatibility/2006">
              <mc:Choice xmlns:v="urn:schemas-microsoft-com:vml" Requires="v">
                <p:oleObj spid="_x0000_s18078" name="Equation" r:id="rId14" imgW="1384200" imgH="457200" progId="Equation.DSMT4">
                  <p:embed/>
                </p:oleObj>
              </mc:Choice>
              <mc:Fallback>
                <p:oleObj name="Equation" r:id="rId14" imgW="1384200" imgH="457200" progId="Equation.DSMT4">
                  <p:embed/>
                  <p:pic>
                    <p:nvPicPr>
                      <p:cNvPr id="28" name="Object 9"/>
                      <p:cNvPicPr/>
                      <p:nvPr/>
                    </p:nvPicPr>
                    <p:blipFill>
                      <a:blip r:embed="rId15"/>
                      <a:stretch>
                        <a:fillRect/>
                      </a:stretch>
                    </p:blipFill>
                    <p:spPr>
                      <a:xfrm>
                        <a:off x="4532471" y="6038851"/>
                        <a:ext cx="1722438" cy="569913"/>
                      </a:xfrm>
                      <a:prstGeom prst="rect">
                        <a:avLst/>
                      </a:prstGeom>
                    </p:spPr>
                  </p:pic>
                </p:oleObj>
              </mc:Fallback>
            </mc:AlternateContent>
          </a:graphicData>
        </a:graphic>
      </p:graphicFrame>
    </p:spTree>
    <p:extLst>
      <p:ext uri="{BB962C8B-B14F-4D97-AF65-F5344CB8AC3E}">
        <p14:creationId xmlns:p14="http://schemas.microsoft.com/office/powerpoint/2010/main" val="1092207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Pascal’s Triangle</a:t>
            </a:r>
            <a:endParaRPr lang="en-US" sz="1500" dirty="0"/>
          </a:p>
        </p:txBody>
      </p:sp>
      <p:pic>
        <p:nvPicPr>
          <p:cNvPr id="9" name="Picture 2" descr="Two Pascal's triangles.&#10;"/>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81400" y="1524000"/>
            <a:ext cx="5029200" cy="31360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1524000"/>
            <a:ext cx="3048000" cy="1752600"/>
          </a:xfrm>
          <a:ln>
            <a:solidFill>
              <a:srgbClr val="14AAE1"/>
            </a:solidFill>
          </a:ln>
        </p:spPr>
        <p:txBody>
          <a:bodyPr/>
          <a:lstStyle/>
          <a:p>
            <a:r>
              <a:rPr lang="en-US" sz="2400" dirty="0"/>
              <a:t>The </a:t>
            </a:r>
            <a:r>
              <a:rPr lang="en-US" sz="2400" i="1" dirty="0"/>
              <a:t>n</a:t>
            </a:r>
            <a:r>
              <a:rPr lang="en-US" sz="2400" dirty="0"/>
              <a:t>th row in the triangle consists of the binomial coefficients</a:t>
            </a:r>
          </a:p>
        </p:txBody>
      </p:sp>
      <p:graphicFrame>
        <p:nvGraphicFramePr>
          <p:cNvPr id="14" name="Object 4"/>
          <p:cNvGraphicFramePr>
            <a:graphicFrameLocks noChangeAspect="1"/>
          </p:cNvGraphicFramePr>
          <p:nvPr>
            <p:extLst>
              <p:ext uri="{D42A27DB-BD31-4B8C-83A1-F6EECF244321}">
                <p14:modId xmlns:p14="http://schemas.microsoft.com/office/powerpoint/2010/main" val="3638224527"/>
              </p:ext>
            </p:extLst>
          </p:nvPr>
        </p:nvGraphicFramePr>
        <p:xfrm>
          <a:off x="533400" y="2743200"/>
          <a:ext cx="330200" cy="457200"/>
        </p:xfrm>
        <a:graphic>
          <a:graphicData uri="http://schemas.openxmlformats.org/presentationml/2006/ole">
            <mc:AlternateContent xmlns:mc="http://schemas.openxmlformats.org/markup-compatibility/2006">
              <mc:Choice xmlns:v="urn:schemas-microsoft-com:vml" Requires="v">
                <p:oleObj spid="_x0000_s18508" name="Equation" r:id="rId4" imgW="330120" imgH="457200" progId="Equation.DSMT4">
                  <p:embed/>
                </p:oleObj>
              </mc:Choice>
              <mc:Fallback>
                <p:oleObj name="Equation" r:id="rId4" imgW="330120" imgH="457200" progId="Equation.DSMT4">
                  <p:embed/>
                  <p:pic>
                    <p:nvPicPr>
                      <p:cNvPr id="0" name=""/>
                      <p:cNvPicPr/>
                      <p:nvPr/>
                    </p:nvPicPr>
                    <p:blipFill>
                      <a:blip r:embed="rId5"/>
                      <a:stretch>
                        <a:fillRect/>
                      </a:stretch>
                    </p:blipFill>
                    <p:spPr>
                      <a:xfrm>
                        <a:off x="533400" y="2743200"/>
                        <a:ext cx="330200" cy="457200"/>
                      </a:xfrm>
                      <a:prstGeom prst="rect">
                        <a:avLst/>
                      </a:prstGeom>
                    </p:spPr>
                  </p:pic>
                </p:oleObj>
              </mc:Fallback>
            </mc:AlternateContent>
          </a:graphicData>
        </a:graphic>
      </p:graphicFrame>
      <p:sp>
        <p:nvSpPr>
          <p:cNvPr id="10" name="Content Placeholder 5"/>
          <p:cNvSpPr>
            <a:spLocks noGrp="1"/>
          </p:cNvSpPr>
          <p:nvPr>
            <p:ph idx="14"/>
          </p:nvPr>
        </p:nvSpPr>
        <p:spPr>
          <a:xfrm>
            <a:off x="939800" y="2724150"/>
            <a:ext cx="1752600" cy="457200"/>
          </a:xfrm>
        </p:spPr>
        <p:txBody>
          <a:bodyPr/>
          <a:lstStyle/>
          <a:p>
            <a:r>
              <a:rPr lang="en-US" sz="2400" i="1" dirty="0"/>
              <a:t>k</a:t>
            </a:r>
            <a:r>
              <a:rPr lang="en-US" sz="2400" dirty="0"/>
              <a:t> = </a:t>
            </a:r>
            <a:r>
              <a:rPr lang="en-US" sz="2400" dirty="0">
                <a:ea typeface="Cambria Math" pitchFamily="18" charset="0"/>
              </a:rPr>
              <a:t>0</a:t>
            </a:r>
            <a:r>
              <a:rPr lang="en-US" sz="2400" dirty="0"/>
              <a:t>,</a:t>
            </a:r>
            <a:r>
              <a:rPr lang="en-US" sz="2400" dirty="0">
                <a:ea typeface="Cambria Math" pitchFamily="18" charset="0"/>
              </a:rPr>
              <a:t>1</a:t>
            </a:r>
            <a:r>
              <a:rPr lang="en-US" sz="2400" dirty="0"/>
              <a:t>,….,</a:t>
            </a:r>
            <a:r>
              <a:rPr lang="en-US" sz="2400" i="1" dirty="0"/>
              <a:t>n</a:t>
            </a:r>
            <a:r>
              <a:rPr lang="en-US" sz="2400" dirty="0"/>
              <a:t>.</a:t>
            </a:r>
          </a:p>
        </p:txBody>
      </p:sp>
      <p:sp>
        <p:nvSpPr>
          <p:cNvPr id="11" name="Content Placeholder 6"/>
          <p:cNvSpPr>
            <a:spLocks noGrp="1"/>
          </p:cNvSpPr>
          <p:nvPr>
            <p:ph idx="15"/>
          </p:nvPr>
        </p:nvSpPr>
        <p:spPr>
          <a:xfrm>
            <a:off x="457200" y="4876800"/>
            <a:ext cx="8229600" cy="1143000"/>
          </a:xfrm>
          <a:ln>
            <a:solidFill>
              <a:srgbClr val="14AAE1"/>
            </a:solidFill>
          </a:ln>
        </p:spPr>
        <p:txBody>
          <a:bodyPr/>
          <a:lstStyle/>
          <a:p>
            <a:r>
              <a:rPr lang="en-US" sz="2400" dirty="0"/>
              <a:t>By Pascal’s identity, adding two </a:t>
            </a:r>
            <a:r>
              <a:rPr lang="en-US" sz="2400"/>
              <a:t>adjacent binomial </a:t>
            </a:r>
            <a:r>
              <a:rPr lang="en-US" sz="2400" dirty="0"/>
              <a:t>coefficients results is the  binomial coefficient in the next row between these two coefficients.</a:t>
            </a:r>
          </a:p>
        </p:txBody>
      </p:sp>
      <p:sp>
        <p:nvSpPr>
          <p:cNvPr id="12" name="Text Placeholder 7"/>
          <p:cNvSpPr>
            <a:spLocks noGrp="1"/>
          </p:cNvSpPr>
          <p:nvPr>
            <p:ph type="body" sz="quarter" idx="16"/>
          </p:nvPr>
        </p:nvSpPr>
        <p:spPr>
          <a:xfrm>
            <a:off x="3465576" y="6446520"/>
            <a:ext cx="2212848"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3761391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Generalized Permutations and Combinations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6.5</a:t>
            </a:r>
          </a:p>
        </p:txBody>
      </p:sp>
    </p:spTree>
    <p:extLst>
      <p:ext uri="{BB962C8B-B14F-4D97-AF65-F5344CB8AC3E}">
        <p14:creationId xmlns:p14="http://schemas.microsoft.com/office/powerpoint/2010/main" val="336753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Counting Principles:</a:t>
            </a:r>
            <a:br>
              <a:rPr lang="en-US" dirty="0"/>
            </a:br>
            <a:r>
              <a:rPr lang="en-US" dirty="0"/>
              <a:t>The Product Rule</a:t>
            </a:r>
            <a:endParaRPr lang="en-US" sz="1500" dirty="0"/>
          </a:p>
        </p:txBody>
      </p:sp>
      <p:sp>
        <p:nvSpPr>
          <p:cNvPr id="3" name="Content Placeholder 2"/>
          <p:cNvSpPr>
            <a:spLocks noGrp="1"/>
          </p:cNvSpPr>
          <p:nvPr>
            <p:ph idx="1"/>
          </p:nvPr>
        </p:nvSpPr>
        <p:spPr>
          <a:xfrm>
            <a:off x="457200" y="1447800"/>
            <a:ext cx="8321040" cy="5105400"/>
          </a:xfrm>
        </p:spPr>
        <p:txBody>
          <a:bodyPr/>
          <a:lstStyle/>
          <a:p>
            <a:r>
              <a:rPr lang="en-US" b="1" dirty="0"/>
              <a:t>The Product Rule</a:t>
            </a:r>
            <a:r>
              <a:rPr lang="en-US" dirty="0"/>
              <a:t>: A procedure can be broken down into a sequence of two tasks. There are </a:t>
            </a:r>
            <a:r>
              <a:rPr lang="en-US" i="1" dirty="0"/>
              <a:t>n</a:t>
            </a:r>
            <a:r>
              <a:rPr lang="en-US" baseline="-25000" dirty="0">
                <a:ea typeface="Cambria Math" pitchFamily="18" charset="0"/>
              </a:rPr>
              <a:t>1</a:t>
            </a:r>
            <a:r>
              <a:rPr lang="en-US" dirty="0">
                <a:ea typeface="Cambria Math" pitchFamily="18" charset="0"/>
              </a:rPr>
              <a:t> </a:t>
            </a:r>
            <a:r>
              <a:rPr lang="en-US" dirty="0"/>
              <a:t>ways to do the first task and </a:t>
            </a:r>
            <a:r>
              <a:rPr lang="en-US" i="1" dirty="0"/>
              <a:t>n</a:t>
            </a:r>
            <a:r>
              <a:rPr lang="en-US" baseline="-25000" dirty="0">
                <a:ea typeface="Cambria Math" pitchFamily="18" charset="0"/>
              </a:rPr>
              <a:t>2</a:t>
            </a:r>
            <a:r>
              <a:rPr lang="en-US" dirty="0">
                <a:ea typeface="Cambria Math" pitchFamily="18" charset="0"/>
              </a:rPr>
              <a:t> </a:t>
            </a:r>
            <a:r>
              <a:rPr lang="en-US" dirty="0"/>
              <a:t>ways to do the second task. Then there are </a:t>
            </a:r>
            <a:r>
              <a:rPr lang="en-US" i="1" dirty="0"/>
              <a:t>n</a:t>
            </a:r>
            <a:r>
              <a:rPr lang="en-US" baseline="-25000" dirty="0">
                <a:ea typeface="Cambria Math" pitchFamily="18" charset="0"/>
              </a:rPr>
              <a:t>1</a:t>
            </a:r>
            <a:r>
              <a:rPr lang="en-US" i="1" dirty="0"/>
              <a:t>∙n</a:t>
            </a:r>
            <a:r>
              <a:rPr lang="en-US" baseline="-25000" dirty="0">
                <a:ea typeface="Cambria Math" pitchFamily="18" charset="0"/>
              </a:rPr>
              <a:t>2</a:t>
            </a:r>
            <a:r>
              <a:rPr lang="en-US" dirty="0"/>
              <a:t> ways to do the procedure.</a:t>
            </a:r>
          </a:p>
          <a:p>
            <a:r>
              <a:rPr lang="en-US" b="1" dirty="0"/>
              <a:t>Example</a:t>
            </a:r>
            <a:r>
              <a:rPr lang="en-US" dirty="0"/>
              <a:t>: How many bit strings of length seven are there?</a:t>
            </a:r>
          </a:p>
          <a:p>
            <a:r>
              <a:rPr lang="en-US" b="1" dirty="0"/>
              <a:t>Solution</a:t>
            </a:r>
            <a:r>
              <a:rPr lang="en-US" dirty="0"/>
              <a:t>: Since each of the seven bits is either a </a:t>
            </a:r>
            <a:r>
              <a:rPr lang="en-US" dirty="0">
                <a:ea typeface="Cambria Math" pitchFamily="18" charset="0"/>
              </a:rPr>
              <a:t>0</a:t>
            </a:r>
            <a:r>
              <a:rPr lang="en-US" dirty="0"/>
              <a:t> or a </a:t>
            </a:r>
            <a:r>
              <a:rPr lang="en-US" dirty="0">
                <a:ea typeface="Cambria Math" pitchFamily="18" charset="0"/>
              </a:rPr>
              <a:t>1</a:t>
            </a:r>
            <a:r>
              <a:rPr lang="en-US" dirty="0"/>
              <a:t>, the answer is </a:t>
            </a:r>
            <a:r>
              <a:rPr lang="en-US" dirty="0">
                <a:ea typeface="Cambria Math" pitchFamily="18" charset="0"/>
              </a:rPr>
              <a:t>2</a:t>
            </a:r>
            <a:r>
              <a:rPr lang="en-US" baseline="30000" dirty="0">
                <a:ea typeface="Cambria Math" pitchFamily="18" charset="0"/>
              </a:rPr>
              <a:t>7</a:t>
            </a:r>
            <a:r>
              <a:rPr lang="en-US" dirty="0"/>
              <a:t> = </a:t>
            </a:r>
            <a:r>
              <a:rPr lang="en-US" dirty="0">
                <a:ea typeface="Cambria Math" pitchFamily="18" charset="0"/>
              </a:rPr>
              <a:t>128</a:t>
            </a:r>
            <a:r>
              <a:rPr lang="en-US" dirty="0"/>
              <a:t>.</a:t>
            </a: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5</a:t>
            </a:r>
          </a:p>
        </p:txBody>
      </p:sp>
      <p:sp>
        <p:nvSpPr>
          <p:cNvPr id="3" name="Content Placeholder 2"/>
          <p:cNvSpPr>
            <a:spLocks noGrp="1"/>
          </p:cNvSpPr>
          <p:nvPr>
            <p:ph idx="1"/>
          </p:nvPr>
        </p:nvSpPr>
        <p:spPr>
          <a:xfrm>
            <a:off x="457200" y="1295400"/>
            <a:ext cx="8229600" cy="4495800"/>
          </a:xfrm>
        </p:spPr>
        <p:txBody>
          <a:bodyPr/>
          <a:lstStyle/>
          <a:p>
            <a:r>
              <a:rPr lang="en-US" dirty="0"/>
              <a:t>Permutations with Repetition</a:t>
            </a:r>
          </a:p>
          <a:p>
            <a:r>
              <a:rPr lang="en-US" dirty="0"/>
              <a:t>Combinations with Repetition</a:t>
            </a:r>
          </a:p>
          <a:p>
            <a:r>
              <a:rPr lang="en-US" dirty="0"/>
              <a:t>Permutations with Indistinguishable Objects</a:t>
            </a:r>
          </a:p>
          <a:p>
            <a:r>
              <a:rPr lang="en-US" dirty="0"/>
              <a:t>Distributing Objects into Boxes</a:t>
            </a:r>
          </a:p>
        </p:txBody>
      </p:sp>
    </p:spTree>
    <p:extLst>
      <p:ext uri="{BB962C8B-B14F-4D97-AF65-F5344CB8AC3E}">
        <p14:creationId xmlns:p14="http://schemas.microsoft.com/office/powerpoint/2010/main" val="2778561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with Repetition</a:t>
            </a:r>
            <a:endParaRPr lang="en-US" sz="1500" dirty="0"/>
          </a:p>
        </p:txBody>
      </p:sp>
      <p:sp>
        <p:nvSpPr>
          <p:cNvPr id="3" name="Content Placeholder 2"/>
          <p:cNvSpPr>
            <a:spLocks noGrp="1"/>
          </p:cNvSpPr>
          <p:nvPr>
            <p:ph idx="1"/>
          </p:nvPr>
        </p:nvSpPr>
        <p:spPr>
          <a:xfrm>
            <a:off x="457200" y="1295400"/>
            <a:ext cx="8458200" cy="4876800"/>
          </a:xfrm>
        </p:spPr>
        <p:txBody>
          <a:bodyPr/>
          <a:lstStyle/>
          <a:p>
            <a:pPr>
              <a:spcBef>
                <a:spcPts val="600"/>
              </a:spcBef>
            </a:pPr>
            <a:r>
              <a:rPr lang="en-US" sz="2800" b="1" dirty="0"/>
              <a:t>Theorem </a:t>
            </a:r>
            <a:r>
              <a:rPr lang="en-US" sz="2800" b="1" dirty="0">
                <a:ea typeface="Cambria Math" pitchFamily="18" charset="0"/>
              </a:rPr>
              <a:t>1</a:t>
            </a:r>
            <a:r>
              <a:rPr lang="en-US" sz="2800" dirty="0"/>
              <a:t>: The number of </a:t>
            </a:r>
            <a:r>
              <a:rPr lang="en-US" sz="2800" i="1" dirty="0"/>
              <a:t>r</a:t>
            </a:r>
            <a:r>
              <a:rPr lang="en-US" sz="2800" dirty="0"/>
              <a:t>-permutations of a set of </a:t>
            </a:r>
            <a:r>
              <a:rPr lang="en-US" sz="2800" i="1" dirty="0"/>
              <a:t>n</a:t>
            </a:r>
            <a:r>
              <a:rPr lang="en-US" sz="2800" dirty="0"/>
              <a:t> objects with repetition allowed is </a:t>
            </a:r>
            <a:r>
              <a:rPr lang="en-US" sz="2800" i="1" dirty="0" err="1"/>
              <a:t>n</a:t>
            </a:r>
            <a:r>
              <a:rPr lang="en-US" sz="2800" i="1" baseline="30000" dirty="0" err="1"/>
              <a:t>r</a:t>
            </a:r>
            <a:r>
              <a:rPr lang="en-US" sz="2800" dirty="0"/>
              <a:t>.</a:t>
            </a:r>
          </a:p>
          <a:p>
            <a:pPr>
              <a:spcBef>
                <a:spcPts val="600"/>
              </a:spcBef>
            </a:pPr>
            <a:r>
              <a:rPr lang="en-US" sz="2800" b="1" dirty="0"/>
              <a:t>Proof</a:t>
            </a:r>
            <a:r>
              <a:rPr lang="en-US" sz="2800" dirty="0"/>
              <a:t>: There are </a:t>
            </a:r>
            <a:r>
              <a:rPr lang="en-US" sz="2800" i="1" dirty="0"/>
              <a:t>n</a:t>
            </a:r>
            <a:r>
              <a:rPr lang="en-US" sz="2800" dirty="0"/>
              <a:t> ways to select an element of the set for each of the </a:t>
            </a:r>
            <a:r>
              <a:rPr lang="en-US" sz="2800" i="1" dirty="0"/>
              <a:t>r</a:t>
            </a:r>
            <a:r>
              <a:rPr lang="en-US" sz="2800" dirty="0"/>
              <a:t> positions in the </a:t>
            </a:r>
            <a:r>
              <a:rPr lang="en-US" sz="2800" i="1" dirty="0"/>
              <a:t>r</a:t>
            </a:r>
            <a:r>
              <a:rPr lang="en-US" sz="2800" dirty="0"/>
              <a:t>-permutation when repetition is allowed. Hence, by the product rule there are </a:t>
            </a:r>
            <a:r>
              <a:rPr lang="en-US" sz="2800" i="1" dirty="0" err="1"/>
              <a:t>n</a:t>
            </a:r>
            <a:r>
              <a:rPr lang="en-US" sz="2800" i="1" baseline="30000" dirty="0" err="1"/>
              <a:t>r</a:t>
            </a:r>
            <a:r>
              <a:rPr lang="en-US" sz="2800" dirty="0"/>
              <a:t> </a:t>
            </a:r>
            <a:r>
              <a:rPr lang="en-US" sz="2800" i="1" dirty="0"/>
              <a:t>r</a:t>
            </a:r>
            <a:r>
              <a:rPr lang="en-US" sz="2800" dirty="0"/>
              <a:t>-permutations with repetition.</a:t>
            </a:r>
          </a:p>
          <a:p>
            <a:pPr>
              <a:spcBef>
                <a:spcPts val="600"/>
              </a:spcBef>
            </a:pPr>
            <a:r>
              <a:rPr lang="en-US" sz="2800" b="1" dirty="0"/>
              <a:t>Example</a:t>
            </a:r>
            <a:r>
              <a:rPr lang="en-US" sz="2800" dirty="0"/>
              <a:t>: How many strings of length </a:t>
            </a:r>
            <a:r>
              <a:rPr lang="en-US" sz="2800" i="1" dirty="0"/>
              <a:t>r</a:t>
            </a:r>
            <a:r>
              <a:rPr lang="en-US" sz="2800" dirty="0"/>
              <a:t> can be formed from the uppercase letters of the English alphabet?</a:t>
            </a:r>
          </a:p>
          <a:p>
            <a:pPr>
              <a:spcBef>
                <a:spcPts val="600"/>
              </a:spcBef>
            </a:pPr>
            <a:r>
              <a:rPr lang="en-US" sz="2800" b="1" dirty="0"/>
              <a:t>Solution</a:t>
            </a:r>
            <a:r>
              <a:rPr lang="en-US" sz="2800" dirty="0"/>
              <a:t>: The number of such strings is 26</a:t>
            </a:r>
            <a:r>
              <a:rPr lang="en-US" sz="2800" i="1" baseline="40000" dirty="0"/>
              <a:t>r</a:t>
            </a:r>
            <a:r>
              <a:rPr lang="en-US" sz="2800" dirty="0"/>
              <a:t>, which is the number of </a:t>
            </a:r>
            <a:r>
              <a:rPr lang="en-US" sz="2800" i="1" dirty="0"/>
              <a:t>r</a:t>
            </a:r>
            <a:r>
              <a:rPr lang="en-US" sz="2800" dirty="0"/>
              <a:t>-permutations of a set with </a:t>
            </a:r>
            <a:r>
              <a:rPr lang="en-US" sz="2800" dirty="0">
                <a:ea typeface="Cambria Math" pitchFamily="18" charset="0"/>
              </a:rPr>
              <a:t>26</a:t>
            </a:r>
            <a:r>
              <a:rPr lang="en-US" sz="2800" dirty="0"/>
              <a:t> elements.</a:t>
            </a:r>
          </a:p>
        </p:txBody>
      </p:sp>
    </p:spTree>
    <p:extLst>
      <p:ext uri="{BB962C8B-B14F-4D97-AF65-F5344CB8AC3E}">
        <p14:creationId xmlns:p14="http://schemas.microsoft.com/office/powerpoint/2010/main" val="2497753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r>
              <a:rPr lang="en-US" sz="1500" dirty="0"/>
              <a:t> 1</a:t>
            </a:r>
          </a:p>
        </p:txBody>
      </p:sp>
      <p:sp>
        <p:nvSpPr>
          <p:cNvPr id="3" name="Content Placeholder 2"/>
          <p:cNvSpPr>
            <a:spLocks noGrp="1"/>
          </p:cNvSpPr>
          <p:nvPr>
            <p:ph idx="1"/>
          </p:nvPr>
        </p:nvSpPr>
        <p:spPr>
          <a:xfrm>
            <a:off x="457200" y="1295400"/>
            <a:ext cx="8458200" cy="3048000"/>
          </a:xfrm>
        </p:spPr>
        <p:txBody>
          <a:bodyPr/>
          <a:lstStyle/>
          <a:p>
            <a:r>
              <a:rPr lang="en-US" sz="3000" b="1" dirty="0"/>
              <a:t>Example</a:t>
            </a:r>
            <a:r>
              <a:rPr lang="en-US" sz="3000" dirty="0"/>
              <a:t>: How many ways are there to select five bills from a box containing  at least five of each of the following denominations: $1, $2, $5,  $10, $20, $50, and $100? </a:t>
            </a:r>
          </a:p>
          <a:p>
            <a:r>
              <a:rPr lang="en-US" sz="3000" b="1" dirty="0"/>
              <a:t>Solution</a:t>
            </a:r>
            <a:r>
              <a:rPr lang="en-US" sz="3000" dirty="0"/>
              <a:t>: Place the selected bills in the appropriate position of a cash box illustrated below:</a:t>
            </a:r>
          </a:p>
        </p:txBody>
      </p:sp>
      <p:pic>
        <p:nvPicPr>
          <p:cNvPr id="7" name="Picture 3" descr="Cash box with seven separate compartments. The bills from the left to the right are. 100, 50, 20. 10, 5, 2, and 1.&#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828800" y="4523874"/>
            <a:ext cx="5486400" cy="187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977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r>
              <a:rPr lang="en-US" sz="1500" dirty="0"/>
              <a:t> 2</a:t>
            </a:r>
          </a:p>
        </p:txBody>
      </p:sp>
      <p:sp>
        <p:nvSpPr>
          <p:cNvPr id="3" name="Content Placeholder 2"/>
          <p:cNvSpPr>
            <a:spLocks noGrp="1"/>
          </p:cNvSpPr>
          <p:nvPr>
            <p:ph idx="1"/>
          </p:nvPr>
        </p:nvSpPr>
        <p:spPr>
          <a:xfrm>
            <a:off x="457200" y="1295400"/>
            <a:ext cx="8458200" cy="3810000"/>
          </a:xfrm>
        </p:spPr>
        <p:txBody>
          <a:bodyPr/>
          <a:lstStyle/>
          <a:p>
            <a:pPr>
              <a:spcBef>
                <a:spcPts val="600"/>
              </a:spcBef>
            </a:pPr>
            <a:r>
              <a:rPr lang="en-US" sz="2800" dirty="0"/>
              <a:t>Some possible ways of placing the five bills:</a:t>
            </a:r>
          </a:p>
          <a:p>
            <a:pPr>
              <a:spcBef>
                <a:spcPts val="600"/>
              </a:spcBef>
            </a:pPr>
            <a:r>
              <a:rPr lang="en-US" sz="2800" dirty="0"/>
              <a:t>The number of ways to</a:t>
            </a:r>
            <a:br>
              <a:rPr lang="en-US" sz="2800" dirty="0"/>
            </a:br>
            <a:r>
              <a:rPr lang="en-US" sz="2800" dirty="0"/>
              <a:t>select five bills corresponds</a:t>
            </a:r>
            <a:br>
              <a:rPr lang="en-US" sz="2800" dirty="0"/>
            </a:br>
            <a:r>
              <a:rPr lang="en-US" sz="2800" dirty="0"/>
              <a:t>to the number of ways to</a:t>
            </a:r>
            <a:br>
              <a:rPr lang="en-US" sz="2800" dirty="0"/>
            </a:br>
            <a:r>
              <a:rPr lang="en-US" sz="2800" dirty="0"/>
              <a:t>arrange six bars and five stars</a:t>
            </a:r>
            <a:br>
              <a:rPr lang="en-US" sz="2800" dirty="0"/>
            </a:br>
            <a:r>
              <a:rPr lang="en-US" sz="2800" dirty="0"/>
              <a:t>in a row. </a:t>
            </a:r>
          </a:p>
          <a:p>
            <a:pPr>
              <a:spcBef>
                <a:spcPts val="600"/>
              </a:spcBef>
            </a:pPr>
            <a:r>
              <a:rPr lang="en-US" sz="2800" dirty="0"/>
              <a:t>This is the number of unordered</a:t>
            </a:r>
            <a:br>
              <a:rPr lang="en-US" sz="2800" dirty="0"/>
            </a:br>
            <a:r>
              <a:rPr lang="en-US" sz="2800" dirty="0"/>
              <a:t>selections of 5 objects from a set of 11. Hence, there are</a:t>
            </a:r>
          </a:p>
        </p:txBody>
      </p:sp>
      <p:pic>
        <p:nvPicPr>
          <p:cNvPr id="7" name="Picture 3" descr="Illustration of three ways to select five bills from a cash box described above.&#10;"/>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5267476" y="1828800"/>
            <a:ext cx="3724124" cy="23461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4"/>
          <p:cNvGraphicFramePr>
            <a:graphicFrameLocks noChangeAspect="1"/>
          </p:cNvGraphicFramePr>
          <p:nvPr>
            <p:extLst>
              <p:ext uri="{D42A27DB-BD31-4B8C-83A1-F6EECF244321}">
                <p14:modId xmlns:p14="http://schemas.microsoft.com/office/powerpoint/2010/main" val="297625888"/>
              </p:ext>
            </p:extLst>
          </p:nvPr>
        </p:nvGraphicFramePr>
        <p:xfrm>
          <a:off x="3124200" y="5105400"/>
          <a:ext cx="2895600" cy="854890"/>
        </p:xfrm>
        <a:graphic>
          <a:graphicData uri="http://schemas.openxmlformats.org/presentationml/2006/ole">
            <mc:AlternateContent xmlns:mc="http://schemas.openxmlformats.org/markup-compatibility/2006">
              <mc:Choice xmlns:v="urn:schemas-microsoft-com:vml" Requires="v">
                <p:oleObj spid="_x0000_s19525" name="Equation" r:id="rId4" imgW="1333440" imgH="393480" progId="Equation.DSMT4">
                  <p:embed/>
                </p:oleObj>
              </mc:Choice>
              <mc:Fallback>
                <p:oleObj name="Equation" r:id="rId4" imgW="1333440" imgH="393480" progId="Equation.DSMT4">
                  <p:embed/>
                  <p:pic>
                    <p:nvPicPr>
                      <p:cNvPr id="0" name=""/>
                      <p:cNvPicPr/>
                      <p:nvPr/>
                    </p:nvPicPr>
                    <p:blipFill>
                      <a:blip r:embed="rId5"/>
                      <a:stretch>
                        <a:fillRect/>
                      </a:stretch>
                    </p:blipFill>
                    <p:spPr>
                      <a:xfrm>
                        <a:off x="3124200" y="5105400"/>
                        <a:ext cx="2895600" cy="854890"/>
                      </a:xfrm>
                      <a:prstGeom prst="rect">
                        <a:avLst/>
                      </a:prstGeom>
                    </p:spPr>
                  </p:pic>
                </p:oleObj>
              </mc:Fallback>
            </mc:AlternateContent>
          </a:graphicData>
        </a:graphic>
      </p:graphicFrame>
      <p:sp>
        <p:nvSpPr>
          <p:cNvPr id="4" name="Content Placeholder 5"/>
          <p:cNvSpPr>
            <a:spLocks noGrp="1"/>
          </p:cNvSpPr>
          <p:nvPr>
            <p:ph idx="14"/>
          </p:nvPr>
        </p:nvSpPr>
        <p:spPr>
          <a:xfrm>
            <a:off x="457200" y="5867400"/>
            <a:ext cx="7315200" cy="533400"/>
          </a:xfrm>
        </p:spPr>
        <p:txBody>
          <a:bodyPr/>
          <a:lstStyle/>
          <a:p>
            <a:r>
              <a:rPr lang="en-US" sz="2800" dirty="0"/>
              <a:t>ways to choose five bills with seven types of bills.</a:t>
            </a:r>
          </a:p>
        </p:txBody>
      </p:sp>
      <p:sp>
        <p:nvSpPr>
          <p:cNvPr id="10" name="Text Placeholder 4"/>
          <p:cNvSpPr>
            <a:spLocks noGrp="1"/>
          </p:cNvSpPr>
          <p:nvPr>
            <p:ph type="body" sz="quarter" idx="15"/>
          </p:nvPr>
        </p:nvSpPr>
        <p:spPr>
          <a:xfrm>
            <a:off x="3465576" y="6446520"/>
            <a:ext cx="2212848"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14890096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r>
              <a:rPr lang="en-US" sz="1500" dirty="0"/>
              <a:t> 3</a:t>
            </a:r>
          </a:p>
        </p:txBody>
      </p:sp>
      <p:sp>
        <p:nvSpPr>
          <p:cNvPr id="3" name="Content Placeholder 2"/>
          <p:cNvSpPr>
            <a:spLocks noGrp="1"/>
          </p:cNvSpPr>
          <p:nvPr>
            <p:ph idx="1"/>
          </p:nvPr>
        </p:nvSpPr>
        <p:spPr>
          <a:xfrm>
            <a:off x="457200" y="1295400"/>
            <a:ext cx="8229600" cy="838200"/>
          </a:xfrm>
        </p:spPr>
        <p:txBody>
          <a:bodyPr/>
          <a:lstStyle/>
          <a:p>
            <a:pPr>
              <a:spcBef>
                <a:spcPts val="600"/>
              </a:spcBef>
            </a:pPr>
            <a:r>
              <a:rPr lang="en-US" sz="2600" b="1" dirty="0"/>
              <a:t>Theorem 2</a:t>
            </a:r>
            <a:r>
              <a:rPr lang="en-US" sz="2600" dirty="0"/>
              <a:t>: The number of </a:t>
            </a:r>
            <a:r>
              <a:rPr lang="en-US" sz="2600" i="1" dirty="0"/>
              <a:t>r</a:t>
            </a:r>
            <a:r>
              <a:rPr lang="en-US" sz="2600" dirty="0"/>
              <a:t>-combinations from a set with </a:t>
            </a:r>
            <a:r>
              <a:rPr lang="en-US" sz="2600" i="1" dirty="0"/>
              <a:t>n</a:t>
            </a:r>
            <a:r>
              <a:rPr lang="en-US" sz="2600" dirty="0"/>
              <a:t> elements when repetition of elements is allowed is</a:t>
            </a:r>
          </a:p>
        </p:txBody>
      </p:sp>
      <p:sp>
        <p:nvSpPr>
          <p:cNvPr id="9" name="Content Placeholder 4"/>
          <p:cNvSpPr>
            <a:spLocks noGrp="1"/>
          </p:cNvSpPr>
          <p:nvPr>
            <p:ph idx="13"/>
          </p:nvPr>
        </p:nvSpPr>
        <p:spPr>
          <a:xfrm>
            <a:off x="457200" y="2819400"/>
            <a:ext cx="8534400" cy="3733800"/>
          </a:xfrm>
        </p:spPr>
        <p:txBody>
          <a:bodyPr/>
          <a:lstStyle/>
          <a:p>
            <a:pPr>
              <a:spcBef>
                <a:spcPts val="0"/>
              </a:spcBef>
            </a:pPr>
            <a:r>
              <a:rPr lang="en-US" sz="2600" b="1" dirty="0"/>
              <a:t>Proof</a:t>
            </a:r>
            <a:r>
              <a:rPr lang="en-US" sz="2600" dirty="0"/>
              <a:t>: Each </a:t>
            </a:r>
            <a:r>
              <a:rPr lang="en-US" sz="2600" i="1" dirty="0"/>
              <a:t>r</a:t>
            </a:r>
            <a:r>
              <a:rPr lang="en-US" sz="2600" dirty="0"/>
              <a:t>-combination of a set with </a:t>
            </a:r>
            <a:r>
              <a:rPr lang="en-US" sz="2600" i="1" dirty="0"/>
              <a:t>n</a:t>
            </a:r>
            <a:r>
              <a:rPr lang="en-US" sz="2600" dirty="0"/>
              <a:t> elements with repetition allowed can be represented by a list of </a:t>
            </a:r>
            <a:r>
              <a:rPr lang="en-US" sz="2600" i="1" dirty="0"/>
              <a:t>n –</a:t>
            </a:r>
            <a:r>
              <a:rPr lang="en-US" sz="2600" dirty="0"/>
              <a:t>1 bars and </a:t>
            </a:r>
            <a:r>
              <a:rPr lang="en-US" sz="2600" i="1" dirty="0"/>
              <a:t>r</a:t>
            </a:r>
            <a:r>
              <a:rPr lang="en-US" sz="2600" dirty="0"/>
              <a:t> stars. The bars mark the </a:t>
            </a:r>
            <a:r>
              <a:rPr lang="en-US" sz="2600" i="1" dirty="0"/>
              <a:t>n</a:t>
            </a:r>
            <a:r>
              <a:rPr lang="en-US" sz="2600" dirty="0"/>
              <a:t> cells containing a star for each time the </a:t>
            </a:r>
            <a:r>
              <a:rPr lang="en-US" sz="2600" i="1" dirty="0" err="1"/>
              <a:t>i</a:t>
            </a:r>
            <a:r>
              <a:rPr lang="en-US" sz="2600" dirty="0" err="1"/>
              <a:t>th</a:t>
            </a:r>
            <a:r>
              <a:rPr lang="en-US" sz="2600" dirty="0"/>
              <a:t> element of the set occurs in the combination.</a:t>
            </a:r>
          </a:p>
          <a:p>
            <a:pPr>
              <a:spcBef>
                <a:spcPts val="0"/>
              </a:spcBef>
            </a:pPr>
            <a:r>
              <a:rPr lang="en-US" sz="2600" dirty="0"/>
              <a:t>The number of such lists is </a:t>
            </a:r>
            <a:r>
              <a:rPr lang="en-US" sz="2600" i="1" dirty="0"/>
              <a:t>C</a:t>
            </a:r>
            <a:r>
              <a:rPr lang="en-US" sz="2600" dirty="0"/>
              <a:t>(</a:t>
            </a:r>
            <a:r>
              <a:rPr lang="en-US" sz="2600" i="1" dirty="0"/>
              <a:t>n + r – </a:t>
            </a:r>
            <a:r>
              <a:rPr lang="en-US" sz="2600" dirty="0"/>
              <a:t>1</a:t>
            </a:r>
            <a:r>
              <a:rPr lang="en-US" sz="2600" i="1" dirty="0"/>
              <a:t>, r</a:t>
            </a:r>
            <a:r>
              <a:rPr lang="en-US" sz="2600" dirty="0"/>
              <a:t>)</a:t>
            </a:r>
            <a:r>
              <a:rPr lang="en-US" sz="2600" i="1" dirty="0"/>
              <a:t>, </a:t>
            </a:r>
            <a:r>
              <a:rPr lang="en-US" sz="2600" dirty="0"/>
              <a:t>because each list is a choice of the </a:t>
            </a:r>
            <a:r>
              <a:rPr lang="en-US" sz="2600" i="1" dirty="0"/>
              <a:t>r</a:t>
            </a:r>
            <a:r>
              <a:rPr lang="en-US" sz="2600" dirty="0"/>
              <a:t> positions to place the stars, from the total of </a:t>
            </a:r>
            <a:r>
              <a:rPr lang="en-US" sz="2600" i="1" dirty="0"/>
              <a:t>n + r – </a:t>
            </a:r>
            <a:r>
              <a:rPr lang="en-US" sz="2600" dirty="0"/>
              <a:t>1</a:t>
            </a:r>
            <a:r>
              <a:rPr lang="en-US" sz="2600" i="1" dirty="0"/>
              <a:t>  </a:t>
            </a:r>
            <a:r>
              <a:rPr lang="en-US" sz="2600" dirty="0"/>
              <a:t>positions to place the stars and the bars. This is also equal to </a:t>
            </a:r>
            <a:r>
              <a:rPr lang="en-US" sz="2600" i="1" dirty="0"/>
              <a:t>C</a:t>
            </a:r>
            <a:r>
              <a:rPr lang="en-US" sz="2600" dirty="0"/>
              <a:t>(</a:t>
            </a:r>
            <a:r>
              <a:rPr lang="en-US" sz="2600" i="1" dirty="0"/>
              <a:t>n + r – </a:t>
            </a:r>
            <a:r>
              <a:rPr lang="en-US" sz="2600" dirty="0"/>
              <a:t>1</a:t>
            </a:r>
            <a:r>
              <a:rPr lang="en-US" sz="2600" i="1" dirty="0"/>
              <a:t>, n –</a:t>
            </a:r>
            <a:r>
              <a:rPr lang="en-US" sz="2600" dirty="0"/>
              <a:t>1), which is the number of ways to place the</a:t>
            </a:r>
            <a:r>
              <a:rPr lang="en-US" sz="2600" i="1" dirty="0"/>
              <a:t> n –</a:t>
            </a:r>
            <a:r>
              <a:rPr lang="en-US" sz="2600" dirty="0"/>
              <a:t>1 bars.</a:t>
            </a:r>
          </a:p>
        </p:txBody>
      </p:sp>
      <p:sp>
        <p:nvSpPr>
          <p:cNvPr id="7" name="文本框 6">
            <a:extLst>
              <a:ext uri="{FF2B5EF4-FFF2-40B4-BE49-F238E27FC236}">
                <a16:creationId xmlns:a16="http://schemas.microsoft.com/office/drawing/2014/main" id="{C80F415F-7F72-4156-A254-D47B91D00E33}"/>
              </a:ext>
            </a:extLst>
          </p:cNvPr>
          <p:cNvSpPr txBox="1"/>
          <p:nvPr/>
        </p:nvSpPr>
        <p:spPr>
          <a:xfrm>
            <a:off x="2057400" y="2200466"/>
            <a:ext cx="4952999" cy="369332"/>
          </a:xfrm>
          <a:prstGeom prst="rect">
            <a:avLst/>
          </a:prstGeom>
          <a:noFill/>
        </p:spPr>
        <p:txBody>
          <a:bodyPr wrap="square">
            <a:spAutoFit/>
          </a:bodyPr>
          <a:lstStyle/>
          <a:p>
            <a:pPr>
              <a:buNone/>
            </a:pPr>
            <a:r>
              <a:rPr lang="en-US" altLang="zh-CN" i="1" dirty="0"/>
              <a:t>C</a:t>
            </a:r>
            <a:r>
              <a:rPr lang="en-US" altLang="zh-CN" dirty="0"/>
              <a:t>(</a:t>
            </a:r>
            <a:r>
              <a:rPr lang="en-US" altLang="zh-CN" i="1" dirty="0"/>
              <a:t>n + r – </a:t>
            </a:r>
            <a:r>
              <a:rPr lang="en-US" altLang="zh-CN" dirty="0">
                <a:latin typeface="Cambria" panose="02040503050406030204" pitchFamily="18" charset="0"/>
              </a:rPr>
              <a:t>1</a:t>
            </a:r>
            <a:r>
              <a:rPr lang="en-US" altLang="zh-CN" i="1" dirty="0"/>
              <a:t>,r</a:t>
            </a:r>
            <a:r>
              <a:rPr lang="en-US" altLang="zh-CN" dirty="0"/>
              <a:t>)</a:t>
            </a:r>
            <a:r>
              <a:rPr lang="en-US" altLang="zh-CN" i="1" dirty="0"/>
              <a:t> = C</a:t>
            </a:r>
            <a:r>
              <a:rPr lang="en-US" altLang="zh-CN" dirty="0"/>
              <a:t>(</a:t>
            </a:r>
            <a:r>
              <a:rPr lang="en-US" altLang="zh-CN" i="1" dirty="0"/>
              <a:t>n + r – </a:t>
            </a:r>
            <a:r>
              <a:rPr lang="en-US" altLang="zh-CN" dirty="0">
                <a:latin typeface="Cambria" panose="02040503050406030204" pitchFamily="18" charset="0"/>
              </a:rPr>
              <a:t>1</a:t>
            </a:r>
            <a:r>
              <a:rPr lang="en-US" altLang="zh-CN" i="1" dirty="0"/>
              <a:t>, n –</a:t>
            </a:r>
            <a:r>
              <a:rPr lang="en-US" altLang="zh-CN" dirty="0">
                <a:latin typeface="Cambria" panose="02040503050406030204" pitchFamily="18" charset="0"/>
              </a:rPr>
              <a:t>1</a:t>
            </a:r>
            <a:r>
              <a:rPr lang="en-US" altLang="zh-CN" dirty="0"/>
              <a:t>).</a:t>
            </a:r>
          </a:p>
        </p:txBody>
      </p:sp>
    </p:spTree>
    <p:extLst>
      <p:ext uri="{BB962C8B-B14F-4D97-AF65-F5344CB8AC3E}">
        <p14:creationId xmlns:p14="http://schemas.microsoft.com/office/powerpoint/2010/main" val="1287153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r>
              <a:rPr lang="en-US" sz="1500" dirty="0"/>
              <a:t> 4</a:t>
            </a:r>
          </a:p>
        </p:txBody>
      </p:sp>
      <p:sp>
        <p:nvSpPr>
          <p:cNvPr id="3" name="Content Placeholder 2"/>
          <p:cNvSpPr>
            <a:spLocks noGrp="1"/>
          </p:cNvSpPr>
          <p:nvPr>
            <p:ph idx="1"/>
          </p:nvPr>
        </p:nvSpPr>
        <p:spPr>
          <a:xfrm>
            <a:off x="457200" y="1295400"/>
            <a:ext cx="8229600" cy="533400"/>
          </a:xfrm>
        </p:spPr>
        <p:txBody>
          <a:bodyPr/>
          <a:lstStyle/>
          <a:p>
            <a:pPr>
              <a:spcBef>
                <a:spcPts val="600"/>
              </a:spcBef>
            </a:pPr>
            <a:r>
              <a:rPr lang="en-US" sz="3000" b="1" dirty="0"/>
              <a:t>Example</a:t>
            </a:r>
            <a:r>
              <a:rPr lang="en-US" sz="3000" dirty="0"/>
              <a:t>: How many solutions does the equation</a:t>
            </a:r>
          </a:p>
        </p:txBody>
      </p:sp>
      <p:graphicFrame>
        <p:nvGraphicFramePr>
          <p:cNvPr id="12" name="Object 3"/>
          <p:cNvGraphicFramePr>
            <a:graphicFrameLocks noChangeAspect="1"/>
          </p:cNvGraphicFramePr>
          <p:nvPr>
            <p:extLst>
              <p:ext uri="{D42A27DB-BD31-4B8C-83A1-F6EECF244321}">
                <p14:modId xmlns:p14="http://schemas.microsoft.com/office/powerpoint/2010/main" val="2426432639"/>
              </p:ext>
            </p:extLst>
          </p:nvPr>
        </p:nvGraphicFramePr>
        <p:xfrm>
          <a:off x="3275806" y="1905000"/>
          <a:ext cx="2592388" cy="447140"/>
        </p:xfrm>
        <a:graphic>
          <a:graphicData uri="http://schemas.openxmlformats.org/presentationml/2006/ole">
            <mc:AlternateContent xmlns:mc="http://schemas.openxmlformats.org/markup-compatibility/2006">
              <mc:Choice xmlns:v="urn:schemas-microsoft-com:vml" Requires="v">
                <p:oleObj spid="_x0000_s21634" name="Equation" r:id="rId3" imgW="1028520" imgH="177480" progId="Equation.DSMT4">
                  <p:embed/>
                </p:oleObj>
              </mc:Choice>
              <mc:Fallback>
                <p:oleObj name="Equation" r:id="rId3" imgW="1028520" imgH="177480" progId="Equation.DSMT4">
                  <p:embed/>
                  <p:pic>
                    <p:nvPicPr>
                      <p:cNvPr id="12" name="Object 3"/>
                      <p:cNvPicPr/>
                      <p:nvPr/>
                    </p:nvPicPr>
                    <p:blipFill>
                      <a:blip r:embed="rId4"/>
                      <a:stretch>
                        <a:fillRect/>
                      </a:stretch>
                    </p:blipFill>
                    <p:spPr>
                      <a:xfrm>
                        <a:off x="3275806" y="1905000"/>
                        <a:ext cx="2592388" cy="447140"/>
                      </a:xfrm>
                      <a:prstGeom prst="rect">
                        <a:avLst/>
                      </a:prstGeom>
                    </p:spPr>
                  </p:pic>
                </p:oleObj>
              </mc:Fallback>
            </mc:AlternateContent>
          </a:graphicData>
        </a:graphic>
      </p:graphicFrame>
      <p:sp>
        <p:nvSpPr>
          <p:cNvPr id="9" name="Content Placeholder 4"/>
          <p:cNvSpPr>
            <a:spLocks noGrp="1"/>
          </p:cNvSpPr>
          <p:nvPr>
            <p:ph idx="13"/>
          </p:nvPr>
        </p:nvSpPr>
        <p:spPr>
          <a:xfrm>
            <a:off x="457200" y="2438400"/>
            <a:ext cx="8458200" cy="2819400"/>
          </a:xfrm>
        </p:spPr>
        <p:txBody>
          <a:bodyPr/>
          <a:lstStyle/>
          <a:p>
            <a:r>
              <a:rPr lang="en-US" sz="3000" dirty="0"/>
              <a:t>have, where </a:t>
            </a:r>
            <a:r>
              <a:rPr lang="en-US" sz="3000" i="1" dirty="0"/>
              <a:t>x</a:t>
            </a:r>
            <a:r>
              <a:rPr lang="en-US" sz="3000" baseline="-25000" dirty="0">
                <a:ea typeface="Cambria Math" pitchFamily="18" charset="0"/>
              </a:rPr>
              <a:t>1</a:t>
            </a:r>
            <a:r>
              <a:rPr lang="en-US" sz="3000" dirty="0"/>
              <a:t> , </a:t>
            </a:r>
            <a:r>
              <a:rPr lang="en-US" sz="3000" i="1" dirty="0"/>
              <a:t>x</a:t>
            </a:r>
            <a:r>
              <a:rPr lang="en-US" sz="3000" baseline="-25000" dirty="0">
                <a:ea typeface="Cambria Math" pitchFamily="18" charset="0"/>
              </a:rPr>
              <a:t>2</a:t>
            </a:r>
            <a:r>
              <a:rPr lang="en-US" sz="3000" dirty="0"/>
              <a:t>   and</a:t>
            </a:r>
            <a:r>
              <a:rPr lang="en-US" sz="3000" i="1" dirty="0"/>
              <a:t> x</a:t>
            </a:r>
            <a:r>
              <a:rPr lang="en-US" sz="3000" baseline="-25000" dirty="0">
                <a:ea typeface="Cambria Math" pitchFamily="18" charset="0"/>
              </a:rPr>
              <a:t>3</a:t>
            </a:r>
            <a:r>
              <a:rPr lang="en-US" sz="3000" dirty="0"/>
              <a:t> are nonnegative integers?</a:t>
            </a:r>
            <a:br>
              <a:rPr lang="en-US" sz="3000" dirty="0"/>
            </a:br>
            <a:r>
              <a:rPr lang="en-US" sz="3000" b="1" dirty="0"/>
              <a:t>Solution</a:t>
            </a:r>
            <a:r>
              <a:rPr lang="en-US" sz="3000" dirty="0"/>
              <a:t>: Each solution corresponds to a way to select </a:t>
            </a:r>
            <a:r>
              <a:rPr lang="en-US" sz="3000" dirty="0">
                <a:ea typeface="Cambria Math" pitchFamily="18" charset="0"/>
              </a:rPr>
              <a:t>11</a:t>
            </a:r>
            <a:r>
              <a:rPr lang="en-US" sz="3000" dirty="0"/>
              <a:t> items from a set with three elements; </a:t>
            </a:r>
            <a:r>
              <a:rPr lang="en-US" sz="3000" i="1" dirty="0"/>
              <a:t>x</a:t>
            </a:r>
            <a:r>
              <a:rPr lang="en-US" sz="3000" baseline="-25000" dirty="0">
                <a:ea typeface="Cambria Math" pitchFamily="18" charset="0"/>
              </a:rPr>
              <a:t>1</a:t>
            </a:r>
            <a:r>
              <a:rPr lang="en-US" sz="3000" dirty="0"/>
              <a:t> elements of type one, </a:t>
            </a:r>
            <a:r>
              <a:rPr lang="en-US" sz="3000" i="1" dirty="0"/>
              <a:t>x</a:t>
            </a:r>
            <a:r>
              <a:rPr lang="en-US" sz="3000" baseline="-25000" dirty="0">
                <a:ea typeface="Cambria Math" pitchFamily="18" charset="0"/>
              </a:rPr>
              <a:t>2</a:t>
            </a:r>
            <a:r>
              <a:rPr lang="en-US" sz="3000" dirty="0"/>
              <a:t>  of type two, and </a:t>
            </a:r>
            <a:r>
              <a:rPr lang="en-US" sz="3000" i="1" dirty="0"/>
              <a:t>x</a:t>
            </a:r>
            <a:r>
              <a:rPr lang="en-US" sz="3000" baseline="-25000" dirty="0">
                <a:ea typeface="Cambria Math" pitchFamily="18" charset="0"/>
              </a:rPr>
              <a:t>3</a:t>
            </a:r>
            <a:r>
              <a:rPr lang="en-US" sz="3000" dirty="0"/>
              <a:t> of type three.</a:t>
            </a:r>
            <a:br>
              <a:rPr lang="en-US" sz="3000" dirty="0"/>
            </a:br>
            <a:r>
              <a:rPr lang="en-US" sz="3000" dirty="0"/>
              <a:t>By Theorem </a:t>
            </a:r>
            <a:r>
              <a:rPr lang="en-US" sz="3000" dirty="0">
                <a:ea typeface="Cambria Math" pitchFamily="18" charset="0"/>
              </a:rPr>
              <a:t>2</a:t>
            </a:r>
            <a:r>
              <a:rPr lang="en-US" sz="3000" dirty="0"/>
              <a:t> it follows that there are </a:t>
            </a:r>
          </a:p>
        </p:txBody>
      </p:sp>
      <p:graphicFrame>
        <p:nvGraphicFramePr>
          <p:cNvPr id="10" name="Object 5"/>
          <p:cNvGraphicFramePr>
            <a:graphicFrameLocks noChangeAspect="1"/>
          </p:cNvGraphicFramePr>
          <p:nvPr>
            <p:extLst>
              <p:ext uri="{D42A27DB-BD31-4B8C-83A1-F6EECF244321}">
                <p14:modId xmlns:p14="http://schemas.microsoft.com/office/powerpoint/2010/main" val="884391792"/>
              </p:ext>
            </p:extLst>
          </p:nvPr>
        </p:nvGraphicFramePr>
        <p:xfrm>
          <a:off x="1449388" y="5275228"/>
          <a:ext cx="6475412" cy="820772"/>
        </p:xfrm>
        <a:graphic>
          <a:graphicData uri="http://schemas.openxmlformats.org/presentationml/2006/ole">
            <mc:AlternateContent xmlns:mc="http://schemas.openxmlformats.org/markup-compatibility/2006">
              <mc:Choice xmlns:v="urn:schemas-microsoft-com:vml" Requires="v">
                <p:oleObj spid="_x0000_s21635" name="Equation" r:id="rId5" imgW="3098520" imgH="393480" progId="Equation.DSMT4">
                  <p:embed/>
                </p:oleObj>
              </mc:Choice>
              <mc:Fallback>
                <p:oleObj name="Equation" r:id="rId5" imgW="3098520" imgH="393480" progId="Equation.DSMT4">
                  <p:embed/>
                  <p:pic>
                    <p:nvPicPr>
                      <p:cNvPr id="12" name="Object 3"/>
                      <p:cNvPicPr/>
                      <p:nvPr/>
                    </p:nvPicPr>
                    <p:blipFill>
                      <a:blip r:embed="rId6"/>
                      <a:stretch>
                        <a:fillRect/>
                      </a:stretch>
                    </p:blipFill>
                    <p:spPr>
                      <a:xfrm>
                        <a:off x="1449388" y="5275228"/>
                        <a:ext cx="6475412" cy="820772"/>
                      </a:xfrm>
                      <a:prstGeom prst="rect">
                        <a:avLst/>
                      </a:prstGeom>
                    </p:spPr>
                  </p:pic>
                </p:oleObj>
              </mc:Fallback>
            </mc:AlternateContent>
          </a:graphicData>
        </a:graphic>
      </p:graphicFrame>
      <p:sp>
        <p:nvSpPr>
          <p:cNvPr id="4" name="Content Placeholder 6"/>
          <p:cNvSpPr>
            <a:spLocks noGrp="1"/>
          </p:cNvSpPr>
          <p:nvPr>
            <p:ph idx="14"/>
          </p:nvPr>
        </p:nvSpPr>
        <p:spPr>
          <a:xfrm>
            <a:off x="457200" y="6007100"/>
            <a:ext cx="1905000" cy="546100"/>
          </a:xfrm>
        </p:spPr>
        <p:txBody>
          <a:bodyPr/>
          <a:lstStyle/>
          <a:p>
            <a:r>
              <a:rPr lang="en-US" dirty="0"/>
              <a:t>solutions.</a:t>
            </a:r>
          </a:p>
        </p:txBody>
      </p:sp>
    </p:spTree>
    <p:extLst>
      <p:ext uri="{BB962C8B-B14F-4D97-AF65-F5344CB8AC3E}">
        <p14:creationId xmlns:p14="http://schemas.microsoft.com/office/powerpoint/2010/main" val="1624196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a:t>
            </a:r>
            <a:br>
              <a:rPr lang="en-US" dirty="0"/>
            </a:br>
            <a:r>
              <a:rPr lang="en-US" dirty="0"/>
              <a:t>Repetition</a:t>
            </a:r>
            <a:r>
              <a:rPr lang="en-US" sz="1500" dirty="0"/>
              <a:t> 5</a:t>
            </a:r>
          </a:p>
        </p:txBody>
      </p:sp>
      <p:pic>
        <p:nvPicPr>
          <p:cNvPr id="1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086600" y="464673"/>
            <a:ext cx="1899794" cy="144809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3"/>
          <p:cNvSpPr>
            <a:spLocks noGrp="1"/>
          </p:cNvSpPr>
          <p:nvPr>
            <p:ph idx="13"/>
          </p:nvPr>
        </p:nvSpPr>
        <p:spPr>
          <a:xfrm>
            <a:off x="457200" y="1295400"/>
            <a:ext cx="8458200" cy="3159664"/>
          </a:xfrm>
        </p:spPr>
        <p:txBody>
          <a:bodyPr/>
          <a:lstStyle/>
          <a:p>
            <a:r>
              <a:rPr lang="en-US" b="1" dirty="0"/>
              <a:t>Example</a:t>
            </a:r>
            <a:r>
              <a:rPr lang="en-US" dirty="0"/>
              <a:t>: Suppose that a cookie shop</a:t>
            </a:r>
            <a:br>
              <a:rPr lang="en-US" dirty="0"/>
            </a:br>
            <a:r>
              <a:rPr lang="en-US" dirty="0"/>
              <a:t>has four different kinds of cookies. How</a:t>
            </a:r>
            <a:br>
              <a:rPr lang="en-US" dirty="0"/>
            </a:br>
            <a:r>
              <a:rPr lang="en-US" dirty="0"/>
              <a:t>many different ways can six cookies be chosen? </a:t>
            </a:r>
          </a:p>
          <a:p>
            <a:r>
              <a:rPr lang="en-US" b="1" dirty="0"/>
              <a:t>Solution</a:t>
            </a:r>
            <a:r>
              <a:rPr lang="en-US" dirty="0"/>
              <a:t>: The number of ways to choose six cookies is the number of  </a:t>
            </a:r>
            <a:r>
              <a:rPr lang="en-US" dirty="0">
                <a:ea typeface="Cambria Math" pitchFamily="18" charset="0"/>
              </a:rPr>
              <a:t>6</a:t>
            </a:r>
            <a:r>
              <a:rPr lang="en-US" dirty="0"/>
              <a:t>-combinations of a set with four elements. By Theorem </a:t>
            </a:r>
            <a:r>
              <a:rPr lang="en-US" dirty="0">
                <a:ea typeface="Cambria Math" pitchFamily="18" charset="0"/>
              </a:rPr>
              <a:t>2 </a:t>
            </a:r>
          </a:p>
        </p:txBody>
      </p:sp>
      <p:graphicFrame>
        <p:nvGraphicFramePr>
          <p:cNvPr id="6" name="Object 4"/>
          <p:cNvGraphicFramePr>
            <a:graphicFrameLocks noChangeAspect="1"/>
          </p:cNvGraphicFramePr>
          <p:nvPr>
            <p:extLst>
              <p:ext uri="{D42A27DB-BD31-4B8C-83A1-F6EECF244321}">
                <p14:modId xmlns:p14="http://schemas.microsoft.com/office/powerpoint/2010/main" val="1806359764"/>
              </p:ext>
            </p:extLst>
          </p:nvPr>
        </p:nvGraphicFramePr>
        <p:xfrm>
          <a:off x="2476500" y="4578630"/>
          <a:ext cx="4191000" cy="860404"/>
        </p:xfrm>
        <a:graphic>
          <a:graphicData uri="http://schemas.openxmlformats.org/presentationml/2006/ole">
            <mc:AlternateContent xmlns:mc="http://schemas.openxmlformats.org/markup-compatibility/2006">
              <mc:Choice xmlns:v="urn:schemas-microsoft-com:vml" Requires="v">
                <p:oleObj spid="_x0000_s22593" name="Equation" r:id="rId4" imgW="1917360" imgH="393480" progId="Equation.DSMT4">
                  <p:embed/>
                </p:oleObj>
              </mc:Choice>
              <mc:Fallback>
                <p:oleObj name="Equation" r:id="rId4" imgW="1917360" imgH="393480" progId="Equation.DSMT4">
                  <p:embed/>
                  <p:pic>
                    <p:nvPicPr>
                      <p:cNvPr id="0" name=""/>
                      <p:cNvPicPr/>
                      <p:nvPr/>
                    </p:nvPicPr>
                    <p:blipFill>
                      <a:blip r:embed="rId5"/>
                      <a:stretch>
                        <a:fillRect/>
                      </a:stretch>
                    </p:blipFill>
                    <p:spPr>
                      <a:xfrm>
                        <a:off x="2476500" y="4578630"/>
                        <a:ext cx="4191000" cy="860404"/>
                      </a:xfrm>
                      <a:prstGeom prst="rect">
                        <a:avLst/>
                      </a:prstGeom>
                    </p:spPr>
                  </p:pic>
                </p:oleObj>
              </mc:Fallback>
            </mc:AlternateContent>
          </a:graphicData>
        </a:graphic>
      </p:graphicFrame>
      <p:sp>
        <p:nvSpPr>
          <p:cNvPr id="4" name="Content Placeholder 5"/>
          <p:cNvSpPr>
            <a:spLocks noGrp="1"/>
          </p:cNvSpPr>
          <p:nvPr>
            <p:ph idx="14"/>
          </p:nvPr>
        </p:nvSpPr>
        <p:spPr>
          <a:xfrm>
            <a:off x="457200" y="5486400"/>
            <a:ext cx="8229600" cy="990600"/>
          </a:xfrm>
        </p:spPr>
        <p:txBody>
          <a:bodyPr/>
          <a:lstStyle/>
          <a:p>
            <a:r>
              <a:rPr lang="en-US" dirty="0">
                <a:ea typeface="Cambria Math" pitchFamily="18" charset="0"/>
              </a:rPr>
              <a:t>is the number of ways to choose six cookies from the four kinds.</a:t>
            </a:r>
            <a:endParaRPr lang="en-US" dirty="0"/>
          </a:p>
        </p:txBody>
      </p:sp>
    </p:spTree>
    <p:extLst>
      <p:ext uri="{BB962C8B-B14F-4D97-AF65-F5344CB8AC3E}">
        <p14:creationId xmlns:p14="http://schemas.microsoft.com/office/powerpoint/2010/main" val="3576701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Summarizing the Formulas for Counting Permutations and Combinations with and without Repetition</a:t>
            </a:r>
          </a:p>
        </p:txBody>
      </p:sp>
      <p:sp>
        <p:nvSpPr>
          <p:cNvPr id="3" name="Content Placeholder 2"/>
          <p:cNvSpPr>
            <a:spLocks noGrp="1"/>
          </p:cNvSpPr>
          <p:nvPr>
            <p:ph idx="1"/>
          </p:nvPr>
        </p:nvSpPr>
        <p:spPr>
          <a:xfrm>
            <a:off x="800100" y="1752600"/>
            <a:ext cx="7543800" cy="457200"/>
          </a:xfrm>
          <a:solidFill>
            <a:srgbClr val="E1F3FF"/>
          </a:solidFill>
          <a:ln w="28575">
            <a:solidFill>
              <a:srgbClr val="14AAE1"/>
            </a:solidFill>
          </a:ln>
        </p:spPr>
        <p:txBody>
          <a:bodyPr/>
          <a:lstStyle/>
          <a:p>
            <a:r>
              <a:rPr lang="en-US" sz="2000" b="1" dirty="0"/>
              <a:t>TABLE 1 </a:t>
            </a:r>
            <a:r>
              <a:rPr lang="en-US" sz="2000" dirty="0"/>
              <a:t>Combinations and Permutations With and Without Repetition.</a:t>
            </a:r>
          </a:p>
        </p:txBody>
      </p:sp>
      <p:graphicFrame>
        <p:nvGraphicFramePr>
          <p:cNvPr id="4" name="Table 3"/>
          <p:cNvGraphicFramePr>
            <a:graphicFrameLocks noGrp="1"/>
          </p:cNvGraphicFramePr>
          <p:nvPr>
            <p:extLst>
              <p:ext uri="{D42A27DB-BD31-4B8C-83A1-F6EECF244321}">
                <p14:modId xmlns:p14="http://schemas.microsoft.com/office/powerpoint/2010/main" val="3408310464"/>
              </p:ext>
            </p:extLst>
          </p:nvPr>
        </p:nvGraphicFramePr>
        <p:xfrm>
          <a:off x="800100" y="2209800"/>
          <a:ext cx="7543800" cy="37338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122103013"/>
                    </a:ext>
                  </a:extLst>
                </a:gridCol>
                <a:gridCol w="2514600">
                  <a:extLst>
                    <a:ext uri="{9D8B030D-6E8A-4147-A177-3AD203B41FA5}">
                      <a16:colId xmlns:a16="http://schemas.microsoft.com/office/drawing/2014/main" val="2218011039"/>
                    </a:ext>
                  </a:extLst>
                </a:gridCol>
                <a:gridCol w="2514600">
                  <a:extLst>
                    <a:ext uri="{9D8B030D-6E8A-4147-A177-3AD203B41FA5}">
                      <a16:colId xmlns:a16="http://schemas.microsoft.com/office/drawing/2014/main" val="4138396281"/>
                    </a:ext>
                  </a:extLst>
                </a:gridCol>
              </a:tblGrid>
              <a:tr h="483064">
                <a:tc>
                  <a:txBody>
                    <a:bodyPr/>
                    <a:lstStyle/>
                    <a:p>
                      <a:pPr algn="ctr"/>
                      <a:r>
                        <a:rPr lang="en-US" sz="1800" b="1" i="1" u="none" strike="noStrike" kern="1200" baseline="0" dirty="0">
                          <a:solidFill>
                            <a:schemeClr val="tx1"/>
                          </a:solidFill>
                          <a:latin typeface="+mn-lt"/>
                          <a:ea typeface="+mn-ea"/>
                          <a:cs typeface="+mn-cs"/>
                        </a:rPr>
                        <a:t>Type</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sz="1800" b="1" i="1" u="none" strike="noStrike" kern="1200" baseline="0" dirty="0">
                          <a:solidFill>
                            <a:schemeClr val="tx1"/>
                          </a:solidFill>
                          <a:latin typeface="+mn-lt"/>
                          <a:ea typeface="+mn-ea"/>
                          <a:cs typeface="+mn-cs"/>
                        </a:rPr>
                        <a:t>Repetition Allowed?</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sz="1800" b="1" i="1" u="none" strike="noStrike" kern="1200" baseline="0" dirty="0">
                          <a:solidFill>
                            <a:schemeClr val="tx1"/>
                          </a:solidFill>
                          <a:latin typeface="+mn-lt"/>
                          <a:ea typeface="+mn-ea"/>
                          <a:cs typeface="+mn-cs"/>
                        </a:rPr>
                        <a:t>Formula</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966360987"/>
                  </a:ext>
                </a:extLst>
              </a:tr>
              <a:tr h="3250736">
                <a:tc>
                  <a:txBody>
                    <a:bodyPr/>
                    <a:lstStyle/>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-permutations</a:t>
                      </a:r>
                    </a:p>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-combinations</a:t>
                      </a:r>
                    </a:p>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-permutations</a:t>
                      </a:r>
                    </a:p>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-combinations</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spcBef>
                          <a:spcPts val="2400"/>
                        </a:spcBef>
                        <a:spcAft>
                          <a:spcPts val="2400"/>
                        </a:spcAft>
                      </a:pPr>
                      <a:r>
                        <a:rPr lang="en-US" sz="1800" b="0" i="0" u="none" strike="noStrike" kern="1200" baseline="0" dirty="0">
                          <a:solidFill>
                            <a:schemeClr val="dk1"/>
                          </a:solidFill>
                          <a:latin typeface="+mn-lt"/>
                          <a:ea typeface="+mn-ea"/>
                          <a:cs typeface="+mn-cs"/>
                        </a:rPr>
                        <a:t>No</a:t>
                      </a:r>
                    </a:p>
                    <a:p>
                      <a:pPr algn="ctr">
                        <a:spcBef>
                          <a:spcPts val="2400"/>
                        </a:spcBef>
                        <a:spcAft>
                          <a:spcPts val="2400"/>
                        </a:spcAft>
                      </a:pPr>
                      <a:r>
                        <a:rPr lang="en-US" sz="1800" b="0" i="0" u="none" strike="noStrike" kern="1200" baseline="0" dirty="0">
                          <a:solidFill>
                            <a:schemeClr val="dk1"/>
                          </a:solidFill>
                          <a:latin typeface="+mn-lt"/>
                          <a:ea typeface="+mn-ea"/>
                          <a:cs typeface="+mn-cs"/>
                        </a:rPr>
                        <a:t>No</a:t>
                      </a:r>
                    </a:p>
                    <a:p>
                      <a:pPr algn="ctr">
                        <a:spcBef>
                          <a:spcPts val="2400"/>
                        </a:spcBef>
                        <a:spcAft>
                          <a:spcPts val="2400"/>
                        </a:spcAft>
                      </a:pPr>
                      <a:r>
                        <a:rPr lang="en-US" sz="1800" b="0" i="0" u="none" strike="noStrike" kern="1200" baseline="0" dirty="0">
                          <a:solidFill>
                            <a:schemeClr val="dk1"/>
                          </a:solidFill>
                          <a:latin typeface="+mn-lt"/>
                          <a:ea typeface="+mn-ea"/>
                          <a:cs typeface="+mn-cs"/>
                        </a:rPr>
                        <a:t>Yes</a:t>
                      </a:r>
                    </a:p>
                    <a:p>
                      <a:pPr algn="ctr">
                        <a:spcBef>
                          <a:spcPts val="2400"/>
                        </a:spcBef>
                        <a:spcAft>
                          <a:spcPts val="2400"/>
                        </a:spcAft>
                      </a:pPr>
                      <a:r>
                        <a:rPr lang="en-US" sz="1800" b="0" i="0" u="none" strike="noStrike" kern="1200" baseline="0" dirty="0">
                          <a:solidFill>
                            <a:schemeClr val="dk1"/>
                          </a:solidFill>
                          <a:latin typeface="+mn-lt"/>
                          <a:ea typeface="+mn-ea"/>
                          <a:cs typeface="+mn-cs"/>
                        </a:rPr>
                        <a:t>Yes</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562594363"/>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68572559"/>
              </p:ext>
            </p:extLst>
          </p:nvPr>
        </p:nvGraphicFramePr>
        <p:xfrm>
          <a:off x="6712100" y="2705004"/>
          <a:ext cx="761940" cy="666360"/>
        </p:xfrm>
        <a:graphic>
          <a:graphicData uri="http://schemas.openxmlformats.org/presentationml/2006/ole">
            <mc:AlternateContent xmlns:mc="http://schemas.openxmlformats.org/markup-compatibility/2006">
              <mc:Choice xmlns:v="urn:schemas-microsoft-com:vml" Requires="v">
                <p:oleObj spid="_x0000_s23794" name="Equation" r:id="rId3" imgW="507960" imgH="444240" progId="Equation.DSMT4">
                  <p:embed/>
                </p:oleObj>
              </mc:Choice>
              <mc:Fallback>
                <p:oleObj name="Equation" r:id="rId3" imgW="507960" imgH="444240" progId="Equation.DSMT4">
                  <p:embed/>
                  <p:pic>
                    <p:nvPicPr>
                      <p:cNvPr id="0" name=""/>
                      <p:cNvPicPr/>
                      <p:nvPr/>
                    </p:nvPicPr>
                    <p:blipFill>
                      <a:blip r:embed="rId4"/>
                      <a:stretch>
                        <a:fillRect/>
                      </a:stretch>
                    </p:blipFill>
                    <p:spPr>
                      <a:xfrm>
                        <a:off x="6712100" y="2705004"/>
                        <a:ext cx="761940" cy="6663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76005875"/>
              </p:ext>
            </p:extLst>
          </p:nvPr>
        </p:nvGraphicFramePr>
        <p:xfrm>
          <a:off x="6648600" y="3481250"/>
          <a:ext cx="952020" cy="666360"/>
        </p:xfrm>
        <a:graphic>
          <a:graphicData uri="http://schemas.openxmlformats.org/presentationml/2006/ole">
            <mc:AlternateContent xmlns:mc="http://schemas.openxmlformats.org/markup-compatibility/2006">
              <mc:Choice xmlns:v="urn:schemas-microsoft-com:vml" Requires="v">
                <p:oleObj spid="_x0000_s23795" name="Equation" r:id="rId5" imgW="634680" imgH="444240" progId="Equation.DSMT4">
                  <p:embed/>
                </p:oleObj>
              </mc:Choice>
              <mc:Fallback>
                <p:oleObj name="Equation" r:id="rId5" imgW="634680" imgH="444240" progId="Equation.DSMT4">
                  <p:embed/>
                  <p:pic>
                    <p:nvPicPr>
                      <p:cNvPr id="5" name="Object 4"/>
                      <p:cNvPicPr/>
                      <p:nvPr/>
                    </p:nvPicPr>
                    <p:blipFill>
                      <a:blip r:embed="rId6"/>
                      <a:stretch>
                        <a:fillRect/>
                      </a:stretch>
                    </p:blipFill>
                    <p:spPr>
                      <a:xfrm>
                        <a:off x="6648600" y="3481250"/>
                        <a:ext cx="952020" cy="66636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9558345"/>
              </p:ext>
            </p:extLst>
          </p:nvPr>
        </p:nvGraphicFramePr>
        <p:xfrm>
          <a:off x="7010400" y="4521169"/>
          <a:ext cx="266220" cy="304560"/>
        </p:xfrm>
        <a:graphic>
          <a:graphicData uri="http://schemas.openxmlformats.org/presentationml/2006/ole">
            <mc:AlternateContent xmlns:mc="http://schemas.openxmlformats.org/markup-compatibility/2006">
              <mc:Choice xmlns:v="urn:schemas-microsoft-com:vml" Requires="v">
                <p:oleObj spid="_x0000_s23796" name="Equation" r:id="rId7" imgW="177480" imgH="203040" progId="Equation.DSMT4">
                  <p:embed/>
                </p:oleObj>
              </mc:Choice>
              <mc:Fallback>
                <p:oleObj name="Equation" r:id="rId7" imgW="177480" imgH="203040" progId="Equation.DSMT4">
                  <p:embed/>
                  <p:pic>
                    <p:nvPicPr>
                      <p:cNvPr id="6" name="Object 5"/>
                      <p:cNvPicPr/>
                      <p:nvPr/>
                    </p:nvPicPr>
                    <p:blipFill>
                      <a:blip r:embed="rId8"/>
                      <a:stretch>
                        <a:fillRect/>
                      </a:stretch>
                    </p:blipFill>
                    <p:spPr>
                      <a:xfrm>
                        <a:off x="7010400" y="4521169"/>
                        <a:ext cx="266220" cy="30456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63055910"/>
              </p:ext>
            </p:extLst>
          </p:nvPr>
        </p:nvGraphicFramePr>
        <p:xfrm>
          <a:off x="6648600" y="5199288"/>
          <a:ext cx="1047600" cy="704700"/>
        </p:xfrm>
        <a:graphic>
          <a:graphicData uri="http://schemas.openxmlformats.org/presentationml/2006/ole">
            <mc:AlternateContent xmlns:mc="http://schemas.openxmlformats.org/markup-compatibility/2006">
              <mc:Choice xmlns:v="urn:schemas-microsoft-com:vml" Requires="v">
                <p:oleObj spid="_x0000_s23797" name="Equation" r:id="rId9" imgW="698400" imgH="469800" progId="Equation.DSMT4">
                  <p:embed/>
                </p:oleObj>
              </mc:Choice>
              <mc:Fallback>
                <p:oleObj name="Equation" r:id="rId9" imgW="698400" imgH="469800" progId="Equation.DSMT4">
                  <p:embed/>
                  <p:pic>
                    <p:nvPicPr>
                      <p:cNvPr id="7" name="Object 6"/>
                      <p:cNvPicPr/>
                      <p:nvPr/>
                    </p:nvPicPr>
                    <p:blipFill>
                      <a:blip r:embed="rId10"/>
                      <a:stretch>
                        <a:fillRect/>
                      </a:stretch>
                    </p:blipFill>
                    <p:spPr>
                      <a:xfrm>
                        <a:off x="6648600" y="5199288"/>
                        <a:ext cx="1047600" cy="704700"/>
                      </a:xfrm>
                      <a:prstGeom prst="rect">
                        <a:avLst/>
                      </a:prstGeom>
                    </p:spPr>
                  </p:pic>
                </p:oleObj>
              </mc:Fallback>
            </mc:AlternateContent>
          </a:graphicData>
        </a:graphic>
      </p:graphicFrame>
    </p:spTree>
    <p:extLst>
      <p:ext uri="{BB962C8B-B14F-4D97-AF65-F5344CB8AC3E}">
        <p14:creationId xmlns:p14="http://schemas.microsoft.com/office/powerpoint/2010/main" val="3375082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with Indistinguishable Objects</a:t>
            </a:r>
            <a:r>
              <a:rPr lang="en-US" sz="1500" dirty="0"/>
              <a:t> 1</a:t>
            </a:r>
          </a:p>
        </p:txBody>
      </p:sp>
      <p:sp>
        <p:nvSpPr>
          <p:cNvPr id="8" name="Content Placeholder 2"/>
          <p:cNvSpPr>
            <a:spLocks noGrp="1"/>
          </p:cNvSpPr>
          <p:nvPr>
            <p:ph idx="1"/>
          </p:nvPr>
        </p:nvSpPr>
        <p:spPr>
          <a:xfrm>
            <a:off x="457200" y="1295400"/>
            <a:ext cx="8458200" cy="4191000"/>
          </a:xfrm>
        </p:spPr>
        <p:txBody>
          <a:bodyPr/>
          <a:lstStyle/>
          <a:p>
            <a:pPr>
              <a:spcBef>
                <a:spcPts val="0"/>
              </a:spcBef>
            </a:pPr>
            <a:r>
              <a:rPr lang="en-US" sz="2400" b="1" dirty="0"/>
              <a:t>Example</a:t>
            </a:r>
            <a:r>
              <a:rPr lang="en-US" sz="2400" dirty="0"/>
              <a:t>: How many different strings can be made by reordering the letters of the word </a:t>
            </a:r>
            <a:r>
              <a:rPr lang="en-US" sz="2400" i="1" dirty="0"/>
              <a:t>SUCCESS</a:t>
            </a:r>
            <a:r>
              <a:rPr lang="en-US" sz="2400" dirty="0"/>
              <a:t>.</a:t>
            </a:r>
          </a:p>
          <a:p>
            <a:pPr>
              <a:spcBef>
                <a:spcPts val="0"/>
              </a:spcBef>
            </a:pPr>
            <a:r>
              <a:rPr lang="en-US" sz="2400" b="1" dirty="0"/>
              <a:t>Solution</a:t>
            </a:r>
            <a:r>
              <a:rPr lang="en-US" sz="2400" dirty="0"/>
              <a:t>: There are seven possible positions for the three </a:t>
            </a:r>
            <a:r>
              <a:rPr lang="en-US" sz="2400" dirty="0" err="1"/>
              <a:t>Ss</a:t>
            </a:r>
            <a:r>
              <a:rPr lang="en-US" sz="2400" dirty="0"/>
              <a:t>, two Cs, one U, and one E. </a:t>
            </a:r>
          </a:p>
          <a:p>
            <a:pPr lvl="1">
              <a:spcBef>
                <a:spcPts val="0"/>
              </a:spcBef>
            </a:pPr>
            <a:r>
              <a:rPr lang="en-US" sz="2000" dirty="0"/>
              <a:t>The three  </a:t>
            </a:r>
            <a:r>
              <a:rPr lang="en-US" sz="2000" dirty="0" err="1"/>
              <a:t>Ss</a:t>
            </a:r>
            <a:r>
              <a:rPr lang="en-US" sz="2000" dirty="0"/>
              <a:t> can be placed in </a:t>
            </a:r>
            <a:r>
              <a:rPr lang="en-US" sz="2000" i="1" dirty="0"/>
              <a:t>C</a:t>
            </a:r>
            <a:r>
              <a:rPr lang="en-US" sz="2000" dirty="0"/>
              <a:t>(</a:t>
            </a:r>
            <a:r>
              <a:rPr lang="en-US" sz="2000" dirty="0">
                <a:ea typeface="Cambria Math" pitchFamily="18" charset="0"/>
              </a:rPr>
              <a:t>7</a:t>
            </a:r>
            <a:r>
              <a:rPr lang="en-US" sz="2000" dirty="0"/>
              <a:t>,</a:t>
            </a:r>
            <a:r>
              <a:rPr lang="en-US" sz="2000" dirty="0">
                <a:ea typeface="Cambria Math" pitchFamily="18" charset="0"/>
              </a:rPr>
              <a:t>3</a:t>
            </a:r>
            <a:r>
              <a:rPr lang="en-US" sz="2000" dirty="0"/>
              <a:t>) different ways, leaving four positions free.</a:t>
            </a:r>
          </a:p>
          <a:p>
            <a:pPr lvl="1">
              <a:spcBef>
                <a:spcPts val="0"/>
              </a:spcBef>
            </a:pPr>
            <a:r>
              <a:rPr lang="en-US" sz="2000" dirty="0"/>
              <a:t>The two  Cs can be placed in </a:t>
            </a:r>
            <a:r>
              <a:rPr lang="en-US" sz="2000" i="1" dirty="0"/>
              <a:t>C</a:t>
            </a:r>
            <a:r>
              <a:rPr lang="en-US" sz="2000" dirty="0"/>
              <a:t>(</a:t>
            </a:r>
            <a:r>
              <a:rPr lang="en-US" sz="2000" dirty="0">
                <a:ea typeface="Cambria Math" pitchFamily="18" charset="0"/>
              </a:rPr>
              <a:t>4</a:t>
            </a:r>
            <a:r>
              <a:rPr lang="en-US" sz="2000" dirty="0"/>
              <a:t>,</a:t>
            </a:r>
            <a:r>
              <a:rPr lang="en-US" sz="2000" dirty="0">
                <a:ea typeface="Cambria Math" pitchFamily="18" charset="0"/>
              </a:rPr>
              <a:t>2</a:t>
            </a:r>
            <a:r>
              <a:rPr lang="en-US" sz="2000" dirty="0"/>
              <a:t>) different ways, leaving two positions free. </a:t>
            </a:r>
          </a:p>
          <a:p>
            <a:pPr lvl="1">
              <a:spcBef>
                <a:spcPts val="0"/>
              </a:spcBef>
            </a:pPr>
            <a:r>
              <a:rPr lang="en-US" sz="2000" dirty="0"/>
              <a:t>The U can be placed in </a:t>
            </a:r>
            <a:r>
              <a:rPr lang="en-US" sz="2000" i="1" dirty="0"/>
              <a:t>C</a:t>
            </a:r>
            <a:r>
              <a:rPr lang="en-US" sz="2000" dirty="0"/>
              <a:t>(</a:t>
            </a:r>
            <a:r>
              <a:rPr lang="en-US" sz="2000" dirty="0">
                <a:ea typeface="Cambria Math" pitchFamily="18" charset="0"/>
              </a:rPr>
              <a:t>2</a:t>
            </a:r>
            <a:r>
              <a:rPr lang="en-US" sz="2000" dirty="0"/>
              <a:t>,</a:t>
            </a:r>
            <a:r>
              <a:rPr lang="en-US" sz="2000" dirty="0">
                <a:ea typeface="Cambria Math" pitchFamily="18" charset="0"/>
              </a:rPr>
              <a:t>1</a:t>
            </a:r>
            <a:r>
              <a:rPr lang="en-US" sz="2000" dirty="0"/>
              <a:t>) different ways, leaving one position free. </a:t>
            </a:r>
          </a:p>
          <a:p>
            <a:pPr lvl="1">
              <a:spcBef>
                <a:spcPts val="0"/>
              </a:spcBef>
            </a:pPr>
            <a:r>
              <a:rPr lang="en-US" sz="2000" dirty="0"/>
              <a:t>The E can be placed in </a:t>
            </a:r>
            <a:r>
              <a:rPr lang="en-US" sz="2000" i="1" dirty="0"/>
              <a:t>C</a:t>
            </a:r>
            <a:r>
              <a:rPr lang="en-US" sz="2000" dirty="0"/>
              <a:t>(</a:t>
            </a:r>
            <a:r>
              <a:rPr lang="en-US" sz="2000" dirty="0">
                <a:ea typeface="Cambria Math" pitchFamily="18" charset="0"/>
              </a:rPr>
              <a:t>1</a:t>
            </a:r>
            <a:r>
              <a:rPr lang="en-US" sz="2000" dirty="0"/>
              <a:t>,</a:t>
            </a:r>
            <a:r>
              <a:rPr lang="en-US" sz="2000" dirty="0">
                <a:ea typeface="Cambria Math" pitchFamily="18" charset="0"/>
              </a:rPr>
              <a:t>1</a:t>
            </a:r>
            <a:r>
              <a:rPr lang="en-US" sz="2000" dirty="0"/>
              <a:t>) way.</a:t>
            </a:r>
          </a:p>
          <a:p>
            <a:pPr>
              <a:spcBef>
                <a:spcPts val="0"/>
              </a:spcBef>
            </a:pPr>
            <a:r>
              <a:rPr lang="en-US" sz="2400" dirty="0"/>
              <a:t>By the product rule, the number of different strings is:</a:t>
            </a:r>
          </a:p>
        </p:txBody>
      </p:sp>
      <p:graphicFrame>
        <p:nvGraphicFramePr>
          <p:cNvPr id="11" name="Object 3"/>
          <p:cNvGraphicFramePr>
            <a:graphicFrameLocks noChangeAspect="1"/>
          </p:cNvGraphicFramePr>
          <p:nvPr>
            <p:extLst>
              <p:ext uri="{D42A27DB-BD31-4B8C-83A1-F6EECF244321}">
                <p14:modId xmlns:p14="http://schemas.microsoft.com/office/powerpoint/2010/main" val="1887715540"/>
              </p:ext>
            </p:extLst>
          </p:nvPr>
        </p:nvGraphicFramePr>
        <p:xfrm>
          <a:off x="1600200" y="5486400"/>
          <a:ext cx="6172200" cy="633570"/>
        </p:xfrm>
        <a:graphic>
          <a:graphicData uri="http://schemas.openxmlformats.org/presentationml/2006/ole">
            <mc:AlternateContent xmlns:mc="http://schemas.openxmlformats.org/markup-compatibility/2006">
              <mc:Choice xmlns:v="urn:schemas-microsoft-com:vml" Requires="v">
                <p:oleObj spid="_x0000_s24635" name="Equation" r:id="rId3" imgW="3835080" imgH="393480" progId="Equation.DSMT4">
                  <p:embed/>
                </p:oleObj>
              </mc:Choice>
              <mc:Fallback>
                <p:oleObj name="Equation" r:id="rId3" imgW="3835080" imgH="393480" progId="Equation.DSMT4">
                  <p:embed/>
                  <p:pic>
                    <p:nvPicPr>
                      <p:cNvPr id="0" name=""/>
                      <p:cNvPicPr/>
                      <p:nvPr/>
                    </p:nvPicPr>
                    <p:blipFill>
                      <a:blip r:embed="rId4"/>
                      <a:stretch>
                        <a:fillRect/>
                      </a:stretch>
                    </p:blipFill>
                    <p:spPr>
                      <a:xfrm>
                        <a:off x="1600200" y="5486400"/>
                        <a:ext cx="6172200" cy="633570"/>
                      </a:xfrm>
                      <a:prstGeom prst="rect">
                        <a:avLst/>
                      </a:prstGeom>
                    </p:spPr>
                  </p:pic>
                </p:oleObj>
              </mc:Fallback>
            </mc:AlternateContent>
          </a:graphicData>
        </a:graphic>
      </p:graphicFrame>
      <p:sp>
        <p:nvSpPr>
          <p:cNvPr id="7" name="Content Placeholder 4"/>
          <p:cNvSpPr>
            <a:spLocks noGrp="1"/>
          </p:cNvSpPr>
          <p:nvPr>
            <p:ph idx="13"/>
          </p:nvPr>
        </p:nvSpPr>
        <p:spPr>
          <a:xfrm>
            <a:off x="457200" y="6096000"/>
            <a:ext cx="8229600" cy="457200"/>
          </a:xfrm>
        </p:spPr>
        <p:txBody>
          <a:bodyPr/>
          <a:lstStyle/>
          <a:p>
            <a:r>
              <a:rPr lang="en-US" sz="2400" i="1" dirty="0"/>
              <a:t>The reasoning can be generalized to the following theorem. </a:t>
            </a:r>
            <a:r>
              <a:rPr lang="en-US" sz="2400" i="1" dirty="0">
                <a:ea typeface="Cambria Math"/>
                <a:sym typeface="Symbol" panose="05050102010706020507" pitchFamily="18" charset="2"/>
              </a:rPr>
              <a:t></a:t>
            </a:r>
            <a:endParaRPr lang="en-US" sz="2400" i="1" dirty="0"/>
          </a:p>
        </p:txBody>
      </p:sp>
    </p:spTree>
    <p:extLst>
      <p:ext uri="{BB962C8B-B14F-4D97-AF65-F5344CB8AC3E}">
        <p14:creationId xmlns:p14="http://schemas.microsoft.com/office/powerpoint/2010/main" val="356892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with Indistinguishable Objects</a:t>
            </a:r>
            <a:r>
              <a:rPr lang="en-US" sz="1500" dirty="0"/>
              <a:t> 2</a:t>
            </a:r>
          </a:p>
        </p:txBody>
      </p:sp>
      <p:sp>
        <p:nvSpPr>
          <p:cNvPr id="8" name="Content Placeholder 2"/>
          <p:cNvSpPr>
            <a:spLocks noGrp="1"/>
          </p:cNvSpPr>
          <p:nvPr>
            <p:ph idx="1"/>
          </p:nvPr>
        </p:nvSpPr>
        <p:spPr>
          <a:xfrm>
            <a:off x="457200" y="1295400"/>
            <a:ext cx="8458200" cy="1066800"/>
          </a:xfrm>
        </p:spPr>
        <p:txBody>
          <a:bodyPr/>
          <a:lstStyle/>
          <a:p>
            <a:r>
              <a:rPr lang="en-US" sz="2200" b="1" dirty="0"/>
              <a:t>Theorem </a:t>
            </a:r>
            <a:r>
              <a:rPr lang="en-US" sz="2200" b="1" dirty="0">
                <a:ea typeface="Cambria Math" pitchFamily="18" charset="0"/>
              </a:rPr>
              <a:t>3</a:t>
            </a:r>
            <a:r>
              <a:rPr lang="en-US" sz="2200" dirty="0"/>
              <a:t>: The number of different permutations of </a:t>
            </a:r>
            <a:r>
              <a:rPr lang="en-US" sz="2200" i="1" dirty="0"/>
              <a:t>n</a:t>
            </a:r>
            <a:r>
              <a:rPr lang="en-US" sz="2200" dirty="0"/>
              <a:t> objects, where there are </a:t>
            </a:r>
            <a:r>
              <a:rPr lang="en-US" sz="2200" i="1" dirty="0"/>
              <a:t>n</a:t>
            </a:r>
            <a:r>
              <a:rPr lang="en-US" sz="2200" baseline="-25000" dirty="0">
                <a:ea typeface="Cambria Math" pitchFamily="18" charset="0"/>
              </a:rPr>
              <a:t>1</a:t>
            </a:r>
            <a:r>
              <a:rPr lang="en-US" sz="2200" dirty="0"/>
              <a:t> indistinguishable objects of type  </a:t>
            </a:r>
            <a:r>
              <a:rPr lang="en-US" sz="2200" dirty="0">
                <a:ea typeface="Cambria Math" pitchFamily="18" charset="0"/>
              </a:rPr>
              <a:t>1</a:t>
            </a:r>
            <a:r>
              <a:rPr lang="en-US" sz="2200" dirty="0"/>
              <a:t>, </a:t>
            </a:r>
            <a:r>
              <a:rPr lang="en-US" sz="2200" i="1" dirty="0"/>
              <a:t>n</a:t>
            </a:r>
            <a:r>
              <a:rPr lang="en-US" sz="2200" baseline="-25000" dirty="0">
                <a:ea typeface="Cambria Math" pitchFamily="18" charset="0"/>
              </a:rPr>
              <a:t>2</a:t>
            </a:r>
            <a:r>
              <a:rPr lang="en-US" sz="2200" dirty="0"/>
              <a:t> indistinguishable objects of type </a:t>
            </a:r>
            <a:r>
              <a:rPr lang="en-US" sz="2200" dirty="0">
                <a:ea typeface="Cambria Math" pitchFamily="18" charset="0"/>
              </a:rPr>
              <a:t>2</a:t>
            </a:r>
            <a:r>
              <a:rPr lang="en-US" sz="2200" dirty="0"/>
              <a:t>, …., and </a:t>
            </a:r>
            <a:r>
              <a:rPr lang="en-US" sz="2200" i="1" dirty="0" err="1"/>
              <a:t>n</a:t>
            </a:r>
            <a:r>
              <a:rPr lang="en-US" sz="2200" i="1" baseline="-25000" dirty="0" err="1"/>
              <a:t>k</a:t>
            </a:r>
            <a:r>
              <a:rPr lang="en-US" sz="2200" baseline="-25000" dirty="0"/>
              <a:t> </a:t>
            </a:r>
            <a:r>
              <a:rPr lang="en-US" sz="2200" dirty="0"/>
              <a:t>indistinguishable objects of type </a:t>
            </a:r>
            <a:r>
              <a:rPr lang="en-US" sz="2200" i="1" dirty="0"/>
              <a:t>k</a:t>
            </a:r>
            <a:r>
              <a:rPr lang="en-US" sz="2200" dirty="0"/>
              <a:t>, is:</a:t>
            </a:r>
          </a:p>
        </p:txBody>
      </p:sp>
      <p:graphicFrame>
        <p:nvGraphicFramePr>
          <p:cNvPr id="4" name="Object 3"/>
          <p:cNvGraphicFramePr>
            <a:graphicFrameLocks noChangeAspect="1"/>
          </p:cNvGraphicFramePr>
          <p:nvPr>
            <p:extLst>
              <p:ext uri="{D42A27DB-BD31-4B8C-83A1-F6EECF244321}">
                <p14:modId xmlns:p14="http://schemas.microsoft.com/office/powerpoint/2010/main" val="3014387766"/>
              </p:ext>
            </p:extLst>
          </p:nvPr>
        </p:nvGraphicFramePr>
        <p:xfrm>
          <a:off x="3733800" y="2286000"/>
          <a:ext cx="1371600" cy="728662"/>
        </p:xfrm>
        <a:graphic>
          <a:graphicData uri="http://schemas.openxmlformats.org/presentationml/2006/ole">
            <mc:AlternateContent xmlns:mc="http://schemas.openxmlformats.org/markup-compatibility/2006">
              <mc:Choice xmlns:v="urn:schemas-microsoft-com:vml" Requires="v">
                <p:oleObj spid="_x0000_s25714" name="Equation" r:id="rId3" imgW="812520" imgH="431640" progId="Equation.DSMT4">
                  <p:embed/>
                </p:oleObj>
              </mc:Choice>
              <mc:Fallback>
                <p:oleObj name="Equation" r:id="rId3" imgW="812520" imgH="431640" progId="Equation.DSMT4">
                  <p:embed/>
                  <p:pic>
                    <p:nvPicPr>
                      <p:cNvPr id="0" name=""/>
                      <p:cNvPicPr/>
                      <p:nvPr/>
                    </p:nvPicPr>
                    <p:blipFill>
                      <a:blip r:embed="rId4"/>
                      <a:stretch>
                        <a:fillRect/>
                      </a:stretch>
                    </p:blipFill>
                    <p:spPr>
                      <a:xfrm>
                        <a:off x="3733800" y="2286000"/>
                        <a:ext cx="1371600" cy="728662"/>
                      </a:xfrm>
                      <a:prstGeom prst="rect">
                        <a:avLst/>
                      </a:prstGeom>
                    </p:spPr>
                  </p:pic>
                </p:oleObj>
              </mc:Fallback>
            </mc:AlternateContent>
          </a:graphicData>
        </a:graphic>
      </p:graphicFrame>
      <p:sp>
        <p:nvSpPr>
          <p:cNvPr id="3" name="Content Placeholder 4"/>
          <p:cNvSpPr>
            <a:spLocks noGrp="1"/>
          </p:cNvSpPr>
          <p:nvPr>
            <p:ph idx="13"/>
          </p:nvPr>
        </p:nvSpPr>
        <p:spPr>
          <a:xfrm>
            <a:off x="457200" y="2895600"/>
            <a:ext cx="8458200" cy="2895600"/>
          </a:xfrm>
        </p:spPr>
        <p:txBody>
          <a:bodyPr/>
          <a:lstStyle/>
          <a:p>
            <a:pPr>
              <a:spcBef>
                <a:spcPts val="0"/>
              </a:spcBef>
              <a:spcAft>
                <a:spcPts val="0"/>
              </a:spcAft>
            </a:pPr>
            <a:r>
              <a:rPr lang="en-US" sz="2200" b="1" dirty="0"/>
              <a:t>Proof</a:t>
            </a:r>
            <a:r>
              <a:rPr lang="en-US" sz="2200" dirty="0"/>
              <a:t>: By the product rule the total number of permutations is: </a:t>
            </a:r>
          </a:p>
          <a:p>
            <a:pPr>
              <a:spcBef>
                <a:spcPts val="0"/>
              </a:spcBef>
              <a:spcAft>
                <a:spcPts val="0"/>
              </a:spcAft>
            </a:pPr>
            <a:r>
              <a:rPr lang="en-US" sz="2200" i="1" dirty="0"/>
              <a:t>C</a:t>
            </a:r>
            <a:r>
              <a:rPr lang="en-US" sz="2200" dirty="0"/>
              <a:t>(</a:t>
            </a:r>
            <a:r>
              <a:rPr lang="en-US" sz="2200" i="1" dirty="0"/>
              <a:t>n</a:t>
            </a:r>
            <a:r>
              <a:rPr lang="en-US" sz="2200" dirty="0"/>
              <a:t>, </a:t>
            </a:r>
            <a:r>
              <a:rPr lang="en-US" sz="2200" i="1" dirty="0"/>
              <a:t>n</a:t>
            </a:r>
            <a:r>
              <a:rPr lang="en-US" sz="2200" baseline="-25000" dirty="0">
                <a:ea typeface="Cambria Math" pitchFamily="18" charset="0"/>
              </a:rPr>
              <a:t>1</a:t>
            </a:r>
            <a:r>
              <a:rPr lang="en-US" sz="2200" dirty="0"/>
              <a:t> )</a:t>
            </a:r>
            <a:r>
              <a:rPr lang="en-US" sz="2200" i="1" dirty="0"/>
              <a:t> C</a:t>
            </a:r>
            <a:r>
              <a:rPr lang="en-US" sz="2200" dirty="0"/>
              <a:t>(</a:t>
            </a:r>
            <a:r>
              <a:rPr lang="en-US" sz="2200" i="1" dirty="0"/>
              <a:t>n</a:t>
            </a:r>
            <a:r>
              <a:rPr lang="en-US" sz="2200" i="1" dirty="0">
                <a:ea typeface="Cambria Math"/>
              </a:rPr>
              <a:t> −</a:t>
            </a:r>
            <a:r>
              <a:rPr lang="en-US" sz="2200" i="1" dirty="0"/>
              <a:t> n</a:t>
            </a:r>
            <a:r>
              <a:rPr lang="en-US" sz="2200" baseline="-25000" dirty="0">
                <a:ea typeface="Cambria Math" pitchFamily="18" charset="0"/>
              </a:rPr>
              <a:t>1</a:t>
            </a:r>
            <a:r>
              <a:rPr lang="en-US" sz="2200" dirty="0"/>
              <a:t>, </a:t>
            </a:r>
            <a:r>
              <a:rPr lang="en-US" sz="2200" i="1" dirty="0"/>
              <a:t>n</a:t>
            </a:r>
            <a:r>
              <a:rPr lang="en-US" sz="2200" baseline="-25000" dirty="0">
                <a:ea typeface="Cambria Math" pitchFamily="18" charset="0"/>
              </a:rPr>
              <a:t>2</a:t>
            </a:r>
            <a:r>
              <a:rPr lang="en-US" sz="2200" dirty="0"/>
              <a:t> ) </a:t>
            </a:r>
            <a:r>
              <a:rPr lang="en-US" sz="2200" i="1" dirty="0">
                <a:ea typeface="Cambria Math"/>
              </a:rPr>
              <a:t>∙∙∙ </a:t>
            </a:r>
            <a:r>
              <a:rPr lang="en-US" sz="2200" i="1" dirty="0"/>
              <a:t>C</a:t>
            </a:r>
            <a:r>
              <a:rPr lang="en-US" sz="2200" dirty="0"/>
              <a:t>(</a:t>
            </a:r>
            <a:r>
              <a:rPr lang="en-US" sz="2200" i="1" dirty="0"/>
              <a:t>n </a:t>
            </a:r>
            <a:r>
              <a:rPr lang="en-US" sz="2200" i="1" dirty="0">
                <a:ea typeface="Cambria Math"/>
              </a:rPr>
              <a:t>− </a:t>
            </a:r>
            <a:r>
              <a:rPr lang="en-US" sz="2200" i="1" dirty="0"/>
              <a:t>n</a:t>
            </a:r>
            <a:r>
              <a:rPr lang="en-US" sz="2200" baseline="-25000" dirty="0">
                <a:ea typeface="Cambria Math" pitchFamily="18" charset="0"/>
              </a:rPr>
              <a:t>1</a:t>
            </a:r>
            <a:r>
              <a:rPr lang="en-US" sz="2200" i="1" dirty="0"/>
              <a:t> </a:t>
            </a:r>
            <a:r>
              <a:rPr lang="en-US" sz="2200" i="1" dirty="0">
                <a:ea typeface="Cambria Math"/>
              </a:rPr>
              <a:t>−</a:t>
            </a:r>
            <a:r>
              <a:rPr lang="en-US" sz="2200" dirty="0"/>
              <a:t> </a:t>
            </a:r>
            <a:r>
              <a:rPr lang="en-US" sz="2200" i="1" dirty="0"/>
              <a:t>n</a:t>
            </a:r>
            <a:r>
              <a:rPr lang="en-US" sz="2200" baseline="-25000" dirty="0">
                <a:ea typeface="Cambria Math" pitchFamily="18" charset="0"/>
              </a:rPr>
              <a:t>2</a:t>
            </a:r>
            <a:r>
              <a:rPr lang="en-US" sz="2200" i="1" dirty="0"/>
              <a:t> </a:t>
            </a:r>
            <a:r>
              <a:rPr lang="en-US" sz="2200" i="1" dirty="0">
                <a:ea typeface="Cambria Math"/>
              </a:rPr>
              <a:t>− ∙∙∙ − </a:t>
            </a:r>
            <a:r>
              <a:rPr lang="en-US" sz="2200" i="1" dirty="0" err="1"/>
              <a:t>n</a:t>
            </a:r>
            <a:r>
              <a:rPr lang="en-US" sz="2200" i="1" baseline="-25000" dirty="0" err="1"/>
              <a:t>k</a:t>
            </a:r>
            <a:r>
              <a:rPr lang="en-US" sz="2200" dirty="0"/>
              <a:t>, </a:t>
            </a:r>
            <a:r>
              <a:rPr lang="en-US" sz="2200" i="1" dirty="0" err="1"/>
              <a:t>n</a:t>
            </a:r>
            <a:r>
              <a:rPr lang="en-US" sz="2200" i="1" baseline="-25000" dirty="0" err="1"/>
              <a:t>k</a:t>
            </a:r>
            <a:r>
              <a:rPr lang="en-US" sz="2200" dirty="0"/>
              <a:t>)   since:</a:t>
            </a:r>
          </a:p>
          <a:p>
            <a:pPr lvl="1">
              <a:spcBef>
                <a:spcPts val="0"/>
              </a:spcBef>
              <a:spcAft>
                <a:spcPts val="0"/>
              </a:spcAft>
            </a:pPr>
            <a:r>
              <a:rPr lang="en-US" sz="2000" dirty="0"/>
              <a:t>The </a:t>
            </a:r>
            <a:r>
              <a:rPr lang="en-US" sz="2000" i="1" dirty="0"/>
              <a:t>n</a:t>
            </a:r>
            <a:r>
              <a:rPr lang="en-US" sz="2000" baseline="-25000" dirty="0">
                <a:ea typeface="Cambria Math" pitchFamily="18" charset="0"/>
              </a:rPr>
              <a:t>1 </a:t>
            </a:r>
            <a:r>
              <a:rPr lang="en-US" sz="2000" dirty="0"/>
              <a:t>objects of type one can be placed in the </a:t>
            </a:r>
            <a:r>
              <a:rPr lang="en-US" sz="2000" i="1" dirty="0"/>
              <a:t>n</a:t>
            </a:r>
            <a:r>
              <a:rPr lang="en-US" sz="2000" dirty="0"/>
              <a:t> positions in </a:t>
            </a:r>
            <a:r>
              <a:rPr lang="en-US" sz="2000" i="1" dirty="0"/>
              <a:t>C</a:t>
            </a:r>
            <a:r>
              <a:rPr lang="en-US" sz="2000" dirty="0"/>
              <a:t>(</a:t>
            </a:r>
            <a:r>
              <a:rPr lang="en-US" sz="2000" i="1" dirty="0"/>
              <a:t>n</a:t>
            </a:r>
            <a:r>
              <a:rPr lang="en-US" sz="2000" dirty="0"/>
              <a:t>, </a:t>
            </a:r>
            <a:r>
              <a:rPr lang="en-US" sz="2000" i="1" dirty="0"/>
              <a:t>n</a:t>
            </a:r>
            <a:r>
              <a:rPr lang="en-US" sz="2000" baseline="-25000" dirty="0">
                <a:ea typeface="Cambria Math" pitchFamily="18" charset="0"/>
              </a:rPr>
              <a:t>1</a:t>
            </a:r>
            <a:r>
              <a:rPr lang="en-US" sz="2000" dirty="0"/>
              <a:t> ) ways, leaving  </a:t>
            </a:r>
            <a:r>
              <a:rPr lang="en-US" sz="2000" i="1" dirty="0"/>
              <a:t>n </a:t>
            </a:r>
            <a:r>
              <a:rPr lang="en-US" sz="2000" i="1" dirty="0">
                <a:ea typeface="Cambria Math"/>
              </a:rPr>
              <a:t>− </a:t>
            </a:r>
            <a:r>
              <a:rPr lang="en-US" sz="2000" i="1" dirty="0"/>
              <a:t>n</a:t>
            </a:r>
            <a:r>
              <a:rPr lang="en-US" sz="2000" baseline="-25000" dirty="0">
                <a:ea typeface="Cambria Math" pitchFamily="18" charset="0"/>
              </a:rPr>
              <a:t>1</a:t>
            </a:r>
            <a:r>
              <a:rPr lang="en-US" sz="2000" dirty="0"/>
              <a:t> positions. </a:t>
            </a:r>
          </a:p>
          <a:p>
            <a:pPr lvl="1">
              <a:spcBef>
                <a:spcPts val="0"/>
              </a:spcBef>
              <a:spcAft>
                <a:spcPts val="0"/>
              </a:spcAft>
            </a:pPr>
            <a:r>
              <a:rPr lang="en-US" sz="2000" dirty="0"/>
              <a:t>Then the</a:t>
            </a:r>
            <a:r>
              <a:rPr lang="en-US" sz="2000" i="1" dirty="0"/>
              <a:t> n</a:t>
            </a:r>
            <a:r>
              <a:rPr lang="en-US" sz="2000" baseline="-25000" dirty="0">
                <a:ea typeface="Cambria Math" pitchFamily="18" charset="0"/>
              </a:rPr>
              <a:t>2 </a:t>
            </a:r>
            <a:r>
              <a:rPr lang="en-US" sz="2000" dirty="0"/>
              <a:t>objects of type two can be placed in the </a:t>
            </a:r>
            <a:r>
              <a:rPr lang="en-US" sz="2000" i="1" dirty="0"/>
              <a:t>n </a:t>
            </a:r>
            <a:r>
              <a:rPr lang="en-US" sz="2000" i="1" dirty="0">
                <a:ea typeface="Cambria Math"/>
              </a:rPr>
              <a:t>−</a:t>
            </a:r>
            <a:r>
              <a:rPr lang="en-US" sz="2000" dirty="0"/>
              <a:t> </a:t>
            </a:r>
            <a:r>
              <a:rPr lang="en-US" sz="2000" i="1" dirty="0"/>
              <a:t>n</a:t>
            </a:r>
            <a:r>
              <a:rPr lang="en-US" sz="2000" baseline="-25000" dirty="0">
                <a:ea typeface="Cambria Math" pitchFamily="18" charset="0"/>
              </a:rPr>
              <a:t>1 </a:t>
            </a:r>
            <a:r>
              <a:rPr lang="en-US" sz="2000" dirty="0"/>
              <a:t>positions in                    </a:t>
            </a:r>
            <a:r>
              <a:rPr lang="en-US" sz="2000" i="1" dirty="0"/>
              <a:t>C</a:t>
            </a:r>
            <a:r>
              <a:rPr lang="en-US" sz="2000" dirty="0"/>
              <a:t>(</a:t>
            </a:r>
            <a:r>
              <a:rPr lang="en-US" sz="2000" i="1" dirty="0"/>
              <a:t>n </a:t>
            </a:r>
            <a:r>
              <a:rPr lang="en-US" sz="2000" i="1" dirty="0">
                <a:ea typeface="Cambria Math"/>
              </a:rPr>
              <a:t>− </a:t>
            </a:r>
            <a:r>
              <a:rPr lang="en-US" sz="2000" i="1" dirty="0"/>
              <a:t>n</a:t>
            </a:r>
            <a:r>
              <a:rPr lang="en-US" sz="2000" baseline="-25000" dirty="0">
                <a:ea typeface="Cambria Math" pitchFamily="18" charset="0"/>
              </a:rPr>
              <a:t>1</a:t>
            </a:r>
            <a:r>
              <a:rPr lang="en-US" sz="2000" dirty="0"/>
              <a:t>, </a:t>
            </a:r>
            <a:r>
              <a:rPr lang="en-US" sz="2000" i="1" dirty="0"/>
              <a:t>n</a:t>
            </a:r>
            <a:r>
              <a:rPr lang="en-US" sz="2000" baseline="-25000" dirty="0">
                <a:ea typeface="Cambria Math" pitchFamily="18" charset="0"/>
              </a:rPr>
              <a:t>2</a:t>
            </a:r>
            <a:r>
              <a:rPr lang="en-US" sz="2000" dirty="0"/>
              <a:t> ) ways, leaving </a:t>
            </a:r>
            <a:r>
              <a:rPr lang="en-US" sz="2000" i="1" dirty="0"/>
              <a:t>n</a:t>
            </a:r>
            <a:r>
              <a:rPr lang="en-US" sz="2000" i="1" dirty="0">
                <a:ea typeface="Cambria Math"/>
              </a:rPr>
              <a:t> −</a:t>
            </a:r>
            <a:r>
              <a:rPr lang="en-US" sz="2000" i="1" dirty="0"/>
              <a:t> n</a:t>
            </a:r>
            <a:r>
              <a:rPr lang="en-US" sz="2000" baseline="-25000" dirty="0">
                <a:ea typeface="Cambria Math" pitchFamily="18" charset="0"/>
              </a:rPr>
              <a:t>1</a:t>
            </a:r>
            <a:r>
              <a:rPr lang="en-US" sz="2000" i="1" dirty="0"/>
              <a:t> </a:t>
            </a:r>
            <a:r>
              <a:rPr lang="en-US" sz="2000" i="1" dirty="0">
                <a:ea typeface="Cambria Math"/>
              </a:rPr>
              <a:t>−</a:t>
            </a:r>
            <a:r>
              <a:rPr lang="en-US" sz="2000" dirty="0"/>
              <a:t> </a:t>
            </a:r>
            <a:r>
              <a:rPr lang="en-US" sz="2000" i="1" dirty="0"/>
              <a:t>n</a:t>
            </a:r>
            <a:r>
              <a:rPr lang="en-US" sz="2000" baseline="-25000" dirty="0">
                <a:ea typeface="Cambria Math" pitchFamily="18" charset="0"/>
              </a:rPr>
              <a:t>2</a:t>
            </a:r>
            <a:r>
              <a:rPr lang="en-US" sz="2000" dirty="0"/>
              <a:t> positions. </a:t>
            </a:r>
          </a:p>
          <a:p>
            <a:pPr lvl="1">
              <a:spcBef>
                <a:spcPts val="0"/>
              </a:spcBef>
              <a:spcAft>
                <a:spcPts val="0"/>
              </a:spcAft>
            </a:pPr>
            <a:r>
              <a:rPr lang="en-US" sz="2000" dirty="0"/>
              <a:t>Continue in this fashion, until </a:t>
            </a:r>
            <a:r>
              <a:rPr lang="en-US" sz="2000" i="1" dirty="0" err="1"/>
              <a:t>n</a:t>
            </a:r>
            <a:r>
              <a:rPr lang="en-US" sz="2000" i="1" baseline="-25000" dirty="0" err="1"/>
              <a:t>k</a:t>
            </a:r>
            <a:r>
              <a:rPr lang="en-US" sz="2000" baseline="-25000" dirty="0"/>
              <a:t> </a:t>
            </a:r>
            <a:r>
              <a:rPr lang="en-US" sz="2000" dirty="0"/>
              <a:t>objects of type </a:t>
            </a:r>
            <a:r>
              <a:rPr lang="en-US" sz="2000" i="1" dirty="0"/>
              <a:t>k</a:t>
            </a:r>
            <a:r>
              <a:rPr lang="en-US" sz="2000" dirty="0"/>
              <a:t> are placed in                                  </a:t>
            </a:r>
            <a:r>
              <a:rPr lang="en-US" sz="2000" i="1" dirty="0"/>
              <a:t>C</a:t>
            </a:r>
            <a:r>
              <a:rPr lang="en-US" sz="2000" dirty="0"/>
              <a:t>(</a:t>
            </a:r>
            <a:r>
              <a:rPr lang="en-US" sz="2000" i="1" dirty="0"/>
              <a:t>n </a:t>
            </a:r>
            <a:r>
              <a:rPr lang="en-US" sz="2000" i="1" dirty="0">
                <a:ea typeface="Cambria Math"/>
              </a:rPr>
              <a:t>− </a:t>
            </a:r>
            <a:r>
              <a:rPr lang="en-US" sz="2000" i="1" dirty="0"/>
              <a:t>n</a:t>
            </a:r>
            <a:r>
              <a:rPr lang="en-US" sz="2000" baseline="-25000" dirty="0">
                <a:ea typeface="Cambria Math" pitchFamily="18" charset="0"/>
              </a:rPr>
              <a:t>1</a:t>
            </a:r>
            <a:r>
              <a:rPr lang="en-US" sz="2000" i="1" dirty="0"/>
              <a:t> </a:t>
            </a:r>
            <a:r>
              <a:rPr lang="en-US" sz="2000" i="1" dirty="0">
                <a:ea typeface="Cambria Math"/>
              </a:rPr>
              <a:t>−</a:t>
            </a:r>
            <a:r>
              <a:rPr lang="en-US" sz="2000" dirty="0"/>
              <a:t> </a:t>
            </a:r>
            <a:r>
              <a:rPr lang="en-US" sz="2000" i="1" dirty="0"/>
              <a:t>n</a:t>
            </a:r>
            <a:r>
              <a:rPr lang="en-US" sz="2000" baseline="-25000" dirty="0">
                <a:ea typeface="Cambria Math" pitchFamily="18" charset="0"/>
              </a:rPr>
              <a:t>2</a:t>
            </a:r>
            <a:r>
              <a:rPr lang="en-US" sz="2000" i="1" dirty="0"/>
              <a:t> </a:t>
            </a:r>
            <a:r>
              <a:rPr lang="en-US" sz="2000" i="1" dirty="0">
                <a:ea typeface="Cambria Math"/>
              </a:rPr>
              <a:t>− ∙∙∙ − </a:t>
            </a:r>
            <a:r>
              <a:rPr lang="en-US" sz="2000" i="1" dirty="0" err="1"/>
              <a:t>n</a:t>
            </a:r>
            <a:r>
              <a:rPr lang="en-US" sz="2000" i="1" baseline="-25000" dirty="0" err="1"/>
              <a:t>k</a:t>
            </a:r>
            <a:r>
              <a:rPr lang="en-US" sz="2000" dirty="0"/>
              <a:t>, </a:t>
            </a:r>
            <a:r>
              <a:rPr lang="en-US" sz="2000" i="1" dirty="0" err="1"/>
              <a:t>n</a:t>
            </a:r>
            <a:r>
              <a:rPr lang="en-US" sz="2000" i="1" baseline="-25000" dirty="0" err="1"/>
              <a:t>k</a:t>
            </a:r>
            <a:r>
              <a:rPr lang="en-US" sz="2000" dirty="0"/>
              <a:t>) ways. </a:t>
            </a:r>
          </a:p>
          <a:p>
            <a:pPr>
              <a:spcBef>
                <a:spcPts val="0"/>
              </a:spcBef>
              <a:spcAft>
                <a:spcPts val="0"/>
              </a:spcAft>
            </a:pPr>
            <a:r>
              <a:rPr lang="en-US" sz="2200" dirty="0"/>
              <a:t>The product can be manipulated into the desired result as follows:</a:t>
            </a:r>
          </a:p>
        </p:txBody>
      </p:sp>
      <p:graphicFrame>
        <p:nvGraphicFramePr>
          <p:cNvPr id="9" name="Object 5"/>
          <p:cNvGraphicFramePr>
            <a:graphicFrameLocks noChangeAspect="1"/>
          </p:cNvGraphicFramePr>
          <p:nvPr>
            <p:extLst>
              <p:ext uri="{D42A27DB-BD31-4B8C-83A1-F6EECF244321}">
                <p14:modId xmlns:p14="http://schemas.microsoft.com/office/powerpoint/2010/main" val="3052072538"/>
              </p:ext>
            </p:extLst>
          </p:nvPr>
        </p:nvGraphicFramePr>
        <p:xfrm>
          <a:off x="1022350" y="5791200"/>
          <a:ext cx="6794500" cy="792162"/>
        </p:xfrm>
        <a:graphic>
          <a:graphicData uri="http://schemas.openxmlformats.org/presentationml/2006/ole">
            <mc:AlternateContent xmlns:mc="http://schemas.openxmlformats.org/markup-compatibility/2006">
              <mc:Choice xmlns:v="urn:schemas-microsoft-com:vml" Requires="v">
                <p:oleObj spid="_x0000_s25715" name="Equation" r:id="rId5" imgW="4025880" imgH="469800" progId="Equation.DSMT4">
                  <p:embed/>
                </p:oleObj>
              </mc:Choice>
              <mc:Fallback>
                <p:oleObj name="Equation" r:id="rId5" imgW="4025880" imgH="469800" progId="Equation.DSMT4">
                  <p:embed/>
                  <p:pic>
                    <p:nvPicPr>
                      <p:cNvPr id="4" name="Object 3"/>
                      <p:cNvPicPr/>
                      <p:nvPr/>
                    </p:nvPicPr>
                    <p:blipFill>
                      <a:blip r:embed="rId6"/>
                      <a:stretch>
                        <a:fillRect/>
                      </a:stretch>
                    </p:blipFill>
                    <p:spPr>
                      <a:xfrm>
                        <a:off x="1022350" y="5791200"/>
                        <a:ext cx="6794500" cy="792162"/>
                      </a:xfrm>
                      <a:prstGeom prst="rect">
                        <a:avLst/>
                      </a:prstGeom>
                    </p:spPr>
                  </p:pic>
                </p:oleObj>
              </mc:Fallback>
            </mc:AlternateContent>
          </a:graphicData>
        </a:graphic>
      </p:graphicFrame>
    </p:spTree>
    <p:extLst>
      <p:ext uri="{BB962C8B-B14F-4D97-AF65-F5344CB8AC3E}">
        <p14:creationId xmlns:p14="http://schemas.microsoft.com/office/powerpoint/2010/main" val="336981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Rule</a:t>
            </a:r>
          </a:p>
        </p:txBody>
      </p:sp>
      <p:sp>
        <p:nvSpPr>
          <p:cNvPr id="3" name="Content Placeholder 2"/>
          <p:cNvSpPr>
            <a:spLocks noGrp="1"/>
          </p:cNvSpPr>
          <p:nvPr>
            <p:ph idx="1"/>
          </p:nvPr>
        </p:nvSpPr>
        <p:spPr>
          <a:xfrm>
            <a:off x="457200" y="1295400"/>
            <a:ext cx="8229600" cy="3200400"/>
          </a:xfrm>
        </p:spPr>
        <p:txBody>
          <a:bodyPr/>
          <a:lstStyle/>
          <a:p>
            <a:pPr>
              <a:spcBef>
                <a:spcPts val="600"/>
              </a:spcBef>
            </a:pPr>
            <a:r>
              <a:rPr lang="en-US" sz="3000" b="1" dirty="0"/>
              <a:t>Example</a:t>
            </a:r>
            <a:r>
              <a:rPr lang="en-US" sz="3000" dirty="0"/>
              <a:t>: How many different license plates can be made if each plate contains a sequence of three uppercase English letters followed by three digits?</a:t>
            </a:r>
          </a:p>
          <a:p>
            <a:pPr>
              <a:spcBef>
                <a:spcPts val="600"/>
              </a:spcBef>
            </a:pPr>
            <a:r>
              <a:rPr lang="en-US" sz="3000" b="1" dirty="0"/>
              <a:t>Solution</a:t>
            </a:r>
            <a:r>
              <a:rPr lang="en-US" sz="3000" dirty="0"/>
              <a:t>:  By the product rule,</a:t>
            </a:r>
          </a:p>
          <a:p>
            <a:pPr>
              <a:spcBef>
                <a:spcPts val="600"/>
              </a:spcBef>
            </a:pPr>
            <a:r>
              <a:rPr lang="en-US" sz="3000" dirty="0">
                <a:ea typeface="Cambria Math" pitchFamily="18" charset="0"/>
              </a:rPr>
              <a:t>there are 26 </a:t>
            </a:r>
            <a:r>
              <a:rPr lang="en-US" sz="3000" dirty="0">
                <a:ea typeface="Cambria Math"/>
              </a:rPr>
              <a:t>∙ </a:t>
            </a:r>
            <a:r>
              <a:rPr lang="en-US" sz="3000" dirty="0">
                <a:ea typeface="Cambria Math" pitchFamily="18" charset="0"/>
              </a:rPr>
              <a:t>26 </a:t>
            </a:r>
            <a:r>
              <a:rPr lang="en-US" sz="3000" dirty="0">
                <a:ea typeface="Cambria Math"/>
              </a:rPr>
              <a:t>∙ </a:t>
            </a:r>
            <a:r>
              <a:rPr lang="en-US" sz="3000" dirty="0">
                <a:ea typeface="Cambria Math" pitchFamily="18" charset="0"/>
              </a:rPr>
              <a:t>26 </a:t>
            </a:r>
            <a:r>
              <a:rPr lang="en-US" sz="3000" dirty="0">
                <a:ea typeface="Cambria Math"/>
              </a:rPr>
              <a:t>∙ 10 ∙ 10 ∙ 10 = 17,576,000 different possible license plates.</a:t>
            </a:r>
            <a:endParaRPr lang="en-US" sz="3000" i="1" dirty="0"/>
          </a:p>
        </p:txBody>
      </p:sp>
      <p:pic>
        <p:nvPicPr>
          <p:cNvPr id="20482" name="Picture 3" descr="Illustration of the solution in example 5.&#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819400" y="4800600"/>
            <a:ext cx="3505200" cy="1588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r>
              <a:rPr lang="en-US" sz="1500" dirty="0"/>
              <a:t> 1</a:t>
            </a:r>
          </a:p>
        </p:txBody>
      </p:sp>
      <p:sp>
        <p:nvSpPr>
          <p:cNvPr id="3" name="Content Placeholder 2"/>
          <p:cNvSpPr>
            <a:spLocks noGrp="1"/>
          </p:cNvSpPr>
          <p:nvPr>
            <p:ph idx="1"/>
          </p:nvPr>
        </p:nvSpPr>
        <p:spPr>
          <a:xfrm>
            <a:off x="457200" y="1295400"/>
            <a:ext cx="8458200" cy="4495800"/>
          </a:xfrm>
        </p:spPr>
        <p:txBody>
          <a:bodyPr/>
          <a:lstStyle/>
          <a:p>
            <a:r>
              <a:rPr lang="en-US" dirty="0"/>
              <a:t>Many counting problems can be solved by counting the ways objects can be placed in boxes.</a:t>
            </a:r>
          </a:p>
          <a:p>
            <a:pPr lvl="1"/>
            <a:r>
              <a:rPr lang="en-US" dirty="0"/>
              <a:t>The objects may be either different from each other (</a:t>
            </a:r>
            <a:r>
              <a:rPr lang="en-US" i="1" dirty="0"/>
              <a:t>distinguishable</a:t>
            </a:r>
            <a:r>
              <a:rPr lang="en-US" dirty="0"/>
              <a:t>) or identical (</a:t>
            </a:r>
            <a:r>
              <a:rPr lang="en-US" i="1" dirty="0"/>
              <a:t>indistinguishable</a:t>
            </a:r>
            <a:r>
              <a:rPr lang="en-US" dirty="0"/>
              <a:t>).</a:t>
            </a:r>
          </a:p>
          <a:p>
            <a:pPr lvl="1"/>
            <a:r>
              <a:rPr lang="en-US" dirty="0"/>
              <a:t>The boxes may be labeled (</a:t>
            </a:r>
            <a:r>
              <a:rPr lang="en-US" i="1" dirty="0"/>
              <a:t>distinguishable</a:t>
            </a:r>
            <a:r>
              <a:rPr lang="en-US" dirty="0"/>
              <a:t>) or unlabeled (</a:t>
            </a:r>
            <a:r>
              <a:rPr lang="en-US" i="1" dirty="0"/>
              <a:t>indistinguishable</a:t>
            </a:r>
            <a:r>
              <a:rPr lang="en-US" dirty="0"/>
              <a:t>).</a:t>
            </a:r>
          </a:p>
        </p:txBody>
      </p:sp>
    </p:spTree>
    <p:extLst>
      <p:ext uri="{BB962C8B-B14F-4D97-AF65-F5344CB8AC3E}">
        <p14:creationId xmlns:p14="http://schemas.microsoft.com/office/powerpoint/2010/main" val="2080666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r>
              <a:rPr lang="en-US" sz="1500" dirty="0"/>
              <a:t> 2</a:t>
            </a:r>
          </a:p>
        </p:txBody>
      </p:sp>
      <p:sp>
        <p:nvSpPr>
          <p:cNvPr id="3" name="Content Placeholder 2"/>
          <p:cNvSpPr>
            <a:spLocks noGrp="1"/>
          </p:cNvSpPr>
          <p:nvPr>
            <p:ph idx="1"/>
          </p:nvPr>
        </p:nvSpPr>
        <p:spPr>
          <a:xfrm>
            <a:off x="457200" y="1295400"/>
            <a:ext cx="8458200" cy="5257800"/>
          </a:xfrm>
        </p:spPr>
        <p:txBody>
          <a:bodyPr/>
          <a:lstStyle/>
          <a:p>
            <a:pPr>
              <a:spcBef>
                <a:spcPts val="0"/>
              </a:spcBef>
              <a:spcAft>
                <a:spcPts val="0"/>
              </a:spcAft>
            </a:pPr>
            <a:r>
              <a:rPr lang="en-US" sz="2400" i="1" dirty="0"/>
              <a:t>Distinguishable objects </a:t>
            </a:r>
            <a:r>
              <a:rPr lang="en-US" sz="2400" dirty="0"/>
              <a:t>and </a:t>
            </a:r>
            <a:r>
              <a:rPr lang="en-US" sz="2400" i="1" dirty="0"/>
              <a:t>distinguishable boxes</a:t>
            </a:r>
            <a:r>
              <a:rPr lang="en-US" sz="2400" dirty="0"/>
              <a:t>.</a:t>
            </a:r>
          </a:p>
          <a:p>
            <a:pPr lvl="1">
              <a:spcBef>
                <a:spcPts val="0"/>
              </a:spcBef>
              <a:spcAft>
                <a:spcPts val="0"/>
              </a:spcAft>
            </a:pPr>
            <a:r>
              <a:rPr lang="en-US" sz="2200" dirty="0"/>
              <a:t>There are </a:t>
            </a:r>
            <a:r>
              <a:rPr lang="en-US" sz="2200" i="1" dirty="0"/>
              <a:t>n</a:t>
            </a:r>
            <a:r>
              <a:rPr lang="en-US" sz="2200" dirty="0"/>
              <a:t>!/(</a:t>
            </a:r>
            <a:r>
              <a:rPr lang="en-US" sz="2200" i="1" dirty="0"/>
              <a:t>n</a:t>
            </a:r>
            <a:r>
              <a:rPr lang="en-US" sz="2200" baseline="-25000" dirty="0">
                <a:ea typeface="Cambria Math" pitchFamily="18" charset="0"/>
              </a:rPr>
              <a:t>1</a:t>
            </a:r>
            <a:r>
              <a:rPr lang="en-US" sz="2200" dirty="0"/>
              <a:t>!</a:t>
            </a:r>
            <a:r>
              <a:rPr lang="en-US" sz="2200" i="1" dirty="0"/>
              <a:t>n</a:t>
            </a:r>
            <a:r>
              <a:rPr lang="en-US" sz="2200" baseline="-25000" dirty="0">
                <a:ea typeface="Cambria Math" pitchFamily="18" charset="0"/>
              </a:rPr>
              <a:t>2</a:t>
            </a:r>
            <a:r>
              <a:rPr lang="en-US" sz="2200" dirty="0"/>
              <a:t>! </a:t>
            </a:r>
            <a:r>
              <a:rPr lang="en-US" sz="2200" dirty="0">
                <a:ea typeface="Cambria Math"/>
              </a:rPr>
              <a:t>∙∙∙</a:t>
            </a:r>
            <a:r>
              <a:rPr lang="en-US" sz="2200" i="1" dirty="0" err="1"/>
              <a:t>n</a:t>
            </a:r>
            <a:r>
              <a:rPr lang="en-US" sz="2200" i="1" baseline="-25000" dirty="0" err="1"/>
              <a:t>k</a:t>
            </a:r>
            <a:r>
              <a:rPr lang="en-US" sz="2200" dirty="0"/>
              <a:t>!) ways to distribute </a:t>
            </a:r>
            <a:r>
              <a:rPr lang="en-US" sz="2200" i="1" dirty="0"/>
              <a:t>n</a:t>
            </a:r>
            <a:r>
              <a:rPr lang="en-US" sz="2200" dirty="0"/>
              <a:t> distinguishable objects into </a:t>
            </a:r>
            <a:r>
              <a:rPr lang="en-US" sz="2200" i="1" dirty="0"/>
              <a:t>k</a:t>
            </a:r>
            <a:r>
              <a:rPr lang="en-US" sz="2200" dirty="0"/>
              <a:t> distinguishable boxes.</a:t>
            </a:r>
          </a:p>
          <a:p>
            <a:pPr lvl="1">
              <a:spcBef>
                <a:spcPts val="0"/>
              </a:spcBef>
              <a:spcAft>
                <a:spcPts val="0"/>
              </a:spcAft>
            </a:pPr>
            <a:r>
              <a:rPr lang="en-US" sz="2200" dirty="0"/>
              <a:t>Example: There are </a:t>
            </a:r>
            <a:r>
              <a:rPr lang="en-US" sz="2200" dirty="0">
                <a:ea typeface="Cambria Math" pitchFamily="18" charset="0"/>
              </a:rPr>
              <a:t>52!</a:t>
            </a:r>
            <a:r>
              <a:rPr lang="en-US" sz="2200" dirty="0"/>
              <a:t>/(</a:t>
            </a:r>
            <a:r>
              <a:rPr lang="en-US" sz="2200" dirty="0">
                <a:ea typeface="Cambria Math" pitchFamily="18" charset="0"/>
              </a:rPr>
              <a:t>5!5!5!5!32!</a:t>
            </a:r>
            <a:r>
              <a:rPr lang="en-US" sz="2200" dirty="0"/>
              <a:t>) ways to distribute hands of </a:t>
            </a:r>
            <a:r>
              <a:rPr lang="en-US" sz="2200" dirty="0">
                <a:ea typeface="Cambria Math" pitchFamily="18" charset="0"/>
              </a:rPr>
              <a:t>5</a:t>
            </a:r>
            <a:r>
              <a:rPr lang="en-US" sz="2200" dirty="0"/>
              <a:t> cards each to four players.</a:t>
            </a:r>
          </a:p>
          <a:p>
            <a:pPr>
              <a:spcBef>
                <a:spcPts val="0"/>
              </a:spcBef>
              <a:spcAft>
                <a:spcPts val="0"/>
              </a:spcAft>
            </a:pPr>
            <a:r>
              <a:rPr lang="en-US" sz="2400" i="1" dirty="0"/>
              <a:t>Indistinguishable objects </a:t>
            </a:r>
            <a:r>
              <a:rPr lang="en-US" sz="2400" dirty="0"/>
              <a:t>and </a:t>
            </a:r>
            <a:r>
              <a:rPr lang="en-US" sz="2400" i="1" dirty="0"/>
              <a:t>distinguishable boxes</a:t>
            </a:r>
            <a:r>
              <a:rPr lang="en-US" sz="2400" dirty="0"/>
              <a:t>.</a:t>
            </a:r>
          </a:p>
          <a:p>
            <a:pPr lvl="1">
              <a:spcBef>
                <a:spcPts val="0"/>
              </a:spcBef>
              <a:spcAft>
                <a:spcPts val="0"/>
              </a:spcAft>
            </a:pPr>
            <a:r>
              <a:rPr lang="en-US" sz="2200" dirty="0"/>
              <a:t>There are </a:t>
            </a:r>
            <a:r>
              <a:rPr lang="en-US" sz="2200" i="1" dirty="0"/>
              <a:t>C</a:t>
            </a:r>
            <a:r>
              <a:rPr lang="en-US" sz="2200" dirty="0"/>
              <a:t>(</a:t>
            </a:r>
            <a:r>
              <a:rPr lang="en-US" sz="2200" i="1" dirty="0"/>
              <a:t>n</a:t>
            </a:r>
            <a:r>
              <a:rPr lang="en-US" sz="2200" dirty="0"/>
              <a:t> + </a:t>
            </a:r>
            <a:r>
              <a:rPr lang="en-US" sz="2200" i="1" dirty="0"/>
              <a:t>r </a:t>
            </a:r>
            <a:r>
              <a:rPr lang="en-US" sz="2200" dirty="0">
                <a:ea typeface="Cambria Math"/>
              </a:rPr>
              <a:t>−</a:t>
            </a:r>
            <a:r>
              <a:rPr lang="en-US" sz="2200" dirty="0"/>
              <a:t> </a:t>
            </a:r>
            <a:r>
              <a:rPr lang="en-US" sz="2200" dirty="0">
                <a:ea typeface="Cambria Math" pitchFamily="18" charset="0"/>
              </a:rPr>
              <a:t>1</a:t>
            </a:r>
            <a:r>
              <a:rPr lang="en-US" sz="2200" dirty="0"/>
              <a:t>, </a:t>
            </a:r>
            <a:r>
              <a:rPr lang="en-US" sz="2200" i="1" dirty="0"/>
              <a:t>n</a:t>
            </a:r>
            <a:r>
              <a:rPr lang="en-US" sz="2200" dirty="0"/>
              <a:t> </a:t>
            </a:r>
            <a:r>
              <a:rPr lang="en-US" sz="2200" dirty="0">
                <a:ea typeface="Cambria Math"/>
              </a:rPr>
              <a:t>−</a:t>
            </a:r>
            <a:r>
              <a:rPr lang="en-US" sz="2200" dirty="0"/>
              <a:t> </a:t>
            </a:r>
            <a:r>
              <a:rPr lang="en-US" sz="2200" dirty="0">
                <a:ea typeface="Cambria Math" pitchFamily="18" charset="0"/>
              </a:rPr>
              <a:t>1</a:t>
            </a:r>
            <a:r>
              <a:rPr lang="en-US" sz="2200" dirty="0"/>
              <a:t>) ways to place </a:t>
            </a:r>
            <a:r>
              <a:rPr lang="en-US" sz="2200" i="1" dirty="0"/>
              <a:t>r</a:t>
            </a:r>
            <a:r>
              <a:rPr lang="en-US" sz="2200" dirty="0"/>
              <a:t> indistinguishable objects into </a:t>
            </a:r>
            <a:r>
              <a:rPr lang="en-US" sz="2200" i="1" dirty="0"/>
              <a:t>n</a:t>
            </a:r>
            <a:r>
              <a:rPr lang="en-US" sz="2200" dirty="0"/>
              <a:t> distinguishable boxes.</a:t>
            </a:r>
          </a:p>
          <a:p>
            <a:pPr lvl="1">
              <a:spcBef>
                <a:spcPts val="0"/>
              </a:spcBef>
              <a:spcAft>
                <a:spcPts val="0"/>
              </a:spcAft>
            </a:pPr>
            <a:r>
              <a:rPr lang="en-US" sz="2200" dirty="0"/>
              <a:t>Proof based on one-to-one correspondence between                         </a:t>
            </a:r>
            <a:r>
              <a:rPr lang="en-US" sz="2200" i="1" dirty="0"/>
              <a:t>n</a:t>
            </a:r>
            <a:r>
              <a:rPr lang="en-US" sz="2200" dirty="0"/>
              <a:t>-combinations from a set with </a:t>
            </a:r>
            <a:r>
              <a:rPr lang="en-US" sz="2200" i="1" dirty="0"/>
              <a:t>k</a:t>
            </a:r>
            <a:r>
              <a:rPr lang="en-US" sz="2200" dirty="0"/>
              <a:t>-elements when repetition is allowed and the ways to place </a:t>
            </a:r>
            <a:r>
              <a:rPr lang="en-US" sz="2200" i="1" dirty="0"/>
              <a:t>n</a:t>
            </a:r>
            <a:r>
              <a:rPr lang="en-US" sz="2200" dirty="0"/>
              <a:t> indistinguishable objects into </a:t>
            </a:r>
            <a:r>
              <a:rPr lang="en-US" sz="2200" i="1" dirty="0"/>
              <a:t>k</a:t>
            </a:r>
            <a:r>
              <a:rPr lang="en-US" sz="2200" dirty="0"/>
              <a:t> distinguishable boxes.</a:t>
            </a:r>
          </a:p>
          <a:p>
            <a:pPr lvl="1">
              <a:spcBef>
                <a:spcPts val="0"/>
              </a:spcBef>
              <a:spcAft>
                <a:spcPts val="0"/>
              </a:spcAft>
            </a:pPr>
            <a:r>
              <a:rPr lang="en-US" sz="2200" dirty="0"/>
              <a:t>Example: There are </a:t>
            </a:r>
            <a:r>
              <a:rPr lang="en-US" sz="2200" i="1" dirty="0"/>
              <a:t>C</a:t>
            </a:r>
            <a:r>
              <a:rPr lang="en-US" sz="2200" dirty="0"/>
              <a:t>(</a:t>
            </a:r>
            <a:r>
              <a:rPr lang="en-US" sz="2200" dirty="0">
                <a:ea typeface="Cambria Math" pitchFamily="18" charset="0"/>
              </a:rPr>
              <a:t>8</a:t>
            </a:r>
            <a:r>
              <a:rPr lang="en-US" sz="2200" dirty="0"/>
              <a:t> + </a:t>
            </a:r>
            <a:r>
              <a:rPr lang="en-US" sz="2200" dirty="0">
                <a:ea typeface="Cambria Math" pitchFamily="18" charset="0"/>
              </a:rPr>
              <a:t>10</a:t>
            </a:r>
            <a:r>
              <a:rPr lang="en-US" sz="2200" i="1" dirty="0"/>
              <a:t> </a:t>
            </a:r>
            <a:r>
              <a:rPr lang="en-US" sz="2200" dirty="0">
                <a:ea typeface="Cambria Math"/>
              </a:rPr>
              <a:t>−</a:t>
            </a:r>
            <a:r>
              <a:rPr lang="en-US" sz="2200" dirty="0"/>
              <a:t> </a:t>
            </a:r>
            <a:r>
              <a:rPr lang="en-US" sz="2200" dirty="0">
                <a:ea typeface="Cambria Math" pitchFamily="18" charset="0"/>
              </a:rPr>
              <a:t>1</a:t>
            </a:r>
            <a:r>
              <a:rPr lang="en-US" sz="2200" dirty="0"/>
              <a:t>, </a:t>
            </a:r>
            <a:r>
              <a:rPr lang="en-US" sz="2200" dirty="0">
                <a:ea typeface="Cambria Math" pitchFamily="18" charset="0"/>
              </a:rPr>
              <a:t>10</a:t>
            </a:r>
            <a:r>
              <a:rPr lang="en-US" sz="2200" dirty="0"/>
              <a:t>) = C(</a:t>
            </a:r>
            <a:r>
              <a:rPr lang="en-US" sz="2200" dirty="0">
                <a:ea typeface="Cambria Math" pitchFamily="18" charset="0"/>
              </a:rPr>
              <a:t>17,10</a:t>
            </a:r>
            <a:r>
              <a:rPr lang="en-US" sz="2200" dirty="0"/>
              <a:t>) = </a:t>
            </a:r>
            <a:r>
              <a:rPr lang="en-US" sz="2200" dirty="0">
                <a:ea typeface="Cambria Math" pitchFamily="18" charset="0"/>
              </a:rPr>
              <a:t>19,448 </a:t>
            </a:r>
            <a:r>
              <a:rPr lang="en-US" sz="2200" dirty="0"/>
              <a:t> ways to place </a:t>
            </a:r>
            <a:r>
              <a:rPr lang="en-US" sz="2200" dirty="0">
                <a:ea typeface="Cambria Math" pitchFamily="18" charset="0"/>
              </a:rPr>
              <a:t>10</a:t>
            </a:r>
            <a:r>
              <a:rPr lang="en-US" sz="2200" dirty="0"/>
              <a:t> indistinguishable objects into </a:t>
            </a:r>
            <a:r>
              <a:rPr lang="en-US" sz="2200" dirty="0">
                <a:ea typeface="Cambria Math" pitchFamily="18" charset="0"/>
              </a:rPr>
              <a:t>8</a:t>
            </a:r>
            <a:r>
              <a:rPr lang="en-US" sz="2200" dirty="0"/>
              <a:t> distinguishable boxes.</a:t>
            </a:r>
          </a:p>
        </p:txBody>
      </p:sp>
    </p:spTree>
    <p:extLst>
      <p:ext uri="{BB962C8B-B14F-4D97-AF65-F5344CB8AC3E}">
        <p14:creationId xmlns:p14="http://schemas.microsoft.com/office/powerpoint/2010/main" val="24720115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r>
              <a:rPr lang="en-US" sz="1500" dirty="0"/>
              <a:t> 3</a:t>
            </a:r>
          </a:p>
        </p:txBody>
      </p:sp>
      <p:sp>
        <p:nvSpPr>
          <p:cNvPr id="3" name="Content Placeholder 2"/>
          <p:cNvSpPr>
            <a:spLocks noGrp="1"/>
          </p:cNvSpPr>
          <p:nvPr>
            <p:ph idx="1"/>
          </p:nvPr>
        </p:nvSpPr>
        <p:spPr>
          <a:xfrm>
            <a:off x="457200" y="1295400"/>
            <a:ext cx="8595360" cy="5303520"/>
          </a:xfrm>
        </p:spPr>
        <p:txBody>
          <a:bodyPr/>
          <a:lstStyle/>
          <a:p>
            <a:pPr>
              <a:spcBef>
                <a:spcPts val="0"/>
              </a:spcBef>
            </a:pPr>
            <a:r>
              <a:rPr lang="en-US" sz="2400" i="1" dirty="0"/>
              <a:t>Distinguishable objects </a:t>
            </a:r>
            <a:r>
              <a:rPr lang="en-US" sz="2400" dirty="0"/>
              <a:t>and </a:t>
            </a:r>
            <a:r>
              <a:rPr lang="en-US" sz="2400" i="1" dirty="0"/>
              <a:t>indistinguishable boxes</a:t>
            </a:r>
            <a:r>
              <a:rPr lang="en-US" sz="2400" dirty="0"/>
              <a:t>.</a:t>
            </a:r>
          </a:p>
          <a:p>
            <a:pPr lvl="1">
              <a:spcBef>
                <a:spcPts val="0"/>
              </a:spcBef>
            </a:pPr>
            <a:r>
              <a:rPr lang="en-US" sz="2200" dirty="0"/>
              <a:t>Example: There are </a:t>
            </a:r>
            <a:r>
              <a:rPr lang="en-US" sz="2200" dirty="0">
                <a:ea typeface="Cambria Math" pitchFamily="18" charset="0"/>
              </a:rPr>
              <a:t>14</a:t>
            </a:r>
            <a:r>
              <a:rPr lang="en-US" sz="2200" dirty="0"/>
              <a:t> ways to put four employees into three indistinguishable offices.</a:t>
            </a:r>
          </a:p>
          <a:p>
            <a:pPr lvl="1">
              <a:spcBef>
                <a:spcPts val="0"/>
              </a:spcBef>
            </a:pPr>
            <a:r>
              <a:rPr lang="en-US" sz="2200" dirty="0"/>
              <a:t>There is no simple closed formula for the number of ways to distribute </a:t>
            </a:r>
            <a:r>
              <a:rPr lang="en-US" sz="2200" i="1" dirty="0"/>
              <a:t>n</a:t>
            </a:r>
            <a:r>
              <a:rPr lang="en-US" sz="2200" dirty="0"/>
              <a:t> distinguishable objects into </a:t>
            </a:r>
            <a:r>
              <a:rPr lang="en-US" sz="2200" i="1" dirty="0"/>
              <a:t>j</a:t>
            </a:r>
            <a:r>
              <a:rPr lang="en-US" sz="2200" dirty="0"/>
              <a:t> indistinguishable boxes. </a:t>
            </a:r>
          </a:p>
          <a:p>
            <a:pPr lvl="1">
              <a:spcBef>
                <a:spcPts val="0"/>
              </a:spcBef>
            </a:pPr>
            <a:r>
              <a:rPr lang="en-US" sz="2200" dirty="0"/>
              <a:t>See the text for a formula involving </a:t>
            </a:r>
            <a:r>
              <a:rPr lang="en-US" sz="2200" i="1" dirty="0" err="1"/>
              <a:t>Stirling</a:t>
            </a:r>
            <a:r>
              <a:rPr lang="en-US" sz="2200" i="1" dirty="0"/>
              <a:t> numbers of the second kind</a:t>
            </a:r>
            <a:r>
              <a:rPr lang="en-US" sz="2200" dirty="0"/>
              <a:t>.</a:t>
            </a:r>
          </a:p>
          <a:p>
            <a:pPr>
              <a:spcBef>
                <a:spcPts val="0"/>
              </a:spcBef>
              <a:spcAft>
                <a:spcPts val="400"/>
              </a:spcAft>
            </a:pPr>
            <a:r>
              <a:rPr lang="en-US" sz="2400" i="1" dirty="0"/>
              <a:t>Indistinguishable objects </a:t>
            </a:r>
            <a:r>
              <a:rPr lang="en-US" sz="2400" dirty="0"/>
              <a:t>and </a:t>
            </a:r>
            <a:r>
              <a:rPr lang="en-US" sz="2400" i="1" dirty="0"/>
              <a:t>indistinguishable boxes</a:t>
            </a:r>
            <a:r>
              <a:rPr lang="en-US" sz="2400" dirty="0"/>
              <a:t>.</a:t>
            </a:r>
          </a:p>
          <a:p>
            <a:pPr lvl="1">
              <a:spcBef>
                <a:spcPts val="0"/>
              </a:spcBef>
            </a:pPr>
            <a:r>
              <a:rPr lang="en-US" sz="2200" dirty="0"/>
              <a:t>Example: There are </a:t>
            </a:r>
            <a:r>
              <a:rPr lang="en-US" sz="2200" dirty="0">
                <a:ea typeface="Cambria Math" pitchFamily="18" charset="0"/>
              </a:rPr>
              <a:t>9</a:t>
            </a:r>
            <a:r>
              <a:rPr lang="en-US" sz="2200" dirty="0"/>
              <a:t>  ways to pack six copies of the same book into four identical boxes.</a:t>
            </a:r>
          </a:p>
          <a:p>
            <a:pPr lvl="1">
              <a:spcBef>
                <a:spcPts val="0"/>
              </a:spcBef>
            </a:pPr>
            <a:r>
              <a:rPr lang="en-US" sz="2200" dirty="0"/>
              <a:t>The number of ways of distributing </a:t>
            </a:r>
            <a:r>
              <a:rPr lang="en-US" sz="2200" i="1" dirty="0"/>
              <a:t>n</a:t>
            </a:r>
            <a:r>
              <a:rPr lang="en-US" sz="2200" dirty="0"/>
              <a:t> indistinguishable objects into </a:t>
            </a:r>
            <a:r>
              <a:rPr lang="en-US" sz="2200" i="1" dirty="0"/>
              <a:t>k </a:t>
            </a:r>
            <a:r>
              <a:rPr lang="en-US" sz="2200" dirty="0"/>
              <a:t>indistinguishable boxes equals </a:t>
            </a:r>
            <a:r>
              <a:rPr lang="en-US" sz="2200" i="1" dirty="0" err="1"/>
              <a:t>p</a:t>
            </a:r>
            <a:r>
              <a:rPr lang="en-US" sz="2200" i="1" baseline="-25000" dirty="0" err="1"/>
              <a:t>k</a:t>
            </a:r>
            <a:r>
              <a:rPr lang="en-US" sz="2200" dirty="0"/>
              <a:t>(</a:t>
            </a:r>
            <a:r>
              <a:rPr lang="en-US" sz="2200" i="1" dirty="0"/>
              <a:t>n</a:t>
            </a:r>
            <a:r>
              <a:rPr lang="en-US" sz="2200" dirty="0"/>
              <a:t>), the number of ways to write </a:t>
            </a:r>
            <a:r>
              <a:rPr lang="en-US" sz="2200" i="1" dirty="0"/>
              <a:t>n </a:t>
            </a:r>
            <a:r>
              <a:rPr lang="en-US" sz="2200" dirty="0"/>
              <a:t>as the sum of at most </a:t>
            </a:r>
            <a:r>
              <a:rPr lang="en-US" sz="2200" i="1" dirty="0"/>
              <a:t>k </a:t>
            </a:r>
            <a:r>
              <a:rPr lang="en-US" sz="2200" dirty="0"/>
              <a:t>positive integers in increasing order. </a:t>
            </a:r>
          </a:p>
          <a:p>
            <a:pPr lvl="1">
              <a:spcBef>
                <a:spcPts val="0"/>
              </a:spcBef>
            </a:pPr>
            <a:r>
              <a:rPr lang="en-US" sz="2200" dirty="0"/>
              <a:t>No simple closed formula exists for this number.</a:t>
            </a:r>
          </a:p>
        </p:txBody>
      </p:sp>
    </p:spTree>
    <p:extLst>
      <p:ext uri="{BB962C8B-B14F-4D97-AF65-F5344CB8AC3E}">
        <p14:creationId xmlns:p14="http://schemas.microsoft.com/office/powerpoint/2010/main" val="788859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512001">
            <a:extLst>
              <a:ext uri="{FF2B5EF4-FFF2-40B4-BE49-F238E27FC236}">
                <a16:creationId xmlns:a16="http://schemas.microsoft.com/office/drawing/2014/main" id="{9C7C7535-4117-4650-A25C-63AB6211B5D8}"/>
              </a:ext>
            </a:extLst>
          </p:cNvPr>
          <p:cNvSpPr txBox="1">
            <a:spLocks noChangeArrowheads="1"/>
          </p:cNvSpPr>
          <p:nvPr/>
        </p:nvSpPr>
        <p:spPr bwMode="auto">
          <a:xfrm>
            <a:off x="1600200" y="1355725"/>
            <a:ext cx="647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母函数与指数型母函数</a:t>
            </a:r>
          </a:p>
        </p:txBody>
      </p:sp>
      <p:sp>
        <p:nvSpPr>
          <p:cNvPr id="512003" name="文本框 512002">
            <a:extLst>
              <a:ext uri="{FF2B5EF4-FFF2-40B4-BE49-F238E27FC236}">
                <a16:creationId xmlns:a16="http://schemas.microsoft.com/office/drawing/2014/main" id="{3125B556-80F4-4624-82BE-4CE064D6B1BD}"/>
              </a:ext>
            </a:extLst>
          </p:cNvPr>
          <p:cNvSpPr txBox="1">
            <a:spLocks noChangeArrowheads="1"/>
          </p:cNvSpPr>
          <p:nvPr/>
        </p:nvSpPr>
        <p:spPr bwMode="auto">
          <a:xfrm>
            <a:off x="1371600" y="2590800"/>
            <a:ext cx="6477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黑体" panose="02010609060101010101" pitchFamily="49" charset="-122"/>
              </a:defRPr>
            </a:lvl1pPr>
            <a:lvl2pPr>
              <a:defRPr sz="2800" b="1">
                <a:solidFill>
                  <a:schemeClr val="tx1"/>
                </a:solidFill>
                <a:latin typeface="Times New Roman" panose="02020603050405020304" pitchFamily="18" charset="0"/>
                <a:ea typeface="黑体" panose="02010609060101010101" pitchFamily="49" charset="-122"/>
              </a:defRPr>
            </a:lvl2pPr>
            <a:lvl3pPr>
              <a:defRPr sz="2800" b="1">
                <a:solidFill>
                  <a:schemeClr val="tx1"/>
                </a:solidFill>
                <a:latin typeface="Times New Roman" panose="02020603050405020304" pitchFamily="18" charset="0"/>
                <a:ea typeface="黑体" panose="02010609060101010101" pitchFamily="49" charset="-122"/>
              </a:defRPr>
            </a:lvl3pPr>
            <a:lvl4pPr>
              <a:defRPr sz="2800" b="1">
                <a:solidFill>
                  <a:schemeClr val="tx1"/>
                </a:solidFill>
                <a:latin typeface="Times New Roman" panose="02020603050405020304" pitchFamily="18" charset="0"/>
                <a:ea typeface="黑体" panose="02010609060101010101" pitchFamily="49" charset="-122"/>
              </a:defRPr>
            </a:lvl4pPr>
            <a:lvl5pPr>
              <a:defRPr sz="2800" b="1">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Tx/>
              <a:buAutoNum type="arabicPeriod"/>
              <a:tabLst/>
              <a:defRPr/>
            </a:pPr>
            <a:r>
              <a:rPr kumimoji="0"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母函数</a:t>
            </a:r>
          </a:p>
          <a:p>
            <a:pPr marL="342900" marR="0" lvl="0" indent="-342900" algn="l" defTabSz="914400" rtl="0" eaLnBrk="0" fontAlgn="base" latinLnBrk="0" hangingPunct="0">
              <a:lnSpc>
                <a:spcPct val="100000"/>
              </a:lnSpc>
              <a:spcBef>
                <a:spcPct val="50000"/>
              </a:spcBef>
              <a:spcAft>
                <a:spcPct val="0"/>
              </a:spcAft>
              <a:buClrTx/>
              <a:buSzTx/>
              <a:buFontTx/>
              <a:buAutoNum type="arabicPeriod"/>
              <a:tabLst/>
              <a:defRPr/>
            </a:pPr>
            <a:r>
              <a:rPr kumimoji="0"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指数型母函数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03"/>
                                        </p:tgtEl>
                                        <p:attrNameLst>
                                          <p:attrName>style.visibility</p:attrName>
                                        </p:attrNameLst>
                                      </p:cBhvr>
                                      <p:to>
                                        <p:strVal val="visible"/>
                                      </p:to>
                                    </p:set>
                                    <p:animEffect transition="in" filter="wipe(left)">
                                      <p:cBhvr>
                                        <p:cTn id="7" dur="500"/>
                                        <p:tgtEl>
                                          <p:spTgt spid="512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8" name="文本框 354307">
            <a:extLst>
              <a:ext uri="{FF2B5EF4-FFF2-40B4-BE49-F238E27FC236}">
                <a16:creationId xmlns:a16="http://schemas.microsoft.com/office/drawing/2014/main" id="{D2B643B7-FECB-4753-8197-67123D9FFD6F}"/>
              </a:ext>
            </a:extLst>
          </p:cNvPr>
          <p:cNvSpPr txBox="1">
            <a:spLocks noChangeArrowheads="1"/>
          </p:cNvSpPr>
          <p:nvPr/>
        </p:nvSpPr>
        <p:spPr bwMode="auto">
          <a:xfrm>
            <a:off x="533400" y="9144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4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a:t>
            </a:r>
            <a:r>
              <a:rPr kumimoji="0" lang="zh-CN" altLang="en-US" sz="40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母函数</a:t>
            </a:r>
          </a:p>
        </p:txBody>
      </p:sp>
      <p:sp>
        <p:nvSpPr>
          <p:cNvPr id="354330" name="文本框 354329">
            <a:extLst>
              <a:ext uri="{FF2B5EF4-FFF2-40B4-BE49-F238E27FC236}">
                <a16:creationId xmlns:a16="http://schemas.microsoft.com/office/drawing/2014/main" id="{5737DCBB-CE33-454F-B3F1-68491E7B1609}"/>
              </a:ext>
            </a:extLst>
          </p:cNvPr>
          <p:cNvSpPr txBox="1">
            <a:spLocks noChangeArrowheads="1"/>
          </p:cNvSpPr>
          <p:nvPr/>
        </p:nvSpPr>
        <p:spPr bwMode="auto">
          <a:xfrm>
            <a:off x="831850" y="1676400"/>
            <a:ext cx="80073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母函数方法是一套非常有用的方法，应用极广。这套方法的系统叙述，最早见于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Laplace</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在</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1812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年的名著</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概率解析理论。</a:t>
            </a:r>
          </a:p>
        </p:txBody>
      </p:sp>
      <p:sp>
        <p:nvSpPr>
          <p:cNvPr id="354332" name="矩形 354331">
            <a:extLst>
              <a:ext uri="{FF2B5EF4-FFF2-40B4-BE49-F238E27FC236}">
                <a16:creationId xmlns:a16="http://schemas.microsoft.com/office/drawing/2014/main" id="{FD8D8584-B322-4C84-89A1-760557EB8C54}"/>
              </a:ext>
            </a:extLst>
          </p:cNvPr>
          <p:cNvSpPr>
            <a:spLocks noChangeArrowheads="1"/>
          </p:cNvSpPr>
          <p:nvPr/>
        </p:nvSpPr>
        <p:spPr bwMode="auto">
          <a:xfrm>
            <a:off x="809625" y="3092450"/>
            <a:ext cx="7877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我们来看如下的例子：</a:t>
            </a:r>
            <a:r>
              <a:rPr kumimoji="0" lang="zh-CN" altLang="en-US"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两个骰子掷出</a:t>
            </a:r>
            <a:r>
              <a:rPr kumimoji="0" lang="en-US" altLang="zh-CN"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点，有多少种选法？</a:t>
            </a:r>
          </a:p>
        </p:txBody>
      </p:sp>
      <p:sp>
        <p:nvSpPr>
          <p:cNvPr id="354334" name="矩形 354333">
            <a:extLst>
              <a:ext uri="{FF2B5EF4-FFF2-40B4-BE49-F238E27FC236}">
                <a16:creationId xmlns:a16="http://schemas.microsoft.com/office/drawing/2014/main" id="{5D219CDD-9E61-4B91-8223-6991D5AEF4AC}"/>
              </a:ext>
            </a:extLst>
          </p:cNvPr>
          <p:cNvSpPr>
            <a:spLocks noChangeArrowheads="1"/>
          </p:cNvSpPr>
          <p:nvPr/>
        </p:nvSpPr>
        <p:spPr bwMode="auto">
          <a:xfrm>
            <a:off x="838200" y="4038600"/>
            <a:ext cx="8001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注意到，出现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有两种选法，出现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也有两种选法，而出现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只有一种选法，按加法法则，共有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2+2+1=5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种不同选法。</a:t>
            </a:r>
          </a:p>
        </p:txBody>
      </p:sp>
      <p:sp>
        <p:nvSpPr>
          <p:cNvPr id="354335" name="矩形 354334">
            <a:extLst>
              <a:ext uri="{FF2B5EF4-FFF2-40B4-BE49-F238E27FC236}">
                <a16:creationId xmlns:a16="http://schemas.microsoft.com/office/drawing/2014/main" id="{B3455B73-9B9A-40A7-89BC-E6ED931F9CFF}"/>
              </a:ext>
            </a:extLst>
          </p:cNvPr>
          <p:cNvSpPr>
            <a:spLocks noChangeArrowheads="1"/>
          </p:cNvSpPr>
          <p:nvPr/>
        </p:nvSpPr>
        <p:spPr bwMode="auto">
          <a:xfrm>
            <a:off x="838200" y="5257800"/>
            <a:ext cx="8077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或者，第一个骰子除了</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以外都可选，有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种选法，一旦第一个选定，第二个骰子就只有一种可能的选法，按乘法法则有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5×1=5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08"/>
                                        </p:tgtEl>
                                        <p:attrNameLst>
                                          <p:attrName>style.visibility</p:attrName>
                                        </p:attrNameLst>
                                      </p:cBhvr>
                                      <p:to>
                                        <p:strVal val="visible"/>
                                      </p:to>
                                    </p:set>
                                    <p:animEffect transition="in" filter="wipe(left)">
                                      <p:cBhvr>
                                        <p:cTn id="7" dur="500"/>
                                        <p:tgtEl>
                                          <p:spTgt spid="354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4330"/>
                                        </p:tgtEl>
                                        <p:attrNameLst>
                                          <p:attrName>style.visibility</p:attrName>
                                        </p:attrNameLst>
                                      </p:cBhvr>
                                      <p:to>
                                        <p:strVal val="visible"/>
                                      </p:to>
                                    </p:set>
                                    <p:animEffect transition="in" filter="wipe(left)">
                                      <p:cBhvr>
                                        <p:cTn id="12" dur="500"/>
                                        <p:tgtEl>
                                          <p:spTgt spid="354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4332"/>
                                        </p:tgtEl>
                                        <p:attrNameLst>
                                          <p:attrName>style.visibility</p:attrName>
                                        </p:attrNameLst>
                                      </p:cBhvr>
                                      <p:to>
                                        <p:strVal val="visible"/>
                                      </p:to>
                                    </p:set>
                                    <p:animEffect transition="in" filter="wipe(left)">
                                      <p:cBhvr>
                                        <p:cTn id="17" dur="500"/>
                                        <p:tgtEl>
                                          <p:spTgt spid="3543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4334"/>
                                        </p:tgtEl>
                                        <p:attrNameLst>
                                          <p:attrName>style.visibility</p:attrName>
                                        </p:attrNameLst>
                                      </p:cBhvr>
                                      <p:to>
                                        <p:strVal val="visible"/>
                                      </p:to>
                                    </p:set>
                                    <p:animEffect transition="in" filter="wipe(left)">
                                      <p:cBhvr>
                                        <p:cTn id="22" dur="500"/>
                                        <p:tgtEl>
                                          <p:spTgt spid="3543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4335"/>
                                        </p:tgtEl>
                                        <p:attrNameLst>
                                          <p:attrName>style.visibility</p:attrName>
                                        </p:attrNameLst>
                                      </p:cBhvr>
                                      <p:to>
                                        <p:strVal val="visible"/>
                                      </p:to>
                                    </p:set>
                                    <p:animEffect transition="in" filter="wipe(left)">
                                      <p:cBhvr>
                                        <p:cTn id="27" dur="500"/>
                                        <p:tgtEl>
                                          <p:spTgt spid="354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p:bldP spid="354330" grpId="0"/>
      <p:bldP spid="354332" grpId="0"/>
      <p:bldP spid="354334" grpId="0"/>
      <p:bldP spid="35433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5" name="对象 515074">
            <a:extLst>
              <a:ext uri="{FF2B5EF4-FFF2-40B4-BE49-F238E27FC236}">
                <a16:creationId xmlns:a16="http://schemas.microsoft.com/office/drawing/2014/main" id="{B7646DC7-A738-42D3-A4D8-D32FCC1B1404}"/>
              </a:ext>
            </a:extLst>
          </p:cNvPr>
          <p:cNvGraphicFramePr>
            <a:graphicFrameLocks/>
          </p:cNvGraphicFramePr>
          <p:nvPr/>
        </p:nvGraphicFramePr>
        <p:xfrm>
          <a:off x="0" y="0"/>
          <a:ext cx="914400" cy="173038"/>
        </p:xfrm>
        <a:graphic>
          <a:graphicData uri="http://schemas.openxmlformats.org/presentationml/2006/ole">
            <mc:AlternateContent xmlns:mc="http://schemas.openxmlformats.org/markup-compatibility/2006">
              <mc:Choice xmlns:v="urn:schemas-microsoft-com:vml" Requires="v">
                <p:oleObj spid="_x0000_s34881" r:id="rId3" imgW="125650" imgH="172769" progId="Equation.DSMT4">
                  <p:embed/>
                </p:oleObj>
              </mc:Choice>
              <mc:Fallback>
                <p:oleObj r:id="rId3" imgW="125650" imgH="172769" progId="Equation.DSMT4">
                  <p:embed/>
                  <p:pic>
                    <p:nvPicPr>
                      <p:cNvPr id="16385" name="对象 515074">
                        <a:extLst>
                          <a:ext uri="{FF2B5EF4-FFF2-40B4-BE49-F238E27FC236}">
                            <a16:creationId xmlns:a16="http://schemas.microsoft.com/office/drawing/2014/main" id="{B7646DC7-A738-42D3-A4D8-D32FCC1B140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5078" name="矩形 515077">
            <a:extLst>
              <a:ext uri="{FF2B5EF4-FFF2-40B4-BE49-F238E27FC236}">
                <a16:creationId xmlns:a16="http://schemas.microsoft.com/office/drawing/2014/main" id="{DDE1A92D-7D44-431E-B36C-956E9A090FC6}"/>
              </a:ext>
            </a:extLst>
          </p:cNvPr>
          <p:cNvSpPr>
            <a:spLocks noChangeArrowheads="1"/>
          </p:cNvSpPr>
          <p:nvPr/>
        </p:nvSpPr>
        <p:spPr bwMode="auto">
          <a:xfrm>
            <a:off x="685800" y="10668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但碰到用三个或四个骰子掷出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点，上述两方法就不胜其烦了。</a:t>
            </a:r>
          </a:p>
        </p:txBody>
      </p:sp>
      <p:sp>
        <p:nvSpPr>
          <p:cNvPr id="515079" name="矩形 515078">
            <a:extLst>
              <a:ext uri="{FF2B5EF4-FFF2-40B4-BE49-F238E27FC236}">
                <a16:creationId xmlns:a16="http://schemas.microsoft.com/office/drawing/2014/main" id="{C555F44E-9BD4-49C6-8B9F-0CBBF951DDAC}"/>
              </a:ext>
            </a:extLst>
          </p:cNvPr>
          <p:cNvSpPr>
            <a:spLocks noChangeArrowheads="1"/>
          </p:cNvSpPr>
          <p:nvPr/>
        </p:nvSpPr>
        <p:spPr bwMode="auto">
          <a:xfrm>
            <a:off x="685800" y="2101850"/>
            <a:ext cx="8305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设想把骰子出现的点数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1,2,</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和</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对应起来，则每个骰子可能出现的点数与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t+t</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的各次幂一一对应。</a:t>
            </a:r>
            <a:endParaRPr kumimoji="0" lang="zh-CN" altLang="en-US"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515080" name="矩形 515079">
            <a:extLst>
              <a:ext uri="{FF2B5EF4-FFF2-40B4-BE49-F238E27FC236}">
                <a16:creationId xmlns:a16="http://schemas.microsoft.com/office/drawing/2014/main" id="{A2BA3065-3213-45D4-A331-5B4B38449F96}"/>
              </a:ext>
            </a:extLst>
          </p:cNvPr>
          <p:cNvSpPr>
            <a:spLocks noChangeArrowheads="1"/>
          </p:cNvSpPr>
          <p:nvPr/>
        </p:nvSpPr>
        <p:spPr bwMode="auto">
          <a:xfrm>
            <a:off x="685800" y="3595688"/>
            <a:ext cx="302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若有两个骰子，则</a:t>
            </a:r>
          </a:p>
        </p:txBody>
      </p:sp>
      <p:graphicFrame>
        <p:nvGraphicFramePr>
          <p:cNvPr id="515081" name="内容占位符 515080">
            <a:extLst>
              <a:ext uri="{FF2B5EF4-FFF2-40B4-BE49-F238E27FC236}">
                <a16:creationId xmlns:a16="http://schemas.microsoft.com/office/drawing/2014/main" id="{915405CE-01BF-4AA0-B8FD-821E07FC76AA}"/>
              </a:ext>
            </a:extLst>
          </p:cNvPr>
          <p:cNvGraphicFramePr>
            <a:graphicFrameLocks noGrp="1"/>
          </p:cNvGraphicFramePr>
          <p:nvPr>
            <p:ph idx="1"/>
          </p:nvPr>
        </p:nvGraphicFramePr>
        <p:xfrm>
          <a:off x="755650" y="4114800"/>
          <a:ext cx="8007350" cy="485775"/>
        </p:xfrm>
        <a:graphic>
          <a:graphicData uri="http://schemas.openxmlformats.org/presentationml/2006/ole">
            <mc:AlternateContent xmlns:mc="http://schemas.openxmlformats.org/markup-compatibility/2006">
              <mc:Choice xmlns:v="urn:schemas-microsoft-com:vml" Requires="v">
                <p:oleObj spid="_x0000_s34882" r:id="rId5" imgW="2928616" imgH="177492" progId="Equation.DSMT4">
                  <p:embed/>
                </p:oleObj>
              </mc:Choice>
              <mc:Fallback>
                <p:oleObj r:id="rId5" imgW="2928616" imgH="177492" progId="Equation.DSMT4">
                  <p:embed/>
                  <p:pic>
                    <p:nvPicPr>
                      <p:cNvPr id="515081" name="内容占位符 515080">
                        <a:extLst>
                          <a:ext uri="{FF2B5EF4-FFF2-40B4-BE49-F238E27FC236}">
                            <a16:creationId xmlns:a16="http://schemas.microsoft.com/office/drawing/2014/main" id="{915405CE-01BF-4AA0-B8FD-821E07FC76AA}"/>
                          </a:ext>
                        </a:extLst>
                      </p:cNvPr>
                      <p:cNvPicPr>
                        <a:picLocks noGrp="1" noRo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114800"/>
                        <a:ext cx="8007350" cy="4857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5082" name="矩形 515081">
            <a:extLst>
              <a:ext uri="{FF2B5EF4-FFF2-40B4-BE49-F238E27FC236}">
                <a16:creationId xmlns:a16="http://schemas.microsoft.com/office/drawing/2014/main" id="{AB0DE718-5676-4CF0-89BE-AE77CBA99343}"/>
              </a:ext>
            </a:extLst>
          </p:cNvPr>
          <p:cNvSpPr>
            <a:spLocks noChangeArrowheads="1"/>
          </p:cNvSpPr>
          <p:nvPr/>
        </p:nvSpPr>
        <p:spPr bwMode="auto">
          <a:xfrm>
            <a:off x="685800" y="4648200"/>
            <a:ext cx="4848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其中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的系数为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，显然来自于</a:t>
            </a:r>
          </a:p>
        </p:txBody>
      </p:sp>
      <p:graphicFrame>
        <p:nvGraphicFramePr>
          <p:cNvPr id="515083" name="对象 515082">
            <a:extLst>
              <a:ext uri="{FF2B5EF4-FFF2-40B4-BE49-F238E27FC236}">
                <a16:creationId xmlns:a16="http://schemas.microsoft.com/office/drawing/2014/main" id="{5D0E88D0-9025-491E-A86F-9E77F6F87FFA}"/>
              </a:ext>
            </a:extLst>
          </p:cNvPr>
          <p:cNvGraphicFramePr>
            <a:graphicFrameLocks/>
          </p:cNvGraphicFramePr>
          <p:nvPr/>
        </p:nvGraphicFramePr>
        <p:xfrm>
          <a:off x="1016000" y="5253038"/>
          <a:ext cx="7673975" cy="461962"/>
        </p:xfrm>
        <a:graphic>
          <a:graphicData uri="http://schemas.openxmlformats.org/presentationml/2006/ole">
            <mc:AlternateContent xmlns:mc="http://schemas.openxmlformats.org/markup-compatibility/2006">
              <mc:Choice xmlns:v="urn:schemas-microsoft-com:vml" Requires="v">
                <p:oleObj spid="_x0000_s34883" r:id="rId7" imgW="6934200" imgH="419100" progId="Equation.DSMT4">
                  <p:embed/>
                </p:oleObj>
              </mc:Choice>
              <mc:Fallback>
                <p:oleObj r:id="rId7" imgW="6934200" imgH="419100" progId="Equation.DSMT4">
                  <p:embed/>
                  <p:pic>
                    <p:nvPicPr>
                      <p:cNvPr id="515083" name="对象 515082">
                        <a:extLst>
                          <a:ext uri="{FF2B5EF4-FFF2-40B4-BE49-F238E27FC236}">
                            <a16:creationId xmlns:a16="http://schemas.microsoft.com/office/drawing/2014/main" id="{5D0E88D0-9025-491E-A86F-9E77F6F87FF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000" y="5253038"/>
                        <a:ext cx="767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5084" name="矩形 515083">
            <a:extLst>
              <a:ext uri="{FF2B5EF4-FFF2-40B4-BE49-F238E27FC236}">
                <a16:creationId xmlns:a16="http://schemas.microsoft.com/office/drawing/2014/main" id="{CCA8B374-DE9E-4C1A-9D04-7C2EC823C504}"/>
              </a:ext>
            </a:extLst>
          </p:cNvPr>
          <p:cNvSpPr>
            <a:spLocks noChangeArrowheads="1"/>
          </p:cNvSpPr>
          <p:nvPr/>
        </p:nvSpPr>
        <p:spPr bwMode="auto">
          <a:xfrm>
            <a:off x="685800" y="5881688"/>
            <a:ext cx="8048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这表明，</a:t>
            </a: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掷出</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点的方法一一对应于得到</a:t>
            </a:r>
            <a:r>
              <a:rPr kumimoji="0" lang="en-US" altLang="zh-CN" sz="2800" b="1" i="1"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30000" noProof="0">
                <a:ln>
                  <a:noFill/>
                </a:ln>
                <a:solidFill>
                  <a:srgbClr val="FF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的方法</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5078"/>
                                        </p:tgtEl>
                                        <p:attrNameLst>
                                          <p:attrName>style.visibility</p:attrName>
                                        </p:attrNameLst>
                                      </p:cBhvr>
                                      <p:to>
                                        <p:strVal val="visible"/>
                                      </p:to>
                                    </p:set>
                                    <p:animEffect transition="in" filter="wipe(left)">
                                      <p:cBhvr>
                                        <p:cTn id="7" dur="500"/>
                                        <p:tgtEl>
                                          <p:spTgt spid="515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5079"/>
                                        </p:tgtEl>
                                        <p:attrNameLst>
                                          <p:attrName>style.visibility</p:attrName>
                                        </p:attrNameLst>
                                      </p:cBhvr>
                                      <p:to>
                                        <p:strVal val="visible"/>
                                      </p:to>
                                    </p:set>
                                    <p:animEffect transition="in" filter="wipe(left)">
                                      <p:cBhvr>
                                        <p:cTn id="12" dur="500"/>
                                        <p:tgtEl>
                                          <p:spTgt spid="515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5080"/>
                                        </p:tgtEl>
                                        <p:attrNameLst>
                                          <p:attrName>style.visibility</p:attrName>
                                        </p:attrNameLst>
                                      </p:cBhvr>
                                      <p:to>
                                        <p:strVal val="visible"/>
                                      </p:to>
                                    </p:set>
                                    <p:animEffect transition="in" filter="wipe(left)">
                                      <p:cBhvr>
                                        <p:cTn id="17" dur="500"/>
                                        <p:tgtEl>
                                          <p:spTgt spid="5150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5081"/>
                                        </p:tgtEl>
                                        <p:attrNameLst>
                                          <p:attrName>style.visibility</p:attrName>
                                        </p:attrNameLst>
                                      </p:cBhvr>
                                      <p:to>
                                        <p:strVal val="visible"/>
                                      </p:to>
                                    </p:set>
                                    <p:animEffect transition="in" filter="wipe(left)">
                                      <p:cBhvr>
                                        <p:cTn id="22" dur="500"/>
                                        <p:tgtEl>
                                          <p:spTgt spid="5150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5082"/>
                                        </p:tgtEl>
                                        <p:attrNameLst>
                                          <p:attrName>style.visibility</p:attrName>
                                        </p:attrNameLst>
                                      </p:cBhvr>
                                      <p:to>
                                        <p:strVal val="visible"/>
                                      </p:to>
                                    </p:set>
                                    <p:animEffect transition="in" filter="wipe(left)">
                                      <p:cBhvr>
                                        <p:cTn id="27" dur="500"/>
                                        <p:tgtEl>
                                          <p:spTgt spid="5150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5083"/>
                                        </p:tgtEl>
                                        <p:attrNameLst>
                                          <p:attrName>style.visibility</p:attrName>
                                        </p:attrNameLst>
                                      </p:cBhvr>
                                      <p:to>
                                        <p:strVal val="visible"/>
                                      </p:to>
                                    </p:set>
                                    <p:animEffect transition="in" filter="wipe(left)">
                                      <p:cBhvr>
                                        <p:cTn id="32" dur="500"/>
                                        <p:tgtEl>
                                          <p:spTgt spid="5150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5084"/>
                                        </p:tgtEl>
                                        <p:attrNameLst>
                                          <p:attrName>style.visibility</p:attrName>
                                        </p:attrNameLst>
                                      </p:cBhvr>
                                      <p:to>
                                        <p:strVal val="visible"/>
                                      </p:to>
                                    </p:set>
                                    <p:animEffect transition="in" filter="wipe(left)">
                                      <p:cBhvr>
                                        <p:cTn id="37" dur="500"/>
                                        <p:tgtEl>
                                          <p:spTgt spid="515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8" grpId="0"/>
      <p:bldP spid="515079" grpId="0"/>
      <p:bldP spid="515080" grpId="0"/>
      <p:bldP spid="515082" grpId="0"/>
      <p:bldP spid="515084" grpId="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17123" name="对象 517122">
            <a:extLst>
              <a:ext uri="{FF2B5EF4-FFF2-40B4-BE49-F238E27FC236}">
                <a16:creationId xmlns:a16="http://schemas.microsoft.com/office/drawing/2014/main" id="{0CA7B3B3-9211-4AE4-9332-C932CC46B6B2}"/>
              </a:ext>
            </a:extLst>
          </p:cNvPr>
          <p:cNvGraphicFramePr>
            <a:graphicFrameLocks/>
          </p:cNvGraphicFramePr>
          <p:nvPr/>
        </p:nvGraphicFramePr>
        <p:xfrm>
          <a:off x="2370138" y="1828800"/>
          <a:ext cx="3868737" cy="630238"/>
        </p:xfrm>
        <a:graphic>
          <a:graphicData uri="http://schemas.openxmlformats.org/presentationml/2006/ole">
            <mc:AlternateContent xmlns:mc="http://schemas.openxmlformats.org/markup-compatibility/2006">
              <mc:Choice xmlns:v="urn:schemas-microsoft-com:vml" Requires="v">
                <p:oleObj spid="_x0000_s35863" r:id="rId3" imgW="1090307" imgH="177492" progId="Equation.DSMT4">
                  <p:embed/>
                </p:oleObj>
              </mc:Choice>
              <mc:Fallback>
                <p:oleObj r:id="rId3" imgW="1090307" imgH="177492" progId="Equation.DSMT4">
                  <p:embed/>
                  <p:pic>
                    <p:nvPicPr>
                      <p:cNvPr id="517123" name="对象 517122">
                        <a:extLst>
                          <a:ext uri="{FF2B5EF4-FFF2-40B4-BE49-F238E27FC236}">
                            <a16:creationId xmlns:a16="http://schemas.microsoft.com/office/drawing/2014/main" id="{0CA7B3B3-9211-4AE4-9332-C932CC46B6B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138" y="1828800"/>
                        <a:ext cx="3868737" cy="6302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7125" name="矩形 517124">
            <a:extLst>
              <a:ext uri="{FF2B5EF4-FFF2-40B4-BE49-F238E27FC236}">
                <a16:creationId xmlns:a16="http://schemas.microsoft.com/office/drawing/2014/main" id="{BB7437D8-6EE0-451C-818D-43FA0EFD6280}"/>
              </a:ext>
            </a:extLst>
          </p:cNvPr>
          <p:cNvSpPr>
            <a:spLocks noChangeArrowheads="1"/>
          </p:cNvSpPr>
          <p:nvPr/>
        </p:nvSpPr>
        <p:spPr bwMode="auto">
          <a:xfrm>
            <a:off x="752475" y="1143000"/>
            <a:ext cx="6427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故使两个骰子掷出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点的方法数等价于求</a:t>
            </a:r>
            <a:endParaRPr kumimoji="0" lang="zh-CN" altLang="en-US"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17127" name="矩形 517126">
            <a:extLst>
              <a:ext uri="{FF2B5EF4-FFF2-40B4-BE49-F238E27FC236}">
                <a16:creationId xmlns:a16="http://schemas.microsoft.com/office/drawing/2014/main" id="{AFAADB74-9343-41F2-86DD-77D91A09662C}"/>
              </a:ext>
            </a:extLst>
          </p:cNvPr>
          <p:cNvSpPr>
            <a:spLocks noChangeArrowheads="1"/>
          </p:cNvSpPr>
          <p:nvPr/>
        </p:nvSpPr>
        <p:spPr bwMode="auto">
          <a:xfrm>
            <a:off x="755650" y="2605088"/>
            <a:ext cx="2195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1"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的系数。</a:t>
            </a:r>
            <a:endParaRPr kumimoji="0" lang="zh-CN" altLang="en-US"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17128" name="文本框 517127">
            <a:extLst>
              <a:ext uri="{FF2B5EF4-FFF2-40B4-BE49-F238E27FC236}">
                <a16:creationId xmlns:a16="http://schemas.microsoft.com/office/drawing/2014/main" id="{0171F02E-9338-44D0-A2BB-EBF15308F00F}"/>
              </a:ext>
            </a:extLst>
          </p:cNvPr>
          <p:cNvSpPr txBox="1">
            <a:spLocks noChangeArrowheads="1"/>
          </p:cNvSpPr>
          <p:nvPr/>
        </p:nvSpPr>
        <p:spPr bwMode="auto">
          <a:xfrm>
            <a:off x="762000" y="3367088"/>
            <a:ext cx="792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这个函数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f</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称为</a:t>
            </a:r>
            <a:r>
              <a:rPr kumimoji="0" lang="zh-CN" altLang="en-US"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母函数</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17129" name="矩形 517128">
            <a:extLst>
              <a:ext uri="{FF2B5EF4-FFF2-40B4-BE49-F238E27FC236}">
                <a16:creationId xmlns:a16="http://schemas.microsoft.com/office/drawing/2014/main" id="{F6C7701C-97B3-4C63-8D74-5F43B6A1B6A7}"/>
              </a:ext>
            </a:extLst>
          </p:cNvPr>
          <p:cNvSpPr>
            <a:spLocks noChangeArrowheads="1"/>
          </p:cNvSpPr>
          <p:nvPr/>
        </p:nvSpPr>
        <p:spPr bwMode="auto">
          <a:xfrm>
            <a:off x="762000" y="4357688"/>
            <a:ext cx="800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母函数方法的基本思想：</a:t>
            </a:r>
          </a:p>
        </p:txBody>
      </p:sp>
      <p:sp>
        <p:nvSpPr>
          <p:cNvPr id="517130" name="矩形 517129">
            <a:extLst>
              <a:ext uri="{FF2B5EF4-FFF2-40B4-BE49-F238E27FC236}">
                <a16:creationId xmlns:a16="http://schemas.microsoft.com/office/drawing/2014/main" id="{6C1EF430-85A5-41E0-9180-7848CFBDC7CF}"/>
              </a:ext>
            </a:extLst>
          </p:cNvPr>
          <p:cNvSpPr>
            <a:spLocks noChangeArrowheads="1"/>
          </p:cNvSpPr>
          <p:nvPr/>
        </p:nvSpPr>
        <p:spPr bwMode="auto">
          <a:xfrm>
            <a:off x="762000" y="4953000"/>
            <a:ext cx="815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把离散数列和幂级数一一对应起来，把离散数列间的相互结合关系对应成为幂级数间的运算关系，最后由幂级数形式来确定离散数列的构造。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7125"/>
                                        </p:tgtEl>
                                        <p:attrNameLst>
                                          <p:attrName>style.visibility</p:attrName>
                                        </p:attrNameLst>
                                      </p:cBhvr>
                                      <p:to>
                                        <p:strVal val="visible"/>
                                      </p:to>
                                    </p:set>
                                    <p:animEffect transition="in" filter="wipe(left)">
                                      <p:cBhvr>
                                        <p:cTn id="7" dur="500"/>
                                        <p:tgtEl>
                                          <p:spTgt spid="517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7123"/>
                                        </p:tgtEl>
                                        <p:attrNameLst>
                                          <p:attrName>style.visibility</p:attrName>
                                        </p:attrNameLst>
                                      </p:cBhvr>
                                      <p:to>
                                        <p:strVal val="visible"/>
                                      </p:to>
                                    </p:set>
                                    <p:animEffect transition="in" filter="wipe(left)">
                                      <p:cBhvr>
                                        <p:cTn id="12" dur="500"/>
                                        <p:tgtEl>
                                          <p:spTgt spid="517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7127"/>
                                        </p:tgtEl>
                                        <p:attrNameLst>
                                          <p:attrName>style.visibility</p:attrName>
                                        </p:attrNameLst>
                                      </p:cBhvr>
                                      <p:to>
                                        <p:strVal val="visible"/>
                                      </p:to>
                                    </p:set>
                                    <p:animEffect transition="in" filter="wipe(left)">
                                      <p:cBhvr>
                                        <p:cTn id="17" dur="500"/>
                                        <p:tgtEl>
                                          <p:spTgt spid="517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7128"/>
                                        </p:tgtEl>
                                        <p:attrNameLst>
                                          <p:attrName>style.visibility</p:attrName>
                                        </p:attrNameLst>
                                      </p:cBhvr>
                                      <p:to>
                                        <p:strVal val="visible"/>
                                      </p:to>
                                    </p:set>
                                    <p:animEffect transition="in" filter="wipe(left)">
                                      <p:cBhvr>
                                        <p:cTn id="22" dur="500"/>
                                        <p:tgtEl>
                                          <p:spTgt spid="517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7129"/>
                                        </p:tgtEl>
                                        <p:attrNameLst>
                                          <p:attrName>style.visibility</p:attrName>
                                        </p:attrNameLst>
                                      </p:cBhvr>
                                      <p:to>
                                        <p:strVal val="visible"/>
                                      </p:to>
                                    </p:set>
                                    <p:animEffect transition="in" filter="wipe(left)">
                                      <p:cBhvr>
                                        <p:cTn id="27" dur="500"/>
                                        <p:tgtEl>
                                          <p:spTgt spid="5171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7130"/>
                                        </p:tgtEl>
                                        <p:attrNameLst>
                                          <p:attrName>style.visibility</p:attrName>
                                        </p:attrNameLst>
                                      </p:cBhvr>
                                      <p:to>
                                        <p:strVal val="visible"/>
                                      </p:to>
                                    </p:set>
                                    <p:animEffect transition="in" filter="wipe(left)">
                                      <p:cBhvr>
                                        <p:cTn id="32" dur="500"/>
                                        <p:tgtEl>
                                          <p:spTgt spid="517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5" grpId="0"/>
      <p:bldP spid="517127" grpId="0"/>
      <p:bldP spid="517128" grpId="0"/>
      <p:bldP spid="517129" grpId="0"/>
      <p:bldP spid="5171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Problems and Generating Functions</a:t>
            </a:r>
            <a:r>
              <a:rPr lang="en-US" sz="1500" dirty="0"/>
              <a:t> </a:t>
            </a:r>
          </a:p>
        </p:txBody>
      </p:sp>
      <p:sp>
        <p:nvSpPr>
          <p:cNvPr id="3" name="Content Placeholder 2"/>
          <p:cNvSpPr>
            <a:spLocks noGrp="1"/>
          </p:cNvSpPr>
          <p:nvPr>
            <p:ph idx="1"/>
          </p:nvPr>
        </p:nvSpPr>
        <p:spPr>
          <a:xfrm>
            <a:off x="457200" y="1295400"/>
            <a:ext cx="8382000" cy="5212976"/>
          </a:xfrm>
        </p:spPr>
        <p:txBody>
          <a:bodyPr/>
          <a:lstStyle/>
          <a:p>
            <a:pPr>
              <a:spcBef>
                <a:spcPts val="0"/>
              </a:spcBef>
            </a:pPr>
            <a:r>
              <a:rPr lang="en-US" sz="2500" b="1" dirty="0"/>
              <a:t>Example</a:t>
            </a:r>
            <a:r>
              <a:rPr lang="en-US" sz="2500" dirty="0"/>
              <a:t>: Find the number of solutions of </a:t>
            </a:r>
          </a:p>
          <a:p>
            <a:pPr>
              <a:spcBef>
                <a:spcPts val="0"/>
              </a:spcBef>
            </a:pPr>
            <a:r>
              <a:rPr lang="en-US" sz="2500" i="1" dirty="0"/>
              <a:t>e</a:t>
            </a:r>
            <a:r>
              <a:rPr lang="en-US" sz="2500" baseline="-25000" dirty="0">
                <a:ea typeface="Cambria Math" pitchFamily="18" charset="0"/>
              </a:rPr>
              <a:t>1</a:t>
            </a:r>
            <a:r>
              <a:rPr lang="en-US" sz="2500" dirty="0"/>
              <a:t> + </a:t>
            </a:r>
            <a:r>
              <a:rPr lang="en-US" sz="2500" i="1" dirty="0"/>
              <a:t>e</a:t>
            </a:r>
            <a:r>
              <a:rPr lang="en-US" sz="2500" baseline="-25000" dirty="0">
                <a:ea typeface="Cambria Math" pitchFamily="18" charset="0"/>
              </a:rPr>
              <a:t>2</a:t>
            </a:r>
            <a:r>
              <a:rPr lang="en-US" sz="2500" dirty="0"/>
              <a:t> + </a:t>
            </a:r>
            <a:r>
              <a:rPr lang="en-US" sz="2500" i="1" dirty="0"/>
              <a:t>e</a:t>
            </a:r>
            <a:r>
              <a:rPr lang="en-US" sz="2500" baseline="-25000" dirty="0">
                <a:ea typeface="Cambria Math" pitchFamily="18" charset="0"/>
              </a:rPr>
              <a:t>3</a:t>
            </a:r>
            <a:r>
              <a:rPr lang="en-US" sz="2500" dirty="0"/>
              <a:t> = </a:t>
            </a:r>
            <a:r>
              <a:rPr lang="en-US" sz="2500" dirty="0">
                <a:ea typeface="Cambria Math" pitchFamily="18" charset="0"/>
              </a:rPr>
              <a:t>17,</a:t>
            </a:r>
          </a:p>
          <a:p>
            <a:pPr>
              <a:spcBef>
                <a:spcPts val="0"/>
              </a:spcBef>
            </a:pPr>
            <a:r>
              <a:rPr lang="en-US" sz="2500" dirty="0"/>
              <a:t>where </a:t>
            </a:r>
            <a:r>
              <a:rPr lang="en-US" sz="2500" i="1" dirty="0"/>
              <a:t>e</a:t>
            </a:r>
            <a:r>
              <a:rPr lang="en-US" sz="2500" baseline="-25000" dirty="0">
                <a:ea typeface="Cambria Math" pitchFamily="18" charset="0"/>
              </a:rPr>
              <a:t>1</a:t>
            </a:r>
            <a:r>
              <a:rPr lang="en-US" sz="2500" dirty="0"/>
              <a:t>, </a:t>
            </a:r>
            <a:r>
              <a:rPr lang="en-US" sz="2500" i="1" dirty="0"/>
              <a:t>e</a:t>
            </a:r>
            <a:r>
              <a:rPr lang="en-US" sz="2500" baseline="-25000" dirty="0">
                <a:ea typeface="Cambria Math" pitchFamily="18" charset="0"/>
              </a:rPr>
              <a:t>2</a:t>
            </a:r>
            <a:r>
              <a:rPr lang="en-US" sz="2500" dirty="0"/>
              <a:t>, and </a:t>
            </a:r>
            <a:r>
              <a:rPr lang="en-US" sz="2500" i="1" dirty="0"/>
              <a:t>e</a:t>
            </a:r>
            <a:r>
              <a:rPr lang="en-US" sz="2500" baseline="-25000" dirty="0">
                <a:ea typeface="Cambria Math" pitchFamily="18" charset="0"/>
              </a:rPr>
              <a:t>3</a:t>
            </a:r>
            <a:r>
              <a:rPr lang="en-US" sz="2500" dirty="0"/>
              <a:t> are nonnegative integers with </a:t>
            </a:r>
            <a:r>
              <a:rPr lang="en-US" sz="2500" dirty="0">
                <a:ea typeface="Cambria Math" pitchFamily="18" charset="0"/>
              </a:rPr>
              <a:t>2 </a:t>
            </a:r>
            <a:r>
              <a:rPr lang="en-US" sz="2500" dirty="0">
                <a:ea typeface="Cambria Math"/>
              </a:rPr>
              <a:t>≤</a:t>
            </a:r>
            <a:r>
              <a:rPr lang="en-US" sz="2500" dirty="0"/>
              <a:t> </a:t>
            </a:r>
            <a:r>
              <a:rPr lang="en-US" sz="2500" i="1" dirty="0"/>
              <a:t>e</a:t>
            </a:r>
            <a:r>
              <a:rPr lang="en-US" sz="2500" baseline="-25000" dirty="0">
                <a:ea typeface="Cambria Math" pitchFamily="18" charset="0"/>
              </a:rPr>
              <a:t>1</a:t>
            </a:r>
            <a:r>
              <a:rPr lang="en-US" sz="2500" dirty="0">
                <a:ea typeface="Cambria Math"/>
              </a:rPr>
              <a:t>≤ 5</a:t>
            </a:r>
            <a:r>
              <a:rPr lang="en-US" sz="2500" dirty="0"/>
              <a:t>, </a:t>
            </a:r>
            <a:r>
              <a:rPr lang="en-US" sz="2500" dirty="0">
                <a:ea typeface="Cambria Math" pitchFamily="18" charset="0"/>
              </a:rPr>
              <a:t>3 </a:t>
            </a:r>
            <a:r>
              <a:rPr lang="en-US" sz="2500" dirty="0">
                <a:ea typeface="Cambria Math"/>
              </a:rPr>
              <a:t>≤ </a:t>
            </a:r>
            <a:r>
              <a:rPr lang="en-US" sz="2500" i="1" dirty="0"/>
              <a:t>e</a:t>
            </a:r>
            <a:r>
              <a:rPr lang="en-US" sz="2500" baseline="-25000" dirty="0">
                <a:ea typeface="Cambria Math" pitchFamily="18" charset="0"/>
              </a:rPr>
              <a:t>2</a:t>
            </a:r>
            <a:r>
              <a:rPr lang="en-US" sz="2500" dirty="0">
                <a:ea typeface="Cambria Math"/>
              </a:rPr>
              <a:t> ≤ 6</a:t>
            </a:r>
            <a:r>
              <a:rPr lang="en-US" sz="2500" dirty="0"/>
              <a:t>, and </a:t>
            </a:r>
            <a:r>
              <a:rPr lang="en-US" sz="2500" dirty="0">
                <a:ea typeface="Cambria Math" pitchFamily="18" charset="0"/>
              </a:rPr>
              <a:t>4 </a:t>
            </a:r>
            <a:r>
              <a:rPr lang="en-US" sz="2500" dirty="0">
                <a:ea typeface="Cambria Math"/>
              </a:rPr>
              <a:t>≤ </a:t>
            </a:r>
            <a:r>
              <a:rPr lang="en-US" sz="2500" i="1" dirty="0"/>
              <a:t>e</a:t>
            </a:r>
            <a:r>
              <a:rPr lang="en-US" sz="2500" baseline="-25000" dirty="0">
                <a:ea typeface="Cambria Math" pitchFamily="18" charset="0"/>
              </a:rPr>
              <a:t>3</a:t>
            </a:r>
            <a:r>
              <a:rPr lang="en-US" sz="2500" dirty="0"/>
              <a:t> </a:t>
            </a:r>
            <a:r>
              <a:rPr lang="en-US" sz="2500" dirty="0">
                <a:ea typeface="Cambria Math"/>
              </a:rPr>
              <a:t>≤ 7.</a:t>
            </a:r>
            <a:r>
              <a:rPr lang="en-US" sz="2500" dirty="0"/>
              <a:t>  </a:t>
            </a:r>
          </a:p>
          <a:p>
            <a:pPr>
              <a:spcBef>
                <a:spcPts val="0"/>
              </a:spcBef>
            </a:pPr>
            <a:r>
              <a:rPr lang="en-US" sz="2500" b="1" dirty="0"/>
              <a:t>Solution</a:t>
            </a:r>
            <a:r>
              <a:rPr lang="en-US" sz="2500" dirty="0"/>
              <a:t>: The number of solutions is the coefficient of </a:t>
            </a:r>
            <a:r>
              <a:rPr lang="en-US" sz="2500" i="1" dirty="0"/>
              <a:t>x</a:t>
            </a:r>
            <a:r>
              <a:rPr lang="en-US" sz="2500" baseline="30000" dirty="0">
                <a:ea typeface="Cambria Math" pitchFamily="18" charset="0"/>
              </a:rPr>
              <a:t>17</a:t>
            </a:r>
            <a:r>
              <a:rPr lang="en-US" sz="2500" dirty="0"/>
              <a:t> in the expansion of  </a:t>
            </a:r>
          </a:p>
          <a:p>
            <a:pPr>
              <a:spcBef>
                <a:spcPts val="0"/>
              </a:spcBef>
            </a:pPr>
            <a:r>
              <a:rPr lang="en-US" sz="2500" dirty="0"/>
              <a:t>(</a:t>
            </a:r>
            <a:r>
              <a:rPr lang="en-US" sz="2500" i="1" dirty="0">
                <a:ea typeface="Cambria Math" pitchFamily="18" charset="0"/>
              </a:rPr>
              <a:t>x</a:t>
            </a:r>
            <a:r>
              <a:rPr lang="en-US" sz="2500" baseline="30000" dirty="0">
                <a:ea typeface="Cambria Math" pitchFamily="18" charset="0"/>
              </a:rPr>
              <a:t>2</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3</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4</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5</a:t>
            </a:r>
            <a:r>
              <a:rPr lang="en-US" sz="2500" dirty="0">
                <a:ea typeface="Cambria Math" pitchFamily="18" charset="0"/>
              </a:rPr>
              <a:t>)</a:t>
            </a:r>
            <a:r>
              <a:rPr lang="en-US" sz="2500" dirty="0"/>
              <a:t> (</a:t>
            </a:r>
            <a:r>
              <a:rPr lang="en-US" sz="2500" i="1" dirty="0">
                <a:ea typeface="Cambria Math" pitchFamily="18" charset="0"/>
              </a:rPr>
              <a:t>x</a:t>
            </a:r>
            <a:r>
              <a:rPr lang="en-US" sz="2500" baseline="30000" dirty="0">
                <a:ea typeface="Cambria Math" pitchFamily="18" charset="0"/>
              </a:rPr>
              <a:t>3</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4</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5</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6</a:t>
            </a:r>
            <a:r>
              <a:rPr lang="en-US" sz="2500" dirty="0">
                <a:ea typeface="Cambria Math" pitchFamily="18" charset="0"/>
              </a:rPr>
              <a:t>)</a:t>
            </a:r>
            <a:r>
              <a:rPr lang="en-US" sz="2500" dirty="0"/>
              <a:t> (</a:t>
            </a:r>
            <a:r>
              <a:rPr lang="en-US" sz="2500" i="1" dirty="0">
                <a:ea typeface="Cambria Math" pitchFamily="18" charset="0"/>
              </a:rPr>
              <a:t>x</a:t>
            </a:r>
            <a:r>
              <a:rPr lang="en-US" sz="2500" baseline="30000" dirty="0">
                <a:ea typeface="Cambria Math" pitchFamily="18" charset="0"/>
              </a:rPr>
              <a:t>4</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5</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6</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7</a:t>
            </a:r>
            <a:r>
              <a:rPr lang="en-US" sz="2500" dirty="0">
                <a:ea typeface="Cambria Math" pitchFamily="18" charset="0"/>
              </a:rPr>
              <a:t>).</a:t>
            </a:r>
          </a:p>
          <a:p>
            <a:pPr>
              <a:spcBef>
                <a:spcPts val="0"/>
              </a:spcBef>
            </a:pPr>
            <a:r>
              <a:rPr lang="en-US" sz="2500" dirty="0">
                <a:ea typeface="Cambria Math" pitchFamily="18" charset="0"/>
              </a:rPr>
              <a:t>This follows because a term equal to  is obtained in the product by picking a term in the first sum </a:t>
            </a:r>
            <a:r>
              <a:rPr lang="en-US" sz="2500" i="1" dirty="0">
                <a:ea typeface="Cambria Math" pitchFamily="18" charset="0"/>
              </a:rPr>
              <a:t>x</a:t>
            </a:r>
            <a:r>
              <a:rPr lang="en-US" sz="2500" i="1" baseline="30000" dirty="0">
                <a:ea typeface="Cambria Math" pitchFamily="18" charset="0"/>
              </a:rPr>
              <a:t>e</a:t>
            </a:r>
            <a:r>
              <a:rPr lang="en-US" sz="2500" baseline="30000" dirty="0">
                <a:ea typeface="Cambria Math" pitchFamily="18" charset="0"/>
              </a:rPr>
              <a:t>1</a:t>
            </a:r>
            <a:r>
              <a:rPr lang="en-US" sz="2500" dirty="0">
                <a:ea typeface="Cambria Math" pitchFamily="18" charset="0"/>
              </a:rPr>
              <a:t>, a term in the second sum</a:t>
            </a:r>
            <a:r>
              <a:rPr lang="en-US" sz="2500" i="1" dirty="0">
                <a:ea typeface="Cambria Math" pitchFamily="18" charset="0"/>
              </a:rPr>
              <a:t> x</a:t>
            </a:r>
            <a:r>
              <a:rPr lang="en-US" sz="2500" i="1" baseline="30000" dirty="0">
                <a:ea typeface="Cambria Math" pitchFamily="18" charset="0"/>
              </a:rPr>
              <a:t>e</a:t>
            </a:r>
            <a:r>
              <a:rPr lang="en-US" sz="2500" baseline="30000" dirty="0">
                <a:ea typeface="Cambria Math" pitchFamily="18" charset="0"/>
              </a:rPr>
              <a:t>2</a:t>
            </a:r>
            <a:r>
              <a:rPr lang="en-US" sz="2500" dirty="0">
                <a:ea typeface="Cambria Math" pitchFamily="18" charset="0"/>
              </a:rPr>
              <a:t>, and a term in the third sum</a:t>
            </a:r>
            <a:r>
              <a:rPr lang="en-US" sz="2500" i="1" dirty="0">
                <a:ea typeface="Cambria Math" pitchFamily="18" charset="0"/>
              </a:rPr>
              <a:t> x</a:t>
            </a:r>
            <a:r>
              <a:rPr lang="en-US" sz="2500" i="1" baseline="30000" dirty="0">
                <a:ea typeface="Cambria Math" pitchFamily="18" charset="0"/>
              </a:rPr>
              <a:t>e</a:t>
            </a:r>
            <a:r>
              <a:rPr lang="en-US" sz="2500" baseline="30000" dirty="0">
                <a:ea typeface="Cambria Math" pitchFamily="18" charset="0"/>
              </a:rPr>
              <a:t>3</a:t>
            </a:r>
            <a:r>
              <a:rPr lang="en-US" sz="2500" dirty="0">
                <a:ea typeface="Cambria Math" pitchFamily="18" charset="0"/>
              </a:rPr>
              <a:t>, where  </a:t>
            </a:r>
            <a:r>
              <a:rPr lang="en-US" sz="2500" i="1" dirty="0"/>
              <a:t>e</a:t>
            </a:r>
            <a:r>
              <a:rPr lang="en-US" sz="2500" baseline="-25000" dirty="0">
                <a:ea typeface="Cambria Math" pitchFamily="18" charset="0"/>
              </a:rPr>
              <a:t>1</a:t>
            </a:r>
            <a:r>
              <a:rPr lang="en-US" sz="2500" dirty="0"/>
              <a:t> + </a:t>
            </a:r>
            <a:r>
              <a:rPr lang="en-US" sz="2500" i="1" dirty="0"/>
              <a:t>e</a:t>
            </a:r>
            <a:r>
              <a:rPr lang="en-US" sz="2500" baseline="-25000" dirty="0">
                <a:ea typeface="Cambria Math" pitchFamily="18" charset="0"/>
              </a:rPr>
              <a:t>2</a:t>
            </a:r>
            <a:r>
              <a:rPr lang="en-US" sz="2500" dirty="0"/>
              <a:t> + </a:t>
            </a:r>
            <a:r>
              <a:rPr lang="en-US" sz="2500" i="1" dirty="0"/>
              <a:t>e</a:t>
            </a:r>
            <a:r>
              <a:rPr lang="en-US" sz="2500" baseline="-25000" dirty="0">
                <a:ea typeface="Cambria Math" pitchFamily="18" charset="0"/>
              </a:rPr>
              <a:t>3</a:t>
            </a:r>
            <a:r>
              <a:rPr lang="en-US" sz="2500" dirty="0"/>
              <a:t> = </a:t>
            </a:r>
            <a:r>
              <a:rPr lang="en-US" sz="2500" dirty="0">
                <a:ea typeface="Cambria Math" pitchFamily="18" charset="0"/>
              </a:rPr>
              <a:t>17.</a:t>
            </a:r>
          </a:p>
          <a:p>
            <a:pPr>
              <a:spcBef>
                <a:spcPts val="0"/>
              </a:spcBef>
            </a:pPr>
            <a:r>
              <a:rPr lang="en-US" sz="2500" dirty="0">
                <a:ea typeface="Cambria Math" pitchFamily="18" charset="0"/>
              </a:rPr>
              <a:t>There are three solutions since the coefficient of </a:t>
            </a:r>
            <a:r>
              <a:rPr lang="en-US" sz="2500" i="1" dirty="0"/>
              <a:t>x</a:t>
            </a:r>
            <a:r>
              <a:rPr lang="en-US" sz="2500" baseline="30000" dirty="0">
                <a:ea typeface="Cambria Math" pitchFamily="18" charset="0"/>
              </a:rPr>
              <a:t>17</a:t>
            </a:r>
            <a:r>
              <a:rPr lang="en-US" sz="2500" dirty="0">
                <a:ea typeface="Cambria Math" pitchFamily="18" charset="0"/>
              </a:rPr>
              <a:t> in the product is 3.</a:t>
            </a:r>
          </a:p>
        </p:txBody>
      </p:sp>
    </p:spTree>
    <p:extLst>
      <p:ext uri="{BB962C8B-B14F-4D97-AF65-F5344CB8AC3E}">
        <p14:creationId xmlns:p14="http://schemas.microsoft.com/office/powerpoint/2010/main" val="37311288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8149" name="矩形 518148">
            <a:extLst>
              <a:ext uri="{FF2B5EF4-FFF2-40B4-BE49-F238E27FC236}">
                <a16:creationId xmlns:a16="http://schemas.microsoft.com/office/drawing/2014/main" id="{E6D86247-F4D3-46DF-ADAE-2239A496A881}"/>
              </a:ext>
            </a:extLst>
          </p:cNvPr>
          <p:cNvSpPr>
            <a:spLocks noChangeArrowheads="1"/>
          </p:cNvSpPr>
          <p:nvPr/>
        </p:nvSpPr>
        <p:spPr bwMode="auto">
          <a:xfrm>
            <a:off x="609600" y="1120775"/>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20000"/>
              </a:spcBef>
              <a:spcAft>
                <a:spcPct val="0"/>
              </a:spcAft>
              <a:buClrTx/>
              <a:buSzPct val="90000"/>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再来看下面的例子：</a:t>
            </a:r>
          </a:p>
        </p:txBody>
      </p:sp>
      <p:graphicFrame>
        <p:nvGraphicFramePr>
          <p:cNvPr id="518150" name="对象 518149">
            <a:extLst>
              <a:ext uri="{FF2B5EF4-FFF2-40B4-BE49-F238E27FC236}">
                <a16:creationId xmlns:a16="http://schemas.microsoft.com/office/drawing/2014/main" id="{423B7A86-C7A2-4845-BE32-1AC64D89B375}"/>
              </a:ext>
            </a:extLst>
          </p:cNvPr>
          <p:cNvGraphicFramePr>
            <a:graphicFrameLocks/>
          </p:cNvGraphicFramePr>
          <p:nvPr/>
        </p:nvGraphicFramePr>
        <p:xfrm>
          <a:off x="1295400" y="1917700"/>
          <a:ext cx="6096000" cy="2197100"/>
        </p:xfrm>
        <a:graphic>
          <a:graphicData uri="http://schemas.openxmlformats.org/presentationml/2006/ole">
            <mc:AlternateContent xmlns:mc="http://schemas.openxmlformats.org/markup-compatibility/2006">
              <mc:Choice xmlns:v="urn:schemas-microsoft-com:vml" Requires="v">
                <p:oleObj spid="_x0000_s36908" r:id="rId3" imgW="6096000" imgH="2197100" progId="Equation.DSMT4">
                  <p:embed/>
                </p:oleObj>
              </mc:Choice>
              <mc:Fallback>
                <p:oleObj r:id="rId3" imgW="6096000" imgH="2197100" progId="Equation.DSMT4">
                  <p:embed/>
                  <p:pic>
                    <p:nvPicPr>
                      <p:cNvPr id="518150" name="对象 518149">
                        <a:extLst>
                          <a:ext uri="{FF2B5EF4-FFF2-40B4-BE49-F238E27FC236}">
                            <a16:creationId xmlns:a16="http://schemas.microsoft.com/office/drawing/2014/main" id="{423B7A86-C7A2-4845-BE32-1AC64D89B37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17700"/>
                        <a:ext cx="60960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8151" name="矩形 518150">
            <a:extLst>
              <a:ext uri="{FF2B5EF4-FFF2-40B4-BE49-F238E27FC236}">
                <a16:creationId xmlns:a16="http://schemas.microsoft.com/office/drawing/2014/main" id="{E2793150-CCA6-4CF0-B758-90CDBBA18042}"/>
              </a:ext>
            </a:extLst>
          </p:cNvPr>
          <p:cNvSpPr>
            <a:spLocks noChangeArrowheads="1"/>
          </p:cNvSpPr>
          <p:nvPr/>
        </p:nvSpPr>
        <p:spPr bwMode="auto">
          <a:xfrm>
            <a:off x="609600" y="4495800"/>
            <a:ext cx="4306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若令</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en-US" altLang="zh-CN" sz="2800" b="1" i="1"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，则有</a:t>
            </a:r>
          </a:p>
        </p:txBody>
      </p:sp>
      <p:graphicFrame>
        <p:nvGraphicFramePr>
          <p:cNvPr id="518152" name="对象 518151">
            <a:extLst>
              <a:ext uri="{FF2B5EF4-FFF2-40B4-BE49-F238E27FC236}">
                <a16:creationId xmlns:a16="http://schemas.microsoft.com/office/drawing/2014/main" id="{B08E482E-F858-4649-9B8B-0F6C57140C71}"/>
              </a:ext>
            </a:extLst>
          </p:cNvPr>
          <p:cNvGraphicFramePr>
            <a:graphicFrameLocks/>
          </p:cNvGraphicFramePr>
          <p:nvPr/>
        </p:nvGraphicFramePr>
        <p:xfrm>
          <a:off x="1176338" y="5191125"/>
          <a:ext cx="7434262" cy="523875"/>
        </p:xfrm>
        <a:graphic>
          <a:graphicData uri="http://schemas.openxmlformats.org/presentationml/2006/ole">
            <mc:AlternateContent xmlns:mc="http://schemas.openxmlformats.org/markup-compatibility/2006">
              <mc:Choice xmlns:v="urn:schemas-microsoft-com:vml" Requires="v">
                <p:oleObj spid="_x0000_s36909" r:id="rId5" imgW="3251200" imgH="228600" progId="Equation.DSMT4">
                  <p:embed/>
                </p:oleObj>
              </mc:Choice>
              <mc:Fallback>
                <p:oleObj r:id="rId5" imgW="3251200" imgH="228600" progId="Equation.DSMT4">
                  <p:embed/>
                  <p:pic>
                    <p:nvPicPr>
                      <p:cNvPr id="518152" name="对象 518151">
                        <a:extLst>
                          <a:ext uri="{FF2B5EF4-FFF2-40B4-BE49-F238E27FC236}">
                            <a16:creationId xmlns:a16="http://schemas.microsoft.com/office/drawing/2014/main" id="{B08E482E-F858-4649-9B8B-0F6C57140C7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338" y="5191125"/>
                        <a:ext cx="7434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8154" name="矩形 518153">
            <a:extLst>
              <a:ext uri="{FF2B5EF4-FFF2-40B4-BE49-F238E27FC236}">
                <a16:creationId xmlns:a16="http://schemas.microsoft.com/office/drawing/2014/main" id="{AA9B5F0F-4193-4723-BD3B-179F17EC5DED}"/>
              </a:ext>
            </a:extLst>
          </p:cNvPr>
          <p:cNvSpPr>
            <a:spLocks noChangeArrowheads="1"/>
          </p:cNvSpPr>
          <p:nvPr/>
        </p:nvSpPr>
        <p:spPr bwMode="auto">
          <a:xfrm>
            <a:off x="609600" y="5861050"/>
            <a:ext cx="409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这就是二项式展开定理。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8149"/>
                                        </p:tgtEl>
                                        <p:attrNameLst>
                                          <p:attrName>style.visibility</p:attrName>
                                        </p:attrNameLst>
                                      </p:cBhvr>
                                      <p:to>
                                        <p:strVal val="visible"/>
                                      </p:to>
                                    </p:set>
                                    <p:animEffect transition="in" filter="wipe(left)">
                                      <p:cBhvr>
                                        <p:cTn id="7" dur="500"/>
                                        <p:tgtEl>
                                          <p:spTgt spid="518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8150"/>
                                        </p:tgtEl>
                                        <p:attrNameLst>
                                          <p:attrName>style.visibility</p:attrName>
                                        </p:attrNameLst>
                                      </p:cBhvr>
                                      <p:to>
                                        <p:strVal val="visible"/>
                                      </p:to>
                                    </p:set>
                                    <p:animEffect transition="in" filter="wipe(left)">
                                      <p:cBhvr>
                                        <p:cTn id="12" dur="500"/>
                                        <p:tgtEl>
                                          <p:spTgt spid="518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8151"/>
                                        </p:tgtEl>
                                        <p:attrNameLst>
                                          <p:attrName>style.visibility</p:attrName>
                                        </p:attrNameLst>
                                      </p:cBhvr>
                                      <p:to>
                                        <p:strVal val="visible"/>
                                      </p:to>
                                    </p:set>
                                    <p:animEffect transition="in" filter="wipe(left)">
                                      <p:cBhvr>
                                        <p:cTn id="17" dur="500"/>
                                        <p:tgtEl>
                                          <p:spTgt spid="5181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8152"/>
                                        </p:tgtEl>
                                        <p:attrNameLst>
                                          <p:attrName>style.visibility</p:attrName>
                                        </p:attrNameLst>
                                      </p:cBhvr>
                                      <p:to>
                                        <p:strVal val="visible"/>
                                      </p:to>
                                    </p:set>
                                    <p:animEffect transition="in" filter="wipe(left)">
                                      <p:cBhvr>
                                        <p:cTn id="22" dur="500"/>
                                        <p:tgtEl>
                                          <p:spTgt spid="5181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8154"/>
                                        </p:tgtEl>
                                        <p:attrNameLst>
                                          <p:attrName>style.visibility</p:attrName>
                                        </p:attrNameLst>
                                      </p:cBhvr>
                                      <p:to>
                                        <p:strVal val="visible"/>
                                      </p:to>
                                    </p:set>
                                    <p:animEffect transition="in" filter="wipe(left)">
                                      <p:cBhvr>
                                        <p:cTn id="27" dur="500"/>
                                        <p:tgtEl>
                                          <p:spTgt spid="518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9" grpId="0"/>
      <p:bldP spid="518151" grpId="0"/>
      <p:bldP spid="51815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0197" name="对象 520196">
            <a:extLst>
              <a:ext uri="{FF2B5EF4-FFF2-40B4-BE49-F238E27FC236}">
                <a16:creationId xmlns:a16="http://schemas.microsoft.com/office/drawing/2014/main" id="{78961A1A-E335-4EA5-B323-AF3B797F7E95}"/>
              </a:ext>
            </a:extLst>
          </p:cNvPr>
          <p:cNvGraphicFramePr>
            <a:graphicFrameLocks/>
          </p:cNvGraphicFramePr>
          <p:nvPr/>
        </p:nvGraphicFramePr>
        <p:xfrm>
          <a:off x="488950" y="1066800"/>
          <a:ext cx="5378450" cy="593725"/>
        </p:xfrm>
        <a:graphic>
          <a:graphicData uri="http://schemas.openxmlformats.org/presentationml/2006/ole">
            <mc:AlternateContent xmlns:mc="http://schemas.openxmlformats.org/markup-compatibility/2006">
              <mc:Choice xmlns:v="urn:schemas-microsoft-com:vml" Requires="v">
                <p:oleObj spid="_x0000_s37953" r:id="rId3" imgW="2070100" imgH="228600" progId="Equation.DSMT4">
                  <p:embed/>
                </p:oleObj>
              </mc:Choice>
              <mc:Fallback>
                <p:oleObj r:id="rId3" imgW="2070100" imgH="228600" progId="Equation.DSMT4">
                  <p:embed/>
                  <p:pic>
                    <p:nvPicPr>
                      <p:cNvPr id="520197" name="对象 520196">
                        <a:extLst>
                          <a:ext uri="{FF2B5EF4-FFF2-40B4-BE49-F238E27FC236}">
                            <a16:creationId xmlns:a16="http://schemas.microsoft.com/office/drawing/2014/main" id="{78961A1A-E335-4EA5-B323-AF3B797F7E9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 y="1066800"/>
                        <a:ext cx="5378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0198" name="对象 520197">
            <a:extLst>
              <a:ext uri="{FF2B5EF4-FFF2-40B4-BE49-F238E27FC236}">
                <a16:creationId xmlns:a16="http://schemas.microsoft.com/office/drawing/2014/main" id="{6D4403E7-0501-4601-B7AA-309E68CE8E85}"/>
              </a:ext>
            </a:extLst>
          </p:cNvPr>
          <p:cNvGraphicFramePr>
            <a:graphicFrameLocks/>
          </p:cNvGraphicFramePr>
          <p:nvPr/>
        </p:nvGraphicFramePr>
        <p:xfrm>
          <a:off x="381000" y="1905000"/>
          <a:ext cx="8502650" cy="1776413"/>
        </p:xfrm>
        <a:graphic>
          <a:graphicData uri="http://schemas.openxmlformats.org/presentationml/2006/ole">
            <mc:AlternateContent xmlns:mc="http://schemas.openxmlformats.org/markup-compatibility/2006">
              <mc:Choice xmlns:v="urn:schemas-microsoft-com:vml" Requires="v">
                <p:oleObj spid="_x0000_s37954" r:id="rId5" imgW="2679700" imgH="558800" progId="Equation.DSMT4">
                  <p:embed/>
                </p:oleObj>
              </mc:Choice>
              <mc:Fallback>
                <p:oleObj r:id="rId5" imgW="2679700" imgH="558800" progId="Equation.DSMT4">
                  <p:embed/>
                  <p:pic>
                    <p:nvPicPr>
                      <p:cNvPr id="520198" name="对象 520197">
                        <a:extLst>
                          <a:ext uri="{FF2B5EF4-FFF2-40B4-BE49-F238E27FC236}">
                            <a16:creationId xmlns:a16="http://schemas.microsoft.com/office/drawing/2014/main" id="{6D4403E7-0501-4601-B7AA-309E68CE8E8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905000"/>
                        <a:ext cx="8502650"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0199" name="矩形 520198">
            <a:extLst>
              <a:ext uri="{FF2B5EF4-FFF2-40B4-BE49-F238E27FC236}">
                <a16:creationId xmlns:a16="http://schemas.microsoft.com/office/drawing/2014/main" id="{EF5AC5C4-6D5E-4497-AAB9-E02E0495C0DF}"/>
              </a:ext>
            </a:extLst>
          </p:cNvPr>
          <p:cNvSpPr>
            <a:spLocks noChangeArrowheads="1"/>
          </p:cNvSpPr>
          <p:nvPr/>
        </p:nvSpPr>
        <p:spPr bwMode="auto">
          <a:xfrm>
            <a:off x="552450" y="4052888"/>
            <a:ext cx="7296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比较等号两端项对应系数，可以得到恒等式：</a:t>
            </a:r>
          </a:p>
        </p:txBody>
      </p:sp>
      <p:graphicFrame>
        <p:nvGraphicFramePr>
          <p:cNvPr id="520200" name="对象 520199">
            <a:extLst>
              <a:ext uri="{FF2B5EF4-FFF2-40B4-BE49-F238E27FC236}">
                <a16:creationId xmlns:a16="http://schemas.microsoft.com/office/drawing/2014/main" id="{AF8BEEB7-DE21-47C2-B937-22A72E30834F}"/>
              </a:ext>
            </a:extLst>
          </p:cNvPr>
          <p:cNvGraphicFramePr>
            <a:graphicFrameLocks/>
          </p:cNvGraphicFramePr>
          <p:nvPr/>
        </p:nvGraphicFramePr>
        <p:xfrm>
          <a:off x="496888" y="5076825"/>
          <a:ext cx="8189912" cy="1019175"/>
        </p:xfrm>
        <a:graphic>
          <a:graphicData uri="http://schemas.openxmlformats.org/presentationml/2006/ole">
            <mc:AlternateContent xmlns:mc="http://schemas.openxmlformats.org/markup-compatibility/2006">
              <mc:Choice xmlns:v="urn:schemas-microsoft-com:vml" Requires="v">
                <p:oleObj spid="_x0000_s37955" r:id="rId7" imgW="3452901" imgH="431613" progId="Equation.DSMT4">
                  <p:embed/>
                </p:oleObj>
              </mc:Choice>
              <mc:Fallback>
                <p:oleObj r:id="rId7" imgW="3452901" imgH="431613" progId="Equation.DSMT4">
                  <p:embed/>
                  <p:pic>
                    <p:nvPicPr>
                      <p:cNvPr id="520200" name="对象 520199">
                        <a:extLst>
                          <a:ext uri="{FF2B5EF4-FFF2-40B4-BE49-F238E27FC236}">
                            <a16:creationId xmlns:a16="http://schemas.microsoft.com/office/drawing/2014/main" id="{AF8BEEB7-DE21-47C2-B937-22A72E30834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888" y="5076825"/>
                        <a:ext cx="818991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0197"/>
                                        </p:tgtEl>
                                        <p:attrNameLst>
                                          <p:attrName>style.visibility</p:attrName>
                                        </p:attrNameLst>
                                      </p:cBhvr>
                                      <p:to>
                                        <p:strVal val="visible"/>
                                      </p:to>
                                    </p:set>
                                    <p:animEffect transition="in" filter="wipe(left)">
                                      <p:cBhvr>
                                        <p:cTn id="7" dur="500"/>
                                        <p:tgtEl>
                                          <p:spTgt spid="520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0198"/>
                                        </p:tgtEl>
                                        <p:attrNameLst>
                                          <p:attrName>style.visibility</p:attrName>
                                        </p:attrNameLst>
                                      </p:cBhvr>
                                      <p:to>
                                        <p:strVal val="visible"/>
                                      </p:to>
                                    </p:set>
                                    <p:animEffect transition="in" filter="wipe(left)">
                                      <p:cBhvr>
                                        <p:cTn id="12" dur="500"/>
                                        <p:tgtEl>
                                          <p:spTgt spid="5201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0199"/>
                                        </p:tgtEl>
                                        <p:attrNameLst>
                                          <p:attrName>style.visibility</p:attrName>
                                        </p:attrNameLst>
                                      </p:cBhvr>
                                      <p:to>
                                        <p:strVal val="visible"/>
                                      </p:to>
                                    </p:set>
                                    <p:animEffect transition="in" filter="wipe(left)">
                                      <p:cBhvr>
                                        <p:cTn id="17" dur="500"/>
                                        <p:tgtEl>
                                          <p:spTgt spid="520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0200"/>
                                        </p:tgtEl>
                                        <p:attrNameLst>
                                          <p:attrName>style.visibility</p:attrName>
                                        </p:attrNameLst>
                                      </p:cBhvr>
                                      <p:to>
                                        <p:strVal val="visible"/>
                                      </p:to>
                                    </p:set>
                                    <p:animEffect transition="in" filter="wipe(left)">
                                      <p:cBhvr>
                                        <p:cTn id="22" dur="500"/>
                                        <p:tgtEl>
                                          <p:spTgt spid="520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Functions</a:t>
            </a:r>
          </a:p>
        </p:txBody>
      </p:sp>
      <p:sp>
        <p:nvSpPr>
          <p:cNvPr id="3" name="Content Placeholder 2"/>
          <p:cNvSpPr>
            <a:spLocks noGrp="1"/>
          </p:cNvSpPr>
          <p:nvPr>
            <p:ph idx="1"/>
          </p:nvPr>
        </p:nvSpPr>
        <p:spPr>
          <a:xfrm>
            <a:off x="457200" y="1295400"/>
            <a:ext cx="8382000" cy="5257800"/>
          </a:xfrm>
        </p:spPr>
        <p:txBody>
          <a:bodyPr/>
          <a:lstStyle/>
          <a:p>
            <a:r>
              <a:rPr lang="en-US" sz="2400" b="1" dirty="0"/>
              <a:t>Counting Functions</a:t>
            </a:r>
            <a:r>
              <a:rPr lang="en-US" sz="2400" dirty="0"/>
              <a:t>: How many functions are there from a set</a:t>
            </a:r>
            <a:br>
              <a:rPr lang="en-US" sz="2400" dirty="0"/>
            </a:br>
            <a:r>
              <a:rPr lang="en-US" sz="2400" dirty="0"/>
              <a:t>with </a:t>
            </a:r>
            <a:r>
              <a:rPr lang="en-US" sz="2400" i="1" dirty="0"/>
              <a:t>m</a:t>
            </a:r>
            <a:r>
              <a:rPr lang="en-US" sz="2400" dirty="0"/>
              <a:t> elements to a set with </a:t>
            </a:r>
            <a:r>
              <a:rPr lang="en-US" sz="2400" i="1" dirty="0"/>
              <a:t>n</a:t>
            </a:r>
            <a:r>
              <a:rPr lang="en-US" sz="2400" dirty="0"/>
              <a:t> elements?</a:t>
            </a:r>
            <a:br>
              <a:rPr lang="en-US" sz="2400" dirty="0"/>
            </a:br>
            <a:r>
              <a:rPr lang="en-US" sz="2400" b="1" dirty="0"/>
              <a:t>Solution</a:t>
            </a:r>
            <a:r>
              <a:rPr lang="en-US" sz="2400" dirty="0"/>
              <a:t>:  Since a function represents a choice of one of the </a:t>
            </a:r>
            <a:r>
              <a:rPr lang="en-US" sz="2400" i="1" dirty="0"/>
              <a:t>n</a:t>
            </a:r>
            <a:r>
              <a:rPr lang="en-US" sz="2400" dirty="0"/>
              <a:t> elements of the codomain for each of the </a:t>
            </a:r>
            <a:r>
              <a:rPr lang="en-US" sz="2400" i="1" dirty="0"/>
              <a:t>m</a:t>
            </a:r>
            <a:r>
              <a:rPr lang="en-US" sz="2400" dirty="0"/>
              <a:t> elements in the domain, the product rule tells us that there are </a:t>
            </a:r>
            <a:r>
              <a:rPr lang="en-US" sz="2400" i="1" dirty="0"/>
              <a:t>n</a:t>
            </a:r>
            <a:r>
              <a:rPr lang="en-US" sz="2400" dirty="0"/>
              <a:t> </a:t>
            </a:r>
            <a:r>
              <a:rPr lang="en-US" sz="2400" dirty="0">
                <a:ea typeface="Cambria Math"/>
              </a:rPr>
              <a:t>∙</a:t>
            </a:r>
            <a:r>
              <a:rPr lang="en-US" sz="2400" dirty="0"/>
              <a:t> </a:t>
            </a:r>
            <a:r>
              <a:rPr lang="en-US" sz="2400" i="1" dirty="0"/>
              <a:t>n</a:t>
            </a:r>
            <a:r>
              <a:rPr lang="en-US" sz="2400" dirty="0"/>
              <a:t> </a:t>
            </a:r>
            <a:r>
              <a:rPr lang="en-US" sz="2400" dirty="0">
                <a:ea typeface="Cambria Math"/>
              </a:rPr>
              <a:t>∙ ∙ ∙ </a:t>
            </a:r>
            <a:r>
              <a:rPr lang="en-US" sz="2400" dirty="0"/>
              <a:t> </a:t>
            </a:r>
            <a:r>
              <a:rPr lang="en-US" sz="2400" i="1" dirty="0"/>
              <a:t>n</a:t>
            </a:r>
            <a:r>
              <a:rPr lang="en-US" sz="2400" dirty="0"/>
              <a:t> </a:t>
            </a:r>
            <a:r>
              <a:rPr lang="en-US" sz="2400" dirty="0">
                <a:ea typeface="Cambria Math"/>
              </a:rPr>
              <a:t>=</a:t>
            </a:r>
            <a:r>
              <a:rPr lang="en-US" sz="2400" dirty="0"/>
              <a:t> </a:t>
            </a:r>
            <a:r>
              <a:rPr lang="en-US" sz="2400" i="1" dirty="0"/>
              <a:t>n</a:t>
            </a:r>
            <a:r>
              <a:rPr lang="en-US" sz="2400" i="1" baseline="30000" dirty="0"/>
              <a:t>m</a:t>
            </a:r>
            <a:r>
              <a:rPr lang="en-US" sz="2400" dirty="0"/>
              <a:t> </a:t>
            </a:r>
            <a:br>
              <a:rPr lang="en-US" sz="2400" dirty="0"/>
            </a:br>
            <a:r>
              <a:rPr lang="en-US" sz="2400" dirty="0"/>
              <a:t>such functions.</a:t>
            </a:r>
          </a:p>
          <a:p>
            <a:r>
              <a:rPr lang="en-US" sz="2400" b="1" dirty="0"/>
              <a:t>Counting One-to-One Functions</a:t>
            </a:r>
            <a:r>
              <a:rPr lang="en-US" sz="2400" dirty="0"/>
              <a:t>: How many one-to-one</a:t>
            </a:r>
            <a:br>
              <a:rPr lang="en-US" sz="2400" dirty="0"/>
            </a:br>
            <a:r>
              <a:rPr lang="en-US" sz="2400" dirty="0"/>
              <a:t>functions are there from a set with </a:t>
            </a:r>
            <a:r>
              <a:rPr lang="en-US" sz="2400" i="1" dirty="0"/>
              <a:t>m</a:t>
            </a:r>
            <a:r>
              <a:rPr lang="en-US" sz="2400" dirty="0"/>
              <a:t> elements to one with </a:t>
            </a:r>
            <a:r>
              <a:rPr lang="en-US" sz="2400" i="1" dirty="0"/>
              <a:t>n</a:t>
            </a:r>
            <a:r>
              <a:rPr lang="en-US" sz="2400" dirty="0"/>
              <a:t> elements?</a:t>
            </a:r>
            <a:br>
              <a:rPr lang="en-US" sz="2400" dirty="0"/>
            </a:br>
            <a:r>
              <a:rPr lang="en-US" sz="2400" b="1" dirty="0"/>
              <a:t>Solution</a:t>
            </a:r>
            <a:r>
              <a:rPr lang="en-US" sz="2400" dirty="0"/>
              <a:t>: Suppose the elements in the domain are</a:t>
            </a:r>
            <a:br>
              <a:rPr lang="en-US" sz="2400" dirty="0"/>
            </a:br>
            <a:r>
              <a:rPr lang="en-US" sz="2400" i="1" dirty="0"/>
              <a:t>a</a:t>
            </a:r>
            <a:r>
              <a:rPr lang="en-US" sz="2400" baseline="-25000" dirty="0">
                <a:ea typeface="Cambria Math" pitchFamily="18" charset="0"/>
              </a:rPr>
              <a:t>1</a:t>
            </a:r>
            <a:r>
              <a:rPr lang="en-US" sz="2400" dirty="0"/>
              <a:t>, </a:t>
            </a:r>
            <a:r>
              <a:rPr lang="en-US" sz="2400" i="1" dirty="0"/>
              <a:t>a</a:t>
            </a:r>
            <a:r>
              <a:rPr lang="en-US" sz="2400" baseline="-25000" dirty="0">
                <a:ea typeface="Cambria Math" pitchFamily="18" charset="0"/>
              </a:rPr>
              <a:t>2</a:t>
            </a:r>
            <a:r>
              <a:rPr lang="en-US" sz="2400" dirty="0"/>
              <a:t>,…, </a:t>
            </a:r>
            <a:r>
              <a:rPr lang="en-US" sz="2400" i="1" dirty="0"/>
              <a:t>a</a:t>
            </a:r>
            <a:r>
              <a:rPr lang="en-US" sz="2400" i="1" baseline="-25000" dirty="0"/>
              <a:t>m</a:t>
            </a:r>
            <a:r>
              <a:rPr lang="en-US" sz="2400" dirty="0"/>
              <a:t>. There are </a:t>
            </a:r>
            <a:r>
              <a:rPr lang="en-US" sz="2400" i="1" dirty="0"/>
              <a:t>n</a:t>
            </a:r>
            <a:r>
              <a:rPr lang="en-US" sz="2400" dirty="0"/>
              <a:t> ways to choose the value of </a:t>
            </a:r>
            <a:r>
              <a:rPr lang="en-US" sz="2400" i="1" dirty="0"/>
              <a:t>a</a:t>
            </a:r>
            <a:r>
              <a:rPr lang="en-US" sz="2400" baseline="-25000" dirty="0">
                <a:ea typeface="Cambria Math" pitchFamily="18" charset="0"/>
              </a:rPr>
              <a:t>1 </a:t>
            </a:r>
            <a:r>
              <a:rPr lang="en-US" sz="2400" dirty="0"/>
              <a:t>and </a:t>
            </a:r>
            <a:r>
              <a:rPr lang="en-US" sz="2400" i="1" dirty="0"/>
              <a:t>n</a:t>
            </a:r>
            <a:r>
              <a:rPr lang="en-US" sz="2400" dirty="0">
                <a:ea typeface="Cambria Math"/>
              </a:rPr>
              <a:t>−1 </a:t>
            </a:r>
            <a:r>
              <a:rPr lang="en-US" sz="2400" dirty="0"/>
              <a:t>ways to choose </a:t>
            </a:r>
            <a:r>
              <a:rPr lang="en-US" sz="2400" i="1" dirty="0"/>
              <a:t>a</a:t>
            </a:r>
            <a:r>
              <a:rPr lang="en-US" sz="2400" baseline="-25000" dirty="0">
                <a:ea typeface="Cambria Math" pitchFamily="18" charset="0"/>
              </a:rPr>
              <a:t>2</a:t>
            </a:r>
            <a:r>
              <a:rPr lang="en-US" sz="2400" dirty="0"/>
              <a:t>, etc. The product rule tells us that there are </a:t>
            </a:r>
            <a:r>
              <a:rPr lang="en-US" sz="2400" i="1" dirty="0"/>
              <a:t>n</a:t>
            </a:r>
            <a:r>
              <a:rPr lang="en-US" sz="2400" dirty="0"/>
              <a:t>(</a:t>
            </a:r>
            <a:r>
              <a:rPr lang="en-US" sz="2400" i="1" dirty="0"/>
              <a:t>n</a:t>
            </a:r>
            <a:r>
              <a:rPr lang="en-US" sz="2400" dirty="0">
                <a:ea typeface="Cambria Math"/>
              </a:rPr>
              <a:t>−1)</a:t>
            </a:r>
            <a:r>
              <a:rPr lang="en-US" sz="2400" i="1" dirty="0"/>
              <a:t> </a:t>
            </a:r>
            <a:r>
              <a:rPr lang="en-US" sz="2400" dirty="0"/>
              <a:t>(</a:t>
            </a:r>
            <a:r>
              <a:rPr lang="en-US" sz="2400" i="1" dirty="0"/>
              <a:t>n</a:t>
            </a:r>
            <a:r>
              <a:rPr lang="en-US" sz="2400" dirty="0">
                <a:ea typeface="Cambria Math"/>
              </a:rPr>
              <a:t>−2)∙∙∙(</a:t>
            </a:r>
            <a:r>
              <a:rPr lang="en-US" sz="2400" i="1" dirty="0"/>
              <a:t>n</a:t>
            </a:r>
            <a:r>
              <a:rPr lang="en-US" sz="2400" dirty="0">
                <a:ea typeface="Cambria Math"/>
              </a:rPr>
              <a:t>−</a:t>
            </a:r>
            <a:r>
              <a:rPr lang="en-US" sz="2400" i="1" dirty="0">
                <a:ea typeface="Cambria Math"/>
              </a:rPr>
              <a:t>m</a:t>
            </a:r>
            <a:r>
              <a:rPr lang="en-US" sz="2400" dirty="0">
                <a:ea typeface="Cambria Math"/>
              </a:rPr>
              <a:t> +1) such functions.</a:t>
            </a:r>
            <a:endParaRPr lang="en-US" sz="2400" dirty="0">
              <a:ea typeface="Cambria Math" panose="02040503050406030204" pitchFamily="18" charset="0"/>
            </a:endParaRPr>
          </a:p>
        </p:txBody>
      </p:sp>
    </p:spTree>
    <p:extLst>
      <p:ext uri="{BB962C8B-B14F-4D97-AF65-F5344CB8AC3E}">
        <p14:creationId xmlns:p14="http://schemas.microsoft.com/office/powerpoint/2010/main" val="3244519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22242" name="对象 522241">
            <a:extLst>
              <a:ext uri="{FF2B5EF4-FFF2-40B4-BE49-F238E27FC236}">
                <a16:creationId xmlns:a16="http://schemas.microsoft.com/office/drawing/2014/main" id="{E2954DBE-2CFA-427B-B3E9-7C7F679CB244}"/>
              </a:ext>
            </a:extLst>
          </p:cNvPr>
          <p:cNvGraphicFramePr>
            <a:graphicFrameLocks/>
          </p:cNvGraphicFramePr>
          <p:nvPr/>
        </p:nvGraphicFramePr>
        <p:xfrm>
          <a:off x="914400" y="1412875"/>
          <a:ext cx="6149975" cy="574675"/>
        </p:xfrm>
        <a:graphic>
          <a:graphicData uri="http://schemas.openxmlformats.org/presentationml/2006/ole">
            <mc:AlternateContent xmlns:mc="http://schemas.openxmlformats.org/markup-compatibility/2006">
              <mc:Choice xmlns:v="urn:schemas-microsoft-com:vml" Requires="v">
                <p:oleObj spid="_x0000_s38977" r:id="rId3" imgW="2438400" imgH="228600" progId="Equation.DSMT4">
                  <p:embed/>
                </p:oleObj>
              </mc:Choice>
              <mc:Fallback>
                <p:oleObj r:id="rId3" imgW="2438400" imgH="228600" progId="Equation.DSMT4">
                  <p:embed/>
                  <p:pic>
                    <p:nvPicPr>
                      <p:cNvPr id="522242" name="对象 522241">
                        <a:extLst>
                          <a:ext uri="{FF2B5EF4-FFF2-40B4-BE49-F238E27FC236}">
                            <a16:creationId xmlns:a16="http://schemas.microsoft.com/office/drawing/2014/main" id="{E2954DBE-2CFA-427B-B3E9-7C7F679CB24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12875"/>
                        <a:ext cx="61499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249" name="对象 522248">
            <a:extLst>
              <a:ext uri="{FF2B5EF4-FFF2-40B4-BE49-F238E27FC236}">
                <a16:creationId xmlns:a16="http://schemas.microsoft.com/office/drawing/2014/main" id="{76C293B7-C49F-4265-BDBE-FADD2863EA8F}"/>
              </a:ext>
            </a:extLst>
          </p:cNvPr>
          <p:cNvGraphicFramePr>
            <a:graphicFrameLocks/>
          </p:cNvGraphicFramePr>
          <p:nvPr/>
        </p:nvGraphicFramePr>
        <p:xfrm>
          <a:off x="534988" y="2209800"/>
          <a:ext cx="8147050" cy="2243138"/>
        </p:xfrm>
        <a:graphic>
          <a:graphicData uri="http://schemas.openxmlformats.org/presentationml/2006/ole">
            <mc:AlternateContent xmlns:mc="http://schemas.openxmlformats.org/markup-compatibility/2006">
              <mc:Choice xmlns:v="urn:schemas-microsoft-com:vml" Requires="v">
                <p:oleObj spid="_x0000_s38978" r:id="rId5" imgW="3556000" imgH="977900" progId="Equation.DSMT4">
                  <p:embed/>
                </p:oleObj>
              </mc:Choice>
              <mc:Fallback>
                <p:oleObj r:id="rId5" imgW="3556000" imgH="977900" progId="Equation.DSMT4">
                  <p:embed/>
                  <p:pic>
                    <p:nvPicPr>
                      <p:cNvPr id="522249" name="对象 522248">
                        <a:extLst>
                          <a:ext uri="{FF2B5EF4-FFF2-40B4-BE49-F238E27FC236}">
                            <a16:creationId xmlns:a16="http://schemas.microsoft.com/office/drawing/2014/main" id="{76C293B7-C49F-4265-BDBE-FADD2863EA8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988" y="2209800"/>
                        <a:ext cx="814705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251" name="对象 522250">
            <a:extLst>
              <a:ext uri="{FF2B5EF4-FFF2-40B4-BE49-F238E27FC236}">
                <a16:creationId xmlns:a16="http://schemas.microsoft.com/office/drawing/2014/main" id="{5E52732B-22CD-455A-8FDF-04D3A37D2E75}"/>
              </a:ext>
            </a:extLst>
          </p:cNvPr>
          <p:cNvGraphicFramePr>
            <a:graphicFrameLocks/>
          </p:cNvGraphicFramePr>
          <p:nvPr/>
        </p:nvGraphicFramePr>
        <p:xfrm>
          <a:off x="1085850" y="5437188"/>
          <a:ext cx="7367588" cy="963612"/>
        </p:xfrm>
        <a:graphic>
          <a:graphicData uri="http://schemas.openxmlformats.org/presentationml/2006/ole">
            <mc:AlternateContent xmlns:mc="http://schemas.openxmlformats.org/markup-compatibility/2006">
              <mc:Choice xmlns:v="urn:schemas-microsoft-com:vml" Requires="v">
                <p:oleObj spid="_x0000_s38979" r:id="rId7" imgW="3287873" imgH="431613" progId="Equation.DSMT4">
                  <p:embed/>
                </p:oleObj>
              </mc:Choice>
              <mc:Fallback>
                <p:oleObj r:id="rId7" imgW="3287873" imgH="431613" progId="Equation.DSMT4">
                  <p:embed/>
                  <p:pic>
                    <p:nvPicPr>
                      <p:cNvPr id="522251" name="对象 522250">
                        <a:extLst>
                          <a:ext uri="{FF2B5EF4-FFF2-40B4-BE49-F238E27FC236}">
                            <a16:creationId xmlns:a16="http://schemas.microsoft.com/office/drawing/2014/main" id="{5E52732B-22CD-455A-8FDF-04D3A37D2E75}"/>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5850" y="5437188"/>
                        <a:ext cx="7367588"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252" name="矩形 522251">
            <a:extLst>
              <a:ext uri="{FF2B5EF4-FFF2-40B4-BE49-F238E27FC236}">
                <a16:creationId xmlns:a16="http://schemas.microsoft.com/office/drawing/2014/main" id="{CDDB4958-6F03-48FF-8092-EB8A303D9334}"/>
              </a:ext>
            </a:extLst>
          </p:cNvPr>
          <p:cNvSpPr>
            <a:spLocks noChangeArrowheads="1"/>
          </p:cNvSpPr>
          <p:nvPr/>
        </p:nvSpPr>
        <p:spPr bwMode="auto">
          <a:xfrm>
            <a:off x="457200" y="4738688"/>
            <a:ext cx="6940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比较等式两端的常数项，可以得到恒等式：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2242"/>
                                        </p:tgtEl>
                                        <p:attrNameLst>
                                          <p:attrName>style.visibility</p:attrName>
                                        </p:attrNameLst>
                                      </p:cBhvr>
                                      <p:to>
                                        <p:strVal val="visible"/>
                                      </p:to>
                                    </p:set>
                                    <p:animEffect transition="in" filter="wipe(left)">
                                      <p:cBhvr>
                                        <p:cTn id="7" dur="500"/>
                                        <p:tgtEl>
                                          <p:spTgt spid="522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249"/>
                                        </p:tgtEl>
                                        <p:attrNameLst>
                                          <p:attrName>style.visibility</p:attrName>
                                        </p:attrNameLst>
                                      </p:cBhvr>
                                      <p:to>
                                        <p:strVal val="visible"/>
                                      </p:to>
                                    </p:set>
                                    <p:animEffect transition="in" filter="wipe(left)">
                                      <p:cBhvr>
                                        <p:cTn id="12" dur="500"/>
                                        <p:tgtEl>
                                          <p:spTgt spid="5222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52"/>
                                        </p:tgtEl>
                                        <p:attrNameLst>
                                          <p:attrName>style.visibility</p:attrName>
                                        </p:attrNameLst>
                                      </p:cBhvr>
                                      <p:to>
                                        <p:strVal val="visible"/>
                                      </p:to>
                                    </p:set>
                                    <p:animEffect transition="in" filter="wipe(left)">
                                      <p:cBhvr>
                                        <p:cTn id="17" dur="500"/>
                                        <p:tgtEl>
                                          <p:spTgt spid="522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2251"/>
                                        </p:tgtEl>
                                        <p:attrNameLst>
                                          <p:attrName>style.visibility</p:attrName>
                                        </p:attrNameLst>
                                      </p:cBhvr>
                                      <p:to>
                                        <p:strVal val="visible"/>
                                      </p:to>
                                    </p:set>
                                    <p:animEffect transition="in" filter="wipe(left)">
                                      <p:cBhvr>
                                        <p:cTn id="22" dur="500"/>
                                        <p:tgtEl>
                                          <p:spTgt spid="522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2"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23267" name="对象 523266">
            <a:extLst>
              <a:ext uri="{FF2B5EF4-FFF2-40B4-BE49-F238E27FC236}">
                <a16:creationId xmlns:a16="http://schemas.microsoft.com/office/drawing/2014/main" id="{30319E0B-91DA-4B32-AD8D-5D93D9F08513}"/>
              </a:ext>
            </a:extLst>
          </p:cNvPr>
          <p:cNvGraphicFramePr>
            <a:graphicFrameLocks/>
          </p:cNvGraphicFramePr>
          <p:nvPr/>
        </p:nvGraphicFramePr>
        <p:xfrm>
          <a:off x="990600" y="1417638"/>
          <a:ext cx="6553200" cy="527050"/>
        </p:xfrm>
        <a:graphic>
          <a:graphicData uri="http://schemas.openxmlformats.org/presentationml/2006/ole">
            <mc:AlternateContent xmlns:mc="http://schemas.openxmlformats.org/markup-compatibility/2006">
              <mc:Choice xmlns:v="urn:schemas-microsoft-com:vml" Requires="v">
                <p:oleObj spid="_x0000_s40043" r:id="rId3" imgW="2819400" imgH="228600" progId="Equation.DSMT4">
                  <p:embed/>
                </p:oleObj>
              </mc:Choice>
              <mc:Fallback>
                <p:oleObj r:id="rId3" imgW="2819400" imgH="228600" progId="Equation.DSMT4">
                  <p:embed/>
                  <p:pic>
                    <p:nvPicPr>
                      <p:cNvPr id="523267" name="对象 523266">
                        <a:extLst>
                          <a:ext uri="{FF2B5EF4-FFF2-40B4-BE49-F238E27FC236}">
                            <a16:creationId xmlns:a16="http://schemas.microsoft.com/office/drawing/2014/main" id="{30319E0B-91DA-4B32-AD8D-5D93D9F0851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417638"/>
                        <a:ext cx="6553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3268" name="文本框 523267">
            <a:extLst>
              <a:ext uri="{FF2B5EF4-FFF2-40B4-BE49-F238E27FC236}">
                <a16:creationId xmlns:a16="http://schemas.microsoft.com/office/drawing/2014/main" id="{D0209EBC-0D82-41FE-A779-B6177C8E8C89}"/>
              </a:ext>
            </a:extLst>
          </p:cNvPr>
          <p:cNvSpPr txBox="1">
            <a:spLocks noChangeArrowheads="1"/>
          </p:cNvSpPr>
          <p:nvPr/>
        </p:nvSpPr>
        <p:spPr bwMode="auto">
          <a:xfrm>
            <a:off x="609600" y="198120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6600"/>
              </a:buClr>
              <a:buSzTx/>
              <a:buFont typeface="Monotype Sorts" pitchFamily="2" charset="2"/>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中令</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 </a:t>
            </a: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可得</a:t>
            </a:r>
          </a:p>
        </p:txBody>
      </p:sp>
      <p:sp>
        <p:nvSpPr>
          <p:cNvPr id="523270" name="矩形 523269">
            <a:extLst>
              <a:ext uri="{FF2B5EF4-FFF2-40B4-BE49-F238E27FC236}">
                <a16:creationId xmlns:a16="http://schemas.microsoft.com/office/drawing/2014/main" id="{F6A8551B-97EE-4F7E-AE18-EB06817AE9E1}"/>
              </a:ext>
            </a:extLst>
          </p:cNvPr>
          <p:cNvSpPr>
            <a:spLocks noChangeArrowheads="1"/>
          </p:cNvSpPr>
          <p:nvPr/>
        </p:nvSpPr>
        <p:spPr bwMode="auto">
          <a:xfrm>
            <a:off x="609600" y="914400"/>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3333CC"/>
              </a:buClr>
              <a:buSzPct val="70000"/>
              <a:buFont typeface="Wingdings" panose="05000000000000000000" pitchFamily="2" charset="2"/>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又如在等式</a:t>
            </a:r>
          </a:p>
        </p:txBody>
      </p:sp>
      <p:graphicFrame>
        <p:nvGraphicFramePr>
          <p:cNvPr id="523271" name="对象 523270">
            <a:extLst>
              <a:ext uri="{FF2B5EF4-FFF2-40B4-BE49-F238E27FC236}">
                <a16:creationId xmlns:a16="http://schemas.microsoft.com/office/drawing/2014/main" id="{3011DB0F-02DB-4362-8709-3DD8DA0B5127}"/>
              </a:ext>
            </a:extLst>
          </p:cNvPr>
          <p:cNvGraphicFramePr>
            <a:graphicFrameLocks/>
          </p:cNvGraphicFramePr>
          <p:nvPr/>
        </p:nvGraphicFramePr>
        <p:xfrm>
          <a:off x="1084263" y="2438400"/>
          <a:ext cx="6672262" cy="536575"/>
        </p:xfrm>
        <a:graphic>
          <a:graphicData uri="http://schemas.openxmlformats.org/presentationml/2006/ole">
            <mc:AlternateContent xmlns:mc="http://schemas.openxmlformats.org/markup-compatibility/2006">
              <mc:Choice xmlns:v="urn:schemas-microsoft-com:vml" Requires="v">
                <p:oleObj spid="_x0000_s40044" r:id="rId5" imgW="2844800" imgH="228600" progId="Equation.DSMT4">
                  <p:embed/>
                </p:oleObj>
              </mc:Choice>
              <mc:Fallback>
                <p:oleObj r:id="rId5" imgW="2844800" imgH="228600" progId="Equation.DSMT4">
                  <p:embed/>
                  <p:pic>
                    <p:nvPicPr>
                      <p:cNvPr id="523271" name="对象 523270">
                        <a:extLst>
                          <a:ext uri="{FF2B5EF4-FFF2-40B4-BE49-F238E27FC236}">
                            <a16:creationId xmlns:a16="http://schemas.microsoft.com/office/drawing/2014/main" id="{3011DB0F-02DB-4362-8709-3DD8DA0B512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4263" y="2438400"/>
                        <a:ext cx="66722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3272" name="矩形 523271">
            <a:extLst>
              <a:ext uri="{FF2B5EF4-FFF2-40B4-BE49-F238E27FC236}">
                <a16:creationId xmlns:a16="http://schemas.microsoft.com/office/drawing/2014/main" id="{2C21398E-677A-4338-A3AD-D0224BD29209}"/>
              </a:ext>
            </a:extLst>
          </p:cNvPr>
          <p:cNvSpPr>
            <a:spLocks noChangeArrowheads="1"/>
          </p:cNvSpPr>
          <p:nvPr/>
        </p:nvSpPr>
        <p:spPr bwMode="auto">
          <a:xfrm>
            <a:off x="623888" y="3214688"/>
            <a:ext cx="3206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3333CC"/>
              </a:buClr>
              <a:buSzPct val="7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两端对</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求导可得：</a:t>
            </a:r>
          </a:p>
        </p:txBody>
      </p:sp>
      <p:graphicFrame>
        <p:nvGraphicFramePr>
          <p:cNvPr id="523273" name="对象 523272">
            <a:extLst>
              <a:ext uri="{FF2B5EF4-FFF2-40B4-BE49-F238E27FC236}">
                <a16:creationId xmlns:a16="http://schemas.microsoft.com/office/drawing/2014/main" id="{64ABB81F-15C7-40FD-818B-D0227B39A341}"/>
              </a:ext>
            </a:extLst>
          </p:cNvPr>
          <p:cNvGraphicFramePr>
            <a:graphicFrameLocks/>
          </p:cNvGraphicFramePr>
          <p:nvPr/>
        </p:nvGraphicFramePr>
        <p:xfrm>
          <a:off x="815975" y="3698875"/>
          <a:ext cx="8023225" cy="568325"/>
        </p:xfrm>
        <a:graphic>
          <a:graphicData uri="http://schemas.openxmlformats.org/presentationml/2006/ole">
            <mc:AlternateContent xmlns:mc="http://schemas.openxmlformats.org/markup-compatibility/2006">
              <mc:Choice xmlns:v="urn:schemas-microsoft-com:vml" Requires="v">
                <p:oleObj spid="_x0000_s40045" r:id="rId7" imgW="2510242" imgH="177492" progId="Equation.DSMT4">
                  <p:embed/>
                </p:oleObj>
              </mc:Choice>
              <mc:Fallback>
                <p:oleObj r:id="rId7" imgW="2510242" imgH="177492" progId="Equation.DSMT4">
                  <p:embed/>
                  <p:pic>
                    <p:nvPicPr>
                      <p:cNvPr id="523273" name="对象 523272">
                        <a:extLst>
                          <a:ext uri="{FF2B5EF4-FFF2-40B4-BE49-F238E27FC236}">
                            <a16:creationId xmlns:a16="http://schemas.microsoft.com/office/drawing/2014/main" id="{64ABB81F-15C7-40FD-818B-D0227B39A34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5975" y="3698875"/>
                        <a:ext cx="80232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3275" name="文本框 523274">
            <a:extLst>
              <a:ext uri="{FF2B5EF4-FFF2-40B4-BE49-F238E27FC236}">
                <a16:creationId xmlns:a16="http://schemas.microsoft.com/office/drawing/2014/main" id="{E975F81E-F820-486C-A42E-4E1C6EE92E5E}"/>
              </a:ext>
            </a:extLst>
          </p:cNvPr>
          <p:cNvSpPr txBox="1">
            <a:spLocks noChangeArrowheads="1"/>
          </p:cNvSpPr>
          <p:nvPr/>
        </p:nvSpPr>
        <p:spPr bwMode="auto">
          <a:xfrm>
            <a:off x="609600" y="4205288"/>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6600"/>
              </a:buClr>
              <a:buSzTx/>
              <a:buFont typeface="Monotype Sorts" pitchFamily="2" charset="2"/>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再令</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 </a:t>
            </a: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可得</a:t>
            </a:r>
          </a:p>
        </p:txBody>
      </p:sp>
      <p:graphicFrame>
        <p:nvGraphicFramePr>
          <p:cNvPr id="523276" name="对象 523275">
            <a:extLst>
              <a:ext uri="{FF2B5EF4-FFF2-40B4-BE49-F238E27FC236}">
                <a16:creationId xmlns:a16="http://schemas.microsoft.com/office/drawing/2014/main" id="{DDA2D450-F2F4-43A1-9311-4C1D063D95FE}"/>
              </a:ext>
            </a:extLst>
          </p:cNvPr>
          <p:cNvGraphicFramePr>
            <a:graphicFrameLocks/>
          </p:cNvGraphicFramePr>
          <p:nvPr/>
        </p:nvGraphicFramePr>
        <p:xfrm>
          <a:off x="996950" y="4721225"/>
          <a:ext cx="7537450" cy="536575"/>
        </p:xfrm>
        <a:graphic>
          <a:graphicData uri="http://schemas.openxmlformats.org/presentationml/2006/ole">
            <mc:AlternateContent xmlns:mc="http://schemas.openxmlformats.org/markup-compatibility/2006">
              <mc:Choice xmlns:v="urn:schemas-microsoft-com:vml" Requires="v">
                <p:oleObj spid="_x0000_s40046" r:id="rId9" imgW="3213100" imgH="228600" progId="Equation.DSMT4">
                  <p:embed/>
                </p:oleObj>
              </mc:Choice>
              <mc:Fallback>
                <p:oleObj r:id="rId9" imgW="3213100" imgH="228600" progId="Equation.DSMT4">
                  <p:embed/>
                  <p:pic>
                    <p:nvPicPr>
                      <p:cNvPr id="523276" name="对象 523275">
                        <a:extLst>
                          <a:ext uri="{FF2B5EF4-FFF2-40B4-BE49-F238E27FC236}">
                            <a16:creationId xmlns:a16="http://schemas.microsoft.com/office/drawing/2014/main" id="{DDA2D450-F2F4-43A1-9311-4C1D063D95FE}"/>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6950" y="4721225"/>
                        <a:ext cx="75374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3277" name="文本框 523276">
            <a:extLst>
              <a:ext uri="{FF2B5EF4-FFF2-40B4-BE49-F238E27FC236}">
                <a16:creationId xmlns:a16="http://schemas.microsoft.com/office/drawing/2014/main" id="{6A47EA64-626B-460C-B7B6-DFC76C539E45}"/>
              </a:ext>
            </a:extLst>
          </p:cNvPr>
          <p:cNvSpPr txBox="1">
            <a:spLocks noChangeArrowheads="1"/>
          </p:cNvSpPr>
          <p:nvPr/>
        </p:nvSpPr>
        <p:spPr bwMode="auto">
          <a:xfrm>
            <a:off x="609600" y="548640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6600"/>
              </a:buClr>
              <a:buSzTx/>
              <a:buFont typeface="Monotype Sorts" pitchFamily="2" charset="2"/>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类似还可以得到</a:t>
            </a:r>
          </a:p>
        </p:txBody>
      </p:sp>
      <p:graphicFrame>
        <p:nvGraphicFramePr>
          <p:cNvPr id="523278" name="对象 523277">
            <a:extLst>
              <a:ext uri="{FF2B5EF4-FFF2-40B4-BE49-F238E27FC236}">
                <a16:creationId xmlns:a16="http://schemas.microsoft.com/office/drawing/2014/main" id="{CCE87E0B-FEC3-485F-8445-104D1E328EFD}"/>
              </a:ext>
            </a:extLst>
          </p:cNvPr>
          <p:cNvGraphicFramePr>
            <a:graphicFrameLocks/>
          </p:cNvGraphicFramePr>
          <p:nvPr/>
        </p:nvGraphicFramePr>
        <p:xfrm>
          <a:off x="1219200" y="6016625"/>
          <a:ext cx="7239000" cy="536575"/>
        </p:xfrm>
        <a:graphic>
          <a:graphicData uri="http://schemas.openxmlformats.org/presentationml/2006/ole">
            <mc:AlternateContent xmlns:mc="http://schemas.openxmlformats.org/markup-compatibility/2006">
              <mc:Choice xmlns:v="urn:schemas-microsoft-com:vml" Requires="v">
                <p:oleObj spid="_x0000_s40047" r:id="rId11" imgW="3086100" imgH="228600" progId="Equation.DSMT4">
                  <p:embed/>
                </p:oleObj>
              </mc:Choice>
              <mc:Fallback>
                <p:oleObj r:id="rId11" imgW="3086100" imgH="228600" progId="Equation.DSMT4">
                  <p:embed/>
                  <p:pic>
                    <p:nvPicPr>
                      <p:cNvPr id="523278" name="对象 523277">
                        <a:extLst>
                          <a:ext uri="{FF2B5EF4-FFF2-40B4-BE49-F238E27FC236}">
                            <a16:creationId xmlns:a16="http://schemas.microsoft.com/office/drawing/2014/main" id="{CCE87E0B-FEC3-485F-8445-104D1E328EFD}"/>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6016625"/>
                        <a:ext cx="7239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3270"/>
                                        </p:tgtEl>
                                        <p:attrNameLst>
                                          <p:attrName>style.visibility</p:attrName>
                                        </p:attrNameLst>
                                      </p:cBhvr>
                                      <p:to>
                                        <p:strVal val="visible"/>
                                      </p:to>
                                    </p:set>
                                    <p:animEffect transition="in" filter="wipe(left)">
                                      <p:cBhvr>
                                        <p:cTn id="7" dur="500"/>
                                        <p:tgtEl>
                                          <p:spTgt spid="523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3267"/>
                                        </p:tgtEl>
                                        <p:attrNameLst>
                                          <p:attrName>style.visibility</p:attrName>
                                        </p:attrNameLst>
                                      </p:cBhvr>
                                      <p:to>
                                        <p:strVal val="visible"/>
                                      </p:to>
                                    </p:set>
                                    <p:animEffect transition="in" filter="wipe(left)">
                                      <p:cBhvr>
                                        <p:cTn id="12" dur="500"/>
                                        <p:tgtEl>
                                          <p:spTgt spid="523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3268"/>
                                        </p:tgtEl>
                                        <p:attrNameLst>
                                          <p:attrName>style.visibility</p:attrName>
                                        </p:attrNameLst>
                                      </p:cBhvr>
                                      <p:to>
                                        <p:strVal val="visible"/>
                                      </p:to>
                                    </p:set>
                                    <p:animEffect transition="in" filter="wipe(left)">
                                      <p:cBhvr>
                                        <p:cTn id="17" dur="500"/>
                                        <p:tgtEl>
                                          <p:spTgt spid="523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3271"/>
                                        </p:tgtEl>
                                        <p:attrNameLst>
                                          <p:attrName>style.visibility</p:attrName>
                                        </p:attrNameLst>
                                      </p:cBhvr>
                                      <p:to>
                                        <p:strVal val="visible"/>
                                      </p:to>
                                    </p:set>
                                    <p:animEffect transition="in" filter="wipe(left)">
                                      <p:cBhvr>
                                        <p:cTn id="22" dur="500"/>
                                        <p:tgtEl>
                                          <p:spTgt spid="523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3272"/>
                                        </p:tgtEl>
                                        <p:attrNameLst>
                                          <p:attrName>style.visibility</p:attrName>
                                        </p:attrNameLst>
                                      </p:cBhvr>
                                      <p:to>
                                        <p:strVal val="visible"/>
                                      </p:to>
                                    </p:set>
                                    <p:animEffect transition="in" filter="wipe(left)">
                                      <p:cBhvr>
                                        <p:cTn id="27" dur="500"/>
                                        <p:tgtEl>
                                          <p:spTgt spid="5232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23273"/>
                                        </p:tgtEl>
                                        <p:attrNameLst>
                                          <p:attrName>style.visibility</p:attrName>
                                        </p:attrNameLst>
                                      </p:cBhvr>
                                      <p:to>
                                        <p:strVal val="visible"/>
                                      </p:to>
                                    </p:set>
                                    <p:animEffect transition="in" filter="wipe(left)">
                                      <p:cBhvr>
                                        <p:cTn id="32" dur="500"/>
                                        <p:tgtEl>
                                          <p:spTgt spid="5232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3275"/>
                                        </p:tgtEl>
                                        <p:attrNameLst>
                                          <p:attrName>style.visibility</p:attrName>
                                        </p:attrNameLst>
                                      </p:cBhvr>
                                      <p:to>
                                        <p:strVal val="visible"/>
                                      </p:to>
                                    </p:set>
                                    <p:animEffect transition="in" filter="wipe(left)">
                                      <p:cBhvr>
                                        <p:cTn id="37" dur="500"/>
                                        <p:tgtEl>
                                          <p:spTgt spid="5232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23276"/>
                                        </p:tgtEl>
                                        <p:attrNameLst>
                                          <p:attrName>style.visibility</p:attrName>
                                        </p:attrNameLst>
                                      </p:cBhvr>
                                      <p:to>
                                        <p:strVal val="visible"/>
                                      </p:to>
                                    </p:set>
                                    <p:animEffect transition="in" filter="wipe(left)">
                                      <p:cBhvr>
                                        <p:cTn id="42" dur="500"/>
                                        <p:tgtEl>
                                          <p:spTgt spid="5232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3277"/>
                                        </p:tgtEl>
                                        <p:attrNameLst>
                                          <p:attrName>style.visibility</p:attrName>
                                        </p:attrNameLst>
                                      </p:cBhvr>
                                      <p:to>
                                        <p:strVal val="visible"/>
                                      </p:to>
                                    </p:set>
                                    <p:animEffect transition="in" filter="wipe(left)">
                                      <p:cBhvr>
                                        <p:cTn id="47" dur="500"/>
                                        <p:tgtEl>
                                          <p:spTgt spid="5232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23278"/>
                                        </p:tgtEl>
                                        <p:attrNameLst>
                                          <p:attrName>style.visibility</p:attrName>
                                        </p:attrNameLst>
                                      </p:cBhvr>
                                      <p:to>
                                        <p:strVal val="visible"/>
                                      </p:to>
                                    </p:set>
                                    <p:animEffect transition="in" filter="wipe(left)">
                                      <p:cBhvr>
                                        <p:cTn id="52" dur="500"/>
                                        <p:tgtEl>
                                          <p:spTgt spid="523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8" grpId="0"/>
      <p:bldP spid="523270" grpId="0"/>
      <p:bldP spid="523272" grpId="0"/>
      <p:bldP spid="523275" grpId="0"/>
      <p:bldP spid="523277" grpId="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6355" name="矩形 526354">
            <a:extLst>
              <a:ext uri="{FF2B5EF4-FFF2-40B4-BE49-F238E27FC236}">
                <a16:creationId xmlns:a16="http://schemas.microsoft.com/office/drawing/2014/main" id="{6AF5CB5F-0C46-4667-BB54-DA1DB306A3E0}"/>
              </a:ext>
            </a:extLst>
          </p:cNvPr>
          <p:cNvSpPr>
            <a:spLocks noChangeArrowheads="1"/>
          </p:cNvSpPr>
          <p:nvPr/>
        </p:nvSpPr>
        <p:spPr bwMode="auto">
          <a:xfrm>
            <a:off x="685800" y="914400"/>
            <a:ext cx="8077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还可以类似地推出一些等式，但通过上面一些例子已可见函数</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3000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zh-CN"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在研究序列</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,0),</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12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的关系时所起的作用。</a:t>
            </a:r>
          </a:p>
        </p:txBody>
      </p:sp>
      <p:sp>
        <p:nvSpPr>
          <p:cNvPr id="526356" name="矩形 526355">
            <a:extLst>
              <a:ext uri="{FF2B5EF4-FFF2-40B4-BE49-F238E27FC236}">
                <a16:creationId xmlns:a16="http://schemas.microsoft.com/office/drawing/2014/main" id="{20CB701E-67F7-4844-A657-732EC06FC8F6}"/>
              </a:ext>
            </a:extLst>
          </p:cNvPr>
          <p:cNvSpPr>
            <a:spLocks noChangeArrowheads="1"/>
          </p:cNvSpPr>
          <p:nvPr/>
        </p:nvSpPr>
        <p:spPr bwMode="auto">
          <a:xfrm>
            <a:off x="679450" y="2436813"/>
            <a:ext cx="815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33CC"/>
                </a:solidFill>
                <a:effectLst/>
                <a:uLnTx/>
                <a:uFillTx/>
                <a:latin typeface="Times New Roman" panose="02020603050405020304" pitchFamily="18" charset="0"/>
                <a:ea typeface="黑体" panose="02010609060101010101" pitchFamily="49" charset="-122"/>
                <a:cs typeface="+mn-cs"/>
              </a:rPr>
              <a:t>定义</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：对于序列</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0</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，函数</a:t>
            </a:r>
          </a:p>
        </p:txBody>
      </p:sp>
      <p:graphicFrame>
        <p:nvGraphicFramePr>
          <p:cNvPr id="526357" name="对象 526356">
            <a:extLst>
              <a:ext uri="{FF2B5EF4-FFF2-40B4-BE49-F238E27FC236}">
                <a16:creationId xmlns:a16="http://schemas.microsoft.com/office/drawing/2014/main" id="{8CE3FC6E-74A2-4E03-9751-0963166BE0DC}"/>
              </a:ext>
            </a:extLst>
          </p:cNvPr>
          <p:cNvGraphicFramePr>
            <a:graphicFrameLocks/>
          </p:cNvGraphicFramePr>
          <p:nvPr/>
        </p:nvGraphicFramePr>
        <p:xfrm>
          <a:off x="2419350" y="3021013"/>
          <a:ext cx="3924300" cy="482600"/>
        </p:xfrm>
        <a:graphic>
          <a:graphicData uri="http://schemas.openxmlformats.org/presentationml/2006/ole">
            <mc:AlternateContent xmlns:mc="http://schemas.openxmlformats.org/markup-compatibility/2006">
              <mc:Choice xmlns:v="urn:schemas-microsoft-com:vml" Requires="v">
                <p:oleObj spid="_x0000_s40983" r:id="rId3" imgW="3922597" imgH="482391" progId="Equation.DSMT4">
                  <p:embed/>
                </p:oleObj>
              </mc:Choice>
              <mc:Fallback>
                <p:oleObj r:id="rId3" imgW="3922597" imgH="482391" progId="Equation.DSMT4">
                  <p:embed/>
                  <p:pic>
                    <p:nvPicPr>
                      <p:cNvPr id="526357" name="对象 526356">
                        <a:extLst>
                          <a:ext uri="{FF2B5EF4-FFF2-40B4-BE49-F238E27FC236}">
                            <a16:creationId xmlns:a16="http://schemas.microsoft.com/office/drawing/2014/main" id="{8CE3FC6E-74A2-4E03-9751-0963166BE0D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3021013"/>
                        <a:ext cx="3924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6358" name="矩形 526357">
            <a:extLst>
              <a:ext uri="{FF2B5EF4-FFF2-40B4-BE49-F238E27FC236}">
                <a16:creationId xmlns:a16="http://schemas.microsoft.com/office/drawing/2014/main" id="{FAB1C62A-7F19-4960-837A-597B7C195CD4}"/>
              </a:ext>
            </a:extLst>
          </p:cNvPr>
          <p:cNvSpPr>
            <a:spLocks noChangeArrowheads="1"/>
          </p:cNvSpPr>
          <p:nvPr/>
        </p:nvSpPr>
        <p:spPr bwMode="auto">
          <a:xfrm>
            <a:off x="685800" y="3517900"/>
            <a:ext cx="815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称为序列</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0</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a:t>
            </a:r>
            <a:r>
              <a:rPr kumimoji="0" lang="zh-CN" altLang="en-US" sz="2800" b="1" i="0" u="none" strike="noStrike" kern="1200" cap="none" spc="0" normalizeH="0" baseline="0" noProof="0">
                <a:ln>
                  <a:noFill/>
                </a:ln>
                <a:solidFill>
                  <a:srgbClr val="0033CC"/>
                </a:solidFill>
                <a:effectLst/>
                <a:uLnTx/>
                <a:uFillTx/>
                <a:latin typeface="Times New Roman" panose="02020603050405020304" pitchFamily="18" charset="0"/>
                <a:ea typeface="黑体" panose="02010609060101010101" pitchFamily="49" charset="-122"/>
                <a:cs typeface="+mn-cs"/>
              </a:rPr>
              <a:t>母函数</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26359" name="矩形 526358">
            <a:extLst>
              <a:ext uri="{FF2B5EF4-FFF2-40B4-BE49-F238E27FC236}">
                <a16:creationId xmlns:a16="http://schemas.microsoft.com/office/drawing/2014/main" id="{37793655-0417-4240-AE05-C216F9554B35}"/>
              </a:ext>
            </a:extLst>
          </p:cNvPr>
          <p:cNvSpPr>
            <a:spLocks noChangeArrowheads="1"/>
          </p:cNvSpPr>
          <p:nvPr/>
        </p:nvSpPr>
        <p:spPr bwMode="auto">
          <a:xfrm>
            <a:off x="685800" y="4187825"/>
            <a:ext cx="807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例如函数</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3000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就是</a:t>
            </a:r>
            <a:r>
              <a:rPr kumimoji="0" lang="zh-CN"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序列</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,0),</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12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C</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1200"/>
                </a:solidFill>
                <a:effectLst/>
                <a:uLnTx/>
                <a:uFillTx/>
                <a:latin typeface="Times New Roman" panose="02020603050405020304" pitchFamily="18" charset="0"/>
                <a:ea typeface="黑体" panose="02010609060101010101" pitchFamily="49" charset="-122"/>
                <a:cs typeface="+mn-cs"/>
              </a:rPr>
              <a:t>的母函数。</a:t>
            </a:r>
          </a:p>
        </p:txBody>
      </p:sp>
      <p:sp>
        <p:nvSpPr>
          <p:cNvPr id="526360" name="矩形 526359">
            <a:extLst>
              <a:ext uri="{FF2B5EF4-FFF2-40B4-BE49-F238E27FC236}">
                <a16:creationId xmlns:a16="http://schemas.microsoft.com/office/drawing/2014/main" id="{46EF04BE-ACD5-471E-95A8-696B688F7809}"/>
              </a:ext>
            </a:extLst>
          </p:cNvPr>
          <p:cNvSpPr>
            <a:spLocks noChangeArrowheads="1"/>
          </p:cNvSpPr>
          <p:nvPr/>
        </p:nvSpPr>
        <p:spPr bwMode="auto">
          <a:xfrm>
            <a:off x="685800" y="5180013"/>
            <a:ext cx="8077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如若已知序列，则对应的母函数可根据定义给出。</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反之，如果已经求出序列的母函数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G</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，则该序列也随之确定。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6355"/>
                                        </p:tgtEl>
                                        <p:attrNameLst>
                                          <p:attrName>style.visibility</p:attrName>
                                        </p:attrNameLst>
                                      </p:cBhvr>
                                      <p:to>
                                        <p:strVal val="visible"/>
                                      </p:to>
                                    </p:set>
                                    <p:animEffect transition="in" filter="wipe(left)">
                                      <p:cBhvr>
                                        <p:cTn id="7" dur="500"/>
                                        <p:tgtEl>
                                          <p:spTgt spid="526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6356"/>
                                        </p:tgtEl>
                                        <p:attrNameLst>
                                          <p:attrName>style.visibility</p:attrName>
                                        </p:attrNameLst>
                                      </p:cBhvr>
                                      <p:to>
                                        <p:strVal val="visible"/>
                                      </p:to>
                                    </p:set>
                                    <p:animEffect transition="in" filter="wipe(left)">
                                      <p:cBhvr>
                                        <p:cTn id="12" dur="500"/>
                                        <p:tgtEl>
                                          <p:spTgt spid="526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26357"/>
                                        </p:tgtEl>
                                        <p:attrNameLst>
                                          <p:attrName>style.visibility</p:attrName>
                                        </p:attrNameLst>
                                      </p:cBhvr>
                                      <p:to>
                                        <p:strVal val="visible"/>
                                      </p:to>
                                    </p:set>
                                    <p:animEffect transition="in" filter="wipe(left)">
                                      <p:cBhvr>
                                        <p:cTn id="17" dur="500"/>
                                        <p:tgtEl>
                                          <p:spTgt spid="526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6358"/>
                                        </p:tgtEl>
                                        <p:attrNameLst>
                                          <p:attrName>style.visibility</p:attrName>
                                        </p:attrNameLst>
                                      </p:cBhvr>
                                      <p:to>
                                        <p:strVal val="visible"/>
                                      </p:to>
                                    </p:set>
                                    <p:animEffect transition="in" filter="wipe(left)">
                                      <p:cBhvr>
                                        <p:cTn id="22" dur="500"/>
                                        <p:tgtEl>
                                          <p:spTgt spid="5263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6359"/>
                                        </p:tgtEl>
                                        <p:attrNameLst>
                                          <p:attrName>style.visibility</p:attrName>
                                        </p:attrNameLst>
                                      </p:cBhvr>
                                      <p:to>
                                        <p:strVal val="visible"/>
                                      </p:to>
                                    </p:set>
                                    <p:animEffect transition="in" filter="wipe(left)">
                                      <p:cBhvr>
                                        <p:cTn id="27" dur="500"/>
                                        <p:tgtEl>
                                          <p:spTgt spid="5263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26360">
                                            <p:txEl>
                                              <p:pRg st="0" end="0"/>
                                            </p:txEl>
                                          </p:spTgt>
                                        </p:tgtEl>
                                        <p:attrNameLst>
                                          <p:attrName>style.visibility</p:attrName>
                                        </p:attrNameLst>
                                      </p:cBhvr>
                                      <p:to>
                                        <p:strVal val="visible"/>
                                      </p:to>
                                    </p:set>
                                    <p:animEffect transition="in" filter="wipe(left)">
                                      <p:cBhvr>
                                        <p:cTn id="32" dur="500"/>
                                        <p:tgtEl>
                                          <p:spTgt spid="52636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26360">
                                            <p:txEl>
                                              <p:pRg st="1" end="1"/>
                                            </p:txEl>
                                          </p:spTgt>
                                        </p:tgtEl>
                                        <p:attrNameLst>
                                          <p:attrName>style.visibility</p:attrName>
                                        </p:attrNameLst>
                                      </p:cBhvr>
                                      <p:to>
                                        <p:strVal val="visible"/>
                                      </p:to>
                                    </p:set>
                                    <p:animEffect transition="in" filter="wipe(left)">
                                      <p:cBhvr>
                                        <p:cTn id="37" dur="500"/>
                                        <p:tgtEl>
                                          <p:spTgt spid="5263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55" grpId="0"/>
      <p:bldP spid="526356" grpId="0"/>
      <p:bldP spid="526358" grpId="0"/>
      <p:bldP spid="526359" grpId="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59" name="文本框 531458">
            <a:extLst>
              <a:ext uri="{FF2B5EF4-FFF2-40B4-BE49-F238E27FC236}">
                <a16:creationId xmlns:a16="http://schemas.microsoft.com/office/drawing/2014/main" id="{0A964A62-5261-48C5-9EB5-17DE17E0CF32}"/>
              </a:ext>
            </a:extLst>
          </p:cNvPr>
          <p:cNvSpPr txBox="1">
            <a:spLocks noChangeArrowheads="1"/>
          </p:cNvSpPr>
          <p:nvPr/>
        </p:nvSpPr>
        <p:spPr bwMode="auto">
          <a:xfrm>
            <a:off x="515938" y="1828800"/>
            <a:ext cx="6519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w</a:t>
            </a:r>
            <a:r>
              <a:rPr kumimoji="0" lang="zh-CN" altLang="en-US"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y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分别代表红球，白球，黄球。</a:t>
            </a:r>
          </a:p>
        </p:txBody>
      </p:sp>
      <p:graphicFrame>
        <p:nvGraphicFramePr>
          <p:cNvPr id="531460" name="对象 531459">
            <a:extLst>
              <a:ext uri="{FF2B5EF4-FFF2-40B4-BE49-F238E27FC236}">
                <a16:creationId xmlns:a16="http://schemas.microsoft.com/office/drawing/2014/main" id="{8D1F2394-76E8-4AA4-8E8D-D961DC8B99CF}"/>
              </a:ext>
            </a:extLst>
          </p:cNvPr>
          <p:cNvGraphicFramePr>
            <a:graphicFrameLocks/>
          </p:cNvGraphicFramePr>
          <p:nvPr/>
        </p:nvGraphicFramePr>
        <p:xfrm>
          <a:off x="2057400" y="2286000"/>
          <a:ext cx="3754438" cy="558800"/>
        </p:xfrm>
        <a:graphic>
          <a:graphicData uri="http://schemas.openxmlformats.org/presentationml/2006/ole">
            <mc:AlternateContent xmlns:mc="http://schemas.openxmlformats.org/markup-compatibility/2006">
              <mc:Choice xmlns:v="urn:schemas-microsoft-com:vml" Requires="v">
                <p:oleObj spid="_x0000_s42028" r:id="rId3" imgW="1536700" imgH="228600" progId="Equation.DSMT4">
                  <p:embed/>
                </p:oleObj>
              </mc:Choice>
              <mc:Fallback>
                <p:oleObj r:id="rId3" imgW="1536700" imgH="228600" progId="Equation.DSMT4">
                  <p:embed/>
                  <p:pic>
                    <p:nvPicPr>
                      <p:cNvPr id="531460" name="对象 531459">
                        <a:extLst>
                          <a:ext uri="{FF2B5EF4-FFF2-40B4-BE49-F238E27FC236}">
                            <a16:creationId xmlns:a16="http://schemas.microsoft.com/office/drawing/2014/main" id="{8D1F2394-76E8-4AA4-8E8D-D961DC8B99C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86000"/>
                        <a:ext cx="37544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1461" name="矩形 531460">
            <a:extLst>
              <a:ext uri="{FF2B5EF4-FFF2-40B4-BE49-F238E27FC236}">
                <a16:creationId xmlns:a16="http://schemas.microsoft.com/office/drawing/2014/main" id="{568888E3-32B2-4E90-AB5A-C3F9A0E119CC}"/>
              </a:ext>
            </a:extLst>
          </p:cNvPr>
          <p:cNvSpPr>
            <a:spLocks noChangeArrowheads="1"/>
          </p:cNvSpPr>
          <p:nvPr/>
        </p:nvSpPr>
        <p:spPr bwMode="auto">
          <a:xfrm>
            <a:off x="533400" y="914400"/>
            <a:ext cx="84820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33CC"/>
              </a:buClr>
              <a:buSzPct val="70000"/>
              <a:buFont typeface="Wingdings" panose="05000000000000000000" pitchFamily="2" charset="2"/>
              <a:buNone/>
              <a:tabLst/>
              <a:defRPr/>
            </a:pPr>
            <a:r>
              <a:rPr kumimoji="0" lang="zh-CN" altLang="en-US" sz="2800" b="1" i="0" u="none" strike="noStrike" kern="1200" cap="none" spc="0" normalizeH="0" baseline="0" noProof="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a:ln>
                  <a:noFill/>
                </a:ln>
                <a:solidFill>
                  <a:srgbClr val="3399FF"/>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有红球两个，白球、黄球各一个，试求有多少种不同的组合方案。</a:t>
            </a:r>
          </a:p>
        </p:txBody>
      </p:sp>
      <p:graphicFrame>
        <p:nvGraphicFramePr>
          <p:cNvPr id="531463" name="对象 531462">
            <a:extLst>
              <a:ext uri="{FF2B5EF4-FFF2-40B4-BE49-F238E27FC236}">
                <a16:creationId xmlns:a16="http://schemas.microsoft.com/office/drawing/2014/main" id="{B92DA6AE-2C23-46D4-AE39-2B902C665885}"/>
              </a:ext>
            </a:extLst>
          </p:cNvPr>
          <p:cNvGraphicFramePr>
            <a:graphicFrameLocks/>
          </p:cNvGraphicFramePr>
          <p:nvPr/>
        </p:nvGraphicFramePr>
        <p:xfrm>
          <a:off x="1828800" y="2743200"/>
          <a:ext cx="6019800" cy="1177925"/>
        </p:xfrm>
        <a:graphic>
          <a:graphicData uri="http://schemas.openxmlformats.org/presentationml/2006/ole">
            <mc:AlternateContent xmlns:mc="http://schemas.openxmlformats.org/markup-compatibility/2006">
              <mc:Choice xmlns:v="urn:schemas-microsoft-com:vml" Requires="v">
                <p:oleObj spid="_x0000_s42029" r:id="rId5" imgW="2462731" imgH="482391" progId="Equation.DSMT4">
                  <p:embed/>
                </p:oleObj>
              </mc:Choice>
              <mc:Fallback>
                <p:oleObj r:id="rId5" imgW="2462731" imgH="482391" progId="Equation.DSMT4">
                  <p:embed/>
                  <p:pic>
                    <p:nvPicPr>
                      <p:cNvPr id="531463" name="对象 531462">
                        <a:extLst>
                          <a:ext uri="{FF2B5EF4-FFF2-40B4-BE49-F238E27FC236}">
                            <a16:creationId xmlns:a16="http://schemas.microsoft.com/office/drawing/2014/main" id="{B92DA6AE-2C23-46D4-AE39-2B902C66588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743200"/>
                        <a:ext cx="60198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1464" name="矩形 531463">
            <a:extLst>
              <a:ext uri="{FF2B5EF4-FFF2-40B4-BE49-F238E27FC236}">
                <a16:creationId xmlns:a16="http://schemas.microsoft.com/office/drawing/2014/main" id="{F5588D94-B054-4516-AD8D-91DC4716D085}"/>
              </a:ext>
            </a:extLst>
          </p:cNvPr>
          <p:cNvSpPr>
            <a:spLocks noChangeArrowheads="1"/>
          </p:cNvSpPr>
          <p:nvPr/>
        </p:nvSpPr>
        <p:spPr bwMode="auto">
          <a:xfrm>
            <a:off x="555625" y="3810000"/>
            <a:ext cx="8010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取一个球的组合数为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，即分别取红，白，黄。</a:t>
            </a:r>
          </a:p>
        </p:txBody>
      </p:sp>
      <p:sp>
        <p:nvSpPr>
          <p:cNvPr id="531465" name="矩形 531464">
            <a:extLst>
              <a:ext uri="{FF2B5EF4-FFF2-40B4-BE49-F238E27FC236}">
                <a16:creationId xmlns:a16="http://schemas.microsoft.com/office/drawing/2014/main" id="{2FEFBFC6-5263-4312-A1DC-320E9218808C}"/>
              </a:ext>
            </a:extLst>
          </p:cNvPr>
          <p:cNvSpPr>
            <a:spLocks noChangeArrowheads="1"/>
          </p:cNvSpPr>
          <p:nvPr/>
        </p:nvSpPr>
        <p:spPr bwMode="auto">
          <a:xfrm>
            <a:off x="533400" y="42672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取两个球的组合数为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，即两个红的，一红一黄，一红一白，一白一黄。</a:t>
            </a:r>
          </a:p>
        </p:txBody>
      </p:sp>
      <p:sp>
        <p:nvSpPr>
          <p:cNvPr id="531466" name="文本框 531465">
            <a:extLst>
              <a:ext uri="{FF2B5EF4-FFF2-40B4-BE49-F238E27FC236}">
                <a16:creationId xmlns:a16="http://schemas.microsoft.com/office/drawing/2014/main" id="{63F42147-4630-48D1-AAE2-53AF528728F5}"/>
              </a:ext>
            </a:extLst>
          </p:cNvPr>
          <p:cNvSpPr txBox="1">
            <a:spLocks noChangeArrowheads="1"/>
          </p:cNvSpPr>
          <p:nvPr/>
        </p:nvSpPr>
        <p:spPr bwMode="auto">
          <a:xfrm>
            <a:off x="533400" y="5195888"/>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取三个球的组合数为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，即两红一黄，两红一白，一红一黄一白。</a:t>
            </a:r>
          </a:p>
        </p:txBody>
      </p:sp>
      <p:sp>
        <p:nvSpPr>
          <p:cNvPr id="531467" name="文本框 531466">
            <a:extLst>
              <a:ext uri="{FF2B5EF4-FFF2-40B4-BE49-F238E27FC236}">
                <a16:creationId xmlns:a16="http://schemas.microsoft.com/office/drawing/2014/main" id="{4A65CF15-BCAF-4B4F-BEE2-A7A870D61F27}"/>
              </a:ext>
            </a:extLst>
          </p:cNvPr>
          <p:cNvSpPr txBox="1">
            <a:spLocks noChangeArrowheads="1"/>
          </p:cNvSpPr>
          <p:nvPr/>
        </p:nvSpPr>
        <p:spPr bwMode="auto">
          <a:xfrm>
            <a:off x="533400" y="609600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取四个球的组合数为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，即两红一黄一白。</a:t>
            </a:r>
            <a:endParaRPr kumimoji="0" lang="zh-CN" altLang="en-US" sz="2800" b="1"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1461"/>
                                        </p:tgtEl>
                                        <p:attrNameLst>
                                          <p:attrName>style.visibility</p:attrName>
                                        </p:attrNameLst>
                                      </p:cBhvr>
                                      <p:to>
                                        <p:strVal val="visible"/>
                                      </p:to>
                                    </p:set>
                                    <p:animEffect transition="in" filter="wipe(left)">
                                      <p:cBhvr>
                                        <p:cTn id="7" dur="500"/>
                                        <p:tgtEl>
                                          <p:spTgt spid="531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1459"/>
                                        </p:tgtEl>
                                        <p:attrNameLst>
                                          <p:attrName>style.visibility</p:attrName>
                                        </p:attrNameLst>
                                      </p:cBhvr>
                                      <p:to>
                                        <p:strVal val="visible"/>
                                      </p:to>
                                    </p:set>
                                    <p:animEffect transition="in" filter="wipe(left)">
                                      <p:cBhvr>
                                        <p:cTn id="12" dur="500"/>
                                        <p:tgtEl>
                                          <p:spTgt spid="5314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1460"/>
                                        </p:tgtEl>
                                        <p:attrNameLst>
                                          <p:attrName>style.visibility</p:attrName>
                                        </p:attrNameLst>
                                      </p:cBhvr>
                                      <p:to>
                                        <p:strVal val="visible"/>
                                      </p:to>
                                    </p:set>
                                    <p:animEffect transition="in" filter="wipe(left)">
                                      <p:cBhvr>
                                        <p:cTn id="17" dur="500"/>
                                        <p:tgtEl>
                                          <p:spTgt spid="531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31463"/>
                                        </p:tgtEl>
                                        <p:attrNameLst>
                                          <p:attrName>style.visibility</p:attrName>
                                        </p:attrNameLst>
                                      </p:cBhvr>
                                      <p:to>
                                        <p:strVal val="visible"/>
                                      </p:to>
                                    </p:set>
                                    <p:animEffect transition="in" filter="wipe(left)">
                                      <p:cBhvr>
                                        <p:cTn id="22" dur="500"/>
                                        <p:tgtEl>
                                          <p:spTgt spid="531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1464"/>
                                        </p:tgtEl>
                                        <p:attrNameLst>
                                          <p:attrName>style.visibility</p:attrName>
                                        </p:attrNameLst>
                                      </p:cBhvr>
                                      <p:to>
                                        <p:strVal val="visible"/>
                                      </p:to>
                                    </p:set>
                                    <p:animEffect transition="in" filter="wipe(left)">
                                      <p:cBhvr>
                                        <p:cTn id="27" dur="500"/>
                                        <p:tgtEl>
                                          <p:spTgt spid="5314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1465"/>
                                        </p:tgtEl>
                                        <p:attrNameLst>
                                          <p:attrName>style.visibility</p:attrName>
                                        </p:attrNameLst>
                                      </p:cBhvr>
                                      <p:to>
                                        <p:strVal val="visible"/>
                                      </p:to>
                                    </p:set>
                                    <p:animEffect transition="in" filter="wipe(left)">
                                      <p:cBhvr>
                                        <p:cTn id="32" dur="500"/>
                                        <p:tgtEl>
                                          <p:spTgt spid="5314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1466"/>
                                        </p:tgtEl>
                                        <p:attrNameLst>
                                          <p:attrName>style.visibility</p:attrName>
                                        </p:attrNameLst>
                                      </p:cBhvr>
                                      <p:to>
                                        <p:strVal val="visible"/>
                                      </p:to>
                                    </p:set>
                                    <p:animEffect transition="in" filter="wipe(left)">
                                      <p:cBhvr>
                                        <p:cTn id="37" dur="500"/>
                                        <p:tgtEl>
                                          <p:spTgt spid="5314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1467"/>
                                        </p:tgtEl>
                                        <p:attrNameLst>
                                          <p:attrName>style.visibility</p:attrName>
                                        </p:attrNameLst>
                                      </p:cBhvr>
                                      <p:to>
                                        <p:strVal val="visible"/>
                                      </p:to>
                                    </p:set>
                                    <p:animEffect transition="in" filter="wipe(left)">
                                      <p:cBhvr>
                                        <p:cTn id="42" dur="500"/>
                                        <p:tgtEl>
                                          <p:spTgt spid="531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p:bldP spid="531461" grpId="0"/>
      <p:bldP spid="531464" grpId="0"/>
      <p:bldP spid="531465" grpId="0"/>
      <p:bldP spid="531466" grpId="0"/>
      <p:bldP spid="531467"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33507" name="对象 533506">
            <a:extLst>
              <a:ext uri="{FF2B5EF4-FFF2-40B4-BE49-F238E27FC236}">
                <a16:creationId xmlns:a16="http://schemas.microsoft.com/office/drawing/2014/main" id="{629444E8-4177-4A0B-8667-EE21E473230C}"/>
              </a:ext>
            </a:extLst>
          </p:cNvPr>
          <p:cNvGraphicFramePr>
            <a:graphicFrameLocks/>
          </p:cNvGraphicFramePr>
          <p:nvPr/>
        </p:nvGraphicFramePr>
        <p:xfrm>
          <a:off x="1676400" y="3200400"/>
          <a:ext cx="4191000" cy="573088"/>
        </p:xfrm>
        <a:graphic>
          <a:graphicData uri="http://schemas.openxmlformats.org/presentationml/2006/ole">
            <mc:AlternateContent xmlns:mc="http://schemas.openxmlformats.org/markup-compatibility/2006">
              <mc:Choice xmlns:v="urn:schemas-microsoft-com:vml" Requires="v">
                <p:oleObj spid="_x0000_s43094" r:id="rId3" imgW="1676400" imgH="228600" progId="Equation.DSMT4">
                  <p:embed/>
                </p:oleObj>
              </mc:Choice>
              <mc:Fallback>
                <p:oleObj r:id="rId3" imgW="1676400" imgH="228600" progId="Equation.DSMT4">
                  <p:embed/>
                  <p:pic>
                    <p:nvPicPr>
                      <p:cNvPr id="533507" name="对象 533506">
                        <a:extLst>
                          <a:ext uri="{FF2B5EF4-FFF2-40B4-BE49-F238E27FC236}">
                            <a16:creationId xmlns:a16="http://schemas.microsoft.com/office/drawing/2014/main" id="{629444E8-4177-4A0B-8667-EE21E473230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200400"/>
                        <a:ext cx="41910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3508" name="文本框 533507">
            <a:extLst>
              <a:ext uri="{FF2B5EF4-FFF2-40B4-BE49-F238E27FC236}">
                <a16:creationId xmlns:a16="http://schemas.microsoft.com/office/drawing/2014/main" id="{C6E446F1-BB7D-45B2-981B-4BBA0BD586EC}"/>
              </a:ext>
            </a:extLst>
          </p:cNvPr>
          <p:cNvSpPr txBox="1">
            <a:spLocks noChangeArrowheads="1"/>
          </p:cNvSpPr>
          <p:nvPr/>
        </p:nvSpPr>
        <p:spPr bwMode="auto">
          <a:xfrm>
            <a:off x="685800" y="4738688"/>
            <a:ext cx="528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共有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1+3+4+3+1=12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种组合方式</a:t>
            </a:r>
            <a:r>
              <a:rPr kumimoji="0" lang="zh-CN" altLang="en-US" sz="28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a:t>
            </a:r>
          </a:p>
        </p:txBody>
      </p:sp>
      <p:grpSp>
        <p:nvGrpSpPr>
          <p:cNvPr id="533509" name="组合 533508">
            <a:extLst>
              <a:ext uri="{FF2B5EF4-FFF2-40B4-BE49-F238E27FC236}">
                <a16:creationId xmlns:a16="http://schemas.microsoft.com/office/drawing/2014/main" id="{9190ABB8-F7D9-41AB-A70D-C5395B6FDABD}"/>
              </a:ext>
            </a:extLst>
          </p:cNvPr>
          <p:cNvGrpSpPr>
            <a:grpSpLocks/>
          </p:cNvGrpSpPr>
          <p:nvPr/>
        </p:nvGrpSpPr>
        <p:grpSpPr bwMode="auto">
          <a:xfrm>
            <a:off x="685800" y="1752600"/>
            <a:ext cx="6653213" cy="522288"/>
            <a:chOff x="612" y="799"/>
            <a:chExt cx="4191" cy="329"/>
          </a:xfrm>
        </p:grpSpPr>
        <p:graphicFrame>
          <p:nvGraphicFramePr>
            <p:cNvPr id="24580" name="对象 533509">
              <a:extLst>
                <a:ext uri="{FF2B5EF4-FFF2-40B4-BE49-F238E27FC236}">
                  <a16:creationId xmlns:a16="http://schemas.microsoft.com/office/drawing/2014/main" id="{1A7C1492-8CAA-4639-BF8F-A703E19F7E84}"/>
                </a:ext>
              </a:extLst>
            </p:cNvPr>
            <p:cNvGraphicFramePr>
              <a:graphicFrameLocks/>
            </p:cNvGraphicFramePr>
            <p:nvPr/>
          </p:nvGraphicFramePr>
          <p:xfrm>
            <a:off x="3379" y="799"/>
            <a:ext cx="1424" cy="311"/>
          </p:xfrm>
          <a:graphic>
            <a:graphicData uri="http://schemas.openxmlformats.org/presentationml/2006/ole">
              <mc:AlternateContent xmlns:mc="http://schemas.openxmlformats.org/markup-compatibility/2006">
                <mc:Choice xmlns:v="urn:schemas-microsoft-com:vml" Requires="v">
                  <p:oleObj spid="_x0000_s43095" r:id="rId5" imgW="2259619" imgH="495085" progId="Equation.3">
                    <p:embed/>
                  </p:oleObj>
                </mc:Choice>
                <mc:Fallback>
                  <p:oleObj r:id="rId5" imgW="2259619" imgH="495085" progId="Equation.3">
                    <p:embed/>
                    <p:pic>
                      <p:nvPicPr>
                        <p:cNvPr id="24580" name="对象 533509">
                          <a:extLst>
                            <a:ext uri="{FF2B5EF4-FFF2-40B4-BE49-F238E27FC236}">
                              <a16:creationId xmlns:a16="http://schemas.microsoft.com/office/drawing/2014/main" id="{1A7C1492-8CAA-4639-BF8F-A703E19F7E8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799"/>
                          <a:ext cx="1424"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4581" name="组合 533510">
              <a:extLst>
                <a:ext uri="{FF2B5EF4-FFF2-40B4-BE49-F238E27FC236}">
                  <a16:creationId xmlns:a16="http://schemas.microsoft.com/office/drawing/2014/main" id="{B1951171-34DB-48C7-A64F-50BE0E94A157}"/>
                </a:ext>
              </a:extLst>
            </p:cNvPr>
            <p:cNvGrpSpPr>
              <a:grpSpLocks/>
            </p:cNvGrpSpPr>
            <p:nvPr/>
          </p:nvGrpSpPr>
          <p:grpSpPr bwMode="auto">
            <a:xfrm>
              <a:off x="612" y="800"/>
              <a:ext cx="2779" cy="328"/>
              <a:chOff x="521" y="845"/>
              <a:chExt cx="2779" cy="328"/>
            </a:xfrm>
          </p:grpSpPr>
          <p:graphicFrame>
            <p:nvGraphicFramePr>
              <p:cNvPr id="24582" name="对象 533511">
                <a:extLst>
                  <a:ext uri="{FF2B5EF4-FFF2-40B4-BE49-F238E27FC236}">
                    <a16:creationId xmlns:a16="http://schemas.microsoft.com/office/drawing/2014/main" id="{0A87FABA-6B70-4DCD-BF51-B9B34D43A101}"/>
                  </a:ext>
                </a:extLst>
              </p:cNvPr>
              <p:cNvGraphicFramePr>
                <a:graphicFrameLocks/>
              </p:cNvGraphicFramePr>
              <p:nvPr/>
            </p:nvGraphicFramePr>
            <p:xfrm>
              <a:off x="2245" y="845"/>
              <a:ext cx="208" cy="311"/>
            </p:xfrm>
            <a:graphic>
              <a:graphicData uri="http://schemas.openxmlformats.org/presentationml/2006/ole">
                <mc:AlternateContent xmlns:mc="http://schemas.openxmlformats.org/markup-compatibility/2006">
                  <mc:Choice xmlns:v="urn:schemas-microsoft-com:vml" Requires="v">
                    <p:oleObj spid="_x0000_s43096" r:id="rId7" imgW="330057" imgH="495085" progId="Equation.3">
                      <p:embed/>
                    </p:oleObj>
                  </mc:Choice>
                  <mc:Fallback>
                    <p:oleObj r:id="rId7" imgW="330057" imgH="495085" progId="Equation.3">
                      <p:embed/>
                      <p:pic>
                        <p:nvPicPr>
                          <p:cNvPr id="24582" name="对象 533511">
                            <a:extLst>
                              <a:ext uri="{FF2B5EF4-FFF2-40B4-BE49-F238E27FC236}">
                                <a16:creationId xmlns:a16="http://schemas.microsoft.com/office/drawing/2014/main" id="{0A87FABA-6B70-4DCD-BF51-B9B34D43A10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5" y="845"/>
                            <a:ext cx="20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3" name="矩形 533512">
                <a:extLst>
                  <a:ext uri="{FF2B5EF4-FFF2-40B4-BE49-F238E27FC236}">
                    <a16:creationId xmlns:a16="http://schemas.microsoft.com/office/drawing/2014/main" id="{50BD52D2-5838-41B0-9698-6DE94FBB65B9}"/>
                  </a:ext>
                </a:extLst>
              </p:cNvPr>
              <p:cNvSpPr>
                <a:spLocks noChangeArrowheads="1"/>
              </p:cNvSpPr>
              <p:nvPr/>
            </p:nvSpPr>
            <p:spPr bwMode="auto">
              <a:xfrm>
                <a:off x="521" y="846"/>
                <a:ext cx="2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令取</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的组合数为     </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则序列</a:t>
                </a:r>
              </a:p>
            </p:txBody>
          </p:sp>
        </p:grpSp>
      </p:grpSp>
      <p:sp>
        <p:nvSpPr>
          <p:cNvPr id="533515" name="矩形 533514">
            <a:extLst>
              <a:ext uri="{FF2B5EF4-FFF2-40B4-BE49-F238E27FC236}">
                <a16:creationId xmlns:a16="http://schemas.microsoft.com/office/drawing/2014/main" id="{F7D8D90E-0013-4EC4-9047-BDD512ABE4CB}"/>
              </a:ext>
            </a:extLst>
          </p:cNvPr>
          <p:cNvSpPr>
            <a:spLocks noChangeArrowheads="1"/>
          </p:cNvSpPr>
          <p:nvPr/>
        </p:nvSpPr>
        <p:spPr bwMode="auto">
          <a:xfrm>
            <a:off x="696913" y="2362200"/>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3333CC"/>
              </a:buClr>
              <a:buSzPct val="7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的母函数为</a:t>
            </a:r>
          </a:p>
        </p:txBody>
      </p:sp>
      <p:graphicFrame>
        <p:nvGraphicFramePr>
          <p:cNvPr id="533516" name="对象 533515">
            <a:extLst>
              <a:ext uri="{FF2B5EF4-FFF2-40B4-BE49-F238E27FC236}">
                <a16:creationId xmlns:a16="http://schemas.microsoft.com/office/drawing/2014/main" id="{45DAF540-0578-46FF-ACC9-23715074F9D3}"/>
              </a:ext>
            </a:extLst>
          </p:cNvPr>
          <p:cNvGraphicFramePr>
            <a:graphicFrameLocks/>
          </p:cNvGraphicFramePr>
          <p:nvPr/>
        </p:nvGraphicFramePr>
        <p:xfrm>
          <a:off x="2536825" y="3889375"/>
          <a:ext cx="4244975" cy="530225"/>
        </p:xfrm>
        <a:graphic>
          <a:graphicData uri="http://schemas.openxmlformats.org/presentationml/2006/ole">
            <mc:AlternateContent xmlns:mc="http://schemas.openxmlformats.org/markup-compatibility/2006">
              <mc:Choice xmlns:v="urn:schemas-microsoft-com:vml" Requires="v">
                <p:oleObj spid="_x0000_s43097" r:id="rId9" imgW="1624190" imgH="203024" progId="Equation.DSMT4">
                  <p:embed/>
                </p:oleObj>
              </mc:Choice>
              <mc:Fallback>
                <p:oleObj r:id="rId9" imgW="1624190" imgH="203024" progId="Equation.DSMT4">
                  <p:embed/>
                  <p:pic>
                    <p:nvPicPr>
                      <p:cNvPr id="533516" name="对象 533515">
                        <a:extLst>
                          <a:ext uri="{FF2B5EF4-FFF2-40B4-BE49-F238E27FC236}">
                            <a16:creationId xmlns:a16="http://schemas.microsoft.com/office/drawing/2014/main" id="{45DAF540-0578-46FF-ACC9-23715074F9D3}"/>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6825" y="3889375"/>
                        <a:ext cx="42449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3509"/>
                                        </p:tgtEl>
                                        <p:attrNameLst>
                                          <p:attrName>style.visibility</p:attrName>
                                        </p:attrNameLst>
                                      </p:cBhvr>
                                      <p:to>
                                        <p:strVal val="visible"/>
                                      </p:to>
                                    </p:set>
                                    <p:animEffect transition="in" filter="wipe(left)">
                                      <p:cBhvr>
                                        <p:cTn id="7" dur="500"/>
                                        <p:tgtEl>
                                          <p:spTgt spid="53350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33515"/>
                                        </p:tgtEl>
                                        <p:attrNameLst>
                                          <p:attrName>style.visibility</p:attrName>
                                        </p:attrNameLst>
                                      </p:cBhvr>
                                      <p:to>
                                        <p:strVal val="visible"/>
                                      </p:to>
                                    </p:set>
                                    <p:animEffect transition="in" filter="wipe(left)">
                                      <p:cBhvr>
                                        <p:cTn id="10" dur="500"/>
                                        <p:tgtEl>
                                          <p:spTgt spid="5335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33507"/>
                                        </p:tgtEl>
                                        <p:attrNameLst>
                                          <p:attrName>style.visibility</p:attrName>
                                        </p:attrNameLst>
                                      </p:cBhvr>
                                      <p:to>
                                        <p:strVal val="visible"/>
                                      </p:to>
                                    </p:set>
                                    <p:animEffect transition="in" filter="wipe(left)">
                                      <p:cBhvr>
                                        <p:cTn id="15" dur="500"/>
                                        <p:tgtEl>
                                          <p:spTgt spid="5335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33516"/>
                                        </p:tgtEl>
                                        <p:attrNameLst>
                                          <p:attrName>style.visibility</p:attrName>
                                        </p:attrNameLst>
                                      </p:cBhvr>
                                      <p:to>
                                        <p:strVal val="visible"/>
                                      </p:to>
                                    </p:set>
                                    <p:animEffect transition="in" filter="wipe(left)">
                                      <p:cBhvr>
                                        <p:cTn id="20" dur="500"/>
                                        <p:tgtEl>
                                          <p:spTgt spid="5335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33508"/>
                                        </p:tgtEl>
                                        <p:attrNameLst>
                                          <p:attrName>style.visibility</p:attrName>
                                        </p:attrNameLst>
                                      </p:cBhvr>
                                      <p:to>
                                        <p:strVal val="visible"/>
                                      </p:to>
                                    </p:set>
                                    <p:animEffect transition="in" filter="wipe(left)">
                                      <p:cBhvr>
                                        <p:cTn id="25" dur="500"/>
                                        <p:tgtEl>
                                          <p:spTgt spid="53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p:bldP spid="533515" grpId="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4531" name="文本框 534530">
            <a:extLst>
              <a:ext uri="{FF2B5EF4-FFF2-40B4-BE49-F238E27FC236}">
                <a16:creationId xmlns:a16="http://schemas.microsoft.com/office/drawing/2014/main" id="{6E770D04-7CFA-4504-8710-59913A1185A6}"/>
              </a:ext>
            </a:extLst>
          </p:cNvPr>
          <p:cNvSpPr txBox="1">
            <a:spLocks noChangeArrowheads="1"/>
          </p:cNvSpPr>
          <p:nvPr/>
        </p:nvSpPr>
        <p:spPr bwMode="auto">
          <a:xfrm>
            <a:off x="609600" y="27114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令</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为从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位男同志中抽取出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个的允许组合数。由于要男同志的数目必须是偶数。故</a:t>
            </a:r>
          </a:p>
        </p:txBody>
      </p:sp>
      <p:sp>
        <p:nvSpPr>
          <p:cNvPr id="534536" name="矩形 534535">
            <a:extLst>
              <a:ext uri="{FF2B5EF4-FFF2-40B4-BE49-F238E27FC236}">
                <a16:creationId xmlns:a16="http://schemas.microsoft.com/office/drawing/2014/main" id="{3B1392FE-B591-4231-BA3F-C7C5A48A52DC}"/>
              </a:ext>
            </a:extLst>
          </p:cNvPr>
          <p:cNvSpPr>
            <a:spLocks noChangeArrowheads="1"/>
          </p:cNvSpPr>
          <p:nvPr/>
        </p:nvSpPr>
        <p:spPr bwMode="auto">
          <a:xfrm>
            <a:off x="609600" y="1065213"/>
            <a:ext cx="8153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a:ln>
                  <a:noFill/>
                </a:ln>
                <a:solidFill>
                  <a:srgbClr val="3399FF"/>
                </a:solidFill>
                <a:effectLst/>
                <a:uLnTx/>
                <a:uFillTx/>
                <a:latin typeface="Times New Roman" panose="02020603050405020304" pitchFamily="18" charset="0"/>
                <a:ea typeface="黑体" panose="02010609060101010101" pitchFamily="49" charset="-122"/>
                <a:cs typeface="+mn-cs"/>
              </a:rPr>
              <a:t>3</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某单位有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个男同志，</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个女同志，现要组织一个由数目为偶数的男同志和数目不少于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的女同志组成的小组，试求有多少种组成方式？</a:t>
            </a:r>
          </a:p>
        </p:txBody>
      </p:sp>
      <p:graphicFrame>
        <p:nvGraphicFramePr>
          <p:cNvPr id="534537" name="对象 534536">
            <a:extLst>
              <a:ext uri="{FF2B5EF4-FFF2-40B4-BE49-F238E27FC236}">
                <a16:creationId xmlns:a16="http://schemas.microsoft.com/office/drawing/2014/main" id="{4169AFE6-805A-42B4-9230-E5939125C408}"/>
              </a:ext>
            </a:extLst>
          </p:cNvPr>
          <p:cNvGraphicFramePr>
            <a:graphicFrameLocks/>
          </p:cNvGraphicFramePr>
          <p:nvPr/>
        </p:nvGraphicFramePr>
        <p:xfrm>
          <a:off x="1981200" y="5888038"/>
          <a:ext cx="5091113" cy="512762"/>
        </p:xfrm>
        <a:graphic>
          <a:graphicData uri="http://schemas.openxmlformats.org/presentationml/2006/ole">
            <mc:AlternateContent xmlns:mc="http://schemas.openxmlformats.org/markup-compatibility/2006">
              <mc:Choice xmlns:v="urn:schemas-microsoft-com:vml" Requires="v">
                <p:oleObj spid="_x0000_s44097" r:id="rId3" imgW="2273300" imgH="228600" progId="Equation.DSMT4">
                  <p:embed/>
                </p:oleObj>
              </mc:Choice>
              <mc:Fallback>
                <p:oleObj r:id="rId3" imgW="2273300" imgH="228600" progId="Equation.DSMT4">
                  <p:embed/>
                  <p:pic>
                    <p:nvPicPr>
                      <p:cNvPr id="534537" name="对象 534536">
                        <a:extLst>
                          <a:ext uri="{FF2B5EF4-FFF2-40B4-BE49-F238E27FC236}">
                            <a16:creationId xmlns:a16="http://schemas.microsoft.com/office/drawing/2014/main" id="{4169AFE6-805A-42B4-9230-E5939125C40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888038"/>
                        <a:ext cx="509111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4538" name="文本框 534537">
            <a:extLst>
              <a:ext uri="{FF2B5EF4-FFF2-40B4-BE49-F238E27FC236}">
                <a16:creationId xmlns:a16="http://schemas.microsoft.com/office/drawing/2014/main" id="{4F7CB19E-EA0F-4354-A4FF-8CF9D1A0C09C}"/>
              </a:ext>
            </a:extLst>
          </p:cNvPr>
          <p:cNvSpPr txBox="1">
            <a:spLocks noChangeArrowheads="1"/>
          </p:cNvSpPr>
          <p:nvPr/>
        </p:nvSpPr>
        <p:spPr bwMode="auto">
          <a:xfrm>
            <a:off x="609600" y="520223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因此序列</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对应的母函数为：</a:t>
            </a:r>
          </a:p>
        </p:txBody>
      </p:sp>
      <p:graphicFrame>
        <p:nvGraphicFramePr>
          <p:cNvPr id="534539" name="对象 534538">
            <a:extLst>
              <a:ext uri="{FF2B5EF4-FFF2-40B4-BE49-F238E27FC236}">
                <a16:creationId xmlns:a16="http://schemas.microsoft.com/office/drawing/2014/main" id="{4F8E7B8C-5178-4A45-880F-5932578616E5}"/>
              </a:ext>
            </a:extLst>
          </p:cNvPr>
          <p:cNvGraphicFramePr>
            <a:graphicFrameLocks/>
          </p:cNvGraphicFramePr>
          <p:nvPr/>
        </p:nvGraphicFramePr>
        <p:xfrm>
          <a:off x="1219200" y="3754438"/>
          <a:ext cx="6934200" cy="558800"/>
        </p:xfrm>
        <a:graphic>
          <a:graphicData uri="http://schemas.openxmlformats.org/presentationml/2006/ole">
            <mc:AlternateContent xmlns:mc="http://schemas.openxmlformats.org/markup-compatibility/2006">
              <mc:Choice xmlns:v="urn:schemas-microsoft-com:vml" Requires="v">
                <p:oleObj spid="_x0000_s44098" r:id="rId5" imgW="2832100" imgH="228600" progId="Equation.DSMT4">
                  <p:embed/>
                </p:oleObj>
              </mc:Choice>
              <mc:Fallback>
                <p:oleObj r:id="rId5" imgW="2832100" imgH="228600" progId="Equation.DSMT4">
                  <p:embed/>
                  <p:pic>
                    <p:nvPicPr>
                      <p:cNvPr id="534539" name="对象 534538">
                        <a:extLst>
                          <a:ext uri="{FF2B5EF4-FFF2-40B4-BE49-F238E27FC236}">
                            <a16:creationId xmlns:a16="http://schemas.microsoft.com/office/drawing/2014/main" id="{4F8E7B8C-5178-4A45-880F-5932578616E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754438"/>
                        <a:ext cx="6934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4540" name="对象 534539">
            <a:extLst>
              <a:ext uri="{FF2B5EF4-FFF2-40B4-BE49-F238E27FC236}">
                <a16:creationId xmlns:a16="http://schemas.microsoft.com/office/drawing/2014/main" id="{A1BAAEBB-C5F9-418C-A23D-E376E9648D30}"/>
              </a:ext>
            </a:extLst>
          </p:cNvPr>
          <p:cNvGraphicFramePr>
            <a:graphicFrameLocks/>
          </p:cNvGraphicFramePr>
          <p:nvPr/>
        </p:nvGraphicFramePr>
        <p:xfrm>
          <a:off x="1524000" y="4500563"/>
          <a:ext cx="6248400" cy="549275"/>
        </p:xfrm>
        <a:graphic>
          <a:graphicData uri="http://schemas.openxmlformats.org/presentationml/2006/ole">
            <mc:AlternateContent xmlns:mc="http://schemas.openxmlformats.org/markup-compatibility/2006">
              <mc:Choice xmlns:v="urn:schemas-microsoft-com:vml" Requires="v">
                <p:oleObj spid="_x0000_s44099" r:id="rId7" imgW="2603500" imgH="228600" progId="Equation.DSMT4">
                  <p:embed/>
                </p:oleObj>
              </mc:Choice>
              <mc:Fallback>
                <p:oleObj r:id="rId7" imgW="2603500" imgH="228600" progId="Equation.DSMT4">
                  <p:embed/>
                  <p:pic>
                    <p:nvPicPr>
                      <p:cNvPr id="534540" name="对象 534539">
                        <a:extLst>
                          <a:ext uri="{FF2B5EF4-FFF2-40B4-BE49-F238E27FC236}">
                            <a16:creationId xmlns:a16="http://schemas.microsoft.com/office/drawing/2014/main" id="{A1BAAEBB-C5F9-418C-A23D-E376E9648D30}"/>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500563"/>
                        <a:ext cx="6248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4536"/>
                                        </p:tgtEl>
                                        <p:attrNameLst>
                                          <p:attrName>style.visibility</p:attrName>
                                        </p:attrNameLst>
                                      </p:cBhvr>
                                      <p:to>
                                        <p:strVal val="visible"/>
                                      </p:to>
                                    </p:set>
                                    <p:animEffect transition="in" filter="wipe(left)">
                                      <p:cBhvr>
                                        <p:cTn id="7" dur="500"/>
                                        <p:tgtEl>
                                          <p:spTgt spid="534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4531"/>
                                        </p:tgtEl>
                                        <p:attrNameLst>
                                          <p:attrName>style.visibility</p:attrName>
                                        </p:attrNameLst>
                                      </p:cBhvr>
                                      <p:to>
                                        <p:strVal val="visible"/>
                                      </p:to>
                                    </p:set>
                                    <p:animEffect transition="in" filter="wipe(left)">
                                      <p:cBhvr>
                                        <p:cTn id="12" dur="500"/>
                                        <p:tgtEl>
                                          <p:spTgt spid="534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4539"/>
                                        </p:tgtEl>
                                        <p:attrNameLst>
                                          <p:attrName>style.visibility</p:attrName>
                                        </p:attrNameLst>
                                      </p:cBhvr>
                                      <p:to>
                                        <p:strVal val="visible"/>
                                      </p:to>
                                    </p:set>
                                    <p:animEffect transition="in" filter="wipe(left)">
                                      <p:cBhvr>
                                        <p:cTn id="17" dur="500"/>
                                        <p:tgtEl>
                                          <p:spTgt spid="5345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34540"/>
                                        </p:tgtEl>
                                        <p:attrNameLst>
                                          <p:attrName>style.visibility</p:attrName>
                                        </p:attrNameLst>
                                      </p:cBhvr>
                                      <p:to>
                                        <p:strVal val="visible"/>
                                      </p:to>
                                    </p:set>
                                    <p:animEffect transition="in" filter="wipe(left)">
                                      <p:cBhvr>
                                        <p:cTn id="22" dur="500"/>
                                        <p:tgtEl>
                                          <p:spTgt spid="534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4538"/>
                                        </p:tgtEl>
                                        <p:attrNameLst>
                                          <p:attrName>style.visibility</p:attrName>
                                        </p:attrNameLst>
                                      </p:cBhvr>
                                      <p:to>
                                        <p:strVal val="visible"/>
                                      </p:to>
                                    </p:set>
                                    <p:animEffect transition="in" filter="wipe(left)">
                                      <p:cBhvr>
                                        <p:cTn id="27" dur="500"/>
                                        <p:tgtEl>
                                          <p:spTgt spid="5345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34537"/>
                                        </p:tgtEl>
                                        <p:attrNameLst>
                                          <p:attrName>style.visibility</p:attrName>
                                        </p:attrNameLst>
                                      </p:cBhvr>
                                      <p:to>
                                        <p:strVal val="visible"/>
                                      </p:to>
                                    </p:set>
                                    <p:animEffect transition="in" filter="wipe(left)">
                                      <p:cBhvr>
                                        <p:cTn id="32" dur="500"/>
                                        <p:tgtEl>
                                          <p:spTgt spid="534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p:bldP spid="534536" grpId="0"/>
      <p:bldP spid="534538" grpId="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5556" name="文本框 535555">
            <a:extLst>
              <a:ext uri="{FF2B5EF4-FFF2-40B4-BE49-F238E27FC236}">
                <a16:creationId xmlns:a16="http://schemas.microsoft.com/office/drawing/2014/main" id="{5DE33761-1ABD-4DF1-A37E-3EAD71DAF7B1}"/>
              </a:ext>
            </a:extLst>
          </p:cNvPr>
          <p:cNvSpPr txBox="1">
            <a:spLocks noChangeArrowheads="1"/>
          </p:cNvSpPr>
          <p:nvPr/>
        </p:nvSpPr>
        <p:spPr bwMode="auto">
          <a:xfrm>
            <a:off x="539750" y="990600"/>
            <a:ext cx="7639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类似可得女同志的允许组合数对应的母函数为</a:t>
            </a:r>
          </a:p>
        </p:txBody>
      </p:sp>
      <p:graphicFrame>
        <p:nvGraphicFramePr>
          <p:cNvPr id="535557" name="对象 535556">
            <a:extLst>
              <a:ext uri="{FF2B5EF4-FFF2-40B4-BE49-F238E27FC236}">
                <a16:creationId xmlns:a16="http://schemas.microsoft.com/office/drawing/2014/main" id="{FC602359-4A08-4C34-8B89-A92F5ED851F9}"/>
              </a:ext>
            </a:extLst>
          </p:cNvPr>
          <p:cNvGraphicFramePr>
            <a:graphicFrameLocks/>
          </p:cNvGraphicFramePr>
          <p:nvPr/>
        </p:nvGraphicFramePr>
        <p:xfrm>
          <a:off x="1981200" y="1663700"/>
          <a:ext cx="4724400" cy="546100"/>
        </p:xfrm>
        <a:graphic>
          <a:graphicData uri="http://schemas.openxmlformats.org/presentationml/2006/ole">
            <mc:AlternateContent xmlns:mc="http://schemas.openxmlformats.org/markup-compatibility/2006">
              <mc:Choice xmlns:v="urn:schemas-microsoft-com:vml" Requires="v">
                <p:oleObj spid="_x0000_s45121" r:id="rId3" imgW="1981200" imgH="228600" progId="Equation.DSMT4">
                  <p:embed/>
                </p:oleObj>
              </mc:Choice>
              <mc:Fallback>
                <p:oleObj r:id="rId3" imgW="1981200" imgH="228600" progId="Equation.DSMT4">
                  <p:embed/>
                  <p:pic>
                    <p:nvPicPr>
                      <p:cNvPr id="535557" name="对象 535556">
                        <a:extLst>
                          <a:ext uri="{FF2B5EF4-FFF2-40B4-BE49-F238E27FC236}">
                            <a16:creationId xmlns:a16="http://schemas.microsoft.com/office/drawing/2014/main" id="{FC602359-4A08-4C34-8B89-A92F5ED851F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63700"/>
                        <a:ext cx="47244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5564" name="对象 535563">
            <a:extLst>
              <a:ext uri="{FF2B5EF4-FFF2-40B4-BE49-F238E27FC236}">
                <a16:creationId xmlns:a16="http://schemas.microsoft.com/office/drawing/2014/main" id="{43F84EA0-D25C-4113-9575-7C1536324CA6}"/>
              </a:ext>
            </a:extLst>
          </p:cNvPr>
          <p:cNvGraphicFramePr>
            <a:graphicFrameLocks/>
          </p:cNvGraphicFramePr>
          <p:nvPr/>
        </p:nvGraphicFramePr>
        <p:xfrm>
          <a:off x="1295400" y="2514600"/>
          <a:ext cx="5489575" cy="1562100"/>
        </p:xfrm>
        <a:graphic>
          <a:graphicData uri="http://schemas.openxmlformats.org/presentationml/2006/ole">
            <mc:AlternateContent xmlns:mc="http://schemas.openxmlformats.org/markup-compatibility/2006">
              <mc:Choice xmlns:v="urn:schemas-microsoft-com:vml" Requires="v">
                <p:oleObj spid="_x0000_s45122" r:id="rId5" imgW="5041900" imgH="1435100" progId="Equation.DSMT4">
                  <p:embed/>
                </p:oleObj>
              </mc:Choice>
              <mc:Fallback>
                <p:oleObj r:id="rId5" imgW="5041900" imgH="1435100" progId="Equation.DSMT4">
                  <p:embed/>
                  <p:pic>
                    <p:nvPicPr>
                      <p:cNvPr id="535564" name="对象 535563">
                        <a:extLst>
                          <a:ext uri="{FF2B5EF4-FFF2-40B4-BE49-F238E27FC236}">
                            <a16:creationId xmlns:a16="http://schemas.microsoft.com/office/drawing/2014/main" id="{43F84EA0-D25C-4113-9575-7C1536324CA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514600"/>
                        <a:ext cx="54895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5565" name="对象 535564">
            <a:extLst>
              <a:ext uri="{FF2B5EF4-FFF2-40B4-BE49-F238E27FC236}">
                <a16:creationId xmlns:a16="http://schemas.microsoft.com/office/drawing/2014/main" id="{94718A0B-7991-44F7-ABD6-6C8A1274C15E}"/>
              </a:ext>
            </a:extLst>
          </p:cNvPr>
          <p:cNvGraphicFramePr>
            <a:graphicFrameLocks/>
          </p:cNvGraphicFramePr>
          <p:nvPr/>
        </p:nvGraphicFramePr>
        <p:xfrm>
          <a:off x="1447800" y="4191000"/>
          <a:ext cx="6313488" cy="1520825"/>
        </p:xfrm>
        <a:graphic>
          <a:graphicData uri="http://schemas.openxmlformats.org/presentationml/2006/ole">
            <mc:AlternateContent xmlns:mc="http://schemas.openxmlformats.org/markup-compatibility/2006">
              <mc:Choice xmlns:v="urn:schemas-microsoft-com:vml" Requires="v">
                <p:oleObj spid="_x0000_s45123" r:id="rId7" imgW="5943600" imgH="1435100" progId="Equation.DSMT4">
                  <p:embed/>
                </p:oleObj>
              </mc:Choice>
              <mc:Fallback>
                <p:oleObj r:id="rId7" imgW="5943600" imgH="1435100" progId="Equation.DSMT4">
                  <p:embed/>
                  <p:pic>
                    <p:nvPicPr>
                      <p:cNvPr id="535565" name="对象 535564">
                        <a:extLst>
                          <a:ext uri="{FF2B5EF4-FFF2-40B4-BE49-F238E27FC236}">
                            <a16:creationId xmlns:a16="http://schemas.microsoft.com/office/drawing/2014/main" id="{94718A0B-7991-44F7-ABD6-6C8A1274C15E}"/>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191000"/>
                        <a:ext cx="6313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5566" name="文本框 535565">
            <a:extLst>
              <a:ext uri="{FF2B5EF4-FFF2-40B4-BE49-F238E27FC236}">
                <a16:creationId xmlns:a16="http://schemas.microsoft.com/office/drawing/2014/main" id="{33269002-864F-4E39-BA03-DB505FD047C3}"/>
              </a:ext>
            </a:extLst>
          </p:cNvPr>
          <p:cNvSpPr txBox="1">
            <a:spLocks noChangeArrowheads="1"/>
          </p:cNvSpPr>
          <p:nvPr/>
        </p:nvSpPr>
        <p:spPr bwMode="auto">
          <a:xfrm>
            <a:off x="533400" y="59436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其中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en-US" altLang="zh-CN" sz="2800" b="1" i="1"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的系数就是组成符合要求的</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人小组的数目。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5556"/>
                                        </p:tgtEl>
                                        <p:attrNameLst>
                                          <p:attrName>style.visibility</p:attrName>
                                        </p:attrNameLst>
                                      </p:cBhvr>
                                      <p:to>
                                        <p:strVal val="visible"/>
                                      </p:to>
                                    </p:set>
                                    <p:animEffect transition="in" filter="wipe(left)">
                                      <p:cBhvr>
                                        <p:cTn id="7" dur="500"/>
                                        <p:tgtEl>
                                          <p:spTgt spid="535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5557"/>
                                        </p:tgtEl>
                                        <p:attrNameLst>
                                          <p:attrName>style.visibility</p:attrName>
                                        </p:attrNameLst>
                                      </p:cBhvr>
                                      <p:to>
                                        <p:strVal val="visible"/>
                                      </p:to>
                                    </p:set>
                                    <p:animEffect transition="in" filter="wipe(left)">
                                      <p:cBhvr>
                                        <p:cTn id="12" dur="500"/>
                                        <p:tgtEl>
                                          <p:spTgt spid="535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5564"/>
                                        </p:tgtEl>
                                        <p:attrNameLst>
                                          <p:attrName>style.visibility</p:attrName>
                                        </p:attrNameLst>
                                      </p:cBhvr>
                                      <p:to>
                                        <p:strVal val="visible"/>
                                      </p:to>
                                    </p:set>
                                    <p:animEffect transition="in" filter="wipe(left)">
                                      <p:cBhvr>
                                        <p:cTn id="17" dur="500"/>
                                        <p:tgtEl>
                                          <p:spTgt spid="5355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35565"/>
                                        </p:tgtEl>
                                        <p:attrNameLst>
                                          <p:attrName>style.visibility</p:attrName>
                                        </p:attrNameLst>
                                      </p:cBhvr>
                                      <p:to>
                                        <p:strVal val="visible"/>
                                      </p:to>
                                    </p:set>
                                    <p:animEffect transition="in" filter="wipe(left)">
                                      <p:cBhvr>
                                        <p:cTn id="22" dur="500"/>
                                        <p:tgtEl>
                                          <p:spTgt spid="5355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5566"/>
                                        </p:tgtEl>
                                        <p:attrNameLst>
                                          <p:attrName>style.visibility</p:attrName>
                                        </p:attrNameLst>
                                      </p:cBhvr>
                                      <p:to>
                                        <p:strVal val="visible"/>
                                      </p:to>
                                    </p:set>
                                    <p:animEffect transition="in" filter="wipe(left)">
                                      <p:cBhvr>
                                        <p:cTn id="27" dur="500"/>
                                        <p:tgtEl>
                                          <p:spTgt spid="535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6" grpId="0"/>
      <p:bldP spid="535566"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6038" name="文本框 556037">
            <a:extLst>
              <a:ext uri="{FF2B5EF4-FFF2-40B4-BE49-F238E27FC236}">
                <a16:creationId xmlns:a16="http://schemas.microsoft.com/office/drawing/2014/main" id="{59D034EB-61AB-4A2B-9012-ACAFB58E9554}"/>
              </a:ext>
            </a:extLst>
          </p:cNvPr>
          <p:cNvSpPr txBox="1">
            <a:spLocks noChangeArrowheads="1"/>
          </p:cNvSpPr>
          <p:nvPr/>
        </p:nvSpPr>
        <p:spPr bwMode="auto">
          <a:xfrm>
            <a:off x="533400" y="9144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  </a:t>
            </a:r>
            <a:r>
              <a:rPr kumimoji="0" lang="zh-CN" alt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整数的拆分</a:t>
            </a:r>
          </a:p>
        </p:txBody>
      </p:sp>
      <p:sp>
        <p:nvSpPr>
          <p:cNvPr id="556039" name="矩形 556038">
            <a:extLst>
              <a:ext uri="{FF2B5EF4-FFF2-40B4-BE49-F238E27FC236}">
                <a16:creationId xmlns:a16="http://schemas.microsoft.com/office/drawing/2014/main" id="{63DAD4BA-C2B6-4E26-AE12-C2B5FF88F15B}"/>
              </a:ext>
            </a:extLst>
          </p:cNvPr>
          <p:cNvSpPr>
            <a:spLocks noChangeArrowheads="1"/>
          </p:cNvSpPr>
          <p:nvPr/>
        </p:nvSpPr>
        <p:spPr bwMode="auto">
          <a:xfrm>
            <a:off x="685800" y="1828800"/>
            <a:ext cx="836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所谓正整数拆分即把正整数分解成若干正整数的和。</a:t>
            </a:r>
          </a:p>
        </p:txBody>
      </p:sp>
      <p:sp>
        <p:nvSpPr>
          <p:cNvPr id="556040" name="矩形 556039">
            <a:extLst>
              <a:ext uri="{FF2B5EF4-FFF2-40B4-BE49-F238E27FC236}">
                <a16:creationId xmlns:a16="http://schemas.microsoft.com/office/drawing/2014/main" id="{63AD7C62-A590-453C-8E82-798622746DC8}"/>
              </a:ext>
            </a:extLst>
          </p:cNvPr>
          <p:cNvSpPr>
            <a:spLocks noChangeArrowheads="1"/>
          </p:cNvSpPr>
          <p:nvPr/>
        </p:nvSpPr>
        <p:spPr bwMode="auto">
          <a:xfrm>
            <a:off x="685800" y="27114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相当于把</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个无区别的球放到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个无标志的盒子，盒子允许空着，也允许放多于一个球。</a:t>
            </a:r>
          </a:p>
        </p:txBody>
      </p:sp>
      <p:sp>
        <p:nvSpPr>
          <p:cNvPr id="556041" name="矩形 556040">
            <a:extLst>
              <a:ext uri="{FF2B5EF4-FFF2-40B4-BE49-F238E27FC236}">
                <a16:creationId xmlns:a16="http://schemas.microsoft.com/office/drawing/2014/main" id="{6A44F32F-32F9-4194-992C-2EAE9102844E}"/>
              </a:ext>
            </a:extLst>
          </p:cNvPr>
          <p:cNvSpPr>
            <a:spLocks noChangeArrowheads="1"/>
          </p:cNvSpPr>
          <p:nvPr/>
        </p:nvSpPr>
        <p:spPr bwMode="auto">
          <a:xfrm>
            <a:off x="685800" y="393065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整数拆分成若干整数的和，办法不一，不同拆分法的总数叫做拆分数。</a:t>
            </a:r>
          </a:p>
        </p:txBody>
      </p:sp>
      <p:sp>
        <p:nvSpPr>
          <p:cNvPr id="556042" name="矩形 556041">
            <a:extLst>
              <a:ext uri="{FF2B5EF4-FFF2-40B4-BE49-F238E27FC236}">
                <a16:creationId xmlns:a16="http://schemas.microsoft.com/office/drawing/2014/main" id="{949A34DE-29DF-45D7-AB33-45EDCFBB55C5}"/>
              </a:ext>
            </a:extLst>
          </p:cNvPr>
          <p:cNvSpPr>
            <a:spLocks noChangeArrowheads="1"/>
          </p:cNvSpPr>
          <p:nvPr/>
        </p:nvSpPr>
        <p:spPr bwMode="auto">
          <a:xfrm>
            <a:off x="685800" y="52260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拆分可以分为</a:t>
            </a:r>
            <a:r>
              <a:rPr kumimoji="0"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无序拆分</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和</a:t>
            </a:r>
            <a:r>
              <a:rPr kumimoji="0"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有序拆分</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不允许重复的拆分</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和</a:t>
            </a:r>
            <a:r>
              <a:rPr kumimoji="0"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允许重复的拆分</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6038"/>
                                        </p:tgtEl>
                                        <p:attrNameLst>
                                          <p:attrName>style.visibility</p:attrName>
                                        </p:attrNameLst>
                                      </p:cBhvr>
                                      <p:to>
                                        <p:strVal val="visible"/>
                                      </p:to>
                                    </p:set>
                                    <p:animEffect transition="in" filter="wipe(left)">
                                      <p:cBhvr>
                                        <p:cTn id="7" dur="500"/>
                                        <p:tgtEl>
                                          <p:spTgt spid="5560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039"/>
                                        </p:tgtEl>
                                        <p:attrNameLst>
                                          <p:attrName>style.visibility</p:attrName>
                                        </p:attrNameLst>
                                      </p:cBhvr>
                                      <p:to>
                                        <p:strVal val="visible"/>
                                      </p:to>
                                    </p:set>
                                    <p:animEffect transition="in" filter="wipe(left)">
                                      <p:cBhvr>
                                        <p:cTn id="12" dur="500"/>
                                        <p:tgtEl>
                                          <p:spTgt spid="556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6040"/>
                                        </p:tgtEl>
                                        <p:attrNameLst>
                                          <p:attrName>style.visibility</p:attrName>
                                        </p:attrNameLst>
                                      </p:cBhvr>
                                      <p:to>
                                        <p:strVal val="visible"/>
                                      </p:to>
                                    </p:set>
                                    <p:animEffect transition="in" filter="wipe(left)">
                                      <p:cBhvr>
                                        <p:cTn id="17" dur="500"/>
                                        <p:tgtEl>
                                          <p:spTgt spid="5560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041"/>
                                        </p:tgtEl>
                                        <p:attrNameLst>
                                          <p:attrName>style.visibility</p:attrName>
                                        </p:attrNameLst>
                                      </p:cBhvr>
                                      <p:to>
                                        <p:strVal val="visible"/>
                                      </p:to>
                                    </p:set>
                                    <p:animEffect transition="in" filter="wipe(left)">
                                      <p:cBhvr>
                                        <p:cTn id="22" dur="500"/>
                                        <p:tgtEl>
                                          <p:spTgt spid="5560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6042"/>
                                        </p:tgtEl>
                                        <p:attrNameLst>
                                          <p:attrName>style.visibility</p:attrName>
                                        </p:attrNameLst>
                                      </p:cBhvr>
                                      <p:to>
                                        <p:strVal val="visible"/>
                                      </p:to>
                                    </p:set>
                                    <p:animEffect transition="in" filter="wipe(left)">
                                      <p:cBhvr>
                                        <p:cTn id="27" dur="500"/>
                                        <p:tgtEl>
                                          <p:spTgt spid="556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8" grpId="0"/>
      <p:bldP spid="556039" grpId="0"/>
      <p:bldP spid="556040" grpId="0"/>
      <p:bldP spid="556041" grpId="0"/>
      <p:bldP spid="55604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319" name="Group 23">
            <a:extLst>
              <a:ext uri="{FF2B5EF4-FFF2-40B4-BE49-F238E27FC236}">
                <a16:creationId xmlns:a16="http://schemas.microsoft.com/office/drawing/2014/main" id="{6BC3A1B2-A4EA-42AB-863E-4625C72D7911}"/>
              </a:ext>
            </a:extLst>
          </p:cNvPr>
          <p:cNvGraphicFramePr>
            <a:graphicFrameLocks noGrp="1"/>
          </p:cNvGraphicFramePr>
          <p:nvPr/>
        </p:nvGraphicFramePr>
        <p:xfrm>
          <a:off x="611188" y="1916113"/>
          <a:ext cx="7704137" cy="4782503"/>
        </p:xfrm>
        <a:graphic>
          <a:graphicData uri="http://schemas.openxmlformats.org/drawingml/2006/table">
            <a:tbl>
              <a:tblPr/>
              <a:tblGrid>
                <a:gridCol w="1857375">
                  <a:extLst>
                    <a:ext uri="{9D8B030D-6E8A-4147-A177-3AD203B41FA5}">
                      <a16:colId xmlns:a16="http://schemas.microsoft.com/office/drawing/2014/main" val="1390977320"/>
                    </a:ext>
                  </a:extLst>
                </a:gridCol>
                <a:gridCol w="2765425">
                  <a:extLst>
                    <a:ext uri="{9D8B030D-6E8A-4147-A177-3AD203B41FA5}">
                      <a16:colId xmlns:a16="http://schemas.microsoft.com/office/drawing/2014/main" val="2165886970"/>
                    </a:ext>
                  </a:extLst>
                </a:gridCol>
                <a:gridCol w="3081337">
                  <a:extLst>
                    <a:ext uri="{9D8B030D-6E8A-4147-A177-3AD203B41FA5}">
                      <a16:colId xmlns:a16="http://schemas.microsoft.com/office/drawing/2014/main" val="4126420584"/>
                    </a:ext>
                  </a:extLst>
                </a:gridCol>
              </a:tblGrid>
              <a:tr h="576263">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有序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无序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5684023"/>
                  </a:ext>
                </a:extLst>
              </a:tr>
              <a:tr h="1008063">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不重复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4</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1+3</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3+1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4</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2977250"/>
                  </a:ext>
                </a:extLst>
              </a:tr>
              <a:tr h="2444750">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重复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4</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1+3</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3+1</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2+2</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2+1+1</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1+2+1</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1+1+2</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lgn="l">
                        <a:spcBef>
                          <a:spcPct val="20000"/>
                        </a:spcBef>
                        <a:defRPr sz="2000">
                          <a:solidFill>
                            <a:schemeClr val="tx1"/>
                          </a:solidFill>
                          <a:latin typeface="Arial" panose="020B0604020202020204" pitchFamily="34" charset="0"/>
                          <a:ea typeface="华文中宋" panose="02010600040101010101" pitchFamily="2" charset="-122"/>
                        </a:defRPr>
                      </a:lvl2pPr>
                      <a:lvl3pPr algn="l">
                        <a:spcBef>
                          <a:spcPct val="20000"/>
                        </a:spcBef>
                        <a:defRPr sz="2000">
                          <a:solidFill>
                            <a:schemeClr val="tx1"/>
                          </a:solidFill>
                          <a:latin typeface="Arial" panose="020B0604020202020204" pitchFamily="34" charset="0"/>
                          <a:ea typeface="华文中宋" panose="02010600040101010101" pitchFamily="2" charset="-122"/>
                        </a:defRPr>
                      </a:lvl3pPr>
                      <a:lvl4pPr algn="l">
                        <a:spcBef>
                          <a:spcPct val="20000"/>
                        </a:spcBef>
                        <a:defRPr sz="2000">
                          <a:solidFill>
                            <a:schemeClr val="tx1"/>
                          </a:solidFill>
                          <a:latin typeface="Arial" panose="020B0604020202020204" pitchFamily="34" charset="0"/>
                          <a:ea typeface="华文中宋" panose="02010600040101010101" pitchFamily="2" charset="-122"/>
                        </a:defRPr>
                      </a:lvl4pPr>
                      <a:lvl5pPr algn="l">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4</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1+3</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2+2</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2+1+1</a:t>
                      </a:r>
                    </a:p>
                    <a:p>
                      <a:pPr marL="0" marR="0" lvl="0" indent="0" algn="l" defTabSz="914400" rtl="0" eaLnBrk="0" fontAlgn="base" latinLnBrk="0" hangingPunct="0">
                        <a:lnSpc>
                          <a:spcPct val="100000"/>
                        </a:lnSpc>
                        <a:spcBef>
                          <a:spcPct val="0"/>
                        </a:spcBef>
                        <a:spcAft>
                          <a:spcPct val="0"/>
                        </a:spcAft>
                        <a:buClr>
                          <a:srgbClr val="69B3F1"/>
                        </a:buClr>
                        <a:buSzTx/>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4 = 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8243379"/>
                  </a:ext>
                </a:extLst>
              </a:tr>
            </a:tbl>
          </a:graphicData>
        </a:graphic>
      </p:graphicFrame>
      <p:sp>
        <p:nvSpPr>
          <p:cNvPr id="311317" name="Rectangle 21">
            <a:extLst>
              <a:ext uri="{FF2B5EF4-FFF2-40B4-BE49-F238E27FC236}">
                <a16:creationId xmlns:a16="http://schemas.microsoft.com/office/drawing/2014/main" id="{66E11638-2623-4B33-9225-8AC8029186C1}"/>
              </a:ext>
            </a:extLst>
          </p:cNvPr>
          <p:cNvSpPr>
            <a:spLocks noChangeArrowheads="1"/>
          </p:cNvSpPr>
          <p:nvPr/>
        </p:nvSpPr>
        <p:spPr bwMode="auto">
          <a:xfrm>
            <a:off x="468313" y="1196975"/>
            <a:ext cx="8351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拆分</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的定义：将给定正整数</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表示成若干个正整数之和</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
        <p:nvSpPr>
          <p:cNvPr id="311318" name="Rectangle 22">
            <a:extLst>
              <a:ext uri="{FF2B5EF4-FFF2-40B4-BE49-F238E27FC236}">
                <a16:creationId xmlns:a16="http://schemas.microsoft.com/office/drawing/2014/main" id="{BFE7481A-A27D-49B8-9F93-F79208C0591C}"/>
              </a:ext>
            </a:extLst>
          </p:cNvPr>
          <p:cNvSpPr>
            <a:spLocks noChangeArrowheads="1"/>
          </p:cNvSpPr>
          <p:nvPr/>
        </p:nvSpPr>
        <p:spPr bwMode="auto">
          <a:xfrm>
            <a:off x="1835150" y="188913"/>
            <a:ext cx="6265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正整数拆分</a:t>
            </a:r>
          </a:p>
        </p:txBody>
      </p:sp>
    </p:spTree>
  </p:cSld>
  <p:clrMapOvr>
    <a:masterClrMapping/>
  </p:clrMapOvr>
  <p:transition spd="slow">
    <p:fade/>
  </p:transition>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62" name="矩形 557061">
            <a:extLst>
              <a:ext uri="{FF2B5EF4-FFF2-40B4-BE49-F238E27FC236}">
                <a16:creationId xmlns:a16="http://schemas.microsoft.com/office/drawing/2014/main" id="{D1A4A55C-4D95-4040-8308-3A9084987FD6}"/>
              </a:ext>
            </a:extLst>
          </p:cNvPr>
          <p:cNvSpPr>
            <a:spLocks noChangeArrowheads="1"/>
          </p:cNvSpPr>
          <p:nvPr/>
        </p:nvSpPr>
        <p:spPr bwMode="auto">
          <a:xfrm>
            <a:off x="685800" y="11112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4</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若有</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克的砝码各一枚，问能称出那几种重量？有几种可能方案？</a:t>
            </a:r>
          </a:p>
        </p:txBody>
      </p:sp>
      <p:graphicFrame>
        <p:nvGraphicFramePr>
          <p:cNvPr id="557064" name="对象 557063">
            <a:extLst>
              <a:ext uri="{FF2B5EF4-FFF2-40B4-BE49-F238E27FC236}">
                <a16:creationId xmlns:a16="http://schemas.microsoft.com/office/drawing/2014/main" id="{81618AE5-3C3E-4482-889F-B0986913EC57}"/>
              </a:ext>
            </a:extLst>
          </p:cNvPr>
          <p:cNvGraphicFramePr>
            <a:graphicFrameLocks/>
          </p:cNvGraphicFramePr>
          <p:nvPr/>
        </p:nvGraphicFramePr>
        <p:xfrm>
          <a:off x="2052638" y="2209800"/>
          <a:ext cx="4348162" cy="542925"/>
        </p:xfrm>
        <a:graphic>
          <a:graphicData uri="http://schemas.openxmlformats.org/presentationml/2006/ole">
            <mc:AlternateContent xmlns:mc="http://schemas.openxmlformats.org/markup-compatibility/2006">
              <mc:Choice xmlns:v="urn:schemas-microsoft-com:vml" Requires="v">
                <p:oleObj spid="_x0000_s46124" r:id="rId3" imgW="1419935" imgH="177492" progId="Equation.DSMT4">
                  <p:embed/>
                </p:oleObj>
              </mc:Choice>
              <mc:Fallback>
                <p:oleObj r:id="rId3" imgW="1419935" imgH="177492" progId="Equation.DSMT4">
                  <p:embed/>
                  <p:pic>
                    <p:nvPicPr>
                      <p:cNvPr id="557064" name="对象 557063">
                        <a:extLst>
                          <a:ext uri="{FF2B5EF4-FFF2-40B4-BE49-F238E27FC236}">
                            <a16:creationId xmlns:a16="http://schemas.microsoft.com/office/drawing/2014/main" id="{81618AE5-3C3E-4482-889F-B0986913EC5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2209800"/>
                        <a:ext cx="43481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7065" name="对象 557064">
            <a:extLst>
              <a:ext uri="{FF2B5EF4-FFF2-40B4-BE49-F238E27FC236}">
                <a16:creationId xmlns:a16="http://schemas.microsoft.com/office/drawing/2014/main" id="{6F9B236D-2156-44CE-A534-F88C713942B5}"/>
              </a:ext>
            </a:extLst>
          </p:cNvPr>
          <p:cNvGraphicFramePr>
            <a:graphicFrameLocks/>
          </p:cNvGraphicFramePr>
          <p:nvPr/>
        </p:nvGraphicFramePr>
        <p:xfrm>
          <a:off x="1752600" y="2763838"/>
          <a:ext cx="5357813" cy="1122362"/>
        </p:xfrm>
        <a:graphic>
          <a:graphicData uri="http://schemas.openxmlformats.org/presentationml/2006/ole">
            <mc:AlternateContent xmlns:mc="http://schemas.openxmlformats.org/markup-compatibility/2006">
              <mc:Choice xmlns:v="urn:schemas-microsoft-com:vml" Requires="v">
                <p:oleObj spid="_x0000_s46125" r:id="rId5" imgW="1752600" imgH="368300" progId="Equation.DSMT4">
                  <p:embed/>
                </p:oleObj>
              </mc:Choice>
              <mc:Fallback>
                <p:oleObj r:id="rId5" imgW="1752600" imgH="368300" progId="Equation.DSMT4">
                  <p:embed/>
                  <p:pic>
                    <p:nvPicPr>
                      <p:cNvPr id="557065" name="对象 557064">
                        <a:extLst>
                          <a:ext uri="{FF2B5EF4-FFF2-40B4-BE49-F238E27FC236}">
                            <a16:creationId xmlns:a16="http://schemas.microsoft.com/office/drawing/2014/main" id="{6F9B236D-2156-44CE-A534-F88C713942B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763838"/>
                        <a:ext cx="5357813"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7066" name="矩形 557065">
            <a:extLst>
              <a:ext uri="{FF2B5EF4-FFF2-40B4-BE49-F238E27FC236}">
                <a16:creationId xmlns:a16="http://schemas.microsoft.com/office/drawing/2014/main" id="{A2B5994D-44CC-4437-B9D0-8E8805F41DCC}"/>
              </a:ext>
            </a:extLst>
          </p:cNvPr>
          <p:cNvSpPr>
            <a:spLocks noChangeArrowheads="1"/>
          </p:cNvSpPr>
          <p:nvPr/>
        </p:nvSpPr>
        <p:spPr bwMode="auto">
          <a:xfrm>
            <a:off x="685800" y="38544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从右端的母函数知可称出从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10</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克，系数便是方案数。</a:t>
            </a:r>
          </a:p>
        </p:txBody>
      </p:sp>
      <p:sp>
        <p:nvSpPr>
          <p:cNvPr id="557067" name="矩形 557066">
            <a:extLst>
              <a:ext uri="{FF2B5EF4-FFF2-40B4-BE49-F238E27FC236}">
                <a16:creationId xmlns:a16="http://schemas.microsoft.com/office/drawing/2014/main" id="{79ED600B-3105-47F1-8976-E4D7BCE72743}"/>
              </a:ext>
            </a:extLst>
          </p:cNvPr>
          <p:cNvSpPr>
            <a:spLocks noChangeArrowheads="1"/>
          </p:cNvSpPr>
          <p:nvPr/>
        </p:nvSpPr>
        <p:spPr bwMode="auto">
          <a:xfrm>
            <a:off x="685800" y="48768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例如右端有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项，即称出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克的方案有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a:t>
            </a:r>
          </a:p>
        </p:txBody>
      </p:sp>
      <p:sp>
        <p:nvSpPr>
          <p:cNvPr id="557068" name="矩形 557067">
            <a:extLst>
              <a:ext uri="{FF2B5EF4-FFF2-40B4-BE49-F238E27FC236}">
                <a16:creationId xmlns:a16="http://schemas.microsoft.com/office/drawing/2014/main" id="{A4D01973-3412-4EDF-890C-9C415258EBD3}"/>
              </a:ext>
            </a:extLst>
          </p:cNvPr>
          <p:cNvSpPr>
            <a:spLocks noChangeArrowheads="1"/>
          </p:cNvSpPr>
          <p:nvPr/>
        </p:nvSpPr>
        <p:spPr bwMode="auto">
          <a:xfrm>
            <a:off x="2971800" y="5424488"/>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5=2+3=1+4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57069" name="矩形 557068">
            <a:extLst>
              <a:ext uri="{FF2B5EF4-FFF2-40B4-BE49-F238E27FC236}">
                <a16:creationId xmlns:a16="http://schemas.microsoft.com/office/drawing/2014/main" id="{CCDBFD3A-A105-4661-8516-9A26730CEDB7}"/>
              </a:ext>
            </a:extLst>
          </p:cNvPr>
          <p:cNvSpPr>
            <a:spLocks noChangeArrowheads="1"/>
          </p:cNvSpPr>
          <p:nvPr/>
        </p:nvSpPr>
        <p:spPr bwMode="auto">
          <a:xfrm>
            <a:off x="685800" y="59578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类似的，称出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6</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克的方案也有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6=2+4=1+2+3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7062"/>
                                        </p:tgtEl>
                                        <p:attrNameLst>
                                          <p:attrName>style.visibility</p:attrName>
                                        </p:attrNameLst>
                                      </p:cBhvr>
                                      <p:to>
                                        <p:strVal val="visible"/>
                                      </p:to>
                                    </p:set>
                                    <p:animEffect transition="in" filter="wipe(left)">
                                      <p:cBhvr>
                                        <p:cTn id="7" dur="500"/>
                                        <p:tgtEl>
                                          <p:spTgt spid="557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7064"/>
                                        </p:tgtEl>
                                        <p:attrNameLst>
                                          <p:attrName>style.visibility</p:attrName>
                                        </p:attrNameLst>
                                      </p:cBhvr>
                                      <p:to>
                                        <p:strVal val="visible"/>
                                      </p:to>
                                    </p:set>
                                    <p:animEffect transition="in" filter="wipe(left)">
                                      <p:cBhvr>
                                        <p:cTn id="12" dur="500"/>
                                        <p:tgtEl>
                                          <p:spTgt spid="5570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7065"/>
                                        </p:tgtEl>
                                        <p:attrNameLst>
                                          <p:attrName>style.visibility</p:attrName>
                                        </p:attrNameLst>
                                      </p:cBhvr>
                                      <p:to>
                                        <p:strVal val="visible"/>
                                      </p:to>
                                    </p:set>
                                    <p:animEffect transition="in" filter="wipe(left)">
                                      <p:cBhvr>
                                        <p:cTn id="17" dur="500"/>
                                        <p:tgtEl>
                                          <p:spTgt spid="5570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7066"/>
                                        </p:tgtEl>
                                        <p:attrNameLst>
                                          <p:attrName>style.visibility</p:attrName>
                                        </p:attrNameLst>
                                      </p:cBhvr>
                                      <p:to>
                                        <p:strVal val="visible"/>
                                      </p:to>
                                    </p:set>
                                    <p:animEffect transition="in" filter="wipe(left)">
                                      <p:cBhvr>
                                        <p:cTn id="22" dur="500"/>
                                        <p:tgtEl>
                                          <p:spTgt spid="5570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7067"/>
                                        </p:tgtEl>
                                        <p:attrNameLst>
                                          <p:attrName>style.visibility</p:attrName>
                                        </p:attrNameLst>
                                      </p:cBhvr>
                                      <p:to>
                                        <p:strVal val="visible"/>
                                      </p:to>
                                    </p:set>
                                    <p:animEffect transition="in" filter="wipe(left)">
                                      <p:cBhvr>
                                        <p:cTn id="27" dur="500"/>
                                        <p:tgtEl>
                                          <p:spTgt spid="5570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7068"/>
                                        </p:tgtEl>
                                        <p:attrNameLst>
                                          <p:attrName>style.visibility</p:attrName>
                                        </p:attrNameLst>
                                      </p:cBhvr>
                                      <p:to>
                                        <p:strVal val="visible"/>
                                      </p:to>
                                    </p:set>
                                    <p:animEffect transition="in" filter="wipe(left)">
                                      <p:cBhvr>
                                        <p:cTn id="32" dur="500"/>
                                        <p:tgtEl>
                                          <p:spTgt spid="5570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7069"/>
                                        </p:tgtEl>
                                        <p:attrNameLst>
                                          <p:attrName>style.visibility</p:attrName>
                                        </p:attrNameLst>
                                      </p:cBhvr>
                                      <p:to>
                                        <p:strVal val="visible"/>
                                      </p:to>
                                    </p:set>
                                    <p:animEffect transition="in" filter="wipe(left)">
                                      <p:cBhvr>
                                        <p:cTn id="37" dur="500"/>
                                        <p:tgtEl>
                                          <p:spTgt spid="557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2" grpId="0"/>
      <p:bldP spid="557066" grpId="0"/>
      <p:bldP spid="557067" grpId="0"/>
      <p:bldP spid="557068" grpId="0"/>
      <p:bldP spid="5570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Subsets of a Finite Set</a:t>
            </a:r>
          </a:p>
        </p:txBody>
      </p:sp>
      <p:sp>
        <p:nvSpPr>
          <p:cNvPr id="5" name="Content Placeholder 2"/>
          <p:cNvSpPr>
            <a:spLocks noGrp="1"/>
          </p:cNvSpPr>
          <p:nvPr>
            <p:ph idx="1"/>
          </p:nvPr>
        </p:nvSpPr>
        <p:spPr>
          <a:xfrm>
            <a:off x="457200" y="1295400"/>
            <a:ext cx="8534400" cy="5257800"/>
          </a:xfrm>
        </p:spPr>
        <p:txBody>
          <a:bodyPr/>
          <a:lstStyle/>
          <a:p>
            <a:r>
              <a:rPr lang="en-US" sz="2800" b="1" dirty="0"/>
              <a:t>Counting Subsets of a Finite Set</a:t>
            </a:r>
            <a:r>
              <a:rPr lang="en-US" sz="2800" dirty="0"/>
              <a:t>: Use the product rule to show that the number of different subsets of a finite set </a:t>
            </a:r>
            <a:r>
              <a:rPr lang="en-US" sz="2800" i="1" dirty="0"/>
              <a:t>S</a:t>
            </a:r>
            <a:r>
              <a:rPr lang="en-US" sz="2800" dirty="0"/>
              <a:t> is </a:t>
            </a:r>
            <a:r>
              <a:rPr lang="en-US" sz="2800" dirty="0">
                <a:ea typeface="Cambria Math" pitchFamily="18" charset="0"/>
              </a:rPr>
              <a:t>2</a:t>
            </a:r>
            <a:r>
              <a:rPr lang="en-US" sz="2800" baseline="30000" dirty="0"/>
              <a:t>|</a:t>
            </a:r>
            <a:r>
              <a:rPr lang="en-US" sz="2800" i="1" baseline="30000" dirty="0"/>
              <a:t>S</a:t>
            </a:r>
            <a:r>
              <a:rPr lang="en-US" sz="2800" baseline="30000" dirty="0"/>
              <a:t>|</a:t>
            </a:r>
            <a:r>
              <a:rPr lang="en-US" sz="2800" dirty="0"/>
              <a:t>. </a:t>
            </a:r>
            <a:br>
              <a:rPr lang="en-US" sz="2800" dirty="0"/>
            </a:br>
            <a:r>
              <a:rPr lang="en-US" sz="2800" b="1" dirty="0"/>
              <a:t>Solution</a:t>
            </a:r>
            <a:r>
              <a:rPr lang="en-US" sz="2800" dirty="0"/>
              <a:t>: When the elements of S are listed in an arbitrary order, there is a one-to-one correspondence between subsets of </a:t>
            </a:r>
            <a:r>
              <a:rPr lang="en-US" sz="2800" i="1" dirty="0"/>
              <a:t>S</a:t>
            </a:r>
            <a:r>
              <a:rPr lang="en-US" sz="2800" dirty="0"/>
              <a:t> and bit strings of length |</a:t>
            </a:r>
            <a:r>
              <a:rPr lang="en-US" sz="2800" i="1" dirty="0"/>
              <a:t>S</a:t>
            </a:r>
            <a:r>
              <a:rPr lang="en-US" sz="2800" dirty="0"/>
              <a:t>|.  When the </a:t>
            </a:r>
            <a:r>
              <a:rPr lang="en-US" sz="2800" i="1" dirty="0" err="1"/>
              <a:t>i</a:t>
            </a:r>
            <a:r>
              <a:rPr lang="en-US" sz="2800" dirty="0" err="1"/>
              <a:t>th</a:t>
            </a:r>
            <a:r>
              <a:rPr lang="en-US" sz="2800" dirty="0"/>
              <a:t> element is in the subset, the bit string has a </a:t>
            </a:r>
            <a:r>
              <a:rPr lang="en-US" sz="2800" dirty="0">
                <a:ea typeface="Cambria Math" pitchFamily="18" charset="0"/>
              </a:rPr>
              <a:t>1</a:t>
            </a:r>
            <a:r>
              <a:rPr lang="en-US" sz="2800" dirty="0"/>
              <a:t> in the </a:t>
            </a:r>
            <a:r>
              <a:rPr lang="en-US" sz="2800" i="1" dirty="0" err="1"/>
              <a:t>i</a:t>
            </a:r>
            <a:r>
              <a:rPr lang="en-US" sz="2800" dirty="0" err="1"/>
              <a:t>th</a:t>
            </a:r>
            <a:r>
              <a:rPr lang="en-US" sz="2800" dirty="0"/>
              <a:t> position and a </a:t>
            </a:r>
            <a:r>
              <a:rPr lang="en-US" sz="2800" dirty="0">
                <a:ea typeface="Cambria Math" pitchFamily="18" charset="0"/>
              </a:rPr>
              <a:t>0</a:t>
            </a:r>
            <a:r>
              <a:rPr lang="en-US" sz="2800" dirty="0"/>
              <a:t> otherwise.</a:t>
            </a:r>
          </a:p>
          <a:p>
            <a:r>
              <a:rPr lang="en-US" sz="2800" dirty="0"/>
              <a:t>By the product rule, there are  </a:t>
            </a:r>
            <a:r>
              <a:rPr lang="en-US" sz="2800" dirty="0">
                <a:ea typeface="Cambria Math" pitchFamily="18" charset="0"/>
              </a:rPr>
              <a:t>2</a:t>
            </a:r>
            <a:r>
              <a:rPr lang="en-US" sz="2800" baseline="30000" dirty="0"/>
              <a:t>|</a:t>
            </a:r>
            <a:r>
              <a:rPr lang="en-US" sz="2800" i="1" baseline="30000" dirty="0"/>
              <a:t>S</a:t>
            </a:r>
            <a:r>
              <a:rPr lang="en-US" sz="2800" baseline="30000" dirty="0"/>
              <a:t>|</a:t>
            </a:r>
            <a:r>
              <a:rPr lang="en-US" sz="2800" dirty="0"/>
              <a:t> such bit strings, and therefore </a:t>
            </a:r>
            <a:r>
              <a:rPr lang="en-US" sz="2800" dirty="0">
                <a:ea typeface="Cambria Math" pitchFamily="18" charset="0"/>
              </a:rPr>
              <a:t>2</a:t>
            </a:r>
            <a:r>
              <a:rPr lang="en-US" sz="2800" baseline="30000" dirty="0"/>
              <a:t>|</a:t>
            </a:r>
            <a:r>
              <a:rPr lang="en-US" sz="2800" i="1" baseline="30000" dirty="0"/>
              <a:t>S</a:t>
            </a:r>
            <a:r>
              <a:rPr lang="en-US" sz="2800" baseline="30000" dirty="0"/>
              <a:t>|</a:t>
            </a:r>
            <a:r>
              <a:rPr lang="en-US" sz="2800" dirty="0"/>
              <a:t> subsets.</a:t>
            </a:r>
          </a:p>
        </p:txBody>
      </p:sp>
    </p:spTree>
    <p:extLst>
      <p:ext uri="{BB962C8B-B14F-4D97-AF65-F5344CB8AC3E}">
        <p14:creationId xmlns:p14="http://schemas.microsoft.com/office/powerpoint/2010/main" val="6901992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8498" name="矩形 618497">
            <a:extLst>
              <a:ext uri="{FF2B5EF4-FFF2-40B4-BE49-F238E27FC236}">
                <a16:creationId xmlns:a16="http://schemas.microsoft.com/office/drawing/2014/main" id="{107B6D03-D5B3-4AA9-9F34-526D8BF86D08}"/>
              </a:ext>
            </a:extLst>
          </p:cNvPr>
          <p:cNvSpPr>
            <a:spLocks noChangeArrowheads="1"/>
          </p:cNvSpPr>
          <p:nvPr/>
        </p:nvSpPr>
        <p:spPr bwMode="auto">
          <a:xfrm>
            <a:off x="685800" y="11112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5</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求用</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分、</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分、</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分的邮票贴出不同数值的方案数。</a:t>
            </a:r>
          </a:p>
        </p:txBody>
      </p:sp>
      <p:graphicFrame>
        <p:nvGraphicFramePr>
          <p:cNvPr id="618501" name="对象 618500">
            <a:extLst>
              <a:ext uri="{FF2B5EF4-FFF2-40B4-BE49-F238E27FC236}">
                <a16:creationId xmlns:a16="http://schemas.microsoft.com/office/drawing/2014/main" id="{C9C8201B-79D4-4912-A8EE-E2BE7CC8C6E9}"/>
              </a:ext>
            </a:extLst>
          </p:cNvPr>
          <p:cNvGraphicFramePr>
            <a:graphicFrameLocks/>
          </p:cNvGraphicFramePr>
          <p:nvPr/>
        </p:nvGraphicFramePr>
        <p:xfrm>
          <a:off x="1447800" y="2992438"/>
          <a:ext cx="6934200" cy="512762"/>
        </p:xfrm>
        <a:graphic>
          <a:graphicData uri="http://schemas.openxmlformats.org/presentationml/2006/ole">
            <mc:AlternateContent xmlns:mc="http://schemas.openxmlformats.org/markup-compatibility/2006">
              <mc:Choice xmlns:v="urn:schemas-microsoft-com:vml" Requires="v">
                <p:oleObj spid="_x0000_s47127" r:id="rId3" imgW="3086100" imgH="228600" progId="Equation.DSMT4">
                  <p:embed/>
                </p:oleObj>
              </mc:Choice>
              <mc:Fallback>
                <p:oleObj r:id="rId3" imgW="3086100" imgH="228600" progId="Equation.DSMT4">
                  <p:embed/>
                  <p:pic>
                    <p:nvPicPr>
                      <p:cNvPr id="618501" name="对象 618500">
                        <a:extLst>
                          <a:ext uri="{FF2B5EF4-FFF2-40B4-BE49-F238E27FC236}">
                            <a16:creationId xmlns:a16="http://schemas.microsoft.com/office/drawing/2014/main" id="{C9C8201B-79D4-4912-A8EE-E2BE7CC8C6E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992438"/>
                        <a:ext cx="69342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8503" name="矩形 618502">
            <a:extLst>
              <a:ext uri="{FF2B5EF4-FFF2-40B4-BE49-F238E27FC236}">
                <a16:creationId xmlns:a16="http://schemas.microsoft.com/office/drawing/2014/main" id="{8BCC3534-E46B-4E51-A76B-EE1D366FED14}"/>
              </a:ext>
            </a:extLst>
          </p:cNvPr>
          <p:cNvSpPr>
            <a:spLocks noChangeArrowheads="1"/>
          </p:cNvSpPr>
          <p:nvPr/>
        </p:nvSpPr>
        <p:spPr bwMode="auto">
          <a:xfrm>
            <a:off x="685800" y="362585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以</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为例，其系数为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拆分成</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之和的允许重复的拆分数为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618504" name="矩形 618503">
            <a:extLst>
              <a:ext uri="{FF2B5EF4-FFF2-40B4-BE49-F238E27FC236}">
                <a16:creationId xmlns:a16="http://schemas.microsoft.com/office/drawing/2014/main" id="{69F7AACE-D4A7-483D-A77E-56B5BF87408B}"/>
              </a:ext>
            </a:extLst>
          </p:cNvPr>
          <p:cNvSpPr>
            <a:spLocks noChangeArrowheads="1"/>
          </p:cNvSpPr>
          <p:nvPr/>
        </p:nvSpPr>
        <p:spPr bwMode="auto">
          <a:xfrm>
            <a:off x="2590800" y="4676775"/>
            <a:ext cx="2895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 = 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 1+1+2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 1+3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 2+2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618506" name="矩形 618505">
            <a:extLst>
              <a:ext uri="{FF2B5EF4-FFF2-40B4-BE49-F238E27FC236}">
                <a16:creationId xmlns:a16="http://schemas.microsoft.com/office/drawing/2014/main" id="{7A4B8262-0FF3-4445-8EE2-735AC4FB83F2}"/>
              </a:ext>
            </a:extLst>
          </p:cNvPr>
          <p:cNvSpPr>
            <a:spLocks noChangeArrowheads="1"/>
          </p:cNvSpPr>
          <p:nvPr/>
        </p:nvSpPr>
        <p:spPr bwMode="auto">
          <a:xfrm>
            <a:off x="685800" y="237648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注意邮票允许重复，因此母函数为：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8498"/>
                                        </p:tgtEl>
                                        <p:attrNameLst>
                                          <p:attrName>style.visibility</p:attrName>
                                        </p:attrNameLst>
                                      </p:cBhvr>
                                      <p:to>
                                        <p:strVal val="visible"/>
                                      </p:to>
                                    </p:set>
                                    <p:animEffect transition="in" filter="wipe(left)">
                                      <p:cBhvr>
                                        <p:cTn id="7" dur="500"/>
                                        <p:tgtEl>
                                          <p:spTgt spid="618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8506"/>
                                        </p:tgtEl>
                                        <p:attrNameLst>
                                          <p:attrName>style.visibility</p:attrName>
                                        </p:attrNameLst>
                                      </p:cBhvr>
                                      <p:to>
                                        <p:strVal val="visible"/>
                                      </p:to>
                                    </p:set>
                                    <p:animEffect transition="in" filter="wipe(left)">
                                      <p:cBhvr>
                                        <p:cTn id="12" dur="500"/>
                                        <p:tgtEl>
                                          <p:spTgt spid="6185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8501"/>
                                        </p:tgtEl>
                                        <p:attrNameLst>
                                          <p:attrName>style.visibility</p:attrName>
                                        </p:attrNameLst>
                                      </p:cBhvr>
                                      <p:to>
                                        <p:strVal val="visible"/>
                                      </p:to>
                                    </p:set>
                                    <p:animEffect transition="in" filter="wipe(left)">
                                      <p:cBhvr>
                                        <p:cTn id="17" dur="500"/>
                                        <p:tgtEl>
                                          <p:spTgt spid="618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8503"/>
                                        </p:tgtEl>
                                        <p:attrNameLst>
                                          <p:attrName>style.visibility</p:attrName>
                                        </p:attrNameLst>
                                      </p:cBhvr>
                                      <p:to>
                                        <p:strVal val="visible"/>
                                      </p:to>
                                    </p:set>
                                    <p:animEffect transition="in" filter="wipe(left)">
                                      <p:cBhvr>
                                        <p:cTn id="22" dur="500"/>
                                        <p:tgtEl>
                                          <p:spTgt spid="6185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8504"/>
                                        </p:tgtEl>
                                        <p:attrNameLst>
                                          <p:attrName>style.visibility</p:attrName>
                                        </p:attrNameLst>
                                      </p:cBhvr>
                                      <p:to>
                                        <p:strVal val="visible"/>
                                      </p:to>
                                    </p:set>
                                    <p:animEffect transition="in" filter="wipe(left)">
                                      <p:cBhvr>
                                        <p:cTn id="27" dur="500"/>
                                        <p:tgtEl>
                                          <p:spTgt spid="618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8" grpId="0"/>
      <p:bldP spid="618503" grpId="0"/>
      <p:bldP spid="618504" grpId="0"/>
      <p:bldP spid="618506"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9522" name="矩形 619521">
            <a:extLst>
              <a:ext uri="{FF2B5EF4-FFF2-40B4-BE49-F238E27FC236}">
                <a16:creationId xmlns:a16="http://schemas.microsoft.com/office/drawing/2014/main" id="{2B5E3703-91FC-4D6B-9900-22D653862834}"/>
              </a:ext>
            </a:extLst>
          </p:cNvPr>
          <p:cNvSpPr>
            <a:spLocks noChangeArrowheads="1"/>
          </p:cNvSpPr>
          <p:nvPr/>
        </p:nvSpPr>
        <p:spPr bwMode="auto">
          <a:xfrm>
            <a:off x="685800" y="11112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6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若有</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克砝码</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枚、</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克砝码</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枚、</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克砝码</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枚，问能称出那几种质量？各有几种方案？</a:t>
            </a:r>
          </a:p>
        </p:txBody>
      </p:sp>
      <p:graphicFrame>
        <p:nvGraphicFramePr>
          <p:cNvPr id="619524" name="对象 619523">
            <a:extLst>
              <a:ext uri="{FF2B5EF4-FFF2-40B4-BE49-F238E27FC236}">
                <a16:creationId xmlns:a16="http://schemas.microsoft.com/office/drawing/2014/main" id="{BCD237A6-18D3-4AA3-ABE7-16B1F092FDA0}"/>
              </a:ext>
            </a:extLst>
          </p:cNvPr>
          <p:cNvGraphicFramePr>
            <a:graphicFrameLocks/>
          </p:cNvGraphicFramePr>
          <p:nvPr/>
        </p:nvGraphicFramePr>
        <p:xfrm>
          <a:off x="1011238" y="3078163"/>
          <a:ext cx="7827962" cy="427037"/>
        </p:xfrm>
        <a:graphic>
          <a:graphicData uri="http://schemas.openxmlformats.org/presentationml/2006/ole">
            <mc:AlternateContent xmlns:mc="http://schemas.openxmlformats.org/markup-compatibility/2006">
              <mc:Choice xmlns:v="urn:schemas-microsoft-com:vml" Requires="v">
                <p:oleObj spid="_x0000_s48172" r:id="rId3" imgW="8585200" imgH="469900" progId="Equation.DSMT4">
                  <p:embed/>
                </p:oleObj>
              </mc:Choice>
              <mc:Fallback>
                <p:oleObj r:id="rId3" imgW="8585200" imgH="469900" progId="Equation.DSMT4">
                  <p:embed/>
                  <p:pic>
                    <p:nvPicPr>
                      <p:cNvPr id="619524" name="对象 619523">
                        <a:extLst>
                          <a:ext uri="{FF2B5EF4-FFF2-40B4-BE49-F238E27FC236}">
                            <a16:creationId xmlns:a16="http://schemas.microsoft.com/office/drawing/2014/main" id="{BCD237A6-18D3-4AA3-ABE7-16B1F092FDA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238" y="3078163"/>
                        <a:ext cx="78279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9525" name="矩形 619524">
            <a:extLst>
              <a:ext uri="{FF2B5EF4-FFF2-40B4-BE49-F238E27FC236}">
                <a16:creationId xmlns:a16="http://schemas.microsoft.com/office/drawing/2014/main" id="{9541267B-0917-4676-99D2-257B1382A61F}"/>
              </a:ext>
            </a:extLst>
          </p:cNvPr>
          <p:cNvSpPr>
            <a:spLocks noChangeArrowheads="1"/>
          </p:cNvSpPr>
          <p:nvPr/>
        </p:nvSpPr>
        <p:spPr bwMode="auto">
          <a:xfrm>
            <a:off x="685800" y="537845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即可称出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至</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19</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克的质量，不同的方案数即为对应项前面的系数。</a:t>
            </a:r>
          </a:p>
        </p:txBody>
      </p:sp>
      <p:sp>
        <p:nvSpPr>
          <p:cNvPr id="619527" name="矩形 619526">
            <a:extLst>
              <a:ext uri="{FF2B5EF4-FFF2-40B4-BE49-F238E27FC236}">
                <a16:creationId xmlns:a16="http://schemas.microsoft.com/office/drawing/2014/main" id="{34F23936-7B02-4C52-B6AC-C56506EFE813}"/>
              </a:ext>
            </a:extLst>
          </p:cNvPr>
          <p:cNvSpPr>
            <a:spLocks noChangeArrowheads="1"/>
          </p:cNvSpPr>
          <p:nvPr/>
        </p:nvSpPr>
        <p:spPr bwMode="auto">
          <a:xfrm>
            <a:off x="685800" y="2301875"/>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母函数为：</a:t>
            </a:r>
          </a:p>
        </p:txBody>
      </p:sp>
      <p:graphicFrame>
        <p:nvGraphicFramePr>
          <p:cNvPr id="619528" name="对象 619527">
            <a:extLst>
              <a:ext uri="{FF2B5EF4-FFF2-40B4-BE49-F238E27FC236}">
                <a16:creationId xmlns:a16="http://schemas.microsoft.com/office/drawing/2014/main" id="{CD06EE55-D143-472D-98D7-56F90DC66476}"/>
              </a:ext>
            </a:extLst>
          </p:cNvPr>
          <p:cNvGraphicFramePr>
            <a:graphicFrameLocks/>
          </p:cNvGraphicFramePr>
          <p:nvPr/>
        </p:nvGraphicFramePr>
        <p:xfrm>
          <a:off x="1143000" y="3597275"/>
          <a:ext cx="6886575" cy="1508125"/>
        </p:xfrm>
        <a:graphic>
          <a:graphicData uri="http://schemas.openxmlformats.org/presentationml/2006/ole">
            <mc:AlternateContent xmlns:mc="http://schemas.openxmlformats.org/markup-compatibility/2006">
              <mc:Choice xmlns:v="urn:schemas-microsoft-com:vml" Requires="v">
                <p:oleObj spid="_x0000_s48173" r:id="rId5" imgW="7010400" imgH="1536700" progId="Equation.DSMT4">
                  <p:embed/>
                </p:oleObj>
              </mc:Choice>
              <mc:Fallback>
                <p:oleObj r:id="rId5" imgW="7010400" imgH="1536700" progId="Equation.DSMT4">
                  <p:embed/>
                  <p:pic>
                    <p:nvPicPr>
                      <p:cNvPr id="619528" name="对象 619527">
                        <a:extLst>
                          <a:ext uri="{FF2B5EF4-FFF2-40B4-BE49-F238E27FC236}">
                            <a16:creationId xmlns:a16="http://schemas.microsoft.com/office/drawing/2014/main" id="{CD06EE55-D143-472D-98D7-56F90DC6647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597275"/>
                        <a:ext cx="688657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9522"/>
                                        </p:tgtEl>
                                        <p:attrNameLst>
                                          <p:attrName>style.visibility</p:attrName>
                                        </p:attrNameLst>
                                      </p:cBhvr>
                                      <p:to>
                                        <p:strVal val="visible"/>
                                      </p:to>
                                    </p:set>
                                    <p:animEffect transition="in" filter="wipe(left)">
                                      <p:cBhvr>
                                        <p:cTn id="7" dur="500"/>
                                        <p:tgtEl>
                                          <p:spTgt spid="619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9527"/>
                                        </p:tgtEl>
                                        <p:attrNameLst>
                                          <p:attrName>style.visibility</p:attrName>
                                        </p:attrNameLst>
                                      </p:cBhvr>
                                      <p:to>
                                        <p:strVal val="visible"/>
                                      </p:to>
                                    </p:set>
                                    <p:animEffect transition="in" filter="wipe(left)">
                                      <p:cBhvr>
                                        <p:cTn id="12" dur="500"/>
                                        <p:tgtEl>
                                          <p:spTgt spid="6195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9524"/>
                                        </p:tgtEl>
                                        <p:attrNameLst>
                                          <p:attrName>style.visibility</p:attrName>
                                        </p:attrNameLst>
                                      </p:cBhvr>
                                      <p:to>
                                        <p:strVal val="visible"/>
                                      </p:to>
                                    </p:set>
                                    <p:animEffect transition="in" filter="wipe(left)">
                                      <p:cBhvr>
                                        <p:cTn id="17" dur="500"/>
                                        <p:tgtEl>
                                          <p:spTgt spid="6195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9528"/>
                                        </p:tgtEl>
                                        <p:attrNameLst>
                                          <p:attrName>style.visibility</p:attrName>
                                        </p:attrNameLst>
                                      </p:cBhvr>
                                      <p:to>
                                        <p:strVal val="visible"/>
                                      </p:to>
                                    </p:set>
                                    <p:animEffect transition="in" filter="wipe(left)">
                                      <p:cBhvr>
                                        <p:cTn id="22" dur="500"/>
                                        <p:tgtEl>
                                          <p:spTgt spid="6195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9525"/>
                                        </p:tgtEl>
                                        <p:attrNameLst>
                                          <p:attrName>style.visibility</p:attrName>
                                        </p:attrNameLst>
                                      </p:cBhvr>
                                      <p:to>
                                        <p:strVal val="visible"/>
                                      </p:to>
                                    </p:set>
                                    <p:animEffect transition="in" filter="wipe(left)">
                                      <p:cBhvr>
                                        <p:cTn id="27" dur="500"/>
                                        <p:tgtEl>
                                          <p:spTgt spid="619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2" grpId="0"/>
      <p:bldP spid="619525" grpId="0"/>
      <p:bldP spid="619527"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0546" name="矩形 620545">
            <a:extLst>
              <a:ext uri="{FF2B5EF4-FFF2-40B4-BE49-F238E27FC236}">
                <a16:creationId xmlns:a16="http://schemas.microsoft.com/office/drawing/2014/main" id="{96E0F97A-DCB2-4795-9A6C-D154C5415A7B}"/>
              </a:ext>
            </a:extLst>
          </p:cNvPr>
          <p:cNvSpPr>
            <a:spLocks noChangeArrowheads="1"/>
          </p:cNvSpPr>
          <p:nvPr/>
        </p:nvSpPr>
        <p:spPr bwMode="auto">
          <a:xfrm>
            <a:off x="685800" y="11112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7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把整数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无序拆分成整数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的和，且不允许重复，求不同的拆分数。</a:t>
            </a:r>
          </a:p>
        </p:txBody>
      </p:sp>
      <p:sp>
        <p:nvSpPr>
          <p:cNvPr id="620549" name="矩形 620548">
            <a:extLst>
              <a:ext uri="{FF2B5EF4-FFF2-40B4-BE49-F238E27FC236}">
                <a16:creationId xmlns:a16="http://schemas.microsoft.com/office/drawing/2014/main" id="{9A3C3695-2202-44CD-A420-C13EBCDFD3F9}"/>
              </a:ext>
            </a:extLst>
          </p:cNvPr>
          <p:cNvSpPr>
            <a:spLocks noChangeArrowheads="1"/>
          </p:cNvSpPr>
          <p:nvPr/>
        </p:nvSpPr>
        <p:spPr bwMode="auto">
          <a:xfrm>
            <a:off x="685800" y="38100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的不同解的个数。</a:t>
            </a:r>
          </a:p>
        </p:txBody>
      </p:sp>
      <p:sp>
        <p:nvSpPr>
          <p:cNvPr id="620550" name="矩形 620549">
            <a:extLst>
              <a:ext uri="{FF2B5EF4-FFF2-40B4-BE49-F238E27FC236}">
                <a16:creationId xmlns:a16="http://schemas.microsoft.com/office/drawing/2014/main" id="{3B81D899-F8DE-40F1-94F2-C6DF6BC9481C}"/>
              </a:ext>
            </a:extLst>
          </p:cNvPr>
          <p:cNvSpPr>
            <a:spLocks noChangeArrowheads="1"/>
          </p:cNvSpPr>
          <p:nvPr/>
        </p:nvSpPr>
        <p:spPr bwMode="auto">
          <a:xfrm>
            <a:off x="685800" y="2301875"/>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这个问题对应于求不定方程</a:t>
            </a:r>
          </a:p>
        </p:txBody>
      </p:sp>
      <p:graphicFrame>
        <p:nvGraphicFramePr>
          <p:cNvPr id="620551" name="对象 620550">
            <a:extLst>
              <a:ext uri="{FF2B5EF4-FFF2-40B4-BE49-F238E27FC236}">
                <a16:creationId xmlns:a16="http://schemas.microsoft.com/office/drawing/2014/main" id="{5DEDF1E8-ADC8-49A3-93FD-8E8221CF0812}"/>
              </a:ext>
            </a:extLst>
          </p:cNvPr>
          <p:cNvGraphicFramePr>
            <a:graphicFrameLocks/>
          </p:cNvGraphicFramePr>
          <p:nvPr/>
        </p:nvGraphicFramePr>
        <p:xfrm>
          <a:off x="1828800" y="2819400"/>
          <a:ext cx="4379913" cy="960438"/>
        </p:xfrm>
        <a:graphic>
          <a:graphicData uri="http://schemas.openxmlformats.org/presentationml/2006/ole">
            <mc:AlternateContent xmlns:mc="http://schemas.openxmlformats.org/markup-compatibility/2006">
              <mc:Choice xmlns:v="urn:schemas-microsoft-com:vml" Requires="v">
                <p:oleObj spid="_x0000_s49217" r:id="rId3" imgW="4457700" imgH="977900" progId="Equation.DSMT4">
                  <p:embed/>
                </p:oleObj>
              </mc:Choice>
              <mc:Fallback>
                <p:oleObj r:id="rId3" imgW="4457700" imgH="977900" progId="Equation.DSMT4">
                  <p:embed/>
                  <p:pic>
                    <p:nvPicPr>
                      <p:cNvPr id="620551" name="对象 620550">
                        <a:extLst>
                          <a:ext uri="{FF2B5EF4-FFF2-40B4-BE49-F238E27FC236}">
                            <a16:creationId xmlns:a16="http://schemas.microsoft.com/office/drawing/2014/main" id="{5DEDF1E8-ADC8-49A3-93FD-8E8221CF081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19400"/>
                        <a:ext cx="4379913"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0552" name="矩形 620551">
            <a:extLst>
              <a:ext uri="{FF2B5EF4-FFF2-40B4-BE49-F238E27FC236}">
                <a16:creationId xmlns:a16="http://schemas.microsoft.com/office/drawing/2014/main" id="{7D4A81FF-102C-4846-8047-C75E56BA22DB}"/>
              </a:ext>
            </a:extLst>
          </p:cNvPr>
          <p:cNvSpPr>
            <a:spLocks noChangeArrowheads="1"/>
          </p:cNvSpPr>
          <p:nvPr/>
        </p:nvSpPr>
        <p:spPr bwMode="auto">
          <a:xfrm>
            <a:off x="685800" y="4494213"/>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令</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表示不同的拆分数，则其对应的母函数为：</a:t>
            </a:r>
          </a:p>
        </p:txBody>
      </p:sp>
      <p:graphicFrame>
        <p:nvGraphicFramePr>
          <p:cNvPr id="620553" name="对象 620552">
            <a:extLst>
              <a:ext uri="{FF2B5EF4-FFF2-40B4-BE49-F238E27FC236}">
                <a16:creationId xmlns:a16="http://schemas.microsoft.com/office/drawing/2014/main" id="{C8946A31-21BD-4DF8-A012-D36043A4B2F4}"/>
              </a:ext>
            </a:extLst>
          </p:cNvPr>
          <p:cNvGraphicFramePr>
            <a:graphicFrameLocks/>
          </p:cNvGraphicFramePr>
          <p:nvPr/>
        </p:nvGraphicFramePr>
        <p:xfrm>
          <a:off x="1676400" y="5013325"/>
          <a:ext cx="5105400" cy="473075"/>
        </p:xfrm>
        <a:graphic>
          <a:graphicData uri="http://schemas.openxmlformats.org/presentationml/2006/ole">
            <mc:AlternateContent xmlns:mc="http://schemas.openxmlformats.org/markup-compatibility/2006">
              <mc:Choice xmlns:v="urn:schemas-microsoft-com:vml" Requires="v">
                <p:oleObj spid="_x0000_s49218" r:id="rId5" imgW="5067300" imgH="469900" progId="Equation.DSMT4">
                  <p:embed/>
                </p:oleObj>
              </mc:Choice>
              <mc:Fallback>
                <p:oleObj r:id="rId5" imgW="5067300" imgH="469900" progId="Equation.DSMT4">
                  <p:embed/>
                  <p:pic>
                    <p:nvPicPr>
                      <p:cNvPr id="620553" name="对象 620552">
                        <a:extLst>
                          <a:ext uri="{FF2B5EF4-FFF2-40B4-BE49-F238E27FC236}">
                            <a16:creationId xmlns:a16="http://schemas.microsoft.com/office/drawing/2014/main" id="{C8946A31-21BD-4DF8-A012-D36043A4B2F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013325"/>
                        <a:ext cx="5105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0554" name="矩形 620553">
            <a:extLst>
              <a:ext uri="{FF2B5EF4-FFF2-40B4-BE49-F238E27FC236}">
                <a16:creationId xmlns:a16="http://schemas.microsoft.com/office/drawing/2014/main" id="{5C0A6EEC-78BC-431A-ABC5-C411D42762FB}"/>
              </a:ext>
            </a:extLst>
          </p:cNvPr>
          <p:cNvSpPr>
            <a:spLocks noChangeArrowheads="1"/>
          </p:cNvSpPr>
          <p:nvPr/>
        </p:nvSpPr>
        <p:spPr bwMode="auto">
          <a:xfrm>
            <a:off x="685800" y="55768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特殊的，当</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i</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i</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时，对应的母函数为：</a:t>
            </a:r>
          </a:p>
        </p:txBody>
      </p:sp>
      <p:graphicFrame>
        <p:nvGraphicFramePr>
          <p:cNvPr id="620555" name="对象 620554">
            <a:extLst>
              <a:ext uri="{FF2B5EF4-FFF2-40B4-BE49-F238E27FC236}">
                <a16:creationId xmlns:a16="http://schemas.microsoft.com/office/drawing/2014/main" id="{DCC7BCEE-3A59-40CE-967F-75F8671EBBAD}"/>
              </a:ext>
            </a:extLst>
          </p:cNvPr>
          <p:cNvGraphicFramePr>
            <a:graphicFrameLocks/>
          </p:cNvGraphicFramePr>
          <p:nvPr/>
        </p:nvGraphicFramePr>
        <p:xfrm>
          <a:off x="1946275" y="6092825"/>
          <a:ext cx="4683125" cy="460375"/>
        </p:xfrm>
        <a:graphic>
          <a:graphicData uri="http://schemas.openxmlformats.org/presentationml/2006/ole">
            <mc:AlternateContent xmlns:mc="http://schemas.openxmlformats.org/markup-compatibility/2006">
              <mc:Choice xmlns:v="urn:schemas-microsoft-com:vml" Requires="v">
                <p:oleObj spid="_x0000_s49219" r:id="rId7" imgW="4648200" imgH="457200" progId="Equation.DSMT4">
                  <p:embed/>
                </p:oleObj>
              </mc:Choice>
              <mc:Fallback>
                <p:oleObj r:id="rId7" imgW="4648200" imgH="457200" progId="Equation.DSMT4">
                  <p:embed/>
                  <p:pic>
                    <p:nvPicPr>
                      <p:cNvPr id="620555" name="对象 620554">
                        <a:extLst>
                          <a:ext uri="{FF2B5EF4-FFF2-40B4-BE49-F238E27FC236}">
                            <a16:creationId xmlns:a16="http://schemas.microsoft.com/office/drawing/2014/main" id="{DCC7BCEE-3A59-40CE-967F-75F8671EBBA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6275" y="6092825"/>
                        <a:ext cx="4683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0546"/>
                                        </p:tgtEl>
                                        <p:attrNameLst>
                                          <p:attrName>style.visibility</p:attrName>
                                        </p:attrNameLst>
                                      </p:cBhvr>
                                      <p:to>
                                        <p:strVal val="visible"/>
                                      </p:to>
                                    </p:set>
                                    <p:animEffect transition="in" filter="wipe(left)">
                                      <p:cBhvr>
                                        <p:cTn id="7" dur="500"/>
                                        <p:tgtEl>
                                          <p:spTgt spid="620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0550"/>
                                        </p:tgtEl>
                                        <p:attrNameLst>
                                          <p:attrName>style.visibility</p:attrName>
                                        </p:attrNameLst>
                                      </p:cBhvr>
                                      <p:to>
                                        <p:strVal val="visible"/>
                                      </p:to>
                                    </p:set>
                                    <p:animEffect transition="in" filter="wipe(left)">
                                      <p:cBhvr>
                                        <p:cTn id="12" dur="500"/>
                                        <p:tgtEl>
                                          <p:spTgt spid="6205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0551"/>
                                        </p:tgtEl>
                                        <p:attrNameLst>
                                          <p:attrName>style.visibility</p:attrName>
                                        </p:attrNameLst>
                                      </p:cBhvr>
                                      <p:to>
                                        <p:strVal val="visible"/>
                                      </p:to>
                                    </p:set>
                                    <p:animEffect transition="in" filter="wipe(left)">
                                      <p:cBhvr>
                                        <p:cTn id="17" dur="500"/>
                                        <p:tgtEl>
                                          <p:spTgt spid="6205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0549"/>
                                        </p:tgtEl>
                                        <p:attrNameLst>
                                          <p:attrName>style.visibility</p:attrName>
                                        </p:attrNameLst>
                                      </p:cBhvr>
                                      <p:to>
                                        <p:strVal val="visible"/>
                                      </p:to>
                                    </p:set>
                                    <p:animEffect transition="in" filter="wipe(left)">
                                      <p:cBhvr>
                                        <p:cTn id="22" dur="500"/>
                                        <p:tgtEl>
                                          <p:spTgt spid="6205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0552"/>
                                        </p:tgtEl>
                                        <p:attrNameLst>
                                          <p:attrName>style.visibility</p:attrName>
                                        </p:attrNameLst>
                                      </p:cBhvr>
                                      <p:to>
                                        <p:strVal val="visible"/>
                                      </p:to>
                                    </p:set>
                                    <p:animEffect transition="in" filter="wipe(left)">
                                      <p:cBhvr>
                                        <p:cTn id="27" dur="500"/>
                                        <p:tgtEl>
                                          <p:spTgt spid="6205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0553"/>
                                        </p:tgtEl>
                                        <p:attrNameLst>
                                          <p:attrName>style.visibility</p:attrName>
                                        </p:attrNameLst>
                                      </p:cBhvr>
                                      <p:to>
                                        <p:strVal val="visible"/>
                                      </p:to>
                                    </p:set>
                                    <p:animEffect transition="in" filter="wipe(left)">
                                      <p:cBhvr>
                                        <p:cTn id="32" dur="500"/>
                                        <p:tgtEl>
                                          <p:spTgt spid="6205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20554"/>
                                        </p:tgtEl>
                                        <p:attrNameLst>
                                          <p:attrName>style.visibility</p:attrName>
                                        </p:attrNameLst>
                                      </p:cBhvr>
                                      <p:to>
                                        <p:strVal val="visible"/>
                                      </p:to>
                                    </p:set>
                                    <p:animEffect transition="in" filter="wipe(left)">
                                      <p:cBhvr>
                                        <p:cTn id="37" dur="500"/>
                                        <p:tgtEl>
                                          <p:spTgt spid="6205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20555"/>
                                        </p:tgtEl>
                                        <p:attrNameLst>
                                          <p:attrName>style.visibility</p:attrName>
                                        </p:attrNameLst>
                                      </p:cBhvr>
                                      <p:to>
                                        <p:strVal val="visible"/>
                                      </p:to>
                                    </p:set>
                                    <p:animEffect transition="in" filter="wipe(left)">
                                      <p:cBhvr>
                                        <p:cTn id="42" dur="500"/>
                                        <p:tgtEl>
                                          <p:spTgt spid="620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p:bldP spid="620549" grpId="0"/>
      <p:bldP spid="620550" grpId="0"/>
      <p:bldP spid="620552" grpId="0"/>
      <p:bldP spid="620554"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1570" name="矩形 621569">
            <a:extLst>
              <a:ext uri="{FF2B5EF4-FFF2-40B4-BE49-F238E27FC236}">
                <a16:creationId xmlns:a16="http://schemas.microsoft.com/office/drawing/2014/main" id="{F66D9947-A4EF-4D8B-A7C8-9BB2214F05E2}"/>
              </a:ext>
            </a:extLst>
          </p:cNvPr>
          <p:cNvSpPr>
            <a:spLocks noChangeArrowheads="1"/>
          </p:cNvSpPr>
          <p:nvPr/>
        </p:nvSpPr>
        <p:spPr bwMode="auto">
          <a:xfrm>
            <a:off x="685800" y="11112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8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把整数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无序拆分成整数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的和，允许重复，求不同的拆分数。</a:t>
            </a:r>
          </a:p>
        </p:txBody>
      </p:sp>
      <p:sp>
        <p:nvSpPr>
          <p:cNvPr id="621572" name="矩形 621571">
            <a:extLst>
              <a:ext uri="{FF2B5EF4-FFF2-40B4-BE49-F238E27FC236}">
                <a16:creationId xmlns:a16="http://schemas.microsoft.com/office/drawing/2014/main" id="{0EA7C715-51FE-4643-A56F-79949A501C95}"/>
              </a:ext>
            </a:extLst>
          </p:cNvPr>
          <p:cNvSpPr>
            <a:spLocks noChangeArrowheads="1"/>
          </p:cNvSpPr>
          <p:nvPr/>
        </p:nvSpPr>
        <p:spPr bwMode="auto">
          <a:xfrm>
            <a:off x="685800" y="39766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的不同解的个数。</a:t>
            </a:r>
          </a:p>
        </p:txBody>
      </p:sp>
      <p:sp>
        <p:nvSpPr>
          <p:cNvPr id="621573" name="矩形 621572">
            <a:extLst>
              <a:ext uri="{FF2B5EF4-FFF2-40B4-BE49-F238E27FC236}">
                <a16:creationId xmlns:a16="http://schemas.microsoft.com/office/drawing/2014/main" id="{51E67935-84D5-4E27-B2CF-6854CB707AFA}"/>
              </a:ext>
            </a:extLst>
          </p:cNvPr>
          <p:cNvSpPr>
            <a:spLocks noChangeArrowheads="1"/>
          </p:cNvSpPr>
          <p:nvPr/>
        </p:nvSpPr>
        <p:spPr bwMode="auto">
          <a:xfrm>
            <a:off x="685800" y="236220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这个问题对应于求不定方程</a:t>
            </a:r>
          </a:p>
        </p:txBody>
      </p:sp>
      <p:graphicFrame>
        <p:nvGraphicFramePr>
          <p:cNvPr id="621574" name="对象 621573">
            <a:extLst>
              <a:ext uri="{FF2B5EF4-FFF2-40B4-BE49-F238E27FC236}">
                <a16:creationId xmlns:a16="http://schemas.microsoft.com/office/drawing/2014/main" id="{454A4979-149E-4790-B9E3-B1034ED3E970}"/>
              </a:ext>
            </a:extLst>
          </p:cNvPr>
          <p:cNvGraphicFramePr>
            <a:graphicFrameLocks/>
          </p:cNvGraphicFramePr>
          <p:nvPr/>
        </p:nvGraphicFramePr>
        <p:xfrm>
          <a:off x="1828800" y="3001963"/>
          <a:ext cx="4379913" cy="960437"/>
        </p:xfrm>
        <a:graphic>
          <a:graphicData uri="http://schemas.openxmlformats.org/presentationml/2006/ole">
            <mc:AlternateContent xmlns:mc="http://schemas.openxmlformats.org/markup-compatibility/2006">
              <mc:Choice xmlns:v="urn:schemas-microsoft-com:vml" Requires="v">
                <p:oleObj spid="_x0000_s50220" r:id="rId3" imgW="4457700" imgH="977900" progId="Equation.DSMT4">
                  <p:embed/>
                </p:oleObj>
              </mc:Choice>
              <mc:Fallback>
                <p:oleObj r:id="rId3" imgW="4457700" imgH="977900" progId="Equation.DSMT4">
                  <p:embed/>
                  <p:pic>
                    <p:nvPicPr>
                      <p:cNvPr id="621574" name="对象 621573">
                        <a:extLst>
                          <a:ext uri="{FF2B5EF4-FFF2-40B4-BE49-F238E27FC236}">
                            <a16:creationId xmlns:a16="http://schemas.microsoft.com/office/drawing/2014/main" id="{454A4979-149E-4790-B9E3-B1034ED3E97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001963"/>
                        <a:ext cx="4379913"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1575" name="矩形 621574">
            <a:extLst>
              <a:ext uri="{FF2B5EF4-FFF2-40B4-BE49-F238E27FC236}">
                <a16:creationId xmlns:a16="http://schemas.microsoft.com/office/drawing/2014/main" id="{CE1B3ED2-CDB4-413A-A3E0-2D9B51BB94F0}"/>
              </a:ext>
            </a:extLst>
          </p:cNvPr>
          <p:cNvSpPr>
            <a:spLocks noChangeArrowheads="1"/>
          </p:cNvSpPr>
          <p:nvPr/>
        </p:nvSpPr>
        <p:spPr bwMode="auto">
          <a:xfrm>
            <a:off x="685800" y="46482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令</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表示不同的拆分数，则其对应的母函数为：</a:t>
            </a:r>
          </a:p>
        </p:txBody>
      </p:sp>
      <p:graphicFrame>
        <p:nvGraphicFramePr>
          <p:cNvPr id="621576" name="对象 621575">
            <a:extLst>
              <a:ext uri="{FF2B5EF4-FFF2-40B4-BE49-F238E27FC236}">
                <a16:creationId xmlns:a16="http://schemas.microsoft.com/office/drawing/2014/main" id="{2ED07576-127E-4490-9F50-0C3D35CE7ACC}"/>
              </a:ext>
            </a:extLst>
          </p:cNvPr>
          <p:cNvGraphicFramePr>
            <a:graphicFrameLocks/>
          </p:cNvGraphicFramePr>
          <p:nvPr/>
        </p:nvGraphicFramePr>
        <p:xfrm>
          <a:off x="1281113" y="5276850"/>
          <a:ext cx="7024687" cy="1047750"/>
        </p:xfrm>
        <a:graphic>
          <a:graphicData uri="http://schemas.openxmlformats.org/presentationml/2006/ole">
            <mc:AlternateContent xmlns:mc="http://schemas.openxmlformats.org/markup-compatibility/2006">
              <mc:Choice xmlns:v="urn:schemas-microsoft-com:vml" Requires="v">
                <p:oleObj spid="_x0000_s50221" r:id="rId5" imgW="6969275" imgH="1040948" progId="Equation.DSMT4">
                  <p:embed/>
                </p:oleObj>
              </mc:Choice>
              <mc:Fallback>
                <p:oleObj r:id="rId5" imgW="6969275" imgH="1040948" progId="Equation.DSMT4">
                  <p:embed/>
                  <p:pic>
                    <p:nvPicPr>
                      <p:cNvPr id="621576" name="对象 621575">
                        <a:extLst>
                          <a:ext uri="{FF2B5EF4-FFF2-40B4-BE49-F238E27FC236}">
                            <a16:creationId xmlns:a16="http://schemas.microsoft.com/office/drawing/2014/main" id="{2ED07576-127E-4490-9F50-0C3D35CE7AC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1113" y="5276850"/>
                        <a:ext cx="702468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1570"/>
                                        </p:tgtEl>
                                        <p:attrNameLst>
                                          <p:attrName>style.visibility</p:attrName>
                                        </p:attrNameLst>
                                      </p:cBhvr>
                                      <p:to>
                                        <p:strVal val="visible"/>
                                      </p:to>
                                    </p:set>
                                    <p:animEffect transition="in" filter="wipe(left)">
                                      <p:cBhvr>
                                        <p:cTn id="7" dur="500"/>
                                        <p:tgtEl>
                                          <p:spTgt spid="621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1573"/>
                                        </p:tgtEl>
                                        <p:attrNameLst>
                                          <p:attrName>style.visibility</p:attrName>
                                        </p:attrNameLst>
                                      </p:cBhvr>
                                      <p:to>
                                        <p:strVal val="visible"/>
                                      </p:to>
                                    </p:set>
                                    <p:animEffect transition="in" filter="wipe(left)">
                                      <p:cBhvr>
                                        <p:cTn id="12" dur="500"/>
                                        <p:tgtEl>
                                          <p:spTgt spid="6215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1574"/>
                                        </p:tgtEl>
                                        <p:attrNameLst>
                                          <p:attrName>style.visibility</p:attrName>
                                        </p:attrNameLst>
                                      </p:cBhvr>
                                      <p:to>
                                        <p:strVal val="visible"/>
                                      </p:to>
                                    </p:set>
                                    <p:animEffect transition="in" filter="wipe(left)">
                                      <p:cBhvr>
                                        <p:cTn id="17" dur="500"/>
                                        <p:tgtEl>
                                          <p:spTgt spid="6215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1572"/>
                                        </p:tgtEl>
                                        <p:attrNameLst>
                                          <p:attrName>style.visibility</p:attrName>
                                        </p:attrNameLst>
                                      </p:cBhvr>
                                      <p:to>
                                        <p:strVal val="visible"/>
                                      </p:to>
                                    </p:set>
                                    <p:animEffect transition="in" filter="wipe(left)">
                                      <p:cBhvr>
                                        <p:cTn id="22" dur="500"/>
                                        <p:tgtEl>
                                          <p:spTgt spid="621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1575"/>
                                        </p:tgtEl>
                                        <p:attrNameLst>
                                          <p:attrName>style.visibility</p:attrName>
                                        </p:attrNameLst>
                                      </p:cBhvr>
                                      <p:to>
                                        <p:strVal val="visible"/>
                                      </p:to>
                                    </p:set>
                                    <p:animEffect transition="in" filter="wipe(left)">
                                      <p:cBhvr>
                                        <p:cTn id="27" dur="500"/>
                                        <p:tgtEl>
                                          <p:spTgt spid="6215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1576"/>
                                        </p:tgtEl>
                                        <p:attrNameLst>
                                          <p:attrName>style.visibility</p:attrName>
                                        </p:attrNameLst>
                                      </p:cBhvr>
                                      <p:to>
                                        <p:strVal val="visible"/>
                                      </p:to>
                                    </p:set>
                                    <p:animEffect transition="in" filter="wipe(left)">
                                      <p:cBhvr>
                                        <p:cTn id="32" dur="500"/>
                                        <p:tgtEl>
                                          <p:spTgt spid="621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0" grpId="0"/>
      <p:bldP spid="621572" grpId="0"/>
      <p:bldP spid="621573" grpId="0"/>
      <p:bldP spid="621575" grpId="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22600" name="对象 622599">
            <a:extLst>
              <a:ext uri="{FF2B5EF4-FFF2-40B4-BE49-F238E27FC236}">
                <a16:creationId xmlns:a16="http://schemas.microsoft.com/office/drawing/2014/main" id="{90EB543D-026A-49E8-9155-E6855F51A681}"/>
              </a:ext>
            </a:extLst>
          </p:cNvPr>
          <p:cNvGraphicFramePr>
            <a:graphicFrameLocks/>
          </p:cNvGraphicFramePr>
          <p:nvPr/>
        </p:nvGraphicFramePr>
        <p:xfrm>
          <a:off x="1828800" y="2813050"/>
          <a:ext cx="4606925" cy="920750"/>
        </p:xfrm>
        <a:graphic>
          <a:graphicData uri="http://schemas.openxmlformats.org/presentationml/2006/ole">
            <mc:AlternateContent xmlns:mc="http://schemas.openxmlformats.org/markup-compatibility/2006">
              <mc:Choice xmlns:v="urn:schemas-microsoft-com:vml" Requires="v">
                <p:oleObj spid="_x0000_s51265" r:id="rId3" imgW="4572000" imgH="914400" progId="Equation.DSMT4">
                  <p:embed/>
                </p:oleObj>
              </mc:Choice>
              <mc:Fallback>
                <p:oleObj r:id="rId3" imgW="4572000" imgH="914400" progId="Equation.DSMT4">
                  <p:embed/>
                  <p:pic>
                    <p:nvPicPr>
                      <p:cNvPr id="622600" name="对象 622599">
                        <a:extLst>
                          <a:ext uri="{FF2B5EF4-FFF2-40B4-BE49-F238E27FC236}">
                            <a16:creationId xmlns:a16="http://schemas.microsoft.com/office/drawing/2014/main" id="{90EB543D-026A-49E8-9155-E6855F51A68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13050"/>
                        <a:ext cx="46069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2601" name="矩形 622600">
            <a:extLst>
              <a:ext uri="{FF2B5EF4-FFF2-40B4-BE49-F238E27FC236}">
                <a16:creationId xmlns:a16="http://schemas.microsoft.com/office/drawing/2014/main" id="{790DB9C3-F673-447B-B60D-05B2E1E6464C}"/>
              </a:ext>
            </a:extLst>
          </p:cNvPr>
          <p:cNvSpPr>
            <a:spLocks noChangeArrowheads="1"/>
          </p:cNvSpPr>
          <p:nvPr/>
        </p:nvSpPr>
        <p:spPr bwMode="auto">
          <a:xfrm>
            <a:off x="685800" y="42560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特殊的，当</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i</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i</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时，对应的母函数为：</a:t>
            </a:r>
          </a:p>
        </p:txBody>
      </p:sp>
      <p:graphicFrame>
        <p:nvGraphicFramePr>
          <p:cNvPr id="622602" name="对象 622601">
            <a:extLst>
              <a:ext uri="{FF2B5EF4-FFF2-40B4-BE49-F238E27FC236}">
                <a16:creationId xmlns:a16="http://schemas.microsoft.com/office/drawing/2014/main" id="{E994CCF2-1BA6-45F4-8B48-EDE567978DD3}"/>
              </a:ext>
            </a:extLst>
          </p:cNvPr>
          <p:cNvGraphicFramePr>
            <a:graphicFrameLocks/>
          </p:cNvGraphicFramePr>
          <p:nvPr/>
        </p:nvGraphicFramePr>
        <p:xfrm>
          <a:off x="1806575" y="4946650"/>
          <a:ext cx="4746625" cy="920750"/>
        </p:xfrm>
        <a:graphic>
          <a:graphicData uri="http://schemas.openxmlformats.org/presentationml/2006/ole">
            <mc:AlternateContent xmlns:mc="http://schemas.openxmlformats.org/markup-compatibility/2006">
              <mc:Choice xmlns:v="urn:schemas-microsoft-com:vml" Requires="v">
                <p:oleObj spid="_x0000_s51266" r:id="rId5" imgW="4711700" imgH="914400" progId="Equation.DSMT4">
                  <p:embed/>
                </p:oleObj>
              </mc:Choice>
              <mc:Fallback>
                <p:oleObj r:id="rId5" imgW="4711700" imgH="914400" progId="Equation.DSMT4">
                  <p:embed/>
                  <p:pic>
                    <p:nvPicPr>
                      <p:cNvPr id="622602" name="对象 622601">
                        <a:extLst>
                          <a:ext uri="{FF2B5EF4-FFF2-40B4-BE49-F238E27FC236}">
                            <a16:creationId xmlns:a16="http://schemas.microsoft.com/office/drawing/2014/main" id="{E994CCF2-1BA6-45F4-8B48-EDE567978DD3}"/>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6575" y="4946650"/>
                        <a:ext cx="47466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2603" name="对象 622602">
            <a:extLst>
              <a:ext uri="{FF2B5EF4-FFF2-40B4-BE49-F238E27FC236}">
                <a16:creationId xmlns:a16="http://schemas.microsoft.com/office/drawing/2014/main" id="{DFD870ED-D58F-492C-81B7-B5AC2166BD5B}"/>
              </a:ext>
            </a:extLst>
          </p:cNvPr>
          <p:cNvGraphicFramePr>
            <a:graphicFrameLocks/>
          </p:cNvGraphicFramePr>
          <p:nvPr/>
        </p:nvGraphicFramePr>
        <p:xfrm>
          <a:off x="976313" y="1600200"/>
          <a:ext cx="7024687" cy="1047750"/>
        </p:xfrm>
        <a:graphic>
          <a:graphicData uri="http://schemas.openxmlformats.org/presentationml/2006/ole">
            <mc:AlternateContent xmlns:mc="http://schemas.openxmlformats.org/markup-compatibility/2006">
              <mc:Choice xmlns:v="urn:schemas-microsoft-com:vml" Requires="v">
                <p:oleObj spid="_x0000_s51267" r:id="rId7" imgW="6969275" imgH="1040948" progId="Equation.DSMT4">
                  <p:embed/>
                </p:oleObj>
              </mc:Choice>
              <mc:Fallback>
                <p:oleObj r:id="rId7" imgW="6969275" imgH="1040948" progId="Equation.DSMT4">
                  <p:embed/>
                  <p:pic>
                    <p:nvPicPr>
                      <p:cNvPr id="622603" name="对象 622602">
                        <a:extLst>
                          <a:ext uri="{FF2B5EF4-FFF2-40B4-BE49-F238E27FC236}">
                            <a16:creationId xmlns:a16="http://schemas.microsoft.com/office/drawing/2014/main" id="{DFD870ED-D58F-492C-81B7-B5AC2166BD5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6313" y="1600200"/>
                        <a:ext cx="702468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2603"/>
                                        </p:tgtEl>
                                        <p:attrNameLst>
                                          <p:attrName>style.visibility</p:attrName>
                                        </p:attrNameLst>
                                      </p:cBhvr>
                                      <p:to>
                                        <p:strVal val="visible"/>
                                      </p:to>
                                    </p:set>
                                    <p:animEffect transition="in" filter="wipe(left)">
                                      <p:cBhvr>
                                        <p:cTn id="7" dur="500"/>
                                        <p:tgtEl>
                                          <p:spTgt spid="622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2600"/>
                                        </p:tgtEl>
                                        <p:attrNameLst>
                                          <p:attrName>style.visibility</p:attrName>
                                        </p:attrNameLst>
                                      </p:cBhvr>
                                      <p:to>
                                        <p:strVal val="visible"/>
                                      </p:to>
                                    </p:set>
                                    <p:animEffect transition="in" filter="wipe(left)">
                                      <p:cBhvr>
                                        <p:cTn id="12" dur="500"/>
                                        <p:tgtEl>
                                          <p:spTgt spid="6226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2601"/>
                                        </p:tgtEl>
                                        <p:attrNameLst>
                                          <p:attrName>style.visibility</p:attrName>
                                        </p:attrNameLst>
                                      </p:cBhvr>
                                      <p:to>
                                        <p:strVal val="visible"/>
                                      </p:to>
                                    </p:set>
                                    <p:animEffect transition="in" filter="wipe(left)">
                                      <p:cBhvr>
                                        <p:cTn id="17" dur="500"/>
                                        <p:tgtEl>
                                          <p:spTgt spid="6226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2602"/>
                                        </p:tgtEl>
                                        <p:attrNameLst>
                                          <p:attrName>style.visibility</p:attrName>
                                        </p:attrNameLst>
                                      </p:cBhvr>
                                      <p:to>
                                        <p:strVal val="visible"/>
                                      </p:to>
                                    </p:set>
                                    <p:animEffect transition="in" filter="wipe(left)">
                                      <p:cBhvr>
                                        <p:cTn id="22" dur="500"/>
                                        <p:tgtEl>
                                          <p:spTgt spid="622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01"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3618" name="矩形 623617">
            <a:extLst>
              <a:ext uri="{FF2B5EF4-FFF2-40B4-BE49-F238E27FC236}">
                <a16:creationId xmlns:a16="http://schemas.microsoft.com/office/drawing/2014/main" id="{86B0B98C-E52E-4BC7-B0EB-DADA725C619D}"/>
              </a:ext>
            </a:extLst>
          </p:cNvPr>
          <p:cNvSpPr>
            <a:spLocks noChangeArrowheads="1"/>
          </p:cNvSpPr>
          <p:nvPr/>
        </p:nvSpPr>
        <p:spPr bwMode="auto">
          <a:xfrm>
            <a:off x="609600" y="9906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9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把整数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无序拆分成奇整数的和，允许重复，求不同的拆分数。</a:t>
            </a:r>
          </a:p>
        </p:txBody>
      </p:sp>
      <p:sp>
        <p:nvSpPr>
          <p:cNvPr id="623621" name="矩形 623620">
            <a:extLst>
              <a:ext uri="{FF2B5EF4-FFF2-40B4-BE49-F238E27FC236}">
                <a16:creationId xmlns:a16="http://schemas.microsoft.com/office/drawing/2014/main" id="{FACFDFD8-8575-4C44-96FE-21DB8D664E35}"/>
              </a:ext>
            </a:extLst>
          </p:cNvPr>
          <p:cNvSpPr>
            <a:spLocks noChangeArrowheads="1"/>
          </p:cNvSpPr>
          <p:nvPr/>
        </p:nvSpPr>
        <p:spPr bwMode="auto">
          <a:xfrm>
            <a:off x="609600" y="19812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这相当于在上例中把</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i</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取成奇数，因此拆分数对应的母函数为：</a:t>
            </a:r>
          </a:p>
        </p:txBody>
      </p:sp>
      <p:graphicFrame>
        <p:nvGraphicFramePr>
          <p:cNvPr id="623624" name="对象 623623">
            <a:extLst>
              <a:ext uri="{FF2B5EF4-FFF2-40B4-BE49-F238E27FC236}">
                <a16:creationId xmlns:a16="http://schemas.microsoft.com/office/drawing/2014/main" id="{39AA626A-7B47-4030-A054-A3C7929365AA}"/>
              </a:ext>
            </a:extLst>
          </p:cNvPr>
          <p:cNvGraphicFramePr>
            <a:graphicFrameLocks/>
          </p:cNvGraphicFramePr>
          <p:nvPr/>
        </p:nvGraphicFramePr>
        <p:xfrm>
          <a:off x="1624013" y="2887663"/>
          <a:ext cx="5614987" cy="922337"/>
        </p:xfrm>
        <a:graphic>
          <a:graphicData uri="http://schemas.openxmlformats.org/presentationml/2006/ole">
            <mc:AlternateContent xmlns:mc="http://schemas.openxmlformats.org/markup-compatibility/2006">
              <mc:Choice xmlns:v="urn:schemas-microsoft-com:vml" Requires="v">
                <p:oleObj spid="_x0000_s52268" r:id="rId3" imgW="2540000" imgH="419100" progId="Equation.DSMT4">
                  <p:embed/>
                </p:oleObj>
              </mc:Choice>
              <mc:Fallback>
                <p:oleObj r:id="rId3" imgW="2540000" imgH="419100" progId="Equation.DSMT4">
                  <p:embed/>
                  <p:pic>
                    <p:nvPicPr>
                      <p:cNvPr id="623624" name="对象 623623">
                        <a:extLst>
                          <a:ext uri="{FF2B5EF4-FFF2-40B4-BE49-F238E27FC236}">
                            <a16:creationId xmlns:a16="http://schemas.microsoft.com/office/drawing/2014/main" id="{39AA626A-7B47-4030-A054-A3C7929365A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013" y="2887663"/>
                        <a:ext cx="56149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3625" name="矩形 623624">
            <a:extLst>
              <a:ext uri="{FF2B5EF4-FFF2-40B4-BE49-F238E27FC236}">
                <a16:creationId xmlns:a16="http://schemas.microsoft.com/office/drawing/2014/main" id="{7B29BAB9-0993-458F-BCEF-966E9CA40866}"/>
              </a:ext>
            </a:extLst>
          </p:cNvPr>
          <p:cNvSpPr>
            <a:spLocks noChangeArrowheads="1"/>
          </p:cNvSpPr>
          <p:nvPr/>
        </p:nvSpPr>
        <p:spPr bwMode="auto">
          <a:xfrm>
            <a:off x="609600" y="41148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10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把整数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无序拆分成</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的幂次的和，求不同的拆分数。</a:t>
            </a:r>
          </a:p>
        </p:txBody>
      </p:sp>
      <p:sp>
        <p:nvSpPr>
          <p:cNvPr id="623626" name="矩形 623625">
            <a:extLst>
              <a:ext uri="{FF2B5EF4-FFF2-40B4-BE49-F238E27FC236}">
                <a16:creationId xmlns:a16="http://schemas.microsoft.com/office/drawing/2014/main" id="{68F02391-BB9D-49CA-BF1F-0787216DBCFD}"/>
              </a:ext>
            </a:extLst>
          </p:cNvPr>
          <p:cNvSpPr>
            <a:spLocks noChangeArrowheads="1"/>
          </p:cNvSpPr>
          <p:nvPr/>
        </p:nvSpPr>
        <p:spPr bwMode="auto">
          <a:xfrm>
            <a:off x="609600" y="5029200"/>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这相当于把</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拆分成</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1,2,4,8,</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的和，但</a:t>
            </a: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不允许重复</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。因此拆分数对应的母函数为：</a:t>
            </a:r>
          </a:p>
        </p:txBody>
      </p:sp>
      <p:graphicFrame>
        <p:nvGraphicFramePr>
          <p:cNvPr id="623627" name="对象 623626">
            <a:extLst>
              <a:ext uri="{FF2B5EF4-FFF2-40B4-BE49-F238E27FC236}">
                <a16:creationId xmlns:a16="http://schemas.microsoft.com/office/drawing/2014/main" id="{0420EACD-8709-4034-B4DA-9C01A1D56FE7}"/>
              </a:ext>
            </a:extLst>
          </p:cNvPr>
          <p:cNvGraphicFramePr>
            <a:graphicFrameLocks/>
          </p:cNvGraphicFramePr>
          <p:nvPr/>
        </p:nvGraphicFramePr>
        <p:xfrm>
          <a:off x="1584325" y="5965825"/>
          <a:ext cx="6035675" cy="587375"/>
        </p:xfrm>
        <a:graphic>
          <a:graphicData uri="http://schemas.openxmlformats.org/presentationml/2006/ole">
            <mc:AlternateContent xmlns:mc="http://schemas.openxmlformats.org/markup-compatibility/2006">
              <mc:Choice xmlns:v="urn:schemas-microsoft-com:vml" Requires="v">
                <p:oleObj spid="_x0000_s52269" r:id="rId5" imgW="2726949" imgH="266353" progId="Equation.DSMT4">
                  <p:embed/>
                </p:oleObj>
              </mc:Choice>
              <mc:Fallback>
                <p:oleObj r:id="rId5" imgW="2726949" imgH="266353" progId="Equation.DSMT4">
                  <p:embed/>
                  <p:pic>
                    <p:nvPicPr>
                      <p:cNvPr id="623627" name="对象 623626">
                        <a:extLst>
                          <a:ext uri="{FF2B5EF4-FFF2-40B4-BE49-F238E27FC236}">
                            <a16:creationId xmlns:a16="http://schemas.microsoft.com/office/drawing/2014/main" id="{0420EACD-8709-4034-B4DA-9C01A1D56FE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325" y="5965825"/>
                        <a:ext cx="60356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3618"/>
                                        </p:tgtEl>
                                        <p:attrNameLst>
                                          <p:attrName>style.visibility</p:attrName>
                                        </p:attrNameLst>
                                      </p:cBhvr>
                                      <p:to>
                                        <p:strVal val="visible"/>
                                      </p:to>
                                    </p:set>
                                    <p:animEffect transition="in" filter="wipe(left)">
                                      <p:cBhvr>
                                        <p:cTn id="7" dur="500"/>
                                        <p:tgtEl>
                                          <p:spTgt spid="623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3621"/>
                                        </p:tgtEl>
                                        <p:attrNameLst>
                                          <p:attrName>style.visibility</p:attrName>
                                        </p:attrNameLst>
                                      </p:cBhvr>
                                      <p:to>
                                        <p:strVal val="visible"/>
                                      </p:to>
                                    </p:set>
                                    <p:animEffect transition="in" filter="wipe(left)">
                                      <p:cBhvr>
                                        <p:cTn id="12" dur="500"/>
                                        <p:tgtEl>
                                          <p:spTgt spid="6236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3624"/>
                                        </p:tgtEl>
                                        <p:attrNameLst>
                                          <p:attrName>style.visibility</p:attrName>
                                        </p:attrNameLst>
                                      </p:cBhvr>
                                      <p:to>
                                        <p:strVal val="visible"/>
                                      </p:to>
                                    </p:set>
                                    <p:animEffect transition="in" filter="wipe(left)">
                                      <p:cBhvr>
                                        <p:cTn id="17" dur="500"/>
                                        <p:tgtEl>
                                          <p:spTgt spid="6236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3625"/>
                                        </p:tgtEl>
                                        <p:attrNameLst>
                                          <p:attrName>style.visibility</p:attrName>
                                        </p:attrNameLst>
                                      </p:cBhvr>
                                      <p:to>
                                        <p:strVal val="visible"/>
                                      </p:to>
                                    </p:set>
                                    <p:animEffect transition="in" filter="wipe(left)">
                                      <p:cBhvr>
                                        <p:cTn id="22" dur="500"/>
                                        <p:tgtEl>
                                          <p:spTgt spid="6236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3626"/>
                                        </p:tgtEl>
                                        <p:attrNameLst>
                                          <p:attrName>style.visibility</p:attrName>
                                        </p:attrNameLst>
                                      </p:cBhvr>
                                      <p:to>
                                        <p:strVal val="visible"/>
                                      </p:to>
                                    </p:set>
                                    <p:animEffect transition="in" filter="wipe(left)">
                                      <p:cBhvr>
                                        <p:cTn id="27" dur="500"/>
                                        <p:tgtEl>
                                          <p:spTgt spid="6236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3627"/>
                                        </p:tgtEl>
                                        <p:attrNameLst>
                                          <p:attrName>style.visibility</p:attrName>
                                        </p:attrNameLst>
                                      </p:cBhvr>
                                      <p:to>
                                        <p:strVal val="visible"/>
                                      </p:to>
                                    </p:set>
                                    <p:animEffect transition="in" filter="wipe(left)">
                                      <p:cBhvr>
                                        <p:cTn id="32" dur="500"/>
                                        <p:tgtEl>
                                          <p:spTgt spid="623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8" grpId="0"/>
      <p:bldP spid="623621" grpId="0"/>
      <p:bldP spid="623625" grpId="0"/>
      <p:bldP spid="623626" grpId="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42" name="矩形 624641">
            <a:extLst>
              <a:ext uri="{FF2B5EF4-FFF2-40B4-BE49-F238E27FC236}">
                <a16:creationId xmlns:a16="http://schemas.microsoft.com/office/drawing/2014/main" id="{99CBE2DB-CF00-4443-8CC5-5EDF1BFCB8B3}"/>
              </a:ext>
            </a:extLst>
          </p:cNvPr>
          <p:cNvSpPr>
            <a:spLocks noChangeArrowheads="1"/>
          </p:cNvSpPr>
          <p:nvPr/>
        </p:nvSpPr>
        <p:spPr bwMode="auto">
          <a:xfrm>
            <a:off x="609600" y="9906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11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把整数</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无序拆分</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1,2,</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的和，允许重复，求不同的拆分数。若要求</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至少出现一次呢？</a:t>
            </a:r>
          </a:p>
        </p:txBody>
      </p:sp>
      <p:sp>
        <p:nvSpPr>
          <p:cNvPr id="624644" name="矩形 624643">
            <a:extLst>
              <a:ext uri="{FF2B5EF4-FFF2-40B4-BE49-F238E27FC236}">
                <a16:creationId xmlns:a16="http://schemas.microsoft.com/office/drawing/2014/main" id="{EABA3CA2-607C-4408-A331-C61690E2AEE9}"/>
              </a:ext>
            </a:extLst>
          </p:cNvPr>
          <p:cNvSpPr>
            <a:spLocks noChangeArrowheads="1"/>
          </p:cNvSpPr>
          <p:nvPr/>
        </p:nvSpPr>
        <p:spPr bwMode="auto">
          <a:xfrm>
            <a:off x="609600" y="220980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若无要求，由例</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可知其母函数为：</a:t>
            </a:r>
          </a:p>
        </p:txBody>
      </p:sp>
      <p:graphicFrame>
        <p:nvGraphicFramePr>
          <p:cNvPr id="624645" name="对象 624644">
            <a:extLst>
              <a:ext uri="{FF2B5EF4-FFF2-40B4-BE49-F238E27FC236}">
                <a16:creationId xmlns:a16="http://schemas.microsoft.com/office/drawing/2014/main" id="{05AF7ED6-0299-497C-85E3-89EF627F82EF}"/>
              </a:ext>
            </a:extLst>
          </p:cNvPr>
          <p:cNvGraphicFramePr>
            <a:graphicFrameLocks/>
          </p:cNvGraphicFramePr>
          <p:nvPr/>
        </p:nvGraphicFramePr>
        <p:xfrm>
          <a:off x="2016125" y="2811463"/>
          <a:ext cx="4829175" cy="922337"/>
        </p:xfrm>
        <a:graphic>
          <a:graphicData uri="http://schemas.openxmlformats.org/presentationml/2006/ole">
            <mc:AlternateContent xmlns:mc="http://schemas.openxmlformats.org/markup-compatibility/2006">
              <mc:Choice xmlns:v="urn:schemas-microsoft-com:vml" Requires="v">
                <p:oleObj spid="_x0000_s53313" r:id="rId3" imgW="2184400" imgH="419100" progId="Equation.DSMT4">
                  <p:embed/>
                </p:oleObj>
              </mc:Choice>
              <mc:Fallback>
                <p:oleObj r:id="rId3" imgW="2184400" imgH="419100" progId="Equation.DSMT4">
                  <p:embed/>
                  <p:pic>
                    <p:nvPicPr>
                      <p:cNvPr id="624645" name="对象 624644">
                        <a:extLst>
                          <a:ext uri="{FF2B5EF4-FFF2-40B4-BE49-F238E27FC236}">
                            <a16:creationId xmlns:a16="http://schemas.microsoft.com/office/drawing/2014/main" id="{05AF7ED6-0299-497C-85E3-89EF627F82E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25" y="2811463"/>
                        <a:ext cx="48291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646" name="矩形 624645">
            <a:extLst>
              <a:ext uri="{FF2B5EF4-FFF2-40B4-BE49-F238E27FC236}">
                <a16:creationId xmlns:a16="http://schemas.microsoft.com/office/drawing/2014/main" id="{DFD92B7E-ECB2-4CA5-ABB7-4D0B08EC9A5F}"/>
              </a:ext>
            </a:extLst>
          </p:cNvPr>
          <p:cNvSpPr>
            <a:spLocks noChangeArrowheads="1"/>
          </p:cNvSpPr>
          <p:nvPr/>
        </p:nvSpPr>
        <p:spPr bwMode="auto">
          <a:xfrm>
            <a:off x="609600" y="396240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若要求</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至少出现一次，则拆分数对应的母函数为：</a:t>
            </a:r>
          </a:p>
        </p:txBody>
      </p:sp>
      <p:graphicFrame>
        <p:nvGraphicFramePr>
          <p:cNvPr id="624648" name="对象 624647">
            <a:extLst>
              <a:ext uri="{FF2B5EF4-FFF2-40B4-BE49-F238E27FC236}">
                <a16:creationId xmlns:a16="http://schemas.microsoft.com/office/drawing/2014/main" id="{6B3DCB5F-4A2A-4F6D-A5F0-3CF8597077F1}"/>
              </a:ext>
            </a:extLst>
          </p:cNvPr>
          <p:cNvGraphicFramePr>
            <a:graphicFrameLocks/>
          </p:cNvGraphicFramePr>
          <p:nvPr/>
        </p:nvGraphicFramePr>
        <p:xfrm>
          <a:off x="1768475" y="4572000"/>
          <a:ext cx="5927725" cy="1106488"/>
        </p:xfrm>
        <a:graphic>
          <a:graphicData uri="http://schemas.openxmlformats.org/presentationml/2006/ole">
            <mc:AlternateContent xmlns:mc="http://schemas.openxmlformats.org/markup-compatibility/2006">
              <mc:Choice xmlns:v="urn:schemas-microsoft-com:vml" Requires="v">
                <p:oleObj spid="_x0000_s53314" r:id="rId5" imgW="2576982" imgH="482391" progId="Equation.DSMT4">
                  <p:embed/>
                </p:oleObj>
              </mc:Choice>
              <mc:Fallback>
                <p:oleObj r:id="rId5" imgW="2576982" imgH="482391" progId="Equation.DSMT4">
                  <p:embed/>
                  <p:pic>
                    <p:nvPicPr>
                      <p:cNvPr id="624648" name="对象 624647">
                        <a:extLst>
                          <a:ext uri="{FF2B5EF4-FFF2-40B4-BE49-F238E27FC236}">
                            <a16:creationId xmlns:a16="http://schemas.microsoft.com/office/drawing/2014/main" id="{6B3DCB5F-4A2A-4F6D-A5F0-3CF8597077F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8475" y="4572000"/>
                        <a:ext cx="5927725"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649" name="对象 624648">
            <a:extLst>
              <a:ext uri="{FF2B5EF4-FFF2-40B4-BE49-F238E27FC236}">
                <a16:creationId xmlns:a16="http://schemas.microsoft.com/office/drawing/2014/main" id="{85147F67-1401-47F2-AEBC-7AA1665BEFFF}"/>
              </a:ext>
            </a:extLst>
          </p:cNvPr>
          <p:cNvGraphicFramePr>
            <a:graphicFrameLocks/>
          </p:cNvGraphicFramePr>
          <p:nvPr/>
        </p:nvGraphicFramePr>
        <p:xfrm>
          <a:off x="2751138" y="5610225"/>
          <a:ext cx="4030662" cy="1019175"/>
        </p:xfrm>
        <a:graphic>
          <a:graphicData uri="http://schemas.openxmlformats.org/presentationml/2006/ole">
            <mc:AlternateContent xmlns:mc="http://schemas.openxmlformats.org/markup-compatibility/2006">
              <mc:Choice xmlns:v="urn:schemas-microsoft-com:vml" Requires="v">
                <p:oleObj spid="_x0000_s53315" r:id="rId7" imgW="1751840" imgH="444307" progId="Equation.DSMT4">
                  <p:embed/>
                </p:oleObj>
              </mc:Choice>
              <mc:Fallback>
                <p:oleObj r:id="rId7" imgW="1751840" imgH="444307" progId="Equation.DSMT4">
                  <p:embed/>
                  <p:pic>
                    <p:nvPicPr>
                      <p:cNvPr id="624649" name="对象 624648">
                        <a:extLst>
                          <a:ext uri="{FF2B5EF4-FFF2-40B4-BE49-F238E27FC236}">
                            <a16:creationId xmlns:a16="http://schemas.microsoft.com/office/drawing/2014/main" id="{85147F67-1401-47F2-AEBC-7AA1665BEFF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138" y="5610225"/>
                        <a:ext cx="40306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42"/>
                                        </p:tgtEl>
                                        <p:attrNameLst>
                                          <p:attrName>style.visibility</p:attrName>
                                        </p:attrNameLst>
                                      </p:cBhvr>
                                      <p:to>
                                        <p:strVal val="visible"/>
                                      </p:to>
                                    </p:set>
                                    <p:animEffect transition="in" filter="wipe(left)">
                                      <p:cBhvr>
                                        <p:cTn id="7" dur="500"/>
                                        <p:tgtEl>
                                          <p:spTgt spid="624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44"/>
                                        </p:tgtEl>
                                        <p:attrNameLst>
                                          <p:attrName>style.visibility</p:attrName>
                                        </p:attrNameLst>
                                      </p:cBhvr>
                                      <p:to>
                                        <p:strVal val="visible"/>
                                      </p:to>
                                    </p:set>
                                    <p:animEffect transition="in" filter="wipe(left)">
                                      <p:cBhvr>
                                        <p:cTn id="12" dur="500"/>
                                        <p:tgtEl>
                                          <p:spTgt spid="624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4645"/>
                                        </p:tgtEl>
                                        <p:attrNameLst>
                                          <p:attrName>style.visibility</p:attrName>
                                        </p:attrNameLst>
                                      </p:cBhvr>
                                      <p:to>
                                        <p:strVal val="visible"/>
                                      </p:to>
                                    </p:set>
                                    <p:animEffect transition="in" filter="wipe(left)">
                                      <p:cBhvr>
                                        <p:cTn id="17" dur="500"/>
                                        <p:tgtEl>
                                          <p:spTgt spid="6246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646"/>
                                        </p:tgtEl>
                                        <p:attrNameLst>
                                          <p:attrName>style.visibility</p:attrName>
                                        </p:attrNameLst>
                                      </p:cBhvr>
                                      <p:to>
                                        <p:strVal val="visible"/>
                                      </p:to>
                                    </p:set>
                                    <p:animEffect transition="in" filter="wipe(left)">
                                      <p:cBhvr>
                                        <p:cTn id="22" dur="500"/>
                                        <p:tgtEl>
                                          <p:spTgt spid="6246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4648"/>
                                        </p:tgtEl>
                                        <p:attrNameLst>
                                          <p:attrName>style.visibility</p:attrName>
                                        </p:attrNameLst>
                                      </p:cBhvr>
                                      <p:to>
                                        <p:strVal val="visible"/>
                                      </p:to>
                                    </p:set>
                                    <p:animEffect transition="in" filter="wipe(left)">
                                      <p:cBhvr>
                                        <p:cTn id="27" dur="500"/>
                                        <p:tgtEl>
                                          <p:spTgt spid="6246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4649"/>
                                        </p:tgtEl>
                                        <p:attrNameLst>
                                          <p:attrName>style.visibility</p:attrName>
                                        </p:attrNameLst>
                                      </p:cBhvr>
                                      <p:to>
                                        <p:strVal val="visible"/>
                                      </p:to>
                                    </p:set>
                                    <p:animEffect transition="in" filter="wipe(left)">
                                      <p:cBhvr>
                                        <p:cTn id="32" dur="500"/>
                                        <p:tgtEl>
                                          <p:spTgt spid="624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2" grpId="0"/>
      <p:bldP spid="624644" grpId="0"/>
      <p:bldP spid="62464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7" name="文本框 569346">
            <a:extLst>
              <a:ext uri="{FF2B5EF4-FFF2-40B4-BE49-F238E27FC236}">
                <a16:creationId xmlns:a16="http://schemas.microsoft.com/office/drawing/2014/main" id="{1FC18BCB-C674-4937-80F4-248F866BBB09}"/>
              </a:ext>
            </a:extLst>
          </p:cNvPr>
          <p:cNvSpPr txBox="1">
            <a:spLocks noChangeArrowheads="1"/>
          </p:cNvSpPr>
          <p:nvPr/>
        </p:nvSpPr>
        <p:spPr bwMode="auto">
          <a:xfrm>
            <a:off x="533400" y="5027613"/>
            <a:ext cx="80930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6600"/>
              </a:buClr>
              <a:buSzTx/>
              <a:buFont typeface="Monotype Sorts"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这个等式的组合意义很明显：整数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拆分成</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的和的拆分数减去拆分成</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的和的拆分数，即为至少出现一个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的拆分数。</a:t>
            </a:r>
          </a:p>
        </p:txBody>
      </p:sp>
      <p:sp>
        <p:nvSpPr>
          <p:cNvPr id="569348" name="矩形 569347">
            <a:extLst>
              <a:ext uri="{FF2B5EF4-FFF2-40B4-BE49-F238E27FC236}">
                <a16:creationId xmlns:a16="http://schemas.microsoft.com/office/drawing/2014/main" id="{EBB18F6E-7A51-4279-9387-49CBC8249F84}"/>
              </a:ext>
            </a:extLst>
          </p:cNvPr>
          <p:cNvSpPr>
            <a:spLocks noChangeArrowheads="1"/>
          </p:cNvSpPr>
          <p:nvPr/>
        </p:nvSpPr>
        <p:spPr bwMode="auto">
          <a:xfrm>
            <a:off x="609600" y="11953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显然有</a:t>
            </a:r>
          </a:p>
        </p:txBody>
      </p:sp>
      <p:graphicFrame>
        <p:nvGraphicFramePr>
          <p:cNvPr id="569349" name="对象 569348">
            <a:extLst>
              <a:ext uri="{FF2B5EF4-FFF2-40B4-BE49-F238E27FC236}">
                <a16:creationId xmlns:a16="http://schemas.microsoft.com/office/drawing/2014/main" id="{E8AEA59C-472A-4C50-84AF-038CE3F65F89}"/>
              </a:ext>
            </a:extLst>
          </p:cNvPr>
          <p:cNvGraphicFramePr>
            <a:graphicFrameLocks/>
          </p:cNvGraphicFramePr>
          <p:nvPr/>
        </p:nvGraphicFramePr>
        <p:xfrm>
          <a:off x="1436688" y="1981200"/>
          <a:ext cx="5573712" cy="1925638"/>
        </p:xfrm>
        <a:graphic>
          <a:graphicData uri="http://schemas.openxmlformats.org/presentationml/2006/ole">
            <mc:AlternateContent xmlns:mc="http://schemas.openxmlformats.org/markup-compatibility/2006">
              <mc:Choice xmlns:v="urn:schemas-microsoft-com:vml" Requires="v">
                <p:oleObj spid="_x0000_s54316" r:id="rId3" imgW="2500815" imgH="863225" progId="Equation.DSMT4">
                  <p:embed/>
                </p:oleObj>
              </mc:Choice>
              <mc:Fallback>
                <p:oleObj r:id="rId3" imgW="2500815" imgH="863225" progId="Equation.DSMT4">
                  <p:embed/>
                  <p:pic>
                    <p:nvPicPr>
                      <p:cNvPr id="569349" name="对象 569348">
                        <a:extLst>
                          <a:ext uri="{FF2B5EF4-FFF2-40B4-BE49-F238E27FC236}">
                            <a16:creationId xmlns:a16="http://schemas.microsoft.com/office/drawing/2014/main" id="{E8AEA59C-472A-4C50-84AF-038CE3F65F8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688" y="1981200"/>
                        <a:ext cx="5573712"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9350" name="对象 569349">
            <a:extLst>
              <a:ext uri="{FF2B5EF4-FFF2-40B4-BE49-F238E27FC236}">
                <a16:creationId xmlns:a16="http://schemas.microsoft.com/office/drawing/2014/main" id="{2FCF9F29-78A5-4ADE-8156-7B427B53BA1A}"/>
              </a:ext>
            </a:extLst>
          </p:cNvPr>
          <p:cNvGraphicFramePr>
            <a:graphicFrameLocks/>
          </p:cNvGraphicFramePr>
          <p:nvPr/>
        </p:nvGraphicFramePr>
        <p:xfrm>
          <a:off x="2514600" y="4132263"/>
          <a:ext cx="2895600" cy="515937"/>
        </p:xfrm>
        <a:graphic>
          <a:graphicData uri="http://schemas.openxmlformats.org/presentationml/2006/ole">
            <mc:AlternateContent xmlns:mc="http://schemas.openxmlformats.org/markup-compatibility/2006">
              <mc:Choice xmlns:v="urn:schemas-microsoft-com:vml" Requires="v">
                <p:oleObj spid="_x0000_s54317" r:id="rId5" imgW="1282700" imgH="228600" progId="Equation.DSMT4">
                  <p:embed/>
                </p:oleObj>
              </mc:Choice>
              <mc:Fallback>
                <p:oleObj r:id="rId5" imgW="1282700" imgH="228600" progId="Equation.DSMT4">
                  <p:embed/>
                  <p:pic>
                    <p:nvPicPr>
                      <p:cNvPr id="569350" name="对象 569349">
                        <a:extLst>
                          <a:ext uri="{FF2B5EF4-FFF2-40B4-BE49-F238E27FC236}">
                            <a16:creationId xmlns:a16="http://schemas.microsoft.com/office/drawing/2014/main" id="{2FCF9F29-78A5-4ADE-8156-7B427B53BA1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132263"/>
                        <a:ext cx="2895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9348"/>
                                        </p:tgtEl>
                                        <p:attrNameLst>
                                          <p:attrName>style.visibility</p:attrName>
                                        </p:attrNameLst>
                                      </p:cBhvr>
                                      <p:to>
                                        <p:strVal val="visible"/>
                                      </p:to>
                                    </p:set>
                                    <p:animEffect transition="in" filter="wipe(left)">
                                      <p:cBhvr>
                                        <p:cTn id="7" dur="500"/>
                                        <p:tgtEl>
                                          <p:spTgt spid="569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9349"/>
                                        </p:tgtEl>
                                        <p:attrNameLst>
                                          <p:attrName>style.visibility</p:attrName>
                                        </p:attrNameLst>
                                      </p:cBhvr>
                                      <p:to>
                                        <p:strVal val="visible"/>
                                      </p:to>
                                    </p:set>
                                    <p:animEffect transition="in" filter="wipe(left)">
                                      <p:cBhvr>
                                        <p:cTn id="12" dur="500"/>
                                        <p:tgtEl>
                                          <p:spTgt spid="569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9350"/>
                                        </p:tgtEl>
                                        <p:attrNameLst>
                                          <p:attrName>style.visibility</p:attrName>
                                        </p:attrNameLst>
                                      </p:cBhvr>
                                      <p:to>
                                        <p:strVal val="visible"/>
                                      </p:to>
                                    </p:set>
                                    <p:animEffect transition="in" filter="wipe(left)">
                                      <p:cBhvr>
                                        <p:cTn id="17" dur="500"/>
                                        <p:tgtEl>
                                          <p:spTgt spid="5693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9347"/>
                                        </p:tgtEl>
                                        <p:attrNameLst>
                                          <p:attrName>style.visibility</p:attrName>
                                        </p:attrNameLst>
                                      </p:cBhvr>
                                      <p:to>
                                        <p:strVal val="visible"/>
                                      </p:to>
                                    </p:set>
                                    <p:animEffect transition="in" filter="wipe(left)">
                                      <p:cBhvr>
                                        <p:cTn id="22" dur="500"/>
                                        <p:tgtEl>
                                          <p:spTgt spid="569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p:bldP spid="569348" grpId="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70371" name="对象 570370">
            <a:extLst>
              <a:ext uri="{FF2B5EF4-FFF2-40B4-BE49-F238E27FC236}">
                <a16:creationId xmlns:a16="http://schemas.microsoft.com/office/drawing/2014/main" id="{1C0F0FB9-E6CD-472D-8353-06EFE6B09EA0}"/>
              </a:ext>
            </a:extLst>
          </p:cNvPr>
          <p:cNvGraphicFramePr>
            <a:graphicFrameLocks/>
          </p:cNvGraphicFramePr>
          <p:nvPr/>
        </p:nvGraphicFramePr>
        <p:xfrm>
          <a:off x="1600200" y="3468688"/>
          <a:ext cx="5405438" cy="569912"/>
        </p:xfrm>
        <a:graphic>
          <a:graphicData uri="http://schemas.openxmlformats.org/presentationml/2006/ole">
            <mc:AlternateContent xmlns:mc="http://schemas.openxmlformats.org/markup-compatibility/2006">
              <mc:Choice xmlns:v="urn:schemas-microsoft-com:vml" Requires="v">
                <p:oleObj spid="_x0000_s55361" r:id="rId3" imgW="2171700" imgH="228600" progId="Equation.DSMT4">
                  <p:embed/>
                </p:oleObj>
              </mc:Choice>
              <mc:Fallback>
                <p:oleObj r:id="rId3" imgW="2171700" imgH="228600" progId="Equation.DSMT4">
                  <p:embed/>
                  <p:pic>
                    <p:nvPicPr>
                      <p:cNvPr id="570371" name="对象 570370">
                        <a:extLst>
                          <a:ext uri="{FF2B5EF4-FFF2-40B4-BE49-F238E27FC236}">
                            <a16:creationId xmlns:a16="http://schemas.microsoft.com/office/drawing/2014/main" id="{1C0F0FB9-E6CD-472D-8353-06EFE6B09EA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468688"/>
                        <a:ext cx="5405438"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0372" name="矩形 570371">
            <a:extLst>
              <a:ext uri="{FF2B5EF4-FFF2-40B4-BE49-F238E27FC236}">
                <a16:creationId xmlns:a16="http://schemas.microsoft.com/office/drawing/2014/main" id="{EBCDC127-8E56-49CF-918E-09477CBC8EF5}"/>
              </a:ext>
            </a:extLst>
          </p:cNvPr>
          <p:cNvSpPr>
            <a:spLocks noChangeArrowheads="1"/>
          </p:cNvSpPr>
          <p:nvPr/>
        </p:nvSpPr>
        <p:spPr bwMode="auto">
          <a:xfrm>
            <a:off x="609600" y="2416175"/>
            <a:ext cx="81534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表示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剖分成不同正整数和的剖分数，则其对应的母函数为：</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0373" name="矩形 570372">
            <a:extLst>
              <a:ext uri="{FF2B5EF4-FFF2-40B4-BE49-F238E27FC236}">
                <a16:creationId xmlns:a16="http://schemas.microsoft.com/office/drawing/2014/main" id="{FA2D43B5-82D7-426F-BA2C-13629A10F129}"/>
              </a:ext>
            </a:extLst>
          </p:cNvPr>
          <p:cNvSpPr>
            <a:spLocks noChangeArrowheads="1"/>
          </p:cNvSpPr>
          <p:nvPr/>
        </p:nvSpPr>
        <p:spPr bwMode="auto">
          <a:xfrm>
            <a:off x="609600" y="10668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定理</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整数剖分成不同整数的和的剖分数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不允许重复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等于剖分成奇数的剖分数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FF9900"/>
                </a:solidFill>
                <a:effectLst/>
                <a:uLnTx/>
                <a:uFillTx/>
                <a:latin typeface="Times New Roman" panose="02020603050405020304" pitchFamily="18" charset="0"/>
                <a:ea typeface="黑体" panose="02010609060101010101" pitchFamily="49" charset="-122"/>
                <a:cs typeface="+mn-cs"/>
              </a:rPr>
              <a:t>允许重复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graphicFrame>
        <p:nvGraphicFramePr>
          <p:cNvPr id="570374" name="对象 570373">
            <a:extLst>
              <a:ext uri="{FF2B5EF4-FFF2-40B4-BE49-F238E27FC236}">
                <a16:creationId xmlns:a16="http://schemas.microsoft.com/office/drawing/2014/main" id="{7AE9D6A1-DE4B-48AA-B123-80D21FE4E687}"/>
              </a:ext>
            </a:extLst>
          </p:cNvPr>
          <p:cNvGraphicFramePr>
            <a:graphicFrameLocks/>
          </p:cNvGraphicFramePr>
          <p:nvPr/>
        </p:nvGraphicFramePr>
        <p:xfrm>
          <a:off x="2436813" y="4214813"/>
          <a:ext cx="5183187" cy="1042987"/>
        </p:xfrm>
        <a:graphic>
          <a:graphicData uri="http://schemas.openxmlformats.org/presentationml/2006/ole">
            <mc:AlternateContent xmlns:mc="http://schemas.openxmlformats.org/markup-compatibility/2006">
              <mc:Choice xmlns:v="urn:schemas-microsoft-com:vml" Requires="v">
                <p:oleObj spid="_x0000_s55362" r:id="rId5" imgW="2082800" imgH="419100" progId="Equation.DSMT4">
                  <p:embed/>
                </p:oleObj>
              </mc:Choice>
              <mc:Fallback>
                <p:oleObj r:id="rId5" imgW="2082800" imgH="419100" progId="Equation.DSMT4">
                  <p:embed/>
                  <p:pic>
                    <p:nvPicPr>
                      <p:cNvPr id="570374" name="对象 570373">
                        <a:extLst>
                          <a:ext uri="{FF2B5EF4-FFF2-40B4-BE49-F238E27FC236}">
                            <a16:creationId xmlns:a16="http://schemas.microsoft.com/office/drawing/2014/main" id="{7AE9D6A1-DE4B-48AA-B123-80D21FE4E68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6813" y="4214813"/>
                        <a:ext cx="518318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0375" name="对象 570374">
            <a:extLst>
              <a:ext uri="{FF2B5EF4-FFF2-40B4-BE49-F238E27FC236}">
                <a16:creationId xmlns:a16="http://schemas.microsoft.com/office/drawing/2014/main" id="{C2963510-F21A-4EA2-BF10-59D51E5728FA}"/>
              </a:ext>
            </a:extLst>
          </p:cNvPr>
          <p:cNvGraphicFramePr>
            <a:graphicFrameLocks/>
          </p:cNvGraphicFramePr>
          <p:nvPr/>
        </p:nvGraphicFramePr>
        <p:xfrm>
          <a:off x="2455863" y="5307013"/>
          <a:ext cx="5121275" cy="1169987"/>
        </p:xfrm>
        <a:graphic>
          <a:graphicData uri="http://schemas.openxmlformats.org/presentationml/2006/ole">
            <mc:AlternateContent xmlns:mc="http://schemas.openxmlformats.org/markup-compatibility/2006">
              <mc:Choice xmlns:v="urn:schemas-microsoft-com:vml" Requires="v">
                <p:oleObj spid="_x0000_s55363" r:id="rId7" imgW="2057400" imgH="469900" progId="Equation.DSMT4">
                  <p:embed/>
                </p:oleObj>
              </mc:Choice>
              <mc:Fallback>
                <p:oleObj r:id="rId7" imgW="2057400" imgH="469900" progId="Equation.DSMT4">
                  <p:embed/>
                  <p:pic>
                    <p:nvPicPr>
                      <p:cNvPr id="570375" name="对象 570374">
                        <a:extLst>
                          <a:ext uri="{FF2B5EF4-FFF2-40B4-BE49-F238E27FC236}">
                            <a16:creationId xmlns:a16="http://schemas.microsoft.com/office/drawing/2014/main" id="{C2963510-F21A-4EA2-BF10-59D51E5728F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5863" y="5307013"/>
                        <a:ext cx="512127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0373"/>
                                        </p:tgtEl>
                                        <p:attrNameLst>
                                          <p:attrName>style.visibility</p:attrName>
                                        </p:attrNameLst>
                                      </p:cBhvr>
                                      <p:to>
                                        <p:strVal val="visible"/>
                                      </p:to>
                                    </p:set>
                                    <p:animEffect transition="in" filter="wipe(left)">
                                      <p:cBhvr>
                                        <p:cTn id="7" dur="500"/>
                                        <p:tgtEl>
                                          <p:spTgt spid="570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0372"/>
                                        </p:tgtEl>
                                        <p:attrNameLst>
                                          <p:attrName>style.visibility</p:attrName>
                                        </p:attrNameLst>
                                      </p:cBhvr>
                                      <p:to>
                                        <p:strVal val="visible"/>
                                      </p:to>
                                    </p:set>
                                    <p:animEffect transition="in" filter="wipe(left)">
                                      <p:cBhvr>
                                        <p:cTn id="12" dur="500"/>
                                        <p:tgtEl>
                                          <p:spTgt spid="570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0371"/>
                                        </p:tgtEl>
                                        <p:attrNameLst>
                                          <p:attrName>style.visibility</p:attrName>
                                        </p:attrNameLst>
                                      </p:cBhvr>
                                      <p:to>
                                        <p:strVal val="visible"/>
                                      </p:to>
                                    </p:set>
                                    <p:animEffect transition="in" filter="wipe(left)">
                                      <p:cBhvr>
                                        <p:cTn id="17" dur="500"/>
                                        <p:tgtEl>
                                          <p:spTgt spid="570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0374"/>
                                        </p:tgtEl>
                                        <p:attrNameLst>
                                          <p:attrName>style.visibility</p:attrName>
                                        </p:attrNameLst>
                                      </p:cBhvr>
                                      <p:to>
                                        <p:strVal val="visible"/>
                                      </p:to>
                                    </p:set>
                                    <p:animEffect transition="in" filter="wipe(left)">
                                      <p:cBhvr>
                                        <p:cTn id="22" dur="500"/>
                                        <p:tgtEl>
                                          <p:spTgt spid="5703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70375"/>
                                        </p:tgtEl>
                                        <p:attrNameLst>
                                          <p:attrName>style.visibility</p:attrName>
                                        </p:attrNameLst>
                                      </p:cBhvr>
                                      <p:to>
                                        <p:strVal val="visible"/>
                                      </p:to>
                                    </p:set>
                                    <p:animEffect transition="in" filter="wipe(left)">
                                      <p:cBhvr>
                                        <p:cTn id="27" dur="500"/>
                                        <p:tgtEl>
                                          <p:spTgt spid="570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p:bldP spid="570373"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25666" name="对象 625665">
            <a:extLst>
              <a:ext uri="{FF2B5EF4-FFF2-40B4-BE49-F238E27FC236}">
                <a16:creationId xmlns:a16="http://schemas.microsoft.com/office/drawing/2014/main" id="{00302448-C576-42E1-B62E-03C125AD82C4}"/>
              </a:ext>
            </a:extLst>
          </p:cNvPr>
          <p:cNvGraphicFramePr>
            <a:graphicFrameLocks/>
          </p:cNvGraphicFramePr>
          <p:nvPr/>
        </p:nvGraphicFramePr>
        <p:xfrm>
          <a:off x="914400" y="3316288"/>
          <a:ext cx="7239000" cy="569912"/>
        </p:xfrm>
        <a:graphic>
          <a:graphicData uri="http://schemas.openxmlformats.org/presentationml/2006/ole">
            <mc:AlternateContent xmlns:mc="http://schemas.openxmlformats.org/markup-compatibility/2006">
              <mc:Choice xmlns:v="urn:schemas-microsoft-com:vml" Requires="v">
                <p:oleObj spid="_x0000_s56385" r:id="rId3" imgW="2908300" imgH="228600" progId="Equation.DSMT4">
                  <p:embed/>
                </p:oleObj>
              </mc:Choice>
              <mc:Fallback>
                <p:oleObj r:id="rId3" imgW="2908300" imgH="228600" progId="Equation.DSMT4">
                  <p:embed/>
                  <p:pic>
                    <p:nvPicPr>
                      <p:cNvPr id="625666" name="对象 625665">
                        <a:extLst>
                          <a:ext uri="{FF2B5EF4-FFF2-40B4-BE49-F238E27FC236}">
                            <a16:creationId xmlns:a16="http://schemas.microsoft.com/office/drawing/2014/main" id="{00302448-C576-42E1-B62E-03C125AD82C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16288"/>
                        <a:ext cx="72390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5667" name="矩形 625666">
            <a:extLst>
              <a:ext uri="{FF2B5EF4-FFF2-40B4-BE49-F238E27FC236}">
                <a16:creationId xmlns:a16="http://schemas.microsoft.com/office/drawing/2014/main" id="{070C342E-8B58-4B06-A1F6-3CF0EE710184}"/>
              </a:ext>
            </a:extLst>
          </p:cNvPr>
          <p:cNvSpPr>
            <a:spLocks noChangeArrowheads="1"/>
          </p:cNvSpPr>
          <p:nvPr/>
        </p:nvSpPr>
        <p:spPr bwMode="auto">
          <a:xfrm>
            <a:off x="609600" y="2209800"/>
            <a:ext cx="81534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设</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表示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剖分成重复数不超过</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的正整数之和的剖分数，则其对应的母函数为：</a:t>
            </a:r>
          </a:p>
        </p:txBody>
      </p:sp>
      <p:sp>
        <p:nvSpPr>
          <p:cNvPr id="625668" name="矩形 625667">
            <a:extLst>
              <a:ext uri="{FF2B5EF4-FFF2-40B4-BE49-F238E27FC236}">
                <a16:creationId xmlns:a16="http://schemas.microsoft.com/office/drawing/2014/main" id="{682A30D6-54BA-4E5D-9E2D-94BC61B19E52}"/>
              </a:ext>
            </a:extLst>
          </p:cNvPr>
          <p:cNvSpPr>
            <a:spLocks noChangeArrowheads="1"/>
          </p:cNvSpPr>
          <p:nvPr/>
        </p:nvSpPr>
        <p:spPr bwMode="auto">
          <a:xfrm>
            <a:off x="609600" y="10668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定理</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剖分成其他数之和但重复数不超过</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，其剖分数等于它剖分成不被</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整除的数的和的剖分数。</a:t>
            </a:r>
          </a:p>
        </p:txBody>
      </p:sp>
      <p:graphicFrame>
        <p:nvGraphicFramePr>
          <p:cNvPr id="625669" name="对象 625668">
            <a:extLst>
              <a:ext uri="{FF2B5EF4-FFF2-40B4-BE49-F238E27FC236}">
                <a16:creationId xmlns:a16="http://schemas.microsoft.com/office/drawing/2014/main" id="{90B77B28-DCE1-4E85-BA96-4771C16C2967}"/>
              </a:ext>
            </a:extLst>
          </p:cNvPr>
          <p:cNvGraphicFramePr>
            <a:graphicFrameLocks/>
          </p:cNvGraphicFramePr>
          <p:nvPr/>
        </p:nvGraphicFramePr>
        <p:xfrm>
          <a:off x="1828800" y="4062413"/>
          <a:ext cx="5310188" cy="1042987"/>
        </p:xfrm>
        <a:graphic>
          <a:graphicData uri="http://schemas.openxmlformats.org/presentationml/2006/ole">
            <mc:AlternateContent xmlns:mc="http://schemas.openxmlformats.org/markup-compatibility/2006">
              <mc:Choice xmlns:v="urn:schemas-microsoft-com:vml" Requires="v">
                <p:oleObj spid="_x0000_s56386" r:id="rId5" imgW="2133600" imgH="419100" progId="Equation.DSMT4">
                  <p:embed/>
                </p:oleObj>
              </mc:Choice>
              <mc:Fallback>
                <p:oleObj r:id="rId5" imgW="2133600" imgH="419100" progId="Equation.DSMT4">
                  <p:embed/>
                  <p:pic>
                    <p:nvPicPr>
                      <p:cNvPr id="625669" name="对象 625668">
                        <a:extLst>
                          <a:ext uri="{FF2B5EF4-FFF2-40B4-BE49-F238E27FC236}">
                            <a16:creationId xmlns:a16="http://schemas.microsoft.com/office/drawing/2014/main" id="{90B77B28-DCE1-4E85-BA96-4771C16C296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062413"/>
                        <a:ext cx="5310188"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5670" name="对象 625669">
            <a:extLst>
              <a:ext uri="{FF2B5EF4-FFF2-40B4-BE49-F238E27FC236}">
                <a16:creationId xmlns:a16="http://schemas.microsoft.com/office/drawing/2014/main" id="{2623E358-0D15-4EDB-92E7-5AF454A11572}"/>
              </a:ext>
            </a:extLst>
          </p:cNvPr>
          <p:cNvGraphicFramePr>
            <a:graphicFrameLocks/>
          </p:cNvGraphicFramePr>
          <p:nvPr/>
        </p:nvGraphicFramePr>
        <p:xfrm>
          <a:off x="1377950" y="5257800"/>
          <a:ext cx="7308850" cy="1025525"/>
        </p:xfrm>
        <a:graphic>
          <a:graphicData uri="http://schemas.openxmlformats.org/presentationml/2006/ole">
            <mc:AlternateContent xmlns:mc="http://schemas.openxmlformats.org/markup-compatibility/2006">
              <mc:Choice xmlns:v="urn:schemas-microsoft-com:vml" Requires="v">
                <p:oleObj spid="_x0000_s56387" r:id="rId7" imgW="2984500" imgH="419100" progId="Equation.DSMT4">
                  <p:embed/>
                </p:oleObj>
              </mc:Choice>
              <mc:Fallback>
                <p:oleObj r:id="rId7" imgW="2984500" imgH="419100" progId="Equation.DSMT4">
                  <p:embed/>
                  <p:pic>
                    <p:nvPicPr>
                      <p:cNvPr id="625670" name="对象 625669">
                        <a:extLst>
                          <a:ext uri="{FF2B5EF4-FFF2-40B4-BE49-F238E27FC236}">
                            <a16:creationId xmlns:a16="http://schemas.microsoft.com/office/drawing/2014/main" id="{2623E358-0D15-4EDB-92E7-5AF454A1157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7950" y="5257800"/>
                        <a:ext cx="73088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5668"/>
                                        </p:tgtEl>
                                        <p:attrNameLst>
                                          <p:attrName>style.visibility</p:attrName>
                                        </p:attrNameLst>
                                      </p:cBhvr>
                                      <p:to>
                                        <p:strVal val="visible"/>
                                      </p:to>
                                    </p:set>
                                    <p:animEffect transition="in" filter="wipe(left)">
                                      <p:cBhvr>
                                        <p:cTn id="7" dur="500"/>
                                        <p:tgtEl>
                                          <p:spTgt spid="625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5667"/>
                                        </p:tgtEl>
                                        <p:attrNameLst>
                                          <p:attrName>style.visibility</p:attrName>
                                        </p:attrNameLst>
                                      </p:cBhvr>
                                      <p:to>
                                        <p:strVal val="visible"/>
                                      </p:to>
                                    </p:set>
                                    <p:animEffect transition="in" filter="wipe(left)">
                                      <p:cBhvr>
                                        <p:cTn id="12" dur="500"/>
                                        <p:tgtEl>
                                          <p:spTgt spid="6256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5666"/>
                                        </p:tgtEl>
                                        <p:attrNameLst>
                                          <p:attrName>style.visibility</p:attrName>
                                        </p:attrNameLst>
                                      </p:cBhvr>
                                      <p:to>
                                        <p:strVal val="visible"/>
                                      </p:to>
                                    </p:set>
                                    <p:animEffect transition="in" filter="wipe(left)">
                                      <p:cBhvr>
                                        <p:cTn id="17" dur="500"/>
                                        <p:tgtEl>
                                          <p:spTgt spid="6256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5669"/>
                                        </p:tgtEl>
                                        <p:attrNameLst>
                                          <p:attrName>style.visibility</p:attrName>
                                        </p:attrNameLst>
                                      </p:cBhvr>
                                      <p:to>
                                        <p:strVal val="visible"/>
                                      </p:to>
                                    </p:set>
                                    <p:animEffect transition="in" filter="wipe(left)">
                                      <p:cBhvr>
                                        <p:cTn id="22" dur="500"/>
                                        <p:tgtEl>
                                          <p:spTgt spid="6256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5670"/>
                                        </p:tgtEl>
                                        <p:attrNameLst>
                                          <p:attrName>style.visibility</p:attrName>
                                        </p:attrNameLst>
                                      </p:cBhvr>
                                      <p:to>
                                        <p:strVal val="visible"/>
                                      </p:to>
                                    </p:set>
                                    <p:animEffect transition="in" filter="wipe(left)">
                                      <p:cBhvr>
                                        <p:cTn id="27" dur="500"/>
                                        <p:tgtEl>
                                          <p:spTgt spid="625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p:bldP spid="6256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Rule in Terms of Sets</a:t>
            </a:r>
          </a:p>
        </p:txBody>
      </p:sp>
      <p:sp>
        <p:nvSpPr>
          <p:cNvPr id="5" name="Content Placeholder 2"/>
          <p:cNvSpPr>
            <a:spLocks noGrp="1"/>
          </p:cNvSpPr>
          <p:nvPr>
            <p:ph idx="1"/>
          </p:nvPr>
        </p:nvSpPr>
        <p:spPr>
          <a:xfrm>
            <a:off x="457200" y="1295400"/>
            <a:ext cx="8229600" cy="3962400"/>
          </a:xfrm>
        </p:spPr>
        <p:txBody>
          <a:bodyPr/>
          <a:lstStyle/>
          <a:p>
            <a:r>
              <a:rPr lang="en-US" sz="2800" dirty="0"/>
              <a:t>If </a:t>
            </a:r>
            <a:r>
              <a:rPr lang="en-US" sz="2800" i="1" dirty="0"/>
              <a:t>A</a:t>
            </a:r>
            <a:r>
              <a:rPr lang="en-US" sz="2800" baseline="-25000" dirty="0">
                <a:ea typeface="Cambria Math" pitchFamily="18" charset="0"/>
              </a:rPr>
              <a:t>1</a:t>
            </a:r>
            <a:r>
              <a:rPr lang="en-US" sz="2800" dirty="0">
                <a:ea typeface="Cambria Math" pitchFamily="18" charset="0"/>
              </a:rPr>
              <a:t>,</a:t>
            </a:r>
            <a:r>
              <a:rPr lang="en-US" sz="2800" dirty="0">
                <a:ea typeface="Cambria Math"/>
              </a:rPr>
              <a:t> </a:t>
            </a:r>
            <a:r>
              <a:rPr lang="en-US" sz="2800" i="1" dirty="0"/>
              <a:t>A</a:t>
            </a:r>
            <a:r>
              <a:rPr lang="en-US" sz="2800" baseline="-25000" dirty="0">
                <a:ea typeface="Cambria Math" pitchFamily="18" charset="0"/>
              </a:rPr>
              <a:t>2</a:t>
            </a:r>
            <a:r>
              <a:rPr lang="en-US" sz="2800" dirty="0">
                <a:ea typeface="Cambria Math" pitchFamily="18" charset="0"/>
              </a:rPr>
              <a:t>,</a:t>
            </a:r>
            <a:r>
              <a:rPr lang="en-US" sz="2800" dirty="0">
                <a:ea typeface="Cambria Math"/>
              </a:rPr>
              <a:t> … , </a:t>
            </a:r>
            <a:r>
              <a:rPr lang="en-US" sz="2800" i="1" dirty="0"/>
              <a:t>A</a:t>
            </a:r>
            <a:r>
              <a:rPr lang="en-US" sz="2800" i="1" baseline="-25000" dirty="0">
                <a:ea typeface="Cambria Math" pitchFamily="18" charset="0"/>
              </a:rPr>
              <a:t>m</a:t>
            </a:r>
            <a:r>
              <a:rPr lang="en-US" sz="2800" dirty="0"/>
              <a:t> are finite sets, then the number of elements in the Cartesian product of these sets is the product of the number of elements of each set.</a:t>
            </a:r>
          </a:p>
          <a:p>
            <a:r>
              <a:rPr lang="en-US" sz="2800" dirty="0"/>
              <a:t>The task of choosing an element in the Cartesian product </a:t>
            </a:r>
            <a:r>
              <a:rPr lang="en-US" sz="2800" i="1" dirty="0"/>
              <a:t>A</a:t>
            </a:r>
            <a:r>
              <a:rPr lang="en-US" sz="2800" baseline="-25000" dirty="0">
                <a:ea typeface="Cambria Math" pitchFamily="18" charset="0"/>
              </a:rPr>
              <a:t>1</a:t>
            </a:r>
            <a:r>
              <a:rPr lang="en-US" sz="2800" dirty="0">
                <a:ea typeface="Cambria Math" pitchFamily="18" charset="0"/>
              </a:rPr>
              <a:t> </a:t>
            </a:r>
            <a:r>
              <a:rPr lang="en-US" sz="2800" dirty="0">
                <a:ea typeface="Cambria Math"/>
              </a:rPr>
              <a:t>⨉ </a:t>
            </a:r>
            <a:r>
              <a:rPr lang="en-US" sz="2800" i="1" dirty="0"/>
              <a:t>A</a:t>
            </a:r>
            <a:r>
              <a:rPr lang="en-US" sz="2800" baseline="-25000" dirty="0">
                <a:ea typeface="Cambria Math" pitchFamily="18" charset="0"/>
              </a:rPr>
              <a:t>2</a:t>
            </a:r>
            <a:r>
              <a:rPr lang="en-US" sz="2800" dirty="0">
                <a:ea typeface="Cambria Math" pitchFamily="18" charset="0"/>
              </a:rPr>
              <a:t> </a:t>
            </a:r>
            <a:r>
              <a:rPr lang="en-US" sz="2800" dirty="0">
                <a:ea typeface="Cambria Math"/>
              </a:rPr>
              <a:t>⨉ ∙∙∙ ⨉ </a:t>
            </a:r>
            <a:r>
              <a:rPr lang="en-US" sz="2800" i="1" dirty="0"/>
              <a:t>A</a:t>
            </a:r>
            <a:r>
              <a:rPr lang="en-US" sz="2800" i="1" baseline="-25000" dirty="0">
                <a:ea typeface="Cambria Math" pitchFamily="18" charset="0"/>
              </a:rPr>
              <a:t>m</a:t>
            </a:r>
            <a:r>
              <a:rPr lang="en-US" sz="2800" dirty="0"/>
              <a:t> is done by choosing an element in </a:t>
            </a:r>
            <a:r>
              <a:rPr lang="en-US" sz="2800" i="1" dirty="0"/>
              <a:t>A</a:t>
            </a:r>
            <a:r>
              <a:rPr lang="en-US" sz="2800" baseline="-25000" dirty="0">
                <a:ea typeface="Cambria Math" pitchFamily="18" charset="0"/>
              </a:rPr>
              <a:t>1</a:t>
            </a:r>
            <a:r>
              <a:rPr lang="en-US" sz="2800" dirty="0">
                <a:ea typeface="Cambria Math" pitchFamily="18" charset="0"/>
              </a:rPr>
              <a:t>, an element in</a:t>
            </a:r>
            <a:r>
              <a:rPr lang="en-US" sz="2800" i="1" dirty="0"/>
              <a:t> A</a:t>
            </a:r>
            <a:r>
              <a:rPr lang="en-US" sz="2800" baseline="-25000" dirty="0">
                <a:ea typeface="Cambria Math" pitchFamily="18" charset="0"/>
              </a:rPr>
              <a:t>2</a:t>
            </a:r>
            <a:r>
              <a:rPr lang="en-US" sz="2800" dirty="0">
                <a:ea typeface="Cambria Math" pitchFamily="18" charset="0"/>
              </a:rPr>
              <a:t> , …, and an element</a:t>
            </a:r>
            <a:br>
              <a:rPr lang="en-US" sz="2800" dirty="0">
                <a:ea typeface="Cambria Math" pitchFamily="18" charset="0"/>
              </a:rPr>
            </a:br>
            <a:r>
              <a:rPr lang="en-US" sz="2800" dirty="0">
                <a:ea typeface="Cambria Math" pitchFamily="18" charset="0"/>
              </a:rPr>
              <a:t>in </a:t>
            </a:r>
            <a:r>
              <a:rPr lang="en-US" sz="2800" i="1" dirty="0"/>
              <a:t>A</a:t>
            </a:r>
            <a:r>
              <a:rPr lang="en-US" sz="2800" i="1" baseline="-25000" dirty="0">
                <a:ea typeface="Cambria Math" pitchFamily="18" charset="0"/>
              </a:rPr>
              <a:t>m</a:t>
            </a:r>
            <a:r>
              <a:rPr lang="en-US" sz="2800" dirty="0">
                <a:ea typeface="Cambria Math" pitchFamily="18" charset="0"/>
              </a:rPr>
              <a:t>. </a:t>
            </a:r>
            <a:endParaRPr lang="en-US" sz="2800" dirty="0"/>
          </a:p>
          <a:p>
            <a:r>
              <a:rPr lang="en-US" sz="2800" dirty="0"/>
              <a:t>By the product rule, it follows that:</a:t>
            </a:r>
          </a:p>
        </p:txBody>
      </p:sp>
      <p:sp>
        <p:nvSpPr>
          <p:cNvPr id="6" name="TextBox 3">
            <a:extLst>
              <a:ext uri="{FF2B5EF4-FFF2-40B4-BE49-F238E27FC236}">
                <a16:creationId xmlns:a16="http://schemas.microsoft.com/office/drawing/2014/main" id="{83D41F36-B97E-4A37-82A8-C5C0D927F366}"/>
              </a:ext>
            </a:extLst>
          </p:cNvPr>
          <p:cNvSpPr txBox="1"/>
          <p:nvPr/>
        </p:nvSpPr>
        <p:spPr>
          <a:xfrm>
            <a:off x="990600" y="5334000"/>
            <a:ext cx="7315200" cy="830997"/>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anose="02040503050406030204" pitchFamily="18" charset="0"/>
                <a:ea typeface="Cambria Math" panose="02040503050406030204" pitchFamily="18" charset="0"/>
              </a:rPr>
              <a:t>1</a:t>
            </a:r>
            <a:r>
              <a:rPr lang="en-US" sz="2400" dirty="0">
                <a:latin typeface="Cambria Math" panose="02040503050406030204" pitchFamily="18" charset="0"/>
                <a:ea typeface="Cambria Math" panose="02040503050406030204" pitchFamily="18" charset="0"/>
              </a:rPr>
              <a:t> </a:t>
            </a:r>
            <a:r>
              <a:rPr lang="en-US" sz="2400" dirty="0">
                <a:latin typeface="Cambria Math" panose="02040503050406030204"/>
                <a:ea typeface="Cambria Math" panose="02040503050406030204"/>
              </a:rPr>
              <a:t>⨉ </a:t>
            </a:r>
            <a:r>
              <a:rPr lang="en-US" sz="2400" i="1" dirty="0"/>
              <a:t>A</a:t>
            </a:r>
            <a:r>
              <a:rPr lang="en-US" sz="2400" baseline="-25000" dirty="0">
                <a:latin typeface="Cambria Math" panose="02040503050406030204" pitchFamily="18" charset="0"/>
                <a:ea typeface="Cambria Math" panose="02040503050406030204" pitchFamily="18" charset="0"/>
              </a:rPr>
              <a:t>2</a:t>
            </a:r>
            <a:r>
              <a:rPr lang="en-US" sz="2400" dirty="0">
                <a:latin typeface="Cambria Math" panose="02040503050406030204" pitchFamily="18" charset="0"/>
                <a:ea typeface="Cambria Math" panose="02040503050406030204" pitchFamily="18" charset="0"/>
              </a:rPr>
              <a:t> </a:t>
            </a:r>
            <a:r>
              <a:rPr lang="en-US" sz="2400" dirty="0">
                <a:latin typeface="Cambria Math" panose="02040503050406030204"/>
                <a:ea typeface="Cambria Math" panose="02040503050406030204"/>
              </a:rPr>
              <a:t>⨉ ∙∙∙ ⨉ </a:t>
            </a:r>
            <a:r>
              <a:rPr lang="en-US" sz="2400" i="1" dirty="0"/>
              <a:t>A</a:t>
            </a:r>
            <a:r>
              <a:rPr lang="en-US" sz="2400" i="1" baseline="-25000" dirty="0">
                <a:ea typeface="Cambria Math" panose="02040503050406030204" pitchFamily="18" charset="0"/>
              </a:rPr>
              <a:t>m</a:t>
            </a:r>
            <a:r>
              <a:rPr lang="en-US" sz="2400" dirty="0"/>
              <a:t> |= |</a:t>
            </a:r>
            <a:r>
              <a:rPr lang="en-US" sz="2400" i="1" dirty="0"/>
              <a:t>A</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a:ea typeface="Cambria Math" panose="02040503050406030204"/>
              </a:rPr>
              <a:t>∙</a:t>
            </a:r>
            <a:r>
              <a:rPr lang="en-US" sz="2400" dirty="0"/>
              <a:t> |</a:t>
            </a:r>
            <a:r>
              <a:rPr lang="en-US" sz="2400" i="1" dirty="0"/>
              <a:t>A</a:t>
            </a:r>
            <a:r>
              <a:rPr lang="en-US" sz="2400" baseline="-25000" dirty="0">
                <a:latin typeface="Cambria Math" panose="02040503050406030204" pitchFamily="18" charset="0"/>
                <a:ea typeface="Cambria Math" panose="02040503050406030204" pitchFamily="18" charset="0"/>
              </a:rPr>
              <a:t>2</a:t>
            </a:r>
            <a:r>
              <a:rPr lang="en-US" sz="2400" dirty="0"/>
              <a:t>|</a:t>
            </a:r>
            <a:r>
              <a:rPr lang="en-US" sz="2400" dirty="0">
                <a:latin typeface="Cambria Math" panose="02040503050406030204"/>
                <a:ea typeface="Cambria Math" panose="02040503050406030204"/>
              </a:rPr>
              <a:t> ∙</a:t>
            </a:r>
            <a:r>
              <a:rPr lang="en-US" sz="2400" dirty="0"/>
              <a:t> </a:t>
            </a:r>
            <a:r>
              <a:rPr lang="en-US" sz="2400" dirty="0">
                <a:latin typeface="Cambria Math" panose="02040503050406030204"/>
                <a:ea typeface="Cambria Math" panose="02040503050406030204"/>
              </a:rPr>
              <a:t> ∙∙∙  ∙ </a:t>
            </a:r>
            <a:r>
              <a:rPr lang="en-US" sz="2400" dirty="0"/>
              <a:t>|</a:t>
            </a:r>
            <a:r>
              <a:rPr lang="en-US" sz="2400" i="1" dirty="0"/>
              <a:t>A</a:t>
            </a:r>
            <a:r>
              <a:rPr lang="en-US" sz="2400" i="1" baseline="-25000" dirty="0">
                <a:ea typeface="Cambria Math" panose="02040503050406030204" pitchFamily="18" charset="0"/>
              </a:rPr>
              <a:t>m</a:t>
            </a:r>
            <a:r>
              <a:rPr lang="en-US" sz="2400" dirty="0"/>
              <a:t>|. </a:t>
            </a:r>
            <a:r>
              <a:rPr lang="en-US" sz="2400" i="1" dirty="0">
                <a:ea typeface="Cambria Math" panose="02040503050406030204" pitchFamily="18" charset="0"/>
              </a:rPr>
              <a:t> </a:t>
            </a:r>
          </a:p>
          <a:p>
            <a:r>
              <a:rPr lang="en-US" sz="2400" i="1" dirty="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43408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26690" name="对象 626689">
            <a:extLst>
              <a:ext uri="{FF2B5EF4-FFF2-40B4-BE49-F238E27FC236}">
                <a16:creationId xmlns:a16="http://schemas.microsoft.com/office/drawing/2014/main" id="{A859AC5D-F0F1-420B-94DB-493692A69DC9}"/>
              </a:ext>
            </a:extLst>
          </p:cNvPr>
          <p:cNvGraphicFramePr>
            <a:graphicFrameLocks/>
          </p:cNvGraphicFramePr>
          <p:nvPr/>
        </p:nvGraphicFramePr>
        <p:xfrm>
          <a:off x="1308100" y="3705225"/>
          <a:ext cx="6997700" cy="638175"/>
        </p:xfrm>
        <a:graphic>
          <a:graphicData uri="http://schemas.openxmlformats.org/presentationml/2006/ole">
            <mc:AlternateContent xmlns:mc="http://schemas.openxmlformats.org/markup-compatibility/2006">
              <mc:Choice xmlns:v="urn:schemas-microsoft-com:vml" Requires="v">
                <p:oleObj spid="_x0000_s57409" r:id="rId3" imgW="3617930" imgH="330057" progId="Equation.DSMT4">
                  <p:embed/>
                </p:oleObj>
              </mc:Choice>
              <mc:Fallback>
                <p:oleObj r:id="rId3" imgW="3617930" imgH="330057" progId="Equation.DSMT4">
                  <p:embed/>
                  <p:pic>
                    <p:nvPicPr>
                      <p:cNvPr id="626690" name="对象 626689">
                        <a:extLst>
                          <a:ext uri="{FF2B5EF4-FFF2-40B4-BE49-F238E27FC236}">
                            <a16:creationId xmlns:a16="http://schemas.microsoft.com/office/drawing/2014/main" id="{A859AC5D-F0F1-420B-94DB-493692A69DC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00" y="3705225"/>
                        <a:ext cx="69977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6692" name="矩形 626691">
            <a:extLst>
              <a:ext uri="{FF2B5EF4-FFF2-40B4-BE49-F238E27FC236}">
                <a16:creationId xmlns:a16="http://schemas.microsoft.com/office/drawing/2014/main" id="{D4234723-E70A-4A6D-83C0-CB0C19E39369}"/>
              </a:ext>
            </a:extLst>
          </p:cNvPr>
          <p:cNvSpPr>
            <a:spLocks noChangeArrowheads="1"/>
          </p:cNvSpPr>
          <p:nvPr/>
        </p:nvSpPr>
        <p:spPr bwMode="auto">
          <a:xfrm>
            <a:off x="609600" y="1066800"/>
            <a:ext cx="8229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定理</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3 </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被剖分成一些重复次数不超过</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次的整数的和，其剖分数等于被剖分成不被</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除尽的数的和的剖分数。</a:t>
            </a:r>
          </a:p>
        </p:txBody>
      </p:sp>
      <p:graphicFrame>
        <p:nvGraphicFramePr>
          <p:cNvPr id="626693" name="对象 626692">
            <a:extLst>
              <a:ext uri="{FF2B5EF4-FFF2-40B4-BE49-F238E27FC236}">
                <a16:creationId xmlns:a16="http://schemas.microsoft.com/office/drawing/2014/main" id="{307DFB4E-96D6-4601-A68D-10950D296234}"/>
              </a:ext>
            </a:extLst>
          </p:cNvPr>
          <p:cNvGraphicFramePr>
            <a:graphicFrameLocks/>
          </p:cNvGraphicFramePr>
          <p:nvPr/>
        </p:nvGraphicFramePr>
        <p:xfrm>
          <a:off x="2338388" y="4495800"/>
          <a:ext cx="4291012" cy="1049338"/>
        </p:xfrm>
        <a:graphic>
          <a:graphicData uri="http://schemas.openxmlformats.org/presentationml/2006/ole">
            <mc:AlternateContent xmlns:mc="http://schemas.openxmlformats.org/markup-compatibility/2006">
              <mc:Choice xmlns:v="urn:schemas-microsoft-com:vml" Requires="v">
                <p:oleObj spid="_x0000_s57410" r:id="rId5" imgW="2183452" imgH="533169" progId="Equation.DSMT4">
                  <p:embed/>
                </p:oleObj>
              </mc:Choice>
              <mc:Fallback>
                <p:oleObj r:id="rId5" imgW="2183452" imgH="533169" progId="Equation.DSMT4">
                  <p:embed/>
                  <p:pic>
                    <p:nvPicPr>
                      <p:cNvPr id="626693" name="对象 626692">
                        <a:extLst>
                          <a:ext uri="{FF2B5EF4-FFF2-40B4-BE49-F238E27FC236}">
                            <a16:creationId xmlns:a16="http://schemas.microsoft.com/office/drawing/2014/main" id="{307DFB4E-96D6-4601-A68D-10950D29623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8388" y="4495800"/>
                        <a:ext cx="4291012"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6694" name="对象 626693">
            <a:extLst>
              <a:ext uri="{FF2B5EF4-FFF2-40B4-BE49-F238E27FC236}">
                <a16:creationId xmlns:a16="http://schemas.microsoft.com/office/drawing/2014/main" id="{6F39F757-FC00-4F34-ADEF-4934A5F7E7AD}"/>
              </a:ext>
            </a:extLst>
          </p:cNvPr>
          <p:cNvGraphicFramePr>
            <a:graphicFrameLocks/>
          </p:cNvGraphicFramePr>
          <p:nvPr/>
        </p:nvGraphicFramePr>
        <p:xfrm>
          <a:off x="2362200" y="5551488"/>
          <a:ext cx="4811713" cy="1001712"/>
        </p:xfrm>
        <a:graphic>
          <a:graphicData uri="http://schemas.openxmlformats.org/presentationml/2006/ole">
            <mc:AlternateContent xmlns:mc="http://schemas.openxmlformats.org/markup-compatibility/2006">
              <mc:Choice xmlns:v="urn:schemas-microsoft-com:vml" Requires="v">
                <p:oleObj spid="_x0000_s57411" r:id="rId7" imgW="2438400" imgH="508000" progId="Equation.DSMT4">
                  <p:embed/>
                </p:oleObj>
              </mc:Choice>
              <mc:Fallback>
                <p:oleObj r:id="rId7" imgW="2438400" imgH="508000" progId="Equation.DSMT4">
                  <p:embed/>
                  <p:pic>
                    <p:nvPicPr>
                      <p:cNvPr id="626694" name="对象 626693">
                        <a:extLst>
                          <a:ext uri="{FF2B5EF4-FFF2-40B4-BE49-F238E27FC236}">
                            <a16:creationId xmlns:a16="http://schemas.microsoft.com/office/drawing/2014/main" id="{6F39F757-FC00-4F34-ADEF-4934A5F7E7A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551488"/>
                        <a:ext cx="4811713"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6695" name="矩形 626694">
            <a:extLst>
              <a:ext uri="{FF2B5EF4-FFF2-40B4-BE49-F238E27FC236}">
                <a16:creationId xmlns:a16="http://schemas.microsoft.com/office/drawing/2014/main" id="{C4B2B0B6-0865-44DF-92F2-B1E55DAD1FC0}"/>
              </a:ext>
            </a:extLst>
          </p:cNvPr>
          <p:cNvSpPr>
            <a:spLocks noChangeArrowheads="1"/>
          </p:cNvSpPr>
          <p:nvPr/>
        </p:nvSpPr>
        <p:spPr bwMode="auto">
          <a:xfrm>
            <a:off x="609600" y="2741613"/>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定理</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4 </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对任意整数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，它被无序剖分成</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的幂次的和的剖分方式一定唯一。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6692"/>
                                        </p:tgtEl>
                                        <p:attrNameLst>
                                          <p:attrName>style.visibility</p:attrName>
                                        </p:attrNameLst>
                                      </p:cBhvr>
                                      <p:to>
                                        <p:strVal val="visible"/>
                                      </p:to>
                                    </p:set>
                                    <p:animEffect transition="in" filter="wipe(left)">
                                      <p:cBhvr>
                                        <p:cTn id="7" dur="500"/>
                                        <p:tgtEl>
                                          <p:spTgt spid="626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6695"/>
                                        </p:tgtEl>
                                        <p:attrNameLst>
                                          <p:attrName>style.visibility</p:attrName>
                                        </p:attrNameLst>
                                      </p:cBhvr>
                                      <p:to>
                                        <p:strVal val="visible"/>
                                      </p:to>
                                    </p:set>
                                    <p:animEffect transition="in" filter="wipe(left)">
                                      <p:cBhvr>
                                        <p:cTn id="12" dur="500"/>
                                        <p:tgtEl>
                                          <p:spTgt spid="6266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6690"/>
                                        </p:tgtEl>
                                        <p:attrNameLst>
                                          <p:attrName>style.visibility</p:attrName>
                                        </p:attrNameLst>
                                      </p:cBhvr>
                                      <p:to>
                                        <p:strVal val="visible"/>
                                      </p:to>
                                    </p:set>
                                    <p:animEffect transition="in" filter="wipe(left)">
                                      <p:cBhvr>
                                        <p:cTn id="17" dur="500"/>
                                        <p:tgtEl>
                                          <p:spTgt spid="6266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6693"/>
                                        </p:tgtEl>
                                        <p:attrNameLst>
                                          <p:attrName>style.visibility</p:attrName>
                                        </p:attrNameLst>
                                      </p:cBhvr>
                                      <p:to>
                                        <p:strVal val="visible"/>
                                      </p:to>
                                    </p:set>
                                    <p:animEffect transition="in" filter="wipe(left)">
                                      <p:cBhvr>
                                        <p:cTn id="22" dur="500"/>
                                        <p:tgtEl>
                                          <p:spTgt spid="6266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6694"/>
                                        </p:tgtEl>
                                        <p:attrNameLst>
                                          <p:attrName>style.visibility</p:attrName>
                                        </p:attrNameLst>
                                      </p:cBhvr>
                                      <p:to>
                                        <p:strVal val="visible"/>
                                      </p:to>
                                    </p:set>
                                    <p:animEffect transition="in" filter="wipe(left)">
                                      <p:cBhvr>
                                        <p:cTn id="27" dur="500"/>
                                        <p:tgtEl>
                                          <p:spTgt spid="626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p:bldP spid="626695"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4" name="矩形 627713">
            <a:extLst>
              <a:ext uri="{FF2B5EF4-FFF2-40B4-BE49-F238E27FC236}">
                <a16:creationId xmlns:a16="http://schemas.microsoft.com/office/drawing/2014/main" id="{F937EB06-5367-4308-9B94-CCC1835621F7}"/>
              </a:ext>
            </a:extLst>
          </p:cNvPr>
          <p:cNvSpPr>
            <a:spLocks noChangeArrowheads="1"/>
          </p:cNvSpPr>
          <p:nvPr/>
        </p:nvSpPr>
        <p:spPr bwMode="auto">
          <a:xfrm>
            <a:off x="609600" y="10668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例</a:t>
            </a:r>
            <a:r>
              <a:rPr kumimoji="0" lang="en-US" altLang="zh-CN" sz="2800" b="1" i="0" u="none" strike="noStrike" kern="1200" cap="none" spc="0" normalizeH="0" baseline="0" noProof="0" dirty="0">
                <a:ln>
                  <a:noFill/>
                </a:ln>
                <a:solidFill>
                  <a:srgbClr val="3399FF"/>
                </a:solidFill>
                <a:effectLst/>
                <a:uLnTx/>
                <a:uFillTx/>
                <a:latin typeface="Times New Roman" panose="02020603050405020304" pitchFamily="18" charset="0"/>
                <a:ea typeface="黑体" panose="02010609060101010101" pitchFamily="49" charset="-122"/>
                <a:cs typeface="+mn-cs"/>
              </a:rPr>
              <a:t>12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若有</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16</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克的砝码各一枚，问能称出那几种质量？有几种可能方案？</a:t>
            </a:r>
          </a:p>
        </p:txBody>
      </p:sp>
      <p:graphicFrame>
        <p:nvGraphicFramePr>
          <p:cNvPr id="627717" name="对象 627716">
            <a:extLst>
              <a:ext uri="{FF2B5EF4-FFF2-40B4-BE49-F238E27FC236}">
                <a16:creationId xmlns:a16="http://schemas.microsoft.com/office/drawing/2014/main" id="{41D8CD09-8FA7-4386-8AA7-9F08B3194848}"/>
              </a:ext>
            </a:extLst>
          </p:cNvPr>
          <p:cNvGraphicFramePr>
            <a:graphicFrameLocks/>
          </p:cNvGraphicFramePr>
          <p:nvPr/>
        </p:nvGraphicFramePr>
        <p:xfrm>
          <a:off x="1198563" y="2286000"/>
          <a:ext cx="6345237" cy="503238"/>
        </p:xfrm>
        <a:graphic>
          <a:graphicData uri="http://schemas.openxmlformats.org/presentationml/2006/ole">
            <mc:AlternateContent xmlns:mc="http://schemas.openxmlformats.org/markup-compatibility/2006">
              <mc:Choice xmlns:v="urn:schemas-microsoft-com:vml" Requires="v">
                <p:oleObj spid="_x0000_s58433" r:id="rId3" imgW="2870200" imgH="228600" progId="Equation.DSMT4">
                  <p:embed/>
                </p:oleObj>
              </mc:Choice>
              <mc:Fallback>
                <p:oleObj r:id="rId3" imgW="2870200" imgH="228600" progId="Equation.DSMT4">
                  <p:embed/>
                  <p:pic>
                    <p:nvPicPr>
                      <p:cNvPr id="627717" name="对象 627716">
                        <a:extLst>
                          <a:ext uri="{FF2B5EF4-FFF2-40B4-BE49-F238E27FC236}">
                            <a16:creationId xmlns:a16="http://schemas.microsoft.com/office/drawing/2014/main" id="{41D8CD09-8FA7-4386-8AA7-9F08B319484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563" y="2286000"/>
                        <a:ext cx="6345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7718" name="矩形 627717">
            <a:extLst>
              <a:ext uri="{FF2B5EF4-FFF2-40B4-BE49-F238E27FC236}">
                <a16:creationId xmlns:a16="http://schemas.microsoft.com/office/drawing/2014/main" id="{B36CDD7D-33D0-4C91-95B0-9B28DDD78CFF}"/>
              </a:ext>
            </a:extLst>
          </p:cNvPr>
          <p:cNvSpPr>
            <a:spLocks noChangeArrowheads="1"/>
          </p:cNvSpPr>
          <p:nvPr/>
        </p:nvSpPr>
        <p:spPr bwMode="auto">
          <a:xfrm>
            <a:off x="609600" y="48006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这说明用这些砝码可以称出从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克到</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克的质量，而且方案都是唯一的。</a:t>
            </a:r>
          </a:p>
        </p:txBody>
      </p:sp>
      <p:graphicFrame>
        <p:nvGraphicFramePr>
          <p:cNvPr id="627719" name="对象 627718">
            <a:extLst>
              <a:ext uri="{FF2B5EF4-FFF2-40B4-BE49-F238E27FC236}">
                <a16:creationId xmlns:a16="http://schemas.microsoft.com/office/drawing/2014/main" id="{463CFA7C-1904-437C-95F2-A9E0540C1452}"/>
              </a:ext>
            </a:extLst>
          </p:cNvPr>
          <p:cNvGraphicFramePr>
            <a:graphicFrameLocks/>
          </p:cNvGraphicFramePr>
          <p:nvPr/>
        </p:nvGraphicFramePr>
        <p:xfrm>
          <a:off x="2057400" y="2819400"/>
          <a:ext cx="5168900" cy="960438"/>
        </p:xfrm>
        <a:graphic>
          <a:graphicData uri="http://schemas.openxmlformats.org/presentationml/2006/ole">
            <mc:AlternateContent xmlns:mc="http://schemas.openxmlformats.org/markup-compatibility/2006">
              <mc:Choice xmlns:v="urn:schemas-microsoft-com:vml" Requires="v">
                <p:oleObj spid="_x0000_s58434" r:id="rId5" imgW="2247900" imgH="419100" progId="Equation.DSMT4">
                  <p:embed/>
                </p:oleObj>
              </mc:Choice>
              <mc:Fallback>
                <p:oleObj r:id="rId5" imgW="2247900" imgH="419100" progId="Equation.DSMT4">
                  <p:embed/>
                  <p:pic>
                    <p:nvPicPr>
                      <p:cNvPr id="627719" name="对象 627718">
                        <a:extLst>
                          <a:ext uri="{FF2B5EF4-FFF2-40B4-BE49-F238E27FC236}">
                            <a16:creationId xmlns:a16="http://schemas.microsoft.com/office/drawing/2014/main" id="{463CFA7C-1904-437C-95F2-A9E0540C145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819400"/>
                        <a:ext cx="51689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7720" name="对象 627719">
            <a:extLst>
              <a:ext uri="{FF2B5EF4-FFF2-40B4-BE49-F238E27FC236}">
                <a16:creationId xmlns:a16="http://schemas.microsoft.com/office/drawing/2014/main" id="{ED50DDE3-EF8E-4EDA-8FAE-B77FEF591129}"/>
              </a:ext>
            </a:extLst>
          </p:cNvPr>
          <p:cNvGraphicFramePr>
            <a:graphicFrameLocks/>
          </p:cNvGraphicFramePr>
          <p:nvPr/>
        </p:nvGraphicFramePr>
        <p:xfrm>
          <a:off x="2101850" y="3808413"/>
          <a:ext cx="4527550" cy="962025"/>
        </p:xfrm>
        <a:graphic>
          <a:graphicData uri="http://schemas.openxmlformats.org/presentationml/2006/ole">
            <mc:AlternateContent xmlns:mc="http://schemas.openxmlformats.org/markup-compatibility/2006">
              <mc:Choice xmlns:v="urn:schemas-microsoft-com:vml" Requires="v">
                <p:oleObj spid="_x0000_s58435" r:id="rId7" imgW="1968500" imgH="419100" progId="Equation.DSMT4">
                  <p:embed/>
                </p:oleObj>
              </mc:Choice>
              <mc:Fallback>
                <p:oleObj r:id="rId7" imgW="1968500" imgH="419100" progId="Equation.DSMT4">
                  <p:embed/>
                  <p:pic>
                    <p:nvPicPr>
                      <p:cNvPr id="627720" name="对象 627719">
                        <a:extLst>
                          <a:ext uri="{FF2B5EF4-FFF2-40B4-BE49-F238E27FC236}">
                            <a16:creationId xmlns:a16="http://schemas.microsoft.com/office/drawing/2014/main" id="{ED50DDE3-EF8E-4EDA-8FAE-B77FEF591129}"/>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1850" y="3808413"/>
                        <a:ext cx="45275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7721" name="矩形 627720">
            <a:extLst>
              <a:ext uri="{FF2B5EF4-FFF2-40B4-BE49-F238E27FC236}">
                <a16:creationId xmlns:a16="http://schemas.microsoft.com/office/drawing/2014/main" id="{05B11C70-F3A2-45ED-979B-6F18DF537271}"/>
              </a:ext>
            </a:extLst>
          </p:cNvPr>
          <p:cNvSpPr>
            <a:spLocks noChangeArrowheads="1"/>
          </p:cNvSpPr>
          <p:nvPr/>
        </p:nvSpPr>
        <p:spPr bwMode="auto">
          <a:xfrm>
            <a:off x="609600" y="591185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实际上这说明整数的</a:t>
            </a: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二进制表示是唯一</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7714"/>
                                        </p:tgtEl>
                                        <p:attrNameLst>
                                          <p:attrName>style.visibility</p:attrName>
                                        </p:attrNameLst>
                                      </p:cBhvr>
                                      <p:to>
                                        <p:strVal val="visible"/>
                                      </p:to>
                                    </p:set>
                                    <p:animEffect transition="in" filter="wipe(left)">
                                      <p:cBhvr>
                                        <p:cTn id="7" dur="500"/>
                                        <p:tgtEl>
                                          <p:spTgt spid="627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7717"/>
                                        </p:tgtEl>
                                        <p:attrNameLst>
                                          <p:attrName>style.visibility</p:attrName>
                                        </p:attrNameLst>
                                      </p:cBhvr>
                                      <p:to>
                                        <p:strVal val="visible"/>
                                      </p:to>
                                    </p:set>
                                    <p:animEffect transition="in" filter="wipe(left)">
                                      <p:cBhvr>
                                        <p:cTn id="12" dur="500"/>
                                        <p:tgtEl>
                                          <p:spTgt spid="6277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7719"/>
                                        </p:tgtEl>
                                        <p:attrNameLst>
                                          <p:attrName>style.visibility</p:attrName>
                                        </p:attrNameLst>
                                      </p:cBhvr>
                                      <p:to>
                                        <p:strVal val="visible"/>
                                      </p:to>
                                    </p:set>
                                    <p:animEffect transition="in" filter="wipe(left)">
                                      <p:cBhvr>
                                        <p:cTn id="17" dur="500"/>
                                        <p:tgtEl>
                                          <p:spTgt spid="6277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7720"/>
                                        </p:tgtEl>
                                        <p:attrNameLst>
                                          <p:attrName>style.visibility</p:attrName>
                                        </p:attrNameLst>
                                      </p:cBhvr>
                                      <p:to>
                                        <p:strVal val="visible"/>
                                      </p:to>
                                    </p:set>
                                    <p:animEffect transition="in" filter="wipe(left)">
                                      <p:cBhvr>
                                        <p:cTn id="22" dur="500"/>
                                        <p:tgtEl>
                                          <p:spTgt spid="6277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7718"/>
                                        </p:tgtEl>
                                        <p:attrNameLst>
                                          <p:attrName>style.visibility</p:attrName>
                                        </p:attrNameLst>
                                      </p:cBhvr>
                                      <p:to>
                                        <p:strVal val="visible"/>
                                      </p:to>
                                    </p:set>
                                    <p:animEffect transition="in" filter="wipe(left)">
                                      <p:cBhvr>
                                        <p:cTn id="27" dur="500"/>
                                        <p:tgtEl>
                                          <p:spTgt spid="6277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7721">
                                            <p:txEl>
                                              <p:pRg st="0" end="0"/>
                                            </p:txEl>
                                          </p:spTgt>
                                        </p:tgtEl>
                                        <p:attrNameLst>
                                          <p:attrName>style.visibility</p:attrName>
                                        </p:attrNameLst>
                                      </p:cBhvr>
                                      <p:to>
                                        <p:strVal val="visible"/>
                                      </p:to>
                                    </p:set>
                                    <p:animEffect transition="in" filter="wipe(left)">
                                      <p:cBhvr>
                                        <p:cTn id="32" dur="500"/>
                                        <p:tgtEl>
                                          <p:spTgt spid="6277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4" grpId="0"/>
      <p:bldP spid="62771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5396" name="Object 4">
            <a:extLst>
              <a:ext uri="{FF2B5EF4-FFF2-40B4-BE49-F238E27FC236}">
                <a16:creationId xmlns:a16="http://schemas.microsoft.com/office/drawing/2014/main" id="{A2D980FF-C140-4392-8DBE-77A2584ECCD0}"/>
              </a:ext>
            </a:extLst>
          </p:cNvPr>
          <p:cNvGraphicFramePr>
            <a:graphicFrameLocks noChangeAspect="1"/>
          </p:cNvGraphicFramePr>
          <p:nvPr>
            <p:extLst>
              <p:ext uri="{D42A27DB-BD31-4B8C-83A1-F6EECF244321}">
                <p14:modId xmlns:p14="http://schemas.microsoft.com/office/powerpoint/2010/main" val="1915912057"/>
              </p:ext>
            </p:extLst>
          </p:nvPr>
        </p:nvGraphicFramePr>
        <p:xfrm>
          <a:off x="1828800" y="4851993"/>
          <a:ext cx="2232025" cy="873125"/>
        </p:xfrm>
        <a:graphic>
          <a:graphicData uri="http://schemas.openxmlformats.org/presentationml/2006/ole">
            <mc:AlternateContent xmlns:mc="http://schemas.openxmlformats.org/markup-compatibility/2006">
              <mc:Choice xmlns:v="urn:schemas-microsoft-com:vml" Requires="v">
                <p:oleObj spid="_x0000_s73745" name="公式" r:id="rId4" imgW="1091880" imgH="431640" progId="Equation.3">
                  <p:embed/>
                </p:oleObj>
              </mc:Choice>
              <mc:Fallback>
                <p:oleObj name="公式" r:id="rId4" imgW="1091880" imgH="431640" progId="Equation.3">
                  <p:embed/>
                  <p:pic>
                    <p:nvPicPr>
                      <p:cNvPr id="315396" name="Object 4">
                        <a:extLst>
                          <a:ext uri="{FF2B5EF4-FFF2-40B4-BE49-F238E27FC236}">
                            <a16:creationId xmlns:a16="http://schemas.microsoft.com/office/drawing/2014/main" id="{A2D980FF-C140-4392-8DBE-77A2584ECC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851993"/>
                        <a:ext cx="223202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397" name="Rectangle 5">
            <a:extLst>
              <a:ext uri="{FF2B5EF4-FFF2-40B4-BE49-F238E27FC236}">
                <a16:creationId xmlns:a16="http://schemas.microsoft.com/office/drawing/2014/main" id="{1DE61C57-D32A-4DB8-BB5D-22D0961D8EEC}"/>
              </a:ext>
            </a:extLst>
          </p:cNvPr>
          <p:cNvSpPr>
            <a:spLocks noChangeArrowheads="1"/>
          </p:cNvSpPr>
          <p:nvPr/>
        </p:nvSpPr>
        <p:spPr bwMode="auto">
          <a:xfrm>
            <a:off x="381000" y="1332536"/>
            <a:ext cx="8382000" cy="3218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定理</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将</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允许重复地有序拆分成 恰好</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个部分的方案数为   </a:t>
            </a:r>
          </a:p>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304800" algn="l" defTabSz="914400" rtl="0" eaLnBrk="0" fontAlgn="base" latinLnBrk="0" hangingPunct="0">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证：  设</a:t>
            </a:r>
            <a:r>
              <a:rPr kumimoji="1" lang="zh-CN"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是满足条件的拆分，</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可知把</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拆分成恰好</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r</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个数的每种方案等于满足</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的一组正整数解。因此其</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方法数为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1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p>
        </p:txBody>
      </p:sp>
      <p:sp>
        <p:nvSpPr>
          <p:cNvPr id="315399" name="Rectangle 7">
            <a:extLst>
              <a:ext uri="{FF2B5EF4-FFF2-40B4-BE49-F238E27FC236}">
                <a16:creationId xmlns:a16="http://schemas.microsoft.com/office/drawing/2014/main" id="{A157C513-892E-4897-8714-A470C5DB98BC}"/>
              </a:ext>
            </a:extLst>
          </p:cNvPr>
          <p:cNvSpPr>
            <a:spLocks noChangeArrowheads="1"/>
          </p:cNvSpPr>
          <p:nvPr/>
        </p:nvSpPr>
        <p:spPr bwMode="auto">
          <a:xfrm>
            <a:off x="381000" y="5873897"/>
            <a:ext cx="766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不允许重复有序拆分</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：不允许重复无序拆分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全排列</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5400" name="Rectangle 8">
            <a:extLst>
              <a:ext uri="{FF2B5EF4-FFF2-40B4-BE49-F238E27FC236}">
                <a16:creationId xmlns:a16="http://schemas.microsoft.com/office/drawing/2014/main" id="{F0D0CE99-406E-4928-9CBA-ECBC4BFCF195}"/>
              </a:ext>
            </a:extLst>
          </p:cNvPr>
          <p:cNvSpPr>
            <a:spLocks noChangeArrowheads="1"/>
          </p:cNvSpPr>
          <p:nvPr/>
        </p:nvSpPr>
        <p:spPr bwMode="auto">
          <a:xfrm>
            <a:off x="1908175" y="257175"/>
            <a:ext cx="5976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有序拆分</a:t>
            </a:r>
          </a:p>
        </p:txBody>
      </p:sp>
      <p:sp>
        <p:nvSpPr>
          <p:cNvPr id="315401" name="Rectangle 9">
            <a:extLst>
              <a:ext uri="{FF2B5EF4-FFF2-40B4-BE49-F238E27FC236}">
                <a16:creationId xmlns:a16="http://schemas.microsoft.com/office/drawing/2014/main" id="{A0191BF7-412B-4E77-A312-773AA2CFA32E}"/>
              </a:ext>
            </a:extLst>
          </p:cNvPr>
          <p:cNvSpPr>
            <a:spLocks noChangeArrowheads="1"/>
          </p:cNvSpPr>
          <p:nvPr/>
        </p:nvSpPr>
        <p:spPr bwMode="auto">
          <a:xfrm>
            <a:off x="533400" y="4211626"/>
            <a:ext cx="74168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推论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对</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做任意重复的有序拆分，方案数为</a:t>
            </a:r>
          </a:p>
        </p:txBody>
      </p:sp>
    </p:spTree>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400" name="Rectangle 8">
            <a:extLst>
              <a:ext uri="{FF2B5EF4-FFF2-40B4-BE49-F238E27FC236}">
                <a16:creationId xmlns:a16="http://schemas.microsoft.com/office/drawing/2014/main" id="{F0D0CE99-406E-4928-9CBA-ECBC4BFCF195}"/>
              </a:ext>
            </a:extLst>
          </p:cNvPr>
          <p:cNvSpPr>
            <a:spLocks noChangeArrowheads="1"/>
          </p:cNvSpPr>
          <p:nvPr/>
        </p:nvSpPr>
        <p:spPr bwMode="auto">
          <a:xfrm>
            <a:off x="1908175" y="257175"/>
            <a:ext cx="5976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有序拆分</a:t>
            </a:r>
          </a:p>
        </p:txBody>
      </p:sp>
      <p:sp>
        <p:nvSpPr>
          <p:cNvPr id="7" name="Rectangle 5">
            <a:extLst>
              <a:ext uri="{FF2B5EF4-FFF2-40B4-BE49-F238E27FC236}">
                <a16:creationId xmlns:a16="http://schemas.microsoft.com/office/drawing/2014/main" id="{CCA61FDD-C45E-4E6A-966D-FF0B748A36B7}"/>
              </a:ext>
            </a:extLst>
          </p:cNvPr>
          <p:cNvSpPr>
            <a:spLocks noChangeArrowheads="1"/>
          </p:cNvSpPr>
          <p:nvPr/>
        </p:nvSpPr>
        <p:spPr bwMode="auto">
          <a:xfrm>
            <a:off x="76200" y="1295400"/>
            <a:ext cx="8744118"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定理</a:t>
            </a:r>
            <a:r>
              <a:rPr kumimoji="1" lang="en-US" altLang="zh-CN" sz="2400" b="1" dirty="0">
                <a:solidFill>
                  <a:srgbClr val="A50021"/>
                </a:solidFill>
                <a:latin typeface="Times New Roman" panose="02020603050405020304" pitchFamily="18" charset="0"/>
                <a:cs typeface="Times New Roman" panose="02020603050405020304" pitchFamily="18" charset="0"/>
              </a:rPr>
              <a:t>6</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将</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允许重复地有序拆分</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成由数字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组成的方案数为下述公式的</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次方系数。   </a:t>
            </a:r>
          </a:p>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1+(x</a:t>
            </a:r>
            <a:r>
              <a:rPr kumimoji="1" lang="en-US" altLang="zh-CN" sz="20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baseline="30000" dirty="0">
                <a:solidFill>
                  <a:srgbClr val="000000"/>
                </a:solidFill>
                <a:latin typeface="Times New Roman" panose="02020603050405020304" pitchFamily="18" charset="0"/>
                <a:cs typeface="Times New Roman" panose="02020603050405020304" pitchFamily="18" charset="0"/>
              </a:rPr>
              <a:t>2</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ar</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sz="20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baseline="30000" dirty="0">
                <a:solidFill>
                  <a:srgbClr val="000000"/>
                </a:solidFill>
                <a:latin typeface="Times New Roman" panose="02020603050405020304" pitchFamily="18" charset="0"/>
                <a:cs typeface="Times New Roman" panose="02020603050405020304" pitchFamily="18" charset="0"/>
              </a:rPr>
              <a:t>2</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ar</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sz="20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baseline="30000" dirty="0">
                <a:solidFill>
                  <a:srgbClr val="000000"/>
                </a:solidFill>
                <a:latin typeface="Times New Roman" panose="02020603050405020304" pitchFamily="18" charset="0"/>
                <a:cs typeface="Times New Roman" panose="02020603050405020304" pitchFamily="18" charset="0"/>
              </a:rPr>
              <a:t>2</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ar</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p>
        </p:txBody>
      </p:sp>
      <p:sp>
        <p:nvSpPr>
          <p:cNvPr id="8" name="Rectangle 5">
            <a:extLst>
              <a:ext uri="{FF2B5EF4-FFF2-40B4-BE49-F238E27FC236}">
                <a16:creationId xmlns:a16="http://schemas.microsoft.com/office/drawing/2014/main" id="{20D328D8-286E-43ED-BAA0-FF2CE603DDA4}"/>
              </a:ext>
            </a:extLst>
          </p:cNvPr>
          <p:cNvSpPr>
            <a:spLocks noChangeArrowheads="1"/>
          </p:cNvSpPr>
          <p:nvPr/>
        </p:nvSpPr>
        <p:spPr bwMode="auto">
          <a:xfrm>
            <a:off x="84292" y="3112785"/>
            <a:ext cx="8983508" cy="2751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例子：</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将</a:t>
            </a:r>
            <a:r>
              <a:rPr kumimoji="1" lang="en-US" altLang="zh-CN" sz="2400" b="1" i="1" dirty="0">
                <a:solidFill>
                  <a:srgbClr val="000000"/>
                </a:solidFill>
                <a:latin typeface="Times New Roman" panose="02020603050405020304" pitchFamily="18" charset="0"/>
                <a:cs typeface="Times New Roman" panose="02020603050405020304" pitchFamily="18" charset="0"/>
              </a:rPr>
              <a:t>5</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允许重复地有序拆分成由数字 </a:t>
            </a:r>
            <a:r>
              <a:rPr kumimoji="1" lang="en-US" altLang="zh-CN" sz="2400" b="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2400" b="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400" b="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组成</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的方案数为下述公式的</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次方系数。   </a:t>
            </a:r>
            <a:endParaRPr kumimoji="1" lang="en-US" altLang="zh-CN" sz="2400" b="1" dirty="0">
              <a:solidFill>
                <a:srgbClr val="000000"/>
              </a:solidFill>
              <a:latin typeface="Times New Roman" panose="02020603050405020304" pitchFamily="18" charset="0"/>
              <a:cs typeface="Times New Roman" panose="02020603050405020304" pitchFamily="18" charset="0"/>
            </a:endParaRPr>
          </a:p>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1+(x</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baseline="30000" dirty="0">
                <a:solidFill>
                  <a:srgbClr val="000000"/>
                </a:solidFill>
                <a:latin typeface="Times New Roman" panose="02020603050405020304" pitchFamily="18" charset="0"/>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baseline="30000" dirty="0">
                <a:solidFill>
                  <a:srgbClr val="000000"/>
                </a:solidFill>
                <a:latin typeface="Times New Roman" panose="02020603050405020304" pitchFamily="18" charset="0"/>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baseline="30000" dirty="0">
                <a:solidFill>
                  <a:srgbClr val="000000"/>
                </a:solidFill>
                <a:latin typeface="Times New Roman" panose="02020603050405020304" pitchFamily="18" charset="0"/>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baseline="30000" dirty="0">
                <a:solidFill>
                  <a:srgbClr val="000000"/>
                </a:solidFill>
                <a:latin typeface="Times New Roman" panose="02020603050405020304" pitchFamily="18" charset="0"/>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1" baseline="30000" dirty="0">
                <a:solidFill>
                  <a:srgbClr val="000000"/>
                </a:solidFill>
                <a:latin typeface="Times New Roman" panose="02020603050405020304" pitchFamily="18" charset="0"/>
                <a:cs typeface="Times New Roman" panose="02020603050405020304" pitchFamily="18" charset="0"/>
              </a:rPr>
              <a:t>4</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baseline="30000" dirty="0">
                <a:solidFill>
                  <a:srgbClr val="000000"/>
                </a:solidFill>
                <a:latin typeface="Times New Roman" panose="02020603050405020304" pitchFamily="18" charset="0"/>
                <a:cs typeface="Times New Roman" panose="02020603050405020304" pitchFamily="18" charset="0"/>
              </a:rPr>
              <a:t>2</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x</a:t>
            </a:r>
            <a:r>
              <a:rPr kumimoji="1" lang="en-US" altLang="zh-CN"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endParaRPr kumimoji="1" lang="en-US" altLang="zh-CN"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最终求得</a:t>
            </a:r>
            <a:r>
              <a:rPr kumimoji="1" lang="en-US" altLang="zh-CN"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x</a:t>
            </a:r>
            <a:r>
              <a:rPr kumimoji="1" lang="en-US" altLang="zh-CN" b="1" i="0" u="none" strike="noStrike" kern="1200" cap="none" spc="0" normalizeH="0" baseline="3000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5</a:t>
            </a:r>
            <a:r>
              <a:rPr kumimoji="1" lang="zh-CN" altLang="en-US"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系数为</a:t>
            </a:r>
            <a:r>
              <a:rPr kumimoji="1" lang="en-US" altLang="zh-CN" b="1" dirty="0">
                <a:solidFill>
                  <a:srgbClr val="000000"/>
                </a:solidFill>
                <a:latin typeface="宋体" panose="02010600030101010101" pitchFamily="2" charset="-122"/>
                <a:cs typeface="Times New Roman" panose="02020603050405020304" pitchFamily="18" charset="0"/>
              </a:rPr>
              <a:t>13</a:t>
            </a:r>
            <a:r>
              <a:rPr kumimoji="1" lang="zh-CN" altLang="en-US" b="1" dirty="0">
                <a:solidFill>
                  <a:srgbClr val="000000"/>
                </a:solidFill>
                <a:latin typeface="宋体" panose="02010600030101010101" pitchFamily="2" charset="-122"/>
                <a:cs typeface="Times New Roman" panose="02020603050405020304" pitchFamily="18" charset="0"/>
              </a:rPr>
              <a:t>，具体方案是</a:t>
            </a:r>
            <a:r>
              <a:rPr kumimoji="1" lang="en-US" altLang="zh-CN" sz="1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2</a:t>
            </a:r>
            <a:r>
              <a:rPr kumimoji="1" lang="en-US" altLang="zh-CN" sz="1600" b="1" dirty="0">
                <a:solidFill>
                  <a:srgbClr val="000000"/>
                </a:solidFill>
                <a:latin typeface="宋体" panose="02010600030101010101" pitchFamily="2" charset="-122"/>
                <a:cs typeface="Times New Roman" panose="02020603050405020304" pitchFamily="18" charset="0"/>
              </a:rPr>
              <a:t>,3/3,2/3,1,1/1,3,1/1,1,3/1,2,2/2,1,2/2,2,1/2,1,1,1/1,2,1,1/1,1,2,1/1,1,1,2/1,1,1,1,1</a:t>
            </a:r>
            <a:r>
              <a:rPr kumimoji="1" lang="zh-CN" altLang="en-US" sz="1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1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304800" algn="l" defTabSz="914400" rtl="0" eaLnBrk="1" fontAlgn="base" latinLnBrk="0" hangingPunct="1">
              <a:lnSpc>
                <a:spcPct val="15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583399493"/>
      </p:ext>
    </p:extLst>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6763" name="文本框 586762">
            <a:extLst>
              <a:ext uri="{FF2B5EF4-FFF2-40B4-BE49-F238E27FC236}">
                <a16:creationId xmlns:a16="http://schemas.microsoft.com/office/drawing/2014/main" id="{90EF681F-F312-4A1F-BE43-DBD89A013C55}"/>
              </a:ext>
            </a:extLst>
          </p:cNvPr>
          <p:cNvSpPr txBox="1">
            <a:spLocks noChangeArrowheads="1"/>
          </p:cNvSpPr>
          <p:nvPr/>
        </p:nvSpPr>
        <p:spPr bwMode="auto">
          <a:xfrm>
            <a:off x="533400" y="9144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3.  </a:t>
            </a:r>
            <a:r>
              <a:rPr kumimoji="0" lang="zh-CN" alt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指数型母函数</a:t>
            </a:r>
          </a:p>
        </p:txBody>
      </p:sp>
      <p:sp>
        <p:nvSpPr>
          <p:cNvPr id="586764" name="矩形 586763">
            <a:extLst>
              <a:ext uri="{FF2B5EF4-FFF2-40B4-BE49-F238E27FC236}">
                <a16:creationId xmlns:a16="http://schemas.microsoft.com/office/drawing/2014/main" id="{59392C32-8A9D-41BF-ACD7-0624C2F4BD49}"/>
              </a:ext>
            </a:extLst>
          </p:cNvPr>
          <p:cNvSpPr>
            <a:spLocks noChangeArrowheads="1"/>
          </p:cNvSpPr>
          <p:nvPr/>
        </p:nvSpPr>
        <p:spPr bwMode="auto">
          <a:xfrm>
            <a:off x="685800" y="1827213"/>
            <a:ext cx="8229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考虑</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个元素组成的多重集，其中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重复了</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重复了</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重复了</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。从中取</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个排列，求不同的排列数。</a:t>
            </a:r>
          </a:p>
        </p:txBody>
      </p:sp>
      <p:sp>
        <p:nvSpPr>
          <p:cNvPr id="586765" name="矩形 586764">
            <a:extLst>
              <a:ext uri="{FF2B5EF4-FFF2-40B4-BE49-F238E27FC236}">
                <a16:creationId xmlns:a16="http://schemas.microsoft.com/office/drawing/2014/main" id="{B2DA7A19-15BB-410F-AF12-4F05F37CED21}"/>
              </a:ext>
            </a:extLst>
          </p:cNvPr>
          <p:cNvSpPr>
            <a:spLocks noChangeArrowheads="1"/>
          </p:cNvSpPr>
          <p:nvPr/>
        </p:nvSpPr>
        <p:spPr bwMode="auto">
          <a:xfrm>
            <a:off x="685800" y="354965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若</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，即考虑</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个元素的全排列，则不同的排列数为：</a:t>
            </a:r>
          </a:p>
        </p:txBody>
      </p:sp>
      <p:graphicFrame>
        <p:nvGraphicFramePr>
          <p:cNvPr id="586766" name="对象 586765">
            <a:extLst>
              <a:ext uri="{FF2B5EF4-FFF2-40B4-BE49-F238E27FC236}">
                <a16:creationId xmlns:a16="http://schemas.microsoft.com/office/drawing/2014/main" id="{DB90824C-4D68-4C96-9ED0-6C75DA06B687}"/>
              </a:ext>
            </a:extLst>
          </p:cNvPr>
          <p:cNvGraphicFramePr>
            <a:graphicFrameLocks/>
          </p:cNvGraphicFramePr>
          <p:nvPr/>
        </p:nvGraphicFramePr>
        <p:xfrm>
          <a:off x="3276600" y="4275138"/>
          <a:ext cx="1676400" cy="982662"/>
        </p:xfrm>
        <a:graphic>
          <a:graphicData uri="http://schemas.openxmlformats.org/presentationml/2006/ole">
            <mc:AlternateContent xmlns:mc="http://schemas.openxmlformats.org/markup-compatibility/2006">
              <mc:Choice xmlns:v="urn:schemas-microsoft-com:vml" Requires="v">
                <p:oleObj spid="_x0000_s59415" r:id="rId3" imgW="1841500" imgH="1079500" progId="Equation.DSMT4">
                  <p:embed/>
                </p:oleObj>
              </mc:Choice>
              <mc:Fallback>
                <p:oleObj r:id="rId3" imgW="1841500" imgH="1079500" progId="Equation.DSMT4">
                  <p:embed/>
                  <p:pic>
                    <p:nvPicPr>
                      <p:cNvPr id="586766" name="对象 586765">
                        <a:extLst>
                          <a:ext uri="{FF2B5EF4-FFF2-40B4-BE49-F238E27FC236}">
                            <a16:creationId xmlns:a16="http://schemas.microsoft.com/office/drawing/2014/main" id="{DB90824C-4D68-4C96-9ED0-6C75DA06B68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275138"/>
                        <a:ext cx="16764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6767" name="矩形 586766">
            <a:extLst>
              <a:ext uri="{FF2B5EF4-FFF2-40B4-BE49-F238E27FC236}">
                <a16:creationId xmlns:a16="http://schemas.microsoft.com/office/drawing/2014/main" id="{0C7B0DE2-5379-4B29-8F58-A11EACE07BBA}"/>
              </a:ext>
            </a:extLst>
          </p:cNvPr>
          <p:cNvSpPr>
            <a:spLocks noChangeArrowheads="1"/>
          </p:cNvSpPr>
          <p:nvPr/>
        </p:nvSpPr>
        <p:spPr bwMode="auto">
          <a:xfrm>
            <a:off x="685800" y="56530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但是对于一般的</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，情况就比较复杂了。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6763"/>
                                        </p:tgtEl>
                                        <p:attrNameLst>
                                          <p:attrName>style.visibility</p:attrName>
                                        </p:attrNameLst>
                                      </p:cBhvr>
                                      <p:to>
                                        <p:strVal val="visible"/>
                                      </p:to>
                                    </p:set>
                                    <p:animEffect transition="in" filter="wipe(left)">
                                      <p:cBhvr>
                                        <p:cTn id="7" dur="500"/>
                                        <p:tgtEl>
                                          <p:spTgt spid="586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6764"/>
                                        </p:tgtEl>
                                        <p:attrNameLst>
                                          <p:attrName>style.visibility</p:attrName>
                                        </p:attrNameLst>
                                      </p:cBhvr>
                                      <p:to>
                                        <p:strVal val="visible"/>
                                      </p:to>
                                    </p:set>
                                    <p:animEffect transition="in" filter="wipe(left)">
                                      <p:cBhvr>
                                        <p:cTn id="12" dur="500"/>
                                        <p:tgtEl>
                                          <p:spTgt spid="5867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6765"/>
                                        </p:tgtEl>
                                        <p:attrNameLst>
                                          <p:attrName>style.visibility</p:attrName>
                                        </p:attrNameLst>
                                      </p:cBhvr>
                                      <p:to>
                                        <p:strVal val="visible"/>
                                      </p:to>
                                    </p:set>
                                    <p:animEffect transition="in" filter="wipe(left)">
                                      <p:cBhvr>
                                        <p:cTn id="17" dur="500"/>
                                        <p:tgtEl>
                                          <p:spTgt spid="5867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6766"/>
                                        </p:tgtEl>
                                        <p:attrNameLst>
                                          <p:attrName>style.visibility</p:attrName>
                                        </p:attrNameLst>
                                      </p:cBhvr>
                                      <p:to>
                                        <p:strVal val="visible"/>
                                      </p:to>
                                    </p:set>
                                    <p:animEffect transition="in" filter="wipe(left)">
                                      <p:cBhvr>
                                        <p:cTn id="22" dur="500"/>
                                        <p:tgtEl>
                                          <p:spTgt spid="5867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6767"/>
                                        </p:tgtEl>
                                        <p:attrNameLst>
                                          <p:attrName>style.visibility</p:attrName>
                                        </p:attrNameLst>
                                      </p:cBhvr>
                                      <p:to>
                                        <p:strVal val="visible"/>
                                      </p:to>
                                    </p:set>
                                    <p:animEffect transition="in" filter="wipe(left)">
                                      <p:cBhvr>
                                        <p:cTn id="27" dur="500"/>
                                        <p:tgtEl>
                                          <p:spTgt spid="586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63" grpId="0"/>
      <p:bldP spid="586764" grpId="0"/>
      <p:bldP spid="586765" grpId="0"/>
      <p:bldP spid="58676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8803" name="组合 588802">
            <a:extLst>
              <a:ext uri="{FF2B5EF4-FFF2-40B4-BE49-F238E27FC236}">
                <a16:creationId xmlns:a16="http://schemas.microsoft.com/office/drawing/2014/main" id="{D9D1C1E7-FDC3-490D-ADEF-75288B1982B1}"/>
              </a:ext>
            </a:extLst>
          </p:cNvPr>
          <p:cNvGrpSpPr>
            <a:grpSpLocks/>
          </p:cNvGrpSpPr>
          <p:nvPr/>
        </p:nvGrpSpPr>
        <p:grpSpPr bwMode="auto">
          <a:xfrm>
            <a:off x="919163" y="2590800"/>
            <a:ext cx="7539037" cy="1612900"/>
            <a:chOff x="292" y="2529"/>
            <a:chExt cx="5142" cy="1293"/>
          </a:xfrm>
        </p:grpSpPr>
        <p:sp>
          <p:nvSpPr>
            <p:cNvPr id="56322" name="矩形 588803">
              <a:extLst>
                <a:ext uri="{FF2B5EF4-FFF2-40B4-BE49-F238E27FC236}">
                  <a16:creationId xmlns:a16="http://schemas.microsoft.com/office/drawing/2014/main" id="{D02B36AB-3AB2-4BE1-9A78-875C43DE4768}"/>
                </a:ext>
              </a:extLst>
            </p:cNvPr>
            <p:cNvSpPr>
              <a:spLocks noChangeArrowheads="1"/>
            </p:cNvSpPr>
            <p:nvPr/>
          </p:nvSpPr>
          <p:spPr bwMode="auto">
            <a:xfrm>
              <a:off x="5330" y="3398"/>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8</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3" name="矩形 588804">
              <a:extLst>
                <a:ext uri="{FF2B5EF4-FFF2-40B4-BE49-F238E27FC236}">
                  <a16:creationId xmlns:a16="http://schemas.microsoft.com/office/drawing/2014/main" id="{4D6B6E62-167F-4809-B826-8A541FC2E143}"/>
                </a:ext>
              </a:extLst>
            </p:cNvPr>
            <p:cNvSpPr>
              <a:spLocks noChangeArrowheads="1"/>
            </p:cNvSpPr>
            <p:nvPr/>
          </p:nvSpPr>
          <p:spPr bwMode="auto">
            <a:xfrm>
              <a:off x="4844" y="3398"/>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7</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4" name="矩形 588805">
              <a:extLst>
                <a:ext uri="{FF2B5EF4-FFF2-40B4-BE49-F238E27FC236}">
                  <a16:creationId xmlns:a16="http://schemas.microsoft.com/office/drawing/2014/main" id="{4AD93273-06DD-4C8B-A96A-6D707192B5B5}"/>
                </a:ext>
              </a:extLst>
            </p:cNvPr>
            <p:cNvSpPr>
              <a:spLocks noChangeArrowheads="1"/>
            </p:cNvSpPr>
            <p:nvPr/>
          </p:nvSpPr>
          <p:spPr bwMode="auto">
            <a:xfrm>
              <a:off x="4236" y="3398"/>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5" name="矩形 588806">
              <a:extLst>
                <a:ext uri="{FF2B5EF4-FFF2-40B4-BE49-F238E27FC236}">
                  <a16:creationId xmlns:a16="http://schemas.microsoft.com/office/drawing/2014/main" id="{A7632F08-E405-42E6-B8D8-13DF30064BB1}"/>
                </a:ext>
              </a:extLst>
            </p:cNvPr>
            <p:cNvSpPr>
              <a:spLocks noChangeArrowheads="1"/>
            </p:cNvSpPr>
            <p:nvPr/>
          </p:nvSpPr>
          <p:spPr bwMode="auto">
            <a:xfrm>
              <a:off x="3620" y="3398"/>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6" name="矩形 588807">
              <a:extLst>
                <a:ext uri="{FF2B5EF4-FFF2-40B4-BE49-F238E27FC236}">
                  <a16:creationId xmlns:a16="http://schemas.microsoft.com/office/drawing/2014/main" id="{8E96259A-0747-4BA5-8E9A-B35568EBDDC7}"/>
                </a:ext>
              </a:extLst>
            </p:cNvPr>
            <p:cNvSpPr>
              <a:spLocks noChangeArrowheads="1"/>
            </p:cNvSpPr>
            <p:nvPr/>
          </p:nvSpPr>
          <p:spPr bwMode="auto">
            <a:xfrm>
              <a:off x="3005" y="3398"/>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7" name="矩形 588808">
              <a:extLst>
                <a:ext uri="{FF2B5EF4-FFF2-40B4-BE49-F238E27FC236}">
                  <a16:creationId xmlns:a16="http://schemas.microsoft.com/office/drawing/2014/main" id="{29842F53-4E41-41BD-A7A9-BD545D764C49}"/>
                </a:ext>
              </a:extLst>
            </p:cNvPr>
            <p:cNvSpPr>
              <a:spLocks noChangeArrowheads="1"/>
            </p:cNvSpPr>
            <p:nvPr/>
          </p:nvSpPr>
          <p:spPr bwMode="auto">
            <a:xfrm>
              <a:off x="2280" y="3398"/>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8" name="矩形 588809">
              <a:extLst>
                <a:ext uri="{FF2B5EF4-FFF2-40B4-BE49-F238E27FC236}">
                  <a16:creationId xmlns:a16="http://schemas.microsoft.com/office/drawing/2014/main" id="{FBA6D68F-3B66-45C3-9924-2A56F6406A62}"/>
                </a:ext>
              </a:extLst>
            </p:cNvPr>
            <p:cNvSpPr>
              <a:spLocks noChangeArrowheads="1"/>
            </p:cNvSpPr>
            <p:nvPr/>
          </p:nvSpPr>
          <p:spPr bwMode="auto">
            <a:xfrm>
              <a:off x="1666" y="3398"/>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29" name="矩形 588810">
              <a:extLst>
                <a:ext uri="{FF2B5EF4-FFF2-40B4-BE49-F238E27FC236}">
                  <a16:creationId xmlns:a16="http://schemas.microsoft.com/office/drawing/2014/main" id="{1DA9C92D-8DED-4314-ABFF-71C372D37FC7}"/>
                </a:ext>
              </a:extLst>
            </p:cNvPr>
            <p:cNvSpPr>
              <a:spLocks noChangeArrowheads="1"/>
            </p:cNvSpPr>
            <p:nvPr/>
          </p:nvSpPr>
          <p:spPr bwMode="auto">
            <a:xfrm>
              <a:off x="5227" y="296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0" name="矩形 588811">
              <a:extLst>
                <a:ext uri="{FF2B5EF4-FFF2-40B4-BE49-F238E27FC236}">
                  <a16:creationId xmlns:a16="http://schemas.microsoft.com/office/drawing/2014/main" id="{912FD585-270F-47B6-A31D-CE647BD002FD}"/>
                </a:ext>
              </a:extLst>
            </p:cNvPr>
            <p:cNvSpPr>
              <a:spLocks noChangeArrowheads="1"/>
            </p:cNvSpPr>
            <p:nvPr/>
          </p:nvSpPr>
          <p:spPr bwMode="auto">
            <a:xfrm>
              <a:off x="4741" y="296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1" name="矩形 588812">
              <a:extLst>
                <a:ext uri="{FF2B5EF4-FFF2-40B4-BE49-F238E27FC236}">
                  <a16:creationId xmlns:a16="http://schemas.microsoft.com/office/drawing/2014/main" id="{A776F974-A931-40AC-B802-C591985916B1}"/>
                </a:ext>
              </a:extLst>
            </p:cNvPr>
            <p:cNvSpPr>
              <a:spLocks noChangeArrowheads="1"/>
            </p:cNvSpPr>
            <p:nvPr/>
          </p:nvSpPr>
          <p:spPr bwMode="auto">
            <a:xfrm>
              <a:off x="3474" y="2969"/>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2" name="矩形 588813">
              <a:extLst>
                <a:ext uri="{FF2B5EF4-FFF2-40B4-BE49-F238E27FC236}">
                  <a16:creationId xmlns:a16="http://schemas.microsoft.com/office/drawing/2014/main" id="{7285EE5F-B4B8-430A-B94B-32B7FE86486C}"/>
                </a:ext>
              </a:extLst>
            </p:cNvPr>
            <p:cNvSpPr>
              <a:spLocks noChangeArrowheads="1"/>
            </p:cNvSpPr>
            <p:nvPr/>
          </p:nvSpPr>
          <p:spPr bwMode="auto">
            <a:xfrm>
              <a:off x="2989" y="296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3" name="矩形 588814">
              <a:extLst>
                <a:ext uri="{FF2B5EF4-FFF2-40B4-BE49-F238E27FC236}">
                  <a16:creationId xmlns:a16="http://schemas.microsoft.com/office/drawing/2014/main" id="{1A51B4ED-C070-4173-B7CC-391C51FC819E}"/>
                </a:ext>
              </a:extLst>
            </p:cNvPr>
            <p:cNvSpPr>
              <a:spLocks noChangeArrowheads="1"/>
            </p:cNvSpPr>
            <p:nvPr/>
          </p:nvSpPr>
          <p:spPr bwMode="auto">
            <a:xfrm>
              <a:off x="2367" y="296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4" name="矩形 588815">
              <a:extLst>
                <a:ext uri="{FF2B5EF4-FFF2-40B4-BE49-F238E27FC236}">
                  <a16:creationId xmlns:a16="http://schemas.microsoft.com/office/drawing/2014/main" id="{BB6D17DB-3229-4DE5-B0C6-1694523733AE}"/>
                </a:ext>
              </a:extLst>
            </p:cNvPr>
            <p:cNvSpPr>
              <a:spLocks noChangeArrowheads="1"/>
            </p:cNvSpPr>
            <p:nvPr/>
          </p:nvSpPr>
          <p:spPr bwMode="auto">
            <a:xfrm>
              <a:off x="1760" y="2969"/>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5" name="矩形 588816">
              <a:extLst>
                <a:ext uri="{FF2B5EF4-FFF2-40B4-BE49-F238E27FC236}">
                  <a16:creationId xmlns:a16="http://schemas.microsoft.com/office/drawing/2014/main" id="{1931DF16-01D8-4CCE-86C9-CC1F0A471A76}"/>
                </a:ext>
              </a:extLst>
            </p:cNvPr>
            <p:cNvSpPr>
              <a:spLocks noChangeArrowheads="1"/>
            </p:cNvSpPr>
            <p:nvPr/>
          </p:nvSpPr>
          <p:spPr bwMode="auto">
            <a:xfrm>
              <a:off x="5238" y="253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6" name="矩形 588817">
              <a:extLst>
                <a:ext uri="{FF2B5EF4-FFF2-40B4-BE49-F238E27FC236}">
                  <a16:creationId xmlns:a16="http://schemas.microsoft.com/office/drawing/2014/main" id="{0D47409A-BF63-4821-AFB2-49A8C314741D}"/>
                </a:ext>
              </a:extLst>
            </p:cNvPr>
            <p:cNvSpPr>
              <a:spLocks noChangeArrowheads="1"/>
            </p:cNvSpPr>
            <p:nvPr/>
          </p:nvSpPr>
          <p:spPr bwMode="auto">
            <a:xfrm>
              <a:off x="4753" y="2539"/>
              <a:ext cx="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7" name="矩形 588818">
              <a:extLst>
                <a:ext uri="{FF2B5EF4-FFF2-40B4-BE49-F238E27FC236}">
                  <a16:creationId xmlns:a16="http://schemas.microsoft.com/office/drawing/2014/main" id="{3F1DED04-160A-459D-89A5-7EF5904243BC}"/>
                </a:ext>
              </a:extLst>
            </p:cNvPr>
            <p:cNvSpPr>
              <a:spLocks noChangeArrowheads="1"/>
            </p:cNvSpPr>
            <p:nvPr/>
          </p:nvSpPr>
          <p:spPr bwMode="auto">
            <a:xfrm>
              <a:off x="3621" y="2539"/>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8" name="矩形 588819">
              <a:extLst>
                <a:ext uri="{FF2B5EF4-FFF2-40B4-BE49-F238E27FC236}">
                  <a16:creationId xmlns:a16="http://schemas.microsoft.com/office/drawing/2014/main" id="{6D427D0B-365A-413A-B684-4CAC5C604D0D}"/>
                </a:ext>
              </a:extLst>
            </p:cNvPr>
            <p:cNvSpPr>
              <a:spLocks noChangeArrowheads="1"/>
            </p:cNvSpPr>
            <p:nvPr/>
          </p:nvSpPr>
          <p:spPr bwMode="auto">
            <a:xfrm>
              <a:off x="2496" y="2539"/>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39" name="矩形 588820">
              <a:extLst>
                <a:ext uri="{FF2B5EF4-FFF2-40B4-BE49-F238E27FC236}">
                  <a16:creationId xmlns:a16="http://schemas.microsoft.com/office/drawing/2014/main" id="{F2CE1846-A349-4A98-A1FF-40E3708F8D5D}"/>
                </a:ext>
              </a:extLst>
            </p:cNvPr>
            <p:cNvSpPr>
              <a:spLocks noChangeArrowheads="1"/>
            </p:cNvSpPr>
            <p:nvPr/>
          </p:nvSpPr>
          <p:spPr bwMode="auto">
            <a:xfrm>
              <a:off x="2011" y="2539"/>
              <a:ext cx="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0" name="矩形 588821">
              <a:extLst>
                <a:ext uri="{FF2B5EF4-FFF2-40B4-BE49-F238E27FC236}">
                  <a16:creationId xmlns:a16="http://schemas.microsoft.com/office/drawing/2014/main" id="{DDA0BF5E-1301-4987-B5D1-87CE76ED20BC}"/>
                </a:ext>
              </a:extLst>
            </p:cNvPr>
            <p:cNvSpPr>
              <a:spLocks noChangeArrowheads="1"/>
            </p:cNvSpPr>
            <p:nvPr/>
          </p:nvSpPr>
          <p:spPr bwMode="auto">
            <a:xfrm>
              <a:off x="4573"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1" name="矩形 588822">
              <a:extLst>
                <a:ext uri="{FF2B5EF4-FFF2-40B4-BE49-F238E27FC236}">
                  <a16:creationId xmlns:a16="http://schemas.microsoft.com/office/drawing/2014/main" id="{32C66E1C-2384-4F16-82BF-8404AB3720A1}"/>
                </a:ext>
              </a:extLst>
            </p:cNvPr>
            <p:cNvSpPr>
              <a:spLocks noChangeArrowheads="1"/>
            </p:cNvSpPr>
            <p:nvPr/>
          </p:nvSpPr>
          <p:spPr bwMode="auto">
            <a:xfrm>
              <a:off x="3957"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2" name="矩形 588823">
              <a:extLst>
                <a:ext uri="{FF2B5EF4-FFF2-40B4-BE49-F238E27FC236}">
                  <a16:creationId xmlns:a16="http://schemas.microsoft.com/office/drawing/2014/main" id="{11220A26-D455-4E68-B17F-2D323E9F10B3}"/>
                </a:ext>
              </a:extLst>
            </p:cNvPr>
            <p:cNvSpPr>
              <a:spLocks noChangeArrowheads="1"/>
            </p:cNvSpPr>
            <p:nvPr/>
          </p:nvSpPr>
          <p:spPr bwMode="auto">
            <a:xfrm>
              <a:off x="3342"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9</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3" name="矩形 588824">
              <a:extLst>
                <a:ext uri="{FF2B5EF4-FFF2-40B4-BE49-F238E27FC236}">
                  <a16:creationId xmlns:a16="http://schemas.microsoft.com/office/drawing/2014/main" id="{9290520B-79D1-4559-A043-63D2DBF81E00}"/>
                </a:ext>
              </a:extLst>
            </p:cNvPr>
            <p:cNvSpPr>
              <a:spLocks noChangeArrowheads="1"/>
            </p:cNvSpPr>
            <p:nvPr/>
          </p:nvSpPr>
          <p:spPr bwMode="auto">
            <a:xfrm>
              <a:off x="2591" y="3419"/>
              <a:ext cx="28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4" name="矩形 588825">
              <a:extLst>
                <a:ext uri="{FF2B5EF4-FFF2-40B4-BE49-F238E27FC236}">
                  <a16:creationId xmlns:a16="http://schemas.microsoft.com/office/drawing/2014/main" id="{5473F817-5672-4EA1-90AD-F9F3D9F7FDC8}"/>
                </a:ext>
              </a:extLst>
            </p:cNvPr>
            <p:cNvSpPr>
              <a:spLocks noChangeArrowheads="1"/>
            </p:cNvSpPr>
            <p:nvPr/>
          </p:nvSpPr>
          <p:spPr bwMode="auto">
            <a:xfrm>
              <a:off x="2002"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9</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5" name="矩形 588826">
              <a:extLst>
                <a:ext uri="{FF2B5EF4-FFF2-40B4-BE49-F238E27FC236}">
                  <a16:creationId xmlns:a16="http://schemas.microsoft.com/office/drawing/2014/main" id="{D85B24C9-3DFD-426D-8DA5-19EE4F4660DA}"/>
                </a:ext>
              </a:extLst>
            </p:cNvPr>
            <p:cNvSpPr>
              <a:spLocks noChangeArrowheads="1"/>
            </p:cNvSpPr>
            <p:nvPr/>
          </p:nvSpPr>
          <p:spPr bwMode="auto">
            <a:xfrm>
              <a:off x="1383"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6" name="矩形 588827">
              <a:extLst>
                <a:ext uri="{FF2B5EF4-FFF2-40B4-BE49-F238E27FC236}">
                  <a16:creationId xmlns:a16="http://schemas.microsoft.com/office/drawing/2014/main" id="{D4279F5E-087D-4BDC-B352-51C9F2E3B0DE}"/>
                </a:ext>
              </a:extLst>
            </p:cNvPr>
            <p:cNvSpPr>
              <a:spLocks noChangeArrowheads="1"/>
            </p:cNvSpPr>
            <p:nvPr/>
          </p:nvSpPr>
          <p:spPr bwMode="auto">
            <a:xfrm>
              <a:off x="883"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7" name="矩形 588828">
              <a:extLst>
                <a:ext uri="{FF2B5EF4-FFF2-40B4-BE49-F238E27FC236}">
                  <a16:creationId xmlns:a16="http://schemas.microsoft.com/office/drawing/2014/main" id="{29D2456B-3368-486E-97F8-F52CF65EFF2B}"/>
                </a:ext>
              </a:extLst>
            </p:cNvPr>
            <p:cNvSpPr>
              <a:spLocks noChangeArrowheads="1"/>
            </p:cNvSpPr>
            <p:nvPr/>
          </p:nvSpPr>
          <p:spPr bwMode="auto">
            <a:xfrm>
              <a:off x="542"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8" name="矩形 588829">
              <a:extLst>
                <a:ext uri="{FF2B5EF4-FFF2-40B4-BE49-F238E27FC236}">
                  <a16:creationId xmlns:a16="http://schemas.microsoft.com/office/drawing/2014/main" id="{A3836C46-4ABA-464D-8E83-B67D131244FD}"/>
                </a:ext>
              </a:extLst>
            </p:cNvPr>
            <p:cNvSpPr>
              <a:spLocks noChangeArrowheads="1"/>
            </p:cNvSpPr>
            <p:nvPr/>
          </p:nvSpPr>
          <p:spPr bwMode="auto">
            <a:xfrm>
              <a:off x="304" y="3419"/>
              <a:ext cx="7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49" name="矩形 588830">
              <a:extLst>
                <a:ext uri="{FF2B5EF4-FFF2-40B4-BE49-F238E27FC236}">
                  <a16:creationId xmlns:a16="http://schemas.microsoft.com/office/drawing/2014/main" id="{7AB91C53-E974-44CB-A30A-481BE3D70C0F}"/>
                </a:ext>
              </a:extLst>
            </p:cNvPr>
            <p:cNvSpPr>
              <a:spLocks noChangeArrowheads="1"/>
            </p:cNvSpPr>
            <p:nvPr/>
          </p:nvSpPr>
          <p:spPr bwMode="auto">
            <a:xfrm>
              <a:off x="5327" y="2987"/>
              <a:ext cx="9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0" name="矩形 588831">
              <a:extLst>
                <a:ext uri="{FF2B5EF4-FFF2-40B4-BE49-F238E27FC236}">
                  <a16:creationId xmlns:a16="http://schemas.microsoft.com/office/drawing/2014/main" id="{F28A68CC-4FFA-40AB-8220-84DF461F2227}"/>
                </a:ext>
              </a:extLst>
            </p:cNvPr>
            <p:cNvSpPr>
              <a:spLocks noChangeArrowheads="1"/>
            </p:cNvSpPr>
            <p:nvPr/>
          </p:nvSpPr>
          <p:spPr bwMode="auto">
            <a:xfrm>
              <a:off x="3869" y="298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1" name="矩形 588832">
              <a:extLst>
                <a:ext uri="{FF2B5EF4-FFF2-40B4-BE49-F238E27FC236}">
                  <a16:creationId xmlns:a16="http://schemas.microsoft.com/office/drawing/2014/main" id="{C8A83057-CC3E-4DC5-B7F9-470B9EFDC781}"/>
                </a:ext>
              </a:extLst>
            </p:cNvPr>
            <p:cNvSpPr>
              <a:spLocks noChangeArrowheads="1"/>
            </p:cNvSpPr>
            <p:nvPr/>
          </p:nvSpPr>
          <p:spPr bwMode="auto">
            <a:xfrm>
              <a:off x="3802" y="2987"/>
              <a:ext cx="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2" name="矩形 588833">
              <a:extLst>
                <a:ext uri="{FF2B5EF4-FFF2-40B4-BE49-F238E27FC236}">
                  <a16:creationId xmlns:a16="http://schemas.microsoft.com/office/drawing/2014/main" id="{AFF8FE78-0C64-41C7-825A-C7C2BD6E5139}"/>
                </a:ext>
              </a:extLst>
            </p:cNvPr>
            <p:cNvSpPr>
              <a:spLocks noChangeArrowheads="1"/>
            </p:cNvSpPr>
            <p:nvPr/>
          </p:nvSpPr>
          <p:spPr bwMode="auto">
            <a:xfrm>
              <a:off x="3656" y="2987"/>
              <a:ext cx="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3" name="矩形 588834">
              <a:extLst>
                <a:ext uri="{FF2B5EF4-FFF2-40B4-BE49-F238E27FC236}">
                  <a16:creationId xmlns:a16="http://schemas.microsoft.com/office/drawing/2014/main" id="{E61C0909-92A0-4757-8C2D-5767CDD8C162}"/>
                </a:ext>
              </a:extLst>
            </p:cNvPr>
            <p:cNvSpPr>
              <a:spLocks noChangeArrowheads="1"/>
            </p:cNvSpPr>
            <p:nvPr/>
          </p:nvSpPr>
          <p:spPr bwMode="auto">
            <a:xfrm>
              <a:off x="3579" y="2987"/>
              <a:ext cx="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4" name="矩形 588835">
              <a:extLst>
                <a:ext uri="{FF2B5EF4-FFF2-40B4-BE49-F238E27FC236}">
                  <a16:creationId xmlns:a16="http://schemas.microsoft.com/office/drawing/2014/main" id="{8F166CCD-C044-44BC-8973-FA0D2DCB1AD1}"/>
                </a:ext>
              </a:extLst>
            </p:cNvPr>
            <p:cNvSpPr>
              <a:spLocks noChangeArrowheads="1"/>
            </p:cNvSpPr>
            <p:nvPr/>
          </p:nvSpPr>
          <p:spPr bwMode="auto">
            <a:xfrm>
              <a:off x="2707" y="2987"/>
              <a:ext cx="1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5" name="矩形 588836">
              <a:extLst>
                <a:ext uri="{FF2B5EF4-FFF2-40B4-BE49-F238E27FC236}">
                  <a16:creationId xmlns:a16="http://schemas.microsoft.com/office/drawing/2014/main" id="{2CD57BD6-72CE-4BD1-AB0E-E8C977A9D3CB}"/>
                </a:ext>
              </a:extLst>
            </p:cNvPr>
            <p:cNvSpPr>
              <a:spLocks noChangeArrowheads="1"/>
            </p:cNvSpPr>
            <p:nvPr/>
          </p:nvSpPr>
          <p:spPr bwMode="auto">
            <a:xfrm>
              <a:off x="2098" y="298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6" name="矩形 588837">
              <a:extLst>
                <a:ext uri="{FF2B5EF4-FFF2-40B4-BE49-F238E27FC236}">
                  <a16:creationId xmlns:a16="http://schemas.microsoft.com/office/drawing/2014/main" id="{201E5CF8-B2BD-482D-A730-33DC795C5D92}"/>
                </a:ext>
              </a:extLst>
            </p:cNvPr>
            <p:cNvSpPr>
              <a:spLocks noChangeArrowheads="1"/>
            </p:cNvSpPr>
            <p:nvPr/>
          </p:nvSpPr>
          <p:spPr bwMode="auto">
            <a:xfrm>
              <a:off x="1486" y="298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7" name="矩形 588838">
              <a:extLst>
                <a:ext uri="{FF2B5EF4-FFF2-40B4-BE49-F238E27FC236}">
                  <a16:creationId xmlns:a16="http://schemas.microsoft.com/office/drawing/2014/main" id="{4EA9BA60-B627-4DDF-9040-6B3DBC02DD1D}"/>
                </a:ext>
              </a:extLst>
            </p:cNvPr>
            <p:cNvSpPr>
              <a:spLocks noChangeArrowheads="1"/>
            </p:cNvSpPr>
            <p:nvPr/>
          </p:nvSpPr>
          <p:spPr bwMode="auto">
            <a:xfrm>
              <a:off x="982" y="298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8" name="矩形 588839">
              <a:extLst>
                <a:ext uri="{FF2B5EF4-FFF2-40B4-BE49-F238E27FC236}">
                  <a16:creationId xmlns:a16="http://schemas.microsoft.com/office/drawing/2014/main" id="{D9B05D1B-66E1-4B26-B99A-F7DAB287721C}"/>
                </a:ext>
              </a:extLst>
            </p:cNvPr>
            <p:cNvSpPr>
              <a:spLocks noChangeArrowheads="1"/>
            </p:cNvSpPr>
            <p:nvPr/>
          </p:nvSpPr>
          <p:spPr bwMode="auto">
            <a:xfrm>
              <a:off x="632" y="298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59" name="矩形 588840">
              <a:extLst>
                <a:ext uri="{FF2B5EF4-FFF2-40B4-BE49-F238E27FC236}">
                  <a16:creationId xmlns:a16="http://schemas.microsoft.com/office/drawing/2014/main" id="{4D6FA057-C61A-4024-829A-100CBFD3AECC}"/>
                </a:ext>
              </a:extLst>
            </p:cNvPr>
            <p:cNvSpPr>
              <a:spLocks noChangeArrowheads="1"/>
            </p:cNvSpPr>
            <p:nvPr/>
          </p:nvSpPr>
          <p:spPr bwMode="auto">
            <a:xfrm>
              <a:off x="566" y="2987"/>
              <a:ext cx="9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0" name="矩形 588841">
              <a:extLst>
                <a:ext uri="{FF2B5EF4-FFF2-40B4-BE49-F238E27FC236}">
                  <a16:creationId xmlns:a16="http://schemas.microsoft.com/office/drawing/2014/main" id="{4568AB7C-CA4F-4A17-A96A-74EA5802CA5B}"/>
                </a:ext>
              </a:extLst>
            </p:cNvPr>
            <p:cNvSpPr>
              <a:spLocks noChangeArrowheads="1"/>
            </p:cNvSpPr>
            <p:nvPr/>
          </p:nvSpPr>
          <p:spPr bwMode="auto">
            <a:xfrm>
              <a:off x="304" y="2987"/>
              <a:ext cx="7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1" name="矩形 588842">
              <a:extLst>
                <a:ext uri="{FF2B5EF4-FFF2-40B4-BE49-F238E27FC236}">
                  <a16:creationId xmlns:a16="http://schemas.microsoft.com/office/drawing/2014/main" id="{1715D408-FB2F-4526-8489-6D918ACC3285}"/>
                </a:ext>
              </a:extLst>
            </p:cNvPr>
            <p:cNvSpPr>
              <a:spLocks noChangeArrowheads="1"/>
            </p:cNvSpPr>
            <p:nvPr/>
          </p:nvSpPr>
          <p:spPr bwMode="auto">
            <a:xfrm>
              <a:off x="5339" y="2560"/>
              <a:ext cx="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2" name="矩形 588843">
              <a:extLst>
                <a:ext uri="{FF2B5EF4-FFF2-40B4-BE49-F238E27FC236}">
                  <a16:creationId xmlns:a16="http://schemas.microsoft.com/office/drawing/2014/main" id="{D091CEAC-5DC6-4CEB-BD8A-39F3887B9000}"/>
                </a:ext>
              </a:extLst>
            </p:cNvPr>
            <p:cNvSpPr>
              <a:spLocks noChangeArrowheads="1"/>
            </p:cNvSpPr>
            <p:nvPr/>
          </p:nvSpPr>
          <p:spPr bwMode="auto">
            <a:xfrm>
              <a:off x="3879"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3" name="矩形 588844">
              <a:extLst>
                <a:ext uri="{FF2B5EF4-FFF2-40B4-BE49-F238E27FC236}">
                  <a16:creationId xmlns:a16="http://schemas.microsoft.com/office/drawing/2014/main" id="{3C795644-699B-4156-BD1E-8B146E5134B9}"/>
                </a:ext>
              </a:extLst>
            </p:cNvPr>
            <p:cNvSpPr>
              <a:spLocks noChangeArrowheads="1"/>
            </p:cNvSpPr>
            <p:nvPr/>
          </p:nvSpPr>
          <p:spPr bwMode="auto">
            <a:xfrm>
              <a:off x="3727" y="2560"/>
              <a:ext cx="19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4" name="矩形 588845">
              <a:extLst>
                <a:ext uri="{FF2B5EF4-FFF2-40B4-BE49-F238E27FC236}">
                  <a16:creationId xmlns:a16="http://schemas.microsoft.com/office/drawing/2014/main" id="{269CACFF-132F-4CE0-83DC-A7CDD7E54CC0}"/>
                </a:ext>
              </a:extLst>
            </p:cNvPr>
            <p:cNvSpPr>
              <a:spLocks noChangeArrowheads="1"/>
            </p:cNvSpPr>
            <p:nvPr/>
          </p:nvSpPr>
          <p:spPr bwMode="auto">
            <a:xfrm>
              <a:off x="2750"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5" name="矩形 588846">
              <a:extLst>
                <a:ext uri="{FF2B5EF4-FFF2-40B4-BE49-F238E27FC236}">
                  <a16:creationId xmlns:a16="http://schemas.microsoft.com/office/drawing/2014/main" id="{78966F08-2588-46AC-BE03-BB7F7693BE81}"/>
                </a:ext>
              </a:extLst>
            </p:cNvPr>
            <p:cNvSpPr>
              <a:spLocks noChangeArrowheads="1"/>
            </p:cNvSpPr>
            <p:nvPr/>
          </p:nvSpPr>
          <p:spPr bwMode="auto">
            <a:xfrm>
              <a:off x="2597" y="2560"/>
              <a:ext cx="19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6" name="矩形 588847">
              <a:extLst>
                <a:ext uri="{FF2B5EF4-FFF2-40B4-BE49-F238E27FC236}">
                  <a16:creationId xmlns:a16="http://schemas.microsoft.com/office/drawing/2014/main" id="{19A87FEC-9DA2-4A54-90E0-6A9AD6474E01}"/>
                </a:ext>
              </a:extLst>
            </p:cNvPr>
            <p:cNvSpPr>
              <a:spLocks noChangeArrowheads="1"/>
            </p:cNvSpPr>
            <p:nvPr/>
          </p:nvSpPr>
          <p:spPr bwMode="auto">
            <a:xfrm>
              <a:off x="1138"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7" name="矩形 588848">
              <a:extLst>
                <a:ext uri="{FF2B5EF4-FFF2-40B4-BE49-F238E27FC236}">
                  <a16:creationId xmlns:a16="http://schemas.microsoft.com/office/drawing/2014/main" id="{CEE78EC2-F2C2-4FB8-8BAE-EF18637BF8CF}"/>
                </a:ext>
              </a:extLst>
            </p:cNvPr>
            <p:cNvSpPr>
              <a:spLocks noChangeArrowheads="1"/>
            </p:cNvSpPr>
            <p:nvPr/>
          </p:nvSpPr>
          <p:spPr bwMode="auto">
            <a:xfrm>
              <a:off x="1071" y="2560"/>
              <a:ext cx="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8" name="矩形 588849">
              <a:extLst>
                <a:ext uri="{FF2B5EF4-FFF2-40B4-BE49-F238E27FC236}">
                  <a16:creationId xmlns:a16="http://schemas.microsoft.com/office/drawing/2014/main" id="{C876BF8D-A8C3-4151-996C-8D27CCDCB60F}"/>
                </a:ext>
              </a:extLst>
            </p:cNvPr>
            <p:cNvSpPr>
              <a:spLocks noChangeArrowheads="1"/>
            </p:cNvSpPr>
            <p:nvPr/>
          </p:nvSpPr>
          <p:spPr bwMode="auto">
            <a:xfrm>
              <a:off x="726" y="2560"/>
              <a:ext cx="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69" name="矩形 588850">
              <a:extLst>
                <a:ext uri="{FF2B5EF4-FFF2-40B4-BE49-F238E27FC236}">
                  <a16:creationId xmlns:a16="http://schemas.microsoft.com/office/drawing/2014/main" id="{AC49BCFE-30D2-41E0-9E2F-D091F59A0E6B}"/>
                </a:ext>
              </a:extLst>
            </p:cNvPr>
            <p:cNvSpPr>
              <a:spLocks noChangeArrowheads="1"/>
            </p:cNvSpPr>
            <p:nvPr/>
          </p:nvSpPr>
          <p:spPr bwMode="auto">
            <a:xfrm>
              <a:off x="494" y="2560"/>
              <a:ext cx="9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0" name="矩形 588851">
              <a:extLst>
                <a:ext uri="{FF2B5EF4-FFF2-40B4-BE49-F238E27FC236}">
                  <a16:creationId xmlns:a16="http://schemas.microsoft.com/office/drawing/2014/main" id="{7FCC1D23-A990-4506-AF35-69F435004755}"/>
                </a:ext>
              </a:extLst>
            </p:cNvPr>
            <p:cNvSpPr>
              <a:spLocks noChangeArrowheads="1"/>
            </p:cNvSpPr>
            <p:nvPr/>
          </p:nvSpPr>
          <p:spPr bwMode="auto">
            <a:xfrm>
              <a:off x="5206" y="3419"/>
              <a:ext cx="1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1" name="矩形 588852">
              <a:extLst>
                <a:ext uri="{FF2B5EF4-FFF2-40B4-BE49-F238E27FC236}">
                  <a16:creationId xmlns:a16="http://schemas.microsoft.com/office/drawing/2014/main" id="{D6B04AD2-9621-4A30-92FF-C0AE12734548}"/>
                </a:ext>
              </a:extLst>
            </p:cNvPr>
            <p:cNvSpPr>
              <a:spLocks noChangeArrowheads="1"/>
            </p:cNvSpPr>
            <p:nvPr/>
          </p:nvSpPr>
          <p:spPr bwMode="auto">
            <a:xfrm>
              <a:off x="4714"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2" name="矩形 588853">
              <a:extLst>
                <a:ext uri="{FF2B5EF4-FFF2-40B4-BE49-F238E27FC236}">
                  <a16:creationId xmlns:a16="http://schemas.microsoft.com/office/drawing/2014/main" id="{05777482-90E7-4EE3-A168-053F560BACE4}"/>
                </a:ext>
              </a:extLst>
            </p:cNvPr>
            <p:cNvSpPr>
              <a:spLocks noChangeArrowheads="1"/>
            </p:cNvSpPr>
            <p:nvPr/>
          </p:nvSpPr>
          <p:spPr bwMode="auto">
            <a:xfrm>
              <a:off x="4105"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3" name="矩形 588854">
              <a:extLst>
                <a:ext uri="{FF2B5EF4-FFF2-40B4-BE49-F238E27FC236}">
                  <a16:creationId xmlns:a16="http://schemas.microsoft.com/office/drawing/2014/main" id="{929BF297-DA43-403A-AFAB-5FDFFC8B6BAB}"/>
                </a:ext>
              </a:extLst>
            </p:cNvPr>
            <p:cNvSpPr>
              <a:spLocks noChangeArrowheads="1"/>
            </p:cNvSpPr>
            <p:nvPr/>
          </p:nvSpPr>
          <p:spPr bwMode="auto">
            <a:xfrm>
              <a:off x="3492" y="3419"/>
              <a:ext cx="1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4" name="矩形 588855">
              <a:extLst>
                <a:ext uri="{FF2B5EF4-FFF2-40B4-BE49-F238E27FC236}">
                  <a16:creationId xmlns:a16="http://schemas.microsoft.com/office/drawing/2014/main" id="{8E1DCAFF-7BC2-4683-8B0B-4C7BDA4ED2CA}"/>
                </a:ext>
              </a:extLst>
            </p:cNvPr>
            <p:cNvSpPr>
              <a:spLocks noChangeArrowheads="1"/>
            </p:cNvSpPr>
            <p:nvPr/>
          </p:nvSpPr>
          <p:spPr bwMode="auto">
            <a:xfrm>
              <a:off x="2872"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5" name="矩形 588856">
              <a:extLst>
                <a:ext uri="{FF2B5EF4-FFF2-40B4-BE49-F238E27FC236}">
                  <a16:creationId xmlns:a16="http://schemas.microsoft.com/office/drawing/2014/main" id="{38415F2F-AF1D-4B85-85A9-CF0163612157}"/>
                </a:ext>
              </a:extLst>
            </p:cNvPr>
            <p:cNvSpPr>
              <a:spLocks noChangeArrowheads="1"/>
            </p:cNvSpPr>
            <p:nvPr/>
          </p:nvSpPr>
          <p:spPr bwMode="auto">
            <a:xfrm>
              <a:off x="2151"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6" name="矩形 588857">
              <a:extLst>
                <a:ext uri="{FF2B5EF4-FFF2-40B4-BE49-F238E27FC236}">
                  <a16:creationId xmlns:a16="http://schemas.microsoft.com/office/drawing/2014/main" id="{929268F5-76BC-488C-A1C3-E981792A12A6}"/>
                </a:ext>
              </a:extLst>
            </p:cNvPr>
            <p:cNvSpPr>
              <a:spLocks noChangeArrowheads="1"/>
            </p:cNvSpPr>
            <p:nvPr/>
          </p:nvSpPr>
          <p:spPr bwMode="auto">
            <a:xfrm>
              <a:off x="1533" y="3419"/>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7" name="矩形 588858">
              <a:extLst>
                <a:ext uri="{FF2B5EF4-FFF2-40B4-BE49-F238E27FC236}">
                  <a16:creationId xmlns:a16="http://schemas.microsoft.com/office/drawing/2014/main" id="{DEA3AA74-5B5F-4890-8409-B470B73D448F}"/>
                </a:ext>
              </a:extLst>
            </p:cNvPr>
            <p:cNvSpPr>
              <a:spLocks noChangeArrowheads="1"/>
            </p:cNvSpPr>
            <p:nvPr/>
          </p:nvSpPr>
          <p:spPr bwMode="auto">
            <a:xfrm>
              <a:off x="1025" y="3417"/>
              <a:ext cx="1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8" name="矩形 588859">
              <a:extLst>
                <a:ext uri="{FF2B5EF4-FFF2-40B4-BE49-F238E27FC236}">
                  <a16:creationId xmlns:a16="http://schemas.microsoft.com/office/drawing/2014/main" id="{1629E751-3401-4BCA-8B32-F37A92D48631}"/>
                </a:ext>
              </a:extLst>
            </p:cNvPr>
            <p:cNvSpPr>
              <a:spLocks noChangeArrowheads="1"/>
            </p:cNvSpPr>
            <p:nvPr/>
          </p:nvSpPr>
          <p:spPr bwMode="auto">
            <a:xfrm>
              <a:off x="5098"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79" name="矩形 588860">
              <a:extLst>
                <a:ext uri="{FF2B5EF4-FFF2-40B4-BE49-F238E27FC236}">
                  <a16:creationId xmlns:a16="http://schemas.microsoft.com/office/drawing/2014/main" id="{41EE7152-9B8D-40D5-A7E2-32CB6DD9599B}"/>
                </a:ext>
              </a:extLst>
            </p:cNvPr>
            <p:cNvSpPr>
              <a:spLocks noChangeArrowheads="1"/>
            </p:cNvSpPr>
            <p:nvPr/>
          </p:nvSpPr>
          <p:spPr bwMode="auto">
            <a:xfrm>
              <a:off x="4608"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0" name="矩形 588861">
              <a:extLst>
                <a:ext uri="{FF2B5EF4-FFF2-40B4-BE49-F238E27FC236}">
                  <a16:creationId xmlns:a16="http://schemas.microsoft.com/office/drawing/2014/main" id="{29E8FE35-06C4-4E48-BDE2-F39FBDFD38CC}"/>
                </a:ext>
              </a:extLst>
            </p:cNvPr>
            <p:cNvSpPr>
              <a:spLocks noChangeArrowheads="1"/>
            </p:cNvSpPr>
            <p:nvPr/>
          </p:nvSpPr>
          <p:spPr bwMode="auto">
            <a:xfrm>
              <a:off x="4232"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1" name="矩形 588862">
              <a:extLst>
                <a:ext uri="{FF2B5EF4-FFF2-40B4-BE49-F238E27FC236}">
                  <a16:creationId xmlns:a16="http://schemas.microsoft.com/office/drawing/2014/main" id="{56A4418B-0FD8-4324-BEEE-95B1E8B80C82}"/>
                </a:ext>
              </a:extLst>
            </p:cNvPr>
            <p:cNvSpPr>
              <a:spLocks noChangeArrowheads="1"/>
            </p:cNvSpPr>
            <p:nvPr/>
          </p:nvSpPr>
          <p:spPr bwMode="auto">
            <a:xfrm>
              <a:off x="3346"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2" name="矩形 588863">
              <a:extLst>
                <a:ext uri="{FF2B5EF4-FFF2-40B4-BE49-F238E27FC236}">
                  <a16:creationId xmlns:a16="http://schemas.microsoft.com/office/drawing/2014/main" id="{6AEF7DC3-6903-45D2-BA5C-1F55349EBC44}"/>
                </a:ext>
              </a:extLst>
            </p:cNvPr>
            <p:cNvSpPr>
              <a:spLocks noChangeArrowheads="1"/>
            </p:cNvSpPr>
            <p:nvPr/>
          </p:nvSpPr>
          <p:spPr bwMode="auto">
            <a:xfrm>
              <a:off x="2856"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3" name="矩形 588864">
              <a:extLst>
                <a:ext uri="{FF2B5EF4-FFF2-40B4-BE49-F238E27FC236}">
                  <a16:creationId xmlns:a16="http://schemas.microsoft.com/office/drawing/2014/main" id="{EDBEA5E9-AA41-4B94-AD9F-3E0D37A11081}"/>
                </a:ext>
              </a:extLst>
            </p:cNvPr>
            <p:cNvSpPr>
              <a:spLocks noChangeArrowheads="1"/>
            </p:cNvSpPr>
            <p:nvPr/>
          </p:nvSpPr>
          <p:spPr bwMode="auto">
            <a:xfrm>
              <a:off x="2238"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4" name="矩形 588865">
              <a:extLst>
                <a:ext uri="{FF2B5EF4-FFF2-40B4-BE49-F238E27FC236}">
                  <a16:creationId xmlns:a16="http://schemas.microsoft.com/office/drawing/2014/main" id="{244F9866-8DCB-400B-935A-2E94B0D1013E}"/>
                </a:ext>
              </a:extLst>
            </p:cNvPr>
            <p:cNvSpPr>
              <a:spLocks noChangeArrowheads="1"/>
            </p:cNvSpPr>
            <p:nvPr/>
          </p:nvSpPr>
          <p:spPr bwMode="auto">
            <a:xfrm>
              <a:off x="1628"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5" name="矩形 588866">
              <a:extLst>
                <a:ext uri="{FF2B5EF4-FFF2-40B4-BE49-F238E27FC236}">
                  <a16:creationId xmlns:a16="http://schemas.microsoft.com/office/drawing/2014/main" id="{4383AFF2-F521-4DFE-A97D-AC9B119D1538}"/>
                </a:ext>
              </a:extLst>
            </p:cNvPr>
            <p:cNvSpPr>
              <a:spLocks noChangeArrowheads="1"/>
            </p:cNvSpPr>
            <p:nvPr/>
          </p:nvSpPr>
          <p:spPr bwMode="auto">
            <a:xfrm>
              <a:off x="1132" y="299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6" name="矩形 588867">
              <a:extLst>
                <a:ext uri="{FF2B5EF4-FFF2-40B4-BE49-F238E27FC236}">
                  <a16:creationId xmlns:a16="http://schemas.microsoft.com/office/drawing/2014/main" id="{717910B5-5351-488C-A655-E50C29917758}"/>
                </a:ext>
              </a:extLst>
            </p:cNvPr>
            <p:cNvSpPr>
              <a:spLocks noChangeArrowheads="1"/>
            </p:cNvSpPr>
            <p:nvPr/>
          </p:nvSpPr>
          <p:spPr bwMode="auto">
            <a:xfrm>
              <a:off x="5110"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7" name="矩形 588868">
              <a:extLst>
                <a:ext uri="{FF2B5EF4-FFF2-40B4-BE49-F238E27FC236}">
                  <a16:creationId xmlns:a16="http://schemas.microsoft.com/office/drawing/2014/main" id="{326BBBC0-A837-4792-862D-2A1942403FE2}"/>
                </a:ext>
              </a:extLst>
            </p:cNvPr>
            <p:cNvSpPr>
              <a:spLocks noChangeArrowheads="1"/>
            </p:cNvSpPr>
            <p:nvPr/>
          </p:nvSpPr>
          <p:spPr bwMode="auto">
            <a:xfrm>
              <a:off x="4620"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8" name="矩形 588869">
              <a:extLst>
                <a:ext uri="{FF2B5EF4-FFF2-40B4-BE49-F238E27FC236}">
                  <a16:creationId xmlns:a16="http://schemas.microsoft.com/office/drawing/2014/main" id="{82C094EC-2103-4453-A18A-C07DC3FE2DC7}"/>
                </a:ext>
              </a:extLst>
            </p:cNvPr>
            <p:cNvSpPr>
              <a:spLocks noChangeArrowheads="1"/>
            </p:cNvSpPr>
            <p:nvPr/>
          </p:nvSpPr>
          <p:spPr bwMode="auto">
            <a:xfrm>
              <a:off x="4244"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89" name="矩形 588870">
              <a:extLst>
                <a:ext uri="{FF2B5EF4-FFF2-40B4-BE49-F238E27FC236}">
                  <a16:creationId xmlns:a16="http://schemas.microsoft.com/office/drawing/2014/main" id="{4297BEC4-2E74-40DC-BEDB-7856878FE43D}"/>
                </a:ext>
              </a:extLst>
            </p:cNvPr>
            <p:cNvSpPr>
              <a:spLocks noChangeArrowheads="1"/>
            </p:cNvSpPr>
            <p:nvPr/>
          </p:nvSpPr>
          <p:spPr bwMode="auto">
            <a:xfrm>
              <a:off x="3489"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0" name="矩形 588871">
              <a:extLst>
                <a:ext uri="{FF2B5EF4-FFF2-40B4-BE49-F238E27FC236}">
                  <a16:creationId xmlns:a16="http://schemas.microsoft.com/office/drawing/2014/main" id="{BA6F1AC1-546F-40E5-81B5-A6B5C4294C11}"/>
                </a:ext>
              </a:extLst>
            </p:cNvPr>
            <p:cNvSpPr>
              <a:spLocks noChangeArrowheads="1"/>
            </p:cNvSpPr>
            <p:nvPr/>
          </p:nvSpPr>
          <p:spPr bwMode="auto">
            <a:xfrm>
              <a:off x="3113" y="2560"/>
              <a:ext cx="1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1" name="矩形 588872">
              <a:extLst>
                <a:ext uri="{FF2B5EF4-FFF2-40B4-BE49-F238E27FC236}">
                  <a16:creationId xmlns:a16="http://schemas.microsoft.com/office/drawing/2014/main" id="{71C49E07-542B-4BF5-88F5-96AE4ECD4547}"/>
                </a:ext>
              </a:extLst>
            </p:cNvPr>
            <p:cNvSpPr>
              <a:spLocks noChangeArrowheads="1"/>
            </p:cNvSpPr>
            <p:nvPr/>
          </p:nvSpPr>
          <p:spPr bwMode="auto">
            <a:xfrm>
              <a:off x="2368"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2" name="矩形 588873">
              <a:extLst>
                <a:ext uri="{FF2B5EF4-FFF2-40B4-BE49-F238E27FC236}">
                  <a16:creationId xmlns:a16="http://schemas.microsoft.com/office/drawing/2014/main" id="{6A250470-EDC2-4626-B29F-102B2F29C323}"/>
                </a:ext>
              </a:extLst>
            </p:cNvPr>
            <p:cNvSpPr>
              <a:spLocks noChangeArrowheads="1"/>
            </p:cNvSpPr>
            <p:nvPr/>
          </p:nvSpPr>
          <p:spPr bwMode="auto">
            <a:xfrm>
              <a:off x="1879"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3" name="矩形 588874">
              <a:extLst>
                <a:ext uri="{FF2B5EF4-FFF2-40B4-BE49-F238E27FC236}">
                  <a16:creationId xmlns:a16="http://schemas.microsoft.com/office/drawing/2014/main" id="{51F5ECF1-E462-4F16-8E4A-4A3E6B3CA492}"/>
                </a:ext>
              </a:extLst>
            </p:cNvPr>
            <p:cNvSpPr>
              <a:spLocks noChangeArrowheads="1"/>
            </p:cNvSpPr>
            <p:nvPr/>
          </p:nvSpPr>
          <p:spPr bwMode="auto">
            <a:xfrm>
              <a:off x="1503" y="2560"/>
              <a:ext cx="14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4" name="矩形 588875">
              <a:extLst>
                <a:ext uri="{FF2B5EF4-FFF2-40B4-BE49-F238E27FC236}">
                  <a16:creationId xmlns:a16="http://schemas.microsoft.com/office/drawing/2014/main" id="{578CEE12-5895-43A9-8BEF-9DC6C619E05D}"/>
                </a:ext>
              </a:extLst>
            </p:cNvPr>
            <p:cNvSpPr>
              <a:spLocks noChangeArrowheads="1"/>
            </p:cNvSpPr>
            <p:nvPr/>
          </p:nvSpPr>
          <p:spPr bwMode="auto">
            <a:xfrm>
              <a:off x="603" y="2560"/>
              <a:ext cx="14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5" name="矩形 588876">
              <a:extLst>
                <a:ext uri="{FF2B5EF4-FFF2-40B4-BE49-F238E27FC236}">
                  <a16:creationId xmlns:a16="http://schemas.microsoft.com/office/drawing/2014/main" id="{C87AA3AB-DB02-4ADB-8C14-05C2016955C0}"/>
                </a:ext>
              </a:extLst>
            </p:cNvPr>
            <p:cNvSpPr>
              <a:spLocks noChangeArrowheads="1"/>
            </p:cNvSpPr>
            <p:nvPr/>
          </p:nvSpPr>
          <p:spPr bwMode="auto">
            <a:xfrm>
              <a:off x="292" y="2560"/>
              <a:ext cx="20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6" name="矩形 588877">
              <a:extLst>
                <a:ext uri="{FF2B5EF4-FFF2-40B4-BE49-F238E27FC236}">
                  <a16:creationId xmlns:a16="http://schemas.microsoft.com/office/drawing/2014/main" id="{0D63ABAE-B62A-4D45-A310-5567D2D74242}"/>
                </a:ext>
              </a:extLst>
            </p:cNvPr>
            <p:cNvSpPr>
              <a:spLocks noChangeArrowheads="1"/>
            </p:cNvSpPr>
            <p:nvPr/>
          </p:nvSpPr>
          <p:spPr bwMode="auto">
            <a:xfrm>
              <a:off x="4997"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7" name="矩形 588878">
              <a:extLst>
                <a:ext uri="{FF2B5EF4-FFF2-40B4-BE49-F238E27FC236}">
                  <a16:creationId xmlns:a16="http://schemas.microsoft.com/office/drawing/2014/main" id="{08F9EC87-4196-48E9-8601-B3484C341813}"/>
                </a:ext>
              </a:extLst>
            </p:cNvPr>
            <p:cNvSpPr>
              <a:spLocks noChangeArrowheads="1"/>
            </p:cNvSpPr>
            <p:nvPr/>
          </p:nvSpPr>
          <p:spPr bwMode="auto">
            <a:xfrm>
              <a:off x="4385"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8" name="矩形 588879">
              <a:extLst>
                <a:ext uri="{FF2B5EF4-FFF2-40B4-BE49-F238E27FC236}">
                  <a16:creationId xmlns:a16="http://schemas.microsoft.com/office/drawing/2014/main" id="{77A0906D-889A-4B64-B5B9-72F86BFC8CF8}"/>
                </a:ext>
              </a:extLst>
            </p:cNvPr>
            <p:cNvSpPr>
              <a:spLocks noChangeArrowheads="1"/>
            </p:cNvSpPr>
            <p:nvPr/>
          </p:nvSpPr>
          <p:spPr bwMode="auto">
            <a:xfrm>
              <a:off x="3766"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399" name="矩形 588880">
              <a:extLst>
                <a:ext uri="{FF2B5EF4-FFF2-40B4-BE49-F238E27FC236}">
                  <a16:creationId xmlns:a16="http://schemas.microsoft.com/office/drawing/2014/main" id="{28F5D3A1-9F87-4A79-99A9-7A27D4A025DF}"/>
                </a:ext>
              </a:extLst>
            </p:cNvPr>
            <p:cNvSpPr>
              <a:spLocks noChangeArrowheads="1"/>
            </p:cNvSpPr>
            <p:nvPr/>
          </p:nvSpPr>
          <p:spPr bwMode="auto">
            <a:xfrm>
              <a:off x="3155"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0" name="矩形 588881">
              <a:extLst>
                <a:ext uri="{FF2B5EF4-FFF2-40B4-BE49-F238E27FC236}">
                  <a16:creationId xmlns:a16="http://schemas.microsoft.com/office/drawing/2014/main" id="{8A27B4AF-11DB-46D9-A775-7BC963A519D7}"/>
                </a:ext>
              </a:extLst>
            </p:cNvPr>
            <p:cNvSpPr>
              <a:spLocks noChangeArrowheads="1"/>
            </p:cNvSpPr>
            <p:nvPr/>
          </p:nvSpPr>
          <p:spPr bwMode="auto">
            <a:xfrm>
              <a:off x="2424"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1" name="矩形 588882">
              <a:extLst>
                <a:ext uri="{FF2B5EF4-FFF2-40B4-BE49-F238E27FC236}">
                  <a16:creationId xmlns:a16="http://schemas.microsoft.com/office/drawing/2014/main" id="{C966C929-DD69-41DE-9BC7-C0409C1D9178}"/>
                </a:ext>
              </a:extLst>
            </p:cNvPr>
            <p:cNvSpPr>
              <a:spLocks noChangeArrowheads="1"/>
            </p:cNvSpPr>
            <p:nvPr/>
          </p:nvSpPr>
          <p:spPr bwMode="auto">
            <a:xfrm>
              <a:off x="1815"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2" name="矩形 588883">
              <a:extLst>
                <a:ext uri="{FF2B5EF4-FFF2-40B4-BE49-F238E27FC236}">
                  <a16:creationId xmlns:a16="http://schemas.microsoft.com/office/drawing/2014/main" id="{96C6D9B8-9112-4D3B-8BF1-F763087CD0F7}"/>
                </a:ext>
              </a:extLst>
            </p:cNvPr>
            <p:cNvSpPr>
              <a:spLocks noChangeArrowheads="1"/>
            </p:cNvSpPr>
            <p:nvPr/>
          </p:nvSpPr>
          <p:spPr bwMode="auto">
            <a:xfrm>
              <a:off x="1191"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3" name="矩形 588884">
              <a:extLst>
                <a:ext uri="{FF2B5EF4-FFF2-40B4-BE49-F238E27FC236}">
                  <a16:creationId xmlns:a16="http://schemas.microsoft.com/office/drawing/2014/main" id="{4DB45F67-BCF8-47F8-B3B3-893B946C22A0}"/>
                </a:ext>
              </a:extLst>
            </p:cNvPr>
            <p:cNvSpPr>
              <a:spLocks noChangeArrowheads="1"/>
            </p:cNvSpPr>
            <p:nvPr/>
          </p:nvSpPr>
          <p:spPr bwMode="auto">
            <a:xfrm>
              <a:off x="695" y="338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4" name="矩形 588885">
              <a:extLst>
                <a:ext uri="{FF2B5EF4-FFF2-40B4-BE49-F238E27FC236}">
                  <a16:creationId xmlns:a16="http://schemas.microsoft.com/office/drawing/2014/main" id="{E8347BC7-7274-41D0-9DC7-7D9F6AB17924}"/>
                </a:ext>
              </a:extLst>
            </p:cNvPr>
            <p:cNvSpPr>
              <a:spLocks noChangeArrowheads="1"/>
            </p:cNvSpPr>
            <p:nvPr/>
          </p:nvSpPr>
          <p:spPr bwMode="auto">
            <a:xfrm>
              <a:off x="366" y="3385"/>
              <a:ext cx="15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5" name="矩形 588886">
              <a:extLst>
                <a:ext uri="{FF2B5EF4-FFF2-40B4-BE49-F238E27FC236}">
                  <a16:creationId xmlns:a16="http://schemas.microsoft.com/office/drawing/2014/main" id="{9917EF0D-0432-4017-8F0F-86BE66D7295C}"/>
                </a:ext>
              </a:extLst>
            </p:cNvPr>
            <p:cNvSpPr>
              <a:spLocks noChangeArrowheads="1"/>
            </p:cNvSpPr>
            <p:nvPr/>
          </p:nvSpPr>
          <p:spPr bwMode="auto">
            <a:xfrm>
              <a:off x="4891"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6" name="矩形 588887">
              <a:extLst>
                <a:ext uri="{FF2B5EF4-FFF2-40B4-BE49-F238E27FC236}">
                  <a16:creationId xmlns:a16="http://schemas.microsoft.com/office/drawing/2014/main" id="{5398EB8D-9BF9-4E16-BCCE-5AD12DD3B9D4}"/>
                </a:ext>
              </a:extLst>
            </p:cNvPr>
            <p:cNvSpPr>
              <a:spLocks noChangeArrowheads="1"/>
            </p:cNvSpPr>
            <p:nvPr/>
          </p:nvSpPr>
          <p:spPr bwMode="auto">
            <a:xfrm>
              <a:off x="4400"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7" name="矩形 588888">
              <a:extLst>
                <a:ext uri="{FF2B5EF4-FFF2-40B4-BE49-F238E27FC236}">
                  <a16:creationId xmlns:a16="http://schemas.microsoft.com/office/drawing/2014/main" id="{43D845F5-AD8A-41BE-BD39-71434EAFE511}"/>
                </a:ext>
              </a:extLst>
            </p:cNvPr>
            <p:cNvSpPr>
              <a:spLocks noChangeArrowheads="1"/>
            </p:cNvSpPr>
            <p:nvPr/>
          </p:nvSpPr>
          <p:spPr bwMode="auto">
            <a:xfrm>
              <a:off x="4025"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8" name="矩形 588889">
              <a:extLst>
                <a:ext uri="{FF2B5EF4-FFF2-40B4-BE49-F238E27FC236}">
                  <a16:creationId xmlns:a16="http://schemas.microsoft.com/office/drawing/2014/main" id="{4DE45C09-D104-44EB-B227-B762792F5694}"/>
                </a:ext>
              </a:extLst>
            </p:cNvPr>
            <p:cNvSpPr>
              <a:spLocks noChangeArrowheads="1"/>
            </p:cNvSpPr>
            <p:nvPr/>
          </p:nvSpPr>
          <p:spPr bwMode="auto">
            <a:xfrm>
              <a:off x="3138"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09" name="矩形 588890">
              <a:extLst>
                <a:ext uri="{FF2B5EF4-FFF2-40B4-BE49-F238E27FC236}">
                  <a16:creationId xmlns:a16="http://schemas.microsoft.com/office/drawing/2014/main" id="{E199EBA8-8EC0-4E68-8EB0-291B8EBBB78A}"/>
                </a:ext>
              </a:extLst>
            </p:cNvPr>
            <p:cNvSpPr>
              <a:spLocks noChangeArrowheads="1"/>
            </p:cNvSpPr>
            <p:nvPr/>
          </p:nvSpPr>
          <p:spPr bwMode="auto">
            <a:xfrm>
              <a:off x="2511"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0" name="矩形 588891">
              <a:extLst>
                <a:ext uri="{FF2B5EF4-FFF2-40B4-BE49-F238E27FC236}">
                  <a16:creationId xmlns:a16="http://schemas.microsoft.com/office/drawing/2014/main" id="{5E4B68FC-ADA3-44DB-939A-04480A2705B2}"/>
                </a:ext>
              </a:extLst>
            </p:cNvPr>
            <p:cNvSpPr>
              <a:spLocks noChangeArrowheads="1"/>
            </p:cNvSpPr>
            <p:nvPr/>
          </p:nvSpPr>
          <p:spPr bwMode="auto">
            <a:xfrm>
              <a:off x="1910"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1" name="矩形 588892">
              <a:extLst>
                <a:ext uri="{FF2B5EF4-FFF2-40B4-BE49-F238E27FC236}">
                  <a16:creationId xmlns:a16="http://schemas.microsoft.com/office/drawing/2014/main" id="{C309959D-7EC7-4864-A5B2-6106B77CBAB6}"/>
                </a:ext>
              </a:extLst>
            </p:cNvPr>
            <p:cNvSpPr>
              <a:spLocks noChangeArrowheads="1"/>
            </p:cNvSpPr>
            <p:nvPr/>
          </p:nvSpPr>
          <p:spPr bwMode="auto">
            <a:xfrm>
              <a:off x="1299"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2" name="矩形 588893">
              <a:extLst>
                <a:ext uri="{FF2B5EF4-FFF2-40B4-BE49-F238E27FC236}">
                  <a16:creationId xmlns:a16="http://schemas.microsoft.com/office/drawing/2014/main" id="{D1F8F639-D41E-4AD4-9231-459332447CA3}"/>
                </a:ext>
              </a:extLst>
            </p:cNvPr>
            <p:cNvSpPr>
              <a:spLocks noChangeArrowheads="1"/>
            </p:cNvSpPr>
            <p:nvPr/>
          </p:nvSpPr>
          <p:spPr bwMode="auto">
            <a:xfrm>
              <a:off x="787"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3" name="矩形 588894">
              <a:extLst>
                <a:ext uri="{FF2B5EF4-FFF2-40B4-BE49-F238E27FC236}">
                  <a16:creationId xmlns:a16="http://schemas.microsoft.com/office/drawing/2014/main" id="{6E4A8199-B694-4586-A324-4DBE44FC2101}"/>
                </a:ext>
              </a:extLst>
            </p:cNvPr>
            <p:cNvSpPr>
              <a:spLocks noChangeArrowheads="1"/>
            </p:cNvSpPr>
            <p:nvPr/>
          </p:nvSpPr>
          <p:spPr bwMode="auto">
            <a:xfrm>
              <a:off x="366" y="2957"/>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4" name="矩形 588895">
              <a:extLst>
                <a:ext uri="{FF2B5EF4-FFF2-40B4-BE49-F238E27FC236}">
                  <a16:creationId xmlns:a16="http://schemas.microsoft.com/office/drawing/2014/main" id="{5C1FEF52-0C32-4DD1-90DE-C26836C7E12F}"/>
                </a:ext>
              </a:extLst>
            </p:cNvPr>
            <p:cNvSpPr>
              <a:spLocks noChangeArrowheads="1"/>
            </p:cNvSpPr>
            <p:nvPr/>
          </p:nvSpPr>
          <p:spPr bwMode="auto">
            <a:xfrm>
              <a:off x="4902"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5" name="矩形 588896">
              <a:extLst>
                <a:ext uri="{FF2B5EF4-FFF2-40B4-BE49-F238E27FC236}">
                  <a16:creationId xmlns:a16="http://schemas.microsoft.com/office/drawing/2014/main" id="{896E03A8-177A-4FE4-BA66-56E47F420467}"/>
                </a:ext>
              </a:extLst>
            </p:cNvPr>
            <p:cNvSpPr>
              <a:spLocks noChangeArrowheads="1"/>
            </p:cNvSpPr>
            <p:nvPr/>
          </p:nvSpPr>
          <p:spPr bwMode="auto">
            <a:xfrm>
              <a:off x="4411"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6" name="矩形 588897">
              <a:extLst>
                <a:ext uri="{FF2B5EF4-FFF2-40B4-BE49-F238E27FC236}">
                  <a16:creationId xmlns:a16="http://schemas.microsoft.com/office/drawing/2014/main" id="{3225D4C8-6BF6-49A2-9575-035C1192494C}"/>
                </a:ext>
              </a:extLst>
            </p:cNvPr>
            <p:cNvSpPr>
              <a:spLocks noChangeArrowheads="1"/>
            </p:cNvSpPr>
            <p:nvPr/>
          </p:nvSpPr>
          <p:spPr bwMode="auto">
            <a:xfrm>
              <a:off x="4035"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7" name="矩形 588898">
              <a:extLst>
                <a:ext uri="{FF2B5EF4-FFF2-40B4-BE49-F238E27FC236}">
                  <a16:creationId xmlns:a16="http://schemas.microsoft.com/office/drawing/2014/main" id="{0F5C98F3-7AC9-49BF-977C-1CD2B9C6008F}"/>
                </a:ext>
              </a:extLst>
            </p:cNvPr>
            <p:cNvSpPr>
              <a:spLocks noChangeArrowheads="1"/>
            </p:cNvSpPr>
            <p:nvPr/>
          </p:nvSpPr>
          <p:spPr bwMode="auto">
            <a:xfrm>
              <a:off x="3282"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8" name="矩形 588899">
              <a:extLst>
                <a:ext uri="{FF2B5EF4-FFF2-40B4-BE49-F238E27FC236}">
                  <a16:creationId xmlns:a16="http://schemas.microsoft.com/office/drawing/2014/main" id="{5947B2B0-AB11-4307-B05F-AA7D7C87DFBE}"/>
                </a:ext>
              </a:extLst>
            </p:cNvPr>
            <p:cNvSpPr>
              <a:spLocks noChangeArrowheads="1"/>
            </p:cNvSpPr>
            <p:nvPr/>
          </p:nvSpPr>
          <p:spPr bwMode="auto">
            <a:xfrm>
              <a:off x="2905"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19" name="矩形 588900">
              <a:extLst>
                <a:ext uri="{FF2B5EF4-FFF2-40B4-BE49-F238E27FC236}">
                  <a16:creationId xmlns:a16="http://schemas.microsoft.com/office/drawing/2014/main" id="{49A0DF70-A2DB-4E2B-BF84-3DEAEB0B4A7E}"/>
                </a:ext>
              </a:extLst>
            </p:cNvPr>
            <p:cNvSpPr>
              <a:spLocks noChangeArrowheads="1"/>
            </p:cNvSpPr>
            <p:nvPr/>
          </p:nvSpPr>
          <p:spPr bwMode="auto">
            <a:xfrm>
              <a:off x="2160"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20" name="矩形 588901">
              <a:extLst>
                <a:ext uri="{FF2B5EF4-FFF2-40B4-BE49-F238E27FC236}">
                  <a16:creationId xmlns:a16="http://schemas.microsoft.com/office/drawing/2014/main" id="{EE28393D-1A42-41CC-A891-3A544F6C53E1}"/>
                </a:ext>
              </a:extLst>
            </p:cNvPr>
            <p:cNvSpPr>
              <a:spLocks noChangeArrowheads="1"/>
            </p:cNvSpPr>
            <p:nvPr/>
          </p:nvSpPr>
          <p:spPr bwMode="auto">
            <a:xfrm>
              <a:off x="1669"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21" name="矩形 588902">
              <a:extLst>
                <a:ext uri="{FF2B5EF4-FFF2-40B4-BE49-F238E27FC236}">
                  <a16:creationId xmlns:a16="http://schemas.microsoft.com/office/drawing/2014/main" id="{B0695B51-3A5F-4FE0-BE1B-C85D6017FDF7}"/>
                </a:ext>
              </a:extLst>
            </p:cNvPr>
            <p:cNvSpPr>
              <a:spLocks noChangeArrowheads="1"/>
            </p:cNvSpPr>
            <p:nvPr/>
          </p:nvSpPr>
          <p:spPr bwMode="auto">
            <a:xfrm>
              <a:off x="1292"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422" name="矩形 588903">
              <a:extLst>
                <a:ext uri="{FF2B5EF4-FFF2-40B4-BE49-F238E27FC236}">
                  <a16:creationId xmlns:a16="http://schemas.microsoft.com/office/drawing/2014/main" id="{DAE28E69-E835-4E1F-9800-A77E575439F7}"/>
                </a:ext>
              </a:extLst>
            </p:cNvPr>
            <p:cNvSpPr>
              <a:spLocks noChangeArrowheads="1"/>
            </p:cNvSpPr>
            <p:nvPr/>
          </p:nvSpPr>
          <p:spPr bwMode="auto">
            <a:xfrm>
              <a:off x="872" y="2529"/>
              <a:ext cx="1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588970" name="文本框 588969">
            <a:extLst>
              <a:ext uri="{FF2B5EF4-FFF2-40B4-BE49-F238E27FC236}">
                <a16:creationId xmlns:a16="http://schemas.microsoft.com/office/drawing/2014/main" id="{953A6425-7710-4CB0-AC9B-0F6C65A58FDF}"/>
              </a:ext>
            </a:extLst>
          </p:cNvPr>
          <p:cNvSpPr txBox="1">
            <a:spLocks noChangeArrowheads="1"/>
          </p:cNvSpPr>
          <p:nvPr/>
        </p:nvSpPr>
        <p:spPr bwMode="auto">
          <a:xfrm>
            <a:off x="685800" y="1066800"/>
            <a:ext cx="815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先看一个具体的问题：假设有</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个元素，其中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次。从中取</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个组合，其组合数为</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，则其对应的母函数为：</a:t>
            </a:r>
          </a:p>
        </p:txBody>
      </p:sp>
      <p:sp>
        <p:nvSpPr>
          <p:cNvPr id="588971" name="矩形 588970">
            <a:extLst>
              <a:ext uri="{FF2B5EF4-FFF2-40B4-BE49-F238E27FC236}">
                <a16:creationId xmlns:a16="http://schemas.microsoft.com/office/drawing/2014/main" id="{9F4FCD20-E85D-4C70-9BD7-68EFC255F042}"/>
              </a:ext>
            </a:extLst>
          </p:cNvPr>
          <p:cNvSpPr>
            <a:spLocks noChangeArrowheads="1"/>
          </p:cNvSpPr>
          <p:nvPr/>
        </p:nvSpPr>
        <p:spPr bwMode="auto">
          <a:xfrm>
            <a:off x="700088" y="4616450"/>
            <a:ext cx="81391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从</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x</a:t>
            </a:r>
            <a:r>
              <a:rPr kumimoji="0"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的系数可知，从这</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个元素中取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个组合，不同的组合数为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10</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88972" name="矩形 588971">
            <a:extLst>
              <a:ext uri="{FF2B5EF4-FFF2-40B4-BE49-F238E27FC236}">
                <a16:creationId xmlns:a16="http://schemas.microsoft.com/office/drawing/2014/main" id="{6FBE9B23-A9A7-4DA8-93C9-260EF496782D}"/>
              </a:ext>
            </a:extLst>
          </p:cNvPr>
          <p:cNvSpPr>
            <a:spLocks noChangeArrowheads="1"/>
          </p:cNvSpPr>
          <p:nvPr/>
        </p:nvSpPr>
        <p:spPr bwMode="auto">
          <a:xfrm>
            <a:off x="685800" y="5729288"/>
            <a:ext cx="6229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10</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个组合可从下面的展开式中得到：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8970"/>
                                        </p:tgtEl>
                                        <p:attrNameLst>
                                          <p:attrName>style.visibility</p:attrName>
                                        </p:attrNameLst>
                                      </p:cBhvr>
                                      <p:to>
                                        <p:strVal val="visible"/>
                                      </p:to>
                                    </p:set>
                                    <p:animEffect transition="in" filter="wipe(left)">
                                      <p:cBhvr>
                                        <p:cTn id="7" dur="500"/>
                                        <p:tgtEl>
                                          <p:spTgt spid="588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8803"/>
                                        </p:tgtEl>
                                        <p:attrNameLst>
                                          <p:attrName>style.visibility</p:attrName>
                                        </p:attrNameLst>
                                      </p:cBhvr>
                                      <p:to>
                                        <p:strVal val="visible"/>
                                      </p:to>
                                    </p:set>
                                    <p:animEffect transition="in" filter="wipe(left)">
                                      <p:cBhvr>
                                        <p:cTn id="12" dur="500"/>
                                        <p:tgtEl>
                                          <p:spTgt spid="5888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8971"/>
                                        </p:tgtEl>
                                        <p:attrNameLst>
                                          <p:attrName>style.visibility</p:attrName>
                                        </p:attrNameLst>
                                      </p:cBhvr>
                                      <p:to>
                                        <p:strVal val="visible"/>
                                      </p:to>
                                    </p:set>
                                    <p:animEffect transition="in" filter="wipe(left)">
                                      <p:cBhvr>
                                        <p:cTn id="17" dur="500"/>
                                        <p:tgtEl>
                                          <p:spTgt spid="5889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8972">
                                            <p:txEl>
                                              <p:pRg st="0" end="0"/>
                                            </p:txEl>
                                          </p:spTgt>
                                        </p:tgtEl>
                                        <p:attrNameLst>
                                          <p:attrName>style.visibility</p:attrName>
                                        </p:attrNameLst>
                                      </p:cBhvr>
                                      <p:to>
                                        <p:strVal val="visible"/>
                                      </p:to>
                                    </p:set>
                                    <p:animEffect transition="in" filter="wipe(left)">
                                      <p:cBhvr>
                                        <p:cTn id="22" dur="500"/>
                                        <p:tgtEl>
                                          <p:spTgt spid="5889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970" grpId="0"/>
      <p:bldP spid="588971"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文本占位符 589825">
            <a:extLst>
              <a:ext uri="{FF2B5EF4-FFF2-40B4-BE49-F238E27FC236}">
                <a16:creationId xmlns:a16="http://schemas.microsoft.com/office/drawing/2014/main" id="{6FF72299-88B0-4B3E-99D8-AE17EF668A8E}"/>
              </a:ext>
            </a:extLst>
          </p:cNvPr>
          <p:cNvSpPr>
            <a:spLocks noGrp="1" noRot="1" noChangeArrowheads="1"/>
          </p:cNvSpPr>
          <p:nvPr>
            <p:ph idx="1"/>
          </p:nvPr>
        </p:nvSpPr>
        <p:spPr>
          <a:xfrm>
            <a:off x="533400" y="1219200"/>
            <a:ext cx="8229600" cy="1543050"/>
          </a:xfrm>
        </p:spPr>
        <p:txBody>
          <a:bodyPr/>
          <a:lstStyle/>
          <a:p>
            <a:pPr>
              <a:buFont typeface="Wingdings" panose="05000000000000000000" pitchFamily="2" charset="2"/>
              <a:buNone/>
            </a:pPr>
            <a:endParaRPr lang="en-US" altLang="zh-CN" b="1">
              <a:latin typeface="楷体_GB2312" pitchFamily="49" charset="-122"/>
              <a:ea typeface="楷体_GB2312" pitchFamily="49" charset="-122"/>
            </a:endParaRPr>
          </a:p>
          <a:p>
            <a:pPr>
              <a:buFont typeface="Wingdings" panose="05000000000000000000" pitchFamily="2" charset="2"/>
              <a:buNone/>
            </a:pPr>
            <a:r>
              <a:rPr lang="en-US" altLang="zh-CN" b="1">
                <a:latin typeface="楷体_GB2312" pitchFamily="49" charset="-122"/>
                <a:ea typeface="楷体_GB2312" pitchFamily="49" charset="-122"/>
              </a:rPr>
              <a:t>  </a:t>
            </a:r>
          </a:p>
        </p:txBody>
      </p:sp>
      <p:graphicFrame>
        <p:nvGraphicFramePr>
          <p:cNvPr id="589827" name="对象 589826">
            <a:extLst>
              <a:ext uri="{FF2B5EF4-FFF2-40B4-BE49-F238E27FC236}">
                <a16:creationId xmlns:a16="http://schemas.microsoft.com/office/drawing/2014/main" id="{FB96FE54-458A-4B59-9E3E-FDD2A7183B10}"/>
              </a:ext>
            </a:extLst>
          </p:cNvPr>
          <p:cNvGraphicFramePr>
            <a:graphicFrameLocks/>
          </p:cNvGraphicFramePr>
          <p:nvPr/>
        </p:nvGraphicFramePr>
        <p:xfrm>
          <a:off x="990600" y="1171575"/>
          <a:ext cx="7037388" cy="581025"/>
        </p:xfrm>
        <a:graphic>
          <a:graphicData uri="http://schemas.openxmlformats.org/presentationml/2006/ole">
            <mc:AlternateContent xmlns:mc="http://schemas.openxmlformats.org/markup-compatibility/2006">
              <mc:Choice xmlns:v="urn:schemas-microsoft-com:vml" Requires="v">
                <p:oleObj spid="_x0000_s60502" r:id="rId3" imgW="2919733" imgH="241195" progId="Equation.DSMT4">
                  <p:embed/>
                </p:oleObj>
              </mc:Choice>
              <mc:Fallback>
                <p:oleObj r:id="rId3" imgW="2919733" imgH="241195" progId="Equation.DSMT4">
                  <p:embed/>
                  <p:pic>
                    <p:nvPicPr>
                      <p:cNvPr id="589827" name="对象 589826">
                        <a:extLst>
                          <a:ext uri="{FF2B5EF4-FFF2-40B4-BE49-F238E27FC236}">
                            <a16:creationId xmlns:a16="http://schemas.microsoft.com/office/drawing/2014/main" id="{FB96FE54-458A-4B59-9E3E-FDD2A7183B1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171575"/>
                        <a:ext cx="70373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9830" name="矩形 589829">
            <a:extLst>
              <a:ext uri="{FF2B5EF4-FFF2-40B4-BE49-F238E27FC236}">
                <a16:creationId xmlns:a16="http://schemas.microsoft.com/office/drawing/2014/main" id="{DF156501-4B85-487E-8F88-AAEA02014521}"/>
              </a:ext>
            </a:extLst>
          </p:cNvPr>
          <p:cNvSpPr>
            <a:spLocks noChangeArrowheads="1"/>
          </p:cNvSpPr>
          <p:nvPr/>
        </p:nvSpPr>
        <p:spPr bwMode="auto">
          <a:xfrm>
            <a:off x="628650" y="4724400"/>
            <a:ext cx="8210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其中</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次方项表示了所有从</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个元素中取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个的组合方案。</a:t>
            </a:r>
          </a:p>
        </p:txBody>
      </p:sp>
      <p:grpSp>
        <p:nvGrpSpPr>
          <p:cNvPr id="589835" name="组合 589834">
            <a:extLst>
              <a:ext uri="{FF2B5EF4-FFF2-40B4-BE49-F238E27FC236}">
                <a16:creationId xmlns:a16="http://schemas.microsoft.com/office/drawing/2014/main" id="{83A9DF74-C36D-4E3B-B873-051241450023}"/>
              </a:ext>
            </a:extLst>
          </p:cNvPr>
          <p:cNvGrpSpPr>
            <a:grpSpLocks/>
          </p:cNvGrpSpPr>
          <p:nvPr/>
        </p:nvGrpSpPr>
        <p:grpSpPr bwMode="auto">
          <a:xfrm>
            <a:off x="609600" y="5562600"/>
            <a:ext cx="8305800" cy="1022350"/>
            <a:chOff x="384" y="3504"/>
            <a:chExt cx="5232" cy="644"/>
          </a:xfrm>
        </p:grpSpPr>
        <p:sp>
          <p:nvSpPr>
            <p:cNvPr id="57349" name="矩形 589831">
              <a:extLst>
                <a:ext uri="{FF2B5EF4-FFF2-40B4-BE49-F238E27FC236}">
                  <a16:creationId xmlns:a16="http://schemas.microsoft.com/office/drawing/2014/main" id="{4BD588F0-609B-4514-AA93-30D61A309D26}"/>
                </a:ext>
              </a:extLst>
            </p:cNvPr>
            <p:cNvSpPr>
              <a:spLocks noChangeArrowheads="1"/>
            </p:cNvSpPr>
            <p:nvPr/>
          </p:nvSpPr>
          <p:spPr bwMode="auto">
            <a:xfrm>
              <a:off x="384" y="3552"/>
              <a:ext cx="523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例如         表示一个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三个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的组合，        表示两个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两个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的组合，依此类推。</a:t>
              </a:r>
            </a:p>
          </p:txBody>
        </p:sp>
        <p:graphicFrame>
          <p:nvGraphicFramePr>
            <p:cNvPr id="57350" name="对象 589832">
              <a:extLst>
                <a:ext uri="{FF2B5EF4-FFF2-40B4-BE49-F238E27FC236}">
                  <a16:creationId xmlns:a16="http://schemas.microsoft.com/office/drawing/2014/main" id="{203542D1-545A-4BFA-8FE8-D144318F5CC8}"/>
                </a:ext>
              </a:extLst>
            </p:cNvPr>
            <p:cNvGraphicFramePr>
              <a:graphicFrameLocks/>
            </p:cNvGraphicFramePr>
            <p:nvPr/>
          </p:nvGraphicFramePr>
          <p:xfrm>
            <a:off x="921" y="3504"/>
            <a:ext cx="423" cy="343"/>
          </p:xfrm>
          <a:graphic>
            <a:graphicData uri="http://schemas.openxmlformats.org/presentationml/2006/ole">
              <mc:AlternateContent xmlns:mc="http://schemas.openxmlformats.org/markup-compatibility/2006">
                <mc:Choice xmlns:v="urn:schemas-microsoft-com:vml" Requires="v">
                  <p:oleObj spid="_x0000_s60503" r:id="rId5" imgW="672808" imgH="545863" progId="Equation.3">
                    <p:embed/>
                  </p:oleObj>
                </mc:Choice>
                <mc:Fallback>
                  <p:oleObj r:id="rId5" imgW="672808" imgH="545863" progId="Equation.3">
                    <p:embed/>
                    <p:pic>
                      <p:nvPicPr>
                        <p:cNvPr id="57350" name="对象 589832">
                          <a:extLst>
                            <a:ext uri="{FF2B5EF4-FFF2-40B4-BE49-F238E27FC236}">
                              <a16:creationId xmlns:a16="http://schemas.microsoft.com/office/drawing/2014/main" id="{203542D1-545A-4BFA-8FE8-D144318F5CC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 y="3504"/>
                          <a:ext cx="42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1" name="对象 589833">
              <a:extLst>
                <a:ext uri="{FF2B5EF4-FFF2-40B4-BE49-F238E27FC236}">
                  <a16:creationId xmlns:a16="http://schemas.microsoft.com/office/drawing/2014/main" id="{5F189E8D-2F58-4CC4-8C9B-1DCAB9AAD8FB}"/>
                </a:ext>
              </a:extLst>
            </p:cNvPr>
            <p:cNvGraphicFramePr>
              <a:graphicFrameLocks/>
            </p:cNvGraphicFramePr>
            <p:nvPr/>
          </p:nvGraphicFramePr>
          <p:xfrm>
            <a:off x="3936" y="3552"/>
            <a:ext cx="480" cy="343"/>
          </p:xfrm>
          <a:graphic>
            <a:graphicData uri="http://schemas.openxmlformats.org/presentationml/2006/ole">
              <mc:AlternateContent xmlns:mc="http://schemas.openxmlformats.org/markup-compatibility/2006">
                <mc:Choice xmlns:v="urn:schemas-microsoft-com:vml" Requires="v">
                  <p:oleObj spid="_x0000_s60504" r:id="rId7" imgW="761669" imgH="545863" progId="Equation.DSMT4">
                    <p:embed/>
                  </p:oleObj>
                </mc:Choice>
                <mc:Fallback>
                  <p:oleObj r:id="rId7" imgW="761669" imgH="545863" progId="Equation.DSMT4">
                    <p:embed/>
                    <p:pic>
                      <p:nvPicPr>
                        <p:cNvPr id="57351" name="对象 589833">
                          <a:extLst>
                            <a:ext uri="{FF2B5EF4-FFF2-40B4-BE49-F238E27FC236}">
                              <a16:creationId xmlns:a16="http://schemas.microsoft.com/office/drawing/2014/main" id="{5F189E8D-2F58-4CC4-8C9B-1DCAB9AAD8F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6" y="3552"/>
                          <a:ext cx="48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589836" name="对象 589835">
            <a:extLst>
              <a:ext uri="{FF2B5EF4-FFF2-40B4-BE49-F238E27FC236}">
                <a16:creationId xmlns:a16="http://schemas.microsoft.com/office/drawing/2014/main" id="{AECC50E5-4856-4DA7-883B-BA9CB160B765}"/>
              </a:ext>
            </a:extLst>
          </p:cNvPr>
          <p:cNvGraphicFramePr>
            <a:graphicFrameLocks/>
          </p:cNvGraphicFramePr>
          <p:nvPr/>
        </p:nvGraphicFramePr>
        <p:xfrm>
          <a:off x="762000" y="1728788"/>
          <a:ext cx="7924800" cy="2995612"/>
        </p:xfrm>
        <a:graphic>
          <a:graphicData uri="http://schemas.openxmlformats.org/presentationml/2006/ole">
            <mc:AlternateContent xmlns:mc="http://schemas.openxmlformats.org/markup-compatibility/2006">
              <mc:Choice xmlns:v="urn:schemas-microsoft-com:vml" Requires="v">
                <p:oleObj spid="_x0000_s60505" r:id="rId9" imgW="3289300" imgH="1244600" progId="Equation.DSMT4">
                  <p:embed/>
                </p:oleObj>
              </mc:Choice>
              <mc:Fallback>
                <p:oleObj r:id="rId9" imgW="3289300" imgH="1244600" progId="Equation.DSMT4">
                  <p:embed/>
                  <p:pic>
                    <p:nvPicPr>
                      <p:cNvPr id="589836" name="对象 589835">
                        <a:extLst>
                          <a:ext uri="{FF2B5EF4-FFF2-40B4-BE49-F238E27FC236}">
                            <a16:creationId xmlns:a16="http://schemas.microsoft.com/office/drawing/2014/main" id="{AECC50E5-4856-4DA7-883B-BA9CB160B765}"/>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1728788"/>
                        <a:ext cx="7924800"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9827"/>
                                        </p:tgtEl>
                                        <p:attrNameLst>
                                          <p:attrName>style.visibility</p:attrName>
                                        </p:attrNameLst>
                                      </p:cBhvr>
                                      <p:to>
                                        <p:strVal val="visible"/>
                                      </p:to>
                                    </p:set>
                                    <p:animEffect transition="in" filter="wipe(left)">
                                      <p:cBhvr>
                                        <p:cTn id="7" dur="500"/>
                                        <p:tgtEl>
                                          <p:spTgt spid="589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9836"/>
                                        </p:tgtEl>
                                        <p:attrNameLst>
                                          <p:attrName>style.visibility</p:attrName>
                                        </p:attrNameLst>
                                      </p:cBhvr>
                                      <p:to>
                                        <p:strVal val="visible"/>
                                      </p:to>
                                    </p:set>
                                    <p:animEffect transition="in" filter="wipe(left)">
                                      <p:cBhvr>
                                        <p:cTn id="12" dur="500"/>
                                        <p:tgtEl>
                                          <p:spTgt spid="589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9830"/>
                                        </p:tgtEl>
                                        <p:attrNameLst>
                                          <p:attrName>style.visibility</p:attrName>
                                        </p:attrNameLst>
                                      </p:cBhvr>
                                      <p:to>
                                        <p:strVal val="visible"/>
                                      </p:to>
                                    </p:set>
                                    <p:animEffect transition="in" filter="wipe(left)">
                                      <p:cBhvr>
                                        <p:cTn id="17" dur="500"/>
                                        <p:tgtEl>
                                          <p:spTgt spid="589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9835"/>
                                        </p:tgtEl>
                                        <p:attrNameLst>
                                          <p:attrName>style.visibility</p:attrName>
                                        </p:attrNameLst>
                                      </p:cBhvr>
                                      <p:to>
                                        <p:strVal val="visible"/>
                                      </p:to>
                                    </p:set>
                                    <p:animEffect transition="in" filter="wipe(left)">
                                      <p:cBhvr>
                                        <p:cTn id="22" dur="500"/>
                                        <p:tgtEl>
                                          <p:spTgt spid="589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0"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2913" name="矩形 592912">
            <a:extLst>
              <a:ext uri="{FF2B5EF4-FFF2-40B4-BE49-F238E27FC236}">
                <a16:creationId xmlns:a16="http://schemas.microsoft.com/office/drawing/2014/main" id="{0262DBC4-A04B-4FF0-B263-6D03E47727A5}"/>
              </a:ext>
            </a:extLst>
          </p:cNvPr>
          <p:cNvSpPr>
            <a:spLocks noChangeArrowheads="1"/>
          </p:cNvSpPr>
          <p:nvPr/>
        </p:nvSpPr>
        <p:spPr bwMode="auto">
          <a:xfrm>
            <a:off x="609600" y="1066800"/>
            <a:ext cx="800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接下来讨论从这</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个元素中取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个的不同排列总数。</a:t>
            </a:r>
          </a:p>
        </p:txBody>
      </p:sp>
      <p:sp>
        <p:nvSpPr>
          <p:cNvPr id="592914" name="矩形 592913">
            <a:extLst>
              <a:ext uri="{FF2B5EF4-FFF2-40B4-BE49-F238E27FC236}">
                <a16:creationId xmlns:a16="http://schemas.microsoft.com/office/drawing/2014/main" id="{E10360A2-A478-48FF-8994-D50C408A4813}"/>
              </a:ext>
            </a:extLst>
          </p:cNvPr>
          <p:cNvSpPr>
            <a:spLocks noChangeArrowheads="1"/>
          </p:cNvSpPr>
          <p:nvPr/>
        </p:nvSpPr>
        <p:spPr bwMode="auto">
          <a:xfrm>
            <a:off x="609600" y="167640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以两个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两个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组合为例，不同排列数为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4!/(2!2!)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92916" name="矩形 592915">
            <a:extLst>
              <a:ext uri="{FF2B5EF4-FFF2-40B4-BE49-F238E27FC236}">
                <a16:creationId xmlns:a16="http://schemas.microsoft.com/office/drawing/2014/main" id="{9996A969-5998-4929-B2B1-0BDA33C30D8E}"/>
              </a:ext>
            </a:extLst>
          </p:cNvPr>
          <p:cNvSpPr>
            <a:spLocks noChangeArrowheads="1"/>
          </p:cNvSpPr>
          <p:nvPr/>
        </p:nvSpPr>
        <p:spPr bwMode="auto">
          <a:xfrm>
            <a:off x="609600" y="2224088"/>
            <a:ext cx="6986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同样一个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三个</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的不同排列数为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4!/(1!3!)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92917" name="矩形 592916">
            <a:extLst>
              <a:ext uri="{FF2B5EF4-FFF2-40B4-BE49-F238E27FC236}">
                <a16:creationId xmlns:a16="http://schemas.microsoft.com/office/drawing/2014/main" id="{1307BB8C-078F-4131-B621-24CA10DF9806}"/>
              </a:ext>
            </a:extLst>
          </p:cNvPr>
          <p:cNvSpPr>
            <a:spLocks noChangeArrowheads="1"/>
          </p:cNvSpPr>
          <p:nvPr/>
        </p:nvSpPr>
        <p:spPr bwMode="auto">
          <a:xfrm>
            <a:off x="609600" y="28194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33CC"/>
              </a:buClr>
              <a:buSzPct val="7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依此类推可以得到不同的排列总数为：</a:t>
            </a:r>
          </a:p>
        </p:txBody>
      </p:sp>
      <p:graphicFrame>
        <p:nvGraphicFramePr>
          <p:cNvPr id="592918" name="对象 592917">
            <a:extLst>
              <a:ext uri="{FF2B5EF4-FFF2-40B4-BE49-F238E27FC236}">
                <a16:creationId xmlns:a16="http://schemas.microsoft.com/office/drawing/2014/main" id="{AD42547B-C0F9-4138-B6E5-5CBC0D49FEBF}"/>
              </a:ext>
            </a:extLst>
          </p:cNvPr>
          <p:cNvGraphicFramePr>
            <a:graphicFrameLocks/>
          </p:cNvGraphicFramePr>
          <p:nvPr/>
        </p:nvGraphicFramePr>
        <p:xfrm>
          <a:off x="1112838" y="3508375"/>
          <a:ext cx="7269162" cy="2206625"/>
        </p:xfrm>
        <a:graphic>
          <a:graphicData uri="http://schemas.openxmlformats.org/presentationml/2006/ole">
            <mc:AlternateContent xmlns:mc="http://schemas.openxmlformats.org/markup-compatibility/2006">
              <mc:Choice xmlns:v="urn:schemas-microsoft-com:vml" Requires="v">
                <p:oleObj spid="_x0000_s61484" r:id="rId3" imgW="2755900" imgH="838200" progId="Equation.DSMT4">
                  <p:embed/>
                </p:oleObj>
              </mc:Choice>
              <mc:Fallback>
                <p:oleObj r:id="rId3" imgW="2755900" imgH="838200" progId="Equation.DSMT4">
                  <p:embed/>
                  <p:pic>
                    <p:nvPicPr>
                      <p:cNvPr id="592918" name="对象 592917">
                        <a:extLst>
                          <a:ext uri="{FF2B5EF4-FFF2-40B4-BE49-F238E27FC236}">
                            <a16:creationId xmlns:a16="http://schemas.microsoft.com/office/drawing/2014/main" id="{AD42547B-C0F9-4138-B6E5-5CBC0D49FEB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838" y="3508375"/>
                        <a:ext cx="7269162"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2919" name="对象 592918">
            <a:extLst>
              <a:ext uri="{FF2B5EF4-FFF2-40B4-BE49-F238E27FC236}">
                <a16:creationId xmlns:a16="http://schemas.microsoft.com/office/drawing/2014/main" id="{1B227DFE-38FD-4A7C-9BA9-6FE7AF6A0AFF}"/>
              </a:ext>
            </a:extLst>
          </p:cNvPr>
          <p:cNvGraphicFramePr>
            <a:graphicFrameLocks/>
          </p:cNvGraphicFramePr>
          <p:nvPr/>
        </p:nvGraphicFramePr>
        <p:xfrm>
          <a:off x="1042988" y="5934075"/>
          <a:ext cx="3224212" cy="466725"/>
        </p:xfrm>
        <a:graphic>
          <a:graphicData uri="http://schemas.openxmlformats.org/presentationml/2006/ole">
            <mc:AlternateContent xmlns:mc="http://schemas.openxmlformats.org/markup-compatibility/2006">
              <mc:Choice xmlns:v="urn:schemas-microsoft-com:vml" Requires="v">
                <p:oleObj spid="_x0000_s61485" r:id="rId5" imgW="1229765" imgH="177492" progId="Equation.DSMT4">
                  <p:embed/>
                </p:oleObj>
              </mc:Choice>
              <mc:Fallback>
                <p:oleObj r:id="rId5" imgW="1229765" imgH="177492" progId="Equation.DSMT4">
                  <p:embed/>
                  <p:pic>
                    <p:nvPicPr>
                      <p:cNvPr id="592919" name="对象 592918">
                        <a:extLst>
                          <a:ext uri="{FF2B5EF4-FFF2-40B4-BE49-F238E27FC236}">
                            <a16:creationId xmlns:a16="http://schemas.microsoft.com/office/drawing/2014/main" id="{1B227DFE-38FD-4A7C-9BA9-6FE7AF6A0AF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5934075"/>
                        <a:ext cx="32242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2913"/>
                                        </p:tgtEl>
                                        <p:attrNameLst>
                                          <p:attrName>style.visibility</p:attrName>
                                        </p:attrNameLst>
                                      </p:cBhvr>
                                      <p:to>
                                        <p:strVal val="visible"/>
                                      </p:to>
                                    </p:set>
                                    <p:animEffect transition="in" filter="wipe(left)">
                                      <p:cBhvr>
                                        <p:cTn id="7" dur="500"/>
                                        <p:tgtEl>
                                          <p:spTgt spid="5929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2914"/>
                                        </p:tgtEl>
                                        <p:attrNameLst>
                                          <p:attrName>style.visibility</p:attrName>
                                        </p:attrNameLst>
                                      </p:cBhvr>
                                      <p:to>
                                        <p:strVal val="visible"/>
                                      </p:to>
                                    </p:set>
                                    <p:animEffect transition="in" filter="wipe(left)">
                                      <p:cBhvr>
                                        <p:cTn id="12" dur="500"/>
                                        <p:tgtEl>
                                          <p:spTgt spid="592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2916"/>
                                        </p:tgtEl>
                                        <p:attrNameLst>
                                          <p:attrName>style.visibility</p:attrName>
                                        </p:attrNameLst>
                                      </p:cBhvr>
                                      <p:to>
                                        <p:strVal val="visible"/>
                                      </p:to>
                                    </p:set>
                                    <p:animEffect transition="in" filter="wipe(left)">
                                      <p:cBhvr>
                                        <p:cTn id="17" dur="500"/>
                                        <p:tgtEl>
                                          <p:spTgt spid="5929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2917"/>
                                        </p:tgtEl>
                                        <p:attrNameLst>
                                          <p:attrName>style.visibility</p:attrName>
                                        </p:attrNameLst>
                                      </p:cBhvr>
                                      <p:to>
                                        <p:strVal val="visible"/>
                                      </p:to>
                                    </p:set>
                                    <p:animEffect transition="in" filter="wipe(left)">
                                      <p:cBhvr>
                                        <p:cTn id="22" dur="500"/>
                                        <p:tgtEl>
                                          <p:spTgt spid="5929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92918"/>
                                        </p:tgtEl>
                                        <p:attrNameLst>
                                          <p:attrName>style.visibility</p:attrName>
                                        </p:attrNameLst>
                                      </p:cBhvr>
                                      <p:to>
                                        <p:strVal val="visible"/>
                                      </p:to>
                                    </p:set>
                                    <p:animEffect transition="in" filter="wipe(left)">
                                      <p:cBhvr>
                                        <p:cTn id="27" dur="500"/>
                                        <p:tgtEl>
                                          <p:spTgt spid="5929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92919"/>
                                        </p:tgtEl>
                                        <p:attrNameLst>
                                          <p:attrName>style.visibility</p:attrName>
                                        </p:attrNameLst>
                                      </p:cBhvr>
                                      <p:to>
                                        <p:strVal val="visible"/>
                                      </p:to>
                                    </p:set>
                                    <p:animEffect transition="in" filter="wipe(left)">
                                      <p:cBhvr>
                                        <p:cTn id="32" dur="500"/>
                                        <p:tgtEl>
                                          <p:spTgt spid="592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13" grpId="0"/>
      <p:bldP spid="592914" grpId="0"/>
      <p:bldP spid="592916" grpId="0"/>
      <p:bldP spid="592917" grpId="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94947" name="对象 594946">
            <a:extLst>
              <a:ext uri="{FF2B5EF4-FFF2-40B4-BE49-F238E27FC236}">
                <a16:creationId xmlns:a16="http://schemas.microsoft.com/office/drawing/2014/main" id="{E09F2562-39C5-47F0-8EFE-336A4604C777}"/>
              </a:ext>
            </a:extLst>
          </p:cNvPr>
          <p:cNvGraphicFramePr>
            <a:graphicFrameLocks/>
          </p:cNvGraphicFramePr>
          <p:nvPr/>
        </p:nvGraphicFramePr>
        <p:xfrm>
          <a:off x="838200" y="1752600"/>
          <a:ext cx="7772400" cy="931863"/>
        </p:xfrm>
        <a:graphic>
          <a:graphicData uri="http://schemas.openxmlformats.org/presentationml/2006/ole">
            <mc:AlternateContent xmlns:mc="http://schemas.openxmlformats.org/markup-compatibility/2006">
              <mc:Choice xmlns:v="urn:schemas-microsoft-com:vml" Requires="v">
                <p:oleObj spid="_x0000_s62529" r:id="rId3" imgW="3492500" imgH="419100" progId="Equation.DSMT4">
                  <p:embed/>
                </p:oleObj>
              </mc:Choice>
              <mc:Fallback>
                <p:oleObj r:id="rId3" imgW="3492500" imgH="419100" progId="Equation.DSMT4">
                  <p:embed/>
                  <p:pic>
                    <p:nvPicPr>
                      <p:cNvPr id="594947" name="对象 594946">
                        <a:extLst>
                          <a:ext uri="{FF2B5EF4-FFF2-40B4-BE49-F238E27FC236}">
                            <a16:creationId xmlns:a16="http://schemas.microsoft.com/office/drawing/2014/main" id="{E09F2562-39C5-47F0-8EFE-336A4604C77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52600"/>
                        <a:ext cx="77724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951" name="矩形 594950">
            <a:extLst>
              <a:ext uri="{FF2B5EF4-FFF2-40B4-BE49-F238E27FC236}">
                <a16:creationId xmlns:a16="http://schemas.microsoft.com/office/drawing/2014/main" id="{BC91FD12-F351-49CE-B8B7-7FAB3F274CE7}"/>
              </a:ext>
            </a:extLst>
          </p:cNvPr>
          <p:cNvSpPr>
            <a:spLocks noChangeArrowheads="1"/>
          </p:cNvSpPr>
          <p:nvPr/>
        </p:nvSpPr>
        <p:spPr bwMode="auto">
          <a:xfrm>
            <a:off x="685800" y="1120775"/>
            <a:ext cx="7651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为了便于计算，利用上述特点，形式地引进函数</a:t>
            </a:r>
          </a:p>
        </p:txBody>
      </p:sp>
      <p:graphicFrame>
        <p:nvGraphicFramePr>
          <p:cNvPr id="594952" name="对象 594951">
            <a:extLst>
              <a:ext uri="{FF2B5EF4-FFF2-40B4-BE49-F238E27FC236}">
                <a16:creationId xmlns:a16="http://schemas.microsoft.com/office/drawing/2014/main" id="{635A4463-40CF-40FD-86FC-3BC9FC7A5835}"/>
              </a:ext>
            </a:extLst>
          </p:cNvPr>
          <p:cNvGraphicFramePr>
            <a:graphicFrameLocks/>
          </p:cNvGraphicFramePr>
          <p:nvPr/>
        </p:nvGraphicFramePr>
        <p:xfrm>
          <a:off x="457200" y="2743200"/>
          <a:ext cx="8423275" cy="893763"/>
        </p:xfrm>
        <a:graphic>
          <a:graphicData uri="http://schemas.openxmlformats.org/presentationml/2006/ole">
            <mc:AlternateContent xmlns:mc="http://schemas.openxmlformats.org/markup-compatibility/2006">
              <mc:Choice xmlns:v="urn:schemas-microsoft-com:vml" Requires="v">
                <p:oleObj spid="_x0000_s62530" r:id="rId5" imgW="2981912" imgH="317225" progId="Equation.DSMT4">
                  <p:embed/>
                </p:oleObj>
              </mc:Choice>
              <mc:Fallback>
                <p:oleObj r:id="rId5" imgW="2981912" imgH="317225" progId="Equation.DSMT4">
                  <p:embed/>
                  <p:pic>
                    <p:nvPicPr>
                      <p:cNvPr id="594952" name="对象 594951">
                        <a:extLst>
                          <a:ext uri="{FF2B5EF4-FFF2-40B4-BE49-F238E27FC236}">
                            <a16:creationId xmlns:a16="http://schemas.microsoft.com/office/drawing/2014/main" id="{635A4463-40CF-40FD-86FC-3BC9FC7A583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743200"/>
                        <a:ext cx="842327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4953" name="对象 594952">
            <a:extLst>
              <a:ext uri="{FF2B5EF4-FFF2-40B4-BE49-F238E27FC236}">
                <a16:creationId xmlns:a16="http://schemas.microsoft.com/office/drawing/2014/main" id="{29EEA096-7652-4A60-AA9D-D40710F2D17C}"/>
              </a:ext>
            </a:extLst>
          </p:cNvPr>
          <p:cNvGraphicFramePr>
            <a:graphicFrameLocks/>
          </p:cNvGraphicFramePr>
          <p:nvPr/>
        </p:nvGraphicFramePr>
        <p:xfrm>
          <a:off x="463550" y="3692525"/>
          <a:ext cx="8299450" cy="1793875"/>
        </p:xfrm>
        <a:graphic>
          <a:graphicData uri="http://schemas.openxmlformats.org/presentationml/2006/ole">
            <mc:AlternateContent xmlns:mc="http://schemas.openxmlformats.org/markup-compatibility/2006">
              <mc:Choice xmlns:v="urn:schemas-microsoft-com:vml" Requires="v">
                <p:oleObj spid="_x0000_s62531" r:id="rId7" imgW="2881649" imgH="622030" progId="Equation.DSMT4">
                  <p:embed/>
                </p:oleObj>
              </mc:Choice>
              <mc:Fallback>
                <p:oleObj r:id="rId7" imgW="2881649" imgH="622030" progId="Equation.DSMT4">
                  <p:embed/>
                  <p:pic>
                    <p:nvPicPr>
                      <p:cNvPr id="594953" name="对象 594952">
                        <a:extLst>
                          <a:ext uri="{FF2B5EF4-FFF2-40B4-BE49-F238E27FC236}">
                            <a16:creationId xmlns:a16="http://schemas.microsoft.com/office/drawing/2014/main" id="{29EEA096-7652-4A60-AA9D-D40710F2D17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550" y="3692525"/>
                        <a:ext cx="829945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954" name="矩形 594953">
            <a:extLst>
              <a:ext uri="{FF2B5EF4-FFF2-40B4-BE49-F238E27FC236}">
                <a16:creationId xmlns:a16="http://schemas.microsoft.com/office/drawing/2014/main" id="{A489BDCD-CF64-4081-A1D3-A72B0BD2CAD1}"/>
              </a:ext>
            </a:extLst>
          </p:cNvPr>
          <p:cNvSpPr>
            <a:spLocks noChangeArrowheads="1"/>
          </p:cNvSpPr>
          <p:nvPr/>
        </p:nvSpPr>
        <p:spPr bwMode="auto">
          <a:xfrm>
            <a:off x="685800" y="5522913"/>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从右边很容易可以看出，取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个的排列数为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9</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个的排列数为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28</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，取</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4</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个的排列数为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70</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依此类推。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951"/>
                                        </p:tgtEl>
                                        <p:attrNameLst>
                                          <p:attrName>style.visibility</p:attrName>
                                        </p:attrNameLst>
                                      </p:cBhvr>
                                      <p:to>
                                        <p:strVal val="visible"/>
                                      </p:to>
                                    </p:set>
                                    <p:animEffect transition="in" filter="wipe(left)">
                                      <p:cBhvr>
                                        <p:cTn id="7" dur="500"/>
                                        <p:tgtEl>
                                          <p:spTgt spid="594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4947"/>
                                        </p:tgtEl>
                                        <p:attrNameLst>
                                          <p:attrName>style.visibility</p:attrName>
                                        </p:attrNameLst>
                                      </p:cBhvr>
                                      <p:to>
                                        <p:strVal val="visible"/>
                                      </p:to>
                                    </p:set>
                                    <p:animEffect transition="in" filter="wipe(left)">
                                      <p:cBhvr>
                                        <p:cTn id="12" dur="500"/>
                                        <p:tgtEl>
                                          <p:spTgt spid="594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4952"/>
                                        </p:tgtEl>
                                        <p:attrNameLst>
                                          <p:attrName>style.visibility</p:attrName>
                                        </p:attrNameLst>
                                      </p:cBhvr>
                                      <p:to>
                                        <p:strVal val="visible"/>
                                      </p:to>
                                    </p:set>
                                    <p:animEffect transition="in" filter="wipe(left)">
                                      <p:cBhvr>
                                        <p:cTn id="17" dur="500"/>
                                        <p:tgtEl>
                                          <p:spTgt spid="5949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94953"/>
                                        </p:tgtEl>
                                        <p:attrNameLst>
                                          <p:attrName>style.visibility</p:attrName>
                                        </p:attrNameLst>
                                      </p:cBhvr>
                                      <p:to>
                                        <p:strVal val="visible"/>
                                      </p:to>
                                    </p:set>
                                    <p:animEffect transition="in" filter="wipe(left)">
                                      <p:cBhvr>
                                        <p:cTn id="22" dur="500"/>
                                        <p:tgtEl>
                                          <p:spTgt spid="5949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954"/>
                                        </p:tgtEl>
                                        <p:attrNameLst>
                                          <p:attrName>style.visibility</p:attrName>
                                        </p:attrNameLst>
                                      </p:cBhvr>
                                      <p:to>
                                        <p:strVal val="visible"/>
                                      </p:to>
                                    </p:set>
                                    <p:animEffect transition="in" filter="wipe(left)">
                                      <p:cBhvr>
                                        <p:cTn id="27" dur="500"/>
                                        <p:tgtEl>
                                          <p:spTgt spid="594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1" grpId="0"/>
      <p:bldP spid="59495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29" name="文本框 598028">
            <a:extLst>
              <a:ext uri="{FF2B5EF4-FFF2-40B4-BE49-F238E27FC236}">
                <a16:creationId xmlns:a16="http://schemas.microsoft.com/office/drawing/2014/main" id="{5BA87119-281B-4627-AE4B-0D09CE7EDC69}"/>
              </a:ext>
            </a:extLst>
          </p:cNvPr>
          <p:cNvSpPr txBox="1">
            <a:spLocks noChangeArrowheads="1"/>
          </p:cNvSpPr>
          <p:nvPr/>
        </p:nvSpPr>
        <p:spPr bwMode="auto">
          <a:xfrm>
            <a:off x="609600" y="106680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33CC"/>
                </a:solidFill>
                <a:effectLst/>
                <a:uLnTx/>
                <a:uFillTx/>
                <a:latin typeface="Times New Roman" panose="02020603050405020304" pitchFamily="18" charset="0"/>
                <a:ea typeface="黑体" panose="02010609060101010101" pitchFamily="49" charset="-122"/>
                <a:cs typeface="+mn-cs"/>
              </a:rPr>
              <a:t>定义</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：对于序列</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0</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，函数</a:t>
            </a:r>
          </a:p>
        </p:txBody>
      </p:sp>
      <p:graphicFrame>
        <p:nvGraphicFramePr>
          <p:cNvPr id="598030" name="对象 598029">
            <a:extLst>
              <a:ext uri="{FF2B5EF4-FFF2-40B4-BE49-F238E27FC236}">
                <a16:creationId xmlns:a16="http://schemas.microsoft.com/office/drawing/2014/main" id="{47BC7121-1214-4114-81C6-AFE838F5CD93}"/>
              </a:ext>
            </a:extLst>
          </p:cNvPr>
          <p:cNvGraphicFramePr>
            <a:graphicFrameLocks/>
          </p:cNvGraphicFramePr>
          <p:nvPr/>
        </p:nvGraphicFramePr>
        <p:xfrm>
          <a:off x="1219200" y="1524000"/>
          <a:ext cx="7543800" cy="969963"/>
        </p:xfrm>
        <a:graphic>
          <a:graphicData uri="http://schemas.openxmlformats.org/presentationml/2006/ole">
            <mc:AlternateContent xmlns:mc="http://schemas.openxmlformats.org/markup-compatibility/2006">
              <mc:Choice xmlns:v="urn:schemas-microsoft-com:vml" Requires="v">
                <p:oleObj spid="_x0000_s63532" r:id="rId3" imgW="3159557" imgH="406048" progId="Equation.DSMT4">
                  <p:embed/>
                </p:oleObj>
              </mc:Choice>
              <mc:Fallback>
                <p:oleObj r:id="rId3" imgW="3159557" imgH="406048" progId="Equation.DSMT4">
                  <p:embed/>
                  <p:pic>
                    <p:nvPicPr>
                      <p:cNvPr id="598030" name="对象 598029">
                        <a:extLst>
                          <a:ext uri="{FF2B5EF4-FFF2-40B4-BE49-F238E27FC236}">
                            <a16:creationId xmlns:a16="http://schemas.microsoft.com/office/drawing/2014/main" id="{47BC7121-1214-4114-81C6-AFE838F5CD9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524000"/>
                        <a:ext cx="7543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8031" name="文本框 598030">
            <a:extLst>
              <a:ext uri="{FF2B5EF4-FFF2-40B4-BE49-F238E27FC236}">
                <a16:creationId xmlns:a16="http://schemas.microsoft.com/office/drawing/2014/main" id="{0B7C620E-132D-415F-A01D-F3256E8CD58D}"/>
              </a:ext>
            </a:extLst>
          </p:cNvPr>
          <p:cNvSpPr txBox="1">
            <a:spLocks noChangeArrowheads="1"/>
          </p:cNvSpPr>
          <p:nvPr/>
        </p:nvSpPr>
        <p:spPr bwMode="auto">
          <a:xfrm>
            <a:off x="609600" y="237648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称为序列</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0</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对应的</a:t>
            </a:r>
            <a:r>
              <a:rPr kumimoji="0" lang="zh-CN" altLang="en-US" sz="2800" b="1" i="0" u="none" strike="noStrike" kern="1200" cap="none" spc="0" normalizeH="0" baseline="0" noProof="0">
                <a:ln>
                  <a:noFill/>
                </a:ln>
                <a:solidFill>
                  <a:srgbClr val="0033CC"/>
                </a:solidFill>
                <a:effectLst/>
                <a:uLnTx/>
                <a:uFillTx/>
                <a:latin typeface="Times New Roman" panose="02020603050405020304" pitchFamily="18" charset="0"/>
                <a:ea typeface="黑体" panose="02010609060101010101" pitchFamily="49" charset="-122"/>
                <a:cs typeface="+mn-cs"/>
              </a:rPr>
              <a:t>指数型母函数</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598033" name="矩形 598032">
            <a:extLst>
              <a:ext uri="{FF2B5EF4-FFF2-40B4-BE49-F238E27FC236}">
                <a16:creationId xmlns:a16="http://schemas.microsoft.com/office/drawing/2014/main" id="{601FF48A-15B8-4D0E-B762-D9476E88B7CC}"/>
              </a:ext>
            </a:extLst>
          </p:cNvPr>
          <p:cNvSpPr>
            <a:spLocks noChangeArrowheads="1"/>
          </p:cNvSpPr>
          <p:nvPr/>
        </p:nvSpPr>
        <p:spPr bwMode="auto">
          <a:xfrm>
            <a:off x="609600" y="3046413"/>
            <a:ext cx="8077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这样，对于一个多重集，其中</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重复</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次，从中取</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个排列的不同排列数所对应的指数型母函数为：</a:t>
            </a:r>
          </a:p>
        </p:txBody>
      </p:sp>
      <p:graphicFrame>
        <p:nvGraphicFramePr>
          <p:cNvPr id="598034" name="对象 598033">
            <a:extLst>
              <a:ext uri="{FF2B5EF4-FFF2-40B4-BE49-F238E27FC236}">
                <a16:creationId xmlns:a16="http://schemas.microsoft.com/office/drawing/2014/main" id="{6148B6DC-A5BA-412A-B1CF-18880440A521}"/>
              </a:ext>
            </a:extLst>
          </p:cNvPr>
          <p:cNvGraphicFramePr>
            <a:graphicFrameLocks/>
          </p:cNvGraphicFramePr>
          <p:nvPr/>
        </p:nvGraphicFramePr>
        <p:xfrm>
          <a:off x="1093788" y="4391025"/>
          <a:ext cx="7759700" cy="2219325"/>
        </p:xfrm>
        <a:graphic>
          <a:graphicData uri="http://schemas.openxmlformats.org/presentationml/2006/ole">
            <mc:AlternateContent xmlns:mc="http://schemas.openxmlformats.org/markup-compatibility/2006">
              <mc:Choice xmlns:v="urn:schemas-microsoft-com:vml" Requires="v">
                <p:oleObj spid="_x0000_s63533" r:id="rId5" imgW="3416300" imgH="977900" progId="Equation.DSMT4">
                  <p:embed/>
                </p:oleObj>
              </mc:Choice>
              <mc:Fallback>
                <p:oleObj r:id="rId5" imgW="3416300" imgH="977900" progId="Equation.DSMT4">
                  <p:embed/>
                  <p:pic>
                    <p:nvPicPr>
                      <p:cNvPr id="598034" name="对象 598033">
                        <a:extLst>
                          <a:ext uri="{FF2B5EF4-FFF2-40B4-BE49-F238E27FC236}">
                            <a16:creationId xmlns:a16="http://schemas.microsoft.com/office/drawing/2014/main" id="{6148B6DC-A5BA-412A-B1CF-18880440A52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788" y="4391025"/>
                        <a:ext cx="77597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8029"/>
                                        </p:tgtEl>
                                        <p:attrNameLst>
                                          <p:attrName>style.visibility</p:attrName>
                                        </p:attrNameLst>
                                      </p:cBhvr>
                                      <p:to>
                                        <p:strVal val="visible"/>
                                      </p:to>
                                    </p:set>
                                    <p:animEffect transition="in" filter="wipe(left)">
                                      <p:cBhvr>
                                        <p:cTn id="7" dur="500"/>
                                        <p:tgtEl>
                                          <p:spTgt spid="598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8030"/>
                                        </p:tgtEl>
                                        <p:attrNameLst>
                                          <p:attrName>style.visibility</p:attrName>
                                        </p:attrNameLst>
                                      </p:cBhvr>
                                      <p:to>
                                        <p:strVal val="visible"/>
                                      </p:to>
                                    </p:set>
                                    <p:animEffect transition="in" filter="wipe(left)">
                                      <p:cBhvr>
                                        <p:cTn id="12" dur="500"/>
                                        <p:tgtEl>
                                          <p:spTgt spid="5980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8031"/>
                                        </p:tgtEl>
                                        <p:attrNameLst>
                                          <p:attrName>style.visibility</p:attrName>
                                        </p:attrNameLst>
                                      </p:cBhvr>
                                      <p:to>
                                        <p:strVal val="visible"/>
                                      </p:to>
                                    </p:set>
                                    <p:animEffect transition="in" filter="wipe(left)">
                                      <p:cBhvr>
                                        <p:cTn id="17" dur="500"/>
                                        <p:tgtEl>
                                          <p:spTgt spid="5980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8033"/>
                                        </p:tgtEl>
                                        <p:attrNameLst>
                                          <p:attrName>style.visibility</p:attrName>
                                        </p:attrNameLst>
                                      </p:cBhvr>
                                      <p:to>
                                        <p:strVal val="visible"/>
                                      </p:to>
                                    </p:set>
                                    <p:animEffect transition="in" filter="wipe(left)">
                                      <p:cBhvr>
                                        <p:cTn id="22" dur="500"/>
                                        <p:tgtEl>
                                          <p:spTgt spid="5980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98034"/>
                                        </p:tgtEl>
                                        <p:attrNameLst>
                                          <p:attrName>style.visibility</p:attrName>
                                        </p:attrNameLst>
                                      </p:cBhvr>
                                      <p:to>
                                        <p:strVal val="visible"/>
                                      </p:to>
                                    </p:set>
                                    <p:animEffect transition="in" filter="wipe(left)">
                                      <p:cBhvr>
                                        <p:cTn id="27" dur="500"/>
                                        <p:tgtEl>
                                          <p:spTgt spid="598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9" grpId="0"/>
      <p:bldP spid="598031" grpId="0"/>
      <p:bldP spid="598033" grpId="0"/>
    </p:bld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古瓶荷花">
  <a:themeElements>
    <a:clrScheme name="">
      <a:dk1>
        <a:srgbClr val="000000"/>
      </a:dk1>
      <a:lt1>
        <a:srgbClr val="CCFFCC"/>
      </a:lt1>
      <a:dk2>
        <a:srgbClr val="000000"/>
      </a:dk2>
      <a:lt2>
        <a:srgbClr val="C0C0C0"/>
      </a:lt2>
      <a:accent1>
        <a:srgbClr val="CCECFF"/>
      </a:accent1>
      <a:accent2>
        <a:srgbClr val="336600"/>
      </a:accent2>
      <a:accent3>
        <a:srgbClr val="E2FFE2"/>
      </a:accent3>
      <a:accent4>
        <a:srgbClr val="000000"/>
      </a:accent4>
      <a:accent5>
        <a:srgbClr val="E2F4FF"/>
      </a:accent5>
      <a:accent6>
        <a:srgbClr val="2D5B00"/>
      </a:accent6>
      <a:hlink>
        <a:srgbClr val="3333CC"/>
      </a:hlink>
      <a:folHlink>
        <a:srgbClr val="3399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
      <a:clrScheme name="古瓶荷花 9">
        <a:dk1>
          <a:srgbClr val="000000"/>
        </a:dk1>
        <a:lt1>
          <a:srgbClr val="CCFFCC"/>
        </a:lt1>
        <a:dk2>
          <a:srgbClr val="0000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5196</TotalTime>
  <Words>10040</Words>
  <Application>Microsoft Office PowerPoint</Application>
  <PresentationFormat>全屏显示(4:3)</PresentationFormat>
  <Paragraphs>617</Paragraphs>
  <Slides>116</Slides>
  <Notes>5</Notes>
  <HiddenSlides>0</HiddenSlides>
  <MMClips>0</MMClips>
  <ScaleCrop>false</ScaleCrop>
  <HeadingPairs>
    <vt:vector size="8" baseType="variant">
      <vt:variant>
        <vt:lpstr>已用的字体</vt:lpstr>
      </vt:variant>
      <vt:variant>
        <vt:i4>14</vt:i4>
      </vt:variant>
      <vt:variant>
        <vt:lpstr>主题</vt:lpstr>
      </vt:variant>
      <vt:variant>
        <vt:i4>12</vt:i4>
      </vt:variant>
      <vt:variant>
        <vt:lpstr>嵌入 OLE 服务器</vt:lpstr>
      </vt:variant>
      <vt:variant>
        <vt:i4>4</vt:i4>
      </vt:variant>
      <vt:variant>
        <vt:lpstr>幻灯片标题</vt:lpstr>
      </vt:variant>
      <vt:variant>
        <vt:i4>116</vt:i4>
      </vt:variant>
    </vt:vector>
  </HeadingPairs>
  <TitlesOfParts>
    <vt:vector size="146" baseType="lpstr">
      <vt:lpstr>ArumSans Bold</vt:lpstr>
      <vt:lpstr>ArumSans Regular</vt:lpstr>
      <vt:lpstr>Monotype Sorts</vt:lpstr>
      <vt:lpstr>Vectipede Rg</vt:lpstr>
      <vt:lpstr>楷体_GB2312</vt:lpstr>
      <vt:lpstr>宋体</vt:lpstr>
      <vt:lpstr>Arial</vt:lpstr>
      <vt:lpstr>Calibri</vt:lpstr>
      <vt:lpstr>Cambria</vt:lpstr>
      <vt:lpstr>Cambria Math</vt:lpstr>
      <vt:lpstr>Symbol</vt:lpstr>
      <vt:lpstr>Tahoma</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古瓶荷花</vt:lpstr>
      <vt:lpstr>默认设计模板</vt:lpstr>
      <vt:lpstr>1_默认设计模板</vt:lpstr>
      <vt:lpstr>Equation</vt:lpstr>
      <vt:lpstr>Equation.DSMT4</vt:lpstr>
      <vt:lpstr>Equation.3</vt:lpstr>
      <vt:lpstr>公式</vt:lpstr>
      <vt:lpstr>Counting</vt:lpstr>
      <vt:lpstr>Chapter Summary</vt:lpstr>
      <vt:lpstr>The Basics of Counting</vt:lpstr>
      <vt:lpstr>Section Summary 1</vt:lpstr>
      <vt:lpstr>Basic Counting Principles: The Product Rule</vt:lpstr>
      <vt:lpstr>The Product Rule</vt:lpstr>
      <vt:lpstr>Counting Functions</vt:lpstr>
      <vt:lpstr>Counting Subsets of a Finite Set</vt:lpstr>
      <vt:lpstr>Product Rule in Terms of Sets</vt:lpstr>
      <vt:lpstr>Basic Counting Principles:  The Sum Rule</vt:lpstr>
      <vt:lpstr>The Sum Rule in terms of sets.</vt:lpstr>
      <vt:lpstr>Combining the Sum and Product Rule</vt:lpstr>
      <vt:lpstr>Counting Passwords</vt:lpstr>
      <vt:lpstr>Internet Addresses</vt:lpstr>
      <vt:lpstr>Counting Internet Addresses</vt:lpstr>
      <vt:lpstr>Basic Counting Principles: Subtraction Rule</vt:lpstr>
      <vt:lpstr>Counting Bit Strings</vt:lpstr>
      <vt:lpstr>Basic Counting Principles: Division Rule</vt:lpstr>
      <vt:lpstr>Tree Diagrams</vt:lpstr>
      <vt:lpstr>The Pigeonhole Principle</vt:lpstr>
      <vt:lpstr>Section Summary 2</vt:lpstr>
      <vt:lpstr>The Pigeonhole Principle 1</vt:lpstr>
      <vt:lpstr>The Pigeonhole Principle 2</vt:lpstr>
      <vt:lpstr>Pigeonhole Principle</vt:lpstr>
      <vt:lpstr>The Generalized Pigeonhole Principle 1</vt:lpstr>
      <vt:lpstr>The Generalized Pigeonhole Principle 2</vt:lpstr>
      <vt:lpstr>Permutations and Combinations</vt:lpstr>
      <vt:lpstr>Section Summary 3</vt:lpstr>
      <vt:lpstr>Permutations</vt:lpstr>
      <vt:lpstr>A Formula for the Number of Permutations</vt:lpstr>
      <vt:lpstr>Solving Counting Problems by Counting Permutations 1</vt:lpstr>
      <vt:lpstr>Solving Counting Problems by Counting Permutations 2</vt:lpstr>
      <vt:lpstr>Solving Counting Problems by Counting Permutations 3</vt:lpstr>
      <vt:lpstr>Combinations 1</vt:lpstr>
      <vt:lpstr>Combinations 2</vt:lpstr>
      <vt:lpstr>Combinations 3</vt:lpstr>
      <vt:lpstr>Combinations 4</vt:lpstr>
      <vt:lpstr>Combinatorial Proofs 1</vt:lpstr>
      <vt:lpstr>Combinatorial Proofs 2</vt:lpstr>
      <vt:lpstr>Combinations 5</vt:lpstr>
      <vt:lpstr>Binomial Coefficients and Identities</vt:lpstr>
      <vt:lpstr>Section Summary 4</vt:lpstr>
      <vt:lpstr>Powers of Binomial Expressions</vt:lpstr>
      <vt:lpstr>Binomial Theorem</vt:lpstr>
      <vt:lpstr>Using the Binomial Theorem</vt:lpstr>
      <vt:lpstr> A Useful Identity</vt:lpstr>
      <vt:lpstr>Pascal’s Identity</vt:lpstr>
      <vt:lpstr>Pascal’s Triangle</vt:lpstr>
      <vt:lpstr>Generalized Permutations and Combinations</vt:lpstr>
      <vt:lpstr>Section Summary 5</vt:lpstr>
      <vt:lpstr>Permutations with Repetition</vt:lpstr>
      <vt:lpstr>Combinations with Repetition 1</vt:lpstr>
      <vt:lpstr>Combinations with Repetition 2</vt:lpstr>
      <vt:lpstr>Combinations with Repetition 3</vt:lpstr>
      <vt:lpstr>Combinations with Repetition 4</vt:lpstr>
      <vt:lpstr>Combinations with Repetition 5</vt:lpstr>
      <vt:lpstr>Summarizing the Formulas for Counting Permutations and Combinations with and without Repetition</vt:lpstr>
      <vt:lpstr>Permutations with Indistinguishable Objects 1</vt:lpstr>
      <vt:lpstr>Permutations with Indistinguishable Objects 2</vt:lpstr>
      <vt:lpstr>Distributing Objects into Boxes 1</vt:lpstr>
      <vt:lpstr>Distributing Objects into Boxes 2</vt:lpstr>
      <vt:lpstr>Distributing Objects into Boxes 3</vt:lpstr>
      <vt:lpstr>PowerPoint 演示文稿</vt:lpstr>
      <vt:lpstr>PowerPoint 演示文稿</vt:lpstr>
      <vt:lpstr>PowerPoint 演示文稿</vt:lpstr>
      <vt:lpstr>PowerPoint 演示文稿</vt:lpstr>
      <vt:lpstr>Counting Problems and Generating Functions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Appendix of Image Long Descriptions</vt:lpstr>
      <vt:lpstr>The Product Rule – Appendix</vt:lpstr>
      <vt:lpstr>Internet Addresses – Appendix</vt:lpstr>
      <vt:lpstr>Counting Bit Strings – Appendix</vt:lpstr>
      <vt:lpstr>Tree Diagrams – Appendix</vt:lpstr>
      <vt:lpstr>The Pigeonhole Principle 1 – Appendix</vt:lpstr>
      <vt:lpstr>Pascal’s Triangle – Appendix</vt:lpstr>
      <vt:lpstr>Combinations with Repetition 2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DELL</cp:lastModifiedBy>
  <cp:revision>553</cp:revision>
  <dcterms:created xsi:type="dcterms:W3CDTF">2017-12-05T17:18:18Z</dcterms:created>
  <dcterms:modified xsi:type="dcterms:W3CDTF">2023-10-21T04:17:25Z</dcterms:modified>
</cp:coreProperties>
</file>